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8" r:id="rId3"/>
    <p:sldId id="321" r:id="rId4"/>
    <p:sldId id="324" r:id="rId5"/>
    <p:sldId id="329" r:id="rId6"/>
    <p:sldId id="326" r:id="rId7"/>
    <p:sldId id="322" r:id="rId8"/>
    <p:sldId id="327" r:id="rId9"/>
    <p:sldId id="320" r:id="rId10"/>
    <p:sldId id="328" r:id="rId11"/>
    <p:sldId id="281" r:id="rId12"/>
    <p:sldId id="282" r:id="rId13"/>
    <p:sldId id="284" r:id="rId14"/>
    <p:sldId id="286" r:id="rId15"/>
    <p:sldId id="257" r:id="rId16"/>
    <p:sldId id="266" r:id="rId17"/>
    <p:sldId id="267" r:id="rId18"/>
    <p:sldId id="268" r:id="rId19"/>
    <p:sldId id="270" r:id="rId20"/>
    <p:sldId id="294" r:id="rId21"/>
    <p:sldId id="295" r:id="rId22"/>
    <p:sldId id="300" r:id="rId23"/>
    <p:sldId id="316" r:id="rId24"/>
    <p:sldId id="276" r:id="rId25"/>
    <p:sldId id="277" r:id="rId26"/>
    <p:sldId id="278" r:id="rId27"/>
    <p:sldId id="280" r:id="rId28"/>
    <p:sldId id="261" r:id="rId29"/>
    <p:sldId id="330" r:id="rId3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16C8A"/>
    <a:srgbClr val="FFFFCC"/>
    <a:srgbClr val="FFFF99"/>
    <a:srgbClr val="C0C0C0"/>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06" autoAdjust="0"/>
    <p:restoredTop sz="87395" autoAdjust="0"/>
  </p:normalViewPr>
  <p:slideViewPr>
    <p:cSldViewPr>
      <p:cViewPr>
        <p:scale>
          <a:sx n="66" d="100"/>
          <a:sy n="66" d="100"/>
        </p:scale>
        <p:origin x="-1272" y="-27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spPr>
            <a:solidFill>
              <a:srgbClr val="1F497D">
                <a:lumMod val="20000"/>
                <a:lumOff val="80000"/>
              </a:srgbClr>
            </a:solidFill>
            <a:ln>
              <a:solidFill>
                <a:sysClr val="windowText" lastClr="000000"/>
              </a:solidFill>
            </a:ln>
          </c:spPr>
          <c:invertIfNegative val="0"/>
          <c:dLbls>
            <c:dLbl>
              <c:idx val="2"/>
              <c:layout>
                <c:manualLayout>
                  <c:x val="0"/>
                  <c:y val="-3.5102557511532698E-2"/>
                </c:manualLayout>
              </c:layout>
              <c:showLegendKey val="0"/>
              <c:showVal val="1"/>
              <c:showCatName val="0"/>
              <c:showSerName val="0"/>
              <c:showPercent val="0"/>
              <c:showBubbleSize val="0"/>
            </c:dLbl>
            <c:dLbl>
              <c:idx val="6"/>
              <c:layout>
                <c:manualLayout>
                  <c:x val="0"/>
                  <c:y val="-2.6326918133649534E-2"/>
                </c:manualLayout>
              </c:layout>
              <c:showLegendKey val="0"/>
              <c:showVal val="1"/>
              <c:showCatName val="0"/>
              <c:showSerName val="0"/>
              <c:showPercent val="0"/>
              <c:showBubbleSize val="0"/>
            </c:dLbl>
            <c:txPr>
              <a:bodyPr/>
              <a:lstStyle/>
              <a:p>
                <a:pPr>
                  <a:defRPr sz="1200"/>
                </a:pPr>
                <a:endParaRPr lang="cs-CZ"/>
              </a:p>
            </c:txPr>
            <c:showLegendKey val="0"/>
            <c:showVal val="1"/>
            <c:showCatName val="0"/>
            <c:showSerName val="0"/>
            <c:showPercent val="0"/>
            <c:showBubbleSize val="0"/>
            <c:showLeaderLines val="0"/>
          </c:dLbls>
          <c:cat>
            <c:numRef>
              <c:f>List1!$D$6:$D$15</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List1!$E$6:$E$15</c:f>
              <c:numCache>
                <c:formatCode>0.0</c:formatCode>
                <c:ptCount val="10"/>
                <c:pt idx="0">
                  <c:v>4.2</c:v>
                </c:pt>
                <c:pt idx="1">
                  <c:v>5.3</c:v>
                </c:pt>
                <c:pt idx="2">
                  <c:v>5.7</c:v>
                </c:pt>
                <c:pt idx="3">
                  <c:v>6.1</c:v>
                </c:pt>
                <c:pt idx="4">
                  <c:v>5</c:v>
                </c:pt>
                <c:pt idx="5">
                  <c:v>6.2</c:v>
                </c:pt>
                <c:pt idx="6">
                  <c:v>3.8</c:v>
                </c:pt>
                <c:pt idx="7">
                  <c:v>2.6</c:v>
                </c:pt>
                <c:pt idx="8">
                  <c:v>4.3</c:v>
                </c:pt>
                <c:pt idx="9">
                  <c:v>6.4</c:v>
                </c:pt>
              </c:numCache>
            </c:numRef>
          </c:val>
        </c:ser>
        <c:dLbls>
          <c:showLegendKey val="0"/>
          <c:showVal val="0"/>
          <c:showCatName val="0"/>
          <c:showSerName val="0"/>
          <c:showPercent val="0"/>
          <c:showBubbleSize val="0"/>
        </c:dLbls>
        <c:gapWidth val="52"/>
        <c:axId val="33987968"/>
        <c:axId val="35619968"/>
      </c:barChart>
      <c:catAx>
        <c:axId val="33987968"/>
        <c:scaling>
          <c:orientation val="minMax"/>
        </c:scaling>
        <c:delete val="0"/>
        <c:axPos val="b"/>
        <c:numFmt formatCode="General" sourceLinked="1"/>
        <c:majorTickMark val="out"/>
        <c:minorTickMark val="none"/>
        <c:tickLblPos val="nextTo"/>
        <c:txPr>
          <a:bodyPr/>
          <a:lstStyle/>
          <a:p>
            <a:pPr>
              <a:defRPr sz="1200"/>
            </a:pPr>
            <a:endParaRPr lang="cs-CZ"/>
          </a:p>
        </c:txPr>
        <c:crossAx val="35619968"/>
        <c:crosses val="autoZero"/>
        <c:auto val="1"/>
        <c:lblAlgn val="ctr"/>
        <c:lblOffset val="100"/>
        <c:noMultiLvlLbl val="0"/>
      </c:catAx>
      <c:valAx>
        <c:axId val="35619968"/>
        <c:scaling>
          <c:orientation val="minMax"/>
        </c:scaling>
        <c:delete val="0"/>
        <c:axPos val="l"/>
        <c:majorGridlines/>
        <c:title>
          <c:tx>
            <c:rich>
              <a:bodyPr rot="-5400000" vert="horz"/>
              <a:lstStyle/>
              <a:p>
                <a:pPr>
                  <a:defRPr sz="1200"/>
                </a:pPr>
                <a:r>
                  <a:rPr lang="cs-CZ" sz="1200"/>
                  <a:t>výdaje</a:t>
                </a:r>
                <a:r>
                  <a:rPr lang="cs-CZ" sz="1200" baseline="0"/>
                  <a:t> v mld. Kč</a:t>
                </a:r>
                <a:endParaRPr lang="cs-CZ" sz="1200"/>
              </a:p>
            </c:rich>
          </c:tx>
          <c:layout/>
          <c:overlay val="0"/>
        </c:title>
        <c:numFmt formatCode="0.0" sourceLinked="1"/>
        <c:majorTickMark val="out"/>
        <c:minorTickMark val="none"/>
        <c:tickLblPos val="nextTo"/>
        <c:crossAx val="33987968"/>
        <c:crosses val="autoZero"/>
        <c:crossBetween val="between"/>
      </c:valAx>
    </c:plotArea>
    <c:plotVisOnly val="1"/>
    <c:dispBlanksAs val="gap"/>
    <c:showDLblsOverMax val="0"/>
  </c:chart>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31743C-A792-4159-9842-7624A9DC18C1}" type="datetimeFigureOut">
              <a:rPr lang="cs-CZ" smtClean="0"/>
              <a:t>27.1.2015</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B00E8A-34AC-4AF6-8E0E-430E3FCF89B2}" type="slidenum">
              <a:rPr lang="cs-CZ" smtClean="0"/>
              <a:t>‹#›</a:t>
            </a:fld>
            <a:endParaRPr lang="cs-CZ"/>
          </a:p>
        </p:txBody>
      </p:sp>
    </p:spTree>
    <p:extLst>
      <p:ext uri="{BB962C8B-B14F-4D97-AF65-F5344CB8AC3E}">
        <p14:creationId xmlns:p14="http://schemas.microsoft.com/office/powerpoint/2010/main" val="19373421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7FB00E8A-34AC-4AF6-8E0E-430E3FCF89B2}" type="slidenum">
              <a:rPr lang="cs-CZ" smtClean="0"/>
              <a:t>4</a:t>
            </a:fld>
            <a:endParaRPr lang="cs-CZ"/>
          </a:p>
        </p:txBody>
      </p:sp>
    </p:spTree>
    <p:extLst>
      <p:ext uri="{BB962C8B-B14F-4D97-AF65-F5344CB8AC3E}">
        <p14:creationId xmlns:p14="http://schemas.microsoft.com/office/powerpoint/2010/main" val="28375208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altLang="cs-CZ" dirty="0" smtClean="0"/>
              <a:t>Stav dle Měsíční MZ k 5. 1. 2015</a:t>
            </a:r>
          </a:p>
          <a:p>
            <a:pPr marL="0" marR="0" indent="0" algn="l" defTabSz="914400" rtl="0" eaLnBrk="1" fontAlgn="auto" latinLnBrk="0" hangingPunct="1">
              <a:lnSpc>
                <a:spcPct val="100000"/>
              </a:lnSpc>
              <a:spcBef>
                <a:spcPts val="0"/>
              </a:spcBef>
              <a:spcAft>
                <a:spcPts val="0"/>
              </a:spcAft>
              <a:buClrTx/>
              <a:buSzTx/>
              <a:buFontTx/>
              <a:buNone/>
              <a:tabLst/>
              <a:defRPr/>
            </a:pPr>
            <a:endParaRPr lang="cs-CZ" altLang="cs-CZ" dirty="0" smtClean="0"/>
          </a:p>
          <a:p>
            <a:pPr eaLnBrk="1" hangingPunct="1"/>
            <a:endParaRPr lang="cs-CZ" dirty="0"/>
          </a:p>
        </p:txBody>
      </p:sp>
      <p:sp>
        <p:nvSpPr>
          <p:cNvPr id="4" name="Zástupný symbol pro číslo snímku 3"/>
          <p:cNvSpPr>
            <a:spLocks noGrp="1"/>
          </p:cNvSpPr>
          <p:nvPr>
            <p:ph type="sldNum" sz="quarter" idx="10"/>
          </p:nvPr>
        </p:nvSpPr>
        <p:spPr/>
        <p:txBody>
          <a:bodyPr/>
          <a:lstStyle/>
          <a:p>
            <a:fld id="{7FB00E8A-34AC-4AF6-8E0E-430E3FCF89B2}" type="slidenum">
              <a:rPr lang="cs-CZ" smtClean="0"/>
              <a:t>14</a:t>
            </a:fld>
            <a:endParaRPr lang="cs-CZ"/>
          </a:p>
        </p:txBody>
      </p:sp>
    </p:spTree>
    <p:extLst>
      <p:ext uri="{BB962C8B-B14F-4D97-AF65-F5344CB8AC3E}">
        <p14:creationId xmlns:p14="http://schemas.microsoft.com/office/powerpoint/2010/main" val="28375208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7FB00E8A-34AC-4AF6-8E0E-430E3FCF89B2}" type="slidenum">
              <a:rPr lang="cs-CZ" smtClean="0"/>
              <a:t>15</a:t>
            </a:fld>
            <a:endParaRPr lang="cs-CZ"/>
          </a:p>
        </p:txBody>
      </p:sp>
    </p:spTree>
    <p:extLst>
      <p:ext uri="{BB962C8B-B14F-4D97-AF65-F5344CB8AC3E}">
        <p14:creationId xmlns:p14="http://schemas.microsoft.com/office/powerpoint/2010/main" val="21046889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Prioritní osy a jejich obsah + analogie s OP LZZ</a:t>
            </a:r>
            <a:endParaRPr lang="cs-CZ" dirty="0"/>
          </a:p>
        </p:txBody>
      </p:sp>
      <p:sp>
        <p:nvSpPr>
          <p:cNvPr id="4" name="Zástupný symbol pro číslo snímku 3"/>
          <p:cNvSpPr>
            <a:spLocks noGrp="1"/>
          </p:cNvSpPr>
          <p:nvPr>
            <p:ph type="sldNum" sz="quarter" idx="10"/>
          </p:nvPr>
        </p:nvSpPr>
        <p:spPr/>
        <p:txBody>
          <a:bodyPr/>
          <a:lstStyle/>
          <a:p>
            <a:fld id="{7FB00E8A-34AC-4AF6-8E0E-430E3FCF89B2}" type="slidenum">
              <a:rPr lang="cs-CZ" smtClean="0"/>
              <a:t>16</a:t>
            </a:fld>
            <a:endParaRPr lang="cs-CZ"/>
          </a:p>
        </p:txBody>
      </p:sp>
    </p:spTree>
    <p:extLst>
      <p:ext uri="{BB962C8B-B14F-4D97-AF65-F5344CB8AC3E}">
        <p14:creationId xmlns:p14="http://schemas.microsoft.com/office/powerpoint/2010/main" val="28375208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Investiční priority a jejich</a:t>
            </a:r>
            <a:r>
              <a:rPr lang="cs-CZ" baseline="0" dirty="0" smtClean="0"/>
              <a:t> hlavní podporované aktivity</a:t>
            </a:r>
          </a:p>
          <a:p>
            <a:endParaRPr lang="cs-CZ" baseline="0" dirty="0" smtClean="0"/>
          </a:p>
          <a:p>
            <a:r>
              <a:rPr lang="cs-CZ" altLang="cs-CZ" b="1" dirty="0" smtClean="0"/>
              <a:t>IP1.1 – podporované aktivity</a:t>
            </a:r>
            <a:r>
              <a:rPr lang="cs-CZ" altLang="cs-CZ" dirty="0" smtClean="0"/>
              <a:t>: zprostředkování zaměstnání, poradenské a informační činnosti a programy, bilanční a pracovní diagnostika, rekvalifikace, rozvoj základních kompetencí, podpora vytváření nových pracovních míst, podpora umístění na uvolněná pracovní místa, podpora aktivit k získání pracovních návyků a zkušeností, podpora flexibilních forem zaměstnání, doprovodná opatření umožňující začlenění podpořených osob na trh práce, motivační aktivity, pracovní rehabilitace, realizace nových či inovativních nástrojů aktivní politiky zaměstnanosti </a:t>
            </a:r>
          </a:p>
          <a:p>
            <a:endParaRPr lang="cs-CZ" altLang="cs-CZ" dirty="0" smtClean="0"/>
          </a:p>
          <a:p>
            <a:r>
              <a:rPr lang="cs-CZ" altLang="cs-CZ" b="1" dirty="0" smtClean="0"/>
              <a:t>IP1.2 – podporované aktivity: </a:t>
            </a:r>
            <a:r>
              <a:rPr lang="cs-CZ" altLang="cs-CZ" dirty="0" smtClean="0"/>
              <a:t>vznik a provoz dětských skupin dle zákona, dětských klubů,  případně dalších typů, s důrazem na pokrytí stávající absence služeb pro děti do tří let, případně pro starší děti dle aktuální demografické situace; další profesní vzdělávání pro ženy a osoby pečující o jiné závislé osoby zaměřené na zlepšení jejich přístupu na trh práce; komplexní programy na podporu podnikání žen (bilanční diagnostika, poradenství, vzdělávání, příprava podnikatelského plánu, </a:t>
            </a:r>
            <a:r>
              <a:rPr lang="cs-CZ" altLang="cs-CZ" dirty="0" err="1" smtClean="0"/>
              <a:t>koučink</a:t>
            </a:r>
            <a:r>
              <a:rPr lang="cs-CZ" altLang="cs-CZ" dirty="0" smtClean="0"/>
              <a:t>, </a:t>
            </a:r>
            <a:r>
              <a:rPr lang="cs-CZ" altLang="cs-CZ" dirty="0" err="1" smtClean="0"/>
              <a:t>mentoring</a:t>
            </a:r>
            <a:r>
              <a:rPr lang="cs-CZ" altLang="cs-CZ" dirty="0" smtClean="0"/>
              <a:t>, síťování podnikatelek, podpora během prvního roku podnikání); podpora zaměstnavatelů při implementaci opatření ve prospěch rovnosti žen a mužů (genderové audity a následná realizace doporučení – např. zavádění flexibilních forem práce, rovné zastoupení žen a mužů ve vedení, odstraňování platové diskriminace apod.); podpora aktivit zaměřených na vyšší míru zapojení mužů do péče o děti a další závislé osoby; systémové projekty na podporu rovných příležitostí (např. implementace Vládní strategie pro rovnost žen a mužů v České republice na léta 2014 </a:t>
            </a:r>
            <a:r>
              <a:rPr lang="cs-CZ" altLang="cs-CZ" b="1" dirty="0" smtClean="0"/>
              <a:t>–</a:t>
            </a:r>
            <a:r>
              <a:rPr lang="cs-CZ" altLang="cs-CZ" dirty="0" smtClean="0"/>
              <a:t> 2020 ).</a:t>
            </a:r>
            <a:endParaRPr lang="cs-CZ" altLang="cs-CZ" b="1" dirty="0" smtClean="0"/>
          </a:p>
          <a:p>
            <a:endParaRPr lang="cs-CZ" altLang="cs-CZ" b="1" dirty="0" smtClean="0"/>
          </a:p>
          <a:p>
            <a:r>
              <a:rPr lang="cs-CZ" altLang="cs-CZ" b="1" dirty="0" smtClean="0"/>
              <a:t>IP 1.3 – podporované aktivity: např. </a:t>
            </a:r>
            <a:r>
              <a:rPr lang="cs-CZ" altLang="cs-CZ" dirty="0" smtClean="0"/>
              <a:t>další profesní vzdělávání zaměstnanců podporované zaměstnavateli, zaměřené na odborné i klíčové kompetence, včetně podpory dalšího profesního vzdělávání OSVČ; tvorba a realizace podnikových vzdělávacích programů, včetně přípravy podnikových lektorů a instruktorů; podpora a poradenství při vytváření a zavádění moderních systémů řízení a rozvoje lidských zdrojů v podnicích; Podpora sdružování malých a středních podniků za účelem vzdělávání (např. formou vzdělávacích klastrů);tvorba a realizace vzdělávacích programů pro zaměstnance, kteří jsou ohroženi propouštěním; poradenské a informační aktivity v podnicích v oblasti kariérového poradenství, orientace na trhu práce, možností služeb zaměstnanosti atd., vzdělávací a rekvalifikační programy pro zaměstnance podniků procházejících restrukturalizací nebo končících svoji činnost, včetně propouštěných zaměstnanců; podpora zavádění </a:t>
            </a:r>
            <a:r>
              <a:rPr lang="cs-CZ" altLang="cs-CZ" dirty="0" err="1" smtClean="0"/>
              <a:t>age</a:t>
            </a:r>
            <a:r>
              <a:rPr lang="cs-CZ" altLang="cs-CZ" dirty="0" smtClean="0"/>
              <a:t> managementu (řízení s ohledem na věk, schopnosti a potenciál pracovníků) do podniků; </a:t>
            </a:r>
            <a:r>
              <a:rPr lang="cs-CZ" altLang="cs-CZ" dirty="0" smtClean="0">
                <a:solidFill>
                  <a:srgbClr val="FF0000"/>
                </a:solidFill>
              </a:rPr>
              <a:t>podpora odborné praxe a stáží v podnicích; </a:t>
            </a:r>
            <a:r>
              <a:rPr lang="cs-CZ" altLang="cs-CZ" dirty="0" smtClean="0"/>
              <a:t>podpora spolupráce podniků a vzdělávacích institucí za účelem slaďování kvalifikační úrovně a kvalifikační struktury pracovní síly s požadavky trhu práce; budování kapacit sociálních partnerů zejména prostřednictvím vzdělávání, opatření na vytváření sítí a posílení sociálního dialogu a činnosti společně uskutečňované sociálními partnery.</a:t>
            </a:r>
          </a:p>
          <a:p>
            <a:pPr algn="just"/>
            <a:endParaRPr lang="cs-CZ" altLang="cs-CZ" b="1" dirty="0" smtClean="0"/>
          </a:p>
          <a:p>
            <a:endParaRPr lang="cs-CZ" dirty="0"/>
          </a:p>
        </p:txBody>
      </p:sp>
      <p:sp>
        <p:nvSpPr>
          <p:cNvPr id="4" name="Zástupný symbol pro číslo snímku 3"/>
          <p:cNvSpPr>
            <a:spLocks noGrp="1"/>
          </p:cNvSpPr>
          <p:nvPr>
            <p:ph type="sldNum" sz="quarter" idx="10"/>
          </p:nvPr>
        </p:nvSpPr>
        <p:spPr/>
        <p:txBody>
          <a:bodyPr/>
          <a:lstStyle/>
          <a:p>
            <a:fld id="{7FB00E8A-34AC-4AF6-8E0E-430E3FCF89B2}" type="slidenum">
              <a:rPr lang="cs-CZ" smtClean="0"/>
              <a:t>18</a:t>
            </a:fld>
            <a:endParaRPr lang="cs-CZ"/>
          </a:p>
        </p:txBody>
      </p:sp>
    </p:spTree>
    <p:extLst>
      <p:ext uri="{BB962C8B-B14F-4D97-AF65-F5344CB8AC3E}">
        <p14:creationId xmlns:p14="http://schemas.microsoft.com/office/powerpoint/2010/main" val="11348134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altLang="cs-CZ" b="1" dirty="0" smtClean="0"/>
              <a:t>IP1.4 – podporované aktivity</a:t>
            </a:r>
            <a:r>
              <a:rPr lang="cs-CZ" altLang="cs-CZ" dirty="0" smtClean="0"/>
              <a:t>: Podpora rozvoje a kapacit institucí trhu práce; rozvoj a realizace vzdělávacích programů pro zaměstnance institucí trhu práce zaměřených na zvýšení kvality poskytovaných služeb a personálního zajištění; rozvoj nových nástrojů a opatření aktivní politiky zaměstnanosti, geografické a funkční mobility uchazečů a zájemců o zaměstnání; rozvoj spolupráce a partnerství při realizaci politiky zaměstnanosti na národní a regionální úrovni se všemi relevantními aktéry na trhu práce; tvorba, rozvoj a realizace informačních a monitorovacích systémů, vyhodnocování účinnosti realizace aktivních opatření na trhu práce, podpora analytické činnosti za účelem zvýšení efektivnosti služeb zaměstnanosti; rozvoj sítě EURES – posilování kapacit a odborný rozvoj EURES poradců, podpora implementace sítě EURES do veřejných služeb zaměstnanosti; tvorba, rozvoj a realizace systémových opatření v oblasti dalšího vzdělávání, zaměřených především na chybějící systémovou podporu   dalšího vzdělávání, provazování systémů uznávání výsledků neformálního vzdělávání a informálního učení; tvorba a kontinuální provádění systému analýz a prognóz kvalifikačních potřeb na trhu práce; realizace systémového kariérového poradenství v celoživotní perspektivě.</a:t>
            </a:r>
          </a:p>
          <a:p>
            <a:endParaRPr lang="cs-CZ" dirty="0"/>
          </a:p>
        </p:txBody>
      </p:sp>
      <p:sp>
        <p:nvSpPr>
          <p:cNvPr id="4" name="Zástupný symbol pro číslo snímku 3"/>
          <p:cNvSpPr>
            <a:spLocks noGrp="1"/>
          </p:cNvSpPr>
          <p:nvPr>
            <p:ph type="sldNum" sz="quarter" idx="10"/>
          </p:nvPr>
        </p:nvSpPr>
        <p:spPr/>
        <p:txBody>
          <a:bodyPr/>
          <a:lstStyle/>
          <a:p>
            <a:fld id="{7FB00E8A-34AC-4AF6-8E0E-430E3FCF89B2}" type="slidenum">
              <a:rPr lang="cs-CZ" smtClean="0"/>
              <a:t>19</a:t>
            </a:fld>
            <a:endParaRPr lang="cs-CZ"/>
          </a:p>
        </p:txBody>
      </p:sp>
    </p:spTree>
    <p:extLst>
      <p:ext uri="{BB962C8B-B14F-4D97-AF65-F5344CB8AC3E}">
        <p14:creationId xmlns:p14="http://schemas.microsoft.com/office/powerpoint/2010/main" val="38068697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altLang="cs-CZ" b="1" dirty="0" smtClean="0"/>
              <a:t>SC 1.1.1</a:t>
            </a:r>
          </a:p>
          <a:p>
            <a:r>
              <a:rPr lang="cs-CZ" altLang="cs-CZ" b="1" dirty="0" smtClean="0"/>
              <a:t>Cílové skupiny </a:t>
            </a:r>
            <a:r>
              <a:rPr lang="cs-CZ" altLang="cs-CZ" dirty="0" smtClean="0"/>
              <a:t>zahrnují především uchazeče a zájemce o zaměstnání, OZP - osoby se zdravotním postižením, osoby s kumulací hendikepů na trhu práce a ekonomicky neaktivní osoby, včetně osob vracejících se na trh práce po návratu z mateřské/rodičovské dovolené. Zvláštní důraz bude kladen na osoby znevýhodněné na trhu práce (např. osoby 55 – 64 let, osoby do 25 let věku, příslušníci etnických menšin a osoby s nízkou úrovní kvalifikace (stupeň ISCED 0 – 2)). </a:t>
            </a:r>
          </a:p>
          <a:p>
            <a:endParaRPr lang="cs-CZ" altLang="cs-CZ" dirty="0" smtClean="0"/>
          </a:p>
          <a:p>
            <a:r>
              <a:rPr lang="cs-CZ" altLang="cs-CZ" dirty="0" smtClean="0"/>
              <a:t>Podporované aktivity – jedná se o nástroje a opatření aktivní politiky zaměstnanosti</a:t>
            </a:r>
          </a:p>
          <a:p>
            <a:pPr algn="just">
              <a:spcAft>
                <a:spcPts val="600"/>
              </a:spcAft>
            </a:pPr>
            <a:r>
              <a:rPr lang="cs-CZ" altLang="cs-CZ" i="1" dirty="0" smtClean="0">
                <a:cs typeface="Times New Roman" pitchFamily="18" charset="0"/>
              </a:rPr>
              <a:t>Aktivity v rámci specifického cíle 1.1.1 </a:t>
            </a:r>
            <a:r>
              <a:rPr lang="cs-CZ" altLang="cs-CZ" dirty="0" smtClean="0">
                <a:cs typeface="Times New Roman" pitchFamily="18" charset="0"/>
              </a:rPr>
              <a:t>Zvýšit zaměstnanost podpořených osob, zejména starších, </a:t>
            </a:r>
            <a:r>
              <a:rPr lang="cs-CZ" altLang="cs-CZ" dirty="0" err="1" smtClean="0">
                <a:cs typeface="Times New Roman" pitchFamily="18" charset="0"/>
              </a:rPr>
              <a:t>nízkokvalifikovaných</a:t>
            </a:r>
            <a:r>
              <a:rPr lang="cs-CZ" altLang="cs-CZ" dirty="0" smtClean="0">
                <a:cs typeface="Times New Roman" pitchFamily="18" charset="0"/>
              </a:rPr>
              <a:t> a znevýhodněných</a:t>
            </a:r>
            <a:r>
              <a:rPr lang="cs-CZ" altLang="cs-CZ" i="1" dirty="0" smtClean="0">
                <a:cs typeface="Times New Roman" pitchFamily="18" charset="0"/>
              </a:rPr>
              <a:t>:</a:t>
            </a:r>
            <a:endParaRPr lang="cs-CZ" altLang="cs-CZ" sz="1400" dirty="0" smtClean="0">
              <a:latin typeface="Times New Roman" pitchFamily="18" charset="0"/>
              <a:cs typeface="Times New Roman" pitchFamily="18" charset="0"/>
            </a:endParaRPr>
          </a:p>
          <a:p>
            <a:pPr algn="just">
              <a:spcBef>
                <a:spcPts val="300"/>
              </a:spcBef>
              <a:spcAft>
                <a:spcPts val="300"/>
              </a:spcAft>
              <a:buFont typeface="Symbol" pitchFamily="18" charset="2"/>
              <a:buChar char=""/>
            </a:pPr>
            <a:r>
              <a:rPr lang="cs-CZ" altLang="cs-CZ" b="1" dirty="0" smtClean="0">
                <a:cs typeface="Times New Roman" pitchFamily="18" charset="0"/>
              </a:rPr>
              <a:t>Zprostředkování zaměstnání</a:t>
            </a:r>
            <a:r>
              <a:rPr lang="cs-CZ" altLang="cs-CZ" dirty="0" smtClean="0">
                <a:cs typeface="Times New Roman" pitchFamily="18" charset="0"/>
              </a:rPr>
              <a:t> – realizace činností souvisejících s vyhledáváním zaměstnání pro osobu, která se o práci uchází včetně podpory mezinárodní pracovní mobility; dále s vyhledáváním zaměstnanců pro zaměstnavatele, který hledá nové pracovní síly; poradenská a informační činnost v oblasti pracovních příležitostí; sdílené zprostředkování zaměstnání prostřednictvím agentur práce;</a:t>
            </a:r>
            <a:endParaRPr lang="cs-CZ" altLang="cs-CZ" sz="1400" dirty="0" smtClean="0">
              <a:latin typeface="Times New Roman" pitchFamily="18" charset="0"/>
              <a:cs typeface="Times New Roman" pitchFamily="18" charset="0"/>
            </a:endParaRPr>
          </a:p>
          <a:p>
            <a:pPr algn="just">
              <a:spcBef>
                <a:spcPts val="300"/>
              </a:spcBef>
              <a:spcAft>
                <a:spcPts val="300"/>
              </a:spcAft>
              <a:buFont typeface="Symbol" pitchFamily="18" charset="2"/>
              <a:buChar char=""/>
            </a:pPr>
            <a:r>
              <a:rPr lang="cs-CZ" altLang="cs-CZ" b="1" dirty="0" smtClean="0">
                <a:cs typeface="Times New Roman" pitchFamily="18" charset="0"/>
              </a:rPr>
              <a:t>Poradenské a informační činnosti a programy </a:t>
            </a:r>
            <a:r>
              <a:rPr lang="cs-CZ" altLang="cs-CZ" dirty="0" smtClean="0">
                <a:cs typeface="Times New Roman" pitchFamily="18" charset="0"/>
              </a:rPr>
              <a:t>– realizace poradenských činností a programů, jejichž cílem je zjišťování osobnostních a kvalifikačních předpokladů osob pro volbu povolání, pro zprostředkování vhodného zaměstnání; příprava k práci osob se zdravotním postižením a při výběru vhodných nástrojů aktivní politiky zaměstnanosti (za možného využití profilace uchazečů o zaměstnání a </a:t>
            </a:r>
            <a:r>
              <a:rPr lang="cs-CZ" altLang="cs-CZ" dirty="0" err="1" smtClean="0">
                <a:cs typeface="Times New Roman" pitchFamily="18" charset="0"/>
              </a:rPr>
              <a:t>targetingu</a:t>
            </a:r>
            <a:r>
              <a:rPr lang="cs-CZ" altLang="cs-CZ" dirty="0" smtClean="0">
                <a:cs typeface="Times New Roman" pitchFamily="18" charset="0"/>
              </a:rPr>
              <a:t>), podpora JOB klubů,</a:t>
            </a:r>
            <a:r>
              <a:rPr lang="cs-CZ" altLang="cs-CZ" sz="1400" dirty="0" smtClean="0">
                <a:latin typeface="Times New Roman" pitchFamily="18" charset="0"/>
                <a:cs typeface="Times New Roman" pitchFamily="18" charset="0"/>
              </a:rPr>
              <a:t> </a:t>
            </a:r>
            <a:r>
              <a:rPr lang="cs-CZ" altLang="cs-CZ" dirty="0" smtClean="0">
                <a:cs typeface="Times New Roman" pitchFamily="18" charset="0"/>
              </a:rPr>
              <a:t>řízené poradenství ke změně kvalifikace;</a:t>
            </a:r>
            <a:endParaRPr lang="cs-CZ" altLang="cs-CZ" sz="1400" dirty="0" smtClean="0">
              <a:latin typeface="Times New Roman" pitchFamily="18" charset="0"/>
              <a:cs typeface="Times New Roman" pitchFamily="18" charset="0"/>
            </a:endParaRPr>
          </a:p>
          <a:p>
            <a:pPr algn="just">
              <a:spcBef>
                <a:spcPts val="300"/>
              </a:spcBef>
              <a:spcAft>
                <a:spcPts val="300"/>
              </a:spcAft>
              <a:buFont typeface="Symbol" pitchFamily="18" charset="2"/>
              <a:buChar char=""/>
            </a:pPr>
            <a:r>
              <a:rPr lang="cs-CZ" altLang="cs-CZ" b="1" dirty="0" smtClean="0">
                <a:cs typeface="Times New Roman" pitchFamily="18" charset="0"/>
              </a:rPr>
              <a:t>Bilanční a pracovní diagnostika</a:t>
            </a:r>
            <a:r>
              <a:rPr lang="cs-CZ" altLang="cs-CZ" dirty="0" smtClean="0">
                <a:cs typeface="Times New Roman" pitchFamily="18" charset="0"/>
              </a:rPr>
              <a:t> – podpora souladu mezi schopnostním, vzdělanostním a pracovním potenciálem osob a možností jejich reálného uplatnění na trhu práce; pracovní diagnostika jako subsystém bilanční diagnostiky se přímo zaměřuje na možnosti konkrétního pracovního uplatnění odpovídajícího schopnostem a zájmům klienta;</a:t>
            </a:r>
            <a:endParaRPr lang="cs-CZ" altLang="cs-CZ" sz="1400" dirty="0" smtClean="0">
              <a:latin typeface="Times New Roman" pitchFamily="18" charset="0"/>
              <a:cs typeface="Times New Roman" pitchFamily="18" charset="0"/>
            </a:endParaRPr>
          </a:p>
          <a:p>
            <a:pPr algn="just">
              <a:spcBef>
                <a:spcPts val="300"/>
              </a:spcBef>
              <a:spcAft>
                <a:spcPts val="300"/>
              </a:spcAft>
              <a:buFont typeface="Symbol" pitchFamily="18" charset="2"/>
              <a:buChar char=""/>
            </a:pPr>
            <a:r>
              <a:rPr lang="cs-CZ" altLang="cs-CZ" b="1" dirty="0" smtClean="0">
                <a:cs typeface="Times New Roman" pitchFamily="18" charset="0"/>
              </a:rPr>
              <a:t>Rekvalifikace</a:t>
            </a:r>
            <a:r>
              <a:rPr lang="cs-CZ" altLang="cs-CZ" dirty="0" smtClean="0">
                <a:cs typeface="Times New Roman" pitchFamily="18" charset="0"/>
              </a:rPr>
              <a:t> – podpora při získání nové kvalifikace, při zvyšování, rozšiřování nebo prohlubování dosavadní kvalifikace, včetně jejího udržování a obnovování. Za rekvalifikaci se považuje i získání kvalifikace pro pracovní uplatnění osoby, která dosud žádnou kvalifikaci nezískala;</a:t>
            </a:r>
            <a:endParaRPr lang="cs-CZ" altLang="cs-CZ" sz="1400" dirty="0" smtClean="0">
              <a:latin typeface="Times New Roman" pitchFamily="18" charset="0"/>
              <a:cs typeface="Times New Roman" pitchFamily="18" charset="0"/>
            </a:endParaRPr>
          </a:p>
          <a:p>
            <a:pPr algn="just">
              <a:spcBef>
                <a:spcPts val="300"/>
              </a:spcBef>
              <a:spcAft>
                <a:spcPts val="300"/>
              </a:spcAft>
              <a:buFont typeface="Symbol" pitchFamily="18" charset="2"/>
              <a:buChar char=""/>
            </a:pPr>
            <a:r>
              <a:rPr lang="cs-CZ" altLang="cs-CZ" b="1" dirty="0" smtClean="0">
                <a:cs typeface="Times New Roman" pitchFamily="18" charset="0"/>
              </a:rPr>
              <a:t>Rozvoj základních kompetencí </a:t>
            </a:r>
            <a:r>
              <a:rPr lang="cs-CZ" altLang="cs-CZ" dirty="0" smtClean="0">
                <a:cs typeface="Times New Roman" pitchFamily="18" charset="0"/>
              </a:rPr>
              <a:t>za účelem snazšího uplatnění na trhu práce (např. čtenářská gramotnost, numerická gramotnost či rozvoj digitálních kompetencí apod.)</a:t>
            </a:r>
            <a:endParaRPr lang="cs-CZ" altLang="cs-CZ" sz="1400" dirty="0" smtClean="0">
              <a:latin typeface="Times New Roman" pitchFamily="18" charset="0"/>
              <a:cs typeface="Times New Roman" pitchFamily="18" charset="0"/>
            </a:endParaRPr>
          </a:p>
          <a:p>
            <a:pPr algn="just">
              <a:spcBef>
                <a:spcPts val="300"/>
              </a:spcBef>
              <a:spcAft>
                <a:spcPts val="300"/>
              </a:spcAft>
              <a:buFont typeface="Symbol" pitchFamily="18" charset="2"/>
              <a:buChar char=""/>
            </a:pPr>
            <a:r>
              <a:rPr lang="cs-CZ" altLang="cs-CZ" b="1" dirty="0" smtClean="0">
                <a:cs typeface="Times New Roman" pitchFamily="18" charset="0"/>
              </a:rPr>
              <a:t>Podpora vytváření nových pracovních míst </a:t>
            </a:r>
            <a:r>
              <a:rPr lang="cs-CZ" altLang="cs-CZ" dirty="0" smtClean="0">
                <a:cs typeface="Times New Roman" pitchFamily="18" charset="0"/>
              </a:rPr>
              <a:t>nebo míst vyhrazených pro určitou skupinu osob náležejících k ohroženým skupinám na trhu práce, včetně podpory začínajících OSVČ z řad uchazečů o zaměstnání či jiných skupin osob znevýhodněných na trhu práce;</a:t>
            </a:r>
            <a:endParaRPr lang="cs-CZ" altLang="cs-CZ" sz="1400" dirty="0" smtClean="0">
              <a:latin typeface="Times New Roman" pitchFamily="18" charset="0"/>
              <a:cs typeface="Times New Roman" pitchFamily="18" charset="0"/>
            </a:endParaRPr>
          </a:p>
          <a:p>
            <a:pPr algn="just">
              <a:spcBef>
                <a:spcPts val="300"/>
              </a:spcBef>
              <a:spcAft>
                <a:spcPts val="300"/>
              </a:spcAft>
              <a:buFont typeface="Symbol" pitchFamily="18" charset="2"/>
              <a:buChar char=""/>
            </a:pPr>
            <a:r>
              <a:rPr lang="cs-CZ" altLang="cs-CZ" b="1" dirty="0" smtClean="0">
                <a:cs typeface="Times New Roman" pitchFamily="18" charset="0"/>
              </a:rPr>
              <a:t>Podpora umístění na uvolněná pracovní místa </a:t>
            </a:r>
            <a:r>
              <a:rPr lang="cs-CZ" altLang="cs-CZ" dirty="0" smtClean="0">
                <a:cs typeface="Times New Roman" pitchFamily="18" charset="0"/>
              </a:rPr>
              <a:t>– bude podporováno nejenom vytváření či vymezování nových pracovních míst, ale rovněž umisťování ohrožených skupin osob na ta místa, která budou z různých příčin (např. odchod do důchodu, atd.) na trhu práce uvolňována; </a:t>
            </a:r>
            <a:endParaRPr lang="cs-CZ" altLang="cs-CZ" sz="1400" dirty="0" smtClean="0">
              <a:latin typeface="Times New Roman" pitchFamily="18" charset="0"/>
              <a:cs typeface="Times New Roman" pitchFamily="18" charset="0"/>
            </a:endParaRPr>
          </a:p>
          <a:p>
            <a:pPr algn="just">
              <a:spcBef>
                <a:spcPts val="300"/>
              </a:spcBef>
              <a:spcAft>
                <a:spcPts val="300"/>
              </a:spcAft>
              <a:buFont typeface="Symbol" pitchFamily="18" charset="2"/>
              <a:buChar char=""/>
            </a:pPr>
            <a:r>
              <a:rPr lang="cs-CZ" altLang="cs-CZ" b="1" dirty="0" smtClean="0">
                <a:cs typeface="Times New Roman" pitchFamily="18" charset="0"/>
              </a:rPr>
              <a:t>Podpora aktivit k získání pracovních návyků a zkušeností </a:t>
            </a:r>
            <a:r>
              <a:rPr lang="cs-CZ" altLang="cs-CZ" dirty="0" smtClean="0">
                <a:cs typeface="Times New Roman" pitchFamily="18" charset="0"/>
              </a:rPr>
              <a:t>jako jsou veřejně prospěšné práce, společensky účelná pracovní místa, krátkodobé pracovní příležitosti, pracovní trénink, odborné praxe a stáže, včetně podpory mezinárodní pracovní mobility;</a:t>
            </a:r>
            <a:endParaRPr lang="cs-CZ" altLang="cs-CZ" sz="1400" dirty="0" smtClean="0">
              <a:latin typeface="Times New Roman" pitchFamily="18" charset="0"/>
              <a:cs typeface="Times New Roman" pitchFamily="18" charset="0"/>
            </a:endParaRPr>
          </a:p>
          <a:p>
            <a:pPr algn="just">
              <a:spcBef>
                <a:spcPts val="300"/>
              </a:spcBef>
              <a:spcAft>
                <a:spcPts val="300"/>
              </a:spcAft>
              <a:buFont typeface="Symbol" pitchFamily="18" charset="2"/>
              <a:buChar char=""/>
            </a:pPr>
            <a:r>
              <a:rPr lang="cs-CZ" altLang="cs-CZ" b="1" dirty="0" smtClean="0">
                <a:cs typeface="Times New Roman" pitchFamily="18" charset="0"/>
              </a:rPr>
              <a:t>Podpora flexibilních forem zaměstnání </a:t>
            </a:r>
            <a:r>
              <a:rPr lang="cs-CZ" altLang="cs-CZ" dirty="0" smtClean="0">
                <a:cs typeface="Times New Roman" pitchFamily="18" charset="0"/>
              </a:rPr>
              <a:t>jako způsobu vytváření podmínek zejména pro uplatnění žen, mladých lidí, starších osob a dalších osob znevýhodněných na trhu práce (zkrácený úvazek, rotace na pracovním místě, sdílení pracovního místa, práce na dálku apod.);</a:t>
            </a:r>
            <a:endParaRPr lang="cs-CZ" altLang="cs-CZ" sz="1400" dirty="0" smtClean="0">
              <a:latin typeface="Times New Roman" pitchFamily="18" charset="0"/>
              <a:cs typeface="Times New Roman" pitchFamily="18" charset="0"/>
            </a:endParaRPr>
          </a:p>
          <a:p>
            <a:pPr algn="just">
              <a:spcBef>
                <a:spcPts val="300"/>
              </a:spcBef>
              <a:spcAft>
                <a:spcPts val="300"/>
              </a:spcAft>
              <a:buFont typeface="Symbol" pitchFamily="18" charset="2"/>
              <a:buChar char=""/>
            </a:pPr>
            <a:r>
              <a:rPr lang="cs-CZ" altLang="cs-CZ" b="1" dirty="0" smtClean="0">
                <a:cs typeface="Times New Roman" pitchFamily="18" charset="0"/>
              </a:rPr>
              <a:t>Doprovodná opatření umožňující začlenění podpořených osob na trh práce </a:t>
            </a:r>
            <a:r>
              <a:rPr lang="cs-CZ" altLang="cs-CZ" dirty="0" smtClean="0">
                <a:cs typeface="Times New Roman" pitchFamily="18" charset="0"/>
              </a:rPr>
              <a:t>s cílem usnadnění přístupu cílových skupin k hlavní formě podpory v této investiční prioritě – zejména podpora zapracování, dopravy, ubytování a stravování účastníků, péče o závislé osoby, zvyšování finanční gramotnosti a prevence předlužení a další doprovodné sociální aktivity umožňující začlenění podpořených osob na trh práce. Tyto aktivity jsou dostupné podpořeným osobám pouze po dobu jejich účasti na projektu, resp. po dobu trvání hlavní formy podpory v rámci projektu;</a:t>
            </a:r>
            <a:endParaRPr lang="cs-CZ" altLang="cs-CZ" sz="1400" dirty="0" smtClean="0">
              <a:latin typeface="Times New Roman" pitchFamily="18" charset="0"/>
              <a:cs typeface="Times New Roman" pitchFamily="18" charset="0"/>
            </a:endParaRPr>
          </a:p>
          <a:p>
            <a:pPr algn="just">
              <a:spcBef>
                <a:spcPts val="300"/>
              </a:spcBef>
              <a:spcAft>
                <a:spcPts val="300"/>
              </a:spcAft>
              <a:buFont typeface="Symbol" pitchFamily="18" charset="2"/>
              <a:buChar char=""/>
            </a:pPr>
            <a:r>
              <a:rPr lang="cs-CZ" altLang="cs-CZ" b="1" dirty="0" smtClean="0">
                <a:cs typeface="Times New Roman" pitchFamily="18" charset="0"/>
              </a:rPr>
              <a:t>Motivační aktivity</a:t>
            </a:r>
            <a:r>
              <a:rPr lang="cs-CZ" altLang="cs-CZ" dirty="0" smtClean="0">
                <a:cs typeface="Times New Roman" pitchFamily="18" charset="0"/>
              </a:rPr>
              <a:t> – aktivity zaměřené na zvýšení orientace v požadavcích trhu práce, požadavcích volných pracovních míst na trhu práce, dále příprava k zařazení do rekvalifikace, resp. jiného nástroje aktivní politiky zaměstnanosti, včetně obnovení pracovních návyků;</a:t>
            </a:r>
            <a:endParaRPr lang="cs-CZ" altLang="cs-CZ" sz="1400" dirty="0" smtClean="0">
              <a:latin typeface="Times New Roman" pitchFamily="18" charset="0"/>
              <a:cs typeface="Times New Roman" pitchFamily="18" charset="0"/>
            </a:endParaRPr>
          </a:p>
          <a:p>
            <a:pPr algn="just">
              <a:spcBef>
                <a:spcPts val="300"/>
              </a:spcBef>
              <a:spcAft>
                <a:spcPts val="300"/>
              </a:spcAft>
              <a:buFont typeface="Symbol" pitchFamily="18" charset="2"/>
              <a:buChar char=""/>
            </a:pPr>
            <a:r>
              <a:rPr lang="cs-CZ" altLang="cs-CZ" b="1" dirty="0" smtClean="0">
                <a:cs typeface="Times New Roman" pitchFamily="18" charset="0"/>
              </a:rPr>
              <a:t>Pracovní rehabilitace </a:t>
            </a:r>
            <a:r>
              <a:rPr lang="cs-CZ" altLang="cs-CZ" dirty="0" smtClean="0">
                <a:cs typeface="Times New Roman" pitchFamily="18" charset="0"/>
              </a:rPr>
              <a:t>– podpora souvislé činnosti zaměřené na získání a udržení vhodného zaměstnání osoby se zdravotním postižením;</a:t>
            </a:r>
            <a:endParaRPr lang="cs-CZ" altLang="cs-CZ" sz="1400" dirty="0" smtClean="0">
              <a:latin typeface="Times New Roman" pitchFamily="18" charset="0"/>
              <a:cs typeface="Times New Roman" pitchFamily="18" charset="0"/>
            </a:endParaRPr>
          </a:p>
          <a:p>
            <a:pPr algn="just">
              <a:spcBef>
                <a:spcPts val="300"/>
              </a:spcBef>
              <a:spcAft>
                <a:spcPts val="300"/>
              </a:spcAft>
              <a:buFont typeface="Symbol" pitchFamily="18" charset="2"/>
              <a:buChar char=""/>
            </a:pPr>
            <a:r>
              <a:rPr lang="cs-CZ" altLang="cs-CZ" b="1" dirty="0" smtClean="0">
                <a:cs typeface="Times New Roman" pitchFamily="18" charset="0"/>
              </a:rPr>
              <a:t>Realizace nových či inovativních nástrojů aktivní politiky zaměstnanosti </a:t>
            </a:r>
            <a:r>
              <a:rPr lang="cs-CZ" altLang="cs-CZ" dirty="0" smtClean="0">
                <a:cs typeface="Times New Roman" pitchFamily="18" charset="0"/>
              </a:rPr>
              <a:t>v souladu s aktuálními potřebami trhu práce, včetně podpory principů sociální ekonomiky;</a:t>
            </a:r>
          </a:p>
          <a:p>
            <a:pPr algn="just">
              <a:spcBef>
                <a:spcPts val="300"/>
              </a:spcBef>
              <a:spcAft>
                <a:spcPts val="300"/>
              </a:spcAft>
              <a:buFont typeface="Symbol" pitchFamily="18" charset="2"/>
              <a:buChar char=""/>
            </a:pPr>
            <a:endParaRPr lang="cs-CZ" altLang="cs-CZ" dirty="0" smtClean="0">
              <a:cs typeface="Times New Roman" pitchFamily="18" charset="0"/>
            </a:endParaRPr>
          </a:p>
          <a:p>
            <a:pPr algn="just">
              <a:spcBef>
                <a:spcPts val="725"/>
              </a:spcBef>
              <a:spcAft>
                <a:spcPts val="725"/>
              </a:spcAft>
            </a:pPr>
            <a:r>
              <a:rPr lang="cs-CZ" altLang="cs-CZ" sz="1400" dirty="0" smtClean="0">
                <a:latin typeface="Times New Roman" pitchFamily="18" charset="0"/>
                <a:cs typeface="Times New Roman" pitchFamily="18" charset="0"/>
              </a:rPr>
              <a:t>Aktivity v rámci specifického cíle 1.1.2 </a:t>
            </a:r>
            <a:r>
              <a:rPr lang="cs-CZ" altLang="cs-CZ" sz="1400" dirty="0" smtClean="0">
                <a:cs typeface="Times New Roman" pitchFamily="18" charset="0"/>
              </a:rPr>
              <a:t>Zvýšit zaměstnanost podpořených mladých osob prostřednictvím programu Záruky pro mládež</a:t>
            </a:r>
            <a:endParaRPr lang="cs-CZ" altLang="cs-CZ" sz="1600" dirty="0" smtClean="0">
              <a:latin typeface="Times New Roman" pitchFamily="18" charset="0"/>
              <a:cs typeface="Times New Roman" pitchFamily="18" charset="0"/>
            </a:endParaRPr>
          </a:p>
          <a:p>
            <a:pPr algn="just">
              <a:spcAft>
                <a:spcPts val="600"/>
              </a:spcAft>
              <a:buFont typeface="Symbol" pitchFamily="18" charset="2"/>
              <a:buChar char=""/>
            </a:pPr>
            <a:r>
              <a:rPr lang="cs-CZ" altLang="cs-CZ" sz="1400" dirty="0" smtClean="0">
                <a:latin typeface="Times New Roman" pitchFamily="18" charset="0"/>
                <a:cs typeface="Times New Roman" pitchFamily="18" charset="0"/>
              </a:rPr>
              <a:t>  </a:t>
            </a:r>
            <a:r>
              <a:rPr lang="cs-CZ" altLang="cs-CZ" sz="1400" dirty="0" smtClean="0">
                <a:solidFill>
                  <a:srgbClr val="000000"/>
                </a:solidFill>
                <a:cs typeface="Times New Roman" pitchFamily="18" charset="0"/>
              </a:rPr>
              <a:t>Zprostředkování zaměstnání uchazečům o zaměstnání a poskytování souvisejících služeb v oblasti zaměstnanosti; </a:t>
            </a:r>
            <a:endParaRPr lang="cs-CZ" altLang="cs-CZ" sz="1600" dirty="0" smtClean="0">
              <a:latin typeface="Times New Roman" pitchFamily="18" charset="0"/>
              <a:cs typeface="Times New Roman" pitchFamily="18" charset="0"/>
            </a:endParaRPr>
          </a:p>
          <a:p>
            <a:pPr algn="just">
              <a:spcAft>
                <a:spcPts val="600"/>
              </a:spcAft>
              <a:buFont typeface="Symbol" pitchFamily="18" charset="2"/>
              <a:buChar char=""/>
            </a:pPr>
            <a:r>
              <a:rPr lang="cs-CZ" altLang="cs-CZ" sz="1400" dirty="0" smtClean="0">
                <a:solidFill>
                  <a:srgbClr val="000000"/>
                </a:solidFill>
                <a:cs typeface="Times New Roman" pitchFamily="18" charset="0"/>
              </a:rPr>
              <a:t>Poskytování poradenské činnosti za účelem zjišťování osobnostních a kvalifikačních předpokladů mladých pro volbu povolání, pro zprostředkování vhodného zaměstnání  a při výběru vhodných nástrojů aktivní politiky zaměstnanosti. Poskytování poradenství v oblasti další účasti ve vzdělávání, zvyšování či prohlubování kvalifikace, včetně podpory rekvalifikací, s cílem harmonizovat vztah mezi nabídkou a poptávkou na trhu práce; </a:t>
            </a:r>
            <a:endParaRPr lang="cs-CZ" altLang="cs-CZ" sz="1600" dirty="0" smtClean="0">
              <a:latin typeface="Times New Roman" pitchFamily="18" charset="0"/>
              <a:cs typeface="Times New Roman" pitchFamily="18" charset="0"/>
            </a:endParaRPr>
          </a:p>
          <a:p>
            <a:pPr algn="just">
              <a:spcAft>
                <a:spcPts val="600"/>
              </a:spcAft>
              <a:buFont typeface="Symbol" pitchFamily="18" charset="2"/>
              <a:buChar char=""/>
            </a:pPr>
            <a:r>
              <a:rPr lang="cs-CZ" altLang="cs-CZ" sz="1400" dirty="0" smtClean="0">
                <a:cs typeface="Times New Roman" pitchFamily="18" charset="0"/>
              </a:rPr>
              <a:t>Poskytování rekvalifikací – získání nové kvalifikace, zvyšování, rozšiřování nebo prohlubování dosavadní kvalifikace, včetně jejího udržování a obnovování. Za rekvalifikaci se považuje i získání kvalifikace pro pracovní uplatnění osoby, která dosud žádnou kvalifikaci nezískala;</a:t>
            </a:r>
            <a:endParaRPr lang="cs-CZ" altLang="cs-CZ" sz="1600" dirty="0" smtClean="0">
              <a:latin typeface="Times New Roman" pitchFamily="18" charset="0"/>
              <a:cs typeface="Times New Roman" pitchFamily="18" charset="0"/>
            </a:endParaRPr>
          </a:p>
          <a:p>
            <a:pPr algn="just">
              <a:spcAft>
                <a:spcPts val="600"/>
              </a:spcAft>
              <a:buFont typeface="Symbol" pitchFamily="18" charset="2"/>
              <a:buChar char=""/>
            </a:pPr>
            <a:r>
              <a:rPr lang="cs-CZ" altLang="cs-CZ" sz="1400" dirty="0" smtClean="0">
                <a:solidFill>
                  <a:srgbClr val="000000"/>
                </a:solidFill>
                <a:cs typeface="Times New Roman" pitchFamily="18" charset="0"/>
              </a:rPr>
              <a:t>Podpora aktivit k získání pracovních návyků a zkušeností jako jsou veřejně prospěšné práce, společensky účelná pracovní místa, krátkodobé pracovní příležitosti, pracovní trénink, odborné praxe a stáže, včetně podpory mezinárodní pracovní mobility; podpora vytváření míst určených k získání odborné praxe či podpora vytváření stáží;</a:t>
            </a:r>
            <a:endParaRPr lang="cs-CZ" altLang="cs-CZ" sz="1600" dirty="0" smtClean="0">
              <a:latin typeface="Times New Roman" pitchFamily="18" charset="0"/>
              <a:cs typeface="Times New Roman" pitchFamily="18" charset="0"/>
            </a:endParaRPr>
          </a:p>
          <a:p>
            <a:pPr algn="just">
              <a:spcAft>
                <a:spcPts val="600"/>
              </a:spcAft>
              <a:buFont typeface="Symbol" pitchFamily="18" charset="2"/>
              <a:buChar char=""/>
            </a:pPr>
            <a:r>
              <a:rPr lang="cs-CZ" altLang="cs-CZ" sz="1400" dirty="0" smtClean="0">
                <a:solidFill>
                  <a:srgbClr val="000000"/>
                </a:solidFill>
                <a:cs typeface="Times New Roman" pitchFamily="18" charset="0"/>
              </a:rPr>
              <a:t>Podpora zahájení samostatné výdělečné činnosti, a to zejména formou rekvalifikací, poradenství a poskytování příspěvků;</a:t>
            </a:r>
            <a:endParaRPr lang="cs-CZ" altLang="cs-CZ" sz="1600" dirty="0" smtClean="0">
              <a:latin typeface="Times New Roman" pitchFamily="18" charset="0"/>
              <a:cs typeface="Times New Roman" pitchFamily="18" charset="0"/>
            </a:endParaRPr>
          </a:p>
          <a:p>
            <a:pPr algn="just">
              <a:spcAft>
                <a:spcPts val="600"/>
              </a:spcAft>
              <a:buFont typeface="Symbol" pitchFamily="18" charset="2"/>
              <a:buChar char=""/>
            </a:pPr>
            <a:r>
              <a:rPr lang="cs-CZ" altLang="cs-CZ" sz="1400" dirty="0" smtClean="0">
                <a:solidFill>
                  <a:srgbClr val="000000"/>
                </a:solidFill>
                <a:cs typeface="Times New Roman" pitchFamily="18" charset="0"/>
              </a:rPr>
              <a:t>Motivační aktivity zaměřené na zvýšení orientace mladých lidí v požadavcích trhu práce, požadavcích volných pracovních míst na trhu práce, dále příprava k zařazení do rekvalifikace, resp. jiného</a:t>
            </a:r>
            <a:r>
              <a:rPr lang="cs-CZ" altLang="cs-CZ" sz="1400" dirty="0" smtClean="0">
                <a:cs typeface="Times New Roman" pitchFamily="18" charset="0"/>
              </a:rPr>
              <a:t> nástroje aktivní politiky zaměstnanosti, včetně obnovení nebo získání pracovních návyků.</a:t>
            </a:r>
            <a:endParaRPr lang="cs-CZ" altLang="cs-CZ" sz="1600" dirty="0" smtClean="0">
              <a:latin typeface="Times New Roman" pitchFamily="18" charset="0"/>
              <a:cs typeface="Times New Roman" pitchFamily="18" charset="0"/>
            </a:endParaRPr>
          </a:p>
          <a:p>
            <a:pPr algn="just">
              <a:spcBef>
                <a:spcPts val="300"/>
              </a:spcBef>
              <a:spcAft>
                <a:spcPts val="300"/>
              </a:spcAft>
              <a:buFont typeface="Symbol" pitchFamily="18" charset="2"/>
              <a:buNone/>
            </a:pPr>
            <a:endParaRPr lang="cs-CZ" altLang="cs-CZ" sz="1400" dirty="0" smtClean="0">
              <a:latin typeface="Times New Roman" pitchFamily="18" charset="0"/>
              <a:cs typeface="Times New Roman" pitchFamily="18" charset="0"/>
            </a:endParaRPr>
          </a:p>
          <a:p>
            <a:endParaRPr lang="cs-CZ" dirty="0"/>
          </a:p>
        </p:txBody>
      </p:sp>
      <p:sp>
        <p:nvSpPr>
          <p:cNvPr id="4" name="Zástupný symbol pro číslo snímku 3"/>
          <p:cNvSpPr>
            <a:spLocks noGrp="1"/>
          </p:cNvSpPr>
          <p:nvPr>
            <p:ph type="sldNum" sz="quarter" idx="10"/>
          </p:nvPr>
        </p:nvSpPr>
        <p:spPr/>
        <p:txBody>
          <a:bodyPr/>
          <a:lstStyle/>
          <a:p>
            <a:fld id="{7FB00E8A-34AC-4AF6-8E0E-430E3FCF89B2}" type="slidenum">
              <a:rPr lang="cs-CZ" smtClean="0"/>
              <a:t>21</a:t>
            </a:fld>
            <a:endParaRPr lang="cs-CZ"/>
          </a:p>
        </p:txBody>
      </p:sp>
    </p:spTree>
    <p:extLst>
      <p:ext uri="{BB962C8B-B14F-4D97-AF65-F5344CB8AC3E}">
        <p14:creationId xmlns:p14="http://schemas.microsoft.com/office/powerpoint/2010/main" val="10420580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altLang="cs-CZ" dirty="0" smtClean="0"/>
              <a:t>Mezi </a:t>
            </a:r>
            <a:r>
              <a:rPr lang="cs-CZ" altLang="cs-CZ" b="1" dirty="0" smtClean="0"/>
              <a:t>aktivity</a:t>
            </a:r>
            <a:r>
              <a:rPr lang="cs-CZ" altLang="cs-CZ" dirty="0" smtClean="0"/>
              <a:t> IP 1.5 patří:</a:t>
            </a:r>
          </a:p>
          <a:p>
            <a:endParaRPr lang="cs-CZ" altLang="cs-CZ" dirty="0" smtClean="0"/>
          </a:p>
          <a:p>
            <a:r>
              <a:rPr lang="cs-CZ" altLang="cs-CZ" dirty="0" smtClean="0"/>
              <a:t>a) Zprostředkování zaměstnání uchazečům o zaměstnání a poskytování souvisejících služeb v oblasti zaměstnanosti. </a:t>
            </a:r>
          </a:p>
          <a:p>
            <a:r>
              <a:rPr lang="cs-CZ" altLang="cs-CZ" dirty="0" smtClean="0"/>
              <a:t>b) Poskytování poradenské činnosti za účelem zjišťování osobnostních a kvalifikačních předpokladů mladých pro volbu povolání, pro zprostředkování vhodného zaměstnání  a při výběru vhodných nástrojů aktivní politiky zaměstnanosti. Poskytování poradenství v oblasti další účasti ve vzdělávání, zvyšování či prohlubování kvalifikace, včetně podpory rekvalifikací, s cílem harmonizovat vztah mezi nabídkou a poptávkou na trhu práce </a:t>
            </a:r>
          </a:p>
          <a:p>
            <a:r>
              <a:rPr lang="cs-CZ" altLang="cs-CZ" dirty="0" smtClean="0"/>
              <a:t>c) Poskytování rekvalifikací – získání nové kvalifikace, zvyšování, rozšiřování nebo prohlubování dosavadní kvalifikace, včetně jejího udržování a obnovování. Za rekvalifikaci se považuje i získání kvalifikace pro pracovní uplatnění osoby, která dosud žádnou kvalifikaci nezískala;</a:t>
            </a:r>
          </a:p>
          <a:p>
            <a:r>
              <a:rPr lang="cs-CZ" altLang="cs-CZ" dirty="0" smtClean="0"/>
              <a:t>d) Podpora aktivit k získání pracovních návyků a zkušeností jako jsou veřejně prospěšné práce, společensky účelná pracovní místa, krátkodobé pracovní příležitosti, pracovní trénink, odborné praxe a stáže, včetně podpory mezinárodní pracovní mobility; podpora vytváření míst určených k získání odborné praxe či podpora vytváření stáží.</a:t>
            </a:r>
          </a:p>
          <a:p>
            <a:r>
              <a:rPr lang="cs-CZ" altLang="cs-CZ" dirty="0" smtClean="0"/>
              <a:t>e) Podpora zahájení samostatné výdělečné činnosti, a to zejména formou rekvalifikací, poradenství a poskytování příspěvků</a:t>
            </a:r>
          </a:p>
          <a:p>
            <a:r>
              <a:rPr lang="cs-CZ" altLang="cs-CZ" dirty="0" smtClean="0"/>
              <a:t>f) Motivační aktivity zaměřené na zvýšení orientace mladých lidí v požadavcích trhu práce, požadavcích volných pracovních míst na trhu práce, dále příprava k zařazení do rekvalifikace, resp. jiného nástroje aktivní politiky zaměstnanosti, včetně obnovení nebo získání pracovních návyků;</a:t>
            </a:r>
          </a:p>
          <a:p>
            <a:endParaRPr lang="cs-CZ" altLang="cs-CZ" dirty="0" smtClean="0"/>
          </a:p>
          <a:p>
            <a:r>
              <a:rPr lang="cs-CZ" altLang="cs-CZ" b="1" dirty="0" smtClean="0"/>
              <a:t>Cílové skupiny </a:t>
            </a:r>
            <a:r>
              <a:rPr lang="cs-CZ" altLang="cs-CZ" dirty="0" smtClean="0"/>
              <a:t>- mladí lidé do 29 let, kteří nejsou v zaměstnání, ve vzdělávání nebo v profesní přípravě, žijící ve způsobilém regionu, kteří jsou nezaměstnaní nebo neaktivní (včetně dlouhodobě nezaměstnaných) nezávisle na tom, zda jsou registrováni na ÚP ČR jako uchazeči o zaměstnání či nikoli. </a:t>
            </a:r>
          </a:p>
          <a:p>
            <a:endParaRPr lang="cs-CZ" altLang="cs-CZ" dirty="0" smtClean="0"/>
          </a:p>
          <a:p>
            <a:r>
              <a:rPr lang="cs-CZ" altLang="cs-CZ" b="1" dirty="0" smtClean="0"/>
              <a:t>Příjemce</a:t>
            </a:r>
            <a:r>
              <a:rPr lang="cs-CZ" altLang="cs-CZ" dirty="0" smtClean="0"/>
              <a:t> – Úřad práce ČR – projekty budou realizovány jako regionální projekty prostřednictvím krajských poboček ÚP ČR v Ústeckém a Karlovarském kraji, do nichž je tato IP zacílena (Iniciativa na podporu zaměstnanosti mládeže, územní zacílení pouze NUTS II Severozápad).</a:t>
            </a:r>
          </a:p>
          <a:p>
            <a:endParaRPr lang="cs-CZ" altLang="cs-CZ" dirty="0" smtClean="0"/>
          </a:p>
        </p:txBody>
      </p:sp>
      <p:sp>
        <p:nvSpPr>
          <p:cNvPr id="4" name="Zástupný symbol pro číslo snímku 3"/>
          <p:cNvSpPr>
            <a:spLocks noGrp="1"/>
          </p:cNvSpPr>
          <p:nvPr>
            <p:ph type="sldNum" sz="quarter" idx="10"/>
          </p:nvPr>
        </p:nvSpPr>
        <p:spPr/>
        <p:txBody>
          <a:bodyPr/>
          <a:lstStyle/>
          <a:p>
            <a:fld id="{7FB00E8A-34AC-4AF6-8E0E-430E3FCF89B2}" type="slidenum">
              <a:rPr lang="cs-CZ" smtClean="0"/>
              <a:t>22</a:t>
            </a:fld>
            <a:endParaRPr lang="cs-CZ"/>
          </a:p>
        </p:txBody>
      </p:sp>
    </p:spTree>
    <p:extLst>
      <p:ext uri="{BB962C8B-B14F-4D97-AF65-F5344CB8AC3E}">
        <p14:creationId xmlns:p14="http://schemas.microsoft.com/office/powerpoint/2010/main" val="10420580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7FB00E8A-34AC-4AF6-8E0E-430E3FCF89B2}" type="slidenum">
              <a:rPr lang="cs-CZ" smtClean="0"/>
              <a:t>27</a:t>
            </a:fld>
            <a:endParaRPr lang="cs-CZ"/>
          </a:p>
        </p:txBody>
      </p:sp>
    </p:spTree>
    <p:extLst>
      <p:ext uri="{BB962C8B-B14F-4D97-AF65-F5344CB8AC3E}">
        <p14:creationId xmlns:p14="http://schemas.microsoft.com/office/powerpoint/2010/main" val="38453566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7FB00E8A-34AC-4AF6-8E0E-430E3FCF89B2}" type="slidenum">
              <a:rPr lang="cs-CZ" smtClean="0"/>
              <a:t>28</a:t>
            </a:fld>
            <a:endParaRPr lang="cs-CZ"/>
          </a:p>
        </p:txBody>
      </p:sp>
    </p:spTree>
    <p:extLst>
      <p:ext uri="{BB962C8B-B14F-4D97-AF65-F5344CB8AC3E}">
        <p14:creationId xmlns:p14="http://schemas.microsoft.com/office/powerpoint/2010/main" val="19196530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7FB00E8A-34AC-4AF6-8E0E-430E3FCF89B2}" type="slidenum">
              <a:rPr lang="cs-CZ" smtClean="0"/>
              <a:t>5</a:t>
            </a:fld>
            <a:endParaRPr lang="cs-CZ"/>
          </a:p>
        </p:txBody>
      </p:sp>
    </p:spTree>
    <p:extLst>
      <p:ext uri="{BB962C8B-B14F-4D97-AF65-F5344CB8AC3E}">
        <p14:creationId xmlns:p14="http://schemas.microsoft.com/office/powerpoint/2010/main" val="28375208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Toto</a:t>
            </a:r>
            <a:r>
              <a:rPr lang="cs-CZ" baseline="0" dirty="0" smtClean="0"/>
              <a:t> schéma znázorňuje flexibilní variantu, která by umožnila vyčerpat maximum prostředků OP LZZ alokovaných do projektu VSPR-PP a zároveň by umožnila zajištění převedení prostředků do OPZ dle vývoje programu (dopředu není možné odhadnout, kdy bude vyčerpána alokace na tyto nástroje v rámci OPZ).</a:t>
            </a:r>
            <a:endParaRPr lang="cs-CZ" dirty="0"/>
          </a:p>
        </p:txBody>
      </p:sp>
      <p:sp>
        <p:nvSpPr>
          <p:cNvPr id="4" name="Zástupný symbol pro číslo snímku 3"/>
          <p:cNvSpPr>
            <a:spLocks noGrp="1"/>
          </p:cNvSpPr>
          <p:nvPr>
            <p:ph type="sldNum" sz="quarter" idx="10"/>
          </p:nvPr>
        </p:nvSpPr>
        <p:spPr/>
        <p:txBody>
          <a:bodyPr/>
          <a:lstStyle/>
          <a:p>
            <a:fld id="{7FB00E8A-34AC-4AF6-8E0E-430E3FCF89B2}" type="slidenum">
              <a:rPr lang="cs-CZ" smtClean="0"/>
              <a:t>6</a:t>
            </a:fld>
            <a:endParaRPr lang="cs-CZ"/>
          </a:p>
        </p:txBody>
      </p:sp>
    </p:spTree>
    <p:extLst>
      <p:ext uri="{BB962C8B-B14F-4D97-AF65-F5344CB8AC3E}">
        <p14:creationId xmlns:p14="http://schemas.microsoft.com/office/powerpoint/2010/main" val="28375208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eaLnBrk="1" hangingPunct="1"/>
            <a:r>
              <a:rPr lang="cs-CZ" altLang="cs-CZ" dirty="0" err="1" smtClean="0"/>
              <a:t>Přezávazkování</a:t>
            </a:r>
            <a:r>
              <a:rPr lang="cs-CZ" altLang="cs-CZ" dirty="0" smtClean="0"/>
              <a:t> u OP RLZ dosáhlo cca 120 % při vyčerpání 100 % alokace</a:t>
            </a:r>
          </a:p>
          <a:p>
            <a:pPr eaLnBrk="1" hangingPunct="1"/>
            <a:endParaRPr lang="cs-CZ" altLang="cs-CZ" dirty="0" smtClean="0"/>
          </a:p>
          <a:p>
            <a:pPr eaLnBrk="1" hangingPunct="1"/>
            <a:r>
              <a:rPr lang="cs-CZ" altLang="cs-CZ" dirty="0" smtClean="0"/>
              <a:t>K 5. 1. 2015 </a:t>
            </a:r>
            <a:r>
              <a:rPr lang="cs-CZ" altLang="cs-CZ" dirty="0" err="1" smtClean="0"/>
              <a:t>přezávazkování</a:t>
            </a:r>
            <a:r>
              <a:rPr lang="cs-CZ" altLang="cs-CZ" dirty="0" smtClean="0"/>
              <a:t> na úrovni 122 % (jde o poměr v CZK, v EUR je to pouze 116 %)</a:t>
            </a:r>
            <a:endParaRPr lang="en-GB" altLang="cs-CZ" dirty="0" smtClean="0"/>
          </a:p>
          <a:p>
            <a:endParaRPr lang="cs-CZ" dirty="0"/>
          </a:p>
        </p:txBody>
      </p:sp>
      <p:sp>
        <p:nvSpPr>
          <p:cNvPr id="4" name="Zástupný symbol pro číslo snímku 3"/>
          <p:cNvSpPr>
            <a:spLocks noGrp="1"/>
          </p:cNvSpPr>
          <p:nvPr>
            <p:ph type="sldNum" sz="quarter" idx="10"/>
          </p:nvPr>
        </p:nvSpPr>
        <p:spPr/>
        <p:txBody>
          <a:bodyPr/>
          <a:lstStyle/>
          <a:p>
            <a:fld id="{7FB00E8A-34AC-4AF6-8E0E-430E3FCF89B2}" type="slidenum">
              <a:rPr lang="cs-CZ" smtClean="0"/>
              <a:t>7</a:t>
            </a:fld>
            <a:endParaRPr lang="cs-CZ"/>
          </a:p>
        </p:txBody>
      </p:sp>
    </p:spTree>
    <p:extLst>
      <p:ext uri="{BB962C8B-B14F-4D97-AF65-F5344CB8AC3E}">
        <p14:creationId xmlns:p14="http://schemas.microsoft.com/office/powerpoint/2010/main" val="28375208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7FB00E8A-34AC-4AF6-8E0E-430E3FCF89B2}" type="slidenum">
              <a:rPr lang="cs-CZ" smtClean="0"/>
              <a:t>8</a:t>
            </a:fld>
            <a:endParaRPr lang="cs-CZ"/>
          </a:p>
        </p:txBody>
      </p:sp>
    </p:spTree>
    <p:extLst>
      <p:ext uri="{BB962C8B-B14F-4D97-AF65-F5344CB8AC3E}">
        <p14:creationId xmlns:p14="http://schemas.microsoft.com/office/powerpoint/2010/main" val="28375208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cs-CZ" altLang="cs-CZ" dirty="0" smtClean="0"/>
          </a:p>
          <a:p>
            <a:endParaRPr lang="cs-CZ" dirty="0"/>
          </a:p>
        </p:txBody>
      </p:sp>
      <p:sp>
        <p:nvSpPr>
          <p:cNvPr id="4" name="Zástupný symbol pro číslo snímku 3"/>
          <p:cNvSpPr>
            <a:spLocks noGrp="1"/>
          </p:cNvSpPr>
          <p:nvPr>
            <p:ph type="sldNum" sz="quarter" idx="10"/>
          </p:nvPr>
        </p:nvSpPr>
        <p:spPr/>
        <p:txBody>
          <a:bodyPr/>
          <a:lstStyle/>
          <a:p>
            <a:fld id="{7FB00E8A-34AC-4AF6-8E0E-430E3FCF89B2}" type="slidenum">
              <a:rPr lang="cs-CZ" smtClean="0"/>
              <a:t>9</a:t>
            </a:fld>
            <a:endParaRPr lang="cs-CZ"/>
          </a:p>
        </p:txBody>
      </p:sp>
    </p:spTree>
    <p:extLst>
      <p:ext uri="{BB962C8B-B14F-4D97-AF65-F5344CB8AC3E}">
        <p14:creationId xmlns:p14="http://schemas.microsoft.com/office/powerpoint/2010/main" val="28375208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altLang="cs-CZ" dirty="0" smtClean="0"/>
              <a:t>výdaje</a:t>
            </a:r>
            <a:r>
              <a:rPr lang="cs-CZ" altLang="cs-CZ" baseline="0" dirty="0" smtClean="0"/>
              <a:t> na aktivní politiku zaměstnanosti za období 2005 -2015, údaje v mld. </a:t>
            </a:r>
            <a:r>
              <a:rPr lang="cs-CZ" altLang="cs-CZ" baseline="0" smtClean="0"/>
              <a:t>Kč</a:t>
            </a:r>
            <a:endParaRPr lang="cs-CZ" altLang="cs-CZ" dirty="0" smtClean="0"/>
          </a:p>
          <a:p>
            <a:endParaRPr lang="cs-CZ" dirty="0"/>
          </a:p>
        </p:txBody>
      </p:sp>
      <p:sp>
        <p:nvSpPr>
          <p:cNvPr id="4" name="Zástupný symbol pro číslo snímku 3"/>
          <p:cNvSpPr>
            <a:spLocks noGrp="1"/>
          </p:cNvSpPr>
          <p:nvPr>
            <p:ph type="sldNum" sz="quarter" idx="10"/>
          </p:nvPr>
        </p:nvSpPr>
        <p:spPr/>
        <p:txBody>
          <a:bodyPr/>
          <a:lstStyle/>
          <a:p>
            <a:fld id="{7FB00E8A-34AC-4AF6-8E0E-430E3FCF89B2}" type="slidenum">
              <a:rPr lang="cs-CZ" smtClean="0">
                <a:solidFill>
                  <a:prstClr val="black"/>
                </a:solidFill>
              </a:rPr>
              <a:pPr/>
              <a:t>10</a:t>
            </a:fld>
            <a:endParaRPr lang="cs-CZ">
              <a:solidFill>
                <a:prstClr val="black"/>
              </a:solidFill>
            </a:endParaRPr>
          </a:p>
        </p:txBody>
      </p:sp>
    </p:spTree>
    <p:extLst>
      <p:ext uri="{BB962C8B-B14F-4D97-AF65-F5344CB8AC3E}">
        <p14:creationId xmlns:p14="http://schemas.microsoft.com/office/powerpoint/2010/main" val="28375208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altLang="cs-CZ" dirty="0" smtClean="0"/>
              <a:t>Stav dle Měsíční monitorovací zpráva k 5. 1. 2015</a:t>
            </a:r>
          </a:p>
          <a:p>
            <a:endParaRPr lang="cs-CZ" dirty="0"/>
          </a:p>
        </p:txBody>
      </p:sp>
      <p:sp>
        <p:nvSpPr>
          <p:cNvPr id="4" name="Zástupný symbol pro číslo snímku 3"/>
          <p:cNvSpPr>
            <a:spLocks noGrp="1"/>
          </p:cNvSpPr>
          <p:nvPr>
            <p:ph type="sldNum" sz="quarter" idx="10"/>
          </p:nvPr>
        </p:nvSpPr>
        <p:spPr/>
        <p:txBody>
          <a:bodyPr/>
          <a:lstStyle/>
          <a:p>
            <a:fld id="{7FB00E8A-34AC-4AF6-8E0E-430E3FCF89B2}" type="slidenum">
              <a:rPr lang="cs-CZ" smtClean="0"/>
              <a:t>12</a:t>
            </a:fld>
            <a:endParaRPr lang="cs-CZ"/>
          </a:p>
        </p:txBody>
      </p:sp>
    </p:spTree>
    <p:extLst>
      <p:ext uri="{BB962C8B-B14F-4D97-AF65-F5344CB8AC3E}">
        <p14:creationId xmlns:p14="http://schemas.microsoft.com/office/powerpoint/2010/main" val="28375208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altLang="cs-CZ" dirty="0" smtClean="0"/>
              <a:t>Stav dle Měsíční monitorovací zpráva k 5. 1. 2015</a:t>
            </a:r>
          </a:p>
          <a:p>
            <a:pPr eaLnBrk="1" hangingPunct="1"/>
            <a:endParaRPr lang="cs-CZ" altLang="cs-CZ" dirty="0" smtClean="0"/>
          </a:p>
          <a:p>
            <a:pPr eaLnBrk="1" hangingPunct="1"/>
            <a:r>
              <a:rPr lang="cs-CZ" altLang="cs-CZ" dirty="0" smtClean="0"/>
              <a:t>veřejné prostředky celkem v mil. CZK</a:t>
            </a:r>
          </a:p>
          <a:p>
            <a:pPr eaLnBrk="1" hangingPunct="1"/>
            <a:r>
              <a:rPr lang="cs-CZ" altLang="cs-CZ" dirty="0" smtClean="0"/>
              <a:t>% údaje vyjadřují podíl na alokaci (zde jsou vypočteny z částek v CZK)</a:t>
            </a:r>
            <a:endParaRPr lang="en-GB" altLang="cs-CZ"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cs-CZ" altLang="cs-CZ" dirty="0" smtClean="0"/>
          </a:p>
          <a:p>
            <a:endParaRPr lang="cs-CZ" dirty="0"/>
          </a:p>
        </p:txBody>
      </p:sp>
      <p:sp>
        <p:nvSpPr>
          <p:cNvPr id="4" name="Zástupný symbol pro číslo snímku 3"/>
          <p:cNvSpPr>
            <a:spLocks noGrp="1"/>
          </p:cNvSpPr>
          <p:nvPr>
            <p:ph type="sldNum" sz="quarter" idx="10"/>
          </p:nvPr>
        </p:nvSpPr>
        <p:spPr/>
        <p:txBody>
          <a:bodyPr/>
          <a:lstStyle/>
          <a:p>
            <a:fld id="{7FB00E8A-34AC-4AF6-8E0E-430E3FCF89B2}" type="slidenum">
              <a:rPr lang="cs-CZ" smtClean="0"/>
              <a:t>13</a:t>
            </a:fld>
            <a:endParaRPr lang="cs-CZ"/>
          </a:p>
        </p:txBody>
      </p:sp>
    </p:spTree>
    <p:extLst>
      <p:ext uri="{BB962C8B-B14F-4D97-AF65-F5344CB8AC3E}">
        <p14:creationId xmlns:p14="http://schemas.microsoft.com/office/powerpoint/2010/main" val="28375208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pic>
        <p:nvPicPr>
          <p:cNvPr id="13" name="Obrázek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43966" y="5931248"/>
            <a:ext cx="2656068" cy="540000"/>
          </a:xfrm>
          <a:prstGeom prst="rect">
            <a:avLst/>
          </a:prstGeom>
        </p:spPr>
      </p:pic>
    </p:spTree>
    <p:extLst>
      <p:ext uri="{BB962C8B-B14F-4D97-AF65-F5344CB8AC3E}">
        <p14:creationId xmlns:p14="http://schemas.microsoft.com/office/powerpoint/2010/main" val="215633860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232131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lastní rozložení">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928881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1">
    <p:spTree>
      <p:nvGrpSpPr>
        <p:cNvPr id="1" name=""/>
        <p:cNvGrpSpPr/>
        <p:nvPr/>
      </p:nvGrpSpPr>
      <p:grpSpPr>
        <a:xfrm>
          <a:off x="0" y="0"/>
          <a:ext cx="0" cy="0"/>
          <a:chOff x="0" y="0"/>
          <a:chExt cx="0" cy="0"/>
        </a:xfrm>
      </p:grpSpPr>
      <p:sp>
        <p:nvSpPr>
          <p:cNvPr id="15" name="Zaoblený obdélník 14"/>
          <p:cNvSpPr/>
          <p:nvPr userDrawn="1"/>
        </p:nvSpPr>
        <p:spPr>
          <a:xfrm>
            <a:off x="431540" y="332656"/>
            <a:ext cx="8280920" cy="619268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Tree>
    <p:extLst>
      <p:ext uri="{BB962C8B-B14F-4D97-AF65-F5344CB8AC3E}">
        <p14:creationId xmlns:p14="http://schemas.microsoft.com/office/powerpoint/2010/main" val="43417990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2">
    <p:spTree>
      <p:nvGrpSpPr>
        <p:cNvPr id="1" name=""/>
        <p:cNvGrpSpPr/>
        <p:nvPr/>
      </p:nvGrpSpPr>
      <p:grpSpPr>
        <a:xfrm>
          <a:off x="0" y="0"/>
          <a:ext cx="0" cy="0"/>
          <a:chOff x="0" y="0"/>
          <a:chExt cx="0" cy="0"/>
        </a:xfrm>
      </p:grpSpPr>
      <p:sp>
        <p:nvSpPr>
          <p:cNvPr id="8" name="Zaoblený obdélník 7"/>
          <p:cNvSpPr/>
          <p:nvPr userDrawn="1"/>
        </p:nvSpPr>
        <p:spPr>
          <a:xfrm>
            <a:off x="467544" y="332656"/>
            <a:ext cx="4968552" cy="619268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Zástupný symbol pro obrázek 10"/>
          <p:cNvSpPr>
            <a:spLocks noGrp="1"/>
          </p:cNvSpPr>
          <p:nvPr>
            <p:ph type="pic" sz="quarter" idx="13"/>
          </p:nvPr>
        </p:nvSpPr>
        <p:spPr>
          <a:xfrm>
            <a:off x="5796136" y="548680"/>
            <a:ext cx="2736304" cy="2088232"/>
          </a:xfrm>
          <a:prstGeom prst="roundRect">
            <a:avLst/>
          </a:prstGeom>
        </p:spPr>
        <p:txBody>
          <a:bodyPr/>
          <a:lstStyle>
            <a:lvl1pPr marL="0" indent="0">
              <a:buNone/>
              <a:defRPr/>
            </a:lvl1pPr>
          </a:lstStyle>
          <a:p>
            <a:endParaRPr lang="cs-CZ" dirty="0"/>
          </a:p>
        </p:txBody>
      </p:sp>
      <p:sp>
        <p:nvSpPr>
          <p:cNvPr id="11" name="Zástupný symbol pro graf 12"/>
          <p:cNvSpPr>
            <a:spLocks noGrp="1"/>
          </p:cNvSpPr>
          <p:nvPr>
            <p:ph type="chart" sz="quarter" idx="14"/>
          </p:nvPr>
        </p:nvSpPr>
        <p:spPr>
          <a:xfrm>
            <a:off x="5796136" y="2852936"/>
            <a:ext cx="2736000" cy="2088000"/>
          </a:xfrm>
          <a:prstGeom prst="roundRect">
            <a:avLst/>
          </a:prstGeom>
        </p:spPr>
        <p:txBody>
          <a:bodyPr/>
          <a:lstStyle>
            <a:lvl1pPr marL="0" indent="0">
              <a:buNone/>
              <a:defRPr/>
            </a:lvl1pPr>
          </a:lstStyle>
          <a:p>
            <a:endParaRPr lang="cs-CZ" dirty="0"/>
          </a:p>
        </p:txBody>
      </p:sp>
    </p:spTree>
    <p:extLst>
      <p:ext uri="{BB962C8B-B14F-4D97-AF65-F5344CB8AC3E}">
        <p14:creationId xmlns:p14="http://schemas.microsoft.com/office/powerpoint/2010/main" val="277097743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Obrázek 6"/>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1968" y="0"/>
            <a:ext cx="9120063" cy="6858000"/>
          </a:xfrm>
          <a:prstGeom prst="rect">
            <a:avLst/>
          </a:prstGeom>
        </p:spPr>
      </p:pic>
    </p:spTree>
    <p:extLst>
      <p:ext uri="{BB962C8B-B14F-4D97-AF65-F5344CB8AC3E}">
        <p14:creationId xmlns:p14="http://schemas.microsoft.com/office/powerpoint/2010/main" val="4054932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3" r:id="rId3"/>
    <p:sldLayoutId id="2147483652" r:id="rId4"/>
    <p:sldLayoutId id="2147483651" r:id="rId5"/>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chart" Target="../charts/chart1.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16.png"/></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image" Target="../media/image17.png"/></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3.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2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2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30538" y="2636912"/>
            <a:ext cx="5282925" cy="576064"/>
          </a:xfrm>
          <a:prstGeom prst="rect">
            <a:avLst/>
          </a:prstGeom>
        </p:spPr>
      </p:pic>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95186" y="3356990"/>
            <a:ext cx="5256583" cy="792089"/>
          </a:xfrm>
          <a:prstGeom prst="rect">
            <a:avLst/>
          </a:prstGeom>
        </p:spPr>
      </p:pic>
      <p:pic>
        <p:nvPicPr>
          <p:cNvPr id="4" name="Obrázek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72849" y="4322991"/>
            <a:ext cx="2495295" cy="534405"/>
          </a:xfrm>
          <a:prstGeom prst="rect">
            <a:avLst/>
          </a:prstGeom>
        </p:spPr>
      </p:pic>
      <p:pic>
        <p:nvPicPr>
          <p:cNvPr id="5" name="Obrázek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75656" y="1095391"/>
            <a:ext cx="6120680" cy="1368152"/>
          </a:xfrm>
          <a:prstGeom prst="rect">
            <a:avLst/>
          </a:prstGeom>
        </p:spPr>
      </p:pic>
      <p:sp>
        <p:nvSpPr>
          <p:cNvPr id="6" name="Zástupný symbol pro text 18"/>
          <p:cNvSpPr txBox="1">
            <a:spLocks/>
          </p:cNvSpPr>
          <p:nvPr/>
        </p:nvSpPr>
        <p:spPr>
          <a:xfrm>
            <a:off x="1331640" y="1268760"/>
            <a:ext cx="5400600" cy="863848"/>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4400" kern="1200">
                <a:solidFill>
                  <a:schemeClr val="bg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2" algn="ctr"/>
            <a:r>
              <a:rPr lang="cs-CZ" sz="2800" b="1" dirty="0" smtClean="0">
                <a:latin typeface="+mj-lt"/>
              </a:rPr>
              <a:t>OPERAČNÍ PROGRAM ZAMĚSTNANOST</a:t>
            </a:r>
            <a:endParaRPr lang="cs-CZ" sz="2800" b="1" dirty="0">
              <a:latin typeface="+mj-lt"/>
            </a:endParaRPr>
          </a:p>
        </p:txBody>
      </p:sp>
      <p:sp>
        <p:nvSpPr>
          <p:cNvPr id="7" name="Zástupný symbol pro text 20"/>
          <p:cNvSpPr txBox="1">
            <a:spLocks/>
          </p:cNvSpPr>
          <p:nvPr/>
        </p:nvSpPr>
        <p:spPr>
          <a:xfrm>
            <a:off x="2555875" y="2718954"/>
            <a:ext cx="4657588" cy="432122"/>
          </a:xfrm>
          <a:prstGeom prst="rect">
            <a:avLst/>
          </a:prstGeom>
        </p:spPr>
        <p:txBody>
          <a:bodyPr/>
          <a:lstStyle>
            <a:lvl1pPr marL="0" indent="0" algn="l" defTabSz="914400" rtl="0" eaLnBrk="1" latinLnBrk="0" hangingPunct="1">
              <a:spcBef>
                <a:spcPct val="20000"/>
              </a:spcBef>
              <a:buFont typeface="Arial" panose="020B0604020202020204" pitchFamily="34" charset="0"/>
              <a:buNone/>
              <a:defRPr sz="2000" kern="1200">
                <a:solidFill>
                  <a:schemeClr val="bg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smtClean="0">
                <a:latin typeface="+mn-lt"/>
              </a:rPr>
              <a:t>Konference Strategie politiky zaměstnanosti</a:t>
            </a:r>
            <a:endParaRPr lang="cs-CZ" sz="1800" b="1" dirty="0">
              <a:latin typeface="+mn-lt"/>
            </a:endParaRPr>
          </a:p>
        </p:txBody>
      </p:sp>
      <p:sp>
        <p:nvSpPr>
          <p:cNvPr id="8" name="Zástupný symbol pro text 22"/>
          <p:cNvSpPr txBox="1">
            <a:spLocks/>
          </p:cNvSpPr>
          <p:nvPr/>
        </p:nvSpPr>
        <p:spPr>
          <a:xfrm>
            <a:off x="2771800" y="3587212"/>
            <a:ext cx="4968552" cy="360363"/>
          </a:xfrm>
          <a:prstGeom prst="rect">
            <a:avLst/>
          </a:prstGeom>
        </p:spPr>
        <p:txBody>
          <a:bodyPr/>
          <a:lstStyle>
            <a:lvl1pPr marL="0" indent="0" algn="l" defTabSz="914400" rtl="0" eaLnBrk="1" latinLnBrk="0" hangingPunct="1">
              <a:spcBef>
                <a:spcPct val="20000"/>
              </a:spcBef>
              <a:buFont typeface="Arial" panose="020B0604020202020204" pitchFamily="34" charset="0"/>
              <a:buNone/>
              <a:defRPr sz="2000" kern="1200">
                <a:solidFill>
                  <a:schemeClr val="bg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dirty="0" smtClean="0">
                <a:latin typeface="+mn-lt"/>
              </a:rPr>
              <a:t>Mgr. Martin Kučera, náměstek ministryně</a:t>
            </a:r>
          </a:p>
          <a:p>
            <a:endParaRPr lang="cs-CZ" dirty="0">
              <a:latin typeface="+mn-lt"/>
            </a:endParaRPr>
          </a:p>
        </p:txBody>
      </p:sp>
      <p:sp>
        <p:nvSpPr>
          <p:cNvPr id="9" name="Zástupný symbol pro text 24"/>
          <p:cNvSpPr txBox="1">
            <a:spLocks/>
          </p:cNvSpPr>
          <p:nvPr/>
        </p:nvSpPr>
        <p:spPr>
          <a:xfrm>
            <a:off x="3924299" y="4056063"/>
            <a:ext cx="2087563" cy="533400"/>
          </a:xfrm>
          <a:prstGeom prst="rect">
            <a:avLst/>
          </a:prstGeom>
        </p:spPr>
        <p:txBody>
          <a:bodyPr/>
          <a:lstStyle>
            <a:lvl1pPr marL="0" indent="0" algn="l" defTabSz="914400" rtl="0" eaLnBrk="1" latinLnBrk="0" hangingPunct="1">
              <a:spcBef>
                <a:spcPct val="20000"/>
              </a:spcBef>
              <a:buFont typeface="Arial" panose="020B0604020202020204" pitchFamily="34" charset="0"/>
              <a:buNone/>
              <a:defRPr sz="2000" kern="1200" baseline="0">
                <a:solidFill>
                  <a:schemeClr val="bg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dirty="0" smtClean="0">
              <a:latin typeface="+mn-lt"/>
            </a:endParaRPr>
          </a:p>
          <a:p>
            <a:r>
              <a:rPr lang="cs-CZ" dirty="0" smtClean="0">
                <a:latin typeface="+mn-lt"/>
              </a:rPr>
              <a:t>27. </a:t>
            </a:r>
            <a:r>
              <a:rPr lang="cs-CZ" dirty="0" smtClean="0">
                <a:latin typeface="+mn-lt"/>
              </a:rPr>
              <a:t>1. 2015</a:t>
            </a:r>
            <a:endParaRPr lang="cs-CZ" dirty="0">
              <a:latin typeface="+mn-lt"/>
            </a:endParaRPr>
          </a:p>
        </p:txBody>
      </p:sp>
    </p:spTree>
    <p:extLst>
      <p:ext uri="{BB962C8B-B14F-4D97-AF65-F5344CB8AC3E}">
        <p14:creationId xmlns:p14="http://schemas.microsoft.com/office/powerpoint/2010/main" val="35975019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p:cNvPicPr>
            <a:picLocks noChangeAspect="1"/>
          </p:cNvPicPr>
          <p:nvPr/>
        </p:nvPicPr>
        <p:blipFill rotWithShape="1">
          <a:blip r:embed="rId3">
            <a:extLst>
              <a:ext uri="{28A0092B-C50C-407E-A947-70E740481C1C}">
                <a14:useLocalDpi xmlns:a14="http://schemas.microsoft.com/office/drawing/2010/main" val="0"/>
              </a:ext>
            </a:extLst>
          </a:blip>
          <a:srcRect b="24427"/>
          <a:stretch/>
        </p:blipFill>
        <p:spPr>
          <a:xfrm>
            <a:off x="395536" y="-1733"/>
            <a:ext cx="8343776" cy="1679613"/>
          </a:xfrm>
          <a:prstGeom prst="rect">
            <a:avLst/>
          </a:prstGeom>
        </p:spPr>
      </p:pic>
      <p:sp>
        <p:nvSpPr>
          <p:cNvPr id="4" name="TextovéPole 3"/>
          <p:cNvSpPr txBox="1"/>
          <p:nvPr/>
        </p:nvSpPr>
        <p:spPr>
          <a:xfrm>
            <a:off x="971600" y="817126"/>
            <a:ext cx="7128792" cy="523220"/>
          </a:xfrm>
          <a:prstGeom prst="rect">
            <a:avLst/>
          </a:prstGeom>
          <a:noFill/>
        </p:spPr>
        <p:txBody>
          <a:bodyPr wrap="square" rtlCol="0">
            <a:spAutoFit/>
          </a:bodyPr>
          <a:lstStyle/>
          <a:p>
            <a:pPr algn="ctr"/>
            <a:r>
              <a:rPr lang="cs-CZ" sz="2800" b="1" dirty="0" smtClean="0">
                <a:solidFill>
                  <a:srgbClr val="1F497D"/>
                </a:solidFill>
                <a:cs typeface="Arial" panose="020B0604020202020204" pitchFamily="34" charset="0"/>
              </a:rPr>
              <a:t>Výdaje na aktivní politiku zaměstnanosti</a:t>
            </a:r>
            <a:endParaRPr lang="nl-NL" sz="2800" b="1" dirty="0">
              <a:solidFill>
                <a:srgbClr val="1F497D"/>
              </a:solidFill>
              <a:cs typeface="Arial" panose="020B0604020202020204" pitchFamily="34" charset="0"/>
            </a:endParaRPr>
          </a:p>
        </p:txBody>
      </p:sp>
      <p:sp>
        <p:nvSpPr>
          <p:cNvPr id="5" name="TextovéPole 4"/>
          <p:cNvSpPr txBox="1"/>
          <p:nvPr/>
        </p:nvSpPr>
        <p:spPr>
          <a:xfrm>
            <a:off x="530400" y="1677880"/>
            <a:ext cx="8208912" cy="3388620"/>
          </a:xfrm>
          <a:prstGeom prst="rect">
            <a:avLst/>
          </a:prstGeom>
          <a:noFill/>
        </p:spPr>
        <p:txBody>
          <a:bodyPr wrap="square" rtlCol="0">
            <a:spAutoFit/>
          </a:bodyPr>
          <a:lstStyle/>
          <a:p>
            <a:pPr lvl="1">
              <a:lnSpc>
                <a:spcPct val="115000"/>
              </a:lnSpc>
            </a:pPr>
            <a:endParaRPr lang="cs-CZ" sz="1400" dirty="0">
              <a:solidFill>
                <a:srgbClr val="1F497D"/>
              </a:solidFill>
            </a:endParaRPr>
          </a:p>
          <a:p>
            <a:pPr marL="342900" indent="-342900">
              <a:buFont typeface="Wingdings" panose="05000000000000000000" pitchFamily="2" charset="2"/>
              <a:buChar char="Ø"/>
            </a:pPr>
            <a:endParaRPr lang="pl-PL" sz="1400" b="1" dirty="0">
              <a:solidFill>
                <a:srgbClr val="1F497D"/>
              </a:solidFill>
            </a:endParaRPr>
          </a:p>
          <a:p>
            <a:pPr marL="342900" indent="-342900">
              <a:buFont typeface="+mj-lt"/>
              <a:buAutoNum type="arabicPeriod"/>
            </a:pPr>
            <a:endParaRPr lang="pl-PL" sz="1400" b="1" dirty="0">
              <a:solidFill>
                <a:srgbClr val="1F497D"/>
              </a:solidFill>
            </a:endParaRPr>
          </a:p>
          <a:p>
            <a:pPr marL="342900" indent="-342900">
              <a:buFont typeface="Wingdings" panose="05000000000000000000" pitchFamily="2" charset="2"/>
              <a:buChar char="Ø"/>
            </a:pPr>
            <a:endParaRPr lang="pl-PL" sz="1400" dirty="0">
              <a:solidFill>
                <a:srgbClr val="1F497D"/>
              </a:solidFill>
            </a:endParaRPr>
          </a:p>
          <a:p>
            <a:pPr marL="342900" indent="-342900">
              <a:buFont typeface="+mj-lt"/>
              <a:buAutoNum type="arabicPeriod"/>
            </a:pPr>
            <a:endParaRPr lang="pl-PL" sz="1400" dirty="0">
              <a:solidFill>
                <a:srgbClr val="1F497D"/>
              </a:solidFill>
            </a:endParaRPr>
          </a:p>
          <a:p>
            <a:pPr marL="342900" indent="-342900">
              <a:buFont typeface="+mj-lt"/>
              <a:buAutoNum type="arabicPeriod"/>
            </a:pPr>
            <a:endParaRPr lang="pl-PL" sz="1400" b="1" dirty="0">
              <a:solidFill>
                <a:srgbClr val="1F497D"/>
              </a:solidFill>
            </a:endParaRPr>
          </a:p>
          <a:p>
            <a:pPr marL="342900" indent="-342900">
              <a:buFont typeface="+mj-lt"/>
              <a:buAutoNum type="arabicPeriod"/>
            </a:pPr>
            <a:endParaRPr lang="pl-PL" sz="1400" b="1" dirty="0">
              <a:solidFill>
                <a:srgbClr val="1F497D"/>
              </a:solidFill>
            </a:endParaRPr>
          </a:p>
          <a:p>
            <a:pPr marL="342900" indent="-342900">
              <a:buFont typeface="Wingdings" panose="05000000000000000000" pitchFamily="2" charset="2"/>
              <a:buChar char="Ø"/>
            </a:pPr>
            <a:endParaRPr lang="pl-PL" sz="1400" b="1" dirty="0">
              <a:solidFill>
                <a:srgbClr val="1F497D"/>
              </a:solidFill>
            </a:endParaRPr>
          </a:p>
          <a:p>
            <a:pPr marL="342900" indent="-342900">
              <a:buFont typeface="+mj-lt"/>
              <a:buAutoNum type="arabicPeriod"/>
            </a:pPr>
            <a:endParaRPr lang="pl-PL" sz="1400" b="1" dirty="0">
              <a:solidFill>
                <a:srgbClr val="1F497D"/>
              </a:solidFill>
            </a:endParaRPr>
          </a:p>
          <a:p>
            <a:endParaRPr lang="pl-PL" sz="1400" dirty="0">
              <a:solidFill>
                <a:srgbClr val="1F497D"/>
              </a:solidFill>
            </a:endParaRPr>
          </a:p>
          <a:p>
            <a:pPr marL="342900" indent="-342900">
              <a:buFont typeface="+mj-lt"/>
              <a:buAutoNum type="arabicPeriod"/>
            </a:pPr>
            <a:endParaRPr lang="pl-PL" sz="1400" dirty="0">
              <a:solidFill>
                <a:srgbClr val="1F497D"/>
              </a:solidFill>
            </a:endParaRPr>
          </a:p>
          <a:p>
            <a:pPr marL="742950" lvl="1" indent="-285750">
              <a:lnSpc>
                <a:spcPct val="115000"/>
              </a:lnSpc>
              <a:buFont typeface="Wingdings" panose="05000000000000000000" pitchFamily="2" charset="2"/>
              <a:buChar char="Ø"/>
            </a:pPr>
            <a:endParaRPr lang="cs-CZ" sz="1400" dirty="0">
              <a:solidFill>
                <a:srgbClr val="1F497D"/>
              </a:solidFill>
              <a:ea typeface="Calibri"/>
              <a:cs typeface="Times New Roman"/>
            </a:endParaRPr>
          </a:p>
          <a:p>
            <a:pPr marL="800100" lvl="1" indent="-342900">
              <a:buFont typeface="Wingdings" panose="05000000000000000000" pitchFamily="2" charset="2"/>
              <a:buChar char="Ø"/>
            </a:pPr>
            <a:endParaRPr lang="cs-CZ" sz="1400" dirty="0">
              <a:solidFill>
                <a:srgbClr val="1F497D"/>
              </a:solidFill>
              <a:ea typeface="Calibri"/>
              <a:cs typeface="Times New Roman"/>
            </a:endParaRPr>
          </a:p>
          <a:p>
            <a:pPr marL="800100" lvl="1" indent="-342900">
              <a:buFont typeface="Wingdings" panose="05000000000000000000" pitchFamily="2" charset="2"/>
              <a:buChar char="Ø"/>
            </a:pPr>
            <a:endParaRPr lang="cs-CZ" sz="1400" dirty="0">
              <a:solidFill>
                <a:srgbClr val="1F497D"/>
              </a:solidFill>
              <a:ea typeface="Calibri"/>
              <a:cs typeface="Times New Roman"/>
            </a:endParaRPr>
          </a:p>
          <a:p>
            <a:pPr marL="800100" lvl="1" indent="-342900">
              <a:buFont typeface="Wingdings" panose="05000000000000000000" pitchFamily="2" charset="2"/>
              <a:buChar char="Ø"/>
            </a:pPr>
            <a:endParaRPr lang="cs-CZ" sz="1400" dirty="0">
              <a:solidFill>
                <a:prstClr val="black"/>
              </a:solidFill>
            </a:endParaRPr>
          </a:p>
        </p:txBody>
      </p:sp>
      <p:graphicFrame>
        <p:nvGraphicFramePr>
          <p:cNvPr id="6" name="Graf 5"/>
          <p:cNvGraphicFramePr>
            <a:graphicFrameLocks/>
          </p:cNvGraphicFramePr>
          <p:nvPr>
            <p:extLst>
              <p:ext uri="{D42A27DB-BD31-4B8C-83A1-F6EECF244321}">
                <p14:modId xmlns:p14="http://schemas.microsoft.com/office/powerpoint/2010/main" val="1165913786"/>
              </p:ext>
            </p:extLst>
          </p:nvPr>
        </p:nvGraphicFramePr>
        <p:xfrm>
          <a:off x="1403647" y="1556792"/>
          <a:ext cx="6759277" cy="4341564"/>
        </p:xfrm>
        <a:graphic>
          <a:graphicData uri="http://schemas.openxmlformats.org/drawingml/2006/chart">
            <c:chart xmlns:c="http://schemas.openxmlformats.org/drawingml/2006/chart" xmlns:r="http://schemas.openxmlformats.org/officeDocument/2006/relationships" r:id="rId4"/>
          </a:graphicData>
        </a:graphic>
      </p:graphicFrame>
      <p:cxnSp>
        <p:nvCxnSpPr>
          <p:cNvPr id="7" name="Přímá spojnice se šipkou 6"/>
          <p:cNvCxnSpPr/>
          <p:nvPr/>
        </p:nvCxnSpPr>
        <p:spPr>
          <a:xfrm flipV="1">
            <a:off x="6444208" y="1988840"/>
            <a:ext cx="864096" cy="138335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91675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125" y="2596282"/>
            <a:ext cx="6846587" cy="1264766"/>
          </a:xfrm>
          <a:prstGeom prst="rect">
            <a:avLst/>
          </a:prstGeom>
        </p:spPr>
      </p:pic>
      <p:sp>
        <p:nvSpPr>
          <p:cNvPr id="3" name="Zástupný symbol pro text 9"/>
          <p:cNvSpPr txBox="1">
            <a:spLocks/>
          </p:cNvSpPr>
          <p:nvPr/>
        </p:nvSpPr>
        <p:spPr>
          <a:xfrm>
            <a:off x="1964914" y="2924944"/>
            <a:ext cx="5847446" cy="720725"/>
          </a:xfrm>
          <a:prstGeom prst="rect">
            <a:avLst/>
          </a:prstGeom>
        </p:spPr>
        <p:txBody>
          <a:bodyPr/>
          <a:lstStyle>
            <a:lvl1pPr marL="0" indent="0" algn="l" defTabSz="914400" rtl="0" eaLnBrk="1" latinLnBrk="0" hangingPunct="1">
              <a:spcBef>
                <a:spcPct val="20000"/>
              </a:spcBef>
              <a:buFont typeface="Arial" panose="020B0604020202020204" pitchFamily="34" charset="0"/>
              <a:buNone/>
              <a:defRPr sz="3700" kern="1200" baseline="0">
                <a:solidFill>
                  <a:schemeClr val="bg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3200" dirty="0" smtClean="0">
                <a:latin typeface="+mn-lt"/>
              </a:rPr>
              <a:t>OP LZZ – aktuální stav a výhled</a:t>
            </a:r>
            <a:endParaRPr lang="cs-CZ" sz="3200" dirty="0">
              <a:latin typeface="+mn-lt"/>
            </a:endParaRPr>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28659" y="5837188"/>
            <a:ext cx="3147517" cy="639915"/>
          </a:xfrm>
          <a:prstGeom prst="rect">
            <a:avLst/>
          </a:prstGeom>
        </p:spPr>
      </p:pic>
      <p:pic>
        <p:nvPicPr>
          <p:cNvPr id="7" name="Obrázek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94340" y="2883525"/>
            <a:ext cx="641653" cy="641653"/>
          </a:xfrm>
          <a:prstGeom prst="rect">
            <a:avLst/>
          </a:prstGeom>
        </p:spPr>
      </p:pic>
    </p:spTree>
    <p:extLst>
      <p:ext uri="{BB962C8B-B14F-4D97-AF65-F5344CB8AC3E}">
        <p14:creationId xmlns:p14="http://schemas.microsoft.com/office/powerpoint/2010/main" val="31299505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p:cNvPicPr>
            <a:picLocks noChangeAspect="1"/>
          </p:cNvPicPr>
          <p:nvPr/>
        </p:nvPicPr>
        <p:blipFill rotWithShape="1">
          <a:blip r:embed="rId3">
            <a:extLst>
              <a:ext uri="{28A0092B-C50C-407E-A947-70E740481C1C}">
                <a14:useLocalDpi xmlns:a14="http://schemas.microsoft.com/office/drawing/2010/main" val="0"/>
              </a:ext>
            </a:extLst>
          </a:blip>
          <a:srcRect b="24427"/>
          <a:stretch/>
        </p:blipFill>
        <p:spPr>
          <a:xfrm>
            <a:off x="395536" y="-1733"/>
            <a:ext cx="8343776" cy="1679613"/>
          </a:xfrm>
          <a:prstGeom prst="rect">
            <a:avLst/>
          </a:prstGeom>
        </p:spPr>
      </p:pic>
      <p:sp>
        <p:nvSpPr>
          <p:cNvPr id="4" name="TextovéPole 3"/>
          <p:cNvSpPr txBox="1"/>
          <p:nvPr/>
        </p:nvSpPr>
        <p:spPr>
          <a:xfrm>
            <a:off x="971600" y="817126"/>
            <a:ext cx="7128792" cy="523220"/>
          </a:xfrm>
          <a:prstGeom prst="rect">
            <a:avLst/>
          </a:prstGeom>
          <a:noFill/>
        </p:spPr>
        <p:txBody>
          <a:bodyPr wrap="square" rtlCol="0">
            <a:spAutoFit/>
          </a:bodyPr>
          <a:lstStyle/>
          <a:p>
            <a:pPr algn="ctr"/>
            <a:r>
              <a:rPr lang="cs-CZ" sz="2800" b="1" dirty="0" smtClean="0">
                <a:solidFill>
                  <a:schemeClr val="tx2"/>
                </a:solidFill>
                <a:cs typeface="Arial" panose="020B0604020202020204" pitchFamily="34" charset="0"/>
              </a:rPr>
              <a:t>Aktuální stav a výsledky OP LZZ</a:t>
            </a:r>
            <a:endParaRPr lang="nl-NL" sz="2800" b="1" dirty="0">
              <a:solidFill>
                <a:schemeClr val="tx2"/>
              </a:solidFill>
              <a:cs typeface="Arial" panose="020B0604020202020204" pitchFamily="34" charset="0"/>
            </a:endParaRPr>
          </a:p>
        </p:txBody>
      </p:sp>
      <p:sp>
        <p:nvSpPr>
          <p:cNvPr id="5" name="TextovéPole 4"/>
          <p:cNvSpPr txBox="1"/>
          <p:nvPr/>
        </p:nvSpPr>
        <p:spPr>
          <a:xfrm>
            <a:off x="530400" y="1677880"/>
            <a:ext cx="8208912" cy="7266605"/>
          </a:xfrm>
          <a:prstGeom prst="rect">
            <a:avLst/>
          </a:prstGeom>
          <a:noFill/>
        </p:spPr>
        <p:txBody>
          <a:bodyPr wrap="square" rtlCol="0">
            <a:spAutoFit/>
          </a:bodyPr>
          <a:lstStyle/>
          <a:p>
            <a:pPr marL="714375" lvl="1" indent="-352425">
              <a:buFont typeface="Arial" panose="020B0604020202020204" pitchFamily="34" charset="0"/>
              <a:buChar char="•"/>
            </a:pPr>
            <a:r>
              <a:rPr lang="cs-CZ" dirty="0" smtClean="0">
                <a:solidFill>
                  <a:schemeClr val="tx2"/>
                </a:solidFill>
              </a:rPr>
              <a:t>Certifikované </a:t>
            </a:r>
            <a:r>
              <a:rPr lang="cs-CZ" dirty="0">
                <a:solidFill>
                  <a:schemeClr val="tx2"/>
                </a:solidFill>
              </a:rPr>
              <a:t>výdaje OP LZZ dosáhly celkového objemu téměř 42,1 mld. Kč (</a:t>
            </a:r>
            <a:r>
              <a:rPr lang="cs-CZ" dirty="0" smtClean="0">
                <a:solidFill>
                  <a:schemeClr val="tx2"/>
                </a:solidFill>
              </a:rPr>
              <a:t>údaje za </a:t>
            </a:r>
            <a:r>
              <a:rPr lang="cs-CZ" dirty="0">
                <a:solidFill>
                  <a:schemeClr val="tx2"/>
                </a:solidFill>
              </a:rPr>
              <a:t>EU podíl: 1 388 mil. EUR z celkových 1 897 mil. EUR, tj. 73 % alokace programu</a:t>
            </a:r>
            <a:r>
              <a:rPr lang="cs-CZ" dirty="0" smtClean="0">
                <a:solidFill>
                  <a:schemeClr val="tx2"/>
                </a:solidFill>
              </a:rPr>
              <a:t>).</a:t>
            </a:r>
          </a:p>
          <a:p>
            <a:pPr marL="714375" lvl="1" indent="-352425">
              <a:buFont typeface="Arial" panose="020B0604020202020204" pitchFamily="34" charset="0"/>
              <a:buChar char="•"/>
            </a:pPr>
            <a:r>
              <a:rPr lang="cs-CZ" dirty="0" smtClean="0">
                <a:solidFill>
                  <a:schemeClr val="tx2"/>
                </a:solidFill>
              </a:rPr>
              <a:t>Pravidlo </a:t>
            </a:r>
            <a:r>
              <a:rPr lang="cs-CZ" dirty="0">
                <a:solidFill>
                  <a:schemeClr val="tx2"/>
                </a:solidFill>
              </a:rPr>
              <a:t>n+2 pro rok 2014 bylo splněno po odeslání žádosti o průběžnou platbu Evropské komisi (EK) dne 12. 12. 2014. </a:t>
            </a:r>
            <a:endParaRPr lang="cs-CZ" dirty="0" smtClean="0">
              <a:solidFill>
                <a:schemeClr val="tx2"/>
              </a:solidFill>
            </a:endParaRPr>
          </a:p>
          <a:p>
            <a:pPr marL="714375" lvl="1" indent="-352425">
              <a:buFont typeface="Arial" panose="020B0604020202020204" pitchFamily="34" charset="0"/>
              <a:buChar char="•"/>
            </a:pPr>
            <a:r>
              <a:rPr lang="cs-CZ" dirty="0" smtClean="0">
                <a:solidFill>
                  <a:schemeClr val="tx2"/>
                </a:solidFill>
              </a:rPr>
              <a:t>V </a:t>
            </a:r>
            <a:r>
              <a:rPr lang="cs-CZ" dirty="0">
                <a:solidFill>
                  <a:schemeClr val="tx2"/>
                </a:solidFill>
              </a:rPr>
              <a:t>roce 2015 se již pravidlo n+2 neuplatňuje, bude sledováno dočerpávání alokace podle harmonogramu čerpání, jehož aktualizace proběhne v lednu. </a:t>
            </a:r>
            <a:endParaRPr lang="cs-CZ" dirty="0" smtClean="0">
              <a:solidFill>
                <a:schemeClr val="tx2"/>
              </a:solidFill>
            </a:endParaRPr>
          </a:p>
          <a:p>
            <a:pPr marL="714375" lvl="1" indent="-352425">
              <a:buFont typeface="Arial" panose="020B0604020202020204" pitchFamily="34" charset="0"/>
              <a:buChar char="•"/>
            </a:pPr>
            <a:r>
              <a:rPr lang="cs-CZ" b="1" dirty="0" smtClean="0">
                <a:solidFill>
                  <a:schemeClr val="tx2"/>
                </a:solidFill>
              </a:rPr>
              <a:t>V </a:t>
            </a:r>
            <a:r>
              <a:rPr lang="cs-CZ" b="1" dirty="0">
                <a:solidFill>
                  <a:schemeClr val="tx2"/>
                </a:solidFill>
              </a:rPr>
              <a:t>průběhu 2015 je předpokládáno plné dočerpání alokace na úrovni příjemců </a:t>
            </a:r>
            <a:r>
              <a:rPr lang="cs-CZ" b="1" dirty="0" smtClean="0">
                <a:solidFill>
                  <a:schemeClr val="tx2"/>
                </a:solidFill>
              </a:rPr>
              <a:t> projektů </a:t>
            </a:r>
            <a:r>
              <a:rPr lang="cs-CZ" b="1" dirty="0">
                <a:solidFill>
                  <a:schemeClr val="tx2"/>
                </a:solidFill>
              </a:rPr>
              <a:t>a do konce roku by měly být řídicím orgánem autorizovány žádosti </a:t>
            </a:r>
            <a:r>
              <a:rPr lang="cs-CZ" b="1" dirty="0" smtClean="0">
                <a:solidFill>
                  <a:schemeClr val="tx2"/>
                </a:solidFill>
              </a:rPr>
              <a:t>o platbu </a:t>
            </a:r>
            <a:r>
              <a:rPr lang="cs-CZ" b="1" dirty="0">
                <a:solidFill>
                  <a:schemeClr val="tx2"/>
                </a:solidFill>
              </a:rPr>
              <a:t>v objemu cca 12 mld. Kč. </a:t>
            </a:r>
            <a:endParaRPr lang="cs-CZ" dirty="0" smtClean="0">
              <a:solidFill>
                <a:schemeClr val="tx2"/>
              </a:solidFill>
            </a:endParaRPr>
          </a:p>
          <a:p>
            <a:pPr marL="714375" lvl="1" indent="-352425">
              <a:buFont typeface="Arial" panose="020B0604020202020204" pitchFamily="34" charset="0"/>
              <a:buChar char="•"/>
            </a:pPr>
            <a:r>
              <a:rPr lang="cs-CZ" dirty="0">
                <a:solidFill>
                  <a:schemeClr val="tx2"/>
                </a:solidFill>
              </a:rPr>
              <a:t>D</a:t>
            </a:r>
            <a:r>
              <a:rPr lang="cs-CZ" dirty="0" smtClean="0">
                <a:solidFill>
                  <a:schemeClr val="tx2"/>
                </a:solidFill>
              </a:rPr>
              <a:t>okončení </a:t>
            </a:r>
            <a:r>
              <a:rPr lang="cs-CZ" dirty="0">
                <a:solidFill>
                  <a:schemeClr val="tx2"/>
                </a:solidFill>
              </a:rPr>
              <a:t>administrace závěrečných monitorovacích zpráv a žádostí o platbu bude probíhat ještě v prvním pololetí roku 2016. </a:t>
            </a:r>
            <a:r>
              <a:rPr lang="cs-CZ" dirty="0" smtClean="0">
                <a:solidFill>
                  <a:schemeClr val="tx2"/>
                </a:solidFill>
              </a:rPr>
              <a:t>Při uzavření </a:t>
            </a:r>
            <a:r>
              <a:rPr lang="cs-CZ" dirty="0">
                <a:solidFill>
                  <a:schemeClr val="tx2"/>
                </a:solidFill>
              </a:rPr>
              <a:t>programu je tak předpokládáno plné dočerpání disponibilní alokace</a:t>
            </a:r>
          </a:p>
          <a:p>
            <a:pPr lvl="1">
              <a:lnSpc>
                <a:spcPct val="115000"/>
              </a:lnSpc>
            </a:pPr>
            <a:endParaRPr lang="cs-CZ" sz="1400" dirty="0">
              <a:solidFill>
                <a:schemeClr val="tx2"/>
              </a:solidFill>
            </a:endParaRPr>
          </a:p>
          <a:p>
            <a:pPr marL="342900" indent="-342900">
              <a:buFont typeface="Wingdings" panose="05000000000000000000" pitchFamily="2" charset="2"/>
              <a:buChar char="Ø"/>
            </a:pPr>
            <a:endParaRPr lang="pl-PL" sz="1400" b="1" dirty="0">
              <a:solidFill>
                <a:schemeClr val="tx2"/>
              </a:solidFill>
            </a:endParaRPr>
          </a:p>
          <a:p>
            <a:pPr marL="342900" indent="-342900">
              <a:buFont typeface="+mj-lt"/>
              <a:buAutoNum type="arabicPeriod"/>
            </a:pPr>
            <a:endParaRPr lang="pl-PL" sz="1400" b="1" dirty="0" smtClean="0">
              <a:solidFill>
                <a:schemeClr val="tx2"/>
              </a:solidFill>
            </a:endParaRPr>
          </a:p>
          <a:p>
            <a:pPr marL="342900" indent="-342900">
              <a:buFont typeface="Wingdings" panose="05000000000000000000" pitchFamily="2" charset="2"/>
              <a:buChar char="Ø"/>
            </a:pPr>
            <a:endParaRPr lang="pl-PL" sz="1400" dirty="0">
              <a:solidFill>
                <a:schemeClr val="tx2"/>
              </a:solidFill>
            </a:endParaRPr>
          </a:p>
          <a:p>
            <a:pPr marL="342900" indent="-342900">
              <a:buFont typeface="+mj-lt"/>
              <a:buAutoNum type="arabicPeriod"/>
            </a:pPr>
            <a:endParaRPr lang="pl-PL" sz="1400" dirty="0">
              <a:solidFill>
                <a:schemeClr val="tx2"/>
              </a:solidFill>
            </a:endParaRPr>
          </a:p>
          <a:p>
            <a:pPr marL="342900" indent="-342900">
              <a:buFont typeface="+mj-lt"/>
              <a:buAutoNum type="arabicPeriod"/>
            </a:pPr>
            <a:endParaRPr lang="pl-PL" sz="1400" b="1" dirty="0">
              <a:solidFill>
                <a:schemeClr val="tx2"/>
              </a:solidFill>
            </a:endParaRPr>
          </a:p>
          <a:p>
            <a:pPr marL="342900" indent="-342900">
              <a:buFont typeface="+mj-lt"/>
              <a:buAutoNum type="arabicPeriod"/>
            </a:pPr>
            <a:endParaRPr lang="pl-PL" sz="1400" b="1" dirty="0">
              <a:solidFill>
                <a:schemeClr val="tx2"/>
              </a:solidFill>
            </a:endParaRPr>
          </a:p>
          <a:p>
            <a:pPr marL="342900" indent="-342900">
              <a:buFont typeface="Wingdings" panose="05000000000000000000" pitchFamily="2" charset="2"/>
              <a:buChar char="Ø"/>
            </a:pPr>
            <a:endParaRPr lang="pl-PL" sz="1400" b="1" dirty="0">
              <a:solidFill>
                <a:schemeClr val="tx2"/>
              </a:solidFill>
            </a:endParaRPr>
          </a:p>
          <a:p>
            <a:pPr marL="342900" indent="-342900">
              <a:buFont typeface="+mj-lt"/>
              <a:buAutoNum type="arabicPeriod"/>
            </a:pPr>
            <a:endParaRPr lang="pl-PL" sz="1400" b="1" dirty="0" smtClean="0">
              <a:solidFill>
                <a:schemeClr val="tx2"/>
              </a:solidFill>
            </a:endParaRPr>
          </a:p>
          <a:p>
            <a:endParaRPr lang="pl-PL" sz="1400" dirty="0" smtClean="0">
              <a:solidFill>
                <a:schemeClr val="tx2"/>
              </a:solidFill>
            </a:endParaRPr>
          </a:p>
          <a:p>
            <a:pPr marL="342900" indent="-342900">
              <a:buFont typeface="+mj-lt"/>
              <a:buAutoNum type="arabicPeriod"/>
            </a:pPr>
            <a:endParaRPr lang="pl-PL" sz="1400" dirty="0">
              <a:solidFill>
                <a:schemeClr val="tx2"/>
              </a:solidFill>
            </a:endParaRPr>
          </a:p>
          <a:p>
            <a:pPr marL="742950" lvl="1" indent="-285750">
              <a:lnSpc>
                <a:spcPct val="115000"/>
              </a:lnSpc>
              <a:spcAft>
                <a:spcPts val="0"/>
              </a:spcAft>
              <a:buFont typeface="Wingdings" panose="05000000000000000000" pitchFamily="2" charset="2"/>
              <a:buChar char="Ø"/>
            </a:pPr>
            <a:endParaRPr lang="cs-CZ" sz="1400" dirty="0" smtClean="0">
              <a:solidFill>
                <a:schemeClr val="tx2"/>
              </a:solidFill>
              <a:ea typeface="Calibri"/>
              <a:cs typeface="Times New Roman"/>
            </a:endParaRPr>
          </a:p>
          <a:p>
            <a:pPr marL="800100" lvl="1" indent="-342900">
              <a:buFont typeface="Wingdings" panose="05000000000000000000" pitchFamily="2" charset="2"/>
              <a:buChar char="Ø"/>
            </a:pPr>
            <a:endParaRPr lang="cs-CZ" sz="1400" dirty="0">
              <a:solidFill>
                <a:schemeClr val="tx2"/>
              </a:solidFill>
              <a:ea typeface="Calibri"/>
              <a:cs typeface="Times New Roman"/>
            </a:endParaRPr>
          </a:p>
          <a:p>
            <a:pPr marL="800100" lvl="1" indent="-342900">
              <a:buFont typeface="Wingdings" panose="05000000000000000000" pitchFamily="2" charset="2"/>
              <a:buChar char="Ø"/>
            </a:pPr>
            <a:endParaRPr lang="cs-CZ" sz="1400" dirty="0">
              <a:solidFill>
                <a:schemeClr val="tx2"/>
              </a:solidFill>
              <a:ea typeface="Calibri"/>
              <a:cs typeface="Times New Roman"/>
            </a:endParaRPr>
          </a:p>
          <a:p>
            <a:pPr marL="800100" lvl="1" indent="-342900">
              <a:buFont typeface="Wingdings" panose="05000000000000000000" pitchFamily="2" charset="2"/>
              <a:buChar char="Ø"/>
            </a:pPr>
            <a:endParaRPr lang="cs-CZ" sz="1400" dirty="0"/>
          </a:p>
        </p:txBody>
      </p:sp>
    </p:spTree>
    <p:extLst>
      <p:ext uri="{BB962C8B-B14F-4D97-AF65-F5344CB8AC3E}">
        <p14:creationId xmlns:p14="http://schemas.microsoft.com/office/powerpoint/2010/main" val="7219683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p:cNvPicPr>
            <a:picLocks noChangeAspect="1"/>
          </p:cNvPicPr>
          <p:nvPr/>
        </p:nvPicPr>
        <p:blipFill rotWithShape="1">
          <a:blip r:embed="rId3">
            <a:extLst>
              <a:ext uri="{28A0092B-C50C-407E-A947-70E740481C1C}">
                <a14:useLocalDpi xmlns:a14="http://schemas.microsoft.com/office/drawing/2010/main" val="0"/>
              </a:ext>
            </a:extLst>
          </a:blip>
          <a:srcRect b="24427"/>
          <a:stretch/>
        </p:blipFill>
        <p:spPr>
          <a:xfrm>
            <a:off x="395536" y="-1733"/>
            <a:ext cx="8343776" cy="1679613"/>
          </a:xfrm>
          <a:prstGeom prst="rect">
            <a:avLst/>
          </a:prstGeom>
        </p:spPr>
      </p:pic>
      <p:sp>
        <p:nvSpPr>
          <p:cNvPr id="4" name="TextovéPole 3"/>
          <p:cNvSpPr txBox="1"/>
          <p:nvPr/>
        </p:nvSpPr>
        <p:spPr>
          <a:xfrm>
            <a:off x="971600" y="817126"/>
            <a:ext cx="7128792" cy="523220"/>
          </a:xfrm>
          <a:prstGeom prst="rect">
            <a:avLst/>
          </a:prstGeom>
          <a:noFill/>
        </p:spPr>
        <p:txBody>
          <a:bodyPr wrap="square" rtlCol="0">
            <a:spAutoFit/>
          </a:bodyPr>
          <a:lstStyle/>
          <a:p>
            <a:pPr algn="ctr"/>
            <a:r>
              <a:rPr lang="cs-CZ" sz="2800" b="1" dirty="0" smtClean="0">
                <a:solidFill>
                  <a:schemeClr val="tx2"/>
                </a:solidFill>
                <a:cs typeface="Arial" panose="020B0604020202020204" pitchFamily="34" charset="0"/>
              </a:rPr>
              <a:t>Čerpání alokace OP LZZ – hlavní ukazatele</a:t>
            </a:r>
            <a:endParaRPr lang="nl-NL" sz="2800" b="1" dirty="0">
              <a:solidFill>
                <a:schemeClr val="tx2"/>
              </a:solidFill>
              <a:cs typeface="Arial" panose="020B0604020202020204" pitchFamily="34" charset="0"/>
            </a:endParaRPr>
          </a:p>
        </p:txBody>
      </p:sp>
      <p:sp>
        <p:nvSpPr>
          <p:cNvPr id="5" name="TextovéPole 4"/>
          <p:cNvSpPr txBox="1"/>
          <p:nvPr/>
        </p:nvSpPr>
        <p:spPr>
          <a:xfrm>
            <a:off x="935088" y="1484784"/>
            <a:ext cx="8208912" cy="3388620"/>
          </a:xfrm>
          <a:prstGeom prst="rect">
            <a:avLst/>
          </a:prstGeom>
          <a:noFill/>
        </p:spPr>
        <p:txBody>
          <a:bodyPr wrap="square" rtlCol="0">
            <a:spAutoFit/>
          </a:bodyPr>
          <a:lstStyle/>
          <a:p>
            <a:pPr lvl="1">
              <a:lnSpc>
                <a:spcPct val="115000"/>
              </a:lnSpc>
            </a:pPr>
            <a:endParaRPr lang="cs-CZ" sz="1400" dirty="0">
              <a:solidFill>
                <a:schemeClr val="tx2"/>
              </a:solidFill>
            </a:endParaRPr>
          </a:p>
          <a:p>
            <a:pPr marL="342900" indent="-342900">
              <a:buFont typeface="Wingdings" panose="05000000000000000000" pitchFamily="2" charset="2"/>
              <a:buChar char="Ø"/>
            </a:pPr>
            <a:endParaRPr lang="pl-PL" sz="1400" b="1" dirty="0">
              <a:solidFill>
                <a:schemeClr val="tx2"/>
              </a:solidFill>
            </a:endParaRPr>
          </a:p>
          <a:p>
            <a:pPr marL="342900" indent="-342900">
              <a:buFont typeface="+mj-lt"/>
              <a:buAutoNum type="arabicPeriod"/>
            </a:pPr>
            <a:endParaRPr lang="pl-PL" sz="1400" b="1" dirty="0" smtClean="0">
              <a:solidFill>
                <a:schemeClr val="tx2"/>
              </a:solidFill>
            </a:endParaRPr>
          </a:p>
          <a:p>
            <a:pPr marL="342900" indent="-342900">
              <a:buFont typeface="Wingdings" panose="05000000000000000000" pitchFamily="2" charset="2"/>
              <a:buChar char="Ø"/>
            </a:pPr>
            <a:endParaRPr lang="pl-PL" sz="1400" dirty="0">
              <a:solidFill>
                <a:schemeClr val="tx2"/>
              </a:solidFill>
            </a:endParaRPr>
          </a:p>
          <a:p>
            <a:pPr marL="342900" indent="-342900">
              <a:buFont typeface="+mj-lt"/>
              <a:buAutoNum type="arabicPeriod"/>
            </a:pPr>
            <a:endParaRPr lang="pl-PL" sz="1400" dirty="0">
              <a:solidFill>
                <a:schemeClr val="tx2"/>
              </a:solidFill>
            </a:endParaRPr>
          </a:p>
          <a:p>
            <a:pPr marL="342900" indent="-342900">
              <a:buFont typeface="+mj-lt"/>
              <a:buAutoNum type="arabicPeriod"/>
            </a:pPr>
            <a:endParaRPr lang="pl-PL" sz="1400" b="1" dirty="0">
              <a:solidFill>
                <a:schemeClr val="tx2"/>
              </a:solidFill>
            </a:endParaRPr>
          </a:p>
          <a:p>
            <a:pPr marL="342900" indent="-342900">
              <a:buFont typeface="+mj-lt"/>
              <a:buAutoNum type="arabicPeriod"/>
            </a:pPr>
            <a:endParaRPr lang="pl-PL" sz="1400" b="1" dirty="0">
              <a:solidFill>
                <a:schemeClr val="tx2"/>
              </a:solidFill>
            </a:endParaRPr>
          </a:p>
          <a:p>
            <a:pPr marL="342900" indent="-342900">
              <a:buFont typeface="Wingdings" panose="05000000000000000000" pitchFamily="2" charset="2"/>
              <a:buChar char="Ø"/>
            </a:pPr>
            <a:endParaRPr lang="pl-PL" sz="1400" b="1" dirty="0">
              <a:solidFill>
                <a:schemeClr val="tx2"/>
              </a:solidFill>
            </a:endParaRPr>
          </a:p>
          <a:p>
            <a:pPr marL="342900" indent="-342900">
              <a:buFont typeface="+mj-lt"/>
              <a:buAutoNum type="arabicPeriod"/>
            </a:pPr>
            <a:endParaRPr lang="pl-PL" sz="1400" b="1" dirty="0" smtClean="0">
              <a:solidFill>
                <a:schemeClr val="tx2"/>
              </a:solidFill>
            </a:endParaRPr>
          </a:p>
          <a:p>
            <a:endParaRPr lang="pl-PL" sz="1400" dirty="0" smtClean="0">
              <a:solidFill>
                <a:schemeClr val="tx2"/>
              </a:solidFill>
            </a:endParaRPr>
          </a:p>
          <a:p>
            <a:pPr marL="342900" indent="-342900">
              <a:buFont typeface="+mj-lt"/>
              <a:buAutoNum type="arabicPeriod"/>
            </a:pPr>
            <a:endParaRPr lang="pl-PL" sz="1400" dirty="0">
              <a:solidFill>
                <a:schemeClr val="tx2"/>
              </a:solidFill>
            </a:endParaRPr>
          </a:p>
          <a:p>
            <a:pPr marL="742950" lvl="1" indent="-285750">
              <a:lnSpc>
                <a:spcPct val="115000"/>
              </a:lnSpc>
              <a:spcAft>
                <a:spcPts val="0"/>
              </a:spcAft>
              <a:buFont typeface="Wingdings" panose="05000000000000000000" pitchFamily="2" charset="2"/>
              <a:buChar char="Ø"/>
            </a:pPr>
            <a:endParaRPr lang="cs-CZ" sz="1400" dirty="0" smtClean="0">
              <a:solidFill>
                <a:schemeClr val="tx2"/>
              </a:solidFill>
              <a:ea typeface="Calibri"/>
              <a:cs typeface="Times New Roman"/>
            </a:endParaRPr>
          </a:p>
          <a:p>
            <a:pPr marL="800100" lvl="1" indent="-342900">
              <a:buFont typeface="Wingdings" panose="05000000000000000000" pitchFamily="2" charset="2"/>
              <a:buChar char="Ø"/>
            </a:pPr>
            <a:endParaRPr lang="cs-CZ" sz="1400" dirty="0">
              <a:solidFill>
                <a:schemeClr val="tx2"/>
              </a:solidFill>
              <a:ea typeface="Calibri"/>
              <a:cs typeface="Times New Roman"/>
            </a:endParaRPr>
          </a:p>
          <a:p>
            <a:pPr marL="800100" lvl="1" indent="-342900">
              <a:buFont typeface="Wingdings" panose="05000000000000000000" pitchFamily="2" charset="2"/>
              <a:buChar char="Ø"/>
            </a:pPr>
            <a:endParaRPr lang="cs-CZ" sz="1400" dirty="0">
              <a:solidFill>
                <a:schemeClr val="tx2"/>
              </a:solidFill>
              <a:ea typeface="Calibri"/>
              <a:cs typeface="Times New Roman"/>
            </a:endParaRPr>
          </a:p>
          <a:p>
            <a:pPr marL="800100" lvl="1" indent="-342900">
              <a:buFont typeface="Wingdings" panose="05000000000000000000" pitchFamily="2" charset="2"/>
              <a:buChar char="Ø"/>
            </a:pPr>
            <a:endParaRPr lang="cs-CZ" sz="1400" dirty="0"/>
          </a:p>
        </p:txBody>
      </p:sp>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a:xfrm>
            <a:off x="755576" y="1655254"/>
            <a:ext cx="7632848" cy="4608512"/>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482706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p:cNvPicPr>
            <a:picLocks noChangeAspect="1"/>
          </p:cNvPicPr>
          <p:nvPr/>
        </p:nvPicPr>
        <p:blipFill rotWithShape="1">
          <a:blip r:embed="rId3">
            <a:extLst>
              <a:ext uri="{28A0092B-C50C-407E-A947-70E740481C1C}">
                <a14:useLocalDpi xmlns:a14="http://schemas.microsoft.com/office/drawing/2010/main" val="0"/>
              </a:ext>
            </a:extLst>
          </a:blip>
          <a:srcRect b="24427"/>
          <a:stretch/>
        </p:blipFill>
        <p:spPr>
          <a:xfrm>
            <a:off x="395536" y="-1733"/>
            <a:ext cx="8343776" cy="1679613"/>
          </a:xfrm>
          <a:prstGeom prst="rect">
            <a:avLst/>
          </a:prstGeom>
        </p:spPr>
      </p:pic>
      <p:sp>
        <p:nvSpPr>
          <p:cNvPr id="4" name="TextovéPole 3"/>
          <p:cNvSpPr txBox="1"/>
          <p:nvPr/>
        </p:nvSpPr>
        <p:spPr>
          <a:xfrm>
            <a:off x="971600" y="817126"/>
            <a:ext cx="7128792" cy="523220"/>
          </a:xfrm>
          <a:prstGeom prst="rect">
            <a:avLst/>
          </a:prstGeom>
          <a:noFill/>
        </p:spPr>
        <p:txBody>
          <a:bodyPr wrap="square" rtlCol="0">
            <a:spAutoFit/>
          </a:bodyPr>
          <a:lstStyle/>
          <a:p>
            <a:pPr algn="ctr"/>
            <a:r>
              <a:rPr lang="cs-CZ" sz="2800" b="1" dirty="0" smtClean="0">
                <a:solidFill>
                  <a:schemeClr val="tx2"/>
                </a:solidFill>
                <a:cs typeface="Arial" panose="020B0604020202020204" pitchFamily="34" charset="0"/>
              </a:rPr>
              <a:t>Věcný pokrok OP LZZ – plnění indikátorů</a:t>
            </a:r>
            <a:endParaRPr lang="nl-NL" sz="2800" b="1" dirty="0">
              <a:solidFill>
                <a:schemeClr val="tx2"/>
              </a:solidFill>
              <a:cs typeface="Arial" panose="020B0604020202020204" pitchFamily="34" charset="0"/>
            </a:endParaRPr>
          </a:p>
        </p:txBody>
      </p:sp>
      <p:sp>
        <p:nvSpPr>
          <p:cNvPr id="5" name="TextovéPole 4"/>
          <p:cNvSpPr txBox="1"/>
          <p:nvPr/>
        </p:nvSpPr>
        <p:spPr>
          <a:xfrm>
            <a:off x="935088" y="1484784"/>
            <a:ext cx="8208912" cy="3388620"/>
          </a:xfrm>
          <a:prstGeom prst="rect">
            <a:avLst/>
          </a:prstGeom>
          <a:noFill/>
        </p:spPr>
        <p:txBody>
          <a:bodyPr wrap="square" rtlCol="0">
            <a:spAutoFit/>
          </a:bodyPr>
          <a:lstStyle/>
          <a:p>
            <a:pPr lvl="1">
              <a:lnSpc>
                <a:spcPct val="115000"/>
              </a:lnSpc>
            </a:pPr>
            <a:endParaRPr lang="cs-CZ" sz="1400" dirty="0">
              <a:solidFill>
                <a:schemeClr val="tx2"/>
              </a:solidFill>
            </a:endParaRPr>
          </a:p>
          <a:p>
            <a:pPr marL="342900" indent="-342900">
              <a:buFont typeface="Wingdings" panose="05000000000000000000" pitchFamily="2" charset="2"/>
              <a:buChar char="Ø"/>
            </a:pPr>
            <a:endParaRPr lang="pl-PL" sz="1400" b="1" dirty="0">
              <a:solidFill>
                <a:schemeClr val="tx2"/>
              </a:solidFill>
            </a:endParaRPr>
          </a:p>
          <a:p>
            <a:pPr marL="342900" indent="-342900">
              <a:buFont typeface="+mj-lt"/>
              <a:buAutoNum type="arabicPeriod"/>
            </a:pPr>
            <a:endParaRPr lang="pl-PL" sz="1400" b="1" dirty="0" smtClean="0">
              <a:solidFill>
                <a:schemeClr val="tx2"/>
              </a:solidFill>
            </a:endParaRPr>
          </a:p>
          <a:p>
            <a:pPr marL="342900" indent="-342900">
              <a:buFont typeface="Wingdings" panose="05000000000000000000" pitchFamily="2" charset="2"/>
              <a:buChar char="Ø"/>
            </a:pPr>
            <a:endParaRPr lang="pl-PL" sz="1400" dirty="0">
              <a:solidFill>
                <a:schemeClr val="tx2"/>
              </a:solidFill>
            </a:endParaRPr>
          </a:p>
          <a:p>
            <a:pPr marL="342900" indent="-342900">
              <a:buFont typeface="+mj-lt"/>
              <a:buAutoNum type="arabicPeriod"/>
            </a:pPr>
            <a:endParaRPr lang="pl-PL" sz="1400" dirty="0">
              <a:solidFill>
                <a:schemeClr val="tx2"/>
              </a:solidFill>
            </a:endParaRPr>
          </a:p>
          <a:p>
            <a:pPr marL="342900" indent="-342900">
              <a:buFont typeface="+mj-lt"/>
              <a:buAutoNum type="arabicPeriod"/>
            </a:pPr>
            <a:endParaRPr lang="pl-PL" sz="1400" b="1" dirty="0">
              <a:solidFill>
                <a:schemeClr val="tx2"/>
              </a:solidFill>
            </a:endParaRPr>
          </a:p>
          <a:p>
            <a:pPr marL="342900" indent="-342900">
              <a:buFont typeface="+mj-lt"/>
              <a:buAutoNum type="arabicPeriod"/>
            </a:pPr>
            <a:endParaRPr lang="pl-PL" sz="1400" b="1" dirty="0">
              <a:solidFill>
                <a:schemeClr val="tx2"/>
              </a:solidFill>
            </a:endParaRPr>
          </a:p>
          <a:p>
            <a:pPr marL="342900" indent="-342900">
              <a:buFont typeface="Wingdings" panose="05000000000000000000" pitchFamily="2" charset="2"/>
              <a:buChar char="Ø"/>
            </a:pPr>
            <a:endParaRPr lang="pl-PL" sz="1400" b="1" dirty="0">
              <a:solidFill>
                <a:schemeClr val="tx2"/>
              </a:solidFill>
            </a:endParaRPr>
          </a:p>
          <a:p>
            <a:pPr marL="342900" indent="-342900">
              <a:buFont typeface="+mj-lt"/>
              <a:buAutoNum type="arabicPeriod"/>
            </a:pPr>
            <a:endParaRPr lang="pl-PL" sz="1400" b="1" dirty="0" smtClean="0">
              <a:solidFill>
                <a:schemeClr val="tx2"/>
              </a:solidFill>
            </a:endParaRPr>
          </a:p>
          <a:p>
            <a:endParaRPr lang="pl-PL" sz="1400" dirty="0" smtClean="0">
              <a:solidFill>
                <a:schemeClr val="tx2"/>
              </a:solidFill>
            </a:endParaRPr>
          </a:p>
          <a:p>
            <a:pPr marL="342900" indent="-342900">
              <a:buFont typeface="+mj-lt"/>
              <a:buAutoNum type="arabicPeriod"/>
            </a:pPr>
            <a:endParaRPr lang="pl-PL" sz="1400" dirty="0">
              <a:solidFill>
                <a:schemeClr val="tx2"/>
              </a:solidFill>
            </a:endParaRPr>
          </a:p>
          <a:p>
            <a:pPr marL="742950" lvl="1" indent="-285750">
              <a:lnSpc>
                <a:spcPct val="115000"/>
              </a:lnSpc>
              <a:spcAft>
                <a:spcPts val="0"/>
              </a:spcAft>
              <a:buFont typeface="Wingdings" panose="05000000000000000000" pitchFamily="2" charset="2"/>
              <a:buChar char="Ø"/>
            </a:pPr>
            <a:endParaRPr lang="cs-CZ" sz="1400" dirty="0" smtClean="0">
              <a:solidFill>
                <a:schemeClr val="tx2"/>
              </a:solidFill>
              <a:ea typeface="Calibri"/>
              <a:cs typeface="Times New Roman"/>
            </a:endParaRPr>
          </a:p>
          <a:p>
            <a:pPr marL="800100" lvl="1" indent="-342900">
              <a:buFont typeface="Wingdings" panose="05000000000000000000" pitchFamily="2" charset="2"/>
              <a:buChar char="Ø"/>
            </a:pPr>
            <a:endParaRPr lang="cs-CZ" sz="1400" dirty="0">
              <a:solidFill>
                <a:schemeClr val="tx2"/>
              </a:solidFill>
              <a:ea typeface="Calibri"/>
              <a:cs typeface="Times New Roman"/>
            </a:endParaRPr>
          </a:p>
          <a:p>
            <a:pPr marL="800100" lvl="1" indent="-342900">
              <a:buFont typeface="Wingdings" panose="05000000000000000000" pitchFamily="2" charset="2"/>
              <a:buChar char="Ø"/>
            </a:pPr>
            <a:endParaRPr lang="cs-CZ" sz="1400" dirty="0">
              <a:solidFill>
                <a:schemeClr val="tx2"/>
              </a:solidFill>
              <a:ea typeface="Calibri"/>
              <a:cs typeface="Times New Roman"/>
            </a:endParaRPr>
          </a:p>
          <a:p>
            <a:pPr marL="800100" lvl="1" indent="-342900">
              <a:buFont typeface="Wingdings" panose="05000000000000000000" pitchFamily="2" charset="2"/>
              <a:buChar char="Ø"/>
            </a:pPr>
            <a:endParaRPr lang="cs-CZ" sz="1400" dirty="0"/>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552" y="1556792"/>
            <a:ext cx="8064896" cy="45365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129453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125" y="2596282"/>
            <a:ext cx="6846587" cy="1264766"/>
          </a:xfrm>
          <a:prstGeom prst="rect">
            <a:avLst/>
          </a:prstGeom>
        </p:spPr>
      </p:pic>
      <p:sp>
        <p:nvSpPr>
          <p:cNvPr id="3" name="Zástupný symbol pro text 9"/>
          <p:cNvSpPr txBox="1">
            <a:spLocks/>
          </p:cNvSpPr>
          <p:nvPr/>
        </p:nvSpPr>
        <p:spPr>
          <a:xfrm>
            <a:off x="1964914" y="2924944"/>
            <a:ext cx="5847446" cy="720725"/>
          </a:xfrm>
          <a:prstGeom prst="rect">
            <a:avLst/>
          </a:prstGeom>
        </p:spPr>
        <p:txBody>
          <a:bodyPr/>
          <a:lstStyle>
            <a:lvl1pPr marL="0" indent="0" algn="l" defTabSz="914400" rtl="0" eaLnBrk="1" latinLnBrk="0" hangingPunct="1">
              <a:spcBef>
                <a:spcPct val="20000"/>
              </a:spcBef>
              <a:buFont typeface="Arial" panose="020B0604020202020204" pitchFamily="34" charset="0"/>
              <a:buNone/>
              <a:defRPr sz="3700" kern="1200" baseline="0">
                <a:solidFill>
                  <a:schemeClr val="bg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3200" dirty="0" smtClean="0">
                <a:latin typeface="+mn-lt"/>
              </a:rPr>
              <a:t>Věcné zaměření OP Zaměstnanost</a:t>
            </a:r>
            <a:endParaRPr lang="cs-CZ" sz="3200" dirty="0">
              <a:latin typeface="+mn-lt"/>
            </a:endParaRPr>
          </a:p>
        </p:txBody>
      </p:sp>
      <p:pic>
        <p:nvPicPr>
          <p:cNvPr id="5" name="Obrázek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43808" y="5866667"/>
            <a:ext cx="3147517" cy="639915"/>
          </a:xfrm>
          <a:prstGeom prst="rect">
            <a:avLst/>
          </a:prstGeom>
        </p:spPr>
      </p:pic>
      <p:pic>
        <p:nvPicPr>
          <p:cNvPr id="6" name="Obrázek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18796" y="2890974"/>
            <a:ext cx="646118" cy="646118"/>
          </a:xfrm>
          <a:prstGeom prst="rect">
            <a:avLst/>
          </a:prstGeom>
        </p:spPr>
      </p:pic>
    </p:spTree>
    <p:extLst>
      <p:ext uri="{BB962C8B-B14F-4D97-AF65-F5344CB8AC3E}">
        <p14:creationId xmlns:p14="http://schemas.microsoft.com/office/powerpoint/2010/main" val="37064385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p:cNvPicPr>
            <a:picLocks noChangeAspect="1"/>
          </p:cNvPicPr>
          <p:nvPr/>
        </p:nvPicPr>
        <p:blipFill rotWithShape="1">
          <a:blip r:embed="rId3">
            <a:extLst>
              <a:ext uri="{28A0092B-C50C-407E-A947-70E740481C1C}">
                <a14:useLocalDpi xmlns:a14="http://schemas.microsoft.com/office/drawing/2010/main" val="0"/>
              </a:ext>
            </a:extLst>
          </a:blip>
          <a:srcRect b="24427"/>
          <a:stretch/>
        </p:blipFill>
        <p:spPr>
          <a:xfrm>
            <a:off x="395536" y="-1733"/>
            <a:ext cx="8343776" cy="1679613"/>
          </a:xfrm>
          <a:prstGeom prst="rect">
            <a:avLst/>
          </a:prstGeom>
        </p:spPr>
      </p:pic>
      <p:sp>
        <p:nvSpPr>
          <p:cNvPr id="4" name="TextovéPole 3"/>
          <p:cNvSpPr txBox="1"/>
          <p:nvPr/>
        </p:nvSpPr>
        <p:spPr>
          <a:xfrm>
            <a:off x="971600" y="817126"/>
            <a:ext cx="7128792" cy="523220"/>
          </a:xfrm>
          <a:prstGeom prst="rect">
            <a:avLst/>
          </a:prstGeom>
          <a:noFill/>
        </p:spPr>
        <p:txBody>
          <a:bodyPr wrap="square" rtlCol="0">
            <a:spAutoFit/>
          </a:bodyPr>
          <a:lstStyle/>
          <a:p>
            <a:pPr algn="ctr"/>
            <a:r>
              <a:rPr lang="cs-CZ" sz="2800" b="1" dirty="0" smtClean="0">
                <a:solidFill>
                  <a:schemeClr val="tx2"/>
                </a:solidFill>
                <a:cs typeface="Arial" panose="020B0604020202020204" pitchFamily="34" charset="0"/>
              </a:rPr>
              <a:t>Prioritní osy OP Zaměstnanost</a:t>
            </a:r>
            <a:endParaRPr lang="nl-NL" sz="2800" b="1" dirty="0">
              <a:solidFill>
                <a:schemeClr val="tx2"/>
              </a:solidFill>
              <a:cs typeface="Arial" panose="020B0604020202020204" pitchFamily="34" charset="0"/>
            </a:endParaRPr>
          </a:p>
        </p:txBody>
      </p:sp>
      <p:sp>
        <p:nvSpPr>
          <p:cNvPr id="5" name="TextovéPole 4"/>
          <p:cNvSpPr txBox="1"/>
          <p:nvPr/>
        </p:nvSpPr>
        <p:spPr>
          <a:xfrm>
            <a:off x="935088" y="1484784"/>
            <a:ext cx="8208912" cy="8362289"/>
          </a:xfrm>
          <a:prstGeom prst="rect">
            <a:avLst/>
          </a:prstGeom>
          <a:noFill/>
        </p:spPr>
        <p:txBody>
          <a:bodyPr wrap="square" rtlCol="0">
            <a:spAutoFit/>
          </a:bodyPr>
          <a:lstStyle/>
          <a:p>
            <a:pPr marL="342900" indent="-342900">
              <a:buFont typeface="+mj-lt"/>
              <a:buAutoNum type="arabicPeriod"/>
            </a:pPr>
            <a:r>
              <a:rPr lang="pl-PL" sz="2000" b="1" dirty="0" smtClean="0">
                <a:solidFill>
                  <a:schemeClr val="tx2"/>
                </a:solidFill>
              </a:rPr>
              <a:t>Podpora zaměstnanosti a adaptability pracovní síly </a:t>
            </a:r>
          </a:p>
          <a:p>
            <a:pPr marL="714375" lvl="1" indent="-352425">
              <a:buFont typeface="Wingdings" panose="05000000000000000000" pitchFamily="2" charset="2"/>
              <a:buChar char="Ø"/>
            </a:pPr>
            <a:r>
              <a:rPr lang="cs-CZ" sz="1600" b="1" dirty="0" smtClean="0">
                <a:solidFill>
                  <a:schemeClr val="tx2"/>
                </a:solidFill>
              </a:rPr>
              <a:t>posílení aktivních politik zaměstnanosti </a:t>
            </a:r>
          </a:p>
          <a:p>
            <a:pPr marL="714375" lvl="1" indent="-352425"/>
            <a:r>
              <a:rPr lang="cs-CZ" sz="1600" dirty="0" smtClean="0">
                <a:solidFill>
                  <a:schemeClr val="tx2"/>
                </a:solidFill>
              </a:rPr>
              <a:t>         </a:t>
            </a:r>
            <a:r>
              <a:rPr lang="cs-CZ" sz="1600" i="1" dirty="0" smtClean="0">
                <a:solidFill>
                  <a:schemeClr val="tx2"/>
                </a:solidFill>
              </a:rPr>
              <a:t>- v OP LZZ oblast podpory 2.1 + částečně 3.3</a:t>
            </a:r>
          </a:p>
          <a:p>
            <a:pPr marL="714375" lvl="1" indent="-352425">
              <a:buFont typeface="Wingdings" panose="05000000000000000000" pitchFamily="2" charset="2"/>
              <a:buChar char="Ø"/>
            </a:pPr>
            <a:r>
              <a:rPr lang="cs-CZ" sz="1600" b="1" dirty="0" smtClean="0">
                <a:solidFill>
                  <a:schemeClr val="tx2"/>
                </a:solidFill>
              </a:rPr>
              <a:t>modernizace služeb zaměstnanosti </a:t>
            </a:r>
          </a:p>
          <a:p>
            <a:pPr marL="714375" lvl="1" indent="-352425"/>
            <a:r>
              <a:rPr lang="cs-CZ" sz="1600" i="1" dirty="0" smtClean="0">
                <a:solidFill>
                  <a:schemeClr val="tx2"/>
                </a:solidFill>
              </a:rPr>
              <a:t>         - v OP LZZ oblast podpory 2.2</a:t>
            </a:r>
          </a:p>
          <a:p>
            <a:pPr marL="714375" lvl="1" indent="-352425">
              <a:buFont typeface="Wingdings" panose="05000000000000000000" pitchFamily="2" charset="2"/>
              <a:buChar char="Ø"/>
            </a:pPr>
            <a:r>
              <a:rPr lang="cs-CZ" sz="1600" b="1" dirty="0" smtClean="0">
                <a:solidFill>
                  <a:schemeClr val="tx2"/>
                </a:solidFill>
              </a:rPr>
              <a:t>zvýšení adaptability zaměstnanců a konkurenceschopnosti podniků</a:t>
            </a:r>
          </a:p>
          <a:p>
            <a:pPr marL="714375" lvl="1" indent="-352425"/>
            <a:r>
              <a:rPr lang="cs-CZ" sz="1600" i="1" dirty="0" smtClean="0">
                <a:solidFill>
                  <a:schemeClr val="tx2"/>
                </a:solidFill>
              </a:rPr>
              <a:t>         - v OP LZZ oblast podpory 1.1 + </a:t>
            </a:r>
            <a:r>
              <a:rPr lang="cs-CZ" sz="1600" i="1" u="sng" dirty="0" smtClean="0">
                <a:solidFill>
                  <a:srgbClr val="00B0F0"/>
                </a:solidFill>
              </a:rPr>
              <a:t>rozšíření o potenciální zaměstnance</a:t>
            </a:r>
          </a:p>
          <a:p>
            <a:pPr marL="714375" lvl="1" indent="-352425">
              <a:lnSpc>
                <a:spcPct val="115000"/>
              </a:lnSpc>
              <a:spcAft>
                <a:spcPts val="0"/>
              </a:spcAft>
              <a:buFont typeface="Wingdings" panose="05000000000000000000" pitchFamily="2" charset="2"/>
              <a:buChar char="Ø"/>
            </a:pPr>
            <a:r>
              <a:rPr lang="cs-CZ" sz="1600" b="1" dirty="0" smtClean="0">
                <a:solidFill>
                  <a:schemeClr val="tx2"/>
                </a:solidFill>
              </a:rPr>
              <a:t>rovné příležitosti žen a mužů na trhu práce a sladění pracovního a rodinného života</a:t>
            </a:r>
          </a:p>
          <a:p>
            <a:pPr marL="714375" lvl="1" indent="-352425">
              <a:lnSpc>
                <a:spcPct val="115000"/>
              </a:lnSpc>
              <a:spcAft>
                <a:spcPts val="0"/>
              </a:spcAft>
            </a:pPr>
            <a:r>
              <a:rPr lang="cs-CZ" sz="1600" i="1" dirty="0" smtClean="0">
                <a:solidFill>
                  <a:schemeClr val="tx2"/>
                </a:solidFill>
              </a:rPr>
              <a:t>         - v OP LZZ oblast podpory 3.4 </a:t>
            </a:r>
          </a:p>
          <a:p>
            <a:pPr marL="342900" indent="-342900">
              <a:buFont typeface="+mj-lt"/>
              <a:buAutoNum type="arabicPeriod"/>
            </a:pPr>
            <a:r>
              <a:rPr lang="pl-PL" sz="2000" b="1" dirty="0" smtClean="0">
                <a:solidFill>
                  <a:schemeClr val="tx2"/>
                </a:solidFill>
              </a:rPr>
              <a:t>Sociální začleňování a boj s chudobou</a:t>
            </a:r>
          </a:p>
          <a:p>
            <a:pPr marL="714375" lvl="1" indent="-352425">
              <a:lnSpc>
                <a:spcPct val="115000"/>
              </a:lnSpc>
              <a:buFont typeface="Wingdings" panose="05000000000000000000" pitchFamily="2" charset="2"/>
              <a:buChar char="Ø"/>
            </a:pPr>
            <a:r>
              <a:rPr lang="cs-CZ" sz="1600" b="1" dirty="0" smtClean="0">
                <a:solidFill>
                  <a:schemeClr val="tx2"/>
                </a:solidFill>
              </a:rPr>
              <a:t>podpora sociální integrace a boj s chudobou</a:t>
            </a:r>
          </a:p>
          <a:p>
            <a:pPr marL="714375" lvl="1" indent="-352425">
              <a:lnSpc>
                <a:spcPct val="115000"/>
              </a:lnSpc>
            </a:pPr>
            <a:r>
              <a:rPr lang="cs-CZ" sz="1600" i="1" dirty="0" smtClean="0">
                <a:solidFill>
                  <a:schemeClr val="tx2"/>
                </a:solidFill>
              </a:rPr>
              <a:t>         - v OP LZZ oblasti podpory 3.1 + 3.2 + částečně 3.3 </a:t>
            </a:r>
          </a:p>
          <a:p>
            <a:pPr marL="342900" indent="-342900">
              <a:buFont typeface="+mj-lt"/>
              <a:buAutoNum type="arabicPeriod"/>
            </a:pPr>
            <a:r>
              <a:rPr lang="pl-PL" sz="2000" b="1" dirty="0" smtClean="0">
                <a:solidFill>
                  <a:schemeClr val="tx2"/>
                </a:solidFill>
              </a:rPr>
              <a:t>Sociální inovace a mezinárodní spolupráce</a:t>
            </a:r>
          </a:p>
          <a:p>
            <a:pPr marL="714375" lvl="1" indent="-352425">
              <a:lnSpc>
                <a:spcPct val="115000"/>
              </a:lnSpc>
              <a:buFont typeface="Wingdings" panose="05000000000000000000" pitchFamily="2" charset="2"/>
              <a:buChar char="Ø"/>
            </a:pPr>
            <a:r>
              <a:rPr lang="cs-CZ" sz="1600" b="1" dirty="0" smtClean="0">
                <a:solidFill>
                  <a:schemeClr val="tx2"/>
                </a:solidFill>
              </a:rPr>
              <a:t>podpora sociálních inovací a mezinárodní spolupráce</a:t>
            </a:r>
          </a:p>
          <a:p>
            <a:pPr marL="714375" lvl="1" indent="-352425">
              <a:lnSpc>
                <a:spcPct val="115000"/>
              </a:lnSpc>
            </a:pPr>
            <a:r>
              <a:rPr lang="cs-CZ" sz="1600" i="1" dirty="0" smtClean="0">
                <a:solidFill>
                  <a:schemeClr val="tx2"/>
                </a:solidFill>
              </a:rPr>
              <a:t>         - v OP LZZ oblast podpory 5.1, </a:t>
            </a:r>
            <a:r>
              <a:rPr lang="cs-CZ" sz="1600" i="1" u="sng" dirty="0" smtClean="0">
                <a:solidFill>
                  <a:srgbClr val="00B0F0"/>
                </a:solidFill>
              </a:rPr>
              <a:t>doplněny sociální inovace </a:t>
            </a:r>
          </a:p>
          <a:p>
            <a:pPr marL="342900" indent="-342900">
              <a:buFont typeface="+mj-lt"/>
              <a:buAutoNum type="arabicPeriod"/>
            </a:pPr>
            <a:r>
              <a:rPr lang="pl-PL" sz="2000" b="1" dirty="0" smtClean="0">
                <a:solidFill>
                  <a:schemeClr val="tx2"/>
                </a:solidFill>
              </a:rPr>
              <a:t>Efektivní veřejná správa</a:t>
            </a:r>
          </a:p>
          <a:p>
            <a:pPr marL="714375" lvl="1" indent="-352425">
              <a:lnSpc>
                <a:spcPct val="115000"/>
              </a:lnSpc>
              <a:buFont typeface="Wingdings" panose="05000000000000000000" pitchFamily="2" charset="2"/>
              <a:buChar char="Ø"/>
            </a:pPr>
            <a:r>
              <a:rPr lang="cs-CZ" sz="1600" dirty="0" smtClean="0">
                <a:solidFill>
                  <a:schemeClr val="tx2"/>
                </a:solidFill>
              </a:rPr>
              <a:t> </a:t>
            </a:r>
            <a:r>
              <a:rPr lang="cs-CZ" sz="1600" b="1" dirty="0" smtClean="0">
                <a:solidFill>
                  <a:schemeClr val="tx2"/>
                </a:solidFill>
              </a:rPr>
              <a:t>p</a:t>
            </a:r>
            <a:r>
              <a:rPr lang="pt-BR" sz="1600" b="1" dirty="0" smtClean="0">
                <a:solidFill>
                  <a:schemeClr val="tx2"/>
                </a:solidFill>
              </a:rPr>
              <a:t>odpora reformy veřejné správy (měkké investice) </a:t>
            </a:r>
            <a:endParaRPr lang="cs-CZ" sz="1600" b="1" dirty="0" smtClean="0">
              <a:solidFill>
                <a:schemeClr val="tx2"/>
              </a:solidFill>
            </a:endParaRPr>
          </a:p>
          <a:p>
            <a:pPr marL="714375" lvl="1" indent="-352425">
              <a:lnSpc>
                <a:spcPct val="115000"/>
              </a:lnSpc>
            </a:pPr>
            <a:r>
              <a:rPr lang="cs-CZ" sz="1600" i="1" dirty="0" smtClean="0">
                <a:solidFill>
                  <a:schemeClr val="tx2"/>
                </a:solidFill>
              </a:rPr>
              <a:t>        - v OP LZZ oblast podpory 4.1 </a:t>
            </a:r>
            <a:endParaRPr lang="cs-CZ" sz="1600" i="1" dirty="0" smtClean="0">
              <a:solidFill>
                <a:schemeClr val="tx2"/>
              </a:solidFill>
              <a:ea typeface="Calibri"/>
              <a:cs typeface="Times New Roman"/>
            </a:endParaRPr>
          </a:p>
          <a:p>
            <a:pPr lvl="1">
              <a:lnSpc>
                <a:spcPct val="115000"/>
              </a:lnSpc>
            </a:pPr>
            <a:endParaRPr lang="cs-CZ" sz="1400" dirty="0">
              <a:solidFill>
                <a:schemeClr val="tx2"/>
              </a:solidFill>
            </a:endParaRPr>
          </a:p>
          <a:p>
            <a:pPr marL="342900" indent="-342900">
              <a:buFont typeface="Wingdings" panose="05000000000000000000" pitchFamily="2" charset="2"/>
              <a:buChar char="Ø"/>
            </a:pPr>
            <a:endParaRPr lang="pl-PL" sz="1400" b="1" dirty="0">
              <a:solidFill>
                <a:schemeClr val="tx2"/>
              </a:solidFill>
            </a:endParaRPr>
          </a:p>
          <a:p>
            <a:pPr marL="342900" indent="-342900">
              <a:buFont typeface="+mj-lt"/>
              <a:buAutoNum type="arabicPeriod"/>
            </a:pPr>
            <a:endParaRPr lang="pl-PL" sz="1400" b="1" dirty="0" smtClean="0">
              <a:solidFill>
                <a:schemeClr val="tx2"/>
              </a:solidFill>
            </a:endParaRPr>
          </a:p>
          <a:p>
            <a:pPr marL="342900" indent="-342900">
              <a:buFont typeface="Wingdings" panose="05000000000000000000" pitchFamily="2" charset="2"/>
              <a:buChar char="Ø"/>
            </a:pPr>
            <a:endParaRPr lang="pl-PL" sz="1400" dirty="0">
              <a:solidFill>
                <a:schemeClr val="tx2"/>
              </a:solidFill>
            </a:endParaRPr>
          </a:p>
          <a:p>
            <a:pPr marL="342900" indent="-342900">
              <a:buFont typeface="+mj-lt"/>
              <a:buAutoNum type="arabicPeriod"/>
            </a:pPr>
            <a:endParaRPr lang="pl-PL" sz="1400" dirty="0">
              <a:solidFill>
                <a:schemeClr val="tx2"/>
              </a:solidFill>
            </a:endParaRPr>
          </a:p>
          <a:p>
            <a:pPr marL="342900" indent="-342900">
              <a:buFont typeface="+mj-lt"/>
              <a:buAutoNum type="arabicPeriod"/>
            </a:pPr>
            <a:endParaRPr lang="pl-PL" sz="1400" b="1" dirty="0">
              <a:solidFill>
                <a:schemeClr val="tx2"/>
              </a:solidFill>
            </a:endParaRPr>
          </a:p>
          <a:p>
            <a:pPr marL="342900" indent="-342900">
              <a:buFont typeface="+mj-lt"/>
              <a:buAutoNum type="arabicPeriod"/>
            </a:pPr>
            <a:endParaRPr lang="pl-PL" sz="1400" b="1" dirty="0">
              <a:solidFill>
                <a:schemeClr val="tx2"/>
              </a:solidFill>
            </a:endParaRPr>
          </a:p>
          <a:p>
            <a:pPr marL="342900" indent="-342900">
              <a:buFont typeface="Wingdings" panose="05000000000000000000" pitchFamily="2" charset="2"/>
              <a:buChar char="Ø"/>
            </a:pPr>
            <a:endParaRPr lang="pl-PL" sz="1400" b="1" dirty="0">
              <a:solidFill>
                <a:schemeClr val="tx2"/>
              </a:solidFill>
            </a:endParaRPr>
          </a:p>
          <a:p>
            <a:pPr marL="342900" indent="-342900">
              <a:buFont typeface="+mj-lt"/>
              <a:buAutoNum type="arabicPeriod"/>
            </a:pPr>
            <a:endParaRPr lang="pl-PL" sz="1400" b="1" dirty="0" smtClean="0">
              <a:solidFill>
                <a:schemeClr val="tx2"/>
              </a:solidFill>
            </a:endParaRPr>
          </a:p>
          <a:p>
            <a:endParaRPr lang="pl-PL" sz="1400" dirty="0" smtClean="0">
              <a:solidFill>
                <a:schemeClr val="tx2"/>
              </a:solidFill>
            </a:endParaRPr>
          </a:p>
          <a:p>
            <a:pPr marL="342900" indent="-342900">
              <a:buFont typeface="+mj-lt"/>
              <a:buAutoNum type="arabicPeriod"/>
            </a:pPr>
            <a:endParaRPr lang="pl-PL" sz="1400" dirty="0">
              <a:solidFill>
                <a:schemeClr val="tx2"/>
              </a:solidFill>
            </a:endParaRPr>
          </a:p>
          <a:p>
            <a:pPr marL="742950" lvl="1" indent="-285750">
              <a:lnSpc>
                <a:spcPct val="115000"/>
              </a:lnSpc>
              <a:spcAft>
                <a:spcPts val="0"/>
              </a:spcAft>
              <a:buFont typeface="Wingdings" panose="05000000000000000000" pitchFamily="2" charset="2"/>
              <a:buChar char="Ø"/>
            </a:pPr>
            <a:endParaRPr lang="cs-CZ" sz="1400" dirty="0" smtClean="0">
              <a:solidFill>
                <a:schemeClr val="tx2"/>
              </a:solidFill>
              <a:ea typeface="Calibri"/>
              <a:cs typeface="Times New Roman"/>
            </a:endParaRPr>
          </a:p>
          <a:p>
            <a:pPr marL="800100" lvl="1" indent="-342900">
              <a:buFont typeface="Wingdings" panose="05000000000000000000" pitchFamily="2" charset="2"/>
              <a:buChar char="Ø"/>
            </a:pPr>
            <a:endParaRPr lang="cs-CZ" sz="1400" dirty="0">
              <a:solidFill>
                <a:schemeClr val="tx2"/>
              </a:solidFill>
              <a:ea typeface="Calibri"/>
              <a:cs typeface="Times New Roman"/>
            </a:endParaRPr>
          </a:p>
          <a:p>
            <a:pPr marL="800100" lvl="1" indent="-342900">
              <a:buFont typeface="Wingdings" panose="05000000000000000000" pitchFamily="2" charset="2"/>
              <a:buChar char="Ø"/>
            </a:pPr>
            <a:endParaRPr lang="cs-CZ" sz="1400" dirty="0">
              <a:solidFill>
                <a:schemeClr val="tx2"/>
              </a:solidFill>
              <a:ea typeface="Calibri"/>
              <a:cs typeface="Times New Roman"/>
            </a:endParaRPr>
          </a:p>
          <a:p>
            <a:pPr marL="800100" lvl="1" indent="-342900">
              <a:buFont typeface="Wingdings" panose="05000000000000000000" pitchFamily="2" charset="2"/>
              <a:buChar char="Ø"/>
            </a:pPr>
            <a:endParaRPr lang="cs-CZ" sz="1400" dirty="0"/>
          </a:p>
        </p:txBody>
      </p:sp>
    </p:spTree>
    <p:extLst>
      <p:ext uri="{BB962C8B-B14F-4D97-AF65-F5344CB8AC3E}">
        <p14:creationId xmlns:p14="http://schemas.microsoft.com/office/powerpoint/2010/main" val="28088905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p:cNvPicPr>
            <a:picLocks noChangeAspect="1"/>
          </p:cNvPicPr>
          <p:nvPr/>
        </p:nvPicPr>
        <p:blipFill rotWithShape="1">
          <a:blip r:embed="rId2">
            <a:extLst>
              <a:ext uri="{28A0092B-C50C-407E-A947-70E740481C1C}">
                <a14:useLocalDpi xmlns:a14="http://schemas.microsoft.com/office/drawing/2010/main" val="0"/>
              </a:ext>
            </a:extLst>
          </a:blip>
          <a:srcRect b="24427"/>
          <a:stretch/>
        </p:blipFill>
        <p:spPr>
          <a:xfrm>
            <a:off x="395536" y="-1733"/>
            <a:ext cx="8343776" cy="1679613"/>
          </a:xfrm>
          <a:prstGeom prst="rect">
            <a:avLst/>
          </a:prstGeom>
        </p:spPr>
      </p:pic>
      <p:sp>
        <p:nvSpPr>
          <p:cNvPr id="4" name="TextovéPole 3"/>
          <p:cNvSpPr txBox="1"/>
          <p:nvPr/>
        </p:nvSpPr>
        <p:spPr>
          <a:xfrm>
            <a:off x="971600" y="817126"/>
            <a:ext cx="7128792" cy="523220"/>
          </a:xfrm>
          <a:prstGeom prst="rect">
            <a:avLst/>
          </a:prstGeom>
          <a:noFill/>
        </p:spPr>
        <p:txBody>
          <a:bodyPr wrap="square" rtlCol="0">
            <a:spAutoFit/>
          </a:bodyPr>
          <a:lstStyle/>
          <a:p>
            <a:pPr algn="ctr"/>
            <a:r>
              <a:rPr lang="cs-CZ" sz="2800" b="1" dirty="0" smtClean="0">
                <a:solidFill>
                  <a:schemeClr val="tx2"/>
                </a:solidFill>
              </a:rPr>
              <a:t>Alokace na prioritní osy</a:t>
            </a:r>
            <a:endParaRPr lang="nl-NL" sz="2800" b="1" dirty="0">
              <a:solidFill>
                <a:schemeClr val="tx2"/>
              </a:solidFill>
            </a:endParaRPr>
          </a:p>
        </p:txBody>
      </p:sp>
      <p:sp>
        <p:nvSpPr>
          <p:cNvPr id="5" name="TextovéPole 4"/>
          <p:cNvSpPr txBox="1"/>
          <p:nvPr/>
        </p:nvSpPr>
        <p:spPr>
          <a:xfrm>
            <a:off x="1040640" y="1677880"/>
            <a:ext cx="8208912" cy="3388620"/>
          </a:xfrm>
          <a:prstGeom prst="rect">
            <a:avLst/>
          </a:prstGeom>
          <a:noFill/>
        </p:spPr>
        <p:txBody>
          <a:bodyPr wrap="square" rtlCol="0">
            <a:spAutoFit/>
          </a:bodyPr>
          <a:lstStyle/>
          <a:p>
            <a:pPr lvl="1">
              <a:lnSpc>
                <a:spcPct val="115000"/>
              </a:lnSpc>
            </a:pPr>
            <a:endParaRPr lang="cs-CZ" sz="1400" dirty="0">
              <a:solidFill>
                <a:schemeClr val="tx2"/>
              </a:solidFill>
            </a:endParaRPr>
          </a:p>
          <a:p>
            <a:pPr marL="342900" indent="-342900">
              <a:buFont typeface="Wingdings" panose="05000000000000000000" pitchFamily="2" charset="2"/>
              <a:buChar char="Ø"/>
            </a:pPr>
            <a:endParaRPr lang="pl-PL" sz="1400" b="1" dirty="0">
              <a:solidFill>
                <a:schemeClr val="tx2"/>
              </a:solidFill>
            </a:endParaRPr>
          </a:p>
          <a:p>
            <a:pPr marL="342900" indent="-342900">
              <a:buFont typeface="+mj-lt"/>
              <a:buAutoNum type="arabicPeriod"/>
            </a:pPr>
            <a:endParaRPr lang="pl-PL" sz="1400" b="1" dirty="0" smtClean="0">
              <a:solidFill>
                <a:schemeClr val="tx2"/>
              </a:solidFill>
            </a:endParaRPr>
          </a:p>
          <a:p>
            <a:pPr marL="342900" indent="-342900">
              <a:buFont typeface="Wingdings" panose="05000000000000000000" pitchFamily="2" charset="2"/>
              <a:buChar char="Ø"/>
            </a:pPr>
            <a:endParaRPr lang="pl-PL" sz="1400" dirty="0">
              <a:solidFill>
                <a:schemeClr val="tx2"/>
              </a:solidFill>
            </a:endParaRPr>
          </a:p>
          <a:p>
            <a:pPr marL="342900" indent="-342900">
              <a:buFont typeface="+mj-lt"/>
              <a:buAutoNum type="arabicPeriod"/>
            </a:pPr>
            <a:endParaRPr lang="pl-PL" sz="1400" dirty="0">
              <a:solidFill>
                <a:schemeClr val="tx2"/>
              </a:solidFill>
            </a:endParaRPr>
          </a:p>
          <a:p>
            <a:pPr marL="342900" indent="-342900">
              <a:buFont typeface="+mj-lt"/>
              <a:buAutoNum type="arabicPeriod"/>
            </a:pPr>
            <a:endParaRPr lang="pl-PL" sz="1400" b="1" dirty="0">
              <a:solidFill>
                <a:schemeClr val="tx2"/>
              </a:solidFill>
            </a:endParaRPr>
          </a:p>
          <a:p>
            <a:pPr marL="342900" indent="-342900">
              <a:buFont typeface="+mj-lt"/>
              <a:buAutoNum type="arabicPeriod"/>
            </a:pPr>
            <a:endParaRPr lang="pl-PL" sz="1400" b="1" dirty="0">
              <a:solidFill>
                <a:schemeClr val="tx2"/>
              </a:solidFill>
            </a:endParaRPr>
          </a:p>
          <a:p>
            <a:pPr marL="342900" indent="-342900">
              <a:buFont typeface="Wingdings" panose="05000000000000000000" pitchFamily="2" charset="2"/>
              <a:buChar char="Ø"/>
            </a:pPr>
            <a:endParaRPr lang="pl-PL" sz="1400" b="1" dirty="0">
              <a:solidFill>
                <a:schemeClr val="tx2"/>
              </a:solidFill>
            </a:endParaRPr>
          </a:p>
          <a:p>
            <a:pPr marL="342900" indent="-342900">
              <a:buFont typeface="+mj-lt"/>
              <a:buAutoNum type="arabicPeriod"/>
            </a:pPr>
            <a:endParaRPr lang="pl-PL" sz="1400" b="1" dirty="0" smtClean="0">
              <a:solidFill>
                <a:schemeClr val="tx2"/>
              </a:solidFill>
            </a:endParaRPr>
          </a:p>
          <a:p>
            <a:endParaRPr lang="pl-PL" sz="1400" dirty="0" smtClean="0">
              <a:solidFill>
                <a:schemeClr val="tx2"/>
              </a:solidFill>
            </a:endParaRPr>
          </a:p>
          <a:p>
            <a:pPr marL="342900" indent="-342900">
              <a:buFont typeface="+mj-lt"/>
              <a:buAutoNum type="arabicPeriod"/>
            </a:pPr>
            <a:endParaRPr lang="pl-PL" sz="1400" dirty="0">
              <a:solidFill>
                <a:schemeClr val="tx2"/>
              </a:solidFill>
            </a:endParaRPr>
          </a:p>
          <a:p>
            <a:pPr marL="742950" lvl="1" indent="-285750">
              <a:lnSpc>
                <a:spcPct val="115000"/>
              </a:lnSpc>
              <a:spcAft>
                <a:spcPts val="0"/>
              </a:spcAft>
              <a:buFont typeface="Wingdings" panose="05000000000000000000" pitchFamily="2" charset="2"/>
              <a:buChar char="Ø"/>
            </a:pPr>
            <a:endParaRPr lang="cs-CZ" sz="1400" dirty="0" smtClean="0">
              <a:solidFill>
                <a:schemeClr val="tx2"/>
              </a:solidFill>
              <a:ea typeface="Calibri"/>
              <a:cs typeface="Times New Roman"/>
            </a:endParaRPr>
          </a:p>
          <a:p>
            <a:pPr marL="800100" lvl="1" indent="-342900">
              <a:buFont typeface="Wingdings" panose="05000000000000000000" pitchFamily="2" charset="2"/>
              <a:buChar char="Ø"/>
            </a:pPr>
            <a:endParaRPr lang="cs-CZ" sz="1400" dirty="0">
              <a:solidFill>
                <a:schemeClr val="tx2"/>
              </a:solidFill>
              <a:ea typeface="Calibri"/>
              <a:cs typeface="Times New Roman"/>
            </a:endParaRPr>
          </a:p>
          <a:p>
            <a:pPr marL="800100" lvl="1" indent="-342900">
              <a:buFont typeface="Wingdings" panose="05000000000000000000" pitchFamily="2" charset="2"/>
              <a:buChar char="Ø"/>
            </a:pPr>
            <a:endParaRPr lang="cs-CZ" sz="1400" dirty="0">
              <a:solidFill>
                <a:schemeClr val="tx2"/>
              </a:solidFill>
              <a:ea typeface="Calibri"/>
              <a:cs typeface="Times New Roman"/>
            </a:endParaRPr>
          </a:p>
          <a:p>
            <a:pPr marL="800100" lvl="1" indent="-342900">
              <a:buFont typeface="Wingdings" panose="05000000000000000000" pitchFamily="2" charset="2"/>
              <a:buChar char="Ø"/>
            </a:pPr>
            <a:endParaRPr lang="cs-CZ" sz="1400" dirty="0"/>
          </a:p>
        </p:txBody>
      </p:sp>
      <p:graphicFrame>
        <p:nvGraphicFramePr>
          <p:cNvPr id="2" name="Tabulka 1"/>
          <p:cNvGraphicFramePr>
            <a:graphicFrameLocks noGrp="1"/>
          </p:cNvGraphicFramePr>
          <p:nvPr>
            <p:extLst>
              <p:ext uri="{D42A27DB-BD31-4B8C-83A1-F6EECF244321}">
                <p14:modId xmlns:p14="http://schemas.microsoft.com/office/powerpoint/2010/main" val="1722250585"/>
              </p:ext>
            </p:extLst>
          </p:nvPr>
        </p:nvGraphicFramePr>
        <p:xfrm>
          <a:off x="835837" y="1888063"/>
          <a:ext cx="7463174" cy="3010309"/>
        </p:xfrm>
        <a:graphic>
          <a:graphicData uri="http://schemas.openxmlformats.org/drawingml/2006/table">
            <a:tbl>
              <a:tblPr>
                <a:tableStyleId>{5C22544A-7EE6-4342-B048-85BDC9FD1C3A}</a:tableStyleId>
              </a:tblPr>
              <a:tblGrid>
                <a:gridCol w="358806"/>
                <a:gridCol w="5201990"/>
                <a:gridCol w="1902378"/>
              </a:tblGrid>
              <a:tr h="623932">
                <a:tc>
                  <a:txBody>
                    <a:bodyPr/>
                    <a:lstStyle/>
                    <a:p>
                      <a:pPr algn="l">
                        <a:lnSpc>
                          <a:spcPct val="115000"/>
                        </a:lnSpc>
                        <a:spcAft>
                          <a:spcPts val="1000"/>
                        </a:spcAft>
                      </a:pPr>
                      <a:r>
                        <a:rPr lang="cs-CZ" sz="1900" dirty="0">
                          <a:solidFill>
                            <a:schemeClr val="bg1"/>
                          </a:solidFill>
                          <a:effectLst/>
                        </a:rPr>
                        <a:t>č.</a:t>
                      </a:r>
                      <a:endParaRPr lang="cs-CZ" sz="1900" dirty="0">
                        <a:solidFill>
                          <a:schemeClr val="bg1"/>
                        </a:solidFill>
                        <a:effectLst/>
                        <a:latin typeface="Calibri"/>
                        <a:ea typeface="Calibri"/>
                        <a:cs typeface="Times New Roman"/>
                      </a:endParaRPr>
                    </a:p>
                  </a:txBody>
                  <a:tcPr marL="68580" marR="68580" marT="0" marB="0" anchor="ctr">
                    <a:solidFill>
                      <a:srgbClr val="516C8A"/>
                    </a:solidFill>
                  </a:tcPr>
                </a:tc>
                <a:tc>
                  <a:txBody>
                    <a:bodyPr/>
                    <a:lstStyle/>
                    <a:p>
                      <a:pPr algn="l">
                        <a:lnSpc>
                          <a:spcPct val="115000"/>
                        </a:lnSpc>
                        <a:spcAft>
                          <a:spcPts val="1000"/>
                        </a:spcAft>
                      </a:pPr>
                      <a:r>
                        <a:rPr lang="cs-CZ" sz="1900" b="1" dirty="0">
                          <a:solidFill>
                            <a:schemeClr val="bg1"/>
                          </a:solidFill>
                          <a:effectLst/>
                        </a:rPr>
                        <a:t>Prioritní osa OPZ</a:t>
                      </a:r>
                      <a:endParaRPr lang="cs-CZ" sz="1900" b="1" dirty="0">
                        <a:solidFill>
                          <a:schemeClr val="bg1"/>
                        </a:solidFill>
                        <a:effectLst/>
                        <a:latin typeface="Calibri"/>
                        <a:ea typeface="Calibri"/>
                        <a:cs typeface="Times New Roman"/>
                      </a:endParaRPr>
                    </a:p>
                  </a:txBody>
                  <a:tcPr marL="68580" marR="68580" marT="0" marB="0" anchor="ctr">
                    <a:solidFill>
                      <a:srgbClr val="516C8A"/>
                    </a:solidFill>
                  </a:tcPr>
                </a:tc>
                <a:tc>
                  <a:txBody>
                    <a:bodyPr/>
                    <a:lstStyle/>
                    <a:p>
                      <a:pPr>
                        <a:lnSpc>
                          <a:spcPct val="115000"/>
                        </a:lnSpc>
                        <a:spcAft>
                          <a:spcPts val="1000"/>
                        </a:spcAft>
                      </a:pPr>
                      <a:r>
                        <a:rPr lang="cs-CZ" sz="1900" b="1" dirty="0">
                          <a:solidFill>
                            <a:schemeClr val="bg1"/>
                          </a:solidFill>
                          <a:effectLst/>
                        </a:rPr>
                        <a:t>Podíl na alokaci programu</a:t>
                      </a:r>
                      <a:endParaRPr lang="cs-CZ" sz="1900" b="1" dirty="0">
                        <a:solidFill>
                          <a:schemeClr val="bg1"/>
                        </a:solidFill>
                        <a:effectLst/>
                        <a:latin typeface="Calibri"/>
                        <a:ea typeface="Calibri"/>
                        <a:cs typeface="Times New Roman"/>
                      </a:endParaRPr>
                    </a:p>
                  </a:txBody>
                  <a:tcPr marL="68580" marR="68580" marT="0" marB="0">
                    <a:solidFill>
                      <a:srgbClr val="516C8A"/>
                    </a:solidFill>
                  </a:tcPr>
                </a:tc>
              </a:tr>
              <a:tr h="472113">
                <a:tc>
                  <a:txBody>
                    <a:bodyPr/>
                    <a:lstStyle/>
                    <a:p>
                      <a:pPr>
                        <a:lnSpc>
                          <a:spcPct val="115000"/>
                        </a:lnSpc>
                        <a:spcAft>
                          <a:spcPts val="1000"/>
                        </a:spcAft>
                      </a:pPr>
                      <a:r>
                        <a:rPr lang="cs-CZ" sz="1900" dirty="0">
                          <a:solidFill>
                            <a:schemeClr val="tx2"/>
                          </a:solidFill>
                          <a:effectLst/>
                        </a:rPr>
                        <a:t>1</a:t>
                      </a:r>
                      <a:endParaRPr lang="cs-CZ" sz="1900" dirty="0">
                        <a:solidFill>
                          <a:schemeClr val="tx2"/>
                        </a:solidFill>
                        <a:effectLst/>
                        <a:latin typeface="Calibri"/>
                        <a:ea typeface="Calibri"/>
                        <a:cs typeface="Times New Roman"/>
                      </a:endParaRPr>
                    </a:p>
                  </a:txBody>
                  <a:tcPr marL="68580" marR="68580" marT="0" marB="0"/>
                </a:tc>
                <a:tc>
                  <a:txBody>
                    <a:bodyPr/>
                    <a:lstStyle/>
                    <a:p>
                      <a:pPr>
                        <a:lnSpc>
                          <a:spcPct val="115000"/>
                        </a:lnSpc>
                        <a:spcAft>
                          <a:spcPts val="1000"/>
                        </a:spcAft>
                      </a:pPr>
                      <a:r>
                        <a:rPr lang="cs-CZ" sz="1900" dirty="0">
                          <a:solidFill>
                            <a:schemeClr val="tx2"/>
                          </a:solidFill>
                          <a:effectLst/>
                        </a:rPr>
                        <a:t>Podpora zaměstnanosti a adaptability pracovní síly </a:t>
                      </a:r>
                      <a:endParaRPr lang="cs-CZ" sz="1900" dirty="0">
                        <a:solidFill>
                          <a:schemeClr val="tx2"/>
                        </a:solidFill>
                        <a:effectLst/>
                        <a:latin typeface="Calibri"/>
                        <a:ea typeface="Calibri"/>
                        <a:cs typeface="Times New Roman"/>
                      </a:endParaRPr>
                    </a:p>
                  </a:txBody>
                  <a:tcPr marL="68580" marR="68580" marT="0" marB="0" anchor="ctr"/>
                </a:tc>
                <a:tc>
                  <a:txBody>
                    <a:bodyPr/>
                    <a:lstStyle/>
                    <a:p>
                      <a:pPr>
                        <a:lnSpc>
                          <a:spcPct val="115000"/>
                        </a:lnSpc>
                        <a:spcAft>
                          <a:spcPts val="1000"/>
                        </a:spcAft>
                      </a:pPr>
                      <a:r>
                        <a:rPr lang="cs-CZ" sz="1900" dirty="0">
                          <a:solidFill>
                            <a:schemeClr val="tx2"/>
                          </a:solidFill>
                          <a:effectLst/>
                        </a:rPr>
                        <a:t>61 %</a:t>
                      </a:r>
                      <a:endParaRPr lang="cs-CZ" sz="1900" dirty="0">
                        <a:solidFill>
                          <a:schemeClr val="tx2"/>
                        </a:solidFill>
                        <a:effectLst/>
                        <a:latin typeface="Calibri"/>
                        <a:ea typeface="Calibri"/>
                        <a:cs typeface="Times New Roman"/>
                      </a:endParaRPr>
                    </a:p>
                  </a:txBody>
                  <a:tcPr marL="68580" marR="68580" marT="0" marB="0" anchor="ctr"/>
                </a:tc>
              </a:tr>
              <a:tr h="432048">
                <a:tc>
                  <a:txBody>
                    <a:bodyPr/>
                    <a:lstStyle/>
                    <a:p>
                      <a:pPr>
                        <a:lnSpc>
                          <a:spcPct val="115000"/>
                        </a:lnSpc>
                        <a:spcAft>
                          <a:spcPts val="1000"/>
                        </a:spcAft>
                      </a:pPr>
                      <a:r>
                        <a:rPr lang="cs-CZ" sz="1900">
                          <a:solidFill>
                            <a:schemeClr val="tx2"/>
                          </a:solidFill>
                          <a:effectLst/>
                        </a:rPr>
                        <a:t>2</a:t>
                      </a:r>
                      <a:endParaRPr lang="cs-CZ" sz="1900">
                        <a:solidFill>
                          <a:schemeClr val="tx2"/>
                        </a:solidFill>
                        <a:effectLst/>
                        <a:latin typeface="Calibri"/>
                        <a:ea typeface="Calibri"/>
                        <a:cs typeface="Times New Roman"/>
                      </a:endParaRPr>
                    </a:p>
                  </a:txBody>
                  <a:tcPr marL="68580" marR="68580" marT="0" marB="0"/>
                </a:tc>
                <a:tc>
                  <a:txBody>
                    <a:bodyPr/>
                    <a:lstStyle/>
                    <a:p>
                      <a:pPr>
                        <a:lnSpc>
                          <a:spcPct val="115000"/>
                        </a:lnSpc>
                        <a:spcAft>
                          <a:spcPts val="1000"/>
                        </a:spcAft>
                      </a:pPr>
                      <a:r>
                        <a:rPr lang="cs-CZ" sz="1900" dirty="0">
                          <a:solidFill>
                            <a:schemeClr val="tx2"/>
                          </a:solidFill>
                          <a:effectLst/>
                        </a:rPr>
                        <a:t>Sociální začleňování a boj s chudobou </a:t>
                      </a:r>
                      <a:endParaRPr lang="cs-CZ" sz="1900" dirty="0">
                        <a:solidFill>
                          <a:schemeClr val="tx2"/>
                        </a:solidFill>
                        <a:effectLst/>
                        <a:latin typeface="Calibri"/>
                        <a:ea typeface="Calibri"/>
                        <a:cs typeface="Times New Roman"/>
                      </a:endParaRPr>
                    </a:p>
                  </a:txBody>
                  <a:tcPr marL="68580" marR="68580" marT="0" marB="0" anchor="ctr"/>
                </a:tc>
                <a:tc>
                  <a:txBody>
                    <a:bodyPr/>
                    <a:lstStyle/>
                    <a:p>
                      <a:pPr>
                        <a:lnSpc>
                          <a:spcPct val="115000"/>
                        </a:lnSpc>
                        <a:spcAft>
                          <a:spcPts val="1000"/>
                        </a:spcAft>
                      </a:pPr>
                      <a:r>
                        <a:rPr lang="cs-CZ" sz="1900" dirty="0">
                          <a:solidFill>
                            <a:schemeClr val="tx2"/>
                          </a:solidFill>
                          <a:effectLst/>
                        </a:rPr>
                        <a:t>27 %</a:t>
                      </a:r>
                      <a:endParaRPr lang="cs-CZ" sz="1900" dirty="0">
                        <a:solidFill>
                          <a:schemeClr val="tx2"/>
                        </a:solidFill>
                        <a:effectLst/>
                        <a:latin typeface="Calibri"/>
                        <a:ea typeface="Calibri"/>
                        <a:cs typeface="Times New Roman"/>
                      </a:endParaRPr>
                    </a:p>
                  </a:txBody>
                  <a:tcPr marL="68580" marR="68580" marT="0" marB="0" anchor="ctr"/>
                </a:tc>
              </a:tr>
              <a:tr h="504056">
                <a:tc>
                  <a:txBody>
                    <a:bodyPr/>
                    <a:lstStyle/>
                    <a:p>
                      <a:pPr>
                        <a:lnSpc>
                          <a:spcPct val="115000"/>
                        </a:lnSpc>
                        <a:spcAft>
                          <a:spcPts val="1000"/>
                        </a:spcAft>
                      </a:pPr>
                      <a:r>
                        <a:rPr lang="cs-CZ" sz="1900">
                          <a:solidFill>
                            <a:schemeClr val="tx2"/>
                          </a:solidFill>
                          <a:effectLst/>
                        </a:rPr>
                        <a:t>3</a:t>
                      </a:r>
                      <a:endParaRPr lang="cs-CZ" sz="1900">
                        <a:solidFill>
                          <a:schemeClr val="tx2"/>
                        </a:solidFill>
                        <a:effectLst/>
                        <a:latin typeface="Calibri"/>
                        <a:ea typeface="Calibri"/>
                        <a:cs typeface="Times New Roman"/>
                      </a:endParaRPr>
                    </a:p>
                  </a:txBody>
                  <a:tcPr marL="68580" marR="68580" marT="0" marB="0"/>
                </a:tc>
                <a:tc>
                  <a:txBody>
                    <a:bodyPr/>
                    <a:lstStyle/>
                    <a:p>
                      <a:pPr>
                        <a:lnSpc>
                          <a:spcPct val="115000"/>
                        </a:lnSpc>
                        <a:spcAft>
                          <a:spcPts val="1000"/>
                        </a:spcAft>
                      </a:pPr>
                      <a:r>
                        <a:rPr lang="cs-CZ" sz="1900" dirty="0">
                          <a:solidFill>
                            <a:schemeClr val="tx2"/>
                          </a:solidFill>
                          <a:effectLst/>
                        </a:rPr>
                        <a:t>Sociální inovace a mezinárodní spolupráce </a:t>
                      </a:r>
                      <a:endParaRPr lang="cs-CZ" sz="1900" dirty="0">
                        <a:solidFill>
                          <a:schemeClr val="tx2"/>
                        </a:solidFill>
                        <a:effectLst/>
                        <a:latin typeface="Calibri"/>
                        <a:ea typeface="Calibri"/>
                        <a:cs typeface="Times New Roman"/>
                      </a:endParaRPr>
                    </a:p>
                  </a:txBody>
                  <a:tcPr marL="68580" marR="68580" marT="0" marB="0" anchor="ctr"/>
                </a:tc>
                <a:tc>
                  <a:txBody>
                    <a:bodyPr/>
                    <a:lstStyle/>
                    <a:p>
                      <a:pPr>
                        <a:lnSpc>
                          <a:spcPct val="115000"/>
                        </a:lnSpc>
                        <a:spcAft>
                          <a:spcPts val="1000"/>
                        </a:spcAft>
                      </a:pPr>
                      <a:r>
                        <a:rPr lang="cs-CZ" sz="1900" dirty="0">
                          <a:solidFill>
                            <a:schemeClr val="tx2"/>
                          </a:solidFill>
                          <a:effectLst/>
                        </a:rPr>
                        <a:t>2 %</a:t>
                      </a:r>
                      <a:endParaRPr lang="cs-CZ" sz="1900" dirty="0">
                        <a:solidFill>
                          <a:schemeClr val="tx2"/>
                        </a:solidFill>
                        <a:effectLst/>
                        <a:latin typeface="Calibri"/>
                        <a:ea typeface="Calibri"/>
                        <a:cs typeface="Times New Roman"/>
                      </a:endParaRPr>
                    </a:p>
                  </a:txBody>
                  <a:tcPr marL="68580" marR="68580" marT="0" marB="0" anchor="ctr"/>
                </a:tc>
              </a:tr>
              <a:tr h="504056">
                <a:tc>
                  <a:txBody>
                    <a:bodyPr/>
                    <a:lstStyle/>
                    <a:p>
                      <a:pPr>
                        <a:lnSpc>
                          <a:spcPct val="115000"/>
                        </a:lnSpc>
                        <a:spcAft>
                          <a:spcPts val="1000"/>
                        </a:spcAft>
                      </a:pPr>
                      <a:r>
                        <a:rPr lang="cs-CZ" sz="1900">
                          <a:solidFill>
                            <a:schemeClr val="tx2"/>
                          </a:solidFill>
                          <a:effectLst/>
                        </a:rPr>
                        <a:t>4</a:t>
                      </a:r>
                      <a:endParaRPr lang="cs-CZ" sz="1900">
                        <a:solidFill>
                          <a:schemeClr val="tx2"/>
                        </a:solidFill>
                        <a:effectLst/>
                        <a:latin typeface="Calibri"/>
                        <a:ea typeface="Calibri"/>
                        <a:cs typeface="Times New Roman"/>
                      </a:endParaRPr>
                    </a:p>
                  </a:txBody>
                  <a:tcPr marL="68580" marR="68580" marT="0" marB="0"/>
                </a:tc>
                <a:tc>
                  <a:txBody>
                    <a:bodyPr/>
                    <a:lstStyle/>
                    <a:p>
                      <a:pPr>
                        <a:lnSpc>
                          <a:spcPct val="115000"/>
                        </a:lnSpc>
                        <a:spcAft>
                          <a:spcPts val="1000"/>
                        </a:spcAft>
                      </a:pPr>
                      <a:r>
                        <a:rPr lang="cs-CZ" sz="1900" dirty="0">
                          <a:solidFill>
                            <a:schemeClr val="tx2"/>
                          </a:solidFill>
                          <a:effectLst/>
                        </a:rPr>
                        <a:t>Efektivní veřejná správa </a:t>
                      </a:r>
                      <a:endParaRPr lang="cs-CZ" sz="1900" dirty="0">
                        <a:solidFill>
                          <a:schemeClr val="tx2"/>
                        </a:solidFill>
                        <a:effectLst/>
                        <a:latin typeface="Calibri"/>
                        <a:ea typeface="Calibri"/>
                        <a:cs typeface="Times New Roman"/>
                      </a:endParaRPr>
                    </a:p>
                  </a:txBody>
                  <a:tcPr marL="68580" marR="68580" marT="0" marB="0" anchor="ctr"/>
                </a:tc>
                <a:tc>
                  <a:txBody>
                    <a:bodyPr/>
                    <a:lstStyle/>
                    <a:p>
                      <a:pPr>
                        <a:lnSpc>
                          <a:spcPct val="115000"/>
                        </a:lnSpc>
                        <a:spcAft>
                          <a:spcPts val="1000"/>
                        </a:spcAft>
                      </a:pPr>
                      <a:r>
                        <a:rPr lang="cs-CZ" sz="1900" dirty="0">
                          <a:solidFill>
                            <a:schemeClr val="tx2"/>
                          </a:solidFill>
                          <a:effectLst/>
                        </a:rPr>
                        <a:t>6 %</a:t>
                      </a:r>
                      <a:endParaRPr lang="cs-CZ" sz="1900" dirty="0">
                        <a:solidFill>
                          <a:schemeClr val="tx2"/>
                        </a:solidFill>
                        <a:effectLst/>
                        <a:latin typeface="Calibri"/>
                        <a:ea typeface="Calibri"/>
                        <a:cs typeface="Times New Roman"/>
                      </a:endParaRPr>
                    </a:p>
                  </a:txBody>
                  <a:tcPr marL="68580" marR="68580" marT="0" marB="0" anchor="ctr"/>
                </a:tc>
              </a:tr>
              <a:tr h="432048">
                <a:tc>
                  <a:txBody>
                    <a:bodyPr/>
                    <a:lstStyle/>
                    <a:p>
                      <a:pPr>
                        <a:lnSpc>
                          <a:spcPct val="115000"/>
                        </a:lnSpc>
                        <a:spcAft>
                          <a:spcPts val="1000"/>
                        </a:spcAft>
                      </a:pPr>
                      <a:r>
                        <a:rPr lang="cs-CZ" sz="1900">
                          <a:solidFill>
                            <a:schemeClr val="tx2"/>
                          </a:solidFill>
                          <a:effectLst/>
                        </a:rPr>
                        <a:t>5</a:t>
                      </a:r>
                      <a:endParaRPr lang="cs-CZ" sz="1900">
                        <a:solidFill>
                          <a:schemeClr val="tx2"/>
                        </a:solidFill>
                        <a:effectLst/>
                        <a:latin typeface="Calibri"/>
                        <a:ea typeface="Calibri"/>
                        <a:cs typeface="Times New Roman"/>
                      </a:endParaRPr>
                    </a:p>
                  </a:txBody>
                  <a:tcPr marL="68580" marR="68580" marT="0" marB="0"/>
                </a:tc>
                <a:tc>
                  <a:txBody>
                    <a:bodyPr/>
                    <a:lstStyle/>
                    <a:p>
                      <a:pPr>
                        <a:lnSpc>
                          <a:spcPct val="115000"/>
                        </a:lnSpc>
                        <a:spcAft>
                          <a:spcPts val="1000"/>
                        </a:spcAft>
                      </a:pPr>
                      <a:r>
                        <a:rPr lang="cs-CZ" sz="1900" dirty="0">
                          <a:solidFill>
                            <a:schemeClr val="tx2"/>
                          </a:solidFill>
                          <a:effectLst/>
                        </a:rPr>
                        <a:t>Technická pomoc</a:t>
                      </a:r>
                      <a:endParaRPr lang="cs-CZ" sz="1900" dirty="0">
                        <a:solidFill>
                          <a:schemeClr val="tx2"/>
                        </a:solidFill>
                        <a:effectLst/>
                        <a:latin typeface="Calibri"/>
                        <a:ea typeface="Calibri"/>
                        <a:cs typeface="Times New Roman"/>
                      </a:endParaRPr>
                    </a:p>
                  </a:txBody>
                  <a:tcPr marL="68580" marR="68580" marT="0" marB="0" anchor="ctr"/>
                </a:tc>
                <a:tc>
                  <a:txBody>
                    <a:bodyPr/>
                    <a:lstStyle/>
                    <a:p>
                      <a:pPr>
                        <a:lnSpc>
                          <a:spcPct val="115000"/>
                        </a:lnSpc>
                        <a:spcAft>
                          <a:spcPts val="1000"/>
                        </a:spcAft>
                      </a:pPr>
                      <a:r>
                        <a:rPr lang="cs-CZ" sz="1900" dirty="0">
                          <a:solidFill>
                            <a:schemeClr val="tx2"/>
                          </a:solidFill>
                          <a:effectLst/>
                        </a:rPr>
                        <a:t>4 %</a:t>
                      </a:r>
                      <a:endParaRPr lang="cs-CZ" sz="1900" dirty="0">
                        <a:solidFill>
                          <a:schemeClr val="tx2"/>
                        </a:solidFill>
                        <a:effectLst/>
                        <a:latin typeface="Calibri"/>
                        <a:ea typeface="Calibri"/>
                        <a:cs typeface="Times New Roman"/>
                      </a:endParaRPr>
                    </a:p>
                  </a:txBody>
                  <a:tcPr marL="68580" marR="68580" marT="0" marB="0" anchor="ctr"/>
                </a:tc>
              </a:tr>
            </a:tbl>
          </a:graphicData>
        </a:graphic>
      </p:graphicFrame>
      <p:sp>
        <p:nvSpPr>
          <p:cNvPr id="6" name="TextovéPole 5"/>
          <p:cNvSpPr txBox="1"/>
          <p:nvPr/>
        </p:nvSpPr>
        <p:spPr>
          <a:xfrm>
            <a:off x="827583" y="5301208"/>
            <a:ext cx="6599003" cy="400110"/>
          </a:xfrm>
          <a:prstGeom prst="rect">
            <a:avLst/>
          </a:prstGeom>
          <a:noFill/>
        </p:spPr>
        <p:txBody>
          <a:bodyPr wrap="square" rtlCol="0">
            <a:spAutoFit/>
          </a:bodyPr>
          <a:lstStyle/>
          <a:p>
            <a:r>
              <a:rPr lang="cs-CZ" sz="2000" b="1" dirty="0" smtClean="0">
                <a:solidFill>
                  <a:schemeClr val="tx2"/>
                </a:solidFill>
              </a:rPr>
              <a:t>Celková alokace OPZ </a:t>
            </a:r>
            <a:r>
              <a:rPr lang="cs-CZ" dirty="0">
                <a:solidFill>
                  <a:schemeClr val="tx2"/>
                </a:solidFill>
              </a:rPr>
              <a:t>– cca 2 598 mil. EUR (cca 70 mld. Kč)</a:t>
            </a:r>
          </a:p>
        </p:txBody>
      </p:sp>
    </p:spTree>
    <p:extLst>
      <p:ext uri="{BB962C8B-B14F-4D97-AF65-F5344CB8AC3E}">
        <p14:creationId xmlns:p14="http://schemas.microsoft.com/office/powerpoint/2010/main" val="40645825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p:cNvPicPr>
            <a:picLocks noChangeAspect="1"/>
          </p:cNvPicPr>
          <p:nvPr/>
        </p:nvPicPr>
        <p:blipFill rotWithShape="1">
          <a:blip r:embed="rId3">
            <a:extLst>
              <a:ext uri="{28A0092B-C50C-407E-A947-70E740481C1C}">
                <a14:useLocalDpi xmlns:a14="http://schemas.microsoft.com/office/drawing/2010/main" val="0"/>
              </a:ext>
            </a:extLst>
          </a:blip>
          <a:srcRect b="24427"/>
          <a:stretch/>
        </p:blipFill>
        <p:spPr>
          <a:xfrm>
            <a:off x="0" y="-38025"/>
            <a:ext cx="8964488" cy="1804564"/>
          </a:xfrm>
          <a:prstGeom prst="rect">
            <a:avLst/>
          </a:prstGeom>
        </p:spPr>
      </p:pic>
      <p:sp>
        <p:nvSpPr>
          <p:cNvPr id="4" name="TextovéPole 3"/>
          <p:cNvSpPr txBox="1"/>
          <p:nvPr/>
        </p:nvSpPr>
        <p:spPr>
          <a:xfrm>
            <a:off x="629816" y="900548"/>
            <a:ext cx="7704856" cy="461665"/>
          </a:xfrm>
          <a:prstGeom prst="rect">
            <a:avLst/>
          </a:prstGeom>
          <a:noFill/>
        </p:spPr>
        <p:txBody>
          <a:bodyPr wrap="square" rtlCol="0">
            <a:spAutoFit/>
          </a:bodyPr>
          <a:lstStyle/>
          <a:p>
            <a:pPr algn="ctr"/>
            <a:r>
              <a:rPr lang="pl-PL" sz="2400" b="1" dirty="0">
                <a:solidFill>
                  <a:schemeClr val="tx2"/>
                </a:solidFill>
              </a:rPr>
              <a:t>PO 1 Podpora zaměstnanosti a adaptability pracovní </a:t>
            </a:r>
            <a:r>
              <a:rPr lang="pl-PL" sz="2400" b="1" dirty="0" smtClean="0">
                <a:solidFill>
                  <a:schemeClr val="tx2"/>
                </a:solidFill>
              </a:rPr>
              <a:t>síly (1)</a:t>
            </a:r>
            <a:endParaRPr lang="pl-PL" sz="2400" b="1" dirty="0">
              <a:solidFill>
                <a:schemeClr val="tx2"/>
              </a:solidFill>
            </a:endParaRPr>
          </a:p>
        </p:txBody>
      </p:sp>
      <p:sp>
        <p:nvSpPr>
          <p:cNvPr id="5" name="TextovéPole 4"/>
          <p:cNvSpPr txBox="1"/>
          <p:nvPr/>
        </p:nvSpPr>
        <p:spPr>
          <a:xfrm>
            <a:off x="755576" y="1556792"/>
            <a:ext cx="7992888" cy="4882875"/>
          </a:xfrm>
          <a:prstGeom prst="rect">
            <a:avLst/>
          </a:prstGeom>
          <a:noFill/>
        </p:spPr>
        <p:txBody>
          <a:bodyPr wrap="square" rtlCol="0">
            <a:spAutoFit/>
          </a:bodyPr>
          <a:lstStyle/>
          <a:p>
            <a:pPr>
              <a:lnSpc>
                <a:spcPct val="115000"/>
              </a:lnSpc>
            </a:pPr>
            <a:r>
              <a:rPr lang="cs-CZ" sz="2000" b="1" dirty="0" smtClean="0">
                <a:solidFill>
                  <a:schemeClr val="tx2"/>
                </a:solidFill>
              </a:rPr>
              <a:t>Investiční priorita 1 </a:t>
            </a:r>
          </a:p>
          <a:p>
            <a:pPr>
              <a:lnSpc>
                <a:spcPct val="115000"/>
              </a:lnSpc>
            </a:pPr>
            <a:r>
              <a:rPr lang="cs-CZ" dirty="0" smtClean="0">
                <a:solidFill>
                  <a:schemeClr val="tx2"/>
                </a:solidFill>
              </a:rPr>
              <a:t>Přístup </a:t>
            </a:r>
            <a:r>
              <a:rPr lang="cs-CZ" dirty="0">
                <a:solidFill>
                  <a:schemeClr val="tx2"/>
                </a:solidFill>
              </a:rPr>
              <a:t>k zaměstnání pro uchazeče a neaktivní osoby včetně místních iniciativ zaměstnanosti a podpory mobility pracovní </a:t>
            </a:r>
            <a:r>
              <a:rPr lang="cs-CZ" dirty="0" smtClean="0">
                <a:solidFill>
                  <a:schemeClr val="tx2"/>
                </a:solidFill>
              </a:rPr>
              <a:t>síly</a:t>
            </a:r>
          </a:p>
          <a:p>
            <a:pPr marL="285750" indent="-285750">
              <a:lnSpc>
                <a:spcPct val="115000"/>
              </a:lnSpc>
              <a:spcAft>
                <a:spcPts val="600"/>
              </a:spcAft>
              <a:buFont typeface="Arial" panose="020B0604020202020204" pitchFamily="34" charset="0"/>
              <a:buChar char="•"/>
            </a:pPr>
            <a:r>
              <a:rPr lang="cs-CZ" sz="1600" i="1" dirty="0" smtClean="0"/>
              <a:t>realizace  </a:t>
            </a:r>
            <a:r>
              <a:rPr lang="cs-CZ" sz="1600" i="1" dirty="0"/>
              <a:t>nástrojů APZ (rekvalifikace, veřejně prospěšné práce, společensky účelná místa, zprostředkování zaměstnání, poradenství atd</a:t>
            </a:r>
            <a:r>
              <a:rPr lang="cs-CZ" sz="1600" i="1" dirty="0" smtClean="0"/>
              <a:t>.)</a:t>
            </a:r>
            <a:endParaRPr lang="cs-CZ" sz="1400" b="1" dirty="0" smtClean="0">
              <a:solidFill>
                <a:schemeClr val="tx2"/>
              </a:solidFill>
            </a:endParaRPr>
          </a:p>
          <a:p>
            <a:pPr>
              <a:lnSpc>
                <a:spcPct val="115000"/>
              </a:lnSpc>
            </a:pPr>
            <a:r>
              <a:rPr lang="cs-CZ" sz="2000" b="1" dirty="0" smtClean="0">
                <a:solidFill>
                  <a:schemeClr val="tx2"/>
                </a:solidFill>
              </a:rPr>
              <a:t>Investiční priorita 2</a:t>
            </a:r>
          </a:p>
          <a:p>
            <a:pPr>
              <a:lnSpc>
                <a:spcPct val="115000"/>
              </a:lnSpc>
            </a:pPr>
            <a:r>
              <a:rPr lang="cs-CZ" dirty="0">
                <a:solidFill>
                  <a:schemeClr val="tx2"/>
                </a:solidFill>
              </a:rPr>
              <a:t>Rovnost žen a mužů, odstraňování genderových stereotypů a sladění pracovního a soukromého </a:t>
            </a:r>
            <a:r>
              <a:rPr lang="cs-CZ" dirty="0" smtClean="0">
                <a:solidFill>
                  <a:schemeClr val="tx2"/>
                </a:solidFill>
              </a:rPr>
              <a:t>života</a:t>
            </a:r>
          </a:p>
          <a:p>
            <a:pPr marL="285750" indent="-285750">
              <a:lnSpc>
                <a:spcPct val="115000"/>
              </a:lnSpc>
              <a:spcAft>
                <a:spcPts val="600"/>
              </a:spcAft>
              <a:buFont typeface="Arial" panose="020B0604020202020204" pitchFamily="34" charset="0"/>
              <a:buChar char="•"/>
            </a:pPr>
            <a:r>
              <a:rPr lang="cs-CZ" sz="1600" i="1" dirty="0"/>
              <a:t>r</a:t>
            </a:r>
            <a:r>
              <a:rPr lang="cs-CZ" sz="1600" i="1" dirty="0" smtClean="0"/>
              <a:t>ozvoj </a:t>
            </a:r>
            <a:r>
              <a:rPr lang="cs-CZ" sz="1600" i="1" dirty="0"/>
              <a:t>služeb péče o děti, vzdělávání, poradenství, podpora zavádění flexibilních forem práce, odstraňování projevů diskriminace na základě pohlaví atd</a:t>
            </a:r>
            <a:r>
              <a:rPr lang="cs-CZ" sz="1600" i="1" dirty="0" smtClean="0"/>
              <a:t>.</a:t>
            </a:r>
            <a:endParaRPr lang="cs-CZ" sz="1400" dirty="0" smtClean="0">
              <a:solidFill>
                <a:schemeClr val="tx2"/>
              </a:solidFill>
            </a:endParaRPr>
          </a:p>
          <a:p>
            <a:pPr>
              <a:lnSpc>
                <a:spcPct val="115000"/>
              </a:lnSpc>
            </a:pPr>
            <a:r>
              <a:rPr lang="cs-CZ" sz="2000" b="1" dirty="0" smtClean="0">
                <a:solidFill>
                  <a:schemeClr val="tx2"/>
                </a:solidFill>
              </a:rPr>
              <a:t>Investiční priorita 3</a:t>
            </a:r>
            <a:endParaRPr lang="cs-CZ" sz="2000" b="1" dirty="0">
              <a:solidFill>
                <a:schemeClr val="tx2"/>
              </a:solidFill>
            </a:endParaRPr>
          </a:p>
          <a:p>
            <a:pPr>
              <a:lnSpc>
                <a:spcPct val="115000"/>
              </a:lnSpc>
            </a:pPr>
            <a:r>
              <a:rPr lang="cs-CZ" dirty="0">
                <a:solidFill>
                  <a:schemeClr val="tx2"/>
                </a:solidFill>
              </a:rPr>
              <a:t>Přizpůsobení pracovníků, podniků a podnikatelů změnám</a:t>
            </a:r>
            <a:endParaRPr lang="cs-CZ" dirty="0">
              <a:solidFill>
                <a:schemeClr val="tx2"/>
              </a:solidFill>
              <a:ea typeface="Calibri"/>
              <a:cs typeface="Times New Roman"/>
            </a:endParaRPr>
          </a:p>
          <a:p>
            <a:pPr marL="285750" indent="-285750">
              <a:lnSpc>
                <a:spcPct val="115000"/>
              </a:lnSpc>
              <a:buFont typeface="Arial" panose="020B0604020202020204" pitchFamily="34" charset="0"/>
              <a:buChar char="•"/>
            </a:pPr>
            <a:r>
              <a:rPr lang="cs-CZ" sz="1600" i="1" dirty="0"/>
              <a:t>d</a:t>
            </a:r>
            <a:r>
              <a:rPr lang="cs-CZ" sz="1600" i="1" dirty="0" smtClean="0"/>
              <a:t>alší </a:t>
            </a:r>
            <a:r>
              <a:rPr lang="cs-CZ" sz="1600" i="1" dirty="0"/>
              <a:t>profesní vzdělávání zaměstnanců podporované zaměstnavateli, tvorba a realizace podnikových vzdělávacích programů a stáží ve firmách, spolupráce podniků a vzdělávacích institucí atd</a:t>
            </a:r>
            <a:r>
              <a:rPr lang="cs-CZ" sz="1600" i="1" dirty="0" smtClean="0"/>
              <a:t>.</a:t>
            </a:r>
            <a:endParaRPr lang="cs-CZ" sz="1600" i="1" dirty="0"/>
          </a:p>
        </p:txBody>
      </p:sp>
    </p:spTree>
    <p:extLst>
      <p:ext uri="{BB962C8B-B14F-4D97-AF65-F5344CB8AC3E}">
        <p14:creationId xmlns:p14="http://schemas.microsoft.com/office/powerpoint/2010/main" val="4956434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p:cNvPicPr>
            <a:picLocks noChangeAspect="1"/>
          </p:cNvPicPr>
          <p:nvPr/>
        </p:nvPicPr>
        <p:blipFill rotWithShape="1">
          <a:blip r:embed="rId3">
            <a:extLst>
              <a:ext uri="{28A0092B-C50C-407E-A947-70E740481C1C}">
                <a14:useLocalDpi xmlns:a14="http://schemas.microsoft.com/office/drawing/2010/main" val="0"/>
              </a:ext>
            </a:extLst>
          </a:blip>
          <a:srcRect b="24427"/>
          <a:stretch/>
        </p:blipFill>
        <p:spPr>
          <a:xfrm>
            <a:off x="0" y="-38025"/>
            <a:ext cx="8964488" cy="1804564"/>
          </a:xfrm>
          <a:prstGeom prst="rect">
            <a:avLst/>
          </a:prstGeom>
        </p:spPr>
      </p:pic>
      <p:sp>
        <p:nvSpPr>
          <p:cNvPr id="4" name="TextovéPole 3"/>
          <p:cNvSpPr txBox="1"/>
          <p:nvPr/>
        </p:nvSpPr>
        <p:spPr>
          <a:xfrm>
            <a:off x="603573" y="900548"/>
            <a:ext cx="7739162" cy="461665"/>
          </a:xfrm>
          <a:prstGeom prst="rect">
            <a:avLst/>
          </a:prstGeom>
          <a:noFill/>
        </p:spPr>
        <p:txBody>
          <a:bodyPr wrap="square" rtlCol="0">
            <a:spAutoFit/>
          </a:bodyPr>
          <a:lstStyle/>
          <a:p>
            <a:pPr algn="ctr"/>
            <a:r>
              <a:rPr lang="pl-PL" sz="2400" b="1" dirty="0">
                <a:solidFill>
                  <a:schemeClr val="tx2"/>
                </a:solidFill>
              </a:rPr>
              <a:t>PO 1 Podpora zaměstnanosti a adaptability pracovní </a:t>
            </a:r>
            <a:r>
              <a:rPr lang="pl-PL" sz="2400" b="1" dirty="0" smtClean="0">
                <a:solidFill>
                  <a:schemeClr val="tx2"/>
                </a:solidFill>
              </a:rPr>
              <a:t>síly (2)</a:t>
            </a:r>
            <a:endParaRPr lang="pl-PL" sz="2400" b="1" dirty="0">
              <a:solidFill>
                <a:schemeClr val="tx2"/>
              </a:solidFill>
            </a:endParaRPr>
          </a:p>
        </p:txBody>
      </p:sp>
      <p:sp>
        <p:nvSpPr>
          <p:cNvPr id="5" name="TextovéPole 4"/>
          <p:cNvSpPr txBox="1"/>
          <p:nvPr/>
        </p:nvSpPr>
        <p:spPr>
          <a:xfrm>
            <a:off x="603573" y="1700808"/>
            <a:ext cx="7992888" cy="6172459"/>
          </a:xfrm>
          <a:prstGeom prst="rect">
            <a:avLst/>
          </a:prstGeom>
          <a:noFill/>
        </p:spPr>
        <p:txBody>
          <a:bodyPr wrap="square" rtlCol="0">
            <a:spAutoFit/>
          </a:bodyPr>
          <a:lstStyle/>
          <a:p>
            <a:pPr>
              <a:lnSpc>
                <a:spcPct val="115000"/>
              </a:lnSpc>
            </a:pPr>
            <a:r>
              <a:rPr lang="cs-CZ" sz="2000" b="1" dirty="0" smtClean="0">
                <a:solidFill>
                  <a:schemeClr val="tx2"/>
                </a:solidFill>
              </a:rPr>
              <a:t>Investiční priorita 4</a:t>
            </a:r>
            <a:endParaRPr lang="cs-CZ" sz="2000" b="1" dirty="0">
              <a:solidFill>
                <a:schemeClr val="tx2"/>
              </a:solidFill>
            </a:endParaRPr>
          </a:p>
          <a:p>
            <a:r>
              <a:rPr lang="pl-PL" dirty="0">
                <a:solidFill>
                  <a:schemeClr val="tx2"/>
                </a:solidFill>
              </a:rPr>
              <a:t>Modernizace a posílení institucí trhu práce, včetně opatření pro zlepšení nadnárodní mobility pracovníků </a:t>
            </a:r>
          </a:p>
          <a:p>
            <a:pPr marL="285750" indent="-285750">
              <a:buFont typeface="Arial" panose="020B0604020202020204" pitchFamily="34" charset="0"/>
              <a:buChar char="•"/>
            </a:pPr>
            <a:r>
              <a:rPr lang="cs-CZ" sz="1600" i="1" dirty="0"/>
              <a:t>zejména vzdělávání zaměstnanců institucí trhu práce, tvorba a rozvoj nových nástrojů a opatření APZ, podpora partnerství při realizaci politiky zaměstnanosti, analyzování a prognózování potřeb trhu práce, rozvoj systému dalšího vzdělávání atd.</a:t>
            </a:r>
          </a:p>
          <a:p>
            <a:pPr marL="285750" indent="-285750">
              <a:buFont typeface="Arial" panose="020B0604020202020204" pitchFamily="34" charset="0"/>
              <a:buChar char="•"/>
            </a:pPr>
            <a:endParaRPr lang="pl-PL" sz="1400" b="1" i="1" dirty="0">
              <a:solidFill>
                <a:schemeClr val="tx2"/>
              </a:solidFill>
            </a:endParaRPr>
          </a:p>
          <a:p>
            <a:r>
              <a:rPr lang="pl-PL" sz="2000" b="1" dirty="0" smtClean="0">
                <a:solidFill>
                  <a:schemeClr val="tx2"/>
                </a:solidFill>
              </a:rPr>
              <a:t>Investiční priorita 5</a:t>
            </a:r>
          </a:p>
          <a:p>
            <a:r>
              <a:rPr lang="cs-CZ" dirty="0">
                <a:solidFill>
                  <a:schemeClr val="tx2"/>
                </a:solidFill>
              </a:rPr>
              <a:t>Speciální alokace pro realizaci aktivit </a:t>
            </a:r>
            <a:r>
              <a:rPr lang="cs-CZ" dirty="0" smtClean="0">
                <a:solidFill>
                  <a:schemeClr val="tx2"/>
                </a:solidFill>
              </a:rPr>
              <a:t>pro </a:t>
            </a:r>
            <a:r>
              <a:rPr lang="cs-CZ" dirty="0">
                <a:solidFill>
                  <a:schemeClr val="tx2"/>
                </a:solidFill>
              </a:rPr>
              <a:t>řešení nezaměstnanosti  mládeže (15-29 let) v Ústeckém a </a:t>
            </a:r>
            <a:r>
              <a:rPr lang="cs-CZ" dirty="0" smtClean="0">
                <a:solidFill>
                  <a:schemeClr val="tx2"/>
                </a:solidFill>
              </a:rPr>
              <a:t>Karlovarském </a:t>
            </a:r>
            <a:r>
              <a:rPr lang="cs-CZ" dirty="0">
                <a:solidFill>
                  <a:schemeClr val="tx2"/>
                </a:solidFill>
              </a:rPr>
              <a:t>kraji</a:t>
            </a:r>
            <a:endParaRPr lang="cs-CZ" dirty="0">
              <a:solidFill>
                <a:schemeClr val="tx2"/>
              </a:solidFill>
              <a:ea typeface="Calibri"/>
              <a:cs typeface="Times New Roman"/>
            </a:endParaRPr>
          </a:p>
          <a:p>
            <a:pPr marL="285750" indent="-285750">
              <a:buFont typeface="Arial" panose="020B0604020202020204" pitchFamily="34" charset="0"/>
              <a:buChar char="•"/>
            </a:pPr>
            <a:r>
              <a:rPr lang="cs-CZ" sz="1600" i="1" dirty="0" smtClean="0"/>
              <a:t>zprostředkování </a:t>
            </a:r>
            <a:r>
              <a:rPr lang="cs-CZ" sz="1600" i="1" dirty="0"/>
              <a:t>zaměstnání, poradenství, rekvalifikace, získání pracovních návyků a zkušeností (VPP, SÚPM, odborné praxe, stáže), podpora náboru mladých pracovníků, podpora zahájení podnikání, motivační aktivity atd.</a:t>
            </a:r>
            <a:endParaRPr lang="cs-CZ" sz="1600" i="1" dirty="0">
              <a:ea typeface="Calibri"/>
              <a:cs typeface="Times New Roman"/>
            </a:endParaRPr>
          </a:p>
          <a:p>
            <a:endParaRPr lang="pl-PL" sz="1400" dirty="0">
              <a:solidFill>
                <a:schemeClr val="tx2"/>
              </a:solidFill>
            </a:endParaRPr>
          </a:p>
          <a:p>
            <a:pPr marL="342900" indent="-342900">
              <a:buFont typeface="+mj-lt"/>
              <a:buAutoNum type="arabicPeriod"/>
            </a:pPr>
            <a:endParaRPr lang="pl-PL" sz="1400" dirty="0">
              <a:solidFill>
                <a:schemeClr val="tx2"/>
              </a:solidFill>
            </a:endParaRPr>
          </a:p>
          <a:p>
            <a:pPr marL="342900" indent="-342900">
              <a:buFont typeface="+mj-lt"/>
              <a:buAutoNum type="arabicPeriod"/>
            </a:pPr>
            <a:endParaRPr lang="pl-PL" sz="1400" b="1" dirty="0">
              <a:solidFill>
                <a:schemeClr val="tx2"/>
              </a:solidFill>
            </a:endParaRPr>
          </a:p>
          <a:p>
            <a:pPr marL="342900" indent="-342900">
              <a:buFont typeface="+mj-lt"/>
              <a:buAutoNum type="arabicPeriod"/>
            </a:pPr>
            <a:endParaRPr lang="pl-PL" sz="1400" b="1" dirty="0">
              <a:solidFill>
                <a:schemeClr val="tx2"/>
              </a:solidFill>
            </a:endParaRPr>
          </a:p>
          <a:p>
            <a:pPr marL="342900" indent="-342900">
              <a:buFont typeface="Wingdings" panose="05000000000000000000" pitchFamily="2" charset="2"/>
              <a:buChar char="Ø"/>
            </a:pPr>
            <a:endParaRPr lang="pl-PL" sz="1400" b="1" dirty="0">
              <a:solidFill>
                <a:schemeClr val="tx2"/>
              </a:solidFill>
            </a:endParaRPr>
          </a:p>
          <a:p>
            <a:pPr marL="342900" indent="-342900">
              <a:buFont typeface="+mj-lt"/>
              <a:buAutoNum type="arabicPeriod"/>
            </a:pPr>
            <a:endParaRPr lang="pl-PL" sz="1400" b="1" dirty="0" smtClean="0">
              <a:solidFill>
                <a:schemeClr val="tx2"/>
              </a:solidFill>
            </a:endParaRPr>
          </a:p>
          <a:p>
            <a:endParaRPr lang="pl-PL" sz="1400" dirty="0" smtClean="0">
              <a:solidFill>
                <a:schemeClr val="tx2"/>
              </a:solidFill>
            </a:endParaRPr>
          </a:p>
          <a:p>
            <a:pPr marL="342900" indent="-342900">
              <a:buFont typeface="+mj-lt"/>
              <a:buAutoNum type="arabicPeriod"/>
            </a:pPr>
            <a:endParaRPr lang="pl-PL" sz="1400" dirty="0">
              <a:solidFill>
                <a:schemeClr val="tx2"/>
              </a:solidFill>
            </a:endParaRPr>
          </a:p>
          <a:p>
            <a:pPr marL="742950" lvl="1" indent="-285750">
              <a:lnSpc>
                <a:spcPct val="115000"/>
              </a:lnSpc>
              <a:spcAft>
                <a:spcPts val="0"/>
              </a:spcAft>
              <a:buFont typeface="Wingdings" panose="05000000000000000000" pitchFamily="2" charset="2"/>
              <a:buChar char="Ø"/>
            </a:pPr>
            <a:endParaRPr lang="cs-CZ" sz="1400" dirty="0" smtClean="0">
              <a:solidFill>
                <a:schemeClr val="tx2"/>
              </a:solidFill>
              <a:ea typeface="Calibri"/>
              <a:cs typeface="Times New Roman"/>
            </a:endParaRPr>
          </a:p>
          <a:p>
            <a:pPr marL="800100" lvl="1" indent="-342900">
              <a:buFont typeface="Wingdings" panose="05000000000000000000" pitchFamily="2" charset="2"/>
              <a:buChar char="Ø"/>
            </a:pPr>
            <a:endParaRPr lang="cs-CZ" sz="1400" dirty="0">
              <a:solidFill>
                <a:schemeClr val="tx2"/>
              </a:solidFill>
              <a:ea typeface="Calibri"/>
              <a:cs typeface="Times New Roman"/>
            </a:endParaRPr>
          </a:p>
          <a:p>
            <a:pPr marL="800100" lvl="1" indent="-342900">
              <a:buFont typeface="Wingdings" panose="05000000000000000000" pitchFamily="2" charset="2"/>
              <a:buChar char="Ø"/>
            </a:pPr>
            <a:endParaRPr lang="cs-CZ" sz="1400" dirty="0">
              <a:solidFill>
                <a:schemeClr val="tx2"/>
              </a:solidFill>
              <a:ea typeface="Calibri"/>
              <a:cs typeface="Times New Roman"/>
            </a:endParaRPr>
          </a:p>
          <a:p>
            <a:pPr marL="800100" lvl="1" indent="-342900">
              <a:buFont typeface="Wingdings" panose="05000000000000000000" pitchFamily="2" charset="2"/>
              <a:buChar char="Ø"/>
            </a:pPr>
            <a:endParaRPr lang="cs-CZ" sz="1400" dirty="0"/>
          </a:p>
        </p:txBody>
      </p:sp>
    </p:spTree>
    <p:extLst>
      <p:ext uri="{BB962C8B-B14F-4D97-AF65-F5344CB8AC3E}">
        <p14:creationId xmlns:p14="http://schemas.microsoft.com/office/powerpoint/2010/main" val="28808443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8193" y="221593"/>
            <a:ext cx="420589" cy="420589"/>
          </a:xfrm>
          <a:prstGeom prst="rect">
            <a:avLst/>
          </a:prstGeom>
        </p:spPr>
      </p:pic>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46070" y="1499621"/>
            <a:ext cx="420589" cy="420589"/>
          </a:xfrm>
          <a:prstGeom prst="rect">
            <a:avLst/>
          </a:prstGeom>
        </p:spPr>
      </p:pic>
      <p:pic>
        <p:nvPicPr>
          <p:cNvPr id="4" name="Obrázek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50798" y="1954629"/>
            <a:ext cx="420589" cy="420589"/>
          </a:xfrm>
          <a:prstGeom prst="rect">
            <a:avLst/>
          </a:prstGeom>
        </p:spPr>
      </p:pic>
      <p:pic>
        <p:nvPicPr>
          <p:cNvPr id="5" name="Obrázek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46226" y="2425118"/>
            <a:ext cx="420589" cy="420589"/>
          </a:xfrm>
          <a:prstGeom prst="rect">
            <a:avLst/>
          </a:prstGeom>
        </p:spPr>
      </p:pic>
      <p:sp>
        <p:nvSpPr>
          <p:cNvPr id="6" name="Zástupný symbol pro text 9"/>
          <p:cNvSpPr txBox="1">
            <a:spLocks/>
          </p:cNvSpPr>
          <p:nvPr/>
        </p:nvSpPr>
        <p:spPr>
          <a:xfrm>
            <a:off x="1773944" y="1975600"/>
            <a:ext cx="6768752" cy="431800"/>
          </a:xfrm>
          <a:prstGeom prst="rect">
            <a:avLst/>
          </a:prstGeom>
        </p:spPr>
        <p:txBody>
          <a:bodyPr/>
          <a:lstStyle>
            <a:lvl1pPr marL="0" indent="0" algn="l" defTabSz="914400" rtl="0" eaLnBrk="1" latinLnBrk="0" hangingPunct="1">
              <a:spcBef>
                <a:spcPct val="20000"/>
              </a:spcBef>
              <a:buFont typeface="Arial" panose="020B0604020202020204" pitchFamily="34" charset="0"/>
              <a:buNone/>
              <a:defRPr sz="2000" kern="1200" baseline="0">
                <a:solidFill>
                  <a:schemeClr val="bg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dirty="0" smtClean="0">
                <a:latin typeface="+mn-lt"/>
              </a:rPr>
              <a:t>OP LZZ – aktuální stav a výhled</a:t>
            </a:r>
            <a:endParaRPr lang="cs-CZ" dirty="0">
              <a:latin typeface="+mn-lt"/>
            </a:endParaRPr>
          </a:p>
        </p:txBody>
      </p:sp>
      <p:sp>
        <p:nvSpPr>
          <p:cNvPr id="7" name="Zástupný symbol pro text 9"/>
          <p:cNvSpPr txBox="1">
            <a:spLocks/>
          </p:cNvSpPr>
          <p:nvPr/>
        </p:nvSpPr>
        <p:spPr>
          <a:xfrm>
            <a:off x="1763688" y="1493413"/>
            <a:ext cx="5760640" cy="431800"/>
          </a:xfrm>
          <a:prstGeom prst="rect">
            <a:avLst/>
          </a:prstGeom>
        </p:spPr>
        <p:txBody>
          <a:bodyPr/>
          <a:lstStyle>
            <a:lvl1pPr marL="0" indent="0" algn="l" defTabSz="914400" rtl="0" eaLnBrk="1" latinLnBrk="0" hangingPunct="1">
              <a:spcBef>
                <a:spcPct val="20000"/>
              </a:spcBef>
              <a:buFont typeface="Arial" panose="020B0604020202020204" pitchFamily="34" charset="0"/>
              <a:buNone/>
              <a:defRPr sz="2000" kern="1200" baseline="0">
                <a:solidFill>
                  <a:schemeClr val="bg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dirty="0" smtClean="0">
                <a:latin typeface="+mn-lt"/>
              </a:rPr>
              <a:t>Strategie dočerpání OP LZZ a zahájení čerpání OPZ</a:t>
            </a:r>
            <a:endParaRPr lang="cs-CZ" dirty="0">
              <a:latin typeface="+mn-lt"/>
            </a:endParaRPr>
          </a:p>
        </p:txBody>
      </p:sp>
      <p:sp>
        <p:nvSpPr>
          <p:cNvPr id="9" name="TextovéPole 8"/>
          <p:cNvSpPr txBox="1"/>
          <p:nvPr/>
        </p:nvSpPr>
        <p:spPr>
          <a:xfrm>
            <a:off x="1763688" y="165128"/>
            <a:ext cx="3744416" cy="954107"/>
          </a:xfrm>
          <a:prstGeom prst="rect">
            <a:avLst/>
          </a:prstGeom>
          <a:noFill/>
        </p:spPr>
        <p:txBody>
          <a:bodyPr wrap="square" rtlCol="0">
            <a:spAutoFit/>
          </a:bodyPr>
          <a:lstStyle/>
          <a:p>
            <a:r>
              <a:rPr lang="cs-CZ" sz="2800" dirty="0" smtClean="0">
                <a:solidFill>
                  <a:schemeClr val="bg1"/>
                </a:solidFill>
              </a:rPr>
              <a:t>OBSAH</a:t>
            </a:r>
          </a:p>
          <a:p>
            <a:endParaRPr lang="cs-CZ" sz="2800" dirty="0">
              <a:solidFill>
                <a:schemeClr val="bg1"/>
              </a:solidFill>
            </a:endParaRPr>
          </a:p>
        </p:txBody>
      </p:sp>
      <p:pic>
        <p:nvPicPr>
          <p:cNvPr id="10" name="Obrázek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258192" y="2881636"/>
            <a:ext cx="420589" cy="420589"/>
          </a:xfrm>
          <a:prstGeom prst="rect">
            <a:avLst/>
          </a:prstGeom>
        </p:spPr>
      </p:pic>
      <p:sp>
        <p:nvSpPr>
          <p:cNvPr id="13" name="Zástupný symbol pro text 9"/>
          <p:cNvSpPr txBox="1">
            <a:spLocks/>
          </p:cNvSpPr>
          <p:nvPr/>
        </p:nvSpPr>
        <p:spPr>
          <a:xfrm>
            <a:off x="1787438" y="2894823"/>
            <a:ext cx="6768752" cy="431800"/>
          </a:xfrm>
          <a:prstGeom prst="rect">
            <a:avLst/>
          </a:prstGeom>
        </p:spPr>
        <p:txBody>
          <a:bodyPr/>
          <a:lstStyle>
            <a:lvl1pPr marL="0" indent="0" algn="l" defTabSz="914400" rtl="0" eaLnBrk="1" latinLnBrk="0" hangingPunct="1">
              <a:spcBef>
                <a:spcPct val="20000"/>
              </a:spcBef>
              <a:buFont typeface="Arial" panose="020B0604020202020204" pitchFamily="34" charset="0"/>
              <a:buNone/>
              <a:defRPr sz="2000" kern="1200" baseline="0">
                <a:solidFill>
                  <a:schemeClr val="bg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dirty="0" smtClean="0">
                <a:latin typeface="+mn-lt"/>
              </a:rPr>
              <a:t>Současný stav přípravy OPZ a harmonogram výzev</a:t>
            </a:r>
            <a:endParaRPr lang="cs-CZ" dirty="0">
              <a:latin typeface="+mn-lt"/>
            </a:endParaRPr>
          </a:p>
        </p:txBody>
      </p:sp>
      <p:sp>
        <p:nvSpPr>
          <p:cNvPr id="19" name="Zástupný symbol pro text 9"/>
          <p:cNvSpPr txBox="1">
            <a:spLocks/>
          </p:cNvSpPr>
          <p:nvPr/>
        </p:nvSpPr>
        <p:spPr>
          <a:xfrm>
            <a:off x="1773944" y="4909230"/>
            <a:ext cx="6768752" cy="431800"/>
          </a:xfrm>
          <a:prstGeom prst="rect">
            <a:avLst/>
          </a:prstGeom>
        </p:spPr>
        <p:txBody>
          <a:bodyPr/>
          <a:lstStyle>
            <a:lvl1pPr marL="0" indent="0" algn="l" defTabSz="914400" rtl="0" eaLnBrk="1" latinLnBrk="0" hangingPunct="1">
              <a:spcBef>
                <a:spcPct val="20000"/>
              </a:spcBef>
              <a:buFont typeface="Arial" panose="020B0604020202020204" pitchFamily="34" charset="0"/>
              <a:buNone/>
              <a:defRPr sz="2000" kern="1200" baseline="0">
                <a:solidFill>
                  <a:schemeClr val="bg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dirty="0">
              <a:latin typeface="+mn-lt"/>
            </a:endParaRPr>
          </a:p>
        </p:txBody>
      </p:sp>
      <p:sp>
        <p:nvSpPr>
          <p:cNvPr id="20" name="Zástupný symbol pro text 9"/>
          <p:cNvSpPr txBox="1">
            <a:spLocks/>
          </p:cNvSpPr>
          <p:nvPr/>
        </p:nvSpPr>
        <p:spPr>
          <a:xfrm>
            <a:off x="1738799" y="5349437"/>
            <a:ext cx="6768752" cy="431800"/>
          </a:xfrm>
          <a:prstGeom prst="rect">
            <a:avLst/>
          </a:prstGeom>
        </p:spPr>
        <p:txBody>
          <a:bodyPr/>
          <a:lstStyle>
            <a:lvl1pPr marL="0" indent="0" algn="l" defTabSz="914400" rtl="0" eaLnBrk="1" latinLnBrk="0" hangingPunct="1">
              <a:spcBef>
                <a:spcPct val="20000"/>
              </a:spcBef>
              <a:buFont typeface="Arial" panose="020B0604020202020204" pitchFamily="34" charset="0"/>
              <a:buNone/>
              <a:defRPr sz="2000" kern="1200" baseline="0">
                <a:solidFill>
                  <a:schemeClr val="bg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dirty="0">
              <a:latin typeface="+mn-lt"/>
            </a:endParaRPr>
          </a:p>
        </p:txBody>
      </p:sp>
      <p:pic>
        <p:nvPicPr>
          <p:cNvPr id="23" name="Obrázek 2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762614" y="5877448"/>
            <a:ext cx="3147517" cy="639915"/>
          </a:xfrm>
          <a:prstGeom prst="rect">
            <a:avLst/>
          </a:prstGeom>
        </p:spPr>
      </p:pic>
      <p:sp>
        <p:nvSpPr>
          <p:cNvPr id="15" name="TextovéPole 14"/>
          <p:cNvSpPr txBox="1"/>
          <p:nvPr/>
        </p:nvSpPr>
        <p:spPr>
          <a:xfrm>
            <a:off x="1787196" y="2444900"/>
            <a:ext cx="5809139" cy="400110"/>
          </a:xfrm>
          <a:prstGeom prst="rect">
            <a:avLst/>
          </a:prstGeom>
          <a:noFill/>
        </p:spPr>
        <p:txBody>
          <a:bodyPr wrap="square" rtlCol="0">
            <a:spAutoFit/>
          </a:bodyPr>
          <a:lstStyle/>
          <a:p>
            <a:r>
              <a:rPr lang="cs-CZ" sz="2000" dirty="0" smtClean="0">
                <a:solidFill>
                  <a:schemeClr val="bg1"/>
                </a:solidFill>
                <a:cs typeface="Arial" panose="020B0604020202020204" pitchFamily="34" charset="0"/>
              </a:rPr>
              <a:t>Věcné zaměření OP Zaměstnanost (OPZ)</a:t>
            </a:r>
            <a:endParaRPr lang="cs-CZ" sz="2000" dirty="0">
              <a:solidFill>
                <a:schemeClr val="bg1"/>
              </a:solidFill>
              <a:cs typeface="Arial" panose="020B0604020202020204" pitchFamily="34" charset="0"/>
            </a:endParaRPr>
          </a:p>
        </p:txBody>
      </p:sp>
      <p:pic>
        <p:nvPicPr>
          <p:cNvPr id="16" name="Obrázek 1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281822" y="3350005"/>
            <a:ext cx="428380" cy="428380"/>
          </a:xfrm>
          <a:prstGeom prst="rect">
            <a:avLst/>
          </a:prstGeom>
        </p:spPr>
      </p:pic>
      <p:sp>
        <p:nvSpPr>
          <p:cNvPr id="17" name="Zástupný symbol pro text 9"/>
          <p:cNvSpPr txBox="1">
            <a:spLocks/>
          </p:cNvSpPr>
          <p:nvPr/>
        </p:nvSpPr>
        <p:spPr>
          <a:xfrm>
            <a:off x="1777640" y="3371506"/>
            <a:ext cx="6768752" cy="431800"/>
          </a:xfrm>
          <a:prstGeom prst="rect">
            <a:avLst/>
          </a:prstGeom>
        </p:spPr>
        <p:txBody>
          <a:bodyPr/>
          <a:lstStyle>
            <a:lvl1pPr marL="0" indent="0" algn="l" defTabSz="914400" rtl="0" eaLnBrk="1" latinLnBrk="0" hangingPunct="1">
              <a:spcBef>
                <a:spcPct val="20000"/>
              </a:spcBef>
              <a:buFont typeface="Arial" panose="020B0604020202020204" pitchFamily="34" charset="0"/>
              <a:buNone/>
              <a:defRPr sz="2000" kern="1200" baseline="0">
                <a:solidFill>
                  <a:schemeClr val="bg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dirty="0" smtClean="0">
                <a:latin typeface="+mn-lt"/>
              </a:rPr>
              <a:t>Panelová diskuze</a:t>
            </a:r>
            <a:endParaRPr lang="cs-CZ" dirty="0">
              <a:latin typeface="+mn-lt"/>
            </a:endParaRPr>
          </a:p>
        </p:txBody>
      </p:sp>
    </p:spTree>
    <p:extLst>
      <p:ext uri="{BB962C8B-B14F-4D97-AF65-F5344CB8AC3E}">
        <p14:creationId xmlns:p14="http://schemas.microsoft.com/office/powerpoint/2010/main" val="40747380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p:cNvPicPr>
            <a:picLocks noChangeAspect="1"/>
          </p:cNvPicPr>
          <p:nvPr/>
        </p:nvPicPr>
        <p:blipFill rotWithShape="1">
          <a:blip r:embed="rId2">
            <a:extLst>
              <a:ext uri="{28A0092B-C50C-407E-A947-70E740481C1C}">
                <a14:useLocalDpi xmlns:a14="http://schemas.microsoft.com/office/drawing/2010/main" val="0"/>
              </a:ext>
            </a:extLst>
          </a:blip>
          <a:srcRect b="24427"/>
          <a:stretch/>
        </p:blipFill>
        <p:spPr>
          <a:xfrm>
            <a:off x="395536" y="-1733"/>
            <a:ext cx="8343776" cy="1679613"/>
          </a:xfrm>
          <a:prstGeom prst="rect">
            <a:avLst/>
          </a:prstGeom>
        </p:spPr>
      </p:pic>
      <p:sp>
        <p:nvSpPr>
          <p:cNvPr id="4" name="TextovéPole 3"/>
          <p:cNvSpPr txBox="1"/>
          <p:nvPr/>
        </p:nvSpPr>
        <p:spPr>
          <a:xfrm>
            <a:off x="971600" y="817126"/>
            <a:ext cx="7128792" cy="523220"/>
          </a:xfrm>
          <a:prstGeom prst="rect">
            <a:avLst/>
          </a:prstGeom>
          <a:noFill/>
        </p:spPr>
        <p:txBody>
          <a:bodyPr wrap="square" rtlCol="0">
            <a:spAutoFit/>
          </a:bodyPr>
          <a:lstStyle/>
          <a:p>
            <a:pPr algn="ctr"/>
            <a:r>
              <a:rPr lang="cs-CZ" sz="2800" b="1" dirty="0" smtClean="0">
                <a:solidFill>
                  <a:schemeClr val="tx2"/>
                </a:solidFill>
              </a:rPr>
              <a:t>Alokace investičních priorit PO 1 </a:t>
            </a:r>
            <a:endParaRPr lang="nl-NL" sz="2800" b="1" dirty="0">
              <a:solidFill>
                <a:schemeClr val="tx2"/>
              </a:solidFill>
            </a:endParaRPr>
          </a:p>
        </p:txBody>
      </p:sp>
      <p:sp>
        <p:nvSpPr>
          <p:cNvPr id="5" name="TextovéPole 4"/>
          <p:cNvSpPr txBox="1"/>
          <p:nvPr/>
        </p:nvSpPr>
        <p:spPr>
          <a:xfrm>
            <a:off x="1040640" y="1677880"/>
            <a:ext cx="8208912" cy="3388620"/>
          </a:xfrm>
          <a:prstGeom prst="rect">
            <a:avLst/>
          </a:prstGeom>
          <a:noFill/>
        </p:spPr>
        <p:txBody>
          <a:bodyPr wrap="square" rtlCol="0">
            <a:spAutoFit/>
          </a:bodyPr>
          <a:lstStyle/>
          <a:p>
            <a:pPr lvl="1">
              <a:lnSpc>
                <a:spcPct val="115000"/>
              </a:lnSpc>
            </a:pPr>
            <a:endParaRPr lang="cs-CZ" sz="1400" dirty="0">
              <a:solidFill>
                <a:schemeClr val="tx2"/>
              </a:solidFill>
            </a:endParaRPr>
          </a:p>
          <a:p>
            <a:pPr marL="342900" indent="-342900">
              <a:buFont typeface="Wingdings" panose="05000000000000000000" pitchFamily="2" charset="2"/>
              <a:buChar char="Ø"/>
            </a:pPr>
            <a:endParaRPr lang="pl-PL" sz="1400" b="1" dirty="0">
              <a:solidFill>
                <a:schemeClr val="tx2"/>
              </a:solidFill>
            </a:endParaRPr>
          </a:p>
          <a:p>
            <a:pPr marL="342900" indent="-342900">
              <a:buFont typeface="+mj-lt"/>
              <a:buAutoNum type="arabicPeriod"/>
            </a:pPr>
            <a:endParaRPr lang="pl-PL" sz="1400" b="1" dirty="0" smtClean="0">
              <a:solidFill>
                <a:schemeClr val="tx2"/>
              </a:solidFill>
            </a:endParaRPr>
          </a:p>
          <a:p>
            <a:pPr marL="342900" indent="-342900">
              <a:buFont typeface="Wingdings" panose="05000000000000000000" pitchFamily="2" charset="2"/>
              <a:buChar char="Ø"/>
            </a:pPr>
            <a:endParaRPr lang="pl-PL" sz="1400" dirty="0">
              <a:solidFill>
                <a:schemeClr val="tx2"/>
              </a:solidFill>
            </a:endParaRPr>
          </a:p>
          <a:p>
            <a:pPr marL="342900" indent="-342900">
              <a:buFont typeface="+mj-lt"/>
              <a:buAutoNum type="arabicPeriod"/>
            </a:pPr>
            <a:endParaRPr lang="pl-PL" sz="1400" dirty="0">
              <a:solidFill>
                <a:schemeClr val="tx2"/>
              </a:solidFill>
            </a:endParaRPr>
          </a:p>
          <a:p>
            <a:pPr marL="342900" indent="-342900">
              <a:buFont typeface="+mj-lt"/>
              <a:buAutoNum type="arabicPeriod"/>
            </a:pPr>
            <a:endParaRPr lang="pl-PL" sz="1400" b="1" dirty="0">
              <a:solidFill>
                <a:schemeClr val="tx2"/>
              </a:solidFill>
            </a:endParaRPr>
          </a:p>
          <a:p>
            <a:pPr marL="342900" indent="-342900">
              <a:buFont typeface="+mj-lt"/>
              <a:buAutoNum type="arabicPeriod"/>
            </a:pPr>
            <a:endParaRPr lang="pl-PL" sz="1400" b="1" dirty="0">
              <a:solidFill>
                <a:schemeClr val="tx2"/>
              </a:solidFill>
            </a:endParaRPr>
          </a:p>
          <a:p>
            <a:pPr marL="342900" indent="-342900">
              <a:buFont typeface="Wingdings" panose="05000000000000000000" pitchFamily="2" charset="2"/>
              <a:buChar char="Ø"/>
            </a:pPr>
            <a:endParaRPr lang="pl-PL" sz="1400" b="1" dirty="0">
              <a:solidFill>
                <a:schemeClr val="tx2"/>
              </a:solidFill>
            </a:endParaRPr>
          </a:p>
          <a:p>
            <a:pPr marL="342900" indent="-342900">
              <a:buFont typeface="+mj-lt"/>
              <a:buAutoNum type="arabicPeriod"/>
            </a:pPr>
            <a:endParaRPr lang="pl-PL" sz="1400" b="1" dirty="0" smtClean="0">
              <a:solidFill>
                <a:schemeClr val="tx2"/>
              </a:solidFill>
            </a:endParaRPr>
          </a:p>
          <a:p>
            <a:endParaRPr lang="pl-PL" sz="1400" dirty="0" smtClean="0">
              <a:solidFill>
                <a:schemeClr val="tx2"/>
              </a:solidFill>
            </a:endParaRPr>
          </a:p>
          <a:p>
            <a:pPr marL="342900" indent="-342900">
              <a:buFont typeface="+mj-lt"/>
              <a:buAutoNum type="arabicPeriod"/>
            </a:pPr>
            <a:endParaRPr lang="pl-PL" sz="1400" dirty="0">
              <a:solidFill>
                <a:schemeClr val="tx2"/>
              </a:solidFill>
            </a:endParaRPr>
          </a:p>
          <a:p>
            <a:pPr marL="742950" lvl="1" indent="-285750">
              <a:lnSpc>
                <a:spcPct val="115000"/>
              </a:lnSpc>
              <a:spcAft>
                <a:spcPts val="0"/>
              </a:spcAft>
              <a:buFont typeface="Wingdings" panose="05000000000000000000" pitchFamily="2" charset="2"/>
              <a:buChar char="Ø"/>
            </a:pPr>
            <a:endParaRPr lang="cs-CZ" sz="1400" dirty="0" smtClean="0">
              <a:solidFill>
                <a:schemeClr val="tx2"/>
              </a:solidFill>
              <a:ea typeface="Calibri"/>
              <a:cs typeface="Times New Roman"/>
            </a:endParaRPr>
          </a:p>
          <a:p>
            <a:pPr marL="800100" lvl="1" indent="-342900">
              <a:buFont typeface="Wingdings" panose="05000000000000000000" pitchFamily="2" charset="2"/>
              <a:buChar char="Ø"/>
            </a:pPr>
            <a:endParaRPr lang="cs-CZ" sz="1400" dirty="0">
              <a:solidFill>
                <a:schemeClr val="tx2"/>
              </a:solidFill>
              <a:ea typeface="Calibri"/>
              <a:cs typeface="Times New Roman"/>
            </a:endParaRPr>
          </a:p>
          <a:p>
            <a:pPr marL="800100" lvl="1" indent="-342900">
              <a:buFont typeface="Wingdings" panose="05000000000000000000" pitchFamily="2" charset="2"/>
              <a:buChar char="Ø"/>
            </a:pPr>
            <a:endParaRPr lang="cs-CZ" sz="1400" dirty="0">
              <a:solidFill>
                <a:schemeClr val="tx2"/>
              </a:solidFill>
              <a:ea typeface="Calibri"/>
              <a:cs typeface="Times New Roman"/>
            </a:endParaRPr>
          </a:p>
          <a:p>
            <a:pPr marL="800100" lvl="1" indent="-342900">
              <a:buFont typeface="Wingdings" panose="05000000000000000000" pitchFamily="2" charset="2"/>
              <a:buChar char="Ø"/>
            </a:pPr>
            <a:endParaRPr lang="cs-CZ" sz="1400" dirty="0"/>
          </a:p>
        </p:txBody>
      </p:sp>
      <p:sp>
        <p:nvSpPr>
          <p:cNvPr id="8" name="Zástupný symbol pro obsah 4"/>
          <p:cNvSpPr txBox="1">
            <a:spLocks/>
          </p:cNvSpPr>
          <p:nvPr/>
        </p:nvSpPr>
        <p:spPr>
          <a:xfrm>
            <a:off x="462968" y="1556792"/>
            <a:ext cx="8208912" cy="475252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altLang="cs-CZ" sz="2000" dirty="0" smtClean="0">
              <a:solidFill>
                <a:srgbClr val="14407E"/>
              </a:solidFill>
              <a:cs typeface="Times New Roman" pitchFamily="18" charset="0"/>
            </a:endParaRPr>
          </a:p>
          <a:p>
            <a:endParaRPr lang="cs-CZ" sz="2000" dirty="0"/>
          </a:p>
        </p:txBody>
      </p:sp>
      <p:graphicFrame>
        <p:nvGraphicFramePr>
          <p:cNvPr id="6" name="Zástupný symbol pro obsah 4"/>
          <p:cNvGraphicFramePr>
            <a:graphicFrameLocks/>
          </p:cNvGraphicFramePr>
          <p:nvPr>
            <p:extLst>
              <p:ext uri="{D42A27DB-BD31-4B8C-83A1-F6EECF244321}">
                <p14:modId xmlns:p14="http://schemas.microsoft.com/office/powerpoint/2010/main" val="155080937"/>
              </p:ext>
            </p:extLst>
          </p:nvPr>
        </p:nvGraphicFramePr>
        <p:xfrm>
          <a:off x="481425" y="2060848"/>
          <a:ext cx="8229600" cy="3474566"/>
        </p:xfrm>
        <a:graphic>
          <a:graphicData uri="http://schemas.openxmlformats.org/drawingml/2006/table">
            <a:tbl>
              <a:tblPr firstRow="1" bandRow="1">
                <a:tableStyleId>{21E4AEA4-8DFA-4A89-87EB-49C32662AFE0}</a:tableStyleId>
              </a:tblPr>
              <a:tblGrid>
                <a:gridCol w="2242592"/>
                <a:gridCol w="3243808"/>
                <a:gridCol w="2743200"/>
              </a:tblGrid>
              <a:tr h="1188698">
                <a:tc>
                  <a:txBody>
                    <a:bodyPr/>
                    <a:lstStyle/>
                    <a:p>
                      <a:r>
                        <a:rPr lang="cs-CZ" sz="1800" dirty="0" smtClean="0"/>
                        <a:t>Investiční priorita</a:t>
                      </a:r>
                      <a:endParaRPr lang="cs-CZ" sz="1800" dirty="0"/>
                    </a:p>
                  </a:txBody>
                  <a:tcPr marT="45709" marB="45709">
                    <a:solidFill>
                      <a:srgbClr val="516C8A"/>
                    </a:solidFill>
                  </a:tcPr>
                </a:tc>
                <a:tc>
                  <a:txBody>
                    <a:bodyPr/>
                    <a:lstStyle/>
                    <a:p>
                      <a:r>
                        <a:rPr lang="pt-BR" sz="1800" dirty="0" smtClean="0"/>
                        <a:t>podíl investiční priority na prioritní ose</a:t>
                      </a:r>
                      <a:r>
                        <a:rPr lang="cs-CZ" sz="1800" dirty="0" smtClean="0"/>
                        <a:t> (podíl na celkových zdrojích)</a:t>
                      </a:r>
                      <a:endParaRPr lang="cs-CZ" sz="1800" dirty="0"/>
                    </a:p>
                  </a:txBody>
                  <a:tcPr marT="45709" marB="45709">
                    <a:solidFill>
                      <a:srgbClr val="516C8A"/>
                    </a:solidFill>
                  </a:tcPr>
                </a:tc>
                <a:tc>
                  <a:txBody>
                    <a:bodyPr/>
                    <a:lstStyle/>
                    <a:p>
                      <a:r>
                        <a:rPr lang="pt-BR" sz="1800" dirty="0" smtClean="0"/>
                        <a:t>alokace </a:t>
                      </a:r>
                      <a:r>
                        <a:rPr lang="cs-CZ" sz="1800" dirty="0" smtClean="0"/>
                        <a:t>(příspěvek</a:t>
                      </a:r>
                      <a:r>
                        <a:rPr lang="cs-CZ" sz="1800" baseline="0" dirty="0" smtClean="0"/>
                        <a:t> z EU + národní spolufinancování) </a:t>
                      </a:r>
                      <a:r>
                        <a:rPr lang="pt-BR" sz="1800" dirty="0" smtClean="0"/>
                        <a:t>celkem v mil. Kč</a:t>
                      </a:r>
                      <a:endParaRPr lang="cs-CZ" sz="1800" dirty="0"/>
                    </a:p>
                  </a:txBody>
                  <a:tcPr marT="45709" marB="45709">
                    <a:solidFill>
                      <a:srgbClr val="516C8A"/>
                    </a:solidFill>
                  </a:tcPr>
                </a:tc>
              </a:tr>
              <a:tr h="370738">
                <a:tc>
                  <a:txBody>
                    <a:bodyPr/>
                    <a:lstStyle/>
                    <a:p>
                      <a:r>
                        <a:rPr lang="cs-CZ" sz="1900" kern="1200" dirty="0" smtClean="0">
                          <a:solidFill>
                            <a:schemeClr val="tx2"/>
                          </a:solidFill>
                          <a:effectLst/>
                          <a:latin typeface="+mn-lt"/>
                          <a:ea typeface="+mn-ea"/>
                          <a:cs typeface="+mn-cs"/>
                        </a:rPr>
                        <a:t>IP 1.1</a:t>
                      </a:r>
                      <a:endParaRPr lang="cs-CZ" sz="1900" kern="1200" dirty="0">
                        <a:solidFill>
                          <a:schemeClr val="tx2"/>
                        </a:solidFill>
                        <a:effectLst/>
                        <a:latin typeface="+mn-lt"/>
                        <a:ea typeface="+mn-ea"/>
                        <a:cs typeface="+mn-cs"/>
                      </a:endParaRPr>
                    </a:p>
                  </a:txBody>
                  <a:tcPr marT="45709" marB="45709">
                    <a:solidFill>
                      <a:srgbClr val="EAEAEA"/>
                    </a:solidFill>
                  </a:tcPr>
                </a:tc>
                <a:tc>
                  <a:txBody>
                    <a:bodyPr/>
                    <a:lstStyle/>
                    <a:p>
                      <a:pPr algn="ctr"/>
                      <a:r>
                        <a:rPr lang="cs-CZ" sz="1900" kern="1200" dirty="0" smtClean="0">
                          <a:solidFill>
                            <a:schemeClr val="tx2"/>
                          </a:solidFill>
                          <a:effectLst/>
                          <a:latin typeface="+mn-lt"/>
                          <a:ea typeface="+mn-ea"/>
                          <a:cs typeface="+mn-cs"/>
                        </a:rPr>
                        <a:t>42,68 %</a:t>
                      </a:r>
                      <a:endParaRPr lang="cs-CZ" sz="1900" kern="1200" dirty="0">
                        <a:solidFill>
                          <a:schemeClr val="tx2"/>
                        </a:solidFill>
                        <a:effectLst/>
                        <a:latin typeface="+mn-lt"/>
                        <a:ea typeface="+mn-ea"/>
                        <a:cs typeface="+mn-cs"/>
                      </a:endParaRPr>
                    </a:p>
                  </a:txBody>
                  <a:tcPr marT="45709" marB="45709">
                    <a:solidFill>
                      <a:srgbClr val="EAEAEA"/>
                    </a:solidFill>
                  </a:tcPr>
                </a:tc>
                <a:tc>
                  <a:txBody>
                    <a:bodyPr/>
                    <a:lstStyle/>
                    <a:p>
                      <a:pPr algn="r"/>
                      <a:r>
                        <a:rPr lang="cs-CZ" sz="1900" kern="1200" dirty="0" smtClean="0">
                          <a:solidFill>
                            <a:schemeClr val="tx2"/>
                          </a:solidFill>
                          <a:effectLst/>
                          <a:latin typeface="+mn-lt"/>
                          <a:ea typeface="+mn-ea"/>
                          <a:cs typeface="+mn-cs"/>
                        </a:rPr>
                        <a:t>18 285</a:t>
                      </a:r>
                      <a:endParaRPr lang="cs-CZ" sz="1900" kern="1200" dirty="0">
                        <a:solidFill>
                          <a:schemeClr val="tx2"/>
                        </a:solidFill>
                        <a:effectLst/>
                        <a:latin typeface="+mn-lt"/>
                        <a:ea typeface="+mn-ea"/>
                        <a:cs typeface="+mn-cs"/>
                      </a:endParaRPr>
                    </a:p>
                  </a:txBody>
                  <a:tcPr marT="45709" marB="45709">
                    <a:solidFill>
                      <a:srgbClr val="EAEAEA"/>
                    </a:solidFill>
                  </a:tcPr>
                </a:tc>
              </a:tr>
              <a:tr h="3707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900" kern="1200" dirty="0" smtClean="0">
                          <a:solidFill>
                            <a:schemeClr val="tx2"/>
                          </a:solidFill>
                          <a:effectLst/>
                          <a:latin typeface="+mn-lt"/>
                          <a:ea typeface="+mn-ea"/>
                          <a:cs typeface="+mn-cs"/>
                        </a:rPr>
                        <a:t>IP 1.2</a:t>
                      </a:r>
                    </a:p>
                  </a:txBody>
                  <a:tcPr marT="45709" marB="45709">
                    <a:solidFill>
                      <a:srgbClr val="EAEAEA"/>
                    </a:solidFill>
                  </a:tcPr>
                </a:tc>
                <a:tc>
                  <a:txBody>
                    <a:bodyPr/>
                    <a:lstStyle/>
                    <a:p>
                      <a:pPr algn="ctr"/>
                      <a:r>
                        <a:rPr lang="cs-CZ" sz="1900" kern="1200" dirty="0" smtClean="0">
                          <a:solidFill>
                            <a:schemeClr val="tx2"/>
                          </a:solidFill>
                          <a:effectLst/>
                          <a:latin typeface="+mn-lt"/>
                          <a:ea typeface="+mn-ea"/>
                          <a:cs typeface="+mn-cs"/>
                        </a:rPr>
                        <a:t>20,74 %</a:t>
                      </a:r>
                      <a:endParaRPr lang="cs-CZ" sz="1900" kern="1200" dirty="0">
                        <a:solidFill>
                          <a:schemeClr val="tx2"/>
                        </a:solidFill>
                        <a:effectLst/>
                        <a:latin typeface="+mn-lt"/>
                        <a:ea typeface="+mn-ea"/>
                        <a:cs typeface="+mn-cs"/>
                      </a:endParaRPr>
                    </a:p>
                  </a:txBody>
                  <a:tcPr marT="45709" marB="45709">
                    <a:solidFill>
                      <a:srgbClr val="EAEAEA"/>
                    </a:solidFill>
                  </a:tcPr>
                </a:tc>
                <a:tc>
                  <a:txBody>
                    <a:bodyPr/>
                    <a:lstStyle/>
                    <a:p>
                      <a:pPr algn="r"/>
                      <a:r>
                        <a:rPr lang="cs-CZ" sz="1900" kern="1200" dirty="0" smtClean="0">
                          <a:solidFill>
                            <a:schemeClr val="tx2"/>
                          </a:solidFill>
                          <a:effectLst/>
                          <a:latin typeface="+mn-lt"/>
                          <a:ea typeface="+mn-ea"/>
                          <a:cs typeface="+mn-cs"/>
                        </a:rPr>
                        <a:t>8 883</a:t>
                      </a:r>
                      <a:endParaRPr lang="cs-CZ" sz="1900" kern="1200" dirty="0">
                        <a:solidFill>
                          <a:schemeClr val="tx2"/>
                        </a:solidFill>
                        <a:effectLst/>
                        <a:latin typeface="+mn-lt"/>
                        <a:ea typeface="+mn-ea"/>
                        <a:cs typeface="+mn-cs"/>
                      </a:endParaRPr>
                    </a:p>
                  </a:txBody>
                  <a:tcPr marT="45709" marB="45709">
                    <a:solidFill>
                      <a:srgbClr val="EAEAEA"/>
                    </a:solidFill>
                  </a:tcPr>
                </a:tc>
              </a:tr>
              <a:tr h="3707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900" kern="1200" dirty="0" smtClean="0">
                          <a:solidFill>
                            <a:schemeClr val="tx2"/>
                          </a:solidFill>
                          <a:effectLst/>
                          <a:latin typeface="+mn-lt"/>
                          <a:ea typeface="+mn-ea"/>
                          <a:cs typeface="+mn-cs"/>
                        </a:rPr>
                        <a:t>IP 1.3</a:t>
                      </a:r>
                    </a:p>
                  </a:txBody>
                  <a:tcPr marT="45709" marB="45709">
                    <a:solidFill>
                      <a:srgbClr val="EAEAEA"/>
                    </a:solidFill>
                  </a:tcPr>
                </a:tc>
                <a:tc>
                  <a:txBody>
                    <a:bodyPr/>
                    <a:lstStyle/>
                    <a:p>
                      <a:pPr algn="ctr"/>
                      <a:r>
                        <a:rPr lang="cs-CZ" sz="1900" kern="1200" dirty="0" smtClean="0">
                          <a:solidFill>
                            <a:schemeClr val="tx2"/>
                          </a:solidFill>
                          <a:effectLst/>
                          <a:latin typeface="+mn-lt"/>
                          <a:ea typeface="+mn-ea"/>
                          <a:cs typeface="+mn-cs"/>
                        </a:rPr>
                        <a:t>21,49 %</a:t>
                      </a:r>
                    </a:p>
                  </a:txBody>
                  <a:tcPr marT="45709" marB="45709">
                    <a:solidFill>
                      <a:srgbClr val="EAEAEA"/>
                    </a:solidFill>
                  </a:tcPr>
                </a:tc>
                <a:tc>
                  <a:txBody>
                    <a:bodyPr/>
                    <a:lstStyle/>
                    <a:p>
                      <a:pPr algn="r"/>
                      <a:r>
                        <a:rPr lang="cs-CZ" sz="1900" kern="1200" dirty="0" smtClean="0">
                          <a:solidFill>
                            <a:schemeClr val="tx2"/>
                          </a:solidFill>
                          <a:effectLst/>
                          <a:latin typeface="+mn-lt"/>
                          <a:ea typeface="+mn-ea"/>
                          <a:cs typeface="+mn-cs"/>
                        </a:rPr>
                        <a:t>9 207</a:t>
                      </a:r>
                      <a:endParaRPr lang="cs-CZ" sz="1900" kern="1200" dirty="0">
                        <a:solidFill>
                          <a:schemeClr val="tx2"/>
                        </a:solidFill>
                        <a:effectLst/>
                        <a:latin typeface="+mn-lt"/>
                        <a:ea typeface="+mn-ea"/>
                        <a:cs typeface="+mn-cs"/>
                      </a:endParaRPr>
                    </a:p>
                  </a:txBody>
                  <a:tcPr marT="45709" marB="45709">
                    <a:solidFill>
                      <a:srgbClr val="EAEAEA"/>
                    </a:solidFill>
                  </a:tcPr>
                </a:tc>
              </a:tr>
              <a:tr h="3707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900" kern="1200" dirty="0" smtClean="0">
                          <a:solidFill>
                            <a:schemeClr val="tx2"/>
                          </a:solidFill>
                          <a:effectLst/>
                          <a:latin typeface="+mn-lt"/>
                          <a:ea typeface="+mn-ea"/>
                          <a:cs typeface="+mn-cs"/>
                        </a:rPr>
                        <a:t>IP 1.4</a:t>
                      </a:r>
                    </a:p>
                  </a:txBody>
                  <a:tcPr marT="45709" marB="45709">
                    <a:solidFill>
                      <a:srgbClr val="EAEAEA"/>
                    </a:solidFill>
                  </a:tcPr>
                </a:tc>
                <a:tc>
                  <a:txBody>
                    <a:bodyPr/>
                    <a:lstStyle/>
                    <a:p>
                      <a:pPr algn="ctr"/>
                      <a:r>
                        <a:rPr lang="cs-CZ" sz="1900" kern="1200" dirty="0" smtClean="0">
                          <a:solidFill>
                            <a:schemeClr val="tx2"/>
                          </a:solidFill>
                          <a:effectLst/>
                          <a:latin typeface="+mn-lt"/>
                          <a:ea typeface="+mn-ea"/>
                          <a:cs typeface="+mn-cs"/>
                        </a:rPr>
                        <a:t>13,22 %</a:t>
                      </a:r>
                    </a:p>
                  </a:txBody>
                  <a:tcPr marT="45709" marB="45709">
                    <a:solidFill>
                      <a:srgbClr val="EAEAEA"/>
                    </a:solidFill>
                  </a:tcPr>
                </a:tc>
                <a:tc>
                  <a:txBody>
                    <a:bodyPr/>
                    <a:lstStyle/>
                    <a:p>
                      <a:pPr algn="r"/>
                      <a:r>
                        <a:rPr lang="cs-CZ" sz="1900" kern="1200" dirty="0" smtClean="0">
                          <a:solidFill>
                            <a:schemeClr val="tx2"/>
                          </a:solidFill>
                          <a:effectLst/>
                          <a:latin typeface="+mn-lt"/>
                          <a:ea typeface="+mn-ea"/>
                          <a:cs typeface="+mn-cs"/>
                        </a:rPr>
                        <a:t>5 665</a:t>
                      </a:r>
                    </a:p>
                  </a:txBody>
                  <a:tcPr marT="45709" marB="45709">
                    <a:solidFill>
                      <a:srgbClr val="EAEAEA"/>
                    </a:solidFill>
                  </a:tcPr>
                </a:tc>
              </a:tr>
              <a:tr h="3707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900" kern="1200" dirty="0" smtClean="0">
                          <a:solidFill>
                            <a:schemeClr val="tx2"/>
                          </a:solidFill>
                          <a:effectLst/>
                          <a:latin typeface="+mn-lt"/>
                          <a:ea typeface="+mn-ea"/>
                          <a:cs typeface="+mn-cs"/>
                        </a:rPr>
                        <a:t>IP 1.5</a:t>
                      </a:r>
                    </a:p>
                  </a:txBody>
                  <a:tcPr marT="45709" marB="45709">
                    <a:solidFill>
                      <a:srgbClr val="EAEAEA"/>
                    </a:solidFill>
                  </a:tcPr>
                </a:tc>
                <a:tc>
                  <a:txBody>
                    <a:bodyPr/>
                    <a:lstStyle/>
                    <a:p>
                      <a:pPr algn="ctr"/>
                      <a:r>
                        <a:rPr lang="cs-CZ" sz="1900" kern="1200" dirty="0" smtClean="0">
                          <a:solidFill>
                            <a:schemeClr val="tx2"/>
                          </a:solidFill>
                          <a:effectLst/>
                          <a:latin typeface="+mn-lt"/>
                          <a:ea typeface="+mn-ea"/>
                          <a:cs typeface="+mn-cs"/>
                        </a:rPr>
                        <a:t>1,87%</a:t>
                      </a:r>
                    </a:p>
                  </a:txBody>
                  <a:tcPr marT="45709" marB="45709">
                    <a:solidFill>
                      <a:srgbClr val="EAEAEA"/>
                    </a:solidFill>
                  </a:tcPr>
                </a:tc>
                <a:tc>
                  <a:txBody>
                    <a:bodyPr/>
                    <a:lstStyle/>
                    <a:p>
                      <a:pPr algn="r"/>
                      <a:r>
                        <a:rPr lang="cs-CZ" sz="1900" kern="1200" dirty="0" smtClean="0">
                          <a:solidFill>
                            <a:schemeClr val="tx2"/>
                          </a:solidFill>
                          <a:effectLst/>
                          <a:latin typeface="+mn-lt"/>
                          <a:ea typeface="+mn-ea"/>
                          <a:cs typeface="+mn-cs"/>
                        </a:rPr>
                        <a:t>799</a:t>
                      </a:r>
                      <a:endParaRPr lang="cs-CZ" sz="1900" kern="1200" dirty="0">
                        <a:solidFill>
                          <a:schemeClr val="tx2"/>
                        </a:solidFill>
                        <a:effectLst/>
                        <a:latin typeface="+mn-lt"/>
                        <a:ea typeface="+mn-ea"/>
                        <a:cs typeface="+mn-cs"/>
                      </a:endParaRPr>
                    </a:p>
                  </a:txBody>
                  <a:tcPr marT="45709" marB="45709">
                    <a:solidFill>
                      <a:srgbClr val="EAEAEA"/>
                    </a:solidFill>
                  </a:tcPr>
                </a:tc>
              </a:tr>
              <a:tr h="370738">
                <a:tc>
                  <a:txBody>
                    <a:bodyPr/>
                    <a:lstStyle/>
                    <a:p>
                      <a:r>
                        <a:rPr lang="cs-CZ" sz="1900" kern="1200" dirty="0" smtClean="0">
                          <a:solidFill>
                            <a:schemeClr val="tx2"/>
                          </a:solidFill>
                          <a:effectLst/>
                          <a:latin typeface="+mn-lt"/>
                          <a:ea typeface="+mn-ea"/>
                          <a:cs typeface="+mn-cs"/>
                        </a:rPr>
                        <a:t>celkem</a:t>
                      </a:r>
                      <a:endParaRPr lang="cs-CZ" sz="1900" kern="1200" dirty="0">
                        <a:solidFill>
                          <a:schemeClr val="tx2"/>
                        </a:solidFill>
                        <a:effectLst/>
                        <a:latin typeface="+mn-lt"/>
                        <a:ea typeface="+mn-ea"/>
                        <a:cs typeface="+mn-cs"/>
                      </a:endParaRPr>
                    </a:p>
                  </a:txBody>
                  <a:tcPr marT="45709" marB="45709">
                    <a:solidFill>
                      <a:srgbClr val="EAEAEA"/>
                    </a:solidFill>
                  </a:tcPr>
                </a:tc>
                <a:tc>
                  <a:txBody>
                    <a:bodyPr/>
                    <a:lstStyle/>
                    <a:p>
                      <a:pPr algn="ctr"/>
                      <a:r>
                        <a:rPr lang="cs-CZ" sz="1900" kern="1200" dirty="0" smtClean="0">
                          <a:solidFill>
                            <a:schemeClr val="tx2"/>
                          </a:solidFill>
                          <a:effectLst/>
                          <a:latin typeface="+mn-lt"/>
                          <a:ea typeface="+mn-ea"/>
                          <a:cs typeface="+mn-cs"/>
                        </a:rPr>
                        <a:t>100 %</a:t>
                      </a:r>
                      <a:endParaRPr lang="cs-CZ" sz="1900" kern="1200" dirty="0">
                        <a:solidFill>
                          <a:schemeClr val="tx2"/>
                        </a:solidFill>
                        <a:effectLst/>
                        <a:latin typeface="+mn-lt"/>
                        <a:ea typeface="+mn-ea"/>
                        <a:cs typeface="+mn-cs"/>
                      </a:endParaRPr>
                    </a:p>
                  </a:txBody>
                  <a:tcPr marT="45709" marB="45709">
                    <a:solidFill>
                      <a:srgbClr val="EAEAEA"/>
                    </a:solidFill>
                  </a:tcPr>
                </a:tc>
                <a:tc>
                  <a:txBody>
                    <a:bodyPr/>
                    <a:lstStyle/>
                    <a:p>
                      <a:pPr algn="r"/>
                      <a:r>
                        <a:rPr lang="cs-CZ" sz="1900" kern="1200" dirty="0" smtClean="0">
                          <a:solidFill>
                            <a:schemeClr val="tx2"/>
                          </a:solidFill>
                          <a:effectLst/>
                          <a:latin typeface="+mn-lt"/>
                          <a:ea typeface="+mn-ea"/>
                          <a:cs typeface="+mn-cs"/>
                        </a:rPr>
                        <a:t>42 839</a:t>
                      </a:r>
                      <a:endParaRPr lang="cs-CZ" sz="1900" kern="1200" dirty="0">
                        <a:solidFill>
                          <a:schemeClr val="tx2"/>
                        </a:solidFill>
                        <a:effectLst/>
                        <a:latin typeface="+mn-lt"/>
                        <a:ea typeface="+mn-ea"/>
                        <a:cs typeface="+mn-cs"/>
                      </a:endParaRPr>
                    </a:p>
                  </a:txBody>
                  <a:tcPr marT="45709" marB="45709">
                    <a:solidFill>
                      <a:srgbClr val="EAEAEA"/>
                    </a:solidFill>
                  </a:tcPr>
                </a:tc>
              </a:tr>
            </a:tbl>
          </a:graphicData>
        </a:graphic>
      </p:graphicFrame>
    </p:spTree>
    <p:extLst>
      <p:ext uri="{BB962C8B-B14F-4D97-AF65-F5344CB8AC3E}">
        <p14:creationId xmlns:p14="http://schemas.microsoft.com/office/powerpoint/2010/main" val="16868832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p:cNvPicPr>
            <a:picLocks noChangeAspect="1"/>
          </p:cNvPicPr>
          <p:nvPr/>
        </p:nvPicPr>
        <p:blipFill rotWithShape="1">
          <a:blip r:embed="rId3">
            <a:extLst>
              <a:ext uri="{28A0092B-C50C-407E-A947-70E740481C1C}">
                <a14:useLocalDpi xmlns:a14="http://schemas.microsoft.com/office/drawing/2010/main" val="0"/>
              </a:ext>
            </a:extLst>
          </a:blip>
          <a:srcRect b="24427"/>
          <a:stretch/>
        </p:blipFill>
        <p:spPr>
          <a:xfrm>
            <a:off x="395536" y="-1733"/>
            <a:ext cx="8343776" cy="1679613"/>
          </a:xfrm>
          <a:prstGeom prst="rect">
            <a:avLst/>
          </a:prstGeom>
        </p:spPr>
      </p:pic>
      <p:sp>
        <p:nvSpPr>
          <p:cNvPr id="4" name="TextovéPole 3"/>
          <p:cNvSpPr txBox="1"/>
          <p:nvPr/>
        </p:nvSpPr>
        <p:spPr>
          <a:xfrm>
            <a:off x="971600" y="838073"/>
            <a:ext cx="7128792" cy="461665"/>
          </a:xfrm>
          <a:prstGeom prst="rect">
            <a:avLst/>
          </a:prstGeom>
          <a:noFill/>
        </p:spPr>
        <p:txBody>
          <a:bodyPr wrap="square" rtlCol="0">
            <a:spAutoFit/>
          </a:bodyPr>
          <a:lstStyle/>
          <a:p>
            <a:pPr algn="ctr">
              <a:defRPr/>
            </a:pPr>
            <a:r>
              <a:rPr lang="cs-CZ" altLang="cs-CZ" sz="2400" b="1" dirty="0" smtClean="0">
                <a:solidFill>
                  <a:schemeClr val="tx2"/>
                </a:solidFill>
              </a:rPr>
              <a:t>Vybrané specifické cíle (1)</a:t>
            </a:r>
            <a:endParaRPr lang="nl-NL" sz="2400" b="1" dirty="0">
              <a:solidFill>
                <a:schemeClr val="tx2"/>
              </a:solidFill>
            </a:endParaRPr>
          </a:p>
        </p:txBody>
      </p:sp>
      <p:sp>
        <p:nvSpPr>
          <p:cNvPr id="5" name="TextovéPole 4"/>
          <p:cNvSpPr txBox="1"/>
          <p:nvPr/>
        </p:nvSpPr>
        <p:spPr>
          <a:xfrm>
            <a:off x="1040640" y="1677880"/>
            <a:ext cx="8208912" cy="3388620"/>
          </a:xfrm>
          <a:prstGeom prst="rect">
            <a:avLst/>
          </a:prstGeom>
          <a:noFill/>
        </p:spPr>
        <p:txBody>
          <a:bodyPr wrap="square" rtlCol="0">
            <a:spAutoFit/>
          </a:bodyPr>
          <a:lstStyle/>
          <a:p>
            <a:pPr lvl="1">
              <a:lnSpc>
                <a:spcPct val="115000"/>
              </a:lnSpc>
            </a:pPr>
            <a:endParaRPr lang="cs-CZ" sz="1400" dirty="0">
              <a:solidFill>
                <a:schemeClr val="tx2"/>
              </a:solidFill>
            </a:endParaRPr>
          </a:p>
          <a:p>
            <a:pPr marL="342900" indent="-342900">
              <a:buFont typeface="Wingdings" panose="05000000000000000000" pitchFamily="2" charset="2"/>
              <a:buChar char="Ø"/>
            </a:pPr>
            <a:endParaRPr lang="pl-PL" sz="1400" b="1" dirty="0">
              <a:solidFill>
                <a:schemeClr val="tx2"/>
              </a:solidFill>
            </a:endParaRPr>
          </a:p>
          <a:p>
            <a:pPr marL="342900" indent="-342900">
              <a:buFont typeface="+mj-lt"/>
              <a:buAutoNum type="arabicPeriod"/>
            </a:pPr>
            <a:endParaRPr lang="pl-PL" sz="1400" b="1" dirty="0" smtClean="0">
              <a:solidFill>
                <a:schemeClr val="tx2"/>
              </a:solidFill>
            </a:endParaRPr>
          </a:p>
          <a:p>
            <a:pPr marL="342900" indent="-342900">
              <a:buFont typeface="Wingdings" panose="05000000000000000000" pitchFamily="2" charset="2"/>
              <a:buChar char="Ø"/>
            </a:pPr>
            <a:endParaRPr lang="pl-PL" sz="1400" dirty="0">
              <a:solidFill>
                <a:schemeClr val="tx2"/>
              </a:solidFill>
            </a:endParaRPr>
          </a:p>
          <a:p>
            <a:pPr marL="342900" indent="-342900">
              <a:buFont typeface="+mj-lt"/>
              <a:buAutoNum type="arabicPeriod"/>
            </a:pPr>
            <a:endParaRPr lang="pl-PL" sz="1400" dirty="0">
              <a:solidFill>
                <a:schemeClr val="tx2"/>
              </a:solidFill>
            </a:endParaRPr>
          </a:p>
          <a:p>
            <a:pPr marL="342900" indent="-342900">
              <a:buFont typeface="+mj-lt"/>
              <a:buAutoNum type="arabicPeriod"/>
            </a:pPr>
            <a:endParaRPr lang="pl-PL" sz="1400" b="1" dirty="0">
              <a:solidFill>
                <a:schemeClr val="tx2"/>
              </a:solidFill>
            </a:endParaRPr>
          </a:p>
          <a:p>
            <a:pPr marL="342900" indent="-342900">
              <a:buFont typeface="+mj-lt"/>
              <a:buAutoNum type="arabicPeriod"/>
            </a:pPr>
            <a:endParaRPr lang="pl-PL" sz="1400" b="1" dirty="0">
              <a:solidFill>
                <a:schemeClr val="tx2"/>
              </a:solidFill>
            </a:endParaRPr>
          </a:p>
          <a:p>
            <a:pPr marL="342900" indent="-342900">
              <a:buFont typeface="Wingdings" panose="05000000000000000000" pitchFamily="2" charset="2"/>
              <a:buChar char="Ø"/>
            </a:pPr>
            <a:endParaRPr lang="pl-PL" sz="1400" b="1" dirty="0">
              <a:solidFill>
                <a:schemeClr val="tx2"/>
              </a:solidFill>
            </a:endParaRPr>
          </a:p>
          <a:p>
            <a:pPr marL="342900" indent="-342900">
              <a:buFont typeface="+mj-lt"/>
              <a:buAutoNum type="arabicPeriod"/>
            </a:pPr>
            <a:endParaRPr lang="pl-PL" sz="1400" b="1" dirty="0" smtClean="0">
              <a:solidFill>
                <a:schemeClr val="tx2"/>
              </a:solidFill>
            </a:endParaRPr>
          </a:p>
          <a:p>
            <a:endParaRPr lang="pl-PL" sz="1400" dirty="0" smtClean="0">
              <a:solidFill>
                <a:schemeClr val="tx2"/>
              </a:solidFill>
            </a:endParaRPr>
          </a:p>
          <a:p>
            <a:pPr marL="342900" indent="-342900">
              <a:buFont typeface="+mj-lt"/>
              <a:buAutoNum type="arabicPeriod"/>
            </a:pPr>
            <a:endParaRPr lang="pl-PL" sz="1400" dirty="0">
              <a:solidFill>
                <a:schemeClr val="tx2"/>
              </a:solidFill>
            </a:endParaRPr>
          </a:p>
          <a:p>
            <a:pPr marL="742950" lvl="1" indent="-285750">
              <a:lnSpc>
                <a:spcPct val="115000"/>
              </a:lnSpc>
              <a:spcAft>
                <a:spcPts val="0"/>
              </a:spcAft>
              <a:buFont typeface="Wingdings" panose="05000000000000000000" pitchFamily="2" charset="2"/>
              <a:buChar char="Ø"/>
            </a:pPr>
            <a:endParaRPr lang="cs-CZ" sz="1400" dirty="0" smtClean="0">
              <a:solidFill>
                <a:schemeClr val="tx2"/>
              </a:solidFill>
              <a:ea typeface="Calibri"/>
              <a:cs typeface="Times New Roman"/>
            </a:endParaRPr>
          </a:p>
          <a:p>
            <a:pPr marL="800100" lvl="1" indent="-342900">
              <a:buFont typeface="Wingdings" panose="05000000000000000000" pitchFamily="2" charset="2"/>
              <a:buChar char="Ø"/>
            </a:pPr>
            <a:endParaRPr lang="cs-CZ" sz="1400" dirty="0">
              <a:solidFill>
                <a:schemeClr val="tx2"/>
              </a:solidFill>
              <a:ea typeface="Calibri"/>
              <a:cs typeface="Times New Roman"/>
            </a:endParaRPr>
          </a:p>
          <a:p>
            <a:pPr marL="800100" lvl="1" indent="-342900">
              <a:buFont typeface="Wingdings" panose="05000000000000000000" pitchFamily="2" charset="2"/>
              <a:buChar char="Ø"/>
            </a:pPr>
            <a:endParaRPr lang="cs-CZ" sz="1400" dirty="0">
              <a:solidFill>
                <a:schemeClr val="tx2"/>
              </a:solidFill>
              <a:ea typeface="Calibri"/>
              <a:cs typeface="Times New Roman"/>
            </a:endParaRPr>
          </a:p>
          <a:p>
            <a:pPr marL="800100" lvl="1" indent="-342900">
              <a:buFont typeface="Wingdings" panose="05000000000000000000" pitchFamily="2" charset="2"/>
              <a:buChar char="Ø"/>
            </a:pPr>
            <a:endParaRPr lang="cs-CZ" sz="1400" dirty="0"/>
          </a:p>
        </p:txBody>
      </p:sp>
      <p:sp>
        <p:nvSpPr>
          <p:cNvPr id="8" name="Zástupný symbol pro obsah 4"/>
          <p:cNvSpPr txBox="1">
            <a:spLocks/>
          </p:cNvSpPr>
          <p:nvPr/>
        </p:nvSpPr>
        <p:spPr>
          <a:xfrm>
            <a:off x="462968" y="1556792"/>
            <a:ext cx="8208912" cy="475252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altLang="cs-CZ" sz="2000" dirty="0" smtClean="0">
              <a:solidFill>
                <a:srgbClr val="14407E"/>
              </a:solidFill>
              <a:cs typeface="Times New Roman" pitchFamily="18" charset="0"/>
            </a:endParaRPr>
          </a:p>
          <a:p>
            <a:endParaRPr lang="cs-CZ" sz="2000" dirty="0"/>
          </a:p>
        </p:txBody>
      </p:sp>
      <p:graphicFrame>
        <p:nvGraphicFramePr>
          <p:cNvPr id="7" name="Zástupný symbol pro obsah 4"/>
          <p:cNvGraphicFramePr>
            <a:graphicFrameLocks/>
          </p:cNvGraphicFramePr>
          <p:nvPr>
            <p:extLst>
              <p:ext uri="{D42A27DB-BD31-4B8C-83A1-F6EECF244321}">
                <p14:modId xmlns:p14="http://schemas.microsoft.com/office/powerpoint/2010/main" val="2105648068"/>
              </p:ext>
            </p:extLst>
          </p:nvPr>
        </p:nvGraphicFramePr>
        <p:xfrm>
          <a:off x="539552" y="1665617"/>
          <a:ext cx="8064896" cy="4236776"/>
        </p:xfrm>
        <a:graphic>
          <a:graphicData uri="http://schemas.openxmlformats.org/drawingml/2006/table">
            <a:tbl>
              <a:tblPr firstRow="1" bandRow="1">
                <a:tableStyleId>{21E4AEA4-8DFA-4A89-87EB-49C32662AFE0}</a:tableStyleId>
              </a:tblPr>
              <a:tblGrid>
                <a:gridCol w="746820"/>
                <a:gridCol w="1989484"/>
                <a:gridCol w="1814051"/>
                <a:gridCol w="1494246"/>
                <a:gridCol w="2020295"/>
              </a:tblGrid>
              <a:tr h="515478">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800" b="1" kern="1200" dirty="0" smtClean="0">
                          <a:solidFill>
                            <a:schemeClr val="lt1"/>
                          </a:solidFill>
                          <a:latin typeface="+mn-lt"/>
                          <a:ea typeface="+mn-ea"/>
                          <a:cs typeface="+mn-cs"/>
                        </a:rPr>
                        <a:t>Specifický cíl</a:t>
                      </a:r>
                    </a:p>
                    <a:p>
                      <a:endParaRPr lang="cs-CZ" sz="1800" dirty="0"/>
                    </a:p>
                  </a:txBody>
                  <a:tcPr marL="91435" marR="91435" marT="45729" marB="45729">
                    <a:solidFill>
                      <a:srgbClr val="516C8A"/>
                    </a:solidFill>
                  </a:tcPr>
                </a:tc>
                <a:tc hMerge="1">
                  <a:txBody>
                    <a:bodyPr/>
                    <a:lstStyle/>
                    <a:p>
                      <a:endParaRPr lang="cs-CZ" sz="18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800" dirty="0" smtClean="0"/>
                        <a:t>Cílové skupiny</a:t>
                      </a:r>
                    </a:p>
                    <a:p>
                      <a:endParaRPr lang="cs-CZ" sz="1800" dirty="0"/>
                    </a:p>
                  </a:txBody>
                  <a:tcPr marL="91435" marR="91435" marT="45729" marB="45729">
                    <a:solidFill>
                      <a:srgbClr val="516C8A"/>
                    </a:solidFill>
                  </a:tcPr>
                </a:tc>
                <a:tc>
                  <a:txBody>
                    <a:bodyPr/>
                    <a:lstStyle/>
                    <a:p>
                      <a:r>
                        <a:rPr lang="cs-CZ" sz="1800" dirty="0" smtClean="0"/>
                        <a:t>Typ</a:t>
                      </a:r>
                      <a:r>
                        <a:rPr lang="cs-CZ" sz="1800" baseline="0" dirty="0" smtClean="0"/>
                        <a:t> projektů</a:t>
                      </a:r>
                      <a:endParaRPr lang="cs-CZ" sz="1800" dirty="0"/>
                    </a:p>
                  </a:txBody>
                  <a:tcPr marL="91435" marR="91435" marT="45729" marB="45729">
                    <a:solidFill>
                      <a:srgbClr val="516C8A"/>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800" dirty="0" smtClean="0"/>
                        <a:t>Příjemci</a:t>
                      </a:r>
                    </a:p>
                    <a:p>
                      <a:endParaRPr lang="cs-CZ" sz="1800" dirty="0"/>
                    </a:p>
                  </a:txBody>
                  <a:tcPr marL="91435" marR="91435" marT="45729" marB="45729">
                    <a:solidFill>
                      <a:srgbClr val="516C8A"/>
                    </a:solidFill>
                  </a:tcPr>
                </a:tc>
              </a:tr>
              <a:tr h="1644589">
                <a:tc>
                  <a:txBody>
                    <a:bodyPr/>
                    <a:lstStyle/>
                    <a:p>
                      <a:r>
                        <a:rPr lang="cs-CZ" sz="1600" kern="1200" dirty="0" smtClean="0">
                          <a:solidFill>
                            <a:schemeClr val="tx2"/>
                          </a:solidFill>
                          <a:effectLst/>
                          <a:latin typeface="+mn-lt"/>
                          <a:ea typeface="+mn-ea"/>
                          <a:cs typeface="+mn-cs"/>
                        </a:rPr>
                        <a:t>1.1. 1</a:t>
                      </a:r>
                      <a:endParaRPr lang="cs-CZ" sz="1600" kern="1200" dirty="0">
                        <a:solidFill>
                          <a:schemeClr val="tx2"/>
                        </a:solidFill>
                        <a:effectLst/>
                        <a:latin typeface="+mn-lt"/>
                        <a:ea typeface="+mn-ea"/>
                        <a:cs typeface="+mn-cs"/>
                      </a:endParaRPr>
                    </a:p>
                  </a:txBody>
                  <a:tcPr marL="91435" marR="91435" marT="45729" marB="45729">
                    <a:solidFill>
                      <a:srgbClr val="EAEAEA"/>
                    </a:solidFill>
                  </a:tcPr>
                </a:tc>
                <a:tc>
                  <a:txBody>
                    <a:bodyPr/>
                    <a:lstStyle/>
                    <a:p>
                      <a:r>
                        <a:rPr lang="cs-CZ" sz="1600" kern="1200" dirty="0" smtClean="0">
                          <a:solidFill>
                            <a:schemeClr val="tx2"/>
                          </a:solidFill>
                          <a:effectLst/>
                          <a:latin typeface="+mn-lt"/>
                          <a:ea typeface="+mn-ea"/>
                          <a:cs typeface="+mn-cs"/>
                        </a:rPr>
                        <a:t>Zvýšit zaměstnanost podpořených osob, zejména starších, </a:t>
                      </a:r>
                      <a:r>
                        <a:rPr lang="cs-CZ" sz="1600" kern="1200" dirty="0" err="1" smtClean="0">
                          <a:solidFill>
                            <a:schemeClr val="tx2"/>
                          </a:solidFill>
                          <a:effectLst/>
                          <a:latin typeface="+mn-lt"/>
                          <a:ea typeface="+mn-ea"/>
                          <a:cs typeface="+mn-cs"/>
                        </a:rPr>
                        <a:t>nízkokvalifikovaných</a:t>
                      </a:r>
                      <a:r>
                        <a:rPr lang="cs-CZ" sz="1600" kern="1200" dirty="0" smtClean="0">
                          <a:solidFill>
                            <a:schemeClr val="tx2"/>
                          </a:solidFill>
                          <a:effectLst/>
                          <a:latin typeface="+mn-lt"/>
                          <a:ea typeface="+mn-ea"/>
                          <a:cs typeface="+mn-cs"/>
                        </a:rPr>
                        <a:t> a znevýhodněných</a:t>
                      </a:r>
                      <a:endParaRPr lang="cs-CZ" sz="1600" kern="1200" dirty="0">
                        <a:solidFill>
                          <a:schemeClr val="tx2"/>
                        </a:solidFill>
                        <a:effectLst/>
                        <a:latin typeface="+mn-lt"/>
                        <a:ea typeface="+mn-ea"/>
                        <a:cs typeface="+mn-cs"/>
                      </a:endParaRPr>
                    </a:p>
                  </a:txBody>
                  <a:tcPr marL="91435" marR="91435" marT="45729" marB="45729">
                    <a:solidFill>
                      <a:srgbClr val="EAEAEA"/>
                    </a:solidFill>
                  </a:tcPr>
                </a:tc>
                <a:tc>
                  <a:txBody>
                    <a:bodyPr/>
                    <a:lstStyle/>
                    <a:p>
                      <a:r>
                        <a:rPr lang="cs-CZ" sz="1600" kern="1200" dirty="0" smtClean="0">
                          <a:solidFill>
                            <a:schemeClr val="tx2"/>
                          </a:solidFill>
                          <a:effectLst/>
                          <a:latin typeface="+mn-lt"/>
                          <a:ea typeface="+mn-ea"/>
                          <a:cs typeface="+mn-cs"/>
                        </a:rPr>
                        <a:t>uchazeči a zájemci o zaměstnání, OZP, osoby s kumulací hendikepů na trhu práce a ekonomicky neaktivní osoby</a:t>
                      </a:r>
                      <a:endParaRPr lang="cs-CZ" sz="1600" kern="1200" dirty="0">
                        <a:solidFill>
                          <a:schemeClr val="tx2"/>
                        </a:solidFill>
                        <a:effectLst/>
                        <a:latin typeface="+mn-lt"/>
                        <a:ea typeface="+mn-ea"/>
                        <a:cs typeface="+mn-cs"/>
                      </a:endParaRPr>
                    </a:p>
                  </a:txBody>
                  <a:tcPr marL="91435" marR="91435" marT="45729" marB="45729">
                    <a:solidFill>
                      <a:srgbClr val="EAEAEA"/>
                    </a:solidFill>
                  </a:tcPr>
                </a:tc>
                <a:tc>
                  <a:txBody>
                    <a:bodyPr/>
                    <a:lstStyle/>
                    <a:p>
                      <a:pPr marL="0" indent="0">
                        <a:buFontTx/>
                        <a:buNone/>
                      </a:pPr>
                      <a:r>
                        <a:rPr lang="cs-CZ" sz="1600" kern="1200" dirty="0" smtClean="0">
                          <a:solidFill>
                            <a:schemeClr val="tx2"/>
                          </a:solidFill>
                          <a:effectLst/>
                          <a:latin typeface="+mn-lt"/>
                          <a:ea typeface="+mn-ea"/>
                          <a:cs typeface="+mn-cs"/>
                        </a:rPr>
                        <a:t>soutěžní projekty, </a:t>
                      </a:r>
                    </a:p>
                    <a:p>
                      <a:pPr marL="0" indent="0">
                        <a:buFontTx/>
                        <a:buNone/>
                      </a:pPr>
                      <a:r>
                        <a:rPr lang="cs-CZ" sz="1600" kern="1200" dirty="0" smtClean="0">
                          <a:solidFill>
                            <a:schemeClr val="tx2"/>
                          </a:solidFill>
                          <a:effectLst/>
                          <a:latin typeface="+mn-lt"/>
                          <a:ea typeface="+mn-ea"/>
                          <a:cs typeface="+mn-cs"/>
                        </a:rPr>
                        <a:t>projekty přímého přidělení (nesoutěžní) celonárodní i regionální</a:t>
                      </a:r>
                      <a:endParaRPr lang="cs-CZ" sz="1600" kern="1200" dirty="0">
                        <a:solidFill>
                          <a:schemeClr val="tx2"/>
                        </a:solidFill>
                        <a:effectLst/>
                        <a:latin typeface="+mn-lt"/>
                        <a:ea typeface="+mn-ea"/>
                        <a:cs typeface="+mn-cs"/>
                      </a:endParaRPr>
                    </a:p>
                  </a:txBody>
                  <a:tcPr marL="91435" marR="91435" marT="45729" marB="45729">
                    <a:solidFill>
                      <a:srgbClr val="EAEAEA"/>
                    </a:solidFill>
                  </a:tcPr>
                </a:tc>
                <a:tc>
                  <a:txBody>
                    <a:bodyPr/>
                    <a:lstStyle/>
                    <a:p>
                      <a:pPr algn="l"/>
                      <a:r>
                        <a:rPr lang="cs-CZ" sz="1600" kern="1200" dirty="0" smtClean="0">
                          <a:solidFill>
                            <a:schemeClr val="tx2"/>
                          </a:solidFill>
                          <a:effectLst/>
                          <a:latin typeface="+mn-lt"/>
                          <a:ea typeface="+mn-ea"/>
                          <a:cs typeface="+mn-cs"/>
                        </a:rPr>
                        <a:t>MPSV a jím řízené/zřízené instituce, poradenské a vzdělávací instituce, nestátní neziskové organizace, obce a svazky obcí, atd.</a:t>
                      </a:r>
                      <a:endParaRPr lang="cs-CZ" sz="1600" kern="1200" dirty="0">
                        <a:solidFill>
                          <a:schemeClr val="tx2"/>
                        </a:solidFill>
                        <a:effectLst/>
                        <a:latin typeface="+mn-lt"/>
                        <a:ea typeface="+mn-ea"/>
                        <a:cs typeface="+mn-cs"/>
                      </a:endParaRPr>
                    </a:p>
                  </a:txBody>
                  <a:tcPr marL="91435" marR="91435" marT="45729" marB="45729">
                    <a:solidFill>
                      <a:srgbClr val="EAEAEA"/>
                    </a:solidFill>
                  </a:tcPr>
                </a:tc>
              </a:tr>
              <a:tr h="1403516">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cs-CZ" altLang="cs-CZ" sz="1600" kern="1200" dirty="0" smtClean="0">
                          <a:solidFill>
                            <a:schemeClr val="tx2"/>
                          </a:solidFill>
                          <a:effectLst/>
                          <a:latin typeface="+mn-lt"/>
                          <a:ea typeface="+mn-ea"/>
                          <a:cs typeface="+mn-cs"/>
                        </a:rPr>
                        <a:t>1.4.1</a:t>
                      </a:r>
                    </a:p>
                  </a:txBody>
                  <a:tcPr marL="91435" marR="91435" marT="45730" marB="45730" horzOverflow="overflow">
                    <a:solidFill>
                      <a:srgbClr val="C0C0C0"/>
                    </a:solid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cs-CZ" altLang="cs-CZ" sz="1600" kern="1200" dirty="0" smtClean="0">
                          <a:solidFill>
                            <a:schemeClr val="tx2"/>
                          </a:solidFill>
                          <a:effectLst/>
                          <a:latin typeface="+mn-lt"/>
                          <a:ea typeface="+mn-ea"/>
                          <a:cs typeface="+mn-cs"/>
                        </a:rPr>
                        <a:t>Zvýšit kapacitu, komplexnost a kvalitu služeb poskytovaných institucemi veřejných služeb zaměstnanosti </a:t>
                      </a:r>
                    </a:p>
                  </a:txBody>
                  <a:tcPr marL="91435" marR="91435" marT="45730" marB="45730" horzOverflow="overflow">
                    <a:solidFill>
                      <a:srgbClr val="C0C0C0"/>
                    </a:solid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cs-CZ" altLang="cs-CZ" sz="1600" kern="1200" dirty="0" smtClean="0">
                          <a:solidFill>
                            <a:schemeClr val="tx2"/>
                          </a:solidFill>
                          <a:effectLst/>
                          <a:latin typeface="+mn-lt"/>
                          <a:ea typeface="+mn-ea"/>
                          <a:cs typeface="+mn-cs"/>
                        </a:rPr>
                        <a:t>zaměstnanci veřejných služby zaměstnanosti, relevantní aktéři trhu práce i neveřejné povahy.</a:t>
                      </a:r>
                    </a:p>
                  </a:txBody>
                  <a:tcPr marL="91435" marR="91435" marT="45730" marB="45730" horzOverflow="overflow">
                    <a:solidFill>
                      <a:srgbClr val="C0C0C0"/>
                    </a:solid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cs-CZ" altLang="cs-CZ" sz="1600" kern="1200" dirty="0" smtClean="0">
                          <a:solidFill>
                            <a:schemeClr val="tx2"/>
                          </a:solidFill>
                          <a:effectLst/>
                          <a:latin typeface="+mn-lt"/>
                          <a:ea typeface="+mn-ea"/>
                          <a:cs typeface="+mn-cs"/>
                        </a:rPr>
                        <a:t>systémové projekty přímého přidělení</a:t>
                      </a:r>
                    </a:p>
                  </a:txBody>
                  <a:tcPr marL="91435" marR="91435" marT="45730" marB="45730" horzOverflow="overflow">
                    <a:solidFill>
                      <a:srgbClr val="C0C0C0"/>
                    </a:solidFill>
                  </a:tcPr>
                </a:tc>
                <a:tc>
                  <a:txBody>
                    <a:bodyPr/>
                    <a:lstStyle>
                      <a:lvl1pPr eaLnBrk="0" hangingPunct="0">
                        <a:spcBef>
                          <a:spcPct val="20000"/>
                        </a:spcBef>
                        <a:defRPr sz="2800">
                          <a:solidFill>
                            <a:schemeClr val="tx1"/>
                          </a:solidFill>
                          <a:latin typeface="Arial" charset="0"/>
                        </a:defRPr>
                      </a:lvl1pPr>
                      <a:lvl2pPr marL="742950" indent="-285750" eaLnBrk="0" hangingPunct="0">
                        <a:spcBef>
                          <a:spcPct val="20000"/>
                        </a:spcBef>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cs-CZ" altLang="cs-CZ" sz="1600" kern="1200" dirty="0" smtClean="0">
                          <a:solidFill>
                            <a:schemeClr val="tx2"/>
                          </a:solidFill>
                          <a:effectLst/>
                          <a:latin typeface="+mn-lt"/>
                          <a:ea typeface="+mn-ea"/>
                          <a:cs typeface="+mn-cs"/>
                        </a:rPr>
                        <a:t>organizace řízené MPSV (Úřad práce ČR, odbor 35 MPSV, Státní úřad inspekce práce).</a:t>
                      </a:r>
                    </a:p>
                  </a:txBody>
                  <a:tcPr marL="91435" marR="91435" marT="45730" marB="45730" horzOverflow="overflow">
                    <a:solidFill>
                      <a:srgbClr val="C0C0C0"/>
                    </a:solidFill>
                  </a:tcPr>
                </a:tc>
              </a:tr>
            </a:tbl>
          </a:graphicData>
        </a:graphic>
      </p:graphicFrame>
    </p:spTree>
    <p:extLst>
      <p:ext uri="{BB962C8B-B14F-4D97-AF65-F5344CB8AC3E}">
        <p14:creationId xmlns:p14="http://schemas.microsoft.com/office/powerpoint/2010/main" val="30733727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p:cNvPicPr>
            <a:picLocks noChangeAspect="1"/>
          </p:cNvPicPr>
          <p:nvPr/>
        </p:nvPicPr>
        <p:blipFill rotWithShape="1">
          <a:blip r:embed="rId3">
            <a:extLst>
              <a:ext uri="{28A0092B-C50C-407E-A947-70E740481C1C}">
                <a14:useLocalDpi xmlns:a14="http://schemas.microsoft.com/office/drawing/2010/main" val="0"/>
              </a:ext>
            </a:extLst>
          </a:blip>
          <a:srcRect b="24427"/>
          <a:stretch/>
        </p:blipFill>
        <p:spPr>
          <a:xfrm>
            <a:off x="395536" y="-1733"/>
            <a:ext cx="8343776" cy="1679613"/>
          </a:xfrm>
          <a:prstGeom prst="rect">
            <a:avLst/>
          </a:prstGeom>
        </p:spPr>
      </p:pic>
      <p:sp>
        <p:nvSpPr>
          <p:cNvPr id="4" name="TextovéPole 3"/>
          <p:cNvSpPr txBox="1"/>
          <p:nvPr/>
        </p:nvSpPr>
        <p:spPr>
          <a:xfrm>
            <a:off x="971600" y="838073"/>
            <a:ext cx="7128792" cy="1200329"/>
          </a:xfrm>
          <a:prstGeom prst="rect">
            <a:avLst/>
          </a:prstGeom>
          <a:noFill/>
        </p:spPr>
        <p:txBody>
          <a:bodyPr wrap="square" rtlCol="0">
            <a:spAutoFit/>
          </a:bodyPr>
          <a:lstStyle/>
          <a:p>
            <a:pPr algn="ctr">
              <a:defRPr/>
            </a:pPr>
            <a:r>
              <a:rPr lang="cs-CZ" altLang="cs-CZ" sz="2400" b="1" dirty="0">
                <a:solidFill>
                  <a:schemeClr val="tx2"/>
                </a:solidFill>
              </a:rPr>
              <a:t>Vybrané specifické cíle </a:t>
            </a:r>
            <a:r>
              <a:rPr lang="cs-CZ" altLang="cs-CZ" sz="2400" b="1" dirty="0" smtClean="0">
                <a:solidFill>
                  <a:schemeClr val="tx2"/>
                </a:solidFill>
              </a:rPr>
              <a:t>(2)</a:t>
            </a:r>
            <a:endParaRPr lang="nl-NL" sz="2400" b="1" dirty="0">
              <a:solidFill>
                <a:schemeClr val="tx2"/>
              </a:solidFill>
            </a:endParaRPr>
          </a:p>
          <a:p>
            <a:pPr algn="ctr">
              <a:defRPr/>
            </a:pPr>
            <a:endParaRPr lang="cs-CZ" sz="2400" b="1" dirty="0">
              <a:solidFill>
                <a:schemeClr val="tx2"/>
              </a:solidFill>
            </a:endParaRPr>
          </a:p>
          <a:p>
            <a:pPr algn="ctr">
              <a:defRPr/>
            </a:pPr>
            <a:endParaRPr lang="nl-NL" sz="2400" b="1" dirty="0">
              <a:solidFill>
                <a:schemeClr val="tx2"/>
              </a:solidFill>
            </a:endParaRPr>
          </a:p>
        </p:txBody>
      </p:sp>
      <p:sp>
        <p:nvSpPr>
          <p:cNvPr id="5" name="TextovéPole 4"/>
          <p:cNvSpPr txBox="1"/>
          <p:nvPr/>
        </p:nvSpPr>
        <p:spPr>
          <a:xfrm>
            <a:off x="1040640" y="1677880"/>
            <a:ext cx="8208912" cy="3388620"/>
          </a:xfrm>
          <a:prstGeom prst="rect">
            <a:avLst/>
          </a:prstGeom>
          <a:noFill/>
        </p:spPr>
        <p:txBody>
          <a:bodyPr wrap="square" rtlCol="0">
            <a:spAutoFit/>
          </a:bodyPr>
          <a:lstStyle/>
          <a:p>
            <a:pPr lvl="1">
              <a:lnSpc>
                <a:spcPct val="115000"/>
              </a:lnSpc>
            </a:pPr>
            <a:endParaRPr lang="cs-CZ" sz="1400" dirty="0">
              <a:solidFill>
                <a:schemeClr val="tx2"/>
              </a:solidFill>
            </a:endParaRPr>
          </a:p>
          <a:p>
            <a:pPr marL="342900" indent="-342900">
              <a:buFont typeface="Wingdings" panose="05000000000000000000" pitchFamily="2" charset="2"/>
              <a:buChar char="Ø"/>
            </a:pPr>
            <a:endParaRPr lang="pl-PL" sz="1400" b="1" dirty="0">
              <a:solidFill>
                <a:schemeClr val="tx2"/>
              </a:solidFill>
            </a:endParaRPr>
          </a:p>
          <a:p>
            <a:pPr marL="342900" indent="-342900">
              <a:buFont typeface="+mj-lt"/>
              <a:buAutoNum type="arabicPeriod"/>
            </a:pPr>
            <a:endParaRPr lang="pl-PL" sz="1400" b="1" dirty="0" smtClean="0">
              <a:solidFill>
                <a:schemeClr val="tx2"/>
              </a:solidFill>
            </a:endParaRPr>
          </a:p>
          <a:p>
            <a:pPr marL="342900" indent="-342900">
              <a:buFont typeface="Wingdings" panose="05000000000000000000" pitchFamily="2" charset="2"/>
              <a:buChar char="Ø"/>
            </a:pPr>
            <a:endParaRPr lang="pl-PL" sz="1400" dirty="0">
              <a:solidFill>
                <a:schemeClr val="tx2"/>
              </a:solidFill>
            </a:endParaRPr>
          </a:p>
          <a:p>
            <a:pPr marL="342900" indent="-342900">
              <a:buFont typeface="+mj-lt"/>
              <a:buAutoNum type="arabicPeriod"/>
            </a:pPr>
            <a:endParaRPr lang="pl-PL" sz="1400" dirty="0">
              <a:solidFill>
                <a:schemeClr val="tx2"/>
              </a:solidFill>
            </a:endParaRPr>
          </a:p>
          <a:p>
            <a:pPr marL="342900" indent="-342900">
              <a:buFont typeface="+mj-lt"/>
              <a:buAutoNum type="arabicPeriod"/>
            </a:pPr>
            <a:endParaRPr lang="pl-PL" sz="1400" b="1" dirty="0">
              <a:solidFill>
                <a:schemeClr val="tx2"/>
              </a:solidFill>
            </a:endParaRPr>
          </a:p>
          <a:p>
            <a:pPr marL="342900" indent="-342900">
              <a:buFont typeface="+mj-lt"/>
              <a:buAutoNum type="arabicPeriod"/>
            </a:pPr>
            <a:endParaRPr lang="pl-PL" sz="1400" b="1" dirty="0">
              <a:solidFill>
                <a:schemeClr val="tx2"/>
              </a:solidFill>
            </a:endParaRPr>
          </a:p>
          <a:p>
            <a:pPr marL="342900" indent="-342900">
              <a:buFont typeface="Wingdings" panose="05000000000000000000" pitchFamily="2" charset="2"/>
              <a:buChar char="Ø"/>
            </a:pPr>
            <a:endParaRPr lang="pl-PL" sz="1400" b="1" dirty="0">
              <a:solidFill>
                <a:schemeClr val="tx2"/>
              </a:solidFill>
            </a:endParaRPr>
          </a:p>
          <a:p>
            <a:pPr marL="342900" indent="-342900">
              <a:buFont typeface="+mj-lt"/>
              <a:buAutoNum type="arabicPeriod"/>
            </a:pPr>
            <a:endParaRPr lang="pl-PL" sz="1400" b="1" dirty="0" smtClean="0">
              <a:solidFill>
                <a:schemeClr val="tx2"/>
              </a:solidFill>
            </a:endParaRPr>
          </a:p>
          <a:p>
            <a:endParaRPr lang="pl-PL" sz="1400" dirty="0" smtClean="0">
              <a:solidFill>
                <a:schemeClr val="tx2"/>
              </a:solidFill>
            </a:endParaRPr>
          </a:p>
          <a:p>
            <a:pPr marL="342900" indent="-342900">
              <a:buFont typeface="+mj-lt"/>
              <a:buAutoNum type="arabicPeriod"/>
            </a:pPr>
            <a:endParaRPr lang="pl-PL" sz="1400" dirty="0">
              <a:solidFill>
                <a:schemeClr val="tx2"/>
              </a:solidFill>
            </a:endParaRPr>
          </a:p>
          <a:p>
            <a:pPr marL="742950" lvl="1" indent="-285750">
              <a:lnSpc>
                <a:spcPct val="115000"/>
              </a:lnSpc>
              <a:spcAft>
                <a:spcPts val="0"/>
              </a:spcAft>
              <a:buFont typeface="Wingdings" panose="05000000000000000000" pitchFamily="2" charset="2"/>
              <a:buChar char="Ø"/>
            </a:pPr>
            <a:endParaRPr lang="cs-CZ" sz="1400" dirty="0" smtClean="0">
              <a:solidFill>
                <a:schemeClr val="tx2"/>
              </a:solidFill>
              <a:ea typeface="Calibri"/>
              <a:cs typeface="Times New Roman"/>
            </a:endParaRPr>
          </a:p>
          <a:p>
            <a:pPr marL="800100" lvl="1" indent="-342900">
              <a:buFont typeface="Wingdings" panose="05000000000000000000" pitchFamily="2" charset="2"/>
              <a:buChar char="Ø"/>
            </a:pPr>
            <a:endParaRPr lang="cs-CZ" sz="1400" dirty="0">
              <a:solidFill>
                <a:schemeClr val="tx2"/>
              </a:solidFill>
              <a:ea typeface="Calibri"/>
              <a:cs typeface="Times New Roman"/>
            </a:endParaRPr>
          </a:p>
          <a:p>
            <a:pPr marL="800100" lvl="1" indent="-342900">
              <a:buFont typeface="Wingdings" panose="05000000000000000000" pitchFamily="2" charset="2"/>
              <a:buChar char="Ø"/>
            </a:pPr>
            <a:endParaRPr lang="cs-CZ" sz="1400" dirty="0">
              <a:solidFill>
                <a:schemeClr val="tx2"/>
              </a:solidFill>
              <a:ea typeface="Calibri"/>
              <a:cs typeface="Times New Roman"/>
            </a:endParaRPr>
          </a:p>
          <a:p>
            <a:pPr marL="800100" lvl="1" indent="-342900">
              <a:buFont typeface="Wingdings" panose="05000000000000000000" pitchFamily="2" charset="2"/>
              <a:buChar char="Ø"/>
            </a:pPr>
            <a:endParaRPr lang="cs-CZ" sz="1400" dirty="0"/>
          </a:p>
        </p:txBody>
      </p:sp>
      <p:sp>
        <p:nvSpPr>
          <p:cNvPr id="8" name="Zástupný symbol pro obsah 4"/>
          <p:cNvSpPr txBox="1">
            <a:spLocks/>
          </p:cNvSpPr>
          <p:nvPr/>
        </p:nvSpPr>
        <p:spPr>
          <a:xfrm>
            <a:off x="462968" y="1556792"/>
            <a:ext cx="8208912" cy="475252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altLang="cs-CZ" sz="2000" dirty="0" smtClean="0">
              <a:solidFill>
                <a:srgbClr val="14407E"/>
              </a:solidFill>
              <a:cs typeface="Times New Roman" pitchFamily="18" charset="0"/>
            </a:endParaRPr>
          </a:p>
          <a:p>
            <a:endParaRPr lang="cs-CZ" sz="2000" dirty="0"/>
          </a:p>
        </p:txBody>
      </p:sp>
      <p:graphicFrame>
        <p:nvGraphicFramePr>
          <p:cNvPr id="9" name="Zástupný symbol pro obsah 4"/>
          <p:cNvGraphicFramePr>
            <a:graphicFrameLocks/>
          </p:cNvGraphicFramePr>
          <p:nvPr>
            <p:extLst>
              <p:ext uri="{D42A27DB-BD31-4B8C-83A1-F6EECF244321}">
                <p14:modId xmlns:p14="http://schemas.microsoft.com/office/powerpoint/2010/main" val="3911265958"/>
              </p:ext>
            </p:extLst>
          </p:nvPr>
        </p:nvGraphicFramePr>
        <p:xfrm>
          <a:off x="539553" y="1601323"/>
          <a:ext cx="8064894" cy="3588479"/>
        </p:xfrm>
        <a:graphic>
          <a:graphicData uri="http://schemas.openxmlformats.org/drawingml/2006/table">
            <a:tbl>
              <a:tblPr firstRow="1" bandRow="1">
                <a:tableStyleId>{21E4AEA4-8DFA-4A89-87EB-49C32662AFE0}</a:tableStyleId>
              </a:tblPr>
              <a:tblGrid>
                <a:gridCol w="1018500"/>
                <a:gridCol w="1886528"/>
                <a:gridCol w="1414894"/>
                <a:gridCol w="2193085"/>
                <a:gridCol w="1551887"/>
              </a:tblGrid>
              <a:tr h="791106">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800" b="1" kern="1200" dirty="0" smtClean="0">
                          <a:solidFill>
                            <a:schemeClr val="lt1"/>
                          </a:solidFill>
                          <a:latin typeface="+mn-lt"/>
                          <a:ea typeface="+mn-ea"/>
                          <a:cs typeface="+mn-cs"/>
                        </a:rPr>
                        <a:t>Specifický cíl</a:t>
                      </a:r>
                    </a:p>
                    <a:p>
                      <a:endParaRPr lang="cs-CZ" sz="1800" dirty="0"/>
                    </a:p>
                  </a:txBody>
                  <a:tcPr marL="91435" marR="91435" marT="45724" marB="45724">
                    <a:solidFill>
                      <a:srgbClr val="516C8A"/>
                    </a:solidFill>
                  </a:tcPr>
                </a:tc>
                <a:tc hMerge="1">
                  <a:txBody>
                    <a:bodyPr/>
                    <a:lstStyle/>
                    <a:p>
                      <a:endParaRPr lang="cs-CZ" sz="18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800" dirty="0" smtClean="0"/>
                        <a:t>Cílové skupiny</a:t>
                      </a:r>
                    </a:p>
                    <a:p>
                      <a:endParaRPr lang="cs-CZ" sz="1800" dirty="0"/>
                    </a:p>
                  </a:txBody>
                  <a:tcPr marL="91435" marR="91435" marT="45724" marB="45724">
                    <a:solidFill>
                      <a:srgbClr val="516C8A"/>
                    </a:solidFill>
                  </a:tcPr>
                </a:tc>
                <a:tc>
                  <a:txBody>
                    <a:bodyPr/>
                    <a:lstStyle/>
                    <a:p>
                      <a:r>
                        <a:rPr lang="cs-CZ" sz="1800" dirty="0" smtClean="0"/>
                        <a:t>Typ</a:t>
                      </a:r>
                      <a:r>
                        <a:rPr lang="cs-CZ" sz="1800" baseline="0" dirty="0" smtClean="0"/>
                        <a:t> projektů</a:t>
                      </a:r>
                      <a:endParaRPr lang="cs-CZ" sz="1800" dirty="0"/>
                    </a:p>
                  </a:txBody>
                  <a:tcPr marL="91435" marR="91435" marT="45724" marB="45724">
                    <a:solidFill>
                      <a:srgbClr val="516C8A"/>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800" dirty="0" smtClean="0"/>
                        <a:t>Příjemci</a:t>
                      </a:r>
                    </a:p>
                    <a:p>
                      <a:endParaRPr lang="cs-CZ" sz="1800" dirty="0"/>
                    </a:p>
                  </a:txBody>
                  <a:tcPr marL="91435" marR="91435" marT="45724" marB="45724">
                    <a:solidFill>
                      <a:srgbClr val="516C8A"/>
                    </a:solidFill>
                  </a:tcPr>
                </a:tc>
              </a:tr>
              <a:tr h="2674071">
                <a:tc>
                  <a:txBody>
                    <a:bodyPr/>
                    <a:lstStyle/>
                    <a:p>
                      <a:r>
                        <a:rPr lang="cs-CZ" sz="1800" kern="1200" dirty="0" smtClean="0">
                          <a:solidFill>
                            <a:schemeClr val="tx2"/>
                          </a:solidFill>
                          <a:effectLst/>
                          <a:latin typeface="+mn-lt"/>
                          <a:ea typeface="+mn-ea"/>
                          <a:cs typeface="+mn-cs"/>
                        </a:rPr>
                        <a:t>1.5.1</a:t>
                      </a:r>
                      <a:endParaRPr lang="cs-CZ" sz="1800" kern="1200" dirty="0">
                        <a:solidFill>
                          <a:schemeClr val="tx2"/>
                        </a:solidFill>
                        <a:effectLst/>
                        <a:latin typeface="+mn-lt"/>
                        <a:ea typeface="+mn-ea"/>
                        <a:cs typeface="+mn-cs"/>
                      </a:endParaRPr>
                    </a:p>
                  </a:txBody>
                  <a:tcPr marL="91435" marR="91435" marT="45690" marB="45690">
                    <a:solidFill>
                      <a:srgbClr val="EAEAEA"/>
                    </a:solidFill>
                  </a:tcPr>
                </a:tc>
                <a:tc>
                  <a:txBody>
                    <a:bodyPr/>
                    <a:lstStyle/>
                    <a:p>
                      <a:r>
                        <a:rPr lang="cs-CZ" sz="1800" kern="1200" dirty="0" smtClean="0">
                          <a:solidFill>
                            <a:schemeClr val="tx2"/>
                          </a:solidFill>
                          <a:effectLst/>
                          <a:latin typeface="+mn-lt"/>
                          <a:ea typeface="+mn-ea"/>
                          <a:cs typeface="+mn-cs"/>
                        </a:rPr>
                        <a:t>Zvýšit zaměstnanost podpořených mladých lidí, kteří nejsou v zaměstnání, ve vzdělávání nebo v profesní přípravě v regionu NUTS II</a:t>
                      </a:r>
                      <a:endParaRPr lang="cs-CZ" sz="1800" kern="1200" dirty="0">
                        <a:solidFill>
                          <a:schemeClr val="tx2"/>
                        </a:solidFill>
                        <a:effectLst/>
                        <a:latin typeface="+mn-lt"/>
                        <a:ea typeface="+mn-ea"/>
                        <a:cs typeface="+mn-cs"/>
                      </a:endParaRPr>
                    </a:p>
                  </a:txBody>
                  <a:tcPr marL="91435" marR="91435" marT="45690" marB="45690">
                    <a:solidFill>
                      <a:srgbClr val="EAEAEA"/>
                    </a:solidFill>
                  </a:tcPr>
                </a:tc>
                <a:tc>
                  <a:txBody>
                    <a:bodyPr/>
                    <a:lstStyle/>
                    <a:p>
                      <a:r>
                        <a:rPr lang="cs-CZ" sz="1800" kern="1200" dirty="0" smtClean="0">
                          <a:solidFill>
                            <a:schemeClr val="tx2"/>
                          </a:solidFill>
                          <a:effectLst/>
                          <a:latin typeface="+mn-lt"/>
                          <a:ea typeface="+mn-ea"/>
                          <a:cs typeface="+mn-cs"/>
                        </a:rPr>
                        <a:t>Mladí lidé do 29 let</a:t>
                      </a:r>
                      <a:endParaRPr lang="cs-CZ" sz="1800" kern="1200" dirty="0">
                        <a:solidFill>
                          <a:schemeClr val="tx2"/>
                        </a:solidFill>
                        <a:effectLst/>
                        <a:latin typeface="+mn-lt"/>
                        <a:ea typeface="+mn-ea"/>
                        <a:cs typeface="+mn-cs"/>
                      </a:endParaRPr>
                    </a:p>
                  </a:txBody>
                  <a:tcPr marL="91435" marR="91435" marT="45690" marB="45690">
                    <a:solidFill>
                      <a:srgbClr val="EAEAEA"/>
                    </a:solidFill>
                  </a:tcPr>
                </a:tc>
                <a:tc>
                  <a:txBody>
                    <a:bodyPr/>
                    <a:lstStyle/>
                    <a:p>
                      <a:r>
                        <a:rPr lang="cs-CZ" sz="1800" kern="1200" dirty="0" smtClean="0">
                          <a:solidFill>
                            <a:schemeClr val="tx2"/>
                          </a:solidFill>
                          <a:effectLst/>
                          <a:latin typeface="+mn-lt"/>
                          <a:ea typeface="+mn-ea"/>
                          <a:cs typeface="+mn-cs"/>
                        </a:rPr>
                        <a:t>Projekty přímého přidělení – regionální projekty v Ústecké a Karlovarském kraji</a:t>
                      </a:r>
                      <a:endParaRPr lang="cs-CZ" sz="1800" kern="1200" dirty="0">
                        <a:solidFill>
                          <a:schemeClr val="tx2"/>
                        </a:solidFill>
                        <a:effectLst/>
                        <a:latin typeface="+mn-lt"/>
                        <a:ea typeface="+mn-ea"/>
                        <a:cs typeface="+mn-cs"/>
                      </a:endParaRPr>
                    </a:p>
                  </a:txBody>
                  <a:tcPr marL="91435" marR="91435" marT="45690" marB="45690">
                    <a:solidFill>
                      <a:srgbClr val="EAEAEA"/>
                    </a:solidFill>
                  </a:tcPr>
                </a:tc>
                <a:tc>
                  <a:txBody>
                    <a:bodyPr/>
                    <a:lstStyle/>
                    <a:p>
                      <a:pPr algn="l"/>
                      <a:r>
                        <a:rPr lang="cs-CZ" sz="1800" kern="1200" dirty="0" smtClean="0">
                          <a:solidFill>
                            <a:schemeClr val="tx2"/>
                          </a:solidFill>
                          <a:effectLst/>
                          <a:latin typeface="+mn-lt"/>
                          <a:ea typeface="+mn-ea"/>
                          <a:cs typeface="+mn-cs"/>
                        </a:rPr>
                        <a:t>ÚP ČR </a:t>
                      </a:r>
                      <a:endParaRPr lang="cs-CZ" sz="1800" kern="1200" dirty="0">
                        <a:solidFill>
                          <a:schemeClr val="tx2"/>
                        </a:solidFill>
                        <a:effectLst/>
                        <a:latin typeface="+mn-lt"/>
                        <a:ea typeface="+mn-ea"/>
                        <a:cs typeface="+mn-cs"/>
                      </a:endParaRPr>
                    </a:p>
                  </a:txBody>
                  <a:tcPr marL="91435" marR="91435" marT="45690" marB="45690">
                    <a:solidFill>
                      <a:srgbClr val="EAEAEA"/>
                    </a:solidFill>
                  </a:tcPr>
                </a:tc>
              </a:tr>
            </a:tbl>
          </a:graphicData>
        </a:graphic>
      </p:graphicFrame>
    </p:spTree>
    <p:extLst>
      <p:ext uri="{BB962C8B-B14F-4D97-AF65-F5344CB8AC3E}">
        <p14:creationId xmlns:p14="http://schemas.microsoft.com/office/powerpoint/2010/main" val="11799218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125" y="2583160"/>
            <a:ext cx="6846587" cy="1264766"/>
          </a:xfrm>
          <a:prstGeom prst="rect">
            <a:avLst/>
          </a:prstGeom>
        </p:spPr>
      </p:pic>
      <p:sp>
        <p:nvSpPr>
          <p:cNvPr id="3" name="Zástupný symbol pro text 9"/>
          <p:cNvSpPr txBox="1">
            <a:spLocks/>
          </p:cNvSpPr>
          <p:nvPr/>
        </p:nvSpPr>
        <p:spPr>
          <a:xfrm>
            <a:off x="1961026" y="2708920"/>
            <a:ext cx="5847446" cy="720725"/>
          </a:xfrm>
          <a:prstGeom prst="rect">
            <a:avLst/>
          </a:prstGeom>
        </p:spPr>
        <p:txBody>
          <a:bodyPr/>
          <a:lstStyle>
            <a:lvl1pPr marL="0" indent="0" algn="l" defTabSz="914400" rtl="0" eaLnBrk="1" latinLnBrk="0" hangingPunct="1">
              <a:spcBef>
                <a:spcPct val="20000"/>
              </a:spcBef>
              <a:buFont typeface="Arial" panose="020B0604020202020204" pitchFamily="34" charset="0"/>
              <a:buNone/>
              <a:defRPr sz="3700" kern="1200" baseline="0">
                <a:solidFill>
                  <a:schemeClr val="bg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3200" dirty="0" smtClean="0">
                <a:latin typeface="+mn-lt"/>
              </a:rPr>
              <a:t>Současný stav přípravy OPZ a harmonogram výzev</a:t>
            </a:r>
            <a:endParaRPr lang="cs-CZ" sz="3200" dirty="0">
              <a:latin typeface="+mn-lt"/>
            </a:endParaRPr>
          </a:p>
        </p:txBody>
      </p:sp>
      <p:pic>
        <p:nvPicPr>
          <p:cNvPr id="4" name="Obráze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28659" y="5831041"/>
            <a:ext cx="3147517" cy="639915"/>
          </a:xfrm>
          <a:prstGeom prst="rect">
            <a:avLst/>
          </a:prstGeom>
        </p:spPr>
      </p:pic>
      <p:pic>
        <p:nvPicPr>
          <p:cNvPr id="6" name="Obráze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72706" y="2867122"/>
            <a:ext cx="702834" cy="702834"/>
          </a:xfrm>
          <a:prstGeom prst="rect">
            <a:avLst/>
          </a:prstGeom>
        </p:spPr>
      </p:pic>
    </p:spTree>
    <p:extLst>
      <p:ext uri="{BB962C8B-B14F-4D97-AF65-F5344CB8AC3E}">
        <p14:creationId xmlns:p14="http://schemas.microsoft.com/office/powerpoint/2010/main" val="21365668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p:cNvPicPr>
            <a:picLocks noChangeAspect="1"/>
          </p:cNvPicPr>
          <p:nvPr/>
        </p:nvPicPr>
        <p:blipFill rotWithShape="1">
          <a:blip r:embed="rId2">
            <a:extLst>
              <a:ext uri="{28A0092B-C50C-407E-A947-70E740481C1C}">
                <a14:useLocalDpi xmlns:a14="http://schemas.microsoft.com/office/drawing/2010/main" val="0"/>
              </a:ext>
            </a:extLst>
          </a:blip>
          <a:srcRect b="24427"/>
          <a:stretch/>
        </p:blipFill>
        <p:spPr>
          <a:xfrm>
            <a:off x="395536" y="-1733"/>
            <a:ext cx="8343776" cy="1679613"/>
          </a:xfrm>
          <a:prstGeom prst="rect">
            <a:avLst/>
          </a:prstGeom>
        </p:spPr>
      </p:pic>
      <p:sp>
        <p:nvSpPr>
          <p:cNvPr id="4" name="TextovéPole 3"/>
          <p:cNvSpPr txBox="1"/>
          <p:nvPr/>
        </p:nvSpPr>
        <p:spPr>
          <a:xfrm>
            <a:off x="971600" y="817126"/>
            <a:ext cx="7128792" cy="523220"/>
          </a:xfrm>
          <a:prstGeom prst="rect">
            <a:avLst/>
          </a:prstGeom>
          <a:noFill/>
        </p:spPr>
        <p:txBody>
          <a:bodyPr wrap="square" rtlCol="0">
            <a:spAutoFit/>
          </a:bodyPr>
          <a:lstStyle/>
          <a:p>
            <a:pPr algn="ctr"/>
            <a:r>
              <a:rPr lang="cs-CZ" sz="2800" b="1" dirty="0" smtClean="0">
                <a:solidFill>
                  <a:schemeClr val="tx2"/>
                </a:solidFill>
              </a:rPr>
              <a:t>Současný stav přípravy OPZ</a:t>
            </a:r>
            <a:endParaRPr lang="nl-NL" sz="2800" b="1" dirty="0">
              <a:solidFill>
                <a:schemeClr val="tx2"/>
              </a:solidFill>
            </a:endParaRPr>
          </a:p>
        </p:txBody>
      </p:sp>
      <p:sp>
        <p:nvSpPr>
          <p:cNvPr id="5" name="TextovéPole 4"/>
          <p:cNvSpPr txBox="1"/>
          <p:nvPr/>
        </p:nvSpPr>
        <p:spPr>
          <a:xfrm>
            <a:off x="1040640" y="1677880"/>
            <a:ext cx="8208912" cy="3388620"/>
          </a:xfrm>
          <a:prstGeom prst="rect">
            <a:avLst/>
          </a:prstGeom>
          <a:noFill/>
        </p:spPr>
        <p:txBody>
          <a:bodyPr wrap="square" rtlCol="0">
            <a:spAutoFit/>
          </a:bodyPr>
          <a:lstStyle/>
          <a:p>
            <a:pPr lvl="1">
              <a:lnSpc>
                <a:spcPct val="115000"/>
              </a:lnSpc>
            </a:pPr>
            <a:endParaRPr lang="cs-CZ" sz="1400" dirty="0" smtClean="0">
              <a:solidFill>
                <a:schemeClr val="tx2"/>
              </a:solidFill>
            </a:endParaRPr>
          </a:p>
          <a:p>
            <a:pPr marL="342900" indent="-342900">
              <a:buFont typeface="Wingdings" panose="05000000000000000000" pitchFamily="2" charset="2"/>
              <a:buChar char="Ø"/>
            </a:pPr>
            <a:endParaRPr lang="pl-PL" sz="1400" b="1" dirty="0" smtClean="0">
              <a:solidFill>
                <a:schemeClr val="tx2"/>
              </a:solidFill>
            </a:endParaRPr>
          </a:p>
          <a:p>
            <a:pPr marL="342900" indent="-342900">
              <a:buFont typeface="+mj-lt"/>
              <a:buAutoNum type="arabicPeriod"/>
            </a:pPr>
            <a:endParaRPr lang="pl-PL" sz="1400" b="1" dirty="0" smtClean="0">
              <a:solidFill>
                <a:schemeClr val="tx2"/>
              </a:solidFill>
            </a:endParaRPr>
          </a:p>
          <a:p>
            <a:pPr marL="342900" indent="-342900">
              <a:buFont typeface="Wingdings" panose="05000000000000000000" pitchFamily="2" charset="2"/>
              <a:buChar char="Ø"/>
            </a:pPr>
            <a:endParaRPr lang="pl-PL" sz="1400" dirty="0" smtClean="0">
              <a:solidFill>
                <a:schemeClr val="tx2"/>
              </a:solidFill>
            </a:endParaRPr>
          </a:p>
          <a:p>
            <a:pPr marL="342900" indent="-342900">
              <a:buFont typeface="+mj-lt"/>
              <a:buAutoNum type="arabicPeriod"/>
            </a:pPr>
            <a:endParaRPr lang="pl-PL" sz="1400" dirty="0" smtClean="0">
              <a:solidFill>
                <a:schemeClr val="tx2"/>
              </a:solidFill>
            </a:endParaRPr>
          </a:p>
          <a:p>
            <a:pPr marL="342900" indent="-342900">
              <a:buFont typeface="+mj-lt"/>
              <a:buAutoNum type="arabicPeriod"/>
            </a:pPr>
            <a:endParaRPr lang="pl-PL" sz="1400" b="1" dirty="0" smtClean="0">
              <a:solidFill>
                <a:schemeClr val="tx2"/>
              </a:solidFill>
            </a:endParaRPr>
          </a:p>
          <a:p>
            <a:pPr marL="342900" indent="-342900">
              <a:buFont typeface="+mj-lt"/>
              <a:buAutoNum type="arabicPeriod"/>
            </a:pPr>
            <a:endParaRPr lang="pl-PL" sz="1400" b="1" dirty="0" smtClean="0">
              <a:solidFill>
                <a:schemeClr val="tx2"/>
              </a:solidFill>
            </a:endParaRPr>
          </a:p>
          <a:p>
            <a:pPr marL="342900" indent="-342900">
              <a:buFont typeface="Wingdings" panose="05000000000000000000" pitchFamily="2" charset="2"/>
              <a:buChar char="Ø"/>
            </a:pPr>
            <a:endParaRPr lang="pl-PL" sz="1400" b="1" dirty="0" smtClean="0">
              <a:solidFill>
                <a:schemeClr val="tx2"/>
              </a:solidFill>
            </a:endParaRPr>
          </a:p>
          <a:p>
            <a:pPr marL="342900" indent="-342900">
              <a:buFont typeface="+mj-lt"/>
              <a:buAutoNum type="arabicPeriod"/>
            </a:pPr>
            <a:endParaRPr lang="pl-PL" sz="1400" b="1" dirty="0" smtClean="0">
              <a:solidFill>
                <a:schemeClr val="tx2"/>
              </a:solidFill>
            </a:endParaRPr>
          </a:p>
          <a:p>
            <a:endParaRPr lang="pl-PL" sz="1400" dirty="0" smtClean="0">
              <a:solidFill>
                <a:schemeClr val="tx2"/>
              </a:solidFill>
            </a:endParaRPr>
          </a:p>
          <a:p>
            <a:pPr marL="342900" indent="-342900">
              <a:buFont typeface="+mj-lt"/>
              <a:buAutoNum type="arabicPeriod"/>
            </a:pPr>
            <a:endParaRPr lang="pl-PL" sz="1400" dirty="0" smtClean="0">
              <a:solidFill>
                <a:schemeClr val="tx2"/>
              </a:solidFill>
            </a:endParaRPr>
          </a:p>
          <a:p>
            <a:pPr marL="742950" lvl="1" indent="-285750">
              <a:lnSpc>
                <a:spcPct val="115000"/>
              </a:lnSpc>
              <a:spcAft>
                <a:spcPts val="0"/>
              </a:spcAft>
              <a:buFont typeface="Wingdings" panose="05000000000000000000" pitchFamily="2" charset="2"/>
              <a:buChar char="Ø"/>
            </a:pPr>
            <a:endParaRPr lang="cs-CZ" sz="1400" dirty="0" smtClean="0">
              <a:solidFill>
                <a:schemeClr val="tx2"/>
              </a:solidFill>
              <a:ea typeface="Calibri"/>
              <a:cs typeface="Times New Roman"/>
            </a:endParaRPr>
          </a:p>
          <a:p>
            <a:pPr marL="800100" lvl="1" indent="-342900">
              <a:buFont typeface="Wingdings" panose="05000000000000000000" pitchFamily="2" charset="2"/>
              <a:buChar char="Ø"/>
            </a:pPr>
            <a:endParaRPr lang="cs-CZ" sz="1400" dirty="0" smtClean="0">
              <a:solidFill>
                <a:schemeClr val="tx2"/>
              </a:solidFill>
              <a:ea typeface="Calibri"/>
              <a:cs typeface="Times New Roman"/>
            </a:endParaRPr>
          </a:p>
          <a:p>
            <a:pPr marL="800100" lvl="1" indent="-342900">
              <a:buFont typeface="Wingdings" panose="05000000000000000000" pitchFamily="2" charset="2"/>
              <a:buChar char="Ø"/>
            </a:pPr>
            <a:endParaRPr lang="cs-CZ" sz="1400" dirty="0" smtClean="0">
              <a:solidFill>
                <a:schemeClr val="tx2"/>
              </a:solidFill>
              <a:ea typeface="Calibri"/>
              <a:cs typeface="Times New Roman"/>
            </a:endParaRPr>
          </a:p>
          <a:p>
            <a:pPr marL="800100" lvl="1" indent="-342900">
              <a:buFont typeface="Wingdings" panose="05000000000000000000" pitchFamily="2" charset="2"/>
              <a:buChar char="Ø"/>
            </a:pPr>
            <a:endParaRPr lang="cs-CZ" sz="1400" dirty="0"/>
          </a:p>
        </p:txBody>
      </p:sp>
      <p:sp>
        <p:nvSpPr>
          <p:cNvPr id="8" name="Zástupný symbol pro obsah 4"/>
          <p:cNvSpPr txBox="1">
            <a:spLocks/>
          </p:cNvSpPr>
          <p:nvPr/>
        </p:nvSpPr>
        <p:spPr>
          <a:xfrm>
            <a:off x="462968" y="1556792"/>
            <a:ext cx="8208912" cy="475252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altLang="cs-CZ" sz="2000" dirty="0" smtClean="0">
              <a:solidFill>
                <a:srgbClr val="14407E"/>
              </a:solidFill>
              <a:cs typeface="Times New Roman" pitchFamily="18" charset="0"/>
            </a:endParaRPr>
          </a:p>
          <a:p>
            <a:endParaRPr lang="cs-CZ" sz="2000" dirty="0"/>
          </a:p>
        </p:txBody>
      </p:sp>
      <p:sp>
        <p:nvSpPr>
          <p:cNvPr id="7" name="Zástupný symbol pro obsah 4"/>
          <p:cNvSpPr txBox="1">
            <a:spLocks/>
          </p:cNvSpPr>
          <p:nvPr/>
        </p:nvSpPr>
        <p:spPr>
          <a:xfrm>
            <a:off x="755576" y="1677880"/>
            <a:ext cx="7916304" cy="4631440"/>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1950" lvl="3" indent="-361950" algn="just">
              <a:spcBef>
                <a:spcPts val="500"/>
              </a:spcBef>
              <a:spcAft>
                <a:spcPts val="500"/>
              </a:spcAft>
              <a:buFont typeface="Arial" charset="0"/>
              <a:buChar char="•"/>
            </a:pPr>
            <a:r>
              <a:rPr lang="cs-CZ" altLang="cs-CZ" sz="1800" b="1" dirty="0" smtClean="0">
                <a:solidFill>
                  <a:srgbClr val="14407E"/>
                </a:solidFill>
                <a:cs typeface="Times New Roman" pitchFamily="18" charset="0"/>
              </a:rPr>
              <a:t>zaslání </a:t>
            </a:r>
            <a:r>
              <a:rPr lang="cs-CZ" altLang="cs-CZ" sz="1800" b="1" dirty="0">
                <a:solidFill>
                  <a:srgbClr val="14407E"/>
                </a:solidFill>
                <a:cs typeface="Times New Roman" pitchFamily="18" charset="0"/>
              </a:rPr>
              <a:t>návrhu OPZ Evropské komisi </a:t>
            </a:r>
            <a:r>
              <a:rPr lang="cs-CZ" altLang="cs-CZ" sz="1800" dirty="0">
                <a:solidFill>
                  <a:srgbClr val="14407E"/>
                </a:solidFill>
                <a:cs typeface="Times New Roman" pitchFamily="18" charset="0"/>
              </a:rPr>
              <a:t>(začátek formálního vyjednávání OPZ) - 15. 7. 2014</a:t>
            </a:r>
          </a:p>
          <a:p>
            <a:pPr marL="361950" lvl="3" indent="-361950" algn="just">
              <a:spcBef>
                <a:spcPts val="500"/>
              </a:spcBef>
              <a:spcAft>
                <a:spcPts val="500"/>
              </a:spcAft>
              <a:buFont typeface="Arial" charset="0"/>
              <a:buChar char="•"/>
            </a:pPr>
            <a:r>
              <a:rPr lang="cs-CZ" altLang="cs-CZ" sz="1800" b="1" dirty="0" smtClean="0">
                <a:solidFill>
                  <a:srgbClr val="14407E"/>
                </a:solidFill>
                <a:cs typeface="Times New Roman" pitchFamily="18" charset="0"/>
              </a:rPr>
              <a:t>obdržení </a:t>
            </a:r>
            <a:r>
              <a:rPr lang="cs-CZ" altLang="cs-CZ" sz="1800" b="1" dirty="0">
                <a:solidFill>
                  <a:srgbClr val="14407E"/>
                </a:solidFill>
                <a:cs typeface="Times New Roman" pitchFamily="18" charset="0"/>
              </a:rPr>
              <a:t>připomínek EK</a:t>
            </a:r>
            <a:r>
              <a:rPr lang="cs-CZ" altLang="cs-CZ" sz="1800" dirty="0">
                <a:solidFill>
                  <a:srgbClr val="14407E"/>
                </a:solidFill>
                <a:cs typeface="Times New Roman" pitchFamily="18" charset="0"/>
              </a:rPr>
              <a:t> k návrhu OPZ - 16. 10. 2014</a:t>
            </a:r>
          </a:p>
          <a:p>
            <a:pPr marL="361950" lvl="3" indent="-361950" algn="just">
              <a:spcBef>
                <a:spcPts val="500"/>
              </a:spcBef>
              <a:spcAft>
                <a:spcPts val="500"/>
              </a:spcAft>
              <a:buFont typeface="Arial" charset="0"/>
              <a:buChar char="•"/>
            </a:pPr>
            <a:r>
              <a:rPr lang="cs-CZ" altLang="cs-CZ" sz="1800" b="1" dirty="0" smtClean="0">
                <a:solidFill>
                  <a:srgbClr val="14407E"/>
                </a:solidFill>
                <a:cs typeface="Times New Roman" pitchFamily="18" charset="0"/>
              </a:rPr>
              <a:t>formální </a:t>
            </a:r>
            <a:r>
              <a:rPr lang="cs-CZ" altLang="cs-CZ" sz="1800" b="1" dirty="0">
                <a:solidFill>
                  <a:srgbClr val="14407E"/>
                </a:solidFill>
                <a:cs typeface="Times New Roman" pitchFamily="18" charset="0"/>
              </a:rPr>
              <a:t>vyjednávání s EK</a:t>
            </a:r>
            <a:r>
              <a:rPr lang="cs-CZ" altLang="cs-CZ" sz="1800" dirty="0">
                <a:solidFill>
                  <a:srgbClr val="14407E"/>
                </a:solidFill>
                <a:cs typeface="Times New Roman" pitchFamily="18" charset="0"/>
              </a:rPr>
              <a:t> – 11/2014 – 1/2015</a:t>
            </a:r>
          </a:p>
          <a:p>
            <a:pPr marL="361950" lvl="3" indent="-361950" algn="just">
              <a:spcBef>
                <a:spcPts val="500"/>
              </a:spcBef>
              <a:spcAft>
                <a:spcPts val="500"/>
              </a:spcAft>
              <a:buFont typeface="Arial" charset="0"/>
              <a:buChar char="•"/>
            </a:pPr>
            <a:r>
              <a:rPr lang="cs-CZ" altLang="cs-CZ" sz="1800" b="1" dirty="0" smtClean="0">
                <a:solidFill>
                  <a:srgbClr val="14407E"/>
                </a:solidFill>
                <a:cs typeface="Times New Roman" pitchFamily="18" charset="0"/>
              </a:rPr>
              <a:t>zaslání </a:t>
            </a:r>
            <a:r>
              <a:rPr lang="cs-CZ" altLang="cs-CZ" sz="1800" b="1" dirty="0">
                <a:solidFill>
                  <a:srgbClr val="14407E"/>
                </a:solidFill>
                <a:cs typeface="Times New Roman" pitchFamily="18" charset="0"/>
              </a:rPr>
              <a:t>finální verze OPZ na EK </a:t>
            </a:r>
            <a:r>
              <a:rPr lang="cs-CZ" altLang="cs-CZ" sz="1800" dirty="0">
                <a:solidFill>
                  <a:srgbClr val="14407E"/>
                </a:solidFill>
                <a:cs typeface="Times New Roman" pitchFamily="18" charset="0"/>
              </a:rPr>
              <a:t>– 2. polovina ledna 2015</a:t>
            </a:r>
          </a:p>
          <a:p>
            <a:pPr marL="361950" lvl="3" indent="-361950" algn="just">
              <a:spcBef>
                <a:spcPts val="500"/>
              </a:spcBef>
              <a:spcAft>
                <a:spcPts val="500"/>
              </a:spcAft>
              <a:buFont typeface="Arial" charset="0"/>
              <a:buChar char="•"/>
            </a:pPr>
            <a:r>
              <a:rPr lang="cs-CZ" altLang="cs-CZ" sz="1800" b="1" dirty="0" smtClean="0">
                <a:solidFill>
                  <a:srgbClr val="14407E"/>
                </a:solidFill>
                <a:cs typeface="Times New Roman" pitchFamily="18" charset="0"/>
              </a:rPr>
              <a:t>schválení </a:t>
            </a:r>
            <a:r>
              <a:rPr lang="cs-CZ" altLang="cs-CZ" sz="1800" b="1" dirty="0">
                <a:solidFill>
                  <a:srgbClr val="14407E"/>
                </a:solidFill>
                <a:cs typeface="Times New Roman" pitchFamily="18" charset="0"/>
              </a:rPr>
              <a:t>OPZ </a:t>
            </a:r>
            <a:r>
              <a:rPr lang="cs-CZ" altLang="cs-CZ" sz="1800" dirty="0">
                <a:solidFill>
                  <a:srgbClr val="14407E"/>
                </a:solidFill>
                <a:cs typeface="Times New Roman" pitchFamily="18" charset="0"/>
              </a:rPr>
              <a:t>(komplexní procedura EK) - cca 06/2015 </a:t>
            </a:r>
          </a:p>
          <a:p>
            <a:pPr marL="361950" lvl="3" indent="-361950" algn="just">
              <a:spcBef>
                <a:spcPts val="500"/>
              </a:spcBef>
              <a:spcAft>
                <a:spcPts val="500"/>
              </a:spcAft>
              <a:buFont typeface="Arial" charset="0"/>
              <a:buChar char="•"/>
            </a:pPr>
            <a:r>
              <a:rPr lang="cs-CZ" altLang="cs-CZ" sz="1800" b="1" dirty="0" smtClean="0">
                <a:solidFill>
                  <a:srgbClr val="14407E"/>
                </a:solidFill>
                <a:cs typeface="Times New Roman" pitchFamily="18" charset="0"/>
              </a:rPr>
              <a:t>dokončení </a:t>
            </a:r>
            <a:r>
              <a:rPr lang="cs-CZ" altLang="cs-CZ" sz="1800" b="1" dirty="0">
                <a:solidFill>
                  <a:srgbClr val="14407E"/>
                </a:solidFill>
                <a:cs typeface="Times New Roman" pitchFamily="18" charset="0"/>
              </a:rPr>
              <a:t>řídicí dokumentace OPZ </a:t>
            </a:r>
            <a:r>
              <a:rPr lang="cs-CZ" altLang="cs-CZ" sz="1800" dirty="0">
                <a:solidFill>
                  <a:srgbClr val="14407E"/>
                </a:solidFill>
                <a:cs typeface="Times New Roman" pitchFamily="18" charset="0"/>
              </a:rPr>
              <a:t>+ konzultace s MMR – 11/2014 – 01/2015</a:t>
            </a:r>
          </a:p>
          <a:p>
            <a:pPr marL="0" lvl="4" indent="0" algn="just">
              <a:spcBef>
                <a:spcPts val="500"/>
              </a:spcBef>
              <a:spcAft>
                <a:spcPts val="500"/>
              </a:spcAft>
              <a:buNone/>
            </a:pPr>
            <a:r>
              <a:rPr lang="cs-CZ" altLang="cs-CZ" sz="1800" b="1" dirty="0" smtClean="0">
                <a:solidFill>
                  <a:srgbClr val="14407E"/>
                </a:solidFill>
                <a:cs typeface="Times New Roman" pitchFamily="18" charset="0"/>
              </a:rPr>
              <a:t>	</a:t>
            </a:r>
            <a:r>
              <a:rPr lang="cs-CZ" altLang="cs-CZ" sz="1800" dirty="0" smtClean="0">
                <a:solidFill>
                  <a:srgbClr val="14407E"/>
                </a:solidFill>
                <a:cs typeface="Times New Roman" pitchFamily="18" charset="0"/>
              </a:rPr>
              <a:t>- operační </a:t>
            </a:r>
            <a:r>
              <a:rPr lang="cs-CZ" altLang="cs-CZ" sz="1800" dirty="0">
                <a:solidFill>
                  <a:srgbClr val="14407E"/>
                </a:solidFill>
                <a:cs typeface="Times New Roman" pitchFamily="18" charset="0"/>
              </a:rPr>
              <a:t>manuál a pracovní postupy pro ŘO</a:t>
            </a:r>
          </a:p>
          <a:p>
            <a:pPr marL="0" lvl="4" indent="0" algn="just">
              <a:spcBef>
                <a:spcPts val="500"/>
              </a:spcBef>
              <a:spcAft>
                <a:spcPts val="500"/>
              </a:spcAft>
              <a:buNone/>
            </a:pPr>
            <a:r>
              <a:rPr lang="cs-CZ" altLang="cs-CZ" sz="1800" dirty="0" smtClean="0">
                <a:solidFill>
                  <a:srgbClr val="14407E"/>
                </a:solidFill>
                <a:cs typeface="Times New Roman" pitchFamily="18" charset="0"/>
              </a:rPr>
              <a:t>	- pravidla </a:t>
            </a:r>
            <a:r>
              <a:rPr lang="cs-CZ" altLang="cs-CZ" sz="1800" dirty="0">
                <a:solidFill>
                  <a:srgbClr val="14407E"/>
                </a:solidFill>
                <a:cs typeface="Times New Roman" pitchFamily="18" charset="0"/>
              </a:rPr>
              <a:t>pro žadatele a příjemce</a:t>
            </a:r>
          </a:p>
          <a:p>
            <a:pPr marL="361950" lvl="3" indent="-361950" algn="just">
              <a:spcBef>
                <a:spcPts val="500"/>
              </a:spcBef>
              <a:spcAft>
                <a:spcPts val="500"/>
              </a:spcAft>
              <a:buFont typeface="Arial" charset="0"/>
              <a:buChar char="•"/>
            </a:pPr>
            <a:r>
              <a:rPr lang="cs-CZ" altLang="cs-CZ" sz="1800" b="1" dirty="0" smtClean="0">
                <a:solidFill>
                  <a:srgbClr val="14407E"/>
                </a:solidFill>
                <a:cs typeface="Times New Roman" pitchFamily="18" charset="0"/>
              </a:rPr>
              <a:t>audit </a:t>
            </a:r>
            <a:r>
              <a:rPr lang="cs-CZ" altLang="cs-CZ" sz="1800" b="1" dirty="0">
                <a:solidFill>
                  <a:srgbClr val="14407E"/>
                </a:solidFill>
                <a:cs typeface="Times New Roman" pitchFamily="18" charset="0"/>
              </a:rPr>
              <a:t>designace </a:t>
            </a:r>
            <a:r>
              <a:rPr lang="cs-CZ" altLang="cs-CZ" sz="1800" dirty="0">
                <a:solidFill>
                  <a:srgbClr val="14407E"/>
                </a:solidFill>
                <a:cs typeface="Times New Roman" pitchFamily="18" charset="0"/>
              </a:rPr>
              <a:t>– 03/2015 – 04/2015</a:t>
            </a:r>
          </a:p>
          <a:p>
            <a:pPr marL="361950" lvl="3" indent="-361950" algn="just">
              <a:spcBef>
                <a:spcPts val="500"/>
              </a:spcBef>
              <a:spcAft>
                <a:spcPts val="500"/>
              </a:spcAft>
              <a:buFont typeface="Arial" charset="0"/>
              <a:buChar char="•"/>
            </a:pPr>
            <a:r>
              <a:rPr lang="cs-CZ" altLang="cs-CZ" sz="1800" b="1" dirty="0" smtClean="0">
                <a:solidFill>
                  <a:srgbClr val="14407E"/>
                </a:solidFill>
                <a:cs typeface="Times New Roman" pitchFamily="18" charset="0"/>
              </a:rPr>
              <a:t>schválení </a:t>
            </a:r>
            <a:r>
              <a:rPr lang="cs-CZ" altLang="cs-CZ" sz="1800" b="1" dirty="0">
                <a:solidFill>
                  <a:srgbClr val="14407E"/>
                </a:solidFill>
                <a:cs typeface="Times New Roman" pitchFamily="18" charset="0"/>
              </a:rPr>
              <a:t>výzev vládou ČR </a:t>
            </a:r>
            <a:r>
              <a:rPr lang="cs-CZ" altLang="cs-CZ" sz="1800" dirty="0">
                <a:solidFill>
                  <a:srgbClr val="14407E"/>
                </a:solidFill>
                <a:cs typeface="Times New Roman" pitchFamily="18" charset="0"/>
              </a:rPr>
              <a:t>– duben 2015</a:t>
            </a:r>
          </a:p>
          <a:p>
            <a:endParaRPr lang="cs-CZ" sz="1800" dirty="0"/>
          </a:p>
        </p:txBody>
      </p:sp>
    </p:spTree>
    <p:extLst>
      <p:ext uri="{BB962C8B-B14F-4D97-AF65-F5344CB8AC3E}">
        <p14:creationId xmlns:p14="http://schemas.microsoft.com/office/powerpoint/2010/main" val="5201916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p:cNvPicPr>
            <a:picLocks noChangeAspect="1"/>
          </p:cNvPicPr>
          <p:nvPr/>
        </p:nvPicPr>
        <p:blipFill rotWithShape="1">
          <a:blip r:embed="rId2">
            <a:extLst>
              <a:ext uri="{28A0092B-C50C-407E-A947-70E740481C1C}">
                <a14:useLocalDpi xmlns:a14="http://schemas.microsoft.com/office/drawing/2010/main" val="0"/>
              </a:ext>
            </a:extLst>
          </a:blip>
          <a:srcRect b="24427"/>
          <a:stretch/>
        </p:blipFill>
        <p:spPr>
          <a:xfrm>
            <a:off x="395536" y="-1733"/>
            <a:ext cx="8343776" cy="1679613"/>
          </a:xfrm>
          <a:prstGeom prst="rect">
            <a:avLst/>
          </a:prstGeom>
        </p:spPr>
      </p:pic>
      <p:sp>
        <p:nvSpPr>
          <p:cNvPr id="4" name="TextovéPole 3"/>
          <p:cNvSpPr txBox="1"/>
          <p:nvPr/>
        </p:nvSpPr>
        <p:spPr>
          <a:xfrm>
            <a:off x="971600" y="817126"/>
            <a:ext cx="7128792" cy="523220"/>
          </a:xfrm>
          <a:prstGeom prst="rect">
            <a:avLst/>
          </a:prstGeom>
          <a:noFill/>
        </p:spPr>
        <p:txBody>
          <a:bodyPr wrap="square" rtlCol="0">
            <a:spAutoFit/>
          </a:bodyPr>
          <a:lstStyle/>
          <a:p>
            <a:pPr algn="ctr"/>
            <a:r>
              <a:rPr lang="cs-CZ" sz="2800" b="1" dirty="0">
                <a:solidFill>
                  <a:schemeClr val="tx2"/>
                </a:solidFill>
              </a:rPr>
              <a:t>Hlavní připomínky EK k návrhu </a:t>
            </a:r>
            <a:r>
              <a:rPr lang="cs-CZ" sz="2800" b="1" dirty="0" smtClean="0">
                <a:solidFill>
                  <a:schemeClr val="tx2"/>
                </a:solidFill>
              </a:rPr>
              <a:t>OPZ (1)</a:t>
            </a:r>
            <a:endParaRPr lang="cs-CZ" sz="2800" b="1" dirty="0">
              <a:solidFill>
                <a:schemeClr val="tx2"/>
              </a:solidFill>
            </a:endParaRPr>
          </a:p>
        </p:txBody>
      </p:sp>
      <p:sp>
        <p:nvSpPr>
          <p:cNvPr id="5" name="TextovéPole 4"/>
          <p:cNvSpPr txBox="1"/>
          <p:nvPr/>
        </p:nvSpPr>
        <p:spPr>
          <a:xfrm>
            <a:off x="755998" y="1664527"/>
            <a:ext cx="7704434" cy="7174272"/>
          </a:xfrm>
          <a:prstGeom prst="rect">
            <a:avLst/>
          </a:prstGeom>
          <a:noFill/>
        </p:spPr>
        <p:txBody>
          <a:bodyPr wrap="square" rtlCol="0">
            <a:spAutoFit/>
          </a:bodyPr>
          <a:lstStyle/>
          <a:p>
            <a:pPr marL="342900" indent="-342900">
              <a:spcBef>
                <a:spcPts val="0"/>
              </a:spcBef>
              <a:spcAft>
                <a:spcPts val="600"/>
              </a:spcAft>
              <a:buFont typeface="+mj-lt"/>
              <a:buAutoNum type="arabicPeriod"/>
            </a:pPr>
            <a:r>
              <a:rPr lang="cs-CZ" dirty="0" smtClean="0">
                <a:solidFill>
                  <a:srgbClr val="14407E"/>
                </a:solidFill>
                <a:cs typeface="Times New Roman" pitchFamily="18" charset="0"/>
              </a:rPr>
              <a:t>požadavek </a:t>
            </a:r>
            <a:r>
              <a:rPr lang="cs-CZ" dirty="0">
                <a:solidFill>
                  <a:srgbClr val="14407E"/>
                </a:solidFill>
                <a:cs typeface="Times New Roman" pitchFamily="18" charset="0"/>
              </a:rPr>
              <a:t>na </a:t>
            </a:r>
            <a:r>
              <a:rPr lang="cs-CZ" b="1" dirty="0">
                <a:solidFill>
                  <a:srgbClr val="14407E"/>
                </a:solidFill>
                <a:cs typeface="Times New Roman" pitchFamily="18" charset="0"/>
              </a:rPr>
              <a:t>větší zacílení </a:t>
            </a:r>
            <a:r>
              <a:rPr lang="cs-CZ" dirty="0">
                <a:solidFill>
                  <a:srgbClr val="14407E"/>
                </a:solidFill>
                <a:cs typeface="Times New Roman" pitchFamily="18" charset="0"/>
              </a:rPr>
              <a:t>intervencí OPZ na plnění Specifických doporučení Rady 2014</a:t>
            </a:r>
          </a:p>
          <a:p>
            <a:pPr marL="342900" indent="-342900">
              <a:spcBef>
                <a:spcPts val="0"/>
              </a:spcBef>
              <a:spcAft>
                <a:spcPts val="600"/>
              </a:spcAft>
              <a:buFont typeface="+mj-lt"/>
              <a:buAutoNum type="arabicPeriod"/>
            </a:pPr>
            <a:r>
              <a:rPr lang="cs-CZ" dirty="0" smtClean="0">
                <a:solidFill>
                  <a:srgbClr val="14407E"/>
                </a:solidFill>
                <a:cs typeface="Times New Roman" pitchFamily="18" charset="0"/>
              </a:rPr>
              <a:t>připomínky </a:t>
            </a:r>
            <a:r>
              <a:rPr lang="cs-CZ" dirty="0">
                <a:solidFill>
                  <a:srgbClr val="14407E"/>
                </a:solidFill>
                <a:cs typeface="Times New Roman" pitchFamily="18" charset="0"/>
              </a:rPr>
              <a:t>k </a:t>
            </a:r>
            <a:r>
              <a:rPr lang="cs-CZ" b="1" dirty="0">
                <a:solidFill>
                  <a:srgbClr val="14407E"/>
                </a:solidFill>
                <a:cs typeface="Times New Roman" pitchFamily="18" charset="0"/>
              </a:rPr>
              <a:t>nastavení pro-</a:t>
            </a:r>
            <a:r>
              <a:rPr lang="cs-CZ" b="1" dirty="0" err="1">
                <a:solidFill>
                  <a:srgbClr val="14407E"/>
                </a:solidFill>
                <a:cs typeface="Times New Roman" pitchFamily="18" charset="0"/>
              </a:rPr>
              <a:t>rata</a:t>
            </a:r>
            <a:r>
              <a:rPr lang="cs-CZ" b="1" dirty="0">
                <a:solidFill>
                  <a:srgbClr val="14407E"/>
                </a:solidFill>
                <a:cs typeface="Times New Roman" pitchFamily="18" charset="0"/>
              </a:rPr>
              <a:t> mechanismu </a:t>
            </a:r>
            <a:r>
              <a:rPr lang="cs-CZ" dirty="0">
                <a:solidFill>
                  <a:srgbClr val="14407E"/>
                </a:solidFill>
                <a:cs typeface="Times New Roman" pitchFamily="18" charset="0"/>
              </a:rPr>
              <a:t>– podpora intervencí na území celé ČR (méně i více rozvinuté regiony)</a:t>
            </a:r>
          </a:p>
          <a:p>
            <a:pPr marL="342900" indent="-342900">
              <a:spcBef>
                <a:spcPts val="0"/>
              </a:spcBef>
              <a:spcAft>
                <a:spcPts val="600"/>
              </a:spcAft>
              <a:buFont typeface="+mj-lt"/>
              <a:buAutoNum type="arabicPeriod"/>
            </a:pPr>
            <a:r>
              <a:rPr lang="cs-CZ" dirty="0" smtClean="0">
                <a:solidFill>
                  <a:srgbClr val="14407E"/>
                </a:solidFill>
                <a:cs typeface="Times New Roman" pitchFamily="18" charset="0"/>
              </a:rPr>
              <a:t>požadavky </a:t>
            </a:r>
            <a:r>
              <a:rPr lang="cs-CZ" dirty="0">
                <a:solidFill>
                  <a:srgbClr val="14407E"/>
                </a:solidFill>
                <a:cs typeface="Times New Roman" pitchFamily="18" charset="0"/>
              </a:rPr>
              <a:t>na </a:t>
            </a:r>
            <a:r>
              <a:rPr lang="cs-CZ" b="1" dirty="0">
                <a:solidFill>
                  <a:srgbClr val="14407E"/>
                </a:solidFill>
                <a:cs typeface="Times New Roman" pitchFamily="18" charset="0"/>
              </a:rPr>
              <a:t>přepracování prioritní osy 4 </a:t>
            </a:r>
            <a:r>
              <a:rPr lang="cs-CZ" dirty="0">
                <a:solidFill>
                  <a:srgbClr val="14407E"/>
                </a:solidFill>
                <a:cs typeface="Times New Roman" pitchFamily="18" charset="0"/>
              </a:rPr>
              <a:t>Efektivní veřejná správa v gesci MV ČR</a:t>
            </a:r>
          </a:p>
          <a:p>
            <a:pPr marL="342900" indent="-342900">
              <a:spcBef>
                <a:spcPts val="0"/>
              </a:spcBef>
              <a:spcAft>
                <a:spcPts val="600"/>
              </a:spcAft>
              <a:buFont typeface="+mj-lt"/>
              <a:buAutoNum type="arabicPeriod"/>
            </a:pPr>
            <a:r>
              <a:rPr lang="cs-CZ" dirty="0" smtClean="0">
                <a:solidFill>
                  <a:srgbClr val="14407E"/>
                </a:solidFill>
                <a:cs typeface="Times New Roman" pitchFamily="18" charset="0"/>
              </a:rPr>
              <a:t>výhrady </a:t>
            </a:r>
            <a:r>
              <a:rPr lang="cs-CZ" dirty="0">
                <a:solidFill>
                  <a:srgbClr val="14407E"/>
                </a:solidFill>
                <a:cs typeface="Times New Roman" pitchFamily="18" charset="0"/>
              </a:rPr>
              <a:t>k </a:t>
            </a:r>
            <a:r>
              <a:rPr lang="cs-CZ" b="1" dirty="0">
                <a:solidFill>
                  <a:srgbClr val="14407E"/>
                </a:solidFill>
                <a:cs typeface="Times New Roman" pitchFamily="18" charset="0"/>
              </a:rPr>
              <a:t>plnění předběžných podmínek</a:t>
            </a:r>
            <a:r>
              <a:rPr lang="cs-CZ" dirty="0">
                <a:solidFill>
                  <a:srgbClr val="14407E"/>
                </a:solidFill>
                <a:cs typeface="Times New Roman" pitchFamily="18" charset="0"/>
              </a:rPr>
              <a:t> č. 11 Veřejná správa, č. 9.3 Zdravotní péče, č. 8.1 Zaměstnanost a 8.6 Zaměstnanost mladých lidí</a:t>
            </a:r>
          </a:p>
          <a:p>
            <a:pPr marL="342900" indent="-342900">
              <a:spcBef>
                <a:spcPts val="0"/>
              </a:spcBef>
              <a:spcAft>
                <a:spcPts val="600"/>
              </a:spcAft>
              <a:buFont typeface="+mj-lt"/>
              <a:buAutoNum type="arabicPeriod"/>
            </a:pPr>
            <a:r>
              <a:rPr lang="cs-CZ" dirty="0" smtClean="0">
                <a:solidFill>
                  <a:srgbClr val="14407E"/>
                </a:solidFill>
                <a:cs typeface="Times New Roman" pitchFamily="18" charset="0"/>
              </a:rPr>
              <a:t>připomínky </a:t>
            </a:r>
            <a:r>
              <a:rPr lang="cs-CZ" dirty="0">
                <a:solidFill>
                  <a:srgbClr val="14407E"/>
                </a:solidFill>
                <a:cs typeface="Times New Roman" pitchFamily="18" charset="0"/>
              </a:rPr>
              <a:t>k</a:t>
            </a:r>
            <a:r>
              <a:rPr lang="cs-CZ" b="1" dirty="0">
                <a:solidFill>
                  <a:srgbClr val="14407E"/>
                </a:solidFill>
                <a:cs typeface="Times New Roman" pitchFamily="18" charset="0"/>
              </a:rPr>
              <a:t> investiční prioritě 1.5 </a:t>
            </a:r>
            <a:r>
              <a:rPr lang="cs-CZ" dirty="0">
                <a:solidFill>
                  <a:srgbClr val="14407E"/>
                </a:solidFill>
                <a:cs typeface="Times New Roman" pitchFamily="18" charset="0"/>
              </a:rPr>
              <a:t>Iniciativa na podporu zaměstnanosti mládeže</a:t>
            </a:r>
          </a:p>
          <a:p>
            <a:pPr marL="342900" indent="-342900">
              <a:spcBef>
                <a:spcPts val="0"/>
              </a:spcBef>
              <a:spcAft>
                <a:spcPts val="600"/>
              </a:spcAft>
              <a:buFont typeface="+mj-lt"/>
              <a:buAutoNum type="arabicPeriod"/>
            </a:pPr>
            <a:r>
              <a:rPr lang="cs-CZ" dirty="0" smtClean="0">
                <a:solidFill>
                  <a:srgbClr val="14407E"/>
                </a:solidFill>
                <a:cs typeface="Times New Roman" pitchFamily="18" charset="0"/>
              </a:rPr>
              <a:t>připomínky </a:t>
            </a:r>
            <a:r>
              <a:rPr lang="cs-CZ" dirty="0">
                <a:solidFill>
                  <a:srgbClr val="14407E"/>
                </a:solidFill>
                <a:cs typeface="Times New Roman" pitchFamily="18" charset="0"/>
              </a:rPr>
              <a:t>k </a:t>
            </a:r>
            <a:r>
              <a:rPr lang="cs-CZ" b="1" dirty="0">
                <a:solidFill>
                  <a:srgbClr val="14407E"/>
                </a:solidFill>
                <a:cs typeface="Times New Roman" pitchFamily="18" charset="0"/>
              </a:rPr>
              <a:t>indikátorům</a:t>
            </a:r>
            <a:r>
              <a:rPr lang="cs-CZ" dirty="0">
                <a:solidFill>
                  <a:srgbClr val="14407E"/>
                </a:solidFill>
                <a:cs typeface="Times New Roman" pitchFamily="18" charset="0"/>
              </a:rPr>
              <a:t> – požadavky na doplnění nových ukazatelů a na stanovení nenulových výchozích hodnot v případě výsledkových indikátorů</a:t>
            </a:r>
          </a:p>
          <a:p>
            <a:pPr lvl="1">
              <a:lnSpc>
                <a:spcPct val="115000"/>
              </a:lnSpc>
            </a:pPr>
            <a:endParaRPr lang="cs-CZ" sz="1400" dirty="0" smtClean="0">
              <a:solidFill>
                <a:schemeClr val="tx2"/>
              </a:solidFill>
            </a:endParaRPr>
          </a:p>
          <a:p>
            <a:pPr marL="342900" indent="-342900">
              <a:buFont typeface="Wingdings" panose="05000000000000000000" pitchFamily="2" charset="2"/>
              <a:buChar char="Ø"/>
            </a:pPr>
            <a:endParaRPr lang="pl-PL" sz="1400" b="1" dirty="0" smtClean="0">
              <a:solidFill>
                <a:schemeClr val="tx2"/>
              </a:solidFill>
            </a:endParaRPr>
          </a:p>
          <a:p>
            <a:pPr marL="342900" indent="-342900">
              <a:buFont typeface="+mj-lt"/>
              <a:buAutoNum type="arabicPeriod"/>
            </a:pPr>
            <a:endParaRPr lang="pl-PL" sz="1400" b="1" dirty="0" smtClean="0">
              <a:solidFill>
                <a:schemeClr val="tx2"/>
              </a:solidFill>
            </a:endParaRPr>
          </a:p>
          <a:p>
            <a:pPr marL="342900" indent="-342900">
              <a:buFont typeface="Wingdings" panose="05000000000000000000" pitchFamily="2" charset="2"/>
              <a:buChar char="Ø"/>
            </a:pPr>
            <a:endParaRPr lang="pl-PL" sz="1400" dirty="0" smtClean="0">
              <a:solidFill>
                <a:schemeClr val="tx2"/>
              </a:solidFill>
            </a:endParaRPr>
          </a:p>
          <a:p>
            <a:pPr marL="342900" indent="-342900">
              <a:buFont typeface="+mj-lt"/>
              <a:buAutoNum type="arabicPeriod"/>
            </a:pPr>
            <a:endParaRPr lang="pl-PL" sz="1400" dirty="0" smtClean="0">
              <a:solidFill>
                <a:schemeClr val="tx2"/>
              </a:solidFill>
            </a:endParaRPr>
          </a:p>
          <a:p>
            <a:pPr marL="342900" indent="-342900">
              <a:buFont typeface="+mj-lt"/>
              <a:buAutoNum type="arabicPeriod"/>
            </a:pPr>
            <a:endParaRPr lang="pl-PL" sz="1400" b="1" dirty="0" smtClean="0">
              <a:solidFill>
                <a:schemeClr val="tx2"/>
              </a:solidFill>
            </a:endParaRPr>
          </a:p>
          <a:p>
            <a:pPr marL="342900" indent="-342900">
              <a:buFont typeface="+mj-lt"/>
              <a:buAutoNum type="arabicPeriod"/>
            </a:pPr>
            <a:endParaRPr lang="pl-PL" sz="1400" b="1" dirty="0" smtClean="0">
              <a:solidFill>
                <a:schemeClr val="tx2"/>
              </a:solidFill>
            </a:endParaRPr>
          </a:p>
          <a:p>
            <a:pPr marL="342900" indent="-342900">
              <a:buFont typeface="Wingdings" panose="05000000000000000000" pitchFamily="2" charset="2"/>
              <a:buChar char="Ø"/>
            </a:pPr>
            <a:endParaRPr lang="pl-PL" sz="1400" b="1" dirty="0" smtClean="0">
              <a:solidFill>
                <a:schemeClr val="tx2"/>
              </a:solidFill>
            </a:endParaRPr>
          </a:p>
          <a:p>
            <a:pPr marL="342900" indent="-342900">
              <a:buFont typeface="+mj-lt"/>
              <a:buAutoNum type="arabicPeriod"/>
            </a:pPr>
            <a:endParaRPr lang="pl-PL" sz="1400" b="1" dirty="0" smtClean="0">
              <a:solidFill>
                <a:schemeClr val="tx2"/>
              </a:solidFill>
            </a:endParaRPr>
          </a:p>
          <a:p>
            <a:endParaRPr lang="pl-PL" sz="1400" dirty="0" smtClean="0">
              <a:solidFill>
                <a:schemeClr val="tx2"/>
              </a:solidFill>
            </a:endParaRPr>
          </a:p>
          <a:p>
            <a:pPr marL="342900" indent="-342900">
              <a:buFont typeface="+mj-lt"/>
              <a:buAutoNum type="arabicPeriod"/>
            </a:pPr>
            <a:endParaRPr lang="pl-PL" sz="1400" dirty="0" smtClean="0">
              <a:solidFill>
                <a:schemeClr val="tx2"/>
              </a:solidFill>
            </a:endParaRPr>
          </a:p>
          <a:p>
            <a:pPr marL="742950" lvl="1" indent="-285750">
              <a:lnSpc>
                <a:spcPct val="115000"/>
              </a:lnSpc>
              <a:spcAft>
                <a:spcPts val="0"/>
              </a:spcAft>
              <a:buFont typeface="Wingdings" panose="05000000000000000000" pitchFamily="2" charset="2"/>
              <a:buChar char="Ø"/>
            </a:pPr>
            <a:endParaRPr lang="cs-CZ" sz="1400" dirty="0" smtClean="0">
              <a:solidFill>
                <a:schemeClr val="tx2"/>
              </a:solidFill>
              <a:ea typeface="Calibri"/>
              <a:cs typeface="Times New Roman"/>
            </a:endParaRPr>
          </a:p>
          <a:p>
            <a:pPr marL="800100" lvl="1" indent="-342900">
              <a:buFont typeface="Wingdings" panose="05000000000000000000" pitchFamily="2" charset="2"/>
              <a:buChar char="Ø"/>
            </a:pPr>
            <a:endParaRPr lang="cs-CZ" sz="1400" dirty="0" smtClean="0">
              <a:solidFill>
                <a:schemeClr val="tx2"/>
              </a:solidFill>
              <a:ea typeface="Calibri"/>
              <a:cs typeface="Times New Roman"/>
            </a:endParaRPr>
          </a:p>
          <a:p>
            <a:pPr marL="800100" lvl="1" indent="-342900">
              <a:buFont typeface="Wingdings" panose="05000000000000000000" pitchFamily="2" charset="2"/>
              <a:buChar char="Ø"/>
            </a:pPr>
            <a:endParaRPr lang="cs-CZ" sz="1400" dirty="0" smtClean="0">
              <a:solidFill>
                <a:schemeClr val="tx2"/>
              </a:solidFill>
              <a:ea typeface="Calibri"/>
              <a:cs typeface="Times New Roman"/>
            </a:endParaRPr>
          </a:p>
          <a:p>
            <a:pPr marL="800100" lvl="1" indent="-342900">
              <a:buFont typeface="Wingdings" panose="05000000000000000000" pitchFamily="2" charset="2"/>
              <a:buChar char="Ø"/>
            </a:pPr>
            <a:endParaRPr lang="cs-CZ" sz="1400" dirty="0"/>
          </a:p>
        </p:txBody>
      </p:sp>
      <p:sp>
        <p:nvSpPr>
          <p:cNvPr id="8" name="Zástupný symbol pro obsah 4"/>
          <p:cNvSpPr txBox="1">
            <a:spLocks/>
          </p:cNvSpPr>
          <p:nvPr/>
        </p:nvSpPr>
        <p:spPr>
          <a:xfrm>
            <a:off x="462968" y="1556792"/>
            <a:ext cx="8208912" cy="475252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altLang="cs-CZ" sz="2000" dirty="0" smtClean="0">
              <a:solidFill>
                <a:srgbClr val="14407E"/>
              </a:solidFill>
              <a:cs typeface="Times New Roman" pitchFamily="18" charset="0"/>
            </a:endParaRPr>
          </a:p>
          <a:p>
            <a:endParaRPr lang="cs-CZ" sz="2000" dirty="0"/>
          </a:p>
        </p:txBody>
      </p:sp>
      <p:sp>
        <p:nvSpPr>
          <p:cNvPr id="7" name="Zástupný symbol pro obsah 4"/>
          <p:cNvSpPr txBox="1">
            <a:spLocks/>
          </p:cNvSpPr>
          <p:nvPr/>
        </p:nvSpPr>
        <p:spPr>
          <a:xfrm>
            <a:off x="755576" y="1677880"/>
            <a:ext cx="7916304" cy="4631440"/>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p>
        </p:txBody>
      </p:sp>
    </p:spTree>
    <p:extLst>
      <p:ext uri="{BB962C8B-B14F-4D97-AF65-F5344CB8AC3E}">
        <p14:creationId xmlns:p14="http://schemas.microsoft.com/office/powerpoint/2010/main" val="13681258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p:cNvPicPr>
            <a:picLocks noChangeAspect="1"/>
          </p:cNvPicPr>
          <p:nvPr/>
        </p:nvPicPr>
        <p:blipFill rotWithShape="1">
          <a:blip r:embed="rId2">
            <a:extLst>
              <a:ext uri="{28A0092B-C50C-407E-A947-70E740481C1C}">
                <a14:useLocalDpi xmlns:a14="http://schemas.microsoft.com/office/drawing/2010/main" val="0"/>
              </a:ext>
            </a:extLst>
          </a:blip>
          <a:srcRect b="24427"/>
          <a:stretch/>
        </p:blipFill>
        <p:spPr>
          <a:xfrm>
            <a:off x="395536" y="-1733"/>
            <a:ext cx="8343776" cy="1679613"/>
          </a:xfrm>
          <a:prstGeom prst="rect">
            <a:avLst/>
          </a:prstGeom>
        </p:spPr>
      </p:pic>
      <p:sp>
        <p:nvSpPr>
          <p:cNvPr id="4" name="TextovéPole 3"/>
          <p:cNvSpPr txBox="1"/>
          <p:nvPr/>
        </p:nvSpPr>
        <p:spPr>
          <a:xfrm>
            <a:off x="971600" y="817126"/>
            <a:ext cx="7128792" cy="523220"/>
          </a:xfrm>
          <a:prstGeom prst="rect">
            <a:avLst/>
          </a:prstGeom>
          <a:noFill/>
        </p:spPr>
        <p:txBody>
          <a:bodyPr wrap="square" rtlCol="0">
            <a:spAutoFit/>
          </a:bodyPr>
          <a:lstStyle/>
          <a:p>
            <a:pPr algn="ctr"/>
            <a:r>
              <a:rPr lang="cs-CZ" sz="2800" b="1" dirty="0">
                <a:solidFill>
                  <a:schemeClr val="tx2"/>
                </a:solidFill>
              </a:rPr>
              <a:t>Hlavní připomínky EK k návrhu </a:t>
            </a:r>
            <a:r>
              <a:rPr lang="cs-CZ" sz="2800" b="1" dirty="0" smtClean="0">
                <a:solidFill>
                  <a:schemeClr val="tx2"/>
                </a:solidFill>
              </a:rPr>
              <a:t>OPZ (2)</a:t>
            </a:r>
            <a:endParaRPr lang="cs-CZ" sz="2800" b="1" dirty="0">
              <a:solidFill>
                <a:schemeClr val="tx2"/>
              </a:solidFill>
            </a:endParaRPr>
          </a:p>
        </p:txBody>
      </p:sp>
      <p:sp>
        <p:nvSpPr>
          <p:cNvPr id="5" name="TextovéPole 4"/>
          <p:cNvSpPr txBox="1"/>
          <p:nvPr/>
        </p:nvSpPr>
        <p:spPr>
          <a:xfrm>
            <a:off x="755998" y="1664527"/>
            <a:ext cx="7704434" cy="4555093"/>
          </a:xfrm>
          <a:prstGeom prst="rect">
            <a:avLst/>
          </a:prstGeom>
          <a:noFill/>
        </p:spPr>
        <p:txBody>
          <a:bodyPr wrap="square" rtlCol="0">
            <a:spAutoFit/>
          </a:bodyPr>
          <a:lstStyle/>
          <a:p>
            <a:pPr>
              <a:spcBef>
                <a:spcPts val="0"/>
              </a:spcBef>
              <a:spcAft>
                <a:spcPts val="600"/>
              </a:spcAft>
            </a:pPr>
            <a:r>
              <a:rPr lang="cs-CZ" b="1" dirty="0">
                <a:solidFill>
                  <a:srgbClr val="14407E"/>
                </a:solidFill>
                <a:cs typeface="Times New Roman" pitchFamily="18" charset="0"/>
              </a:rPr>
              <a:t>Ad1)</a:t>
            </a:r>
          </a:p>
          <a:p>
            <a:pPr marL="285750" indent="-285750">
              <a:spcBef>
                <a:spcPts val="0"/>
              </a:spcBef>
              <a:buFont typeface="Arial" panose="020B0604020202020204" pitchFamily="34" charset="0"/>
              <a:buChar char="•"/>
            </a:pPr>
            <a:r>
              <a:rPr lang="cs-CZ" dirty="0" smtClean="0">
                <a:solidFill>
                  <a:srgbClr val="14407E"/>
                </a:solidFill>
                <a:cs typeface="Times New Roman" pitchFamily="18" charset="0"/>
              </a:rPr>
              <a:t>realokace </a:t>
            </a:r>
            <a:r>
              <a:rPr lang="cs-CZ" dirty="0">
                <a:solidFill>
                  <a:srgbClr val="14407E"/>
                </a:solidFill>
                <a:cs typeface="Times New Roman" pitchFamily="18" charset="0"/>
              </a:rPr>
              <a:t>ve prospěch intervencí naplňujících Specifická doporučení Rady 2014 (navýšení alokace na IP 1.2, 1.4 a PO4, naopak snížení alokace na IP 1.3 a PO2)</a:t>
            </a:r>
          </a:p>
          <a:p>
            <a:pPr marL="285750" indent="-285750">
              <a:spcBef>
                <a:spcPts val="0"/>
              </a:spcBef>
              <a:buFont typeface="Arial" panose="020B0604020202020204" pitchFamily="34" charset="0"/>
              <a:buChar char="•"/>
            </a:pPr>
            <a:r>
              <a:rPr lang="cs-CZ" dirty="0" smtClean="0">
                <a:solidFill>
                  <a:srgbClr val="14407E"/>
                </a:solidFill>
                <a:cs typeface="Times New Roman" pitchFamily="18" charset="0"/>
              </a:rPr>
              <a:t>v </a:t>
            </a:r>
            <a:r>
              <a:rPr lang="cs-CZ" dirty="0">
                <a:solidFill>
                  <a:srgbClr val="14407E"/>
                </a:solidFill>
                <a:cs typeface="Times New Roman" pitchFamily="18" charset="0"/>
              </a:rPr>
              <a:t>IP 1.1 vytvořen nový specifický cíl </a:t>
            </a:r>
            <a:r>
              <a:rPr lang="cs-CZ" i="1" u="sng" dirty="0">
                <a:solidFill>
                  <a:srgbClr val="00B0F0"/>
                </a:solidFill>
                <a:cs typeface="Times New Roman" pitchFamily="18" charset="0"/>
              </a:rPr>
              <a:t>Zvýšit zaměstnanost podpořených mladých osob prostřednictvím programu Záruky pro mládež</a:t>
            </a:r>
          </a:p>
          <a:p>
            <a:pPr marL="285750" indent="-285750">
              <a:spcBef>
                <a:spcPts val="0"/>
              </a:spcBef>
              <a:buFont typeface="Arial" panose="020B0604020202020204" pitchFamily="34" charset="0"/>
              <a:buChar char="•"/>
            </a:pPr>
            <a:r>
              <a:rPr lang="cs-CZ" dirty="0" smtClean="0">
                <a:solidFill>
                  <a:srgbClr val="14407E"/>
                </a:solidFill>
                <a:cs typeface="Times New Roman" pitchFamily="18" charset="0"/>
              </a:rPr>
              <a:t>v </a:t>
            </a:r>
            <a:r>
              <a:rPr lang="cs-CZ" dirty="0">
                <a:solidFill>
                  <a:srgbClr val="14407E"/>
                </a:solidFill>
                <a:cs typeface="Times New Roman" pitchFamily="18" charset="0"/>
              </a:rPr>
              <a:t>IP 1.3 vytvořen nový specifický cíl </a:t>
            </a:r>
            <a:r>
              <a:rPr lang="cs-CZ" i="1" u="sng" dirty="0">
                <a:solidFill>
                  <a:srgbClr val="00B0F0"/>
                </a:solidFill>
                <a:cs typeface="Times New Roman" pitchFamily="18" charset="0"/>
              </a:rPr>
              <a:t>Zvýšit adaptabilitu starších pracovníků</a:t>
            </a:r>
          </a:p>
          <a:p>
            <a:pPr>
              <a:spcBef>
                <a:spcPts val="0"/>
              </a:spcBef>
              <a:spcAft>
                <a:spcPts val="600"/>
              </a:spcAft>
            </a:pPr>
            <a:r>
              <a:rPr lang="cs-CZ" b="1" dirty="0">
                <a:solidFill>
                  <a:srgbClr val="14407E"/>
                </a:solidFill>
                <a:cs typeface="Times New Roman" pitchFamily="18" charset="0"/>
              </a:rPr>
              <a:t>Ad2)</a:t>
            </a:r>
          </a:p>
          <a:p>
            <a:pPr marL="285750" indent="-285750">
              <a:spcBef>
                <a:spcPts val="0"/>
              </a:spcBef>
              <a:spcAft>
                <a:spcPts val="600"/>
              </a:spcAft>
              <a:buFont typeface="Arial" panose="020B0604020202020204" pitchFamily="34" charset="0"/>
              <a:buChar char="•"/>
            </a:pPr>
            <a:r>
              <a:rPr lang="cs-CZ" dirty="0" smtClean="0">
                <a:solidFill>
                  <a:srgbClr val="14407E"/>
                </a:solidFill>
                <a:cs typeface="Times New Roman" pitchFamily="18" charset="0"/>
              </a:rPr>
              <a:t>pro </a:t>
            </a:r>
            <a:r>
              <a:rPr lang="cs-CZ" dirty="0">
                <a:solidFill>
                  <a:srgbClr val="14407E"/>
                </a:solidFill>
                <a:cs typeface="Times New Roman" pitchFamily="18" charset="0"/>
              </a:rPr>
              <a:t>intervence s dopadem na celou ČR navrženo několik pro-</a:t>
            </a:r>
            <a:r>
              <a:rPr lang="cs-CZ" dirty="0" err="1">
                <a:solidFill>
                  <a:srgbClr val="14407E"/>
                </a:solidFill>
                <a:cs typeface="Times New Roman" pitchFamily="18" charset="0"/>
              </a:rPr>
              <a:t>rata</a:t>
            </a:r>
            <a:r>
              <a:rPr lang="cs-CZ" dirty="0">
                <a:solidFill>
                  <a:srgbClr val="14407E"/>
                </a:solidFill>
                <a:cs typeface="Times New Roman" pitchFamily="18" charset="0"/>
              </a:rPr>
              <a:t> poměrů, ostatní projekty budou hrazeny z prostředků méně či více rozvinutých regionů, a to dle místa realizace projektů (některé intervence pouze mimo Prahu)</a:t>
            </a:r>
          </a:p>
          <a:p>
            <a:pPr>
              <a:spcBef>
                <a:spcPts val="0"/>
              </a:spcBef>
              <a:spcAft>
                <a:spcPts val="600"/>
              </a:spcAft>
            </a:pPr>
            <a:r>
              <a:rPr lang="cs-CZ" b="1" dirty="0">
                <a:solidFill>
                  <a:srgbClr val="14407E"/>
                </a:solidFill>
                <a:cs typeface="Times New Roman" pitchFamily="18" charset="0"/>
              </a:rPr>
              <a:t>Ad3)</a:t>
            </a:r>
          </a:p>
          <a:p>
            <a:pPr marL="285750" indent="-285750">
              <a:spcBef>
                <a:spcPts val="0"/>
              </a:spcBef>
              <a:spcAft>
                <a:spcPts val="600"/>
              </a:spcAft>
              <a:buFont typeface="Arial" panose="020B0604020202020204" pitchFamily="34" charset="0"/>
              <a:buChar char="•"/>
            </a:pPr>
            <a:r>
              <a:rPr lang="cs-CZ" dirty="0" smtClean="0">
                <a:solidFill>
                  <a:srgbClr val="14407E"/>
                </a:solidFill>
                <a:cs typeface="Times New Roman" pitchFamily="18" charset="0"/>
              </a:rPr>
              <a:t>prioritní </a:t>
            </a:r>
            <a:r>
              <a:rPr lang="cs-CZ" dirty="0">
                <a:solidFill>
                  <a:srgbClr val="14407E"/>
                </a:solidFill>
                <a:cs typeface="Times New Roman" pitchFamily="18" charset="0"/>
              </a:rPr>
              <a:t>osa 4 Efektivní veřejná správa kompletně přepracována dle připomínek EK</a:t>
            </a:r>
          </a:p>
        </p:txBody>
      </p:sp>
      <p:sp>
        <p:nvSpPr>
          <p:cNvPr id="8" name="Zástupný symbol pro obsah 4"/>
          <p:cNvSpPr txBox="1">
            <a:spLocks/>
          </p:cNvSpPr>
          <p:nvPr/>
        </p:nvSpPr>
        <p:spPr>
          <a:xfrm>
            <a:off x="462968" y="1556792"/>
            <a:ext cx="8208912" cy="475252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altLang="cs-CZ" sz="2000" dirty="0" smtClean="0">
              <a:solidFill>
                <a:srgbClr val="14407E"/>
              </a:solidFill>
              <a:cs typeface="Times New Roman" pitchFamily="18" charset="0"/>
            </a:endParaRPr>
          </a:p>
          <a:p>
            <a:endParaRPr lang="cs-CZ" sz="2000" dirty="0"/>
          </a:p>
        </p:txBody>
      </p:sp>
    </p:spTree>
    <p:extLst>
      <p:ext uri="{BB962C8B-B14F-4D97-AF65-F5344CB8AC3E}">
        <p14:creationId xmlns:p14="http://schemas.microsoft.com/office/powerpoint/2010/main" val="23230749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p:cNvPicPr>
            <a:picLocks noChangeAspect="1"/>
          </p:cNvPicPr>
          <p:nvPr/>
        </p:nvPicPr>
        <p:blipFill rotWithShape="1">
          <a:blip r:embed="rId3">
            <a:extLst>
              <a:ext uri="{28A0092B-C50C-407E-A947-70E740481C1C}">
                <a14:useLocalDpi xmlns:a14="http://schemas.microsoft.com/office/drawing/2010/main" val="0"/>
              </a:ext>
            </a:extLst>
          </a:blip>
          <a:srcRect b="24427"/>
          <a:stretch/>
        </p:blipFill>
        <p:spPr>
          <a:xfrm>
            <a:off x="395536" y="-1733"/>
            <a:ext cx="8343776" cy="1679613"/>
          </a:xfrm>
          <a:prstGeom prst="rect">
            <a:avLst/>
          </a:prstGeom>
        </p:spPr>
      </p:pic>
      <p:sp>
        <p:nvSpPr>
          <p:cNvPr id="4" name="TextovéPole 3"/>
          <p:cNvSpPr txBox="1"/>
          <p:nvPr/>
        </p:nvSpPr>
        <p:spPr>
          <a:xfrm>
            <a:off x="971600" y="817126"/>
            <a:ext cx="7128792" cy="461665"/>
          </a:xfrm>
          <a:prstGeom prst="rect">
            <a:avLst/>
          </a:prstGeom>
          <a:noFill/>
        </p:spPr>
        <p:txBody>
          <a:bodyPr wrap="square" rtlCol="0">
            <a:spAutoFit/>
          </a:bodyPr>
          <a:lstStyle/>
          <a:p>
            <a:pPr algn="ctr"/>
            <a:r>
              <a:rPr lang="cs-CZ" sz="2400" b="1" dirty="0" smtClean="0">
                <a:solidFill>
                  <a:schemeClr val="tx2"/>
                </a:solidFill>
              </a:rPr>
              <a:t>Vybrané výzvy v rámci PO 1 v roce 2015</a:t>
            </a:r>
            <a:endParaRPr lang="cs-CZ" sz="2400" b="1" dirty="0">
              <a:solidFill>
                <a:schemeClr val="tx2"/>
              </a:solidFill>
            </a:endParaRPr>
          </a:p>
        </p:txBody>
      </p:sp>
      <p:sp>
        <p:nvSpPr>
          <p:cNvPr id="8" name="Zástupný symbol pro obsah 4"/>
          <p:cNvSpPr txBox="1">
            <a:spLocks/>
          </p:cNvSpPr>
          <p:nvPr/>
        </p:nvSpPr>
        <p:spPr>
          <a:xfrm>
            <a:off x="462968" y="1556792"/>
            <a:ext cx="8208912" cy="475252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altLang="cs-CZ" sz="2000" dirty="0" smtClean="0">
              <a:solidFill>
                <a:srgbClr val="14407E"/>
              </a:solidFill>
              <a:cs typeface="Times New Roman" pitchFamily="18" charset="0"/>
            </a:endParaRPr>
          </a:p>
          <a:p>
            <a:endParaRPr lang="cs-CZ" sz="2000" dirty="0"/>
          </a:p>
        </p:txBody>
      </p:sp>
      <p:graphicFrame>
        <p:nvGraphicFramePr>
          <p:cNvPr id="5" name="Zástupný symbol pro obsah 4"/>
          <p:cNvGraphicFramePr>
            <a:graphicFrameLocks/>
          </p:cNvGraphicFramePr>
          <p:nvPr>
            <p:extLst>
              <p:ext uri="{D42A27DB-BD31-4B8C-83A1-F6EECF244321}">
                <p14:modId xmlns:p14="http://schemas.microsoft.com/office/powerpoint/2010/main" val="1057087098"/>
              </p:ext>
            </p:extLst>
          </p:nvPr>
        </p:nvGraphicFramePr>
        <p:xfrm>
          <a:off x="505836" y="1627599"/>
          <a:ext cx="8060320" cy="4610913"/>
        </p:xfrm>
        <a:graphic>
          <a:graphicData uri="http://schemas.openxmlformats.org/drawingml/2006/table">
            <a:tbl>
              <a:tblPr firstRow="1" bandRow="1">
                <a:tableStyleId>{21E4AEA4-8DFA-4A89-87EB-49C32662AFE0}</a:tableStyleId>
              </a:tblPr>
              <a:tblGrid>
                <a:gridCol w="766015"/>
                <a:gridCol w="635853"/>
                <a:gridCol w="3384376"/>
                <a:gridCol w="1584176"/>
                <a:gridCol w="1689900"/>
              </a:tblGrid>
              <a:tr h="1005256">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800" b="1" kern="1200" dirty="0" smtClean="0">
                          <a:solidFill>
                            <a:schemeClr val="lt1"/>
                          </a:solidFill>
                          <a:latin typeface="+mn-lt"/>
                          <a:ea typeface="+mn-ea"/>
                          <a:cs typeface="+mn-cs"/>
                        </a:rPr>
                        <a:t>Prioritní</a:t>
                      </a:r>
                      <a:r>
                        <a:rPr lang="cs-CZ" sz="1800" b="1" kern="1200" baseline="0" dirty="0" smtClean="0">
                          <a:solidFill>
                            <a:schemeClr val="lt1"/>
                          </a:solidFill>
                          <a:latin typeface="+mn-lt"/>
                          <a:ea typeface="+mn-ea"/>
                          <a:cs typeface="+mn-cs"/>
                        </a:rPr>
                        <a:t> osa/investiční priorita</a:t>
                      </a:r>
                      <a:endParaRPr lang="cs-CZ" sz="1800" b="1" kern="1200" dirty="0" smtClean="0">
                        <a:solidFill>
                          <a:schemeClr val="lt1"/>
                        </a:solidFill>
                        <a:latin typeface="+mn-lt"/>
                        <a:ea typeface="+mn-ea"/>
                        <a:cs typeface="+mn-cs"/>
                      </a:endParaRPr>
                    </a:p>
                    <a:p>
                      <a:endParaRPr lang="cs-CZ" sz="1800" dirty="0"/>
                    </a:p>
                  </a:txBody>
                  <a:tcPr marL="91437" marR="91437" marT="45706" marB="45706">
                    <a:solidFill>
                      <a:srgbClr val="516C8A"/>
                    </a:solidFill>
                  </a:tcPr>
                </a:tc>
                <a:tc hMerge="1">
                  <a:txBody>
                    <a:bodyPr/>
                    <a:lstStyle/>
                    <a:p>
                      <a:endParaRPr lang="cs-CZ" sz="18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800" dirty="0" smtClean="0"/>
                        <a:t>Zaměření</a:t>
                      </a:r>
                      <a:r>
                        <a:rPr lang="cs-CZ" sz="1800" baseline="0" dirty="0" smtClean="0"/>
                        <a:t> výzvy</a:t>
                      </a:r>
                      <a:endParaRPr lang="cs-CZ" sz="1800" dirty="0" smtClean="0"/>
                    </a:p>
                    <a:p>
                      <a:endParaRPr lang="cs-CZ" sz="1800" dirty="0"/>
                    </a:p>
                  </a:txBody>
                  <a:tcPr marL="91437" marR="91437" marT="45706" marB="45706">
                    <a:solidFill>
                      <a:srgbClr val="516C8A"/>
                    </a:solidFill>
                  </a:tcPr>
                </a:tc>
                <a:tc>
                  <a:txBody>
                    <a:bodyPr/>
                    <a:lstStyle/>
                    <a:p>
                      <a:r>
                        <a:rPr lang="cs-CZ" sz="1800" dirty="0" smtClean="0"/>
                        <a:t>Alokace výzvy</a:t>
                      </a:r>
                      <a:endParaRPr lang="cs-CZ" sz="1800" dirty="0"/>
                    </a:p>
                  </a:txBody>
                  <a:tcPr marL="91437" marR="91437" marT="45706" marB="45706">
                    <a:solidFill>
                      <a:srgbClr val="516C8A"/>
                    </a:solidFill>
                  </a:tcPr>
                </a:tc>
                <a:tc>
                  <a:txBody>
                    <a:bodyPr/>
                    <a:lstStyle/>
                    <a:p>
                      <a:r>
                        <a:rPr lang="cs-CZ" sz="1800" dirty="0" smtClean="0"/>
                        <a:t>Plánované datum</a:t>
                      </a:r>
                      <a:r>
                        <a:rPr lang="cs-CZ" sz="1800" baseline="0" dirty="0" smtClean="0"/>
                        <a:t> vyhlášení</a:t>
                      </a:r>
                      <a:endParaRPr lang="cs-CZ" sz="1800" dirty="0"/>
                    </a:p>
                  </a:txBody>
                  <a:tcPr marL="91437" marR="91437" marT="45706" marB="45706">
                    <a:solidFill>
                      <a:srgbClr val="516C8A"/>
                    </a:solidFill>
                  </a:tcPr>
                </a:tc>
              </a:tr>
              <a:tr h="345381">
                <a:tc>
                  <a:txBody>
                    <a:bodyPr/>
                    <a:lstStyle/>
                    <a:p>
                      <a:r>
                        <a:rPr lang="cs-CZ" sz="1600" kern="1200" dirty="0" smtClean="0">
                          <a:solidFill>
                            <a:schemeClr val="tx2"/>
                          </a:solidFill>
                          <a:effectLst/>
                          <a:latin typeface="+mn-lt"/>
                          <a:ea typeface="+mn-ea"/>
                          <a:cs typeface="+mn-cs"/>
                        </a:rPr>
                        <a:t>1</a:t>
                      </a:r>
                      <a:endParaRPr lang="cs-CZ" sz="1600" kern="1200" dirty="0">
                        <a:solidFill>
                          <a:schemeClr val="tx2"/>
                        </a:solidFill>
                        <a:effectLst/>
                        <a:latin typeface="+mn-lt"/>
                        <a:ea typeface="+mn-ea"/>
                        <a:cs typeface="+mn-cs"/>
                      </a:endParaRPr>
                    </a:p>
                  </a:txBody>
                  <a:tcPr marL="91437" marR="91437" marT="45706" marB="45706">
                    <a:solidFill>
                      <a:srgbClr val="EAEAEA"/>
                    </a:solidFill>
                  </a:tcPr>
                </a:tc>
                <a:tc>
                  <a:txBody>
                    <a:bodyPr/>
                    <a:lstStyle/>
                    <a:p>
                      <a:r>
                        <a:rPr lang="cs-CZ" sz="1600" kern="1200" dirty="0" smtClean="0">
                          <a:solidFill>
                            <a:schemeClr val="tx2"/>
                          </a:solidFill>
                          <a:effectLst/>
                          <a:latin typeface="+mn-lt"/>
                          <a:ea typeface="+mn-ea"/>
                          <a:cs typeface="+mn-cs"/>
                        </a:rPr>
                        <a:t>1.1</a:t>
                      </a:r>
                      <a:endParaRPr lang="cs-CZ" sz="1600" kern="1200" dirty="0">
                        <a:solidFill>
                          <a:schemeClr val="tx2"/>
                        </a:solidFill>
                        <a:effectLst/>
                        <a:latin typeface="+mn-lt"/>
                        <a:ea typeface="+mn-ea"/>
                        <a:cs typeface="+mn-cs"/>
                      </a:endParaRPr>
                    </a:p>
                  </a:txBody>
                  <a:tcPr marL="91437" marR="91437" marT="45706" marB="45706">
                    <a:solidFill>
                      <a:srgbClr val="EAEAEA"/>
                    </a:solidFill>
                  </a:tcPr>
                </a:tc>
                <a:tc>
                  <a:txBody>
                    <a:bodyPr/>
                    <a:lstStyle/>
                    <a:p>
                      <a:r>
                        <a:rPr lang="cs-CZ" sz="1600" kern="1200" dirty="0" smtClean="0">
                          <a:solidFill>
                            <a:schemeClr val="tx2"/>
                          </a:solidFill>
                          <a:effectLst/>
                          <a:latin typeface="+mn-lt"/>
                          <a:ea typeface="+mn-ea"/>
                          <a:cs typeface="+mn-cs"/>
                        </a:rPr>
                        <a:t>Nástroje APZ</a:t>
                      </a:r>
                      <a:endParaRPr lang="cs-CZ" sz="1600" kern="1200" dirty="0">
                        <a:solidFill>
                          <a:schemeClr val="tx2"/>
                        </a:solidFill>
                        <a:effectLst/>
                        <a:latin typeface="+mn-lt"/>
                        <a:ea typeface="+mn-ea"/>
                        <a:cs typeface="+mn-cs"/>
                      </a:endParaRPr>
                    </a:p>
                  </a:txBody>
                  <a:tcPr marL="91437" marR="91437" marT="45706" marB="45706">
                    <a:solidFill>
                      <a:srgbClr val="EAEAEA"/>
                    </a:solidFill>
                  </a:tcPr>
                </a:tc>
                <a:tc>
                  <a:txBody>
                    <a:bodyPr/>
                    <a:lstStyle/>
                    <a:p>
                      <a:r>
                        <a:rPr lang="cs-CZ" sz="1600" kern="1200" dirty="0" smtClean="0">
                          <a:solidFill>
                            <a:schemeClr val="tx2"/>
                          </a:solidFill>
                          <a:effectLst/>
                          <a:latin typeface="+mn-lt"/>
                          <a:ea typeface="+mn-ea"/>
                          <a:cs typeface="+mn-cs"/>
                        </a:rPr>
                        <a:t>10, 955 mld. Kč</a:t>
                      </a:r>
                      <a:endParaRPr lang="cs-CZ" sz="1600" kern="1200" dirty="0">
                        <a:solidFill>
                          <a:schemeClr val="tx2"/>
                        </a:solidFill>
                        <a:effectLst/>
                        <a:latin typeface="+mn-lt"/>
                        <a:ea typeface="+mn-ea"/>
                        <a:cs typeface="+mn-cs"/>
                      </a:endParaRPr>
                    </a:p>
                  </a:txBody>
                  <a:tcPr marL="91437" marR="91437" marT="45706" marB="45706">
                    <a:solidFill>
                      <a:srgbClr val="EAEAEA"/>
                    </a:solidFill>
                  </a:tcPr>
                </a:tc>
                <a:tc>
                  <a:txBody>
                    <a:bodyPr/>
                    <a:lstStyle/>
                    <a:p>
                      <a:pPr algn="ctr"/>
                      <a:r>
                        <a:rPr lang="cs-CZ" sz="1600" kern="1200" dirty="0" smtClean="0">
                          <a:solidFill>
                            <a:schemeClr val="tx2"/>
                          </a:solidFill>
                          <a:effectLst/>
                          <a:latin typeface="+mn-lt"/>
                          <a:ea typeface="+mn-ea"/>
                          <a:cs typeface="+mn-cs"/>
                        </a:rPr>
                        <a:t>5/2015</a:t>
                      </a:r>
                      <a:endParaRPr lang="cs-CZ" sz="1600" kern="1200" dirty="0">
                        <a:solidFill>
                          <a:schemeClr val="tx2"/>
                        </a:solidFill>
                        <a:effectLst/>
                        <a:latin typeface="+mn-lt"/>
                        <a:ea typeface="+mn-ea"/>
                        <a:cs typeface="+mn-cs"/>
                      </a:endParaRPr>
                    </a:p>
                  </a:txBody>
                  <a:tcPr marL="91437" marR="91437" marT="45706" marB="45706">
                    <a:solidFill>
                      <a:srgbClr val="EAEAEA"/>
                    </a:solidFill>
                  </a:tcPr>
                </a:tc>
              </a:tr>
              <a:tr h="319001">
                <a:tc>
                  <a:txBody>
                    <a:bodyPr/>
                    <a:lstStyle/>
                    <a:p>
                      <a:r>
                        <a:rPr lang="cs-CZ" sz="1600" kern="1200" dirty="0" smtClean="0">
                          <a:solidFill>
                            <a:schemeClr val="tx2"/>
                          </a:solidFill>
                          <a:effectLst/>
                          <a:latin typeface="+mn-lt"/>
                          <a:ea typeface="+mn-ea"/>
                          <a:cs typeface="+mn-cs"/>
                        </a:rPr>
                        <a:t>1</a:t>
                      </a:r>
                      <a:endParaRPr lang="cs-CZ" sz="1600" kern="1200" dirty="0">
                        <a:solidFill>
                          <a:schemeClr val="tx2"/>
                        </a:solidFill>
                        <a:effectLst/>
                        <a:latin typeface="+mn-lt"/>
                        <a:ea typeface="+mn-ea"/>
                        <a:cs typeface="+mn-cs"/>
                      </a:endParaRPr>
                    </a:p>
                  </a:txBody>
                  <a:tcPr marL="91437" marR="91437" marT="45706" marB="45706">
                    <a:solidFill>
                      <a:srgbClr val="C0C0C0"/>
                    </a:solidFill>
                  </a:tcPr>
                </a:tc>
                <a:tc>
                  <a:txBody>
                    <a:bodyPr/>
                    <a:lstStyle/>
                    <a:p>
                      <a:r>
                        <a:rPr lang="cs-CZ" sz="1600" kern="1200" dirty="0" smtClean="0">
                          <a:solidFill>
                            <a:schemeClr val="tx2"/>
                          </a:solidFill>
                          <a:effectLst/>
                          <a:latin typeface="+mn-lt"/>
                          <a:ea typeface="+mn-ea"/>
                          <a:cs typeface="+mn-cs"/>
                        </a:rPr>
                        <a:t>1.1</a:t>
                      </a:r>
                      <a:endParaRPr lang="cs-CZ" sz="1600" kern="1200" dirty="0">
                        <a:solidFill>
                          <a:schemeClr val="tx2"/>
                        </a:solidFill>
                        <a:effectLst/>
                        <a:latin typeface="+mn-lt"/>
                        <a:ea typeface="+mn-ea"/>
                        <a:cs typeface="+mn-cs"/>
                      </a:endParaRPr>
                    </a:p>
                  </a:txBody>
                  <a:tcPr marL="91437" marR="91437" marT="45706" marB="45706">
                    <a:solidFill>
                      <a:srgbClr val="C0C0C0"/>
                    </a:solidFill>
                  </a:tcPr>
                </a:tc>
                <a:tc>
                  <a:txBody>
                    <a:bodyPr/>
                    <a:lstStyle/>
                    <a:p>
                      <a:r>
                        <a:rPr lang="cs-CZ" sz="1600" kern="1200" dirty="0" smtClean="0">
                          <a:solidFill>
                            <a:schemeClr val="tx2"/>
                          </a:solidFill>
                          <a:effectLst/>
                          <a:latin typeface="+mn-lt"/>
                          <a:ea typeface="+mn-ea"/>
                          <a:cs typeface="+mn-cs"/>
                        </a:rPr>
                        <a:t>Záruky pro mladé</a:t>
                      </a:r>
                      <a:endParaRPr lang="cs-CZ" sz="1600" kern="1200" dirty="0">
                        <a:solidFill>
                          <a:schemeClr val="tx2"/>
                        </a:solidFill>
                        <a:effectLst/>
                        <a:latin typeface="+mn-lt"/>
                        <a:ea typeface="+mn-ea"/>
                        <a:cs typeface="+mn-cs"/>
                      </a:endParaRPr>
                    </a:p>
                  </a:txBody>
                  <a:tcPr marL="91437" marR="91437" marT="45706" marB="45706">
                    <a:solidFill>
                      <a:srgbClr val="C0C0C0"/>
                    </a:solidFill>
                  </a:tcPr>
                </a:tc>
                <a:tc>
                  <a:txBody>
                    <a:bodyPr/>
                    <a:lstStyle/>
                    <a:p>
                      <a:r>
                        <a:rPr lang="cs-CZ" sz="1600" kern="1200" dirty="0" smtClean="0">
                          <a:solidFill>
                            <a:schemeClr val="tx2"/>
                          </a:solidFill>
                          <a:effectLst/>
                          <a:latin typeface="+mn-lt"/>
                          <a:ea typeface="+mn-ea"/>
                          <a:cs typeface="+mn-cs"/>
                        </a:rPr>
                        <a:t>1 mld. Kč</a:t>
                      </a:r>
                      <a:endParaRPr lang="cs-CZ" sz="1600" kern="1200" dirty="0">
                        <a:solidFill>
                          <a:schemeClr val="tx2"/>
                        </a:solidFill>
                        <a:effectLst/>
                        <a:latin typeface="+mn-lt"/>
                        <a:ea typeface="+mn-ea"/>
                        <a:cs typeface="+mn-cs"/>
                      </a:endParaRPr>
                    </a:p>
                  </a:txBody>
                  <a:tcPr marL="91437" marR="91437" marT="45706" marB="45706">
                    <a:solidFill>
                      <a:srgbClr val="C0C0C0"/>
                    </a:solidFill>
                  </a:tcPr>
                </a:tc>
                <a:tc>
                  <a:txBody>
                    <a:bodyPr/>
                    <a:lstStyle/>
                    <a:p>
                      <a:pPr algn="ctr"/>
                      <a:r>
                        <a:rPr lang="cs-CZ" sz="1600" kern="1200" dirty="0" smtClean="0">
                          <a:solidFill>
                            <a:schemeClr val="tx2"/>
                          </a:solidFill>
                          <a:effectLst/>
                          <a:latin typeface="+mn-lt"/>
                          <a:ea typeface="+mn-ea"/>
                          <a:cs typeface="+mn-cs"/>
                        </a:rPr>
                        <a:t>5/2015</a:t>
                      </a:r>
                      <a:endParaRPr lang="cs-CZ" sz="1600" kern="1200" dirty="0">
                        <a:solidFill>
                          <a:schemeClr val="tx2"/>
                        </a:solidFill>
                        <a:effectLst/>
                        <a:latin typeface="+mn-lt"/>
                        <a:ea typeface="+mn-ea"/>
                        <a:cs typeface="+mn-cs"/>
                      </a:endParaRPr>
                    </a:p>
                  </a:txBody>
                  <a:tcPr marL="91437" marR="91437" marT="45706" marB="45706">
                    <a:solidFill>
                      <a:srgbClr val="C0C0C0"/>
                    </a:solidFill>
                  </a:tcPr>
                </a:tc>
              </a:tr>
              <a:tr h="420475">
                <a:tc>
                  <a:txBody>
                    <a:bodyPr/>
                    <a:lstStyle/>
                    <a:p>
                      <a:r>
                        <a:rPr lang="cs-CZ" sz="1600" kern="1200" dirty="0" smtClean="0">
                          <a:solidFill>
                            <a:schemeClr val="tx2"/>
                          </a:solidFill>
                          <a:effectLst/>
                          <a:latin typeface="+mn-lt"/>
                          <a:ea typeface="+mn-ea"/>
                          <a:cs typeface="+mn-cs"/>
                        </a:rPr>
                        <a:t>1</a:t>
                      </a:r>
                      <a:endParaRPr lang="cs-CZ" sz="1600" kern="1200" dirty="0">
                        <a:solidFill>
                          <a:schemeClr val="tx2"/>
                        </a:solidFill>
                        <a:effectLst/>
                        <a:latin typeface="+mn-lt"/>
                        <a:ea typeface="+mn-ea"/>
                        <a:cs typeface="+mn-cs"/>
                      </a:endParaRPr>
                    </a:p>
                  </a:txBody>
                  <a:tcPr marL="91437" marR="91437" marT="45684" marB="45684">
                    <a:solidFill>
                      <a:srgbClr val="EAEAEA"/>
                    </a:solidFill>
                  </a:tcPr>
                </a:tc>
                <a:tc>
                  <a:txBody>
                    <a:bodyPr/>
                    <a:lstStyle/>
                    <a:p>
                      <a:r>
                        <a:rPr lang="cs-CZ" sz="1600" kern="1200" dirty="0" smtClean="0">
                          <a:solidFill>
                            <a:schemeClr val="tx2"/>
                          </a:solidFill>
                          <a:effectLst/>
                          <a:latin typeface="+mn-lt"/>
                          <a:ea typeface="+mn-ea"/>
                          <a:cs typeface="+mn-cs"/>
                        </a:rPr>
                        <a:t>1.1</a:t>
                      </a:r>
                      <a:endParaRPr lang="cs-CZ" sz="1600" kern="1200" dirty="0">
                        <a:solidFill>
                          <a:schemeClr val="tx2"/>
                        </a:solidFill>
                        <a:effectLst/>
                        <a:latin typeface="+mn-lt"/>
                        <a:ea typeface="+mn-ea"/>
                        <a:cs typeface="+mn-cs"/>
                      </a:endParaRPr>
                    </a:p>
                  </a:txBody>
                  <a:tcPr marL="91437" marR="91437" marT="45684" marB="45684">
                    <a:solidFill>
                      <a:srgbClr val="EAEAEA"/>
                    </a:solidFill>
                  </a:tcPr>
                </a:tc>
                <a:tc>
                  <a:txBody>
                    <a:bodyPr/>
                    <a:lstStyle/>
                    <a:p>
                      <a:pPr algn="l" fontAlgn="t"/>
                      <a:r>
                        <a:rPr lang="cs-CZ" sz="1600" kern="1200" dirty="0" smtClean="0">
                          <a:solidFill>
                            <a:schemeClr val="tx2"/>
                          </a:solidFill>
                          <a:effectLst/>
                          <a:latin typeface="+mn-lt"/>
                          <a:ea typeface="+mn-ea"/>
                          <a:cs typeface="+mn-cs"/>
                        </a:rPr>
                        <a:t>  Realizace regionálních  projektů</a:t>
                      </a:r>
                      <a:endParaRPr lang="cs-CZ" sz="1600" kern="1200" dirty="0">
                        <a:solidFill>
                          <a:schemeClr val="tx2"/>
                        </a:solidFill>
                        <a:effectLst/>
                        <a:latin typeface="+mn-lt"/>
                        <a:ea typeface="+mn-ea"/>
                        <a:cs typeface="+mn-cs"/>
                      </a:endParaRPr>
                    </a:p>
                  </a:txBody>
                  <a:tcPr marL="9525" marR="9525" marT="9522" marB="0">
                    <a:solidFill>
                      <a:srgbClr val="EAEAEA"/>
                    </a:solidFill>
                  </a:tcPr>
                </a:tc>
                <a:tc>
                  <a:txBody>
                    <a:bodyPr/>
                    <a:lstStyle/>
                    <a:p>
                      <a:r>
                        <a:rPr lang="cs-CZ" sz="1600" kern="1200" dirty="0" smtClean="0">
                          <a:solidFill>
                            <a:schemeClr val="tx2"/>
                          </a:solidFill>
                          <a:effectLst/>
                          <a:latin typeface="+mn-lt"/>
                          <a:ea typeface="+mn-ea"/>
                          <a:cs typeface="+mn-cs"/>
                        </a:rPr>
                        <a:t>1,592 mld. Kč</a:t>
                      </a:r>
                      <a:endParaRPr lang="cs-CZ" sz="1600" kern="1200" dirty="0">
                        <a:solidFill>
                          <a:schemeClr val="tx2"/>
                        </a:solidFill>
                        <a:effectLst/>
                        <a:latin typeface="+mn-lt"/>
                        <a:ea typeface="+mn-ea"/>
                        <a:cs typeface="+mn-cs"/>
                      </a:endParaRPr>
                    </a:p>
                  </a:txBody>
                  <a:tcPr marL="91437" marR="91437" marT="45684" marB="45684">
                    <a:solidFill>
                      <a:srgbClr val="EAEAEA"/>
                    </a:solidFill>
                  </a:tcPr>
                </a:tc>
                <a:tc>
                  <a:txBody>
                    <a:bodyPr/>
                    <a:lstStyle/>
                    <a:p>
                      <a:pPr algn="ctr"/>
                      <a:r>
                        <a:rPr lang="cs-CZ" sz="1600" kern="1200" dirty="0" smtClean="0">
                          <a:solidFill>
                            <a:schemeClr val="tx2"/>
                          </a:solidFill>
                          <a:effectLst/>
                          <a:latin typeface="+mn-lt"/>
                          <a:ea typeface="+mn-ea"/>
                          <a:cs typeface="+mn-cs"/>
                        </a:rPr>
                        <a:t>5/2015</a:t>
                      </a:r>
                      <a:endParaRPr lang="cs-CZ" sz="1600" kern="1200" dirty="0">
                        <a:solidFill>
                          <a:schemeClr val="tx2"/>
                        </a:solidFill>
                        <a:effectLst/>
                        <a:latin typeface="+mn-lt"/>
                        <a:ea typeface="+mn-ea"/>
                        <a:cs typeface="+mn-cs"/>
                      </a:endParaRPr>
                    </a:p>
                  </a:txBody>
                  <a:tcPr marL="91437" marR="91437" marT="45684" marB="45684">
                    <a:solidFill>
                      <a:srgbClr val="EAEAEA"/>
                    </a:solidFill>
                  </a:tcPr>
                </a:tc>
              </a:tr>
              <a:tr h="919197">
                <a:tc>
                  <a:txBody>
                    <a:bodyPr/>
                    <a:lstStyle/>
                    <a:p>
                      <a:r>
                        <a:rPr lang="cs-CZ" sz="1600" kern="1200" dirty="0" smtClean="0">
                          <a:solidFill>
                            <a:schemeClr val="tx2"/>
                          </a:solidFill>
                          <a:effectLst/>
                          <a:latin typeface="+mn-lt"/>
                          <a:ea typeface="+mn-ea"/>
                          <a:cs typeface="+mn-cs"/>
                        </a:rPr>
                        <a:t>1</a:t>
                      </a:r>
                      <a:endParaRPr lang="cs-CZ" sz="1600" kern="1200" dirty="0">
                        <a:solidFill>
                          <a:schemeClr val="tx2"/>
                        </a:solidFill>
                        <a:effectLst/>
                        <a:latin typeface="+mn-lt"/>
                        <a:ea typeface="+mn-ea"/>
                        <a:cs typeface="+mn-cs"/>
                      </a:endParaRPr>
                    </a:p>
                  </a:txBody>
                  <a:tcPr marL="91437" marR="91437" marT="45706" marB="45706">
                    <a:solidFill>
                      <a:srgbClr val="C0C0C0"/>
                    </a:solidFill>
                  </a:tcPr>
                </a:tc>
                <a:tc>
                  <a:txBody>
                    <a:bodyPr/>
                    <a:lstStyle/>
                    <a:p>
                      <a:r>
                        <a:rPr lang="cs-CZ" sz="1600" kern="1200" dirty="0" smtClean="0">
                          <a:solidFill>
                            <a:schemeClr val="tx2"/>
                          </a:solidFill>
                          <a:effectLst/>
                          <a:latin typeface="+mn-lt"/>
                          <a:ea typeface="+mn-ea"/>
                          <a:cs typeface="+mn-cs"/>
                        </a:rPr>
                        <a:t>1.3</a:t>
                      </a:r>
                    </a:p>
                  </a:txBody>
                  <a:tcPr marL="91437" marR="91437" marT="45706" marB="45706">
                    <a:solidFill>
                      <a:srgbClr val="C0C0C0"/>
                    </a:solidFill>
                  </a:tcPr>
                </a:tc>
                <a:tc>
                  <a:txBody>
                    <a:bodyPr/>
                    <a:lstStyle/>
                    <a:p>
                      <a:r>
                        <a:rPr lang="cs-CZ" sz="1600" kern="1200" dirty="0" smtClean="0">
                          <a:solidFill>
                            <a:schemeClr val="tx2"/>
                          </a:solidFill>
                          <a:effectLst/>
                          <a:latin typeface="+mn-lt"/>
                          <a:ea typeface="+mn-ea"/>
                          <a:cs typeface="+mn-cs"/>
                        </a:rPr>
                        <a:t>Další profesní vzdělávání zaměstnanců, OSVČ (výzva  typu Vzdělávejte se)</a:t>
                      </a:r>
                      <a:endParaRPr lang="cs-CZ" sz="1600" kern="1200" dirty="0">
                        <a:solidFill>
                          <a:schemeClr val="tx2"/>
                        </a:solidFill>
                        <a:effectLst/>
                        <a:latin typeface="+mn-lt"/>
                        <a:ea typeface="+mn-ea"/>
                        <a:cs typeface="+mn-cs"/>
                      </a:endParaRPr>
                    </a:p>
                  </a:txBody>
                  <a:tcPr marL="91437" marR="91437" marT="45706" marB="45706">
                    <a:solidFill>
                      <a:srgbClr val="C0C0C0"/>
                    </a:solidFill>
                  </a:tcPr>
                </a:tc>
                <a:tc>
                  <a:txBody>
                    <a:bodyPr/>
                    <a:lstStyle/>
                    <a:p>
                      <a:r>
                        <a:rPr lang="cs-CZ" sz="1600" kern="1200" dirty="0" smtClean="0">
                          <a:solidFill>
                            <a:schemeClr val="tx2"/>
                          </a:solidFill>
                          <a:effectLst/>
                          <a:latin typeface="+mn-lt"/>
                          <a:ea typeface="+mn-ea"/>
                          <a:cs typeface="+mn-cs"/>
                        </a:rPr>
                        <a:t>3,5 mld. Kč</a:t>
                      </a:r>
                      <a:endParaRPr lang="cs-CZ" sz="1600" kern="1200" dirty="0">
                        <a:solidFill>
                          <a:schemeClr val="tx2"/>
                        </a:solidFill>
                        <a:effectLst/>
                        <a:latin typeface="+mn-lt"/>
                        <a:ea typeface="+mn-ea"/>
                        <a:cs typeface="+mn-cs"/>
                      </a:endParaRPr>
                    </a:p>
                  </a:txBody>
                  <a:tcPr marL="91437" marR="91437" marT="45706" marB="45706">
                    <a:solidFill>
                      <a:srgbClr val="C0C0C0"/>
                    </a:solidFill>
                  </a:tcPr>
                </a:tc>
                <a:tc>
                  <a:txBody>
                    <a:bodyPr/>
                    <a:lstStyle/>
                    <a:p>
                      <a:pPr algn="ctr"/>
                      <a:r>
                        <a:rPr lang="cs-CZ" sz="1600" kern="1200" dirty="0" smtClean="0">
                          <a:solidFill>
                            <a:schemeClr val="tx2"/>
                          </a:solidFill>
                          <a:effectLst/>
                          <a:latin typeface="+mn-lt"/>
                          <a:ea typeface="+mn-ea"/>
                          <a:cs typeface="+mn-cs"/>
                        </a:rPr>
                        <a:t>5/2015</a:t>
                      </a:r>
                      <a:endParaRPr lang="cs-CZ" sz="1600" kern="1200" dirty="0">
                        <a:solidFill>
                          <a:schemeClr val="tx2"/>
                        </a:solidFill>
                        <a:effectLst/>
                        <a:latin typeface="+mn-lt"/>
                        <a:ea typeface="+mn-ea"/>
                        <a:cs typeface="+mn-cs"/>
                      </a:endParaRPr>
                    </a:p>
                  </a:txBody>
                  <a:tcPr marL="91437" marR="91437" marT="45706" marB="45706">
                    <a:solidFill>
                      <a:srgbClr val="C0C0C0"/>
                    </a:solidFill>
                  </a:tcPr>
                </a:tc>
              </a:tr>
              <a:tr h="498765">
                <a:tc>
                  <a:txBody>
                    <a:bodyPr/>
                    <a:lstStyle/>
                    <a:p>
                      <a:r>
                        <a:rPr lang="cs-CZ" sz="1600" kern="1200" dirty="0" smtClean="0">
                          <a:solidFill>
                            <a:schemeClr val="tx2"/>
                          </a:solidFill>
                          <a:effectLst/>
                          <a:latin typeface="+mn-lt"/>
                          <a:ea typeface="+mn-ea"/>
                          <a:cs typeface="+mn-cs"/>
                        </a:rPr>
                        <a:t>1</a:t>
                      </a:r>
                      <a:endParaRPr lang="cs-CZ" sz="1600" kern="1200" dirty="0">
                        <a:solidFill>
                          <a:schemeClr val="tx2"/>
                        </a:solidFill>
                        <a:effectLst/>
                        <a:latin typeface="+mn-lt"/>
                        <a:ea typeface="+mn-ea"/>
                        <a:cs typeface="+mn-cs"/>
                      </a:endParaRPr>
                    </a:p>
                  </a:txBody>
                  <a:tcPr marL="91437" marR="91437" marT="45679" marB="45679">
                    <a:solidFill>
                      <a:srgbClr val="EAEAEA"/>
                    </a:solidFill>
                  </a:tcPr>
                </a:tc>
                <a:tc>
                  <a:txBody>
                    <a:bodyPr/>
                    <a:lstStyle/>
                    <a:p>
                      <a:r>
                        <a:rPr lang="cs-CZ" sz="1600" kern="1200" dirty="0" smtClean="0">
                          <a:solidFill>
                            <a:schemeClr val="tx2"/>
                          </a:solidFill>
                          <a:effectLst/>
                          <a:latin typeface="+mn-lt"/>
                          <a:ea typeface="+mn-ea"/>
                          <a:cs typeface="+mn-cs"/>
                        </a:rPr>
                        <a:t>1.4</a:t>
                      </a:r>
                      <a:endParaRPr lang="cs-CZ" sz="1600" kern="1200" dirty="0">
                        <a:solidFill>
                          <a:schemeClr val="tx2"/>
                        </a:solidFill>
                        <a:effectLst/>
                        <a:latin typeface="+mn-lt"/>
                        <a:ea typeface="+mn-ea"/>
                        <a:cs typeface="+mn-cs"/>
                      </a:endParaRPr>
                    </a:p>
                  </a:txBody>
                  <a:tcPr marL="91437" marR="91437" marT="45679" marB="45679">
                    <a:solidFill>
                      <a:srgbClr val="EAEAEA"/>
                    </a:solidFill>
                  </a:tcPr>
                </a:tc>
                <a:tc>
                  <a:txBody>
                    <a:bodyPr/>
                    <a:lstStyle/>
                    <a:p>
                      <a:r>
                        <a:rPr lang="cs-CZ" sz="1600" kern="1200" dirty="0" smtClean="0">
                          <a:solidFill>
                            <a:schemeClr val="tx2"/>
                          </a:solidFill>
                          <a:effectLst/>
                          <a:latin typeface="+mn-lt"/>
                          <a:ea typeface="+mn-ea"/>
                          <a:cs typeface="+mn-cs"/>
                        </a:rPr>
                        <a:t>Rozvoj služeb zaměstnanosti (systémové projekty)</a:t>
                      </a:r>
                      <a:endParaRPr lang="cs-CZ" sz="1600" kern="1200" dirty="0">
                        <a:solidFill>
                          <a:schemeClr val="tx2"/>
                        </a:solidFill>
                        <a:effectLst/>
                        <a:latin typeface="+mn-lt"/>
                        <a:ea typeface="+mn-ea"/>
                        <a:cs typeface="+mn-cs"/>
                      </a:endParaRPr>
                    </a:p>
                  </a:txBody>
                  <a:tcPr marL="91437" marR="91437" marT="45679" marB="45679">
                    <a:solidFill>
                      <a:srgbClr val="EAEAEA"/>
                    </a:solidFill>
                  </a:tcPr>
                </a:tc>
                <a:tc>
                  <a:txBody>
                    <a:bodyPr/>
                    <a:lstStyle/>
                    <a:p>
                      <a:r>
                        <a:rPr lang="cs-CZ" sz="1600" kern="1200" dirty="0" smtClean="0">
                          <a:solidFill>
                            <a:schemeClr val="tx2"/>
                          </a:solidFill>
                          <a:effectLst/>
                          <a:latin typeface="+mn-lt"/>
                          <a:ea typeface="+mn-ea"/>
                          <a:cs typeface="+mn-cs"/>
                        </a:rPr>
                        <a:t>4,3 mld. Kč</a:t>
                      </a:r>
                      <a:endParaRPr lang="cs-CZ" sz="1600" kern="1200" dirty="0">
                        <a:solidFill>
                          <a:schemeClr val="tx2"/>
                        </a:solidFill>
                        <a:effectLst/>
                        <a:latin typeface="+mn-lt"/>
                        <a:ea typeface="+mn-ea"/>
                        <a:cs typeface="+mn-cs"/>
                      </a:endParaRPr>
                    </a:p>
                  </a:txBody>
                  <a:tcPr marL="91437" marR="91437" marT="45679" marB="45679">
                    <a:solidFill>
                      <a:srgbClr val="EAEAEA"/>
                    </a:solidFill>
                  </a:tcPr>
                </a:tc>
                <a:tc>
                  <a:txBody>
                    <a:bodyPr/>
                    <a:lstStyle/>
                    <a:p>
                      <a:pPr algn="ctr"/>
                      <a:r>
                        <a:rPr lang="cs-CZ" sz="1600" kern="1200" dirty="0" smtClean="0">
                          <a:solidFill>
                            <a:schemeClr val="tx2"/>
                          </a:solidFill>
                          <a:effectLst/>
                          <a:latin typeface="+mn-lt"/>
                          <a:ea typeface="+mn-ea"/>
                          <a:cs typeface="+mn-cs"/>
                        </a:rPr>
                        <a:t>6/2015</a:t>
                      </a:r>
                      <a:endParaRPr lang="cs-CZ" sz="1600" kern="1200" dirty="0">
                        <a:solidFill>
                          <a:schemeClr val="tx2"/>
                        </a:solidFill>
                        <a:effectLst/>
                        <a:latin typeface="+mn-lt"/>
                        <a:ea typeface="+mn-ea"/>
                        <a:cs typeface="+mn-cs"/>
                      </a:endParaRPr>
                    </a:p>
                  </a:txBody>
                  <a:tcPr marL="91437" marR="91437" marT="45679" marB="45679">
                    <a:solidFill>
                      <a:srgbClr val="EAEAEA"/>
                    </a:solidFill>
                  </a:tcPr>
                </a:tc>
              </a:tr>
              <a:tr h="498765">
                <a:tc>
                  <a:txBody>
                    <a:bodyPr/>
                    <a:lstStyle/>
                    <a:p>
                      <a:r>
                        <a:rPr lang="cs-CZ" sz="1600" kern="1200" dirty="0" smtClean="0">
                          <a:solidFill>
                            <a:schemeClr val="tx2"/>
                          </a:solidFill>
                          <a:effectLst/>
                          <a:latin typeface="+mn-lt"/>
                          <a:ea typeface="+mn-ea"/>
                          <a:cs typeface="+mn-cs"/>
                        </a:rPr>
                        <a:t>1</a:t>
                      </a:r>
                      <a:endParaRPr lang="cs-CZ" sz="1600" kern="1200" dirty="0">
                        <a:solidFill>
                          <a:schemeClr val="tx2"/>
                        </a:solidFill>
                        <a:effectLst/>
                        <a:latin typeface="+mn-lt"/>
                        <a:ea typeface="+mn-ea"/>
                        <a:cs typeface="+mn-cs"/>
                      </a:endParaRPr>
                    </a:p>
                  </a:txBody>
                  <a:tcPr marL="91437" marR="91437" marT="45679" marB="45679">
                    <a:solidFill>
                      <a:srgbClr val="EAEAEA"/>
                    </a:solidFill>
                  </a:tcPr>
                </a:tc>
                <a:tc>
                  <a:txBody>
                    <a:bodyPr/>
                    <a:lstStyle/>
                    <a:p>
                      <a:r>
                        <a:rPr lang="cs-CZ" sz="1600" kern="1200" dirty="0" smtClean="0">
                          <a:solidFill>
                            <a:schemeClr val="tx2"/>
                          </a:solidFill>
                          <a:effectLst/>
                          <a:latin typeface="+mn-lt"/>
                          <a:ea typeface="+mn-ea"/>
                          <a:cs typeface="+mn-cs"/>
                        </a:rPr>
                        <a:t>1.5</a:t>
                      </a:r>
                      <a:endParaRPr lang="cs-CZ" sz="1600" kern="1200" dirty="0">
                        <a:solidFill>
                          <a:schemeClr val="tx2"/>
                        </a:solidFill>
                        <a:effectLst/>
                        <a:latin typeface="+mn-lt"/>
                        <a:ea typeface="+mn-ea"/>
                        <a:cs typeface="+mn-cs"/>
                      </a:endParaRPr>
                    </a:p>
                  </a:txBody>
                  <a:tcPr marL="91437" marR="91437" marT="45679" marB="45679">
                    <a:solidFill>
                      <a:srgbClr val="EAEAEA"/>
                    </a:solidFill>
                  </a:tcPr>
                </a:tc>
                <a:tc>
                  <a:txBody>
                    <a:bodyPr/>
                    <a:lstStyle/>
                    <a:p>
                      <a:r>
                        <a:rPr lang="cs-CZ" sz="1600" kern="1200" dirty="0" smtClean="0">
                          <a:solidFill>
                            <a:schemeClr val="tx2"/>
                          </a:solidFill>
                          <a:effectLst/>
                          <a:latin typeface="+mn-lt"/>
                          <a:ea typeface="+mn-ea"/>
                          <a:cs typeface="+mn-cs"/>
                        </a:rPr>
                        <a:t>Projekty zaměřené na řešení regionálních problémů v oblasti zaměstnanosti mladých do 25 (29) let</a:t>
                      </a:r>
                      <a:endParaRPr lang="cs-CZ" sz="1600" kern="1200" dirty="0">
                        <a:solidFill>
                          <a:schemeClr val="tx2"/>
                        </a:solidFill>
                        <a:effectLst/>
                        <a:latin typeface="+mn-lt"/>
                        <a:ea typeface="+mn-ea"/>
                        <a:cs typeface="+mn-cs"/>
                      </a:endParaRPr>
                    </a:p>
                  </a:txBody>
                  <a:tcPr marL="91437" marR="91437" marT="45679" marB="45679">
                    <a:solidFill>
                      <a:srgbClr val="EAEAEA"/>
                    </a:solidFill>
                  </a:tcPr>
                </a:tc>
                <a:tc>
                  <a:txBody>
                    <a:bodyPr/>
                    <a:lstStyle/>
                    <a:p>
                      <a:r>
                        <a:rPr lang="cs-CZ" sz="1600" kern="1200" dirty="0" smtClean="0">
                          <a:solidFill>
                            <a:schemeClr val="tx2"/>
                          </a:solidFill>
                          <a:effectLst/>
                          <a:latin typeface="+mn-lt"/>
                          <a:ea typeface="+mn-ea"/>
                          <a:cs typeface="+mn-cs"/>
                        </a:rPr>
                        <a:t>0,799 mld. Kč</a:t>
                      </a:r>
                      <a:endParaRPr lang="cs-CZ" sz="1600" kern="1200" dirty="0">
                        <a:solidFill>
                          <a:schemeClr val="tx2"/>
                        </a:solidFill>
                        <a:effectLst/>
                        <a:latin typeface="+mn-lt"/>
                        <a:ea typeface="+mn-ea"/>
                        <a:cs typeface="+mn-cs"/>
                      </a:endParaRPr>
                    </a:p>
                  </a:txBody>
                  <a:tcPr marL="91437" marR="91437" marT="45679" marB="45679">
                    <a:solidFill>
                      <a:srgbClr val="EAEAEA"/>
                    </a:solidFill>
                  </a:tcPr>
                </a:tc>
                <a:tc>
                  <a:txBody>
                    <a:bodyPr/>
                    <a:lstStyle/>
                    <a:p>
                      <a:pPr algn="ctr"/>
                      <a:r>
                        <a:rPr lang="cs-CZ" sz="1600" kern="1200" dirty="0" smtClean="0">
                          <a:solidFill>
                            <a:schemeClr val="tx2"/>
                          </a:solidFill>
                          <a:effectLst/>
                          <a:latin typeface="+mn-lt"/>
                          <a:ea typeface="+mn-ea"/>
                          <a:cs typeface="+mn-cs"/>
                        </a:rPr>
                        <a:t>5/2015</a:t>
                      </a:r>
                      <a:endParaRPr lang="cs-CZ" sz="1600" kern="1200" dirty="0">
                        <a:solidFill>
                          <a:schemeClr val="tx2"/>
                        </a:solidFill>
                        <a:effectLst/>
                        <a:latin typeface="+mn-lt"/>
                        <a:ea typeface="+mn-ea"/>
                        <a:cs typeface="+mn-cs"/>
                      </a:endParaRPr>
                    </a:p>
                  </a:txBody>
                  <a:tcPr marL="91437" marR="91437" marT="45679" marB="45679">
                    <a:solidFill>
                      <a:srgbClr val="EAEAEA"/>
                    </a:solidFill>
                  </a:tcPr>
                </a:tc>
              </a:tr>
            </a:tbl>
          </a:graphicData>
        </a:graphic>
      </p:graphicFrame>
    </p:spTree>
    <p:extLst>
      <p:ext uri="{BB962C8B-B14F-4D97-AF65-F5344CB8AC3E}">
        <p14:creationId xmlns:p14="http://schemas.microsoft.com/office/powerpoint/2010/main" val="34706788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Obrázek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2034" y="5837189"/>
            <a:ext cx="3147517" cy="639915"/>
          </a:xfrm>
          <a:prstGeom prst="rect">
            <a:avLst/>
          </a:prstGeom>
        </p:spPr>
      </p:pic>
      <p:pic>
        <p:nvPicPr>
          <p:cNvPr id="27" name="Obrázek 2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46452" y="1801282"/>
            <a:ext cx="6063133" cy="2592288"/>
          </a:xfrm>
          <a:prstGeom prst="rect">
            <a:avLst/>
          </a:prstGeom>
        </p:spPr>
      </p:pic>
      <p:sp>
        <p:nvSpPr>
          <p:cNvPr id="2" name="Obdélník 1"/>
          <p:cNvSpPr/>
          <p:nvPr/>
        </p:nvSpPr>
        <p:spPr>
          <a:xfrm>
            <a:off x="2226091" y="2772821"/>
            <a:ext cx="5008743" cy="584775"/>
          </a:xfrm>
          <a:prstGeom prst="rect">
            <a:avLst/>
          </a:prstGeom>
        </p:spPr>
        <p:txBody>
          <a:bodyPr wrap="none">
            <a:spAutoFit/>
          </a:bodyPr>
          <a:lstStyle/>
          <a:p>
            <a:r>
              <a:rPr lang="cs-CZ" sz="3200" dirty="0" smtClean="0">
                <a:solidFill>
                  <a:schemeClr val="bg1"/>
                </a:solidFill>
              </a:rPr>
              <a:t>Děkujeme Vám za pozornost</a:t>
            </a:r>
            <a:endParaRPr lang="cs-CZ" sz="3200" dirty="0">
              <a:solidFill>
                <a:schemeClr val="bg1"/>
              </a:solidFill>
            </a:endParaRPr>
          </a:p>
        </p:txBody>
      </p:sp>
    </p:spTree>
    <p:extLst>
      <p:ext uri="{BB962C8B-B14F-4D97-AF65-F5344CB8AC3E}">
        <p14:creationId xmlns:p14="http://schemas.microsoft.com/office/powerpoint/2010/main" val="1351706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9125" y="2583160"/>
            <a:ext cx="6846587" cy="1264766"/>
          </a:xfrm>
          <a:prstGeom prst="rect">
            <a:avLst/>
          </a:prstGeom>
        </p:spPr>
      </p:pic>
      <p:sp>
        <p:nvSpPr>
          <p:cNvPr id="3" name="Zástupný symbol pro text 9"/>
          <p:cNvSpPr txBox="1">
            <a:spLocks/>
          </p:cNvSpPr>
          <p:nvPr/>
        </p:nvSpPr>
        <p:spPr>
          <a:xfrm>
            <a:off x="2108930" y="2924299"/>
            <a:ext cx="5847446" cy="720725"/>
          </a:xfrm>
          <a:prstGeom prst="rect">
            <a:avLst/>
          </a:prstGeom>
        </p:spPr>
        <p:txBody>
          <a:bodyPr/>
          <a:lstStyle>
            <a:lvl1pPr marL="0" indent="0" algn="l" defTabSz="914400" rtl="0" eaLnBrk="1" latinLnBrk="0" hangingPunct="1">
              <a:spcBef>
                <a:spcPct val="20000"/>
              </a:spcBef>
              <a:buFont typeface="Arial" panose="020B0604020202020204" pitchFamily="34" charset="0"/>
              <a:buNone/>
              <a:defRPr sz="3700" kern="1200" baseline="0">
                <a:solidFill>
                  <a:schemeClr val="bg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3200" dirty="0" smtClean="0">
                <a:latin typeface="+mn-lt"/>
              </a:rPr>
              <a:t>Panelová diskuze</a:t>
            </a:r>
            <a:endParaRPr lang="cs-CZ" sz="3200" dirty="0">
              <a:latin typeface="+mn-lt"/>
            </a:endParaRPr>
          </a:p>
        </p:txBody>
      </p:sp>
      <p:pic>
        <p:nvPicPr>
          <p:cNvPr id="4" name="Obráze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28659" y="5831041"/>
            <a:ext cx="3147517" cy="639915"/>
          </a:xfrm>
          <a:prstGeom prst="rect">
            <a:avLst/>
          </a:prstGeom>
        </p:spPr>
      </p:pic>
      <p:pic>
        <p:nvPicPr>
          <p:cNvPr id="7" name="Obrázek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10849" y="2852936"/>
            <a:ext cx="726919" cy="726919"/>
          </a:xfrm>
          <a:prstGeom prst="rect">
            <a:avLst/>
          </a:prstGeom>
        </p:spPr>
      </p:pic>
    </p:spTree>
    <p:extLst>
      <p:ext uri="{BB962C8B-B14F-4D97-AF65-F5344CB8AC3E}">
        <p14:creationId xmlns:p14="http://schemas.microsoft.com/office/powerpoint/2010/main" val="25001928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439" y="2596282"/>
            <a:ext cx="6846587" cy="1264766"/>
          </a:xfrm>
          <a:prstGeom prst="rect">
            <a:avLst/>
          </a:prstGeom>
        </p:spPr>
      </p:pic>
      <p:sp>
        <p:nvSpPr>
          <p:cNvPr id="3" name="Zástupný symbol pro text 9"/>
          <p:cNvSpPr txBox="1">
            <a:spLocks/>
          </p:cNvSpPr>
          <p:nvPr/>
        </p:nvSpPr>
        <p:spPr>
          <a:xfrm>
            <a:off x="1964914" y="2708920"/>
            <a:ext cx="5847446" cy="720725"/>
          </a:xfrm>
          <a:prstGeom prst="rect">
            <a:avLst/>
          </a:prstGeom>
        </p:spPr>
        <p:txBody>
          <a:bodyPr/>
          <a:lstStyle>
            <a:lvl1pPr marL="0" indent="0" algn="l" defTabSz="914400" rtl="0" eaLnBrk="1" latinLnBrk="0" hangingPunct="1">
              <a:spcBef>
                <a:spcPct val="20000"/>
              </a:spcBef>
              <a:buFont typeface="Arial" panose="020B0604020202020204" pitchFamily="34" charset="0"/>
              <a:buNone/>
              <a:defRPr sz="3700" kern="1200" baseline="0">
                <a:solidFill>
                  <a:schemeClr val="bg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3200" dirty="0" smtClean="0">
                <a:latin typeface="+mn-lt"/>
              </a:rPr>
              <a:t>Strategie dočerpání OP LZZ a zahájení čerpání OPZ</a:t>
            </a:r>
            <a:endParaRPr lang="cs-CZ" sz="3200" dirty="0">
              <a:latin typeface="+mn-lt"/>
            </a:endParaRPr>
          </a:p>
        </p:txBody>
      </p:sp>
      <p:pic>
        <p:nvPicPr>
          <p:cNvPr id="6" name="Obráze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71800" y="5837686"/>
            <a:ext cx="3147517" cy="639915"/>
          </a:xfrm>
          <a:prstGeom prst="rect">
            <a:avLst/>
          </a:prstGeom>
        </p:spPr>
      </p:pic>
      <p:pic>
        <p:nvPicPr>
          <p:cNvPr id="7" name="Obrázek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09612" y="2912785"/>
            <a:ext cx="584140" cy="584140"/>
          </a:xfrm>
          <a:prstGeom prst="rect">
            <a:avLst/>
          </a:prstGeom>
        </p:spPr>
      </p:pic>
    </p:spTree>
    <p:extLst>
      <p:ext uri="{BB962C8B-B14F-4D97-AF65-F5344CB8AC3E}">
        <p14:creationId xmlns:p14="http://schemas.microsoft.com/office/powerpoint/2010/main" val="13866069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p:cNvPicPr>
            <a:picLocks noChangeAspect="1"/>
          </p:cNvPicPr>
          <p:nvPr/>
        </p:nvPicPr>
        <p:blipFill rotWithShape="1">
          <a:blip r:embed="rId3">
            <a:extLst>
              <a:ext uri="{28A0092B-C50C-407E-A947-70E740481C1C}">
                <a14:useLocalDpi xmlns:a14="http://schemas.microsoft.com/office/drawing/2010/main" val="0"/>
              </a:ext>
            </a:extLst>
          </a:blip>
          <a:srcRect b="24427"/>
          <a:stretch/>
        </p:blipFill>
        <p:spPr>
          <a:xfrm>
            <a:off x="395536" y="-1733"/>
            <a:ext cx="8343776" cy="1679613"/>
          </a:xfrm>
          <a:prstGeom prst="rect">
            <a:avLst/>
          </a:prstGeom>
        </p:spPr>
      </p:pic>
      <p:sp>
        <p:nvSpPr>
          <p:cNvPr id="4" name="TextovéPole 3"/>
          <p:cNvSpPr txBox="1"/>
          <p:nvPr/>
        </p:nvSpPr>
        <p:spPr>
          <a:xfrm>
            <a:off x="971600" y="817126"/>
            <a:ext cx="7128792" cy="523220"/>
          </a:xfrm>
          <a:prstGeom prst="rect">
            <a:avLst/>
          </a:prstGeom>
          <a:noFill/>
        </p:spPr>
        <p:txBody>
          <a:bodyPr wrap="square" rtlCol="0">
            <a:spAutoFit/>
          </a:bodyPr>
          <a:lstStyle/>
          <a:p>
            <a:pPr algn="ctr"/>
            <a:r>
              <a:rPr lang="cs-CZ" sz="2800" b="1" dirty="0" smtClean="0">
                <a:solidFill>
                  <a:schemeClr val="tx2"/>
                </a:solidFill>
                <a:cs typeface="Arial" panose="020B0604020202020204" pitchFamily="34" charset="0"/>
              </a:rPr>
              <a:t>Aktuální ekonomická situace </a:t>
            </a:r>
            <a:endParaRPr lang="nl-NL" sz="2800" b="1" dirty="0">
              <a:solidFill>
                <a:schemeClr val="tx2"/>
              </a:solidFill>
              <a:cs typeface="Arial" panose="020B0604020202020204" pitchFamily="34" charset="0"/>
            </a:endParaRPr>
          </a:p>
        </p:txBody>
      </p:sp>
      <p:sp>
        <p:nvSpPr>
          <p:cNvPr id="5" name="TextovéPole 4"/>
          <p:cNvSpPr txBox="1"/>
          <p:nvPr/>
        </p:nvSpPr>
        <p:spPr>
          <a:xfrm>
            <a:off x="411586" y="1532596"/>
            <a:ext cx="8208912" cy="6864956"/>
          </a:xfrm>
          <a:prstGeom prst="rect">
            <a:avLst/>
          </a:prstGeom>
          <a:noFill/>
        </p:spPr>
        <p:txBody>
          <a:bodyPr wrap="square" rtlCol="0">
            <a:spAutoFit/>
          </a:bodyPr>
          <a:lstStyle/>
          <a:p>
            <a:pPr marL="702900" indent="-285750">
              <a:spcAft>
                <a:spcPts val="1200"/>
              </a:spcAft>
              <a:buFont typeface="Arial" panose="020B0604020202020204" pitchFamily="34" charset="0"/>
              <a:buChar char="•"/>
              <a:defRPr/>
            </a:pPr>
            <a:r>
              <a:rPr lang="cs-CZ" b="1" dirty="0" smtClean="0">
                <a:solidFill>
                  <a:schemeClr val="tx2"/>
                </a:solidFill>
              </a:rPr>
              <a:t>Východiska:</a:t>
            </a:r>
          </a:p>
          <a:p>
            <a:pPr marL="1160100" lvl="1" indent="-285750">
              <a:spcAft>
                <a:spcPts val="1200"/>
              </a:spcAft>
              <a:buFont typeface="Arial" panose="020B0604020202020204" pitchFamily="34" charset="0"/>
              <a:buChar char="•"/>
              <a:defRPr/>
            </a:pPr>
            <a:r>
              <a:rPr lang="cs-CZ" dirty="0" smtClean="0">
                <a:solidFill>
                  <a:schemeClr val="tx2"/>
                </a:solidFill>
              </a:rPr>
              <a:t>Zpomalení světové ekonomiky, eurozóna se potýká se zpomaleným tempem oživení, klesají výhledy růstu</a:t>
            </a:r>
          </a:p>
          <a:p>
            <a:pPr marL="1160100" lvl="1" indent="-285750">
              <a:spcAft>
                <a:spcPts val="1200"/>
              </a:spcAft>
              <a:buFont typeface="Arial" panose="020B0604020202020204" pitchFamily="34" charset="0"/>
              <a:buChar char="•"/>
              <a:defRPr/>
            </a:pPr>
            <a:r>
              <a:rPr lang="cs-CZ" dirty="0" smtClean="0">
                <a:solidFill>
                  <a:schemeClr val="tx2"/>
                </a:solidFill>
              </a:rPr>
              <a:t>Ekonomika ČR by měla růst rychleji (2,5% ročně), nicméně lze očekávat dopad situace v eurozóně na náš export a příliv zahraničních investic,  další růst bude tažen </a:t>
            </a:r>
            <a:r>
              <a:rPr lang="cs-CZ" b="1" dirty="0" smtClean="0">
                <a:solidFill>
                  <a:schemeClr val="tx2"/>
                </a:solidFill>
              </a:rPr>
              <a:t>domácí spotřebou a investicemi</a:t>
            </a:r>
            <a:r>
              <a:rPr lang="cs-CZ" dirty="0" smtClean="0">
                <a:solidFill>
                  <a:schemeClr val="tx2"/>
                </a:solidFill>
              </a:rPr>
              <a:t> </a:t>
            </a:r>
          </a:p>
          <a:p>
            <a:pPr marL="1160100" lvl="1" indent="-285750">
              <a:spcAft>
                <a:spcPts val="1200"/>
              </a:spcAft>
              <a:buFont typeface="Arial" panose="020B0604020202020204" pitchFamily="34" charset="0"/>
              <a:buChar char="•"/>
              <a:defRPr/>
            </a:pPr>
            <a:r>
              <a:rPr lang="cs-CZ" dirty="0" smtClean="0">
                <a:solidFill>
                  <a:schemeClr val="tx2"/>
                </a:solidFill>
              </a:rPr>
              <a:t>Lepší </a:t>
            </a:r>
            <a:r>
              <a:rPr lang="cs-CZ" dirty="0">
                <a:solidFill>
                  <a:schemeClr val="tx2"/>
                </a:solidFill>
              </a:rPr>
              <a:t>a </a:t>
            </a:r>
            <a:r>
              <a:rPr lang="cs-CZ" dirty="0" smtClean="0">
                <a:solidFill>
                  <a:schemeClr val="tx2"/>
                </a:solidFill>
              </a:rPr>
              <a:t>rychlejší využití </a:t>
            </a:r>
            <a:r>
              <a:rPr lang="cs-CZ" dirty="0">
                <a:solidFill>
                  <a:schemeClr val="tx2"/>
                </a:solidFill>
              </a:rPr>
              <a:t>evropských fondů </a:t>
            </a:r>
            <a:r>
              <a:rPr lang="cs-CZ" dirty="0" smtClean="0">
                <a:solidFill>
                  <a:schemeClr val="tx2"/>
                </a:solidFill>
              </a:rPr>
              <a:t>může bezpochyby ovlivnit růst domácí ekonomiky</a:t>
            </a:r>
          </a:p>
          <a:p>
            <a:pPr marL="1160100" lvl="1" indent="-285750">
              <a:spcAft>
                <a:spcPts val="1200"/>
              </a:spcAft>
              <a:buFont typeface="Arial" panose="020B0604020202020204" pitchFamily="34" charset="0"/>
              <a:buChar char="•"/>
              <a:defRPr/>
            </a:pPr>
            <a:r>
              <a:rPr lang="cs-CZ" dirty="0" smtClean="0">
                <a:solidFill>
                  <a:schemeClr val="tx2"/>
                </a:solidFill>
              </a:rPr>
              <a:t>V ČR i nadále přetrvávají </a:t>
            </a:r>
            <a:r>
              <a:rPr lang="cs-CZ" dirty="0">
                <a:solidFill>
                  <a:schemeClr val="tx2"/>
                </a:solidFill>
              </a:rPr>
              <a:t>problémy s nezaměstnanosti </a:t>
            </a:r>
            <a:r>
              <a:rPr lang="cs-CZ" dirty="0" smtClean="0">
                <a:solidFill>
                  <a:schemeClr val="tx2"/>
                </a:solidFill>
              </a:rPr>
              <a:t>ohrožených skupin (mladí, lidé 55+, OZP) </a:t>
            </a:r>
            <a:r>
              <a:rPr lang="cs-CZ" dirty="0">
                <a:solidFill>
                  <a:schemeClr val="tx2"/>
                </a:solidFill>
              </a:rPr>
              <a:t>a s dlouhodobou </a:t>
            </a:r>
            <a:r>
              <a:rPr lang="cs-CZ" dirty="0" smtClean="0">
                <a:solidFill>
                  <a:schemeClr val="tx2"/>
                </a:solidFill>
              </a:rPr>
              <a:t>nezaměstnaností </a:t>
            </a:r>
          </a:p>
          <a:p>
            <a:pPr marL="874350" lvl="1">
              <a:spcAft>
                <a:spcPts val="1200"/>
              </a:spcAft>
              <a:defRPr/>
            </a:pPr>
            <a:r>
              <a:rPr lang="cs-CZ" sz="2400" b="1" u="sng" dirty="0" smtClean="0">
                <a:solidFill>
                  <a:schemeClr val="tx2"/>
                </a:solidFill>
              </a:rPr>
              <a:t>Závěr:</a:t>
            </a:r>
            <a:r>
              <a:rPr lang="cs-CZ" sz="2400" b="1" dirty="0" smtClean="0">
                <a:solidFill>
                  <a:schemeClr val="tx2"/>
                </a:solidFill>
              </a:rPr>
              <a:t> Efektivní </a:t>
            </a:r>
            <a:r>
              <a:rPr lang="cs-CZ" sz="2400" b="1" dirty="0">
                <a:solidFill>
                  <a:schemeClr val="tx2"/>
                </a:solidFill>
              </a:rPr>
              <a:t>čerpání </a:t>
            </a:r>
            <a:r>
              <a:rPr lang="cs-CZ" sz="2400" b="1" dirty="0" smtClean="0">
                <a:solidFill>
                  <a:schemeClr val="tx2"/>
                </a:solidFill>
              </a:rPr>
              <a:t>ESF na </a:t>
            </a:r>
            <a:r>
              <a:rPr lang="cs-CZ" sz="2400" b="1" dirty="0">
                <a:solidFill>
                  <a:schemeClr val="tx2"/>
                </a:solidFill>
              </a:rPr>
              <a:t>podporu zaměstnanosti (APZ</a:t>
            </a:r>
            <a:r>
              <a:rPr lang="cs-CZ" sz="2400" b="1" dirty="0" smtClean="0">
                <a:solidFill>
                  <a:schemeClr val="tx2"/>
                </a:solidFill>
              </a:rPr>
              <a:t>) </a:t>
            </a:r>
            <a:r>
              <a:rPr lang="cs-CZ" sz="2400" dirty="0" smtClean="0">
                <a:solidFill>
                  <a:schemeClr val="tx2"/>
                </a:solidFill>
              </a:rPr>
              <a:t>je jedním z klíčových opatření vlády na podporu hospodářského růstu</a:t>
            </a:r>
            <a:endParaRPr lang="pl-PL" sz="1400" b="1" dirty="0">
              <a:solidFill>
                <a:schemeClr val="tx2"/>
              </a:solidFill>
            </a:endParaRPr>
          </a:p>
          <a:p>
            <a:pPr marL="342900" indent="-342900">
              <a:buFont typeface="+mj-lt"/>
              <a:buAutoNum type="arabicPeriod"/>
            </a:pPr>
            <a:endParaRPr lang="pl-PL" sz="1400" b="1" dirty="0">
              <a:solidFill>
                <a:schemeClr val="tx2"/>
              </a:solidFill>
            </a:endParaRPr>
          </a:p>
          <a:p>
            <a:pPr marL="342900" indent="-342900">
              <a:buFont typeface="Wingdings" panose="05000000000000000000" pitchFamily="2" charset="2"/>
              <a:buChar char="Ø"/>
            </a:pPr>
            <a:endParaRPr lang="pl-PL" sz="1400" b="1" dirty="0">
              <a:solidFill>
                <a:schemeClr val="tx2"/>
              </a:solidFill>
            </a:endParaRPr>
          </a:p>
          <a:p>
            <a:pPr marL="342900" indent="-342900">
              <a:buFont typeface="+mj-lt"/>
              <a:buAutoNum type="arabicPeriod"/>
            </a:pPr>
            <a:endParaRPr lang="pl-PL" sz="1400" b="1" dirty="0" smtClean="0">
              <a:solidFill>
                <a:schemeClr val="tx2"/>
              </a:solidFill>
            </a:endParaRPr>
          </a:p>
          <a:p>
            <a:endParaRPr lang="pl-PL" sz="1400" dirty="0" smtClean="0">
              <a:solidFill>
                <a:schemeClr val="tx2"/>
              </a:solidFill>
            </a:endParaRPr>
          </a:p>
          <a:p>
            <a:pPr marL="342900" indent="-342900">
              <a:buFont typeface="+mj-lt"/>
              <a:buAutoNum type="arabicPeriod"/>
            </a:pPr>
            <a:endParaRPr lang="pl-PL" sz="1400" dirty="0">
              <a:solidFill>
                <a:schemeClr val="tx2"/>
              </a:solidFill>
            </a:endParaRPr>
          </a:p>
          <a:p>
            <a:pPr marL="742950" lvl="1" indent="-285750">
              <a:lnSpc>
                <a:spcPct val="115000"/>
              </a:lnSpc>
              <a:spcAft>
                <a:spcPts val="0"/>
              </a:spcAft>
              <a:buFont typeface="Wingdings" panose="05000000000000000000" pitchFamily="2" charset="2"/>
              <a:buChar char="Ø"/>
            </a:pPr>
            <a:endParaRPr lang="cs-CZ" sz="1400" dirty="0" smtClean="0">
              <a:solidFill>
                <a:schemeClr val="tx2"/>
              </a:solidFill>
              <a:ea typeface="Calibri"/>
              <a:cs typeface="Times New Roman"/>
            </a:endParaRPr>
          </a:p>
          <a:p>
            <a:pPr marL="800100" lvl="1" indent="-342900">
              <a:buFont typeface="Wingdings" panose="05000000000000000000" pitchFamily="2" charset="2"/>
              <a:buChar char="Ø"/>
            </a:pPr>
            <a:endParaRPr lang="cs-CZ" sz="1400" dirty="0">
              <a:solidFill>
                <a:schemeClr val="tx2"/>
              </a:solidFill>
              <a:ea typeface="Calibri"/>
              <a:cs typeface="Times New Roman"/>
            </a:endParaRPr>
          </a:p>
          <a:p>
            <a:pPr marL="800100" lvl="1" indent="-342900">
              <a:buFont typeface="Wingdings" panose="05000000000000000000" pitchFamily="2" charset="2"/>
              <a:buChar char="Ø"/>
            </a:pPr>
            <a:endParaRPr lang="cs-CZ" sz="1400" dirty="0">
              <a:solidFill>
                <a:schemeClr val="tx2"/>
              </a:solidFill>
              <a:ea typeface="Calibri"/>
              <a:cs typeface="Times New Roman"/>
            </a:endParaRPr>
          </a:p>
          <a:p>
            <a:pPr marL="800100" lvl="1" indent="-342900">
              <a:buFont typeface="Wingdings" panose="05000000000000000000" pitchFamily="2" charset="2"/>
              <a:buChar char="Ø"/>
            </a:pPr>
            <a:endParaRPr lang="cs-CZ" sz="1400" dirty="0"/>
          </a:p>
        </p:txBody>
      </p:sp>
    </p:spTree>
    <p:extLst>
      <p:ext uri="{BB962C8B-B14F-4D97-AF65-F5344CB8AC3E}">
        <p14:creationId xmlns:p14="http://schemas.microsoft.com/office/powerpoint/2010/main" val="30398603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p:cNvPicPr>
            <a:picLocks noChangeAspect="1"/>
          </p:cNvPicPr>
          <p:nvPr/>
        </p:nvPicPr>
        <p:blipFill rotWithShape="1">
          <a:blip r:embed="rId3">
            <a:extLst>
              <a:ext uri="{28A0092B-C50C-407E-A947-70E740481C1C}">
                <a14:useLocalDpi xmlns:a14="http://schemas.microsoft.com/office/drawing/2010/main" val="0"/>
              </a:ext>
            </a:extLst>
          </a:blip>
          <a:srcRect b="24427"/>
          <a:stretch/>
        </p:blipFill>
        <p:spPr>
          <a:xfrm>
            <a:off x="395536" y="-1733"/>
            <a:ext cx="8343776" cy="1679613"/>
          </a:xfrm>
          <a:prstGeom prst="rect">
            <a:avLst/>
          </a:prstGeom>
        </p:spPr>
      </p:pic>
      <p:sp>
        <p:nvSpPr>
          <p:cNvPr id="4" name="TextovéPole 3"/>
          <p:cNvSpPr txBox="1"/>
          <p:nvPr/>
        </p:nvSpPr>
        <p:spPr>
          <a:xfrm>
            <a:off x="971600" y="817126"/>
            <a:ext cx="7128792" cy="523220"/>
          </a:xfrm>
          <a:prstGeom prst="rect">
            <a:avLst/>
          </a:prstGeom>
          <a:noFill/>
        </p:spPr>
        <p:txBody>
          <a:bodyPr wrap="square" rtlCol="0">
            <a:spAutoFit/>
          </a:bodyPr>
          <a:lstStyle/>
          <a:p>
            <a:pPr algn="ctr"/>
            <a:r>
              <a:rPr lang="cs-CZ" sz="2800" b="1" dirty="0" smtClean="0">
                <a:solidFill>
                  <a:schemeClr val="tx2"/>
                </a:solidFill>
                <a:cs typeface="Arial" panose="020B0604020202020204" pitchFamily="34" charset="0"/>
              </a:rPr>
              <a:t>Aktuální kroky (1)</a:t>
            </a:r>
            <a:endParaRPr lang="nl-NL" sz="2800" b="1" dirty="0">
              <a:solidFill>
                <a:schemeClr val="tx2"/>
              </a:solidFill>
              <a:cs typeface="Arial" panose="020B0604020202020204" pitchFamily="34" charset="0"/>
            </a:endParaRPr>
          </a:p>
        </p:txBody>
      </p:sp>
      <p:sp>
        <p:nvSpPr>
          <p:cNvPr id="5" name="TextovéPole 4"/>
          <p:cNvSpPr txBox="1"/>
          <p:nvPr/>
        </p:nvSpPr>
        <p:spPr>
          <a:xfrm>
            <a:off x="411586" y="1663791"/>
            <a:ext cx="8208912" cy="6988067"/>
          </a:xfrm>
          <a:prstGeom prst="rect">
            <a:avLst/>
          </a:prstGeom>
          <a:noFill/>
        </p:spPr>
        <p:txBody>
          <a:bodyPr wrap="square" rtlCol="0">
            <a:spAutoFit/>
          </a:bodyPr>
          <a:lstStyle/>
          <a:p>
            <a:pPr marL="702900" indent="-285750">
              <a:spcAft>
                <a:spcPts val="1200"/>
              </a:spcAft>
              <a:buFont typeface="Arial" panose="020B0604020202020204" pitchFamily="34" charset="0"/>
              <a:buChar char="•"/>
              <a:defRPr/>
            </a:pPr>
            <a:r>
              <a:rPr lang="cs-CZ" sz="2400" dirty="0" smtClean="0">
                <a:solidFill>
                  <a:schemeClr val="tx2"/>
                </a:solidFill>
              </a:rPr>
              <a:t>Cílem všech  kroků </a:t>
            </a:r>
            <a:r>
              <a:rPr lang="cs-CZ" sz="2400" dirty="0">
                <a:solidFill>
                  <a:schemeClr val="tx2"/>
                </a:solidFill>
              </a:rPr>
              <a:t>je </a:t>
            </a:r>
            <a:r>
              <a:rPr lang="cs-CZ" sz="2400" b="1" dirty="0">
                <a:solidFill>
                  <a:schemeClr val="tx2"/>
                </a:solidFill>
              </a:rPr>
              <a:t>dočerpání OP LZZ (až </a:t>
            </a:r>
            <a:r>
              <a:rPr lang="cs-CZ" sz="2400" b="1" u="sng" dirty="0">
                <a:solidFill>
                  <a:schemeClr val="tx2"/>
                </a:solidFill>
              </a:rPr>
              <a:t>12 mld. </a:t>
            </a:r>
            <a:r>
              <a:rPr lang="cs-CZ" sz="2400" b="1" u="sng" dirty="0" smtClean="0">
                <a:solidFill>
                  <a:schemeClr val="tx2"/>
                </a:solidFill>
              </a:rPr>
              <a:t>Kč</a:t>
            </a:r>
            <a:r>
              <a:rPr lang="cs-CZ" sz="2400" b="1" dirty="0" smtClean="0">
                <a:solidFill>
                  <a:schemeClr val="tx2"/>
                </a:solidFill>
              </a:rPr>
              <a:t>) </a:t>
            </a:r>
            <a:r>
              <a:rPr lang="cs-CZ" sz="2400" b="1" dirty="0">
                <a:solidFill>
                  <a:schemeClr val="tx2"/>
                </a:solidFill>
              </a:rPr>
              <a:t>a zároveň výrazné čerpání OPZ v roce 2015 (až </a:t>
            </a:r>
            <a:r>
              <a:rPr lang="cs-CZ" sz="2400" b="1" u="sng" dirty="0">
                <a:solidFill>
                  <a:schemeClr val="tx2"/>
                </a:solidFill>
              </a:rPr>
              <a:t>4 mld. Kč</a:t>
            </a:r>
            <a:r>
              <a:rPr lang="cs-CZ" sz="2400" b="1" dirty="0" smtClean="0">
                <a:solidFill>
                  <a:schemeClr val="tx2"/>
                </a:solidFill>
              </a:rPr>
              <a:t>).</a:t>
            </a:r>
          </a:p>
          <a:p>
            <a:pPr marL="702900" indent="-285750">
              <a:spcAft>
                <a:spcPts val="1200"/>
              </a:spcAft>
              <a:buFont typeface="Arial" panose="020B0604020202020204" pitchFamily="34" charset="0"/>
              <a:buChar char="•"/>
              <a:defRPr/>
            </a:pPr>
            <a:r>
              <a:rPr lang="cs-CZ" b="1" dirty="0" smtClean="0">
                <a:solidFill>
                  <a:schemeClr val="tx2"/>
                </a:solidFill>
              </a:rPr>
              <a:t>Základní předpoklady:</a:t>
            </a:r>
          </a:p>
          <a:p>
            <a:pPr marL="1160100" lvl="1" indent="-285750">
              <a:spcAft>
                <a:spcPts val="1200"/>
              </a:spcAft>
              <a:buFont typeface="Arial" panose="020B0604020202020204" pitchFamily="34" charset="0"/>
              <a:buChar char="•"/>
              <a:defRPr/>
            </a:pPr>
            <a:r>
              <a:rPr lang="cs-CZ" dirty="0">
                <a:solidFill>
                  <a:schemeClr val="tx2"/>
                </a:solidFill>
              </a:rPr>
              <a:t>Shoda na zvýšení objemu některých podporovaných nástrojů v rámci APZ podporovaných z ESF v roce </a:t>
            </a:r>
            <a:r>
              <a:rPr lang="cs-CZ" dirty="0" smtClean="0">
                <a:solidFill>
                  <a:schemeClr val="tx2"/>
                </a:solidFill>
              </a:rPr>
              <a:t>2015 a pokračování zvýšeného úsilí ÚP ČR.</a:t>
            </a:r>
            <a:endParaRPr lang="cs-CZ" dirty="0">
              <a:solidFill>
                <a:schemeClr val="tx2"/>
              </a:solidFill>
            </a:endParaRPr>
          </a:p>
          <a:p>
            <a:pPr marL="1160100" lvl="1" indent="-285750">
              <a:spcAft>
                <a:spcPts val="1200"/>
              </a:spcAft>
              <a:buFont typeface="Arial" panose="020B0604020202020204" pitchFamily="34" charset="0"/>
              <a:buChar char="•"/>
              <a:defRPr/>
            </a:pPr>
            <a:r>
              <a:rPr lang="cs-CZ" dirty="0">
                <a:solidFill>
                  <a:schemeClr val="tx2"/>
                </a:solidFill>
              </a:rPr>
              <a:t>Souhlas MF ČR s uplatněním flexibilního </a:t>
            </a:r>
            <a:r>
              <a:rPr lang="cs-CZ" dirty="0" smtClean="0">
                <a:solidFill>
                  <a:schemeClr val="tx2"/>
                </a:solidFill>
              </a:rPr>
              <a:t>využití </a:t>
            </a:r>
            <a:r>
              <a:rPr lang="cs-CZ" dirty="0">
                <a:solidFill>
                  <a:schemeClr val="tx2"/>
                </a:solidFill>
              </a:rPr>
              <a:t>výdajů mezi OP LZZ a OPZ u vybraných projektů (zajištění souladu s rozpočtovými pravidly</a:t>
            </a:r>
            <a:r>
              <a:rPr lang="cs-CZ" dirty="0" smtClean="0">
                <a:solidFill>
                  <a:schemeClr val="tx2"/>
                </a:solidFill>
              </a:rPr>
              <a:t>) a nástrojů</a:t>
            </a:r>
            <a:endParaRPr lang="cs-CZ" dirty="0">
              <a:solidFill>
                <a:schemeClr val="tx2"/>
              </a:solidFill>
            </a:endParaRPr>
          </a:p>
          <a:p>
            <a:pPr marL="1160100" lvl="1" indent="-285750">
              <a:spcAft>
                <a:spcPts val="1200"/>
              </a:spcAft>
              <a:buFont typeface="Arial" panose="020B0604020202020204" pitchFamily="34" charset="0"/>
              <a:buChar char="•"/>
              <a:defRPr/>
            </a:pPr>
            <a:r>
              <a:rPr lang="cs-CZ" dirty="0" smtClean="0">
                <a:solidFill>
                  <a:schemeClr val="tx2"/>
                </a:solidFill>
              </a:rPr>
              <a:t>Monitorování rizika </a:t>
            </a:r>
            <a:r>
              <a:rPr lang="cs-CZ" dirty="0">
                <a:solidFill>
                  <a:schemeClr val="tx2"/>
                </a:solidFill>
              </a:rPr>
              <a:t>možného nedočerpání plánovaných výdajů OP LZZ, kdy by nedošlo k přečerpání alokace OP LZZ o nyní predikovaných 1,7 mil. </a:t>
            </a:r>
            <a:r>
              <a:rPr lang="cs-CZ" dirty="0" smtClean="0">
                <a:solidFill>
                  <a:schemeClr val="tx2"/>
                </a:solidFill>
              </a:rPr>
              <a:t>Kč (mírně optimistický odhad očekávaného celkového výsledného přečerpání alokace OP LZZ).</a:t>
            </a:r>
            <a:endParaRPr lang="cs-CZ" u="sng" dirty="0" smtClean="0">
              <a:solidFill>
                <a:schemeClr val="tx2"/>
              </a:solidFill>
            </a:endParaRPr>
          </a:p>
          <a:p>
            <a:pPr marL="702900" indent="-285750">
              <a:spcAft>
                <a:spcPts val="1200"/>
              </a:spcAft>
              <a:buFont typeface="Arial" panose="020B0604020202020204" pitchFamily="34" charset="0"/>
              <a:buChar char="•"/>
              <a:defRPr/>
            </a:pPr>
            <a:r>
              <a:rPr lang="cs-CZ" dirty="0" smtClean="0">
                <a:solidFill>
                  <a:schemeClr val="tx2"/>
                </a:solidFill>
              </a:rPr>
              <a:t>Součástí postupu je i strategie schválená vládou ČR.</a:t>
            </a:r>
            <a:endParaRPr lang="cs-CZ" dirty="0">
              <a:solidFill>
                <a:schemeClr val="tx2"/>
              </a:solidFill>
            </a:endParaRPr>
          </a:p>
          <a:p>
            <a:pPr marL="342900" indent="-342900">
              <a:buFont typeface="+mj-lt"/>
              <a:buAutoNum type="arabicPeriod"/>
            </a:pPr>
            <a:endParaRPr lang="pl-PL" sz="1400" b="1" dirty="0">
              <a:solidFill>
                <a:schemeClr val="tx2"/>
              </a:solidFill>
            </a:endParaRPr>
          </a:p>
          <a:p>
            <a:pPr marL="342900" indent="-342900">
              <a:buFont typeface="+mj-lt"/>
              <a:buAutoNum type="arabicPeriod"/>
            </a:pPr>
            <a:endParaRPr lang="pl-PL" sz="1400" b="1" dirty="0">
              <a:solidFill>
                <a:schemeClr val="tx2"/>
              </a:solidFill>
            </a:endParaRPr>
          </a:p>
          <a:p>
            <a:pPr marL="342900" indent="-342900">
              <a:buFont typeface="Wingdings" panose="05000000000000000000" pitchFamily="2" charset="2"/>
              <a:buChar char="Ø"/>
            </a:pPr>
            <a:endParaRPr lang="pl-PL" sz="1400" b="1" dirty="0">
              <a:solidFill>
                <a:schemeClr val="tx2"/>
              </a:solidFill>
            </a:endParaRPr>
          </a:p>
          <a:p>
            <a:pPr marL="342900" indent="-342900">
              <a:buFont typeface="+mj-lt"/>
              <a:buAutoNum type="arabicPeriod"/>
            </a:pPr>
            <a:endParaRPr lang="pl-PL" sz="1400" b="1" dirty="0" smtClean="0">
              <a:solidFill>
                <a:schemeClr val="tx2"/>
              </a:solidFill>
            </a:endParaRPr>
          </a:p>
          <a:p>
            <a:endParaRPr lang="pl-PL" sz="1400" dirty="0" smtClean="0">
              <a:solidFill>
                <a:schemeClr val="tx2"/>
              </a:solidFill>
            </a:endParaRPr>
          </a:p>
          <a:p>
            <a:pPr marL="342900" indent="-342900">
              <a:buFont typeface="+mj-lt"/>
              <a:buAutoNum type="arabicPeriod"/>
            </a:pPr>
            <a:endParaRPr lang="pl-PL" sz="1400" dirty="0">
              <a:solidFill>
                <a:schemeClr val="tx2"/>
              </a:solidFill>
            </a:endParaRPr>
          </a:p>
          <a:p>
            <a:pPr marL="742950" lvl="1" indent="-285750">
              <a:lnSpc>
                <a:spcPct val="115000"/>
              </a:lnSpc>
              <a:spcAft>
                <a:spcPts val="0"/>
              </a:spcAft>
              <a:buFont typeface="Wingdings" panose="05000000000000000000" pitchFamily="2" charset="2"/>
              <a:buChar char="Ø"/>
            </a:pPr>
            <a:endParaRPr lang="cs-CZ" sz="1400" dirty="0" smtClean="0">
              <a:solidFill>
                <a:schemeClr val="tx2"/>
              </a:solidFill>
              <a:ea typeface="Calibri"/>
              <a:cs typeface="Times New Roman"/>
            </a:endParaRPr>
          </a:p>
          <a:p>
            <a:pPr marL="800100" lvl="1" indent="-342900">
              <a:buFont typeface="Wingdings" panose="05000000000000000000" pitchFamily="2" charset="2"/>
              <a:buChar char="Ø"/>
            </a:pPr>
            <a:endParaRPr lang="cs-CZ" sz="1400" dirty="0">
              <a:solidFill>
                <a:schemeClr val="tx2"/>
              </a:solidFill>
              <a:ea typeface="Calibri"/>
              <a:cs typeface="Times New Roman"/>
            </a:endParaRPr>
          </a:p>
          <a:p>
            <a:pPr marL="800100" lvl="1" indent="-342900">
              <a:buFont typeface="Wingdings" panose="05000000000000000000" pitchFamily="2" charset="2"/>
              <a:buChar char="Ø"/>
            </a:pPr>
            <a:endParaRPr lang="cs-CZ" sz="1400" dirty="0">
              <a:solidFill>
                <a:schemeClr val="tx2"/>
              </a:solidFill>
              <a:ea typeface="Calibri"/>
              <a:cs typeface="Times New Roman"/>
            </a:endParaRPr>
          </a:p>
          <a:p>
            <a:pPr marL="800100" lvl="1" indent="-342900">
              <a:buFont typeface="Wingdings" panose="05000000000000000000" pitchFamily="2" charset="2"/>
              <a:buChar char="Ø"/>
            </a:pPr>
            <a:endParaRPr lang="cs-CZ" sz="1400" dirty="0"/>
          </a:p>
        </p:txBody>
      </p:sp>
    </p:spTree>
    <p:extLst>
      <p:ext uri="{BB962C8B-B14F-4D97-AF65-F5344CB8AC3E}">
        <p14:creationId xmlns:p14="http://schemas.microsoft.com/office/powerpoint/2010/main" val="11258712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p:cNvPicPr>
            <a:picLocks noChangeAspect="1"/>
          </p:cNvPicPr>
          <p:nvPr/>
        </p:nvPicPr>
        <p:blipFill rotWithShape="1">
          <a:blip r:embed="rId3">
            <a:extLst>
              <a:ext uri="{28A0092B-C50C-407E-A947-70E740481C1C}">
                <a14:useLocalDpi xmlns:a14="http://schemas.microsoft.com/office/drawing/2010/main" val="0"/>
              </a:ext>
            </a:extLst>
          </a:blip>
          <a:srcRect b="24427"/>
          <a:stretch/>
        </p:blipFill>
        <p:spPr>
          <a:xfrm>
            <a:off x="395536" y="-1733"/>
            <a:ext cx="8343776" cy="1679613"/>
          </a:xfrm>
          <a:prstGeom prst="rect">
            <a:avLst/>
          </a:prstGeom>
        </p:spPr>
      </p:pic>
      <p:sp>
        <p:nvSpPr>
          <p:cNvPr id="4" name="TextovéPole 3"/>
          <p:cNvSpPr txBox="1"/>
          <p:nvPr/>
        </p:nvSpPr>
        <p:spPr>
          <a:xfrm>
            <a:off x="971600" y="817126"/>
            <a:ext cx="7128792" cy="523220"/>
          </a:xfrm>
          <a:prstGeom prst="rect">
            <a:avLst/>
          </a:prstGeom>
          <a:noFill/>
        </p:spPr>
        <p:txBody>
          <a:bodyPr wrap="square" rtlCol="0">
            <a:spAutoFit/>
          </a:bodyPr>
          <a:lstStyle/>
          <a:p>
            <a:pPr algn="ctr"/>
            <a:r>
              <a:rPr lang="cs-CZ" sz="2800" b="1" dirty="0" smtClean="0">
                <a:solidFill>
                  <a:schemeClr val="tx2"/>
                </a:solidFill>
                <a:cs typeface="Arial" panose="020B0604020202020204" pitchFamily="34" charset="0"/>
              </a:rPr>
              <a:t>Aktuální kroky (2)</a:t>
            </a:r>
            <a:endParaRPr lang="nl-NL" sz="2800" b="1" dirty="0">
              <a:solidFill>
                <a:schemeClr val="tx2"/>
              </a:solidFill>
              <a:cs typeface="Arial" panose="020B0604020202020204" pitchFamily="34" charset="0"/>
            </a:endParaRPr>
          </a:p>
        </p:txBody>
      </p:sp>
      <p:sp>
        <p:nvSpPr>
          <p:cNvPr id="7" name="Obdélník 6"/>
          <p:cNvSpPr/>
          <p:nvPr/>
        </p:nvSpPr>
        <p:spPr>
          <a:xfrm>
            <a:off x="1449388" y="3600450"/>
            <a:ext cx="4322762" cy="366713"/>
          </a:xfrm>
          <a:prstGeom prst="rect">
            <a:avLst/>
          </a:prstGeom>
          <a:solidFill>
            <a:schemeClr val="accent1">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dirty="0">
                <a:solidFill>
                  <a:schemeClr val="tx1"/>
                </a:solidFill>
                <a:latin typeface="Calibri"/>
                <a:ea typeface="Calibri"/>
                <a:cs typeface="Times New Roman"/>
              </a:rPr>
              <a:t> </a:t>
            </a:r>
            <a:endParaRPr lang="cs-CZ" sz="1100" dirty="0">
              <a:solidFill>
                <a:schemeClr val="tx1"/>
              </a:solidFill>
              <a:latin typeface="Calibri"/>
              <a:ea typeface="Calibri"/>
              <a:cs typeface="Times New Roman"/>
            </a:endParaRPr>
          </a:p>
        </p:txBody>
      </p:sp>
      <p:sp>
        <p:nvSpPr>
          <p:cNvPr id="8" name="Obdélník 7"/>
          <p:cNvSpPr/>
          <p:nvPr/>
        </p:nvSpPr>
        <p:spPr>
          <a:xfrm>
            <a:off x="4298950" y="3630613"/>
            <a:ext cx="1471613" cy="333375"/>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cs-CZ"/>
          </a:p>
        </p:txBody>
      </p:sp>
      <p:sp>
        <p:nvSpPr>
          <p:cNvPr id="9" name="Obdélník 8"/>
          <p:cNvSpPr/>
          <p:nvPr/>
        </p:nvSpPr>
        <p:spPr>
          <a:xfrm>
            <a:off x="1449388" y="4133850"/>
            <a:ext cx="4392612" cy="427038"/>
          </a:xfrm>
          <a:prstGeom prst="rect">
            <a:avLst/>
          </a:prstGeom>
          <a:solidFill>
            <a:schemeClr val="accent1">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cs-CZ"/>
          </a:p>
        </p:txBody>
      </p:sp>
      <p:cxnSp>
        <p:nvCxnSpPr>
          <p:cNvPr id="10" name="Přímá spojnice 9"/>
          <p:cNvCxnSpPr/>
          <p:nvPr/>
        </p:nvCxnSpPr>
        <p:spPr>
          <a:xfrm>
            <a:off x="3076575" y="2278063"/>
            <a:ext cx="0" cy="248285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1" name="Textové pole 2"/>
          <p:cNvSpPr txBox="1">
            <a:spLocks noChangeArrowheads="1"/>
          </p:cNvSpPr>
          <p:nvPr/>
        </p:nvSpPr>
        <p:spPr bwMode="auto">
          <a:xfrm>
            <a:off x="6413500" y="2176463"/>
            <a:ext cx="1281113" cy="37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lnSpc>
                <a:spcPct val="115000"/>
              </a:lnSpc>
              <a:spcBef>
                <a:spcPct val="0"/>
              </a:spcBef>
              <a:spcAft>
                <a:spcPts val="1000"/>
              </a:spcAft>
              <a:buFontTx/>
              <a:buNone/>
            </a:pPr>
            <a:endParaRPr lang="cs-CZ" altLang="cs-CZ" sz="1100" dirty="0">
              <a:latin typeface="Calibri" pitchFamily="34" charset="0"/>
              <a:ea typeface="Calibri" pitchFamily="34" charset="0"/>
              <a:cs typeface="Times New Roman" pitchFamily="18" charset="0"/>
            </a:endParaRPr>
          </a:p>
        </p:txBody>
      </p:sp>
      <p:cxnSp>
        <p:nvCxnSpPr>
          <p:cNvPr id="12" name="Přímá spojnice 11"/>
          <p:cNvCxnSpPr/>
          <p:nvPr/>
        </p:nvCxnSpPr>
        <p:spPr>
          <a:xfrm flipH="1">
            <a:off x="5130800" y="2551113"/>
            <a:ext cx="0" cy="220821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 name="Přímá spojnice 12"/>
          <p:cNvCxnSpPr/>
          <p:nvPr/>
        </p:nvCxnSpPr>
        <p:spPr>
          <a:xfrm>
            <a:off x="5130800" y="3460750"/>
            <a:ext cx="1163638" cy="0"/>
          </a:xfrm>
          <a:prstGeom prst="line">
            <a:avLst/>
          </a:prstGeom>
          <a:ln w="28575">
            <a:solidFill>
              <a:srgbClr val="0070C0"/>
            </a:solidFill>
            <a:prstDash val="sysDash"/>
          </a:ln>
        </p:spPr>
        <p:style>
          <a:lnRef idx="1">
            <a:schemeClr val="accent1"/>
          </a:lnRef>
          <a:fillRef idx="0">
            <a:schemeClr val="accent1"/>
          </a:fillRef>
          <a:effectRef idx="0">
            <a:schemeClr val="accent1"/>
          </a:effectRef>
          <a:fontRef idx="minor">
            <a:schemeClr val="tx1"/>
          </a:fontRef>
        </p:style>
      </p:cxnSp>
      <p:cxnSp>
        <p:nvCxnSpPr>
          <p:cNvPr id="14" name="Přímá spojnice se šipkou 13"/>
          <p:cNvCxnSpPr/>
          <p:nvPr/>
        </p:nvCxnSpPr>
        <p:spPr>
          <a:xfrm flipH="1">
            <a:off x="6294438" y="3460750"/>
            <a:ext cx="0" cy="438150"/>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5" name="Obdélník 14"/>
          <p:cNvSpPr/>
          <p:nvPr/>
        </p:nvSpPr>
        <p:spPr>
          <a:xfrm>
            <a:off x="4286250" y="3225800"/>
            <a:ext cx="819150" cy="379413"/>
          </a:xfrm>
          <a:prstGeom prst="rect">
            <a:avLst/>
          </a:prstGeom>
          <a:pattFill prst="ltUpDiag">
            <a:fgClr>
              <a:srgbClr val="FF000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cs-CZ"/>
          </a:p>
        </p:txBody>
      </p:sp>
      <p:cxnSp>
        <p:nvCxnSpPr>
          <p:cNvPr id="16" name="Přímá spojnice 15"/>
          <p:cNvCxnSpPr/>
          <p:nvPr/>
        </p:nvCxnSpPr>
        <p:spPr>
          <a:xfrm flipH="1">
            <a:off x="3419475" y="3222625"/>
            <a:ext cx="1698625" cy="0"/>
          </a:xfrm>
          <a:prstGeom prst="line">
            <a:avLst/>
          </a:prstGeom>
          <a:ln w="28575">
            <a:solidFill>
              <a:srgbClr val="0070C0"/>
            </a:solidFill>
            <a:prstDash val="sysDash"/>
          </a:ln>
        </p:spPr>
        <p:style>
          <a:lnRef idx="1">
            <a:schemeClr val="accent1"/>
          </a:lnRef>
          <a:fillRef idx="0">
            <a:schemeClr val="accent1"/>
          </a:fillRef>
          <a:effectRef idx="0">
            <a:schemeClr val="accent1"/>
          </a:effectRef>
          <a:fontRef idx="minor">
            <a:schemeClr val="tx1"/>
          </a:fontRef>
        </p:style>
      </p:cxnSp>
      <p:sp>
        <p:nvSpPr>
          <p:cNvPr id="17" name="Obdélník 16"/>
          <p:cNvSpPr/>
          <p:nvPr/>
        </p:nvSpPr>
        <p:spPr>
          <a:xfrm>
            <a:off x="3438525" y="3238500"/>
            <a:ext cx="900113" cy="354013"/>
          </a:xfrm>
          <a:prstGeom prst="rect">
            <a:avLst/>
          </a:prstGeom>
          <a:pattFill prst="ltUpDiag">
            <a:fgClr>
              <a:schemeClr val="accent1">
                <a:lumMod val="7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cs-CZ"/>
          </a:p>
        </p:txBody>
      </p:sp>
      <p:sp>
        <p:nvSpPr>
          <p:cNvPr id="18" name="Zaoblený obdélník 17"/>
          <p:cNvSpPr/>
          <p:nvPr/>
        </p:nvSpPr>
        <p:spPr>
          <a:xfrm>
            <a:off x="4073525" y="3062288"/>
            <a:ext cx="901700" cy="105727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cs-CZ"/>
          </a:p>
        </p:txBody>
      </p:sp>
      <p:sp>
        <p:nvSpPr>
          <p:cNvPr id="19" name="Ovál 18"/>
          <p:cNvSpPr/>
          <p:nvPr/>
        </p:nvSpPr>
        <p:spPr>
          <a:xfrm>
            <a:off x="3325813" y="3297238"/>
            <a:ext cx="1649412" cy="830262"/>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cs-CZ"/>
          </a:p>
        </p:txBody>
      </p:sp>
      <p:cxnSp>
        <p:nvCxnSpPr>
          <p:cNvPr id="20" name="Přímá spojnice se šipkou 19"/>
          <p:cNvCxnSpPr/>
          <p:nvPr/>
        </p:nvCxnSpPr>
        <p:spPr>
          <a:xfrm flipH="1">
            <a:off x="1685925" y="3954463"/>
            <a:ext cx="1757363" cy="1093787"/>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1" name="Textové pole 26"/>
          <p:cNvSpPr txBox="1"/>
          <p:nvPr/>
        </p:nvSpPr>
        <p:spPr>
          <a:xfrm>
            <a:off x="1835697" y="1788319"/>
            <a:ext cx="4588916" cy="474662"/>
          </a:xfrm>
          <a:prstGeom prst="rect">
            <a:avLst/>
          </a:prstGeom>
          <a:solidFill>
            <a:srgbClr val="FFFFCC"/>
          </a:solidFill>
          <a:ln w="6350">
            <a:solidFill>
              <a:srgbClr val="FF0000"/>
            </a:solidFill>
          </a:ln>
          <a:effectLst/>
        </p:spPr>
        <p:style>
          <a:lnRef idx="0">
            <a:schemeClr val="accent1"/>
          </a:lnRef>
          <a:fillRef idx="0">
            <a:schemeClr val="accent1"/>
          </a:fillRef>
          <a:effectRef idx="0">
            <a:schemeClr val="accent1"/>
          </a:effectRef>
          <a:fontRef idx="minor">
            <a:schemeClr val="dk1"/>
          </a:fontRef>
        </p:style>
        <p:txBody>
          <a:bodyPr/>
          <a:lstStyle/>
          <a:p>
            <a:pPr algn="ctr">
              <a:lnSpc>
                <a:spcPct val="115000"/>
              </a:lnSpc>
              <a:spcAft>
                <a:spcPts val="1000"/>
              </a:spcAft>
              <a:defRPr/>
            </a:pPr>
            <a:r>
              <a:rPr lang="cs-CZ" sz="2000" b="1" dirty="0">
                <a:solidFill>
                  <a:srgbClr val="FF0000"/>
                </a:solidFill>
                <a:ea typeface="Calibri"/>
                <a:cs typeface="Times New Roman"/>
              </a:rPr>
              <a:t>Cíl : vyčerpány 4mld. Kč  z OPZ  v 2015</a:t>
            </a:r>
            <a:endParaRPr lang="cs-CZ" sz="2000" b="1" dirty="0">
              <a:ea typeface="Calibri"/>
              <a:cs typeface="Times New Roman"/>
            </a:endParaRPr>
          </a:p>
        </p:txBody>
      </p:sp>
      <p:sp>
        <p:nvSpPr>
          <p:cNvPr id="22" name="Obdélník 21"/>
          <p:cNvSpPr/>
          <p:nvPr/>
        </p:nvSpPr>
        <p:spPr>
          <a:xfrm>
            <a:off x="6615773" y="2472928"/>
            <a:ext cx="1270000" cy="379413"/>
          </a:xfrm>
          <a:prstGeom prst="rect">
            <a:avLst/>
          </a:prstGeom>
          <a:solidFill>
            <a:schemeClr val="accent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cs-CZ" sz="1100" dirty="0">
                <a:solidFill>
                  <a:schemeClr val="tx1"/>
                </a:solidFill>
                <a:latin typeface="Calibri"/>
                <a:ea typeface="Calibri"/>
                <a:cs typeface="Times New Roman"/>
              </a:rPr>
              <a:t>Čerpání OPZ</a:t>
            </a:r>
          </a:p>
        </p:txBody>
      </p:sp>
      <p:sp>
        <p:nvSpPr>
          <p:cNvPr id="23" name="Textové pole 2"/>
          <p:cNvSpPr txBox="1">
            <a:spLocks noChangeArrowheads="1"/>
          </p:cNvSpPr>
          <p:nvPr/>
        </p:nvSpPr>
        <p:spPr bwMode="auto">
          <a:xfrm>
            <a:off x="2660650" y="4217194"/>
            <a:ext cx="1982788"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lnSpc>
                <a:spcPct val="115000"/>
              </a:lnSpc>
              <a:spcBef>
                <a:spcPct val="0"/>
              </a:spcBef>
              <a:spcAft>
                <a:spcPts val="1000"/>
              </a:spcAft>
              <a:buFontTx/>
              <a:buNone/>
            </a:pPr>
            <a:r>
              <a:rPr lang="cs-CZ" altLang="cs-CZ" sz="1200" b="1" dirty="0">
                <a:latin typeface="Calibri" pitchFamily="34" charset="0"/>
                <a:ea typeface="Calibri" pitchFamily="34" charset="0"/>
                <a:cs typeface="Times New Roman" pitchFamily="18" charset="0"/>
              </a:rPr>
              <a:t>Ostatní  projekty OP LZZ</a:t>
            </a:r>
          </a:p>
        </p:txBody>
      </p:sp>
      <p:sp>
        <p:nvSpPr>
          <p:cNvPr id="24" name="Textové pole 2"/>
          <p:cNvSpPr txBox="1">
            <a:spLocks noChangeArrowheads="1"/>
          </p:cNvSpPr>
          <p:nvPr/>
        </p:nvSpPr>
        <p:spPr bwMode="auto">
          <a:xfrm>
            <a:off x="1685925" y="3690938"/>
            <a:ext cx="34448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lnSpc>
                <a:spcPct val="115000"/>
              </a:lnSpc>
              <a:spcBef>
                <a:spcPct val="0"/>
              </a:spcBef>
              <a:spcAft>
                <a:spcPts val="1000"/>
              </a:spcAft>
              <a:buFontTx/>
              <a:buNone/>
            </a:pPr>
            <a:r>
              <a:rPr lang="cs-CZ" altLang="cs-CZ" sz="1100" dirty="0">
                <a:latin typeface="Calibri" pitchFamily="34" charset="0"/>
                <a:ea typeface="Calibri" pitchFamily="34" charset="0"/>
                <a:cs typeface="Times New Roman" pitchFamily="18" charset="0"/>
              </a:rPr>
              <a:t> </a:t>
            </a:r>
            <a:r>
              <a:rPr lang="cs-CZ" altLang="cs-CZ" sz="1100" b="1" dirty="0">
                <a:latin typeface="Calibri" pitchFamily="34" charset="0"/>
                <a:ea typeface="Calibri" pitchFamily="34" charset="0"/>
                <a:cs typeface="Times New Roman" pitchFamily="18" charset="0"/>
              </a:rPr>
              <a:t>Podpora VPP, SUPM – projekty VSPR-PP (OP LZZ/OPZ)</a:t>
            </a:r>
          </a:p>
        </p:txBody>
      </p:sp>
      <p:sp>
        <p:nvSpPr>
          <p:cNvPr id="25" name="Textové pole 23"/>
          <p:cNvSpPr txBox="1"/>
          <p:nvPr/>
        </p:nvSpPr>
        <p:spPr>
          <a:xfrm>
            <a:off x="695324" y="5062538"/>
            <a:ext cx="7216775" cy="742726"/>
          </a:xfrm>
          <a:prstGeom prst="rect">
            <a:avLst/>
          </a:prstGeom>
          <a:solidFill>
            <a:srgbClr val="FFFFCC"/>
          </a:solidFill>
          <a:ln w="6350">
            <a:solidFill>
              <a:srgbClr val="00B050"/>
            </a:solidFill>
          </a:ln>
          <a:effectLst/>
        </p:spPr>
        <p:style>
          <a:lnRef idx="0">
            <a:schemeClr val="accent1"/>
          </a:lnRef>
          <a:fillRef idx="0">
            <a:schemeClr val="accent1"/>
          </a:fillRef>
          <a:effectRef idx="0">
            <a:schemeClr val="accent1"/>
          </a:effectRef>
          <a:fontRef idx="minor">
            <a:schemeClr val="dk1"/>
          </a:fontRef>
        </p:style>
        <p:txBody>
          <a:bodyPr/>
          <a:lstStyle/>
          <a:p>
            <a:pPr algn="ctr">
              <a:lnSpc>
                <a:spcPct val="115000"/>
              </a:lnSpc>
              <a:spcAft>
                <a:spcPts val="1000"/>
              </a:spcAft>
              <a:defRPr/>
            </a:pPr>
            <a:r>
              <a:rPr lang="cs-CZ" sz="2000" b="1" dirty="0" smtClean="0">
                <a:solidFill>
                  <a:srgbClr val="00B050"/>
                </a:solidFill>
                <a:ea typeface="Calibri"/>
                <a:cs typeface="Times New Roman"/>
              </a:rPr>
              <a:t>Flexibilní převod výdajů </a:t>
            </a:r>
            <a:r>
              <a:rPr lang="cs-CZ" sz="2000" b="1" dirty="0">
                <a:solidFill>
                  <a:srgbClr val="00B050"/>
                </a:solidFill>
                <a:ea typeface="Calibri"/>
                <a:cs typeface="Times New Roman"/>
              </a:rPr>
              <a:t>mezi OP LZZ a </a:t>
            </a:r>
            <a:r>
              <a:rPr lang="cs-CZ" sz="2000" b="1" dirty="0" smtClean="0">
                <a:solidFill>
                  <a:srgbClr val="00B050"/>
                </a:solidFill>
                <a:ea typeface="Calibri"/>
                <a:cs typeface="Times New Roman"/>
              </a:rPr>
              <a:t>OPZ umožní, aby zvýšené čerpání OP LZZ bylo využito pro efektivní čerpání v OPZ</a:t>
            </a:r>
          </a:p>
        </p:txBody>
      </p:sp>
      <p:sp>
        <p:nvSpPr>
          <p:cNvPr id="26" name="Textové pole 414"/>
          <p:cNvSpPr txBox="1"/>
          <p:nvPr/>
        </p:nvSpPr>
        <p:spPr>
          <a:xfrm>
            <a:off x="6011863" y="3906838"/>
            <a:ext cx="2592585" cy="809625"/>
          </a:xfrm>
          <a:prstGeom prst="rect">
            <a:avLst/>
          </a:prstGeom>
          <a:solidFill>
            <a:srgbClr val="FFFFCC"/>
          </a:solidFill>
          <a:ln w="6350">
            <a:solidFill>
              <a:srgbClr val="0070C0"/>
            </a:solidFill>
          </a:ln>
          <a:effectLst/>
        </p:spPr>
        <p:style>
          <a:lnRef idx="0">
            <a:schemeClr val="accent1"/>
          </a:lnRef>
          <a:fillRef idx="0">
            <a:schemeClr val="accent1"/>
          </a:fillRef>
          <a:effectRef idx="0">
            <a:schemeClr val="accent1"/>
          </a:effectRef>
          <a:fontRef idx="minor">
            <a:schemeClr val="dk1"/>
          </a:fontRef>
        </p:style>
        <p:txBody>
          <a:bodyPr/>
          <a:lstStyle/>
          <a:p>
            <a:pPr algn="ctr">
              <a:lnSpc>
                <a:spcPct val="115000"/>
              </a:lnSpc>
              <a:spcAft>
                <a:spcPts val="1000"/>
              </a:spcAft>
              <a:defRPr/>
            </a:pPr>
            <a:r>
              <a:rPr lang="cs-CZ" sz="1400" b="1" dirty="0">
                <a:solidFill>
                  <a:srgbClr val="0070C0"/>
                </a:solidFill>
                <a:ea typeface="Calibri"/>
                <a:cs typeface="Times New Roman"/>
              </a:rPr>
              <a:t>VSPR-PP významně zvýší objem podporovaných VPP, SUPM v roce 2015</a:t>
            </a:r>
            <a:endParaRPr lang="cs-CZ" sz="1400" b="1" dirty="0">
              <a:ea typeface="Calibri"/>
              <a:cs typeface="Times New Roman"/>
            </a:endParaRPr>
          </a:p>
        </p:txBody>
      </p:sp>
      <p:cxnSp>
        <p:nvCxnSpPr>
          <p:cNvPr id="27" name="Přímá spojnice 26"/>
          <p:cNvCxnSpPr/>
          <p:nvPr/>
        </p:nvCxnSpPr>
        <p:spPr>
          <a:xfrm flipV="1">
            <a:off x="3443557" y="3213100"/>
            <a:ext cx="11112" cy="377825"/>
          </a:xfrm>
          <a:prstGeom prst="line">
            <a:avLst/>
          </a:prstGeom>
          <a:ln w="28575">
            <a:solidFill>
              <a:srgbClr val="0070C0"/>
            </a:solidFill>
            <a:prstDash val="sysDash"/>
          </a:ln>
        </p:spPr>
        <p:style>
          <a:lnRef idx="1">
            <a:schemeClr val="accent1"/>
          </a:lnRef>
          <a:fillRef idx="0">
            <a:schemeClr val="accent1"/>
          </a:fillRef>
          <a:effectRef idx="0">
            <a:schemeClr val="accent1"/>
          </a:effectRef>
          <a:fontRef idx="minor">
            <a:schemeClr val="tx1"/>
          </a:fontRef>
        </p:style>
      </p:cxnSp>
      <p:sp>
        <p:nvSpPr>
          <p:cNvPr id="28" name="Textové pole 2"/>
          <p:cNvSpPr txBox="1">
            <a:spLocks noChangeArrowheads="1"/>
          </p:cNvSpPr>
          <p:nvPr/>
        </p:nvSpPr>
        <p:spPr bwMode="auto">
          <a:xfrm>
            <a:off x="2747963" y="4730750"/>
            <a:ext cx="854075" cy="3317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lnSpc>
                <a:spcPct val="115000"/>
              </a:lnSpc>
              <a:spcBef>
                <a:spcPct val="0"/>
              </a:spcBef>
              <a:spcAft>
                <a:spcPts val="1000"/>
              </a:spcAft>
              <a:buFontTx/>
              <a:buNone/>
            </a:pPr>
            <a:r>
              <a:rPr lang="cs-CZ" altLang="cs-CZ" sz="1100">
                <a:latin typeface="Calibri" pitchFamily="34" charset="0"/>
                <a:ea typeface="Calibri" pitchFamily="34" charset="0"/>
                <a:cs typeface="Times New Roman" pitchFamily="18" charset="0"/>
              </a:rPr>
              <a:t>1.1.2015</a:t>
            </a:r>
          </a:p>
        </p:txBody>
      </p:sp>
      <p:sp>
        <p:nvSpPr>
          <p:cNvPr id="29" name="Textové pole 2"/>
          <p:cNvSpPr txBox="1">
            <a:spLocks noChangeArrowheads="1"/>
          </p:cNvSpPr>
          <p:nvPr/>
        </p:nvSpPr>
        <p:spPr bwMode="auto">
          <a:xfrm>
            <a:off x="4719638" y="4716463"/>
            <a:ext cx="782637" cy="3317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lnSpc>
                <a:spcPct val="115000"/>
              </a:lnSpc>
              <a:spcBef>
                <a:spcPct val="0"/>
              </a:spcBef>
              <a:spcAft>
                <a:spcPts val="1000"/>
              </a:spcAft>
              <a:buFontTx/>
              <a:buNone/>
            </a:pPr>
            <a:r>
              <a:rPr lang="cs-CZ" altLang="cs-CZ" sz="1100">
                <a:latin typeface="Calibri" pitchFamily="34" charset="0"/>
                <a:ea typeface="Calibri" pitchFamily="34" charset="0"/>
                <a:cs typeface="Times New Roman" pitchFamily="18" charset="0"/>
              </a:rPr>
              <a:t>1.1.2016</a:t>
            </a:r>
          </a:p>
        </p:txBody>
      </p:sp>
      <p:cxnSp>
        <p:nvCxnSpPr>
          <p:cNvPr id="30" name="Přímá spojnice 29"/>
          <p:cNvCxnSpPr/>
          <p:nvPr/>
        </p:nvCxnSpPr>
        <p:spPr>
          <a:xfrm flipV="1">
            <a:off x="5130800" y="3252788"/>
            <a:ext cx="11113" cy="377825"/>
          </a:xfrm>
          <a:prstGeom prst="line">
            <a:avLst/>
          </a:prstGeom>
          <a:ln w="28575">
            <a:solidFill>
              <a:srgbClr val="0070C0"/>
            </a:solidFill>
            <a:prstDash val="sysDash"/>
          </a:ln>
        </p:spPr>
        <p:style>
          <a:lnRef idx="1">
            <a:schemeClr val="accent1"/>
          </a:lnRef>
          <a:fillRef idx="0">
            <a:schemeClr val="accent1"/>
          </a:fillRef>
          <a:effectRef idx="0">
            <a:schemeClr val="accent1"/>
          </a:effectRef>
          <a:fontRef idx="minor">
            <a:schemeClr val="tx1"/>
          </a:fontRef>
        </p:style>
      </p:cxnSp>
      <p:sp>
        <p:nvSpPr>
          <p:cNvPr id="32" name="Obdélník 31"/>
          <p:cNvSpPr/>
          <p:nvPr/>
        </p:nvSpPr>
        <p:spPr>
          <a:xfrm>
            <a:off x="6615773" y="2112169"/>
            <a:ext cx="1281112" cy="331787"/>
          </a:xfrm>
          <a:prstGeom prst="rect">
            <a:avLst/>
          </a:prstGeom>
          <a:solidFill>
            <a:schemeClr val="accent1">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cs-CZ"/>
          </a:p>
        </p:txBody>
      </p:sp>
      <p:sp>
        <p:nvSpPr>
          <p:cNvPr id="33" name="Textové pole 2"/>
          <p:cNvSpPr txBox="1">
            <a:spLocks noChangeArrowheads="1"/>
          </p:cNvSpPr>
          <p:nvPr/>
        </p:nvSpPr>
        <p:spPr bwMode="auto">
          <a:xfrm>
            <a:off x="6630986" y="2128581"/>
            <a:ext cx="1281113" cy="37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lnSpc>
                <a:spcPct val="115000"/>
              </a:lnSpc>
              <a:spcBef>
                <a:spcPct val="0"/>
              </a:spcBef>
              <a:spcAft>
                <a:spcPts val="1000"/>
              </a:spcAft>
              <a:buFontTx/>
              <a:buNone/>
            </a:pPr>
            <a:r>
              <a:rPr lang="cs-CZ" altLang="cs-CZ" sz="1100" dirty="0" smtClean="0">
                <a:latin typeface="Calibri" pitchFamily="34" charset="0"/>
                <a:ea typeface="Calibri" pitchFamily="34" charset="0"/>
                <a:cs typeface="Times New Roman" pitchFamily="18" charset="0"/>
              </a:rPr>
              <a:t>Dočerpání </a:t>
            </a:r>
            <a:r>
              <a:rPr lang="cs-CZ" altLang="cs-CZ" sz="1100" dirty="0">
                <a:latin typeface="Calibri" pitchFamily="34" charset="0"/>
                <a:ea typeface="Calibri" pitchFamily="34" charset="0"/>
                <a:cs typeface="Times New Roman" pitchFamily="18" charset="0"/>
              </a:rPr>
              <a:t>OP LZZ</a:t>
            </a:r>
          </a:p>
        </p:txBody>
      </p:sp>
      <p:cxnSp>
        <p:nvCxnSpPr>
          <p:cNvPr id="34" name="Přímá spojnice se šipkou 33"/>
          <p:cNvCxnSpPr/>
          <p:nvPr/>
        </p:nvCxnSpPr>
        <p:spPr>
          <a:xfrm flipV="1">
            <a:off x="4524377" y="2262981"/>
            <a:ext cx="0" cy="79930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 name="Obdélník 1"/>
          <p:cNvSpPr/>
          <p:nvPr/>
        </p:nvSpPr>
        <p:spPr>
          <a:xfrm>
            <a:off x="2506028" y="1677880"/>
            <a:ext cx="184731" cy="369332"/>
          </a:xfrm>
          <a:prstGeom prst="rect">
            <a:avLst/>
          </a:prstGeom>
        </p:spPr>
        <p:txBody>
          <a:bodyPr wrap="none">
            <a:spAutoFit/>
          </a:bodyPr>
          <a:lstStyle/>
          <a:p>
            <a:endParaRPr lang="cs-CZ" dirty="0"/>
          </a:p>
        </p:txBody>
      </p:sp>
    </p:spTree>
    <p:extLst>
      <p:ext uri="{BB962C8B-B14F-4D97-AF65-F5344CB8AC3E}">
        <p14:creationId xmlns:p14="http://schemas.microsoft.com/office/powerpoint/2010/main" val="35504716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p:cNvPicPr>
            <a:picLocks noChangeAspect="1"/>
          </p:cNvPicPr>
          <p:nvPr/>
        </p:nvPicPr>
        <p:blipFill rotWithShape="1">
          <a:blip r:embed="rId3">
            <a:extLst>
              <a:ext uri="{28A0092B-C50C-407E-A947-70E740481C1C}">
                <a14:useLocalDpi xmlns:a14="http://schemas.microsoft.com/office/drawing/2010/main" val="0"/>
              </a:ext>
            </a:extLst>
          </a:blip>
          <a:srcRect b="24427"/>
          <a:stretch/>
        </p:blipFill>
        <p:spPr>
          <a:xfrm>
            <a:off x="395536" y="-1733"/>
            <a:ext cx="8343776" cy="1679613"/>
          </a:xfrm>
          <a:prstGeom prst="rect">
            <a:avLst/>
          </a:prstGeom>
        </p:spPr>
      </p:pic>
      <p:sp>
        <p:nvSpPr>
          <p:cNvPr id="4" name="TextovéPole 3"/>
          <p:cNvSpPr txBox="1"/>
          <p:nvPr/>
        </p:nvSpPr>
        <p:spPr>
          <a:xfrm>
            <a:off x="971600" y="817126"/>
            <a:ext cx="7128792" cy="523220"/>
          </a:xfrm>
          <a:prstGeom prst="rect">
            <a:avLst/>
          </a:prstGeom>
          <a:noFill/>
        </p:spPr>
        <p:txBody>
          <a:bodyPr wrap="square" rtlCol="0">
            <a:spAutoFit/>
          </a:bodyPr>
          <a:lstStyle/>
          <a:p>
            <a:pPr algn="ctr"/>
            <a:r>
              <a:rPr lang="cs-CZ" sz="2800" b="1" dirty="0" smtClean="0">
                <a:solidFill>
                  <a:schemeClr val="tx2"/>
                </a:solidFill>
                <a:cs typeface="Arial" panose="020B0604020202020204" pitchFamily="34" charset="0"/>
              </a:rPr>
              <a:t>Strategie dočerpání OP LZZ</a:t>
            </a:r>
            <a:endParaRPr lang="nl-NL" sz="2800" b="1" dirty="0">
              <a:solidFill>
                <a:schemeClr val="tx2"/>
              </a:solidFill>
              <a:cs typeface="Arial" panose="020B0604020202020204" pitchFamily="34" charset="0"/>
            </a:endParaRPr>
          </a:p>
        </p:txBody>
      </p:sp>
      <p:sp>
        <p:nvSpPr>
          <p:cNvPr id="5" name="TextovéPole 4"/>
          <p:cNvSpPr txBox="1"/>
          <p:nvPr/>
        </p:nvSpPr>
        <p:spPr>
          <a:xfrm>
            <a:off x="539552" y="1480567"/>
            <a:ext cx="8534400" cy="7157344"/>
          </a:xfrm>
          <a:prstGeom prst="rect">
            <a:avLst/>
          </a:prstGeom>
          <a:noFill/>
        </p:spPr>
        <p:txBody>
          <a:bodyPr wrap="square" rtlCol="0">
            <a:spAutoFit/>
          </a:bodyPr>
          <a:lstStyle/>
          <a:p>
            <a:pPr marL="361950" lvl="1">
              <a:spcAft>
                <a:spcPts val="600"/>
              </a:spcAft>
            </a:pPr>
            <a:endParaRPr lang="cs-CZ" sz="1600" dirty="0" smtClean="0">
              <a:solidFill>
                <a:schemeClr val="tx2"/>
              </a:solidFill>
            </a:endParaRPr>
          </a:p>
          <a:p>
            <a:pPr marL="361950" lvl="1">
              <a:spcAft>
                <a:spcPts val="600"/>
              </a:spcAft>
            </a:pPr>
            <a:r>
              <a:rPr lang="cs-CZ" sz="1600" dirty="0" smtClean="0">
                <a:solidFill>
                  <a:schemeClr val="tx2"/>
                </a:solidFill>
              </a:rPr>
              <a:t>Strategie byla schválena v polovině roku 2014 usnesením </a:t>
            </a:r>
            <a:r>
              <a:rPr lang="cs-CZ" sz="1600" dirty="0">
                <a:solidFill>
                  <a:schemeClr val="tx2"/>
                </a:solidFill>
              </a:rPr>
              <a:t>vlády č. </a:t>
            </a:r>
            <a:r>
              <a:rPr lang="cs-CZ" sz="1600" dirty="0" smtClean="0">
                <a:solidFill>
                  <a:schemeClr val="tx2"/>
                </a:solidFill>
              </a:rPr>
              <a:t>651/2014</a:t>
            </a:r>
          </a:p>
          <a:p>
            <a:pPr marL="361950" lvl="1">
              <a:spcAft>
                <a:spcPts val="600"/>
              </a:spcAft>
            </a:pPr>
            <a:endParaRPr lang="cs-CZ" sz="1600" dirty="0" smtClean="0">
              <a:solidFill>
                <a:schemeClr val="tx2"/>
              </a:solidFill>
            </a:endParaRPr>
          </a:p>
          <a:p>
            <a:pPr marL="647700" lvl="1" indent="-285750">
              <a:spcAft>
                <a:spcPts val="600"/>
              </a:spcAft>
              <a:buFont typeface="Arial" panose="020B0604020202020204" pitchFamily="34" charset="0"/>
              <a:buChar char="•"/>
            </a:pPr>
            <a:r>
              <a:rPr lang="cs-CZ" sz="1600" b="1" u="sng" dirty="0">
                <a:solidFill>
                  <a:schemeClr val="tx2"/>
                </a:solidFill>
              </a:rPr>
              <a:t>Stanovení disponibilních prostředků</a:t>
            </a:r>
            <a:r>
              <a:rPr lang="cs-CZ" sz="1600" b="1" dirty="0">
                <a:solidFill>
                  <a:schemeClr val="tx2"/>
                </a:solidFill>
              </a:rPr>
              <a:t>: </a:t>
            </a:r>
            <a:r>
              <a:rPr lang="cs-CZ" sz="1600" dirty="0">
                <a:solidFill>
                  <a:schemeClr val="tx2"/>
                </a:solidFill>
              </a:rPr>
              <a:t>k</a:t>
            </a:r>
            <a:r>
              <a:rPr lang="cs-CZ" sz="1600" dirty="0" smtClean="0">
                <a:solidFill>
                  <a:schemeClr val="tx2"/>
                </a:solidFill>
              </a:rPr>
              <a:t>alkulována </a:t>
            </a:r>
            <a:r>
              <a:rPr lang="cs-CZ" sz="1600" dirty="0">
                <a:solidFill>
                  <a:schemeClr val="tx2"/>
                </a:solidFill>
              </a:rPr>
              <a:t>typická míra nedočerpávání dle typů </a:t>
            </a:r>
            <a:r>
              <a:rPr lang="cs-CZ" sz="1600" dirty="0" smtClean="0">
                <a:solidFill>
                  <a:schemeClr val="tx2"/>
                </a:solidFill>
              </a:rPr>
              <a:t>projektů; rezerva </a:t>
            </a:r>
            <a:r>
              <a:rPr lang="cs-CZ" sz="1600" dirty="0">
                <a:solidFill>
                  <a:schemeClr val="tx2"/>
                </a:solidFill>
              </a:rPr>
              <a:t>na pohyb kurzu </a:t>
            </a:r>
            <a:r>
              <a:rPr lang="cs-CZ" sz="1600" dirty="0" smtClean="0">
                <a:solidFill>
                  <a:schemeClr val="tx2"/>
                </a:solidFill>
              </a:rPr>
              <a:t>CZK a zohlednění pesimistického  scénáře čerpání</a:t>
            </a:r>
            <a:endParaRPr lang="cs-CZ" sz="1600" dirty="0">
              <a:solidFill>
                <a:schemeClr val="tx2"/>
              </a:solidFill>
            </a:endParaRPr>
          </a:p>
          <a:p>
            <a:pPr marL="645750" indent="-352425">
              <a:spcAft>
                <a:spcPts val="600"/>
              </a:spcAft>
              <a:buFont typeface="Arial" panose="020B0604020202020204" pitchFamily="34" charset="0"/>
              <a:buChar char="•"/>
              <a:defRPr/>
            </a:pPr>
            <a:r>
              <a:rPr lang="cs-CZ" sz="1600" b="1" u="sng" dirty="0" err="1">
                <a:solidFill>
                  <a:schemeClr val="tx2"/>
                </a:solidFill>
              </a:rPr>
              <a:t>Přezávazkování</a:t>
            </a:r>
            <a:r>
              <a:rPr lang="cs-CZ" sz="1600" b="1" dirty="0">
                <a:solidFill>
                  <a:schemeClr val="tx2"/>
                </a:solidFill>
              </a:rPr>
              <a:t>: </a:t>
            </a:r>
            <a:r>
              <a:rPr lang="cs-CZ" sz="1600" dirty="0" smtClean="0">
                <a:solidFill>
                  <a:schemeClr val="tx2"/>
                </a:solidFill>
              </a:rPr>
              <a:t>objem </a:t>
            </a:r>
            <a:r>
              <a:rPr lang="cs-CZ" sz="1600" dirty="0">
                <a:solidFill>
                  <a:schemeClr val="tx2"/>
                </a:solidFill>
              </a:rPr>
              <a:t>závazků převyšuje alokaci především z důvodu nedočerpávání prostředků na </a:t>
            </a:r>
            <a:r>
              <a:rPr lang="cs-CZ" sz="1600" dirty="0" smtClean="0">
                <a:solidFill>
                  <a:schemeClr val="tx2"/>
                </a:solidFill>
              </a:rPr>
              <a:t>projektech; plán </a:t>
            </a:r>
            <a:r>
              <a:rPr lang="cs-CZ" sz="1600" dirty="0">
                <a:solidFill>
                  <a:schemeClr val="tx2"/>
                </a:solidFill>
              </a:rPr>
              <a:t>ŘO zaslat EK v rámci závěrečné žádosti o platbu určitou </a:t>
            </a:r>
            <a:r>
              <a:rPr lang="cs-CZ" sz="1600" dirty="0" smtClean="0">
                <a:solidFill>
                  <a:schemeClr val="tx2"/>
                </a:solidFill>
              </a:rPr>
              <a:t> částku </a:t>
            </a:r>
            <a:r>
              <a:rPr lang="cs-CZ" sz="1600" dirty="0">
                <a:solidFill>
                  <a:schemeClr val="tx2"/>
                </a:solidFill>
              </a:rPr>
              <a:t>nad rámec alokace </a:t>
            </a:r>
            <a:r>
              <a:rPr lang="cs-CZ" sz="1600" dirty="0" smtClean="0">
                <a:solidFill>
                  <a:schemeClr val="tx2"/>
                </a:solidFill>
              </a:rPr>
              <a:t>programu</a:t>
            </a:r>
          </a:p>
          <a:p>
            <a:pPr marL="645750" indent="-352425">
              <a:spcAft>
                <a:spcPts val="600"/>
              </a:spcAft>
              <a:buFont typeface="Arial" panose="020B0604020202020204" pitchFamily="34" charset="0"/>
              <a:buChar char="•"/>
              <a:defRPr/>
            </a:pPr>
            <a:r>
              <a:rPr lang="cs-CZ" sz="1600" b="1" u="sng" dirty="0" smtClean="0">
                <a:solidFill>
                  <a:schemeClr val="tx2"/>
                </a:solidFill>
              </a:rPr>
              <a:t>Hlavní </a:t>
            </a:r>
            <a:r>
              <a:rPr lang="cs-CZ" sz="1600" b="1" u="sng" dirty="0">
                <a:solidFill>
                  <a:schemeClr val="tx2"/>
                </a:solidFill>
              </a:rPr>
              <a:t>nástroje strategie</a:t>
            </a:r>
            <a:r>
              <a:rPr lang="cs-CZ" sz="1600" b="1" dirty="0" smtClean="0">
                <a:solidFill>
                  <a:schemeClr val="tx2"/>
                </a:solidFill>
              </a:rPr>
              <a:t>: </a:t>
            </a:r>
            <a:r>
              <a:rPr lang="cs-CZ" sz="1600" dirty="0" smtClean="0">
                <a:solidFill>
                  <a:schemeClr val="tx2"/>
                </a:solidFill>
              </a:rPr>
              <a:t>financování </a:t>
            </a:r>
            <a:r>
              <a:rPr lang="cs-CZ" sz="1600" dirty="0">
                <a:solidFill>
                  <a:schemeClr val="tx2"/>
                </a:solidFill>
              </a:rPr>
              <a:t>nových projektových záměrů a navýšení a </a:t>
            </a:r>
            <a:r>
              <a:rPr lang="cs-CZ" sz="1600" dirty="0" smtClean="0">
                <a:solidFill>
                  <a:schemeClr val="tx2"/>
                </a:solidFill>
              </a:rPr>
              <a:t>  prodlužování </a:t>
            </a:r>
            <a:r>
              <a:rPr lang="cs-CZ" sz="1600" dirty="0">
                <a:solidFill>
                  <a:schemeClr val="tx2"/>
                </a:solidFill>
              </a:rPr>
              <a:t>vhodných již existujících individuálních projektů zejména v oblasti </a:t>
            </a:r>
            <a:r>
              <a:rPr lang="cs-CZ" sz="1600" dirty="0" smtClean="0">
                <a:solidFill>
                  <a:schemeClr val="tx2"/>
                </a:solidFill>
              </a:rPr>
              <a:t>APZ; realizace </a:t>
            </a:r>
            <a:r>
              <a:rPr lang="cs-CZ" sz="1600" dirty="0">
                <a:solidFill>
                  <a:schemeClr val="tx2"/>
                </a:solidFill>
              </a:rPr>
              <a:t>paralelních obdobně obsahově zaměřených projektů z OP LZZ a </a:t>
            </a:r>
            <a:r>
              <a:rPr lang="cs-CZ" sz="1600" dirty="0" smtClean="0">
                <a:solidFill>
                  <a:schemeClr val="tx2"/>
                </a:solidFill>
              </a:rPr>
              <a:t>OPZ; využití   pravidla </a:t>
            </a:r>
            <a:r>
              <a:rPr lang="cs-CZ" sz="1600" dirty="0">
                <a:solidFill>
                  <a:schemeClr val="tx2"/>
                </a:solidFill>
              </a:rPr>
              <a:t>flexibility na konci programového </a:t>
            </a:r>
            <a:r>
              <a:rPr lang="cs-CZ" sz="1600" dirty="0" smtClean="0">
                <a:solidFill>
                  <a:schemeClr val="tx2"/>
                </a:solidFill>
              </a:rPr>
              <a:t>období (viz další </a:t>
            </a:r>
            <a:r>
              <a:rPr lang="cs-CZ" sz="1600" dirty="0" err="1" smtClean="0">
                <a:solidFill>
                  <a:schemeClr val="tx2"/>
                </a:solidFill>
              </a:rPr>
              <a:t>slide</a:t>
            </a:r>
            <a:r>
              <a:rPr lang="cs-CZ" sz="1600" dirty="0" smtClean="0">
                <a:solidFill>
                  <a:schemeClr val="tx2"/>
                </a:solidFill>
              </a:rPr>
              <a:t>)</a:t>
            </a:r>
          </a:p>
          <a:p>
            <a:pPr marL="645750" indent="-352425">
              <a:spcAft>
                <a:spcPts val="600"/>
              </a:spcAft>
              <a:buFont typeface="Arial" panose="020B0604020202020204" pitchFamily="34" charset="0"/>
              <a:buChar char="•"/>
              <a:defRPr/>
            </a:pPr>
            <a:r>
              <a:rPr lang="cs-CZ" sz="1600" b="1" u="sng" dirty="0" smtClean="0">
                <a:solidFill>
                  <a:schemeClr val="tx2"/>
                </a:solidFill>
              </a:rPr>
              <a:t>Realokace</a:t>
            </a:r>
            <a:r>
              <a:rPr lang="cs-CZ" sz="1600" b="1" dirty="0" smtClean="0">
                <a:solidFill>
                  <a:schemeClr val="tx2"/>
                </a:solidFill>
              </a:rPr>
              <a:t>: </a:t>
            </a:r>
            <a:r>
              <a:rPr lang="cs-CZ" sz="1600" dirty="0" smtClean="0">
                <a:solidFill>
                  <a:schemeClr val="tx2"/>
                </a:solidFill>
              </a:rPr>
              <a:t>cílem </a:t>
            </a:r>
            <a:r>
              <a:rPr lang="cs-CZ" sz="1600" dirty="0">
                <a:solidFill>
                  <a:schemeClr val="tx2"/>
                </a:solidFill>
              </a:rPr>
              <a:t>není přesně vyčerpat alokace jednotlivých os, nýbrž programu jako </a:t>
            </a:r>
            <a:r>
              <a:rPr lang="cs-CZ" sz="1600" dirty="0" smtClean="0">
                <a:solidFill>
                  <a:schemeClr val="tx2"/>
                </a:solidFill>
              </a:rPr>
              <a:t>celku; zůstatky </a:t>
            </a:r>
            <a:r>
              <a:rPr lang="cs-CZ" sz="1600" dirty="0">
                <a:solidFill>
                  <a:schemeClr val="tx2"/>
                </a:solidFill>
              </a:rPr>
              <a:t>budou převedeny tam, kde bude možné je </a:t>
            </a:r>
            <a:r>
              <a:rPr lang="cs-CZ" sz="1600" dirty="0" smtClean="0">
                <a:solidFill>
                  <a:schemeClr val="tx2"/>
                </a:solidFill>
              </a:rPr>
              <a:t>dočerpat (předpoklad </a:t>
            </a:r>
            <a:r>
              <a:rPr lang="cs-CZ" sz="1600" dirty="0">
                <a:solidFill>
                  <a:schemeClr val="tx2"/>
                </a:solidFill>
              </a:rPr>
              <a:t>prioritní osy 2, </a:t>
            </a:r>
            <a:r>
              <a:rPr lang="cs-CZ" sz="1600" dirty="0" smtClean="0">
                <a:solidFill>
                  <a:schemeClr val="tx2"/>
                </a:solidFill>
              </a:rPr>
              <a:t>oblast podpory 2.1); revize </a:t>
            </a:r>
            <a:r>
              <a:rPr lang="cs-CZ" sz="1600" dirty="0">
                <a:solidFill>
                  <a:schemeClr val="tx2"/>
                </a:solidFill>
              </a:rPr>
              <a:t>OP LZZ je předpokládána v polovině roku 2015</a:t>
            </a:r>
            <a:endParaRPr lang="pl-PL" sz="1600" u="sng" dirty="0">
              <a:solidFill>
                <a:schemeClr val="tx2"/>
              </a:solidFill>
            </a:endParaRPr>
          </a:p>
          <a:p>
            <a:pPr marL="342900" indent="-342900">
              <a:buFont typeface="+mj-lt"/>
              <a:buAutoNum type="arabicPeriod"/>
            </a:pPr>
            <a:endParaRPr lang="pl-PL" sz="1400" b="1" dirty="0" smtClean="0">
              <a:solidFill>
                <a:schemeClr val="tx2"/>
              </a:solidFill>
            </a:endParaRPr>
          </a:p>
          <a:p>
            <a:pPr marL="342900" indent="-342900">
              <a:buFont typeface="Wingdings" panose="05000000000000000000" pitchFamily="2" charset="2"/>
              <a:buChar char="Ø"/>
            </a:pPr>
            <a:endParaRPr lang="pl-PL" sz="1400" dirty="0">
              <a:solidFill>
                <a:schemeClr val="tx2"/>
              </a:solidFill>
            </a:endParaRPr>
          </a:p>
          <a:p>
            <a:pPr marL="342900" indent="-342900">
              <a:buFont typeface="+mj-lt"/>
              <a:buAutoNum type="arabicPeriod"/>
            </a:pPr>
            <a:endParaRPr lang="pl-PL" sz="1400" dirty="0">
              <a:solidFill>
                <a:schemeClr val="tx2"/>
              </a:solidFill>
            </a:endParaRPr>
          </a:p>
          <a:p>
            <a:pPr marL="342900" indent="-342900">
              <a:buFont typeface="+mj-lt"/>
              <a:buAutoNum type="arabicPeriod"/>
            </a:pPr>
            <a:endParaRPr lang="pl-PL" sz="1400" b="1" dirty="0">
              <a:solidFill>
                <a:schemeClr val="tx2"/>
              </a:solidFill>
            </a:endParaRPr>
          </a:p>
          <a:p>
            <a:pPr marL="342900" indent="-342900">
              <a:buFont typeface="+mj-lt"/>
              <a:buAutoNum type="arabicPeriod"/>
            </a:pPr>
            <a:endParaRPr lang="pl-PL" sz="1400" b="1" dirty="0">
              <a:solidFill>
                <a:schemeClr val="tx2"/>
              </a:solidFill>
            </a:endParaRPr>
          </a:p>
          <a:p>
            <a:pPr marL="342900" indent="-342900">
              <a:buFont typeface="Wingdings" panose="05000000000000000000" pitchFamily="2" charset="2"/>
              <a:buChar char="Ø"/>
            </a:pPr>
            <a:endParaRPr lang="pl-PL" sz="1400" b="1" dirty="0">
              <a:solidFill>
                <a:schemeClr val="tx2"/>
              </a:solidFill>
            </a:endParaRPr>
          </a:p>
          <a:p>
            <a:pPr marL="342900" indent="-342900">
              <a:buFont typeface="+mj-lt"/>
              <a:buAutoNum type="arabicPeriod"/>
            </a:pPr>
            <a:endParaRPr lang="pl-PL" sz="1400" b="1" dirty="0" smtClean="0">
              <a:solidFill>
                <a:schemeClr val="tx2"/>
              </a:solidFill>
            </a:endParaRPr>
          </a:p>
          <a:p>
            <a:endParaRPr lang="pl-PL" sz="1400" dirty="0" smtClean="0">
              <a:solidFill>
                <a:schemeClr val="tx2"/>
              </a:solidFill>
            </a:endParaRPr>
          </a:p>
          <a:p>
            <a:pPr marL="342900" indent="-342900">
              <a:buFont typeface="+mj-lt"/>
              <a:buAutoNum type="arabicPeriod"/>
            </a:pPr>
            <a:endParaRPr lang="pl-PL" sz="1400" dirty="0">
              <a:solidFill>
                <a:schemeClr val="tx2"/>
              </a:solidFill>
            </a:endParaRPr>
          </a:p>
          <a:p>
            <a:pPr marL="742950" lvl="1" indent="-285750">
              <a:lnSpc>
                <a:spcPct val="115000"/>
              </a:lnSpc>
              <a:spcAft>
                <a:spcPts val="0"/>
              </a:spcAft>
              <a:buFont typeface="Wingdings" panose="05000000000000000000" pitchFamily="2" charset="2"/>
              <a:buChar char="Ø"/>
            </a:pPr>
            <a:endParaRPr lang="cs-CZ" sz="1400" dirty="0" smtClean="0">
              <a:solidFill>
                <a:schemeClr val="tx2"/>
              </a:solidFill>
              <a:ea typeface="Calibri"/>
              <a:cs typeface="Times New Roman"/>
            </a:endParaRPr>
          </a:p>
          <a:p>
            <a:pPr marL="800100" lvl="1" indent="-342900">
              <a:buFont typeface="Wingdings" panose="05000000000000000000" pitchFamily="2" charset="2"/>
              <a:buChar char="Ø"/>
            </a:pPr>
            <a:endParaRPr lang="cs-CZ" sz="1400" dirty="0">
              <a:solidFill>
                <a:schemeClr val="tx2"/>
              </a:solidFill>
              <a:ea typeface="Calibri"/>
              <a:cs typeface="Times New Roman"/>
            </a:endParaRPr>
          </a:p>
          <a:p>
            <a:pPr marL="800100" lvl="1" indent="-342900">
              <a:buFont typeface="Wingdings" panose="05000000000000000000" pitchFamily="2" charset="2"/>
              <a:buChar char="Ø"/>
            </a:pPr>
            <a:endParaRPr lang="cs-CZ" sz="1400" dirty="0">
              <a:solidFill>
                <a:schemeClr val="tx2"/>
              </a:solidFill>
              <a:ea typeface="Calibri"/>
              <a:cs typeface="Times New Roman"/>
            </a:endParaRPr>
          </a:p>
          <a:p>
            <a:pPr marL="800100" lvl="1" indent="-342900">
              <a:buFont typeface="Wingdings" panose="05000000000000000000" pitchFamily="2" charset="2"/>
              <a:buChar char="Ø"/>
            </a:pPr>
            <a:endParaRPr lang="cs-CZ" sz="1400" dirty="0"/>
          </a:p>
        </p:txBody>
      </p:sp>
    </p:spTree>
    <p:extLst>
      <p:ext uri="{BB962C8B-B14F-4D97-AF65-F5344CB8AC3E}">
        <p14:creationId xmlns:p14="http://schemas.microsoft.com/office/powerpoint/2010/main" val="13697882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p:cNvPicPr>
            <a:picLocks noChangeAspect="1"/>
          </p:cNvPicPr>
          <p:nvPr/>
        </p:nvPicPr>
        <p:blipFill rotWithShape="1">
          <a:blip r:embed="rId3">
            <a:extLst>
              <a:ext uri="{28A0092B-C50C-407E-A947-70E740481C1C}">
                <a14:useLocalDpi xmlns:a14="http://schemas.microsoft.com/office/drawing/2010/main" val="0"/>
              </a:ext>
            </a:extLst>
          </a:blip>
          <a:srcRect b="24427"/>
          <a:stretch/>
        </p:blipFill>
        <p:spPr>
          <a:xfrm>
            <a:off x="395536" y="-1733"/>
            <a:ext cx="8343776" cy="1679613"/>
          </a:xfrm>
          <a:prstGeom prst="rect">
            <a:avLst/>
          </a:prstGeom>
        </p:spPr>
      </p:pic>
      <p:sp>
        <p:nvSpPr>
          <p:cNvPr id="4" name="TextovéPole 3"/>
          <p:cNvSpPr txBox="1"/>
          <p:nvPr/>
        </p:nvSpPr>
        <p:spPr>
          <a:xfrm>
            <a:off x="971600" y="817126"/>
            <a:ext cx="7128792" cy="523220"/>
          </a:xfrm>
          <a:prstGeom prst="rect">
            <a:avLst/>
          </a:prstGeom>
          <a:noFill/>
        </p:spPr>
        <p:txBody>
          <a:bodyPr wrap="square" rtlCol="0">
            <a:spAutoFit/>
          </a:bodyPr>
          <a:lstStyle/>
          <a:p>
            <a:pPr algn="ctr"/>
            <a:r>
              <a:rPr lang="cs-CZ" sz="2800" b="1" dirty="0" smtClean="0">
                <a:solidFill>
                  <a:schemeClr val="tx2"/>
                </a:solidFill>
                <a:cs typeface="Arial" panose="020B0604020202020204" pitchFamily="34" charset="0"/>
              </a:rPr>
              <a:t>Co potřebujeme v oblasti zaměstnanosti</a:t>
            </a:r>
            <a:endParaRPr lang="nl-NL" sz="2800" b="1" dirty="0">
              <a:solidFill>
                <a:schemeClr val="tx2"/>
              </a:solidFill>
              <a:cs typeface="Arial" panose="020B0604020202020204" pitchFamily="34" charset="0"/>
            </a:endParaRPr>
          </a:p>
        </p:txBody>
      </p:sp>
      <p:sp>
        <p:nvSpPr>
          <p:cNvPr id="5" name="TextovéPole 4"/>
          <p:cNvSpPr txBox="1"/>
          <p:nvPr/>
        </p:nvSpPr>
        <p:spPr>
          <a:xfrm>
            <a:off x="411586" y="1663791"/>
            <a:ext cx="8208912" cy="7265066"/>
          </a:xfrm>
          <a:prstGeom prst="rect">
            <a:avLst/>
          </a:prstGeom>
          <a:noFill/>
        </p:spPr>
        <p:txBody>
          <a:bodyPr wrap="square" rtlCol="0">
            <a:spAutoFit/>
          </a:bodyPr>
          <a:lstStyle/>
          <a:p>
            <a:pPr marL="702900" indent="-285750">
              <a:spcAft>
                <a:spcPts val="1200"/>
              </a:spcAft>
              <a:buFont typeface="Arial" panose="020B0604020202020204" pitchFamily="34" charset="0"/>
              <a:buChar char="•"/>
              <a:defRPr/>
            </a:pPr>
            <a:r>
              <a:rPr lang="cs-CZ" b="1" dirty="0" smtClean="0">
                <a:solidFill>
                  <a:schemeClr val="tx2"/>
                </a:solidFill>
              </a:rPr>
              <a:t>Zvýšení</a:t>
            </a:r>
            <a:r>
              <a:rPr lang="cs-CZ" dirty="0" smtClean="0">
                <a:solidFill>
                  <a:schemeClr val="tx2"/>
                </a:solidFill>
              </a:rPr>
              <a:t> čerpání stávajících prostředků u projektů v rámci </a:t>
            </a:r>
            <a:r>
              <a:rPr lang="cs-CZ" b="1" dirty="0" smtClean="0">
                <a:solidFill>
                  <a:schemeClr val="tx2"/>
                </a:solidFill>
              </a:rPr>
              <a:t>OP LZZ</a:t>
            </a:r>
            <a:r>
              <a:rPr lang="cs-CZ" dirty="0" smtClean="0">
                <a:solidFill>
                  <a:schemeClr val="tx2"/>
                </a:solidFill>
              </a:rPr>
              <a:t>.</a:t>
            </a:r>
          </a:p>
          <a:p>
            <a:pPr marL="702900" indent="-285750">
              <a:spcAft>
                <a:spcPts val="1200"/>
              </a:spcAft>
              <a:buFont typeface="Arial" panose="020B0604020202020204" pitchFamily="34" charset="0"/>
              <a:buChar char="•"/>
              <a:defRPr/>
            </a:pPr>
            <a:r>
              <a:rPr lang="cs-CZ" b="1" dirty="0" smtClean="0">
                <a:solidFill>
                  <a:schemeClr val="tx2"/>
                </a:solidFill>
              </a:rPr>
              <a:t>Závazek příjemce i věcné sekce </a:t>
            </a:r>
            <a:r>
              <a:rPr lang="cs-CZ" dirty="0" smtClean="0">
                <a:solidFill>
                  <a:schemeClr val="tx2"/>
                </a:solidFill>
              </a:rPr>
              <a:t>vztahující se ke konkrétní výši čerpání v letech (týká se všech věcných oblastí, nejen zaměstnanosti).</a:t>
            </a:r>
          </a:p>
          <a:p>
            <a:pPr marL="702900" indent="-285750">
              <a:spcAft>
                <a:spcPts val="1200"/>
              </a:spcAft>
              <a:buFont typeface="Arial" panose="020B0604020202020204" pitchFamily="34" charset="0"/>
              <a:buChar char="•"/>
              <a:defRPr/>
            </a:pPr>
            <a:r>
              <a:rPr lang="cs-CZ" dirty="0" smtClean="0">
                <a:solidFill>
                  <a:schemeClr val="tx2"/>
                </a:solidFill>
              </a:rPr>
              <a:t>Intenzívní </a:t>
            </a:r>
            <a:r>
              <a:rPr lang="cs-CZ" b="1" dirty="0" smtClean="0">
                <a:solidFill>
                  <a:schemeClr val="tx2"/>
                </a:solidFill>
              </a:rPr>
              <a:t>přípravu projektů do OPZ </a:t>
            </a:r>
            <a:r>
              <a:rPr lang="cs-CZ" dirty="0" smtClean="0">
                <a:solidFill>
                  <a:schemeClr val="tx2"/>
                </a:solidFill>
              </a:rPr>
              <a:t>s cílem u vybraných nástrojů zahájit čerpání ihned po jejich schválení.</a:t>
            </a:r>
          </a:p>
          <a:p>
            <a:pPr marL="702900" indent="-285750">
              <a:spcAft>
                <a:spcPts val="1200"/>
              </a:spcAft>
              <a:buFont typeface="Arial" panose="020B0604020202020204" pitchFamily="34" charset="0"/>
              <a:buChar char="•"/>
              <a:defRPr/>
            </a:pPr>
            <a:r>
              <a:rPr lang="cs-CZ" dirty="0" smtClean="0">
                <a:solidFill>
                  <a:schemeClr val="tx2"/>
                </a:solidFill>
              </a:rPr>
              <a:t>Podporu </a:t>
            </a:r>
            <a:r>
              <a:rPr lang="cs-CZ" b="1" dirty="0" smtClean="0">
                <a:solidFill>
                  <a:schemeClr val="tx2"/>
                </a:solidFill>
              </a:rPr>
              <a:t>flexibilní varianty dočerpání OP LZZ v maximální míře a čerpání OPZ </a:t>
            </a:r>
            <a:r>
              <a:rPr lang="cs-CZ" dirty="0" smtClean="0">
                <a:solidFill>
                  <a:schemeClr val="tx2"/>
                </a:solidFill>
              </a:rPr>
              <a:t>v rozsahu cca 4 mld. v roce 2014.</a:t>
            </a:r>
          </a:p>
          <a:p>
            <a:pPr marL="702900" indent="-285750">
              <a:spcAft>
                <a:spcPts val="1200"/>
              </a:spcAft>
              <a:buFont typeface="Arial" panose="020B0604020202020204" pitchFamily="34" charset="0"/>
              <a:buChar char="•"/>
              <a:defRPr/>
            </a:pPr>
            <a:r>
              <a:rPr lang="cs-CZ" dirty="0" smtClean="0">
                <a:solidFill>
                  <a:schemeClr val="tx2"/>
                </a:solidFill>
              </a:rPr>
              <a:t>Partnerskou spolupráci klíčových příjemců, zejména ÚP ČR, kvalitní komunikaci vzhledem ke společnému cíli.</a:t>
            </a:r>
          </a:p>
          <a:p>
            <a:pPr marL="702900" indent="-285750">
              <a:spcAft>
                <a:spcPts val="1200"/>
              </a:spcAft>
              <a:buFont typeface="Arial" panose="020B0604020202020204" pitchFamily="34" charset="0"/>
              <a:buChar char="•"/>
              <a:defRPr/>
            </a:pPr>
            <a:r>
              <a:rPr lang="cs-CZ" b="1" dirty="0">
                <a:solidFill>
                  <a:schemeClr val="tx2"/>
                </a:solidFill>
              </a:rPr>
              <a:t>Navázání na dobrý výkon ÚP ČR v roce </a:t>
            </a:r>
            <a:r>
              <a:rPr lang="cs-CZ" b="1" dirty="0" smtClean="0">
                <a:solidFill>
                  <a:schemeClr val="tx2"/>
                </a:solidFill>
              </a:rPr>
              <a:t>2014</a:t>
            </a:r>
            <a:r>
              <a:rPr lang="cs-CZ" dirty="0" smtClean="0">
                <a:solidFill>
                  <a:schemeClr val="tx2"/>
                </a:solidFill>
              </a:rPr>
              <a:t>.</a:t>
            </a:r>
            <a:endParaRPr lang="cs-CZ" dirty="0">
              <a:solidFill>
                <a:schemeClr val="tx2"/>
              </a:solidFill>
            </a:endParaRPr>
          </a:p>
          <a:p>
            <a:pPr marL="702900" indent="-285750">
              <a:spcAft>
                <a:spcPts val="1200"/>
              </a:spcAft>
              <a:buFont typeface="Arial" panose="020B0604020202020204" pitchFamily="34" charset="0"/>
              <a:buChar char="•"/>
              <a:defRPr/>
            </a:pPr>
            <a:endParaRPr lang="cs-CZ" dirty="0">
              <a:solidFill>
                <a:schemeClr val="tx2"/>
              </a:solidFill>
            </a:endParaRPr>
          </a:p>
          <a:p>
            <a:pPr marL="702900" indent="-285750">
              <a:spcAft>
                <a:spcPts val="1200"/>
              </a:spcAft>
              <a:buFont typeface="Arial" panose="020B0604020202020204" pitchFamily="34" charset="0"/>
              <a:buChar char="•"/>
              <a:defRPr/>
            </a:pPr>
            <a:endParaRPr lang="cs-CZ" u="sng" dirty="0" smtClean="0">
              <a:solidFill>
                <a:schemeClr val="tx2"/>
              </a:solidFill>
            </a:endParaRPr>
          </a:p>
          <a:p>
            <a:pPr marL="702900" indent="-285750">
              <a:spcAft>
                <a:spcPts val="1200"/>
              </a:spcAft>
              <a:buFont typeface="Arial" panose="020B0604020202020204" pitchFamily="34" charset="0"/>
              <a:buChar char="•"/>
              <a:defRPr/>
            </a:pPr>
            <a:endParaRPr lang="cs-CZ" u="sng" dirty="0">
              <a:solidFill>
                <a:schemeClr val="tx2"/>
              </a:solidFill>
            </a:endParaRPr>
          </a:p>
          <a:p>
            <a:pPr marL="342900" indent="-342900">
              <a:buFont typeface="+mj-lt"/>
              <a:buAutoNum type="arabicPeriod"/>
            </a:pPr>
            <a:endParaRPr lang="pl-PL" sz="1400" b="1" dirty="0">
              <a:solidFill>
                <a:schemeClr val="tx2"/>
              </a:solidFill>
            </a:endParaRPr>
          </a:p>
          <a:p>
            <a:pPr marL="342900" indent="-342900">
              <a:buFont typeface="+mj-lt"/>
              <a:buAutoNum type="arabicPeriod"/>
            </a:pPr>
            <a:endParaRPr lang="pl-PL" sz="1400" b="1" dirty="0">
              <a:solidFill>
                <a:schemeClr val="tx2"/>
              </a:solidFill>
            </a:endParaRPr>
          </a:p>
          <a:p>
            <a:pPr marL="342900" indent="-342900">
              <a:buFont typeface="Wingdings" panose="05000000000000000000" pitchFamily="2" charset="2"/>
              <a:buChar char="Ø"/>
            </a:pPr>
            <a:endParaRPr lang="pl-PL" sz="1400" b="1" dirty="0">
              <a:solidFill>
                <a:schemeClr val="tx2"/>
              </a:solidFill>
            </a:endParaRPr>
          </a:p>
          <a:p>
            <a:pPr marL="342900" indent="-342900">
              <a:buFont typeface="+mj-lt"/>
              <a:buAutoNum type="arabicPeriod"/>
            </a:pPr>
            <a:endParaRPr lang="pl-PL" sz="1400" b="1" dirty="0" smtClean="0">
              <a:solidFill>
                <a:schemeClr val="tx2"/>
              </a:solidFill>
            </a:endParaRPr>
          </a:p>
          <a:p>
            <a:endParaRPr lang="pl-PL" sz="1400" dirty="0" smtClean="0">
              <a:solidFill>
                <a:schemeClr val="tx2"/>
              </a:solidFill>
            </a:endParaRPr>
          </a:p>
          <a:p>
            <a:pPr marL="342900" indent="-342900">
              <a:buFont typeface="+mj-lt"/>
              <a:buAutoNum type="arabicPeriod"/>
            </a:pPr>
            <a:endParaRPr lang="pl-PL" sz="1400" dirty="0">
              <a:solidFill>
                <a:schemeClr val="tx2"/>
              </a:solidFill>
            </a:endParaRPr>
          </a:p>
          <a:p>
            <a:pPr marL="742950" lvl="1" indent="-285750">
              <a:lnSpc>
                <a:spcPct val="115000"/>
              </a:lnSpc>
              <a:spcAft>
                <a:spcPts val="0"/>
              </a:spcAft>
              <a:buFont typeface="Wingdings" panose="05000000000000000000" pitchFamily="2" charset="2"/>
              <a:buChar char="Ø"/>
            </a:pPr>
            <a:endParaRPr lang="cs-CZ" sz="1400" dirty="0" smtClean="0">
              <a:solidFill>
                <a:schemeClr val="tx2"/>
              </a:solidFill>
              <a:ea typeface="Calibri"/>
              <a:cs typeface="Times New Roman"/>
            </a:endParaRPr>
          </a:p>
          <a:p>
            <a:pPr marL="800100" lvl="1" indent="-342900">
              <a:buFont typeface="Wingdings" panose="05000000000000000000" pitchFamily="2" charset="2"/>
              <a:buChar char="Ø"/>
            </a:pPr>
            <a:endParaRPr lang="cs-CZ" sz="1400" dirty="0">
              <a:solidFill>
                <a:schemeClr val="tx2"/>
              </a:solidFill>
              <a:ea typeface="Calibri"/>
              <a:cs typeface="Times New Roman"/>
            </a:endParaRPr>
          </a:p>
          <a:p>
            <a:pPr marL="800100" lvl="1" indent="-342900">
              <a:buFont typeface="Wingdings" panose="05000000000000000000" pitchFamily="2" charset="2"/>
              <a:buChar char="Ø"/>
            </a:pPr>
            <a:endParaRPr lang="cs-CZ" sz="1400" dirty="0">
              <a:solidFill>
                <a:schemeClr val="tx2"/>
              </a:solidFill>
              <a:ea typeface="Calibri"/>
              <a:cs typeface="Times New Roman"/>
            </a:endParaRPr>
          </a:p>
          <a:p>
            <a:pPr marL="800100" lvl="1" indent="-342900">
              <a:buFont typeface="Wingdings" panose="05000000000000000000" pitchFamily="2" charset="2"/>
              <a:buChar char="Ø"/>
            </a:pPr>
            <a:endParaRPr lang="cs-CZ" sz="1400" dirty="0"/>
          </a:p>
        </p:txBody>
      </p:sp>
    </p:spTree>
    <p:extLst>
      <p:ext uri="{BB962C8B-B14F-4D97-AF65-F5344CB8AC3E}">
        <p14:creationId xmlns:p14="http://schemas.microsoft.com/office/powerpoint/2010/main" val="5079110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p:cNvPicPr>
            <a:picLocks noChangeAspect="1"/>
          </p:cNvPicPr>
          <p:nvPr/>
        </p:nvPicPr>
        <p:blipFill rotWithShape="1">
          <a:blip r:embed="rId3">
            <a:extLst>
              <a:ext uri="{28A0092B-C50C-407E-A947-70E740481C1C}">
                <a14:useLocalDpi xmlns:a14="http://schemas.microsoft.com/office/drawing/2010/main" val="0"/>
              </a:ext>
            </a:extLst>
          </a:blip>
          <a:srcRect b="24427"/>
          <a:stretch/>
        </p:blipFill>
        <p:spPr>
          <a:xfrm>
            <a:off x="395536" y="-1733"/>
            <a:ext cx="8343776" cy="1679613"/>
          </a:xfrm>
          <a:prstGeom prst="rect">
            <a:avLst/>
          </a:prstGeom>
        </p:spPr>
      </p:pic>
      <p:sp>
        <p:nvSpPr>
          <p:cNvPr id="4" name="TextovéPole 3"/>
          <p:cNvSpPr txBox="1"/>
          <p:nvPr/>
        </p:nvSpPr>
        <p:spPr>
          <a:xfrm>
            <a:off x="971600" y="817126"/>
            <a:ext cx="7128792" cy="523220"/>
          </a:xfrm>
          <a:prstGeom prst="rect">
            <a:avLst/>
          </a:prstGeom>
          <a:noFill/>
        </p:spPr>
        <p:txBody>
          <a:bodyPr wrap="square" rtlCol="0">
            <a:spAutoFit/>
          </a:bodyPr>
          <a:lstStyle/>
          <a:p>
            <a:pPr algn="ctr"/>
            <a:r>
              <a:rPr lang="cs-CZ" sz="2800" b="1" dirty="0" smtClean="0">
                <a:solidFill>
                  <a:schemeClr val="tx2"/>
                </a:solidFill>
                <a:cs typeface="Arial" panose="020B0604020202020204" pitchFamily="34" charset="0"/>
              </a:rPr>
              <a:t>Nová podoba Úseku evropských fondů</a:t>
            </a:r>
            <a:endParaRPr lang="nl-NL" sz="2800" b="1" dirty="0">
              <a:solidFill>
                <a:schemeClr val="tx2"/>
              </a:solidFill>
              <a:cs typeface="Arial" panose="020B0604020202020204" pitchFamily="34" charset="0"/>
            </a:endParaRPr>
          </a:p>
        </p:txBody>
      </p:sp>
      <p:sp>
        <p:nvSpPr>
          <p:cNvPr id="5" name="TextovéPole 4"/>
          <p:cNvSpPr txBox="1"/>
          <p:nvPr/>
        </p:nvSpPr>
        <p:spPr>
          <a:xfrm>
            <a:off x="530400" y="1677880"/>
            <a:ext cx="8208912" cy="8528489"/>
          </a:xfrm>
          <a:prstGeom prst="rect">
            <a:avLst/>
          </a:prstGeom>
          <a:noFill/>
        </p:spPr>
        <p:txBody>
          <a:bodyPr wrap="square" rtlCol="0">
            <a:spAutoFit/>
          </a:bodyPr>
          <a:lstStyle/>
          <a:p>
            <a:r>
              <a:rPr lang="cs-CZ" b="1" dirty="0" smtClean="0">
                <a:solidFill>
                  <a:schemeClr val="tx2"/>
                </a:solidFill>
              </a:rPr>
              <a:t>Struktura Úseku 8 od 1. 3. 2015 v návaznosti na reorganizaci na OPZ </a:t>
            </a:r>
          </a:p>
          <a:p>
            <a:r>
              <a:rPr lang="cs-CZ" b="1" dirty="0" smtClean="0">
                <a:solidFill>
                  <a:schemeClr val="tx2"/>
                </a:solidFill>
              </a:rPr>
              <a:t>Základní faktory:</a:t>
            </a:r>
          </a:p>
          <a:p>
            <a:pPr marL="285750" indent="-285750">
              <a:buFont typeface="Arial" panose="020B0604020202020204" pitchFamily="34" charset="0"/>
              <a:buChar char="•"/>
            </a:pPr>
            <a:r>
              <a:rPr lang="cs-CZ" b="1" dirty="0" smtClean="0">
                <a:solidFill>
                  <a:schemeClr val="tx2"/>
                </a:solidFill>
              </a:rPr>
              <a:t>Proklientský přístup </a:t>
            </a:r>
            <a:r>
              <a:rPr lang="cs-CZ" dirty="0" smtClean="0">
                <a:solidFill>
                  <a:schemeClr val="tx2"/>
                </a:solidFill>
              </a:rPr>
              <a:t>(odbor 86)</a:t>
            </a:r>
          </a:p>
          <a:p>
            <a:pPr marL="285750" indent="-285750">
              <a:buFont typeface="Arial" panose="020B0604020202020204" pitchFamily="34" charset="0"/>
              <a:buChar char="•"/>
            </a:pPr>
            <a:r>
              <a:rPr lang="cs-CZ" b="1" dirty="0" smtClean="0">
                <a:solidFill>
                  <a:schemeClr val="tx2"/>
                </a:solidFill>
              </a:rPr>
              <a:t>Produktový přístup - oblast zaměstnanosti v jednom útvaru </a:t>
            </a:r>
            <a:r>
              <a:rPr lang="cs-CZ" dirty="0" smtClean="0">
                <a:solidFill>
                  <a:schemeClr val="tx2"/>
                </a:solidFill>
              </a:rPr>
              <a:t>(odbor 82)</a:t>
            </a:r>
          </a:p>
          <a:p>
            <a:pPr marL="285750" indent="-285750">
              <a:buFont typeface="Arial" panose="020B0604020202020204" pitchFamily="34" charset="0"/>
              <a:buChar char="•"/>
            </a:pPr>
            <a:r>
              <a:rPr lang="cs-CZ" b="1" dirty="0" smtClean="0">
                <a:solidFill>
                  <a:schemeClr val="tx2"/>
                </a:solidFill>
              </a:rPr>
              <a:t>Naplňování strategie sekce 18</a:t>
            </a:r>
          </a:p>
          <a:p>
            <a:endParaRPr lang="cs-CZ" sz="1600" dirty="0" smtClean="0">
              <a:solidFill>
                <a:schemeClr val="tx2"/>
              </a:solidFill>
            </a:endParaRPr>
          </a:p>
          <a:p>
            <a:r>
              <a:rPr lang="cs-CZ" sz="1600" dirty="0" smtClean="0">
                <a:solidFill>
                  <a:schemeClr val="tx2"/>
                </a:solidFill>
              </a:rPr>
              <a:t>Vrchní ředitel Úseku PhDr. Kraus</a:t>
            </a:r>
          </a:p>
          <a:p>
            <a:r>
              <a:rPr lang="cs-CZ" sz="1600" dirty="0" smtClean="0">
                <a:solidFill>
                  <a:schemeClr val="tx2"/>
                </a:solidFill>
              </a:rPr>
              <a:t>81 </a:t>
            </a:r>
            <a:r>
              <a:rPr lang="cs-CZ" sz="1600" dirty="0">
                <a:solidFill>
                  <a:schemeClr val="tx2"/>
                </a:solidFill>
              </a:rPr>
              <a:t>– Odbor řízení programů ESF (ŘO Mgr. Kinský</a:t>
            </a:r>
            <a:r>
              <a:rPr lang="cs-CZ" sz="1600" dirty="0" smtClean="0">
                <a:solidFill>
                  <a:schemeClr val="tx2"/>
                </a:solidFill>
              </a:rPr>
              <a:t>)</a:t>
            </a:r>
            <a:r>
              <a:rPr lang="cs-CZ" sz="1600" i="1" dirty="0" smtClean="0">
                <a:solidFill>
                  <a:schemeClr val="tx2"/>
                </a:solidFill>
              </a:rPr>
              <a:t> /nyní Odbor řízení pomoci z ESF/</a:t>
            </a:r>
            <a:endParaRPr lang="cs-CZ" sz="1600" i="1" dirty="0">
              <a:solidFill>
                <a:schemeClr val="tx2"/>
              </a:solidFill>
            </a:endParaRPr>
          </a:p>
          <a:p>
            <a:r>
              <a:rPr lang="cs-CZ" sz="1600" b="1" dirty="0">
                <a:solidFill>
                  <a:schemeClr val="tx2"/>
                </a:solidFill>
              </a:rPr>
              <a:t>82 – Odbor realizace programů ESF – zaměstnanost </a:t>
            </a:r>
            <a:r>
              <a:rPr lang="cs-CZ" sz="1600" dirty="0">
                <a:solidFill>
                  <a:schemeClr val="tx2"/>
                </a:solidFill>
              </a:rPr>
              <a:t>(ŘO PhDr. Vít, Ph.D</a:t>
            </a:r>
            <a:r>
              <a:rPr lang="cs-CZ" sz="1600" dirty="0" smtClean="0">
                <a:solidFill>
                  <a:schemeClr val="tx2"/>
                </a:solidFill>
              </a:rPr>
              <a:t>.) </a:t>
            </a:r>
            <a:r>
              <a:rPr lang="cs-CZ" sz="1600" i="1" dirty="0" smtClean="0">
                <a:solidFill>
                  <a:schemeClr val="tx2"/>
                </a:solidFill>
              </a:rPr>
              <a:t>/nyní Odbor implementace fondů EU/</a:t>
            </a:r>
            <a:endParaRPr lang="cs-CZ" sz="1600" i="1" dirty="0">
              <a:solidFill>
                <a:schemeClr val="tx2"/>
              </a:solidFill>
            </a:endParaRPr>
          </a:p>
          <a:p>
            <a:r>
              <a:rPr lang="cs-CZ" sz="1600" dirty="0">
                <a:solidFill>
                  <a:schemeClr val="tx2"/>
                </a:solidFill>
              </a:rPr>
              <a:t>83 – Odbor realizace programů ESF – veřejná správa a sociální inovace (ŘO Mgr. Jirků</a:t>
            </a:r>
            <a:r>
              <a:rPr lang="cs-CZ" sz="1600" dirty="0" smtClean="0">
                <a:solidFill>
                  <a:schemeClr val="tx2"/>
                </a:solidFill>
              </a:rPr>
              <a:t>) </a:t>
            </a:r>
            <a:r>
              <a:rPr lang="cs-CZ" sz="1600" i="1" dirty="0" smtClean="0">
                <a:solidFill>
                  <a:schemeClr val="tx2"/>
                </a:solidFill>
              </a:rPr>
              <a:t>/nyní Odbor realizace ESF/</a:t>
            </a:r>
          </a:p>
          <a:p>
            <a:r>
              <a:rPr lang="cs-CZ" sz="1600" dirty="0" smtClean="0">
                <a:solidFill>
                  <a:schemeClr val="tx2"/>
                </a:solidFill>
              </a:rPr>
              <a:t>84 – Odbor ostatních fondů (ŘO Ing. Budínová)</a:t>
            </a:r>
            <a:endParaRPr lang="cs-CZ" sz="1600" dirty="0">
              <a:solidFill>
                <a:schemeClr val="tx2"/>
              </a:solidFill>
            </a:endParaRPr>
          </a:p>
          <a:p>
            <a:r>
              <a:rPr lang="cs-CZ" sz="1600" dirty="0">
                <a:solidFill>
                  <a:schemeClr val="tx2"/>
                </a:solidFill>
              </a:rPr>
              <a:t>85 – Odbor kontrol evropských programů (ŘO JUDr. Barnetová</a:t>
            </a:r>
            <a:r>
              <a:rPr lang="cs-CZ" sz="1600" dirty="0" smtClean="0">
                <a:solidFill>
                  <a:schemeClr val="tx2"/>
                </a:solidFill>
              </a:rPr>
              <a:t>) </a:t>
            </a:r>
            <a:r>
              <a:rPr lang="cs-CZ" sz="1600" i="1" dirty="0" smtClean="0">
                <a:solidFill>
                  <a:schemeClr val="tx2"/>
                </a:solidFill>
              </a:rPr>
              <a:t>/nyní Odbor </a:t>
            </a:r>
            <a:r>
              <a:rPr lang="cs-CZ" sz="1600" i="1" dirty="0">
                <a:solidFill>
                  <a:schemeClr val="tx2"/>
                </a:solidFill>
              </a:rPr>
              <a:t>kontrol </a:t>
            </a:r>
            <a:r>
              <a:rPr lang="cs-CZ" sz="1600" i="1" dirty="0" smtClean="0">
                <a:solidFill>
                  <a:schemeClr val="tx2"/>
                </a:solidFill>
              </a:rPr>
              <a:t>ESF/</a:t>
            </a:r>
            <a:endParaRPr lang="cs-CZ" sz="1600" i="1" dirty="0">
              <a:solidFill>
                <a:schemeClr val="tx2"/>
              </a:solidFill>
            </a:endParaRPr>
          </a:p>
          <a:p>
            <a:r>
              <a:rPr lang="cs-CZ" sz="1600" b="1" dirty="0" smtClean="0">
                <a:solidFill>
                  <a:schemeClr val="tx2"/>
                </a:solidFill>
              </a:rPr>
              <a:t>86 </a:t>
            </a:r>
            <a:r>
              <a:rPr lang="cs-CZ" sz="1600" b="1" dirty="0">
                <a:solidFill>
                  <a:schemeClr val="tx2"/>
                </a:solidFill>
              </a:rPr>
              <a:t>– Odbor podpory projektů (Mgr. Kaucká</a:t>
            </a:r>
            <a:r>
              <a:rPr lang="cs-CZ" sz="1600" b="1" dirty="0" smtClean="0">
                <a:solidFill>
                  <a:schemeClr val="tx2"/>
                </a:solidFill>
              </a:rPr>
              <a:t>) </a:t>
            </a:r>
            <a:r>
              <a:rPr lang="cs-CZ" sz="1600" b="1" i="1" dirty="0" smtClean="0">
                <a:solidFill>
                  <a:schemeClr val="tx2"/>
                </a:solidFill>
              </a:rPr>
              <a:t>/nyní Odbor </a:t>
            </a:r>
            <a:r>
              <a:rPr lang="cs-CZ" sz="1600" b="1" i="1" dirty="0">
                <a:solidFill>
                  <a:schemeClr val="tx2"/>
                </a:solidFill>
              </a:rPr>
              <a:t>podpory projektů </a:t>
            </a:r>
            <a:r>
              <a:rPr lang="cs-CZ" sz="1600" b="1" i="1" dirty="0" smtClean="0">
                <a:solidFill>
                  <a:schemeClr val="tx2"/>
                </a:solidFill>
              </a:rPr>
              <a:t>ESF/</a:t>
            </a:r>
          </a:p>
          <a:p>
            <a:r>
              <a:rPr lang="cs-CZ" sz="1600" dirty="0">
                <a:solidFill>
                  <a:schemeClr val="tx2"/>
                </a:solidFill>
              </a:rPr>
              <a:t>87 – Odbor realizace programů ESF – sociální </a:t>
            </a:r>
            <a:r>
              <a:rPr lang="cs-CZ" sz="1600" dirty="0" smtClean="0">
                <a:solidFill>
                  <a:schemeClr val="tx2"/>
                </a:solidFill>
              </a:rPr>
              <a:t>začleňování </a:t>
            </a:r>
            <a:r>
              <a:rPr lang="cs-CZ" sz="1600" dirty="0">
                <a:solidFill>
                  <a:schemeClr val="tx2"/>
                </a:solidFill>
              </a:rPr>
              <a:t>(Ing. Petroková) </a:t>
            </a:r>
            <a:r>
              <a:rPr lang="cs-CZ" sz="1600" dirty="0" smtClean="0">
                <a:solidFill>
                  <a:schemeClr val="tx2"/>
                </a:solidFill>
              </a:rPr>
              <a:t> </a:t>
            </a:r>
            <a:r>
              <a:rPr lang="cs-CZ" sz="1600" i="1" dirty="0" smtClean="0">
                <a:solidFill>
                  <a:schemeClr val="tx2"/>
                </a:solidFill>
              </a:rPr>
              <a:t>/nyní oddělení,  součást odboru 82/</a:t>
            </a:r>
          </a:p>
          <a:p>
            <a:r>
              <a:rPr lang="cs-CZ" sz="1600" dirty="0" smtClean="0">
                <a:solidFill>
                  <a:schemeClr val="tx2"/>
                </a:solidFill>
              </a:rPr>
              <a:t>  801 </a:t>
            </a:r>
            <a:r>
              <a:rPr lang="cs-CZ" sz="1600" dirty="0">
                <a:solidFill>
                  <a:schemeClr val="tx2"/>
                </a:solidFill>
              </a:rPr>
              <a:t>– Oddělení evaluací a strategií (Ing. Svitáková, Ph.D.) </a:t>
            </a:r>
          </a:p>
          <a:p>
            <a:endParaRPr lang="cs-CZ" dirty="0">
              <a:solidFill>
                <a:schemeClr val="tx2"/>
              </a:solidFill>
            </a:endParaRPr>
          </a:p>
          <a:p>
            <a:pPr lvl="1">
              <a:lnSpc>
                <a:spcPct val="115000"/>
              </a:lnSpc>
            </a:pPr>
            <a:endParaRPr lang="cs-CZ" sz="1400" dirty="0">
              <a:solidFill>
                <a:schemeClr val="tx2"/>
              </a:solidFill>
            </a:endParaRPr>
          </a:p>
          <a:p>
            <a:pPr marL="342900" indent="-342900">
              <a:buFont typeface="Wingdings" panose="05000000000000000000" pitchFamily="2" charset="2"/>
              <a:buChar char="Ø"/>
            </a:pPr>
            <a:endParaRPr lang="pl-PL" sz="1400" b="1" dirty="0">
              <a:solidFill>
                <a:schemeClr val="tx2"/>
              </a:solidFill>
            </a:endParaRPr>
          </a:p>
          <a:p>
            <a:pPr marL="342900" indent="-342900">
              <a:buFont typeface="+mj-lt"/>
              <a:buAutoNum type="arabicPeriod"/>
            </a:pPr>
            <a:endParaRPr lang="pl-PL" sz="1400" b="1" dirty="0" smtClean="0">
              <a:solidFill>
                <a:schemeClr val="tx2"/>
              </a:solidFill>
            </a:endParaRPr>
          </a:p>
          <a:p>
            <a:pPr marL="342900" indent="-342900">
              <a:buFont typeface="Wingdings" panose="05000000000000000000" pitchFamily="2" charset="2"/>
              <a:buChar char="Ø"/>
            </a:pPr>
            <a:endParaRPr lang="pl-PL" sz="1400" dirty="0">
              <a:solidFill>
                <a:schemeClr val="tx2"/>
              </a:solidFill>
            </a:endParaRPr>
          </a:p>
          <a:p>
            <a:pPr marL="342900" indent="-342900">
              <a:buFont typeface="+mj-lt"/>
              <a:buAutoNum type="arabicPeriod"/>
            </a:pPr>
            <a:endParaRPr lang="pl-PL" sz="1400" dirty="0">
              <a:solidFill>
                <a:schemeClr val="tx2"/>
              </a:solidFill>
            </a:endParaRPr>
          </a:p>
          <a:p>
            <a:pPr marL="342900" indent="-342900">
              <a:buFont typeface="+mj-lt"/>
              <a:buAutoNum type="arabicPeriod"/>
            </a:pPr>
            <a:endParaRPr lang="pl-PL" sz="1400" b="1" dirty="0">
              <a:solidFill>
                <a:schemeClr val="tx2"/>
              </a:solidFill>
            </a:endParaRPr>
          </a:p>
          <a:p>
            <a:pPr marL="342900" indent="-342900">
              <a:buFont typeface="+mj-lt"/>
              <a:buAutoNum type="arabicPeriod"/>
            </a:pPr>
            <a:endParaRPr lang="pl-PL" sz="1400" b="1" dirty="0">
              <a:solidFill>
                <a:schemeClr val="tx2"/>
              </a:solidFill>
            </a:endParaRPr>
          </a:p>
          <a:p>
            <a:pPr marL="342900" indent="-342900">
              <a:buFont typeface="Wingdings" panose="05000000000000000000" pitchFamily="2" charset="2"/>
              <a:buChar char="Ø"/>
            </a:pPr>
            <a:endParaRPr lang="pl-PL" sz="1400" b="1" dirty="0">
              <a:solidFill>
                <a:schemeClr val="tx2"/>
              </a:solidFill>
            </a:endParaRPr>
          </a:p>
          <a:p>
            <a:pPr marL="342900" indent="-342900">
              <a:buFont typeface="+mj-lt"/>
              <a:buAutoNum type="arabicPeriod"/>
            </a:pPr>
            <a:endParaRPr lang="pl-PL" sz="1400" b="1" dirty="0" smtClean="0">
              <a:solidFill>
                <a:schemeClr val="tx2"/>
              </a:solidFill>
            </a:endParaRPr>
          </a:p>
          <a:p>
            <a:endParaRPr lang="pl-PL" sz="1400" dirty="0" smtClean="0">
              <a:solidFill>
                <a:schemeClr val="tx2"/>
              </a:solidFill>
            </a:endParaRPr>
          </a:p>
          <a:p>
            <a:pPr marL="342900" indent="-342900">
              <a:buFont typeface="+mj-lt"/>
              <a:buAutoNum type="arabicPeriod"/>
            </a:pPr>
            <a:endParaRPr lang="pl-PL" sz="1400" dirty="0">
              <a:solidFill>
                <a:schemeClr val="tx2"/>
              </a:solidFill>
            </a:endParaRPr>
          </a:p>
          <a:p>
            <a:pPr marL="742950" lvl="1" indent="-285750">
              <a:lnSpc>
                <a:spcPct val="115000"/>
              </a:lnSpc>
              <a:spcAft>
                <a:spcPts val="0"/>
              </a:spcAft>
              <a:buFont typeface="Wingdings" panose="05000000000000000000" pitchFamily="2" charset="2"/>
              <a:buChar char="Ø"/>
            </a:pPr>
            <a:endParaRPr lang="cs-CZ" sz="1400" dirty="0" smtClean="0">
              <a:solidFill>
                <a:schemeClr val="tx2"/>
              </a:solidFill>
              <a:ea typeface="Calibri"/>
              <a:cs typeface="Times New Roman"/>
            </a:endParaRPr>
          </a:p>
          <a:p>
            <a:pPr marL="800100" lvl="1" indent="-342900">
              <a:buFont typeface="Wingdings" panose="05000000000000000000" pitchFamily="2" charset="2"/>
              <a:buChar char="Ø"/>
            </a:pPr>
            <a:endParaRPr lang="cs-CZ" sz="1400" dirty="0">
              <a:solidFill>
                <a:schemeClr val="tx2"/>
              </a:solidFill>
              <a:ea typeface="Calibri"/>
              <a:cs typeface="Times New Roman"/>
            </a:endParaRPr>
          </a:p>
          <a:p>
            <a:pPr marL="800100" lvl="1" indent="-342900">
              <a:buFont typeface="Wingdings" panose="05000000000000000000" pitchFamily="2" charset="2"/>
              <a:buChar char="Ø"/>
            </a:pPr>
            <a:endParaRPr lang="cs-CZ" sz="1400" dirty="0">
              <a:solidFill>
                <a:schemeClr val="tx2"/>
              </a:solidFill>
              <a:ea typeface="Calibri"/>
              <a:cs typeface="Times New Roman"/>
            </a:endParaRPr>
          </a:p>
          <a:p>
            <a:pPr marL="800100" lvl="1" indent="-342900">
              <a:buFont typeface="Wingdings" panose="05000000000000000000" pitchFamily="2" charset="2"/>
              <a:buChar char="Ø"/>
            </a:pPr>
            <a:endParaRPr lang="cs-CZ" sz="1400" dirty="0"/>
          </a:p>
        </p:txBody>
      </p:sp>
    </p:spTree>
    <p:extLst>
      <p:ext uri="{BB962C8B-B14F-4D97-AF65-F5344CB8AC3E}">
        <p14:creationId xmlns:p14="http://schemas.microsoft.com/office/powerpoint/2010/main" val="1494330157"/>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2051</TotalTime>
  <Words>2572</Words>
  <Application>Microsoft Office PowerPoint</Application>
  <PresentationFormat>Předvádění na obrazovce (4:3)</PresentationFormat>
  <Paragraphs>532</Paragraphs>
  <Slides>29</Slides>
  <Notes>18</Notes>
  <HiddenSlides>0</HiddenSlides>
  <MMClips>0</MMClips>
  <ScaleCrop>false</ScaleCrop>
  <HeadingPairs>
    <vt:vector size="4" baseType="variant">
      <vt:variant>
        <vt:lpstr>Motiv</vt:lpstr>
      </vt:variant>
      <vt:variant>
        <vt:i4>1</vt:i4>
      </vt:variant>
      <vt:variant>
        <vt:lpstr>Nadpisy snímků</vt:lpstr>
      </vt:variant>
      <vt:variant>
        <vt:i4>29</vt:i4>
      </vt:variant>
    </vt:vector>
  </HeadingPairs>
  <TitlesOfParts>
    <vt:vector size="30" baseType="lpstr">
      <vt:lpstr>Motiv systému Office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Ogilvy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Admin</dc:creator>
  <cp:lastModifiedBy>Kučera Martin Mgr. (MPSV)</cp:lastModifiedBy>
  <cp:revision>199</cp:revision>
  <dcterms:created xsi:type="dcterms:W3CDTF">2014-12-18T13:45:14Z</dcterms:created>
  <dcterms:modified xsi:type="dcterms:W3CDTF">2015-01-27T05:46:55Z</dcterms:modified>
</cp:coreProperties>
</file>