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2" r:id="rId1"/>
    <p:sldMasterId id="2147483687" r:id="rId2"/>
  </p:sldMasterIdLst>
  <p:notesMasterIdLst>
    <p:notesMasterId r:id="rId19"/>
  </p:notesMasterIdLst>
  <p:sldIdLst>
    <p:sldId id="258" r:id="rId3"/>
    <p:sldId id="280" r:id="rId4"/>
    <p:sldId id="279" r:id="rId5"/>
    <p:sldId id="260" r:id="rId6"/>
    <p:sldId id="269" r:id="rId7"/>
    <p:sldId id="283" r:id="rId8"/>
    <p:sldId id="270" r:id="rId9"/>
    <p:sldId id="274" r:id="rId10"/>
    <p:sldId id="273" r:id="rId11"/>
    <p:sldId id="276" r:id="rId12"/>
    <p:sldId id="277" r:id="rId13"/>
    <p:sldId id="281" r:id="rId14"/>
    <p:sldId id="272" r:id="rId15"/>
    <p:sldId id="282" r:id="rId16"/>
    <p:sldId id="278" r:id="rId17"/>
    <p:sldId id="262" r:id="rId18"/>
  </p:sldIdLst>
  <p:sldSz cx="9144000" cy="6840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ákladní" id="{259B279C-D799-43A8-927F-4ADA3D260B0D}">
          <p14:sldIdLst>
            <p14:sldId id="258"/>
            <p14:sldId id="280"/>
            <p14:sldId id="279"/>
            <p14:sldId id="260"/>
            <p14:sldId id="269"/>
            <p14:sldId id="283"/>
            <p14:sldId id="270"/>
            <p14:sldId id="274"/>
            <p14:sldId id="273"/>
            <p14:sldId id="276"/>
            <p14:sldId id="277"/>
            <p14:sldId id="281"/>
            <p14:sldId id="272"/>
            <p14:sldId id="282"/>
            <p14:sldId id="278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3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3AF64-A59E-49BE-AE5B-39FC8DED1132}" type="datetimeFigureOut">
              <a:rPr lang="cs-CZ" smtClean="0"/>
              <a:t>22.12.2023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66838" y="1143000"/>
            <a:ext cx="41243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472D6-BF83-4139-AE83-0450D90D3A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104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ačát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30641"/>
            <a:ext cx="8948737" cy="364195"/>
          </a:xfrm>
        </p:spPr>
        <p:txBody>
          <a:bodyPr anchor="ctr"/>
          <a:lstStyle/>
          <a:p>
            <a:pPr algn="ctr"/>
            <a:r>
              <a:rPr lang="pl-PL" dirty="0"/>
              <a:t>autor prezentace, datum prezentace, oddělení, adresa</a:t>
            </a:r>
            <a:endParaRPr lang="cs-CZ" dirty="0"/>
          </a:p>
        </p:txBody>
      </p:sp>
      <p:pic>
        <p:nvPicPr>
          <p:cNvPr id="10" name="Obrázek 9" descr="Obsah obrázku objekt&#10;&#10;Popis vygenerován s velmi vysokou mírou spolehlivosti">
            <a:extLst>
              <a:ext uri="{FF2B5EF4-FFF2-40B4-BE49-F238E27FC236}">
                <a16:creationId xmlns:a16="http://schemas.microsoft.com/office/drawing/2014/main" id="{B8B4B670-9CE4-4D52-8163-DCDF480531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1685" y="2730571"/>
            <a:ext cx="2282513" cy="53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5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71956"/>
            <a:ext cx="7772400" cy="1053101"/>
          </a:xfrm>
        </p:spPr>
        <p:txBody>
          <a:bodyPr anchor="b"/>
          <a:lstStyle>
            <a:lvl1pPr algn="ctr">
              <a:defRPr sz="26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15416"/>
            <a:ext cx="7772400" cy="624287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6057" indent="0" algn="ctr">
              <a:buNone/>
              <a:defRPr sz="1995"/>
            </a:lvl2pPr>
            <a:lvl3pPr marL="912114" indent="0" algn="ctr">
              <a:buNone/>
              <a:defRPr sz="1795"/>
            </a:lvl3pPr>
            <a:lvl4pPr marL="1368171" indent="0" algn="ctr">
              <a:buNone/>
              <a:defRPr sz="1596"/>
            </a:lvl4pPr>
            <a:lvl5pPr marL="1824228" indent="0" algn="ctr">
              <a:buNone/>
              <a:defRPr sz="1596"/>
            </a:lvl5pPr>
            <a:lvl6pPr marL="2280285" indent="0" algn="ctr">
              <a:buNone/>
              <a:defRPr sz="1596"/>
            </a:lvl6pPr>
            <a:lvl7pPr marL="2736342" indent="0" algn="ctr">
              <a:buNone/>
              <a:defRPr sz="1596"/>
            </a:lvl7pPr>
            <a:lvl8pPr marL="3192399" indent="0" algn="ctr">
              <a:buNone/>
              <a:defRPr sz="1596"/>
            </a:lvl8pPr>
            <a:lvl9pPr marL="3648456" indent="0" algn="ctr">
              <a:buNone/>
              <a:defRPr sz="1596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99077"/>
            <a:ext cx="8949600" cy="364195"/>
          </a:xfrm>
        </p:spPr>
        <p:txBody>
          <a:bodyPr anchor="ctr"/>
          <a:lstStyle/>
          <a:p>
            <a:pPr algn="ctr"/>
            <a:r>
              <a:rPr lang="pl-PL" dirty="0"/>
              <a:t>autor prezentace, datum prezentace, oddělení, adresa</a:t>
            </a:r>
            <a:endParaRPr lang="cs-CZ" dirty="0"/>
          </a:p>
        </p:txBody>
      </p:sp>
      <p:pic>
        <p:nvPicPr>
          <p:cNvPr id="12" name="Obrázek 11" descr="Obsah obrázku objekt&#10;&#10;Popis vygenerován s velmi vysokou mírou spolehlivosti">
            <a:extLst>
              <a:ext uri="{FF2B5EF4-FFF2-40B4-BE49-F238E27FC236}">
                <a16:creationId xmlns:a16="http://schemas.microsoft.com/office/drawing/2014/main" id="{2E02476E-B194-4627-B730-7702CED828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1685" y="2730571"/>
            <a:ext cx="2282513" cy="53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36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4965"/>
            <a:ext cx="7772400" cy="669015"/>
          </a:xfrm>
        </p:spPr>
        <p:txBody>
          <a:bodyPr anchor="b">
            <a:normAutofit/>
          </a:bodyPr>
          <a:lstStyle>
            <a:lvl1pPr algn="ctr">
              <a:defRPr sz="21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67695"/>
            <a:ext cx="7772400" cy="624287"/>
          </a:xfrm>
        </p:spPr>
        <p:txBody>
          <a:bodyPr>
            <a:normAutofit/>
          </a:bodyPr>
          <a:lstStyle>
            <a:lvl1pPr marL="0" indent="0" algn="ctr">
              <a:buNone/>
              <a:defRPr sz="1500" b="0">
                <a:solidFill>
                  <a:schemeClr val="bg1"/>
                </a:solidFill>
              </a:defRPr>
            </a:lvl1pPr>
            <a:lvl2pPr marL="456057" indent="0" algn="ctr">
              <a:buNone/>
              <a:defRPr sz="1995"/>
            </a:lvl2pPr>
            <a:lvl3pPr marL="912114" indent="0" algn="ctr">
              <a:buNone/>
              <a:defRPr sz="1795"/>
            </a:lvl3pPr>
            <a:lvl4pPr marL="1368171" indent="0" algn="ctr">
              <a:buNone/>
              <a:defRPr sz="1596"/>
            </a:lvl4pPr>
            <a:lvl5pPr marL="1824228" indent="0" algn="ctr">
              <a:buNone/>
              <a:defRPr sz="1596"/>
            </a:lvl5pPr>
            <a:lvl6pPr marL="2280285" indent="0" algn="ctr">
              <a:buNone/>
              <a:defRPr sz="1596"/>
            </a:lvl6pPr>
            <a:lvl7pPr marL="2736342" indent="0" algn="ctr">
              <a:buNone/>
              <a:defRPr sz="1596"/>
            </a:lvl7pPr>
            <a:lvl8pPr marL="3192399" indent="0" algn="ctr">
              <a:buNone/>
              <a:defRPr sz="1596"/>
            </a:lvl8pPr>
            <a:lvl9pPr marL="3648456" indent="0" algn="ctr">
              <a:buNone/>
              <a:defRPr sz="1596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544" y="6322869"/>
            <a:ext cx="8949600" cy="364195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pl-PL" dirty="0"/>
              <a:t>autor prezentace, datum prezentace, oddělení, adresa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2DBA51A0-FF55-4B1E-948C-63E6F7C3BC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0947" y="3051803"/>
            <a:ext cx="1620218" cy="378127"/>
          </a:xfrm>
          <a:prstGeom prst="rect">
            <a:avLst/>
          </a:prstGeom>
        </p:spPr>
      </p:pic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2A7BB364-39A0-47EF-8F6D-9A13F1FBCB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5800" y="5372104"/>
            <a:ext cx="7772400" cy="36419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accent3"/>
                </a:solidFill>
              </a:defRPr>
            </a:lvl1pPr>
            <a:lvl2pPr marL="234000" indent="0" algn="ctr">
              <a:buFontTx/>
              <a:buNone/>
              <a:defRPr>
                <a:solidFill>
                  <a:schemeClr val="bg1"/>
                </a:solidFill>
              </a:defRPr>
            </a:lvl2pPr>
            <a:lvl3pPr marL="486000" indent="0" algn="ctr">
              <a:buFontTx/>
              <a:buNone/>
              <a:defRPr>
                <a:solidFill>
                  <a:schemeClr val="bg1"/>
                </a:solidFill>
              </a:defRPr>
            </a:lvl3pPr>
            <a:lvl4pPr marL="666000" indent="0" algn="ctr">
              <a:buFontTx/>
              <a:buNone/>
              <a:defRPr>
                <a:solidFill>
                  <a:schemeClr val="bg1"/>
                </a:solidFill>
              </a:defRPr>
            </a:lvl4pPr>
            <a:lvl5pPr marL="846000" indent="0" algn="ctr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1622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 prezentace, datum prezentace, oddělení, adresa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229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445" y="900327"/>
            <a:ext cx="7596000" cy="1322188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916" y="2552704"/>
            <a:ext cx="7605529" cy="3603092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b="0">
                <a:solidFill>
                  <a:schemeClr val="tx2"/>
                </a:solidFill>
              </a:defRPr>
            </a:lvl2pPr>
            <a:lvl3pPr marL="0" indent="0">
              <a:buFontTx/>
              <a:buNone/>
              <a:defRPr b="0">
                <a:solidFill>
                  <a:schemeClr val="tx2"/>
                </a:solidFill>
              </a:defRPr>
            </a:lvl3pPr>
            <a:lvl4pPr marL="0" indent="0">
              <a:buFontTx/>
              <a:buNone/>
              <a:defRPr b="0">
                <a:solidFill>
                  <a:schemeClr val="tx2"/>
                </a:solidFill>
              </a:defRPr>
            </a:lvl4pPr>
            <a:lvl5pPr marL="0" indent="0">
              <a:buFontTx/>
              <a:buNone/>
              <a:defRPr b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autor prezentace, datum prezentace, oddělení,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895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ovnání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445" y="495506"/>
            <a:ext cx="7596000" cy="1322188"/>
          </a:xfrm>
        </p:spPr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1916" y="2088700"/>
            <a:ext cx="3708000" cy="4067096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695" y="2088700"/>
            <a:ext cx="3708000" cy="4067096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autor prezentace, datum prezentace, oddělení, adresa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097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 prezentace, datum prezentace, oddělení,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759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 prezentace, datum prezentace, oddělení,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60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71956"/>
            <a:ext cx="7772400" cy="1053101"/>
          </a:xfrm>
        </p:spPr>
        <p:txBody>
          <a:bodyPr anchor="b"/>
          <a:lstStyle>
            <a:lvl1pPr algn="ctr"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15416"/>
            <a:ext cx="7772400" cy="624287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6057" indent="0" algn="ctr">
              <a:buNone/>
              <a:defRPr sz="1995"/>
            </a:lvl2pPr>
            <a:lvl3pPr marL="912114" indent="0" algn="ctr">
              <a:buNone/>
              <a:defRPr sz="1795"/>
            </a:lvl3pPr>
            <a:lvl4pPr marL="1368171" indent="0" algn="ctr">
              <a:buNone/>
              <a:defRPr sz="1596"/>
            </a:lvl4pPr>
            <a:lvl5pPr marL="1824228" indent="0" algn="ctr">
              <a:buNone/>
              <a:defRPr sz="1596"/>
            </a:lvl5pPr>
            <a:lvl6pPr marL="2280285" indent="0" algn="ctr">
              <a:buNone/>
              <a:defRPr sz="1596"/>
            </a:lvl6pPr>
            <a:lvl7pPr marL="2736342" indent="0" algn="ctr">
              <a:buNone/>
              <a:defRPr sz="1596"/>
            </a:lvl7pPr>
            <a:lvl8pPr marL="3192399" indent="0" algn="ctr">
              <a:buNone/>
              <a:defRPr sz="1596"/>
            </a:lvl8pPr>
            <a:lvl9pPr marL="3648456" indent="0" algn="ctr">
              <a:buNone/>
              <a:defRPr sz="1596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99077"/>
            <a:ext cx="8949600" cy="364195"/>
          </a:xfrm>
        </p:spPr>
        <p:txBody>
          <a:bodyPr anchor="ctr"/>
          <a:lstStyle/>
          <a:p>
            <a:pPr algn="ctr"/>
            <a:r>
              <a:rPr lang="pl-PL" dirty="0"/>
              <a:t>autor prezentace, datum prezentace, oddělení, adresa</a:t>
            </a:r>
            <a:endParaRPr lang="cs-CZ" dirty="0"/>
          </a:p>
        </p:txBody>
      </p:sp>
      <p:pic>
        <p:nvPicPr>
          <p:cNvPr id="12" name="Obrázek 11" descr="Obsah obrázku objekt&#10;&#10;Popis vygenerován s velmi vysokou mírou spolehlivosti">
            <a:extLst>
              <a:ext uri="{FF2B5EF4-FFF2-40B4-BE49-F238E27FC236}">
                <a16:creationId xmlns:a16="http://schemas.microsoft.com/office/drawing/2014/main" id="{2E02476E-B194-4627-B730-7702CED828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1685" y="2730571"/>
            <a:ext cx="2282513" cy="53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62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4965"/>
            <a:ext cx="7772400" cy="669015"/>
          </a:xfrm>
        </p:spPr>
        <p:txBody>
          <a:bodyPr anchor="b">
            <a:normAutofit/>
          </a:bodyPr>
          <a:lstStyle>
            <a:lvl1pPr algn="ctr">
              <a:defRPr sz="21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67695"/>
            <a:ext cx="7772400" cy="624287"/>
          </a:xfrm>
        </p:spPr>
        <p:txBody>
          <a:bodyPr>
            <a:normAutofit/>
          </a:bodyPr>
          <a:lstStyle>
            <a:lvl1pPr marL="0" indent="0" algn="ctr">
              <a:buNone/>
              <a:defRPr sz="1500" b="0">
                <a:solidFill>
                  <a:schemeClr val="bg1"/>
                </a:solidFill>
              </a:defRPr>
            </a:lvl1pPr>
            <a:lvl2pPr marL="456057" indent="0" algn="ctr">
              <a:buNone/>
              <a:defRPr sz="1995"/>
            </a:lvl2pPr>
            <a:lvl3pPr marL="912114" indent="0" algn="ctr">
              <a:buNone/>
              <a:defRPr sz="1795"/>
            </a:lvl3pPr>
            <a:lvl4pPr marL="1368171" indent="0" algn="ctr">
              <a:buNone/>
              <a:defRPr sz="1596"/>
            </a:lvl4pPr>
            <a:lvl5pPr marL="1824228" indent="0" algn="ctr">
              <a:buNone/>
              <a:defRPr sz="1596"/>
            </a:lvl5pPr>
            <a:lvl6pPr marL="2280285" indent="0" algn="ctr">
              <a:buNone/>
              <a:defRPr sz="1596"/>
            </a:lvl6pPr>
            <a:lvl7pPr marL="2736342" indent="0" algn="ctr">
              <a:buNone/>
              <a:defRPr sz="1596"/>
            </a:lvl7pPr>
            <a:lvl8pPr marL="3192399" indent="0" algn="ctr">
              <a:buNone/>
              <a:defRPr sz="1596"/>
            </a:lvl8pPr>
            <a:lvl9pPr marL="3648456" indent="0" algn="ctr">
              <a:buNone/>
              <a:defRPr sz="1596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544" y="6322869"/>
            <a:ext cx="8949600" cy="364195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pl-PL" dirty="0"/>
              <a:t>autor prezentace, datum prezentace, oddělení, adresa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2DBA51A0-FF55-4B1E-948C-63E6F7C3BC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0947" y="3051803"/>
            <a:ext cx="1620218" cy="378127"/>
          </a:xfrm>
          <a:prstGeom prst="rect">
            <a:avLst/>
          </a:prstGeom>
        </p:spPr>
      </p:pic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2A7BB364-39A0-47EF-8F6D-9A13F1FBCB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5800" y="5372104"/>
            <a:ext cx="7772400" cy="36419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400">
                <a:solidFill>
                  <a:schemeClr val="accent3"/>
                </a:solidFill>
              </a:defRPr>
            </a:lvl1pPr>
            <a:lvl2pPr marL="234000" indent="0" algn="ctr">
              <a:buFontTx/>
              <a:buNone/>
              <a:defRPr>
                <a:solidFill>
                  <a:schemeClr val="bg1"/>
                </a:solidFill>
              </a:defRPr>
            </a:lvl2pPr>
            <a:lvl3pPr marL="486000" indent="0" algn="ctr">
              <a:buFontTx/>
              <a:buNone/>
              <a:defRPr>
                <a:solidFill>
                  <a:schemeClr val="bg1"/>
                </a:solidFill>
              </a:defRPr>
            </a:lvl3pPr>
            <a:lvl4pPr marL="666000" indent="0" algn="ctr">
              <a:buFontTx/>
              <a:buNone/>
              <a:defRPr>
                <a:solidFill>
                  <a:schemeClr val="bg1"/>
                </a:solidFill>
              </a:defRPr>
            </a:lvl4pPr>
            <a:lvl5pPr marL="846000" indent="0" algn="ctr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52237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 prezentace, datum prezentace, oddělení, adresa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14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445" y="900327"/>
            <a:ext cx="7596000" cy="132218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916" y="2552704"/>
            <a:ext cx="7605529" cy="3603092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2"/>
                </a:solidFill>
              </a:defRPr>
            </a:lvl1pPr>
            <a:lvl2pPr marL="0" indent="0">
              <a:buFontTx/>
              <a:buNone/>
              <a:defRPr b="0">
                <a:solidFill>
                  <a:schemeClr val="tx2"/>
                </a:solidFill>
              </a:defRPr>
            </a:lvl2pPr>
            <a:lvl3pPr marL="0" indent="0">
              <a:buFontTx/>
              <a:buNone/>
              <a:defRPr b="0">
                <a:solidFill>
                  <a:schemeClr val="tx2"/>
                </a:solidFill>
              </a:defRPr>
            </a:lvl3pPr>
            <a:lvl4pPr marL="0" indent="0">
              <a:buFontTx/>
              <a:buNone/>
              <a:defRPr b="0">
                <a:solidFill>
                  <a:schemeClr val="tx2"/>
                </a:solidFill>
              </a:defRPr>
            </a:lvl4pPr>
            <a:lvl5pPr marL="0" indent="0">
              <a:buFontTx/>
              <a:buNone/>
              <a:defRPr b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autor prezentace, datum prezentace, oddělení,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81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ovnání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445" y="495506"/>
            <a:ext cx="7596000" cy="132218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1916" y="2088700"/>
            <a:ext cx="3708000" cy="406709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695" y="2088700"/>
            <a:ext cx="3708000" cy="406709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autor prezentace, datum prezentace, oddělení, adresa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0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 prezentace, datum prezentace, oddělení,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19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autor prezentace, datum prezentace, oddělení,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86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ačát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30641"/>
            <a:ext cx="8948737" cy="364195"/>
          </a:xfrm>
        </p:spPr>
        <p:txBody>
          <a:bodyPr anchor="ctr"/>
          <a:lstStyle/>
          <a:p>
            <a:pPr algn="ctr"/>
            <a:r>
              <a:rPr lang="pl-PL" dirty="0"/>
              <a:t>autor prezentace, datum prezentace, oddělení, adresa</a:t>
            </a:r>
            <a:endParaRPr lang="cs-CZ" dirty="0"/>
          </a:p>
        </p:txBody>
      </p:sp>
      <p:pic>
        <p:nvPicPr>
          <p:cNvPr id="10" name="Obrázek 9" descr="Obsah obrázku objekt&#10;&#10;Popis vygenerován s velmi vysokou mírou spolehlivosti">
            <a:extLst>
              <a:ext uri="{FF2B5EF4-FFF2-40B4-BE49-F238E27FC236}">
                <a16:creationId xmlns:a16="http://schemas.microsoft.com/office/drawing/2014/main" id="{B8B4B670-9CE4-4D52-8163-DCDF480531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1685" y="2730571"/>
            <a:ext cx="2282513" cy="53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90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1445" y="495506"/>
            <a:ext cx="7596000" cy="132218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1916" y="2088699"/>
            <a:ext cx="7605529" cy="406709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916" y="6263963"/>
            <a:ext cx="5399812" cy="36419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autor prezentace, datum prezentace, oddělení,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3095" y="6263963"/>
            <a:ext cx="514350" cy="36419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A2BCEAA-0AD4-48FE-B655-399857AB8FE0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8" name="Obrázek 7" descr="Obsah obrázku objekt&#10;&#10;Popis vygenerován s velmi vysokou mírou spolehlivosti">
            <a:extLst>
              <a:ext uri="{FF2B5EF4-FFF2-40B4-BE49-F238E27FC236}">
                <a16:creationId xmlns:a16="http://schemas.microsoft.com/office/drawing/2014/main" id="{4B5F40D9-71E5-4545-ABDC-4E1AD6F7101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8763" y="552811"/>
            <a:ext cx="1620218" cy="37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82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86" r:id="rId3"/>
    <p:sldLayoutId id="2147483674" r:id="rId4"/>
    <p:sldLayoutId id="2147483685" r:id="rId5"/>
    <p:sldLayoutId id="2147483676" r:id="rId6"/>
    <p:sldLayoutId id="2147483678" r:id="rId7"/>
    <p:sldLayoutId id="2147483679" r:id="rId8"/>
  </p:sldLayoutIdLst>
  <p:hf hdr="0" dt="0"/>
  <p:txStyles>
    <p:titleStyle>
      <a:lvl1pPr algn="l" defTabSz="912114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198000" indent="-198000" algn="l" defTabSz="912114" rtl="0" eaLnBrk="1" latinLnBrk="0" hangingPunct="1">
        <a:lnSpc>
          <a:spcPct val="100000"/>
        </a:lnSpc>
        <a:spcBef>
          <a:spcPts val="998"/>
        </a:spcBef>
        <a:buFont typeface="Open Sans" panose="020B0606030504020204" pitchFamily="34" charset="0"/>
        <a:buChar char="–"/>
        <a:defRPr sz="1900" b="1" kern="1200">
          <a:solidFill>
            <a:schemeClr val="accent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32000" indent="-198000" algn="l" defTabSz="912114" rtl="0" eaLnBrk="1" latinLnBrk="0" hangingPunct="1">
        <a:lnSpc>
          <a:spcPct val="100000"/>
        </a:lnSpc>
        <a:spcBef>
          <a:spcPts val="300"/>
        </a:spcBef>
        <a:buFont typeface="Open Sans" panose="020B0606030504020204" pitchFamily="34" charset="0"/>
        <a:buChar char="–"/>
        <a:defRPr sz="170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648000" indent="-162000" algn="l" defTabSz="912114" rtl="0" eaLnBrk="1" latinLnBrk="0" hangingPunct="1">
        <a:lnSpc>
          <a:spcPct val="100000"/>
        </a:lnSpc>
        <a:spcBef>
          <a:spcPts val="500"/>
        </a:spcBef>
        <a:buFont typeface="Open Sans" panose="020B0606030504020204" pitchFamily="34" charset="0"/>
        <a:buChar char="–"/>
        <a:defRPr sz="140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828000" indent="-162000" algn="l" defTabSz="912114" rtl="0" eaLnBrk="1" latinLnBrk="0" hangingPunct="1">
        <a:lnSpc>
          <a:spcPct val="100000"/>
        </a:lnSpc>
        <a:spcBef>
          <a:spcPts val="499"/>
        </a:spcBef>
        <a:buFont typeface="Open Sans" panose="020B0606030504020204" pitchFamily="34" charset="0"/>
        <a:buChar char="–"/>
        <a:defRPr sz="140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008000" indent="-162000" algn="l" defTabSz="912114" rtl="0" eaLnBrk="1" latinLnBrk="0" hangingPunct="1">
        <a:lnSpc>
          <a:spcPct val="100000"/>
        </a:lnSpc>
        <a:spcBef>
          <a:spcPts val="499"/>
        </a:spcBef>
        <a:buFont typeface="Open Sans" panose="020B0606030504020204" pitchFamily="34" charset="0"/>
        <a:buChar char="–"/>
        <a:defRPr sz="140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08314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964371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420428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876485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1pPr>
      <a:lvl2pPr marL="456057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912114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3pPr>
      <a:lvl4pPr marL="1368171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1824228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280285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736342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192399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648456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1445" y="495506"/>
            <a:ext cx="7596000" cy="132218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1916" y="2088699"/>
            <a:ext cx="7605529" cy="406709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916" y="6263963"/>
            <a:ext cx="5399812" cy="36419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autor prezentace, datum prezentace, oddělení,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3095" y="6263963"/>
            <a:ext cx="514350" cy="36419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A2BCEAA-0AD4-48FE-B655-399857AB8FE0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8" name="Obrázek 7" descr="Obsah obrázku objekt&#10;&#10;Popis vygenerován s velmi vysokou mírou spolehlivosti">
            <a:extLst>
              <a:ext uri="{FF2B5EF4-FFF2-40B4-BE49-F238E27FC236}">
                <a16:creationId xmlns:a16="http://schemas.microsoft.com/office/drawing/2014/main" id="{4B5F40D9-71E5-4545-ABDC-4E1AD6F7101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8763" y="552811"/>
            <a:ext cx="1620218" cy="37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0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</p:sldLayoutIdLst>
  <p:hf hdr="0" dt="0"/>
  <p:txStyles>
    <p:titleStyle>
      <a:lvl1pPr algn="l" defTabSz="912114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chemeClr val="accent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198000" indent="-198000" algn="l" defTabSz="912114" rtl="0" eaLnBrk="1" latinLnBrk="0" hangingPunct="1">
        <a:lnSpc>
          <a:spcPct val="100000"/>
        </a:lnSpc>
        <a:spcBef>
          <a:spcPts val="998"/>
        </a:spcBef>
        <a:buFont typeface="Open Sans" panose="020B0606030504020204" pitchFamily="34" charset="0"/>
        <a:buChar char="–"/>
        <a:defRPr sz="1900" b="1" kern="1200">
          <a:solidFill>
            <a:schemeClr val="accent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32000" indent="-198000" algn="l" defTabSz="912114" rtl="0" eaLnBrk="1" latinLnBrk="0" hangingPunct="1">
        <a:lnSpc>
          <a:spcPct val="100000"/>
        </a:lnSpc>
        <a:spcBef>
          <a:spcPts val="300"/>
        </a:spcBef>
        <a:buFont typeface="Open Sans" panose="020B0606030504020204" pitchFamily="34" charset="0"/>
        <a:buChar char="–"/>
        <a:defRPr sz="1700" kern="1200">
          <a:solidFill>
            <a:schemeClr val="accent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648000" indent="-162000" algn="l" defTabSz="912114" rtl="0" eaLnBrk="1" latinLnBrk="0" hangingPunct="1">
        <a:lnSpc>
          <a:spcPct val="100000"/>
        </a:lnSpc>
        <a:spcBef>
          <a:spcPts val="500"/>
        </a:spcBef>
        <a:buFont typeface="Open Sans" panose="020B0606030504020204" pitchFamily="34" charset="0"/>
        <a:buChar char="–"/>
        <a:defRPr sz="1400" kern="1200">
          <a:solidFill>
            <a:schemeClr val="accent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828000" indent="-162000" algn="l" defTabSz="912114" rtl="0" eaLnBrk="1" latinLnBrk="0" hangingPunct="1">
        <a:lnSpc>
          <a:spcPct val="100000"/>
        </a:lnSpc>
        <a:spcBef>
          <a:spcPts val="499"/>
        </a:spcBef>
        <a:buFont typeface="Open Sans" panose="020B0606030504020204" pitchFamily="34" charset="0"/>
        <a:buChar char="–"/>
        <a:defRPr sz="1400" kern="1200">
          <a:solidFill>
            <a:schemeClr val="accent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008000" indent="-162000" algn="l" defTabSz="912114" rtl="0" eaLnBrk="1" latinLnBrk="0" hangingPunct="1">
        <a:lnSpc>
          <a:spcPct val="100000"/>
        </a:lnSpc>
        <a:spcBef>
          <a:spcPts val="499"/>
        </a:spcBef>
        <a:buFont typeface="Open Sans" panose="020B0606030504020204" pitchFamily="34" charset="0"/>
        <a:buChar char="–"/>
        <a:defRPr sz="1400" kern="1200">
          <a:solidFill>
            <a:schemeClr val="accent5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08314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964371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420428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876485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1pPr>
      <a:lvl2pPr marL="456057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912114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3pPr>
      <a:lvl4pPr marL="1368171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1824228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280285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736342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192399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648456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hyperlink" Target="https://www.brno.cz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45B04E-AD0B-4926-85C6-37A672B9B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indent="0" algn="ctr">
              <a:spcAft>
                <a:spcPts val="1100"/>
              </a:spcAft>
              <a:buNone/>
            </a:pPr>
            <a:r>
              <a:rPr lang="cs-CZ" i="1" dirty="0">
                <a:solidFill>
                  <a:schemeClr val="tx1"/>
                </a:solidFill>
              </a:rPr>
              <a:t>Workshop je realizován v rámci p</a:t>
            </a:r>
            <a:r>
              <a:rPr lang="cs-CZ" sz="800" i="1" dirty="0">
                <a:solidFill>
                  <a:schemeClr val="tx1"/>
                </a:solidFill>
              </a:rPr>
              <a:t>rojektu </a:t>
            </a:r>
            <a:r>
              <a:rPr lang="cs-CZ" sz="800" i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Koordinace sociální ochrany v praxi </a:t>
            </a:r>
            <a:r>
              <a:rPr lang="cs-CZ" sz="800" i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reg</a:t>
            </a:r>
            <a:r>
              <a:rPr lang="cs-CZ" sz="800" i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. č. CZ.03.02.02/00/22_004/0001320.</a:t>
            </a:r>
          </a:p>
          <a:p>
            <a:pPr algn="ctr"/>
            <a:endParaRPr lang="cs-CZ" dirty="0"/>
          </a:p>
        </p:txBody>
      </p:sp>
      <p:pic>
        <p:nvPicPr>
          <p:cNvPr id="62" name="Obrázek 61">
            <a:extLst>
              <a:ext uri="{FF2B5EF4-FFF2-40B4-BE49-F238E27FC236}">
                <a16:creationId xmlns:a16="http://schemas.microsoft.com/office/drawing/2014/main" id="{2A2DBBF6-9A3A-A222-92FE-B99A46A2CF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226" y="243965"/>
            <a:ext cx="5760720" cy="98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52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45" y="957943"/>
            <a:ext cx="7596000" cy="1349828"/>
          </a:xfrm>
        </p:spPr>
        <p:txBody>
          <a:bodyPr>
            <a:normAutofit/>
          </a:bodyPr>
          <a:lstStyle/>
          <a:p>
            <a:r>
              <a:rPr lang="cs-CZ" sz="22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pracovník jako koordinátor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16" y="1733005"/>
            <a:ext cx="7605529" cy="453095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Nemáme koordinátora, máme </a:t>
            </a:r>
            <a:r>
              <a:rPr lang="cs-CZ" sz="16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kontaktní osobu </a:t>
            </a:r>
            <a:r>
              <a:rPr lang="cs-CZ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koordinaci řešení </a:t>
            </a:r>
            <a:r>
              <a:rPr lang="cs-CZ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nepříznivých sociálních situací</a:t>
            </a:r>
            <a:r>
              <a:rPr lang="cs-CZ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osob bez domova v seniorském věku nebo se zdravotním postižením.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cs-CZ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ombinace více problémů, které zapříčiňují sociální vyloučení osob bez domova, např: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bsence bydlení nebo nevyhovující bydlení, špatný zdravotní stav,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ízké příjmy, závislost,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roblematické sociální návyky (hygiena, komunikace),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kušenost s VTOS / páchání trestné činnosti,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uševní onemocnění, aj.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24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45" y="957943"/>
            <a:ext cx="7596000" cy="1349828"/>
          </a:xfrm>
        </p:spPr>
        <p:txBody>
          <a:bodyPr>
            <a:normAutofit/>
          </a:bodyPr>
          <a:lstStyle/>
          <a:p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9" y="957943"/>
            <a:ext cx="7605529" cy="5223781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vedlo k potřebě koordinátora (kontaktní osoby)</a:t>
            </a:r>
            <a:endParaRPr lang="cs-CZ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Stárnutí a zhoršený zdravotní stav osob bez domova a osob v nestandartních formách bydlení.</a:t>
            </a:r>
          </a:p>
          <a:p>
            <a:pPr marL="828675" indent="-34290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předávání klientů mezi sociálními kurátory a oddělením péče o seniory a OZP </a:t>
            </a:r>
          </a:p>
          <a:p>
            <a:pPr marL="828675" indent="-342900" algn="just">
              <a:lnSpc>
                <a:spcPct val="150000"/>
              </a:lnSpc>
              <a:spcBef>
                <a:spcPts val="0"/>
              </a:spcBef>
              <a:buAutoNum type="arabicParenR"/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675" indent="-342900" algn="just">
              <a:lnSpc>
                <a:spcPct val="150000"/>
              </a:lnSpc>
              <a:spcBef>
                <a:spcPts val="0"/>
              </a:spcBef>
              <a:buAutoNum type="arabicParenR"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675" indent="-342900" algn="just">
              <a:lnSpc>
                <a:spcPct val="150000"/>
              </a:lnSpc>
              <a:spcBef>
                <a:spcPts val="0"/>
              </a:spcBef>
              <a:buAutoNum type="arabicParenR"/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675" indent="-342900" algn="just">
              <a:lnSpc>
                <a:spcPct val="150000"/>
              </a:lnSpc>
              <a:spcBef>
                <a:spcPts val="0"/>
              </a:spcBef>
              <a:buAutoNum type="arabicParenR"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675" indent="-342900" algn="just">
              <a:lnSpc>
                <a:spcPct val="150000"/>
              </a:lnSpc>
              <a:spcBef>
                <a:spcPts val="0"/>
              </a:spcBef>
              <a:buAutoNum type="arabicParenR"/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675" indent="-34290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„hromadění“ těchto osob v 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léčebně dlouhodobě nemocných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městské nemocnice </a:t>
            </a:r>
            <a:b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(až každé 6. lůžko)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28675" indent="-342900" algn="just">
              <a:lnSpc>
                <a:spcPct val="150000"/>
              </a:lnSpc>
              <a:spcBef>
                <a:spcPts val="0"/>
              </a:spcBef>
              <a:buFontTx/>
              <a:buAutoNum type="arabicParenR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stupňující se poptávka po poradenství pro osoby, které (zdánlivě i skutečně) propadají sociálním sítem </a:t>
            </a:r>
          </a:p>
          <a:p>
            <a:pPr marL="828675" indent="-342900" algn="just">
              <a:lnSpc>
                <a:spcPct val="150000"/>
              </a:lnSpc>
              <a:spcBef>
                <a:spcPts val="0"/>
              </a:spcBef>
              <a:buAutoNum type="arabicParenR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potřeba přenést vyjednávání o klientech s mnohačetnými problémy </a:t>
            </a:r>
            <a:b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 úroveň výše“ (obavy či neochota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sociálních pracovníků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přijímat do sociální služby klienty s mnohačetnými problémy)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11</a:t>
            </a:fld>
            <a:endParaRPr 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9BA71343-8017-039C-D3DA-ADF1ACC78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218730"/>
              </p:ext>
            </p:extLst>
          </p:nvPr>
        </p:nvGraphicFramePr>
        <p:xfrm>
          <a:off x="1497873" y="2063931"/>
          <a:ext cx="6734673" cy="15731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96">
                  <a:extLst>
                    <a:ext uri="{9D8B030D-6E8A-4147-A177-3AD203B41FA5}">
                      <a16:colId xmlns:a16="http://schemas.microsoft.com/office/drawing/2014/main" val="100958661"/>
                    </a:ext>
                  </a:extLst>
                </a:gridCol>
                <a:gridCol w="1051596">
                  <a:extLst>
                    <a:ext uri="{9D8B030D-6E8A-4147-A177-3AD203B41FA5}">
                      <a16:colId xmlns:a16="http://schemas.microsoft.com/office/drawing/2014/main" val="4176521613"/>
                    </a:ext>
                  </a:extLst>
                </a:gridCol>
                <a:gridCol w="925999">
                  <a:extLst>
                    <a:ext uri="{9D8B030D-6E8A-4147-A177-3AD203B41FA5}">
                      <a16:colId xmlns:a16="http://schemas.microsoft.com/office/drawing/2014/main" val="1108262136"/>
                    </a:ext>
                  </a:extLst>
                </a:gridCol>
                <a:gridCol w="925999">
                  <a:extLst>
                    <a:ext uri="{9D8B030D-6E8A-4147-A177-3AD203B41FA5}">
                      <a16:colId xmlns:a16="http://schemas.microsoft.com/office/drawing/2014/main" val="346933588"/>
                    </a:ext>
                  </a:extLst>
                </a:gridCol>
                <a:gridCol w="926742">
                  <a:extLst>
                    <a:ext uri="{9D8B030D-6E8A-4147-A177-3AD203B41FA5}">
                      <a16:colId xmlns:a16="http://schemas.microsoft.com/office/drawing/2014/main" val="823190729"/>
                    </a:ext>
                  </a:extLst>
                </a:gridCol>
                <a:gridCol w="925999">
                  <a:extLst>
                    <a:ext uri="{9D8B030D-6E8A-4147-A177-3AD203B41FA5}">
                      <a16:colId xmlns:a16="http://schemas.microsoft.com/office/drawing/2014/main" val="1748866198"/>
                    </a:ext>
                  </a:extLst>
                </a:gridCol>
                <a:gridCol w="926742">
                  <a:extLst>
                    <a:ext uri="{9D8B030D-6E8A-4147-A177-3AD203B41FA5}">
                      <a16:colId xmlns:a16="http://schemas.microsoft.com/office/drawing/2014/main" val="474952413"/>
                    </a:ext>
                  </a:extLst>
                </a:gridCol>
              </a:tblGrid>
              <a:tr h="892987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Rok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21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</a:rPr>
                        <a:t>Počet klientů Odd. sociální kurátoři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Do 30 let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31 – 40 let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41 – 50 let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51 – 60 let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61 let a více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1359831"/>
                  </a:ext>
                </a:extLst>
              </a:tr>
              <a:tr h="340090"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2021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1.940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25,5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accent1"/>
                          </a:solidFill>
                          <a:effectLst/>
                        </a:rPr>
                        <a:t>24,1</a:t>
                      </a:r>
                      <a:endParaRPr lang="cs-CZ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accent1"/>
                          </a:solidFill>
                          <a:effectLst/>
                        </a:rPr>
                        <a:t>18,1</a:t>
                      </a:r>
                      <a:endParaRPr lang="cs-CZ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accent1"/>
                          </a:solidFill>
                          <a:effectLst/>
                        </a:rPr>
                        <a:t>11,3</a:t>
                      </a:r>
                      <a:endParaRPr lang="cs-CZ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6676839"/>
                  </a:ext>
                </a:extLst>
              </a:tr>
              <a:tr h="34009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2022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2.061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21,2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25,9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accent1"/>
                          </a:solidFill>
                          <a:effectLst/>
                        </a:rPr>
                        <a:t>25</a:t>
                      </a:r>
                      <a:endParaRPr lang="cs-CZ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accent1"/>
                          </a:solidFill>
                          <a:effectLst/>
                        </a:rPr>
                        <a:t>17</a:t>
                      </a:r>
                      <a:endParaRPr lang="cs-CZ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accent1"/>
                          </a:solidFill>
                          <a:effectLst/>
                        </a:rPr>
                        <a:t>10,9</a:t>
                      </a:r>
                      <a:endParaRPr lang="cs-CZ" sz="16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5221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888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45" y="1166949"/>
            <a:ext cx="7596000" cy="191588"/>
          </a:xfrm>
        </p:spPr>
        <p:txBody>
          <a:bodyPr>
            <a:normAutofit fontScale="90000"/>
          </a:bodyPr>
          <a:lstStyle/>
          <a:p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16" y="1358537"/>
            <a:ext cx="7605529" cy="490542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Vytvoření prostupného systému a komplexní pružné sítě pomoci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 od r. 2015 dochází v Brně k postupnému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vytvoření prostupného systému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osoby bez domova v seniorském věku nebo se zdravotním postižením. Další aktéři se zapojují na základě zjištěné potřeby a spolupracují spolu prostřednictvím kontaktní osoby (koordinátora).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Systém je </a:t>
            </a:r>
            <a:r>
              <a:rPr lang="cs-CZ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schopen reagovat na měnící se stav a potřeby klienta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účelně brání zhoršení jeho sociální situace.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523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45" y="1166949"/>
            <a:ext cx="7596000" cy="191588"/>
          </a:xfrm>
        </p:spPr>
        <p:txBody>
          <a:bodyPr>
            <a:normAutofit fontScale="90000"/>
          </a:bodyPr>
          <a:lstStyle/>
          <a:p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16" y="1010194"/>
            <a:ext cx="7605529" cy="53470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Př. Klient nar. 1953, vyrost v dětském domově, svobodný, bezdětný, bez příbuzných a sociálních kontaktů, opakované VTOS, bez nároku na výplatu důchodu. Od mládí inkontinence, porucha osobnosti, suicidální sklony, Parkinsonova choroba (silný třes), mobilní s oporou o chodítko, orientovaný.</a:t>
            </a:r>
            <a:endParaRPr lang="cs-CZ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Kurátor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upozorňuje naše oddělení na klienta s potřebou péče ve výkonu trestu odnětí svobody.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Konzultujeme nepříznivou sociální situaci klienta se sociální pracovnicí věznice, na naše doporučení podává klientovi žádost do domova pro seniory.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Kontaktujeme domov pro seniory, informujeme je o nepříznivé sociální situaci klienta s potřebou péče. Domov pro seniory provádí sociální šetření ve věznici.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Nástup klienta z výkonu trestu přímo do </a:t>
            </a:r>
            <a:r>
              <a:rPr lang="cs-CZ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domova pro seniory. 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</a:t>
            </a:r>
            <a:r>
              <a:rPr lang="cs-CZ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domově pro seniory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zdravotní stav a schopnosti sebeobsluhy klienta zlepšují (vyšetření lékařem, nastavení medikace), nemá potřebu celodenní péče, tj. nenaplňuje cílovou skupinu domova.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Zprostředkování kontaktu klienta s bezbariérovým azylovým domem, klient si samostatně podává žádost, po uvolnění místa se </a:t>
            </a:r>
            <a:r>
              <a:rPr lang="cs-CZ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stěhuje do azylového domu. Sociální pracovník azylového domu mu pomáhá 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vyřízením dávek </a:t>
            </a:r>
            <a:r>
              <a:rPr lang="cs-CZ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hmotné nouze. Současně je mu přiznán příspěvek na péči II. stupně. Klient odmítá zavedení pečovatelské služby (pomoc s hygienou, dovážka stravy)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samostatně si zajišťuje dovážku obědů</a:t>
            </a:r>
            <a:r>
              <a:rPr lang="cs-CZ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Z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ačíná navštěvovat klub osob s Parkinsonovou chorobou.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současné době si hledá ubytovnu</a:t>
            </a:r>
            <a:r>
              <a:rPr lang="cs-CZ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plánuje podání žádosti o bezbariérový byt.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cs-CZ" sz="1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(Pozn.: všechny výše uvedené kroky byly realizovány pouze v rámci příspěvkových organizací města Brna)</a:t>
            </a:r>
            <a:endParaRPr lang="cs-CZ" sz="13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325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45" y="1166949"/>
            <a:ext cx="7596000" cy="191588"/>
          </a:xfrm>
        </p:spPr>
        <p:txBody>
          <a:bodyPr>
            <a:normAutofit fontScale="90000"/>
          </a:bodyPr>
          <a:lstStyle/>
          <a:p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16" y="964734"/>
            <a:ext cx="7605529" cy="529922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Postupně jsme v prostupném systému propojovali</a:t>
            </a:r>
          </a:p>
          <a:p>
            <a:pPr algn="just">
              <a:spcBef>
                <a:spcPts val="0"/>
              </a:spcBef>
            </a:pPr>
            <a:endParaRPr lang="cs-CZ" sz="16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péče o seniory a OZP a Oddělení sociální kurátoři při řešení nepříznivých sociálních situací osob bez domova hospitalizovaných v léčebně dlouhodobě nemocných městské nemocnice </a:t>
            </a:r>
            <a:r>
              <a:rPr lang="cs-CZ" sz="16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zkušenosti z Červeného kopce.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 s domovem se zvláštním režimem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(náročná klientela, personální a finanční zajištění péče, resocializace klientů*) </a:t>
            </a:r>
            <a:r>
              <a:rPr lang="cs-CZ" sz="16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cs-CZ" sz="16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vytvořena tzv. „prostupnost“.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6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Proč tito klienti nefungují v běžném DS: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věková bariéra, komunikační bariéra,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problémy se závislostí, hygienické a sociální návyky, atd.</a:t>
            </a:r>
            <a:endParaRPr lang="cs-CZ" sz="1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Spolupráce s a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zylovým domem </a:t>
            </a:r>
            <a:r>
              <a:rPr lang="cs-CZ" sz="16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postupná bezbariérová úprava,</a:t>
            </a:r>
            <a:r>
              <a:rPr lang="cs-CZ" sz="1600" dirty="0">
                <a:solidFill>
                  <a:srgbClr val="70AD4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ečovatelskou službou (zavedení služby na azylový dům).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dirty="0">
                <a:solidFill>
                  <a:srgbClr val="70AD4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Zřízení domova pro osoby se zdravotním postižením (tělesné postižení a sociální vyloučení) </a:t>
            </a:r>
            <a:r>
              <a:rPr lang="cs-CZ" sz="16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následná úprava věku cílové skupiny.</a:t>
            </a:r>
            <a:endParaRPr lang="cs-CZ" sz="1600" dirty="0">
              <a:solidFill>
                <a:srgbClr val="70AD4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Síťování sociálních služeb pro osoby bez domova </a:t>
            </a:r>
            <a:r>
              <a:rPr lang="cs-CZ" sz="1600" dirty="0"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aktivita neziskového sektoru (případové konference).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just">
              <a:lnSpc>
                <a:spcPct val="150000"/>
              </a:lnSpc>
              <a:spcBef>
                <a:spcPts val="0"/>
              </a:spcBef>
              <a:buFontTx/>
              <a:buAutoNum type="arabicPeriod"/>
            </a:pP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593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45" y="1166949"/>
            <a:ext cx="7596000" cy="191588"/>
          </a:xfrm>
        </p:spPr>
        <p:txBody>
          <a:bodyPr>
            <a:normAutofit fontScale="90000"/>
          </a:bodyPr>
          <a:lstStyle/>
          <a:p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16" y="1071155"/>
            <a:ext cx="7605529" cy="5084642"/>
          </a:xfrm>
        </p:spPr>
        <p:txBody>
          <a:bodyPr>
            <a:noAutofit/>
          </a:bodyPr>
          <a:lstStyle/>
          <a:p>
            <a:pPr algn="just"/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Praktické výhody koordinace sociální práce</a:t>
            </a:r>
          </a:p>
          <a:p>
            <a:pPr algn="just"/>
            <a:endParaRPr lang="cs-CZ" sz="18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Vytváří kolem klienta pružnou a komplexní síť pomoci.</a:t>
            </a:r>
          </a:p>
          <a:p>
            <a:pPr marL="342900" indent="-342900" algn="just">
              <a:buAutoNum type="arabicPeriod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rání duplicitě sociální práce (úspora času a financí).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Naplňuje poptávku po poradenství a pomoci pro osoby propadající sociálním sítem.</a:t>
            </a:r>
          </a:p>
          <a:p>
            <a:pPr marL="342900" indent="-342900" algn="just">
              <a:buAutoNum type="arabicPeriod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Zmenšuje množství tzv. sociálních hospitalizací.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Pružně reaguje na nové sociální problémy přenášením zkušeností z praxe do komunitního plánování sociálních služeb.</a:t>
            </a:r>
          </a:p>
          <a:p>
            <a:pPr marL="342900" indent="-342900" algn="just">
              <a:buAutoNum type="arabicPeriod"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Sama sebe zlepšuje (fungující koordinace v rámci příspěvkových organizací města motivuje k zapojení další aktéry – i mimo p. o. – a tím dochází k rozšíření možností pomoci klientům).</a:t>
            </a:r>
          </a:p>
          <a:p>
            <a:pPr algn="just"/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087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97CFF-17AE-40AC-989B-4EEDCEC9FE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Děkuji za pozornost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AC7265-B0BD-495E-AE53-AC24B6FDF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853" y="6055180"/>
            <a:ext cx="3293208" cy="624287"/>
          </a:xfrm>
        </p:spPr>
        <p:txBody>
          <a:bodyPr/>
          <a:lstStyle/>
          <a:p>
            <a:pPr marL="0" indent="0" algn="l">
              <a:spcAft>
                <a:spcPts val="1100"/>
              </a:spcAft>
              <a:buNone/>
            </a:pPr>
            <a:r>
              <a:rPr lang="cs-CZ" sz="1400" i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Projekt Koordinace sociální ochrany v praxi </a:t>
            </a:r>
            <a:r>
              <a:rPr lang="cs-CZ" sz="1400" i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reg</a:t>
            </a:r>
            <a:r>
              <a:rPr lang="cs-CZ" sz="1400" i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. č. CZ.03.02.02/00/22_004/0001320</a:t>
            </a:r>
            <a:r>
              <a:rPr lang="cs-CZ" sz="1400" i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AE460DD8-19DE-4A86-A544-CB048C73AB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5800" y="5372104"/>
            <a:ext cx="7772400" cy="36419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3" name="Zástupný symbol pro zápatí 12">
            <a:extLst>
              <a:ext uri="{FF2B5EF4-FFF2-40B4-BE49-F238E27FC236}">
                <a16:creationId xmlns:a16="http://schemas.microsoft.com/office/drawing/2014/main" id="{CE380B6D-4681-467A-8CF6-8C166907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4400" y="4365580"/>
            <a:ext cx="8949600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pic>
        <p:nvPicPr>
          <p:cNvPr id="15" name="Obrázek 14">
            <a:hlinkClick r:id="rId2"/>
            <a:extLst>
              <a:ext uri="{FF2B5EF4-FFF2-40B4-BE49-F238E27FC236}">
                <a16:creationId xmlns:a16="http://schemas.microsoft.com/office/drawing/2014/main" id="{A69F771E-7D1E-4D47-82C6-AFEB67EAE91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42153" y="5894763"/>
            <a:ext cx="75625" cy="162709"/>
          </a:xfrm>
          <a:prstGeom prst="rect">
            <a:avLst/>
          </a:prstGeom>
        </p:spPr>
      </p:pic>
      <p:pic>
        <p:nvPicPr>
          <p:cNvPr id="17" name="Obrázek 16">
            <a:hlinkClick r:id="rId2"/>
            <a:extLst>
              <a:ext uri="{FF2B5EF4-FFF2-40B4-BE49-F238E27FC236}">
                <a16:creationId xmlns:a16="http://schemas.microsoft.com/office/drawing/2014/main" id="{2B1EFFB5-AE72-44B3-BC20-3C23DB9B048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3024" y="5881013"/>
            <a:ext cx="190209" cy="190209"/>
          </a:xfrm>
          <a:prstGeom prst="rect">
            <a:avLst/>
          </a:prstGeom>
        </p:spPr>
      </p:pic>
      <p:pic>
        <p:nvPicPr>
          <p:cNvPr id="19" name="Obrázek 18" descr="Obsah obrázku sekera&#10;&#10;Popis vygenerován s vysokou mírou spolehlivosti">
            <a:hlinkClick r:id="rId2"/>
            <a:extLst>
              <a:ext uri="{FF2B5EF4-FFF2-40B4-BE49-F238E27FC236}">
                <a16:creationId xmlns:a16="http://schemas.microsoft.com/office/drawing/2014/main" id="{B1893B66-5B6B-4D69-8610-7A887126E01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2914" y="5897054"/>
            <a:ext cx="192501" cy="158126"/>
          </a:xfrm>
          <a:prstGeom prst="rect">
            <a:avLst/>
          </a:prstGeom>
        </p:spPr>
      </p:pic>
      <p:pic>
        <p:nvPicPr>
          <p:cNvPr id="21" name="Obrázek 20">
            <a:hlinkClick r:id="rId2"/>
            <a:extLst>
              <a:ext uri="{FF2B5EF4-FFF2-40B4-BE49-F238E27FC236}">
                <a16:creationId xmlns:a16="http://schemas.microsoft.com/office/drawing/2014/main" id="{E029B4BB-9E25-4591-AB43-FEFE124A0DBF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885" y="5885596"/>
            <a:ext cx="256668" cy="181043"/>
          </a:xfrm>
          <a:prstGeom prst="rect">
            <a:avLst/>
          </a:prstGeom>
        </p:spPr>
      </p:pic>
      <p:pic>
        <p:nvPicPr>
          <p:cNvPr id="69" name="Obrázek 68">
            <a:extLst>
              <a:ext uri="{FF2B5EF4-FFF2-40B4-BE49-F238E27FC236}">
                <a16:creationId xmlns:a16="http://schemas.microsoft.com/office/drawing/2014/main" id="{2D9DFF9C-2532-7177-C00F-A0FA0D33C1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4853" y="278461"/>
            <a:ext cx="5760720" cy="98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38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BRNO</a:t>
            </a:r>
          </a:p>
          <a:p>
            <a:pPr lvl="0" algn="ctr"/>
            <a:r>
              <a:rPr lang="cs-CZ" sz="4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příklad dobré praxe koordinace - </a:t>
            </a:r>
            <a:endParaRPr lang="cs-CZ" sz="4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cs-CZ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cs-CZ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cs-CZ" sz="1600" b="1" i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Projekt Koordinace sociální ochrany v praxi </a:t>
            </a:r>
            <a:r>
              <a:rPr lang="cs-CZ" sz="1600" b="1" i="1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reg</a:t>
            </a:r>
            <a:r>
              <a:rPr lang="cs-CZ" sz="1600" b="1" i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. č. CZ.03.02.02/00/22_004/0001320</a:t>
            </a:r>
            <a:endParaRPr lang="cs-CZ" sz="1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1F316-726B-469A-9C5E-756E27141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70BFAE-1350-48BB-A82B-88D9A90D6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cs-CZ" sz="2000" b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práce v Brně</a:t>
            </a:r>
          </a:p>
          <a:p>
            <a:pPr marL="457200" indent="-457200">
              <a:buAutoNum type="arabicParenR"/>
            </a:pPr>
            <a:r>
              <a:rPr lang="cs-CZ" sz="2000" b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péče o seniory a osoby se zdravotním postižením</a:t>
            </a:r>
          </a:p>
          <a:p>
            <a:pPr marL="457200" indent="-457200">
              <a:buFont typeface="Open Sans" panose="020B0606030504020204" pitchFamily="34" charset="0"/>
              <a:buAutoNum type="arabicParenR"/>
            </a:pPr>
            <a:r>
              <a:rPr lang="cs-CZ" sz="2000" b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pracovník jako case manager (případová práce)</a:t>
            </a:r>
          </a:p>
          <a:p>
            <a:pPr marL="457200" indent="-457200">
              <a:buFont typeface="Open Sans" panose="020B0606030504020204" pitchFamily="34" charset="0"/>
              <a:buAutoNum type="arabicParenR"/>
            </a:pPr>
            <a:r>
              <a:rPr lang="cs-CZ" sz="2000" b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pracovník jako koordinátor (kontaktní osoba)</a:t>
            </a:r>
          </a:p>
          <a:p>
            <a:pPr marL="457200" indent="-457200">
              <a:buFont typeface="Open Sans" panose="020B0606030504020204" pitchFamily="34" charset="0"/>
              <a:buAutoNum type="arabicParenR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arenR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3FD0F8-1360-4237-BA90-C6328E10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6" y="6263963"/>
            <a:ext cx="7717650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1DAF17-B6D1-459C-B2DB-7B64F995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334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45" y="900327"/>
            <a:ext cx="7596000" cy="815262"/>
          </a:xfrm>
        </p:spPr>
        <p:txBody>
          <a:bodyPr>
            <a:normAutofit/>
          </a:bodyPr>
          <a:lstStyle/>
          <a:p>
            <a:r>
              <a:rPr lang="cs-CZ" sz="22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práce v Brně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16" y="1837509"/>
            <a:ext cx="7605529" cy="3953691"/>
          </a:xfrm>
        </p:spPr>
        <p:txBody>
          <a:bodyPr>
            <a:normAutofit/>
          </a:bodyPr>
          <a:lstStyle/>
          <a:p>
            <a:pPr lvl="0" algn="just">
              <a:lnSpc>
                <a:spcPct val="160000"/>
              </a:lnSpc>
              <a:spcBef>
                <a:spcPts val="0"/>
              </a:spcBef>
            </a:pPr>
            <a:r>
              <a:rPr lang="cs-CZ" sz="1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Specifika sociální práce ve velkém městě</a:t>
            </a:r>
            <a:endParaRPr lang="cs-CZ" sz="18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Velká koncentrace sociálních problémů </a:t>
            </a: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Široká nabídka sociálních služeb a jiných forem pomoci</a:t>
            </a:r>
          </a:p>
          <a:p>
            <a:pPr lvl="0" algn="just">
              <a:lnSpc>
                <a:spcPct val="160000"/>
              </a:lnSpc>
              <a:spcBef>
                <a:spcPts val="0"/>
              </a:spcBef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(v okrese Brno – město má registraci 345 sociálních služeb)</a:t>
            </a: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32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791445" y="854608"/>
            <a:ext cx="7596000" cy="45719"/>
          </a:xfrm>
        </p:spPr>
        <p:txBody>
          <a:bodyPr>
            <a:normAutofit fontScale="90000"/>
          </a:bodyPr>
          <a:lstStyle/>
          <a:p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16" y="946046"/>
            <a:ext cx="7605529" cy="539379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služby poskytované v rámci příspěvkových organizací města Brna</a:t>
            </a:r>
            <a:endParaRPr lang="cs-CZ" sz="16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Centrum sociálních služeb (23 registrovaných sociálních služeb)</a:t>
            </a: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pečovatelská služba, azylové domy a noclehárny, manželské a rodinné poradny, domovy pro osoby se zdravotním postižením, odlehčovací služby, středisko krizové sociální pomoci,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tředisko osobní hygieny denní a týdenní stacionáře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11 domovů pro seniory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DROM, romské středisko</a:t>
            </a:r>
          </a:p>
          <a:p>
            <a:pPr lvl="0" algn="just">
              <a:spcBef>
                <a:spcPts val="0"/>
              </a:spcBef>
            </a:pPr>
            <a:endParaRPr lang="cs-CZ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Služby provozované městem Brnem mimo oblast sociálních služeb</a:t>
            </a:r>
            <a:endParaRPr lang="cs-CZ" sz="16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Seniorbus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tlačítko tísňové péče, n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ábytková banka, sociální šatník, Sociální nadační fond města Brna, aj.</a:t>
            </a:r>
          </a:p>
          <a:p>
            <a:pPr algn="just">
              <a:spcBef>
                <a:spcPts val="0"/>
              </a:spcBef>
            </a:pPr>
            <a:endParaRPr lang="cs-CZ" sz="10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Nabídka různých typů obecního bydlení pro osoby v nepříznivé sociální situaci</a:t>
            </a:r>
            <a:endParaRPr lang="cs-CZ" sz="16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dostupné bydlení pro seniory, b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ezbariérové byty pro osoby se zdravotním postižením, sdílené bydlení pro seniory, sociální byty a sociální byty s komplexní sociální podporou, prostupné bydlení,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Housing</a:t>
            </a: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krizové byty.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92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45" y="900327"/>
            <a:ext cx="7596000" cy="149011"/>
          </a:xfrm>
        </p:spPr>
        <p:txBody>
          <a:bodyPr>
            <a:normAutofit fontScale="90000"/>
          </a:bodyPr>
          <a:lstStyle/>
          <a:p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16" y="1049338"/>
            <a:ext cx="7605529" cy="5107622"/>
          </a:xfrm>
        </p:spPr>
        <p:txBody>
          <a:bodyPr>
            <a:noAutofit/>
          </a:bodyPr>
          <a:lstStyle/>
          <a:p>
            <a:pPr lvl="0" algn="just">
              <a:lnSpc>
                <a:spcPct val="160000"/>
              </a:lnSpc>
              <a:spcBef>
                <a:spcPts val="0"/>
              </a:spcBef>
            </a:pPr>
            <a:r>
              <a:rPr lang="cs-CZ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Rozdělení sociální práce v Brně</a:t>
            </a:r>
          </a:p>
          <a:p>
            <a:pPr lvl="0" algn="just">
              <a:spcBef>
                <a:spcPts val="0"/>
              </a:spcBef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60000"/>
              </a:lnSpc>
              <a:spcBef>
                <a:spcPts val="0"/>
              </a:spcBef>
            </a:pPr>
            <a:r>
              <a:rPr lang="cs-CZ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Magistrát města Brna – Odbor sociální péče:</a:t>
            </a:r>
          </a:p>
          <a:p>
            <a:pPr marL="285750" lvl="0" indent="-28575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sociální kurátoři</a:t>
            </a:r>
          </a:p>
          <a:p>
            <a:pPr marL="285750" lvl="0" indent="-28575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péče o seniory a osoby se zdravotním postižením</a:t>
            </a:r>
          </a:p>
          <a:p>
            <a:pPr marL="285750" lvl="0" indent="-28575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péče o rodinu a osoby ohrožené chudobou</a:t>
            </a:r>
          </a:p>
          <a:p>
            <a:pPr marL="285750" lvl="0" indent="-28575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koncepce a plánování služeb</a:t>
            </a:r>
          </a:p>
          <a:p>
            <a:pPr marL="285750" indent="-28575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sociálního začleňování (sociální bydlení, interkulturní pracovníci)</a:t>
            </a:r>
          </a:p>
          <a:p>
            <a:pPr marL="285750" indent="-28575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aj. (ekonomika, prevence, …)</a:t>
            </a:r>
          </a:p>
          <a:p>
            <a:pPr marL="285750" lvl="0" indent="-285750" algn="just">
              <a:spcBef>
                <a:spcPts val="0"/>
              </a:spcBef>
              <a:buFontTx/>
              <a:buChar char="-"/>
            </a:pP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60000"/>
              </a:lnSpc>
              <a:spcBef>
                <a:spcPts val="0"/>
              </a:spcBef>
            </a:pPr>
            <a:r>
              <a:rPr lang="cs-CZ" sz="1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Úřady městských částí</a:t>
            </a:r>
            <a:r>
              <a:rPr lang="cs-CZ" sz="16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Sociálně-právní ochrana dětí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Opatrovnictví osob omezených na svéprávnosti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492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45" y="900327"/>
            <a:ext cx="7596000" cy="754302"/>
          </a:xfrm>
        </p:spPr>
        <p:txBody>
          <a:bodyPr>
            <a:normAutofit/>
          </a:bodyPr>
          <a:lstStyle/>
          <a:p>
            <a:r>
              <a:rPr lang="cs-CZ" sz="22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péče o seniory a osoby se zdravotním postižením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16" y="1567543"/>
            <a:ext cx="7605529" cy="4696420"/>
          </a:xfrm>
        </p:spPr>
        <p:txBody>
          <a:bodyPr/>
          <a:lstStyle/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Poskytujeme sociální práci se seniory a OZP pro celé město Brno.</a:t>
            </a: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Rozdělení na oblasti, každá oblast má svou sociální pracovnici (tzn. místní znalost).</a:t>
            </a: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Centralizací sociální práce pod OSP MMB dochází k intenzivnímu předávání informací z terénu a novinek v sociální oblasti v rámci jednotlivých oddělení i celého odboru.</a:t>
            </a:r>
          </a:p>
          <a:p>
            <a:pPr marL="742950" lvl="1" indent="-285750" algn="just">
              <a:lnSpc>
                <a:spcPct val="150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Možnost podílet se na přípravě komunitního plánu sociálních služeb.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alibri" panose="020F0502020204030204" pitchFamily="34" charset="0"/>
              <a:buChar char="-"/>
            </a:pP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Calibri" panose="020F0502020204030204" pitchFamily="34" charset="0"/>
              <a:buChar char="-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7</a:t>
            </a:fld>
            <a:endParaRPr lang="cs-CZ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89275E9E-C14D-88E4-DB5C-1D41785C7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394134"/>
              </p:ext>
            </p:extLst>
          </p:nvPr>
        </p:nvGraphicFramePr>
        <p:xfrm>
          <a:off x="791445" y="4454554"/>
          <a:ext cx="7717652" cy="1711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7103">
                  <a:extLst>
                    <a:ext uri="{9D8B030D-6E8A-4147-A177-3AD203B41FA5}">
                      <a16:colId xmlns:a16="http://schemas.microsoft.com/office/drawing/2014/main" val="1708055649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4036642959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1811666925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390019050"/>
                    </a:ext>
                  </a:extLst>
                </a:gridCol>
              </a:tblGrid>
              <a:tr h="570451">
                <a:tc>
                  <a:txBody>
                    <a:bodyPr/>
                    <a:lstStyle/>
                    <a:p>
                      <a:pPr algn="just"/>
                      <a:r>
                        <a:rPr lang="cs-CZ" sz="1600" dirty="0">
                          <a:effectLst/>
                        </a:rPr>
                        <a:t>Přehled vývoje počtu klientů oddělení péče o seniory a OZP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2021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2022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4823227"/>
                  </a:ext>
                </a:extLst>
              </a:tr>
              <a:tr h="570451"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</a:rPr>
                        <a:t>Počet nových klientů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551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577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 694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1109292"/>
                  </a:ext>
                </a:extLst>
              </a:tr>
              <a:tr h="570451">
                <a:tc>
                  <a:txBody>
                    <a:bodyPr/>
                    <a:lstStyle/>
                    <a:p>
                      <a:pPr algn="just"/>
                      <a:r>
                        <a:rPr lang="cs-CZ" sz="1600" dirty="0">
                          <a:effectLst/>
                        </a:rPr>
                        <a:t>Počet klientů, se kterými se aktivně pracovalo (včetně anonymních)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effectLst/>
                        </a:rPr>
                        <a:t>2 176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1 857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effectLst/>
                        </a:rPr>
                        <a:t>1 761 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7316712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40F7325C-E1B4-573B-D991-1F28168F7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440" y="3895648"/>
            <a:ext cx="116653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707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45" y="1166949"/>
            <a:ext cx="7596000" cy="1140822"/>
          </a:xfrm>
        </p:spPr>
        <p:txBody>
          <a:bodyPr>
            <a:normAutofit fontScale="90000"/>
          </a:bodyPr>
          <a:lstStyle/>
          <a:p>
            <a:r>
              <a:rPr lang="cs-CZ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pracovník jako case manager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16" y="1715589"/>
            <a:ext cx="7605529" cy="4440207"/>
          </a:xfrm>
        </p:spPr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Mapuje nepřiznivou sociální situaci klienta (komplexní sociální šetření).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Poskytuje mu základní sociální poradenství a motivuje ho k řešení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nepříznivé sociální situace.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Zpracovává individuální plán (cíle klienta).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Provází a podporuje klienta při řešení jeho nepříznivé sociální situace a zprostředkovává propojení klienta s dalšími zdroji pomoci.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79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5F022-242C-4AB5-A32D-66D4230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45" y="1166948"/>
            <a:ext cx="7596000" cy="342246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Př. Zcela osamělá seniorka, 85 let, obecní byt, návrat po hospitalizaci s trvale zhoršeným zdravotním stavem (mobilní pouze v rámci bytu, zhoršená schopnost sebeobsluhy, orientovaná), před hospitalizací nepobírala žádné sociální dávky a neměla zavedené sociální služby, v době hospitalizace podala žádost do domova pro seniory.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C0FEDE-B281-409B-8B3B-E1BB8FD6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916" y="3362670"/>
            <a:ext cx="7605529" cy="3012003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případu se dozvídáme od sociální pracovnice LDN.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Provedení komplexního sociálního šetření (přizveme sociální pracovnici pečovatelské služby – zavedení péče), zpracování individuálního plánu.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Vyplnění a podání žádostí na ÚP.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Ověření potřeby zdravotních pomůcek, kontaktování praktického nebo odborného lékaře.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Seniorka o svém aktuálním stavu telefonicky informuje domov pro seniory (zplnomocňování klienta).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BEE229-71D6-427C-8127-05E3307D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915" y="6263963"/>
            <a:ext cx="7978907" cy="364195"/>
          </a:xfrm>
        </p:spPr>
        <p:txBody>
          <a:bodyPr/>
          <a:lstStyle/>
          <a:p>
            <a:pPr algn="ctr"/>
            <a:r>
              <a:rPr lang="pl-PL" dirty="0"/>
              <a:t>Mgr. et Mgr. Michaela Kubíčková, DiS., 26. 9. 2023, Odbor sociální péče Magistrátu města Brna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56DA31-FCE2-4AFA-9C46-85076CA9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BCEAA-0AD4-48FE-B655-399857AB8FE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31428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ní">
  <a:themeElements>
    <a:clrScheme name="MMB">
      <a:dk1>
        <a:sysClr val="windowText" lastClr="000000"/>
      </a:dk1>
      <a:lt1>
        <a:sysClr val="window" lastClr="FFFFFF"/>
      </a:lt1>
      <a:dk2>
        <a:srgbClr val="5C646D"/>
      </a:dk2>
      <a:lt2>
        <a:srgbClr val="E9E9EA"/>
      </a:lt2>
      <a:accent1>
        <a:srgbClr val="ED1C24"/>
      </a:accent1>
      <a:accent2>
        <a:srgbClr val="F58466"/>
      </a:accent2>
      <a:accent3>
        <a:srgbClr val="FBBEA8"/>
      </a:accent3>
      <a:accent4>
        <a:srgbClr val="414142"/>
      </a:accent4>
      <a:accent5>
        <a:srgbClr val="808285"/>
      </a:accent5>
      <a:accent6>
        <a:srgbClr val="BCBEC0"/>
      </a:accent6>
      <a:hlink>
        <a:srgbClr val="F0DDD5"/>
      </a:hlink>
      <a:folHlink>
        <a:srgbClr val="E9E9EA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MB_Prezentace_final_zakladni.potx" id="{E3220400-9703-4E26-9943-587EC45538F7}" vid="{3B79D2A7-4855-485D-8922-57506F9B6AC5}"/>
    </a:ext>
  </a:extLst>
</a:theme>
</file>

<file path=ppt/theme/theme2.xml><?xml version="1.0" encoding="utf-8"?>
<a:theme xmlns:a="http://schemas.openxmlformats.org/drawingml/2006/main" name="Sedivá">
  <a:themeElements>
    <a:clrScheme name="MMB">
      <a:dk1>
        <a:sysClr val="windowText" lastClr="000000"/>
      </a:dk1>
      <a:lt1>
        <a:sysClr val="window" lastClr="FFFFFF"/>
      </a:lt1>
      <a:dk2>
        <a:srgbClr val="5C646D"/>
      </a:dk2>
      <a:lt2>
        <a:srgbClr val="E9E9EA"/>
      </a:lt2>
      <a:accent1>
        <a:srgbClr val="ED1C24"/>
      </a:accent1>
      <a:accent2>
        <a:srgbClr val="F58466"/>
      </a:accent2>
      <a:accent3>
        <a:srgbClr val="FBBEA8"/>
      </a:accent3>
      <a:accent4>
        <a:srgbClr val="414142"/>
      </a:accent4>
      <a:accent5>
        <a:srgbClr val="808285"/>
      </a:accent5>
      <a:accent6>
        <a:srgbClr val="BCBEC0"/>
      </a:accent6>
      <a:hlink>
        <a:srgbClr val="F0DDD5"/>
      </a:hlink>
      <a:folHlink>
        <a:srgbClr val="E9E9EA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MB_Prezentace_final_zakladni.potx" id="{E3220400-9703-4E26-9943-587EC45538F7}" vid="{622612C9-11EC-4EC3-ABC4-2C5DF8E3488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FC8C144F35E74C9E8444AAF8B084F0" ma:contentTypeVersion="2" ma:contentTypeDescription="Vytvoří nový dokument" ma:contentTypeScope="" ma:versionID="220e0fc293e598b70e851677bfa8edcc">
  <xsd:schema xmlns:xsd="http://www.w3.org/2001/XMLSchema" xmlns:xs="http://www.w3.org/2001/XMLSchema" xmlns:p="http://schemas.microsoft.com/office/2006/metadata/properties" xmlns:ns2="dc17f594-1057-4337-8c5d-d2678663f599" targetNamespace="http://schemas.microsoft.com/office/2006/metadata/properties" ma:root="true" ma:fieldsID="12d3c6b4f938514c17a77784c2160f5c" ns2:_="">
    <xsd:import namespace="dc17f594-1057-4337-8c5d-d2678663f59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17f594-1057-4337-8c5d-d2678663f5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417D96-55F5-4CF6-90EA-509F741C0D42}"/>
</file>

<file path=customXml/itemProps2.xml><?xml version="1.0" encoding="utf-8"?>
<ds:datastoreItem xmlns:ds="http://schemas.openxmlformats.org/officeDocument/2006/customXml" ds:itemID="{FFD59A1A-7F22-40AD-BE84-AC29E72DFC80}"/>
</file>

<file path=customXml/itemProps3.xml><?xml version="1.0" encoding="utf-8"?>
<ds:datastoreItem xmlns:ds="http://schemas.openxmlformats.org/officeDocument/2006/customXml" ds:itemID="{3E9A91E5-DA6E-47E3-8BB7-008DEF165B15}"/>
</file>

<file path=docProps/app.xml><?xml version="1.0" encoding="utf-8"?>
<Properties xmlns="http://schemas.openxmlformats.org/officeDocument/2006/extended-properties" xmlns:vt="http://schemas.openxmlformats.org/officeDocument/2006/docPropsVTypes">
  <Template>01_Prezentace_MMB_zakladni (1)</Template>
  <TotalTime>680</TotalTime>
  <Words>1788</Words>
  <Application>Microsoft Office PowerPoint</Application>
  <PresentationFormat>Vlastní</PresentationFormat>
  <Paragraphs>174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Základní</vt:lpstr>
      <vt:lpstr>Sedivá</vt:lpstr>
      <vt:lpstr>Prezentace aplikace PowerPoint</vt:lpstr>
      <vt:lpstr> </vt:lpstr>
      <vt:lpstr>Obsah: </vt:lpstr>
      <vt:lpstr>Sociální práce v Brně </vt:lpstr>
      <vt:lpstr> </vt:lpstr>
      <vt:lpstr> </vt:lpstr>
      <vt:lpstr>Oddělení péče o seniory a osoby se zdravotním postižením </vt:lpstr>
      <vt:lpstr>Sociální pracovník jako case manager   </vt:lpstr>
      <vt:lpstr>Př. Zcela osamělá seniorka, 85 let, obecní byt, návrat po hospitalizaci s trvale zhoršeným zdravotním stavem (mobilní pouze v rámci bytu, zhoršená schopnost sebeobsluhy, orientovaná), před hospitalizací nepobírala žádné sociální dávky a neměla zavedené sociální služby, v době hospitalizace podala žádost do domova pro seniory.     </vt:lpstr>
      <vt:lpstr>Sociální pracovník jako koordinátor   </vt:lpstr>
      <vt:lpstr>   </vt:lpstr>
      <vt:lpstr>   </vt:lpstr>
      <vt:lpstr>   </vt:lpstr>
      <vt:lpstr>   </vt:lpstr>
      <vt:lpstr>  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Kubíčková Michaela (MMB_OSP)</dc:creator>
  <cp:lastModifiedBy>Guth Viktor Ludvík Bc., DiS. (MPSV)</cp:lastModifiedBy>
  <cp:revision>28</cp:revision>
  <dcterms:created xsi:type="dcterms:W3CDTF">2023-09-18T09:09:47Z</dcterms:created>
  <dcterms:modified xsi:type="dcterms:W3CDTF">2023-12-22T17:35:46Z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0x01010031FC8C144F35E74C9E8444AAF8B084F0</vt:lpwstr>
  </property>
</Properties>
</file>