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5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6" d="100"/>
          <a:sy n="66" d="100"/>
        </p:scale>
        <p:origin x="5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12/22/2023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2724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550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389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831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262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12/22/2023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72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900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467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842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39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12/22/2023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82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18" r:id="rId6"/>
    <p:sldLayoutId id="2147483814" r:id="rId7"/>
    <p:sldLayoutId id="2147483815" r:id="rId8"/>
    <p:sldLayoutId id="2147483816" r:id="rId9"/>
    <p:sldLayoutId id="2147483817" r:id="rId10"/>
    <p:sldLayoutId id="2147483819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5E1BB9D-FAFF-4C3E-9E44-13F8FBABC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47C897C6-901F-410E-B2AC-162ED94B0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762000"/>
            <a:ext cx="10668000" cy="5334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41533" y="2072768"/>
            <a:ext cx="6738201" cy="1440540"/>
          </a:xfrm>
        </p:spPr>
        <p:txBody>
          <a:bodyPr anchor="ctr">
            <a:normAutofit fontScale="90000"/>
          </a:bodyPr>
          <a:lstStyle/>
          <a:p>
            <a:pPr algn="l"/>
            <a:r>
              <a:rPr lang="cs-CZ" sz="4700" dirty="0">
                <a:latin typeface="Times New Roman"/>
                <a:cs typeface="Times New Roman"/>
              </a:rPr>
              <a:t>Případy dobré praxe sociální péče na </a:t>
            </a:r>
            <a:r>
              <a:rPr lang="cs-CZ" sz="4700" dirty="0" err="1">
                <a:latin typeface="Times New Roman"/>
                <a:cs typeface="Times New Roman"/>
              </a:rPr>
              <a:t>Novobystřicku</a:t>
            </a:r>
            <a:endParaRPr lang="cs-CZ" sz="4700" dirty="0">
              <a:latin typeface="Times New Roman"/>
              <a:cs typeface="Times New Roman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40235" y="3942580"/>
            <a:ext cx="4509005" cy="215342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cs-CZ" sz="2900" b="1" dirty="0">
                <a:latin typeface="Arial Black" panose="020B0A04020102020204" pitchFamily="34" charset="0"/>
              </a:rPr>
              <a:t>       Jiřina Tomanová</a:t>
            </a:r>
          </a:p>
          <a:p>
            <a:pPr algn="l"/>
            <a:endParaRPr lang="cs-CZ" sz="2900" b="1" dirty="0">
              <a:latin typeface="Arial Black" panose="020B0A04020102020204" pitchFamily="34" charset="0"/>
            </a:endParaRPr>
          </a:p>
          <a:p>
            <a:pPr algn="l"/>
            <a:endParaRPr lang="cs-CZ" sz="2900" b="1" dirty="0">
              <a:latin typeface="Arial Black" panose="020B0A04020102020204" pitchFamily="34" charset="0"/>
            </a:endParaRPr>
          </a:p>
          <a:p>
            <a:pPr marL="0" indent="0" algn="l">
              <a:spcAft>
                <a:spcPts val="1100"/>
              </a:spcAft>
              <a:buNone/>
            </a:pPr>
            <a:r>
              <a:rPr lang="cs-CZ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Koordinace sociální ochrany v praxi </a:t>
            </a:r>
            <a:r>
              <a:rPr lang="cs-CZ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</a:t>
            </a:r>
            <a:r>
              <a:rPr lang="cs-CZ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č. CZ.03.02.02/00/22_004/0001320.</a:t>
            </a:r>
          </a:p>
          <a:p>
            <a:pPr algn="l"/>
            <a:endParaRPr lang="cs-CZ" dirty="0"/>
          </a:p>
        </p:txBody>
      </p:sp>
      <p:pic>
        <p:nvPicPr>
          <p:cNvPr id="4" name="Picture 3" descr="Abstraktní pozadí s trojúhelníky">
            <a:extLst>
              <a:ext uri="{FF2B5EF4-FFF2-40B4-BE49-F238E27FC236}">
                <a16:creationId xmlns:a16="http://schemas.microsoft.com/office/drawing/2014/main" id="{00F517C1-0F26-1476-02DE-251FBF072E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6842761" y="2352290"/>
            <a:ext cx="3828287" cy="2153420"/>
          </a:xfrm>
          <a:prstGeom prst="rect">
            <a:avLst/>
          </a:prstGeom>
        </p:spPr>
      </p:pic>
      <p:pic>
        <p:nvPicPr>
          <p:cNvPr id="67" name="Obrázek 66">
            <a:extLst>
              <a:ext uri="{FF2B5EF4-FFF2-40B4-BE49-F238E27FC236}">
                <a16:creationId xmlns:a16="http://schemas.microsoft.com/office/drawing/2014/main" id="{4B3A0FB9-BF98-EF92-D67E-20534D6D8A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786768"/>
            <a:ext cx="5760720" cy="98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1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3B272257-593A-402F-88FA-F1DECD9E3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762000"/>
            <a:ext cx="10668000" cy="5340096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08C9F41-E88B-8A1C-5CE0-FB0714306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4561" y="881008"/>
            <a:ext cx="9144000" cy="1344168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/>
                <a:cs typeface="Aharoni"/>
              </a:rPr>
              <a:t>Historie pečovatelské služby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3A91E4-D8FA-E88D-FC91-381C5EE3C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1662312"/>
            <a:ext cx="9144000" cy="3918681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buFont typeface="Calibri" panose="020B0504020202020204" pitchFamily="34" charset="0"/>
              <a:buChar char="-"/>
            </a:pPr>
            <a:r>
              <a:rPr lang="cs-CZ" dirty="0"/>
              <a:t>Služba je poskytována od roku 2007</a:t>
            </a:r>
          </a:p>
          <a:p>
            <a:pPr>
              <a:buFont typeface="Calibri" panose="020B0504020202020204" pitchFamily="34" charset="0"/>
              <a:buChar char="-"/>
            </a:pPr>
            <a:r>
              <a:rPr lang="cs-CZ" dirty="0"/>
              <a:t>V roce 2010 již 51klientů  - </a:t>
            </a:r>
            <a:r>
              <a:rPr lang="cs-CZ"/>
              <a:t>momentálně 80 klientů</a:t>
            </a:r>
            <a:endParaRPr lang="cs-CZ" dirty="0"/>
          </a:p>
          <a:p>
            <a:pPr>
              <a:buFont typeface="Calibri" panose="020B0504020202020204" pitchFamily="34" charset="0"/>
              <a:buChar char="-"/>
            </a:pPr>
            <a:r>
              <a:rPr lang="cs-CZ" dirty="0"/>
              <a:t>Službu zajišťovaly dvě pracovnice - pečovatelky, momentálně čtyři pracovníci v sociálních službách, plus jeden sociální pracovník</a:t>
            </a:r>
          </a:p>
          <a:p>
            <a:pPr>
              <a:buFont typeface="Calibri" panose="020B0504020202020204" pitchFamily="34" charset="0"/>
              <a:buChar char="-"/>
            </a:pPr>
            <a:r>
              <a:rPr lang="cs-CZ" dirty="0"/>
              <a:t>Sídlo v domě s pečovatelskou službou (DPS) patřící městu Nová Bystřice</a:t>
            </a:r>
          </a:p>
          <a:p>
            <a:pPr>
              <a:buFont typeface="Calibri" panose="020B0504020202020204" pitchFamily="34" charset="0"/>
              <a:buChar char="-"/>
            </a:pPr>
            <a:r>
              <a:rPr lang="cs-CZ" dirty="0"/>
              <a:t>v DPS je k dispozici 17 bytů pro klienty využívajících pečovatelskou službu</a:t>
            </a:r>
          </a:p>
          <a:p>
            <a:pPr>
              <a:buFont typeface="Calibri" panose="020B0504020202020204" pitchFamily="34" charset="0"/>
              <a:buChar char="-"/>
            </a:pPr>
            <a:r>
              <a:rPr lang="cs-CZ" dirty="0"/>
              <a:t>Služba poskytována terénní formou v domácnostech klientů</a:t>
            </a:r>
          </a:p>
          <a:p>
            <a:pPr>
              <a:buFont typeface="Calibri" panose="020B0504020202020204" pitchFamily="34" charset="0"/>
              <a:buChar char="-"/>
            </a:pPr>
            <a:endParaRPr lang="cs-CZ" dirty="0"/>
          </a:p>
          <a:p>
            <a:pPr>
              <a:buFont typeface="Calibri" panose="020B0504020202020204" pitchFamily="34" charset="0"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6060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E0A67C-36C2-467C-E9D2-CA2F24143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1038" y="767277"/>
            <a:ext cx="9144000" cy="946109"/>
          </a:xfrm>
        </p:spPr>
        <p:txBody>
          <a:bodyPr/>
          <a:lstStyle/>
          <a:p>
            <a:r>
              <a:rPr lang="cs-CZ" b="1" dirty="0">
                <a:latin typeface="Times New Roman"/>
                <a:cs typeface="Aharoni"/>
              </a:rPr>
              <a:t>Nejčastěji poskytované služby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BF6FE9-5299-8341-1245-864A09956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1811741"/>
            <a:ext cx="9144000" cy="428730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Pomoc při zajištění stravy</a:t>
            </a:r>
          </a:p>
          <a:p>
            <a:r>
              <a:rPr lang="cs-CZ" dirty="0"/>
              <a:t>Pomoc při péči o vlastní osobu </a:t>
            </a:r>
          </a:p>
          <a:p>
            <a:r>
              <a:rPr lang="cs-CZ" dirty="0"/>
              <a:t>Běžné nákupy a pochůzky</a:t>
            </a:r>
          </a:p>
          <a:p>
            <a:r>
              <a:rPr lang="cs-CZ" dirty="0"/>
              <a:t>Doprovod dospělých na úřady</a:t>
            </a:r>
          </a:p>
          <a:p>
            <a:r>
              <a:rPr lang="cs-CZ" dirty="0"/>
              <a:t>Pomoc při prostorové orientaci</a:t>
            </a:r>
          </a:p>
          <a:p>
            <a:r>
              <a:rPr lang="cs-CZ" dirty="0"/>
              <a:t>Zajištění chodu domácnosti</a:t>
            </a:r>
          </a:p>
          <a:p>
            <a:r>
              <a:rPr lang="cs-CZ" dirty="0"/>
              <a:t>Základní sociální poradenství</a:t>
            </a:r>
          </a:p>
          <a:p>
            <a:r>
              <a:rPr lang="cs-CZ" dirty="0"/>
              <a:t>Zajištění sociálního kontaktu s okolím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9295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B272257-593A-402F-88FA-F1DECD9E3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762000"/>
            <a:ext cx="10668000" cy="545592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41127A2-7269-25E3-D460-6BDA92E9B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3" y="1517903"/>
            <a:ext cx="3828185" cy="4578096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Times New Roman"/>
                <a:cs typeface="Aharoni"/>
              </a:rPr>
              <a:t>S kým spolupracujeme</a:t>
            </a:r>
            <a:r>
              <a:rPr lang="cs-CZ" sz="3600" b="1" dirty="0">
                <a:latin typeface="Times New Roman"/>
                <a:cs typeface="Aharoni"/>
              </a:rPr>
              <a:t> </a:t>
            </a:r>
            <a:endParaRPr lang="cs-CZ" sz="3600" b="1" dirty="0">
              <a:latin typeface="Times New Roman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90E026-9C02-E80E-4F73-FD2AB56AA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633" y="1517904"/>
            <a:ext cx="4843270" cy="497615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Rodina je základ</a:t>
            </a:r>
          </a:p>
          <a:p>
            <a:r>
              <a:rPr lang="cs-CZ" dirty="0"/>
              <a:t>Místní praktičtí lékaři a sestry</a:t>
            </a:r>
          </a:p>
          <a:p>
            <a:r>
              <a:rPr lang="cs-CZ" dirty="0"/>
              <a:t>Domácí ošetřovatelská péče</a:t>
            </a:r>
          </a:p>
          <a:p>
            <a:r>
              <a:rPr lang="cs-CZ" dirty="0"/>
              <a:t>Místní samospráva</a:t>
            </a:r>
          </a:p>
          <a:p>
            <a:r>
              <a:rPr lang="cs-CZ" dirty="0"/>
              <a:t>Rodinné centrum</a:t>
            </a:r>
          </a:p>
          <a:p>
            <a:r>
              <a:rPr lang="cs-CZ" dirty="0"/>
              <a:t>Sociální odbor Jindřichův Hradec</a:t>
            </a:r>
          </a:p>
          <a:p>
            <a:r>
              <a:rPr lang="cs-CZ" dirty="0"/>
              <a:t>Nemocnice Jindřichův Hradec</a:t>
            </a:r>
          </a:p>
        </p:txBody>
      </p:sp>
    </p:spTree>
    <p:extLst>
      <p:ext uri="{BB962C8B-B14F-4D97-AF65-F5344CB8AC3E}">
        <p14:creationId xmlns:p14="http://schemas.microsoft.com/office/powerpoint/2010/main" val="1240673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00ACD9-8318-089C-DE70-AC2AF4818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6919" y="824143"/>
            <a:ext cx="9144000" cy="752766"/>
          </a:xfrm>
        </p:spPr>
        <p:txBody>
          <a:bodyPr/>
          <a:lstStyle/>
          <a:p>
            <a:r>
              <a:rPr lang="cs-CZ" b="1" dirty="0">
                <a:latin typeface="Times New Roman"/>
                <a:cs typeface="Aharoni"/>
              </a:rPr>
              <a:t>Obec jako zřizovatel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F263FB-0BCF-937F-FABA-7DC07B8E3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1538786"/>
            <a:ext cx="9144000" cy="45602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Silný partner za zády</a:t>
            </a:r>
          </a:p>
          <a:p>
            <a:r>
              <a:rPr lang="cs-CZ" dirty="0"/>
              <a:t>Jednodušší řešení lokálních problémů</a:t>
            </a:r>
          </a:p>
          <a:p>
            <a:r>
              <a:rPr lang="cs-CZ" dirty="0"/>
              <a:t>Využití místních možností</a:t>
            </a:r>
          </a:p>
          <a:p>
            <a:r>
              <a:rPr lang="cs-CZ" dirty="0"/>
              <a:t>Stabilní pracovní zázemí a jistota</a:t>
            </a:r>
          </a:p>
          <a:p>
            <a:r>
              <a:rPr lang="cs-CZ" dirty="0"/>
              <a:t>Koordinace pomoci na místní úrovni</a:t>
            </a:r>
          </a:p>
          <a:p>
            <a:r>
              <a:rPr lang="cs-CZ" dirty="0"/>
              <a:t>Znalost lokálních potřeb a povědomí o vývoji života v obci</a:t>
            </a:r>
          </a:p>
          <a:p>
            <a:r>
              <a:rPr lang="cs-CZ" dirty="0"/>
              <a:t>Propojení komunity a ztráta anonymity</a:t>
            </a:r>
          </a:p>
        </p:txBody>
      </p:sp>
    </p:spTree>
    <p:extLst>
      <p:ext uri="{BB962C8B-B14F-4D97-AF65-F5344CB8AC3E}">
        <p14:creationId xmlns:p14="http://schemas.microsoft.com/office/powerpoint/2010/main" val="414384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CE3AD0-C860-31A9-09F6-9FB41468A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/>
                <a:cs typeface="Times New Roman"/>
              </a:rPr>
              <a:t>V čem je problém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3B7322-11A9-C27A-D25B-AD93CC88C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232547"/>
            <a:ext cx="9144000" cy="4298680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cs-CZ" dirty="0"/>
              <a:t>Malé povědomí o možnostech pomoci mezi občany</a:t>
            </a:r>
          </a:p>
          <a:p>
            <a:r>
              <a:rPr lang="cs-CZ" dirty="0"/>
              <a:t>Pro rodinu pomoc od sociální péče není ostuda nebo známka selhání</a:t>
            </a:r>
          </a:p>
          <a:p>
            <a:r>
              <a:rPr lang="cs-CZ" dirty="0"/>
              <a:t>Málo informací o neformálních pečovatelích znamená nemožnost nabídnout pomoc při řešení složité životní situace</a:t>
            </a:r>
          </a:p>
          <a:p>
            <a:r>
              <a:rPr lang="cs-CZ" dirty="0"/>
              <a:t>Práce v sociálních službách neobnáší jen stres a problémy, ale i velkou pomoc a naději</a:t>
            </a:r>
          </a:p>
          <a:p>
            <a:r>
              <a:rPr lang="cs-CZ" dirty="0"/>
              <a:t>Menší město, méně možností, více snahy pomoci si samostatně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2132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E24B9-07BA-204D-6060-3B2E4D60D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821004"/>
          </a:xfrm>
        </p:spPr>
        <p:txBody>
          <a:bodyPr/>
          <a:lstStyle/>
          <a:p>
            <a:r>
              <a:rPr lang="cs-CZ" dirty="0">
                <a:latin typeface="Times New Roman"/>
                <a:cs typeface="Aharoni"/>
              </a:rPr>
              <a:t>Kam směřujeme, co je potřeba zlepšit</a:t>
            </a:r>
            <a:endParaRPr lang="cs-CZ" dirty="0">
              <a:cs typeface="Aharoni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6C3606-75DA-8FF4-7032-74920B1CF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289412"/>
            <a:ext cx="9144000" cy="38096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Zvýšit informovanost o službě mezi širokou veřejnost ve městě</a:t>
            </a:r>
          </a:p>
          <a:p>
            <a:r>
              <a:rPr lang="cs-CZ" dirty="0"/>
              <a:t>Větší dostupnost informací - zřízení poradny pro seniory</a:t>
            </a:r>
          </a:p>
          <a:p>
            <a:r>
              <a:rPr lang="cs-CZ" dirty="0"/>
              <a:t>Propojení generací - setkávání seniorů v rodinném centru</a:t>
            </a:r>
          </a:p>
          <a:p>
            <a:r>
              <a:rPr lang="cs-CZ" dirty="0"/>
              <a:t>Jedna organizace – jedny informace – jedna komunikace </a:t>
            </a:r>
          </a:p>
          <a:p>
            <a:r>
              <a:rPr lang="cs-CZ" dirty="0"/>
              <a:t>Malá komunita - více vzájemných vztahů - méně anonymity </a:t>
            </a:r>
          </a:p>
        </p:txBody>
      </p:sp>
    </p:spTree>
    <p:extLst>
      <p:ext uri="{BB962C8B-B14F-4D97-AF65-F5344CB8AC3E}">
        <p14:creationId xmlns:p14="http://schemas.microsoft.com/office/powerpoint/2010/main" val="4079236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1C2716-D381-CFD6-8606-966A86D66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048467"/>
          </a:xfrm>
        </p:spPr>
        <p:txBody>
          <a:bodyPr/>
          <a:lstStyle/>
          <a:p>
            <a:r>
              <a:rPr lang="cs-CZ" dirty="0">
                <a:latin typeface="Times New Roman"/>
                <a:cs typeface="Aharoni"/>
              </a:rPr>
              <a:t>Slovo závěrem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3EC531-9817-7562-731D-E75944DC6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I s omezenými možnostmi se dá pracovat</a:t>
            </a:r>
          </a:p>
          <a:p>
            <a:r>
              <a:rPr lang="cs-CZ" dirty="0"/>
              <a:t>Využít a poskytovat péči s tím co máme</a:t>
            </a:r>
          </a:p>
          <a:p>
            <a:r>
              <a:rPr lang="cs-CZ" dirty="0"/>
              <a:t>Spoléhat především na vlastní zdroje a snažit se nezklamat vložené očekávání</a:t>
            </a:r>
          </a:p>
          <a:p>
            <a:r>
              <a:rPr lang="cs-CZ" dirty="0"/>
              <a:t>Učíme se od našich klientů, ti nás posouvají dál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6262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D51E71-1B03-065D-22C1-451275CF5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813190"/>
            <a:ext cx="9144000" cy="1344168"/>
          </a:xfrm>
        </p:spPr>
        <p:txBody>
          <a:bodyPr/>
          <a:lstStyle/>
          <a:p>
            <a:r>
              <a:rPr lang="cs-CZ" dirty="0">
                <a:latin typeface="Times New Roman"/>
                <a:cs typeface="Times New Roman"/>
              </a:rPr>
              <a:t>Děkuji za Vaši pozornost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7F67EE8-B165-2135-8371-F87AFEF73E96}"/>
              </a:ext>
            </a:extLst>
          </p:cNvPr>
          <p:cNvSpPr txBox="1"/>
          <p:nvPr/>
        </p:nvSpPr>
        <p:spPr>
          <a:xfrm>
            <a:off x="1151992" y="5458660"/>
            <a:ext cx="419965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Aft>
                <a:spcPts val="1100"/>
              </a:spcAft>
              <a:buNone/>
            </a:pPr>
            <a:r>
              <a:rPr lang="cs-CZ" sz="1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Koordinace sociální ochrany v praxi </a:t>
            </a:r>
            <a:r>
              <a:rPr lang="cs-CZ" sz="16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</a:t>
            </a:r>
            <a:r>
              <a:rPr lang="cs-CZ" sz="1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č. CZ.03.02.02/00/22_004/0001320.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B3D75922-9898-EADA-7389-DFAE23D892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073" y="772461"/>
            <a:ext cx="5760720" cy="98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472477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Prismatic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42B3BD"/>
      </a:accent1>
      <a:accent2>
        <a:srgbClr val="51B851"/>
      </a:accent2>
      <a:accent3>
        <a:srgbClr val="B5A603"/>
      </a:accent3>
      <a:accent4>
        <a:srgbClr val="F58505"/>
      </a:accent4>
      <a:accent5>
        <a:srgbClr val="FA2481"/>
      </a:accent5>
      <a:accent6>
        <a:srgbClr val="9CA2AB"/>
      </a:accent6>
      <a:hlink>
        <a:srgbClr val="FA2481"/>
      </a:hlink>
      <a:folHlink>
        <a:srgbClr val="57618E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1FC8C144F35E74C9E8444AAF8B084F0" ma:contentTypeVersion="2" ma:contentTypeDescription="Vytvoří nový dokument" ma:contentTypeScope="" ma:versionID="220e0fc293e598b70e851677bfa8edcc">
  <xsd:schema xmlns:xsd="http://www.w3.org/2001/XMLSchema" xmlns:xs="http://www.w3.org/2001/XMLSchema" xmlns:p="http://schemas.microsoft.com/office/2006/metadata/properties" xmlns:ns2="dc17f594-1057-4337-8c5d-d2678663f599" targetNamespace="http://schemas.microsoft.com/office/2006/metadata/properties" ma:root="true" ma:fieldsID="12d3c6b4f938514c17a77784c2160f5c" ns2:_="">
    <xsd:import namespace="dc17f594-1057-4337-8c5d-d2678663f59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17f594-1057-4337-8c5d-d2678663f5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D486D16-99A8-4DA9-9F55-D2ECE35698C4}">
  <ds:schemaRefs>
    <ds:schemaRef ds:uri="fbb54b3e-58f6-4a94-8391-c5cea92c3ba2"/>
    <ds:schemaRef ds:uri="http://schemas.microsoft.com/office/2006/documentManagement/types"/>
    <ds:schemaRef ds:uri="http://purl.org/dc/terms/"/>
    <ds:schemaRef ds:uri="01758b4a-02e3-465e-a3d6-be6077efcd55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E71FA6A-1AF6-48C2-9939-30E0294A9D6A}"/>
</file>

<file path=customXml/itemProps3.xml><?xml version="1.0" encoding="utf-8"?>
<ds:datastoreItem xmlns:ds="http://schemas.openxmlformats.org/officeDocument/2006/customXml" ds:itemID="{C971471F-FA3D-4563-9EA1-4A01DE08084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360</Words>
  <Application>Microsoft Office PowerPoint</Application>
  <PresentationFormat>Širokoúhlá obrazovka</PresentationFormat>
  <Paragraphs>56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Aharoni</vt:lpstr>
      <vt:lpstr>Arial</vt:lpstr>
      <vt:lpstr>Arial Black</vt:lpstr>
      <vt:lpstr>Avenir Next LT Pro</vt:lpstr>
      <vt:lpstr>Calibri</vt:lpstr>
      <vt:lpstr>Times New Roman</vt:lpstr>
      <vt:lpstr>PrismaticVTI</vt:lpstr>
      <vt:lpstr>Případy dobré praxe sociální péče na Novobystřicku</vt:lpstr>
      <vt:lpstr>Historie pečovatelské služby</vt:lpstr>
      <vt:lpstr>Nejčastěji poskytované služby </vt:lpstr>
      <vt:lpstr>S kým spolupracujeme </vt:lpstr>
      <vt:lpstr>Obec jako zřizovatel </vt:lpstr>
      <vt:lpstr>V čem je problém</vt:lpstr>
      <vt:lpstr>Kam směřujeme, co je potřeba zlepšit</vt:lpstr>
      <vt:lpstr>Slovo závěrem</vt:lpstr>
      <vt:lpstr>Děkuji za Vaši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Šibravová Jaroslava Mgr. et Mgr. (MPSV)</dc:creator>
  <cp:lastModifiedBy>Guth Viktor Ludvík Bc., DiS. (MPSV)</cp:lastModifiedBy>
  <cp:revision>396</cp:revision>
  <dcterms:created xsi:type="dcterms:W3CDTF">2023-09-16T09:40:52Z</dcterms:created>
  <dcterms:modified xsi:type="dcterms:W3CDTF">2023-12-22T17:26:08Z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0x01010031FC8C144F35E74C9E8444AAF8B084F0</vt:lpwstr>
  </property>
</Properties>
</file>