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20"/>
  </p:notesMasterIdLst>
  <p:handoutMasterIdLst>
    <p:handoutMasterId r:id="rId21"/>
  </p:handoutMasterIdLst>
  <p:sldIdLst>
    <p:sldId id="271" r:id="rId2"/>
    <p:sldId id="272" r:id="rId3"/>
    <p:sldId id="330" r:id="rId4"/>
    <p:sldId id="307" r:id="rId5"/>
    <p:sldId id="304" r:id="rId6"/>
    <p:sldId id="280" r:id="rId7"/>
    <p:sldId id="320" r:id="rId8"/>
    <p:sldId id="321" r:id="rId9"/>
    <p:sldId id="332" r:id="rId10"/>
    <p:sldId id="322" r:id="rId11"/>
    <p:sldId id="298" r:id="rId12"/>
    <p:sldId id="336" r:id="rId13"/>
    <p:sldId id="335" r:id="rId14"/>
    <p:sldId id="318" r:id="rId15"/>
    <p:sldId id="325" r:id="rId16"/>
    <p:sldId id="334" r:id="rId17"/>
    <p:sldId id="311" r:id="rId18"/>
    <p:sldId id="337" r:id="rId19"/>
  </p:sldIdLst>
  <p:sldSz cx="13442950" cy="7561263"/>
  <p:notesSz cx="6797675" cy="9926638"/>
  <p:defaultTextStyle>
    <a:defPPr>
      <a:defRPr lang="cs-CZ"/>
    </a:defPPr>
    <a:lvl1pPr marL="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4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ěmečková Michaela" initials="NM" lastIdx="7" clrIdx="0">
    <p:extLst>
      <p:ext uri="{19B8F6BF-5375-455C-9EA6-DF929625EA0E}">
        <p15:presenceInfo xmlns:p15="http://schemas.microsoft.com/office/powerpoint/2012/main" userId="S-1-5-21-30394417-2317375272-2120181410-3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AF"/>
    <a:srgbClr val="BD1B21"/>
    <a:srgbClr val="0071BC"/>
    <a:srgbClr val="A01220"/>
    <a:srgbClr val="009900"/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0" autoAdjust="0"/>
    <p:restoredTop sz="89535" autoAdjust="0"/>
  </p:normalViewPr>
  <p:slideViewPr>
    <p:cSldViewPr>
      <p:cViewPr varScale="1">
        <p:scale>
          <a:sx n="90" d="100"/>
          <a:sy n="90" d="100"/>
        </p:scale>
        <p:origin x="1182" y="96"/>
      </p:cViewPr>
      <p:guideLst>
        <p:guide orient="horz" pos="2381"/>
        <p:guide pos="42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tyglerova4236\Documents\Prednasky\Prednaska_Pracovn&#237;%20skupina%20pro%20seniory%20a%20ot&#225;zky%20st&#225;rnut&#237;\Rada_vlady_seniori_2024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cs-CZ" sz="1600" b="1" i="0" u="none" strike="noStrike" kern="1200" spc="0" baseline="0" noProof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600" b="1" noProof="0" dirty="0"/>
              <a:t>Srovnání počtu narozených </a:t>
            </a:r>
            <a:r>
              <a:rPr lang="cs-CZ" sz="1600" b="1" noProof="0" dirty="0" smtClean="0"/>
              <a:t>v daném</a:t>
            </a:r>
            <a:r>
              <a:rPr lang="cs-CZ" sz="1600" b="1" baseline="0" noProof="0" dirty="0" smtClean="0"/>
              <a:t> roce </a:t>
            </a:r>
            <a:r>
              <a:rPr lang="cs-CZ" sz="1600" b="1" noProof="0" dirty="0" smtClean="0"/>
              <a:t>a </a:t>
            </a:r>
            <a:r>
              <a:rPr lang="cs-CZ" sz="1600" b="1" noProof="0" dirty="0"/>
              <a:t>aktuálního počtu žijících </a:t>
            </a:r>
            <a:r>
              <a:rPr lang="cs-CZ" sz="1600" b="1" noProof="0" dirty="0" smtClean="0"/>
              <a:t>seniorů odpovídajícího věku</a:t>
            </a:r>
            <a:endParaRPr lang="cs-CZ" sz="1600" b="1" noProof="0" dirty="0"/>
          </a:p>
        </c:rich>
      </c:tx>
      <c:layout>
        <c:manualLayout>
          <c:xMode val="edge"/>
          <c:yMode val="edge"/>
          <c:x val="0.16036642947282861"/>
          <c:y val="5.94716079651720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s-CZ" sz="1600" b="1" i="0" u="none" strike="noStrike" kern="1200" spc="0" baseline="0" noProof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5025913725650916"/>
          <c:y val="0.12628532516172966"/>
          <c:w val="0.80055413535246922"/>
          <c:h val="0.7580968546596345"/>
        </c:manualLayout>
      </c:layout>
      <c:barChart>
        <c:barDir val="bar"/>
        <c:grouping val="clustered"/>
        <c:varyColors val="0"/>
        <c:ser>
          <c:idx val="0"/>
          <c:order val="0"/>
          <c:tx>
            <c:v>počet narozených v daném roce dle tehdejší statistiky</c:v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'podle ročníku'!$B$2:$B$38</c:f>
              <c:strCache>
                <c:ptCount val="37"/>
                <c:pt idx="0">
                  <c:v>65; 1958</c:v>
                </c:pt>
                <c:pt idx="1">
                  <c:v>66; 1957</c:v>
                </c:pt>
                <c:pt idx="2">
                  <c:v>67; 1956</c:v>
                </c:pt>
                <c:pt idx="3">
                  <c:v>68; 1955</c:v>
                </c:pt>
                <c:pt idx="4">
                  <c:v>69; 1954</c:v>
                </c:pt>
                <c:pt idx="5">
                  <c:v>70; 1953</c:v>
                </c:pt>
                <c:pt idx="6">
                  <c:v>71; 1952</c:v>
                </c:pt>
                <c:pt idx="7">
                  <c:v>72; 1951</c:v>
                </c:pt>
                <c:pt idx="8">
                  <c:v>73; 1950</c:v>
                </c:pt>
                <c:pt idx="9">
                  <c:v>74; 1949</c:v>
                </c:pt>
                <c:pt idx="10">
                  <c:v>75; 1948</c:v>
                </c:pt>
                <c:pt idx="11">
                  <c:v>76; 1947</c:v>
                </c:pt>
                <c:pt idx="12">
                  <c:v>77; 1946</c:v>
                </c:pt>
                <c:pt idx="13">
                  <c:v>78; 1945</c:v>
                </c:pt>
                <c:pt idx="14">
                  <c:v>79; 1944</c:v>
                </c:pt>
                <c:pt idx="15">
                  <c:v>80; 1943</c:v>
                </c:pt>
                <c:pt idx="16">
                  <c:v>81; 1942</c:v>
                </c:pt>
                <c:pt idx="17">
                  <c:v>82; 1941</c:v>
                </c:pt>
                <c:pt idx="18">
                  <c:v>83; 1940</c:v>
                </c:pt>
                <c:pt idx="19">
                  <c:v>84; 1939</c:v>
                </c:pt>
                <c:pt idx="20">
                  <c:v>85; 1938</c:v>
                </c:pt>
                <c:pt idx="21">
                  <c:v>86; 1937</c:v>
                </c:pt>
                <c:pt idx="22">
                  <c:v>87; 1936</c:v>
                </c:pt>
                <c:pt idx="23">
                  <c:v>88; 1935</c:v>
                </c:pt>
                <c:pt idx="24">
                  <c:v>89; 1934</c:v>
                </c:pt>
                <c:pt idx="25">
                  <c:v>90; 1933</c:v>
                </c:pt>
                <c:pt idx="26">
                  <c:v>91; 1932</c:v>
                </c:pt>
                <c:pt idx="27">
                  <c:v>92; 1931</c:v>
                </c:pt>
                <c:pt idx="28">
                  <c:v>93; 1930</c:v>
                </c:pt>
                <c:pt idx="29">
                  <c:v>94; 1929</c:v>
                </c:pt>
                <c:pt idx="30">
                  <c:v>95; 1928</c:v>
                </c:pt>
                <c:pt idx="31">
                  <c:v>96; 1927</c:v>
                </c:pt>
                <c:pt idx="32">
                  <c:v>97; 1926</c:v>
                </c:pt>
                <c:pt idx="33">
                  <c:v>98; 1925</c:v>
                </c:pt>
                <c:pt idx="34">
                  <c:v>99; 1924</c:v>
                </c:pt>
                <c:pt idx="35">
                  <c:v>100; 1923</c:v>
                </c:pt>
                <c:pt idx="36">
                  <c:v>101; 1922</c:v>
                </c:pt>
              </c:strCache>
            </c:strRef>
          </c:cat>
          <c:val>
            <c:numRef>
              <c:f>'podle ročníku'!$D$2:$D$38</c:f>
              <c:numCache>
                <c:formatCode>General</c:formatCode>
                <c:ptCount val="37"/>
                <c:pt idx="0">
                  <c:v>141762</c:v>
                </c:pt>
                <c:pt idx="1">
                  <c:v>155429</c:v>
                </c:pt>
                <c:pt idx="2">
                  <c:v>162509</c:v>
                </c:pt>
                <c:pt idx="3">
                  <c:v>165874</c:v>
                </c:pt>
                <c:pt idx="4">
                  <c:v>168402</c:v>
                </c:pt>
                <c:pt idx="5">
                  <c:v>172547</c:v>
                </c:pt>
                <c:pt idx="6">
                  <c:v>180143</c:v>
                </c:pt>
                <c:pt idx="7">
                  <c:v>185570</c:v>
                </c:pt>
                <c:pt idx="8">
                  <c:v>188341</c:v>
                </c:pt>
                <c:pt idx="9">
                  <c:v>185484</c:v>
                </c:pt>
                <c:pt idx="10">
                  <c:v>197837</c:v>
                </c:pt>
                <c:pt idx="11">
                  <c:v>206745</c:v>
                </c:pt>
                <c:pt idx="12">
                  <c:v>210454</c:v>
                </c:pt>
                <c:pt idx="13">
                  <c:v>194182</c:v>
                </c:pt>
                <c:pt idx="14">
                  <c:v>230183</c:v>
                </c:pt>
                <c:pt idx="15">
                  <c:v>225379</c:v>
                </c:pt>
                <c:pt idx="16">
                  <c:v>199259</c:v>
                </c:pt>
                <c:pt idx="17">
                  <c:v>208913</c:v>
                </c:pt>
                <c:pt idx="18">
                  <c:v>218043</c:v>
                </c:pt>
                <c:pt idx="19">
                  <c:v>192344</c:v>
                </c:pt>
                <c:pt idx="20">
                  <c:v>163525</c:v>
                </c:pt>
                <c:pt idx="21">
                  <c:v>155996</c:v>
                </c:pt>
                <c:pt idx="22">
                  <c:v>157992</c:v>
                </c:pt>
                <c:pt idx="23">
                  <c:v>161748</c:v>
                </c:pt>
                <c:pt idx="24">
                  <c:v>171042</c:v>
                </c:pt>
                <c:pt idx="25">
                  <c:v>176201</c:v>
                </c:pt>
                <c:pt idx="26">
                  <c:v>190397</c:v>
                </c:pt>
                <c:pt idx="27">
                  <c:v>196214</c:v>
                </c:pt>
                <c:pt idx="28">
                  <c:v>207224</c:v>
                </c:pt>
                <c:pt idx="29">
                  <c:v>203064</c:v>
                </c:pt>
                <c:pt idx="30">
                  <c:v>208942</c:v>
                </c:pt>
                <c:pt idx="31">
                  <c:v>208711</c:v>
                </c:pt>
                <c:pt idx="32">
                  <c:v>219802</c:v>
                </c:pt>
                <c:pt idx="33">
                  <c:v>225555</c:v>
                </c:pt>
                <c:pt idx="34">
                  <c:v>228894</c:v>
                </c:pt>
                <c:pt idx="35">
                  <c:v>241230</c:v>
                </c:pt>
                <c:pt idx="36">
                  <c:v>248728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1-4EDC-B1F7-8C4621F0225B}"/>
            </c:ext>
          </c:extLst>
        </c:ser>
        <c:ser>
          <c:idx val="1"/>
          <c:order val="1"/>
          <c:tx>
            <c:v>počet obyvatel daného věku k 31. 12. 2023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72E5A23-5903-439E-BE30-6B12CA4B4004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B31-4EDC-B1F7-8C4621F0225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9BBC488-0069-48D8-8404-ACB526859285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B31-4EDC-B1F7-8C4621F0225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C4EEC70-3648-45FA-911E-36C3B536D68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B31-4EDC-B1F7-8C4621F0225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5567A53-1D43-47DB-9111-B763C2BCF5C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B31-4EDC-B1F7-8C4621F0225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5D251511-F95A-4EF2-9A4E-F79D7510052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B31-4EDC-B1F7-8C4621F0225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BEAAA62E-3313-47C2-92CF-F493EC2F7301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6B31-4EDC-B1F7-8C4621F0225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AB7A4685-8488-471A-BEDA-2E212F3C88FB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6B31-4EDC-B1F7-8C4621F0225B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A3494C8A-F80C-477C-B1A3-4D2C6B0120D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6B31-4EDC-B1F7-8C4621F0225B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DEB73439-661C-4196-BAC8-36FD0DFBAF4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6B31-4EDC-B1F7-8C4621F0225B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8D8E59FC-DF46-4FCB-8F29-36A53FD2973C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6B31-4EDC-B1F7-8C4621F0225B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62C8120E-0E52-48C7-BCBB-16D1FBC89285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6B31-4EDC-B1F7-8C4621F0225B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9F59973E-9571-46F6-BF61-7D7187599EB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6B31-4EDC-B1F7-8C4621F0225B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5075E87D-1DF2-4F7C-9375-AC23DCE1EC5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6B31-4EDC-B1F7-8C4621F0225B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F23F4D4F-D6B9-4F9A-A4F2-E69868774337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6B31-4EDC-B1F7-8C4621F0225B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C3E137EC-0887-4A81-B98F-4A6EC3F39C2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6B31-4EDC-B1F7-8C4621F0225B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DD948282-74D9-4E20-B1A3-5EBAB7081EB0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6B31-4EDC-B1F7-8C4621F0225B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B0269888-51F7-4BE0-992B-A77B330C860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6B31-4EDC-B1F7-8C4621F0225B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254EEE08-5411-4E39-9BFE-7340999D9B0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6B31-4EDC-B1F7-8C4621F0225B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B9C544A5-24CF-4F38-B801-B057281A4BEF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6B31-4EDC-B1F7-8C4621F0225B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D26C3DC1-0486-438E-BFCD-4D966807612F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6B31-4EDC-B1F7-8C4621F0225B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6CB28EE4-22AE-4C29-96F9-DC13CED1E021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6B31-4EDC-B1F7-8C4621F0225B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8956B8B4-9A96-40EB-89B8-CBBBFB5D23E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6B31-4EDC-B1F7-8C4621F0225B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2E4A5999-C9EF-433E-B4E8-EBEE502E7C6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6B31-4EDC-B1F7-8C4621F0225B}"/>
                </c:ext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fld id="{E56D5070-5A32-4DD9-A100-258E613265D1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6B31-4EDC-B1F7-8C4621F0225B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495380C2-C6D1-48CA-B960-A3641C1AB43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6B31-4EDC-B1F7-8C4621F0225B}"/>
                </c:ext>
              </c:extLst>
            </c:dLbl>
            <c:dLbl>
              <c:idx val="25"/>
              <c:layout/>
              <c:tx>
                <c:rich>
                  <a:bodyPr/>
                  <a:lstStyle/>
                  <a:p>
                    <a:fld id="{6D0A67DF-5E62-4E37-B142-5970D03E0495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6B31-4EDC-B1F7-8C4621F0225B}"/>
                </c:ext>
              </c:extLst>
            </c:dLbl>
            <c:dLbl>
              <c:idx val="26"/>
              <c:layout/>
              <c:tx>
                <c:rich>
                  <a:bodyPr/>
                  <a:lstStyle/>
                  <a:p>
                    <a:fld id="{E32F8323-05F9-4609-8E8C-DA24EEC1781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6B31-4EDC-B1F7-8C4621F0225B}"/>
                </c:ext>
              </c:extLst>
            </c:dLbl>
            <c:dLbl>
              <c:idx val="27"/>
              <c:layout/>
              <c:tx>
                <c:rich>
                  <a:bodyPr/>
                  <a:lstStyle/>
                  <a:p>
                    <a:fld id="{F5E985E0-BB4E-4F9B-BDB1-18436F1AE27E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6B31-4EDC-B1F7-8C4621F0225B}"/>
                </c:ext>
              </c:extLst>
            </c:dLbl>
            <c:dLbl>
              <c:idx val="28"/>
              <c:layout/>
              <c:tx>
                <c:rich>
                  <a:bodyPr/>
                  <a:lstStyle/>
                  <a:p>
                    <a:fld id="{A7184B6D-4046-4B31-9321-86131F384B5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6B31-4EDC-B1F7-8C4621F0225B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D8C222C8-C6CB-4394-9E31-664FC47B8A0F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6B31-4EDC-B1F7-8C4621F0225B}"/>
                </c:ext>
              </c:extLst>
            </c:dLbl>
            <c:dLbl>
              <c:idx val="30"/>
              <c:layout/>
              <c:tx>
                <c:rich>
                  <a:bodyPr/>
                  <a:lstStyle/>
                  <a:p>
                    <a:fld id="{9AD390A2-4565-44FC-B3F2-D649F52E99B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6B31-4EDC-B1F7-8C4621F0225B}"/>
                </c:ext>
              </c:extLst>
            </c:dLbl>
            <c:dLbl>
              <c:idx val="31"/>
              <c:layout/>
              <c:tx>
                <c:rich>
                  <a:bodyPr/>
                  <a:lstStyle/>
                  <a:p>
                    <a:fld id="{952720E5-17C2-4FBB-A34B-9C59C99E425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6B31-4EDC-B1F7-8C4621F0225B}"/>
                </c:ext>
              </c:extLst>
            </c:dLbl>
            <c:dLbl>
              <c:idx val="32"/>
              <c:layout/>
              <c:tx>
                <c:rich>
                  <a:bodyPr/>
                  <a:lstStyle/>
                  <a:p>
                    <a:fld id="{4B237CCD-4746-4C6B-8EF4-BA5F300E4F94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6B31-4EDC-B1F7-8C4621F0225B}"/>
                </c:ext>
              </c:extLst>
            </c:dLbl>
            <c:dLbl>
              <c:idx val="33"/>
              <c:layout/>
              <c:tx>
                <c:rich>
                  <a:bodyPr/>
                  <a:lstStyle/>
                  <a:p>
                    <a:fld id="{E18920DA-20B4-495A-8A0B-69084E182D7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6B31-4EDC-B1F7-8C4621F0225B}"/>
                </c:ext>
              </c:extLst>
            </c:dLbl>
            <c:dLbl>
              <c:idx val="34"/>
              <c:layout/>
              <c:tx>
                <c:rich>
                  <a:bodyPr/>
                  <a:lstStyle/>
                  <a:p>
                    <a:fld id="{2EEC637E-A4A7-4058-A99F-7AC6B7D8B2A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6B31-4EDC-B1F7-8C4621F0225B}"/>
                </c:ext>
              </c:extLst>
            </c:dLbl>
            <c:dLbl>
              <c:idx val="35"/>
              <c:layout/>
              <c:tx>
                <c:rich>
                  <a:bodyPr/>
                  <a:lstStyle/>
                  <a:p>
                    <a:fld id="{7189B57C-1B6E-45A9-9DF6-D463A43B3C45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6B31-4EDC-B1F7-8C4621F0225B}"/>
                </c:ext>
              </c:extLst>
            </c:dLbl>
            <c:dLbl>
              <c:idx val="36"/>
              <c:layout/>
              <c:tx>
                <c:rich>
                  <a:bodyPr/>
                  <a:lstStyle/>
                  <a:p>
                    <a:fld id="{09E6BFF8-DD57-48FE-8276-F7B5E93CF274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6B31-4EDC-B1F7-8C4621F022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'podle ročníku'!$B$2:$B$38</c:f>
              <c:strCache>
                <c:ptCount val="37"/>
                <c:pt idx="0">
                  <c:v>65; 1958</c:v>
                </c:pt>
                <c:pt idx="1">
                  <c:v>66; 1957</c:v>
                </c:pt>
                <c:pt idx="2">
                  <c:v>67; 1956</c:v>
                </c:pt>
                <c:pt idx="3">
                  <c:v>68; 1955</c:v>
                </c:pt>
                <c:pt idx="4">
                  <c:v>69; 1954</c:v>
                </c:pt>
                <c:pt idx="5">
                  <c:v>70; 1953</c:v>
                </c:pt>
                <c:pt idx="6">
                  <c:v>71; 1952</c:v>
                </c:pt>
                <c:pt idx="7">
                  <c:v>72; 1951</c:v>
                </c:pt>
                <c:pt idx="8">
                  <c:v>73; 1950</c:v>
                </c:pt>
                <c:pt idx="9">
                  <c:v>74; 1949</c:v>
                </c:pt>
                <c:pt idx="10">
                  <c:v>75; 1948</c:v>
                </c:pt>
                <c:pt idx="11">
                  <c:v>76; 1947</c:v>
                </c:pt>
                <c:pt idx="12">
                  <c:v>77; 1946</c:v>
                </c:pt>
                <c:pt idx="13">
                  <c:v>78; 1945</c:v>
                </c:pt>
                <c:pt idx="14">
                  <c:v>79; 1944</c:v>
                </c:pt>
                <c:pt idx="15">
                  <c:v>80; 1943</c:v>
                </c:pt>
                <c:pt idx="16">
                  <c:v>81; 1942</c:v>
                </c:pt>
                <c:pt idx="17">
                  <c:v>82; 1941</c:v>
                </c:pt>
                <c:pt idx="18">
                  <c:v>83; 1940</c:v>
                </c:pt>
                <c:pt idx="19">
                  <c:v>84; 1939</c:v>
                </c:pt>
                <c:pt idx="20">
                  <c:v>85; 1938</c:v>
                </c:pt>
                <c:pt idx="21">
                  <c:v>86; 1937</c:v>
                </c:pt>
                <c:pt idx="22">
                  <c:v>87; 1936</c:v>
                </c:pt>
                <c:pt idx="23">
                  <c:v>88; 1935</c:v>
                </c:pt>
                <c:pt idx="24">
                  <c:v>89; 1934</c:v>
                </c:pt>
                <c:pt idx="25">
                  <c:v>90; 1933</c:v>
                </c:pt>
                <c:pt idx="26">
                  <c:v>91; 1932</c:v>
                </c:pt>
                <c:pt idx="27">
                  <c:v>92; 1931</c:v>
                </c:pt>
                <c:pt idx="28">
                  <c:v>93; 1930</c:v>
                </c:pt>
                <c:pt idx="29">
                  <c:v>94; 1929</c:v>
                </c:pt>
                <c:pt idx="30">
                  <c:v>95; 1928</c:v>
                </c:pt>
                <c:pt idx="31">
                  <c:v>96; 1927</c:v>
                </c:pt>
                <c:pt idx="32">
                  <c:v>97; 1926</c:v>
                </c:pt>
                <c:pt idx="33">
                  <c:v>98; 1925</c:v>
                </c:pt>
                <c:pt idx="34">
                  <c:v>99; 1924</c:v>
                </c:pt>
                <c:pt idx="35">
                  <c:v>100; 1923</c:v>
                </c:pt>
                <c:pt idx="36">
                  <c:v>101; 1922</c:v>
                </c:pt>
              </c:strCache>
            </c:strRef>
          </c:cat>
          <c:val>
            <c:numRef>
              <c:f>'podle ročníku'!$E$2:$E$38</c:f>
              <c:numCache>
                <c:formatCode>General</c:formatCode>
                <c:ptCount val="37"/>
                <c:pt idx="0">
                  <c:v>120939</c:v>
                </c:pt>
                <c:pt idx="1">
                  <c:v>127678</c:v>
                </c:pt>
                <c:pt idx="2">
                  <c:v>130605</c:v>
                </c:pt>
                <c:pt idx="3">
                  <c:v>129724</c:v>
                </c:pt>
                <c:pt idx="4">
                  <c:v>128629</c:v>
                </c:pt>
                <c:pt idx="5">
                  <c:v>127333</c:v>
                </c:pt>
                <c:pt idx="6">
                  <c:v>126935</c:v>
                </c:pt>
                <c:pt idx="7">
                  <c:v>124704</c:v>
                </c:pt>
                <c:pt idx="8">
                  <c:v>119551</c:v>
                </c:pt>
                <c:pt idx="9">
                  <c:v>113507</c:v>
                </c:pt>
                <c:pt idx="10">
                  <c:v>113449</c:v>
                </c:pt>
                <c:pt idx="11">
                  <c:v>114019</c:v>
                </c:pt>
                <c:pt idx="12">
                  <c:v>105526</c:v>
                </c:pt>
                <c:pt idx="13">
                  <c:v>81282</c:v>
                </c:pt>
                <c:pt idx="14">
                  <c:v>81469</c:v>
                </c:pt>
                <c:pt idx="15">
                  <c:v>74921</c:v>
                </c:pt>
                <c:pt idx="16">
                  <c:v>62832</c:v>
                </c:pt>
                <c:pt idx="17">
                  <c:v>56450</c:v>
                </c:pt>
                <c:pt idx="18">
                  <c:v>51483</c:v>
                </c:pt>
                <c:pt idx="19">
                  <c:v>41949</c:v>
                </c:pt>
                <c:pt idx="20">
                  <c:v>36526</c:v>
                </c:pt>
                <c:pt idx="21">
                  <c:v>30786</c:v>
                </c:pt>
                <c:pt idx="22">
                  <c:v>26950</c:v>
                </c:pt>
                <c:pt idx="23">
                  <c:v>23142</c:v>
                </c:pt>
                <c:pt idx="24">
                  <c:v>19875</c:v>
                </c:pt>
                <c:pt idx="25">
                  <c:v>16672</c:v>
                </c:pt>
                <c:pt idx="26">
                  <c:v>13911</c:v>
                </c:pt>
                <c:pt idx="27">
                  <c:v>10864</c:v>
                </c:pt>
                <c:pt idx="28">
                  <c:v>8469</c:v>
                </c:pt>
                <c:pt idx="29">
                  <c:v>5772</c:v>
                </c:pt>
                <c:pt idx="30">
                  <c:v>4086</c:v>
                </c:pt>
                <c:pt idx="31">
                  <c:v>2643</c:v>
                </c:pt>
                <c:pt idx="32">
                  <c:v>1846</c:v>
                </c:pt>
                <c:pt idx="33">
                  <c:v>1179</c:v>
                </c:pt>
                <c:pt idx="34">
                  <c:v>705</c:v>
                </c:pt>
                <c:pt idx="35">
                  <c:v>454</c:v>
                </c:pt>
                <c:pt idx="36">
                  <c:v>224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'podle ročníku'!$I$2:$I$38</c15:f>
                <c15:dlblRangeCache>
                  <c:ptCount val="37"/>
                  <c:pt idx="0">
                    <c:v>85%</c:v>
                  </c:pt>
                  <c:pt idx="2">
                    <c:v>80%</c:v>
                  </c:pt>
                  <c:pt idx="4">
                    <c:v>76%</c:v>
                  </c:pt>
                  <c:pt idx="6">
                    <c:v>70%</c:v>
                  </c:pt>
                  <c:pt idx="8">
                    <c:v>63%</c:v>
                  </c:pt>
                  <c:pt idx="10">
                    <c:v>57%</c:v>
                  </c:pt>
                  <c:pt idx="12">
                    <c:v>50%</c:v>
                  </c:pt>
                  <c:pt idx="14">
                    <c:v>35%</c:v>
                  </c:pt>
                  <c:pt idx="16">
                    <c:v>32%</c:v>
                  </c:pt>
                  <c:pt idx="18">
                    <c:v>24%</c:v>
                  </c:pt>
                  <c:pt idx="21">
                    <c:v>20%</c:v>
                  </c:pt>
                  <c:pt idx="24">
                    <c:v>12%</c:v>
                  </c:pt>
                  <c:pt idx="27">
                    <c:v>6%</c:v>
                  </c:pt>
                  <c:pt idx="30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6-6B31-4EDC-B1F7-8C4621F022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558069600"/>
        <c:axId val="1558070432"/>
      </c:barChart>
      <c:catAx>
        <c:axId val="15580696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 b="1"/>
                  <a:t>Věk; ročník narození</a:t>
                </a:r>
              </a:p>
            </c:rich>
          </c:tx>
          <c:layout>
            <c:manualLayout>
              <c:xMode val="edge"/>
              <c:yMode val="edge"/>
              <c:x val="9.6262446699692788E-3"/>
              <c:y val="0.351507334038335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58070432"/>
        <c:crosses val="autoZero"/>
        <c:auto val="1"/>
        <c:lblAlgn val="ctr"/>
        <c:lblOffset val="100"/>
        <c:tickLblSkip val="2"/>
        <c:noMultiLvlLbl val="0"/>
      </c:catAx>
      <c:valAx>
        <c:axId val="1558070432"/>
        <c:scaling>
          <c:orientation val="minMax"/>
          <c:max val="25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 b="1"/>
                  <a:t>Počet osob (tis.)</a:t>
                </a:r>
              </a:p>
            </c:rich>
          </c:tx>
          <c:layout>
            <c:manualLayout>
              <c:xMode val="edge"/>
              <c:yMode val="edge"/>
              <c:x val="0.42664767749834787"/>
              <c:y val="0.948177877152485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58069600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70959038383052"/>
          <c:y val="0.13963142331759429"/>
          <c:w val="0.61221864183047381"/>
          <c:h val="7.324316496366098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600" b="1" baseline="0" dirty="0"/>
              <a:t>Vývoj počtu seniorů podle </a:t>
            </a:r>
            <a:r>
              <a:rPr lang="cs-CZ" sz="1600" b="1" baseline="0" dirty="0" smtClean="0"/>
              <a:t>věku k 31.12. </a:t>
            </a:r>
          </a:p>
          <a:p>
            <a:pPr>
              <a:defRPr sz="1600" b="1"/>
            </a:pPr>
            <a:r>
              <a:rPr lang="cs-CZ" sz="1600" b="1" baseline="0" dirty="0" smtClean="0"/>
              <a:t>(</a:t>
            </a:r>
            <a:r>
              <a:rPr lang="cs-CZ" sz="1600" b="1" baseline="0" dirty="0"/>
              <a:t>podle střední </a:t>
            </a:r>
            <a:r>
              <a:rPr lang="cs-CZ" sz="1600" b="1" baseline="0" dirty="0" smtClean="0"/>
              <a:t>varianty </a:t>
            </a:r>
            <a:r>
              <a:rPr lang="cs-CZ" sz="1600" b="1" baseline="0" dirty="0"/>
              <a:t>Projekce 2023)</a:t>
            </a:r>
            <a:endParaRPr lang="cs-CZ" sz="1600" b="1" dirty="0"/>
          </a:p>
        </c:rich>
      </c:tx>
      <c:layout>
        <c:manualLayout>
          <c:xMode val="edge"/>
          <c:yMode val="edge"/>
          <c:x val="0.27549168280228331"/>
          <c:y val="4.74523682841821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2803655567150497E-2"/>
          <c:y val="0.18794705039943996"/>
          <c:w val="0.89417907851879963"/>
          <c:h val="0.723465014225081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'struktura seniorů'!$A$114</c:f>
              <c:strCache>
                <c:ptCount val="1"/>
                <c:pt idx="0">
                  <c:v>65–69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1942–46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FDA-4F88-9903-036CF4D5615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1952–56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DA-4F88-9903-036CF4D5615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1961–65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DA-4F88-9903-036CF4D5615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1971–75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FDA-4F88-9903-036CF4D5615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1981–85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FDA-4F88-9903-036CF4D5615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1991–95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FDA-4F88-9903-036CF4D5615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2001–05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FDA-4F88-9903-036CF4D5615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2011–15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seniorů'!$B$114:$L$114</c:f>
              <c:numCache>
                <c:formatCode>General</c:formatCode>
                <c:ptCount val="8"/>
                <c:pt idx="0">
                  <c:v>595116</c:v>
                </c:pt>
                <c:pt idx="1">
                  <c:v>659696</c:v>
                </c:pt>
                <c:pt idx="2">
                  <c:v>608799</c:v>
                </c:pt>
                <c:pt idx="3">
                  <c:v>789812</c:v>
                </c:pt>
                <c:pt idx="4">
                  <c:v>693584</c:v>
                </c:pt>
                <c:pt idx="5">
                  <c:v>645743</c:v>
                </c:pt>
                <c:pt idx="6">
                  <c:v>605507</c:v>
                </c:pt>
                <c:pt idx="7">
                  <c:v>679180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2FDA-4F88-9903-036CF4D5615F}"/>
            </c:ext>
          </c:extLst>
        </c:ser>
        <c:ser>
          <c:idx val="1"/>
          <c:order val="1"/>
          <c:tx>
            <c:strRef>
              <c:f>'struktura seniorů'!$A$115</c:f>
              <c:strCache>
                <c:ptCount val="1"/>
                <c:pt idx="0">
                  <c:v>70–74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1937–41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FDA-4F88-9903-036CF4D5615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1947–51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FDA-4F88-9903-036CF4D5615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1956–60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FDA-4F88-9903-036CF4D5615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1966–70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FDA-4F88-9903-036CF4D5615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1976–80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FDA-4F88-9903-036CF4D5615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1986–90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FDA-4F88-9903-036CF4D5615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1996–2000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FDA-4F88-9903-036CF4D5615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2006–10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seniorů'!$B$115:$L$115</c:f>
              <c:numCache>
                <c:formatCode>General</c:formatCode>
                <c:ptCount val="8"/>
                <c:pt idx="0">
                  <c:v>402749</c:v>
                </c:pt>
                <c:pt idx="1">
                  <c:v>615177</c:v>
                </c:pt>
                <c:pt idx="2">
                  <c:v>537658</c:v>
                </c:pt>
                <c:pt idx="3">
                  <c:v>576841</c:v>
                </c:pt>
                <c:pt idx="4">
                  <c:v>757977</c:v>
                </c:pt>
                <c:pt idx="5">
                  <c:v>655597</c:v>
                </c:pt>
                <c:pt idx="6">
                  <c:v>537467</c:v>
                </c:pt>
                <c:pt idx="7">
                  <c:v>679708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1-2FDA-4F88-9903-036CF4D5615F}"/>
            </c:ext>
          </c:extLst>
        </c:ser>
        <c:ser>
          <c:idx val="2"/>
          <c:order val="2"/>
          <c:tx>
            <c:strRef>
              <c:f>'struktura seniorů'!$A$116</c:f>
              <c:strCache>
                <c:ptCount val="1"/>
                <c:pt idx="0">
                  <c:v>75–79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1932–36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2FDA-4F88-9903-036CF4D5615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1942–46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2FDA-4F88-9903-036CF4D5615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1951–55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2FDA-4F88-9903-036CF4D5615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1961–65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2FDA-4F88-9903-036CF4D5615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1971–75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2FDA-4F88-9903-036CF4D5615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1981–85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2FDA-4F88-9903-036CF4D5615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1991–95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FDA-4F88-9903-036CF4D5615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2001–05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seniorů'!$B$116:$L$116</c:f>
              <c:numCache>
                <c:formatCode>General</c:formatCode>
                <c:ptCount val="8"/>
                <c:pt idx="0">
                  <c:v>307188</c:v>
                </c:pt>
                <c:pt idx="1">
                  <c:v>443093</c:v>
                </c:pt>
                <c:pt idx="2">
                  <c:v>532244</c:v>
                </c:pt>
                <c:pt idx="3">
                  <c:v>505183</c:v>
                </c:pt>
                <c:pt idx="4">
                  <c:v>678923</c:v>
                </c:pt>
                <c:pt idx="5">
                  <c:v>612457</c:v>
                </c:pt>
                <c:pt idx="6">
                  <c:v>583026</c:v>
                </c:pt>
                <c:pt idx="7">
                  <c:v>557989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A-2FDA-4F88-9903-036CF4D5615F}"/>
            </c:ext>
          </c:extLst>
        </c:ser>
        <c:ser>
          <c:idx val="3"/>
          <c:order val="3"/>
          <c:tx>
            <c:strRef>
              <c:f>'struktura seniorů'!$A$117</c:f>
              <c:strCache>
                <c:ptCount val="1"/>
                <c:pt idx="0">
                  <c:v>80–84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1927–31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2FDA-4F88-9903-036CF4D5615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1937–41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2FDA-4F88-9903-036CF4D5615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1946–50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2FDA-4F88-9903-036CF4D5615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1956–60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2FDA-4F88-9903-036CF4D5615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1966–70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2FDA-4F88-9903-036CF4D5615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1976–80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2FDA-4F88-9903-036CF4D5615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1986–90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2FDA-4F88-9903-036CF4D5615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1996–2000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seniorů'!$B$117:$L$117</c:f>
              <c:numCache>
                <c:formatCode>General</c:formatCode>
                <c:ptCount val="8"/>
                <c:pt idx="0">
                  <c:v>234820</c:v>
                </c:pt>
                <c:pt idx="1">
                  <c:v>252668</c:v>
                </c:pt>
                <c:pt idx="2">
                  <c:v>420041</c:v>
                </c:pt>
                <c:pt idx="3">
                  <c:v>391812</c:v>
                </c:pt>
                <c:pt idx="4">
                  <c:v>446424</c:v>
                </c:pt>
                <c:pt idx="5">
                  <c:v>612345</c:v>
                </c:pt>
                <c:pt idx="6">
                  <c:v>551008</c:v>
                </c:pt>
                <c:pt idx="7">
                  <c:v>466030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23-2FDA-4F88-9903-036CF4D5615F}"/>
            </c:ext>
          </c:extLst>
        </c:ser>
        <c:ser>
          <c:idx val="4"/>
          <c:order val="4"/>
          <c:tx>
            <c:strRef>
              <c:f>'struktura seniorů'!$A$118</c:f>
              <c:strCache>
                <c:ptCount val="1"/>
                <c:pt idx="0">
                  <c:v>85–89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1922–26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2FDA-4F88-9903-036CF4D5615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1932–36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2FDA-4F88-9903-036CF4D5615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1941–45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2FDA-4F88-9903-036CF4D5615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1951–55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2FDA-4F88-9903-036CF4D5615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1961–65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2FDA-4F88-9903-036CF4D5615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1971–75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9-2FDA-4F88-9903-036CF4D5615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1981–85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2FDA-4F88-9903-036CF4D5615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1991–96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B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seniorů'!$B$118:$L$118</c:f>
              <c:numCache>
                <c:formatCode>General</c:formatCode>
                <c:ptCount val="8"/>
                <c:pt idx="0">
                  <c:v>124404</c:v>
                </c:pt>
                <c:pt idx="1">
                  <c:v>134175</c:v>
                </c:pt>
                <c:pt idx="2">
                  <c:v>209916</c:v>
                </c:pt>
                <c:pt idx="3">
                  <c:v>299522</c:v>
                </c:pt>
                <c:pt idx="4">
                  <c:v>311178</c:v>
                </c:pt>
                <c:pt idx="5">
                  <c:v>451069</c:v>
                </c:pt>
                <c:pt idx="6">
                  <c:v>429971</c:v>
                </c:pt>
                <c:pt idx="7">
                  <c:v>429588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2C-2FDA-4F88-9903-036CF4D5615F}"/>
            </c:ext>
          </c:extLst>
        </c:ser>
        <c:ser>
          <c:idx val="5"/>
          <c:order val="5"/>
          <c:tx>
            <c:strRef>
              <c:f>'struktura seniorů'!$A$119</c:f>
              <c:strCache>
                <c:ptCount val="1"/>
                <c:pt idx="0">
                  <c:v>90–94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1976–80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seniorů'!$B$119:$L$119</c:f>
              <c:numCache>
                <c:formatCode>General</c:formatCode>
                <c:ptCount val="8"/>
                <c:pt idx="0">
                  <c:v>31495</c:v>
                </c:pt>
                <c:pt idx="1">
                  <c:v>53591</c:v>
                </c:pt>
                <c:pt idx="2">
                  <c:v>73110</c:v>
                </c:pt>
                <c:pt idx="3">
                  <c:v>145294</c:v>
                </c:pt>
                <c:pt idx="4">
                  <c:v>151010</c:v>
                </c:pt>
                <c:pt idx="5">
                  <c:v>194796</c:v>
                </c:pt>
                <c:pt idx="6">
                  <c:v>290316</c:v>
                </c:pt>
                <c:pt idx="7">
                  <c:v>286337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2E-2FDA-4F88-9903-036CF4D5615F}"/>
            </c:ext>
          </c:extLst>
        </c:ser>
        <c:ser>
          <c:idx val="6"/>
          <c:order val="6"/>
          <c:tx>
            <c:strRef>
              <c:f>'struktura seniorů'!$A$120</c:f>
              <c:strCache>
                <c:ptCount val="1"/>
                <c:pt idx="0">
                  <c:v>95+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1971–75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F-2FDA-4F88-9903-036CF4D56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'struktura seniorů'!$B$113:$L$113</c:f>
              <c:numCache>
                <c:formatCode>General</c:formatCode>
                <c:ptCount val="8"/>
                <c:pt idx="0">
                  <c:v>2011</c:v>
                </c:pt>
                <c:pt idx="1">
                  <c:v>2021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</c:numCache>
              <c:extLst/>
            </c:numRef>
          </c:cat>
          <c:val>
            <c:numRef>
              <c:f>'struktura seniorů'!$B$120:$L$120</c:f>
              <c:numCache>
                <c:formatCode>General</c:formatCode>
                <c:ptCount val="8"/>
                <c:pt idx="0">
                  <c:v>5664</c:v>
                </c:pt>
                <c:pt idx="1">
                  <c:v>10709</c:v>
                </c:pt>
                <c:pt idx="2">
                  <c:v>17894</c:v>
                </c:pt>
                <c:pt idx="3">
                  <c:v>34531</c:v>
                </c:pt>
                <c:pt idx="4">
                  <c:v>57691</c:v>
                </c:pt>
                <c:pt idx="5">
                  <c:v>69722</c:v>
                </c:pt>
                <c:pt idx="6">
                  <c:v>115198</c:v>
                </c:pt>
                <c:pt idx="7">
                  <c:v>127779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30-2FDA-4F88-9903-036CF4D56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999869280"/>
        <c:axId val="999863456"/>
      </c:barChart>
      <c:catAx>
        <c:axId val="99986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999863456"/>
        <c:crosses val="autoZero"/>
        <c:auto val="1"/>
        <c:lblAlgn val="ctr"/>
        <c:lblOffset val="100"/>
        <c:noMultiLvlLbl val="0"/>
      </c:catAx>
      <c:valAx>
        <c:axId val="99986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999869280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3.9053853208107794E-4"/>
                <c:y val="0.1717129202693507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733475131638277"/>
          <c:y val="0.11176819231747603"/>
          <c:w val="0.58233906755631437"/>
          <c:h val="6.99016601903740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315260510825691E-2"/>
          <c:y val="3.9926316984880666E-2"/>
          <c:w val="0.86088730475611119"/>
          <c:h val="0.858989897683584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'G65+'!$B$32:$B$33</c:f>
              <c:strCache>
                <c:ptCount val="2"/>
                <c:pt idx="0">
                  <c:v>2023</c:v>
                </c:pt>
                <c:pt idx="1">
                  <c:v>muži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'G65+'!$A$34:$A$74</c:f>
              <c:strCache>
                <c:ptCount val="41"/>
                <c:pt idx="0">
                  <c:v>65</c:v>
                </c:pt>
                <c:pt idx="5">
                  <c:v>70</c:v>
                </c:pt>
                <c:pt idx="10">
                  <c:v>75</c:v>
                </c:pt>
                <c:pt idx="15">
                  <c:v>80</c:v>
                </c:pt>
                <c:pt idx="20">
                  <c:v>85</c:v>
                </c:pt>
                <c:pt idx="25">
                  <c:v>90</c:v>
                </c:pt>
                <c:pt idx="30">
                  <c:v>95</c:v>
                </c:pt>
                <c:pt idx="35">
                  <c:v>100</c:v>
                </c:pt>
                <c:pt idx="40">
                  <c:v>105</c:v>
                </c:pt>
              </c:strCache>
            </c:strRef>
          </c:cat>
          <c:val>
            <c:numRef>
              <c:f>'G65+'!$B$34:$B$74</c:f>
              <c:numCache>
                <c:formatCode>0</c:formatCode>
                <c:ptCount val="41"/>
                <c:pt idx="0">
                  <c:v>-57889</c:v>
                </c:pt>
                <c:pt idx="1">
                  <c:v>-60735</c:v>
                </c:pt>
                <c:pt idx="2">
                  <c:v>-61282</c:v>
                </c:pt>
                <c:pt idx="3">
                  <c:v>-60298</c:v>
                </c:pt>
                <c:pt idx="4">
                  <c:v>-59034</c:v>
                </c:pt>
                <c:pt idx="5">
                  <c:v>-58084</c:v>
                </c:pt>
                <c:pt idx="6">
                  <c:v>-56987</c:v>
                </c:pt>
                <c:pt idx="7">
                  <c:v>-54884</c:v>
                </c:pt>
                <c:pt idx="8">
                  <c:v>-52227</c:v>
                </c:pt>
                <c:pt idx="9">
                  <c:v>-48903</c:v>
                </c:pt>
                <c:pt idx="10">
                  <c:v>-48623</c:v>
                </c:pt>
                <c:pt idx="11">
                  <c:v>-47790</c:v>
                </c:pt>
                <c:pt idx="12">
                  <c:v>-43317</c:v>
                </c:pt>
                <c:pt idx="13">
                  <c:v>-32195</c:v>
                </c:pt>
                <c:pt idx="14">
                  <c:v>-31939</c:v>
                </c:pt>
                <c:pt idx="15">
                  <c:v>-28982</c:v>
                </c:pt>
                <c:pt idx="16">
                  <c:v>-23870</c:v>
                </c:pt>
                <c:pt idx="17">
                  <c:v>-20921</c:v>
                </c:pt>
                <c:pt idx="18">
                  <c:v>-18820</c:v>
                </c:pt>
                <c:pt idx="19">
                  <c:v>-14617</c:v>
                </c:pt>
                <c:pt idx="20">
                  <c:v>-12388</c:v>
                </c:pt>
                <c:pt idx="21">
                  <c:v>-10069</c:v>
                </c:pt>
                <c:pt idx="22">
                  <c:v>-8571</c:v>
                </c:pt>
                <c:pt idx="23">
                  <c:v>-7188</c:v>
                </c:pt>
                <c:pt idx="24">
                  <c:v>-5879</c:v>
                </c:pt>
                <c:pt idx="25">
                  <c:v>-4806</c:v>
                </c:pt>
                <c:pt idx="26">
                  <c:v>-3881</c:v>
                </c:pt>
                <c:pt idx="27">
                  <c:v>-2936</c:v>
                </c:pt>
                <c:pt idx="28">
                  <c:v>-2217</c:v>
                </c:pt>
                <c:pt idx="29">
                  <c:v>-1371</c:v>
                </c:pt>
                <c:pt idx="30">
                  <c:v>-926</c:v>
                </c:pt>
                <c:pt idx="31">
                  <c:v>-560</c:v>
                </c:pt>
                <c:pt idx="32">
                  <c:v>-393</c:v>
                </c:pt>
                <c:pt idx="33">
                  <c:v>-209</c:v>
                </c:pt>
                <c:pt idx="34">
                  <c:v>-102</c:v>
                </c:pt>
                <c:pt idx="35">
                  <c:v>-61</c:v>
                </c:pt>
                <c:pt idx="36">
                  <c:v>-31</c:v>
                </c:pt>
                <c:pt idx="37">
                  <c:v>-11</c:v>
                </c:pt>
                <c:pt idx="38">
                  <c:v>-9</c:v>
                </c:pt>
                <c:pt idx="39">
                  <c:v>-4</c:v>
                </c:pt>
                <c:pt idx="40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E-426B-BD58-8211683C436A}"/>
            </c:ext>
          </c:extLst>
        </c:ser>
        <c:ser>
          <c:idx val="4"/>
          <c:order val="2"/>
          <c:tx>
            <c:strRef>
              <c:f>'G65+'!$G$32:$G$33</c:f>
              <c:strCache>
                <c:ptCount val="2"/>
                <c:pt idx="0">
                  <c:v>2023</c:v>
                </c:pt>
                <c:pt idx="1">
                  <c:v>ženy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'G65+'!$A$34:$A$74</c:f>
              <c:strCache>
                <c:ptCount val="41"/>
                <c:pt idx="0">
                  <c:v>65</c:v>
                </c:pt>
                <c:pt idx="5">
                  <c:v>70</c:v>
                </c:pt>
                <c:pt idx="10">
                  <c:v>75</c:v>
                </c:pt>
                <c:pt idx="15">
                  <c:v>80</c:v>
                </c:pt>
                <c:pt idx="20">
                  <c:v>85</c:v>
                </c:pt>
                <c:pt idx="25">
                  <c:v>90</c:v>
                </c:pt>
                <c:pt idx="30">
                  <c:v>95</c:v>
                </c:pt>
                <c:pt idx="35">
                  <c:v>100</c:v>
                </c:pt>
                <c:pt idx="40">
                  <c:v>105</c:v>
                </c:pt>
              </c:strCache>
            </c:strRef>
          </c:cat>
          <c:val>
            <c:numRef>
              <c:f>'G65+'!$G$34:$G$74</c:f>
              <c:numCache>
                <c:formatCode>#,##0</c:formatCode>
                <c:ptCount val="41"/>
                <c:pt idx="0">
                  <c:v>63050</c:v>
                </c:pt>
                <c:pt idx="1">
                  <c:v>66943</c:v>
                </c:pt>
                <c:pt idx="2">
                  <c:v>69323</c:v>
                </c:pt>
                <c:pt idx="3">
                  <c:v>69426</c:v>
                </c:pt>
                <c:pt idx="4">
                  <c:v>69595</c:v>
                </c:pt>
                <c:pt idx="5">
                  <c:v>69249</c:v>
                </c:pt>
                <c:pt idx="6">
                  <c:v>69948</c:v>
                </c:pt>
                <c:pt idx="7">
                  <c:v>69820</c:v>
                </c:pt>
                <c:pt idx="8">
                  <c:v>67324</c:v>
                </c:pt>
                <c:pt idx="9">
                  <c:v>64604</c:v>
                </c:pt>
                <c:pt idx="10">
                  <c:v>64826</c:v>
                </c:pt>
                <c:pt idx="11">
                  <c:v>66229</c:v>
                </c:pt>
                <c:pt idx="12">
                  <c:v>62209</c:v>
                </c:pt>
                <c:pt idx="13">
                  <c:v>49087</c:v>
                </c:pt>
                <c:pt idx="14">
                  <c:v>49530</c:v>
                </c:pt>
                <c:pt idx="15">
                  <c:v>45939</c:v>
                </c:pt>
                <c:pt idx="16">
                  <c:v>38962</c:v>
                </c:pt>
                <c:pt idx="17">
                  <c:v>35529</c:v>
                </c:pt>
                <c:pt idx="18">
                  <c:v>32663</c:v>
                </c:pt>
                <c:pt idx="19">
                  <c:v>27332</c:v>
                </c:pt>
                <c:pt idx="20">
                  <c:v>24138</c:v>
                </c:pt>
                <c:pt idx="21">
                  <c:v>20717</c:v>
                </c:pt>
                <c:pt idx="22">
                  <c:v>18379</c:v>
                </c:pt>
                <c:pt idx="23">
                  <c:v>15954</c:v>
                </c:pt>
                <c:pt idx="24">
                  <c:v>13996</c:v>
                </c:pt>
                <c:pt idx="25">
                  <c:v>11866</c:v>
                </c:pt>
                <c:pt idx="26">
                  <c:v>10030</c:v>
                </c:pt>
                <c:pt idx="27">
                  <c:v>7928</c:v>
                </c:pt>
                <c:pt idx="28">
                  <c:v>6252</c:v>
                </c:pt>
                <c:pt idx="29">
                  <c:v>4401</c:v>
                </c:pt>
                <c:pt idx="30">
                  <c:v>3160</c:v>
                </c:pt>
                <c:pt idx="31">
                  <c:v>2083</c:v>
                </c:pt>
                <c:pt idx="32">
                  <c:v>1453</c:v>
                </c:pt>
                <c:pt idx="33">
                  <c:v>970</c:v>
                </c:pt>
                <c:pt idx="34">
                  <c:v>603</c:v>
                </c:pt>
                <c:pt idx="35">
                  <c:v>393</c:v>
                </c:pt>
                <c:pt idx="36">
                  <c:v>193</c:v>
                </c:pt>
                <c:pt idx="37">
                  <c:v>126</c:v>
                </c:pt>
                <c:pt idx="38">
                  <c:v>40</c:v>
                </c:pt>
                <c:pt idx="39">
                  <c:v>26</c:v>
                </c:pt>
                <c:pt idx="4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E-426B-BD58-8211683C436A}"/>
            </c:ext>
          </c:extLst>
        </c:ser>
        <c:ser>
          <c:idx val="1"/>
          <c:order val="1"/>
          <c:tx>
            <c:strRef>
              <c:f>'G65+'!$D$32:$D$33</c:f>
              <c:strCache>
                <c:ptCount val="2"/>
                <c:pt idx="0">
                  <c:v>2060</c:v>
                </c:pt>
                <c:pt idx="1">
                  <c:v>muži</c:v>
                </c:pt>
              </c:strCache>
            </c:strRef>
          </c:tx>
          <c:spPr>
            <a:noFill/>
            <a:ln w="28575"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'G65+'!$A$34:$A$74</c:f>
              <c:strCache>
                <c:ptCount val="41"/>
                <c:pt idx="0">
                  <c:v>65</c:v>
                </c:pt>
                <c:pt idx="5">
                  <c:v>70</c:v>
                </c:pt>
                <c:pt idx="10">
                  <c:v>75</c:v>
                </c:pt>
                <c:pt idx="15">
                  <c:v>80</c:v>
                </c:pt>
                <c:pt idx="20">
                  <c:v>85</c:v>
                </c:pt>
                <c:pt idx="25">
                  <c:v>90</c:v>
                </c:pt>
                <c:pt idx="30">
                  <c:v>95</c:v>
                </c:pt>
                <c:pt idx="35">
                  <c:v>100</c:v>
                </c:pt>
                <c:pt idx="40">
                  <c:v>105</c:v>
                </c:pt>
              </c:strCache>
            </c:strRef>
          </c:cat>
          <c:val>
            <c:numRef>
              <c:f>'G65+'!$D$34:$D$74</c:f>
              <c:numCache>
                <c:formatCode>0</c:formatCode>
                <c:ptCount val="41"/>
                <c:pt idx="0">
                  <c:v>-59991</c:v>
                </c:pt>
                <c:pt idx="1">
                  <c:v>-63395</c:v>
                </c:pt>
                <c:pt idx="2">
                  <c:v>-68359</c:v>
                </c:pt>
                <c:pt idx="3">
                  <c:v>-67476</c:v>
                </c:pt>
                <c:pt idx="4">
                  <c:v>-69178</c:v>
                </c:pt>
                <c:pt idx="5">
                  <c:v>-67624</c:v>
                </c:pt>
                <c:pt idx="6">
                  <c:v>-65073</c:v>
                </c:pt>
                <c:pt idx="7">
                  <c:v>-65038</c:v>
                </c:pt>
                <c:pt idx="8">
                  <c:v>-63271</c:v>
                </c:pt>
                <c:pt idx="9">
                  <c:v>-62260</c:v>
                </c:pt>
                <c:pt idx="10">
                  <c:v>-61550</c:v>
                </c:pt>
                <c:pt idx="11">
                  <c:v>-59898</c:v>
                </c:pt>
                <c:pt idx="12">
                  <c:v>-58094</c:v>
                </c:pt>
                <c:pt idx="13">
                  <c:v>-56901</c:v>
                </c:pt>
                <c:pt idx="14">
                  <c:v>-55228</c:v>
                </c:pt>
                <c:pt idx="15">
                  <c:v>-56077</c:v>
                </c:pt>
                <c:pt idx="16">
                  <c:v>-58481</c:v>
                </c:pt>
                <c:pt idx="17">
                  <c:v>-57095</c:v>
                </c:pt>
                <c:pt idx="18">
                  <c:v>-54452</c:v>
                </c:pt>
                <c:pt idx="19">
                  <c:v>-52359</c:v>
                </c:pt>
                <c:pt idx="20">
                  <c:v>-49266</c:v>
                </c:pt>
                <c:pt idx="21">
                  <c:v>-45755</c:v>
                </c:pt>
                <c:pt idx="22">
                  <c:v>-39065</c:v>
                </c:pt>
                <c:pt idx="23">
                  <c:v>-31388</c:v>
                </c:pt>
                <c:pt idx="24">
                  <c:v>-26042</c:v>
                </c:pt>
                <c:pt idx="25">
                  <c:v>-21444</c:v>
                </c:pt>
                <c:pt idx="26">
                  <c:v>-17409</c:v>
                </c:pt>
                <c:pt idx="27">
                  <c:v>-13543</c:v>
                </c:pt>
                <c:pt idx="28">
                  <c:v>-10861</c:v>
                </c:pt>
                <c:pt idx="29">
                  <c:v>-8470</c:v>
                </c:pt>
                <c:pt idx="30">
                  <c:v>-6538</c:v>
                </c:pt>
                <c:pt idx="31">
                  <c:v>-4904</c:v>
                </c:pt>
                <c:pt idx="32">
                  <c:v>-3237</c:v>
                </c:pt>
                <c:pt idx="33">
                  <c:v>-1902</c:v>
                </c:pt>
                <c:pt idx="34">
                  <c:v>-1143</c:v>
                </c:pt>
                <c:pt idx="35">
                  <c:v>-656</c:v>
                </c:pt>
                <c:pt idx="36">
                  <c:v>-356</c:v>
                </c:pt>
                <c:pt idx="37">
                  <c:v>-196</c:v>
                </c:pt>
                <c:pt idx="38">
                  <c:v>-101</c:v>
                </c:pt>
                <c:pt idx="39">
                  <c:v>-47</c:v>
                </c:pt>
                <c:pt idx="40">
                  <c:v>-20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E-426B-BD58-8211683C436A}"/>
            </c:ext>
          </c:extLst>
        </c:ser>
        <c:ser>
          <c:idx val="5"/>
          <c:order val="3"/>
          <c:tx>
            <c:strRef>
              <c:f>'G65+'!$I$32:$I$33</c:f>
              <c:strCache>
                <c:ptCount val="2"/>
                <c:pt idx="0">
                  <c:v>2060</c:v>
                </c:pt>
                <c:pt idx="1">
                  <c:v>ženy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  <a:effectLst/>
          </c:spPr>
          <c:invertIfNegative val="0"/>
          <c:cat>
            <c:strRef>
              <c:f>'G65+'!$A$34:$A$74</c:f>
              <c:strCache>
                <c:ptCount val="41"/>
                <c:pt idx="0">
                  <c:v>65</c:v>
                </c:pt>
                <c:pt idx="5">
                  <c:v>70</c:v>
                </c:pt>
                <c:pt idx="10">
                  <c:v>75</c:v>
                </c:pt>
                <c:pt idx="15">
                  <c:v>80</c:v>
                </c:pt>
                <c:pt idx="20">
                  <c:v>85</c:v>
                </c:pt>
                <c:pt idx="25">
                  <c:v>90</c:v>
                </c:pt>
                <c:pt idx="30">
                  <c:v>95</c:v>
                </c:pt>
                <c:pt idx="35">
                  <c:v>100</c:v>
                </c:pt>
                <c:pt idx="40">
                  <c:v>105</c:v>
                </c:pt>
              </c:strCache>
            </c:strRef>
          </c:cat>
          <c:val>
            <c:numRef>
              <c:f>'G65+'!$I$34:$I$74</c:f>
              <c:numCache>
                <c:formatCode>#,##0</c:formatCode>
                <c:ptCount val="41"/>
                <c:pt idx="0">
                  <c:v>56540</c:v>
                </c:pt>
                <c:pt idx="1">
                  <c:v>61034</c:v>
                </c:pt>
                <c:pt idx="2">
                  <c:v>66131</c:v>
                </c:pt>
                <c:pt idx="3">
                  <c:v>65573</c:v>
                </c:pt>
                <c:pt idx="4">
                  <c:v>68066</c:v>
                </c:pt>
                <c:pt idx="5">
                  <c:v>67698</c:v>
                </c:pt>
                <c:pt idx="6">
                  <c:v>66036</c:v>
                </c:pt>
                <c:pt idx="7">
                  <c:v>67607</c:v>
                </c:pt>
                <c:pt idx="8">
                  <c:v>65384</c:v>
                </c:pt>
                <c:pt idx="9">
                  <c:v>65606</c:v>
                </c:pt>
                <c:pt idx="10">
                  <c:v>65585</c:v>
                </c:pt>
                <c:pt idx="11">
                  <c:v>64823</c:v>
                </c:pt>
                <c:pt idx="12">
                  <c:v>63989</c:v>
                </c:pt>
                <c:pt idx="13">
                  <c:v>63835</c:v>
                </c:pt>
                <c:pt idx="14">
                  <c:v>62554</c:v>
                </c:pt>
                <c:pt idx="15">
                  <c:v>64074</c:v>
                </c:pt>
                <c:pt idx="16">
                  <c:v>68468</c:v>
                </c:pt>
                <c:pt idx="17">
                  <c:v>68499</c:v>
                </c:pt>
                <c:pt idx="18">
                  <c:v>67078</c:v>
                </c:pt>
                <c:pt idx="19">
                  <c:v>65762</c:v>
                </c:pt>
                <c:pt idx="20">
                  <c:v>63705</c:v>
                </c:pt>
                <c:pt idx="21">
                  <c:v>60473</c:v>
                </c:pt>
                <c:pt idx="22">
                  <c:v>52642</c:v>
                </c:pt>
                <c:pt idx="23">
                  <c:v>44379</c:v>
                </c:pt>
                <c:pt idx="24">
                  <c:v>38354</c:v>
                </c:pt>
                <c:pt idx="25">
                  <c:v>33301</c:v>
                </c:pt>
                <c:pt idx="26">
                  <c:v>28457</c:v>
                </c:pt>
                <c:pt idx="27">
                  <c:v>23751</c:v>
                </c:pt>
                <c:pt idx="28">
                  <c:v>20342</c:v>
                </c:pt>
                <c:pt idx="29">
                  <c:v>17218</c:v>
                </c:pt>
                <c:pt idx="30">
                  <c:v>14447</c:v>
                </c:pt>
                <c:pt idx="31">
                  <c:v>11798</c:v>
                </c:pt>
                <c:pt idx="32">
                  <c:v>8661</c:v>
                </c:pt>
                <c:pt idx="33">
                  <c:v>5650</c:v>
                </c:pt>
                <c:pt idx="34">
                  <c:v>3839</c:v>
                </c:pt>
                <c:pt idx="35">
                  <c:v>2467</c:v>
                </c:pt>
                <c:pt idx="36">
                  <c:v>1538</c:v>
                </c:pt>
                <c:pt idx="37">
                  <c:v>990</c:v>
                </c:pt>
                <c:pt idx="38">
                  <c:v>593</c:v>
                </c:pt>
                <c:pt idx="39">
                  <c:v>326</c:v>
                </c:pt>
                <c:pt idx="40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9E-426B-BD58-8211683C4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90708208"/>
        <c:axId val="390704464"/>
      </c:barChart>
      <c:catAx>
        <c:axId val="3907082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Věk</a:t>
                </a:r>
              </a:p>
            </c:rich>
          </c:tx>
          <c:layout>
            <c:manualLayout>
              <c:xMode val="edge"/>
              <c:yMode val="edge"/>
              <c:x val="4.3525571273122961E-3"/>
              <c:y val="0.481238959368860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alpha val="93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390704464"/>
        <c:crosses val="autoZero"/>
        <c:auto val="1"/>
        <c:lblAlgn val="ctr"/>
        <c:lblOffset val="100"/>
        <c:noMultiLvlLbl val="0"/>
      </c:catAx>
      <c:valAx>
        <c:axId val="390704464"/>
        <c:scaling>
          <c:orientation val="minMax"/>
          <c:max val="80000"/>
          <c:min val="-800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Počet osob (v tis.)</a:t>
                </a:r>
              </a:p>
            </c:rich>
          </c:tx>
          <c:layout>
            <c:manualLayout>
              <c:xMode val="edge"/>
              <c:yMode val="edge"/>
              <c:x val="0.41426160337552742"/>
              <c:y val="0.956548857451145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;0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390708208"/>
        <c:crosses val="max"/>
        <c:crossBetween val="between"/>
        <c:majorUnit val="10000"/>
        <c:dispUnits>
          <c:builtInUnit val="thousands"/>
        </c:dispUnits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l"/>
      <c:layout>
        <c:manualLayout>
          <c:xMode val="edge"/>
          <c:yMode val="edge"/>
          <c:x val="9.8889755211501715E-2"/>
          <c:y val="5.9845222021004833E-2"/>
          <c:w val="0.18455818974750027"/>
          <c:h val="0.20337736720628941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9000"/>
        </a:schemeClr>
      </a:solidFill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600" b="1" dirty="0"/>
              <a:t>Naděje dožití při dosažení věku 65 </a:t>
            </a:r>
            <a:r>
              <a:rPr lang="cs-CZ" sz="1600" b="1" dirty="0" smtClean="0"/>
              <a:t>let</a:t>
            </a:r>
          </a:p>
          <a:p>
            <a:pPr>
              <a:defRPr sz="1600" b="1"/>
            </a:pPr>
            <a:r>
              <a:rPr lang="cs-CZ" sz="1600" b="1" dirty="0" smtClean="0"/>
              <a:t>(podle střední varianty</a:t>
            </a:r>
            <a:r>
              <a:rPr lang="cs-CZ" sz="1600" b="1" baseline="0" dirty="0" smtClean="0"/>
              <a:t> Projekce 2023)</a:t>
            </a:r>
            <a:endParaRPr lang="cs-CZ" sz="1600" b="1" dirty="0"/>
          </a:p>
        </c:rich>
      </c:tx>
      <c:layout>
        <c:manualLayout>
          <c:xMode val="edge"/>
          <c:yMode val="edge"/>
          <c:x val="0.231937240891362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347244094488188"/>
          <c:y val="0.16103224493587731"/>
          <c:w val="0.86597200349956249"/>
          <c:h val="0.69456108255538485"/>
        </c:manualLayout>
      </c:layout>
      <c:lineChart>
        <c:grouping val="standard"/>
        <c:varyColors val="0"/>
        <c:ser>
          <c:idx val="0"/>
          <c:order val="0"/>
          <c:tx>
            <c:strRef>
              <c:f>'e65'!$B$3</c:f>
              <c:strCache>
                <c:ptCount val="1"/>
                <c:pt idx="0">
                  <c:v>muži</c:v>
                </c:pt>
              </c:strCache>
            </c:strRef>
          </c:tx>
          <c:spPr>
            <a:ln w="31750" cap="rnd">
              <a:solidFill>
                <a:srgbClr val="006AAF"/>
              </a:solidFill>
              <a:prstDash val="sysDot"/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F6-457A-885C-67CFC1474B4A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F6-457A-885C-67CFC1474B4A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F6-457A-885C-67CFC1474B4A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CF6-457A-885C-67CFC1474B4A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CF6-457A-885C-67CFC1474B4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CCF6-457A-885C-67CFC1474B4A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CCF6-457A-885C-67CFC1474B4A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CCF6-457A-885C-67CFC1474B4A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CCF6-457A-885C-67CFC1474B4A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CCF6-457A-885C-67CFC1474B4A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CCF6-457A-885C-67CFC1474B4A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CCF6-457A-885C-67CFC1474B4A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CCF6-457A-885C-67CFC1474B4A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CCF6-457A-885C-67CFC1474B4A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CCF6-457A-885C-67CFC1474B4A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CCF6-457A-885C-67CFC1474B4A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CCF6-457A-885C-67CFC1474B4A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CCF6-457A-885C-67CFC1474B4A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CCF6-457A-885C-67CFC1474B4A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CCF6-457A-885C-67CFC1474B4A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CCF6-457A-885C-67CFC1474B4A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CCF6-457A-885C-67CFC1474B4A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31750" cap="rnd">
                <a:solidFill>
                  <a:srgbClr val="006AA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CCF6-457A-885C-67CFC1474B4A}"/>
              </c:ext>
            </c:extLst>
          </c:dPt>
          <c:dLbls>
            <c:dLbl>
              <c:idx val="18"/>
              <c:layout>
                <c:manualLayout>
                  <c:x val="-6.4497716894977172E-2"/>
                  <c:y val="7.407410531999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CCF6-457A-885C-67CFC1474B4A}"/>
                </c:ext>
              </c:extLst>
            </c:dLbl>
            <c:dLbl>
              <c:idx val="20"/>
              <c:layout>
                <c:manualLayout>
                  <c:x val="-1.6914003044140029E-2"/>
                  <c:y val="2.8571267878133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9-CCF6-457A-885C-67CFC1474B4A}"/>
                </c:ext>
              </c:extLst>
            </c:dLbl>
            <c:dLbl>
              <c:idx val="22"/>
              <c:layout>
                <c:manualLayout>
                  <c:x val="-4.4298067666261344E-17"/>
                  <c:y val="2.4999859393366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CCF6-457A-885C-67CFC1474B4A}"/>
                </c:ext>
              </c:extLst>
            </c:dLbl>
            <c:dLbl>
              <c:idx val="49"/>
              <c:layout>
                <c:manualLayout>
                  <c:x val="-3.6804097790304004E-2"/>
                  <c:y val="5.522144841811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D-CCF6-457A-885C-67CFC1474B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'e65'!$A$5:$A$104</c:f>
              <c:numCache>
                <c:formatCode>General</c:formatCode>
                <c:ptCount val="10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  <c:pt idx="25">
                  <c:v>2026</c:v>
                </c:pt>
                <c:pt idx="26">
                  <c:v>2027</c:v>
                </c:pt>
                <c:pt idx="27">
                  <c:v>2028</c:v>
                </c:pt>
                <c:pt idx="28">
                  <c:v>2029</c:v>
                </c:pt>
                <c:pt idx="29">
                  <c:v>2030</c:v>
                </c:pt>
                <c:pt idx="30">
                  <c:v>2031</c:v>
                </c:pt>
                <c:pt idx="31">
                  <c:v>2032</c:v>
                </c:pt>
                <c:pt idx="32">
                  <c:v>2033</c:v>
                </c:pt>
                <c:pt idx="33">
                  <c:v>2034</c:v>
                </c:pt>
                <c:pt idx="34">
                  <c:v>2035</c:v>
                </c:pt>
                <c:pt idx="35">
                  <c:v>2036</c:v>
                </c:pt>
                <c:pt idx="36">
                  <c:v>2037</c:v>
                </c:pt>
                <c:pt idx="37">
                  <c:v>2038</c:v>
                </c:pt>
                <c:pt idx="38">
                  <c:v>2039</c:v>
                </c:pt>
                <c:pt idx="39">
                  <c:v>2040</c:v>
                </c:pt>
                <c:pt idx="40">
                  <c:v>2041</c:v>
                </c:pt>
                <c:pt idx="41">
                  <c:v>2042</c:v>
                </c:pt>
                <c:pt idx="42">
                  <c:v>2043</c:v>
                </c:pt>
                <c:pt idx="43">
                  <c:v>2044</c:v>
                </c:pt>
                <c:pt idx="44">
                  <c:v>2045</c:v>
                </c:pt>
                <c:pt idx="45">
                  <c:v>2046</c:v>
                </c:pt>
                <c:pt idx="46">
                  <c:v>2047</c:v>
                </c:pt>
                <c:pt idx="47">
                  <c:v>2048</c:v>
                </c:pt>
                <c:pt idx="48">
                  <c:v>2049</c:v>
                </c:pt>
                <c:pt idx="49">
                  <c:v>2050</c:v>
                </c:pt>
                <c:pt idx="50">
                  <c:v>2051</c:v>
                </c:pt>
                <c:pt idx="51">
                  <c:v>2052</c:v>
                </c:pt>
                <c:pt idx="52">
                  <c:v>2053</c:v>
                </c:pt>
                <c:pt idx="53">
                  <c:v>2054</c:v>
                </c:pt>
                <c:pt idx="54">
                  <c:v>2055</c:v>
                </c:pt>
                <c:pt idx="55">
                  <c:v>2056</c:v>
                </c:pt>
                <c:pt idx="56">
                  <c:v>2057</c:v>
                </c:pt>
                <c:pt idx="57">
                  <c:v>2058</c:v>
                </c:pt>
                <c:pt idx="58">
                  <c:v>2059</c:v>
                </c:pt>
                <c:pt idx="59">
                  <c:v>2060</c:v>
                </c:pt>
                <c:pt idx="60">
                  <c:v>2061</c:v>
                </c:pt>
                <c:pt idx="61">
                  <c:v>2062</c:v>
                </c:pt>
                <c:pt idx="62">
                  <c:v>2063</c:v>
                </c:pt>
                <c:pt idx="63">
                  <c:v>2064</c:v>
                </c:pt>
                <c:pt idx="64">
                  <c:v>2065</c:v>
                </c:pt>
                <c:pt idx="65">
                  <c:v>2066</c:v>
                </c:pt>
                <c:pt idx="66">
                  <c:v>2067</c:v>
                </c:pt>
                <c:pt idx="67">
                  <c:v>2068</c:v>
                </c:pt>
                <c:pt idx="68">
                  <c:v>2069</c:v>
                </c:pt>
                <c:pt idx="69">
                  <c:v>2070</c:v>
                </c:pt>
                <c:pt idx="70">
                  <c:v>2071</c:v>
                </c:pt>
                <c:pt idx="71">
                  <c:v>2072</c:v>
                </c:pt>
                <c:pt idx="72">
                  <c:v>2073</c:v>
                </c:pt>
                <c:pt idx="73">
                  <c:v>2074</c:v>
                </c:pt>
                <c:pt idx="74">
                  <c:v>2075</c:v>
                </c:pt>
                <c:pt idx="75">
                  <c:v>2076</c:v>
                </c:pt>
                <c:pt idx="76">
                  <c:v>2077</c:v>
                </c:pt>
                <c:pt idx="77">
                  <c:v>2078</c:v>
                </c:pt>
                <c:pt idx="78">
                  <c:v>2079</c:v>
                </c:pt>
                <c:pt idx="79">
                  <c:v>2080</c:v>
                </c:pt>
                <c:pt idx="80">
                  <c:v>2081</c:v>
                </c:pt>
                <c:pt idx="81">
                  <c:v>2082</c:v>
                </c:pt>
                <c:pt idx="82">
                  <c:v>2083</c:v>
                </c:pt>
                <c:pt idx="83">
                  <c:v>2084</c:v>
                </c:pt>
                <c:pt idx="84">
                  <c:v>2085</c:v>
                </c:pt>
                <c:pt idx="85">
                  <c:v>2086</c:v>
                </c:pt>
                <c:pt idx="86">
                  <c:v>2087</c:v>
                </c:pt>
                <c:pt idx="87">
                  <c:v>2088</c:v>
                </c:pt>
                <c:pt idx="88">
                  <c:v>2089</c:v>
                </c:pt>
                <c:pt idx="89">
                  <c:v>2090</c:v>
                </c:pt>
                <c:pt idx="90">
                  <c:v>2091</c:v>
                </c:pt>
                <c:pt idx="91">
                  <c:v>2092</c:v>
                </c:pt>
                <c:pt idx="92">
                  <c:v>2093</c:v>
                </c:pt>
                <c:pt idx="93">
                  <c:v>2094</c:v>
                </c:pt>
                <c:pt idx="94">
                  <c:v>2095</c:v>
                </c:pt>
                <c:pt idx="95">
                  <c:v>2096</c:v>
                </c:pt>
                <c:pt idx="96">
                  <c:v>2097</c:v>
                </c:pt>
                <c:pt idx="97">
                  <c:v>2098</c:v>
                </c:pt>
                <c:pt idx="98">
                  <c:v>2099</c:v>
                </c:pt>
                <c:pt idx="99">
                  <c:v>2100</c:v>
                </c:pt>
              </c:numCache>
            </c:numRef>
          </c:cat>
          <c:val>
            <c:numRef>
              <c:f>'e65'!$B$5:$B$104</c:f>
              <c:numCache>
                <c:formatCode>0.0</c:formatCode>
                <c:ptCount val="100"/>
                <c:pt idx="0">
                  <c:v>13.8892545441</c:v>
                </c:pt>
                <c:pt idx="1">
                  <c:v>13.9469243976</c:v>
                </c:pt>
                <c:pt idx="2">
                  <c:v>13.8971681665</c:v>
                </c:pt>
                <c:pt idx="3">
                  <c:v>14.250479672899999</c:v>
                </c:pt>
                <c:pt idx="4">
                  <c:v>14.4256098017</c:v>
                </c:pt>
                <c:pt idx="5">
                  <c:v>14.7880273081</c:v>
                </c:pt>
                <c:pt idx="6">
                  <c:v>15.0111789563</c:v>
                </c:pt>
                <c:pt idx="7">
                  <c:v>15.217733813500001</c:v>
                </c:pt>
                <c:pt idx="8">
                  <c:v>15.1401960752</c:v>
                </c:pt>
                <c:pt idx="9">
                  <c:v>15.2937849841</c:v>
                </c:pt>
                <c:pt idx="10">
                  <c:v>15.482133724900001</c:v>
                </c:pt>
                <c:pt idx="11">
                  <c:v>15.546460640299999</c:v>
                </c:pt>
                <c:pt idx="12">
                  <c:v>15.5858966709</c:v>
                </c:pt>
                <c:pt idx="13">
                  <c:v>15.934964862999999</c:v>
                </c:pt>
                <c:pt idx="14">
                  <c:v>15.7568298575</c:v>
                </c:pt>
                <c:pt idx="15">
                  <c:v>16.088107988000001</c:v>
                </c:pt>
                <c:pt idx="16">
                  <c:v>16.087686871399999</c:v>
                </c:pt>
                <c:pt idx="17">
                  <c:v>16.142080201300001</c:v>
                </c:pt>
                <c:pt idx="18">
                  <c:v>16.286760353999998</c:v>
                </c:pt>
                <c:pt idx="19">
                  <c:v>15.2198528412</c:v>
                </c:pt>
                <c:pt idx="20">
                  <c:v>14.512726411099999</c:v>
                </c:pt>
                <c:pt idx="21">
                  <c:v>16.054444049299999</c:v>
                </c:pt>
                <c:pt idx="22">
                  <c:v>16.696330629999999</c:v>
                </c:pt>
                <c:pt idx="23">
                  <c:v>16.910889001285536</c:v>
                </c:pt>
                <c:pt idx="24">
                  <c:v>17.048760051496604</c:v>
                </c:pt>
                <c:pt idx="25">
                  <c:v>17.18635221103078</c:v>
                </c:pt>
                <c:pt idx="26">
                  <c:v>17.323647272435345</c:v>
                </c:pt>
                <c:pt idx="27">
                  <c:v>17.460627406038938</c:v>
                </c:pt>
                <c:pt idx="28">
                  <c:v>17.597275165322614</c:v>
                </c:pt>
                <c:pt idx="29">
                  <c:v>17.733573491702035</c:v>
                </c:pt>
                <c:pt idx="30">
                  <c:v>17.869505718734214</c:v>
                </c:pt>
                <c:pt idx="31">
                  <c:v>18.005055575762736</c:v>
                </c:pt>
                <c:pt idx="32">
                  <c:v>18.140207191016277</c:v>
                </c:pt>
                <c:pt idx="33">
                  <c:v>18.274945094175717</c:v>
                </c:pt>
                <c:pt idx="34">
                  <c:v>18.40925421842508</c:v>
                </c:pt>
                <c:pt idx="35">
                  <c:v>18.543119902002541</c:v>
                </c:pt>
                <c:pt idx="36">
                  <c:v>18.676527889267582</c:v>
                </c:pt>
                <c:pt idx="37">
                  <c:v>18.809464331300735</c:v>
                </c:pt>
                <c:pt idx="38">
                  <c:v>18.941915786052665</c:v>
                </c:pt>
                <c:pt idx="39">
                  <c:v>19.073869218059297</c:v>
                </c:pt>
                <c:pt idx="40">
                  <c:v>19.205311997739862</c:v>
                </c:pt>
                <c:pt idx="41">
                  <c:v>19.336231900294834</c:v>
                </c:pt>
                <c:pt idx="42">
                  <c:v>19.4666171042205</c:v>
                </c:pt>
                <c:pt idx="43">
                  <c:v>19.596456189457236</c:v>
                </c:pt>
                <c:pt idx="44">
                  <c:v>19.72573813518807</c:v>
                </c:pt>
                <c:pt idx="45">
                  <c:v>19.854452317304276</c:v>
                </c:pt>
                <c:pt idx="46">
                  <c:v>19.982588505554506</c:v>
                </c:pt>
                <c:pt idx="47">
                  <c:v>20.110136860393709</c:v>
                </c:pt>
                <c:pt idx="48">
                  <c:v>20.237087929548039</c:v>
                </c:pt>
                <c:pt idx="49">
                  <c:v>20.363432644311505</c:v>
                </c:pt>
                <c:pt idx="50">
                  <c:v>20.489162315590182</c:v>
                </c:pt>
                <c:pt idx="51">
                  <c:v>20.614268629708924</c:v>
                </c:pt>
                <c:pt idx="52">
                  <c:v>20.738743643996116</c:v>
                </c:pt>
                <c:pt idx="53">
                  <c:v>20.8625797821608</c:v>
                </c:pt>
                <c:pt idx="54">
                  <c:v>20.985769829476581</c:v>
                </c:pt>
                <c:pt idx="55">
                  <c:v>21.108306927786657</c:v>
                </c:pt>
                <c:pt idx="56">
                  <c:v>21.230184570343223</c:v>
                </c:pt>
                <c:pt idx="57">
                  <c:v>21.351396596494887</c:v>
                </c:pt>
                <c:pt idx="58">
                  <c:v>21.471937186234758</c:v>
                </c:pt>
                <c:pt idx="59">
                  <c:v>21.591800854622154</c:v>
                </c:pt>
                <c:pt idx="60">
                  <c:v>21.71098244608952</c:v>
                </c:pt>
                <c:pt idx="61">
                  <c:v>21.829477128646914</c:v>
                </c:pt>
                <c:pt idx="62">
                  <c:v>21.947280387994965</c:v>
                </c:pt>
                <c:pt idx="63">
                  <c:v>22.064388021557527</c:v>
                </c:pt>
                <c:pt idx="64">
                  <c:v>22.18079613244462</c:v>
                </c:pt>
                <c:pt idx="65">
                  <c:v>22.29650112335565</c:v>
                </c:pt>
                <c:pt idx="66">
                  <c:v>22.411499690432862</c:v>
                </c:pt>
                <c:pt idx="67">
                  <c:v>22.525788817074343</c:v>
                </c:pt>
                <c:pt idx="68">
                  <c:v>22.639365767715645</c:v>
                </c:pt>
                <c:pt idx="69">
                  <c:v>22.752228081588491</c:v>
                </c:pt>
                <c:pt idx="70">
                  <c:v>22.864373566464959</c:v>
                </c:pt>
                <c:pt idx="71">
                  <c:v>22.975800292394919</c:v>
                </c:pt>
                <c:pt idx="72">
                  <c:v>23.086506585444244</c:v>
                </c:pt>
                <c:pt idx="73">
                  <c:v>23.196491021440853</c:v>
                </c:pt>
                <c:pt idx="74">
                  <c:v>23.305752419735363</c:v>
                </c:pt>
                <c:pt idx="75">
                  <c:v>23.414289836982885</c:v>
                </c:pt>
                <c:pt idx="76">
                  <c:v>23.522102560951897</c:v>
                </c:pt>
                <c:pt idx="77">
                  <c:v>23.629190104365865</c:v>
                </c:pt>
                <c:pt idx="78">
                  <c:v>23.735552198783203</c:v>
                </c:pt>
                <c:pt idx="79">
                  <c:v>23.841188788520647</c:v>
                </c:pt>
                <c:pt idx="80">
                  <c:v>23.946100024624634</c:v>
                </c:pt>
                <c:pt idx="81">
                  <c:v>24.050286258895209</c:v>
                </c:pt>
                <c:pt idx="82">
                  <c:v>24.15374803796696</c:v>
                </c:pt>
                <c:pt idx="83">
                  <c:v>24.25648609745036</c:v>
                </c:pt>
                <c:pt idx="84">
                  <c:v>24.358501356137573</c:v>
                </c:pt>
                <c:pt idx="85">
                  <c:v>24.459794910275864</c:v>
                </c:pt>
                <c:pt idx="86">
                  <c:v>24.56036802791175</c:v>
                </c:pt>
                <c:pt idx="87">
                  <c:v>24.660222143308751</c:v>
                </c:pt>
                <c:pt idx="88">
                  <c:v>24.759358851441448</c:v>
                </c:pt>
                <c:pt idx="89">
                  <c:v>24.857779902568112</c:v>
                </c:pt>
                <c:pt idx="90">
                  <c:v>24.955487196883933</c:v>
                </c:pt>
                <c:pt idx="91">
                  <c:v>25.052482779257371</c:v>
                </c:pt>
                <c:pt idx="92">
                  <c:v>25.14876883405044</c:v>
                </c:pt>
                <c:pt idx="93">
                  <c:v>25.244347680025495</c:v>
                </c:pt>
                <c:pt idx="94">
                  <c:v>25.339221765339133</c:v>
                </c:pt>
                <c:pt idx="95">
                  <c:v>25.433393662624585</c:v>
                </c:pt>
                <c:pt idx="96">
                  <c:v>25.52686606416399</c:v>
                </c:pt>
                <c:pt idx="97">
                  <c:v>25.619641777150822</c:v>
                </c:pt>
                <c:pt idx="98">
                  <c:v>25.711723719043452</c:v>
                </c:pt>
                <c:pt idx="99">
                  <c:v>25.803114913010582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CCF6-457A-885C-67CFC1474B4A}"/>
            </c:ext>
          </c:extLst>
        </c:ser>
        <c:ser>
          <c:idx val="1"/>
          <c:order val="1"/>
          <c:tx>
            <c:strRef>
              <c:f>'e65'!$C$3</c:f>
              <c:strCache>
                <c:ptCount val="1"/>
                <c:pt idx="0">
                  <c:v>ženy</c:v>
                </c:pt>
              </c:strCache>
            </c:strRef>
          </c:tx>
          <c:spPr>
            <a:ln w="31750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A-B839-4718-89E7-74596C697D0E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0-CCF6-457A-885C-67CFC1474B4A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2-CCF6-457A-885C-67CFC1474B4A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4-CCF6-457A-885C-67CFC1474B4A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6-CCF6-457A-885C-67CFC1474B4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8-CCF6-457A-885C-67CFC1474B4A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A-CCF6-457A-885C-67CFC1474B4A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C-CCF6-457A-885C-67CFC1474B4A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E-CCF6-457A-885C-67CFC1474B4A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0-CCF6-457A-885C-67CFC1474B4A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2-CCF6-457A-885C-67CFC1474B4A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4-CCF6-457A-885C-67CFC1474B4A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6-CCF6-457A-885C-67CFC1474B4A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8-CCF6-457A-885C-67CFC1474B4A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A-CCF6-457A-885C-67CFC1474B4A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C-CCF6-457A-885C-67CFC1474B4A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E-CCF6-457A-885C-67CFC1474B4A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0-CCF6-457A-885C-67CFC1474B4A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2-CCF6-457A-885C-67CFC1474B4A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4-CCF6-457A-885C-67CFC1474B4A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6-CCF6-457A-885C-67CFC1474B4A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8-CCF6-457A-885C-67CFC1474B4A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3175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A-CCF6-457A-885C-67CFC1474B4A}"/>
              </c:ext>
            </c:extLst>
          </c:dPt>
          <c:dLbls>
            <c:dLbl>
              <c:idx val="18"/>
              <c:layout>
                <c:manualLayout>
                  <c:x val="-0.1123287671232877"/>
                  <c:y val="-5.4233103300881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2-CCF6-457A-885C-67CFC1474B4A}"/>
                </c:ext>
              </c:extLst>
            </c:dLbl>
            <c:dLbl>
              <c:idx val="20"/>
              <c:layout>
                <c:manualLayout>
                  <c:x val="-3.6244292237442924E-2"/>
                  <c:y val="2.1428450908600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6-CCF6-457A-885C-67CFC1474B4A}"/>
                </c:ext>
              </c:extLst>
            </c:dLbl>
            <c:dLbl>
              <c:idx val="22"/>
              <c:layout>
                <c:manualLayout>
                  <c:x val="-2.4162861491628614E-2"/>
                  <c:y val="-7.4999578180100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A-CCF6-457A-885C-67CFC1474B4A}"/>
                </c:ext>
              </c:extLst>
            </c:dLbl>
            <c:dLbl>
              <c:idx val="49"/>
              <c:layout>
                <c:manualLayout>
                  <c:x val="-4.6380665306194051E-2"/>
                  <c:y val="-5.6623887368940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90030441400305E-2"/>
                      <c:h val="4.05177698663112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5C-CCF6-457A-885C-67CFC1474B4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'e65'!$A$5:$A$104</c:f>
              <c:numCache>
                <c:formatCode>General</c:formatCode>
                <c:ptCount val="10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  <c:pt idx="25">
                  <c:v>2026</c:v>
                </c:pt>
                <c:pt idx="26">
                  <c:v>2027</c:v>
                </c:pt>
                <c:pt idx="27">
                  <c:v>2028</c:v>
                </c:pt>
                <c:pt idx="28">
                  <c:v>2029</c:v>
                </c:pt>
                <c:pt idx="29">
                  <c:v>2030</c:v>
                </c:pt>
                <c:pt idx="30">
                  <c:v>2031</c:v>
                </c:pt>
                <c:pt idx="31">
                  <c:v>2032</c:v>
                </c:pt>
                <c:pt idx="32">
                  <c:v>2033</c:v>
                </c:pt>
                <c:pt idx="33">
                  <c:v>2034</c:v>
                </c:pt>
                <c:pt idx="34">
                  <c:v>2035</c:v>
                </c:pt>
                <c:pt idx="35">
                  <c:v>2036</c:v>
                </c:pt>
                <c:pt idx="36">
                  <c:v>2037</c:v>
                </c:pt>
                <c:pt idx="37">
                  <c:v>2038</c:v>
                </c:pt>
                <c:pt idx="38">
                  <c:v>2039</c:v>
                </c:pt>
                <c:pt idx="39">
                  <c:v>2040</c:v>
                </c:pt>
                <c:pt idx="40">
                  <c:v>2041</c:v>
                </c:pt>
                <c:pt idx="41">
                  <c:v>2042</c:v>
                </c:pt>
                <c:pt idx="42">
                  <c:v>2043</c:v>
                </c:pt>
                <c:pt idx="43">
                  <c:v>2044</c:v>
                </c:pt>
                <c:pt idx="44">
                  <c:v>2045</c:v>
                </c:pt>
                <c:pt idx="45">
                  <c:v>2046</c:v>
                </c:pt>
                <c:pt idx="46">
                  <c:v>2047</c:v>
                </c:pt>
                <c:pt idx="47">
                  <c:v>2048</c:v>
                </c:pt>
                <c:pt idx="48">
                  <c:v>2049</c:v>
                </c:pt>
                <c:pt idx="49">
                  <c:v>2050</c:v>
                </c:pt>
                <c:pt idx="50">
                  <c:v>2051</c:v>
                </c:pt>
                <c:pt idx="51">
                  <c:v>2052</c:v>
                </c:pt>
                <c:pt idx="52">
                  <c:v>2053</c:v>
                </c:pt>
                <c:pt idx="53">
                  <c:v>2054</c:v>
                </c:pt>
                <c:pt idx="54">
                  <c:v>2055</c:v>
                </c:pt>
                <c:pt idx="55">
                  <c:v>2056</c:v>
                </c:pt>
                <c:pt idx="56">
                  <c:v>2057</c:v>
                </c:pt>
                <c:pt idx="57">
                  <c:v>2058</c:v>
                </c:pt>
                <c:pt idx="58">
                  <c:v>2059</c:v>
                </c:pt>
                <c:pt idx="59">
                  <c:v>2060</c:v>
                </c:pt>
                <c:pt idx="60">
                  <c:v>2061</c:v>
                </c:pt>
                <c:pt idx="61">
                  <c:v>2062</c:v>
                </c:pt>
                <c:pt idx="62">
                  <c:v>2063</c:v>
                </c:pt>
                <c:pt idx="63">
                  <c:v>2064</c:v>
                </c:pt>
                <c:pt idx="64">
                  <c:v>2065</c:v>
                </c:pt>
                <c:pt idx="65">
                  <c:v>2066</c:v>
                </c:pt>
                <c:pt idx="66">
                  <c:v>2067</c:v>
                </c:pt>
                <c:pt idx="67">
                  <c:v>2068</c:v>
                </c:pt>
                <c:pt idx="68">
                  <c:v>2069</c:v>
                </c:pt>
                <c:pt idx="69">
                  <c:v>2070</c:v>
                </c:pt>
                <c:pt idx="70">
                  <c:v>2071</c:v>
                </c:pt>
                <c:pt idx="71">
                  <c:v>2072</c:v>
                </c:pt>
                <c:pt idx="72">
                  <c:v>2073</c:v>
                </c:pt>
                <c:pt idx="73">
                  <c:v>2074</c:v>
                </c:pt>
                <c:pt idx="74">
                  <c:v>2075</c:v>
                </c:pt>
                <c:pt idx="75">
                  <c:v>2076</c:v>
                </c:pt>
                <c:pt idx="76">
                  <c:v>2077</c:v>
                </c:pt>
                <c:pt idx="77">
                  <c:v>2078</c:v>
                </c:pt>
                <c:pt idx="78">
                  <c:v>2079</c:v>
                </c:pt>
                <c:pt idx="79">
                  <c:v>2080</c:v>
                </c:pt>
                <c:pt idx="80">
                  <c:v>2081</c:v>
                </c:pt>
                <c:pt idx="81">
                  <c:v>2082</c:v>
                </c:pt>
                <c:pt idx="82">
                  <c:v>2083</c:v>
                </c:pt>
                <c:pt idx="83">
                  <c:v>2084</c:v>
                </c:pt>
                <c:pt idx="84">
                  <c:v>2085</c:v>
                </c:pt>
                <c:pt idx="85">
                  <c:v>2086</c:v>
                </c:pt>
                <c:pt idx="86">
                  <c:v>2087</c:v>
                </c:pt>
                <c:pt idx="87">
                  <c:v>2088</c:v>
                </c:pt>
                <c:pt idx="88">
                  <c:v>2089</c:v>
                </c:pt>
                <c:pt idx="89">
                  <c:v>2090</c:v>
                </c:pt>
                <c:pt idx="90">
                  <c:v>2091</c:v>
                </c:pt>
                <c:pt idx="91">
                  <c:v>2092</c:v>
                </c:pt>
                <c:pt idx="92">
                  <c:v>2093</c:v>
                </c:pt>
                <c:pt idx="93">
                  <c:v>2094</c:v>
                </c:pt>
                <c:pt idx="94">
                  <c:v>2095</c:v>
                </c:pt>
                <c:pt idx="95">
                  <c:v>2096</c:v>
                </c:pt>
                <c:pt idx="96">
                  <c:v>2097</c:v>
                </c:pt>
                <c:pt idx="97">
                  <c:v>2098</c:v>
                </c:pt>
                <c:pt idx="98">
                  <c:v>2099</c:v>
                </c:pt>
                <c:pt idx="99">
                  <c:v>2100</c:v>
                </c:pt>
              </c:numCache>
            </c:numRef>
          </c:cat>
          <c:val>
            <c:numRef>
              <c:f>'e65'!$C$5:$C$104</c:f>
              <c:numCache>
                <c:formatCode>0.0</c:formatCode>
                <c:ptCount val="100"/>
                <c:pt idx="0">
                  <c:v>17.221282393999999</c:v>
                </c:pt>
                <c:pt idx="1">
                  <c:v>17.3468603765</c:v>
                </c:pt>
                <c:pt idx="2">
                  <c:v>17.293093721399998</c:v>
                </c:pt>
                <c:pt idx="3">
                  <c:v>17.682166283200001</c:v>
                </c:pt>
                <c:pt idx="4">
                  <c:v>17.831814255200001</c:v>
                </c:pt>
                <c:pt idx="5">
                  <c:v>18.207840746999999</c:v>
                </c:pt>
                <c:pt idx="6">
                  <c:v>18.3422256554</c:v>
                </c:pt>
                <c:pt idx="7">
                  <c:v>18.571969220300002</c:v>
                </c:pt>
                <c:pt idx="8">
                  <c:v>18.530915588599999</c:v>
                </c:pt>
                <c:pt idx="9">
                  <c:v>18.7486726562</c:v>
                </c:pt>
                <c:pt idx="10">
                  <c:v>18.913365090500001</c:v>
                </c:pt>
                <c:pt idx="11">
                  <c:v>19.036491699599999</c:v>
                </c:pt>
                <c:pt idx="12">
                  <c:v>19.117562655</c:v>
                </c:pt>
                <c:pt idx="13">
                  <c:v>19.576856708600001</c:v>
                </c:pt>
                <c:pt idx="14">
                  <c:v>19.263302583200002</c:v>
                </c:pt>
                <c:pt idx="15">
                  <c:v>19.702085299099998</c:v>
                </c:pt>
                <c:pt idx="16">
                  <c:v>19.618959860299999</c:v>
                </c:pt>
                <c:pt idx="17">
                  <c:v>19.7091415509</c:v>
                </c:pt>
                <c:pt idx="18">
                  <c:v>19.941186607100001</c:v>
                </c:pt>
                <c:pt idx="19">
                  <c:v>19.168105925700001</c:v>
                </c:pt>
                <c:pt idx="20">
                  <c:v>18.649281179599999</c:v>
                </c:pt>
                <c:pt idx="21">
                  <c:v>19.8138915376</c:v>
                </c:pt>
                <c:pt idx="22">
                  <c:v>20.430644969999999</c:v>
                </c:pt>
                <c:pt idx="23">
                  <c:v>20.755931129026305</c:v>
                </c:pt>
                <c:pt idx="24">
                  <c:v>20.879651956833971</c:v>
                </c:pt>
                <c:pt idx="25">
                  <c:v>21.00281583631056</c:v>
                </c:pt>
                <c:pt idx="26">
                  <c:v>21.125414297370988</c:v>
                </c:pt>
                <c:pt idx="27">
                  <c:v>21.247439197287278</c:v>
                </c:pt>
                <c:pt idx="28">
                  <c:v>21.368882717925764</c:v>
                </c:pt>
                <c:pt idx="29">
                  <c:v>21.489737362772082</c:v>
                </c:pt>
                <c:pt idx="30">
                  <c:v>21.609995953755234</c:v>
                </c:pt>
                <c:pt idx="31">
                  <c:v>21.729651627882379</c:v>
                </c:pt>
                <c:pt idx="32">
                  <c:v>21.848697833695333</c:v>
                </c:pt>
                <c:pt idx="33">
                  <c:v>21.967128327559788</c:v>
                </c:pt>
                <c:pt idx="34">
                  <c:v>22.084937169798259</c:v>
                </c:pt>
                <c:pt idx="35">
                  <c:v>22.202118720676918</c:v>
                </c:pt>
                <c:pt idx="36">
                  <c:v>22.318667636256993</c:v>
                </c:pt>
                <c:pt idx="37">
                  <c:v>22.434578864120702</c:v>
                </c:pt>
                <c:pt idx="38">
                  <c:v>22.549847638981419</c:v>
                </c:pt>
                <c:pt idx="39">
                  <c:v>22.664469478188028</c:v>
                </c:pt>
                <c:pt idx="40">
                  <c:v>22.778440177132364</c:v>
                </c:pt>
                <c:pt idx="41">
                  <c:v>22.89175580456908</c:v>
                </c:pt>
                <c:pt idx="42">
                  <c:v>23.004412697856569</c:v>
                </c:pt>
                <c:pt idx="43">
                  <c:v>23.116407458127732</c:v>
                </c:pt>
                <c:pt idx="44">
                  <c:v>23.22773694539843</c:v>
                </c:pt>
                <c:pt idx="45">
                  <c:v>23.338398273621831</c:v>
                </c:pt>
                <c:pt idx="46">
                  <c:v>23.44838880569645</c:v>
                </c:pt>
                <c:pt idx="47">
                  <c:v>23.557706148434885</c:v>
                </c:pt>
                <c:pt idx="48">
                  <c:v>23.666348147500884</c:v>
                </c:pt>
                <c:pt idx="49">
                  <c:v>23.774312882321244</c:v>
                </c:pt>
                <c:pt idx="50">
                  <c:v>23.881598660979037</c:v>
                </c:pt>
                <c:pt idx="51">
                  <c:v>23.988204015095032</c:v>
                </c:pt>
                <c:pt idx="52">
                  <c:v>24.094127694702582</c:v>
                </c:pt>
                <c:pt idx="53">
                  <c:v>24.19936866312236</c:v>
                </c:pt>
                <c:pt idx="54">
                  <c:v>24.303926091842193</c:v>
                </c:pt>
                <c:pt idx="55">
                  <c:v>24.407799355407111</c:v>
                </c:pt>
                <c:pt idx="56">
                  <c:v>24.510988026324906</c:v>
                </c:pt>
                <c:pt idx="57">
                  <c:v>24.613491869991766</c:v>
                </c:pt>
                <c:pt idx="58">
                  <c:v>24.715310839642417</c:v>
                </c:pt>
                <c:pt idx="59">
                  <c:v>24.816445071329163</c:v>
                </c:pt>
                <c:pt idx="60">
                  <c:v>24.916894878933778</c:v>
                </c:pt>
                <c:pt idx="61">
                  <c:v>25.016660749216012</c:v>
                </c:pt>
                <c:pt idx="62">
                  <c:v>25.115743336902355</c:v>
                </c:pt>
                <c:pt idx="63">
                  <c:v>25.214143459818366</c:v>
                </c:pt>
                <c:pt idx="64">
                  <c:v>25.311862094067557</c:v>
                </c:pt>
                <c:pt idx="65">
                  <c:v>25.408900369260049</c:v>
                </c:pt>
                <c:pt idx="66">
                  <c:v>25.505259563793462</c:v>
                </c:pt>
                <c:pt idx="67">
                  <c:v>25.600941100188692</c:v>
                </c:pt>
                <c:pt idx="68">
                  <c:v>25.695946540483035</c:v>
                </c:pt>
                <c:pt idx="69">
                  <c:v>25.790277581682346</c:v>
                </c:pt>
                <c:pt idx="70">
                  <c:v>25.88393605127494</c:v>
                </c:pt>
                <c:pt idx="71">
                  <c:v>25.976923902808405</c:v>
                </c:pt>
                <c:pt idx="72">
                  <c:v>26.069243211531326</c:v>
                </c:pt>
                <c:pt idx="73">
                  <c:v>26.160896170101346</c:v>
                </c:pt>
                <c:pt idx="74">
                  <c:v>26.251885084360769</c:v>
                </c:pt>
                <c:pt idx="75">
                  <c:v>26.342212369181137</c:v>
                </c:pt>
                <c:pt idx="76">
                  <c:v>26.431880544377734</c:v>
                </c:pt>
                <c:pt idx="77">
                  <c:v>26.52089223069477</c:v>
                </c:pt>
                <c:pt idx="78">
                  <c:v>26.60925014586218</c:v>
                </c:pt>
                <c:pt idx="79">
                  <c:v>26.696957100725054</c:v>
                </c:pt>
                <c:pt idx="80">
                  <c:v>26.784015995445412</c:v>
                </c:pt>
                <c:pt idx="81">
                  <c:v>26.870429815777666</c:v>
                </c:pt>
                <c:pt idx="82">
                  <c:v>26.95620162941745</c:v>
                </c:pt>
                <c:pt idx="83">
                  <c:v>27.041334582424575</c:v>
                </c:pt>
                <c:pt idx="84">
                  <c:v>27.125831895719589</c:v>
                </c:pt>
                <c:pt idx="85">
                  <c:v>27.209696861654734</c:v>
                </c:pt>
                <c:pt idx="86">
                  <c:v>27.292932840658779</c:v>
                </c:pt>
                <c:pt idx="87">
                  <c:v>27.375543257955613</c:v>
                </c:pt>
                <c:pt idx="88">
                  <c:v>27.457531600356731</c:v>
                </c:pt>
                <c:pt idx="89">
                  <c:v>27.538901413126851</c:v>
                </c:pt>
                <c:pt idx="90">
                  <c:v>27.619656296922837</c:v>
                </c:pt>
                <c:pt idx="91">
                  <c:v>27.699799904805175</c:v>
                </c:pt>
                <c:pt idx="92">
                  <c:v>27.779335939321538</c:v>
                </c:pt>
                <c:pt idx="93">
                  <c:v>27.858268149662113</c:v>
                </c:pt>
                <c:pt idx="94">
                  <c:v>27.936600328886051</c:v>
                </c:pt>
                <c:pt idx="95">
                  <c:v>28.014336311218194</c:v>
                </c:pt>
                <c:pt idx="96">
                  <c:v>28.091479969415765</c:v>
                </c:pt>
                <c:pt idx="97">
                  <c:v>28.168035212203872</c:v>
                </c:pt>
                <c:pt idx="98">
                  <c:v>28.244005981779736</c:v>
                </c:pt>
                <c:pt idx="99">
                  <c:v>28.319396251383846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B-CCF6-457A-885C-67CFC1474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8075424"/>
        <c:axId val="1558080416"/>
      </c:lineChart>
      <c:catAx>
        <c:axId val="15580754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58080416"/>
        <c:crosses val="autoZero"/>
        <c:auto val="1"/>
        <c:lblAlgn val="ctr"/>
        <c:lblOffset val="100"/>
        <c:tickMarkSkip val="3"/>
        <c:noMultiLvlLbl val="0"/>
      </c:catAx>
      <c:valAx>
        <c:axId val="155808041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Průměrný počet zbývajících let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4.2653155497342412E-3"/>
              <c:y val="0.252109564597478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5807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549684537975311"/>
          <c:y val="0.10203489880200003"/>
          <c:w val="0.29003368328958878"/>
          <c:h val="5.81614197530864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5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450" b="1" dirty="0"/>
              <a:t>Podíl naděje dožití </a:t>
            </a:r>
            <a:r>
              <a:rPr lang="cs-CZ" sz="1450" b="1" dirty="0" smtClean="0"/>
              <a:t>ve zdraví / </a:t>
            </a:r>
            <a:r>
              <a:rPr lang="cs-CZ" sz="1450" b="1" dirty="0"/>
              <a:t>naděje dožití </a:t>
            </a:r>
            <a:r>
              <a:rPr lang="cs-CZ" sz="1450" b="1" dirty="0" smtClean="0"/>
              <a:t>bez omezení</a:t>
            </a:r>
            <a:endParaRPr lang="cs-CZ" sz="1450" b="1" dirty="0"/>
          </a:p>
          <a:p>
            <a:pPr>
              <a:defRPr sz="1450" b="1"/>
            </a:pPr>
            <a:r>
              <a:rPr lang="cs-CZ" sz="1450" b="1" dirty="0"/>
              <a:t>na střední délce života ve věku 65 let</a:t>
            </a:r>
          </a:p>
        </c:rich>
      </c:tx>
      <c:layout>
        <c:manualLayout>
          <c:xMode val="edge"/>
          <c:yMode val="edge"/>
          <c:x val="0.10940571189812036"/>
          <c:y val="1.5558834304411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5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5857042556593705E-2"/>
          <c:y val="0.16966366909054401"/>
          <c:w val="0.60369122043336876"/>
          <c:h val="0.69732656368773571"/>
        </c:manualLayout>
      </c:layout>
      <c:lineChart>
        <c:grouping val="standard"/>
        <c:varyColors val="0"/>
        <c:ser>
          <c:idx val="5"/>
          <c:order val="0"/>
          <c:tx>
            <c:v>podíl naděje dožití ve zdraví - muži</c:v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'healthy ex'!$A$46:$A$63</c:f>
              <c:strCach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strCache>
            </c:strRef>
          </c:cat>
          <c:val>
            <c:numRef>
              <c:f>'healthy ex'!$G$46:$G$63</c:f>
              <c:numCache>
                <c:formatCode>0%</c:formatCode>
                <c:ptCount val="18"/>
                <c:pt idx="0">
                  <c:v>0.68055555555555558</c:v>
                </c:pt>
                <c:pt idx="1">
                  <c:v>0.68243243243243235</c:v>
                </c:pt>
                <c:pt idx="2">
                  <c:v>0.70198675496688745</c:v>
                </c:pt>
                <c:pt idx="3">
                  <c:v>0.65359477124183007</c:v>
                </c:pt>
                <c:pt idx="4">
                  <c:v>0.71052631578947378</c:v>
                </c:pt>
                <c:pt idx="5">
                  <c:v>0.72258064516129028</c:v>
                </c:pt>
                <c:pt idx="6">
                  <c:v>0.74358974358974361</c:v>
                </c:pt>
                <c:pt idx="7">
                  <c:v>0.72611464968152872</c:v>
                </c:pt>
                <c:pt idx="8">
                  <c:v>0.73885350318471343</c:v>
                </c:pt>
                <c:pt idx="9">
                  <c:v>0.74534161490683226</c:v>
                </c:pt>
                <c:pt idx="10">
                  <c:v>0.75471698113207542</c:v>
                </c:pt>
                <c:pt idx="11">
                  <c:v>0.7592592592592593</c:v>
                </c:pt>
                <c:pt idx="12">
                  <c:v>0.76543209876543217</c:v>
                </c:pt>
                <c:pt idx="13">
                  <c:v>0.78395061728395066</c:v>
                </c:pt>
                <c:pt idx="14">
                  <c:v>0.77439024390243905</c:v>
                </c:pt>
                <c:pt idx="15">
                  <c:v>0.8092105263157896</c:v>
                </c:pt>
                <c:pt idx="16">
                  <c:v>0.79999999999999993</c:v>
                </c:pt>
                <c:pt idx="17">
                  <c:v>0.78749999999999998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B-43BB-8ADD-329523CF96C0}"/>
            </c:ext>
          </c:extLst>
        </c:ser>
        <c:ser>
          <c:idx val="3"/>
          <c:order val="1"/>
          <c:tx>
            <c:v>podíl naděje dožití ve zdraví - ženy</c:v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'healthy ex'!$A$46:$A$63</c:f>
              <c:strCach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strCache>
            </c:strRef>
          </c:cat>
          <c:val>
            <c:numRef>
              <c:f>'healthy ex'!$H$46:$H$63</c:f>
              <c:numCache>
                <c:formatCode>0%</c:formatCode>
                <c:ptCount val="18"/>
                <c:pt idx="0">
                  <c:v>0.63841807909604531</c:v>
                </c:pt>
                <c:pt idx="1">
                  <c:v>0.60655737704918034</c:v>
                </c:pt>
                <c:pt idx="2">
                  <c:v>0.62702702702702706</c:v>
                </c:pt>
                <c:pt idx="3">
                  <c:v>0.6063829787234043</c:v>
                </c:pt>
                <c:pt idx="4">
                  <c:v>0.62234042553191482</c:v>
                </c:pt>
                <c:pt idx="5">
                  <c:v>0.63684210526315788</c:v>
                </c:pt>
                <c:pt idx="6">
                  <c:v>0.65104166666666674</c:v>
                </c:pt>
                <c:pt idx="7">
                  <c:v>0.65625</c:v>
                </c:pt>
                <c:pt idx="8">
                  <c:v>0.65803108808290145</c:v>
                </c:pt>
                <c:pt idx="9">
                  <c:v>0.69191919191919182</c:v>
                </c:pt>
                <c:pt idx="10">
                  <c:v>0.70103092783505161</c:v>
                </c:pt>
                <c:pt idx="11">
                  <c:v>0.69500000000000006</c:v>
                </c:pt>
                <c:pt idx="12">
                  <c:v>0.73232323232323226</c:v>
                </c:pt>
                <c:pt idx="13">
                  <c:v>0.74747474747474751</c:v>
                </c:pt>
                <c:pt idx="14">
                  <c:v>0.75124378109452727</c:v>
                </c:pt>
                <c:pt idx="15">
                  <c:v>0.77486910994764391</c:v>
                </c:pt>
                <c:pt idx="16">
                  <c:v>0.76881720430107525</c:v>
                </c:pt>
                <c:pt idx="17">
                  <c:v>0.74747474747474751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B-43BB-8ADD-329523CF96C0}"/>
            </c:ext>
          </c:extLst>
        </c:ser>
        <c:ser>
          <c:idx val="0"/>
          <c:order val="2"/>
          <c:tx>
            <c:v>podíl naděje dožití bez omezeni -muži</c:v>
          </c:tx>
          <c:spPr>
            <a:ln w="28575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'healthy ex'!$G$67:$G$84</c:f>
              <c:numCache>
                <c:formatCode>0%</c:formatCode>
                <c:ptCount val="18"/>
                <c:pt idx="0">
                  <c:v>0.45833333333333331</c:v>
                </c:pt>
                <c:pt idx="1">
                  <c:v>0.45945945945945943</c:v>
                </c:pt>
                <c:pt idx="2">
                  <c:v>0.53642384105960261</c:v>
                </c:pt>
                <c:pt idx="3">
                  <c:v>0.49019607843137253</c:v>
                </c:pt>
                <c:pt idx="4">
                  <c:v>0.53289473684210531</c:v>
                </c:pt>
                <c:pt idx="5">
                  <c:v>0.54838709677419351</c:v>
                </c:pt>
                <c:pt idx="6">
                  <c:v>0.53846153846153855</c:v>
                </c:pt>
                <c:pt idx="7">
                  <c:v>0.52866242038216571</c:v>
                </c:pt>
                <c:pt idx="8">
                  <c:v>0.54140127388535031</c:v>
                </c:pt>
                <c:pt idx="9">
                  <c:v>0.52795031055900621</c:v>
                </c:pt>
                <c:pt idx="10">
                  <c:v>0.50314465408805031</c:v>
                </c:pt>
                <c:pt idx="11">
                  <c:v>0.5185185185185186</c:v>
                </c:pt>
                <c:pt idx="12">
                  <c:v>0.46913580246913578</c:v>
                </c:pt>
                <c:pt idx="13">
                  <c:v>0.5</c:v>
                </c:pt>
                <c:pt idx="14">
                  <c:v>0.48780487804878053</c:v>
                </c:pt>
                <c:pt idx="15">
                  <c:v>0.46052631578947373</c:v>
                </c:pt>
                <c:pt idx="16">
                  <c:v>0.48275862068965519</c:v>
                </c:pt>
                <c:pt idx="17">
                  <c:v>0.44374999999999998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7B-43BB-8ADD-329523CF96C0}"/>
            </c:ext>
          </c:extLst>
        </c:ser>
        <c:ser>
          <c:idx val="1"/>
          <c:order val="3"/>
          <c:tx>
            <c:v>podíl naděje dožití bez omezení - ženy</c:v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'healthy ex'!$H$67:$H$84</c:f>
              <c:numCache>
                <c:formatCode>0%</c:formatCode>
                <c:ptCount val="18"/>
                <c:pt idx="0">
                  <c:v>0.39548022598870058</c:v>
                </c:pt>
                <c:pt idx="1">
                  <c:v>0.38797814207650272</c:v>
                </c:pt>
                <c:pt idx="2">
                  <c:v>0.45405405405405408</c:v>
                </c:pt>
                <c:pt idx="3">
                  <c:v>0.43617021276595741</c:v>
                </c:pt>
                <c:pt idx="4">
                  <c:v>0.45212765957446804</c:v>
                </c:pt>
                <c:pt idx="5">
                  <c:v>0.46315789473684216</c:v>
                </c:pt>
                <c:pt idx="6">
                  <c:v>0.453125</c:v>
                </c:pt>
                <c:pt idx="7">
                  <c:v>0.46354166666666669</c:v>
                </c:pt>
                <c:pt idx="8">
                  <c:v>0.46113989637305702</c:v>
                </c:pt>
                <c:pt idx="9">
                  <c:v>0.46969696969696972</c:v>
                </c:pt>
                <c:pt idx="10">
                  <c:v>0.44329896907216498</c:v>
                </c:pt>
                <c:pt idx="11">
                  <c:v>0.44500000000000001</c:v>
                </c:pt>
                <c:pt idx="12">
                  <c:v>0.42929292929292928</c:v>
                </c:pt>
                <c:pt idx="13">
                  <c:v>0.42929292929292928</c:v>
                </c:pt>
                <c:pt idx="14">
                  <c:v>0.40796019900497504</c:v>
                </c:pt>
                <c:pt idx="15">
                  <c:v>0.41361256544502617</c:v>
                </c:pt>
                <c:pt idx="16">
                  <c:v>0.44086021505376338</c:v>
                </c:pt>
                <c:pt idx="17">
                  <c:v>0.3888888888888889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7B-43BB-8ADD-329523CF9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2312112"/>
        <c:axId val="1202311280"/>
      </c:lineChart>
      <c:catAx>
        <c:axId val="120231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0231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231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%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0231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79110888505845"/>
          <c:y val="0.24422562893081762"/>
          <c:w val="0.29191471581747347"/>
          <c:h val="0.43198887901918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5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450" b="1" dirty="0"/>
              <a:t>N</a:t>
            </a:r>
            <a:r>
              <a:rPr lang="en-US" sz="1450" b="1" dirty="0" err="1"/>
              <a:t>aděje</a:t>
            </a:r>
            <a:r>
              <a:rPr lang="en-US" sz="1450" b="1" dirty="0"/>
              <a:t> </a:t>
            </a:r>
            <a:r>
              <a:rPr lang="en-US" sz="1450" b="1" dirty="0" err="1"/>
              <a:t>dožití</a:t>
            </a:r>
            <a:r>
              <a:rPr lang="en-US" sz="1450" b="1" dirty="0"/>
              <a:t> </a:t>
            </a:r>
            <a:r>
              <a:rPr lang="cs-CZ" sz="1450" b="1" dirty="0"/>
              <a:t>ve zdraví a naděje dožití bez </a:t>
            </a:r>
            <a:r>
              <a:rPr lang="cs-CZ" sz="1450" b="1" dirty="0" smtClean="0"/>
              <a:t>omezení</a:t>
            </a:r>
          </a:p>
          <a:p>
            <a:pPr>
              <a:defRPr sz="1450" b="1"/>
            </a:pPr>
            <a:r>
              <a:rPr lang="en-US" sz="1450" b="1" dirty="0" err="1" smtClean="0"/>
              <a:t>ve</a:t>
            </a:r>
            <a:r>
              <a:rPr lang="en-US" sz="1450" b="1" dirty="0" smtClean="0"/>
              <a:t> </a:t>
            </a:r>
            <a:r>
              <a:rPr lang="en-US" sz="1450" b="1" dirty="0" err="1"/>
              <a:t>věku</a:t>
            </a:r>
            <a:r>
              <a:rPr lang="en-US" sz="1450" b="1" dirty="0"/>
              <a:t> 65 let</a:t>
            </a:r>
          </a:p>
        </c:rich>
      </c:tx>
      <c:layout>
        <c:manualLayout>
          <c:xMode val="edge"/>
          <c:yMode val="edge"/>
          <c:x val="0.14278354479046523"/>
          <c:y val="1.25375269740536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5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2044833862343861E-2"/>
          <c:y val="0.16966366909054401"/>
          <c:w val="0.62650635078447736"/>
          <c:h val="0.69732656368773571"/>
        </c:manualLayout>
      </c:layout>
      <c:lineChart>
        <c:grouping val="standard"/>
        <c:varyColors val="0"/>
        <c:ser>
          <c:idx val="4"/>
          <c:order val="0"/>
          <c:tx>
            <c:v>Naděje dožití - ženy</c:v>
          </c:tx>
          <c:spPr>
            <a:ln w="15875" cap="rnd">
              <a:solidFill>
                <a:srgbClr val="CC0099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'healthy ex'!$F$46:$F$63</c:f>
              <c:numCache>
                <c:formatCode>#\ ##0.##########</c:formatCode>
                <c:ptCount val="18"/>
                <c:pt idx="0">
                  <c:v>17.7</c:v>
                </c:pt>
                <c:pt idx="1">
                  <c:v>18.3</c:v>
                </c:pt>
                <c:pt idx="2">
                  <c:v>18.5</c:v>
                </c:pt>
                <c:pt idx="3">
                  <c:v>18.8</c:v>
                </c:pt>
                <c:pt idx="4">
                  <c:v>18.8</c:v>
                </c:pt>
                <c:pt idx="5" formatCode="#\ ##0.0">
                  <c:v>19</c:v>
                </c:pt>
                <c:pt idx="6">
                  <c:v>19.2</c:v>
                </c:pt>
                <c:pt idx="7">
                  <c:v>19.2</c:v>
                </c:pt>
                <c:pt idx="8">
                  <c:v>19.3</c:v>
                </c:pt>
                <c:pt idx="9">
                  <c:v>19.8</c:v>
                </c:pt>
                <c:pt idx="10">
                  <c:v>19.399999999999999</c:v>
                </c:pt>
                <c:pt idx="11" formatCode="#\ ##0.0">
                  <c:v>20</c:v>
                </c:pt>
                <c:pt idx="12">
                  <c:v>19.8</c:v>
                </c:pt>
                <c:pt idx="13">
                  <c:v>19.8</c:v>
                </c:pt>
                <c:pt idx="14">
                  <c:v>20.100000000000001</c:v>
                </c:pt>
                <c:pt idx="15">
                  <c:v>19.100000000000001</c:v>
                </c:pt>
                <c:pt idx="16">
                  <c:v>18.600000000000001</c:v>
                </c:pt>
                <c:pt idx="17">
                  <c:v>19.8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1-44F4-AF7A-3669C548E45F}"/>
            </c:ext>
          </c:extLst>
        </c:ser>
        <c:ser>
          <c:idx val="2"/>
          <c:order val="1"/>
          <c:tx>
            <c:v>Naděje dožití - muži</c:v>
          </c:tx>
          <c:spPr>
            <a:ln w="15875" cap="rnd">
              <a:solidFill>
                <a:schemeClr val="accent5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'healthy ex'!$E$46:$E$63</c:f>
              <c:numCache>
                <c:formatCode>#\ ##0.##########</c:formatCode>
                <c:ptCount val="18"/>
                <c:pt idx="0">
                  <c:v>14.4</c:v>
                </c:pt>
                <c:pt idx="1">
                  <c:v>14.8</c:v>
                </c:pt>
                <c:pt idx="2">
                  <c:v>15.1</c:v>
                </c:pt>
                <c:pt idx="3">
                  <c:v>15.3</c:v>
                </c:pt>
                <c:pt idx="4">
                  <c:v>15.2</c:v>
                </c:pt>
                <c:pt idx="5">
                  <c:v>15.5</c:v>
                </c:pt>
                <c:pt idx="6">
                  <c:v>15.6</c:v>
                </c:pt>
                <c:pt idx="7">
                  <c:v>15.7</c:v>
                </c:pt>
                <c:pt idx="8">
                  <c:v>15.7</c:v>
                </c:pt>
                <c:pt idx="9">
                  <c:v>16.100000000000001</c:v>
                </c:pt>
                <c:pt idx="10">
                  <c:v>15.9</c:v>
                </c:pt>
                <c:pt idx="11">
                  <c:v>16.2</c:v>
                </c:pt>
                <c:pt idx="12">
                  <c:v>16.2</c:v>
                </c:pt>
                <c:pt idx="13">
                  <c:v>16.2</c:v>
                </c:pt>
                <c:pt idx="14">
                  <c:v>16.399999999999999</c:v>
                </c:pt>
                <c:pt idx="15">
                  <c:v>15.2</c:v>
                </c:pt>
                <c:pt idx="16">
                  <c:v>14.5</c:v>
                </c:pt>
                <c:pt idx="17" formatCode="#\ ##0.0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1-44F4-AF7A-3669C548E45F}"/>
            </c:ext>
          </c:extLst>
        </c:ser>
        <c:ser>
          <c:idx val="1"/>
          <c:order val="2"/>
          <c:tx>
            <c:strRef>
              <c:f>'healthy ex'!$B$13</c:f>
              <c:strCache>
                <c:ptCount val="1"/>
                <c:pt idx="0">
                  <c:v>Naděje dožití ve zdraví – ženy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'healthy ex'!$A$46:$A$63</c:f>
              <c:strCach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strCache>
            </c:strRef>
          </c:cat>
          <c:val>
            <c:numRef>
              <c:f>'healthy ex'!$D$46:$D$63</c:f>
              <c:numCache>
                <c:formatCode>#\ ##0.##########</c:formatCode>
                <c:ptCount val="18"/>
                <c:pt idx="0">
                  <c:v>11.3</c:v>
                </c:pt>
                <c:pt idx="1">
                  <c:v>11.1</c:v>
                </c:pt>
                <c:pt idx="2">
                  <c:v>11.6</c:v>
                </c:pt>
                <c:pt idx="3">
                  <c:v>11.4</c:v>
                </c:pt>
                <c:pt idx="4">
                  <c:v>11.7</c:v>
                </c:pt>
                <c:pt idx="5">
                  <c:v>12.1</c:v>
                </c:pt>
                <c:pt idx="6">
                  <c:v>12.5</c:v>
                </c:pt>
                <c:pt idx="7">
                  <c:v>12.6</c:v>
                </c:pt>
                <c:pt idx="8">
                  <c:v>12.7</c:v>
                </c:pt>
                <c:pt idx="9">
                  <c:v>13.7</c:v>
                </c:pt>
                <c:pt idx="10">
                  <c:v>13.6</c:v>
                </c:pt>
                <c:pt idx="11">
                  <c:v>13.9</c:v>
                </c:pt>
                <c:pt idx="12">
                  <c:v>14.5</c:v>
                </c:pt>
                <c:pt idx="13">
                  <c:v>14.8</c:v>
                </c:pt>
                <c:pt idx="14">
                  <c:v>15.1</c:v>
                </c:pt>
                <c:pt idx="15">
                  <c:v>14.8</c:v>
                </c:pt>
                <c:pt idx="16">
                  <c:v>14.3</c:v>
                </c:pt>
                <c:pt idx="17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D1-44F4-AF7A-3669C548E45F}"/>
            </c:ext>
          </c:extLst>
        </c:ser>
        <c:ser>
          <c:idx val="0"/>
          <c:order val="3"/>
          <c:tx>
            <c:strRef>
              <c:f>'healthy ex'!$B$12</c:f>
              <c:strCache>
                <c:ptCount val="1"/>
                <c:pt idx="0">
                  <c:v>Naděje dožití ve zdraví – muži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'healthy ex'!$A$46:$A$63</c:f>
              <c:strCach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strCache>
            </c:strRef>
          </c:cat>
          <c:val>
            <c:numRef>
              <c:f>'healthy ex'!$C$46:$C$63</c:f>
              <c:numCache>
                <c:formatCode>#\ ##0.##########</c:formatCode>
                <c:ptCount val="18"/>
                <c:pt idx="0">
                  <c:v>9.8000000000000007</c:v>
                </c:pt>
                <c:pt idx="1">
                  <c:v>10.1</c:v>
                </c:pt>
                <c:pt idx="2">
                  <c:v>10.6</c:v>
                </c:pt>
                <c:pt idx="3" formatCode="#\ ##0.0">
                  <c:v>10</c:v>
                </c:pt>
                <c:pt idx="4">
                  <c:v>10.8</c:v>
                </c:pt>
                <c:pt idx="5">
                  <c:v>11.2</c:v>
                </c:pt>
                <c:pt idx="6">
                  <c:v>11.6</c:v>
                </c:pt>
                <c:pt idx="7">
                  <c:v>11.4</c:v>
                </c:pt>
                <c:pt idx="8">
                  <c:v>11.6</c:v>
                </c:pt>
                <c:pt idx="9" formatCode="#\ ##0.0">
                  <c:v>12</c:v>
                </c:pt>
                <c:pt idx="10" formatCode="#\ ##0.0">
                  <c:v>12</c:v>
                </c:pt>
                <c:pt idx="11">
                  <c:v>12.3</c:v>
                </c:pt>
                <c:pt idx="12">
                  <c:v>12.4</c:v>
                </c:pt>
                <c:pt idx="13">
                  <c:v>12.7</c:v>
                </c:pt>
                <c:pt idx="14">
                  <c:v>12.7</c:v>
                </c:pt>
                <c:pt idx="15">
                  <c:v>12.3</c:v>
                </c:pt>
                <c:pt idx="16">
                  <c:v>11.6</c:v>
                </c:pt>
                <c:pt idx="17">
                  <c:v>12.6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D1-44F4-AF7A-3669C548E45F}"/>
            </c:ext>
          </c:extLst>
        </c:ser>
        <c:ser>
          <c:idx val="5"/>
          <c:order val="4"/>
          <c:tx>
            <c:v>Naděje dožití bez omezení - muži</c:v>
          </c:tx>
          <c:spPr>
            <a:ln w="28575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'healthy ex'!$A$46:$A$63</c:f>
              <c:strCach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strCache>
            </c:strRef>
          </c:cat>
          <c:val>
            <c:numRef>
              <c:f>'healthy ex'!$D$67:$D$84</c:f>
              <c:numCache>
                <c:formatCode>General</c:formatCode>
                <c:ptCount val="18"/>
                <c:pt idx="0">
                  <c:v>7</c:v>
                </c:pt>
                <c:pt idx="1">
                  <c:v>7.1</c:v>
                </c:pt>
                <c:pt idx="2">
                  <c:v>8.4</c:v>
                </c:pt>
                <c:pt idx="3">
                  <c:v>8.1999999999999993</c:v>
                </c:pt>
                <c:pt idx="4">
                  <c:v>8.5</c:v>
                </c:pt>
                <c:pt idx="5">
                  <c:v>8.8000000000000007</c:v>
                </c:pt>
                <c:pt idx="6">
                  <c:v>8.6999999999999993</c:v>
                </c:pt>
                <c:pt idx="7">
                  <c:v>8.9</c:v>
                </c:pt>
                <c:pt idx="8">
                  <c:v>8.9</c:v>
                </c:pt>
                <c:pt idx="9">
                  <c:v>9.3000000000000007</c:v>
                </c:pt>
                <c:pt idx="10">
                  <c:v>8.6</c:v>
                </c:pt>
                <c:pt idx="11">
                  <c:v>8.9</c:v>
                </c:pt>
                <c:pt idx="12">
                  <c:v>8.5</c:v>
                </c:pt>
                <c:pt idx="13">
                  <c:v>8.5</c:v>
                </c:pt>
                <c:pt idx="14">
                  <c:v>8.1999999999999993</c:v>
                </c:pt>
                <c:pt idx="15">
                  <c:v>7.9</c:v>
                </c:pt>
                <c:pt idx="16">
                  <c:v>8.1999999999999993</c:v>
                </c:pt>
                <c:pt idx="17">
                  <c:v>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5D1-44F4-AF7A-3669C548E45F}"/>
            </c:ext>
          </c:extLst>
        </c:ser>
        <c:ser>
          <c:idx val="3"/>
          <c:order val="5"/>
          <c:tx>
            <c:v>Naděje dožití bez omezení - ženy</c:v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'healthy ex'!$A$46:$A$63</c:f>
              <c:strCach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strCache>
            </c:strRef>
          </c:cat>
          <c:val>
            <c:numRef>
              <c:f>'healthy ex'!$C$67:$C$84</c:f>
              <c:numCache>
                <c:formatCode>General</c:formatCode>
                <c:ptCount val="18"/>
                <c:pt idx="0">
                  <c:v>6.6</c:v>
                </c:pt>
                <c:pt idx="1">
                  <c:v>6.8</c:v>
                </c:pt>
                <c:pt idx="2">
                  <c:v>8.1</c:v>
                </c:pt>
                <c:pt idx="3">
                  <c:v>7.5</c:v>
                </c:pt>
                <c:pt idx="4">
                  <c:v>8.1</c:v>
                </c:pt>
                <c:pt idx="5">
                  <c:v>8.5</c:v>
                </c:pt>
                <c:pt idx="6">
                  <c:v>8.4</c:v>
                </c:pt>
                <c:pt idx="7">
                  <c:v>8.3000000000000007</c:v>
                </c:pt>
                <c:pt idx="8">
                  <c:v>8.5</c:v>
                </c:pt>
                <c:pt idx="9">
                  <c:v>8.5</c:v>
                </c:pt>
                <c:pt idx="10">
                  <c:v>8</c:v>
                </c:pt>
                <c:pt idx="11">
                  <c:v>8.4</c:v>
                </c:pt>
                <c:pt idx="12">
                  <c:v>7.6</c:v>
                </c:pt>
                <c:pt idx="13">
                  <c:v>8.1</c:v>
                </c:pt>
                <c:pt idx="14">
                  <c:v>8</c:v>
                </c:pt>
                <c:pt idx="15">
                  <c:v>7</c:v>
                </c:pt>
                <c:pt idx="16">
                  <c:v>7</c:v>
                </c:pt>
                <c:pt idx="17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5D1-44F4-AF7A-3669C548E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2312112"/>
        <c:axId val="1202311280"/>
      </c:lineChart>
      <c:catAx>
        <c:axId val="120231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0231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2311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Roky</a:t>
                </a:r>
              </a:p>
            </c:rich>
          </c:tx>
          <c:layout>
            <c:manualLayout>
              <c:xMode val="edge"/>
              <c:yMode val="edge"/>
              <c:x val="9.6100858644111221E-4"/>
              <c:y val="0.4697865614311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023121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40162437524029"/>
          <c:y val="0.21002428815456051"/>
          <c:w val="0.2919147344934348"/>
          <c:h val="0.568585183712628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600"/>
            </a:pPr>
            <a:r>
              <a:rPr lang="en-US" sz="1600"/>
              <a:t>Počet obyvatel podle pohlaví a věku</a:t>
            </a:r>
            <a:r>
              <a:rPr lang="cs-CZ" sz="1600"/>
              <a:t> (k 31. 12.)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575255679246987E-2"/>
          <c:y val="0.18280700618162421"/>
          <c:w val="0.86827477599782799"/>
          <c:h val="0.68398072510377983"/>
        </c:manualLayout>
      </c:layout>
      <c:barChart>
        <c:barDir val="col"/>
        <c:grouping val="clustered"/>
        <c:varyColors val="0"/>
        <c:ser>
          <c:idx val="1"/>
          <c:order val="0"/>
          <c:tx>
            <c:v>2023, muži</c:v>
          </c:tx>
          <c:spPr>
            <a:solidFill>
              <a:srgbClr val="99CCFF"/>
            </a:solidFill>
            <a:ln>
              <a:noFill/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99CCFF"/>
              </a:solidFill>
              <a:ln w="12700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73C-4CC2-8C3C-11F607C44D21}"/>
              </c:ext>
            </c:extLst>
          </c:dPt>
          <c:cat>
            <c:strRef>
              <c:f>K!$A$53:$A$103</c:f>
              <c:strCache>
                <c:ptCount val="51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  <c:pt idx="46">
                  <c:v>96</c:v>
                </c:pt>
                <c:pt idx="47">
                  <c:v>97</c:v>
                </c:pt>
                <c:pt idx="48">
                  <c:v>98</c:v>
                </c:pt>
                <c:pt idx="49">
                  <c:v>99</c:v>
                </c:pt>
                <c:pt idx="50">
                  <c:v>100</c:v>
                </c:pt>
              </c:strCache>
            </c:strRef>
          </c:cat>
          <c:val>
            <c:numRef>
              <c:f>K!$D$53:$D$103</c:f>
              <c:numCache>
                <c:formatCode>0</c:formatCode>
                <c:ptCount val="51"/>
                <c:pt idx="0">
                  <c:v>92548</c:v>
                </c:pt>
                <c:pt idx="1">
                  <c:v>83011</c:v>
                </c:pt>
                <c:pt idx="2">
                  <c:v>78211</c:v>
                </c:pt>
                <c:pt idx="3">
                  <c:v>74422</c:v>
                </c:pt>
                <c:pt idx="4">
                  <c:v>71344</c:v>
                </c:pt>
                <c:pt idx="5">
                  <c:v>67108</c:v>
                </c:pt>
                <c:pt idx="6">
                  <c:v>67049</c:v>
                </c:pt>
                <c:pt idx="7">
                  <c:v>67111</c:v>
                </c:pt>
                <c:pt idx="8">
                  <c:v>68912</c:v>
                </c:pt>
                <c:pt idx="9">
                  <c:v>71450</c:v>
                </c:pt>
                <c:pt idx="10">
                  <c:v>68507</c:v>
                </c:pt>
                <c:pt idx="11">
                  <c:v>61105</c:v>
                </c:pt>
                <c:pt idx="12">
                  <c:v>58731</c:v>
                </c:pt>
                <c:pt idx="13">
                  <c:v>56854</c:v>
                </c:pt>
                <c:pt idx="14">
                  <c:v>55134</c:v>
                </c:pt>
                <c:pt idx="15">
                  <c:v>57889</c:v>
                </c:pt>
                <c:pt idx="16">
                  <c:v>60735</c:v>
                </c:pt>
                <c:pt idx="17">
                  <c:v>61282</c:v>
                </c:pt>
                <c:pt idx="18">
                  <c:v>60298</c:v>
                </c:pt>
                <c:pt idx="19">
                  <c:v>59034</c:v>
                </c:pt>
                <c:pt idx="20">
                  <c:v>58084</c:v>
                </c:pt>
                <c:pt idx="21">
                  <c:v>56987</c:v>
                </c:pt>
                <c:pt idx="22">
                  <c:v>54884</c:v>
                </c:pt>
                <c:pt idx="23">
                  <c:v>52227</c:v>
                </c:pt>
                <c:pt idx="24">
                  <c:v>48903</c:v>
                </c:pt>
                <c:pt idx="25">
                  <c:v>48623</c:v>
                </c:pt>
                <c:pt idx="26">
                  <c:v>47790</c:v>
                </c:pt>
                <c:pt idx="27">
                  <c:v>43317</c:v>
                </c:pt>
                <c:pt idx="28">
                  <c:v>32195</c:v>
                </c:pt>
                <c:pt idx="29">
                  <c:v>31939</c:v>
                </c:pt>
                <c:pt idx="30">
                  <c:v>28982</c:v>
                </c:pt>
                <c:pt idx="31">
                  <c:v>23870</c:v>
                </c:pt>
                <c:pt idx="32">
                  <c:v>20921</c:v>
                </c:pt>
                <c:pt idx="33">
                  <c:v>18820</c:v>
                </c:pt>
                <c:pt idx="34">
                  <c:v>14617</c:v>
                </c:pt>
                <c:pt idx="35">
                  <c:v>12388</c:v>
                </c:pt>
                <c:pt idx="36">
                  <c:v>10069</c:v>
                </c:pt>
                <c:pt idx="37">
                  <c:v>8571</c:v>
                </c:pt>
                <c:pt idx="38">
                  <c:v>7188</c:v>
                </c:pt>
                <c:pt idx="39">
                  <c:v>5879</c:v>
                </c:pt>
                <c:pt idx="40">
                  <c:v>4806</c:v>
                </c:pt>
                <c:pt idx="41">
                  <c:v>3881</c:v>
                </c:pt>
                <c:pt idx="42">
                  <c:v>2936</c:v>
                </c:pt>
                <c:pt idx="43">
                  <c:v>2217</c:v>
                </c:pt>
                <c:pt idx="44">
                  <c:v>1371</c:v>
                </c:pt>
                <c:pt idx="45">
                  <c:v>926</c:v>
                </c:pt>
                <c:pt idx="46">
                  <c:v>560</c:v>
                </c:pt>
                <c:pt idx="47">
                  <c:v>393</c:v>
                </c:pt>
                <c:pt idx="48">
                  <c:v>209</c:v>
                </c:pt>
                <c:pt idx="49">
                  <c:v>102</c:v>
                </c:pt>
                <c:pt idx="50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3C-4CC2-8C3C-11F607C44D21}"/>
            </c:ext>
          </c:extLst>
        </c:ser>
        <c:ser>
          <c:idx val="2"/>
          <c:order val="1"/>
          <c:tx>
            <c:v>2023, ženy</c:v>
          </c:tx>
          <c:spPr>
            <a:solidFill>
              <a:srgbClr val="FF9999"/>
            </a:solidFill>
            <a:ln>
              <a:noFill/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FF9999"/>
              </a:solidFill>
              <a:ln w="12700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273C-4CC2-8C3C-11F607C44D21}"/>
              </c:ext>
            </c:extLst>
          </c:dPt>
          <c:cat>
            <c:strRef>
              <c:f>K!$A$53:$A$103</c:f>
              <c:strCache>
                <c:ptCount val="51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  <c:pt idx="46">
                  <c:v>96</c:v>
                </c:pt>
                <c:pt idx="47">
                  <c:v>97</c:v>
                </c:pt>
                <c:pt idx="48">
                  <c:v>98</c:v>
                </c:pt>
                <c:pt idx="49">
                  <c:v>99</c:v>
                </c:pt>
                <c:pt idx="50">
                  <c:v>100</c:v>
                </c:pt>
              </c:strCache>
            </c:strRef>
          </c:cat>
          <c:val>
            <c:numRef>
              <c:f>K!$C$53:$C$103</c:f>
              <c:numCache>
                <c:formatCode>General</c:formatCode>
                <c:ptCount val="51"/>
                <c:pt idx="0">
                  <c:v>89145</c:v>
                </c:pt>
                <c:pt idx="1">
                  <c:v>81282</c:v>
                </c:pt>
                <c:pt idx="2">
                  <c:v>76631</c:v>
                </c:pt>
                <c:pt idx="3">
                  <c:v>73526</c:v>
                </c:pt>
                <c:pt idx="4">
                  <c:v>70237</c:v>
                </c:pt>
                <c:pt idx="5">
                  <c:v>66702</c:v>
                </c:pt>
                <c:pt idx="6">
                  <c:v>66472</c:v>
                </c:pt>
                <c:pt idx="7">
                  <c:v>67187</c:v>
                </c:pt>
                <c:pt idx="8">
                  <c:v>69234</c:v>
                </c:pt>
                <c:pt idx="9">
                  <c:v>71822</c:v>
                </c:pt>
                <c:pt idx="10">
                  <c:v>69453</c:v>
                </c:pt>
                <c:pt idx="11">
                  <c:v>62292</c:v>
                </c:pt>
                <c:pt idx="12">
                  <c:v>60677</c:v>
                </c:pt>
                <c:pt idx="13">
                  <c:v>58833</c:v>
                </c:pt>
                <c:pt idx="14">
                  <c:v>58246</c:v>
                </c:pt>
                <c:pt idx="15">
                  <c:v>63050</c:v>
                </c:pt>
                <c:pt idx="16">
                  <c:v>66943</c:v>
                </c:pt>
                <c:pt idx="17">
                  <c:v>69323</c:v>
                </c:pt>
                <c:pt idx="18">
                  <c:v>69426</c:v>
                </c:pt>
                <c:pt idx="19">
                  <c:v>69595</c:v>
                </c:pt>
                <c:pt idx="20">
                  <c:v>69249</c:v>
                </c:pt>
                <c:pt idx="21">
                  <c:v>69948</c:v>
                </c:pt>
                <c:pt idx="22">
                  <c:v>69820</c:v>
                </c:pt>
                <c:pt idx="23">
                  <c:v>67324</c:v>
                </c:pt>
                <c:pt idx="24">
                  <c:v>64604</c:v>
                </c:pt>
                <c:pt idx="25">
                  <c:v>64826</c:v>
                </c:pt>
                <c:pt idx="26">
                  <c:v>66229</c:v>
                </c:pt>
                <c:pt idx="27">
                  <c:v>62209</c:v>
                </c:pt>
                <c:pt idx="28">
                  <c:v>49087</c:v>
                </c:pt>
                <c:pt idx="29">
                  <c:v>49530</c:v>
                </c:pt>
                <c:pt idx="30">
                  <c:v>45939</c:v>
                </c:pt>
                <c:pt idx="31">
                  <c:v>38962</c:v>
                </c:pt>
                <c:pt idx="32">
                  <c:v>35529</c:v>
                </c:pt>
                <c:pt idx="33">
                  <c:v>32663</c:v>
                </c:pt>
                <c:pt idx="34">
                  <c:v>27332</c:v>
                </c:pt>
                <c:pt idx="35">
                  <c:v>24138</c:v>
                </c:pt>
                <c:pt idx="36">
                  <c:v>20717</c:v>
                </c:pt>
                <c:pt idx="37">
                  <c:v>18379</c:v>
                </c:pt>
                <c:pt idx="38">
                  <c:v>15954</c:v>
                </c:pt>
                <c:pt idx="39">
                  <c:v>13996</c:v>
                </c:pt>
                <c:pt idx="40">
                  <c:v>11866</c:v>
                </c:pt>
                <c:pt idx="41">
                  <c:v>10030</c:v>
                </c:pt>
                <c:pt idx="42">
                  <c:v>7928</c:v>
                </c:pt>
                <c:pt idx="43">
                  <c:v>6252</c:v>
                </c:pt>
                <c:pt idx="44">
                  <c:v>4401</c:v>
                </c:pt>
                <c:pt idx="45">
                  <c:v>3160</c:v>
                </c:pt>
                <c:pt idx="46">
                  <c:v>2083</c:v>
                </c:pt>
                <c:pt idx="47">
                  <c:v>1453</c:v>
                </c:pt>
                <c:pt idx="48">
                  <c:v>970</c:v>
                </c:pt>
                <c:pt idx="49">
                  <c:v>603</c:v>
                </c:pt>
                <c:pt idx="50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3C-4CC2-8C3C-11F607C44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1049789679"/>
        <c:axId val="1049770543"/>
      </c:barChart>
      <c:lineChart>
        <c:grouping val="standard"/>
        <c:varyColors val="0"/>
        <c:ser>
          <c:idx val="3"/>
          <c:order val="2"/>
          <c:tx>
            <c:v>2060, muži</c:v>
          </c:tx>
          <c:spPr>
            <a:ln w="22225">
              <a:solidFill>
                <a:srgbClr val="0070C0"/>
              </a:solidFill>
              <a:prstDash val="sysDot"/>
            </a:ln>
          </c:spPr>
          <c:marker>
            <c:symbol val="none"/>
          </c:marker>
          <c:cat>
            <c:strRef>
              <c:f>K!$A$53:$A$103</c:f>
              <c:strCache>
                <c:ptCount val="51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  <c:pt idx="46">
                  <c:v>96</c:v>
                </c:pt>
                <c:pt idx="47">
                  <c:v>97</c:v>
                </c:pt>
                <c:pt idx="48">
                  <c:v>98</c:v>
                </c:pt>
                <c:pt idx="49">
                  <c:v>99</c:v>
                </c:pt>
                <c:pt idx="50">
                  <c:v>100</c:v>
                </c:pt>
              </c:strCache>
            </c:strRef>
          </c:cat>
          <c:val>
            <c:numRef>
              <c:f>K!$AY$53:$AY$103</c:f>
              <c:numCache>
                <c:formatCode>0</c:formatCode>
                <c:ptCount val="51"/>
                <c:pt idx="0">
                  <c:v>77775</c:v>
                </c:pt>
                <c:pt idx="1">
                  <c:v>77858</c:v>
                </c:pt>
                <c:pt idx="2">
                  <c:v>78801</c:v>
                </c:pt>
                <c:pt idx="3">
                  <c:v>77081</c:v>
                </c:pt>
                <c:pt idx="4">
                  <c:v>74100</c:v>
                </c:pt>
                <c:pt idx="5">
                  <c:v>71448</c:v>
                </c:pt>
                <c:pt idx="6">
                  <c:v>68346</c:v>
                </c:pt>
                <c:pt idx="7">
                  <c:v>64491</c:v>
                </c:pt>
                <c:pt idx="8">
                  <c:v>63984</c:v>
                </c:pt>
                <c:pt idx="9">
                  <c:v>62133</c:v>
                </c:pt>
                <c:pt idx="10">
                  <c:v>61878</c:v>
                </c:pt>
                <c:pt idx="11">
                  <c:v>59465</c:v>
                </c:pt>
                <c:pt idx="12">
                  <c:v>59603</c:v>
                </c:pt>
                <c:pt idx="13">
                  <c:v>58910</c:v>
                </c:pt>
                <c:pt idx="14">
                  <c:v>58123</c:v>
                </c:pt>
                <c:pt idx="15">
                  <c:v>59991</c:v>
                </c:pt>
                <c:pt idx="16">
                  <c:v>63395</c:v>
                </c:pt>
                <c:pt idx="17">
                  <c:v>68359</c:v>
                </c:pt>
                <c:pt idx="18">
                  <c:v>67476</c:v>
                </c:pt>
                <c:pt idx="19">
                  <c:v>69178</c:v>
                </c:pt>
                <c:pt idx="20">
                  <c:v>67624</c:v>
                </c:pt>
                <c:pt idx="21">
                  <c:v>65073</c:v>
                </c:pt>
                <c:pt idx="22">
                  <c:v>65038</c:v>
                </c:pt>
                <c:pt idx="23">
                  <c:v>63271</c:v>
                </c:pt>
                <c:pt idx="24">
                  <c:v>62260</c:v>
                </c:pt>
                <c:pt idx="25">
                  <c:v>61550</c:v>
                </c:pt>
                <c:pt idx="26">
                  <c:v>59898</c:v>
                </c:pt>
                <c:pt idx="27">
                  <c:v>58094</c:v>
                </c:pt>
                <c:pt idx="28">
                  <c:v>56901</c:v>
                </c:pt>
                <c:pt idx="29">
                  <c:v>55228</c:v>
                </c:pt>
                <c:pt idx="30">
                  <c:v>56077</c:v>
                </c:pt>
                <c:pt idx="31">
                  <c:v>58481</c:v>
                </c:pt>
                <c:pt idx="32">
                  <c:v>57095</c:v>
                </c:pt>
                <c:pt idx="33">
                  <c:v>54452</c:v>
                </c:pt>
                <c:pt idx="34">
                  <c:v>52359</c:v>
                </c:pt>
                <c:pt idx="35">
                  <c:v>49266</c:v>
                </c:pt>
                <c:pt idx="36">
                  <c:v>45755</c:v>
                </c:pt>
                <c:pt idx="37">
                  <c:v>39065</c:v>
                </c:pt>
                <c:pt idx="38">
                  <c:v>31388</c:v>
                </c:pt>
                <c:pt idx="39">
                  <c:v>26042</c:v>
                </c:pt>
                <c:pt idx="40">
                  <c:v>21444</c:v>
                </c:pt>
                <c:pt idx="41">
                  <c:v>17409</c:v>
                </c:pt>
                <c:pt idx="42">
                  <c:v>13543</c:v>
                </c:pt>
                <c:pt idx="43">
                  <c:v>10861</c:v>
                </c:pt>
                <c:pt idx="44">
                  <c:v>8470</c:v>
                </c:pt>
                <c:pt idx="45">
                  <c:v>6538</c:v>
                </c:pt>
                <c:pt idx="46">
                  <c:v>4904</c:v>
                </c:pt>
                <c:pt idx="47">
                  <c:v>3237</c:v>
                </c:pt>
                <c:pt idx="48">
                  <c:v>1902</c:v>
                </c:pt>
                <c:pt idx="49">
                  <c:v>1143</c:v>
                </c:pt>
                <c:pt idx="50">
                  <c:v>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73C-4CC2-8C3C-11F607C44D21}"/>
            </c:ext>
          </c:extLst>
        </c:ser>
        <c:ser>
          <c:idx val="4"/>
          <c:order val="3"/>
          <c:tx>
            <c:v>2060, ženy</c:v>
          </c:tx>
          <c:spPr>
            <a:ln w="22225">
              <a:solidFill>
                <a:srgbClr val="C00000"/>
              </a:solidFill>
              <a:prstDash val="sysDot"/>
            </a:ln>
          </c:spPr>
          <c:marker>
            <c:symbol val="none"/>
          </c:marker>
          <c:dPt>
            <c:idx val="20"/>
            <c:marker>
              <c:symbol val="circle"/>
              <c:size val="5"/>
              <c:spPr>
                <a:solidFill>
                  <a:schemeClr val="tx1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73C-4CC2-8C3C-11F607C44D21}"/>
              </c:ext>
            </c:extLst>
          </c:dPt>
          <c:cat>
            <c:strRef>
              <c:f>K!$A$53:$A$103</c:f>
              <c:strCache>
                <c:ptCount val="51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  <c:pt idx="46">
                  <c:v>96</c:v>
                </c:pt>
                <c:pt idx="47">
                  <c:v>97</c:v>
                </c:pt>
                <c:pt idx="48">
                  <c:v>98</c:v>
                </c:pt>
                <c:pt idx="49">
                  <c:v>99</c:v>
                </c:pt>
                <c:pt idx="50">
                  <c:v>100</c:v>
                </c:pt>
              </c:strCache>
            </c:strRef>
          </c:cat>
          <c:val>
            <c:numRef>
              <c:f>K!$AX$53:$AX$103</c:f>
              <c:numCache>
                <c:formatCode>General</c:formatCode>
                <c:ptCount val="51"/>
                <c:pt idx="0">
                  <c:v>71025</c:v>
                </c:pt>
                <c:pt idx="1">
                  <c:v>71942</c:v>
                </c:pt>
                <c:pt idx="2">
                  <c:v>72381</c:v>
                </c:pt>
                <c:pt idx="3">
                  <c:v>70139</c:v>
                </c:pt>
                <c:pt idx="4">
                  <c:v>65366</c:v>
                </c:pt>
                <c:pt idx="5">
                  <c:v>63985</c:v>
                </c:pt>
                <c:pt idx="6">
                  <c:v>61854</c:v>
                </c:pt>
                <c:pt idx="7">
                  <c:v>60357</c:v>
                </c:pt>
                <c:pt idx="8">
                  <c:v>59009</c:v>
                </c:pt>
                <c:pt idx="9">
                  <c:v>57557</c:v>
                </c:pt>
                <c:pt idx="10">
                  <c:v>56571</c:v>
                </c:pt>
                <c:pt idx="11">
                  <c:v>55246</c:v>
                </c:pt>
                <c:pt idx="12">
                  <c:v>55416</c:v>
                </c:pt>
                <c:pt idx="13">
                  <c:v>55220</c:v>
                </c:pt>
                <c:pt idx="14">
                  <c:v>54817</c:v>
                </c:pt>
                <c:pt idx="15">
                  <c:v>56540</c:v>
                </c:pt>
                <c:pt idx="16">
                  <c:v>61034</c:v>
                </c:pt>
                <c:pt idx="17">
                  <c:v>66131</c:v>
                </c:pt>
                <c:pt idx="18">
                  <c:v>65573</c:v>
                </c:pt>
                <c:pt idx="19">
                  <c:v>68066</c:v>
                </c:pt>
                <c:pt idx="20">
                  <c:v>67698</c:v>
                </c:pt>
                <c:pt idx="21">
                  <c:v>66036</c:v>
                </c:pt>
                <c:pt idx="22">
                  <c:v>67607</c:v>
                </c:pt>
                <c:pt idx="23">
                  <c:v>65384</c:v>
                </c:pt>
                <c:pt idx="24">
                  <c:v>65606</c:v>
                </c:pt>
                <c:pt idx="25">
                  <c:v>65585</c:v>
                </c:pt>
                <c:pt idx="26">
                  <c:v>64823</c:v>
                </c:pt>
                <c:pt idx="27">
                  <c:v>63989</c:v>
                </c:pt>
                <c:pt idx="28">
                  <c:v>63835</c:v>
                </c:pt>
                <c:pt idx="29">
                  <c:v>62554</c:v>
                </c:pt>
                <c:pt idx="30">
                  <c:v>64074</c:v>
                </c:pt>
                <c:pt idx="31">
                  <c:v>68468</c:v>
                </c:pt>
                <c:pt idx="32">
                  <c:v>68499</c:v>
                </c:pt>
                <c:pt idx="33">
                  <c:v>67078</c:v>
                </c:pt>
                <c:pt idx="34">
                  <c:v>65762</c:v>
                </c:pt>
                <c:pt idx="35">
                  <c:v>63705</c:v>
                </c:pt>
                <c:pt idx="36">
                  <c:v>60473</c:v>
                </c:pt>
                <c:pt idx="37">
                  <c:v>52642</c:v>
                </c:pt>
                <c:pt idx="38">
                  <c:v>44379</c:v>
                </c:pt>
                <c:pt idx="39">
                  <c:v>38354</c:v>
                </c:pt>
                <c:pt idx="40">
                  <c:v>33301</c:v>
                </c:pt>
                <c:pt idx="41">
                  <c:v>28457</c:v>
                </c:pt>
                <c:pt idx="42">
                  <c:v>23751</c:v>
                </c:pt>
                <c:pt idx="43">
                  <c:v>20342</c:v>
                </c:pt>
                <c:pt idx="44">
                  <c:v>17218</c:v>
                </c:pt>
                <c:pt idx="45">
                  <c:v>14447</c:v>
                </c:pt>
                <c:pt idx="46">
                  <c:v>11798</c:v>
                </c:pt>
                <c:pt idx="47">
                  <c:v>8661</c:v>
                </c:pt>
                <c:pt idx="48">
                  <c:v>5650</c:v>
                </c:pt>
                <c:pt idx="49">
                  <c:v>3839</c:v>
                </c:pt>
                <c:pt idx="50">
                  <c:v>2467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73C-4CC2-8C3C-11F607C44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4771200"/>
        <c:axId val="498667344"/>
      </c:lineChart>
      <c:catAx>
        <c:axId val="1049789679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Věk</a:t>
                </a:r>
              </a:p>
            </c:rich>
          </c:tx>
          <c:layout>
            <c:manualLayout>
              <c:xMode val="edge"/>
              <c:yMode val="edge"/>
              <c:x val="0.44955872904141991"/>
              <c:y val="0.9425003403376354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049770543"/>
        <c:crosses val="autoZero"/>
        <c:auto val="1"/>
        <c:lblAlgn val="ctr"/>
        <c:lblOffset val="100"/>
        <c:tickLblSkip val="5"/>
        <c:noMultiLvlLbl val="0"/>
      </c:catAx>
      <c:valAx>
        <c:axId val="104977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049789679"/>
        <c:crosses val="autoZero"/>
        <c:crossBetween val="between"/>
        <c:dispUnits>
          <c:builtInUnit val="thousands"/>
          <c:dispUnitsLbl>
            <c:layout/>
          </c:dispUnitsLbl>
        </c:dispUnits>
      </c:valAx>
      <c:valAx>
        <c:axId val="498667344"/>
        <c:scaling>
          <c:orientation val="minMax"/>
        </c:scaling>
        <c:delete val="1"/>
        <c:axPos val="r"/>
        <c:numFmt formatCode="0" sourceLinked="1"/>
        <c:majorTickMark val="out"/>
        <c:minorTickMark val="none"/>
        <c:tickLblPos val="nextTo"/>
        <c:crossAx val="1014771200"/>
        <c:crosses val="max"/>
        <c:crossBetween val="between"/>
      </c:valAx>
      <c:catAx>
        <c:axId val="1014771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8667344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9.0519375815936914E-2"/>
          <c:y val="0.10486036664797579"/>
          <c:w val="0.87143375035638626"/>
          <c:h val="6.794957667151264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600"/>
            </a:pPr>
            <a:r>
              <a:rPr lang="cs-CZ" sz="1600"/>
              <a:t>Podíl žen v populaci podle věku (k 31. 12.)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575255679246987E-2"/>
          <c:y val="0.17574448469695239"/>
          <c:w val="0.86827477599782799"/>
          <c:h val="0.69769369121211555"/>
        </c:manualLayout>
      </c:layout>
      <c:lineChart>
        <c:grouping val="standard"/>
        <c:varyColors val="0"/>
        <c:ser>
          <c:idx val="0"/>
          <c:order val="0"/>
          <c:tx>
            <c:v>2001</c:v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val>
            <c:numRef>
              <c:f>K!$BQ$53:$BQ$103</c:f>
              <c:numCache>
                <c:formatCode>0%</c:formatCode>
                <c:ptCount val="51"/>
                <c:pt idx="0">
                  <c:v>0.50650368377534527</c:v>
                </c:pt>
                <c:pt idx="1">
                  <c:v>0.50503439649781112</c:v>
                </c:pt>
                <c:pt idx="2">
                  <c:v>0.50766256455052283</c:v>
                </c:pt>
                <c:pt idx="3">
                  <c:v>0.50604542893757698</c:v>
                </c:pt>
                <c:pt idx="4">
                  <c:v>0.50981200379935121</c:v>
                </c:pt>
                <c:pt idx="5">
                  <c:v>0.51399432937789935</c:v>
                </c:pt>
                <c:pt idx="6">
                  <c:v>0.51965252173647525</c:v>
                </c:pt>
                <c:pt idx="7">
                  <c:v>0.51844398750155496</c:v>
                </c:pt>
                <c:pt idx="8">
                  <c:v>0.52050801896765231</c:v>
                </c:pt>
                <c:pt idx="9">
                  <c:v>0.52258866921130509</c:v>
                </c:pt>
                <c:pt idx="10">
                  <c:v>0.52754428370431838</c:v>
                </c:pt>
                <c:pt idx="11">
                  <c:v>0.52869841915879634</c:v>
                </c:pt>
                <c:pt idx="12">
                  <c:v>0.53748553392951082</c:v>
                </c:pt>
                <c:pt idx="13">
                  <c:v>0.54091704354141223</c:v>
                </c:pt>
                <c:pt idx="14">
                  <c:v>0.54338374512049736</c:v>
                </c:pt>
                <c:pt idx="15">
                  <c:v>0.54964353612167305</c:v>
                </c:pt>
                <c:pt idx="16">
                  <c:v>0.5545821298130863</c:v>
                </c:pt>
                <c:pt idx="17">
                  <c:v>0.55987878644396827</c:v>
                </c:pt>
                <c:pt idx="18">
                  <c:v>0.56158796765600316</c:v>
                </c:pt>
                <c:pt idx="19">
                  <c:v>0.57046634494430848</c:v>
                </c:pt>
                <c:pt idx="20">
                  <c:v>0.57774847001931995</c:v>
                </c:pt>
                <c:pt idx="21">
                  <c:v>0.58737577657716022</c:v>
                </c:pt>
                <c:pt idx="22">
                  <c:v>0.5905206097969411</c:v>
                </c:pt>
                <c:pt idx="23">
                  <c:v>0.60266727983444468</c:v>
                </c:pt>
                <c:pt idx="24">
                  <c:v>0.61287910713557459</c:v>
                </c:pt>
                <c:pt idx="25">
                  <c:v>0.62365591397849462</c:v>
                </c:pt>
                <c:pt idx="26">
                  <c:v>0.63164640883977896</c:v>
                </c:pt>
                <c:pt idx="27">
                  <c:v>0.64771699645939029</c:v>
                </c:pt>
                <c:pt idx="28">
                  <c:v>0.65190614424788695</c:v>
                </c:pt>
                <c:pt idx="29">
                  <c:v>0.66286245222818274</c:v>
                </c:pt>
                <c:pt idx="30">
                  <c:v>0.66695833090279799</c:v>
                </c:pt>
                <c:pt idx="31">
                  <c:v>0.67706299700014283</c:v>
                </c:pt>
                <c:pt idx="32">
                  <c:v>0.68181222134801989</c:v>
                </c:pt>
                <c:pt idx="33">
                  <c:v>0.69192077962904752</c:v>
                </c:pt>
                <c:pt idx="34">
                  <c:v>0.69541078079977514</c:v>
                </c:pt>
                <c:pt idx="35">
                  <c:v>0.70110513305220301</c:v>
                </c:pt>
                <c:pt idx="36">
                  <c:v>0.71347309216413146</c:v>
                </c:pt>
                <c:pt idx="37">
                  <c:v>0.71991080654810469</c:v>
                </c:pt>
                <c:pt idx="38">
                  <c:v>0.72987064413938751</c:v>
                </c:pt>
                <c:pt idx="39">
                  <c:v>0.73352950792872318</c:v>
                </c:pt>
                <c:pt idx="40">
                  <c:v>0.74991922455573501</c:v>
                </c:pt>
                <c:pt idx="41">
                  <c:v>0.76191155492154061</c:v>
                </c:pt>
                <c:pt idx="42">
                  <c:v>0.75987783928230579</c:v>
                </c:pt>
                <c:pt idx="43">
                  <c:v>0.77030892448512589</c:v>
                </c:pt>
                <c:pt idx="44">
                  <c:v>0.79770992366412219</c:v>
                </c:pt>
                <c:pt idx="45">
                  <c:v>0.80714285714285716</c:v>
                </c:pt>
                <c:pt idx="46">
                  <c:v>0.79933481152993346</c:v>
                </c:pt>
                <c:pt idx="47">
                  <c:v>0.81939163498098855</c:v>
                </c:pt>
                <c:pt idx="48">
                  <c:v>0.82781456953642385</c:v>
                </c:pt>
                <c:pt idx="49">
                  <c:v>0.83673469387755106</c:v>
                </c:pt>
                <c:pt idx="50">
                  <c:v>0.88349514563106801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7C-4336-A204-80B8121BECBF}"/>
            </c:ext>
          </c:extLst>
        </c:ser>
        <c:ser>
          <c:idx val="3"/>
          <c:order val="1"/>
          <c:tx>
            <c:v>2023</c:v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87C-4336-A204-80B8121BECBF}"/>
              </c:ext>
            </c:extLst>
          </c:dPt>
          <c:cat>
            <c:strRef>
              <c:f>K!$A$53:$A$103</c:f>
              <c:strCache>
                <c:ptCount val="51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  <c:pt idx="46">
                  <c:v>96</c:v>
                </c:pt>
                <c:pt idx="47">
                  <c:v>97</c:v>
                </c:pt>
                <c:pt idx="48">
                  <c:v>98</c:v>
                </c:pt>
                <c:pt idx="49">
                  <c:v>99</c:v>
                </c:pt>
                <c:pt idx="50">
                  <c:v>100</c:v>
                </c:pt>
              </c:strCache>
            </c:strRef>
          </c:cat>
          <c:val>
            <c:numRef>
              <c:f>K!$E$53:$E$103</c:f>
              <c:numCache>
                <c:formatCode>0%</c:formatCode>
                <c:ptCount val="51"/>
                <c:pt idx="0">
                  <c:v>0.49063530240570635</c:v>
                </c:pt>
                <c:pt idx="1">
                  <c:v>0.49473805944258126</c:v>
                </c:pt>
                <c:pt idx="2">
                  <c:v>0.49489802508363362</c:v>
                </c:pt>
                <c:pt idx="3">
                  <c:v>0.49697190904912536</c:v>
                </c:pt>
                <c:pt idx="4">
                  <c:v>0.49609057712546173</c:v>
                </c:pt>
                <c:pt idx="5">
                  <c:v>0.49848292354831475</c:v>
                </c:pt>
                <c:pt idx="6">
                  <c:v>0.49783929119763931</c:v>
                </c:pt>
                <c:pt idx="7">
                  <c:v>0.50028295283622992</c:v>
                </c:pt>
                <c:pt idx="8">
                  <c:v>0.50116543367162281</c:v>
                </c:pt>
                <c:pt idx="9">
                  <c:v>0.50129822994025353</c:v>
                </c:pt>
                <c:pt idx="10">
                  <c:v>0.50342853000869814</c:v>
                </c:pt>
                <c:pt idx="11">
                  <c:v>0.50480967932769838</c:v>
                </c:pt>
                <c:pt idx="12">
                  <c:v>0.50814853276162397</c:v>
                </c:pt>
                <c:pt idx="13">
                  <c:v>0.50855325144571129</c:v>
                </c:pt>
                <c:pt idx="14">
                  <c:v>0.51372376080437465</c:v>
                </c:pt>
                <c:pt idx="15">
                  <c:v>0.52133720305277864</c:v>
                </c:pt>
                <c:pt idx="16">
                  <c:v>0.52431115775623049</c:v>
                </c:pt>
                <c:pt idx="17">
                  <c:v>0.53078366065617699</c:v>
                </c:pt>
                <c:pt idx="18">
                  <c:v>0.53518238722210232</c:v>
                </c:pt>
                <c:pt idx="19">
                  <c:v>0.5410521733046203</c:v>
                </c:pt>
                <c:pt idx="20">
                  <c:v>0.5438417378055963</c:v>
                </c:pt>
                <c:pt idx="21">
                  <c:v>0.55105368889589157</c:v>
                </c:pt>
                <c:pt idx="22">
                  <c:v>0.55988580959712597</c:v>
                </c:pt>
                <c:pt idx="23">
                  <c:v>0.56314041706050133</c:v>
                </c:pt>
                <c:pt idx="24">
                  <c:v>0.56916313531324059</c:v>
                </c:pt>
                <c:pt idx="25">
                  <c:v>0.57141094236176604</c:v>
                </c:pt>
                <c:pt idx="26">
                  <c:v>0.58085933046246674</c:v>
                </c:pt>
                <c:pt idx="27">
                  <c:v>0.5895134848283835</c:v>
                </c:pt>
                <c:pt idx="28">
                  <c:v>0.60390984473807241</c:v>
                </c:pt>
                <c:pt idx="29">
                  <c:v>0.60796131043709878</c:v>
                </c:pt>
                <c:pt idx="30">
                  <c:v>0.61316586804767692</c:v>
                </c:pt>
                <c:pt idx="31">
                  <c:v>0.62009803921568629</c:v>
                </c:pt>
                <c:pt idx="32">
                  <c:v>0.62938883968113379</c:v>
                </c:pt>
                <c:pt idx="33">
                  <c:v>0.63444243730940308</c:v>
                </c:pt>
                <c:pt idx="34">
                  <c:v>0.65155307635462112</c:v>
                </c:pt>
                <c:pt idx="35">
                  <c:v>0.6608443300662542</c:v>
                </c:pt>
                <c:pt idx="36">
                  <c:v>0.67293575001624117</c:v>
                </c:pt>
                <c:pt idx="37">
                  <c:v>0.68196660482374771</c:v>
                </c:pt>
                <c:pt idx="38">
                  <c:v>0.68939590355198344</c:v>
                </c:pt>
                <c:pt idx="39">
                  <c:v>0.70420125786163523</c:v>
                </c:pt>
                <c:pt idx="40">
                  <c:v>0.71173224568138194</c:v>
                </c:pt>
                <c:pt idx="41">
                  <c:v>0.72101214865933438</c:v>
                </c:pt>
                <c:pt idx="42">
                  <c:v>0.72974963181148744</c:v>
                </c:pt>
                <c:pt idx="43">
                  <c:v>0.73822174991144174</c:v>
                </c:pt>
                <c:pt idx="44">
                  <c:v>0.76247401247401247</c:v>
                </c:pt>
                <c:pt idx="45">
                  <c:v>0.77337249143416542</c:v>
                </c:pt>
                <c:pt idx="46">
                  <c:v>0.78811956110480519</c:v>
                </c:pt>
                <c:pt idx="47">
                  <c:v>0.78710725893824485</c:v>
                </c:pt>
                <c:pt idx="48">
                  <c:v>0.82273112807463955</c:v>
                </c:pt>
                <c:pt idx="49">
                  <c:v>0.85531914893617023</c:v>
                </c:pt>
                <c:pt idx="50">
                  <c:v>0.87156970362239294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7C-4336-A204-80B8121BECBF}"/>
            </c:ext>
          </c:extLst>
        </c:ser>
        <c:ser>
          <c:idx val="4"/>
          <c:order val="2"/>
          <c:tx>
            <c:v>2060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20"/>
            <c:marker>
              <c:symbol val="circle"/>
              <c:size val="6"/>
              <c:spPr>
                <a:solidFill>
                  <a:srgbClr val="C0000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87C-4336-A204-80B8121BECBF}"/>
              </c:ext>
            </c:extLst>
          </c:dPt>
          <c:cat>
            <c:strRef>
              <c:f>K!$A$53:$A$103</c:f>
              <c:strCache>
                <c:ptCount val="51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63</c:v>
                </c:pt>
                <c:pt idx="14">
                  <c:v>64</c:v>
                </c:pt>
                <c:pt idx="15">
                  <c:v>65</c:v>
                </c:pt>
                <c:pt idx="16">
                  <c:v>66</c:v>
                </c:pt>
                <c:pt idx="17">
                  <c:v>67</c:v>
                </c:pt>
                <c:pt idx="18">
                  <c:v>68</c:v>
                </c:pt>
                <c:pt idx="19">
                  <c:v>69</c:v>
                </c:pt>
                <c:pt idx="20">
                  <c:v>70</c:v>
                </c:pt>
                <c:pt idx="21">
                  <c:v>71</c:v>
                </c:pt>
                <c:pt idx="22">
                  <c:v>72</c:v>
                </c:pt>
                <c:pt idx="23">
                  <c:v>73</c:v>
                </c:pt>
                <c:pt idx="24">
                  <c:v>74</c:v>
                </c:pt>
                <c:pt idx="25">
                  <c:v>75</c:v>
                </c:pt>
                <c:pt idx="26">
                  <c:v>76</c:v>
                </c:pt>
                <c:pt idx="27">
                  <c:v>77</c:v>
                </c:pt>
                <c:pt idx="28">
                  <c:v>78</c:v>
                </c:pt>
                <c:pt idx="29">
                  <c:v>79</c:v>
                </c:pt>
                <c:pt idx="30">
                  <c:v>80</c:v>
                </c:pt>
                <c:pt idx="31">
                  <c:v>81</c:v>
                </c:pt>
                <c:pt idx="32">
                  <c:v>82</c:v>
                </c:pt>
                <c:pt idx="33">
                  <c:v>83</c:v>
                </c:pt>
                <c:pt idx="34">
                  <c:v>84</c:v>
                </c:pt>
                <c:pt idx="35">
                  <c:v>85</c:v>
                </c:pt>
                <c:pt idx="36">
                  <c:v>86</c:v>
                </c:pt>
                <c:pt idx="37">
                  <c:v>87</c:v>
                </c:pt>
                <c:pt idx="38">
                  <c:v>88</c:v>
                </c:pt>
                <c:pt idx="39">
                  <c:v>89</c:v>
                </c:pt>
                <c:pt idx="40">
                  <c:v>90</c:v>
                </c:pt>
                <c:pt idx="41">
                  <c:v>91</c:v>
                </c:pt>
                <c:pt idx="42">
                  <c:v>92</c:v>
                </c:pt>
                <c:pt idx="43">
                  <c:v>93</c:v>
                </c:pt>
                <c:pt idx="44">
                  <c:v>94</c:v>
                </c:pt>
                <c:pt idx="45">
                  <c:v>95</c:v>
                </c:pt>
                <c:pt idx="46">
                  <c:v>96</c:v>
                </c:pt>
                <c:pt idx="47">
                  <c:v>97</c:v>
                </c:pt>
                <c:pt idx="48">
                  <c:v>98</c:v>
                </c:pt>
                <c:pt idx="49">
                  <c:v>99</c:v>
                </c:pt>
                <c:pt idx="50">
                  <c:v>100</c:v>
                </c:pt>
              </c:strCache>
            </c:strRef>
          </c:cat>
          <c:val>
            <c:numRef>
              <c:f>K!$AZ$53:$AZ$103</c:f>
              <c:numCache>
                <c:formatCode>0%</c:formatCode>
                <c:ptCount val="51"/>
                <c:pt idx="0">
                  <c:v>0.47731854838709675</c:v>
                </c:pt>
                <c:pt idx="1">
                  <c:v>0.48025367156208276</c:v>
                </c:pt>
                <c:pt idx="2">
                  <c:v>0.4787673135690757</c:v>
                </c:pt>
                <c:pt idx="3">
                  <c:v>0.47642304034777883</c:v>
                </c:pt>
                <c:pt idx="4">
                  <c:v>0.46868770883226019</c:v>
                </c:pt>
                <c:pt idx="5">
                  <c:v>0.4724476309318999</c:v>
                </c:pt>
                <c:pt idx="6">
                  <c:v>0.47506912442396315</c:v>
                </c:pt>
                <c:pt idx="7">
                  <c:v>0.48344386774317571</c:v>
                </c:pt>
                <c:pt idx="8">
                  <c:v>0.47977527176343371</c:v>
                </c:pt>
                <c:pt idx="9">
                  <c:v>0.48088395020469549</c:v>
                </c:pt>
                <c:pt idx="10">
                  <c:v>0.47759795354962897</c:v>
                </c:pt>
                <c:pt idx="11">
                  <c:v>0.48161030764268464</c:v>
                </c:pt>
                <c:pt idx="12">
                  <c:v>0.48179865935193317</c:v>
                </c:pt>
                <c:pt idx="13">
                  <c:v>0.48383422413037763</c:v>
                </c:pt>
                <c:pt idx="14">
                  <c:v>0.4853639100407296</c:v>
                </c:pt>
                <c:pt idx="15">
                  <c:v>0.48519278131999211</c:v>
                </c:pt>
                <c:pt idx="16">
                  <c:v>0.49051266183928183</c:v>
                </c:pt>
                <c:pt idx="17">
                  <c:v>0.49171685627184175</c:v>
                </c:pt>
                <c:pt idx="18">
                  <c:v>0.49284849942502384</c:v>
                </c:pt>
                <c:pt idx="19">
                  <c:v>0.49594882107778848</c:v>
                </c:pt>
                <c:pt idx="20">
                  <c:v>0.50027342191217983</c:v>
                </c:pt>
                <c:pt idx="21">
                  <c:v>0.50367251676086311</c:v>
                </c:pt>
                <c:pt idx="22">
                  <c:v>0.50968374231972557</c:v>
                </c:pt>
                <c:pt idx="23">
                  <c:v>0.50821188449729893</c:v>
                </c:pt>
                <c:pt idx="24">
                  <c:v>0.51308400982278324</c:v>
                </c:pt>
                <c:pt idx="25">
                  <c:v>0.51586895819404566</c:v>
                </c:pt>
                <c:pt idx="26">
                  <c:v>0.51974406876147561</c:v>
                </c:pt>
                <c:pt idx="27">
                  <c:v>0.52414341063047276</c:v>
                </c:pt>
                <c:pt idx="28">
                  <c:v>0.52871554465942217</c:v>
                </c:pt>
                <c:pt idx="29">
                  <c:v>0.53109982849671422</c:v>
                </c:pt>
                <c:pt idx="30">
                  <c:v>0.533278957312049</c:v>
                </c:pt>
                <c:pt idx="31">
                  <c:v>0.5393346934595783</c:v>
                </c:pt>
                <c:pt idx="32">
                  <c:v>0.54540025797410707</c:v>
                </c:pt>
                <c:pt idx="33">
                  <c:v>0.55194602155846295</c:v>
                </c:pt>
                <c:pt idx="34">
                  <c:v>0.55673419629024479</c:v>
                </c:pt>
                <c:pt idx="35">
                  <c:v>0.56390578112967049</c:v>
                </c:pt>
                <c:pt idx="36">
                  <c:v>0.5692755205783786</c:v>
                </c:pt>
                <c:pt idx="37">
                  <c:v>0.57402379316736996</c:v>
                </c:pt>
                <c:pt idx="38">
                  <c:v>0.58572993519606165</c:v>
                </c:pt>
                <c:pt idx="39">
                  <c:v>0.59559599975153732</c:v>
                </c:pt>
                <c:pt idx="40">
                  <c:v>0.60829299479404508</c:v>
                </c:pt>
                <c:pt idx="41">
                  <c:v>0.62043779706100377</c:v>
                </c:pt>
                <c:pt idx="42">
                  <c:v>0.63685847589424571</c:v>
                </c:pt>
                <c:pt idx="43">
                  <c:v>0.65192449443963718</c:v>
                </c:pt>
                <c:pt idx="44">
                  <c:v>0.6702740579258798</c:v>
                </c:pt>
                <c:pt idx="45">
                  <c:v>0.68844412675720756</c:v>
                </c:pt>
                <c:pt idx="46">
                  <c:v>0.7063824691653694</c:v>
                </c:pt>
                <c:pt idx="47">
                  <c:v>0.72793746848209784</c:v>
                </c:pt>
                <c:pt idx="48">
                  <c:v>0.74814618644067798</c:v>
                </c:pt>
                <c:pt idx="49">
                  <c:v>0.77057406663990369</c:v>
                </c:pt>
                <c:pt idx="50">
                  <c:v>0.81744048401946601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87C-4336-A204-80B8121BE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49789679"/>
        <c:axId val="1049770543"/>
      </c:lineChart>
      <c:catAx>
        <c:axId val="1049789679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Věk</a:t>
                </a:r>
              </a:p>
            </c:rich>
          </c:tx>
          <c:layout>
            <c:manualLayout>
              <c:xMode val="edge"/>
              <c:yMode val="edge"/>
              <c:x val="0.49706869399945702"/>
              <c:y val="0.9428024632815875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049770543"/>
        <c:crosses val="autoZero"/>
        <c:auto val="1"/>
        <c:lblAlgn val="ctr"/>
        <c:lblOffset val="100"/>
        <c:tickLblSkip val="5"/>
        <c:noMultiLvlLbl val="0"/>
      </c:catAx>
      <c:valAx>
        <c:axId val="104977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049789679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7352828310254323"/>
          <c:y val="0.10501311753806998"/>
          <c:w val="0.41842573988596254"/>
          <c:h val="7.877210593921089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600" b="1"/>
              <a:t>Složení seniorů (65+ let) podle rodinného stavu (%)</a:t>
            </a:r>
          </a:p>
          <a:p>
            <a:pPr>
              <a:defRPr sz="1600" b="1"/>
            </a:pPr>
            <a:r>
              <a:rPr lang="cs-CZ" sz="1600" b="1"/>
              <a:t>rok 2001 a 2023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503596739806578"/>
          <c:y val="0.18099843224294951"/>
          <c:w val="0.86440849181495794"/>
          <c:h val="0.49757408679619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RS!$M$3</c:f>
              <c:strCache>
                <c:ptCount val="1"/>
                <c:pt idx="0">
                  <c:v>2001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37-43AB-BBE4-72CBC5F4D74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37-43AB-BBE4-72CBC5F4D74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37-43AB-BBE4-72CBC5F4D74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237-43AB-BBE4-72CBC5F4D74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237-43AB-BBE4-72CBC5F4D74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237-43AB-BBE4-72CBC5F4D74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237-43AB-BBE4-72CBC5F4D74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237-43AB-BBE4-72CBC5F4D74F}"/>
              </c:ext>
            </c:extLst>
          </c:dPt>
          <c:dPt>
            <c:idx val="10"/>
            <c:invertIfNegative val="0"/>
            <c:bubble3D val="0"/>
            <c:spPr>
              <a:solidFill>
                <a:srgbClr val="FFCC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237-43AB-BBE4-72CBC5F4D74F}"/>
              </c:ext>
            </c:extLst>
          </c:dPt>
          <c:dPt>
            <c:idx val="11"/>
            <c:invertIfNegative val="0"/>
            <c:bubble3D val="0"/>
            <c:spPr>
              <a:solidFill>
                <a:srgbClr val="FFCC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237-43AB-BBE4-72CBC5F4D74F}"/>
              </c:ext>
            </c:extLst>
          </c:dPt>
          <c:dPt>
            <c:idx val="12"/>
            <c:invertIfNegative val="0"/>
            <c:bubble3D val="0"/>
            <c:spPr>
              <a:solidFill>
                <a:srgbClr val="FFCC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237-43AB-BBE4-72CBC5F4D74F}"/>
              </c:ext>
            </c:extLst>
          </c:dPt>
          <c:dPt>
            <c:idx val="13"/>
            <c:invertIfNegative val="0"/>
            <c:bubble3D val="0"/>
            <c:spPr>
              <a:solidFill>
                <a:srgbClr val="FFCC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237-43AB-BBE4-72CBC5F4D74F}"/>
              </c:ext>
            </c:extLst>
          </c:dPt>
          <c:cat>
            <c:multiLvlStrRef>
              <c:f>RS!$K$4:$L$17</c:f>
              <c:multiLvlStrCache>
                <c:ptCount val="14"/>
                <c:lvl>
                  <c:pt idx="0">
                    <c:v>svobodní</c:v>
                  </c:pt>
                  <c:pt idx="1">
                    <c:v>ženatí/vdané</c:v>
                  </c:pt>
                  <c:pt idx="2">
                    <c:v>rozvedení</c:v>
                  </c:pt>
                  <c:pt idx="3">
                    <c:v>ovdovělí</c:v>
                  </c:pt>
                  <c:pt idx="5">
                    <c:v>svobodní</c:v>
                  </c:pt>
                  <c:pt idx="6">
                    <c:v>ženatí</c:v>
                  </c:pt>
                  <c:pt idx="7">
                    <c:v>rozvedení</c:v>
                  </c:pt>
                  <c:pt idx="8">
                    <c:v>ovdovělí</c:v>
                  </c:pt>
                  <c:pt idx="10">
                    <c:v>svobodné</c:v>
                  </c:pt>
                  <c:pt idx="11">
                    <c:v>vdané</c:v>
                  </c:pt>
                  <c:pt idx="12">
                    <c:v>rozvedené</c:v>
                  </c:pt>
                  <c:pt idx="13">
                    <c:v>ovdovělé</c:v>
                  </c:pt>
                </c:lvl>
                <c:lvl>
                  <c:pt idx="0">
                    <c:v>Celkem</c:v>
                  </c:pt>
                  <c:pt idx="5">
                    <c:v>Muži</c:v>
                  </c:pt>
                  <c:pt idx="10">
                    <c:v>Ženy</c:v>
                  </c:pt>
                </c:lvl>
              </c:multiLvlStrCache>
            </c:multiLvlStrRef>
          </c:cat>
          <c:val>
            <c:numRef>
              <c:f>RS!$M$4:$M$17</c:f>
              <c:numCache>
                <c:formatCode>0.0</c:formatCode>
                <c:ptCount val="14"/>
                <c:pt idx="0">
                  <c:v>3.068098351639418</c:v>
                </c:pt>
                <c:pt idx="1">
                  <c:v>49.369378540419369</c:v>
                </c:pt>
                <c:pt idx="2">
                  <c:v>6.61323651150148</c:v>
                </c:pt>
                <c:pt idx="3">
                  <c:v>40.949286596439734</c:v>
                </c:pt>
                <c:pt idx="5">
                  <c:v>3.3888646616265818</c:v>
                </c:pt>
                <c:pt idx="6">
                  <c:v>74.862118374810819</c:v>
                </c:pt>
                <c:pt idx="7">
                  <c:v>5.3490741317580319</c:v>
                </c:pt>
                <c:pt idx="8">
                  <c:v>16.399942831804573</c:v>
                </c:pt>
                <c:pt idx="10">
                  <c:v>2.8666009053877826</c:v>
                </c:pt>
                <c:pt idx="11">
                  <c:v>33.355471173424462</c:v>
                </c:pt>
                <c:pt idx="12">
                  <c:v>7.4073519882044065</c:v>
                </c:pt>
                <c:pt idx="13">
                  <c:v>56.37057593298335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237-43AB-BBE4-72CBC5F4D74F}"/>
            </c:ext>
          </c:extLst>
        </c:ser>
        <c:ser>
          <c:idx val="1"/>
          <c:order val="1"/>
          <c:tx>
            <c:strRef>
              <c:f>RS!$N$3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E237-43AB-BBE4-72CBC5F4D74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E237-43AB-BBE4-72CBC5F4D74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E237-43AB-BBE4-72CBC5F4D74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E237-43AB-BBE4-72CBC5F4D74F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E237-43AB-BBE4-72CBC5F4D74F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E237-43AB-BBE4-72CBC5F4D74F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E237-43AB-BBE4-72CBC5F4D74F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E237-43AB-BBE4-72CBC5F4D74F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E237-43AB-BBE4-72CBC5F4D74F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E237-43AB-BBE4-72CBC5F4D74F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E237-43AB-BBE4-72CBC5F4D74F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0-E237-43AB-BBE4-72CBC5F4D74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RS!$K$4:$L$17</c:f>
              <c:multiLvlStrCache>
                <c:ptCount val="14"/>
                <c:lvl>
                  <c:pt idx="0">
                    <c:v>svobodní</c:v>
                  </c:pt>
                  <c:pt idx="1">
                    <c:v>ženatí/vdané</c:v>
                  </c:pt>
                  <c:pt idx="2">
                    <c:v>rozvedení</c:v>
                  </c:pt>
                  <c:pt idx="3">
                    <c:v>ovdovělí</c:v>
                  </c:pt>
                  <c:pt idx="5">
                    <c:v>svobodní</c:v>
                  </c:pt>
                  <c:pt idx="6">
                    <c:v>ženatí</c:v>
                  </c:pt>
                  <c:pt idx="7">
                    <c:v>rozvedení</c:v>
                  </c:pt>
                  <c:pt idx="8">
                    <c:v>ovdovělí</c:v>
                  </c:pt>
                  <c:pt idx="10">
                    <c:v>svobodné</c:v>
                  </c:pt>
                  <c:pt idx="11">
                    <c:v>vdané</c:v>
                  </c:pt>
                  <c:pt idx="12">
                    <c:v>rozvedené</c:v>
                  </c:pt>
                  <c:pt idx="13">
                    <c:v>ovdovělé</c:v>
                  </c:pt>
                </c:lvl>
                <c:lvl>
                  <c:pt idx="0">
                    <c:v>Celkem</c:v>
                  </c:pt>
                  <c:pt idx="5">
                    <c:v>Muži</c:v>
                  </c:pt>
                  <c:pt idx="10">
                    <c:v>Ženy</c:v>
                  </c:pt>
                </c:lvl>
              </c:multiLvlStrCache>
            </c:multiLvlStrRef>
          </c:cat>
          <c:val>
            <c:numRef>
              <c:f>RS!$N$4:$N$17</c:f>
              <c:numCache>
                <c:formatCode>0.0</c:formatCode>
                <c:ptCount val="14"/>
                <c:pt idx="0">
                  <c:v>3.5512545802526412</c:v>
                </c:pt>
                <c:pt idx="1">
                  <c:v>52.817654320656573</c:v>
                </c:pt>
                <c:pt idx="2">
                  <c:v>15.404130473843283</c:v>
                </c:pt>
                <c:pt idx="3">
                  <c:v>28.226960625247504</c:v>
                </c:pt>
                <c:pt idx="5">
                  <c:v>4.8319742102416727</c:v>
                </c:pt>
                <c:pt idx="6">
                  <c:v>68.997677649229587</c:v>
                </c:pt>
                <c:pt idx="7">
                  <c:v>14.49708910828093</c:v>
                </c:pt>
                <c:pt idx="8">
                  <c:v>11.673259032247802</c:v>
                </c:pt>
                <c:pt idx="10">
                  <c:v>2.6181477109074165</c:v>
                </c:pt>
                <c:pt idx="11">
                  <c:v>41.029210885783336</c:v>
                </c:pt>
                <c:pt idx="12">
                  <c:v>16.06498278622156</c:v>
                </c:pt>
                <c:pt idx="13">
                  <c:v>40.287658617087693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1-E237-43AB-BBE4-72CBC5F4D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70999391"/>
        <c:axId val="1071003551"/>
      </c:barChart>
      <c:catAx>
        <c:axId val="1070999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71003551"/>
        <c:crosses val="autoZero"/>
        <c:auto val="1"/>
        <c:lblAlgn val="ctr"/>
        <c:lblOffset val="100"/>
        <c:noMultiLvlLbl val="0"/>
      </c:catAx>
      <c:valAx>
        <c:axId val="1071003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Podíl (%)</a:t>
                </a:r>
              </a:p>
            </c:rich>
          </c:tx>
          <c:layout>
            <c:manualLayout>
              <c:xMode val="edge"/>
              <c:yMode val="edge"/>
              <c:x val="2.7777925463570935E-3"/>
              <c:y val="0.329480145626957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070999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Počet</a:t>
            </a:r>
            <a:r>
              <a:rPr lang="en-US" sz="1600" dirty="0"/>
              <a:t> </a:t>
            </a:r>
            <a:r>
              <a:rPr lang="en-US" sz="1600" dirty="0" err="1"/>
              <a:t>osob</a:t>
            </a:r>
            <a:r>
              <a:rPr lang="en-US" sz="1600" dirty="0"/>
              <a:t> </a:t>
            </a:r>
            <a:r>
              <a:rPr lang="cs-CZ" sz="1600" dirty="0"/>
              <a:t>ve věku </a:t>
            </a:r>
            <a:r>
              <a:rPr lang="en-US" sz="1600" dirty="0"/>
              <a:t>65</a:t>
            </a:r>
            <a:r>
              <a:rPr lang="cs-CZ" sz="1600" baseline="0" dirty="0"/>
              <a:t> a více let (k 31.12.)</a:t>
            </a:r>
            <a:endParaRPr lang="en-US" sz="1600" dirty="0"/>
          </a:p>
        </c:rich>
      </c:tx>
      <c:layout>
        <c:manualLayout>
          <c:xMode val="edge"/>
          <c:yMode val="edge"/>
          <c:x val="0.15050195572139494"/>
          <c:y val="1.106354429969335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878461252219591"/>
          <c:y val="9.5031548522827289E-2"/>
          <c:w val="0.86598024180219046"/>
          <c:h val="0.778670094857185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dlouhodobě!$B$2</c:f>
              <c:strCache>
                <c:ptCount val="1"/>
                <c:pt idx="0">
                  <c:v>Počet osob 65+</c:v>
                </c:pt>
              </c:strCache>
            </c:strRef>
          </c:tx>
          <c:invertIfNegative val="0"/>
          <c:cat>
            <c:numRef>
              <c:f>dlouhodobě!$A$8:$A$81</c:f>
              <c:numCache>
                <c:formatCode>General</c:formatCode>
                <c:ptCount val="74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</c:numCache>
            </c:numRef>
          </c:cat>
          <c:val>
            <c:numRef>
              <c:f>dlouhodobě!$B$8:$B$81</c:f>
              <c:numCache>
                <c:formatCode>0</c:formatCode>
                <c:ptCount val="74"/>
                <c:pt idx="0">
                  <c:v>760625</c:v>
                </c:pt>
                <c:pt idx="1">
                  <c:v>774969</c:v>
                </c:pt>
                <c:pt idx="2">
                  <c:v>791085</c:v>
                </c:pt>
                <c:pt idx="3">
                  <c:v>807554</c:v>
                </c:pt>
                <c:pt idx="4">
                  <c:v>818484</c:v>
                </c:pt>
                <c:pt idx="5">
                  <c:v>833577</c:v>
                </c:pt>
                <c:pt idx="6">
                  <c:v>853491</c:v>
                </c:pt>
                <c:pt idx="7">
                  <c:v>867434</c:v>
                </c:pt>
                <c:pt idx="8">
                  <c:v>891671</c:v>
                </c:pt>
                <c:pt idx="9">
                  <c:v>913614</c:v>
                </c:pt>
                <c:pt idx="10">
                  <c:v>943755</c:v>
                </c:pt>
                <c:pt idx="11">
                  <c:v>937578</c:v>
                </c:pt>
                <c:pt idx="12">
                  <c:v>961878</c:v>
                </c:pt>
                <c:pt idx="13">
                  <c:v>991328</c:v>
                </c:pt>
                <c:pt idx="14">
                  <c:v>1022753</c:v>
                </c:pt>
                <c:pt idx="15">
                  <c:v>1057401</c:v>
                </c:pt>
                <c:pt idx="16">
                  <c:v>1091854</c:v>
                </c:pt>
                <c:pt idx="17">
                  <c:v>1127303</c:v>
                </c:pt>
                <c:pt idx="18">
                  <c:v>1156423</c:v>
                </c:pt>
                <c:pt idx="19">
                  <c:v>1183011</c:v>
                </c:pt>
                <c:pt idx="20">
                  <c:v>1193162</c:v>
                </c:pt>
                <c:pt idx="21">
                  <c:v>1221433</c:v>
                </c:pt>
                <c:pt idx="22">
                  <c:v>1250678</c:v>
                </c:pt>
                <c:pt idx="23">
                  <c:v>1277302</c:v>
                </c:pt>
                <c:pt idx="24">
                  <c:v>1304122</c:v>
                </c:pt>
                <c:pt idx="25">
                  <c:v>1330444</c:v>
                </c:pt>
                <c:pt idx="26">
                  <c:v>1352657</c:v>
                </c:pt>
                <c:pt idx="27">
                  <c:v>1372945</c:v>
                </c:pt>
                <c:pt idx="28">
                  <c:v>1391074</c:v>
                </c:pt>
                <c:pt idx="29">
                  <c:v>1403411</c:v>
                </c:pt>
                <c:pt idx="30">
                  <c:v>1369455</c:v>
                </c:pt>
                <c:pt idx="31">
                  <c:v>1328766</c:v>
                </c:pt>
                <c:pt idx="32">
                  <c:v>1282207</c:v>
                </c:pt>
                <c:pt idx="33">
                  <c:v>1232117</c:v>
                </c:pt>
                <c:pt idx="34">
                  <c:v>1219211</c:v>
                </c:pt>
                <c:pt idx="35">
                  <c:v>1225407</c:v>
                </c:pt>
                <c:pt idx="36">
                  <c:v>1239797</c:v>
                </c:pt>
                <c:pt idx="37">
                  <c:v>1258698</c:v>
                </c:pt>
                <c:pt idx="38">
                  <c:v>1278603</c:v>
                </c:pt>
                <c:pt idx="39">
                  <c:v>1292022</c:v>
                </c:pt>
                <c:pt idx="40">
                  <c:v>1302451</c:v>
                </c:pt>
                <c:pt idx="41">
                  <c:v>1314958</c:v>
                </c:pt>
                <c:pt idx="42">
                  <c:v>1328258</c:v>
                </c:pt>
                <c:pt idx="43">
                  <c:v>1342924</c:v>
                </c:pt>
                <c:pt idx="44">
                  <c:v>1356232</c:v>
                </c:pt>
                <c:pt idx="45">
                  <c:v>1372280</c:v>
                </c:pt>
                <c:pt idx="46">
                  <c:v>1388248</c:v>
                </c:pt>
                <c:pt idx="47">
                  <c:v>1401862</c:v>
                </c:pt>
                <c:pt idx="48">
                  <c:v>1411438</c:v>
                </c:pt>
                <c:pt idx="49">
                  <c:v>1418078</c:v>
                </c:pt>
                <c:pt idx="50">
                  <c:v>1423003</c:v>
                </c:pt>
                <c:pt idx="51">
                  <c:v>1414557</c:v>
                </c:pt>
                <c:pt idx="52">
                  <c:v>1417962</c:v>
                </c:pt>
                <c:pt idx="53">
                  <c:v>1423192</c:v>
                </c:pt>
                <c:pt idx="54">
                  <c:v>1434630</c:v>
                </c:pt>
                <c:pt idx="55" formatCode="General">
                  <c:v>1456391</c:v>
                </c:pt>
                <c:pt idx="56" formatCode="General">
                  <c:v>1482437</c:v>
                </c:pt>
                <c:pt idx="57" formatCode="General">
                  <c:v>1512834</c:v>
                </c:pt>
                <c:pt idx="58" formatCode="General">
                  <c:v>1556152</c:v>
                </c:pt>
                <c:pt idx="59" formatCode="General">
                  <c:v>1598883</c:v>
                </c:pt>
                <c:pt idx="60" formatCode="General">
                  <c:v>1635826</c:v>
                </c:pt>
                <c:pt idx="61" formatCode="General">
                  <c:v>1701436</c:v>
                </c:pt>
                <c:pt idx="62" formatCode="General">
                  <c:v>1767618</c:v>
                </c:pt>
                <c:pt idx="63" formatCode="General">
                  <c:v>1825544</c:v>
                </c:pt>
                <c:pt idx="64" formatCode="General">
                  <c:v>1880406</c:v>
                </c:pt>
                <c:pt idx="65" formatCode="General">
                  <c:v>1932412</c:v>
                </c:pt>
                <c:pt idx="66" formatCode="General">
                  <c:v>1988922</c:v>
                </c:pt>
                <c:pt idx="67" formatCode="General">
                  <c:v>2040183</c:v>
                </c:pt>
                <c:pt idx="68" formatCode="General">
                  <c:v>2086617</c:v>
                </c:pt>
                <c:pt idx="69" formatCode="General">
                  <c:v>2131630</c:v>
                </c:pt>
                <c:pt idx="70" formatCode="General">
                  <c:v>2158322</c:v>
                </c:pt>
                <c:pt idx="71" formatCode="General">
                  <c:v>2169109</c:v>
                </c:pt>
                <c:pt idx="72" formatCode="General">
                  <c:v>2207849</c:v>
                </c:pt>
                <c:pt idx="73" formatCode="General">
                  <c:v>2237322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A-481E-BC3C-A0A443E6C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999497536"/>
        <c:axId val="999498784"/>
      </c:bar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200"/>
            </a:pPr>
            <a:endParaRPr lang="cs-CZ"/>
          </a:p>
        </c:txPr>
        <c:crossAx val="999498784"/>
        <c:crosses val="autoZero"/>
        <c:auto val="1"/>
        <c:lblAlgn val="ctr"/>
        <c:lblOffset val="100"/>
        <c:tickLblSkip val="2"/>
        <c:noMultiLvlLbl val="0"/>
      </c:catAx>
      <c:valAx>
        <c:axId val="99949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200"/>
            </a:pPr>
            <a:endParaRPr lang="cs-CZ"/>
          </a:p>
        </c:txPr>
        <c:crossAx val="99949753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3.320186645928229E-3"/>
                <c:y val="6.8276982665201838E-2"/>
              </c:manualLayout>
            </c:layout>
            <c:txPr>
              <a:bodyPr/>
              <a:lstStyle/>
              <a:p>
                <a:pPr>
                  <a:defRPr sz="1200" b="0"/>
                </a:pPr>
                <a:endParaRPr lang="cs-CZ"/>
              </a:p>
            </c:txPr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P</a:t>
            </a:r>
            <a:r>
              <a:rPr lang="cs-CZ" sz="1600"/>
              <a:t>řírůstek seniorů</a:t>
            </a:r>
            <a:endParaRPr lang="en-US" sz="1600"/>
          </a:p>
        </c:rich>
      </c:tx>
      <c:layout>
        <c:manualLayout>
          <c:xMode val="edge"/>
          <c:yMode val="edge"/>
          <c:x val="0.39446454725250157"/>
          <c:y val="8.328032768627254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11561678332038"/>
          <c:y val="9.6084167899467207E-2"/>
          <c:w val="0.85510554382846349"/>
          <c:h val="0.77532936304147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dlouhodobě!$B$2</c:f>
              <c:strCache>
                <c:ptCount val="1"/>
                <c:pt idx="0">
                  <c:v>Počet osob 65+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dPt>
            <c:idx val="30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B79-4E8D-B861-D96B79395C05}"/>
              </c:ext>
            </c:extLst>
          </c:dPt>
          <c:dPt>
            <c:idx val="31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B79-4E8D-B861-D96B79395C05}"/>
              </c:ext>
            </c:extLst>
          </c:dPt>
          <c:dPt>
            <c:idx val="32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0B79-4E8D-B861-D96B79395C05}"/>
              </c:ext>
            </c:extLst>
          </c:dPt>
          <c:dPt>
            <c:idx val="33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0B79-4E8D-B861-D96B79395C05}"/>
              </c:ext>
            </c:extLst>
          </c:dPt>
          <c:dPt>
            <c:idx val="34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0B79-4E8D-B861-D96B79395C05}"/>
              </c:ext>
            </c:extLst>
          </c:dPt>
          <c:cat>
            <c:numRef>
              <c:f>dlouhodobě!$A$8:$A$81</c:f>
              <c:numCache>
                <c:formatCode>General</c:formatCode>
                <c:ptCount val="74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</c:numCache>
            </c:numRef>
          </c:cat>
          <c:val>
            <c:numRef>
              <c:f>dlouhodobě!$G$8:$G$81</c:f>
              <c:numCache>
                <c:formatCode>0</c:formatCode>
                <c:ptCount val="74"/>
                <c:pt idx="0">
                  <c:v>22334</c:v>
                </c:pt>
                <c:pt idx="1">
                  <c:v>14344</c:v>
                </c:pt>
                <c:pt idx="2">
                  <c:v>16116</c:v>
                </c:pt>
                <c:pt idx="3">
                  <c:v>16469</c:v>
                </c:pt>
                <c:pt idx="4">
                  <c:v>10930</c:v>
                </c:pt>
                <c:pt idx="5">
                  <c:v>15093</c:v>
                </c:pt>
                <c:pt idx="6">
                  <c:v>19914</c:v>
                </c:pt>
                <c:pt idx="7">
                  <c:v>13943</c:v>
                </c:pt>
                <c:pt idx="8">
                  <c:v>24237</c:v>
                </c:pt>
                <c:pt idx="9">
                  <c:v>21943</c:v>
                </c:pt>
                <c:pt idx="10">
                  <c:v>30141</c:v>
                </c:pt>
                <c:pt idx="11">
                  <c:v>27732</c:v>
                </c:pt>
                <c:pt idx="12">
                  <c:v>24300</c:v>
                </c:pt>
                <c:pt idx="13">
                  <c:v>29450</c:v>
                </c:pt>
                <c:pt idx="14">
                  <c:v>31425</c:v>
                </c:pt>
                <c:pt idx="15">
                  <c:v>34648</c:v>
                </c:pt>
                <c:pt idx="16">
                  <c:v>34453</c:v>
                </c:pt>
                <c:pt idx="17">
                  <c:v>35449</c:v>
                </c:pt>
                <c:pt idx="18">
                  <c:v>29120</c:v>
                </c:pt>
                <c:pt idx="19">
                  <c:v>26588</c:v>
                </c:pt>
                <c:pt idx="20">
                  <c:v>23834</c:v>
                </c:pt>
                <c:pt idx="21">
                  <c:v>28271</c:v>
                </c:pt>
                <c:pt idx="22">
                  <c:v>29245</c:v>
                </c:pt>
                <c:pt idx="23">
                  <c:v>26624</c:v>
                </c:pt>
                <c:pt idx="24">
                  <c:v>26820</c:v>
                </c:pt>
                <c:pt idx="25">
                  <c:v>26322</c:v>
                </c:pt>
                <c:pt idx="26">
                  <c:v>22213</c:v>
                </c:pt>
                <c:pt idx="27">
                  <c:v>20288</c:v>
                </c:pt>
                <c:pt idx="28">
                  <c:v>18129</c:v>
                </c:pt>
                <c:pt idx="29">
                  <c:v>12337</c:v>
                </c:pt>
                <c:pt idx="30">
                  <c:v>-22550</c:v>
                </c:pt>
                <c:pt idx="31">
                  <c:v>-40689</c:v>
                </c:pt>
                <c:pt idx="32">
                  <c:v>-46559</c:v>
                </c:pt>
                <c:pt idx="33">
                  <c:v>-50090</c:v>
                </c:pt>
                <c:pt idx="34">
                  <c:v>-12906</c:v>
                </c:pt>
                <c:pt idx="35">
                  <c:v>6196</c:v>
                </c:pt>
                <c:pt idx="36">
                  <c:v>14390</c:v>
                </c:pt>
                <c:pt idx="37">
                  <c:v>18901</c:v>
                </c:pt>
                <c:pt idx="38">
                  <c:v>19905</c:v>
                </c:pt>
                <c:pt idx="39">
                  <c:v>13419</c:v>
                </c:pt>
                <c:pt idx="40">
                  <c:v>10429</c:v>
                </c:pt>
                <c:pt idx="41">
                  <c:v>12900</c:v>
                </c:pt>
                <c:pt idx="42">
                  <c:v>13300</c:v>
                </c:pt>
                <c:pt idx="43">
                  <c:v>14666</c:v>
                </c:pt>
                <c:pt idx="44">
                  <c:v>13308</c:v>
                </c:pt>
                <c:pt idx="45">
                  <c:v>16048</c:v>
                </c:pt>
                <c:pt idx="46">
                  <c:v>15968</c:v>
                </c:pt>
                <c:pt idx="47">
                  <c:v>13614</c:v>
                </c:pt>
                <c:pt idx="48">
                  <c:v>9576</c:v>
                </c:pt>
                <c:pt idx="49">
                  <c:v>6640</c:v>
                </c:pt>
                <c:pt idx="50">
                  <c:v>4925</c:v>
                </c:pt>
                <c:pt idx="51">
                  <c:v>3915</c:v>
                </c:pt>
                <c:pt idx="52">
                  <c:v>3405</c:v>
                </c:pt>
                <c:pt idx="53">
                  <c:v>5230</c:v>
                </c:pt>
                <c:pt idx="54">
                  <c:v>11438</c:v>
                </c:pt>
                <c:pt idx="55">
                  <c:v>21761</c:v>
                </c:pt>
                <c:pt idx="56">
                  <c:v>26046</c:v>
                </c:pt>
                <c:pt idx="57">
                  <c:v>30397</c:v>
                </c:pt>
                <c:pt idx="58">
                  <c:v>43318</c:v>
                </c:pt>
                <c:pt idx="59">
                  <c:v>42731</c:v>
                </c:pt>
                <c:pt idx="60">
                  <c:v>36943</c:v>
                </c:pt>
                <c:pt idx="61">
                  <c:v>64467</c:v>
                </c:pt>
                <c:pt idx="62">
                  <c:v>66182</c:v>
                </c:pt>
                <c:pt idx="63">
                  <c:v>57926</c:v>
                </c:pt>
                <c:pt idx="64">
                  <c:v>54862</c:v>
                </c:pt>
                <c:pt idx="65">
                  <c:v>52006</c:v>
                </c:pt>
                <c:pt idx="66">
                  <c:v>56510</c:v>
                </c:pt>
                <c:pt idx="67">
                  <c:v>51261</c:v>
                </c:pt>
                <c:pt idx="68">
                  <c:v>46434</c:v>
                </c:pt>
                <c:pt idx="69">
                  <c:v>45013</c:v>
                </c:pt>
                <c:pt idx="70">
                  <c:v>26692</c:v>
                </c:pt>
                <c:pt idx="71">
                  <c:v>17275</c:v>
                </c:pt>
                <c:pt idx="72">
                  <c:v>38740</c:v>
                </c:pt>
                <c:pt idx="73">
                  <c:v>29473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79-4E8D-B861-D96B79395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999497536"/>
        <c:axId val="999498784"/>
      </c:bar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tickLblSkip val="3"/>
        <c:noMultiLvlLbl val="0"/>
      </c:catAx>
      <c:valAx>
        <c:axId val="99949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"/>
                <c:y val="8.2664270927682915E-2"/>
              </c:manualLayout>
            </c:layout>
            <c:txPr>
              <a:bodyPr/>
              <a:lstStyle/>
              <a:p>
                <a:pPr>
                  <a:defRPr b="0"/>
                </a:pPr>
                <a:endParaRPr lang="cs-CZ"/>
              </a:p>
            </c:txPr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P</a:t>
            </a:r>
            <a:r>
              <a:rPr lang="cs-CZ" sz="1600"/>
              <a:t>řírůstek seniorů</a:t>
            </a:r>
            <a:endParaRPr lang="en-US" sz="1600"/>
          </a:p>
        </c:rich>
      </c:tx>
      <c:layout>
        <c:manualLayout>
          <c:xMode val="edge"/>
          <c:yMode val="edge"/>
          <c:x val="0.36426681757582491"/>
          <c:y val="3.52516722531290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32995805795752E-2"/>
          <c:y val="0.18647490149246845"/>
          <c:w val="0.8857251620044333"/>
          <c:h val="0.66224176027045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dlouhodobě!$B$2</c:f>
              <c:strCache>
                <c:ptCount val="1"/>
                <c:pt idx="0">
                  <c:v>Počet osob 65+</c:v>
                </c:pt>
              </c:strCache>
            </c:strRef>
          </c:tx>
          <c:spPr>
            <a:solidFill>
              <a:srgbClr val="FAB4D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5230-4B5E-A05A-AC8ABB888E2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230-4B5E-A05A-AC8ABB888E2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230-4B5E-A05A-AC8ABB888E2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230-4B5E-A05A-AC8ABB888E2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230-4B5E-A05A-AC8ABB888E2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5230-4B5E-A05A-AC8ABB888E2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230-4B5E-A05A-AC8ABB888E2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5230-4B5E-A05A-AC8ABB888E2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230-4B5E-A05A-AC8ABB888E2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5230-4B5E-A05A-AC8ABB888E23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230-4B5E-A05A-AC8ABB888E23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5230-4B5E-A05A-AC8ABB888E23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230-4B5E-A05A-AC8ABB888E2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5230-4B5E-A05A-AC8ABB888E23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230-4B5E-A05A-AC8ABB888E23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5230-4B5E-A05A-AC8ABB888E23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5230-4B5E-A05A-AC8ABB888E23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5230-4B5E-A05A-AC8ABB888E23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5230-4B5E-A05A-AC8ABB888E2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5230-4B5E-A05A-AC8ABB888E23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5230-4B5E-A05A-AC8ABB888E23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5230-4B5E-A05A-AC8ABB888E23}"/>
              </c:ext>
            </c:extLst>
          </c:dPt>
          <c:dPt>
            <c:idx val="2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5230-4B5E-A05A-AC8ABB888E23}"/>
              </c:ext>
            </c:extLst>
          </c:dPt>
          <c:cat>
            <c:numRef>
              <c:f>dlouhodobě!$A$84:$A$161</c:f>
              <c:numCache>
                <c:formatCode>General</c:formatCode>
                <c:ptCount val="7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  <c:pt idx="20">
                  <c:v>2043</c:v>
                </c:pt>
                <c:pt idx="21">
                  <c:v>2044</c:v>
                </c:pt>
                <c:pt idx="22">
                  <c:v>2045</c:v>
                </c:pt>
                <c:pt idx="23">
                  <c:v>2046</c:v>
                </c:pt>
                <c:pt idx="24">
                  <c:v>2047</c:v>
                </c:pt>
                <c:pt idx="25">
                  <c:v>2048</c:v>
                </c:pt>
                <c:pt idx="26">
                  <c:v>2049</c:v>
                </c:pt>
                <c:pt idx="27">
                  <c:v>2050</c:v>
                </c:pt>
                <c:pt idx="28">
                  <c:v>2051</c:v>
                </c:pt>
                <c:pt idx="29">
                  <c:v>2052</c:v>
                </c:pt>
                <c:pt idx="30">
                  <c:v>2053</c:v>
                </c:pt>
                <c:pt idx="31">
                  <c:v>2054</c:v>
                </c:pt>
                <c:pt idx="32">
                  <c:v>2055</c:v>
                </c:pt>
                <c:pt idx="33">
                  <c:v>2056</c:v>
                </c:pt>
                <c:pt idx="34">
                  <c:v>2057</c:v>
                </c:pt>
                <c:pt idx="35">
                  <c:v>2058</c:v>
                </c:pt>
                <c:pt idx="36">
                  <c:v>2059</c:v>
                </c:pt>
                <c:pt idx="37">
                  <c:v>2060</c:v>
                </c:pt>
                <c:pt idx="38">
                  <c:v>2061</c:v>
                </c:pt>
                <c:pt idx="39">
                  <c:v>2062</c:v>
                </c:pt>
                <c:pt idx="40">
                  <c:v>2063</c:v>
                </c:pt>
                <c:pt idx="41">
                  <c:v>2064</c:v>
                </c:pt>
                <c:pt idx="42">
                  <c:v>2065</c:v>
                </c:pt>
                <c:pt idx="43">
                  <c:v>2066</c:v>
                </c:pt>
                <c:pt idx="44">
                  <c:v>2067</c:v>
                </c:pt>
                <c:pt idx="45">
                  <c:v>2068</c:v>
                </c:pt>
                <c:pt idx="46">
                  <c:v>2069</c:v>
                </c:pt>
                <c:pt idx="47">
                  <c:v>2070</c:v>
                </c:pt>
                <c:pt idx="48">
                  <c:v>2071</c:v>
                </c:pt>
                <c:pt idx="49">
                  <c:v>2072</c:v>
                </c:pt>
                <c:pt idx="50">
                  <c:v>2073</c:v>
                </c:pt>
                <c:pt idx="51">
                  <c:v>2074</c:v>
                </c:pt>
                <c:pt idx="52">
                  <c:v>2075</c:v>
                </c:pt>
                <c:pt idx="53">
                  <c:v>2076</c:v>
                </c:pt>
                <c:pt idx="54">
                  <c:v>2077</c:v>
                </c:pt>
                <c:pt idx="55">
                  <c:v>2078</c:v>
                </c:pt>
                <c:pt idx="56">
                  <c:v>2079</c:v>
                </c:pt>
                <c:pt idx="57">
                  <c:v>2080</c:v>
                </c:pt>
                <c:pt idx="58">
                  <c:v>2081</c:v>
                </c:pt>
                <c:pt idx="59">
                  <c:v>2082</c:v>
                </c:pt>
                <c:pt idx="60">
                  <c:v>2083</c:v>
                </c:pt>
                <c:pt idx="61">
                  <c:v>2084</c:v>
                </c:pt>
                <c:pt idx="62">
                  <c:v>2085</c:v>
                </c:pt>
                <c:pt idx="63">
                  <c:v>2086</c:v>
                </c:pt>
                <c:pt idx="64">
                  <c:v>2087</c:v>
                </c:pt>
                <c:pt idx="65">
                  <c:v>2088</c:v>
                </c:pt>
                <c:pt idx="66">
                  <c:v>2089</c:v>
                </c:pt>
                <c:pt idx="67">
                  <c:v>2090</c:v>
                </c:pt>
                <c:pt idx="68">
                  <c:v>2091</c:v>
                </c:pt>
                <c:pt idx="69">
                  <c:v>2092</c:v>
                </c:pt>
                <c:pt idx="70">
                  <c:v>2093</c:v>
                </c:pt>
                <c:pt idx="71">
                  <c:v>2094</c:v>
                </c:pt>
                <c:pt idx="72">
                  <c:v>2095</c:v>
                </c:pt>
                <c:pt idx="73">
                  <c:v>2096</c:v>
                </c:pt>
                <c:pt idx="74">
                  <c:v>2097</c:v>
                </c:pt>
                <c:pt idx="75">
                  <c:v>2098</c:v>
                </c:pt>
                <c:pt idx="76">
                  <c:v>2099</c:v>
                </c:pt>
                <c:pt idx="77">
                  <c:v>2100</c:v>
                </c:pt>
              </c:numCache>
            </c:numRef>
          </c:cat>
          <c:val>
            <c:numRef>
              <c:f>dlouhodobě!$P$84:$P$161</c:f>
              <c:numCache>
                <c:formatCode>General</c:formatCode>
                <c:ptCount val="78"/>
                <c:pt idx="0">
                  <c:v>29473</c:v>
                </c:pt>
                <c:pt idx="1">
                  <c:v>21889</c:v>
                </c:pt>
                <c:pt idx="2">
                  <c:v>15630</c:v>
                </c:pt>
                <c:pt idx="3">
                  <c:v>15902</c:v>
                </c:pt>
                <c:pt idx="4">
                  <c:v>16358</c:v>
                </c:pt>
                <c:pt idx="5">
                  <c:v>31613</c:v>
                </c:pt>
                <c:pt idx="6">
                  <c:v>34226</c:v>
                </c:pt>
                <c:pt idx="7">
                  <c:v>26722</c:v>
                </c:pt>
                <c:pt idx="8">
                  <c:v>20693</c:v>
                </c:pt>
                <c:pt idx="9">
                  <c:v>17787</c:v>
                </c:pt>
                <c:pt idx="10">
                  <c:v>16130</c:v>
                </c:pt>
                <c:pt idx="11">
                  <c:v>21336</c:v>
                </c:pt>
                <c:pt idx="12">
                  <c:v>25377</c:v>
                </c:pt>
                <c:pt idx="13">
                  <c:v>30116</c:v>
                </c:pt>
                <c:pt idx="14">
                  <c:v>37341</c:v>
                </c:pt>
                <c:pt idx="15">
                  <c:v>52040</c:v>
                </c:pt>
                <c:pt idx="16">
                  <c:v>62393</c:v>
                </c:pt>
                <c:pt idx="17">
                  <c:v>60120</c:v>
                </c:pt>
                <c:pt idx="18">
                  <c:v>56839</c:v>
                </c:pt>
                <c:pt idx="19">
                  <c:v>52307</c:v>
                </c:pt>
                <c:pt idx="20">
                  <c:v>50003</c:v>
                </c:pt>
                <c:pt idx="21">
                  <c:v>45211</c:v>
                </c:pt>
                <c:pt idx="22">
                  <c:v>31357</c:v>
                </c:pt>
                <c:pt idx="23">
                  <c:v>24259</c:v>
                </c:pt>
                <c:pt idx="24">
                  <c:v>24302</c:v>
                </c:pt>
                <c:pt idx="25">
                  <c:v>22871</c:v>
                </c:pt>
                <c:pt idx="26">
                  <c:v>23203</c:v>
                </c:pt>
                <c:pt idx="27">
                  <c:v>23440</c:v>
                </c:pt>
                <c:pt idx="28">
                  <c:v>21927</c:v>
                </c:pt>
                <c:pt idx="29">
                  <c:v>20601</c:v>
                </c:pt>
                <c:pt idx="30">
                  <c:v>22665</c:v>
                </c:pt>
                <c:pt idx="31">
                  <c:v>18863</c:v>
                </c:pt>
                <c:pt idx="32">
                  <c:v>21071</c:v>
                </c:pt>
                <c:pt idx="33">
                  <c:v>20739</c:v>
                </c:pt>
                <c:pt idx="34">
                  <c:v>14109</c:v>
                </c:pt>
                <c:pt idx="35">
                  <c:v>13266</c:v>
                </c:pt>
                <c:pt idx="36">
                  <c:v>852</c:v>
                </c:pt>
                <c:pt idx="37">
                  <c:v>-9151</c:v>
                </c:pt>
                <c:pt idx="38">
                  <c:v>-14645</c:v>
                </c:pt>
                <c:pt idx="39">
                  <c:v>-15235</c:v>
                </c:pt>
                <c:pt idx="40">
                  <c:v>-16010</c:v>
                </c:pt>
                <c:pt idx="41">
                  <c:v>-17818</c:v>
                </c:pt>
                <c:pt idx="42">
                  <c:v>-15485</c:v>
                </c:pt>
                <c:pt idx="43">
                  <c:v>-15415</c:v>
                </c:pt>
                <c:pt idx="44">
                  <c:v>-13136</c:v>
                </c:pt>
                <c:pt idx="45">
                  <c:v>-11992</c:v>
                </c:pt>
                <c:pt idx="46">
                  <c:v>-7219</c:v>
                </c:pt>
                <c:pt idx="47">
                  <c:v>-2281</c:v>
                </c:pt>
                <c:pt idx="48">
                  <c:v>1795</c:v>
                </c:pt>
                <c:pt idx="49">
                  <c:v>9780</c:v>
                </c:pt>
                <c:pt idx="50">
                  <c:v>14382</c:v>
                </c:pt>
                <c:pt idx="51">
                  <c:v>14109</c:v>
                </c:pt>
                <c:pt idx="52">
                  <c:v>14433</c:v>
                </c:pt>
                <c:pt idx="53">
                  <c:v>8726</c:v>
                </c:pt>
                <c:pt idx="54">
                  <c:v>10392</c:v>
                </c:pt>
                <c:pt idx="55">
                  <c:v>10119</c:v>
                </c:pt>
                <c:pt idx="56">
                  <c:v>14222</c:v>
                </c:pt>
                <c:pt idx="57">
                  <c:v>16160</c:v>
                </c:pt>
                <c:pt idx="58">
                  <c:v>19357</c:v>
                </c:pt>
                <c:pt idx="59">
                  <c:v>21142</c:v>
                </c:pt>
                <c:pt idx="60">
                  <c:v>21388</c:v>
                </c:pt>
                <c:pt idx="61">
                  <c:v>20212</c:v>
                </c:pt>
                <c:pt idx="62">
                  <c:v>18927</c:v>
                </c:pt>
                <c:pt idx="63">
                  <c:v>23694</c:v>
                </c:pt>
                <c:pt idx="64">
                  <c:v>12307</c:v>
                </c:pt>
                <c:pt idx="65">
                  <c:v>5800</c:v>
                </c:pt>
                <c:pt idx="66">
                  <c:v>5095</c:v>
                </c:pt>
                <c:pt idx="67">
                  <c:v>4000</c:v>
                </c:pt>
                <c:pt idx="68">
                  <c:v>2810</c:v>
                </c:pt>
                <c:pt idx="69">
                  <c:v>1633</c:v>
                </c:pt>
                <c:pt idx="70">
                  <c:v>799</c:v>
                </c:pt>
                <c:pt idx="71">
                  <c:v>285</c:v>
                </c:pt>
                <c:pt idx="72">
                  <c:v>-209</c:v>
                </c:pt>
                <c:pt idx="73">
                  <c:v>-673</c:v>
                </c:pt>
                <c:pt idx="74">
                  <c:v>-1087</c:v>
                </c:pt>
                <c:pt idx="75">
                  <c:v>-1424</c:v>
                </c:pt>
                <c:pt idx="76">
                  <c:v>-1678</c:v>
                </c:pt>
                <c:pt idx="77">
                  <c:v>-1814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230-4B5E-A05A-AC8ABB888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999497536"/>
        <c:axId val="999498784"/>
      </c:bar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tickLblSkip val="3"/>
        <c:noMultiLvlLbl val="0"/>
      </c:catAx>
      <c:valAx>
        <c:axId val="999498784"/>
        <c:scaling>
          <c:orientation val="minMax"/>
          <c:max val="70000"/>
          <c:min val="-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  <c:majorUnit val="10000"/>
        <c:dispUnits>
          <c:builtInUnit val="thousands"/>
          <c:dispUnitsLbl>
            <c:layout>
              <c:manualLayout>
                <c:xMode val="edge"/>
                <c:yMode val="edge"/>
                <c:x val="8.9057294762661917E-4"/>
                <c:y val="5.755472873583109E-2"/>
              </c:manualLayout>
            </c:layout>
            <c:txPr>
              <a:bodyPr/>
              <a:lstStyle/>
              <a:p>
                <a:pPr>
                  <a:defRPr b="0"/>
                </a:pPr>
                <a:endParaRPr lang="cs-CZ"/>
              </a:p>
            </c:txPr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cs-CZ" sz="1600" dirty="0"/>
              <a:t>Projektovaný p</a:t>
            </a:r>
            <a:r>
              <a:rPr lang="en-US" sz="1600" dirty="0" err="1"/>
              <a:t>očet</a:t>
            </a:r>
            <a:r>
              <a:rPr lang="en-US" sz="1600" dirty="0"/>
              <a:t> </a:t>
            </a:r>
            <a:r>
              <a:rPr lang="en-US" sz="1600" dirty="0" err="1"/>
              <a:t>osob</a:t>
            </a:r>
            <a:r>
              <a:rPr lang="en-US" sz="1600" dirty="0"/>
              <a:t> </a:t>
            </a:r>
            <a:r>
              <a:rPr lang="cs-CZ" sz="1600" dirty="0"/>
              <a:t>ve věku </a:t>
            </a:r>
            <a:r>
              <a:rPr lang="en-US" sz="1600" dirty="0" smtClean="0"/>
              <a:t>65</a:t>
            </a:r>
            <a:r>
              <a:rPr lang="cs-CZ" sz="1600" dirty="0" smtClean="0"/>
              <a:t>+</a:t>
            </a:r>
            <a:r>
              <a:rPr lang="cs-CZ" sz="1600" baseline="0" dirty="0" smtClean="0"/>
              <a:t> </a:t>
            </a:r>
            <a:r>
              <a:rPr lang="cs-CZ" sz="1600" dirty="0" smtClean="0"/>
              <a:t>(k </a:t>
            </a:r>
            <a:r>
              <a:rPr lang="cs-CZ" sz="1600" dirty="0"/>
              <a:t>31. 12.)</a:t>
            </a:r>
            <a:endParaRPr lang="en-US" sz="1600" dirty="0"/>
          </a:p>
        </c:rich>
      </c:tx>
      <c:layout>
        <c:manualLayout>
          <c:xMode val="edge"/>
          <c:yMode val="edge"/>
          <c:x val="0.15661703887510336"/>
          <c:y val="2.89540354686934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912162436294745E-2"/>
          <c:y val="0.18758824859686274"/>
          <c:w val="0.88777967112018241"/>
          <c:h val="0.67544773613481068"/>
        </c:manualLayout>
      </c:layout>
      <c:lineChart>
        <c:grouping val="standard"/>
        <c:varyColors val="0"/>
        <c:ser>
          <c:idx val="1"/>
          <c:order val="0"/>
          <c:tx>
            <c:v>střední varianta</c:v>
          </c:tx>
          <c:spPr>
            <a:ln w="28575">
              <a:solidFill>
                <a:schemeClr val="accent1">
                  <a:lumMod val="75000"/>
                </a:schemeClr>
              </a:solidFill>
              <a:prstDash val="sysDot"/>
            </a:ln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chemeClr val="accent6"/>
                </a:solidFill>
                <a:ln>
                  <a:noFill/>
                </a:ln>
              </c:spPr>
            </c:marker>
            <c:bubble3D val="0"/>
            <c:spPr>
              <a:ln w="28575">
                <a:solidFill>
                  <a:schemeClr val="accent6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1-959E-45A6-8DA9-2D39A40CB00D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02-959E-45A6-8DA9-2D39A40CB00D}"/>
              </c:ext>
            </c:extLst>
          </c:dPt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03-959E-45A6-8DA9-2D39A40CB00D}"/>
              </c:ext>
            </c:extLst>
          </c:dPt>
          <c:dLbls>
            <c:dLbl>
              <c:idx val="36"/>
              <c:layout>
                <c:manualLayout>
                  <c:x val="-4.5342377684359017E-2"/>
                  <c:y val="-8.3247178848406655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006AAF"/>
                        </a:solidFill>
                      </a:defRPr>
                    </a:pPr>
                    <a:r>
                      <a:rPr lang="en-US" b="1" dirty="0">
                        <a:solidFill>
                          <a:srgbClr val="006AAF"/>
                        </a:solidFill>
                      </a:rPr>
                      <a:t>3,25 </a:t>
                    </a:r>
                    <a:r>
                      <a:rPr lang="en-US" b="1" dirty="0" smtClean="0">
                        <a:solidFill>
                          <a:srgbClr val="006AAF"/>
                        </a:solidFill>
                      </a:rPr>
                      <a:t>mil.</a:t>
                    </a:r>
                    <a:endParaRPr lang="en-US" b="1" dirty="0">
                      <a:solidFill>
                        <a:srgbClr val="006AAF"/>
                      </a:solidFill>
                    </a:endParaRPr>
                  </a:p>
                  <a:p>
                    <a:pPr>
                      <a:defRPr>
                        <a:solidFill>
                          <a:srgbClr val="006AAF"/>
                        </a:solidFill>
                      </a:defRPr>
                    </a:pPr>
                    <a:r>
                      <a:rPr lang="en-US" dirty="0">
                        <a:solidFill>
                          <a:srgbClr val="006AAF"/>
                        </a:solidFill>
                      </a:rPr>
                      <a:t>(</a:t>
                    </a:r>
                    <a:r>
                      <a:rPr lang="en-US" dirty="0" err="1">
                        <a:solidFill>
                          <a:srgbClr val="006AAF"/>
                        </a:solidFill>
                      </a:rPr>
                      <a:t>rok</a:t>
                    </a:r>
                    <a:r>
                      <a:rPr lang="en-US" dirty="0">
                        <a:solidFill>
                          <a:srgbClr val="006AAF"/>
                        </a:solidFill>
                      </a:rPr>
                      <a:t> 2059</a:t>
                    </a:r>
                    <a:r>
                      <a:rPr lang="en-US" dirty="0" smtClean="0">
                        <a:solidFill>
                          <a:srgbClr val="006AAF"/>
                        </a:solidFill>
                      </a:rPr>
                      <a:t>)</a:t>
                    </a:r>
                    <a:endParaRPr lang="en-US" dirty="0">
                      <a:solidFill>
                        <a:srgbClr val="006AAF"/>
                      </a:solidFill>
                    </a:endParaRP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59E-45A6-8DA9-2D39A40CB00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dlouhodobě!$A$84:$A$161</c:f>
              <c:numCache>
                <c:formatCode>General</c:formatCode>
                <c:ptCount val="78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  <c:pt idx="10">
                  <c:v>2033</c:v>
                </c:pt>
                <c:pt idx="11">
                  <c:v>2034</c:v>
                </c:pt>
                <c:pt idx="12">
                  <c:v>2035</c:v>
                </c:pt>
                <c:pt idx="13">
                  <c:v>2036</c:v>
                </c:pt>
                <c:pt idx="14">
                  <c:v>2037</c:v>
                </c:pt>
                <c:pt idx="15">
                  <c:v>2038</c:v>
                </c:pt>
                <c:pt idx="16">
                  <c:v>2039</c:v>
                </c:pt>
                <c:pt idx="17">
                  <c:v>2040</c:v>
                </c:pt>
                <c:pt idx="18">
                  <c:v>2041</c:v>
                </c:pt>
                <c:pt idx="19">
                  <c:v>2042</c:v>
                </c:pt>
                <c:pt idx="20">
                  <c:v>2043</c:v>
                </c:pt>
                <c:pt idx="21">
                  <c:v>2044</c:v>
                </c:pt>
                <c:pt idx="22">
                  <c:v>2045</c:v>
                </c:pt>
                <c:pt idx="23">
                  <c:v>2046</c:v>
                </c:pt>
                <c:pt idx="24">
                  <c:v>2047</c:v>
                </c:pt>
                <c:pt idx="25">
                  <c:v>2048</c:v>
                </c:pt>
                <c:pt idx="26">
                  <c:v>2049</c:v>
                </c:pt>
                <c:pt idx="27">
                  <c:v>2050</c:v>
                </c:pt>
                <c:pt idx="28">
                  <c:v>2051</c:v>
                </c:pt>
                <c:pt idx="29">
                  <c:v>2052</c:v>
                </c:pt>
                <c:pt idx="30">
                  <c:v>2053</c:v>
                </c:pt>
                <c:pt idx="31">
                  <c:v>2054</c:v>
                </c:pt>
                <c:pt idx="32">
                  <c:v>2055</c:v>
                </c:pt>
                <c:pt idx="33">
                  <c:v>2056</c:v>
                </c:pt>
                <c:pt idx="34">
                  <c:v>2057</c:v>
                </c:pt>
                <c:pt idx="35">
                  <c:v>2058</c:v>
                </c:pt>
                <c:pt idx="36">
                  <c:v>2059</c:v>
                </c:pt>
                <c:pt idx="37">
                  <c:v>2060</c:v>
                </c:pt>
                <c:pt idx="38">
                  <c:v>2061</c:v>
                </c:pt>
                <c:pt idx="39">
                  <c:v>2062</c:v>
                </c:pt>
                <c:pt idx="40">
                  <c:v>2063</c:v>
                </c:pt>
                <c:pt idx="41">
                  <c:v>2064</c:v>
                </c:pt>
                <c:pt idx="42">
                  <c:v>2065</c:v>
                </c:pt>
                <c:pt idx="43">
                  <c:v>2066</c:v>
                </c:pt>
                <c:pt idx="44">
                  <c:v>2067</c:v>
                </c:pt>
                <c:pt idx="45">
                  <c:v>2068</c:v>
                </c:pt>
                <c:pt idx="46">
                  <c:v>2069</c:v>
                </c:pt>
                <c:pt idx="47">
                  <c:v>2070</c:v>
                </c:pt>
                <c:pt idx="48">
                  <c:v>2071</c:v>
                </c:pt>
                <c:pt idx="49">
                  <c:v>2072</c:v>
                </c:pt>
                <c:pt idx="50">
                  <c:v>2073</c:v>
                </c:pt>
                <c:pt idx="51">
                  <c:v>2074</c:v>
                </c:pt>
                <c:pt idx="52">
                  <c:v>2075</c:v>
                </c:pt>
                <c:pt idx="53">
                  <c:v>2076</c:v>
                </c:pt>
                <c:pt idx="54">
                  <c:v>2077</c:v>
                </c:pt>
                <c:pt idx="55">
                  <c:v>2078</c:v>
                </c:pt>
                <c:pt idx="56">
                  <c:v>2079</c:v>
                </c:pt>
                <c:pt idx="57">
                  <c:v>2080</c:v>
                </c:pt>
                <c:pt idx="58">
                  <c:v>2081</c:v>
                </c:pt>
                <c:pt idx="59">
                  <c:v>2082</c:v>
                </c:pt>
                <c:pt idx="60">
                  <c:v>2083</c:v>
                </c:pt>
                <c:pt idx="61">
                  <c:v>2084</c:v>
                </c:pt>
                <c:pt idx="62">
                  <c:v>2085</c:v>
                </c:pt>
                <c:pt idx="63">
                  <c:v>2086</c:v>
                </c:pt>
                <c:pt idx="64">
                  <c:v>2087</c:v>
                </c:pt>
                <c:pt idx="65">
                  <c:v>2088</c:v>
                </c:pt>
                <c:pt idx="66">
                  <c:v>2089</c:v>
                </c:pt>
                <c:pt idx="67">
                  <c:v>2090</c:v>
                </c:pt>
                <c:pt idx="68">
                  <c:v>2091</c:v>
                </c:pt>
                <c:pt idx="69">
                  <c:v>2092</c:v>
                </c:pt>
                <c:pt idx="70">
                  <c:v>2093</c:v>
                </c:pt>
                <c:pt idx="71">
                  <c:v>2094</c:v>
                </c:pt>
                <c:pt idx="72">
                  <c:v>2095</c:v>
                </c:pt>
                <c:pt idx="73">
                  <c:v>2096</c:v>
                </c:pt>
                <c:pt idx="74">
                  <c:v>2097</c:v>
                </c:pt>
                <c:pt idx="75">
                  <c:v>2098</c:v>
                </c:pt>
                <c:pt idx="76">
                  <c:v>2099</c:v>
                </c:pt>
                <c:pt idx="77">
                  <c:v>2100</c:v>
                </c:pt>
              </c:numCache>
            </c:numRef>
          </c:cat>
          <c:val>
            <c:numRef>
              <c:f>dlouhodobě!$N$84:$N$161</c:f>
              <c:numCache>
                <c:formatCode>General</c:formatCode>
                <c:ptCount val="78"/>
                <c:pt idx="0">
                  <c:v>2237322</c:v>
                </c:pt>
                <c:pt idx="1">
                  <c:v>2259211</c:v>
                </c:pt>
                <c:pt idx="2">
                  <c:v>2274841</c:v>
                </c:pt>
                <c:pt idx="3">
                  <c:v>2290743</c:v>
                </c:pt>
                <c:pt idx="4">
                  <c:v>2307101</c:v>
                </c:pt>
                <c:pt idx="5">
                  <c:v>2338714</c:v>
                </c:pt>
                <c:pt idx="6">
                  <c:v>2372940</c:v>
                </c:pt>
                <c:pt idx="7">
                  <c:v>2399662</c:v>
                </c:pt>
                <c:pt idx="8">
                  <c:v>2420355</c:v>
                </c:pt>
                <c:pt idx="9">
                  <c:v>2438142</c:v>
                </c:pt>
                <c:pt idx="10">
                  <c:v>2454272</c:v>
                </c:pt>
                <c:pt idx="11">
                  <c:v>2475608</c:v>
                </c:pt>
                <c:pt idx="12">
                  <c:v>2500985</c:v>
                </c:pt>
                <c:pt idx="13">
                  <c:v>2531101</c:v>
                </c:pt>
                <c:pt idx="14">
                  <c:v>2568442</c:v>
                </c:pt>
                <c:pt idx="15">
                  <c:v>2620482</c:v>
                </c:pt>
                <c:pt idx="16">
                  <c:v>2682875</c:v>
                </c:pt>
                <c:pt idx="17">
                  <c:v>2742995</c:v>
                </c:pt>
                <c:pt idx="18">
                  <c:v>2799834</c:v>
                </c:pt>
                <c:pt idx="19">
                  <c:v>2852141</c:v>
                </c:pt>
                <c:pt idx="20">
                  <c:v>2902144</c:v>
                </c:pt>
                <c:pt idx="21">
                  <c:v>2947355</c:v>
                </c:pt>
                <c:pt idx="22">
                  <c:v>2978712</c:v>
                </c:pt>
                <c:pt idx="23">
                  <c:v>3002971</c:v>
                </c:pt>
                <c:pt idx="24">
                  <c:v>3027273</c:v>
                </c:pt>
                <c:pt idx="25">
                  <c:v>3050144</c:v>
                </c:pt>
                <c:pt idx="26">
                  <c:v>3073347</c:v>
                </c:pt>
                <c:pt idx="27">
                  <c:v>3096787</c:v>
                </c:pt>
                <c:pt idx="28">
                  <c:v>3118714</c:v>
                </c:pt>
                <c:pt idx="29">
                  <c:v>3139315</c:v>
                </c:pt>
                <c:pt idx="30">
                  <c:v>3161980</c:v>
                </c:pt>
                <c:pt idx="31">
                  <c:v>3180843</c:v>
                </c:pt>
                <c:pt idx="32">
                  <c:v>3201914</c:v>
                </c:pt>
                <c:pt idx="33">
                  <c:v>3222653</c:v>
                </c:pt>
                <c:pt idx="34">
                  <c:v>3236762</c:v>
                </c:pt>
                <c:pt idx="35">
                  <c:v>3250028</c:v>
                </c:pt>
                <c:pt idx="36">
                  <c:v>3250880</c:v>
                </c:pt>
                <c:pt idx="37">
                  <c:v>3241729</c:v>
                </c:pt>
                <c:pt idx="38">
                  <c:v>3227084</c:v>
                </c:pt>
                <c:pt idx="39">
                  <c:v>3211849</c:v>
                </c:pt>
                <c:pt idx="40">
                  <c:v>3195839</c:v>
                </c:pt>
                <c:pt idx="41">
                  <c:v>3178021</c:v>
                </c:pt>
                <c:pt idx="42">
                  <c:v>3162536</c:v>
                </c:pt>
                <c:pt idx="43">
                  <c:v>3147121</c:v>
                </c:pt>
                <c:pt idx="44">
                  <c:v>3133985</c:v>
                </c:pt>
                <c:pt idx="45">
                  <c:v>3121993</c:v>
                </c:pt>
                <c:pt idx="46">
                  <c:v>3114774</c:v>
                </c:pt>
                <c:pt idx="47">
                  <c:v>3112493</c:v>
                </c:pt>
                <c:pt idx="48">
                  <c:v>3114288</c:v>
                </c:pt>
                <c:pt idx="49">
                  <c:v>3124068</c:v>
                </c:pt>
                <c:pt idx="50">
                  <c:v>3138450</c:v>
                </c:pt>
                <c:pt idx="51">
                  <c:v>3152559</c:v>
                </c:pt>
                <c:pt idx="52">
                  <c:v>3166992</c:v>
                </c:pt>
                <c:pt idx="53">
                  <c:v>3175718</c:v>
                </c:pt>
                <c:pt idx="54">
                  <c:v>3186110</c:v>
                </c:pt>
                <c:pt idx="55">
                  <c:v>3196229</c:v>
                </c:pt>
                <c:pt idx="56">
                  <c:v>3210451</c:v>
                </c:pt>
                <c:pt idx="57">
                  <c:v>3226611</c:v>
                </c:pt>
                <c:pt idx="58">
                  <c:v>3245968</c:v>
                </c:pt>
                <c:pt idx="59">
                  <c:v>3267110</c:v>
                </c:pt>
                <c:pt idx="60">
                  <c:v>3288498</c:v>
                </c:pt>
                <c:pt idx="61">
                  <c:v>3308710</c:v>
                </c:pt>
                <c:pt idx="62">
                  <c:v>3327637</c:v>
                </c:pt>
                <c:pt idx="63">
                  <c:v>3351331</c:v>
                </c:pt>
                <c:pt idx="64">
                  <c:v>3363638</c:v>
                </c:pt>
                <c:pt idx="65">
                  <c:v>3369438</c:v>
                </c:pt>
                <c:pt idx="66">
                  <c:v>3374533</c:v>
                </c:pt>
                <c:pt idx="67">
                  <c:v>3378533</c:v>
                </c:pt>
                <c:pt idx="68">
                  <c:v>3381343</c:v>
                </c:pt>
                <c:pt idx="69">
                  <c:v>3382976</c:v>
                </c:pt>
                <c:pt idx="70">
                  <c:v>3383775</c:v>
                </c:pt>
                <c:pt idx="71">
                  <c:v>3384060</c:v>
                </c:pt>
                <c:pt idx="72">
                  <c:v>3383851</c:v>
                </c:pt>
                <c:pt idx="73">
                  <c:v>3383178</c:v>
                </c:pt>
                <c:pt idx="74">
                  <c:v>3382091</c:v>
                </c:pt>
                <c:pt idx="75">
                  <c:v>3380667</c:v>
                </c:pt>
                <c:pt idx="76">
                  <c:v>3378989</c:v>
                </c:pt>
                <c:pt idx="77">
                  <c:v>3377175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59E-45A6-8DA9-2D39A40CB00D}"/>
            </c:ext>
          </c:extLst>
        </c:ser>
        <c:ser>
          <c:idx val="0"/>
          <c:order val="1"/>
          <c:tx>
            <c:v>nízká varianta</c:v>
          </c:tx>
          <c:spPr>
            <a:ln w="28575">
              <a:solidFill>
                <a:schemeClr val="bg1">
                  <a:lumMod val="5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dlouhodobě!$R$84:$R$161</c:f>
              <c:numCache>
                <c:formatCode>General</c:formatCode>
                <c:ptCount val="78"/>
                <c:pt idx="0">
                  <c:v>2237322</c:v>
                </c:pt>
                <c:pt idx="1">
                  <c:v>2253288</c:v>
                </c:pt>
                <c:pt idx="2">
                  <c:v>2265630</c:v>
                </c:pt>
                <c:pt idx="3">
                  <c:v>2277835</c:v>
                </c:pt>
                <c:pt idx="4">
                  <c:v>2290082</c:v>
                </c:pt>
                <c:pt idx="5">
                  <c:v>2317629</c:v>
                </c:pt>
                <c:pt idx="6">
                  <c:v>2347580</c:v>
                </c:pt>
                <c:pt idx="7">
                  <c:v>2369784</c:v>
                </c:pt>
                <c:pt idx="8">
                  <c:v>2385721</c:v>
                </c:pt>
                <c:pt idx="9">
                  <c:v>2398515</c:v>
                </c:pt>
                <c:pt idx="10">
                  <c:v>2409463</c:v>
                </c:pt>
                <c:pt idx="11">
                  <c:v>2425407</c:v>
                </c:pt>
                <c:pt idx="12">
                  <c:v>2445202</c:v>
                </c:pt>
                <c:pt idx="13">
                  <c:v>2469565</c:v>
                </c:pt>
                <c:pt idx="14">
                  <c:v>2500996</c:v>
                </c:pt>
                <c:pt idx="15">
                  <c:v>2546922</c:v>
                </c:pt>
                <c:pt idx="16">
                  <c:v>2603049</c:v>
                </c:pt>
                <c:pt idx="17">
                  <c:v>2656827</c:v>
                </c:pt>
                <c:pt idx="18">
                  <c:v>2707231</c:v>
                </c:pt>
                <c:pt idx="19">
                  <c:v>2753050</c:v>
                </c:pt>
                <c:pt idx="20">
                  <c:v>2796495</c:v>
                </c:pt>
                <c:pt idx="21">
                  <c:v>2835078</c:v>
                </c:pt>
                <c:pt idx="22">
                  <c:v>2859787</c:v>
                </c:pt>
                <c:pt idx="23">
                  <c:v>2877305</c:v>
                </c:pt>
                <c:pt idx="24">
                  <c:v>2894686</c:v>
                </c:pt>
                <c:pt idx="25">
                  <c:v>2910462</c:v>
                </c:pt>
                <c:pt idx="26">
                  <c:v>2926383</c:v>
                </c:pt>
                <c:pt idx="27">
                  <c:v>2942351</c:v>
                </c:pt>
                <c:pt idx="28">
                  <c:v>2956595</c:v>
                </c:pt>
                <c:pt idx="29">
                  <c:v>2969284</c:v>
                </c:pt>
                <c:pt idx="30">
                  <c:v>2983791</c:v>
                </c:pt>
                <c:pt idx="31">
                  <c:v>2994239</c:v>
                </c:pt>
                <c:pt idx="32">
                  <c:v>3006559</c:v>
                </c:pt>
                <c:pt idx="33">
                  <c:v>3018239</c:v>
                </c:pt>
                <c:pt idx="34">
                  <c:v>3023002</c:v>
                </c:pt>
                <c:pt idx="35">
                  <c:v>3026662</c:v>
                </c:pt>
                <c:pt idx="36">
                  <c:v>3017753</c:v>
                </c:pt>
                <c:pt idx="37">
                  <c:v>2998721</c:v>
                </c:pt>
                <c:pt idx="38">
                  <c:v>2974108</c:v>
                </c:pt>
                <c:pt idx="39">
                  <c:v>2948838</c:v>
                </c:pt>
                <c:pt idx="40">
                  <c:v>2922818</c:v>
                </c:pt>
                <c:pt idx="41">
                  <c:v>2895097</c:v>
                </c:pt>
                <c:pt idx="42">
                  <c:v>2869822</c:v>
                </c:pt>
                <c:pt idx="43">
                  <c:v>2844812</c:v>
                </c:pt>
                <c:pt idx="44">
                  <c:v>2822351</c:v>
                </c:pt>
                <c:pt idx="45">
                  <c:v>2801253</c:v>
                </c:pt>
                <c:pt idx="46">
                  <c:v>2785061</c:v>
                </c:pt>
                <c:pt idx="47">
                  <c:v>2773850</c:v>
                </c:pt>
                <c:pt idx="48">
                  <c:v>2767031</c:v>
                </c:pt>
                <c:pt idx="49">
                  <c:v>2768913</c:v>
                </c:pt>
                <c:pt idx="50">
                  <c:v>2776045</c:v>
                </c:pt>
                <c:pt idx="51">
                  <c:v>2783379</c:v>
                </c:pt>
                <c:pt idx="52">
                  <c:v>2791349</c:v>
                </c:pt>
                <c:pt idx="53">
                  <c:v>2793886</c:v>
                </c:pt>
                <c:pt idx="54">
                  <c:v>2798230</c:v>
                </c:pt>
                <c:pt idx="55">
                  <c:v>2802431</c:v>
                </c:pt>
                <c:pt idx="56">
                  <c:v>2810839</c:v>
                </c:pt>
                <c:pt idx="57">
                  <c:v>2821326</c:v>
                </c:pt>
                <c:pt idx="58">
                  <c:v>2835147</c:v>
                </c:pt>
                <c:pt idx="59">
                  <c:v>2850929</c:v>
                </c:pt>
                <c:pt idx="60">
                  <c:v>2867134</c:v>
                </c:pt>
                <c:pt idx="61">
                  <c:v>2882333</c:v>
                </c:pt>
                <c:pt idx="62">
                  <c:v>2896400</c:v>
                </c:pt>
                <c:pt idx="63">
                  <c:v>2915323</c:v>
                </c:pt>
                <c:pt idx="64">
                  <c:v>2923051</c:v>
                </c:pt>
                <c:pt idx="65">
                  <c:v>2921302</c:v>
                </c:pt>
                <c:pt idx="66">
                  <c:v>2918179</c:v>
                </c:pt>
                <c:pt idx="67">
                  <c:v>2913273</c:v>
                </c:pt>
                <c:pt idx="68">
                  <c:v>2906470</c:v>
                </c:pt>
                <c:pt idx="69">
                  <c:v>2897801</c:v>
                </c:pt>
                <c:pt idx="70">
                  <c:v>2887595</c:v>
                </c:pt>
                <c:pt idx="71">
                  <c:v>2876201</c:v>
                </c:pt>
                <c:pt idx="72">
                  <c:v>2863694</c:v>
                </c:pt>
                <c:pt idx="73">
                  <c:v>2850167</c:v>
                </c:pt>
                <c:pt idx="74">
                  <c:v>2835754</c:v>
                </c:pt>
                <c:pt idx="75">
                  <c:v>2820600</c:v>
                </c:pt>
                <c:pt idx="76">
                  <c:v>2804882</c:v>
                </c:pt>
                <c:pt idx="77">
                  <c:v>2788755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59E-45A6-8DA9-2D39A40CB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9497536"/>
        <c:axId val="999498784"/>
      </c:line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noMultiLvlLbl val="0"/>
      </c:catAx>
      <c:valAx>
        <c:axId val="999498784"/>
        <c:scaling>
          <c:orientation val="minMax"/>
          <c:max val="4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2514785235674308E-3"/>
                <c:y val="0.16152135030118625"/>
              </c:manualLayout>
            </c:layout>
            <c:txPr>
              <a:bodyPr/>
              <a:lstStyle/>
              <a:p>
                <a:pPr>
                  <a:defRPr b="0"/>
                </a:pPr>
                <a:endParaRPr lang="cs-CZ"/>
              </a:p>
            </c:txPr>
          </c:dispUnitsLbl>
        </c:dispUnits>
      </c:valAx>
    </c:plotArea>
    <c:legend>
      <c:legendPos val="t"/>
      <c:layout>
        <c:manualLayout>
          <c:xMode val="edge"/>
          <c:yMode val="edge"/>
          <c:x val="0.27308369301637531"/>
          <c:y val="0.11627502175805046"/>
          <c:w val="0.46175968491453434"/>
          <c:h val="5.940201339062382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Po</a:t>
            </a:r>
            <a:r>
              <a:rPr lang="cs-CZ" sz="1600"/>
              <a:t>díl</a:t>
            </a:r>
            <a:r>
              <a:rPr lang="en-US" sz="1600"/>
              <a:t> osob </a:t>
            </a:r>
            <a:r>
              <a:rPr lang="cs-CZ" sz="1600"/>
              <a:t>ve věku </a:t>
            </a:r>
            <a:r>
              <a:rPr lang="en-US" sz="1600"/>
              <a:t>65</a:t>
            </a:r>
            <a:r>
              <a:rPr lang="cs-CZ" sz="1600"/>
              <a:t> a více let (k 31. 12.)</a:t>
            </a:r>
            <a:endParaRPr lang="en-US" sz="1600"/>
          </a:p>
        </c:rich>
      </c:tx>
      <c:layout>
        <c:manualLayout>
          <c:xMode val="edge"/>
          <c:yMode val="edge"/>
          <c:x val="0.24136590187297197"/>
          <c:y val="2.0274696039368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5773915357354523E-2"/>
          <c:y val="0.13982376795734411"/>
          <c:w val="0.90899101322012155"/>
          <c:h val="0.74946305800843727"/>
        </c:manualLayout>
      </c:layout>
      <c:lineChart>
        <c:grouping val="standard"/>
        <c:varyColors val="0"/>
        <c:ser>
          <c:idx val="0"/>
          <c:order val="0"/>
          <c:tx>
            <c:v>reálné podíly</c:v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dLbls>
            <c:dLbl>
              <c:idx val="42"/>
              <c:layout>
                <c:manualLayout>
                  <c:x val="-4.722750617816996E-2"/>
                  <c:y val="-3.5087719298245716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accent6"/>
                        </a:solidFill>
                      </a:rPr>
                      <a:t>20,5 %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7FE-4C3E-8EF6-A2B715C4AFC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(dlouhodobě!$A$38:$A$81,dlouhodobě!$A$85:$A$161)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(dlouhodobě!$E$38:$E$81,dlouhodobě!$B$85:$B$161)</c:f>
              <c:numCache>
                <c:formatCode>0.0</c:formatCode>
                <c:ptCount val="121"/>
                <c:pt idx="0">
                  <c:v>13.305087471072992</c:v>
                </c:pt>
                <c:pt idx="1">
                  <c:v>12.89004716027071</c:v>
                </c:pt>
                <c:pt idx="2">
                  <c:v>12.423058745380617</c:v>
                </c:pt>
                <c:pt idx="3">
                  <c:v>11.931573115682854</c:v>
                </c:pt>
                <c:pt idx="4">
                  <c:v>11.798169132660467</c:v>
                </c:pt>
                <c:pt idx="5">
                  <c:v>11.850747582162475</c:v>
                </c:pt>
                <c:pt idx="6">
                  <c:v>11.98552530186476</c:v>
                </c:pt>
                <c:pt idx="7">
                  <c:v>12.160725884513788</c:v>
                </c:pt>
                <c:pt idx="8">
                  <c:v>12.341687295620844</c:v>
                </c:pt>
                <c:pt idx="9">
                  <c:v>12.468724974913391</c:v>
                </c:pt>
                <c:pt idx="10">
                  <c:v>12.566918342543953</c:v>
                </c:pt>
                <c:pt idx="11">
                  <c:v>12.751048528452911</c:v>
                </c:pt>
                <c:pt idx="12">
                  <c:v>12.863615889561741</c:v>
                </c:pt>
                <c:pt idx="13">
                  <c:v>12.995183961932311</c:v>
                </c:pt>
                <c:pt idx="14">
                  <c:v>13.125044698326096</c:v>
                </c:pt>
                <c:pt idx="15">
                  <c:v>13.295555307525841</c:v>
                </c:pt>
                <c:pt idx="16">
                  <c:v>13.466190234934311</c:v>
                </c:pt>
                <c:pt idx="17">
                  <c:v>13.611466993555277</c:v>
                </c:pt>
                <c:pt idx="18">
                  <c:v>13.717103866119073</c:v>
                </c:pt>
                <c:pt idx="19">
                  <c:v>13.797085803229352</c:v>
                </c:pt>
                <c:pt idx="20">
                  <c:v>13.860581738006141</c:v>
                </c:pt>
                <c:pt idx="21">
                  <c:v>13.85946083432062</c:v>
                </c:pt>
                <c:pt idx="22">
                  <c:v>13.897134339984568</c:v>
                </c:pt>
                <c:pt idx="23">
                  <c:v>13.937210710912401</c:v>
                </c:pt>
                <c:pt idx="24">
                  <c:v>14.036683056152309</c:v>
                </c:pt>
                <c:pt idx="25">
                  <c:v>14.207197115542666</c:v>
                </c:pt>
                <c:pt idx="26">
                  <c:v>14.410515836736352</c:v>
                </c:pt>
                <c:pt idx="27">
                  <c:v>14.572922215596954</c:v>
                </c:pt>
                <c:pt idx="28">
                  <c:v>14.86645097769849</c:v>
                </c:pt>
                <c:pt idx="29">
                  <c:v>15.217583105362205</c:v>
                </c:pt>
                <c:pt idx="30">
                  <c:v>15.530824275095725</c:v>
                </c:pt>
                <c:pt idx="31">
                  <c:v>16.195753725805996</c:v>
                </c:pt>
                <c:pt idx="32">
                  <c:v>16.80864386834504</c:v>
                </c:pt>
                <c:pt idx="33">
                  <c:v>17.365593970331659</c:v>
                </c:pt>
                <c:pt idx="34">
                  <c:v>17.843584457608099</c:v>
                </c:pt>
                <c:pt idx="35">
                  <c:v>18.310031710723763</c:v>
                </c:pt>
                <c:pt idx="36">
                  <c:v>18.80098158395738</c:v>
                </c:pt>
                <c:pt idx="37">
                  <c:v>19.228769313636924</c:v>
                </c:pt>
                <c:pt idx="38">
                  <c:v>19.593015831283218</c:v>
                </c:pt>
                <c:pt idx="39">
                  <c:v>19.933066758656466</c:v>
                </c:pt>
                <c:pt idx="40">
                  <c:v>20.167884268192097</c:v>
                </c:pt>
                <c:pt idx="41">
                  <c:v>20.625363053282744</c:v>
                </c:pt>
                <c:pt idx="42">
                  <c:v>20.391069836894456</c:v>
                </c:pt>
                <c:pt idx="43">
                  <c:v>20.52484483588221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FE-4C3E-8EF6-A2B715C4AFCD}"/>
            </c:ext>
          </c:extLst>
        </c:ser>
        <c:ser>
          <c:idx val="1"/>
          <c:order val="1"/>
          <c:tx>
            <c:v>projektované podíly - střední varianta</c:v>
          </c:tx>
          <c:spPr>
            <a:ln w="28575">
              <a:solidFill>
                <a:schemeClr val="accent1"/>
              </a:solidFill>
              <a:prstDash val="sysDot"/>
            </a:ln>
          </c:spPr>
          <c:marker>
            <c:symbol val="none"/>
          </c:marker>
          <c:dPt>
            <c:idx val="79"/>
            <c:marker>
              <c:symbol val="circle"/>
              <c:size val="6"/>
              <c:spPr>
                <a:solidFill>
                  <a:srgbClr val="0070C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7FE-4C3E-8EF6-A2B715C4AFCD}"/>
              </c:ext>
            </c:extLst>
          </c:dPt>
          <c:dPt>
            <c:idx val="120"/>
            <c:marker>
              <c:symbol val="circle"/>
              <c:size val="6"/>
              <c:spPr>
                <a:solidFill>
                  <a:srgbClr val="0070C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7FE-4C3E-8EF6-A2B715C4AFCD}"/>
              </c:ext>
            </c:extLst>
          </c:dPt>
          <c:dLbls>
            <c:dLbl>
              <c:idx val="79"/>
              <c:layout>
                <c:manualLayout>
                  <c:x val="-4.9209767923638778E-2"/>
                  <c:y val="6.5803819057030824E-2"/>
                </c:manualLayout>
              </c:layout>
              <c:tx>
                <c:rich>
                  <a:bodyPr/>
                  <a:lstStyle/>
                  <a:p>
                    <a:fld id="{2ECE98E4-6282-4CA8-A4FA-8AF9B7146C4F}" type="VALUE">
                      <a:rPr lang="en-US"/>
                      <a:pPr/>
                      <a:t>[HODNOTA]</a:t>
                    </a:fld>
                    <a:r>
                      <a:rPr lang="en-US"/>
                      <a:t> %</a:t>
                    </a:r>
                  </a:p>
                  <a:p>
                    <a:r>
                      <a:rPr lang="en-US"/>
                      <a:t>(r. 1959)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140893259685505E-2"/>
                      <c:h val="9.581646423751687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7FE-4C3E-8EF6-A2B715C4AFCD}"/>
                </c:ext>
              </c:extLst>
            </c:dLbl>
            <c:dLbl>
              <c:idx val="120"/>
              <c:layout>
                <c:manualLayout>
                  <c:x val="-4.872101138128841E-3"/>
                  <c:y val="4.0162793416005184E-2"/>
                </c:manualLayout>
              </c:layout>
              <c:tx>
                <c:rich>
                  <a:bodyPr/>
                  <a:lstStyle/>
                  <a:p>
                    <a:fld id="{3B6D6B12-0B12-43B8-BDB4-C9AE34E5EFED}" type="VALUE">
                      <a:rPr lang="en-US"/>
                      <a:pPr/>
                      <a:t>[HODNOTA]</a:t>
                    </a:fld>
                    <a:r>
                      <a:rPr lang="en-US"/>
                      <a:t> 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7FE-4C3E-8EF6-A2B715C4AFC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6AAF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(dlouhodobě!$A$38:$A$81,dlouhodobě!$A$85:$A$161)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(dlouhodobě!$M$38:$M$81,dlouhodobě!$O$85:$O$161)</c:f>
              <c:numCache>
                <c:formatCode>General</c:formatCode>
                <c:ptCount val="121"/>
                <c:pt idx="44" formatCode="0.0">
                  <c:v>20.698453981803553</c:v>
                </c:pt>
                <c:pt idx="45" formatCode="0.0">
                  <c:v>20.94361878366059</c:v>
                </c:pt>
                <c:pt idx="46" formatCode="0.0">
                  <c:v>21.201378401543998</c:v>
                </c:pt>
                <c:pt idx="47" formatCode="0.0">
                  <c:v>21.473447759678425</c:v>
                </c:pt>
                <c:pt idx="48" formatCode="0.0">
                  <c:v>21.761290852654692</c:v>
                </c:pt>
                <c:pt idx="49" formatCode="0.0">
                  <c:v>22.077244958110786</c:v>
                </c:pt>
                <c:pt idx="50" formatCode="0.0">
                  <c:v>22.326753022584274</c:v>
                </c:pt>
                <c:pt idx="51" formatCode="0.0">
                  <c:v>22.523042718270244</c:v>
                </c:pt>
                <c:pt idx="52" formatCode="0.0">
                  <c:v>22.694621808894304</c:v>
                </c:pt>
                <c:pt idx="53" formatCode="0.0">
                  <c:v>22.852552102280931</c:v>
                </c:pt>
                <c:pt idx="54" formatCode="0.0">
                  <c:v>23.060198418039732</c:v>
                </c:pt>
                <c:pt idx="55" formatCode="0.0">
                  <c:v>23.306229855040158</c:v>
                </c:pt>
                <c:pt idx="56" formatCode="0.0">
                  <c:v>23.596720084240005</c:v>
                </c:pt>
                <c:pt idx="57" formatCode="0.0">
                  <c:v>23.954511421388442</c:v>
                </c:pt>
                <c:pt idx="58" formatCode="0.0">
                  <c:v>24.449116704865272</c:v>
                </c:pt>
                <c:pt idx="59" formatCode="0.0">
                  <c:v>25.039936966978221</c:v>
                </c:pt>
                <c:pt idx="60" formatCode="0.0">
                  <c:v>25.609063627108945</c:v>
                </c:pt>
                <c:pt idx="61" formatCode="0.0">
                  <c:v>26.146999113097241</c:v>
                </c:pt>
                <c:pt idx="62" formatCode="0.0">
                  <c:v>26.642020590872495</c:v>
                </c:pt>
                <c:pt idx="63" formatCode="0.0">
                  <c:v>27.11494991083903</c:v>
                </c:pt>
                <c:pt idx="64" formatCode="0.0">
                  <c:v>27.542604126912096</c:v>
                </c:pt>
                <c:pt idx="65" formatCode="0.0">
                  <c:v>27.840404753944696</c:v>
                </c:pt>
                <c:pt idx="66" formatCode="0.0">
                  <c:v>28.071666356937442</c:v>
                </c:pt>
                <c:pt idx="67" formatCode="0.0">
                  <c:v>28.303468091629146</c:v>
                </c:pt>
                <c:pt idx="68" formatCode="0.0">
                  <c:v>28.52248709582037</c:v>
                </c:pt>
                <c:pt idx="69" formatCode="0.0">
                  <c:v>28.745793257370572</c:v>
                </c:pt>
                <c:pt idx="70" formatCode="0.0">
                  <c:v>28.973160606365667</c:v>
                </c:pt>
                <c:pt idx="71" formatCode="0.0">
                  <c:v>29.189126759814631</c:v>
                </c:pt>
                <c:pt idx="72" formatCode="0.0">
                  <c:v>29.396187606204023</c:v>
                </c:pt>
                <c:pt idx="73" formatCode="0.0">
                  <c:v>29.626846477713904</c:v>
                </c:pt>
                <c:pt idx="74" formatCode="0.0">
                  <c:v>29.826828010171063</c:v>
                </c:pt>
                <c:pt idx="75" formatCode="0.0">
                  <c:v>30.053059811231304</c:v>
                </c:pt>
                <c:pt idx="76" formatCode="0.0">
                  <c:v>30.282237729040538</c:v>
                </c:pt>
                <c:pt idx="77" formatCode="0.0">
                  <c:v>30.455444463890192</c:v>
                </c:pt>
                <c:pt idx="78" formatCode="0.0">
                  <c:v>30.627087512520479</c:v>
                </c:pt>
                <c:pt idx="79" formatCode="0.00">
                  <c:v>30.687818600827367</c:v>
                </c:pt>
                <c:pt idx="80" formatCode="0.00">
                  <c:v>30.659518486151939</c:v>
                </c:pt>
                <c:pt idx="81" formatCode="0.0">
                  <c:v>30.583873307399163</c:v>
                </c:pt>
                <c:pt idx="82" formatCode="0.0">
                  <c:v>30.506525208008817</c:v>
                </c:pt>
                <c:pt idx="83" formatCode="0.0">
                  <c:v>30.424977232478529</c:v>
                </c:pt>
                <c:pt idx="84" formatCode="0.0">
                  <c:v>30.328575207689244</c:v>
                </c:pt>
                <c:pt idx="85" formatCode="0.0">
                  <c:v>30.256064322560324</c:v>
                </c:pt>
                <c:pt idx="86" formatCode="0.0">
                  <c:v>30.185185273994119</c:v>
                </c:pt>
                <c:pt idx="87" formatCode="0.0">
                  <c:v>30.136444511414638</c:v>
                </c:pt>
                <c:pt idx="88" formatCode="0.0">
                  <c:v>30.098324950227269</c:v>
                </c:pt>
                <c:pt idx="89" formatCode="0.0">
                  <c:v>30.105208665980559</c:v>
                </c:pt>
                <c:pt idx="90" formatCode="0.0">
                  <c:v>30.158281676561998</c:v>
                </c:pt>
                <c:pt idx="91" formatCode="0.0">
                  <c:v>30.248783434368594</c:v>
                </c:pt>
                <c:pt idx="92" formatCode="0.0">
                  <c:v>30.414352458066784</c:v>
                </c:pt>
                <c:pt idx="93" formatCode="0.0">
                  <c:v>30.621901355220004</c:v>
                </c:pt>
                <c:pt idx="94" formatCode="0.0">
                  <c:v>30.823588926907469</c:v>
                </c:pt>
                <c:pt idx="95" formatCode="0.0">
                  <c:v>31.024957667528579</c:v>
                </c:pt>
                <c:pt idx="96" formatCode="0.0">
                  <c:v>31.166763073684734</c:v>
                </c:pt>
                <c:pt idx="97" formatCode="0.0">
                  <c:v>31.321323963475443</c:v>
                </c:pt>
                <c:pt idx="98" formatCode="0.0">
                  <c:v>31.469924154646066</c:v>
                </c:pt>
                <c:pt idx="99" formatCode="0.0">
                  <c:v>31.656104446131</c:v>
                </c:pt>
                <c:pt idx="100" formatCode="0.0">
                  <c:v>31.859097288500493</c:v>
                </c:pt>
                <c:pt idx="101" formatCode="0.0">
                  <c:v>32.09185281064029</c:v>
                </c:pt>
                <c:pt idx="102" formatCode="0.0">
                  <c:v>32.340889812744933</c:v>
                </c:pt>
                <c:pt idx="103" formatCode="0.0">
                  <c:v>32.591348247960006</c:v>
                </c:pt>
                <c:pt idx="104" formatCode="0.0">
                  <c:v>32.829376264572602</c:v>
                </c:pt>
                <c:pt idx="105" formatCode="0.0">
                  <c:v>33.054022203441882</c:v>
                </c:pt>
                <c:pt idx="106" formatCode="0.0">
                  <c:v>33.325533946425473</c:v>
                </c:pt>
                <c:pt idx="107" formatCode="0.0">
                  <c:v>33.483314376658541</c:v>
                </c:pt>
                <c:pt idx="108" formatCode="0.0">
                  <c:v>33.575683244593712</c:v>
                </c:pt>
                <c:pt idx="109" formatCode="0.0">
                  <c:v>33.660424944120948</c:v>
                </c:pt>
                <c:pt idx="110" formatCode="0.0">
                  <c:v>33.733815090974574</c:v>
                </c:pt>
                <c:pt idx="111" formatCode="0.0">
                  <c:v>33.795183980169107</c:v>
                </c:pt>
                <c:pt idx="112" formatCode="0.0">
                  <c:v>33.845054580164771</c:v>
                </c:pt>
                <c:pt idx="113" formatCode="0.0">
                  <c:v>33.887347521832957</c:v>
                </c:pt>
                <c:pt idx="114" formatCode="0.0">
                  <c:v>33.925835268528651</c:v>
                </c:pt>
                <c:pt idx="115" formatCode="0.0">
                  <c:v>33.961320928742516</c:v>
                </c:pt>
                <c:pt idx="116" formatCode="0.0">
                  <c:v>33.994655191955694</c:v>
                </c:pt>
                <c:pt idx="117" formatCode="0.0">
                  <c:v>34.026833591529218</c:v>
                </c:pt>
                <c:pt idx="118" formatCode="0.0">
                  <c:v>34.058975484491569</c:v>
                </c:pt>
                <c:pt idx="119" formatCode="0.0">
                  <c:v>34.092154450574235</c:v>
                </c:pt>
                <c:pt idx="120" formatCode="0.0">
                  <c:v>34.127626059018226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7FE-4C3E-8EF6-A2B715C4AFCD}"/>
            </c:ext>
          </c:extLst>
        </c:ser>
        <c:ser>
          <c:idx val="2"/>
          <c:order val="2"/>
          <c:tx>
            <c:v>projektované podíly - nízká varianta</c:v>
          </c:tx>
          <c:spPr>
            <a:ln w="28575">
              <a:solidFill>
                <a:schemeClr val="bg1">
                  <a:lumMod val="5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(dlouhodobě!$S$38:$S$81,dlouhodobě!$S$85:$S$161)</c:f>
              <c:numCache>
                <c:formatCode>General</c:formatCode>
                <c:ptCount val="121"/>
                <c:pt idx="44" formatCode="0.0">
                  <c:v>20.758899205900853</c:v>
                </c:pt>
                <c:pt idx="45" formatCode="0.0">
                  <c:v>21.020819298222339</c:v>
                </c:pt>
                <c:pt idx="46" formatCode="0.0">
                  <c:v>21.29485659240412</c:v>
                </c:pt>
                <c:pt idx="47" formatCode="0.0">
                  <c:v>21.582730287261509</c:v>
                </c:pt>
                <c:pt idx="48" formatCode="0.0">
                  <c:v>21.877627470087372</c:v>
                </c:pt>
                <c:pt idx="49" formatCode="0.0">
                  <c:v>22.201781832061705</c:v>
                </c:pt>
                <c:pt idx="50" formatCode="0.0">
                  <c:v>22.458701365016445</c:v>
                </c:pt>
                <c:pt idx="51" formatCode="0.0">
                  <c:v>22.661485768043494</c:v>
                </c:pt>
                <c:pt idx="52" formatCode="0.0">
                  <c:v>22.838934669628806</c:v>
                </c:pt>
                <c:pt idx="53" formatCode="0.0">
                  <c:v>23.002663652932544</c:v>
                </c:pt>
                <c:pt idx="54" formatCode="0.0">
                  <c:v>23.217516988780783</c:v>
                </c:pt>
                <c:pt idx="55" formatCode="0.0">
                  <c:v>23.472415183026996</c:v>
                </c:pt>
                <c:pt idx="56" formatCode="0.0">
                  <c:v>23.774179446576316</c:v>
                </c:pt>
                <c:pt idx="57" formatCode="0.0">
                  <c:v>24.147034336828785</c:v>
                </c:pt>
                <c:pt idx="58" formatCode="0.0">
                  <c:v>24.663311759618018</c:v>
                </c:pt>
                <c:pt idx="59" formatCode="0.0">
                  <c:v>25.282467739964758</c:v>
                </c:pt>
                <c:pt idx="60" formatCode="0.0">
                  <c:v>25.883102854477414</c:v>
                </c:pt>
                <c:pt idx="61" formatCode="0.0">
                  <c:v>26.454985557513965</c:v>
                </c:pt>
                <c:pt idx="62" formatCode="0.0">
                  <c:v>26.985947859547405</c:v>
                </c:pt>
                <c:pt idx="63" formatCode="0.0">
                  <c:v>27.4973952894562</c:v>
                </c:pt>
                <c:pt idx="64" formatCode="0.0">
                  <c:v>27.964740736502947</c:v>
                </c:pt>
                <c:pt idx="65" formatCode="0.0">
                  <c:v>28.29867658210043</c:v>
                </c:pt>
                <c:pt idx="66" formatCode="0.0">
                  <c:v>28.564670727046199</c:v>
                </c:pt>
                <c:pt idx="67" formatCode="0.0">
                  <c:v>28.83284627597093</c:v>
                </c:pt>
                <c:pt idx="68" formatCode="0.0">
                  <c:v>29.089214352079139</c:v>
                </c:pt>
                <c:pt idx="69" formatCode="0.0">
                  <c:v>29.351976921894142</c:v>
                </c:pt>
                <c:pt idx="70" formatCode="0.0">
                  <c:v>29.621061747110002</c:v>
                </c:pt>
                <c:pt idx="71" formatCode="0.0">
                  <c:v>29.878249414176739</c:v>
                </c:pt>
                <c:pt idx="72" formatCode="0.0">
                  <c:v>30.125930375072034</c:v>
                </c:pt>
                <c:pt idx="73" formatCode="0.0">
                  <c:v>30.399101737352925</c:v>
                </c:pt>
                <c:pt idx="74" formatCode="0.0">
                  <c:v>30.638656533591519</c:v>
                </c:pt>
                <c:pt idx="75" formatCode="0.0">
                  <c:v>30.905699633127298</c:v>
                </c:pt>
                <c:pt idx="76" formatCode="0.0">
                  <c:v>31.175137307445766</c:v>
                </c:pt>
                <c:pt idx="77" formatCode="0.0">
                  <c:v>31.382143208988637</c:v>
                </c:pt>
                <c:pt idx="78" formatCode="0.0">
                  <c:v>31.586476723113666</c:v>
                </c:pt>
                <c:pt idx="79" formatCode="0.0">
                  <c:v>31.667571578452286</c:v>
                </c:pt>
                <c:pt idx="80" formatCode="0.0">
                  <c:v>31.648703643897321</c:v>
                </c:pt>
                <c:pt idx="81" formatCode="0.0">
                  <c:v>31.575707547795805</c:v>
                </c:pt>
                <c:pt idx="82" formatCode="0.0">
                  <c:v>31.49939929941231</c:v>
                </c:pt>
                <c:pt idx="83" formatCode="0.0">
                  <c:v>31.417826572257546</c:v>
                </c:pt>
                <c:pt idx="84" formatCode="0.0">
                  <c:v>31.319667020889792</c:v>
                </c:pt>
                <c:pt idx="85" formatCode="0.0">
                  <c:v>31.248841026197187</c:v>
                </c:pt>
                <c:pt idx="86" formatCode="0.0">
                  <c:v>31.181099738543722</c:v>
                </c:pt>
                <c:pt idx="87" formatCode="0.0">
                  <c:v>31.140829631084436</c:v>
                </c:pt>
                <c:pt idx="88" formatCode="0.0">
                  <c:v>31.114516626713506</c:v>
                </c:pt>
                <c:pt idx="89" formatCode="0.0">
                  <c:v>31.141187136433206</c:v>
                </c:pt>
                <c:pt idx="90" formatCode="0.0">
                  <c:v>31.221888650466123</c:v>
                </c:pt>
                <c:pt idx="91" formatCode="0.0">
                  <c:v>31.350220870991603</c:v>
                </c:pt>
                <c:pt idx="92" formatCode="0.0">
                  <c:v>31.575567702413558</c:v>
                </c:pt>
                <c:pt idx="93" formatCode="0.0">
                  <c:v>31.859627562859483</c:v>
                </c:pt>
                <c:pt idx="94" formatCode="0.0">
                  <c:v>32.144836946353728</c:v>
                </c:pt>
                <c:pt idx="95" formatCode="0.0">
                  <c:v>32.436078353722166</c:v>
                </c:pt>
                <c:pt idx="96" formatCode="0.0">
                  <c:v>32.662588937288547</c:v>
                </c:pt>
                <c:pt idx="97" formatCode="0.0">
                  <c:v>32.908563932097266</c:v>
                </c:pt>
                <c:pt idx="98" formatCode="0.0">
                  <c:v>33.151634637633357</c:v>
                </c:pt>
                <c:pt idx="99" formatCode="0.0">
                  <c:v>33.44388731846044</c:v>
                </c:pt>
                <c:pt idx="100" formatCode="0.0">
                  <c:v>33.761059627754634</c:v>
                </c:pt>
                <c:pt idx="101" formatCode="0.0">
                  <c:v>34.118967573859223</c:v>
                </c:pt>
                <c:pt idx="102" formatCode="0.0">
                  <c:v>34.501888514130883</c:v>
                </c:pt>
                <c:pt idx="103" formatCode="0.0">
                  <c:v>34.891695373592029</c:v>
                </c:pt>
                <c:pt idx="104" formatCode="0.0">
                  <c:v>35.27110273339045</c:v>
                </c:pt>
                <c:pt idx="105" formatCode="0.0">
                  <c:v>35.638468628636303</c:v>
                </c:pt>
                <c:pt idx="106" formatCode="0.0">
                  <c:v>36.067758303758573</c:v>
                </c:pt>
                <c:pt idx="107" formatCode="0.0">
                  <c:v>36.360462101938872</c:v>
                </c:pt>
                <c:pt idx="108" formatCode="0.0">
                  <c:v>36.536050137136726</c:v>
                </c:pt>
                <c:pt idx="109" formatCode="0.0">
                  <c:v>36.694930173252821</c:v>
                </c:pt>
                <c:pt idx="110" formatCode="0.0">
                  <c:v>36.832250446958504</c:v>
                </c:pt>
                <c:pt idx="111" formatCode="0.0">
                  <c:v>36.946984439012759</c:v>
                </c:pt>
                <c:pt idx="112" formatCode="0.0">
                  <c:v>37.040055985709586</c:v>
                </c:pt>
                <c:pt idx="113" formatCode="0.0">
                  <c:v>37.116318264625306</c:v>
                </c:pt>
                <c:pt idx="114" formatCode="0.0">
                  <c:v>37.180962195705561</c:v>
                </c:pt>
                <c:pt idx="115" formatCode="0.0">
                  <c:v>37.235639667163106</c:v>
                </c:pt>
                <c:pt idx="116" formatCode="0.0">
                  <c:v>37.2821054025015</c:v>
                </c:pt>
                <c:pt idx="117" formatCode="0.0">
                  <c:v>37.322428342552222</c:v>
                </c:pt>
                <c:pt idx="118" formatCode="0.0">
                  <c:v>37.358618766858299</c:v>
                </c:pt>
                <c:pt idx="119" formatCode="0.0">
                  <c:v>37.392907473523572</c:v>
                </c:pt>
                <c:pt idx="120" formatCode="0.0">
                  <c:v>37.427075211007136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FE-4C3E-8EF6-A2B715C4A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9497536"/>
        <c:axId val="999498784"/>
      </c:line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noMultiLvlLbl val="0"/>
      </c:catAx>
      <c:valAx>
        <c:axId val="9994987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3001928495698161E-2"/>
          <c:y val="8.6145557716216653E-2"/>
          <c:w val="0.89999994303865427"/>
          <c:h val="4.6054597426333853E-2"/>
        </c:manualLayout>
      </c:layout>
      <c:overlay val="0"/>
      <c:spPr>
        <a:solidFill>
          <a:schemeClr val="bg1"/>
        </a:solidFill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Po</a:t>
            </a:r>
            <a:r>
              <a:rPr lang="cs-CZ" sz="1600" dirty="0"/>
              <a:t>díl</a:t>
            </a:r>
            <a:r>
              <a:rPr lang="en-US" sz="1600" dirty="0"/>
              <a:t> </a:t>
            </a:r>
            <a:r>
              <a:rPr lang="en-US" sz="1600" dirty="0" err="1"/>
              <a:t>osob</a:t>
            </a:r>
            <a:r>
              <a:rPr lang="en-US" sz="1600" dirty="0"/>
              <a:t> </a:t>
            </a:r>
            <a:r>
              <a:rPr lang="cs-CZ" sz="1600" dirty="0"/>
              <a:t>ve věku </a:t>
            </a:r>
            <a:r>
              <a:rPr lang="en-US" sz="1600" dirty="0"/>
              <a:t>65</a:t>
            </a:r>
            <a:r>
              <a:rPr lang="cs-CZ" sz="1600" dirty="0"/>
              <a:t> a více let (k 1. 1.) </a:t>
            </a:r>
          </a:p>
          <a:p>
            <a:pPr>
              <a:defRPr sz="1600"/>
            </a:pPr>
            <a:r>
              <a:rPr lang="cs-CZ" sz="1600" dirty="0"/>
              <a:t>v zemích </a:t>
            </a:r>
            <a:r>
              <a:rPr lang="cs-CZ" sz="1600" dirty="0" smtClean="0"/>
              <a:t>EU a 3 zemí EFTA </a:t>
            </a:r>
            <a:r>
              <a:rPr lang="cs-CZ" sz="1600" dirty="0"/>
              <a:t>podle projekce EUROPOP2023</a:t>
            </a:r>
            <a:endParaRPr lang="en-US" sz="1600" dirty="0"/>
          </a:p>
        </c:rich>
      </c:tx>
      <c:layout>
        <c:manualLayout>
          <c:xMode val="edge"/>
          <c:yMode val="edge"/>
          <c:x val="0.27250694367292522"/>
          <c:y val="5.344524009116832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481299363683946E-2"/>
          <c:y val="0.17590301414320969"/>
          <c:w val="0.91428359105137602"/>
          <c:h val="0.720510852329539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Europop2023!$B$3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E2C-476A-ACFC-08B7BAB82A1C}"/>
              </c:ext>
            </c:extLst>
          </c:dPt>
          <c:cat>
            <c:strRef>
              <c:f>Europop2023!$A$4:$A$34</c:f>
              <c:strCache>
                <c:ptCount val="31"/>
                <c:pt idx="0">
                  <c:v>EU27</c:v>
                </c:pt>
                <c:pt idx="1">
                  <c:v>AT</c:v>
                </c:pt>
                <c:pt idx="2">
                  <c:v>BE</c:v>
                </c:pt>
                <c:pt idx="3">
                  <c:v>BG</c:v>
                </c:pt>
                <c:pt idx="4">
                  <c:v>CY</c:v>
                </c:pt>
                <c:pt idx="5">
                  <c:v>CZ</c:v>
                </c:pt>
                <c:pt idx="6">
                  <c:v>DE</c:v>
                </c:pt>
                <c:pt idx="7">
                  <c:v>DK</c:v>
                </c:pt>
                <c:pt idx="8">
                  <c:v>EE</c:v>
                </c:pt>
                <c:pt idx="9">
                  <c:v>EL</c:v>
                </c:pt>
                <c:pt idx="10">
                  <c:v>ES</c:v>
                </c:pt>
                <c:pt idx="11">
                  <c:v>FI</c:v>
                </c:pt>
                <c:pt idx="12">
                  <c:v>FR</c:v>
                </c:pt>
                <c:pt idx="13">
                  <c:v>HR</c:v>
                </c:pt>
                <c:pt idx="14">
                  <c:v>HU</c:v>
                </c:pt>
                <c:pt idx="15">
                  <c:v>CH</c:v>
                </c:pt>
                <c:pt idx="16">
                  <c:v>IE</c:v>
                </c:pt>
                <c:pt idx="17">
                  <c:v>IS</c:v>
                </c:pt>
                <c:pt idx="18">
                  <c:v>IT</c:v>
                </c:pt>
                <c:pt idx="19">
                  <c:v>LT</c:v>
                </c:pt>
                <c:pt idx="20">
                  <c:v>LU</c:v>
                </c:pt>
                <c:pt idx="21">
                  <c:v>LV</c:v>
                </c:pt>
                <c:pt idx="22">
                  <c:v>MT</c:v>
                </c:pt>
                <c:pt idx="23">
                  <c:v>NL</c:v>
                </c:pt>
                <c:pt idx="24">
                  <c:v>NO</c:v>
                </c:pt>
                <c:pt idx="25">
                  <c:v>PL</c:v>
                </c:pt>
                <c:pt idx="26">
                  <c:v>PT</c:v>
                </c:pt>
                <c:pt idx="27">
                  <c:v>RO</c:v>
                </c:pt>
                <c:pt idx="28">
                  <c:v>SE</c:v>
                </c:pt>
                <c:pt idx="29">
                  <c:v>SI</c:v>
                </c:pt>
                <c:pt idx="30">
                  <c:v>SK</c:v>
                </c:pt>
              </c:strCache>
            </c:strRef>
          </c:cat>
          <c:val>
            <c:numRef>
              <c:f>Europop2023!$B$4:$B$34</c:f>
              <c:numCache>
                <c:formatCode>0.0</c:formatCode>
                <c:ptCount val="31"/>
                <c:pt idx="0">
                  <c:v>21.118081535223954</c:v>
                </c:pt>
                <c:pt idx="1">
                  <c:v>19.442073770713634</c:v>
                </c:pt>
                <c:pt idx="2">
                  <c:v>19.534822226543245</c:v>
                </c:pt>
                <c:pt idx="3">
                  <c:v>21.672622514288406</c:v>
                </c:pt>
                <c:pt idx="4">
                  <c:v>16.523839262522038</c:v>
                </c:pt>
                <c:pt idx="5">
                  <c:v>20.625363053282744</c:v>
                </c:pt>
                <c:pt idx="6">
                  <c:v>22.149370514050919</c:v>
                </c:pt>
                <c:pt idx="7">
                  <c:v>20.349574864389062</c:v>
                </c:pt>
                <c:pt idx="8">
                  <c:v>20.434510991172822</c:v>
                </c:pt>
                <c:pt idx="9">
                  <c:v>22.68836004421507</c:v>
                </c:pt>
                <c:pt idx="10">
                  <c:v>20.084440137353628</c:v>
                </c:pt>
                <c:pt idx="11">
                  <c:v>23.053000040913869</c:v>
                </c:pt>
                <c:pt idx="12">
                  <c:v>20.959893210631641</c:v>
                </c:pt>
                <c:pt idx="13">
                  <c:v>22.487763136261897</c:v>
                </c:pt>
                <c:pt idx="14">
                  <c:v>20.542263863903536</c:v>
                </c:pt>
                <c:pt idx="15">
                  <c:v>19.010856307239756</c:v>
                </c:pt>
                <c:pt idx="16">
                  <c:v>15.046885338430563</c:v>
                </c:pt>
                <c:pt idx="17">
                  <c:v>14.98134209351279</c:v>
                </c:pt>
                <c:pt idx="18">
                  <c:v>23.803781705861986</c:v>
                </c:pt>
                <c:pt idx="19">
                  <c:v>19.979629351125698</c:v>
                </c:pt>
                <c:pt idx="20">
                  <c:v>14.750455920929289</c:v>
                </c:pt>
                <c:pt idx="21">
                  <c:v>20.878130802657275</c:v>
                </c:pt>
                <c:pt idx="22">
                  <c:v>19.210282338172373</c:v>
                </c:pt>
                <c:pt idx="23">
                  <c:v>20.04160500519821</c:v>
                </c:pt>
                <c:pt idx="24">
                  <c:v>18.238244363874976</c:v>
                </c:pt>
                <c:pt idx="25">
                  <c:v>19.143205811551617</c:v>
                </c:pt>
                <c:pt idx="26">
                  <c:v>23.664345643110799</c:v>
                </c:pt>
                <c:pt idx="27">
                  <c:v>19.463462037851738</c:v>
                </c:pt>
                <c:pt idx="28">
                  <c:v>20.270760785685408</c:v>
                </c:pt>
                <c:pt idx="29">
                  <c:v>21.10607541833161</c:v>
                </c:pt>
                <c:pt idx="30">
                  <c:v>17.387453097790647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C-476A-ACFC-08B7BAB82A1C}"/>
            </c:ext>
          </c:extLst>
        </c:ser>
        <c:ser>
          <c:idx val="1"/>
          <c:order val="1"/>
          <c:tx>
            <c:strRef>
              <c:f>Europop2023!$AN$3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rgbClr val="006AAF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2E2C-476A-ACFC-08B7BAB82A1C}"/>
              </c:ext>
            </c:extLst>
          </c:dPt>
          <c:cat>
            <c:strRef>
              <c:f>Europop2023!$A$4:$A$34</c:f>
              <c:strCache>
                <c:ptCount val="31"/>
                <c:pt idx="0">
                  <c:v>EU27</c:v>
                </c:pt>
                <c:pt idx="1">
                  <c:v>AT</c:v>
                </c:pt>
                <c:pt idx="2">
                  <c:v>BE</c:v>
                </c:pt>
                <c:pt idx="3">
                  <c:v>BG</c:v>
                </c:pt>
                <c:pt idx="4">
                  <c:v>CY</c:v>
                </c:pt>
                <c:pt idx="5">
                  <c:v>CZ</c:v>
                </c:pt>
                <c:pt idx="6">
                  <c:v>DE</c:v>
                </c:pt>
                <c:pt idx="7">
                  <c:v>DK</c:v>
                </c:pt>
                <c:pt idx="8">
                  <c:v>EE</c:v>
                </c:pt>
                <c:pt idx="9">
                  <c:v>EL</c:v>
                </c:pt>
                <c:pt idx="10">
                  <c:v>ES</c:v>
                </c:pt>
                <c:pt idx="11">
                  <c:v>FI</c:v>
                </c:pt>
                <c:pt idx="12">
                  <c:v>FR</c:v>
                </c:pt>
                <c:pt idx="13">
                  <c:v>HR</c:v>
                </c:pt>
                <c:pt idx="14">
                  <c:v>HU</c:v>
                </c:pt>
                <c:pt idx="15">
                  <c:v>CH</c:v>
                </c:pt>
                <c:pt idx="16">
                  <c:v>IE</c:v>
                </c:pt>
                <c:pt idx="17">
                  <c:v>IS</c:v>
                </c:pt>
                <c:pt idx="18">
                  <c:v>IT</c:v>
                </c:pt>
                <c:pt idx="19">
                  <c:v>LT</c:v>
                </c:pt>
                <c:pt idx="20">
                  <c:v>LU</c:v>
                </c:pt>
                <c:pt idx="21">
                  <c:v>LV</c:v>
                </c:pt>
                <c:pt idx="22">
                  <c:v>MT</c:v>
                </c:pt>
                <c:pt idx="23">
                  <c:v>NL</c:v>
                </c:pt>
                <c:pt idx="24">
                  <c:v>NO</c:v>
                </c:pt>
                <c:pt idx="25">
                  <c:v>PL</c:v>
                </c:pt>
                <c:pt idx="26">
                  <c:v>PT</c:v>
                </c:pt>
                <c:pt idx="27">
                  <c:v>RO</c:v>
                </c:pt>
                <c:pt idx="28">
                  <c:v>SE</c:v>
                </c:pt>
                <c:pt idx="29">
                  <c:v>SI</c:v>
                </c:pt>
                <c:pt idx="30">
                  <c:v>SK</c:v>
                </c:pt>
              </c:strCache>
            </c:strRef>
          </c:cat>
          <c:val>
            <c:numRef>
              <c:f>Europop2023!$AN$4:$AN$34</c:f>
              <c:numCache>
                <c:formatCode>0.0</c:formatCode>
                <c:ptCount val="31"/>
                <c:pt idx="0">
                  <c:v>30.020412262482903</c:v>
                </c:pt>
                <c:pt idx="1">
                  <c:v>29.002598344564177</c:v>
                </c:pt>
                <c:pt idx="2">
                  <c:v>26.699665222254172</c:v>
                </c:pt>
                <c:pt idx="3">
                  <c:v>32.438258827857652</c:v>
                </c:pt>
                <c:pt idx="4">
                  <c:v>27.622158438113516</c:v>
                </c:pt>
                <c:pt idx="5">
                  <c:v>28.669713338429787</c:v>
                </c:pt>
                <c:pt idx="6">
                  <c:v>27.965403360169816</c:v>
                </c:pt>
                <c:pt idx="7">
                  <c:v>27.006349854289841</c:v>
                </c:pt>
                <c:pt idx="8">
                  <c:v>30.16932990717951</c:v>
                </c:pt>
                <c:pt idx="9">
                  <c:v>34.944714950500391</c:v>
                </c:pt>
                <c:pt idx="10">
                  <c:v>32.888507467963819</c:v>
                </c:pt>
                <c:pt idx="11">
                  <c:v>30.053036685625312</c:v>
                </c:pt>
                <c:pt idx="12">
                  <c:v>28.225579452374099</c:v>
                </c:pt>
                <c:pt idx="13">
                  <c:v>31.046121093163077</c:v>
                </c:pt>
                <c:pt idx="14">
                  <c:v>28.41913073687568</c:v>
                </c:pt>
                <c:pt idx="15">
                  <c:v>29.122792631085549</c:v>
                </c:pt>
                <c:pt idx="16">
                  <c:v>27.256940510194127</c:v>
                </c:pt>
                <c:pt idx="17">
                  <c:v>24.459816936750933</c:v>
                </c:pt>
                <c:pt idx="18">
                  <c:v>33.426512065681393</c:v>
                </c:pt>
                <c:pt idx="19">
                  <c:v>35.011092469855612</c:v>
                </c:pt>
                <c:pt idx="20">
                  <c:v>26.319415955639087</c:v>
                </c:pt>
                <c:pt idx="21">
                  <c:v>33.341218676028852</c:v>
                </c:pt>
                <c:pt idx="22">
                  <c:v>28.963818063944807</c:v>
                </c:pt>
                <c:pt idx="23">
                  <c:v>26.865268265026476</c:v>
                </c:pt>
                <c:pt idx="24">
                  <c:v>26.999404071135086</c:v>
                </c:pt>
                <c:pt idx="25">
                  <c:v>32.613613204952976</c:v>
                </c:pt>
                <c:pt idx="26">
                  <c:v>33.791300391361254</c:v>
                </c:pt>
                <c:pt idx="27">
                  <c:v>30.059812661652291</c:v>
                </c:pt>
                <c:pt idx="28">
                  <c:v>25.813874299875962</c:v>
                </c:pt>
                <c:pt idx="29">
                  <c:v>30.875470825525881</c:v>
                </c:pt>
                <c:pt idx="30">
                  <c:v>31.303446014716002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2C-476A-ACFC-08B7BAB82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21"/>
        <c:axId val="999497536"/>
        <c:axId val="999498784"/>
      </c:bar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tickLblSkip val="1"/>
        <c:noMultiLvlLbl val="0"/>
      </c:catAx>
      <c:valAx>
        <c:axId val="999498784"/>
        <c:scaling>
          <c:orientation val="minMax"/>
          <c:max val="3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50854050728370248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  <c:majorUnit val="3"/>
      </c:valAx>
    </c:plotArea>
    <c:legend>
      <c:legendPos val="t"/>
      <c:layout>
        <c:manualLayout>
          <c:xMode val="edge"/>
          <c:yMode val="edge"/>
          <c:x val="0.38445306077102548"/>
          <c:y val="0.12410784323627341"/>
          <c:w val="0.20285748343626983"/>
          <c:h val="5.838572573637876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err="1"/>
              <a:t>Počet</a:t>
            </a:r>
            <a:r>
              <a:rPr lang="en-US" sz="1400" dirty="0"/>
              <a:t> </a:t>
            </a:r>
            <a:r>
              <a:rPr lang="en-US" sz="1400" dirty="0" err="1"/>
              <a:t>ob</a:t>
            </a:r>
            <a:r>
              <a:rPr lang="cs-CZ" sz="1400" dirty="0" err="1"/>
              <a:t>yvatel</a:t>
            </a:r>
            <a:r>
              <a:rPr lang="en-US" sz="1400" dirty="0"/>
              <a:t> </a:t>
            </a:r>
            <a:r>
              <a:rPr lang="cs-CZ" sz="1400" dirty="0"/>
              <a:t>v hlavních věkových skupinách (k 31. 12.)</a:t>
            </a:r>
            <a:endParaRPr lang="en-US" sz="1400" dirty="0"/>
          </a:p>
        </c:rich>
      </c:tx>
      <c:layout>
        <c:manualLayout>
          <c:xMode val="edge"/>
          <c:yMode val="edge"/>
          <c:x val="0.14227825947334619"/>
          <c:y val="1.84236384508695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503583328679661E-2"/>
          <c:y val="0.197731838894731"/>
          <c:w val="0.89972904450773439"/>
          <c:h val="0.65487302686512716"/>
        </c:manualLayout>
      </c:layout>
      <c:lineChart>
        <c:grouping val="standard"/>
        <c:varyColors val="0"/>
        <c:ser>
          <c:idx val="4"/>
          <c:order val="0"/>
          <c:tx>
            <c:v>65+ reálný a projektovaný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(dlouhodobě_hl.v.sk.!$A$3:$A$46,dlouhodobě_hl.v.sk.!$A$48:$A$124)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(dlouhodobě_hl.v.sk.!$B$3:$B$46,dlouhodobě_hl.v.sk.!$B$48:$B$124)</c:f>
              <c:numCache>
                <c:formatCode>General</c:formatCode>
                <c:ptCount val="121"/>
                <c:pt idx="0">
                  <c:v>1369455</c:v>
                </c:pt>
                <c:pt idx="1">
                  <c:v>1328766</c:v>
                </c:pt>
                <c:pt idx="2">
                  <c:v>1282207</c:v>
                </c:pt>
                <c:pt idx="3">
                  <c:v>1232117</c:v>
                </c:pt>
                <c:pt idx="4">
                  <c:v>1219211</c:v>
                </c:pt>
                <c:pt idx="5">
                  <c:v>1225407</c:v>
                </c:pt>
                <c:pt idx="6">
                  <c:v>1239797</c:v>
                </c:pt>
                <c:pt idx="7">
                  <c:v>1258698</c:v>
                </c:pt>
                <c:pt idx="8">
                  <c:v>1278603</c:v>
                </c:pt>
                <c:pt idx="9">
                  <c:v>1292022</c:v>
                </c:pt>
                <c:pt idx="10">
                  <c:v>1302451</c:v>
                </c:pt>
                <c:pt idx="11">
                  <c:v>1314958</c:v>
                </c:pt>
                <c:pt idx="12">
                  <c:v>1328258</c:v>
                </c:pt>
                <c:pt idx="13">
                  <c:v>1342924</c:v>
                </c:pt>
                <c:pt idx="14">
                  <c:v>1356232</c:v>
                </c:pt>
                <c:pt idx="15">
                  <c:v>1372280</c:v>
                </c:pt>
                <c:pt idx="16">
                  <c:v>1388248</c:v>
                </c:pt>
                <c:pt idx="17">
                  <c:v>1401862</c:v>
                </c:pt>
                <c:pt idx="18">
                  <c:v>1411438</c:v>
                </c:pt>
                <c:pt idx="19">
                  <c:v>1418078</c:v>
                </c:pt>
                <c:pt idx="20">
                  <c:v>1423003</c:v>
                </c:pt>
                <c:pt idx="21">
                  <c:v>1414557</c:v>
                </c:pt>
                <c:pt idx="22">
                  <c:v>1417962</c:v>
                </c:pt>
                <c:pt idx="23">
                  <c:v>1423192</c:v>
                </c:pt>
                <c:pt idx="24">
                  <c:v>1434630</c:v>
                </c:pt>
                <c:pt idx="25">
                  <c:v>1456391</c:v>
                </c:pt>
                <c:pt idx="26">
                  <c:v>1482437</c:v>
                </c:pt>
                <c:pt idx="27">
                  <c:v>1512834</c:v>
                </c:pt>
                <c:pt idx="28">
                  <c:v>1556152</c:v>
                </c:pt>
                <c:pt idx="29">
                  <c:v>1598883</c:v>
                </c:pt>
                <c:pt idx="30">
                  <c:v>1635826</c:v>
                </c:pt>
                <c:pt idx="31">
                  <c:v>1701436</c:v>
                </c:pt>
                <c:pt idx="32">
                  <c:v>1767618</c:v>
                </c:pt>
                <c:pt idx="33">
                  <c:v>1825544</c:v>
                </c:pt>
                <c:pt idx="34">
                  <c:v>1880406</c:v>
                </c:pt>
                <c:pt idx="35">
                  <c:v>1932412</c:v>
                </c:pt>
                <c:pt idx="36">
                  <c:v>1988922</c:v>
                </c:pt>
                <c:pt idx="37">
                  <c:v>2040183</c:v>
                </c:pt>
                <c:pt idx="38">
                  <c:v>2086617</c:v>
                </c:pt>
                <c:pt idx="39">
                  <c:v>2131630</c:v>
                </c:pt>
                <c:pt idx="40">
                  <c:v>2158322</c:v>
                </c:pt>
                <c:pt idx="41">
                  <c:v>2169109</c:v>
                </c:pt>
                <c:pt idx="42">
                  <c:v>2207849</c:v>
                </c:pt>
                <c:pt idx="43">
                  <c:v>2237322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8B-489F-AD11-1F520B510D76}"/>
            </c:ext>
          </c:extLst>
        </c:ser>
        <c:ser>
          <c:idx val="5"/>
          <c:order val="1"/>
          <c:tx>
            <c:v>65+ projektovaný*</c:v>
          </c:tx>
          <c:spPr>
            <a:ln w="31750"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numRef>
              <c:f>(dlouhodobě_hl.v.sk.!$A$3:$A$46,dlouhodobě_hl.v.sk.!$A$48:$A$124)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(dlouhodobě_hl.v.sk.!$H$3:$H$46,dlouhodobě_hl.v.sk.!$H$48:$H$124)</c:f>
              <c:numCache>
                <c:formatCode>General</c:formatCode>
                <c:ptCount val="121"/>
                <c:pt idx="44">
                  <c:v>2259211</c:v>
                </c:pt>
                <c:pt idx="45">
                  <c:v>2274841</c:v>
                </c:pt>
                <c:pt idx="46">
                  <c:v>2290743</c:v>
                </c:pt>
                <c:pt idx="47">
                  <c:v>2307101</c:v>
                </c:pt>
                <c:pt idx="48">
                  <c:v>2338714</c:v>
                </c:pt>
                <c:pt idx="49">
                  <c:v>2372940</c:v>
                </c:pt>
                <c:pt idx="50">
                  <c:v>2399662</c:v>
                </c:pt>
                <c:pt idx="51">
                  <c:v>2420355</c:v>
                </c:pt>
                <c:pt idx="52">
                  <c:v>2438142</c:v>
                </c:pt>
                <c:pt idx="53">
                  <c:v>2454272</c:v>
                </c:pt>
                <c:pt idx="54">
                  <c:v>2475608</c:v>
                </c:pt>
                <c:pt idx="55">
                  <c:v>2500985</c:v>
                </c:pt>
                <c:pt idx="56">
                  <c:v>2531101</c:v>
                </c:pt>
                <c:pt idx="57">
                  <c:v>2568442</c:v>
                </c:pt>
                <c:pt idx="58">
                  <c:v>2620482</c:v>
                </c:pt>
                <c:pt idx="59">
                  <c:v>2682875</c:v>
                </c:pt>
                <c:pt idx="60">
                  <c:v>2742995</c:v>
                </c:pt>
                <c:pt idx="61">
                  <c:v>2799834</c:v>
                </c:pt>
                <c:pt idx="62">
                  <c:v>2852141</c:v>
                </c:pt>
                <c:pt idx="63">
                  <c:v>2902144</c:v>
                </c:pt>
                <c:pt idx="64">
                  <c:v>2947355</c:v>
                </c:pt>
                <c:pt idx="65">
                  <c:v>2978712</c:v>
                </c:pt>
                <c:pt idx="66">
                  <c:v>3002971</c:v>
                </c:pt>
                <c:pt idx="67">
                  <c:v>3027273</c:v>
                </c:pt>
                <c:pt idx="68">
                  <c:v>3050144</c:v>
                </c:pt>
                <c:pt idx="69">
                  <c:v>3073347</c:v>
                </c:pt>
                <c:pt idx="70">
                  <c:v>3096787</c:v>
                </c:pt>
                <c:pt idx="71">
                  <c:v>3118714</c:v>
                </c:pt>
                <c:pt idx="72">
                  <c:v>3139315</c:v>
                </c:pt>
                <c:pt idx="73">
                  <c:v>3161980</c:v>
                </c:pt>
                <c:pt idx="74">
                  <c:v>3180843</c:v>
                </c:pt>
                <c:pt idx="75">
                  <c:v>3201914</c:v>
                </c:pt>
                <c:pt idx="76">
                  <c:v>3222653</c:v>
                </c:pt>
                <c:pt idx="77">
                  <c:v>3236762</c:v>
                </c:pt>
                <c:pt idx="78">
                  <c:v>3250028</c:v>
                </c:pt>
                <c:pt idx="79">
                  <c:v>3250880</c:v>
                </c:pt>
                <c:pt idx="80">
                  <c:v>3241729</c:v>
                </c:pt>
                <c:pt idx="81">
                  <c:v>3227084</c:v>
                </c:pt>
                <c:pt idx="82">
                  <c:v>3211849</c:v>
                </c:pt>
                <c:pt idx="83">
                  <c:v>3195839</c:v>
                </c:pt>
                <c:pt idx="84">
                  <c:v>3178021</c:v>
                </c:pt>
                <c:pt idx="85">
                  <c:v>3162536</c:v>
                </c:pt>
                <c:pt idx="86">
                  <c:v>3147121</c:v>
                </c:pt>
                <c:pt idx="87">
                  <c:v>3133985</c:v>
                </c:pt>
                <c:pt idx="88">
                  <c:v>3121993</c:v>
                </c:pt>
                <c:pt idx="89">
                  <c:v>3114774</c:v>
                </c:pt>
                <c:pt idx="90">
                  <c:v>3112493</c:v>
                </c:pt>
                <c:pt idx="91">
                  <c:v>3114288</c:v>
                </c:pt>
                <c:pt idx="92">
                  <c:v>3124068</c:v>
                </c:pt>
                <c:pt idx="93">
                  <c:v>3138450</c:v>
                </c:pt>
                <c:pt idx="94">
                  <c:v>3152559</c:v>
                </c:pt>
                <c:pt idx="95">
                  <c:v>3166992</c:v>
                </c:pt>
                <c:pt idx="96">
                  <c:v>3175718</c:v>
                </c:pt>
                <c:pt idx="97">
                  <c:v>3186110</c:v>
                </c:pt>
                <c:pt idx="98">
                  <c:v>3196229</c:v>
                </c:pt>
                <c:pt idx="99">
                  <c:v>3210451</c:v>
                </c:pt>
                <c:pt idx="100">
                  <c:v>3226611</c:v>
                </c:pt>
                <c:pt idx="101">
                  <c:v>3245968</c:v>
                </c:pt>
                <c:pt idx="102">
                  <c:v>3267110</c:v>
                </c:pt>
                <c:pt idx="103">
                  <c:v>3288498</c:v>
                </c:pt>
                <c:pt idx="104">
                  <c:v>3308710</c:v>
                </c:pt>
                <c:pt idx="105">
                  <c:v>3327637</c:v>
                </c:pt>
                <c:pt idx="106">
                  <c:v>3351331</c:v>
                </c:pt>
                <c:pt idx="107">
                  <c:v>3363638</c:v>
                </c:pt>
                <c:pt idx="108">
                  <c:v>3369438</c:v>
                </c:pt>
                <c:pt idx="109">
                  <c:v>3374533</c:v>
                </c:pt>
                <c:pt idx="110">
                  <c:v>3378533</c:v>
                </c:pt>
                <c:pt idx="111">
                  <c:v>3381343</c:v>
                </c:pt>
                <c:pt idx="112">
                  <c:v>3382976</c:v>
                </c:pt>
                <c:pt idx="113">
                  <c:v>3383775</c:v>
                </c:pt>
                <c:pt idx="114">
                  <c:v>3384060</c:v>
                </c:pt>
                <c:pt idx="115">
                  <c:v>3383851</c:v>
                </c:pt>
                <c:pt idx="116">
                  <c:v>3383178</c:v>
                </c:pt>
                <c:pt idx="117">
                  <c:v>3382091</c:v>
                </c:pt>
                <c:pt idx="118">
                  <c:v>3380667</c:v>
                </c:pt>
                <c:pt idx="119">
                  <c:v>3378989</c:v>
                </c:pt>
                <c:pt idx="120">
                  <c:v>3377175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8B-489F-AD11-1F520B510D76}"/>
            </c:ext>
          </c:extLst>
        </c:ser>
        <c:ser>
          <c:idx val="6"/>
          <c:order val="2"/>
          <c:tx>
            <c:v>0–19 reálný a projektovaný</c:v>
          </c:tx>
          <c:spPr>
            <a:ln>
              <a:solidFill>
                <a:srgbClr val="006AAF"/>
              </a:solidFill>
            </a:ln>
          </c:spPr>
          <c:marker>
            <c:symbol val="none"/>
          </c:marker>
          <c:cat>
            <c:numRef>
              <c:f>(dlouhodobě_hl.v.sk.!$A$3:$A$46,dlouhodobě_hl.v.sk.!$A$48:$A$124)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(dlouhodobě_hl.v.sk.!$C$3:$C$46,dlouhodobě_hl.v.sk.!$C$48:$C$124)</c:f>
              <c:numCache>
                <c:formatCode>General</c:formatCode>
                <c:ptCount val="121"/>
                <c:pt idx="0">
                  <c:v>3105399</c:v>
                </c:pt>
                <c:pt idx="1">
                  <c:v>3120053</c:v>
                </c:pt>
                <c:pt idx="2">
                  <c:v>3130199</c:v>
                </c:pt>
                <c:pt idx="3">
                  <c:v>3121562</c:v>
                </c:pt>
                <c:pt idx="4">
                  <c:v>3107289</c:v>
                </c:pt>
                <c:pt idx="5">
                  <c:v>3098888</c:v>
                </c:pt>
                <c:pt idx="6">
                  <c:v>3094305</c:v>
                </c:pt>
                <c:pt idx="7">
                  <c:v>3089491</c:v>
                </c:pt>
                <c:pt idx="8">
                  <c:v>3087436</c:v>
                </c:pt>
                <c:pt idx="9">
                  <c:v>3074515</c:v>
                </c:pt>
                <c:pt idx="10">
                  <c:v>3058420</c:v>
                </c:pt>
                <c:pt idx="11">
                  <c:v>3014045</c:v>
                </c:pt>
                <c:pt idx="12">
                  <c:v>2975205</c:v>
                </c:pt>
                <c:pt idx="13">
                  <c:v>2918362</c:v>
                </c:pt>
                <c:pt idx="14">
                  <c:v>2836074</c:v>
                </c:pt>
                <c:pt idx="15">
                  <c:v>2744924</c:v>
                </c:pt>
                <c:pt idx="16">
                  <c:v>2653537</c:v>
                </c:pt>
                <c:pt idx="17">
                  <c:v>2567529</c:v>
                </c:pt>
                <c:pt idx="18">
                  <c:v>2484719</c:v>
                </c:pt>
                <c:pt idx="19">
                  <c:v>2406737</c:v>
                </c:pt>
                <c:pt idx="20">
                  <c:v>2346767</c:v>
                </c:pt>
                <c:pt idx="21">
                  <c:v>2296320</c:v>
                </c:pt>
                <c:pt idx="22">
                  <c:v>2255048</c:v>
                </c:pt>
                <c:pt idx="23">
                  <c:v>2218516</c:v>
                </c:pt>
                <c:pt idx="24">
                  <c:v>2184141</c:v>
                </c:pt>
                <c:pt idx="25">
                  <c:v>2154850</c:v>
                </c:pt>
                <c:pt idx="26">
                  <c:v>2130761</c:v>
                </c:pt>
                <c:pt idx="27">
                  <c:v>2123350</c:v>
                </c:pt>
                <c:pt idx="28">
                  <c:v>2117255</c:v>
                </c:pt>
                <c:pt idx="29">
                  <c:v>2110361</c:v>
                </c:pt>
                <c:pt idx="30">
                  <c:v>2100792</c:v>
                </c:pt>
                <c:pt idx="31">
                  <c:v>2082346</c:v>
                </c:pt>
                <c:pt idx="32">
                  <c:v>2070561</c:v>
                </c:pt>
                <c:pt idx="33">
                  <c:v>2057329</c:v>
                </c:pt>
                <c:pt idx="34">
                  <c:v>2064128</c:v>
                </c:pt>
                <c:pt idx="35">
                  <c:v>2081719</c:v>
                </c:pt>
                <c:pt idx="36">
                  <c:v>2105948</c:v>
                </c:pt>
                <c:pt idx="37">
                  <c:v>2132877</c:v>
                </c:pt>
                <c:pt idx="38">
                  <c:v>2160451</c:v>
                </c:pt>
                <c:pt idx="39">
                  <c:v>2188232</c:v>
                </c:pt>
                <c:pt idx="40">
                  <c:v>2210191</c:v>
                </c:pt>
                <c:pt idx="41">
                  <c:v>2196713</c:v>
                </c:pt>
                <c:pt idx="42">
                  <c:v>2307497</c:v>
                </c:pt>
                <c:pt idx="43">
                  <c:v>2321078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8B-489F-AD11-1F520B510D76}"/>
            </c:ext>
          </c:extLst>
        </c:ser>
        <c:ser>
          <c:idx val="7"/>
          <c:order val="3"/>
          <c:tx>
            <c:v>0–19 projektovaný*</c:v>
          </c:tx>
          <c:spPr>
            <a:ln w="31750">
              <a:solidFill>
                <a:srgbClr val="006AAF"/>
              </a:solidFill>
              <a:prstDash val="sysDot"/>
            </a:ln>
          </c:spPr>
          <c:marker>
            <c:symbol val="none"/>
          </c:marker>
          <c:cat>
            <c:numRef>
              <c:f>(dlouhodobě_hl.v.sk.!$A$3:$A$46,dlouhodobě_hl.v.sk.!$A$48:$A$124)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(dlouhodobě_hl.v.sk.!$I$3:$I$46,dlouhodobě_hl.v.sk.!$I$48:$I$124)</c:f>
              <c:numCache>
                <c:formatCode>General</c:formatCode>
                <c:ptCount val="121"/>
                <c:pt idx="44">
                  <c:v>2312144</c:v>
                </c:pt>
                <c:pt idx="45">
                  <c:v>2274428</c:v>
                </c:pt>
                <c:pt idx="46">
                  <c:v>2233847</c:v>
                </c:pt>
                <c:pt idx="47">
                  <c:v>2186696</c:v>
                </c:pt>
                <c:pt idx="48">
                  <c:v>2151157</c:v>
                </c:pt>
                <c:pt idx="49">
                  <c:v>2116708</c:v>
                </c:pt>
                <c:pt idx="50">
                  <c:v>2083130</c:v>
                </c:pt>
                <c:pt idx="51">
                  <c:v>2057202</c:v>
                </c:pt>
                <c:pt idx="52">
                  <c:v>2031410</c:v>
                </c:pt>
                <c:pt idx="53">
                  <c:v>2007997</c:v>
                </c:pt>
                <c:pt idx="54">
                  <c:v>1982478</c:v>
                </c:pt>
                <c:pt idx="55">
                  <c:v>1957221</c:v>
                </c:pt>
                <c:pt idx="56">
                  <c:v>1930922</c:v>
                </c:pt>
                <c:pt idx="57">
                  <c:v>1905012</c:v>
                </c:pt>
                <c:pt idx="58">
                  <c:v>1881037</c:v>
                </c:pt>
                <c:pt idx="59">
                  <c:v>1860340</c:v>
                </c:pt>
                <c:pt idx="60">
                  <c:v>1842856</c:v>
                </c:pt>
                <c:pt idx="61">
                  <c:v>1822031</c:v>
                </c:pt>
                <c:pt idx="62">
                  <c:v>1814567</c:v>
                </c:pt>
                <c:pt idx="63">
                  <c:v>1815186</c:v>
                </c:pt>
                <c:pt idx="64">
                  <c:v>1817533</c:v>
                </c:pt>
                <c:pt idx="65">
                  <c:v>1821749</c:v>
                </c:pt>
                <c:pt idx="66">
                  <c:v>1827614</c:v>
                </c:pt>
                <c:pt idx="67">
                  <c:v>1834746</c:v>
                </c:pt>
                <c:pt idx="68">
                  <c:v>1842393</c:v>
                </c:pt>
                <c:pt idx="69">
                  <c:v>1849797</c:v>
                </c:pt>
                <c:pt idx="70">
                  <c:v>1856521</c:v>
                </c:pt>
                <c:pt idx="71">
                  <c:v>1862073</c:v>
                </c:pt>
                <c:pt idx="72">
                  <c:v>1866051</c:v>
                </c:pt>
                <c:pt idx="73">
                  <c:v>1868115</c:v>
                </c:pt>
                <c:pt idx="74">
                  <c:v>1868011</c:v>
                </c:pt>
                <c:pt idx="75">
                  <c:v>1865576</c:v>
                </c:pt>
                <c:pt idx="76">
                  <c:v>1860762</c:v>
                </c:pt>
                <c:pt idx="77">
                  <c:v>1853615</c:v>
                </c:pt>
                <c:pt idx="78">
                  <c:v>1844300</c:v>
                </c:pt>
                <c:pt idx="79">
                  <c:v>1833073</c:v>
                </c:pt>
                <c:pt idx="80">
                  <c:v>1820256</c:v>
                </c:pt>
                <c:pt idx="81">
                  <c:v>1806217</c:v>
                </c:pt>
                <c:pt idx="82">
                  <c:v>1791324</c:v>
                </c:pt>
                <c:pt idx="83">
                  <c:v>1775937</c:v>
                </c:pt>
                <c:pt idx="84">
                  <c:v>1760412</c:v>
                </c:pt>
                <c:pt idx="85">
                  <c:v>1745041</c:v>
                </c:pt>
                <c:pt idx="86">
                  <c:v>1730111</c:v>
                </c:pt>
                <c:pt idx="87">
                  <c:v>1715857</c:v>
                </c:pt>
                <c:pt idx="88">
                  <c:v>1702506</c:v>
                </c:pt>
                <c:pt idx="89">
                  <c:v>1690237</c:v>
                </c:pt>
                <c:pt idx="90">
                  <c:v>1679211</c:v>
                </c:pt>
                <c:pt idx="91">
                  <c:v>1669620</c:v>
                </c:pt>
                <c:pt idx="92">
                  <c:v>1661552</c:v>
                </c:pt>
                <c:pt idx="93">
                  <c:v>1655057</c:v>
                </c:pt>
                <c:pt idx="94">
                  <c:v>1650107</c:v>
                </c:pt>
                <c:pt idx="95">
                  <c:v>1646612</c:v>
                </c:pt>
                <c:pt idx="96">
                  <c:v>1644438</c:v>
                </c:pt>
                <c:pt idx="97">
                  <c:v>1643402</c:v>
                </c:pt>
                <c:pt idx="98">
                  <c:v>1643267</c:v>
                </c:pt>
                <c:pt idx="99">
                  <c:v>1643789</c:v>
                </c:pt>
                <c:pt idx="100">
                  <c:v>1644688</c:v>
                </c:pt>
                <c:pt idx="101">
                  <c:v>1645695</c:v>
                </c:pt>
                <c:pt idx="102">
                  <c:v>1646551</c:v>
                </c:pt>
                <c:pt idx="103">
                  <c:v>1647021</c:v>
                </c:pt>
                <c:pt idx="104">
                  <c:v>1646898</c:v>
                </c:pt>
                <c:pt idx="105">
                  <c:v>1646017</c:v>
                </c:pt>
                <c:pt idx="106">
                  <c:v>1644247</c:v>
                </c:pt>
                <c:pt idx="107">
                  <c:v>1641518</c:v>
                </c:pt>
                <c:pt idx="108">
                  <c:v>1637804</c:v>
                </c:pt>
                <c:pt idx="109">
                  <c:v>1633110</c:v>
                </c:pt>
                <c:pt idx="110">
                  <c:v>1627493</c:v>
                </c:pt>
                <c:pt idx="111">
                  <c:v>1621036</c:v>
                </c:pt>
                <c:pt idx="112">
                  <c:v>1613851</c:v>
                </c:pt>
                <c:pt idx="113">
                  <c:v>1606081</c:v>
                </c:pt>
                <c:pt idx="114">
                  <c:v>1597865</c:v>
                </c:pt>
                <c:pt idx="115">
                  <c:v>1589361</c:v>
                </c:pt>
                <c:pt idx="116">
                  <c:v>1580738</c:v>
                </c:pt>
                <c:pt idx="117">
                  <c:v>1572151</c:v>
                </c:pt>
                <c:pt idx="118">
                  <c:v>1563745</c:v>
                </c:pt>
                <c:pt idx="119">
                  <c:v>1555647</c:v>
                </c:pt>
                <c:pt idx="120">
                  <c:v>1547985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08B-489F-AD11-1F520B510D76}"/>
            </c:ext>
          </c:extLst>
        </c:ser>
        <c:ser>
          <c:idx val="2"/>
          <c:order val="4"/>
          <c:tx>
            <c:v>20–64 reálný a projektovaný</c:v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(dlouhodobě_hl.v.sk.!$A$3:$A$46,dlouhodobě_hl.v.sk.!$A$48:$A$124)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(dlouhodobě_hl.v.sk.!$D$3:$D$46,dlouhodobě_hl.v.sk.!$D$48:$D$124)</c:f>
              <c:numCache>
                <c:formatCode>General</c:formatCode>
                <c:ptCount val="121"/>
                <c:pt idx="0">
                  <c:v>5817863</c:v>
                </c:pt>
                <c:pt idx="1">
                  <c:v>5859646</c:v>
                </c:pt>
                <c:pt idx="2">
                  <c:v>5908780</c:v>
                </c:pt>
                <c:pt idx="3">
                  <c:v>5972847</c:v>
                </c:pt>
                <c:pt idx="4">
                  <c:v>6007400</c:v>
                </c:pt>
                <c:pt idx="5">
                  <c:v>6016040</c:v>
                </c:pt>
                <c:pt idx="6">
                  <c:v>6010017</c:v>
                </c:pt>
                <c:pt idx="7">
                  <c:v>6002328</c:v>
                </c:pt>
                <c:pt idx="8">
                  <c:v>5993995</c:v>
                </c:pt>
                <c:pt idx="9">
                  <c:v>5995565</c:v>
                </c:pt>
                <c:pt idx="10">
                  <c:v>6003253</c:v>
                </c:pt>
                <c:pt idx="11">
                  <c:v>5983545</c:v>
                </c:pt>
                <c:pt idx="12">
                  <c:v>6022234</c:v>
                </c:pt>
                <c:pt idx="13">
                  <c:v>6072727</c:v>
                </c:pt>
                <c:pt idx="14">
                  <c:v>6140855</c:v>
                </c:pt>
                <c:pt idx="15">
                  <c:v>6204140</c:v>
                </c:pt>
                <c:pt idx="16">
                  <c:v>6267352</c:v>
                </c:pt>
                <c:pt idx="17">
                  <c:v>6329734</c:v>
                </c:pt>
                <c:pt idx="18">
                  <c:v>6393464</c:v>
                </c:pt>
                <c:pt idx="19">
                  <c:v>6453283</c:v>
                </c:pt>
                <c:pt idx="20">
                  <c:v>6496776</c:v>
                </c:pt>
                <c:pt idx="21">
                  <c:v>6495559</c:v>
                </c:pt>
                <c:pt idx="22">
                  <c:v>6530259</c:v>
                </c:pt>
                <c:pt idx="23">
                  <c:v>6569747</c:v>
                </c:pt>
                <c:pt idx="24">
                  <c:v>6601806</c:v>
                </c:pt>
                <c:pt idx="25">
                  <c:v>6639838</c:v>
                </c:pt>
                <c:pt idx="26">
                  <c:v>6673991</c:v>
                </c:pt>
                <c:pt idx="27">
                  <c:v>6744946</c:v>
                </c:pt>
                <c:pt idx="28">
                  <c:v>6794135</c:v>
                </c:pt>
                <c:pt idx="29">
                  <c:v>6797569</c:v>
                </c:pt>
                <c:pt idx="30">
                  <c:v>6796152</c:v>
                </c:pt>
                <c:pt idx="31">
                  <c:v>6721663</c:v>
                </c:pt>
                <c:pt idx="32">
                  <c:v>6677946</c:v>
                </c:pt>
                <c:pt idx="33">
                  <c:v>6629546</c:v>
                </c:pt>
                <c:pt idx="34">
                  <c:v>6593741</c:v>
                </c:pt>
                <c:pt idx="35">
                  <c:v>6539712</c:v>
                </c:pt>
                <c:pt idx="36">
                  <c:v>6483950</c:v>
                </c:pt>
                <c:pt idx="37">
                  <c:v>6436995</c:v>
                </c:pt>
                <c:pt idx="38">
                  <c:v>6402732</c:v>
                </c:pt>
                <c:pt idx="39">
                  <c:v>6374077</c:v>
                </c:pt>
                <c:pt idx="40">
                  <c:v>6333264</c:v>
                </c:pt>
                <c:pt idx="41">
                  <c:v>6150885</c:v>
                </c:pt>
                <c:pt idx="42">
                  <c:v>6312183</c:v>
                </c:pt>
                <c:pt idx="43">
                  <c:v>6342155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08B-489F-AD11-1F520B510D76}"/>
            </c:ext>
          </c:extLst>
        </c:ser>
        <c:ser>
          <c:idx val="3"/>
          <c:order val="5"/>
          <c:tx>
            <c:v>20–64 projektovaný*</c:v>
          </c:tx>
          <c:spPr>
            <a:ln w="31750">
              <a:solidFill>
                <a:schemeClr val="accent6"/>
              </a:solidFill>
              <a:prstDash val="sysDot"/>
            </a:ln>
          </c:spPr>
          <c:marker>
            <c:symbol val="none"/>
          </c:marker>
          <c:cat>
            <c:numRef>
              <c:f>(dlouhodobě_hl.v.sk.!$A$3:$A$46,dlouhodobě_hl.v.sk.!$A$48:$A$124)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(dlouhodobě_hl.v.sk.!$J$3:$J$46,dlouhodobě_hl.v.sk.!$J$48:$J$124)</c:f>
              <c:numCache>
                <c:formatCode>General</c:formatCode>
                <c:ptCount val="121"/>
                <c:pt idx="44">
                  <c:v>6343523</c:v>
                </c:pt>
                <c:pt idx="45">
                  <c:v>6312469</c:v>
                </c:pt>
                <c:pt idx="46">
                  <c:v>6280099</c:v>
                </c:pt>
                <c:pt idx="47">
                  <c:v>6250174</c:v>
                </c:pt>
                <c:pt idx="48">
                  <c:v>6257258</c:v>
                </c:pt>
                <c:pt idx="49">
                  <c:v>6258704</c:v>
                </c:pt>
                <c:pt idx="50">
                  <c:v>6265130</c:v>
                </c:pt>
                <c:pt idx="51">
                  <c:v>6268571</c:v>
                </c:pt>
                <c:pt idx="52">
                  <c:v>6273707</c:v>
                </c:pt>
                <c:pt idx="53">
                  <c:v>6277328</c:v>
                </c:pt>
                <c:pt idx="54">
                  <c:v>6277329</c:v>
                </c:pt>
                <c:pt idx="55">
                  <c:v>6272766</c:v>
                </c:pt>
                <c:pt idx="56">
                  <c:v>6264472</c:v>
                </c:pt>
                <c:pt idx="57">
                  <c:v>6248710</c:v>
                </c:pt>
                <c:pt idx="58">
                  <c:v>6216586</c:v>
                </c:pt>
                <c:pt idx="59">
                  <c:v>6171169</c:v>
                </c:pt>
                <c:pt idx="60">
                  <c:v>6125181</c:v>
                </c:pt>
                <c:pt idx="61">
                  <c:v>6086186</c:v>
                </c:pt>
                <c:pt idx="62">
                  <c:v>6038715</c:v>
                </c:pt>
                <c:pt idx="63">
                  <c:v>5985784</c:v>
                </c:pt>
                <c:pt idx="64">
                  <c:v>5936188</c:v>
                </c:pt>
                <c:pt idx="65">
                  <c:v>5898780</c:v>
                </c:pt>
                <c:pt idx="66">
                  <c:v>5866931</c:v>
                </c:pt>
                <c:pt idx="67">
                  <c:v>5833748</c:v>
                </c:pt>
                <c:pt idx="68">
                  <c:v>5801285</c:v>
                </c:pt>
                <c:pt idx="69">
                  <c:v>5768323</c:v>
                </c:pt>
                <c:pt idx="70">
                  <c:v>5735160</c:v>
                </c:pt>
                <c:pt idx="71">
                  <c:v>5703719</c:v>
                </c:pt>
                <c:pt idx="72">
                  <c:v>5673961</c:v>
                </c:pt>
                <c:pt idx="73">
                  <c:v>5642590</c:v>
                </c:pt>
                <c:pt idx="74">
                  <c:v>5615515</c:v>
                </c:pt>
                <c:pt idx="75">
                  <c:v>5586713</c:v>
                </c:pt>
                <c:pt idx="76">
                  <c:v>5558642</c:v>
                </c:pt>
                <c:pt idx="77">
                  <c:v>5537483</c:v>
                </c:pt>
                <c:pt idx="78">
                  <c:v>5517285</c:v>
                </c:pt>
                <c:pt idx="79">
                  <c:v>5509436</c:v>
                </c:pt>
                <c:pt idx="80">
                  <c:v>5511335</c:v>
                </c:pt>
                <c:pt idx="81">
                  <c:v>5518286</c:v>
                </c:pt>
                <c:pt idx="82">
                  <c:v>5525227</c:v>
                </c:pt>
                <c:pt idx="83">
                  <c:v>5532222</c:v>
                </c:pt>
                <c:pt idx="84">
                  <c:v>5540203</c:v>
                </c:pt>
                <c:pt idx="85">
                  <c:v>5544992</c:v>
                </c:pt>
                <c:pt idx="86">
                  <c:v>5548813</c:v>
                </c:pt>
                <c:pt idx="87">
                  <c:v>5549477</c:v>
                </c:pt>
                <c:pt idx="88">
                  <c:v>5548148</c:v>
                </c:pt>
                <c:pt idx="89">
                  <c:v>5541285</c:v>
                </c:pt>
                <c:pt idx="90">
                  <c:v>5528821</c:v>
                </c:pt>
                <c:pt idx="91">
                  <c:v>5511673</c:v>
                </c:pt>
                <c:pt idx="92">
                  <c:v>5486070</c:v>
                </c:pt>
                <c:pt idx="93">
                  <c:v>5455530</c:v>
                </c:pt>
                <c:pt idx="94">
                  <c:v>5425082</c:v>
                </c:pt>
                <c:pt idx="95">
                  <c:v>5394281</c:v>
                </c:pt>
                <c:pt idx="96">
                  <c:v>5369282</c:v>
                </c:pt>
                <c:pt idx="97">
                  <c:v>5342823</c:v>
                </c:pt>
                <c:pt idx="98">
                  <c:v>5316960</c:v>
                </c:pt>
                <c:pt idx="99">
                  <c:v>5287409</c:v>
                </c:pt>
                <c:pt idx="100">
                  <c:v>5256455</c:v>
                </c:pt>
                <c:pt idx="101">
                  <c:v>5222954</c:v>
                </c:pt>
                <c:pt idx="102">
                  <c:v>5188442</c:v>
                </c:pt>
                <c:pt idx="103">
                  <c:v>5154576</c:v>
                </c:pt>
                <c:pt idx="104">
                  <c:v>5122896</c:v>
                </c:pt>
                <c:pt idx="105">
                  <c:v>5093614</c:v>
                </c:pt>
                <c:pt idx="106">
                  <c:v>5060768</c:v>
                </c:pt>
                <c:pt idx="107">
                  <c:v>5040558</c:v>
                </c:pt>
                <c:pt idx="108">
                  <c:v>5028110</c:v>
                </c:pt>
                <c:pt idx="109">
                  <c:v>5017581</c:v>
                </c:pt>
                <c:pt idx="110">
                  <c:v>5009245</c:v>
                </c:pt>
                <c:pt idx="111">
                  <c:v>5003020</c:v>
                </c:pt>
                <c:pt idx="112">
                  <c:v>4998654</c:v>
                </c:pt>
                <c:pt idx="113">
                  <c:v>4995508</c:v>
                </c:pt>
                <c:pt idx="114">
                  <c:v>4992951</c:v>
                </c:pt>
                <c:pt idx="115">
                  <c:v>4990626</c:v>
                </c:pt>
                <c:pt idx="116">
                  <c:v>4988172</c:v>
                </c:pt>
                <c:pt idx="117">
                  <c:v>4985240</c:v>
                </c:pt>
                <c:pt idx="118">
                  <c:v>4981509</c:v>
                </c:pt>
                <c:pt idx="119">
                  <c:v>4976703</c:v>
                </c:pt>
                <c:pt idx="120">
                  <c:v>4970562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08B-489F-AD11-1F520B510D76}"/>
            </c:ext>
          </c:extLst>
        </c:ser>
        <c:ser>
          <c:idx val="0"/>
          <c:order val="6"/>
          <c:tx>
            <c:v>0-19 nízká</c:v>
          </c:tx>
          <c:spPr>
            <a:ln w="15875">
              <a:prstDash val="sysDot"/>
            </a:ln>
          </c:spPr>
          <c:marker>
            <c:symbol val="none"/>
          </c:marker>
          <c:val>
            <c:numRef>
              <c:f>(dlouhodobě_hl.v.sk.!$G$3:$G$46,dlouhodobě_hl.v.sk.!$N$48:$N$124)</c:f>
              <c:numCache>
                <c:formatCode>General</c:formatCode>
                <c:ptCount val="121"/>
                <c:pt idx="44">
                  <c:v>2292475</c:v>
                </c:pt>
                <c:pt idx="45">
                  <c:v>2248152</c:v>
                </c:pt>
                <c:pt idx="46">
                  <c:v>2200808</c:v>
                </c:pt>
                <c:pt idx="47">
                  <c:v>2146199</c:v>
                </c:pt>
                <c:pt idx="48">
                  <c:v>2104024</c:v>
                </c:pt>
                <c:pt idx="49">
                  <c:v>2062368</c:v>
                </c:pt>
                <c:pt idx="50">
                  <c:v>2021113</c:v>
                </c:pt>
                <c:pt idx="51">
                  <c:v>1987084</c:v>
                </c:pt>
                <c:pt idx="52">
                  <c:v>1952773</c:v>
                </c:pt>
                <c:pt idx="53">
                  <c:v>1920409</c:v>
                </c:pt>
                <c:pt idx="54">
                  <c:v>1885455</c:v>
                </c:pt>
                <c:pt idx="55">
                  <c:v>1850218</c:v>
                </c:pt>
                <c:pt idx="56">
                  <c:v>1813343</c:v>
                </c:pt>
                <c:pt idx="57">
                  <c:v>1776217</c:v>
                </c:pt>
                <c:pt idx="58">
                  <c:v>1740353</c:v>
                </c:pt>
                <c:pt idx="59">
                  <c:v>1707069</c:v>
                </c:pt>
                <c:pt idx="60">
                  <c:v>1676318</c:v>
                </c:pt>
                <c:pt idx="61">
                  <c:v>1641537</c:v>
                </c:pt>
                <c:pt idx="62">
                  <c:v>1619461</c:v>
                </c:pt>
                <c:pt idx="63">
                  <c:v>1608027</c:v>
                </c:pt>
                <c:pt idx="64">
                  <c:v>1598406</c:v>
                </c:pt>
                <c:pt idx="65">
                  <c:v>1590668</c:v>
                </c:pt>
                <c:pt idx="66">
                  <c:v>1584517</c:v>
                </c:pt>
                <c:pt idx="67">
                  <c:v>1579511</c:v>
                </c:pt>
                <c:pt idx="68">
                  <c:v>1574849</c:v>
                </c:pt>
                <c:pt idx="69">
                  <c:v>1569740</c:v>
                </c:pt>
                <c:pt idx="70">
                  <c:v>1563712</c:v>
                </c:pt>
                <c:pt idx="71">
                  <c:v>1556760</c:v>
                </c:pt>
                <c:pt idx="72">
                  <c:v>1548532</c:v>
                </c:pt>
                <c:pt idx="73">
                  <c:v>1538747</c:v>
                </c:pt>
                <c:pt idx="74">
                  <c:v>1527230</c:v>
                </c:pt>
                <c:pt idx="75">
                  <c:v>1513901</c:v>
                </c:pt>
                <c:pt idx="76">
                  <c:v>1498779</c:v>
                </c:pt>
                <c:pt idx="77">
                  <c:v>1481970</c:v>
                </c:pt>
                <c:pt idx="78">
                  <c:v>1463674</c:v>
                </c:pt>
                <c:pt idx="79">
                  <c:v>1444150</c:v>
                </c:pt>
                <c:pt idx="80">
                  <c:v>1423701</c:v>
                </c:pt>
                <c:pt idx="81">
                  <c:v>1402618</c:v>
                </c:pt>
                <c:pt idx="82">
                  <c:v>1381198</c:v>
                </c:pt>
                <c:pt idx="83">
                  <c:v>1359730</c:v>
                </c:pt>
                <c:pt idx="84">
                  <c:v>1338484</c:v>
                </c:pt>
                <c:pt idx="85">
                  <c:v>1317723</c:v>
                </c:pt>
                <c:pt idx="86">
                  <c:v>1297694</c:v>
                </c:pt>
                <c:pt idx="87">
                  <c:v>1278611</c:v>
                </c:pt>
                <c:pt idx="88">
                  <c:v>1260690</c:v>
                </c:pt>
                <c:pt idx="89">
                  <c:v>1244092</c:v>
                </c:pt>
                <c:pt idx="90">
                  <c:v>1228970</c:v>
                </c:pt>
                <c:pt idx="91">
                  <c:v>1215001</c:v>
                </c:pt>
                <c:pt idx="92">
                  <c:v>1202240</c:v>
                </c:pt>
                <c:pt idx="93">
                  <c:v>1190687</c:v>
                </c:pt>
                <c:pt idx="94">
                  <c:v>1180278</c:v>
                </c:pt>
                <c:pt idx="95">
                  <c:v>1170915</c:v>
                </c:pt>
                <c:pt idx="96">
                  <c:v>1162452</c:v>
                </c:pt>
                <c:pt idx="97">
                  <c:v>1154731</c:v>
                </c:pt>
                <c:pt idx="98">
                  <c:v>1147576</c:v>
                </c:pt>
                <c:pt idx="99">
                  <c:v>1140788</c:v>
                </c:pt>
                <c:pt idx="100">
                  <c:v>1134185</c:v>
                </c:pt>
                <c:pt idx="101">
                  <c:v>1127589</c:v>
                </c:pt>
                <c:pt idx="102">
                  <c:v>1120847</c:v>
                </c:pt>
                <c:pt idx="103">
                  <c:v>1113814</c:v>
                </c:pt>
                <c:pt idx="104">
                  <c:v>1106385</c:v>
                </c:pt>
                <c:pt idx="105">
                  <c:v>1098479</c:v>
                </c:pt>
                <c:pt idx="106">
                  <c:v>1090056</c:v>
                </c:pt>
                <c:pt idx="107">
                  <c:v>1081101</c:v>
                </c:pt>
                <c:pt idx="108">
                  <c:v>1071635</c:v>
                </c:pt>
                <c:pt idx="109">
                  <c:v>1061701</c:v>
                </c:pt>
                <c:pt idx="110">
                  <c:v>1051364</c:v>
                </c:pt>
                <c:pt idx="111">
                  <c:v>1040720</c:v>
                </c:pt>
                <c:pt idx="112">
                  <c:v>1029853</c:v>
                </c:pt>
                <c:pt idx="113">
                  <c:v>1018870</c:v>
                </c:pt>
                <c:pt idx="114">
                  <c:v>1007875</c:v>
                </c:pt>
                <c:pt idx="115">
                  <c:v>996966</c:v>
                </c:pt>
                <c:pt idx="116">
                  <c:v>986250</c:v>
                </c:pt>
                <c:pt idx="117">
                  <c:v>975805</c:v>
                </c:pt>
                <c:pt idx="118">
                  <c:v>965715</c:v>
                </c:pt>
                <c:pt idx="119">
                  <c:v>956031</c:v>
                </c:pt>
                <c:pt idx="120">
                  <c:v>946807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08B-489F-AD11-1F520B510D76}"/>
            </c:ext>
          </c:extLst>
        </c:ser>
        <c:ser>
          <c:idx val="1"/>
          <c:order val="7"/>
          <c:tx>
            <c:v>20-64 nízká</c:v>
          </c:tx>
          <c:spPr>
            <a:ln w="15875">
              <a:solidFill>
                <a:schemeClr val="accent6"/>
              </a:solidFill>
              <a:prstDash val="sysDot"/>
            </a:ln>
          </c:spPr>
          <c:marker>
            <c:symbol val="none"/>
          </c:marker>
          <c:val>
            <c:numRef>
              <c:f>(dlouhodobě_hl.v.sk.!$G$3:$G$46,dlouhodobě_hl.v.sk.!$O$48:$O$124)</c:f>
              <c:numCache>
                <c:formatCode>General</c:formatCode>
                <c:ptCount val="121"/>
                <c:pt idx="44">
                  <c:v>6308801</c:v>
                </c:pt>
                <c:pt idx="45">
                  <c:v>6264247</c:v>
                </c:pt>
                <c:pt idx="46">
                  <c:v>6218001</c:v>
                </c:pt>
                <c:pt idx="47">
                  <c:v>6174434</c:v>
                </c:pt>
                <c:pt idx="48">
                  <c:v>6171950</c:v>
                </c:pt>
                <c:pt idx="49">
                  <c:v>6163888</c:v>
                </c:pt>
                <c:pt idx="50">
                  <c:v>6160844</c:v>
                </c:pt>
                <c:pt idx="51">
                  <c:v>6154841</c:v>
                </c:pt>
                <c:pt idx="52">
                  <c:v>6150581</c:v>
                </c:pt>
                <c:pt idx="53">
                  <c:v>6144841</c:v>
                </c:pt>
                <c:pt idx="54">
                  <c:v>6135591</c:v>
                </c:pt>
                <c:pt idx="55">
                  <c:v>6121923</c:v>
                </c:pt>
                <c:pt idx="56">
                  <c:v>6104685</c:v>
                </c:pt>
                <c:pt idx="57">
                  <c:v>6080150</c:v>
                </c:pt>
                <c:pt idx="58">
                  <c:v>6039489</c:v>
                </c:pt>
                <c:pt idx="59">
                  <c:v>5985748</c:v>
                </c:pt>
                <c:pt idx="60">
                  <c:v>5931571</c:v>
                </c:pt>
                <c:pt idx="61">
                  <c:v>5884581</c:v>
                </c:pt>
                <c:pt idx="62">
                  <c:v>5829280</c:v>
                </c:pt>
                <c:pt idx="63">
                  <c:v>5765514</c:v>
                </c:pt>
                <c:pt idx="64">
                  <c:v>5704561</c:v>
                </c:pt>
                <c:pt idx="65">
                  <c:v>5655272</c:v>
                </c:pt>
                <c:pt idx="66">
                  <c:v>5611128</c:v>
                </c:pt>
                <c:pt idx="67">
                  <c:v>5565346</c:v>
                </c:pt>
                <c:pt idx="68">
                  <c:v>5519985</c:v>
                </c:pt>
                <c:pt idx="69">
                  <c:v>5473846</c:v>
                </c:pt>
                <c:pt idx="70">
                  <c:v>5427244</c:v>
                </c:pt>
                <c:pt idx="71">
                  <c:v>5382121</c:v>
                </c:pt>
                <c:pt idx="72">
                  <c:v>5338424</c:v>
                </c:pt>
                <c:pt idx="73">
                  <c:v>5292854</c:v>
                </c:pt>
                <c:pt idx="74">
                  <c:v>5251280</c:v>
                </c:pt>
                <c:pt idx="75">
                  <c:v>5207710</c:v>
                </c:pt>
                <c:pt idx="76">
                  <c:v>5164540</c:v>
                </c:pt>
                <c:pt idx="77">
                  <c:v>5127901</c:v>
                </c:pt>
                <c:pt idx="78">
                  <c:v>5091809</c:v>
                </c:pt>
                <c:pt idx="79">
                  <c:v>5067571</c:v>
                </c:pt>
                <c:pt idx="80">
                  <c:v>5052598</c:v>
                </c:pt>
                <c:pt idx="81">
                  <c:v>5042249</c:v>
                </c:pt>
                <c:pt idx="82">
                  <c:v>5031533</c:v>
                </c:pt>
                <c:pt idx="83">
                  <c:v>5020508</c:v>
                </c:pt>
                <c:pt idx="84">
                  <c:v>5010122</c:v>
                </c:pt>
                <c:pt idx="85">
                  <c:v>4996226</c:v>
                </c:pt>
                <c:pt idx="86">
                  <c:v>4981008</c:v>
                </c:pt>
                <c:pt idx="87">
                  <c:v>4962223</c:v>
                </c:pt>
                <c:pt idx="88">
                  <c:v>4941099</c:v>
                </c:pt>
                <c:pt idx="89">
                  <c:v>4914183</c:v>
                </c:pt>
                <c:pt idx="90">
                  <c:v>4881492</c:v>
                </c:pt>
                <c:pt idx="91">
                  <c:v>4844161</c:v>
                </c:pt>
                <c:pt idx="92">
                  <c:v>4798010</c:v>
                </c:pt>
                <c:pt idx="93">
                  <c:v>4746631</c:v>
                </c:pt>
                <c:pt idx="94">
                  <c:v>4695211</c:v>
                </c:pt>
                <c:pt idx="95">
                  <c:v>4643428</c:v>
                </c:pt>
                <c:pt idx="96">
                  <c:v>4597442</c:v>
                </c:pt>
                <c:pt idx="97">
                  <c:v>4550084</c:v>
                </c:pt>
                <c:pt idx="98">
                  <c:v>4503365</c:v>
                </c:pt>
                <c:pt idx="99">
                  <c:v>4453015</c:v>
                </c:pt>
                <c:pt idx="100">
                  <c:v>4401235</c:v>
                </c:pt>
                <c:pt idx="101">
                  <c:v>4346856</c:v>
                </c:pt>
                <c:pt idx="102">
                  <c:v>4291334</c:v>
                </c:pt>
                <c:pt idx="103">
                  <c:v>4236291</c:v>
                </c:pt>
                <c:pt idx="104">
                  <c:v>4183221</c:v>
                </c:pt>
                <c:pt idx="105">
                  <c:v>4132294</c:v>
                </c:pt>
                <c:pt idx="106">
                  <c:v>4077527</c:v>
                </c:pt>
                <c:pt idx="107">
                  <c:v>4034940</c:v>
                </c:pt>
                <c:pt idx="108">
                  <c:v>4002733</c:v>
                </c:pt>
                <c:pt idx="109">
                  <c:v>3972660</c:v>
                </c:pt>
                <c:pt idx="110">
                  <c:v>3944934</c:v>
                </c:pt>
                <c:pt idx="111">
                  <c:v>3919406</c:v>
                </c:pt>
                <c:pt idx="112">
                  <c:v>3895771</c:v>
                </c:pt>
                <c:pt idx="113">
                  <c:v>3873388</c:v>
                </c:pt>
                <c:pt idx="114">
                  <c:v>3851606</c:v>
                </c:pt>
                <c:pt idx="115">
                  <c:v>3830074</c:v>
                </c:pt>
                <c:pt idx="116">
                  <c:v>3808449</c:v>
                </c:pt>
                <c:pt idx="117">
                  <c:v>3786430</c:v>
                </c:pt>
                <c:pt idx="118">
                  <c:v>3763750</c:v>
                </c:pt>
                <c:pt idx="119">
                  <c:v>3740194</c:v>
                </c:pt>
                <c:pt idx="120">
                  <c:v>3715608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08B-489F-AD11-1F520B510D76}"/>
            </c:ext>
          </c:extLst>
        </c:ser>
        <c:ser>
          <c:idx val="8"/>
          <c:order val="8"/>
          <c:tx>
            <c:v>65+ nízká</c:v>
          </c:tx>
          <c:spPr>
            <a:ln w="15875">
              <a:solidFill>
                <a:srgbClr val="C00000"/>
              </a:solidFill>
              <a:prstDash val="sysDot"/>
            </a:ln>
          </c:spPr>
          <c:marker>
            <c:symbol val="none"/>
          </c:marker>
          <c:val>
            <c:numRef>
              <c:f>(dlouhodobě_hl.v.sk.!$G$3:$G$46,dlouhodobě_hl.v.sk.!$P$48:$P$124)</c:f>
              <c:numCache>
                <c:formatCode>General</c:formatCode>
                <c:ptCount val="121"/>
                <c:pt idx="44">
                  <c:v>2253288</c:v>
                </c:pt>
                <c:pt idx="45">
                  <c:v>2265630</c:v>
                </c:pt>
                <c:pt idx="46">
                  <c:v>2277835</c:v>
                </c:pt>
                <c:pt idx="47">
                  <c:v>2290082</c:v>
                </c:pt>
                <c:pt idx="48">
                  <c:v>2317629</c:v>
                </c:pt>
                <c:pt idx="49">
                  <c:v>2347580</c:v>
                </c:pt>
                <c:pt idx="50">
                  <c:v>2369784</c:v>
                </c:pt>
                <c:pt idx="51">
                  <c:v>2385721</c:v>
                </c:pt>
                <c:pt idx="52">
                  <c:v>2398515</c:v>
                </c:pt>
                <c:pt idx="53">
                  <c:v>2409463</c:v>
                </c:pt>
                <c:pt idx="54">
                  <c:v>2425407</c:v>
                </c:pt>
                <c:pt idx="55">
                  <c:v>2445202</c:v>
                </c:pt>
                <c:pt idx="56">
                  <c:v>2469565</c:v>
                </c:pt>
                <c:pt idx="57">
                  <c:v>2500996</c:v>
                </c:pt>
                <c:pt idx="58">
                  <c:v>2546922</c:v>
                </c:pt>
                <c:pt idx="59">
                  <c:v>2603049</c:v>
                </c:pt>
                <c:pt idx="60">
                  <c:v>2656827</c:v>
                </c:pt>
                <c:pt idx="61">
                  <c:v>2707231</c:v>
                </c:pt>
                <c:pt idx="62">
                  <c:v>2753050</c:v>
                </c:pt>
                <c:pt idx="63">
                  <c:v>2796495</c:v>
                </c:pt>
                <c:pt idx="64">
                  <c:v>2835078</c:v>
                </c:pt>
                <c:pt idx="65">
                  <c:v>2859787</c:v>
                </c:pt>
                <c:pt idx="66">
                  <c:v>2877305</c:v>
                </c:pt>
                <c:pt idx="67">
                  <c:v>2894686</c:v>
                </c:pt>
                <c:pt idx="68">
                  <c:v>2910462</c:v>
                </c:pt>
                <c:pt idx="69">
                  <c:v>2926383</c:v>
                </c:pt>
                <c:pt idx="70">
                  <c:v>2942351</c:v>
                </c:pt>
                <c:pt idx="71">
                  <c:v>2956595</c:v>
                </c:pt>
                <c:pt idx="72">
                  <c:v>2969284</c:v>
                </c:pt>
                <c:pt idx="73">
                  <c:v>2983791</c:v>
                </c:pt>
                <c:pt idx="74">
                  <c:v>2994239</c:v>
                </c:pt>
                <c:pt idx="75">
                  <c:v>3006559</c:v>
                </c:pt>
                <c:pt idx="76">
                  <c:v>3018239</c:v>
                </c:pt>
                <c:pt idx="77">
                  <c:v>3023002</c:v>
                </c:pt>
                <c:pt idx="78">
                  <c:v>3026662</c:v>
                </c:pt>
                <c:pt idx="79">
                  <c:v>3017753</c:v>
                </c:pt>
                <c:pt idx="80">
                  <c:v>2998721</c:v>
                </c:pt>
                <c:pt idx="81">
                  <c:v>2974108</c:v>
                </c:pt>
                <c:pt idx="82">
                  <c:v>2948838</c:v>
                </c:pt>
                <c:pt idx="83">
                  <c:v>2922818</c:v>
                </c:pt>
                <c:pt idx="84">
                  <c:v>2895097</c:v>
                </c:pt>
                <c:pt idx="85">
                  <c:v>2869822</c:v>
                </c:pt>
                <c:pt idx="86">
                  <c:v>2844812</c:v>
                </c:pt>
                <c:pt idx="87">
                  <c:v>2822351</c:v>
                </c:pt>
                <c:pt idx="88">
                  <c:v>2801253</c:v>
                </c:pt>
                <c:pt idx="89">
                  <c:v>2785061</c:v>
                </c:pt>
                <c:pt idx="90">
                  <c:v>2773850</c:v>
                </c:pt>
                <c:pt idx="91">
                  <c:v>2767031</c:v>
                </c:pt>
                <c:pt idx="92">
                  <c:v>2768913</c:v>
                </c:pt>
                <c:pt idx="93">
                  <c:v>2776045</c:v>
                </c:pt>
                <c:pt idx="94">
                  <c:v>2783379</c:v>
                </c:pt>
                <c:pt idx="95">
                  <c:v>2791349</c:v>
                </c:pt>
                <c:pt idx="96">
                  <c:v>2793886</c:v>
                </c:pt>
                <c:pt idx="97">
                  <c:v>2798230</c:v>
                </c:pt>
                <c:pt idx="98">
                  <c:v>2802431</c:v>
                </c:pt>
                <c:pt idx="99">
                  <c:v>2810839</c:v>
                </c:pt>
                <c:pt idx="100">
                  <c:v>2821326</c:v>
                </c:pt>
                <c:pt idx="101">
                  <c:v>2835147</c:v>
                </c:pt>
                <c:pt idx="102">
                  <c:v>2850929</c:v>
                </c:pt>
                <c:pt idx="103">
                  <c:v>2867134</c:v>
                </c:pt>
                <c:pt idx="104">
                  <c:v>2882333</c:v>
                </c:pt>
                <c:pt idx="105">
                  <c:v>2896400</c:v>
                </c:pt>
                <c:pt idx="106">
                  <c:v>2915323</c:v>
                </c:pt>
                <c:pt idx="107">
                  <c:v>2923051</c:v>
                </c:pt>
                <c:pt idx="108">
                  <c:v>2921302</c:v>
                </c:pt>
                <c:pt idx="109">
                  <c:v>2918179</c:v>
                </c:pt>
                <c:pt idx="110">
                  <c:v>2913273</c:v>
                </c:pt>
                <c:pt idx="111">
                  <c:v>2906470</c:v>
                </c:pt>
                <c:pt idx="112">
                  <c:v>2897801</c:v>
                </c:pt>
                <c:pt idx="113">
                  <c:v>2887595</c:v>
                </c:pt>
                <c:pt idx="114">
                  <c:v>2876201</c:v>
                </c:pt>
                <c:pt idx="115">
                  <c:v>2863694</c:v>
                </c:pt>
                <c:pt idx="116">
                  <c:v>2850167</c:v>
                </c:pt>
                <c:pt idx="117">
                  <c:v>2835754</c:v>
                </c:pt>
                <c:pt idx="118">
                  <c:v>2820600</c:v>
                </c:pt>
                <c:pt idx="119">
                  <c:v>2804882</c:v>
                </c:pt>
                <c:pt idx="120">
                  <c:v>2788755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08B-489F-AD11-1F520B510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9497536"/>
        <c:axId val="999498784"/>
      </c:line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noMultiLvlLbl val="0"/>
      </c:catAx>
      <c:valAx>
        <c:axId val="999498784"/>
        <c:scaling>
          <c:orientation val="minMax"/>
          <c:max val="7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15512739863046116"/>
              </c:manualLayout>
            </c:layout>
            <c:txPr>
              <a:bodyPr/>
              <a:lstStyle/>
              <a:p>
                <a:pPr>
                  <a:defRPr b="0"/>
                </a:pPr>
                <a:endParaRPr lang="cs-CZ"/>
              </a:p>
            </c:txPr>
          </c:dispUnitsLbl>
        </c:dispUnits>
      </c:valAx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11503371868978807"/>
          <c:y val="0.10237457060973483"/>
          <c:w val="0.74138407193320488"/>
          <c:h val="9.5632369098986092E-2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Indexy závislosti – p</a:t>
            </a:r>
            <a:r>
              <a:rPr lang="en-US" sz="1400"/>
              <a:t>o</a:t>
            </a:r>
            <a:r>
              <a:rPr lang="cs-CZ" sz="1400"/>
              <a:t>měr</a:t>
            </a:r>
            <a:r>
              <a:rPr lang="en-US" sz="1400"/>
              <a:t> o</a:t>
            </a:r>
            <a:r>
              <a:rPr lang="cs-CZ" sz="1400"/>
              <a:t>so</a:t>
            </a:r>
            <a:r>
              <a:rPr lang="en-US" sz="1400"/>
              <a:t>b </a:t>
            </a:r>
            <a:r>
              <a:rPr lang="cs-CZ" sz="1400"/>
              <a:t>v ekonomicky aktivním </a:t>
            </a:r>
            <a:br>
              <a:rPr lang="cs-CZ" sz="1400"/>
            </a:br>
            <a:r>
              <a:rPr lang="cs-CZ" sz="1400"/>
              <a:t>(20–64 let) a neaktivním věku (k 31. 12.)</a:t>
            </a:r>
            <a:endParaRPr lang="en-US" sz="1400"/>
          </a:p>
        </c:rich>
      </c:tx>
      <c:layout>
        <c:manualLayout>
          <c:xMode val="edge"/>
          <c:yMode val="edge"/>
          <c:x val="0.15049797416099686"/>
          <c:y val="1.08577633007600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5401091843288373E-2"/>
          <c:y val="0.19480306604313016"/>
          <c:w val="0.89936368015414259"/>
          <c:h val="0.66865956420550665"/>
        </c:manualLayout>
      </c:layout>
      <c:lineChart>
        <c:grouping val="standard"/>
        <c:varyColors val="0"/>
        <c:ser>
          <c:idx val="4"/>
          <c:order val="0"/>
          <c:tx>
            <c:v>počet osob v EA věku / počet seniorů</c:v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(dlouhodobě_hl.v.sk.!$A$3:$A$45,dlouhodobě_hl.v.sk.!$A$47:$A$124)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(dlouhodobě_hl.v.sk.!$E$3:$E$46,dlouhodobě_hl.v.sk.!$E$48:$E$124)</c:f>
              <c:numCache>
                <c:formatCode>0.0</c:formatCode>
                <c:ptCount val="121"/>
                <c:pt idx="0">
                  <c:v>4.2483053477478263</c:v>
                </c:pt>
                <c:pt idx="1">
                  <c:v>4.4098404083186953</c:v>
                </c:pt>
                <c:pt idx="2">
                  <c:v>4.60828867725726</c:v>
                </c:pt>
                <c:pt idx="3">
                  <c:v>4.8476297299688262</c:v>
                </c:pt>
                <c:pt idx="4">
                  <c:v>4.9272849408346877</c:v>
                </c:pt>
                <c:pt idx="5">
                  <c:v>4.9094219308360403</c:v>
                </c:pt>
                <c:pt idx="6">
                  <c:v>4.8475814992293094</c:v>
                </c:pt>
                <c:pt idx="7">
                  <c:v>4.7686800169699168</c:v>
                </c:pt>
                <c:pt idx="8">
                  <c:v>4.687925024421185</c:v>
                </c:pt>
                <c:pt idx="9">
                  <c:v>4.6404511687881476</c:v>
                </c:pt>
                <c:pt idx="10">
                  <c:v>4.6091968143139361</c:v>
                </c:pt>
                <c:pt idx="11">
                  <c:v>4.5503696696016149</c:v>
                </c:pt>
                <c:pt idx="12">
                  <c:v>4.5339339194644417</c:v>
                </c:pt>
                <c:pt idx="13">
                  <c:v>4.5220183718512734</c:v>
                </c:pt>
                <c:pt idx="14">
                  <c:v>4.5278794483539686</c:v>
                </c:pt>
                <c:pt idx="15">
                  <c:v>4.521045267729618</c:v>
                </c:pt>
                <c:pt idx="16">
                  <c:v>4.5145766462476447</c:v>
                </c:pt>
                <c:pt idx="17">
                  <c:v>4.5152333111247751</c:v>
                </c:pt>
                <c:pt idx="18">
                  <c:v>4.5297519267583839</c:v>
                </c:pt>
                <c:pt idx="19">
                  <c:v>4.5507249953810724</c:v>
                </c:pt>
                <c:pt idx="20">
                  <c:v>4.5655392153073464</c:v>
                </c:pt>
                <c:pt idx="21">
                  <c:v>4.5919386776213331</c:v>
                </c:pt>
                <c:pt idx="22">
                  <c:v>4.6053836421568421</c:v>
                </c:pt>
                <c:pt idx="23">
                  <c:v>4.6162056841241377</c:v>
                </c:pt>
                <c:pt idx="24">
                  <c:v>4.6017481859434142</c:v>
                </c:pt>
                <c:pt idx="25">
                  <c:v>4.5591039768853285</c:v>
                </c:pt>
                <c:pt idx="26">
                  <c:v>4.5020402216080679</c:v>
                </c:pt>
                <c:pt idx="27">
                  <c:v>4.4584838786013536</c:v>
                </c:pt>
                <c:pt idx="28">
                  <c:v>4.3659841712120668</c:v>
                </c:pt>
                <c:pt idx="29">
                  <c:v>4.2514486676010694</c:v>
                </c:pt>
                <c:pt idx="30">
                  <c:v>4.1545690067280994</c:v>
                </c:pt>
                <c:pt idx="31">
                  <c:v>3.950582331630458</c:v>
                </c:pt>
                <c:pt idx="32">
                  <c:v>3.7779350515778862</c:v>
                </c:pt>
                <c:pt idx="33">
                  <c:v>3.6315454461793308</c:v>
                </c:pt>
                <c:pt idx="34">
                  <c:v>3.5065517765844185</c:v>
                </c:pt>
                <c:pt idx="35">
                  <c:v>3.3842224121978131</c:v>
                </c:pt>
                <c:pt idx="36">
                  <c:v>3.2600323190150244</c:v>
                </c:pt>
                <c:pt idx="37">
                  <c:v>3.1551066742542213</c:v>
                </c:pt>
                <c:pt idx="38">
                  <c:v>3.0684749525188377</c:v>
                </c:pt>
                <c:pt idx="39">
                  <c:v>2.9902361103943931</c:v>
                </c:pt>
                <c:pt idx="40">
                  <c:v>2.9343462189608407</c:v>
                </c:pt>
                <c:pt idx="41">
                  <c:v>2.8356735415324912</c:v>
                </c:pt>
                <c:pt idx="42">
                  <c:v>2.8589740512145534</c:v>
                </c:pt>
                <c:pt idx="43">
                  <c:v>2.8347081913108618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ED-4D7A-B511-F371A01E3501}"/>
            </c:ext>
          </c:extLst>
        </c:ser>
        <c:ser>
          <c:idx val="5"/>
          <c:order val="1"/>
          <c:tx>
            <c:v> - projektovaný*</c:v>
          </c:tx>
          <c:spPr>
            <a:ln w="15875">
              <a:solidFill>
                <a:schemeClr val="accent5"/>
              </a:solidFill>
              <a:prstDash val="sysDot"/>
            </a:ln>
          </c:spPr>
          <c:marker>
            <c:symbol val="none"/>
          </c:marker>
          <c:cat>
            <c:numRef>
              <c:f>(dlouhodobě_hl.v.sk.!$A$3:$A$45,dlouhodobě_hl.v.sk.!$A$47:$A$124)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(dlouhodobě_hl.v.sk.!$K$3:$K$46,dlouhodobě_hl.v.sk.!$K$48:$K$124)</c:f>
              <c:numCache>
                <c:formatCode>General</c:formatCode>
                <c:ptCount val="121"/>
                <c:pt idx="44" formatCode="0.0">
                  <c:v>2.8078488463450295</c:v>
                </c:pt>
                <c:pt idx="45" formatCode="0.0">
                  <c:v>2.7749055868080452</c:v>
                </c:pt>
                <c:pt idx="46" formatCode="0.0">
                  <c:v>2.7415118151621547</c:v>
                </c:pt>
                <c:pt idx="47" formatCode="0.0">
                  <c:v>2.7091028957986669</c:v>
                </c:pt>
                <c:pt idx="48" formatCode="0.0">
                  <c:v>2.6755122687083586</c:v>
                </c:pt>
                <c:pt idx="49" formatCode="0.0">
                  <c:v>2.6375315010071896</c:v>
                </c:pt>
                <c:pt idx="50" formatCode="0.0">
                  <c:v>2.6108385264258049</c:v>
                </c:pt>
                <c:pt idx="51" formatCode="0.0">
                  <c:v>2.5899386660221331</c:v>
                </c:pt>
                <c:pt idx="52" formatCode="0.0">
                  <c:v>2.5731507844908132</c:v>
                </c:pt>
                <c:pt idx="53" formatCode="0.0">
                  <c:v>2.5577148743089602</c:v>
                </c:pt>
                <c:pt idx="54" formatCode="0.0">
                  <c:v>2.5356716410675681</c:v>
                </c:pt>
                <c:pt idx="55" formatCode="0.0">
                  <c:v>2.508118201428637</c:v>
                </c:pt>
                <c:pt idx="56" formatCode="0.0">
                  <c:v>2.4749988246221704</c:v>
                </c:pt>
                <c:pt idx="57" formatCode="0.0">
                  <c:v>2.4328795433184789</c:v>
                </c:pt>
                <c:pt idx="58" formatCode="0.0">
                  <c:v>2.3723063161662625</c:v>
                </c:pt>
                <c:pt idx="59" formatCode="0.0">
                  <c:v>2.3002074267343802</c:v>
                </c:pt>
                <c:pt idx="60" formatCode="0.0">
                  <c:v>2.233026673398967</c:v>
                </c:pt>
                <c:pt idx="61" formatCode="0.0">
                  <c:v>2.1737667304561628</c:v>
                </c:pt>
                <c:pt idx="62" formatCode="0.0">
                  <c:v>2.1172568256618449</c:v>
                </c:pt>
                <c:pt idx="63" formatCode="0.0">
                  <c:v>2.0625385921580737</c:v>
                </c:pt>
                <c:pt idx="64" formatCode="0.0">
                  <c:v>2.0140729569393576</c:v>
                </c:pt>
                <c:pt idx="65" formatCode="0.0">
                  <c:v>1.9803122960527906</c:v>
                </c:pt>
                <c:pt idx="66" formatCode="0.0">
                  <c:v>1.9537088436751471</c:v>
                </c:pt>
                <c:pt idx="67" formatCode="0.0">
                  <c:v>1.9270637302945588</c:v>
                </c:pt>
                <c:pt idx="68" formatCode="0.0">
                  <c:v>1.9019708577693382</c:v>
                </c:pt>
                <c:pt idx="69" formatCode="0.0">
                  <c:v>1.8768863392256065</c:v>
                </c:pt>
                <c:pt idx="70" formatCode="0.0">
                  <c:v>1.8519710913278828</c:v>
                </c:pt>
                <c:pt idx="71" formatCode="0.0">
                  <c:v>1.8288688863422551</c:v>
                </c:pt>
                <c:pt idx="72" formatCode="0.0">
                  <c:v>1.8073882359686746</c:v>
                </c:pt>
                <c:pt idx="73" formatCode="0.0">
                  <c:v>1.7845116034889532</c:v>
                </c:pt>
                <c:pt idx="74" formatCode="0.0">
                  <c:v>1.7654172180142182</c:v>
                </c:pt>
                <c:pt idx="75" formatCode="0.0">
                  <c:v>1.7448042014869856</c:v>
                </c:pt>
                <c:pt idx="76" formatCode="0.0">
                  <c:v>1.7248651964701134</c:v>
                </c:pt>
                <c:pt idx="77" formatCode="0.0">
                  <c:v>1.7108094447475595</c:v>
                </c:pt>
                <c:pt idx="78" formatCode="0.0">
                  <c:v>1.6976115282699102</c:v>
                </c:pt>
                <c:pt idx="79" formatCode="0.0">
                  <c:v>1.6947521901761984</c:v>
                </c:pt>
                <c:pt idx="80" formatCode="0.0">
                  <c:v>1.7001220644908936</c:v>
                </c:pt>
                <c:pt idx="81" formatCode="0.0">
                  <c:v>1.7099914349920857</c:v>
                </c:pt>
                <c:pt idx="82" formatCode="0.0">
                  <c:v>1.7202636238503117</c:v>
                </c:pt>
                <c:pt idx="83" formatCode="0.0">
                  <c:v>1.7310703073590379</c:v>
                </c:pt>
                <c:pt idx="84" formatCode="0.0">
                  <c:v>1.7432870959631797</c:v>
                </c:pt>
                <c:pt idx="85" formatCode="0.0">
                  <c:v>1.7533371952129557</c:v>
                </c:pt>
                <c:pt idx="86" formatCode="0.0">
                  <c:v>1.7631393899376604</c:v>
                </c:pt>
                <c:pt idx="87" formatCode="0.0">
                  <c:v>1.7707414043143155</c:v>
                </c:pt>
                <c:pt idx="88" formatCode="0.0">
                  <c:v>1.777117373421401</c:v>
                </c:pt>
                <c:pt idx="89" formatCode="0.0">
                  <c:v>1.7790327644959152</c:v>
                </c:pt>
                <c:pt idx="90" formatCode="0.0">
                  <c:v>1.776332027092109</c:v>
                </c:pt>
                <c:pt idx="91" formatCode="0.0">
                  <c:v>1.7698019579435171</c:v>
                </c:pt>
                <c:pt idx="92" formatCode="0.0">
                  <c:v>1.7560661291623614</c:v>
                </c:pt>
                <c:pt idx="93" formatCode="0.0">
                  <c:v>1.7382880084117955</c:v>
                </c:pt>
                <c:pt idx="94" formatCode="0.0">
                  <c:v>1.7208502679886404</c:v>
                </c:pt>
                <c:pt idx="95" formatCode="0.0">
                  <c:v>1.7032821680635757</c:v>
                </c:pt>
                <c:pt idx="96" formatCode="0.0">
                  <c:v>1.6907300963120782</c:v>
                </c:pt>
                <c:pt idx="97" formatCode="0.0">
                  <c:v>1.6769110294371505</c:v>
                </c:pt>
                <c:pt idx="98" formatCode="0.0">
                  <c:v>1.6635103429697935</c:v>
                </c:pt>
                <c:pt idx="99" formatCode="0.0">
                  <c:v>1.646936520756741</c:v>
                </c:pt>
                <c:pt idx="100" formatCode="0.0">
                  <c:v>1.6290947374815248</c:v>
                </c:pt>
                <c:pt idx="101" formatCode="0.0">
                  <c:v>1.6090589925717074</c:v>
                </c:pt>
                <c:pt idx="102" formatCode="0.0">
                  <c:v>1.5880830458723458</c:v>
                </c:pt>
                <c:pt idx="103" formatCode="0.0">
                  <c:v>1.5674560239963655</c:v>
                </c:pt>
                <c:pt idx="104" formatCode="0.0">
                  <c:v>1.5483061374372489</c:v>
                </c:pt>
                <c:pt idx="105" formatCode="0.0">
                  <c:v>1.5307000132526474</c:v>
                </c:pt>
                <c:pt idx="106" formatCode="0.0">
                  <c:v>1.5100770410323541</c:v>
                </c:pt>
                <c:pt idx="107" formatCode="0.0">
                  <c:v>1.498543541249088</c:v>
                </c:pt>
                <c:pt idx="108" formatCode="0.0">
                  <c:v>1.4922696307218</c:v>
                </c:pt>
                <c:pt idx="109" formatCode="0.0">
                  <c:v>1.4868964090734926</c:v>
                </c:pt>
                <c:pt idx="110" formatCode="0.0">
                  <c:v>1.4826686612207132</c:v>
                </c:pt>
                <c:pt idx="111" formatCode="0.0">
                  <c:v>1.479595533490687</c:v>
                </c:pt>
                <c:pt idx="112" formatCode="0.0">
                  <c:v>1.4775907366768195</c:v>
                </c:pt>
                <c:pt idx="113" formatCode="0.0">
                  <c:v>1.4763121070402139</c:v>
                </c:pt>
                <c:pt idx="114" formatCode="0.0">
                  <c:v>1.4754321731884186</c:v>
                </c:pt>
                <c:pt idx="115" formatCode="0.0">
                  <c:v>1.4748362147151277</c:v>
                </c:pt>
                <c:pt idx="116" formatCode="0.0">
                  <c:v>1.4744042435839912</c:v>
                </c:pt>
                <c:pt idx="117" formatCode="0.0">
                  <c:v>1.474011196032277</c:v>
                </c:pt>
                <c:pt idx="118" formatCode="0.0">
                  <c:v>1.4735284486759566</c:v>
                </c:pt>
                <c:pt idx="119" formatCode="0.0">
                  <c:v>1.4728378813899661</c:v>
                </c:pt>
                <c:pt idx="120" formatCode="0.0">
                  <c:v>1.4718106109396167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ED-4D7A-B511-F371A01E3501}"/>
            </c:ext>
          </c:extLst>
        </c:ser>
        <c:ser>
          <c:idx val="6"/>
          <c:order val="2"/>
          <c:tx>
            <c:v>počet osob v EA věku / počet osob v nEA věku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(dlouhodobě_hl.v.sk.!$A$3:$A$45,dlouhodobě_hl.v.sk.!$A$47:$A$124)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(dlouhodobě_hl.v.sk.!$F$3:$F$46,dlouhodobě_hl.v.sk.!$F$48:$F$124)</c:f>
              <c:numCache>
                <c:formatCode>0.0</c:formatCode>
                <c:ptCount val="121"/>
                <c:pt idx="0">
                  <c:v>1.3001235347566646</c:v>
                </c:pt>
                <c:pt idx="1">
                  <c:v>1.3171239378360864</c:v>
                </c:pt>
                <c:pt idx="2">
                  <c:v>1.3391288109027137</c:v>
                </c:pt>
                <c:pt idx="3">
                  <c:v>1.3719079886229555</c:v>
                </c:pt>
                <c:pt idx="4">
                  <c:v>1.3885126545706692</c:v>
                </c:pt>
                <c:pt idx="5">
                  <c:v>1.3912186842017022</c:v>
                </c:pt>
                <c:pt idx="6">
                  <c:v>1.3866810241198753</c:v>
                </c:pt>
                <c:pt idx="7">
                  <c:v>1.3804202163245434</c:v>
                </c:pt>
                <c:pt idx="8">
                  <c:v>1.3728679473545702</c:v>
                </c:pt>
                <c:pt idx="9">
                  <c:v>1.3730709255412241</c:v>
                </c:pt>
                <c:pt idx="10">
                  <c:v>1.3766178820698893</c:v>
                </c:pt>
                <c:pt idx="11">
                  <c:v>1.3821993193351911</c:v>
                </c:pt>
                <c:pt idx="12">
                  <c:v>1.3993925357322696</c:v>
                </c:pt>
                <c:pt idx="13">
                  <c:v>1.4250925659530949</c:v>
                </c:pt>
                <c:pt idx="14">
                  <c:v>1.4647916922094903</c:v>
                </c:pt>
                <c:pt idx="15">
                  <c:v>1.5068818547732878</c:v>
                </c:pt>
                <c:pt idx="16">
                  <c:v>1.5506396307572026</c:v>
                </c:pt>
                <c:pt idx="17">
                  <c:v>1.594636053742249</c:v>
                </c:pt>
                <c:pt idx="18">
                  <c:v>1.6409667269568449</c:v>
                </c:pt>
                <c:pt idx="19">
                  <c:v>1.687214414291933</c:v>
                </c:pt>
                <c:pt idx="20">
                  <c:v>1.7233878989964906</c:v>
                </c:pt>
                <c:pt idx="21">
                  <c:v>1.7504107519597119</c:v>
                </c:pt>
                <c:pt idx="22">
                  <c:v>1.7779039534332877</c:v>
                </c:pt>
                <c:pt idx="23">
                  <c:v>1.8040290435147464</c:v>
                </c:pt>
                <c:pt idx="24">
                  <c:v>1.8243226775057058</c:v>
                </c:pt>
                <c:pt idx="25">
                  <c:v>1.8386582341084408</c:v>
                </c:pt>
                <c:pt idx="26">
                  <c:v>1.8471146613055802</c:v>
                </c:pt>
                <c:pt idx="27">
                  <c:v>1.8549517846181602</c:v>
                </c:pt>
                <c:pt idx="28">
                  <c:v>1.8495459392329792</c:v>
                </c:pt>
                <c:pt idx="29">
                  <c:v>1.8326022769060217</c:v>
                </c:pt>
                <c:pt idx="30">
                  <c:v>1.8187976400049457</c:v>
                </c:pt>
                <c:pt idx="31">
                  <c:v>1.7764403446075909</c:v>
                </c:pt>
                <c:pt idx="32">
                  <c:v>1.7398735181449327</c:v>
                </c:pt>
                <c:pt idx="33">
                  <c:v>1.707381621804267</c:v>
                </c:pt>
                <c:pt idx="34">
                  <c:v>1.6716146951705828</c:v>
                </c:pt>
                <c:pt idx="35">
                  <c:v>1.6291725407068181</c:v>
                </c:pt>
                <c:pt idx="36">
                  <c:v>1.5834324410787155</c:v>
                </c:pt>
                <c:pt idx="37">
                  <c:v>1.5425119696337939</c:v>
                </c:pt>
                <c:pt idx="38">
                  <c:v>1.5075652191111608</c:v>
                </c:pt>
                <c:pt idx="39">
                  <c:v>1.4755279219567663</c:v>
                </c:pt>
                <c:pt idx="40">
                  <c:v>1.4497528106245763</c:v>
                </c:pt>
                <c:pt idx="41">
                  <c:v>1.4088721436650418</c:v>
                </c:pt>
                <c:pt idx="42">
                  <c:v>1.3979400471193126</c:v>
                </c:pt>
                <c:pt idx="43">
                  <c:v>1.3913116444366445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ED-4D7A-B511-F371A01E3501}"/>
            </c:ext>
          </c:extLst>
        </c:ser>
        <c:ser>
          <c:idx val="7"/>
          <c:order val="3"/>
          <c:tx>
            <c:v>všichni nEA střední</c:v>
          </c:tx>
          <c:spPr>
            <a:ln w="31750"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numRef>
              <c:f>(dlouhodobě_hl.v.sk.!$A$3:$A$45,dlouhodobě_hl.v.sk.!$A$47:$A$124)</c:f>
              <c:numCache>
                <c:formatCode>General</c:formatCode>
                <c:ptCount val="12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  <c:pt idx="56">
                  <c:v>2036</c:v>
                </c:pt>
                <c:pt idx="57">
                  <c:v>2037</c:v>
                </c:pt>
                <c:pt idx="58">
                  <c:v>2038</c:v>
                </c:pt>
                <c:pt idx="59">
                  <c:v>2039</c:v>
                </c:pt>
                <c:pt idx="60">
                  <c:v>2040</c:v>
                </c:pt>
                <c:pt idx="61">
                  <c:v>2041</c:v>
                </c:pt>
                <c:pt idx="62">
                  <c:v>2042</c:v>
                </c:pt>
                <c:pt idx="63">
                  <c:v>2043</c:v>
                </c:pt>
                <c:pt idx="64">
                  <c:v>2044</c:v>
                </c:pt>
                <c:pt idx="65">
                  <c:v>2045</c:v>
                </c:pt>
                <c:pt idx="66">
                  <c:v>2046</c:v>
                </c:pt>
                <c:pt idx="67">
                  <c:v>2047</c:v>
                </c:pt>
                <c:pt idx="68">
                  <c:v>2048</c:v>
                </c:pt>
                <c:pt idx="69">
                  <c:v>2049</c:v>
                </c:pt>
                <c:pt idx="70">
                  <c:v>2050</c:v>
                </c:pt>
                <c:pt idx="71">
                  <c:v>2051</c:v>
                </c:pt>
                <c:pt idx="72">
                  <c:v>2052</c:v>
                </c:pt>
                <c:pt idx="73">
                  <c:v>2053</c:v>
                </c:pt>
                <c:pt idx="74">
                  <c:v>2054</c:v>
                </c:pt>
                <c:pt idx="75">
                  <c:v>2055</c:v>
                </c:pt>
                <c:pt idx="76">
                  <c:v>2056</c:v>
                </c:pt>
                <c:pt idx="77">
                  <c:v>2057</c:v>
                </c:pt>
                <c:pt idx="78">
                  <c:v>2058</c:v>
                </c:pt>
                <c:pt idx="79">
                  <c:v>2059</c:v>
                </c:pt>
                <c:pt idx="80">
                  <c:v>2060</c:v>
                </c:pt>
                <c:pt idx="81">
                  <c:v>2061</c:v>
                </c:pt>
                <c:pt idx="82">
                  <c:v>2062</c:v>
                </c:pt>
                <c:pt idx="83">
                  <c:v>2063</c:v>
                </c:pt>
                <c:pt idx="84">
                  <c:v>2064</c:v>
                </c:pt>
                <c:pt idx="85">
                  <c:v>2065</c:v>
                </c:pt>
                <c:pt idx="86">
                  <c:v>2066</c:v>
                </c:pt>
                <c:pt idx="87">
                  <c:v>2067</c:v>
                </c:pt>
                <c:pt idx="88">
                  <c:v>2068</c:v>
                </c:pt>
                <c:pt idx="89">
                  <c:v>2069</c:v>
                </c:pt>
                <c:pt idx="90">
                  <c:v>2070</c:v>
                </c:pt>
                <c:pt idx="91">
                  <c:v>2071</c:v>
                </c:pt>
                <c:pt idx="92">
                  <c:v>2072</c:v>
                </c:pt>
                <c:pt idx="93">
                  <c:v>2073</c:v>
                </c:pt>
                <c:pt idx="94">
                  <c:v>2074</c:v>
                </c:pt>
                <c:pt idx="95">
                  <c:v>2075</c:v>
                </c:pt>
                <c:pt idx="96">
                  <c:v>2076</c:v>
                </c:pt>
                <c:pt idx="97">
                  <c:v>2077</c:v>
                </c:pt>
                <c:pt idx="98">
                  <c:v>2078</c:v>
                </c:pt>
                <c:pt idx="99">
                  <c:v>2079</c:v>
                </c:pt>
                <c:pt idx="100">
                  <c:v>2080</c:v>
                </c:pt>
                <c:pt idx="101">
                  <c:v>2081</c:v>
                </c:pt>
                <c:pt idx="102">
                  <c:v>2082</c:v>
                </c:pt>
                <c:pt idx="103">
                  <c:v>2083</c:v>
                </c:pt>
                <c:pt idx="104">
                  <c:v>2084</c:v>
                </c:pt>
                <c:pt idx="105">
                  <c:v>2085</c:v>
                </c:pt>
                <c:pt idx="106">
                  <c:v>2086</c:v>
                </c:pt>
                <c:pt idx="107">
                  <c:v>2087</c:v>
                </c:pt>
                <c:pt idx="108">
                  <c:v>2088</c:v>
                </c:pt>
                <c:pt idx="109">
                  <c:v>2089</c:v>
                </c:pt>
                <c:pt idx="110">
                  <c:v>2090</c:v>
                </c:pt>
                <c:pt idx="111">
                  <c:v>2091</c:v>
                </c:pt>
                <c:pt idx="112">
                  <c:v>2092</c:v>
                </c:pt>
                <c:pt idx="113">
                  <c:v>2093</c:v>
                </c:pt>
                <c:pt idx="114">
                  <c:v>2094</c:v>
                </c:pt>
                <c:pt idx="115">
                  <c:v>2095</c:v>
                </c:pt>
                <c:pt idx="116">
                  <c:v>2096</c:v>
                </c:pt>
                <c:pt idx="117">
                  <c:v>2097</c:v>
                </c:pt>
                <c:pt idx="118">
                  <c:v>2098</c:v>
                </c:pt>
                <c:pt idx="119">
                  <c:v>2099</c:v>
                </c:pt>
                <c:pt idx="120">
                  <c:v>2100</c:v>
                </c:pt>
              </c:numCache>
            </c:numRef>
          </c:cat>
          <c:val>
            <c:numRef>
              <c:f>(dlouhodobě_hl.v.sk.!$L$3:$L$46,dlouhodobě_hl.v.sk.!$L$48:$L$124)</c:f>
              <c:numCache>
                <c:formatCode>General</c:formatCode>
                <c:ptCount val="121"/>
                <c:pt idx="44" formatCode="0.0">
                  <c:v>1.3876679890316985</c:v>
                </c:pt>
                <c:pt idx="45" formatCode="0.0">
                  <c:v>1.3875787516631792</c:v>
                </c:pt>
                <c:pt idx="46" formatCode="0.0">
                  <c:v>1.3879929452171358</c:v>
                </c:pt>
                <c:pt idx="47" formatCode="0.0">
                  <c:v>1.3908447577850089</c:v>
                </c:pt>
                <c:pt idx="48" formatCode="0.0">
                  <c:v>1.3936387036509512</c:v>
                </c:pt>
                <c:pt idx="49" formatCode="0.0">
                  <c:v>1.3940299996792622</c:v>
                </c:pt>
                <c:pt idx="50" formatCode="0.0">
                  <c:v>1.3975955163656935</c:v>
                </c:pt>
                <c:pt idx="51" formatCode="0.0">
                  <c:v>1.3999980346425518</c:v>
                </c:pt>
                <c:pt idx="52" formatCode="0.0">
                  <c:v>1.4036545497177346</c:v>
                </c:pt>
                <c:pt idx="53" formatCode="0.0">
                  <c:v>1.4067569660188572</c:v>
                </c:pt>
                <c:pt idx="54" formatCode="0.0">
                  <c:v>1.4080771434198442</c:v>
                </c:pt>
                <c:pt idx="55" formatCode="0.0">
                  <c:v>1.4070157368232872</c:v>
                </c:pt>
                <c:pt idx="56" formatCode="0.0">
                  <c:v>1.4039533189317939</c:v>
                </c:pt>
                <c:pt idx="57" formatCode="0.0">
                  <c:v>1.3968423504522456</c:v>
                </c:pt>
                <c:pt idx="58" formatCode="0.0">
                  <c:v>1.3809973922136061</c:v>
                </c:pt>
                <c:pt idx="59" formatCode="0.0">
                  <c:v>1.3583264274307951</c:v>
                </c:pt>
                <c:pt idx="60" formatCode="0.0">
                  <c:v>1.3356694319113289</c:v>
                </c:pt>
                <c:pt idx="61" formatCode="0.0">
                  <c:v>1.3168247017167312</c:v>
                </c:pt>
                <c:pt idx="62" formatCode="0.0">
                  <c:v>1.2939988960097781</c:v>
                </c:pt>
                <c:pt idx="63" formatCode="0.0">
                  <c:v>1.268892360721001</c:v>
                </c:pt>
                <c:pt idx="64" formatCode="0.0">
                  <c:v>1.2458189993133102</c:v>
                </c:pt>
                <c:pt idx="65" formatCode="0.0">
                  <c:v>1.228794484529715</c:v>
                </c:pt>
                <c:pt idx="66" formatCode="0.0">
                  <c:v>1.2145384047687806</c:v>
                </c:pt>
                <c:pt idx="67" formatCode="0.0">
                  <c:v>1.1998612099212282</c:v>
                </c:pt>
                <c:pt idx="68" formatCode="0.0">
                  <c:v>1.185741671447758</c:v>
                </c:pt>
                <c:pt idx="69" formatCode="0.0">
                  <c:v>1.1716746453079576</c:v>
                </c:pt>
                <c:pt idx="70" formatCode="0.0">
                  <c:v>1.1578444142782964</c:v>
                </c:pt>
                <c:pt idx="71" formatCode="0.0">
                  <c:v>1.1451441308371548</c:v>
                </c:pt>
                <c:pt idx="72" formatCode="0.0">
                  <c:v>1.1335756466160516</c:v>
                </c:pt>
                <c:pt idx="73" formatCode="0.0">
                  <c:v>1.1217660899048627</c:v>
                </c:pt>
                <c:pt idx="74" formatCode="0.0">
                  <c:v>1.1122355687052943</c:v>
                </c:pt>
                <c:pt idx="75" formatCode="0.0">
                  <c:v>1.1024615736784877</c:v>
                </c:pt>
                <c:pt idx="76" formatCode="0.0">
                  <c:v>1.0934857767858812</c:v>
                </c:pt>
                <c:pt idx="77" formatCode="0.0">
                  <c:v>1.0878335730339816</c:v>
                </c:pt>
                <c:pt idx="78" formatCode="0.0">
                  <c:v>1.0830250820127798</c:v>
                </c:pt>
                <c:pt idx="79" formatCode="0.0">
                  <c:v>1.083691371655088</c:v>
                </c:pt>
                <c:pt idx="80" formatCode="0.0">
                  <c:v>1.0887695242083886</c:v>
                </c:pt>
                <c:pt idx="81" formatCode="0.0">
                  <c:v>1.0963552547324311</c:v>
                </c:pt>
                <c:pt idx="82" formatCode="0.0">
                  <c:v>1.1043445829276741</c:v>
                </c:pt>
                <c:pt idx="83" formatCode="0.0">
                  <c:v>1.1127255129756448</c:v>
                </c:pt>
                <c:pt idx="84" formatCode="0.0">
                  <c:v>1.1218544424921832</c:v>
                </c:pt>
                <c:pt idx="85" formatCode="0.0">
                  <c:v>1.1298838510328009</c:v>
                </c:pt>
                <c:pt idx="86" formatCode="0.0">
                  <c:v>1.1376971610126398</c:v>
                </c:pt>
                <c:pt idx="87" formatCode="0.0">
                  <c:v>1.1442593387578399</c:v>
                </c:pt>
                <c:pt idx="88" formatCode="0.0">
                  <c:v>1.1499946419306959</c:v>
                </c:pt>
                <c:pt idx="89" formatCode="0.0">
                  <c:v>1.1532304504609876</c:v>
                </c:pt>
                <c:pt idx="90" formatCode="0.0">
                  <c:v>1.153831914492214</c:v>
                </c:pt>
                <c:pt idx="91" formatCode="0.0">
                  <c:v>1.1521277165029093</c:v>
                </c:pt>
                <c:pt idx="92" formatCode="0.0">
                  <c:v>1.146365570187353</c:v>
                </c:pt>
                <c:pt idx="93" formatCode="0.0">
                  <c:v>1.1381082785526337</c:v>
                </c:pt>
                <c:pt idx="94" formatCode="0.0">
                  <c:v>1.1295980191002248</c:v>
                </c:pt>
                <c:pt idx="95" formatCode="0.0">
                  <c:v>1.1206324824393532</c:v>
                </c:pt>
                <c:pt idx="96" formatCode="0.0">
                  <c:v>1.1139228688864011</c:v>
                </c:pt>
                <c:pt idx="97" formatCode="0.0">
                  <c:v>1.1062863080162137</c:v>
                </c:pt>
                <c:pt idx="98" formatCode="0.0">
                  <c:v>1.098659860448278</c:v>
                </c:pt>
                <c:pt idx="99" formatCode="0.0">
                  <c:v>1.0892351840864893</c:v>
                </c:pt>
                <c:pt idx="100" formatCode="0.0">
                  <c:v>1.0790663845516359</c:v>
                </c:pt>
                <c:pt idx="101" formatCode="0.0">
                  <c:v>1.0677256384996268</c:v>
                </c:pt>
                <c:pt idx="102" formatCode="0.0">
                  <c:v>1.0559218472743643</c:v>
                </c:pt>
                <c:pt idx="103" formatCode="0.0">
                  <c:v>1.0443837821311193</c:v>
                </c:pt>
                <c:pt idx="104" formatCode="0.0">
                  <c:v>1.033757310909176</c:v>
                </c:pt>
                <c:pt idx="105" formatCode="0.0">
                  <c:v>1.0241190883000708</c:v>
                </c:pt>
                <c:pt idx="106" formatCode="0.0">
                  <c:v>1.0130495410140727</c:v>
                </c:pt>
                <c:pt idx="107" formatCode="0.0">
                  <c:v>1.0070731062128733</c:v>
                </c:pt>
                <c:pt idx="108" formatCode="0.0">
                  <c:v>1.0041675637007359</c:v>
                </c:pt>
                <c:pt idx="109" formatCode="0.0">
                  <c:v>1.0019845663918134</c:v>
                </c:pt>
                <c:pt idx="110" formatCode="0.0">
                  <c:v>1.0006430250262384</c:v>
                </c:pt>
                <c:pt idx="111" formatCode="0.0">
                  <c:v>1.0001281390314489</c:v>
                </c:pt>
                <c:pt idx="112" formatCode="0.0">
                  <c:v>1.0003656320300862</c:v>
                </c:pt>
                <c:pt idx="113" formatCode="0.0">
                  <c:v>1.0011326980177384</c:v>
                </c:pt>
                <c:pt idx="114" formatCode="0.0">
                  <c:v>1.002213200720605</c:v>
                </c:pt>
                <c:pt idx="115" formatCode="0.0">
                  <c:v>1.0035015599576289</c:v>
                </c:pt>
                <c:pt idx="116" formatCode="0.0">
                  <c:v>1.0048864646379996</c:v>
                </c:pt>
                <c:pt idx="117" formatCode="0.0">
                  <c:v>1.0062568602825619</c:v>
                </c:pt>
                <c:pt idx="118" formatCode="0.0">
                  <c:v>1.0075028132768871</c:v>
                </c:pt>
                <c:pt idx="119" formatCode="0.0">
                  <c:v>1.0085248435750884</c:v>
                </c:pt>
                <c:pt idx="120" formatCode="0.0">
                  <c:v>1.0092183807226567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ED-4D7A-B511-F371A01E3501}"/>
            </c:ext>
          </c:extLst>
        </c:ser>
        <c:ser>
          <c:idx val="0"/>
          <c:order val="4"/>
          <c:tx>
            <c:v>nízká seniorů</c:v>
          </c:tx>
          <c:spPr>
            <a:ln w="31750">
              <a:prstDash val="sysDot"/>
            </a:ln>
          </c:spPr>
          <c:marker>
            <c:symbol val="none"/>
          </c:marker>
          <c:val>
            <c:numRef>
              <c:f>(dlouhodobě_hl.v.sk.!$G$3:$G$46,dlouhodobě_hl.v.sk.!$Q$48:$Q$124)</c:f>
              <c:numCache>
                <c:formatCode>General</c:formatCode>
                <c:ptCount val="121"/>
                <c:pt idx="44" formatCode="0.00">
                  <c:v>2.7998200851378074</c:v>
                </c:pt>
                <c:pt idx="45" formatCode="0.00">
                  <c:v>2.7649029188349377</c:v>
                </c:pt>
                <c:pt idx="46" formatCode="0.00">
                  <c:v>2.7297855200223018</c:v>
                </c:pt>
                <c:pt idx="47" formatCode="0.00">
                  <c:v>2.6961628448238972</c:v>
                </c:pt>
                <c:pt idx="48" formatCode="0.00">
                  <c:v>2.6630448617962581</c:v>
                </c:pt>
                <c:pt idx="49" formatCode="0.00">
                  <c:v>2.6256349091404765</c:v>
                </c:pt>
                <c:pt idx="50" formatCode="0.00">
                  <c:v>2.5997491754522777</c:v>
                </c:pt>
                <c:pt idx="51" formatCode="0.00">
                  <c:v>2.579866212352576</c:v>
                </c:pt>
                <c:pt idx="52" formatCode="0.00">
                  <c:v>2.5643287617546688</c:v>
                </c:pt>
                <c:pt idx="53" formatCode="0.00">
                  <c:v>2.5502948167288726</c:v>
                </c:pt>
                <c:pt idx="54" formatCode="0.00">
                  <c:v>2.5297160435341368</c:v>
                </c:pt>
                <c:pt idx="55" formatCode="0.00">
                  <c:v>2.5036471424446733</c:v>
                </c:pt>
                <c:pt idx="56" formatCode="0.00">
                  <c:v>2.4719677352084273</c:v>
                </c:pt>
                <c:pt idx="57" formatCode="0.00">
                  <c:v>2.4310914531650591</c:v>
                </c:pt>
                <c:pt idx="58" formatCode="0.00">
                  <c:v>2.3712893445500098</c:v>
                </c:pt>
                <c:pt idx="59" formatCode="0.00">
                  <c:v>2.2995141466795284</c:v>
                </c:pt>
                <c:pt idx="60" formatCode="0.00">
                  <c:v>2.2325770552617841</c:v>
                </c:pt>
                <c:pt idx="61" formatCode="0.00">
                  <c:v>2.1736530794749322</c:v>
                </c:pt>
                <c:pt idx="62" formatCode="0.00">
                  <c:v>2.1173898040355241</c:v>
                </c:pt>
                <c:pt idx="63" formatCode="0.00">
                  <c:v>2.0616929406274642</c:v>
                </c:pt>
                <c:pt idx="64" formatCode="0.00">
                  <c:v>2.0121354685832276</c:v>
                </c:pt>
                <c:pt idx="65" formatCode="0.00">
                  <c:v>1.9775151086427065</c:v>
                </c:pt>
                <c:pt idx="66" formatCode="0.00">
                  <c:v>1.9501331975581317</c:v>
                </c:pt>
                <c:pt idx="67" formatCode="0.00">
                  <c:v>1.9226078407122569</c:v>
                </c:pt>
                <c:pt idx="68" formatCode="0.00">
                  <c:v>1.8966009520138041</c:v>
                </c:pt>
                <c:pt idx="69" formatCode="0.00">
                  <c:v>1.8705159235821149</c:v>
                </c:pt>
                <c:pt idx="70" formatCode="0.00">
                  <c:v>1.844526366840666</c:v>
                </c:pt>
                <c:pt idx="71" formatCode="0.00">
                  <c:v>1.8203781715114853</c:v>
                </c:pt>
                <c:pt idx="72" formatCode="0.00">
                  <c:v>1.7978825871826338</c:v>
                </c:pt>
                <c:pt idx="73" formatCode="0.00">
                  <c:v>1.7738688802265306</c:v>
                </c:pt>
                <c:pt idx="74" formatCode="0.00">
                  <c:v>1.7537945367754544</c:v>
                </c:pt>
                <c:pt idx="75" formatCode="0.00">
                  <c:v>1.7321163496209455</c:v>
                </c:pt>
                <c:pt idx="76" formatCode="0.00">
                  <c:v>1.7111103527586782</c:v>
                </c:pt>
                <c:pt idx="77" formatCode="0.00">
                  <c:v>1.6962942796597555</c:v>
                </c:pt>
                <c:pt idx="78" formatCode="0.00">
                  <c:v>1.6823183427815858</c:v>
                </c:pt>
                <c:pt idx="79" formatCode="0.00">
                  <c:v>1.6792530733960003</c:v>
                </c:pt>
                <c:pt idx="80" formatCode="0.00">
                  <c:v>1.684917669899934</c:v>
                </c:pt>
                <c:pt idx="81" formatCode="0.00">
                  <c:v>1.6953819430901635</c:v>
                </c:pt>
                <c:pt idx="82" formatCode="0.00">
                  <c:v>1.7062765062034604</c:v>
                </c:pt>
                <c:pt idx="83" formatCode="0.00">
                  <c:v>1.71769436208481</c:v>
                </c:pt>
                <c:pt idx="84" formatCode="0.00">
                  <c:v>1.7305541057864382</c:v>
                </c:pt>
                <c:pt idx="85" formatCode="0.00">
                  <c:v>1.7409532716663263</c:v>
                </c:pt>
                <c:pt idx="86" formatCode="0.00">
                  <c:v>1.7509093746792406</c:v>
                </c:pt>
                <c:pt idx="87" formatCode="0.00">
                  <c:v>1.7581877661566545</c:v>
                </c:pt>
                <c:pt idx="88" formatCode="0.00">
                  <c:v>1.7638888740145928</c:v>
                </c:pt>
                <c:pt idx="89" formatCode="0.00">
                  <c:v>1.764479485368543</c:v>
                </c:pt>
                <c:pt idx="90" formatCode="0.00">
                  <c:v>1.7598255132757719</c:v>
                </c:pt>
                <c:pt idx="91" formatCode="0.00">
                  <c:v>1.750671026092588</c:v>
                </c:pt>
                <c:pt idx="92" formatCode="0.00">
                  <c:v>1.7328135625785281</c:v>
                </c:pt>
                <c:pt idx="93" formatCode="0.00">
                  <c:v>1.7098537667797171</c:v>
                </c:pt>
                <c:pt idx="94" formatCode="0.00">
                  <c:v>1.6868744788259162</c:v>
                </c:pt>
                <c:pt idx="95" formatCode="0.00">
                  <c:v>1.6635067847123379</c:v>
                </c:pt>
                <c:pt idx="96" formatCode="0.00">
                  <c:v>1.6455367183915164</c:v>
                </c:pt>
                <c:pt idx="97" formatCode="0.00">
                  <c:v>1.6260579008873466</c:v>
                </c:pt>
                <c:pt idx="98" formatCode="0.00">
                  <c:v>1.606949466374016</c:v>
                </c:pt>
                <c:pt idx="99" formatCode="0.00">
                  <c:v>1.5842298331565772</c:v>
                </c:pt>
                <c:pt idx="100" formatCode="0.00">
                  <c:v>1.5599881048840156</c:v>
                </c:pt>
                <c:pt idx="101" formatCode="0.00">
                  <c:v>1.5332030402656369</c:v>
                </c:pt>
                <c:pt idx="102" formatCode="0.00">
                  <c:v>1.5052405724590125</c:v>
                </c:pt>
                <c:pt idx="103" formatCode="0.00">
                  <c:v>1.4775350576568798</c:v>
                </c:pt>
                <c:pt idx="104" formatCode="0.00">
                  <c:v>1.4513316122738074</c:v>
                </c:pt>
                <c:pt idx="105" formatCode="0.00">
                  <c:v>1.4267000414307416</c:v>
                </c:pt>
                <c:pt idx="106" formatCode="0.00">
                  <c:v>1.3986535968741713</c:v>
                </c:pt>
                <c:pt idx="107" formatCode="0.00">
                  <c:v>1.3803864523745908</c:v>
                </c:pt>
                <c:pt idx="108" formatCode="0.00">
                  <c:v>1.3701880189038997</c:v>
                </c:pt>
                <c:pt idx="109" formatCode="0.00">
                  <c:v>1.3613489782497921</c:v>
                </c:pt>
                <c:pt idx="110" formatCode="0.00">
                  <c:v>1.3541243817520705</c:v>
                </c:pt>
                <c:pt idx="111" formatCode="0.00">
                  <c:v>1.3485107363915678</c:v>
                </c:pt>
                <c:pt idx="112" formatCode="0.00">
                  <c:v>1.3443887278664062</c:v>
                </c:pt>
                <c:pt idx="113" formatCode="0.00">
                  <c:v>1.3413889413162163</c:v>
                </c:pt>
                <c:pt idx="114" formatCode="0.00">
                  <c:v>1.3391296366283163</c:v>
                </c:pt>
                <c:pt idx="115" formatCode="0.00">
                  <c:v>1.3374592397092706</c:v>
                </c:pt>
                <c:pt idx="116" formatCode="0.00">
                  <c:v>1.3362195969569501</c:v>
                </c:pt>
                <c:pt idx="117" formatCode="0.00">
                  <c:v>1.3352462872308388</c:v>
                </c:pt>
                <c:pt idx="118" formatCode="0.00">
                  <c:v>1.3343792100971426</c:v>
                </c:pt>
                <c:pt idx="119" formatCode="0.00">
                  <c:v>1.3334585911278978</c:v>
                </c:pt>
                <c:pt idx="120" formatCode="0.00">
                  <c:v>1.3323536847087678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BED-4D7A-B511-F371A01E3501}"/>
            </c:ext>
          </c:extLst>
        </c:ser>
        <c:ser>
          <c:idx val="1"/>
          <c:order val="5"/>
          <c:tx>
            <c:v>nízká všichni nEA</c:v>
          </c:tx>
          <c:spPr>
            <a:ln w="15875">
              <a:solidFill>
                <a:srgbClr val="C00000"/>
              </a:solidFill>
              <a:prstDash val="sysDot"/>
            </a:ln>
          </c:spPr>
          <c:marker>
            <c:symbol val="none"/>
          </c:marker>
          <c:val>
            <c:numRef>
              <c:f>(dlouhodobě_hl.v.sk.!$G$3:$G$46,dlouhodobě_hl.v.sk.!$R$48:$R$124)</c:f>
              <c:numCache>
                <c:formatCode>General</c:formatCode>
                <c:ptCount val="121"/>
                <c:pt idx="44" formatCode="0.0">
                  <c:v>1.387842041039095</c:v>
                </c:pt>
                <c:pt idx="45" formatCode="0.0">
                  <c:v>1.3878045062876321</c:v>
                </c:pt>
                <c:pt idx="46" formatCode="0.0">
                  <c:v>1.3883671906870005</c:v>
                </c:pt>
                <c:pt idx="47" formatCode="0.0">
                  <c:v>1.3918040809407699</c:v>
                </c:pt>
                <c:pt idx="48" formatCode="0.0">
                  <c:v>1.3958467568576729</c:v>
                </c:pt>
                <c:pt idx="49" formatCode="0.0">
                  <c:v>1.3977235105720067</c:v>
                </c:pt>
                <c:pt idx="50" formatCode="0.0">
                  <c:v>1.4030946296394564</c:v>
                </c:pt>
                <c:pt idx="51" formatCode="0.0">
                  <c:v>1.4075269763915839</c:v>
                </c:pt>
                <c:pt idx="52" formatCode="0.0">
                  <c:v>1.4135081382799759</c:v>
                </c:pt>
                <c:pt idx="53" formatCode="0.0">
                  <c:v>1.4191738231522779</c:v>
                </c:pt>
                <c:pt idx="54" formatCode="0.0">
                  <c:v>1.423286340411732</c:v>
                </c:pt>
                <c:pt idx="55" formatCode="0.0">
                  <c:v>1.4252210493967994</c:v>
                </c:pt>
                <c:pt idx="56" formatCode="0.0">
                  <c:v>1.425359825613812</c:v>
                </c:pt>
                <c:pt idx="57" formatCode="0.0">
                  <c:v>1.4215214439870074</c:v>
                </c:pt>
                <c:pt idx="58" formatCode="0.0">
                  <c:v>1.4087010980168055</c:v>
                </c:pt>
                <c:pt idx="59" formatCode="0.0">
                  <c:v>1.3887666184545295</c:v>
                </c:pt>
                <c:pt idx="60" formatCode="0.0">
                  <c:v>1.3688835707090348</c:v>
                </c:pt>
                <c:pt idx="61" formatCode="0.0">
                  <c:v>1.3531604813133282</c:v>
                </c:pt>
                <c:pt idx="62" formatCode="0.0">
                  <c:v>1.3331653139351736</c:v>
                </c:pt>
                <c:pt idx="63" formatCode="0.0">
                  <c:v>1.3089987971452974</c:v>
                </c:pt>
                <c:pt idx="64" formatCode="0.0">
                  <c:v>1.286699354277584</c:v>
                </c:pt>
                <c:pt idx="65" formatCode="0.0">
                  <c:v>1.2707177131327021</c:v>
                </c:pt>
                <c:pt idx="66" formatCode="0.0">
                  <c:v>1.2575866988866879</c:v>
                </c:pt>
                <c:pt idx="67" formatCode="0.0">
                  <c:v>1.243875940196643</c:v>
                </c:pt>
                <c:pt idx="68" formatCode="0.0">
                  <c:v>1.230680548126986</c:v>
                </c:pt>
                <c:pt idx="69" formatCode="0.0">
                  <c:v>1.217459130900111</c:v>
                </c:pt>
                <c:pt idx="70" formatCode="0.0">
                  <c:v>1.2044314515797938</c:v>
                </c:pt>
                <c:pt idx="71" formatCode="0.0">
                  <c:v>1.1924878499475446</c:v>
                </c:pt>
                <c:pt idx="72" formatCode="0.0">
                  <c:v>1.1816382074878657</c:v>
                </c:pt>
                <c:pt idx="73" formatCode="0.0">
                  <c:v>1.1703282537371715</c:v>
                </c:pt>
                <c:pt idx="74" formatCode="0.0">
                  <c:v>1.1614101523199651</c:v>
                </c:pt>
                <c:pt idx="75" formatCode="0.0">
                  <c:v>1.1520309879967967</c:v>
                </c:pt>
                <c:pt idx="76" formatCode="0.0">
                  <c:v>1.143351653679485</c:v>
                </c:pt>
                <c:pt idx="77" formatCode="0.0">
                  <c:v>1.1382758871753254</c:v>
                </c:pt>
                <c:pt idx="78" formatCode="0.0">
                  <c:v>1.1339483281429275</c:v>
                </c:pt>
                <c:pt idx="79" formatCode="0.0">
                  <c:v>1.1357420813495946</c:v>
                </c:pt>
                <c:pt idx="80" formatCode="0.0">
                  <c:v>1.1424956731854174</c:v>
                </c:pt>
                <c:pt idx="81" formatCode="0.0">
                  <c:v>1.1520595531911295</c:v>
                </c:pt>
                <c:pt idx="82" formatCode="0.0">
                  <c:v>1.1620071980925795</c:v>
                </c:pt>
                <c:pt idx="83" formatCode="0.0">
                  <c:v>1.1723179751867345</c:v>
                </c:pt>
                <c:pt idx="84" formatCode="0.0">
                  <c:v>1.1834241508547965</c:v>
                </c:pt>
                <c:pt idx="85" formatCode="0.0">
                  <c:v>1.1931157754722637</c:v>
                </c:pt>
                <c:pt idx="86" formatCode="0.0">
                  <c:v>1.2024141908303814</c:v>
                </c:pt>
                <c:pt idx="87" formatCode="0.0">
                  <c:v>1.2100143819913474</c:v>
                </c:pt>
                <c:pt idx="88" formatCode="0.0">
                  <c:v>1.2164373059887841</c:v>
                </c:pt>
                <c:pt idx="89" formatCode="0.0">
                  <c:v>1.2196565878734316</c:v>
                </c:pt>
                <c:pt idx="90" formatCode="0.0">
                  <c:v>1.2195132431635698</c:v>
                </c:pt>
                <c:pt idx="91" formatCode="0.0">
                  <c:v>1.2165047895144991</c:v>
                </c:pt>
                <c:pt idx="92" formatCode="0.0">
                  <c:v>1.2082158506610046</c:v>
                </c:pt>
                <c:pt idx="93" formatCode="0.0">
                  <c:v>1.1966099549956992</c:v>
                </c:pt>
                <c:pt idx="94" formatCode="0.0">
                  <c:v>1.1845654152213474</c:v>
                </c:pt>
                <c:pt idx="95" formatCode="0.0">
                  <c:v>1.1719128255966791</c:v>
                </c:pt>
                <c:pt idx="96" formatCode="0.0">
                  <c:v>1.1620448000145589</c:v>
                </c:pt>
                <c:pt idx="97" formatCode="0.0">
                  <c:v>1.1510571442521189</c:v>
                </c:pt>
                <c:pt idx="98" formatCode="0.0">
                  <c:v>1.1400903846499513</c:v>
                </c:pt>
                <c:pt idx="99" formatCode="0.0">
                  <c:v>1.1268814085944852</c:v>
                </c:pt>
                <c:pt idx="100" formatCode="0.0">
                  <c:v>1.1126843029889184</c:v>
                </c:pt>
                <c:pt idx="101" formatCode="0.0">
                  <c:v>1.0969330280896834</c:v>
                </c:pt>
                <c:pt idx="102" formatCode="0.0">
                  <c:v>1.0804572060458595</c:v>
                </c:pt>
                <c:pt idx="103" formatCode="0.0">
                  <c:v>1.0641412547965963</c:v>
                </c:pt>
                <c:pt idx="104" formatCode="0.0">
                  <c:v>1.0487632868505621</c:v>
                </c:pt>
                <c:pt idx="105" formatCode="0.0">
                  <c:v>1.0343977877677897</c:v>
                </c:pt>
                <c:pt idx="106" formatCode="0.0">
                  <c:v>1.0180127773177021</c:v>
                </c:pt>
                <c:pt idx="107" formatCode="0.0">
                  <c:v>1.0076890187984873</c:v>
                </c:pt>
                <c:pt idx="108" formatCode="0.0">
                  <c:v>1.0024533319709277</c:v>
                </c:pt>
                <c:pt idx="109" formatCode="0.0">
                  <c:v>0.99818587495100353</c:v>
                </c:pt>
                <c:pt idx="110" formatCode="0.0">
                  <c:v>0.99503031425071198</c:v>
                </c:pt>
                <c:pt idx="111" formatCode="0.0">
                  <c:v>0.9929610685069632</c:v>
                </c:pt>
                <c:pt idx="112" formatCode="0.0">
                  <c:v>0.99188243159911749</c:v>
                </c:pt>
                <c:pt idx="113" formatCode="0.0">
                  <c:v>0.99153275403721775</c:v>
                </c:pt>
                <c:pt idx="114" formatCode="0.0">
                  <c:v>0.99164022537149121</c:v>
                </c:pt>
                <c:pt idx="115" formatCode="0.0">
                  <c:v>0.99207752042396891</c:v>
                </c:pt>
                <c:pt idx="116" formatCode="0.0">
                  <c:v>0.99270986443861553</c:v>
                </c:pt>
                <c:pt idx="117" formatCode="0.0">
                  <c:v>0.99340715964255044</c:v>
                </c:pt>
                <c:pt idx="118" formatCode="0.0">
                  <c:v>0.99404037963032654</c:v>
                </c:pt>
                <c:pt idx="119" formatCode="0.0">
                  <c:v>0.99449096535867754</c:v>
                </c:pt>
                <c:pt idx="120" formatCode="0.0">
                  <c:v>0.99465836733535673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BED-4D7A-B511-F371A01E3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9497536"/>
        <c:axId val="999498784"/>
      </c:lineChart>
      <c:catAx>
        <c:axId val="9994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999498784"/>
        <c:crosses val="autoZero"/>
        <c:auto val="1"/>
        <c:lblAlgn val="ctr"/>
        <c:lblOffset val="100"/>
        <c:noMultiLvlLbl val="0"/>
      </c:catAx>
      <c:valAx>
        <c:axId val="999498784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Poměr</a:t>
                </a:r>
              </a:p>
            </c:rich>
          </c:tx>
          <c:layout>
            <c:manualLayout>
              <c:xMode val="edge"/>
              <c:yMode val="edge"/>
              <c:x val="0"/>
              <c:y val="0.45178265472656237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99497536"/>
        <c:crosses val="autoZero"/>
        <c:crossBetween val="between"/>
        <c:majorUnit val="1"/>
      </c:valAx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6.3048008991650598E-2"/>
          <c:y val="0.12896501984511208"/>
          <c:w val="0.89999992575185528"/>
          <c:h val="6.1756164844215318E-2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</cdr:x>
      <cdr:y>0.10775</cdr:y>
    </cdr:from>
    <cdr:to>
      <cdr:x>0.92</cdr:x>
      <cdr:y>0.61061</cdr:y>
    </cdr:to>
    <cdr:grpSp>
      <cdr:nvGrpSpPr>
        <cdr:cNvPr id="5" name="Skupina 4"/>
        <cdr:cNvGrpSpPr/>
      </cdr:nvGrpSpPr>
      <cdr:grpSpPr>
        <a:xfrm xmlns:a="http://schemas.openxmlformats.org/drawingml/2006/main">
          <a:off x="1584176" y="432031"/>
          <a:ext cx="5040560" cy="2016249"/>
          <a:chOff x="1351207" y="378111"/>
          <a:chExt cx="4299205" cy="1764536"/>
        </a:xfrm>
      </cdr:grpSpPr>
      <cdr:sp macro="" textlink="">
        <cdr:nvSpPr>
          <cdr:cNvPr id="2" name="Obdélníkový bublinový popisek 1"/>
          <cdr:cNvSpPr/>
        </cdr:nvSpPr>
        <cdr:spPr>
          <a:xfrm xmlns:a="http://schemas.openxmlformats.org/drawingml/2006/main">
            <a:off x="3807895" y="1743075"/>
            <a:ext cx="1842517" cy="399572"/>
          </a:xfrm>
          <a:prstGeom xmlns:a="http://schemas.openxmlformats.org/drawingml/2006/main" prst="wedgeRectCallout">
            <a:avLst>
              <a:gd name="adj1" fmla="val 16603"/>
              <a:gd name="adj2" fmla="val -130897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>
            <a:solidFill>
              <a:srgbClr val="BD1B21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seniory nově 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silné válečné a poválečné ročníky ze 40. let</a:t>
            </a:r>
            <a:endParaRPr lang="cs-C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  <cdr:sp macro="" textlink="">
        <cdr:nvSpPr>
          <cdr:cNvPr id="3" name="Obdélníkový bublinový popisek 2"/>
          <cdr:cNvSpPr/>
        </cdr:nvSpPr>
        <cdr:spPr>
          <a:xfrm xmlns:a="http://schemas.openxmlformats.org/drawingml/2006/main">
            <a:off x="1351207" y="962025"/>
            <a:ext cx="1991388" cy="447673"/>
          </a:xfrm>
          <a:prstGeom xmlns:a="http://schemas.openxmlformats.org/drawingml/2006/main" prst="wedgeRectCallout">
            <a:avLst>
              <a:gd name="adj1" fmla="val 35386"/>
              <a:gd name="adj2" fmla="val 91867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>
            <a:solidFill>
              <a:srgbClr val="BD1B21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seniory nově generace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narozených za 1. světové války</a:t>
            </a:r>
            <a:endParaRPr lang="cs-C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  <cdr:sp macro="" textlink="">
        <cdr:nvSpPr>
          <cdr:cNvPr id="4" name="Obdélníkový bublinový popisek 3"/>
          <cdr:cNvSpPr/>
        </cdr:nvSpPr>
        <cdr:spPr>
          <a:xfrm xmlns:a="http://schemas.openxmlformats.org/drawingml/2006/main">
            <a:off x="3439392" y="378111"/>
            <a:ext cx="1941597" cy="564865"/>
          </a:xfrm>
          <a:prstGeom xmlns:a="http://schemas.openxmlformats.org/drawingml/2006/main" prst="wedgeRectCallout">
            <a:avLst>
              <a:gd name="adj1" fmla="val 65974"/>
              <a:gd name="adj2" fmla="val -2373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>
            <a:solidFill>
              <a:srgbClr val="BD1B21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zpomalení nárůstu důsledkem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zvýšené úmrtnosti v době pandemie covidu-19</a:t>
            </a:r>
            <a:endParaRPr lang="cs-C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0.28548</cdr:x>
      <cdr:y>0.54893</cdr:y>
    </cdr:from>
    <cdr:to>
      <cdr:x>0.84731</cdr:x>
      <cdr:y>0.82527</cdr:y>
    </cdr:to>
    <cdr:grpSp>
      <cdr:nvGrpSpPr>
        <cdr:cNvPr id="5" name="Skupina 4"/>
        <cdr:cNvGrpSpPr/>
      </cdr:nvGrpSpPr>
      <cdr:grpSpPr>
        <a:xfrm xmlns:a="http://schemas.openxmlformats.org/drawingml/2006/main">
          <a:off x="1798524" y="2002538"/>
          <a:ext cx="3539529" cy="1008109"/>
          <a:chOff x="3644044" y="2397236"/>
          <a:chExt cx="3450612" cy="962578"/>
        </a:xfrm>
      </cdr:grpSpPr>
      <cdr:sp macro="" textlink="">
        <cdr:nvSpPr>
          <cdr:cNvPr id="2" name="Obdélníkový bublinový popisek 1"/>
          <cdr:cNvSpPr/>
        </cdr:nvSpPr>
        <cdr:spPr>
          <a:xfrm xmlns:a="http://schemas.openxmlformats.org/drawingml/2006/main">
            <a:off x="3644044" y="2465991"/>
            <a:ext cx="1426356" cy="577578"/>
          </a:xfrm>
          <a:prstGeom xmlns:a="http://schemas.openxmlformats.org/drawingml/2006/main" prst="wedgeRectCallout">
            <a:avLst>
              <a:gd name="adj1" fmla="val -52184"/>
              <a:gd name="adj2" fmla="val -104380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>
            <a:solidFill>
              <a:srgbClr val="C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seniory nově 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silné ročníky ze 70</a:t>
            </a:r>
            <a:r>
              <a:rPr lang="cs-CZ" sz="12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</a:t>
            </a:r>
            <a:r>
              <a:rPr lang="cs-C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cs-CZ" sz="12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cs-CZ" sz="12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</a:t>
            </a:r>
            <a:r>
              <a:rPr lang="cs-C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ol.</a:t>
            </a:r>
            <a:endParaRPr lang="cs-C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  <cdr:sp macro="" textlink="">
        <cdr:nvSpPr>
          <cdr:cNvPr id="4" name="Obdélníkový bublinový popisek 3"/>
          <cdr:cNvSpPr/>
        </cdr:nvSpPr>
        <cdr:spPr>
          <a:xfrm xmlns:a="http://schemas.openxmlformats.org/drawingml/2006/main">
            <a:off x="5316122" y="2397236"/>
            <a:ext cx="1778534" cy="962578"/>
          </a:xfrm>
          <a:prstGeom xmlns:a="http://schemas.openxmlformats.org/drawingml/2006/main" prst="wedgeRectCallout">
            <a:avLst>
              <a:gd name="adj1" fmla="val -52597"/>
              <a:gd name="adj2" fmla="val -105552"/>
            </a:avLst>
          </a:prstGeom>
          <a:solidFill xmlns:a="http://schemas.openxmlformats.org/drawingml/2006/main">
            <a:schemeClr val="bg1"/>
          </a:solidFill>
          <a:ln xmlns:a="http://schemas.openxmlformats.org/drawingml/2006/main">
            <a:solidFill>
              <a:srgbClr val="C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cs-C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seniory nově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slabé ročníky </a:t>
            </a:r>
            <a:b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90</a:t>
            </a:r>
            <a:r>
              <a:rPr lang="cs-CZ" sz="12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let 20.stol. 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vymírání silných ročníků ze 70</a:t>
            </a:r>
            <a:r>
              <a:rPr lang="cs-CZ" sz="12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let 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cs-CZ" sz="12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stol</a:t>
            </a:r>
            <a:r>
              <a:rPr lang="cs-CZ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56153A-0633-49D0-BD1E-5C9CCD65601D}" type="datetimeFigureOut">
              <a:rPr lang="en-US"/>
              <a:pPr>
                <a:defRPr/>
              </a:pPr>
              <a:t>10/29/2024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56EA42-405D-4797-B769-D9BAAB45E0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278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CEED37-71F7-47C0-85F1-8E1595D98640}" type="datetimeFigureOut">
              <a:rPr lang="en-US"/>
              <a:pPr>
                <a:defRPr/>
              </a:pPr>
              <a:t>10/29/2024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29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8481F4-1B5D-4218-A6FC-84334504DED2}" type="slidenum">
              <a:rPr lang="en-US"/>
              <a:pPr>
                <a:defRPr/>
              </a:pPr>
              <a:t>‹#›</a:t>
            </a:fld>
            <a:r>
              <a:rPr lang="cs-CZ" dirty="0"/>
              <a:t>/x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929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476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97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465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960" algn="l" defTabSz="10429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357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89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265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081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811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72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86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641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613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986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899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049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64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29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8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bílé pozadí">
            <a:extLst>
              <a:ext uri="{FF2B5EF4-FFF2-40B4-BE49-F238E27FC236}">
                <a16:creationId xmlns:a16="http://schemas.microsoft.com/office/drawing/2014/main" id="{D5CC146E-20EC-DCCC-BC82-A1085D30B78D}"/>
              </a:ext>
            </a:extLst>
          </p:cNvPr>
          <p:cNvSpPr/>
          <p:nvPr/>
        </p:nvSpPr>
        <p:spPr>
          <a:xfrm>
            <a:off x="2" y="2"/>
            <a:ext cx="1344295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 dirty="0"/>
          </a:p>
        </p:txBody>
      </p:sp>
      <p:pic>
        <p:nvPicPr>
          <p:cNvPr id="9" name="Pruhy modré rgb svg">
            <a:extLst>
              <a:ext uri="{FF2B5EF4-FFF2-40B4-BE49-F238E27FC236}">
                <a16:creationId xmlns:a16="http://schemas.microsoft.com/office/drawing/2014/main" id="{15D1B036-1C21-2C2C-D1AC-D0D4F6B906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562294" y="2430511"/>
            <a:ext cx="1880656" cy="2700567"/>
          </a:xfrm>
          <a:prstGeom prst="rect">
            <a:avLst/>
          </a:prstGeom>
        </p:spPr>
      </p:pic>
      <p:sp>
        <p:nvSpPr>
          <p:cNvPr id="7" name="Nadpis">
            <a:extLst>
              <a:ext uri="{FF2B5EF4-FFF2-40B4-BE49-F238E27FC236}">
                <a16:creationId xmlns:a16="http://schemas.microsoft.com/office/drawing/2014/main" id="{A8838837-3CB7-6492-15AA-3D3FB156EB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7346" y="2159454"/>
            <a:ext cx="10362050" cy="2558000"/>
          </a:xfrm>
        </p:spPr>
        <p:txBody>
          <a:bodyPr anchor="t" anchorCtr="0">
            <a:normAutofit/>
          </a:bodyPr>
          <a:lstStyle>
            <a:lvl1pPr algn="l">
              <a:lnSpc>
                <a:spcPct val="105000"/>
              </a:lnSpc>
              <a:defRPr sz="4801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Název prezentace na</a:t>
            </a:r>
            <a:br>
              <a:rPr lang="cs-CZ" dirty="0"/>
            </a:br>
            <a:r>
              <a:rPr lang="cs-CZ" dirty="0"/>
              <a:t>jeden, dva nebo</a:t>
            </a:r>
            <a:br>
              <a:rPr lang="cs-CZ" dirty="0"/>
            </a:br>
            <a:r>
              <a:rPr lang="cs-CZ" dirty="0"/>
              <a:t>tři řádky</a:t>
            </a:r>
            <a:endParaRPr lang="en-US" dirty="0"/>
          </a:p>
        </p:txBody>
      </p:sp>
      <p:sp>
        <p:nvSpPr>
          <p:cNvPr id="17" name="Zástupné datum a místo">
            <a:extLst>
              <a:ext uri="{FF2B5EF4-FFF2-40B4-BE49-F238E27FC236}">
                <a16:creationId xmlns:a16="http://schemas.microsoft.com/office/drawing/2014/main" id="{B2716488-8169-B805-BE5F-7E8264B51B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7345" y="6554428"/>
            <a:ext cx="10362051" cy="324068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Datum a místo konání</a:t>
            </a:r>
          </a:p>
        </p:txBody>
      </p:sp>
      <p:sp>
        <p:nvSpPr>
          <p:cNvPr id="18" name="Zástupný název akce">
            <a:extLst>
              <a:ext uri="{FF2B5EF4-FFF2-40B4-BE49-F238E27FC236}">
                <a16:creationId xmlns:a16="http://schemas.microsoft.com/office/drawing/2014/main" id="{7EC540F4-2B3B-5642-09BF-99016220FA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7345" y="6197948"/>
            <a:ext cx="10362051" cy="3201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Název akce</a:t>
            </a:r>
          </a:p>
        </p:txBody>
      </p:sp>
      <p:sp>
        <p:nvSpPr>
          <p:cNvPr id="19" name="Zástupná funkce">
            <a:extLst>
              <a:ext uri="{FF2B5EF4-FFF2-40B4-BE49-F238E27FC236}">
                <a16:creationId xmlns:a16="http://schemas.microsoft.com/office/drawing/2014/main" id="{4953CFE0-244E-8F61-C0D5-CDE4727478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7344" y="5729538"/>
            <a:ext cx="10362051" cy="3201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funkce</a:t>
            </a:r>
          </a:p>
        </p:txBody>
      </p:sp>
      <p:sp>
        <p:nvSpPr>
          <p:cNvPr id="20" name="Podnadpis">
            <a:extLst>
              <a:ext uri="{FF2B5EF4-FFF2-40B4-BE49-F238E27FC236}">
                <a16:creationId xmlns:a16="http://schemas.microsoft.com/office/drawing/2014/main" id="{EB794AC8-E44D-F9EA-5FDC-0859ADDC94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7345" y="4860359"/>
            <a:ext cx="10362050" cy="828849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3301" b="1">
                <a:solidFill>
                  <a:schemeClr val="accent1"/>
                </a:solidFill>
              </a:defRPr>
            </a:lvl1pPr>
            <a:lvl2pPr marL="504073" indent="0" algn="ctr">
              <a:buNone/>
              <a:defRPr sz="2205"/>
            </a:lvl2pPr>
            <a:lvl3pPr marL="1008145" indent="0" algn="ctr">
              <a:buNone/>
              <a:defRPr sz="1984"/>
            </a:lvl3pPr>
            <a:lvl4pPr marL="1512217" indent="0" algn="ctr">
              <a:buNone/>
              <a:defRPr sz="1764"/>
            </a:lvl4pPr>
            <a:lvl5pPr marL="2016289" indent="0" algn="ctr">
              <a:buNone/>
              <a:defRPr sz="1764"/>
            </a:lvl5pPr>
            <a:lvl6pPr marL="2520362" indent="0" algn="ctr">
              <a:buNone/>
              <a:defRPr sz="1764"/>
            </a:lvl6pPr>
            <a:lvl7pPr marL="3024434" indent="0" algn="ctr">
              <a:buNone/>
              <a:defRPr sz="1764"/>
            </a:lvl7pPr>
            <a:lvl8pPr marL="3528507" indent="0" algn="ctr">
              <a:buNone/>
              <a:defRPr sz="1764"/>
            </a:lvl8pPr>
            <a:lvl9pPr marL="4032578" indent="0" algn="ctr">
              <a:buNone/>
              <a:defRPr sz="1764"/>
            </a:lvl9pPr>
          </a:lstStyle>
          <a:p>
            <a:r>
              <a:rPr lang="cs-CZ" dirty="0"/>
              <a:t>Autor prezentace</a:t>
            </a:r>
            <a:endParaRPr lang="en-US" dirty="0"/>
          </a:p>
        </p:txBody>
      </p:sp>
      <p:pic>
        <p:nvPicPr>
          <p:cNvPr id="25" name="Logo ČSÚ dlouhé rgb svg">
            <a:extLst>
              <a:ext uri="{FF2B5EF4-FFF2-40B4-BE49-F238E27FC236}">
                <a16:creationId xmlns:a16="http://schemas.microsoft.com/office/drawing/2014/main" id="{0C28FB56-1C74-57CE-E1C8-F2244130E8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57345" y="540114"/>
            <a:ext cx="2398166" cy="59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11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71">
          <p15:clr>
            <a:srgbClr val="FBAE40"/>
          </p15:clr>
        </p15:guide>
        <p15:guide id="3" pos="441">
          <p15:clr>
            <a:srgbClr val="FBAE40"/>
          </p15:clr>
        </p15:guide>
        <p15:guide id="5" orient="horz" pos="1360">
          <p15:clr>
            <a:srgbClr val="FBAE40"/>
          </p15:clr>
        </p15:guide>
        <p15:guide id="6" orient="horz" pos="3061">
          <p15:clr>
            <a:srgbClr val="FBAE40"/>
          </p15:clr>
        </p15:guide>
        <p15:guide id="7" pos="6856">
          <p15:clr>
            <a:srgbClr val="FBAE40"/>
          </p15:clr>
        </p15:guide>
        <p15:guide id="8" orient="horz" pos="3810">
          <p15:clr>
            <a:srgbClr val="FBAE40"/>
          </p15:clr>
        </p15:guide>
        <p15:guide id="9" orient="horz" pos="3901">
          <p15:clr>
            <a:srgbClr val="FBAE40"/>
          </p15:clr>
        </p15:guide>
        <p15:guide id="10" orient="horz" pos="4331">
          <p15:clr>
            <a:srgbClr val="FBAE40"/>
          </p15:clr>
        </p15:guide>
        <p15:guide id="11" pos="8025">
          <p15:clr>
            <a:srgbClr val="FBAE40"/>
          </p15:clr>
        </p15:guide>
        <p15:guide id="12" orient="horz" pos="4127">
          <p15:clr>
            <a:srgbClr val="FBAE40"/>
          </p15:clr>
        </p15:guide>
        <p15:guide id="13" orient="horz" pos="4105">
          <p15:clr>
            <a:srgbClr val="FBAE40"/>
          </p15:clr>
        </p15:guide>
        <p15:guide id="14" orient="horz" pos="3606">
          <p15:clr>
            <a:srgbClr val="FBAE40"/>
          </p15:clr>
        </p15:guide>
        <p15:guide id="15" orient="horz" pos="358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překrytí šedých pruhů">
            <a:extLst>
              <a:ext uri="{FF2B5EF4-FFF2-40B4-BE49-F238E27FC236}">
                <a16:creationId xmlns:a16="http://schemas.microsoft.com/office/drawing/2014/main" id="{187FF060-D985-B101-C0FC-C0BEF9EF559F}"/>
              </a:ext>
            </a:extLst>
          </p:cNvPr>
          <p:cNvSpPr/>
          <p:nvPr/>
        </p:nvSpPr>
        <p:spPr>
          <a:xfrm>
            <a:off x="12088134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/>
          </a:p>
        </p:txBody>
      </p:sp>
      <p:sp>
        <p:nvSpPr>
          <p:cNvPr id="8" name="Zástupný symbol pro zápatí">
            <a:extLst>
              <a:ext uri="{FF2B5EF4-FFF2-40B4-BE49-F238E27FC236}">
                <a16:creationId xmlns:a16="http://schemas.microsoft.com/office/drawing/2014/main" id="{5696484F-C902-2499-4863-091769FC45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9" name="Zástupný symbol pro číslo snímku">
            <a:extLst>
              <a:ext uri="{FF2B5EF4-FFF2-40B4-BE49-F238E27FC236}">
                <a16:creationId xmlns:a16="http://schemas.microsoft.com/office/drawing/2014/main" id="{62BFB4B3-AA4D-8DEF-95DB-6C62FAFFE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Zástupný text">
            <a:extLst>
              <a:ext uri="{FF2B5EF4-FFF2-40B4-BE49-F238E27FC236}">
                <a16:creationId xmlns:a16="http://schemas.microsoft.com/office/drawing/2014/main" id="{9E295894-2DFA-EB68-42DB-0A9FC058B6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7345" y="1872058"/>
            <a:ext cx="4716044" cy="486194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dokonce </a:t>
            </a:r>
            <a:br>
              <a:rPr lang="cs-CZ" dirty="0"/>
            </a:br>
            <a:r>
              <a:rPr lang="cs-CZ" dirty="0"/>
              <a:t>i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Nadpis">
            <a:extLst>
              <a:ext uri="{FF2B5EF4-FFF2-40B4-BE49-F238E27FC236}">
                <a16:creationId xmlns:a16="http://schemas.microsoft.com/office/drawing/2014/main" id="{A01B646F-B9DE-C9C7-187D-813137F4C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344" y="431892"/>
            <a:ext cx="12328258" cy="107972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" name="Zástupný symbol obrázku">
            <a:extLst>
              <a:ext uri="{FF2B5EF4-FFF2-40B4-BE49-F238E27FC236}">
                <a16:creationId xmlns:a16="http://schemas.microsoft.com/office/drawing/2014/main" id="{FBA6DA36-FC68-EEAD-B69C-E3D638583D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64766" y="1872057"/>
            <a:ext cx="7120837" cy="4861946"/>
          </a:xfrm>
          <a:solidFill>
            <a:schemeClr val="bg2"/>
          </a:solidFill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2735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777">
          <p15:clr>
            <a:srgbClr val="FBAE40"/>
          </p15:clr>
        </p15:guide>
        <p15:guide id="2" pos="3321">
          <p15:clr>
            <a:srgbClr val="FBAE40"/>
          </p15:clr>
        </p15:guide>
        <p15:guide id="3" pos="441">
          <p15:clr>
            <a:srgbClr val="FBAE40"/>
          </p15:clr>
        </p15:guide>
        <p15:guide id="4" pos="8025">
          <p15:clr>
            <a:srgbClr val="FBAE40"/>
          </p15:clr>
        </p15:guide>
        <p15:guide id="5" orient="horz" pos="1179">
          <p15:clr>
            <a:srgbClr val="FBAE40"/>
          </p15:clr>
        </p15:guide>
        <p15:guide id="6" orient="horz" pos="952">
          <p15:clr>
            <a:srgbClr val="FBAE40"/>
          </p15:clr>
        </p15:guide>
        <p15:guide id="7" orient="horz" pos="272">
          <p15:clr>
            <a:srgbClr val="FBAE40"/>
          </p15:clr>
        </p15:guide>
        <p15:guide id="8" orient="horz" pos="424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">
            <a:extLst>
              <a:ext uri="{FF2B5EF4-FFF2-40B4-BE49-F238E27FC236}">
                <a16:creationId xmlns:a16="http://schemas.microsoft.com/office/drawing/2014/main" id="{5741BED6-711C-61E2-91D5-425A399366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">
            <a:extLst>
              <a:ext uri="{FF2B5EF4-FFF2-40B4-BE49-F238E27FC236}">
                <a16:creationId xmlns:a16="http://schemas.microsoft.com/office/drawing/2014/main" id="{FD4FAE01-2183-7157-825B-9F708C90FC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10" name="Nadpis">
            <a:extLst>
              <a:ext uri="{FF2B5EF4-FFF2-40B4-BE49-F238E27FC236}">
                <a16:creationId xmlns:a16="http://schemas.microsoft.com/office/drawing/2014/main" id="{5B41803D-9292-9D7B-2527-88771ABC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" name="Zástupný text">
            <a:extLst>
              <a:ext uri="{FF2B5EF4-FFF2-40B4-BE49-F238E27FC236}">
                <a16:creationId xmlns:a16="http://schemas.microsoft.com/office/drawing/2014/main" id="{636AE585-A22B-3E35-94D0-48A884DD07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7345" y="1872058"/>
            <a:ext cx="4716044" cy="486194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dokonce </a:t>
            </a:r>
            <a:br>
              <a:rPr lang="cs-CZ" dirty="0"/>
            </a:br>
            <a:r>
              <a:rPr lang="cs-CZ" dirty="0"/>
              <a:t>i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obsahu 1">
            <a:extLst>
              <a:ext uri="{FF2B5EF4-FFF2-40B4-BE49-F238E27FC236}">
                <a16:creationId xmlns:a16="http://schemas.microsoft.com/office/drawing/2014/main" id="{6DE739E8-1F6A-6840-6502-25434DACE33D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764766" y="1872057"/>
            <a:ext cx="7120838" cy="486194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142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232">
          <p15:clr>
            <a:srgbClr val="FBAE40"/>
          </p15:clr>
        </p15:guide>
        <p15:guide id="2" pos="441">
          <p15:clr>
            <a:srgbClr val="FBAE40"/>
          </p15:clr>
        </p15:guide>
        <p15:guide id="3" pos="8025">
          <p15:clr>
            <a:srgbClr val="FBAE40"/>
          </p15:clr>
        </p15:guide>
        <p15:guide id="4" pos="4005">
          <p15:clr>
            <a:srgbClr val="FBAE40"/>
          </p15:clr>
        </p15:guide>
        <p15:guide id="5" pos="4461">
          <p15:clr>
            <a:srgbClr val="FBAE40"/>
          </p15:clr>
        </p15:guide>
        <p15:guide id="6" orient="horz" pos="1179">
          <p15:clr>
            <a:srgbClr val="FBAE40"/>
          </p15:clr>
        </p15:guide>
        <p15:guide id="7" orient="horz" pos="952">
          <p15:clr>
            <a:srgbClr val="FBAE40"/>
          </p15:clr>
        </p15:guide>
        <p15:guide id="8" orient="horz" pos="272">
          <p15:clr>
            <a:srgbClr val="FBAE40"/>
          </p15:clr>
        </p15:guide>
        <p15:guide id="10" orient="horz" pos="269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8413091E-2EB8-1996-2B00-F7EA37C36A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2F1FAB62-D57C-D862-1F21-4F62D9A7CE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6" name="Nadpis">
            <a:extLst>
              <a:ext uri="{FF2B5EF4-FFF2-40B4-BE49-F238E27FC236}">
                <a16:creationId xmlns:a16="http://schemas.microsoft.com/office/drawing/2014/main" id="{62B6011A-9617-F7E9-2933-F9455334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3557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005">
          <p15:clr>
            <a:srgbClr val="FBAE40"/>
          </p15:clr>
        </p15:guide>
        <p15:guide id="2" pos="4461">
          <p15:clr>
            <a:srgbClr val="FBAE40"/>
          </p15:clr>
        </p15:guide>
        <p15:guide id="3" pos="441">
          <p15:clr>
            <a:srgbClr val="FBAE40"/>
          </p15:clr>
        </p15:guide>
        <p15:guide id="4" pos="4234">
          <p15:clr>
            <a:srgbClr val="FBAE40"/>
          </p15:clr>
        </p15:guide>
        <p15:guide id="5" pos="8025">
          <p15:clr>
            <a:srgbClr val="FBAE40"/>
          </p15:clr>
        </p15:guide>
        <p15:guide id="6" orient="horz" pos="2381">
          <p15:clr>
            <a:srgbClr val="FBAE40"/>
          </p15:clr>
        </p15:guide>
        <p15:guide id="7" orient="horz" pos="1179">
          <p15:clr>
            <a:srgbClr val="FBAE40"/>
          </p15:clr>
        </p15:guide>
        <p15:guide id="8" orient="horz" pos="952">
          <p15:clr>
            <a:srgbClr val="FBAE40"/>
          </p15:clr>
        </p15:guide>
        <p15:guide id="9" orient="horz" pos="272">
          <p15:clr>
            <a:srgbClr val="FBAE40"/>
          </p15:clr>
        </p15:guide>
        <p15:guide id="10" orient="horz" pos="4241">
          <p15:clr>
            <a:srgbClr val="FBAE40"/>
          </p15:clr>
        </p15:guide>
        <p15:guide id="11" orient="horz" pos="2200">
          <p15:clr>
            <a:srgbClr val="FBAE40"/>
          </p15:clr>
        </p15:guide>
        <p15:guide id="12" orient="horz" pos="2562">
          <p15:clr>
            <a:srgbClr val="FBAE40"/>
          </p15:clr>
        </p15:guide>
        <p15:guide id="13" pos="759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65B84E1C-D667-0428-9C9B-2A4E95CDA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870D00B5-F45D-23E2-78F9-E9846D745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7956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232">
          <p15:clr>
            <a:srgbClr val="FBAE40"/>
          </p15:clr>
        </p15:guide>
        <p15:guide id="2" pos="4005">
          <p15:clr>
            <a:srgbClr val="FBAE40"/>
          </p15:clr>
        </p15:guide>
        <p15:guide id="3" pos="4461">
          <p15:clr>
            <a:srgbClr val="FBAE40"/>
          </p15:clr>
        </p15:guide>
        <p15:guide id="4" pos="8025">
          <p15:clr>
            <a:srgbClr val="FBAE40"/>
          </p15:clr>
        </p15:guide>
        <p15:guide id="5" pos="441">
          <p15:clr>
            <a:srgbClr val="FBAE40"/>
          </p15:clr>
        </p15:guide>
        <p15:guide id="6" orient="horz" pos="2381">
          <p15:clr>
            <a:srgbClr val="FBAE40"/>
          </p15:clr>
        </p15:guide>
        <p15:guide id="7" orient="horz" pos="2200">
          <p15:clr>
            <a:srgbClr val="FBAE40"/>
          </p15:clr>
        </p15:guide>
        <p15:guide id="8" orient="horz" pos="2562">
          <p15:clr>
            <a:srgbClr val="FBAE40"/>
          </p15:clr>
        </p15:guide>
        <p15:guide id="9" orient="horz" pos="1179">
          <p15:clr>
            <a:srgbClr val="FBAE40"/>
          </p15:clr>
        </p15:guide>
        <p15:guide id="10" orient="horz" pos="952">
          <p15:clr>
            <a:srgbClr val="FBAE40"/>
          </p15:clr>
        </p15:guide>
        <p15:guide id="11" orient="horz" pos="272">
          <p15:clr>
            <a:srgbClr val="FBAE40"/>
          </p15:clr>
        </p15:guide>
        <p15:guide id="12" orient="horz" pos="4241">
          <p15:clr>
            <a:srgbClr val="FBAE40"/>
          </p15:clr>
        </p15:guide>
        <p15:guide id="13" pos="759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překrytí šedých pruhů">
            <a:extLst>
              <a:ext uri="{FF2B5EF4-FFF2-40B4-BE49-F238E27FC236}">
                <a16:creationId xmlns:a16="http://schemas.microsoft.com/office/drawing/2014/main" id="{431008EE-EA1C-6A4F-2B6C-7925FC9C0046}"/>
              </a:ext>
            </a:extLst>
          </p:cNvPr>
          <p:cNvSpPr/>
          <p:nvPr/>
        </p:nvSpPr>
        <p:spPr>
          <a:xfrm>
            <a:off x="12088134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/>
          </a:p>
        </p:txBody>
      </p:sp>
      <p:pic>
        <p:nvPicPr>
          <p:cNvPr id="20" name="Pruhy modré rgb svg">
            <a:extLst>
              <a:ext uri="{FF2B5EF4-FFF2-40B4-BE49-F238E27FC236}">
                <a16:creationId xmlns:a16="http://schemas.microsoft.com/office/drawing/2014/main" id="{B4B61E13-2767-0729-7FC2-8A0DD4A8A2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46822" y="2430511"/>
            <a:ext cx="1496128" cy="2700567"/>
          </a:xfrm>
          <a:prstGeom prst="rect">
            <a:avLst/>
          </a:prstGeom>
        </p:spPr>
      </p:pic>
      <p:sp>
        <p:nvSpPr>
          <p:cNvPr id="25" name="Zástupný telefon">
            <a:extLst>
              <a:ext uri="{FF2B5EF4-FFF2-40B4-BE49-F238E27FC236}">
                <a16:creationId xmlns:a16="http://schemas.microsoft.com/office/drawing/2014/main" id="{6FCFBF3D-B1F0-5BE5-B388-FC8F9F620AF5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56560" y="6349747"/>
            <a:ext cx="10328749" cy="32391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T +420 123 456 789</a:t>
            </a:r>
          </a:p>
        </p:txBody>
      </p:sp>
      <p:sp>
        <p:nvSpPr>
          <p:cNvPr id="26" name="Zástupný email">
            <a:extLst>
              <a:ext uri="{FF2B5EF4-FFF2-40B4-BE49-F238E27FC236}">
                <a16:creationId xmlns:a16="http://schemas.microsoft.com/office/drawing/2014/main" id="{905A41CA-4E1C-6465-7AC4-921A9773358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557346" y="5949613"/>
            <a:ext cx="10328749" cy="32391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E jmeno.prijmeni@czso.cz</a:t>
            </a:r>
          </a:p>
        </p:txBody>
      </p:sp>
      <p:sp>
        <p:nvSpPr>
          <p:cNvPr id="27" name="Zástupná funkce">
            <a:extLst>
              <a:ext uri="{FF2B5EF4-FFF2-40B4-BE49-F238E27FC236}">
                <a16:creationId xmlns:a16="http://schemas.microsoft.com/office/drawing/2014/main" id="{7E73E8D2-900B-9299-A4EF-5EE1C70640D8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56559" y="5557018"/>
            <a:ext cx="10328749" cy="32391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funkce</a:t>
            </a:r>
          </a:p>
        </p:txBody>
      </p:sp>
      <p:sp>
        <p:nvSpPr>
          <p:cNvPr id="28" name="Zástupné jméno">
            <a:extLst>
              <a:ext uri="{FF2B5EF4-FFF2-40B4-BE49-F238E27FC236}">
                <a16:creationId xmlns:a16="http://schemas.microsoft.com/office/drawing/2014/main" id="{94C6BEF1-5379-0D3B-5F79-F252C7B3086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556560" y="4293502"/>
            <a:ext cx="10328749" cy="1187300"/>
          </a:xfrm>
        </p:spPr>
        <p:txBody>
          <a:bodyPr bIns="36000" anchor="b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1">
                <a:solidFill>
                  <a:schemeClr val="accent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Příjmení</a:t>
            </a:r>
          </a:p>
        </p:txBody>
      </p:sp>
      <p:sp>
        <p:nvSpPr>
          <p:cNvPr id="30" name="Nadpis 3">
            <a:extLst>
              <a:ext uri="{FF2B5EF4-FFF2-40B4-BE49-F238E27FC236}">
                <a16:creationId xmlns:a16="http://schemas.microsoft.com/office/drawing/2014/main" id="{4377EED1-4DCF-C969-D429-1D58E6F763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7346" y="2159454"/>
            <a:ext cx="10362050" cy="1665238"/>
          </a:xfrm>
        </p:spPr>
        <p:txBody>
          <a:bodyPr>
            <a:normAutofit/>
          </a:bodyPr>
          <a:lstStyle>
            <a:lvl1pPr>
              <a:defRPr sz="4801"/>
            </a:lvl1pPr>
          </a:lstStyle>
          <a:p>
            <a:r>
              <a:rPr lang="cs-CZ" dirty="0"/>
              <a:t>Počítejte s námi</a:t>
            </a:r>
          </a:p>
        </p:txBody>
      </p:sp>
    </p:spTree>
    <p:extLst>
      <p:ext uri="{BB962C8B-B14F-4D97-AF65-F5344CB8AC3E}">
        <p14:creationId xmlns:p14="http://schemas.microsoft.com/office/powerpoint/2010/main" val="3398810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32">
          <p15:clr>
            <a:srgbClr val="FBAE40"/>
          </p15:clr>
        </p15:guide>
        <p15:guide id="2" pos="441">
          <p15:clr>
            <a:srgbClr val="FBAE40"/>
          </p15:clr>
        </p15:guide>
        <p15:guide id="3" pos="6856">
          <p15:clr>
            <a:srgbClr val="FBAE40"/>
          </p15:clr>
        </p15:guide>
        <p15:guide id="5" orient="horz" pos="2608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105">
          <p15:clr>
            <a:srgbClr val="FBAE40"/>
          </p15:clr>
        </p15:guide>
        <p15:guide id="8" orient="horz" pos="2381">
          <p15:clr>
            <a:srgbClr val="FBAE40"/>
          </p15:clr>
        </p15:guide>
        <p15:guide id="9" orient="horz" pos="3651">
          <p15:clr>
            <a:srgbClr val="FBAE40"/>
          </p15:clr>
        </p15:guide>
        <p15:guide id="10" orient="horz" pos="3855">
          <p15:clr>
            <a:srgbClr val="FBAE40"/>
          </p15:clr>
        </p15:guide>
        <p15:guide id="11" orient="horz" pos="3901">
          <p15:clr>
            <a:srgbClr val="FBAE40"/>
          </p15:clr>
        </p15:guide>
        <p15:guide id="12" orient="horz" pos="3606">
          <p15:clr>
            <a:srgbClr val="FBAE40"/>
          </p15:clr>
        </p15:guide>
        <p15:guide id="13" orient="horz" pos="3402">
          <p15:clr>
            <a:srgbClr val="FBAE40"/>
          </p15:clr>
        </p15:guide>
        <p15:guide id="14" orient="horz" pos="3356">
          <p15:clr>
            <a:srgbClr val="FBAE40"/>
          </p15:clr>
        </p15:guide>
        <p15:guide id="15" orient="horz" pos="13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">
            <a:extLst>
              <a:ext uri="{FF2B5EF4-FFF2-40B4-BE49-F238E27FC236}">
                <a16:creationId xmlns:a16="http://schemas.microsoft.com/office/drawing/2014/main" id="{A8838837-3CB7-6492-15AA-3D3FB156EB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7347" y="2159454"/>
            <a:ext cx="10362050" cy="2558000"/>
          </a:xfrm>
        </p:spPr>
        <p:txBody>
          <a:bodyPr anchor="t" anchorCtr="0">
            <a:normAutofit/>
          </a:bodyPr>
          <a:lstStyle>
            <a:lvl1pPr algn="l">
              <a:lnSpc>
                <a:spcPct val="105000"/>
              </a:lnSpc>
              <a:defRPr sz="3819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One, two or three</a:t>
            </a:r>
            <a:r>
              <a:rPr lang="cs-CZ" dirty="0"/>
              <a:t> </a:t>
            </a:r>
            <a:r>
              <a:rPr lang="en-US" dirty="0"/>
              <a:t>line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presentation title (54 pts)</a:t>
            </a:r>
          </a:p>
        </p:txBody>
      </p:sp>
      <p:sp>
        <p:nvSpPr>
          <p:cNvPr id="17" name="Zástupné datum a místo">
            <a:extLst>
              <a:ext uri="{FF2B5EF4-FFF2-40B4-BE49-F238E27FC236}">
                <a16:creationId xmlns:a16="http://schemas.microsoft.com/office/drawing/2014/main" id="{B2716488-8169-B805-BE5F-7E8264B51B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7344" y="6554428"/>
            <a:ext cx="10362051" cy="324068"/>
          </a:xfrm>
        </p:spPr>
        <p:txBody>
          <a:bodyPr/>
          <a:lstStyle>
            <a:lvl1pPr marL="0" indent="0">
              <a:buFontTx/>
              <a:buNone/>
              <a:defRPr sz="1591">
                <a:solidFill>
                  <a:schemeClr val="accent1"/>
                </a:solidFill>
              </a:defRPr>
            </a:lvl1pPr>
            <a:lvl2pPr>
              <a:defRPr sz="1591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Date and venue</a:t>
            </a:r>
          </a:p>
        </p:txBody>
      </p:sp>
      <p:sp>
        <p:nvSpPr>
          <p:cNvPr id="18" name="Zástupný název akce">
            <a:extLst>
              <a:ext uri="{FF2B5EF4-FFF2-40B4-BE49-F238E27FC236}">
                <a16:creationId xmlns:a16="http://schemas.microsoft.com/office/drawing/2014/main" id="{7EC540F4-2B3B-5642-09BF-99016220FA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7344" y="6197948"/>
            <a:ext cx="10362051" cy="3201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91">
                <a:solidFill>
                  <a:schemeClr val="accent1"/>
                </a:solidFill>
              </a:defRPr>
            </a:lvl1pPr>
            <a:lvl2pPr>
              <a:defRPr sz="1591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Event name</a:t>
            </a:r>
          </a:p>
        </p:txBody>
      </p:sp>
      <p:sp>
        <p:nvSpPr>
          <p:cNvPr id="19" name="Zástupná funkce">
            <a:extLst>
              <a:ext uri="{FF2B5EF4-FFF2-40B4-BE49-F238E27FC236}">
                <a16:creationId xmlns:a16="http://schemas.microsoft.com/office/drawing/2014/main" id="{4953CFE0-244E-8F61-C0D5-CDE4727478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7344" y="5729538"/>
            <a:ext cx="10362051" cy="3201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91">
                <a:solidFill>
                  <a:schemeClr val="accent1"/>
                </a:solidFill>
              </a:defRPr>
            </a:lvl1pPr>
            <a:lvl2pPr>
              <a:defRPr sz="1591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/>
              <a:t>Job position (24 pts)</a:t>
            </a:r>
          </a:p>
        </p:txBody>
      </p:sp>
      <p:sp>
        <p:nvSpPr>
          <p:cNvPr id="20" name="Podnadpis">
            <a:extLst>
              <a:ext uri="{FF2B5EF4-FFF2-40B4-BE49-F238E27FC236}">
                <a16:creationId xmlns:a16="http://schemas.microsoft.com/office/drawing/2014/main" id="{EB794AC8-E44D-F9EA-5FDC-0859ADDC94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7346" y="4860360"/>
            <a:ext cx="10362050" cy="828849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626" b="1">
                <a:solidFill>
                  <a:schemeClr val="accent1"/>
                </a:solidFill>
              </a:defRPr>
            </a:lvl1pPr>
            <a:lvl2pPr marL="401011" indent="0" algn="ctr">
              <a:buNone/>
              <a:defRPr sz="1755"/>
            </a:lvl2pPr>
            <a:lvl3pPr marL="802020" indent="0" algn="ctr">
              <a:buNone/>
              <a:defRPr sz="1579"/>
            </a:lvl3pPr>
            <a:lvl4pPr marL="1203031" indent="0" algn="ctr">
              <a:buNone/>
              <a:defRPr sz="1404"/>
            </a:lvl4pPr>
            <a:lvl5pPr marL="1604040" indent="0" algn="ctr">
              <a:buNone/>
              <a:defRPr sz="1404"/>
            </a:lvl5pPr>
            <a:lvl6pPr marL="2005051" indent="0" algn="ctr">
              <a:buNone/>
              <a:defRPr sz="1404"/>
            </a:lvl6pPr>
            <a:lvl7pPr marL="2406061" indent="0" algn="ctr">
              <a:buNone/>
              <a:defRPr sz="1404"/>
            </a:lvl7pPr>
            <a:lvl8pPr marL="2807071" indent="0" algn="ctr">
              <a:buNone/>
              <a:defRPr sz="1404"/>
            </a:lvl8pPr>
            <a:lvl9pPr marL="3208081" indent="0" algn="ctr">
              <a:buNone/>
              <a:defRPr sz="1404"/>
            </a:lvl9pPr>
          </a:lstStyle>
          <a:p>
            <a:r>
              <a:rPr lang="en-US" dirty="0"/>
              <a:t>Author of the presentation (34 pts)</a:t>
            </a:r>
          </a:p>
        </p:txBody>
      </p:sp>
    </p:spTree>
    <p:extLst>
      <p:ext uri="{BB962C8B-B14F-4D97-AF65-F5344CB8AC3E}">
        <p14:creationId xmlns:p14="http://schemas.microsoft.com/office/powerpoint/2010/main" val="1950554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A772EDD1-0F19-22F1-B670-F8ABBCA1C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Footer</a:t>
            </a:r>
          </a:p>
        </p:txBody>
      </p:sp>
      <p:sp>
        <p:nvSpPr>
          <p:cNvPr id="2" name="Název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</a:t>
            </a:r>
          </a:p>
        </p:txBody>
      </p:sp>
      <p:sp>
        <p:nvSpPr>
          <p:cNvPr id="4" name="Zástupný symbol obsahu">
            <a:extLst>
              <a:ext uri="{FF2B5EF4-FFF2-40B4-BE49-F238E27FC236}">
                <a16:creationId xmlns:a16="http://schemas.microsoft.com/office/drawing/2014/main" id="{7D91D337-771B-7372-60C4-A060E240910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57346" y="1872057"/>
            <a:ext cx="12328258" cy="4861946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55335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+ tex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063662" y="449068"/>
            <a:ext cx="11585046" cy="97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1063662" y="1620000"/>
            <a:ext cx="11585046" cy="518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1042988" rtl="0" eaLnBrk="1" fontAlgn="base" latinLnBrk="0" hangingPunct="1">
              <a:lnSpc>
                <a:spcPts val="3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4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  <a:lvl2pPr marL="521496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04299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564485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85980" indent="0">
              <a:lnSpc>
                <a:spcPts val="3400"/>
              </a:lnSpc>
              <a:buNone/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5914" y="7039332"/>
            <a:ext cx="1909690" cy="376335"/>
          </a:xfrm>
        </p:spPr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63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překrytí šedých pruhů">
            <a:extLst>
              <a:ext uri="{FF2B5EF4-FFF2-40B4-BE49-F238E27FC236}">
                <a16:creationId xmlns:a16="http://schemas.microsoft.com/office/drawing/2014/main" id="{431008EE-EA1C-6A4F-2B6C-7925FC9C0046}"/>
              </a:ext>
            </a:extLst>
          </p:cNvPr>
          <p:cNvSpPr/>
          <p:nvPr userDrawn="1"/>
        </p:nvSpPr>
        <p:spPr>
          <a:xfrm>
            <a:off x="12088133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pic>
        <p:nvPicPr>
          <p:cNvPr id="11" name="Pruhy modré rgb svg">
            <a:extLst>
              <a:ext uri="{FF2B5EF4-FFF2-40B4-BE49-F238E27FC236}">
                <a16:creationId xmlns:a16="http://schemas.microsoft.com/office/drawing/2014/main" id="{8E04F740-5CE7-96E1-7F21-E88D1F3D9A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562294" y="2430511"/>
            <a:ext cx="1880657" cy="2700567"/>
          </a:xfrm>
          <a:prstGeom prst="rect">
            <a:avLst/>
          </a:prstGeom>
        </p:spPr>
      </p:pic>
      <p:sp>
        <p:nvSpPr>
          <p:cNvPr id="6" name="Zástupný telefon">
            <a:extLst>
              <a:ext uri="{FF2B5EF4-FFF2-40B4-BE49-F238E27FC236}">
                <a16:creationId xmlns:a16="http://schemas.microsoft.com/office/drawing/2014/main" id="{EE0D5B10-FF87-476B-3304-D821EE21092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00593" y="6197315"/>
            <a:ext cx="10185502" cy="32391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T +420 123 456 789</a:t>
            </a:r>
          </a:p>
        </p:txBody>
      </p:sp>
      <p:sp>
        <p:nvSpPr>
          <p:cNvPr id="2" name="Zástupný email">
            <a:extLst>
              <a:ext uri="{FF2B5EF4-FFF2-40B4-BE49-F238E27FC236}">
                <a16:creationId xmlns:a16="http://schemas.microsoft.com/office/drawing/2014/main" id="{CFEBA2A4-48DB-11C6-07F9-15118D634612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701581" y="5797181"/>
            <a:ext cx="10185502" cy="32391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E jmeno.prijmeni@czso.cz</a:t>
            </a:r>
          </a:p>
        </p:txBody>
      </p:sp>
      <p:sp>
        <p:nvSpPr>
          <p:cNvPr id="4" name="Zástupná funkce">
            <a:extLst>
              <a:ext uri="{FF2B5EF4-FFF2-40B4-BE49-F238E27FC236}">
                <a16:creationId xmlns:a16="http://schemas.microsoft.com/office/drawing/2014/main" id="{94357A13-8CE6-39A8-7007-4AF5794B635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00592" y="5404586"/>
            <a:ext cx="10185502" cy="32391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funkce</a:t>
            </a:r>
          </a:p>
        </p:txBody>
      </p:sp>
      <p:sp>
        <p:nvSpPr>
          <p:cNvPr id="3" name="Zástupné jméno"/>
          <p:cNvSpPr>
            <a:spLocks noGrp="1"/>
          </p:cNvSpPr>
          <p:nvPr>
            <p:ph type="body" idx="1" hasCustomPrompt="1"/>
          </p:nvPr>
        </p:nvSpPr>
        <p:spPr>
          <a:xfrm>
            <a:off x="700593" y="4141070"/>
            <a:ext cx="10185502" cy="1187300"/>
          </a:xfrm>
        </p:spPr>
        <p:txBody>
          <a:bodyPr bIns="36000" anchor="b" anchorCtr="0">
            <a:normAutofit/>
          </a:bodyPr>
          <a:lstStyle>
            <a:lvl1pPr marL="0" indent="0">
              <a:lnSpc>
                <a:spcPct val="90000"/>
              </a:lnSpc>
              <a:buNone/>
              <a:defRPr sz="2000" b="1">
                <a:solidFill>
                  <a:schemeClr val="accent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Příjmení</a:t>
            </a:r>
          </a:p>
        </p:txBody>
      </p:sp>
      <p:sp>
        <p:nvSpPr>
          <p:cNvPr id="8" name="Nadpis">
            <a:extLst>
              <a:ext uri="{FF2B5EF4-FFF2-40B4-BE49-F238E27FC236}">
                <a16:creationId xmlns:a16="http://schemas.microsoft.com/office/drawing/2014/main" id="{362551F0-9C3A-ACA8-972B-58E2BD2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593" y="2159454"/>
            <a:ext cx="10185502" cy="1621178"/>
          </a:xfrm>
        </p:spPr>
        <p:txBody>
          <a:bodyPr>
            <a:noAutofit/>
          </a:bodyPr>
          <a:lstStyle>
            <a:lvl1pPr>
              <a:defRPr sz="4801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Počítejte s námi</a:t>
            </a:r>
          </a:p>
        </p:txBody>
      </p:sp>
    </p:spTree>
    <p:extLst>
      <p:ext uri="{BB962C8B-B14F-4D97-AF65-F5344CB8AC3E}">
        <p14:creationId xmlns:p14="http://schemas.microsoft.com/office/powerpoint/2010/main" val="16734397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367">
          <p15:clr>
            <a:srgbClr val="FBAE40"/>
          </p15:clr>
        </p15:guide>
        <p15:guide id="2" pos="351">
          <p15:clr>
            <a:srgbClr val="FBAE40"/>
          </p15:clr>
        </p15:guide>
        <p15:guide id="3" pos="5454">
          <p15:clr>
            <a:srgbClr val="FBAE40"/>
          </p15:clr>
        </p15:guide>
        <p15:guide id="5" orient="horz" pos="2608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105">
          <p15:clr>
            <a:srgbClr val="FBAE40"/>
          </p15:clr>
        </p15:guide>
        <p15:guide id="8" orient="horz" pos="2381">
          <p15:clr>
            <a:srgbClr val="FBAE40"/>
          </p15:clr>
        </p15:guide>
        <p15:guide id="9" orient="horz" pos="3651">
          <p15:clr>
            <a:srgbClr val="FBAE40"/>
          </p15:clr>
        </p15:guide>
        <p15:guide id="10" orient="horz" pos="3855">
          <p15:clr>
            <a:srgbClr val="FBAE40"/>
          </p15:clr>
        </p15:guide>
        <p15:guide id="11" orient="horz" pos="3901">
          <p15:clr>
            <a:srgbClr val="FBAE40"/>
          </p15:clr>
        </p15:guide>
        <p15:guide id="12" orient="horz" pos="3606">
          <p15:clr>
            <a:srgbClr val="FBAE40"/>
          </p15:clr>
        </p15:guide>
        <p15:guide id="13" orient="horz" pos="3402">
          <p15:clr>
            <a:srgbClr val="FBAE40"/>
          </p15:clr>
        </p15:guide>
        <p15:guide id="14" orient="horz" pos="3356">
          <p15:clr>
            <a:srgbClr val="FBAE40"/>
          </p15:clr>
        </p15:guide>
        <p15:guide id="15" orient="horz" pos="13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7"/>
          <p:cNvSpPr txBox="1">
            <a:spLocks noChangeArrowheads="1"/>
          </p:cNvSpPr>
          <p:nvPr/>
        </p:nvSpPr>
        <p:spPr bwMode="auto">
          <a:xfrm>
            <a:off x="3801786" y="7091363"/>
            <a:ext cx="773129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altLang="cs-CZ" sz="1200" b="1">
                <a:solidFill>
                  <a:srgbClr val="0071BC"/>
                </a:solidFill>
                <a:latin typeface="Arial" charset="0"/>
              </a:rPr>
              <a:t>ČESKÝ STATISTICKÝ ÚŘAD  |  Na padesátém 81, 100 82 Praha 10  |  www.czso.cz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2990" y="1152526"/>
            <a:ext cx="470782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text 7"/>
          <p:cNvSpPr>
            <a:spLocks noGrp="1"/>
          </p:cNvSpPr>
          <p:nvPr>
            <p:ph type="body" sz="quarter" idx="11"/>
          </p:nvPr>
        </p:nvSpPr>
        <p:spPr>
          <a:xfrm>
            <a:off x="3778920" y="5040001"/>
            <a:ext cx="8825024" cy="719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600" b="1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/>
          </p:nvPr>
        </p:nvSpPr>
        <p:spPr>
          <a:xfrm>
            <a:off x="3778920" y="2664000"/>
            <a:ext cx="8825024" cy="21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4500" b="1" cap="all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4500" b="1">
                <a:latin typeface="Arial" pitchFamily="34" charset="0"/>
                <a:cs typeface="Arial" pitchFamily="34" charset="0"/>
              </a:defRPr>
            </a:lvl2pPr>
            <a:lvl3pPr>
              <a:defRPr sz="4500" b="1">
                <a:latin typeface="Arial" pitchFamily="34" charset="0"/>
                <a:cs typeface="Arial" pitchFamily="34" charset="0"/>
              </a:defRPr>
            </a:lvl3pPr>
            <a:lvl4pPr>
              <a:defRPr sz="4500" b="1">
                <a:latin typeface="Arial" pitchFamily="34" charset="0"/>
                <a:cs typeface="Arial" pitchFamily="34" charset="0"/>
              </a:defRPr>
            </a:lvl4pPr>
            <a:lvl5pPr>
              <a:defRPr sz="45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778920" y="5868001"/>
            <a:ext cx="8825024" cy="71970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1042988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000" b="0" i="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78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A772EDD1-0F19-22F1-B670-F8ABBCA1C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2" name="Název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symbol obsahu">
            <a:extLst>
              <a:ext uri="{FF2B5EF4-FFF2-40B4-BE49-F238E27FC236}">
                <a16:creationId xmlns:a16="http://schemas.microsoft.com/office/drawing/2014/main" id="{7D91D337-771B-7372-60C4-A060E240910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57345" y="1872057"/>
            <a:ext cx="12328258" cy="486194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112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179">
          <p15:clr>
            <a:srgbClr val="FBAE40"/>
          </p15:clr>
        </p15:guide>
        <p15:guide id="2" pos="4232">
          <p15:clr>
            <a:srgbClr val="FBAE40"/>
          </p15:clr>
        </p15:guide>
        <p15:guide id="3" pos="441">
          <p15:clr>
            <a:srgbClr val="FBAE40"/>
          </p15:clr>
        </p15:guide>
        <p15:guide id="4" pos="8025">
          <p15:clr>
            <a:srgbClr val="FBAE40"/>
          </p15:clr>
        </p15:guide>
        <p15:guide id="5" orient="horz" pos="952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241">
          <p15:clr>
            <a:srgbClr val="FBAE40"/>
          </p15:clr>
        </p15:guide>
        <p15:guide id="8" orient="horz" pos="269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11750608" y="7091363"/>
            <a:ext cx="898059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300B9D4-465F-4F99-A424-45B8D5807F48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063662" y="1620000"/>
            <a:ext cx="11585046" cy="5184000"/>
          </a:xfrm>
          <a:prstGeom prst="rect">
            <a:avLst/>
          </a:prstGeom>
        </p:spPr>
        <p:txBody>
          <a:bodyPr lIns="0" tIns="0" rIns="0" bIns="0"/>
          <a:lstStyle>
            <a:lvl1pPr marL="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4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  <a:lvl2pPr marL="72000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20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2pPr>
            <a:lvl3pPr marL="1152000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 sz="1800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3pPr>
            <a:lvl4pPr marL="1825233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346728" indent="-288000">
              <a:lnSpc>
                <a:spcPts val="3400"/>
              </a:lnSpc>
              <a:spcBef>
                <a:spcPts val="0"/>
              </a:spcBef>
              <a:buFont typeface="Arial" pitchFamily="34" charset="0"/>
              <a:buChar char="■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5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063662" y="449068"/>
            <a:ext cx="11585046" cy="97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11750608" y="7091363"/>
            <a:ext cx="898059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A6009802-2072-4118-B64F-A2FA4801B952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sp>
        <p:nvSpPr>
          <p:cNvPr id="10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1063662" y="1620000"/>
            <a:ext cx="11585046" cy="51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063662" y="449068"/>
            <a:ext cx="11585046" cy="97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11750608" y="7091363"/>
            <a:ext cx="898059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86C3552-325B-4C27-8420-E5F0FD666720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sp>
        <p:nvSpPr>
          <p:cNvPr id="5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063662" y="449069"/>
            <a:ext cx="11585046" cy="5232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1063662" y="1224000"/>
            <a:ext cx="11585046" cy="55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7"/>
          <p:cNvSpPr txBox="1">
            <a:spLocks noChangeArrowheads="1"/>
          </p:cNvSpPr>
          <p:nvPr/>
        </p:nvSpPr>
        <p:spPr bwMode="auto">
          <a:xfrm>
            <a:off x="11750608" y="7091363"/>
            <a:ext cx="898059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fld id="{586C3552-325B-4C27-8420-E5F0FD666720}" type="slidenum">
              <a:rPr lang="cs-CZ" altLang="cs-CZ" sz="1200" b="1">
                <a:solidFill>
                  <a:srgbClr val="0071BC"/>
                </a:solidFill>
                <a:latin typeface="Arial" charset="0"/>
              </a:rPr>
              <a:pPr algn="r"/>
              <a:t>‹#›</a:t>
            </a:fld>
            <a:endParaRPr lang="cs-CZ" altLang="cs-CZ" sz="1200" b="1">
              <a:solidFill>
                <a:srgbClr val="0071BC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866" y="6994526"/>
            <a:ext cx="1131554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překrytí šedých pruhů">
            <a:extLst>
              <a:ext uri="{FF2B5EF4-FFF2-40B4-BE49-F238E27FC236}">
                <a16:creationId xmlns:a16="http://schemas.microsoft.com/office/drawing/2014/main" id="{676E9428-E9DB-8D0D-AE9B-EE1D184EAC6F}"/>
              </a:ext>
            </a:extLst>
          </p:cNvPr>
          <p:cNvSpPr/>
          <p:nvPr/>
        </p:nvSpPr>
        <p:spPr>
          <a:xfrm>
            <a:off x="12088134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A772EDD1-0F19-22F1-B670-F8ABBCA1C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6" name="Zástupný symbol obsahu">
            <a:extLst>
              <a:ext uri="{FF2B5EF4-FFF2-40B4-BE49-F238E27FC236}">
                <a16:creationId xmlns:a16="http://schemas.microsoft.com/office/drawing/2014/main" id="{D041B635-A710-FDB7-C30C-CFB9B1C3E1B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57345" y="1295672"/>
            <a:ext cx="12328258" cy="543833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Název">
            <a:extLst>
              <a:ext uri="{FF2B5EF4-FFF2-40B4-BE49-F238E27FC236}">
                <a16:creationId xmlns:a16="http://schemas.microsoft.com/office/drawing/2014/main" id="{47A64D8A-EBDD-FE1B-DFA0-3E4E16A40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419" y="431892"/>
            <a:ext cx="12320185" cy="68435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192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3">
          <p15:clr>
            <a:srgbClr val="FBAE40"/>
          </p15:clr>
        </p15:guide>
        <p15:guide id="2" pos="4232">
          <p15:clr>
            <a:srgbClr val="FBAE40"/>
          </p15:clr>
        </p15:guide>
        <p15:guide id="3" pos="441">
          <p15:clr>
            <a:srgbClr val="FBAE40"/>
          </p15:clr>
        </p15:guide>
        <p15:guide id="4" pos="8025">
          <p15:clr>
            <a:srgbClr val="FBAE40"/>
          </p15:clr>
        </p15:guide>
        <p15:guide id="5" orient="horz" pos="816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241">
          <p15:clr>
            <a:srgbClr val="FBAE40"/>
          </p15:clr>
        </p15:guide>
        <p15:guide id="8" orient="horz" pos="251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A772EDD1-0F19-22F1-B670-F8ABBCA1C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3" name="Zástupný symbol obsahu"/>
          <p:cNvSpPr>
            <a:spLocks noGrp="1"/>
          </p:cNvSpPr>
          <p:nvPr>
            <p:ph idx="1"/>
          </p:nvPr>
        </p:nvSpPr>
        <p:spPr>
          <a:xfrm>
            <a:off x="565419" y="2627867"/>
            <a:ext cx="12320185" cy="4106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Název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podnadpis">
            <a:extLst>
              <a:ext uri="{FF2B5EF4-FFF2-40B4-BE49-F238E27FC236}">
                <a16:creationId xmlns:a16="http://schemas.microsoft.com/office/drawing/2014/main" id="{40D93642-4FA8-A678-C4E1-3A04D9CD7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5418" y="1872055"/>
            <a:ext cx="9579649" cy="43209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1" b="1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Podnadpis</a:t>
            </a:r>
          </a:p>
        </p:txBody>
      </p:sp>
    </p:spTree>
    <p:extLst>
      <p:ext uri="{BB962C8B-B14F-4D97-AF65-F5344CB8AC3E}">
        <p14:creationId xmlns:p14="http://schemas.microsoft.com/office/powerpoint/2010/main" val="1919060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179">
          <p15:clr>
            <a:srgbClr val="FBAE40"/>
          </p15:clr>
        </p15:guide>
        <p15:guide id="2" pos="4232">
          <p15:clr>
            <a:srgbClr val="FBAE40"/>
          </p15:clr>
        </p15:guide>
        <p15:guide id="3" pos="441">
          <p15:clr>
            <a:srgbClr val="FBAE40"/>
          </p15:clr>
        </p15:guide>
        <p15:guide id="4" pos="8025">
          <p15:clr>
            <a:srgbClr val="FBAE40"/>
          </p15:clr>
        </p15:guide>
        <p15:guide id="5" orient="horz" pos="952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241">
          <p15:clr>
            <a:srgbClr val="FBAE40"/>
          </p15:clr>
        </p15:guide>
        <p15:guide id="8" orient="horz" pos="2948">
          <p15:clr>
            <a:srgbClr val="FBAE40"/>
          </p15:clr>
        </p15:guide>
        <p15:guide id="9" orient="horz" pos="1655">
          <p15:clr>
            <a:srgbClr val="FBAE40"/>
          </p15:clr>
        </p15:guide>
        <p15:guide id="10" orient="horz" pos="14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doplňující info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překrytí šedých pruhů">
            <a:extLst>
              <a:ext uri="{FF2B5EF4-FFF2-40B4-BE49-F238E27FC236}">
                <a16:creationId xmlns:a16="http://schemas.microsoft.com/office/drawing/2014/main" id="{A89426A9-D8B0-D801-8C65-EC099504A5E7}"/>
              </a:ext>
            </a:extLst>
          </p:cNvPr>
          <p:cNvSpPr/>
          <p:nvPr/>
        </p:nvSpPr>
        <p:spPr>
          <a:xfrm>
            <a:off x="12088134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A772EDD1-0F19-22F1-B670-F8ABBCA1C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10" name="Název">
            <a:extLst>
              <a:ext uri="{FF2B5EF4-FFF2-40B4-BE49-F238E27FC236}">
                <a16:creationId xmlns:a16="http://schemas.microsoft.com/office/drawing/2014/main" id="{28D3FD90-2170-23C0-8F05-4B3CE06C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419" y="431892"/>
            <a:ext cx="12320185" cy="68435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Zástupný text">
            <a:extLst>
              <a:ext uri="{FF2B5EF4-FFF2-40B4-BE49-F238E27FC236}">
                <a16:creationId xmlns:a16="http://schemas.microsoft.com/office/drawing/2014/main" id="{2F1352EB-47E4-4F01-375F-E67F31D5C4B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344" y="1295673"/>
            <a:ext cx="12328259" cy="43209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01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Doplňující informace</a:t>
            </a:r>
          </a:p>
        </p:txBody>
      </p:sp>
      <p:sp>
        <p:nvSpPr>
          <p:cNvPr id="13" name="Zástupný symbol obsahu">
            <a:extLst>
              <a:ext uri="{FF2B5EF4-FFF2-40B4-BE49-F238E27FC236}">
                <a16:creationId xmlns:a16="http://schemas.microsoft.com/office/drawing/2014/main" id="{0CD4D1A3-0790-B2E2-A5AF-DCDD7A7E81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57345" y="1872057"/>
            <a:ext cx="12328258" cy="486194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829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3">
          <p15:clr>
            <a:srgbClr val="FBAE40"/>
          </p15:clr>
        </p15:guide>
        <p15:guide id="2" pos="4232">
          <p15:clr>
            <a:srgbClr val="FBAE40"/>
          </p15:clr>
        </p15:guide>
        <p15:guide id="3" pos="441">
          <p15:clr>
            <a:srgbClr val="FBAE40"/>
          </p15:clr>
        </p15:guide>
        <p15:guide id="4" pos="8025">
          <p15:clr>
            <a:srgbClr val="FBAE40"/>
          </p15:clr>
        </p15:guide>
        <p15:guide id="5" orient="horz" pos="816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241">
          <p15:clr>
            <a:srgbClr val="FBAE40"/>
          </p15:clr>
        </p15:guide>
        <p15:guide id="8" orient="horz" pos="2699">
          <p15:clr>
            <a:srgbClr val="FBAE40"/>
          </p15:clr>
        </p15:guide>
        <p15:guide id="9" orient="horz" pos="1179">
          <p15:clr>
            <a:srgbClr val="FBAE40"/>
          </p15:clr>
        </p15:guide>
        <p15:guide id="10" orient="horz" pos="108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">
            <a:extLst>
              <a:ext uri="{FF2B5EF4-FFF2-40B4-BE49-F238E27FC236}">
                <a16:creationId xmlns:a16="http://schemas.microsoft.com/office/drawing/2014/main" id="{5741BED6-711C-61E2-91D5-425A399366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">
            <a:extLst>
              <a:ext uri="{FF2B5EF4-FFF2-40B4-BE49-F238E27FC236}">
                <a16:creationId xmlns:a16="http://schemas.microsoft.com/office/drawing/2014/main" id="{FD4FAE01-2183-7157-825B-9F708C90FC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3" name="Zástupný symbol obsahu 1"/>
          <p:cNvSpPr>
            <a:spLocks noGrp="1"/>
          </p:cNvSpPr>
          <p:nvPr>
            <p:ph sz="half" idx="1" hasCustomPrompt="1"/>
          </p:nvPr>
        </p:nvSpPr>
        <p:spPr>
          <a:xfrm>
            <a:off x="565419" y="1872058"/>
            <a:ext cx="5914404" cy="486194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Nadpis">
            <a:extLst>
              <a:ext uri="{FF2B5EF4-FFF2-40B4-BE49-F238E27FC236}">
                <a16:creationId xmlns:a16="http://schemas.microsoft.com/office/drawing/2014/main" id="{5B41803D-9292-9D7B-2527-88771ABC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obsahu 1">
            <a:extLst>
              <a:ext uri="{FF2B5EF4-FFF2-40B4-BE49-F238E27FC236}">
                <a16:creationId xmlns:a16="http://schemas.microsoft.com/office/drawing/2014/main" id="{76EF20A5-C428-230D-AAF5-99385951DC11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971200" y="1872057"/>
            <a:ext cx="5914404" cy="486194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24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232">
          <p15:clr>
            <a:srgbClr val="FBAE40"/>
          </p15:clr>
        </p15:guide>
        <p15:guide id="2" pos="441">
          <p15:clr>
            <a:srgbClr val="FBAE40"/>
          </p15:clr>
        </p15:guide>
        <p15:guide id="3" pos="8025">
          <p15:clr>
            <a:srgbClr val="FBAE40"/>
          </p15:clr>
        </p15:guide>
        <p15:guide id="4" pos="4005">
          <p15:clr>
            <a:srgbClr val="FBAE40"/>
          </p15:clr>
        </p15:guide>
        <p15:guide id="5" pos="4461">
          <p15:clr>
            <a:srgbClr val="FBAE40"/>
          </p15:clr>
        </p15:guide>
        <p15:guide id="6" orient="horz" pos="1179">
          <p15:clr>
            <a:srgbClr val="FBAE40"/>
          </p15:clr>
        </p15:guide>
        <p15:guide id="7" orient="horz" pos="952">
          <p15:clr>
            <a:srgbClr val="FBAE40"/>
          </p15:clr>
        </p15:guide>
        <p15:guide id="8" orient="horz" pos="272">
          <p15:clr>
            <a:srgbClr val="FBAE40"/>
          </p15:clr>
        </p15:guide>
        <p15:guide id="10" orient="horz" pos="269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">
            <a:extLst>
              <a:ext uri="{FF2B5EF4-FFF2-40B4-BE49-F238E27FC236}">
                <a16:creationId xmlns:a16="http://schemas.microsoft.com/office/drawing/2014/main" id="{F5FBA2A5-5FD7-F984-4111-F90AADA71B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45EA6051-02F7-F6ED-D5E0-FF4AD0A36C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Nadpis">
            <a:extLst>
              <a:ext uri="{FF2B5EF4-FFF2-40B4-BE49-F238E27FC236}">
                <a16:creationId xmlns:a16="http://schemas.microsoft.com/office/drawing/2014/main" id="{ECCBB1B9-63EF-47FF-AD47-37BC4AF16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obsahu 1">
            <a:extLst>
              <a:ext uri="{FF2B5EF4-FFF2-40B4-BE49-F238E27FC236}">
                <a16:creationId xmlns:a16="http://schemas.microsoft.com/office/drawing/2014/main" id="{816BAD36-FBB0-B75C-4553-15483684A2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65419" y="2627867"/>
            <a:ext cx="5914404" cy="4106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Zástupný symbol obsahu 1">
            <a:extLst>
              <a:ext uri="{FF2B5EF4-FFF2-40B4-BE49-F238E27FC236}">
                <a16:creationId xmlns:a16="http://schemas.microsoft.com/office/drawing/2014/main" id="{D44E3B58-36B5-90B8-D8E9-A5E5376445C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971200" y="2627866"/>
            <a:ext cx="5914404" cy="4106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dirty="0"/>
              <a:t>Po kliknutí můžete upravovat všechny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8" name="Zástupný podnadpis 1">
            <a:extLst>
              <a:ext uri="{FF2B5EF4-FFF2-40B4-BE49-F238E27FC236}">
                <a16:creationId xmlns:a16="http://schemas.microsoft.com/office/drawing/2014/main" id="{B71D21D8-0B04-3242-D699-43B1F2D9C70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7344" y="1872055"/>
            <a:ext cx="5922478" cy="43209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1" b="1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9" name="Zástupný podnadpis 1">
            <a:extLst>
              <a:ext uri="{FF2B5EF4-FFF2-40B4-BE49-F238E27FC236}">
                <a16:creationId xmlns:a16="http://schemas.microsoft.com/office/drawing/2014/main" id="{5F79541C-FF27-DAC6-14B7-17335B4D41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71200" y="1872055"/>
            <a:ext cx="5922478" cy="43209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1" b="1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Podnadpis</a:t>
            </a:r>
          </a:p>
        </p:txBody>
      </p:sp>
    </p:spTree>
    <p:extLst>
      <p:ext uri="{BB962C8B-B14F-4D97-AF65-F5344CB8AC3E}">
        <p14:creationId xmlns:p14="http://schemas.microsoft.com/office/powerpoint/2010/main" val="19849631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232">
          <p15:clr>
            <a:srgbClr val="FBAE40"/>
          </p15:clr>
        </p15:guide>
        <p15:guide id="2" pos="4005">
          <p15:clr>
            <a:srgbClr val="FBAE40"/>
          </p15:clr>
        </p15:guide>
        <p15:guide id="3" pos="4461">
          <p15:clr>
            <a:srgbClr val="FBAE40"/>
          </p15:clr>
        </p15:guide>
        <p15:guide id="4" pos="8025">
          <p15:clr>
            <a:srgbClr val="FBAE40"/>
          </p15:clr>
        </p15:guide>
        <p15:guide id="5" pos="441">
          <p15:clr>
            <a:srgbClr val="FBAE40"/>
          </p15:clr>
        </p15:guide>
        <p15:guide id="6" orient="horz" pos="1655">
          <p15:clr>
            <a:srgbClr val="FBAE40"/>
          </p15:clr>
        </p15:guide>
        <p15:guide id="7" orient="horz" pos="2948">
          <p15:clr>
            <a:srgbClr val="FBAE40"/>
          </p15:clr>
        </p15:guide>
        <p15:guide id="8" orient="horz" pos="4241">
          <p15:clr>
            <a:srgbClr val="FBAE40"/>
          </p15:clr>
        </p15:guide>
        <p15:guide id="9" orient="horz" pos="1179">
          <p15:clr>
            <a:srgbClr val="FBAE40"/>
          </p15:clr>
        </p15:guide>
        <p15:guide id="10" orient="horz" pos="952">
          <p15:clr>
            <a:srgbClr val="FBAE40"/>
          </p15:clr>
        </p15:guide>
        <p15:guide id="11" orient="horz" pos="272">
          <p15:clr>
            <a:srgbClr val="FBAE40"/>
          </p15:clr>
        </p15:guide>
        <p15:guide id="12" orient="horz" pos="145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překrytí šedých pruhů">
            <a:extLst>
              <a:ext uri="{FF2B5EF4-FFF2-40B4-BE49-F238E27FC236}">
                <a16:creationId xmlns:a16="http://schemas.microsoft.com/office/drawing/2014/main" id="{431008EE-EA1C-6A4F-2B6C-7925FC9C0046}"/>
              </a:ext>
            </a:extLst>
          </p:cNvPr>
          <p:cNvSpPr/>
          <p:nvPr/>
        </p:nvSpPr>
        <p:spPr>
          <a:xfrm>
            <a:off x="12088134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/>
          </a:p>
        </p:txBody>
      </p:sp>
      <p:sp>
        <p:nvSpPr>
          <p:cNvPr id="10" name="Zástupný symbol pro číslo snímku">
            <a:extLst>
              <a:ext uri="{FF2B5EF4-FFF2-40B4-BE49-F238E27FC236}">
                <a16:creationId xmlns:a16="http://schemas.microsoft.com/office/drawing/2014/main" id="{CAEF385D-DCDD-8DE0-80C2-1CFA6BFE1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zápatí">
            <a:extLst>
              <a:ext uri="{FF2B5EF4-FFF2-40B4-BE49-F238E27FC236}">
                <a16:creationId xmlns:a16="http://schemas.microsoft.com/office/drawing/2014/main" id="{A605E2A2-E14D-E248-2C2B-C8AE31FE50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6" name="Zástupný symbol pro text">
            <a:extLst>
              <a:ext uri="{FF2B5EF4-FFF2-40B4-BE49-F238E27FC236}">
                <a16:creationId xmlns:a16="http://schemas.microsoft.com/office/drawing/2014/main" id="{D74611A3-D73D-6513-9642-66155E830B1D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57346" y="4501508"/>
            <a:ext cx="10328749" cy="2016549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90000"/>
              </a:lnSpc>
              <a:buNone/>
              <a:defRPr sz="3401" b="1">
                <a:solidFill>
                  <a:schemeClr val="accent1"/>
                </a:solidFill>
              </a:defRPr>
            </a:lvl1pPr>
            <a:lvl2pPr marL="5040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4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21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43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50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Autor části prezentace</a:t>
            </a:r>
          </a:p>
        </p:txBody>
      </p:sp>
      <p:pic>
        <p:nvPicPr>
          <p:cNvPr id="12" name="Pruhy modré rgb svg">
            <a:extLst>
              <a:ext uri="{FF2B5EF4-FFF2-40B4-BE49-F238E27FC236}">
                <a16:creationId xmlns:a16="http://schemas.microsoft.com/office/drawing/2014/main" id="{512FDE19-55C8-ED94-E7C5-34F18C5B14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46822" y="2430511"/>
            <a:ext cx="1496128" cy="2700567"/>
          </a:xfrm>
          <a:prstGeom prst="rect">
            <a:avLst/>
          </a:prstGeom>
        </p:spPr>
      </p:pic>
      <p:sp>
        <p:nvSpPr>
          <p:cNvPr id="18" name="Nadpis 3">
            <a:extLst>
              <a:ext uri="{FF2B5EF4-FFF2-40B4-BE49-F238E27FC236}">
                <a16:creationId xmlns:a16="http://schemas.microsoft.com/office/drawing/2014/main" id="{A3BA911D-348D-6D58-747C-1419890B9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346" y="431892"/>
            <a:ext cx="10362050" cy="2558000"/>
          </a:xfrm>
        </p:spPr>
        <p:txBody>
          <a:bodyPr>
            <a:normAutofit/>
          </a:bodyPr>
          <a:lstStyle>
            <a:lvl1pPr>
              <a:defRPr sz="480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372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441">
          <p15:clr>
            <a:srgbClr val="FBAE40"/>
          </p15:clr>
        </p15:guide>
        <p15:guide id="4" pos="6856">
          <p15:clr>
            <a:srgbClr val="FBAE40"/>
          </p15:clr>
        </p15:guide>
        <p15:guide id="9" pos="554" userDrawn="1">
          <p15:clr>
            <a:srgbClr val="FBAE40"/>
          </p15:clr>
        </p15:guide>
        <p15:guide id="10" pos="8619" userDrawn="1">
          <p15:clr>
            <a:srgbClr val="FBAE40"/>
          </p15:clr>
        </p15:guide>
        <p15:guide id="11" orient="horz" pos="2608" userDrawn="1">
          <p15:clr>
            <a:srgbClr val="FBAE40"/>
          </p15:clr>
        </p15:guide>
        <p15:guide id="12" orient="horz" pos="272" userDrawn="1">
          <p15:clr>
            <a:srgbClr val="FBAE40"/>
          </p15:clr>
        </p15:guide>
        <p15:guide id="13" orient="horz" pos="4105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překrytí šedých pruhů">
            <a:extLst>
              <a:ext uri="{FF2B5EF4-FFF2-40B4-BE49-F238E27FC236}">
                <a16:creationId xmlns:a16="http://schemas.microsoft.com/office/drawing/2014/main" id="{BDFB86CB-7A6B-C0DA-F995-DCEF161F6F60}"/>
              </a:ext>
            </a:extLst>
          </p:cNvPr>
          <p:cNvSpPr/>
          <p:nvPr/>
        </p:nvSpPr>
        <p:spPr>
          <a:xfrm>
            <a:off x="12088134" y="0"/>
            <a:ext cx="1354817" cy="1654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018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A772EDD1-0F19-22F1-B670-F8ABBCA1C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15" name="Zástupný symbol obrázku">
            <a:extLst>
              <a:ext uri="{FF2B5EF4-FFF2-40B4-BE49-F238E27FC236}">
                <a16:creationId xmlns:a16="http://schemas.microsoft.com/office/drawing/2014/main" id="{B451D10B-5DA3-1AC4-3637-AF470040A7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7344" y="1295672"/>
            <a:ext cx="12328258" cy="5438330"/>
          </a:xfrm>
          <a:solidFill>
            <a:schemeClr val="bg2"/>
          </a:solidFill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9" name="Název">
            <a:extLst>
              <a:ext uri="{FF2B5EF4-FFF2-40B4-BE49-F238E27FC236}">
                <a16:creationId xmlns:a16="http://schemas.microsoft.com/office/drawing/2014/main" id="{45E8DB9A-8B35-0F21-420B-272F0D564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419" y="431892"/>
            <a:ext cx="12320185" cy="68435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965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03">
          <p15:clr>
            <a:srgbClr val="FBAE40"/>
          </p15:clr>
        </p15:guide>
        <p15:guide id="2" pos="4232">
          <p15:clr>
            <a:srgbClr val="FBAE40"/>
          </p15:clr>
        </p15:guide>
        <p15:guide id="3" pos="441">
          <p15:clr>
            <a:srgbClr val="FBAE40"/>
          </p15:clr>
        </p15:guide>
        <p15:guide id="4" pos="8025">
          <p15:clr>
            <a:srgbClr val="FBAE40"/>
          </p15:clr>
        </p15:guide>
        <p15:guide id="5" orient="horz" pos="816">
          <p15:clr>
            <a:srgbClr val="FBAE40"/>
          </p15:clr>
        </p15:guide>
        <p15:guide id="6" orient="horz" pos="272">
          <p15:clr>
            <a:srgbClr val="FBAE40"/>
          </p15:clr>
        </p15:guide>
        <p15:guide id="7" orient="horz" pos="4241">
          <p15:clr>
            <a:srgbClr val="FBAE40"/>
          </p15:clr>
        </p15:guide>
        <p15:guide id="8" orient="horz" pos="251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4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/>
          <p:cNvSpPr>
            <a:spLocks noGrp="1"/>
          </p:cNvSpPr>
          <p:nvPr>
            <p:ph type="sldNum" sz="quarter" idx="4"/>
          </p:nvPr>
        </p:nvSpPr>
        <p:spPr>
          <a:xfrm>
            <a:off x="10975914" y="7039332"/>
            <a:ext cx="1909690" cy="37633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2000" b="1">
                <a:solidFill>
                  <a:schemeClr val="accent1"/>
                </a:solidFill>
              </a:defRPr>
            </a:lvl1pPr>
          </a:lstStyle>
          <a:p>
            <a:fld id="{6D86587B-5A88-4E52-908E-D4558B103FD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"/>
          <p:cNvSpPr>
            <a:spLocks noGrp="1"/>
          </p:cNvSpPr>
          <p:nvPr>
            <p:ph type="ftr" sz="quarter" idx="3"/>
          </p:nvPr>
        </p:nvSpPr>
        <p:spPr>
          <a:xfrm>
            <a:off x="2467037" y="7039334"/>
            <a:ext cx="8508878" cy="37633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noProof="0" smtClean="0"/>
              <a:t>Footer</a:t>
            </a:r>
            <a:endParaRPr lang="en-US" noProof="0" dirty="0"/>
          </a:p>
        </p:txBody>
      </p:sp>
      <p:sp>
        <p:nvSpPr>
          <p:cNvPr id="3" name="Zástupný symbol obsahu"/>
          <p:cNvSpPr>
            <a:spLocks noGrp="1"/>
          </p:cNvSpPr>
          <p:nvPr>
            <p:ph type="body" idx="1"/>
          </p:nvPr>
        </p:nvSpPr>
        <p:spPr>
          <a:xfrm>
            <a:off x="557345" y="1872058"/>
            <a:ext cx="12333024" cy="48619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Nadpis"/>
          <p:cNvSpPr>
            <a:spLocks noGrp="1"/>
          </p:cNvSpPr>
          <p:nvPr>
            <p:ph type="title"/>
          </p:nvPr>
        </p:nvSpPr>
        <p:spPr>
          <a:xfrm>
            <a:off x="565419" y="431892"/>
            <a:ext cx="11820007" cy="107972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endParaRPr lang="cs-CZ" dirty="0"/>
          </a:p>
        </p:txBody>
      </p:sp>
      <p:pic>
        <p:nvPicPr>
          <p:cNvPr id="13" name="Pruhy světle šedé rgb">
            <a:extLst>
              <a:ext uri="{FF2B5EF4-FFF2-40B4-BE49-F238E27FC236}">
                <a16:creationId xmlns:a16="http://schemas.microsoft.com/office/drawing/2014/main" id="{E38CDCFA-ADF2-34CD-163B-30C3F9464C9A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12653398" y="540114"/>
            <a:ext cx="789552" cy="1044219"/>
          </a:xfrm>
          <a:prstGeom prst="rect">
            <a:avLst/>
          </a:prstGeom>
        </p:spPr>
      </p:pic>
      <p:pic>
        <p:nvPicPr>
          <p:cNvPr id="19" name="Logo ČSÚ rgb svg">
            <a:extLst>
              <a:ext uri="{FF2B5EF4-FFF2-40B4-BE49-F238E27FC236}">
                <a16:creationId xmlns:a16="http://schemas.microsoft.com/office/drawing/2014/main" id="{5C74A244-D77E-4C41-2227-08FEC89320A3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557345" y="7104292"/>
            <a:ext cx="875007" cy="240938"/>
          </a:xfrm>
          <a:prstGeom prst="rect">
            <a:avLst/>
          </a:prstGeom>
        </p:spPr>
      </p:pic>
      <p:cxnSp>
        <p:nvCxnSpPr>
          <p:cNvPr id="20" name="Linka v zápatí">
            <a:extLst>
              <a:ext uri="{FF2B5EF4-FFF2-40B4-BE49-F238E27FC236}">
                <a16:creationId xmlns:a16="http://schemas.microsoft.com/office/drawing/2014/main" id="{86E5EF74-E176-3BD5-EA21-7D5EB974BB82}"/>
              </a:ext>
            </a:extLst>
          </p:cNvPr>
          <p:cNvCxnSpPr>
            <a:cxnSpLocks/>
          </p:cNvCxnSpPr>
          <p:nvPr/>
        </p:nvCxnSpPr>
        <p:spPr>
          <a:xfrm>
            <a:off x="557346" y="6971064"/>
            <a:ext cx="12333023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95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  <p:sldLayoutId id="2147483932" r:id="rId17"/>
    <p:sldLayoutId id="2147483933" r:id="rId18"/>
    <p:sldLayoutId id="2147483911" r:id="rId19"/>
    <p:sldLayoutId id="2147483891" r:id="rId20"/>
    <p:sldLayoutId id="2147483892" r:id="rId21"/>
    <p:sldLayoutId id="2147483893" r:id="rId22"/>
    <p:sldLayoutId id="2147483895" r:id="rId23"/>
  </p:sldLayoutIdLst>
  <p:txStyles>
    <p:titleStyle>
      <a:lvl1pPr algn="l" defTabSz="1267237" rtl="0" eaLnBrk="1" latinLnBrk="0" hangingPunct="1">
        <a:lnSpc>
          <a:spcPct val="100000"/>
        </a:lnSpc>
        <a:spcBef>
          <a:spcPct val="0"/>
        </a:spcBef>
        <a:buNone/>
        <a:defRPr sz="3401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16827" indent="-316827" algn="l" defTabSz="1267237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33655" indent="-316827" algn="l" defTabSz="1267237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0482" indent="-316827" algn="l" defTabSz="1267237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67309" indent="-316827" algn="l" defTabSz="1267237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584137" indent="-316827" algn="l" defTabSz="1267237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484905" indent="-316809" algn="l" defTabSz="1267237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6pPr>
      <a:lvl7pPr marL="4118523" indent="-316809" algn="l" defTabSz="1267237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7pPr>
      <a:lvl8pPr marL="4752142" indent="-316809" algn="l" defTabSz="1267237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8pPr>
      <a:lvl9pPr marL="5385761" indent="-316809" algn="l" defTabSz="1267237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67237" rtl="0" eaLnBrk="1" latinLnBrk="0" hangingPunct="1">
        <a:defRPr sz="3018" kern="1200">
          <a:solidFill>
            <a:schemeClr val="tx1"/>
          </a:solidFill>
          <a:latin typeface="+mn-lt"/>
          <a:ea typeface="+mn-ea"/>
          <a:cs typeface="+mn-cs"/>
        </a:defRPr>
      </a:lvl1pPr>
      <a:lvl2pPr marL="633620" algn="l" defTabSz="1267237" rtl="0" eaLnBrk="1" latinLnBrk="0" hangingPunct="1">
        <a:defRPr sz="3018" kern="1200">
          <a:solidFill>
            <a:schemeClr val="tx1"/>
          </a:solidFill>
          <a:latin typeface="+mn-lt"/>
          <a:ea typeface="+mn-ea"/>
          <a:cs typeface="+mn-cs"/>
        </a:defRPr>
      </a:lvl2pPr>
      <a:lvl3pPr marL="1267237" algn="l" defTabSz="1267237" rtl="0" eaLnBrk="1" latinLnBrk="0" hangingPunct="1">
        <a:defRPr sz="2515" kern="1200">
          <a:solidFill>
            <a:schemeClr val="tx1"/>
          </a:solidFill>
          <a:latin typeface="+mn-lt"/>
          <a:ea typeface="+mn-ea"/>
          <a:cs typeface="+mn-cs"/>
        </a:defRPr>
      </a:lvl3pPr>
      <a:lvl4pPr marL="1900857" algn="l" defTabSz="1267237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4pPr>
      <a:lvl5pPr marL="2534476" algn="l" defTabSz="1267237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5pPr>
      <a:lvl6pPr marL="3168095" algn="l" defTabSz="1267237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6pPr>
      <a:lvl7pPr marL="3801713" algn="l" defTabSz="1267237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7pPr>
      <a:lvl8pPr marL="4435333" algn="l" defTabSz="1267237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8pPr>
      <a:lvl9pPr marL="5068951" algn="l" defTabSz="1267237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dirty="0" smtClean="0"/>
              <a:t>Demografické </a:t>
            </a:r>
            <a:r>
              <a:rPr lang="cs-CZ" sz="5400" dirty="0"/>
              <a:t>změny seniorské populace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8194" name="Zástupný symbol pro text 1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dirty="0" smtClean="0">
                <a:latin typeface="Arial" charset="0"/>
                <a:cs typeface="Arial" charset="0"/>
              </a:rPr>
              <a:t>4</a:t>
            </a:r>
            <a:r>
              <a:rPr lang="cs-CZ" altLang="cs-CZ" dirty="0" smtClean="0">
                <a:latin typeface="Arial" charset="0"/>
                <a:cs typeface="Arial" charset="0"/>
              </a:rPr>
              <a:t>. 11. 2024</a:t>
            </a:r>
            <a:r>
              <a:rPr lang="cs-CZ" altLang="cs-CZ" dirty="0" smtClean="0">
                <a:latin typeface="Arial" charset="0"/>
                <a:cs typeface="Arial" charset="0"/>
              </a:rPr>
              <a:t>, </a:t>
            </a:r>
            <a:r>
              <a:rPr lang="cs-CZ" altLang="cs-CZ" dirty="0" smtClean="0">
                <a:latin typeface="Arial" charset="0"/>
                <a:cs typeface="Arial" charset="0"/>
              </a:rPr>
              <a:t>Praha, MPSV</a:t>
            </a: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Jednání Pracovní skupiny pro seniory a otázky stárnutí populace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Vedoucí oddělení demografické </a:t>
            </a:r>
            <a:r>
              <a:rPr lang="cs-CZ" dirty="0" smtClean="0"/>
              <a:t>statistiky, ČSÚ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Terezie Štyglerová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672803" y="252210"/>
            <a:ext cx="11521280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450850" algn="l"/>
              </a:tabLst>
            </a:pPr>
            <a:r>
              <a:rPr lang="cs-CZ" sz="3400" dirty="0" smtClean="0"/>
              <a:t>Předpokládaný vývoj věkových složek populace</a:t>
            </a:r>
          </a:p>
          <a:p>
            <a:pPr>
              <a:tabLst>
                <a:tab pos="450850" algn="l"/>
              </a:tabLst>
            </a:pPr>
            <a:r>
              <a:rPr lang="cs-CZ" sz="2400" b="0" dirty="0" err="1"/>
              <a:t>o</a:t>
            </a:r>
            <a:r>
              <a:rPr lang="cs-CZ" sz="2400" b="0" dirty="0" err="1" smtClean="0"/>
              <a:t>bd</a:t>
            </a:r>
            <a:r>
              <a:rPr lang="cs-CZ" sz="2400" b="0" dirty="0" smtClean="0"/>
              <a:t>. 2024–2100 podle </a:t>
            </a:r>
            <a:r>
              <a:rPr lang="cs-CZ" sz="2400" b="0" dirty="0"/>
              <a:t>střední </a:t>
            </a:r>
            <a:r>
              <a:rPr lang="cs-CZ" sz="2400" b="0" dirty="0" smtClean="0"/>
              <a:t>a nízké varianty </a:t>
            </a:r>
            <a:r>
              <a:rPr lang="cs-CZ" sz="2400" b="0" dirty="0"/>
              <a:t>Projekce obyvatelstva (ČSÚ 2023)</a:t>
            </a:r>
          </a:p>
        </p:txBody>
      </p:sp>
      <p:sp>
        <p:nvSpPr>
          <p:cNvPr id="11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644119" y="5297678"/>
            <a:ext cx="12558076" cy="180866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09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tx1"/>
                </a:solidFill>
              </a:rPr>
              <a:t>počet obyvatel ve věku 20–64 let </a:t>
            </a:r>
            <a:r>
              <a:rPr lang="cs-CZ" sz="2200" dirty="0" smtClean="0">
                <a:solidFill>
                  <a:schemeClr val="tx1"/>
                </a:solidFill>
              </a:rPr>
              <a:t>bude mít </a:t>
            </a:r>
            <a:r>
              <a:rPr lang="cs-CZ" sz="2200" dirty="0">
                <a:solidFill>
                  <a:schemeClr val="tx1"/>
                </a:solidFill>
              </a:rPr>
              <a:t>dlouhodobě klesající trend, nejvýraznější od konce </a:t>
            </a:r>
            <a:r>
              <a:rPr lang="cs-CZ" sz="2200" dirty="0" smtClean="0">
                <a:solidFill>
                  <a:schemeClr val="tx1"/>
                </a:solidFill>
              </a:rPr>
              <a:t>   30</a:t>
            </a:r>
            <a:r>
              <a:rPr lang="cs-CZ" sz="2200" dirty="0">
                <a:solidFill>
                  <a:schemeClr val="tx1"/>
                </a:solidFill>
              </a:rPr>
              <a:t>. let do konce 50. let; snížení podílu v populaci z aktuálních 58 na 52 </a:t>
            </a:r>
            <a:r>
              <a:rPr lang="cs-CZ" sz="2200" dirty="0" smtClean="0">
                <a:solidFill>
                  <a:schemeClr val="tx1"/>
                </a:solidFill>
              </a:rPr>
              <a:t>% (střední varianta)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13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tx1"/>
                </a:solidFill>
              </a:rPr>
              <a:t>poměr počtu osob v ekonomicky aktivním věku a seniorů </a:t>
            </a:r>
            <a:r>
              <a:rPr lang="cs-CZ" sz="2200" dirty="0" smtClean="0">
                <a:solidFill>
                  <a:schemeClr val="tx1"/>
                </a:solidFill>
              </a:rPr>
              <a:t>by měl dále klesat</a:t>
            </a:r>
            <a:endParaRPr lang="cs-CZ" sz="22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13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tx1"/>
                </a:solidFill>
              </a:rPr>
              <a:t>v horizontu projekce potenciální sblížení počtu osob v </a:t>
            </a:r>
            <a:r>
              <a:rPr lang="cs-CZ" sz="2200" b="1" dirty="0" smtClean="0">
                <a:solidFill>
                  <a:schemeClr val="tx1"/>
                </a:solidFill>
              </a:rPr>
              <a:t>ekonom. aktivním a neaktivním věku</a:t>
            </a:r>
            <a:endParaRPr lang="cs-CZ" alt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412099"/>
              </p:ext>
            </p:extLst>
          </p:nvPr>
        </p:nvGraphicFramePr>
        <p:xfrm>
          <a:off x="672803" y="1362704"/>
          <a:ext cx="6228000" cy="3858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56695"/>
              </p:ext>
            </p:extLst>
          </p:nvPr>
        </p:nvGraphicFramePr>
        <p:xfrm>
          <a:off x="6900803" y="1321910"/>
          <a:ext cx="6228000" cy="393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10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1371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32803"/>
              </p:ext>
            </p:extLst>
          </p:nvPr>
        </p:nvGraphicFramePr>
        <p:xfrm>
          <a:off x="639075" y="1511198"/>
          <a:ext cx="8746696" cy="5352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9457779" y="1249248"/>
            <a:ext cx="3516726" cy="561468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silné ročníky narozených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70.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letech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20.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stol.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by měly (nejen)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populaci seniorů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dominovat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ještě v 50.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letech →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narušení dlouhodobé převahy nejmladších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seniorů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přírůstek </a:t>
            </a:r>
            <a:r>
              <a:rPr lang="cs-CZ" sz="2200" dirty="0"/>
              <a:t>starších podpořen předpokladem dalšího prodlužování délky života: </a:t>
            </a:r>
            <a:br>
              <a:rPr lang="cs-CZ" sz="2200" dirty="0"/>
            </a:br>
            <a:r>
              <a:rPr lang="cs-CZ" sz="2200" dirty="0"/>
              <a:t>na konci roku 2050 by mohlo být </a:t>
            </a:r>
            <a:r>
              <a:rPr lang="cs-CZ" sz="2200" dirty="0" smtClean="0"/>
              <a:t>85–89letých  </a:t>
            </a:r>
            <a:r>
              <a:rPr lang="cs-CZ" sz="2200" dirty="0"/>
              <a:t>2x více než nyní, 95+letých až 5x více</a:t>
            </a:r>
          </a:p>
          <a:p>
            <a:pPr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71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639075" y="277248"/>
            <a:ext cx="11915047" cy="972000"/>
          </a:xfrm>
        </p:spPr>
        <p:txBody>
          <a:bodyPr>
            <a:noAutofit/>
          </a:bodyPr>
          <a:lstStyle/>
          <a:p>
            <a:pPr>
              <a:tabLst>
                <a:tab pos="450850" algn="l"/>
              </a:tabLst>
            </a:pPr>
            <a:r>
              <a:rPr lang="cs-CZ" dirty="0" smtClean="0"/>
              <a:t>Věkové složení </a:t>
            </a:r>
            <a:r>
              <a:rPr lang="cs-CZ" sz="3400" dirty="0" smtClean="0"/>
              <a:t>seniorské</a:t>
            </a:r>
            <a:r>
              <a:rPr lang="cs-CZ" dirty="0" smtClean="0"/>
              <a:t> populace se bude měnit, výrazně přibude starších seniorů</a:t>
            </a:r>
            <a:endParaRPr lang="cs-CZ" sz="2400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3265091" y="2520000"/>
            <a:ext cx="0" cy="38808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11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769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16819" y="252239"/>
            <a:ext cx="11881320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450850" algn="l"/>
              </a:tabLst>
            </a:pPr>
            <a:r>
              <a:rPr lang="cs-CZ" sz="3400" dirty="0" smtClean="0"/>
              <a:t>Očekávané složení seniorů podle pohlaví a věku</a:t>
            </a:r>
          </a:p>
          <a:p>
            <a:pPr>
              <a:tabLst>
                <a:tab pos="450850" algn="l"/>
              </a:tabLst>
            </a:pPr>
            <a:r>
              <a:rPr lang="cs-CZ" sz="2400" b="0" dirty="0" smtClean="0"/>
              <a:t>podle </a:t>
            </a:r>
            <a:r>
              <a:rPr lang="cs-CZ" sz="2400" b="0" dirty="0"/>
              <a:t>střední varianty Projekce obyvatelstva (ČSÚ 2023)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33643" y="2209278"/>
            <a:ext cx="4032448" cy="4084886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latin typeface="Arial" pitchFamily="34" charset="0"/>
                <a:cs typeface="Arial" pitchFamily="34" charset="0"/>
              </a:rPr>
              <a:t>Průměrný věk seniora: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cs-CZ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74,9 </a:t>
            </a:r>
            <a:r>
              <a:rPr lang="cs-CZ" dirty="0">
                <a:latin typeface="Arial" pitchFamily="34" charset="0"/>
                <a:cs typeface="Arial" pitchFamily="34" charset="0"/>
              </a:rPr>
              <a:t>let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2060 – 78,1 let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Zastoupení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80+ letých: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cs-CZ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22 </a:t>
            </a:r>
            <a:r>
              <a:rPr lang="cs-CZ" dirty="0">
                <a:latin typeface="Arial" pitchFamily="34" charset="0"/>
                <a:cs typeface="Arial" pitchFamily="34" charset="0"/>
              </a:rPr>
              <a:t>%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2060 – 41 %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latin typeface="Arial" pitchFamily="34" charset="0"/>
                <a:cs typeface="Arial" pitchFamily="34" charset="0"/>
              </a:rPr>
              <a:t>Počet 85+ letých</a:t>
            </a:r>
            <a:r>
              <a:rPr lang="cs-CZ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cs-CZ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204 </a:t>
            </a:r>
            <a:r>
              <a:rPr lang="cs-CZ" dirty="0">
                <a:latin typeface="Arial" pitchFamily="34" charset="0"/>
                <a:cs typeface="Arial" pitchFamily="34" charset="0"/>
              </a:rPr>
              <a:t>tisíc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2060 – 716 tisíc</a:t>
            </a:r>
          </a:p>
        </p:txBody>
      </p:sp>
      <p:sp>
        <p:nvSpPr>
          <p:cNvPr id="9" name="Zástupný symbol pro text 1"/>
          <p:cNvSpPr txBox="1">
            <a:spLocks/>
          </p:cNvSpPr>
          <p:nvPr/>
        </p:nvSpPr>
        <p:spPr>
          <a:xfrm>
            <a:off x="1536899" y="1590041"/>
            <a:ext cx="6192688" cy="60351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042988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3000" b="1" kern="1200" cap="none" baseline="0">
                <a:solidFill>
                  <a:srgbClr val="0071BC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46138" indent="-325438" algn="l" defTabSz="104298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338" indent="-260350" algn="l" defTabSz="104298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4038" indent="-260350" algn="l" defTabSz="104298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325" indent="-260350" algn="l" defTabSz="1042988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222" indent="-260748" algn="l" defTabSz="1042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718" indent="-260748" algn="l" defTabSz="1042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213" indent="-260748" algn="l" defTabSz="1042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708" indent="-260748" algn="l" defTabSz="1042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 dirty="0">
                <a:solidFill>
                  <a:schemeClr val="tx1"/>
                </a:solidFill>
              </a:rPr>
              <a:t>Srovnání početního stavu seniorů na konci 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</a:rPr>
              <a:t>roku </a:t>
            </a:r>
            <a:r>
              <a:rPr lang="cs-CZ" sz="1600" dirty="0" smtClean="0">
                <a:solidFill>
                  <a:schemeClr val="tx1"/>
                </a:solidFill>
              </a:rPr>
              <a:t>2023 </a:t>
            </a:r>
            <a:r>
              <a:rPr lang="cs-CZ" sz="1600" dirty="0">
                <a:solidFill>
                  <a:schemeClr val="tx1"/>
                </a:solidFill>
              </a:rPr>
              <a:t>a očekávaného pro rok 2060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084673"/>
              </p:ext>
            </p:extLst>
          </p:nvPr>
        </p:nvGraphicFramePr>
        <p:xfrm>
          <a:off x="1715418" y="2193555"/>
          <a:ext cx="5835650" cy="4948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12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5533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816819" y="396255"/>
            <a:ext cx="9215502" cy="602592"/>
          </a:xfrm>
        </p:spPr>
        <p:txBody>
          <a:bodyPr>
            <a:normAutofit/>
          </a:bodyPr>
          <a:lstStyle/>
          <a:p>
            <a:r>
              <a:rPr lang="cs-CZ" sz="3400" dirty="0" smtClean="0"/>
              <a:t>Úmrtnost seniorů</a:t>
            </a:r>
            <a:endParaRPr lang="cs-CZ" sz="3400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8017619" y="1543813"/>
            <a:ext cx="4896544" cy="475709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lnSpc>
                <a:spcPct val="11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úmrtnost mužů v každém seniorském věku vyšší než žen</a:t>
            </a:r>
          </a:p>
          <a:p>
            <a:pPr marL="342900" indent="-342900">
              <a:lnSpc>
                <a:spcPct val="11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roky s covidem-19 úmrtnost navýšily na úroveň cca o 10 let zpět</a:t>
            </a:r>
          </a:p>
          <a:p>
            <a:pPr marL="342900" indent="-342900">
              <a:lnSpc>
                <a:spcPct val="11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 budoucnosti se očekává snížení úmrtnosti zejména ve starších věcích</a:t>
            </a:r>
          </a:p>
          <a:p>
            <a:pPr marL="342900" indent="-342900">
              <a:lnSpc>
                <a:spcPct val="11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  <a:latin typeface="Arial" charset="0"/>
                <a:cs typeface="Arial" charset="0"/>
              </a:rPr>
              <a:t>do poloviny století prodloužení střední délky života 65letých o cca 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3,5 roku</a:t>
            </a:r>
            <a:endParaRPr lang="cs-CZ" altLang="cs-CZ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670407"/>
              </p:ext>
            </p:extLst>
          </p:nvPr>
        </p:nvGraphicFramePr>
        <p:xfrm>
          <a:off x="816819" y="1543813"/>
          <a:ext cx="6840760" cy="4973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13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546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600795" y="232993"/>
            <a:ext cx="12284318" cy="972000"/>
          </a:xfrm>
        </p:spPr>
        <p:txBody>
          <a:bodyPr>
            <a:normAutofit fontScale="92500"/>
          </a:bodyPr>
          <a:lstStyle/>
          <a:p>
            <a:r>
              <a:rPr lang="cs-CZ" sz="3400" dirty="0" smtClean="0">
                <a:solidFill>
                  <a:srgbClr val="006AAF"/>
                </a:solidFill>
              </a:rPr>
              <a:t>Naděje dožití ve zdraví a naděje dožití bez omezení ve věku 65 let</a:t>
            </a:r>
            <a:endParaRPr lang="cs-CZ" sz="3400" dirty="0">
              <a:solidFill>
                <a:srgbClr val="006AAF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600795" y="889009"/>
            <a:ext cx="11737304" cy="1548347"/>
          </a:xfrm>
        </p:spPr>
        <p:txBody>
          <a:bodyPr>
            <a:noAutofit/>
          </a:bodyPr>
          <a:lstStyle/>
          <a:p>
            <a:pPr>
              <a:lnSpc>
                <a:spcPct val="112000"/>
              </a:lnSpc>
              <a:spcAft>
                <a:spcPts val="600"/>
              </a:spcAft>
            </a:pPr>
            <a:r>
              <a:rPr lang="cs-CZ" sz="2000" dirty="0" smtClean="0"/>
              <a:t>na základě </a:t>
            </a:r>
            <a:r>
              <a:rPr lang="cs-CZ" sz="2000" dirty="0"/>
              <a:t>otázek </a:t>
            </a:r>
            <a:r>
              <a:rPr lang="cs-CZ" sz="2000" dirty="0" smtClean="0"/>
              <a:t>z </a:t>
            </a:r>
            <a:r>
              <a:rPr lang="cs-CZ" sz="2000" dirty="0"/>
              <a:t>každoročně prováděného šetření Životní podmínky (EU-SILC</a:t>
            </a:r>
            <a:r>
              <a:rPr lang="cs-CZ" sz="2000" dirty="0" smtClean="0"/>
              <a:t>):</a:t>
            </a:r>
          </a:p>
          <a:p>
            <a:pPr marL="342900" indent="-342900">
              <a:lnSpc>
                <a:spcPct val="112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i="1" dirty="0" smtClean="0"/>
              <a:t>„Jak celkově </a:t>
            </a:r>
            <a:r>
              <a:rPr lang="cs-CZ" sz="2000" i="1" dirty="0"/>
              <a:t>hodnotíte svůj zdravotní stav“ </a:t>
            </a:r>
            <a:r>
              <a:rPr lang="cs-CZ" sz="2000" dirty="0" smtClean="0"/>
              <a:t>→ zdraví = velmi dobrý, dobrý, přijatelný </a:t>
            </a:r>
          </a:p>
          <a:p>
            <a:pPr marL="342900" indent="-34290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 smtClean="0"/>
              <a:t>„Jste kvůli zdravotním problémů omezen(a) v činnostech, které lidé obvykle dělají? Trvá toto omezení již 6 měsíců a déle?“ </a:t>
            </a:r>
            <a:r>
              <a:rPr lang="cs-CZ" sz="2000" dirty="0" smtClean="0"/>
              <a:t>→ zdraví = neomezen(a)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641355" y="6639964"/>
            <a:ext cx="1584176" cy="3214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cs-CZ" sz="1200" i="1" dirty="0">
                <a:latin typeface="Arial" pitchFamily="34" charset="0"/>
                <a:cs typeface="Arial" pitchFamily="34" charset="0"/>
              </a:rPr>
              <a:t>Zdroj: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Eurostat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Graf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24792"/>
              </p:ext>
            </p:extLst>
          </p:nvPr>
        </p:nvGraphicFramePr>
        <p:xfrm>
          <a:off x="6699179" y="2635015"/>
          <a:ext cx="6241242" cy="38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151138"/>
              </p:ext>
            </p:extLst>
          </p:nvPr>
        </p:nvGraphicFramePr>
        <p:xfrm>
          <a:off x="500554" y="2648749"/>
          <a:ext cx="6242400" cy="380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14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292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748968" y="252239"/>
            <a:ext cx="11895239" cy="972000"/>
          </a:xfrm>
        </p:spPr>
        <p:txBody>
          <a:bodyPr>
            <a:noAutofit/>
          </a:bodyPr>
          <a:lstStyle/>
          <a:p>
            <a:r>
              <a:rPr lang="cs-CZ" sz="3400" dirty="0" smtClean="0"/>
              <a:t>Převaha žen nad muži se postupně zmírňuje, posouvá se věk, odkdy ženy převažují</a:t>
            </a:r>
            <a:endParaRPr lang="cs-CZ" sz="3400" dirty="0"/>
          </a:p>
        </p:txBody>
      </p:sp>
      <p:sp>
        <p:nvSpPr>
          <p:cNvPr id="7" name="Obdélník 6"/>
          <p:cNvSpPr/>
          <p:nvPr/>
        </p:nvSpPr>
        <p:spPr>
          <a:xfrm>
            <a:off x="672803" y="1476375"/>
            <a:ext cx="11971404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podíl žen roste s věkem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věk, odkdy je více žen než mužů, se posouvá: 47 let v roce 2001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57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let v roce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2023;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roce 2060 očekáváno ve věku 70 let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71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303095"/>
              </p:ext>
            </p:extLst>
          </p:nvPr>
        </p:nvGraphicFramePr>
        <p:xfrm>
          <a:off x="785043" y="2897083"/>
          <a:ext cx="6084000" cy="390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121215"/>
              </p:ext>
            </p:extLst>
          </p:nvPr>
        </p:nvGraphicFramePr>
        <p:xfrm>
          <a:off x="7049739" y="2897082"/>
          <a:ext cx="6084000" cy="39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15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586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744811" y="324247"/>
            <a:ext cx="12385376" cy="972000"/>
          </a:xfrm>
        </p:spPr>
        <p:txBody>
          <a:bodyPr>
            <a:noAutofit/>
          </a:bodyPr>
          <a:lstStyle/>
          <a:p>
            <a:r>
              <a:rPr lang="cs-CZ" sz="3400" dirty="0" smtClean="0"/>
              <a:t>Valná většina mužů-seniorů žije v manželství, </a:t>
            </a:r>
          </a:p>
          <a:p>
            <a:r>
              <a:rPr lang="cs-CZ" sz="3400" dirty="0" smtClean="0"/>
              <a:t>mezi seniorkami jsou stejně početné ženy vdané a ovdovělé</a:t>
            </a:r>
            <a:endParaRPr lang="cs-CZ" sz="3400" dirty="0"/>
          </a:p>
        </p:txBody>
      </p:sp>
      <p:sp>
        <p:nvSpPr>
          <p:cNvPr id="7" name="Obdélník 6"/>
          <p:cNvSpPr/>
          <p:nvPr/>
        </p:nvSpPr>
        <p:spPr>
          <a:xfrm>
            <a:off x="8089627" y="1908423"/>
            <a:ext cx="4392488" cy="489166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457200" indent="-45720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obecný trend zvyšování podílu svobodných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rozvedených seniorů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naopak klesají trend podílu ovdovělých</a:t>
            </a:r>
          </a:p>
          <a:p>
            <a:pPr marL="457200" indent="-45720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žen rostoucí podíl vdaných (odraz klesající úmrtnosti mužů),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mužů-seniorů podíl ženatých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čase o něco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klesl</a:t>
            </a:r>
          </a:p>
          <a:p>
            <a:pPr marL="342900" indent="-342900">
              <a:lnSpc>
                <a:spcPct val="112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373452"/>
              </p:ext>
            </p:extLst>
          </p:nvPr>
        </p:nvGraphicFramePr>
        <p:xfrm>
          <a:off x="735463" y="1759532"/>
          <a:ext cx="67687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16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67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672803" y="180231"/>
            <a:ext cx="12097344" cy="972000"/>
          </a:xfrm>
        </p:spPr>
        <p:txBody>
          <a:bodyPr>
            <a:noAutofit/>
          </a:bodyPr>
          <a:lstStyle/>
          <a:p>
            <a:r>
              <a:rPr lang="cs-CZ" sz="3400" dirty="0" smtClean="0"/>
              <a:t>Senioři se zapisují do všech částí demografické statistiky</a:t>
            </a:r>
            <a:endParaRPr lang="cs-CZ" sz="3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284542"/>
              </p:ext>
            </p:extLst>
          </p:nvPr>
        </p:nvGraphicFramePr>
        <p:xfrm>
          <a:off x="744811" y="900311"/>
          <a:ext cx="12097344" cy="5662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6326075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4142560778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75970387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12007001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2110558968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28522839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64888351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581016924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2303927443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4180475324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538985432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75673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11672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Sňatky – muži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1 569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8987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Sňatky – ženy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099684"/>
                  </a:ext>
                </a:extLst>
              </a:tr>
              <a:tr h="2016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41058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Rozvody – muži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5503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Rozvody – ženy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2724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61758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Narození potomka – otcové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1530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Narození potomka – matky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6741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48646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Ovdovění – muži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8 196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8 870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8 537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9 044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9 342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9 512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10 745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11 820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10 056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833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Ovdovění – ženy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22 920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23 064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27 615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30 332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24 982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25 539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820990"/>
                  </a:ext>
                </a:extLst>
              </a:tr>
              <a:tr h="2412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07347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Změna bydliště v ČR* </a:t>
                      </a:r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muži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5 681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5 805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5 157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6 304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559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Změna bydliště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 ČR* </a:t>
                      </a:r>
                      <a:r>
                        <a:rPr lang="cs-CZ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ženy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08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9 060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9 992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9 602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9 416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8 834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10 061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9 586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9 729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72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25431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61267" y="6562751"/>
            <a:ext cx="2318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 dirty="0" smtClean="0"/>
              <a:t>* </a:t>
            </a:r>
            <a:r>
              <a:rPr lang="cs-CZ" sz="1600" i="1" dirty="0" err="1" smtClean="0"/>
              <a:t>Meziobecní</a:t>
            </a:r>
            <a:r>
              <a:rPr lang="cs-CZ" sz="1600" i="1" dirty="0" smtClean="0"/>
              <a:t> stěhování</a:t>
            </a:r>
            <a:endParaRPr lang="cs-CZ" sz="1600" i="1" dirty="0"/>
          </a:p>
        </p:txBody>
      </p:sp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17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193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37EAE28D-F363-470D-2C01-ADE16CD2D02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cs-CZ" dirty="0"/>
              <a:t>T +420 </a:t>
            </a:r>
            <a:r>
              <a:rPr lang="cs-CZ" dirty="0" smtClean="0"/>
              <a:t>274 054 063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1E13F-FE8E-5740-1856-EBA0A1C79BC3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cs-CZ" dirty="0"/>
              <a:t>E </a:t>
            </a:r>
            <a:r>
              <a:rPr lang="cs-CZ" dirty="0" smtClean="0"/>
              <a:t>terezie.styglerova@csu.gov.cz</a:t>
            </a:r>
            <a:endParaRPr lang="cs-CZ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65CE743D-3BA8-7C02-2402-BAF1EB7449E7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cs-CZ" dirty="0" smtClean="0"/>
              <a:t>Vedoucí oddělení demografické statistiky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091E91-49A1-3250-5A14-4605E9F26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Terezie Štyglerová</a:t>
            </a:r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D09163E-A295-815D-73C8-0DDC9016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Počítejte s </a:t>
            </a:r>
            <a:r>
              <a:rPr lang="cs-CZ" dirty="0" smtClean="0"/>
              <a:t>námi</a:t>
            </a:r>
            <a:endParaRPr lang="cs-CZ" dirty="0"/>
          </a:p>
        </p:txBody>
      </p:sp>
      <p:sp>
        <p:nvSpPr>
          <p:cNvPr id="6" name="TextovéPole Adresa">
            <a:extLst>
              <a:ext uri="{FF2B5EF4-FFF2-40B4-BE49-F238E27FC236}">
                <a16:creationId xmlns:a16="http://schemas.microsoft.com/office/drawing/2014/main" id="{D7E3443B-E613-9AD1-0638-EF44349931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337009" y="7021400"/>
            <a:ext cx="8174166" cy="32391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cs-CZ" sz="1200" dirty="0">
                <a:solidFill>
                  <a:srgbClr val="999999"/>
                </a:solidFill>
              </a:rPr>
              <a:t>Český statistický úřad, Na padesátém 81, 100 82 Praha 10, </a:t>
            </a:r>
            <a:r>
              <a:rPr lang="en-US" sz="1200" dirty="0">
                <a:solidFill>
                  <a:srgbClr val="999999"/>
                </a:solidFill>
              </a:rPr>
              <a:t>www.csu.gov.cz</a:t>
            </a:r>
          </a:p>
        </p:txBody>
      </p:sp>
    </p:spTree>
    <p:extLst>
      <p:ext uri="{BB962C8B-B14F-4D97-AF65-F5344CB8AC3E}">
        <p14:creationId xmlns:p14="http://schemas.microsoft.com/office/powerpoint/2010/main" val="32580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Úvod</a:t>
            </a:r>
            <a:endParaRPr lang="cs-CZ" sz="34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2"/>
          </p:nvPr>
        </p:nvSpPr>
        <p:spPr/>
        <p:txBody>
          <a:bodyPr>
            <a:noAutofit/>
          </a:bodyPr>
          <a:lstStyle/>
          <a:p>
            <a:pPr>
              <a:lnSpc>
                <a:spcPct val="109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sz="2400" b="1" dirty="0"/>
              <a:t>senior v demografické statistice </a:t>
            </a:r>
            <a:r>
              <a:rPr lang="cs-CZ" sz="2400" dirty="0"/>
              <a:t>– osoba ve věku 65 a více let;</a:t>
            </a:r>
            <a:br>
              <a:rPr lang="cs-CZ" sz="2400" dirty="0"/>
            </a:br>
            <a:r>
              <a:rPr lang="cs-CZ" sz="2400" dirty="0"/>
              <a:t>k 31. 12. </a:t>
            </a:r>
            <a:r>
              <a:rPr lang="cs-CZ" sz="2400" dirty="0" smtClean="0"/>
              <a:t>2023 </a:t>
            </a:r>
            <a:r>
              <a:rPr lang="cs-CZ" sz="2400" dirty="0"/>
              <a:t>= osoby ročníku </a:t>
            </a:r>
            <a:r>
              <a:rPr lang="cs-CZ" sz="2400" dirty="0" smtClean="0"/>
              <a:t>1958 </a:t>
            </a:r>
            <a:r>
              <a:rPr lang="cs-CZ" sz="2400" dirty="0"/>
              <a:t>a staršího – </a:t>
            </a:r>
            <a:r>
              <a:rPr lang="cs-CZ" sz="2400" dirty="0" smtClean="0"/>
              <a:t>2,237 </a:t>
            </a:r>
            <a:r>
              <a:rPr lang="cs-CZ" sz="2400" dirty="0"/>
              <a:t>mil. </a:t>
            </a:r>
            <a:r>
              <a:rPr lang="cs-CZ" sz="2400" dirty="0" smtClean="0"/>
              <a:t>osob</a:t>
            </a:r>
          </a:p>
          <a:p>
            <a:pPr>
              <a:lnSpc>
                <a:spcPct val="109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osoby 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pobírající starobní důchod (dle ČSSZ; 2,371 mil. v 12/2023)</a:t>
            </a:r>
            <a:endParaRPr lang="cs-CZ" sz="2400" dirty="0"/>
          </a:p>
          <a:p>
            <a:pPr>
              <a:lnSpc>
                <a:spcPct val="109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sz="2400" dirty="0"/>
              <a:t>demografická statistika vychází z výsledků sčítání lidu a navazující demografické bilance obyvatel Česka (založené na zjištěných počtech narozených, zemřelých, přistěhovalých a vystěhovalých)</a:t>
            </a:r>
          </a:p>
          <a:p>
            <a:pPr>
              <a:lnSpc>
                <a:spcPct val="109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sz="2400" dirty="0"/>
              <a:t>obyvatel Česka = osoba bez ohledu na státní občanství, která má v Česku trvalé bydliště, </a:t>
            </a:r>
            <a:r>
              <a:rPr lang="cs-CZ" sz="2400" dirty="0" smtClean="0"/>
              <a:t>v </a:t>
            </a:r>
            <a:r>
              <a:rPr lang="cs-CZ" sz="2400" dirty="0"/>
              <a:t>případě </a:t>
            </a:r>
            <a:r>
              <a:rPr lang="cs-CZ" sz="2400" dirty="0" smtClean="0"/>
              <a:t>cizinců i registrovaný přechodný pobyt (nad 3 měsíce) či přiznanou mezinárodní či dočasnou ochranu</a:t>
            </a:r>
            <a:endParaRPr lang="cs-CZ" sz="2400" dirty="0"/>
          </a:p>
        </p:txBody>
      </p:sp>
      <p:sp>
        <p:nvSpPr>
          <p:cNvPr id="7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/>
          <a:lstStyle/>
          <a:p>
            <a:fld id="{6D86587B-5A88-4E52-908E-D4558B103FD5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154" y="468263"/>
            <a:ext cx="11820007" cy="1079726"/>
          </a:xfrm>
        </p:spPr>
        <p:txBody>
          <a:bodyPr/>
          <a:lstStyle/>
          <a:p>
            <a:r>
              <a:rPr lang="cs-CZ" sz="3400" dirty="0" smtClean="0"/>
              <a:t>Úvod</a:t>
            </a:r>
            <a:endParaRPr lang="cs-CZ" sz="3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600154" y="1332359"/>
            <a:ext cx="12328258" cy="5040560"/>
          </a:xfrm>
        </p:spPr>
        <p:txBody>
          <a:bodyPr>
            <a:noAutofit/>
          </a:bodyPr>
          <a:lstStyle/>
          <a:p>
            <a:pPr>
              <a:lnSpc>
                <a:spcPct val="109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sz="2400" dirty="0"/>
              <a:t>očekávaný budoucí vývoj populace (zde prezentovaný) vychází </a:t>
            </a:r>
            <a:r>
              <a:rPr lang="cs-CZ" sz="2400" dirty="0" smtClean="0"/>
              <a:t>z poslední projekce obyvatel České republiky na období 2023–2100 vydané ČSÚ v listopadu 2023, resp.       </a:t>
            </a:r>
            <a:r>
              <a:rPr lang="cs-CZ" sz="2400" dirty="0"/>
              <a:t>p</a:t>
            </a:r>
            <a:r>
              <a:rPr lang="cs-CZ" sz="2400" dirty="0" smtClean="0"/>
              <a:t>rimárně z její </a:t>
            </a:r>
            <a:r>
              <a:rPr lang="cs-CZ" sz="2400" b="1" dirty="0"/>
              <a:t>střední </a:t>
            </a:r>
            <a:r>
              <a:rPr lang="cs-CZ" sz="2400" b="1" dirty="0" smtClean="0"/>
              <a:t>varianty</a:t>
            </a:r>
          </a:p>
          <a:p>
            <a:pPr>
              <a:lnSpc>
                <a:spcPct val="109000"/>
              </a:lnSpc>
              <a:spcBef>
                <a:spcPct val="0"/>
              </a:spcBef>
              <a:spcAft>
                <a:spcPts val="1200"/>
              </a:spcAft>
            </a:pPr>
            <a:r>
              <a:rPr lang="cs-CZ" sz="2400" dirty="0" smtClean="0"/>
              <a:t>počátkem </a:t>
            </a:r>
            <a:r>
              <a:rPr lang="cs-CZ" sz="2400" dirty="0"/>
              <a:t>projekce je reálný stav obyvatel k 1. 1. 2023 </a:t>
            </a:r>
            <a:r>
              <a:rPr lang="cs-CZ" sz="2400" dirty="0" smtClean="0"/>
              <a:t>(</a:t>
            </a:r>
            <a:r>
              <a:rPr lang="cs-CZ" sz="2400" dirty="0"/>
              <a:t>resp. koncový stav roku </a:t>
            </a:r>
            <a:r>
              <a:rPr lang="cs-CZ" sz="2400" dirty="0" smtClean="0"/>
              <a:t>2022;     </a:t>
            </a:r>
            <a:r>
              <a:rPr lang="cs-CZ" sz="2400" i="1" dirty="0" smtClean="0"/>
              <a:t>v prezentaci použity pro rok 2023 již skutečné údaje</a:t>
            </a:r>
            <a:r>
              <a:rPr lang="cs-CZ" sz="2400" dirty="0" smtClean="0"/>
              <a:t>)</a:t>
            </a:r>
            <a:endParaRPr lang="cs-CZ" sz="2400" dirty="0"/>
          </a:p>
          <a:p>
            <a:pPr>
              <a:lnSpc>
                <a:spcPct val="109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0071BC"/>
                </a:solidFill>
              </a:rPr>
              <a:t>Střední varianta projekce předpokládala:</a:t>
            </a:r>
            <a:endParaRPr lang="cs-CZ" sz="2400" b="1" dirty="0">
              <a:solidFill>
                <a:srgbClr val="0071BC"/>
              </a:solidFill>
            </a:endParaRPr>
          </a:p>
          <a:p>
            <a:pPr marL="864396" lvl="1" indent="-342900">
              <a:lnSpc>
                <a:spcPct val="109000"/>
              </a:lnSpc>
              <a:spcBef>
                <a:spcPct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400" dirty="0" smtClean="0"/>
              <a:t>úroveň </a:t>
            </a:r>
            <a:r>
              <a:rPr lang="cs-CZ" sz="2400" dirty="0"/>
              <a:t>plodnosti </a:t>
            </a:r>
            <a:r>
              <a:rPr lang="cs-CZ" sz="2400" dirty="0" smtClean="0"/>
              <a:t>na hodnotě 1,5 </a:t>
            </a:r>
            <a:r>
              <a:rPr lang="cs-CZ" sz="2400" dirty="0"/>
              <a:t>dítěte na jednu </a:t>
            </a:r>
            <a:r>
              <a:rPr lang="cs-CZ" sz="2400" dirty="0" smtClean="0"/>
              <a:t>ženu</a:t>
            </a:r>
            <a:endParaRPr lang="cs-CZ" sz="2400" dirty="0"/>
          </a:p>
          <a:p>
            <a:pPr marL="864396" lvl="1" indent="-342900">
              <a:lnSpc>
                <a:spcPct val="109000"/>
              </a:lnSpc>
              <a:spcBef>
                <a:spcPct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rostoucí střední délku života (pokles v době covidu-19 jen dočasný) danou dalším snižováním úmrtnosti, zejména u </a:t>
            </a:r>
            <a:r>
              <a:rPr lang="cs-CZ" sz="2400" dirty="0" smtClean="0"/>
              <a:t>nejstarších osob</a:t>
            </a:r>
            <a:endParaRPr lang="cs-CZ" sz="2400" dirty="0"/>
          </a:p>
          <a:p>
            <a:pPr marL="864396" lvl="1" indent="-342900">
              <a:lnSpc>
                <a:spcPct val="109000"/>
              </a:lnSpc>
              <a:spcBef>
                <a:spcPct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návrat (odchod z </a:t>
            </a:r>
            <a:r>
              <a:rPr lang="cs-CZ" sz="2400" dirty="0" smtClean="0"/>
              <a:t>Česka) </a:t>
            </a:r>
            <a:r>
              <a:rPr lang="cs-CZ" sz="2400" dirty="0"/>
              <a:t>60 % osob s dočasnou ochranou</a:t>
            </a:r>
          </a:p>
          <a:p>
            <a:pPr marL="864396" lvl="1" indent="-342900">
              <a:lnSpc>
                <a:spcPct val="109000"/>
              </a:lnSpc>
              <a:spcBef>
                <a:spcPct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přírůstky obyvatel </a:t>
            </a:r>
            <a:r>
              <a:rPr lang="cs-CZ" sz="2400" dirty="0" smtClean="0"/>
              <a:t>Česka zahraniční </a:t>
            </a:r>
            <a:r>
              <a:rPr lang="cs-CZ" sz="2400" dirty="0"/>
              <a:t>migrací (u seniorů ale nepatrné)</a:t>
            </a:r>
          </a:p>
          <a:p>
            <a:endParaRPr lang="cs-CZ" dirty="0"/>
          </a:p>
        </p:txBody>
      </p:sp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/>
          <a:lstStyle/>
          <a:p>
            <a:fld id="{6D86587B-5A88-4E52-908E-D4558B103FD5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7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53616" y="442073"/>
            <a:ext cx="9215437" cy="593229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tabLst>
                <a:tab pos="450850" algn="l"/>
              </a:tabLst>
            </a:pPr>
            <a:r>
              <a:rPr lang="cs-CZ" sz="3400" dirty="0" smtClean="0"/>
              <a:t>Měnící se počet seniorů</a:t>
            </a: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sz="quarter" idx="11"/>
          </p:nvPr>
        </p:nvSpPr>
        <p:spPr bwMode="auto">
          <a:xfrm>
            <a:off x="7476764" y="1260351"/>
            <a:ext cx="5365391" cy="568863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13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Na čem záleží velikost seniorské populace?</a:t>
            </a:r>
          </a:p>
          <a:p>
            <a:pPr marL="819150" indent="-457200">
              <a:lnSpc>
                <a:spcPct val="113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Výchozí početnost ročníku(ů) narozených</a:t>
            </a:r>
          </a:p>
          <a:p>
            <a:pPr marL="361950" indent="446088">
              <a:lnSpc>
                <a:spcPct val="113000"/>
              </a:lnSpc>
              <a:spcBef>
                <a:spcPct val="0"/>
              </a:spcBef>
              <a:spcAft>
                <a:spcPts val="600"/>
              </a:spcAft>
              <a:buAutoNum type="arabicParenR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Úmrtnost v průběhu života</a:t>
            </a:r>
          </a:p>
          <a:p>
            <a:pPr marL="819150" indent="-457200">
              <a:lnSpc>
                <a:spcPct val="113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Noví přistěhovalí, vystěhování v průběhu života</a:t>
            </a:r>
          </a:p>
          <a:p>
            <a:pPr>
              <a:spcBef>
                <a:spcPct val="0"/>
              </a:spcBef>
            </a:pPr>
            <a:r>
              <a:rPr lang="cs-CZ" i="1" dirty="0" smtClean="0"/>
              <a:t>	</a:t>
            </a:r>
            <a:endParaRPr lang="cs-CZ" dirty="0"/>
          </a:p>
          <a:p>
            <a:pPr>
              <a:spcBef>
                <a:spcPct val="0"/>
              </a:spcBef>
            </a:pPr>
            <a:endParaRPr lang="cs-CZ" altLang="cs-CZ" b="1" dirty="0" smtClean="0">
              <a:latin typeface="Arial" charset="0"/>
              <a:cs typeface="Arial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955677" y="3132560"/>
            <a:ext cx="45719" cy="4571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cs-CZ" sz="36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853615" y="1260351"/>
            <a:ext cx="6371915" cy="5544616"/>
            <a:chOff x="7585571" y="1622071"/>
            <a:chExt cx="5602710" cy="4615072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85571" y="1622071"/>
              <a:ext cx="5602710" cy="4615072"/>
            </a:xfrm>
            <a:prstGeom prst="rect">
              <a:avLst/>
            </a:prstGeom>
          </p:spPr>
        </p:pic>
        <p:cxnSp>
          <p:nvCxnSpPr>
            <p:cNvPr id="10" name="Přímá spojnice 9"/>
            <p:cNvCxnSpPr/>
            <p:nvPr/>
          </p:nvCxnSpPr>
          <p:spPr>
            <a:xfrm>
              <a:off x="7945611" y="3287815"/>
              <a:ext cx="4644000" cy="0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4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3452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600795" y="324247"/>
            <a:ext cx="11161240" cy="972000"/>
          </a:xfrm>
        </p:spPr>
        <p:txBody>
          <a:bodyPr>
            <a:noAutofit/>
          </a:bodyPr>
          <a:lstStyle/>
          <a:p>
            <a:r>
              <a:rPr lang="cs-CZ" sz="3400" dirty="0" smtClean="0"/>
              <a:t>Seniorského věku se dožije valná většina osob</a:t>
            </a:r>
            <a:endParaRPr lang="cs-CZ" sz="34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726617"/>
              </p:ext>
            </p:extLst>
          </p:nvPr>
        </p:nvGraphicFramePr>
        <p:xfrm>
          <a:off x="1968947" y="1044327"/>
          <a:ext cx="842493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5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853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672803" y="176795"/>
            <a:ext cx="9215437" cy="576064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tabLst>
                <a:tab pos="450850" algn="l"/>
              </a:tabLst>
            </a:pPr>
            <a:r>
              <a:rPr lang="cs-CZ" sz="3400" dirty="0" smtClean="0"/>
              <a:t>Dlouhodobý vývoj </a:t>
            </a:r>
            <a:r>
              <a:rPr lang="cs-CZ" sz="3400" dirty="0"/>
              <a:t>počtu </a:t>
            </a:r>
            <a:r>
              <a:rPr lang="cs-CZ" sz="3400" dirty="0" smtClean="0"/>
              <a:t>seniorů</a:t>
            </a:r>
          </a:p>
        </p:txBody>
      </p:sp>
      <p:sp>
        <p:nvSpPr>
          <p:cNvPr id="7" name="Obdélník 6"/>
          <p:cNvSpPr/>
          <p:nvPr/>
        </p:nvSpPr>
        <p:spPr>
          <a:xfrm>
            <a:off x="528787" y="5029557"/>
            <a:ext cx="12673408" cy="235128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80000" defTabSz="179388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  <a:tab pos="174625" algn="l"/>
                <a:tab pos="271463" algn="l"/>
              </a:tabLst>
            </a:pPr>
            <a:r>
              <a:rPr lang="cs-CZ" altLang="cs-CZ" dirty="0">
                <a:latin typeface="Arial" charset="0"/>
              </a:rPr>
              <a:t>nepřetržitý nárůst počtu seniorů </a:t>
            </a:r>
            <a:r>
              <a:rPr lang="cs-CZ" altLang="cs-CZ" dirty="0" smtClean="0">
                <a:latin typeface="Arial" charset="0"/>
              </a:rPr>
              <a:t>od poloviny </a:t>
            </a:r>
            <a:r>
              <a:rPr lang="cs-CZ" altLang="cs-CZ" dirty="0">
                <a:latin typeface="Arial" charset="0"/>
              </a:rPr>
              <a:t>80. let 20. </a:t>
            </a:r>
            <a:r>
              <a:rPr lang="cs-CZ" altLang="cs-CZ" dirty="0" smtClean="0">
                <a:latin typeface="Arial" charset="0"/>
              </a:rPr>
              <a:t>století</a:t>
            </a:r>
            <a:endParaRPr lang="cs-CZ" altLang="cs-CZ" dirty="0">
              <a:latin typeface="Arial" charset="0"/>
            </a:endParaRPr>
          </a:p>
          <a:p>
            <a:pPr indent="180000" defTabSz="179388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horší úmrtností </a:t>
            </a:r>
            <a:r>
              <a:rPr lang="cs-CZ" altLang="cs-CZ" dirty="0" smtClean="0">
                <a:latin typeface="Arial" charset="0"/>
              </a:rPr>
              <a:t>(</a:t>
            </a:r>
            <a:r>
              <a:rPr lang="cs-CZ" altLang="cs-CZ" dirty="0">
                <a:latin typeface="Arial" charset="0"/>
              </a:rPr>
              <a:t>oproti roku 2019) </a:t>
            </a:r>
            <a:r>
              <a:rPr lang="cs-CZ" altLang="cs-CZ" dirty="0" smtClean="0">
                <a:latin typeface="Arial" charset="0"/>
              </a:rPr>
              <a:t>v </a:t>
            </a:r>
            <a:r>
              <a:rPr lang="cs-CZ" altLang="cs-CZ" dirty="0">
                <a:latin typeface="Arial" charset="0"/>
              </a:rPr>
              <a:t>letech 2020–2021 (pandemie </a:t>
            </a:r>
            <a:r>
              <a:rPr lang="cs-CZ" altLang="cs-CZ" dirty="0" smtClean="0">
                <a:latin typeface="Arial" charset="0"/>
              </a:rPr>
              <a:t>covidu-19</a:t>
            </a:r>
            <a:r>
              <a:rPr lang="cs-CZ" altLang="cs-CZ" dirty="0">
                <a:latin typeface="Arial" charset="0"/>
              </a:rPr>
              <a:t>) Česko „přišlo </a:t>
            </a:r>
            <a:r>
              <a:rPr lang="cs-CZ" altLang="cs-CZ" dirty="0" smtClean="0">
                <a:latin typeface="Arial" charset="0"/>
              </a:rPr>
              <a:t>	navíc“ o </a:t>
            </a:r>
            <a:r>
              <a:rPr lang="cs-CZ" altLang="cs-CZ" dirty="0">
                <a:latin typeface="Arial" charset="0"/>
              </a:rPr>
              <a:t>cca 35 tis. seniorů</a:t>
            </a:r>
          </a:p>
          <a:p>
            <a:pPr indent="180000" defTabSz="179388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přírůstek </a:t>
            </a:r>
            <a:r>
              <a:rPr lang="cs-CZ" altLang="cs-CZ" dirty="0" smtClean="0">
                <a:latin typeface="Arial" charset="0"/>
              </a:rPr>
              <a:t>seniorů v </a:t>
            </a:r>
            <a:r>
              <a:rPr lang="cs-CZ" altLang="cs-CZ" dirty="0">
                <a:latin typeface="Arial" charset="0"/>
              </a:rPr>
              <a:t>roce </a:t>
            </a:r>
            <a:r>
              <a:rPr lang="cs-CZ" altLang="cs-CZ" dirty="0" smtClean="0">
                <a:latin typeface="Arial" charset="0"/>
              </a:rPr>
              <a:t>2022 a 	mírněji i v roce 2023 </a:t>
            </a:r>
            <a:r>
              <a:rPr lang="cs-CZ" altLang="cs-CZ" dirty="0">
                <a:latin typeface="Arial" charset="0"/>
              </a:rPr>
              <a:t>podpořila </a:t>
            </a:r>
            <a:r>
              <a:rPr lang="cs-CZ" altLang="cs-CZ" dirty="0" smtClean="0">
                <a:latin typeface="Arial" charset="0"/>
              </a:rPr>
              <a:t>migrace </a:t>
            </a:r>
            <a:r>
              <a:rPr lang="cs-CZ" altLang="cs-CZ" dirty="0">
                <a:latin typeface="Arial" charset="0"/>
              </a:rPr>
              <a:t>z </a:t>
            </a:r>
            <a:r>
              <a:rPr lang="cs-CZ" altLang="cs-CZ" dirty="0" smtClean="0">
                <a:latin typeface="Arial" charset="0"/>
              </a:rPr>
              <a:t>Ukrajiny</a:t>
            </a:r>
          </a:p>
          <a:p>
            <a:pPr defTabSz="179388">
              <a:lnSpc>
                <a:spcPct val="114000"/>
              </a:lnSpc>
              <a:spcAft>
                <a:spcPts val="600"/>
              </a:spcAft>
            </a:pPr>
            <a:r>
              <a:rPr lang="cs-CZ" altLang="cs-CZ" dirty="0">
                <a:latin typeface="Arial" charset="0"/>
              </a:rPr>
              <a:t>	</a:t>
            </a:r>
            <a:r>
              <a:rPr lang="cs-CZ" altLang="cs-CZ" dirty="0" smtClean="0">
                <a:latin typeface="Arial" charset="0"/>
              </a:rPr>
              <a:t>(přírůstek stěhováním 10,5 </a:t>
            </a:r>
            <a:r>
              <a:rPr lang="cs-CZ" altLang="cs-CZ" dirty="0">
                <a:latin typeface="Arial" charset="0"/>
              </a:rPr>
              <a:t>tis</a:t>
            </a:r>
            <a:r>
              <a:rPr lang="cs-CZ" altLang="cs-CZ" dirty="0" smtClean="0">
                <a:latin typeface="Arial" charset="0"/>
              </a:rPr>
              <a:t>. a 2,8 tis., když obvykle jde o nízké </a:t>
            </a:r>
            <a:r>
              <a:rPr lang="cs-CZ" altLang="cs-CZ" dirty="0">
                <a:latin typeface="Arial" charset="0"/>
              </a:rPr>
              <a:t>stovky)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490710"/>
              </p:ext>
            </p:extLst>
          </p:nvPr>
        </p:nvGraphicFramePr>
        <p:xfrm>
          <a:off x="312763" y="900311"/>
          <a:ext cx="7200800" cy="4009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129944"/>
              </p:ext>
            </p:extLst>
          </p:nvPr>
        </p:nvGraphicFramePr>
        <p:xfrm>
          <a:off x="7657579" y="865360"/>
          <a:ext cx="5400600" cy="4079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6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44590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719527" y="219803"/>
            <a:ext cx="12097344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tabLst>
                <a:tab pos="450850" algn="l"/>
              </a:tabLst>
            </a:pPr>
            <a:r>
              <a:rPr lang="cs-CZ" sz="3400" dirty="0" smtClean="0"/>
              <a:t>Předpokládaný vývoj </a:t>
            </a:r>
            <a:r>
              <a:rPr lang="cs-CZ" sz="3400" dirty="0"/>
              <a:t>počtu </a:t>
            </a:r>
            <a:r>
              <a:rPr lang="cs-CZ" sz="3400" dirty="0" smtClean="0"/>
              <a:t>seniorů</a:t>
            </a:r>
          </a:p>
          <a:p>
            <a:pPr>
              <a:tabLst>
                <a:tab pos="450850" algn="l"/>
              </a:tabLst>
            </a:pPr>
            <a:r>
              <a:rPr lang="cs-CZ" sz="2400" b="0" dirty="0" smtClean="0"/>
              <a:t>období 2024–2100 podle </a:t>
            </a:r>
            <a:r>
              <a:rPr lang="cs-CZ" sz="2400" b="0" dirty="0"/>
              <a:t>střední </a:t>
            </a:r>
            <a:r>
              <a:rPr lang="cs-CZ" sz="2400" b="0" dirty="0" smtClean="0"/>
              <a:t>a nízké varianty </a:t>
            </a:r>
            <a:r>
              <a:rPr lang="cs-CZ" sz="2400" b="0" dirty="0"/>
              <a:t>Projekce obyvatelstva (ČSÚ 2023</a:t>
            </a:r>
            <a:r>
              <a:rPr lang="cs-CZ" sz="2400" dirty="0"/>
              <a:t>)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5508" y="5292798"/>
            <a:ext cx="1188132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defTabSz="179388">
              <a:lnSpc>
                <a:spcPct val="112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charset="0"/>
              </a:rPr>
              <a:t>trend rostoucího počtu seniorů </a:t>
            </a:r>
            <a:r>
              <a:rPr lang="cs-CZ" altLang="cs-CZ" sz="2000" dirty="0" smtClean="0">
                <a:latin typeface="Arial" charset="0"/>
              </a:rPr>
              <a:t>nepřetržitý </a:t>
            </a:r>
            <a:r>
              <a:rPr lang="cs-CZ" altLang="cs-CZ" sz="2000" dirty="0">
                <a:latin typeface="Arial" charset="0"/>
              </a:rPr>
              <a:t>až </a:t>
            </a:r>
            <a:r>
              <a:rPr lang="cs-CZ" altLang="cs-CZ" sz="2000" dirty="0" smtClean="0">
                <a:latin typeface="Arial" charset="0"/>
              </a:rPr>
              <a:t>do konce 50. let tohoto století (3,25 </a:t>
            </a:r>
            <a:r>
              <a:rPr lang="cs-CZ" altLang="cs-CZ" sz="2000" dirty="0">
                <a:latin typeface="Arial" charset="0"/>
              </a:rPr>
              <a:t>mil. roku </a:t>
            </a:r>
            <a:r>
              <a:rPr lang="cs-CZ" altLang="cs-CZ" sz="2000" dirty="0" smtClean="0">
                <a:latin typeface="Arial" charset="0"/>
              </a:rPr>
              <a:t>2059; i v 			nízké variantě přes 3 mil.)</a:t>
            </a:r>
            <a:endParaRPr lang="cs-CZ" altLang="cs-CZ" sz="2000" dirty="0">
              <a:latin typeface="Arial" charset="0"/>
            </a:endParaRPr>
          </a:p>
          <a:p>
            <a:pPr indent="-342900" defTabSz="179388">
              <a:lnSpc>
                <a:spcPct val="112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charset="0"/>
              </a:rPr>
              <a:t>v nejbližších letech krátkodobě mírnější přírůstky – slabší ročníky z přelomu </a:t>
            </a:r>
            <a:r>
              <a:rPr lang="cs-CZ" altLang="cs-CZ" sz="2000" dirty="0" smtClean="0">
                <a:latin typeface="Arial" charset="0"/>
              </a:rPr>
              <a:t>50. a 60</a:t>
            </a:r>
            <a:r>
              <a:rPr lang="cs-CZ" altLang="cs-CZ" sz="2000" dirty="0">
                <a:latin typeface="Arial" charset="0"/>
              </a:rPr>
              <a:t>. let 20. stol. + </a:t>
            </a:r>
            <a:r>
              <a:rPr lang="cs-CZ" altLang="cs-CZ" sz="2000" dirty="0" smtClean="0">
                <a:latin typeface="Arial" charset="0"/>
              </a:rPr>
              <a:t>				odchod </a:t>
            </a:r>
            <a:r>
              <a:rPr lang="cs-CZ" altLang="cs-CZ" sz="2000" dirty="0">
                <a:latin typeface="Arial" charset="0"/>
              </a:rPr>
              <a:t>uprchlíků</a:t>
            </a:r>
            <a:endParaRPr lang="cs-CZ" altLang="cs-CZ" sz="1800" dirty="0">
              <a:latin typeface="Arial" charset="0"/>
            </a:endParaRPr>
          </a:p>
          <a:p>
            <a:pPr indent="-342900">
              <a:lnSpc>
                <a:spcPct val="112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charset="0"/>
              </a:rPr>
              <a:t>zrychlení přírůstku seniorů na přelomu </a:t>
            </a:r>
            <a:r>
              <a:rPr lang="cs-CZ" altLang="cs-CZ" sz="2000" dirty="0" smtClean="0">
                <a:latin typeface="Arial" charset="0"/>
              </a:rPr>
              <a:t>30. a 40</a:t>
            </a:r>
            <a:r>
              <a:rPr lang="cs-CZ" altLang="cs-CZ" sz="2000" dirty="0">
                <a:latin typeface="Arial" charset="0"/>
              </a:rPr>
              <a:t>. let 21. stol.</a:t>
            </a: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726232"/>
              </p:ext>
            </p:extLst>
          </p:nvPr>
        </p:nvGraphicFramePr>
        <p:xfrm>
          <a:off x="7015508" y="1376703"/>
          <a:ext cx="6300000" cy="372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684953"/>
              </p:ext>
            </p:extLst>
          </p:nvPr>
        </p:nvGraphicFramePr>
        <p:xfrm>
          <a:off x="715508" y="1418038"/>
          <a:ext cx="6300000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7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74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816819" y="324247"/>
            <a:ext cx="11449272" cy="97155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450850" algn="l"/>
              </a:tabLst>
            </a:pPr>
            <a:r>
              <a:rPr lang="cs-CZ" sz="3400" dirty="0" smtClean="0"/>
              <a:t>Předpokládaný vývoj podílu seniorů v populaci ČR</a:t>
            </a:r>
          </a:p>
          <a:p>
            <a:pPr>
              <a:tabLst>
                <a:tab pos="450850" algn="l"/>
              </a:tabLst>
            </a:pPr>
            <a:r>
              <a:rPr lang="cs-CZ" sz="2400" b="0" dirty="0" smtClean="0"/>
              <a:t>období 2024–2101 podle </a:t>
            </a:r>
            <a:r>
              <a:rPr lang="cs-CZ" sz="2400" b="0" dirty="0"/>
              <a:t>střední </a:t>
            </a:r>
            <a:r>
              <a:rPr lang="cs-CZ" sz="2400" b="0" dirty="0" smtClean="0"/>
              <a:t>a nízké varianty </a:t>
            </a:r>
            <a:r>
              <a:rPr lang="cs-CZ" sz="2400" b="0" dirty="0"/>
              <a:t>Projekce obyvatelstva (ČSÚ 2023)</a:t>
            </a:r>
          </a:p>
        </p:txBody>
      </p:sp>
      <p:sp>
        <p:nvSpPr>
          <p:cNvPr id="7" name="Obdélník 6"/>
          <p:cNvSpPr/>
          <p:nvPr/>
        </p:nvSpPr>
        <p:spPr>
          <a:xfrm>
            <a:off x="9385771" y="1764407"/>
            <a:ext cx="3600400" cy="4344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cs-CZ" altLang="cs-CZ" dirty="0">
                <a:latin typeface="Arial" charset="0"/>
              </a:rPr>
              <a:t>z aktuálních </a:t>
            </a:r>
            <a:r>
              <a:rPr lang="cs-CZ" altLang="cs-CZ" dirty="0" smtClean="0">
                <a:latin typeface="Arial" charset="0"/>
              </a:rPr>
              <a:t>20,5 </a:t>
            </a:r>
            <a:r>
              <a:rPr lang="cs-CZ" altLang="cs-CZ" dirty="0">
                <a:latin typeface="Arial" charset="0"/>
              </a:rPr>
              <a:t>% do poloviny století nárůst podílu seniorů na bezmála 30 %</a:t>
            </a:r>
          </a:p>
          <a:p>
            <a:pPr marL="342900" indent="-34290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přerušení trendu rostoucího podílu seniorů v populaci očekáváno až na počátku 60. let tohoto století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83554" y="6398967"/>
            <a:ext cx="9793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podíl seniorů ve věku 65+ let jedním ze základních ukazatelů stárnutí populace</a:t>
            </a: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20953"/>
              </p:ext>
            </p:extLst>
          </p:nvPr>
        </p:nvGraphicFramePr>
        <p:xfrm>
          <a:off x="816819" y="1348089"/>
          <a:ext cx="8352928" cy="488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8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206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888827" y="294492"/>
            <a:ext cx="11809312" cy="972000"/>
          </a:xfrm>
        </p:spPr>
        <p:txBody>
          <a:bodyPr>
            <a:normAutofit/>
          </a:bodyPr>
          <a:lstStyle/>
          <a:p>
            <a:r>
              <a:rPr lang="cs-CZ" sz="3400" dirty="0" smtClean="0"/>
              <a:t>Podíl seniorů v populaci bude růst ve všech zemích EU</a:t>
            </a:r>
            <a:endParaRPr lang="cs-CZ" sz="3400" dirty="0"/>
          </a:p>
        </p:txBody>
      </p:sp>
      <p:sp>
        <p:nvSpPr>
          <p:cNvPr id="5" name="Obdélník 4"/>
          <p:cNvSpPr/>
          <p:nvPr/>
        </p:nvSpPr>
        <p:spPr>
          <a:xfrm>
            <a:off x="600795" y="6038720"/>
            <a:ext cx="12457384" cy="934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Podle projekce EUROPOP2023 podíl seniorů v </a:t>
            </a:r>
            <a:r>
              <a:rPr lang="cs-CZ" altLang="cs-CZ" dirty="0" smtClean="0">
                <a:latin typeface="Arial" charset="0"/>
              </a:rPr>
              <a:t>EU/EFTA </a:t>
            </a:r>
            <a:r>
              <a:rPr lang="cs-CZ" altLang="cs-CZ" dirty="0">
                <a:latin typeface="Arial" charset="0"/>
              </a:rPr>
              <a:t>do roku 2060 vzroste na 30 %, resp. bude se v zemích EU pohybovat v rozmezí </a:t>
            </a:r>
            <a:r>
              <a:rPr lang="cs-CZ" altLang="cs-CZ" dirty="0" smtClean="0">
                <a:latin typeface="Arial" charset="0"/>
              </a:rPr>
              <a:t>24,5 (Island) až 35 % (Litva, Řecko)</a:t>
            </a:r>
            <a:endParaRPr lang="cs-CZ" altLang="cs-CZ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262498" y="1424432"/>
            <a:ext cx="3180452" cy="4456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podíl seniorů 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v EU aktuálně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21 %</a:t>
            </a:r>
          </a:p>
          <a:p>
            <a:pPr marL="342900" indent="-34290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nejvyšší </a:t>
            </a:r>
            <a:r>
              <a:rPr lang="cs-CZ" altLang="cs-CZ" dirty="0" smtClean="0">
                <a:latin typeface="Arial" charset="0"/>
              </a:rPr>
              <a:t>24 % </a:t>
            </a:r>
            <a:r>
              <a:rPr lang="cs-CZ" altLang="cs-CZ" dirty="0">
                <a:latin typeface="Arial" charset="0"/>
              </a:rPr>
              <a:t/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v Itálii a </a:t>
            </a:r>
            <a:r>
              <a:rPr lang="cs-CZ" altLang="cs-CZ" dirty="0" smtClean="0">
                <a:latin typeface="Arial" charset="0"/>
              </a:rPr>
              <a:t>Portugalsku (Bulharsko 23,5 %)</a:t>
            </a:r>
            <a:endParaRPr lang="cs-CZ" altLang="cs-CZ" dirty="0">
              <a:latin typeface="Arial" charset="0"/>
            </a:endParaRPr>
          </a:p>
          <a:p>
            <a:pPr marL="342900" indent="-34290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charset="0"/>
              </a:rPr>
              <a:t>nejnižší 15% 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v Lucembursku a Irsku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829450" y="1044327"/>
            <a:ext cx="9433048" cy="4752528"/>
            <a:chOff x="1104851" y="1044327"/>
            <a:chExt cx="9001000" cy="4752528"/>
          </a:xfrm>
        </p:grpSpPr>
        <p:grpSp>
          <p:nvGrpSpPr>
            <p:cNvPr id="10" name="Skupina 9"/>
            <p:cNvGrpSpPr/>
            <p:nvPr/>
          </p:nvGrpSpPr>
          <p:grpSpPr>
            <a:xfrm>
              <a:off x="1104851" y="1044327"/>
              <a:ext cx="9001000" cy="4752528"/>
              <a:chOff x="1104851" y="1044327"/>
              <a:chExt cx="9001000" cy="4752528"/>
            </a:xfrm>
          </p:grpSpPr>
          <p:graphicFrame>
            <p:nvGraphicFramePr>
              <p:cNvPr id="8" name="Graf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60622077"/>
                  </p:ext>
                </p:extLst>
              </p:nvPr>
            </p:nvGraphicFramePr>
            <p:xfrm>
              <a:off x="1104851" y="1044327"/>
              <a:ext cx="9001000" cy="475252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cxnSp>
            <p:nvCxnSpPr>
              <p:cNvPr id="9" name="Přímá spojnice 8"/>
              <p:cNvCxnSpPr/>
              <p:nvPr/>
            </p:nvCxnSpPr>
            <p:spPr>
              <a:xfrm>
                <a:off x="1649058" y="2574000"/>
                <a:ext cx="8280920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Přímá spojnice 10"/>
            <p:cNvCxnSpPr/>
            <p:nvPr/>
          </p:nvCxnSpPr>
          <p:spPr>
            <a:xfrm>
              <a:off x="1649058" y="3330000"/>
              <a:ext cx="8280920" cy="0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ástupný symbol pro číslo snímku">
            <a:extLst>
              <a:ext uri="{FF2B5EF4-FFF2-40B4-BE49-F238E27FC236}">
                <a16:creationId xmlns:a16="http://schemas.microsoft.com/office/drawing/2014/main" id="{B9848CB0-2310-637F-D19D-BBF6A8404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75914" y="7039332"/>
            <a:ext cx="1909690" cy="376335"/>
          </a:xfrm>
        </p:spPr>
        <p:txBody>
          <a:bodyPr>
            <a:noAutofit/>
          </a:bodyPr>
          <a:lstStyle/>
          <a:p>
            <a:pPr algn="r"/>
            <a:fld id="{6D86587B-5A88-4E52-908E-D4558B103FD5}" type="slidenum">
              <a:rPr lang="cs-CZ" sz="2000" b="1" smtClean="0"/>
              <a:pPr algn="r"/>
              <a:t>9</a:t>
            </a:fld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276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ČSÚ A4">
  <a:themeElements>
    <a:clrScheme name="ČSÚ">
      <a:dk1>
        <a:sysClr val="windowText" lastClr="000000"/>
      </a:dk1>
      <a:lt1>
        <a:sysClr val="window" lastClr="FFFFFF"/>
      </a:lt1>
      <a:dk2>
        <a:srgbClr val="747678"/>
      </a:dk2>
      <a:lt2>
        <a:srgbClr val="DCDCDC"/>
      </a:lt2>
      <a:accent1>
        <a:srgbClr val="0071BC"/>
      </a:accent1>
      <a:accent2>
        <a:srgbClr val="BC091B"/>
      </a:accent2>
      <a:accent3>
        <a:srgbClr val="84878B"/>
      </a:accent3>
      <a:accent4>
        <a:srgbClr val="B5852B"/>
      </a:accent4>
      <a:accent5>
        <a:srgbClr val="AA4F7A"/>
      </a:accent5>
      <a:accent6>
        <a:srgbClr val="5D9D44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17ABE6B-9BBD-4547-B75E-7618C468ADD7}" vid="{23FDC94A-928F-46EF-8BAE-43696B8D15E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Form_c460_Powerpointova prezentace_CZ_16ku9</Template>
  <TotalTime>8250</TotalTime>
  <Words>1684</Words>
  <Application>Microsoft Office PowerPoint</Application>
  <PresentationFormat>Vlastní</PresentationFormat>
  <Paragraphs>326</Paragraphs>
  <Slides>18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Prezentace ČSÚ A4</vt:lpstr>
      <vt:lpstr>Demografické změny seniorské populace </vt:lpstr>
      <vt:lpstr>Úvod</vt:lpstr>
      <vt:lpstr>Úvod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Počítejte s námi</vt:lpstr>
    </vt:vector>
  </TitlesOfParts>
  <Company>ČSÚ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ČSÚ</dc:creator>
  <cp:keywords>Prezentace,modrá,ČSÚ</cp:keywords>
  <cp:lastModifiedBy>Štyglerová Terezie</cp:lastModifiedBy>
  <cp:revision>469</cp:revision>
  <cp:lastPrinted>2024-05-06T10:11:24Z</cp:lastPrinted>
  <dcterms:created xsi:type="dcterms:W3CDTF">2022-02-15T08:30:52Z</dcterms:created>
  <dcterms:modified xsi:type="dcterms:W3CDTF">2024-10-29T11:27:32Z</dcterms:modified>
</cp:coreProperties>
</file>