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73" r:id="rId4"/>
    <p:sldId id="277" r:id="rId5"/>
    <p:sldId id="266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109" d="100"/>
          <a:sy n="109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D3B1-175D-417F-B877-946742C38318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4FCB-DCC8-474A-A97F-F12958C78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50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D3B1-175D-417F-B877-946742C38318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4FCB-DCC8-474A-A97F-F12958C78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82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D3B1-175D-417F-B877-946742C38318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4FCB-DCC8-474A-A97F-F12958C78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283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D3B1-175D-417F-B877-946742C38318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4FCB-DCC8-474A-A97F-F12958C78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60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D3B1-175D-417F-B877-946742C38318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4FCB-DCC8-474A-A97F-F12958C78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17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D3B1-175D-417F-B877-946742C38318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4FCB-DCC8-474A-A97F-F12958C78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88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D3B1-175D-417F-B877-946742C38318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4FCB-DCC8-474A-A97F-F12958C78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569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D3B1-175D-417F-B877-946742C38318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4FCB-DCC8-474A-A97F-F12958C78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9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D3B1-175D-417F-B877-946742C38318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4FCB-DCC8-474A-A97F-F12958C78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45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D3B1-175D-417F-B877-946742C38318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4FCB-DCC8-474A-A97F-F12958C78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5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D3B1-175D-417F-B877-946742C38318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64FCB-DCC8-474A-A97F-F12958C78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58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4D3B1-175D-417F-B877-946742C38318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64FCB-DCC8-474A-A97F-F12958C78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39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asapomoci.cz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acebook.com/Krasapomoc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50458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Proč potřebujeme Úmluvu OSN o lidských právech seniorů?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031785"/>
            <a:ext cx="9144000" cy="1655762"/>
          </a:xfrm>
        </p:spPr>
        <p:txBody>
          <a:bodyPr/>
          <a:lstStyle/>
          <a:p>
            <a:r>
              <a:rPr lang="cs-CZ" dirty="0" smtClean="0"/>
              <a:t>Taťána G. Brzobohatá, Nadace Krása pomoci</a:t>
            </a:r>
            <a:endParaRPr lang="cs-CZ" dirty="0"/>
          </a:p>
        </p:txBody>
      </p:sp>
      <p:sp>
        <p:nvSpPr>
          <p:cNvPr id="4" name="Shape 53"/>
          <p:cNvSpPr/>
          <p:nvPr/>
        </p:nvSpPr>
        <p:spPr>
          <a:xfrm>
            <a:off x="-61546" y="0"/>
            <a:ext cx="12192000" cy="1364983"/>
          </a:xfrm>
          <a:prstGeom prst="rect">
            <a:avLst/>
          </a:prstGeom>
          <a:solidFill>
            <a:srgbClr val="A11147"/>
          </a:solidFill>
          <a:ln w="12700">
            <a:miter lim="400000"/>
          </a:ln>
        </p:spPr>
        <p:txBody>
          <a:bodyPr lIns="0" tIns="0" rIns="0" bIns="0" anchor="ctr"/>
          <a:lstStyle>
            <a:lvl1pPr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indent="2286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indent="4572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indent="6858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indent="9144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  <a:lvl6pPr indent="11430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6pPr>
            <a:lvl7pPr indent="13716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7pPr>
            <a:lvl8pPr indent="16002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8pPr>
            <a:lvl9pPr indent="18288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 algn="r">
              <a:defRPr sz="5600"/>
            </a:pPr>
            <a:endParaRPr/>
          </a:p>
        </p:txBody>
      </p:sp>
      <p:pic>
        <p:nvPicPr>
          <p:cNvPr id="5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3193" y="121114"/>
            <a:ext cx="1122748" cy="112275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5761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7" y="1579954"/>
            <a:ext cx="5095022" cy="4882392"/>
          </a:xfrm>
        </p:spPr>
        <p:txBody>
          <a:bodyPr>
            <a:noAutofit/>
          </a:bodyPr>
          <a:lstStyle/>
          <a:p>
            <a:endParaRPr lang="cs-CZ" dirty="0" smtClean="0"/>
          </a:p>
          <a:p>
            <a:r>
              <a:rPr lang="cs-CZ" dirty="0" smtClean="0"/>
              <a:t>Všichni </a:t>
            </a:r>
            <a:r>
              <a:rPr lang="cs-CZ" dirty="0"/>
              <a:t>chceme spravedlivou společnost, která s každým zachází jako s rovným, a spravedlivý mezinárodní systém lidských práv, který chrání a prosazuje práva každého bez diskriminace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Starší lidé </a:t>
            </a:r>
            <a:r>
              <a:rPr lang="cs-CZ" dirty="0" smtClean="0"/>
              <a:t>říkají, </a:t>
            </a:r>
            <a:r>
              <a:rPr lang="cs-CZ" dirty="0"/>
              <a:t>že jim bývá odepřeno právo na přístup k široké škále zboží a služeb z důvodu jejich vyššího věku, včetně zaměstnání, bydlení, finančních služeb, dopravy a zdravotní péče. </a:t>
            </a:r>
            <a:endParaRPr lang="cs-CZ" dirty="0" smtClean="0"/>
          </a:p>
          <a:p>
            <a:r>
              <a:rPr lang="cs-CZ" dirty="0" smtClean="0"/>
              <a:t>Cítí se </a:t>
            </a:r>
            <a:r>
              <a:rPr lang="cs-CZ" dirty="0"/>
              <a:t>poníženi, neviditelní a devalvovaní, že se s nimi jedná blahosklonně. </a:t>
            </a:r>
          </a:p>
          <a:p>
            <a:r>
              <a:rPr lang="cs-CZ" dirty="0"/>
              <a:t>S</a:t>
            </a:r>
            <a:r>
              <a:rPr lang="cs-CZ" dirty="0" smtClean="0"/>
              <a:t>polečnost je často </a:t>
            </a:r>
            <a:r>
              <a:rPr lang="cs-CZ" dirty="0"/>
              <a:t>vnímá jako nekompetentní, postradatelné a nahraditelné a že zatěžují naši společnost a </a:t>
            </a:r>
            <a:r>
              <a:rPr lang="cs-CZ" dirty="0" smtClean="0"/>
              <a:t>rodiny. </a:t>
            </a:r>
            <a:endParaRPr lang="cs-CZ" dirty="0"/>
          </a:p>
        </p:txBody>
      </p:sp>
      <p:sp>
        <p:nvSpPr>
          <p:cNvPr id="7" name="Shape 53"/>
          <p:cNvSpPr/>
          <p:nvPr/>
        </p:nvSpPr>
        <p:spPr>
          <a:xfrm>
            <a:off x="0" y="0"/>
            <a:ext cx="12192000" cy="1364983"/>
          </a:xfrm>
          <a:prstGeom prst="rect">
            <a:avLst/>
          </a:prstGeom>
          <a:solidFill>
            <a:srgbClr val="A11147"/>
          </a:solidFill>
          <a:ln w="12700">
            <a:miter lim="400000"/>
          </a:ln>
        </p:spPr>
        <p:txBody>
          <a:bodyPr lIns="0" tIns="0" rIns="0" bIns="0" anchor="ctr"/>
          <a:lstStyle>
            <a:lvl1pPr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indent="2286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indent="4572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indent="6858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indent="9144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  <a:lvl6pPr indent="11430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6pPr>
            <a:lvl7pPr indent="13716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7pPr>
            <a:lvl8pPr indent="16002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8pPr>
            <a:lvl9pPr indent="18288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 algn="r">
              <a:defRPr sz="5600"/>
            </a:pPr>
            <a:endParaRPr/>
          </a:p>
        </p:txBody>
      </p:sp>
      <p:pic>
        <p:nvPicPr>
          <p:cNvPr id="8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3193" y="121114"/>
            <a:ext cx="1122748" cy="1122754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177" y="1569972"/>
            <a:ext cx="3262602" cy="4892374"/>
          </a:xfrm>
          <a:prstGeom prst="rect">
            <a:avLst/>
          </a:prstGeom>
        </p:spPr>
      </p:pic>
      <p:pic>
        <p:nvPicPr>
          <p:cNvPr id="3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177" y="1569972"/>
            <a:ext cx="3262602" cy="489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46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7" y="1579953"/>
            <a:ext cx="6290775" cy="3827867"/>
          </a:xfrm>
        </p:spPr>
        <p:txBody>
          <a:bodyPr>
            <a:noAutofit/>
          </a:bodyPr>
          <a:lstStyle/>
          <a:p>
            <a:endParaRPr lang="cs-CZ" sz="1800" dirty="0" smtClean="0"/>
          </a:p>
          <a:p>
            <a:r>
              <a:rPr lang="cs-CZ" sz="1800" dirty="0" smtClean="0"/>
              <a:t>Současný </a:t>
            </a:r>
            <a:r>
              <a:rPr lang="cs-CZ" sz="1800" dirty="0"/>
              <a:t>mezinárodní systém lidských </a:t>
            </a:r>
            <a:r>
              <a:rPr lang="cs-CZ" sz="1800" dirty="0" smtClean="0"/>
              <a:t>selhává </a:t>
            </a:r>
            <a:r>
              <a:rPr lang="cs-CZ" sz="1800" dirty="0"/>
              <a:t>v těchto 4 oblastech:</a:t>
            </a:r>
          </a:p>
          <a:p>
            <a:r>
              <a:rPr lang="cs-CZ" sz="1800" dirty="0"/>
              <a:t> </a:t>
            </a:r>
          </a:p>
          <a:p>
            <a:pPr marL="342900" indent="-342900">
              <a:buAutoNum type="alphaLcParenR"/>
            </a:pPr>
            <a:r>
              <a:rPr lang="cs-CZ" sz="1800" dirty="0" smtClean="0"/>
              <a:t>Standardy</a:t>
            </a:r>
          </a:p>
          <a:p>
            <a:pPr marL="342900" indent="-342900">
              <a:buAutoNum type="alphaLcParenR"/>
            </a:pPr>
            <a:r>
              <a:rPr lang="cs-CZ" sz="1800" dirty="0" smtClean="0"/>
              <a:t>Implementace</a:t>
            </a:r>
          </a:p>
          <a:p>
            <a:pPr marL="342900" indent="-342900">
              <a:buAutoNum type="alphaLcParenR"/>
            </a:pPr>
            <a:r>
              <a:rPr lang="cs-CZ" sz="1800" dirty="0" smtClean="0"/>
              <a:t>Informovanost</a:t>
            </a:r>
          </a:p>
          <a:p>
            <a:pPr marL="342900" indent="-342900">
              <a:buAutoNum type="alphaLcParenR"/>
            </a:pPr>
            <a:r>
              <a:rPr lang="cs-CZ" sz="1800" dirty="0" smtClean="0"/>
              <a:t>Monitoring</a:t>
            </a:r>
            <a:endParaRPr lang="cs-CZ" sz="1800" dirty="0"/>
          </a:p>
        </p:txBody>
      </p:sp>
      <p:sp>
        <p:nvSpPr>
          <p:cNvPr id="7" name="Shape 53"/>
          <p:cNvSpPr/>
          <p:nvPr/>
        </p:nvSpPr>
        <p:spPr>
          <a:xfrm>
            <a:off x="0" y="0"/>
            <a:ext cx="12192000" cy="1364983"/>
          </a:xfrm>
          <a:prstGeom prst="rect">
            <a:avLst/>
          </a:prstGeom>
          <a:solidFill>
            <a:srgbClr val="A11147"/>
          </a:solidFill>
          <a:ln w="12700">
            <a:miter lim="400000"/>
          </a:ln>
        </p:spPr>
        <p:txBody>
          <a:bodyPr lIns="0" tIns="0" rIns="0" bIns="0" anchor="ctr"/>
          <a:lstStyle>
            <a:lvl1pPr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indent="2286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indent="4572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indent="6858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indent="9144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  <a:lvl6pPr indent="11430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6pPr>
            <a:lvl7pPr indent="13716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7pPr>
            <a:lvl8pPr indent="16002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8pPr>
            <a:lvl9pPr indent="18288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 algn="r">
              <a:defRPr sz="5600"/>
            </a:pPr>
            <a:endParaRPr/>
          </a:p>
        </p:txBody>
      </p:sp>
      <p:pic>
        <p:nvPicPr>
          <p:cNvPr id="8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3193" y="121114"/>
            <a:ext cx="1122748" cy="1122754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Zástupný symbol pro obrázek 8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6" r="20576"/>
          <a:stretch>
            <a:fillRect/>
          </a:stretch>
        </p:blipFill>
        <p:spPr>
          <a:xfrm>
            <a:off x="7631723" y="1714102"/>
            <a:ext cx="3393830" cy="384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518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3913"/>
          </a:xfrm>
        </p:spPr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Křeslo pro </a:t>
            </a:r>
            <a:r>
              <a:rPr lang="cs-CZ" dirty="0" err="1"/>
              <a:t>leadra</a:t>
            </a:r>
            <a:r>
              <a:rPr lang="cs-CZ" dirty="0"/>
              <a:t>, který bude mezi členskými zeměmi lobbovat za přijetí Úmluvy o lidských právech seniorů, je volné.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Obsadí</a:t>
            </a:r>
            <a:r>
              <a:rPr lang="cs-CZ" dirty="0" smtClean="0"/>
              <a:t> ho Česká </a:t>
            </a:r>
            <a:r>
              <a:rPr lang="cs-CZ" dirty="0"/>
              <a:t>republika?</a:t>
            </a:r>
          </a:p>
          <a:p>
            <a:endParaRPr lang="cs-CZ" dirty="0"/>
          </a:p>
        </p:txBody>
      </p:sp>
      <p:sp>
        <p:nvSpPr>
          <p:cNvPr id="7" name="Shape 53"/>
          <p:cNvSpPr/>
          <p:nvPr/>
        </p:nvSpPr>
        <p:spPr>
          <a:xfrm>
            <a:off x="0" y="0"/>
            <a:ext cx="12192000" cy="1364983"/>
          </a:xfrm>
          <a:prstGeom prst="rect">
            <a:avLst/>
          </a:prstGeom>
          <a:solidFill>
            <a:srgbClr val="A11147"/>
          </a:solidFill>
          <a:ln w="12700">
            <a:miter lim="400000"/>
          </a:ln>
        </p:spPr>
        <p:txBody>
          <a:bodyPr lIns="0" tIns="0" rIns="0" bIns="0" anchor="ctr"/>
          <a:lstStyle>
            <a:lvl1pPr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indent="2286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indent="4572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indent="6858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indent="9144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  <a:lvl6pPr indent="11430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6pPr>
            <a:lvl7pPr indent="13716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7pPr>
            <a:lvl8pPr indent="16002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8pPr>
            <a:lvl9pPr indent="18288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 algn="r">
              <a:defRPr sz="5600"/>
            </a:pPr>
            <a:endParaRPr/>
          </a:p>
        </p:txBody>
      </p:sp>
      <p:pic>
        <p:nvPicPr>
          <p:cNvPr id="8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3193" y="121114"/>
            <a:ext cx="1122748" cy="11227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08" y="4216021"/>
            <a:ext cx="101727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66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3"/>
          <p:cNvSpPr/>
          <p:nvPr/>
        </p:nvSpPr>
        <p:spPr>
          <a:xfrm>
            <a:off x="0" y="0"/>
            <a:ext cx="12192000" cy="1364983"/>
          </a:xfrm>
          <a:prstGeom prst="rect">
            <a:avLst/>
          </a:prstGeom>
          <a:solidFill>
            <a:srgbClr val="A11147"/>
          </a:solidFill>
          <a:ln w="12700">
            <a:miter lim="400000"/>
          </a:ln>
        </p:spPr>
        <p:txBody>
          <a:bodyPr lIns="0" tIns="0" rIns="0" bIns="0" anchor="ctr"/>
          <a:lstStyle>
            <a:lvl1pPr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indent="2286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indent="4572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indent="6858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indent="9144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  <a:lvl6pPr indent="11430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6pPr>
            <a:lvl7pPr indent="13716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7pPr>
            <a:lvl8pPr indent="16002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8pPr>
            <a:lvl9pPr indent="1828800" algn="ctr" defTabSz="584200">
              <a:defRPr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 algn="r">
              <a:defRPr sz="5600"/>
            </a:pPr>
            <a:endParaRPr/>
          </a:p>
        </p:txBody>
      </p:sp>
      <p:pic>
        <p:nvPicPr>
          <p:cNvPr id="3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3193" y="121114"/>
            <a:ext cx="1122748" cy="112275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ovéPole 3"/>
          <p:cNvSpPr txBox="1"/>
          <p:nvPr/>
        </p:nvSpPr>
        <p:spPr>
          <a:xfrm>
            <a:off x="3714466" y="2552131"/>
            <a:ext cx="58799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Nadace Krása pomoci </a:t>
            </a:r>
          </a:p>
          <a:p>
            <a:r>
              <a:rPr lang="cs-CZ" sz="2400" dirty="0" smtClean="0"/>
              <a:t>Londýnská 24, 120 00 Praha 2</a:t>
            </a:r>
          </a:p>
          <a:p>
            <a:endParaRPr lang="cs-CZ" sz="2400" dirty="0" smtClean="0"/>
          </a:p>
          <a:p>
            <a:r>
              <a:rPr lang="cs-CZ" sz="2400" dirty="0" smtClean="0">
                <a:hlinkClick r:id="rId3"/>
              </a:rPr>
              <a:t>www.krasapomoci.cz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>
                <a:hlinkClick r:id="rId4"/>
              </a:rPr>
              <a:t>https://www.facebook.com/Krasapomoci/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0163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75</Words>
  <Application>Microsoft Office PowerPoint</Application>
  <PresentationFormat>Širokoúhlá obrazovka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Helvetica Light</vt:lpstr>
      <vt:lpstr>Motiv Office</vt:lpstr>
      <vt:lpstr>Proč potřebujeme Úmluvu OSN o lidských právech seniorů?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NTKOPS1</dc:creator>
  <cp:lastModifiedBy>Michaela Stachová</cp:lastModifiedBy>
  <cp:revision>44</cp:revision>
  <dcterms:created xsi:type="dcterms:W3CDTF">2018-03-07T10:57:07Z</dcterms:created>
  <dcterms:modified xsi:type="dcterms:W3CDTF">2019-09-30T09:31:22Z</dcterms:modified>
</cp:coreProperties>
</file>