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341" r:id="rId3"/>
    <p:sldId id="380" r:id="rId4"/>
    <p:sldId id="381" r:id="rId5"/>
    <p:sldId id="382" r:id="rId6"/>
    <p:sldId id="383" r:id="rId7"/>
    <p:sldId id="384" r:id="rId8"/>
    <p:sldId id="388" r:id="rId9"/>
    <p:sldId id="385" r:id="rId10"/>
    <p:sldId id="389" r:id="rId11"/>
    <p:sldId id="390" r:id="rId12"/>
    <p:sldId id="392" r:id="rId13"/>
    <p:sldId id="393" r:id="rId14"/>
    <p:sldId id="400" r:id="rId15"/>
    <p:sldId id="399" r:id="rId16"/>
    <p:sldId id="394" r:id="rId17"/>
    <p:sldId id="395" r:id="rId18"/>
    <p:sldId id="396" r:id="rId19"/>
    <p:sldId id="397" r:id="rId20"/>
    <p:sldId id="398" r:id="rId21"/>
    <p:sldId id="301" r:id="rId2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3F"/>
    <a:srgbClr val="000099"/>
    <a:srgbClr val="DB7D00"/>
    <a:srgbClr val="F9E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4673" autoAdjust="0"/>
  </p:normalViewPr>
  <p:slideViewPr>
    <p:cSldViewPr>
      <p:cViewPr>
        <p:scale>
          <a:sx n="100" d="100"/>
          <a:sy n="100" d="100"/>
        </p:scale>
        <p:origin x="-2046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-360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A9FB6-D9ED-404E-AFD2-37E0835FC3D6}" type="datetimeFigureOut">
              <a:rPr lang="cs-CZ" smtClean="0"/>
              <a:pPr/>
              <a:t>24.09.2017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A257B-425A-4350-8792-7C49418894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080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48070-1754-4046-9E38-6F5D9D5E9BB1}" type="datetimeFigureOut">
              <a:rPr lang="cs-CZ" smtClean="0"/>
              <a:pPr/>
              <a:t>24.09.2017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77F0F-9C0A-45F8-A7AE-EABCF91188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46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403648" y="4581128"/>
            <a:ext cx="7056784" cy="180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autoři projektu</a:t>
            </a:r>
            <a:endParaRPr lang="cs-CZ" dirty="0"/>
          </a:p>
        </p:txBody>
      </p:sp>
      <p:sp>
        <p:nvSpPr>
          <p:cNvPr id="6" name="Nadpis 13"/>
          <p:cNvSpPr>
            <a:spLocks noGrp="1" noChangeAspect="1"/>
          </p:cNvSpPr>
          <p:nvPr>
            <p:ph type="title" hasCustomPrompt="1"/>
          </p:nvPr>
        </p:nvSpPr>
        <p:spPr>
          <a:xfrm>
            <a:off x="1403648" y="1988840"/>
            <a:ext cx="7283152" cy="1872208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7" name="Podnadpis 2"/>
          <p:cNvSpPr txBox="1">
            <a:spLocks/>
          </p:cNvSpPr>
          <p:nvPr userDrawn="1"/>
        </p:nvSpPr>
        <p:spPr>
          <a:xfrm>
            <a:off x="1403648" y="3789040"/>
            <a:ext cx="7209184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MINISTERSTVO PRO MÍSTNÍ ROZVOJ ČR</a:t>
            </a:r>
          </a:p>
        </p:txBody>
      </p:sp>
      <p:pic>
        <p:nvPicPr>
          <p:cNvPr id="8" name="Obrázek 7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2565000" cy="5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2060848"/>
            <a:ext cx="8291264" cy="4392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 smtClean="0"/>
              <a:t>Klepnutím vložíte text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pic>
        <p:nvPicPr>
          <p:cNvPr id="4" name="Obrázek 3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1484784"/>
            <a:ext cx="8291264" cy="49685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 smtClean="0"/>
              <a:t>Klepnutím vložíte text</a:t>
            </a:r>
          </a:p>
        </p:txBody>
      </p:sp>
      <p:pic>
        <p:nvPicPr>
          <p:cNvPr id="3" name="Obrázek 2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7544" y="2060849"/>
            <a:ext cx="8229600" cy="43924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pic>
        <p:nvPicPr>
          <p:cNvPr id="5" name="Obrázek 4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42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podtisk_modry.emf"/>
          <p:cNvPicPr>
            <a:picLocks noChangeAspect="1"/>
          </p:cNvPicPr>
          <p:nvPr/>
        </p:nvPicPr>
        <p:blipFill>
          <a:blip r:embed="rId6" cstate="print"/>
          <a:srcRect l="17008" b="8622"/>
          <a:stretch>
            <a:fillRect/>
          </a:stretch>
        </p:blipFill>
        <p:spPr>
          <a:xfrm>
            <a:off x="2" y="1988841"/>
            <a:ext cx="7908545" cy="4869160"/>
          </a:xfrm>
          <a:prstGeom prst="rect">
            <a:avLst/>
          </a:prstGeom>
        </p:spPr>
      </p:pic>
      <p:sp>
        <p:nvSpPr>
          <p:cNvPr id="8" name="Obdélník 7"/>
          <p:cNvSpPr>
            <a:spLocks noChangeAspect="1"/>
          </p:cNvSpPr>
          <p:nvPr/>
        </p:nvSpPr>
        <p:spPr>
          <a:xfrm>
            <a:off x="0" y="1"/>
            <a:ext cx="9144000" cy="260648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z/url?sa=i&amp;rct=j&amp;q=&amp;esrc=s&amp;frm=1&amp;source=images&amp;cd=&amp;cad=rja&amp;uact=8&amp;ved=0CAcQjRw&amp;url=http://prazsky.denik.cz/zpravy_region/magistralu-muze-zklidnit-pouze-zavedeni-mytneho.html&amp;ei=0VkRVfPrBISoPJSzgKAJ&amp;bvm=bv.89184060,d.bGQ&amp;psig=AFQjCNFwU436govhD2JyiflhDJTM4XSzMg&amp;ust=1427286854812450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z/url?sa=i&amp;rct=j&amp;q=&amp;esrc=s&amp;frm=1&amp;source=images&amp;cd=&amp;cad=rja&amp;uact=8&amp;ved=0CAcQjRw&amp;url=http://tema.novinky.cz/vaclavske-namesti&amp;ei=s1oRVdzHOcHgOLHHgKAG&amp;bvm=bv.89184060,d.bGQ&amp;psig=AFQjCNEC8UzUGhG_ORpxPXwy3mqtGi4Azg&amp;ust=1427287085239398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z/url?sa=i&amp;rct=j&amp;q=&amp;esrc=s&amp;frm=1&amp;source=images&amp;cd=&amp;cad=rja&amp;uact=8&amp;ved=0CAcQjRw&amp;url=http://fm.denik.cz/zlociny-a-soudy/nektere-lidi-obtezuji-hlavne-v-centru-mesta-bezdomovci-20140905.html&amp;ei=SV8RVcXuBca-PLLsgMAB&amp;bvm=bv.89184060,d.bGQ&amp;psig=AFQjCNHRlOOpLTHzB85mI1d62xjyU7Fa5A&amp;ust=1427288221573973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hyperlink" Target="http://www.google.cz/url?sa=i&amp;rct=j&amp;q=&amp;esrc=s&amp;frm=1&amp;source=images&amp;cd=&amp;cad=rja&amp;uact=8&amp;ved=0CAcQjRw&amp;url=http://zpravy.idnes.cz/bezdomovci-trapi-lidi-v-centru-pardubic-vyhlaska-proti-piti-alkoholu-je-nezajima-g1o-/domaci.aspx?c%3DA100702_1411779_domaci_meb&amp;ei=ZV8RVaPWEYG5Pa2jgcgK&amp;bvm=bv.89184060,d.bGQ&amp;psig=AFQjCNHRlOOpLTHzB85mI1d62xjyU7Fa5A&amp;ust=1427288221573973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z/url?sa=i&amp;rct=j&amp;q=&amp;esrc=s&amp;frm=1&amp;source=images&amp;cd=&amp;cad=rja&amp;uact=8&amp;ved=0CAcQjRw&amp;url=http://www.prachatickonews.cz/publ/publ1633.htm&amp;ei=LmIRVdicKcvVPPb7gLgJ&amp;bvm=bv.89184060,d.bGQ&amp;psig=AFQjCNEECfkIh1NfcXINCkYMRpi9srH3wA&amp;ust=1427288991725771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hyperlink" Target="http://www.google.cz/url?sa=i&amp;rct=j&amp;q=&amp;esrc=s&amp;frm=1&amp;source=images&amp;cd=&amp;cad=rja&amp;uact=8&amp;ved=0CAcQjRw&amp;url=http://www.strasnice.org/temata/&amp;ei=Q2IRVfqpIsW7Pf-ygLgJ&amp;bvm=bv.89184060,d.bGQ&amp;psig=AFQjCNEECfkIh1NfcXINCkYMRpi9srH3wA&amp;ust=1427288991725771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hyperlink" Target="http://www.google.cz/url?sa=i&amp;rct=j&amp;q=&amp;esrc=s&amp;frm=1&amp;source=images&amp;cd=&amp;cad=rja&amp;uact=8&amp;ved=0CAcQjRw&amp;url=http://www.metro.cz/tak-to-konci-kdyz-se-parkuje-na-chodniku-dodavku-vyzdvihl-vytah-psv-/co-se-deje.aspx?c%3DA121010_142930_co-se-deje_bel&amp;ei=FFARVZ6JEITVPJPXgKAH&amp;bvm=bv.89184060,d.bGQ&amp;psig=AFQjCNF4qGYCzrffie4uYPeDT8Gn3F7law&amp;ust=1427284312548736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hyperlink" Target="http://www.google.cz/url?sa=i&amp;rct=j&amp;q=&amp;esrc=s&amp;frm=1&amp;source=images&amp;cd=&amp;cad=rja&amp;uact=8&amp;ved=0CAcQjRw&amp;url=http://ustecky.denik.cz/galerie/chodninadrazi_sloupy.html?mm%3D2136193&amp;ei=-VERVcnrOMerPLzQgDA&amp;bvm=bv.89184060,d.bGQ&amp;psig=AFQjCNGxGPVPrNPSiee_1Qzw7TI7qP8jZA&amp;ust=1427284839366439" TargetMode="Externa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z/url?sa=i&amp;rct=j&amp;q=&amp;esrc=s&amp;frm=1&amp;source=images&amp;cd=&amp;cad=rja&amp;uact=8&amp;ved=0CAcQjRw&amp;url=http://vyfotprojekt.cz/fotogalerie/revitalizace-verejnych-ploch-v-karvine&amp;ei=CmMRVd72EYj4PKj5gbAN&amp;bvm=bv.89184060,d.bGQ&amp;psig=AFQjCNGc5xN-CpUdfqOJxpf8eNu3xeoQVw&amp;ust=1427289217268701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hyperlink" Target="http://www.google.cz/url?sa=i&amp;rct=j&amp;q=&amp;esrc=s&amp;frm=1&amp;source=images&amp;cd=&amp;cad=rja&amp;uact=8&amp;ved=0CAcQjRw&amp;url=http://hartel.cz/22.html&amp;ei=EmQRVd3AA4f0OtzogZgN&amp;bvm=bv.89184060,d.bGQ&amp;psig=AFQjCNGc5xN-CpUdfqOJxpf8eNu3xeoQVw&amp;ust=142728921726870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frm=1&amp;source=images&amp;cd=&amp;cad=rja&amp;uact=8&amp;ved=0CAcQjRw&amp;url=http://www.chodcisobe.cz/praha/vsechny-podnety/?mestska_cast%3D151%26kategoria%3D1&amp;ei=3E8RVdWNJ8TFPa3wgZAC&amp;bvm=bv.89184060,d.bGQ&amp;psig=AFQjCNF4qGYCzrffie4uYPeDT8Gn3F7law&amp;ust=1427284312548736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frm=1&amp;source=images&amp;cd=&amp;cad=rja&amp;uact=8&amp;ved=0CAcQjRw&amp;url=http://www.casopisstavebnictvi.cz/bezbarierova-reseni-staveb-v-oboru-mestske-inzenyrstvi_N1333&amp;ei=3GQRVdjXB4njO8yOgcgF&amp;bvm=bv.89184060,d.bGQ&amp;psig=AFQjCNGKezLxDQgrztLFfb50CalPOWsEDA&amp;ust=1427289680757108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roman.vodny@mmr.cz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frm=1&amp;source=images&amp;cd=&amp;cad=rja&amp;uact=8&amp;ved=0CAcQjRw&amp;url=http://www.ropstrednicechy.cz/news.php?id%3Dc91cdb66-ff5d-11e2-a0d5-5254003d369b&amp;ei=A0kRVcKMIoKdPaCJgOAK&amp;bvm=bv.89184060,d.bGQ&amp;psig=AFQjCNF92OsY_7skiZ-KrfLpA3Quj-5seA&amp;ust=1427282541885609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z/url?sa=i&amp;rct=j&amp;q=&amp;esrc=s&amp;frm=1&amp;source=images&amp;cd=&amp;cad=rja&amp;uact=8&amp;ved=0CAcQjRw&amp;url=http://www.spolecneaktivity.cz/akce/archiv/2014/jeste-jednou-prazske-pruchody-pasaze-dvorkyi-a-jeste-neco-navic&amp;ei=c1gRVfiqM42rPNnggLgC&amp;bvm=bv.89184060,d.bGQ&amp;psig=AFQjCNGo6vyHtzNwdocuga5lz0k7E3QrWg&amp;ust=1427286491143860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www.google.cz/url?sa=i&amp;rct=j&amp;q=&amp;esrc=s&amp;frm=1&amp;source=images&amp;cd=&amp;cad=rja&amp;uact=8&amp;ved=0CAcQjRw&amp;url=http://www.casopisstavebnictvi.cz/nova-tvar-husova-namesti-v-beroune_N305&amp;ei=c0sRVZuuCsS4OMSwgIAJ&amp;bvm=bv.89184060,d.bGQ&amp;psig=AFQjCNH2-lZDaaj2k5LctYZP_dL8p96Szw&amp;ust=1427283140506409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z/url?sa=i&amp;rct=j&amp;q=&amp;esrc=s&amp;frm=1&amp;source=images&amp;cd=&amp;cad=rja&amp;uact=8&amp;ved=0CAcQjRw&amp;url=http://www.reflex.cz/clanek/zivot-a-styl/38521/vstupte-do-strasidelneho-pokoje-dobrisskych-spisovatelu.html&amp;ei=41IRVb2FPITkOK2PgbgE&amp;bvm=bv.89184060,d.bGQ&amp;psig=AFQjCNH7qClAQjpLc-BPESCnSbN76bzOPg&amp;ust=1427285084161538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www.google.cz/url?sa=i&amp;rct=j&amp;q=&amp;esrc=s&amp;frm=1&amp;source=images&amp;cd=&amp;cad=rja&amp;uact=8&amp;ved=0CAcQjRw&amp;url=http://www.praha.eu/jnp/cz/o_meste/zivot_v_praze/sluzby/praha_omezuje_akce_na_staromestskem.html&amp;ei=z0sRVfXAK43qOLuwgZAB&amp;bvm=bv.89184060,d.bGQ&amp;psig=AFQjCNFWYA2bXLHKlb6wejpIXWRpdzFqAg&amp;ust=142728327448903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1392003" y="4293096"/>
            <a:ext cx="7056784" cy="108012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b="1" dirty="0" smtClean="0">
                <a:solidFill>
                  <a:srgbClr val="00AF3F"/>
                </a:solidFill>
              </a:rPr>
              <a:t>Ing. Roman Vodný, Ph.D</a:t>
            </a:r>
            <a:r>
              <a:rPr lang="cs-CZ" b="1" dirty="0" smtClean="0">
                <a:solidFill>
                  <a:srgbClr val="00AF3F"/>
                </a:solidFill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ředitel odboru územního plánování MMR</a:t>
            </a: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Veřejná prostranství</a:t>
            </a:r>
            <a:endParaRPr lang="en-US" dirty="0">
              <a:solidFill>
                <a:srgbClr val="00AF3F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03649" y="5733256"/>
            <a:ext cx="733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Konference Stárnutí a veřejný prostor, Praha</a:t>
            </a:r>
            <a:endParaRPr lang="cs-CZ" b="1" dirty="0" smtClean="0"/>
          </a:p>
          <a:p>
            <a:r>
              <a:rPr lang="cs-CZ" dirty="0" smtClean="0"/>
              <a:t>25. </a:t>
            </a:r>
            <a:r>
              <a:rPr lang="cs-CZ" dirty="0" smtClean="0"/>
              <a:t>září 2017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60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Požadavky na veřejná prostranství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cs-CZ" sz="2800" dirty="0"/>
              <a:t>přístupnost, dostupnost</a:t>
            </a:r>
          </a:p>
          <a:p>
            <a:r>
              <a:rPr lang="cs-CZ" sz="2800" dirty="0"/>
              <a:t>veřejnost</a:t>
            </a:r>
          </a:p>
          <a:p>
            <a:r>
              <a:rPr lang="cs-CZ" sz="2800" dirty="0"/>
              <a:t>schopnost sdružovat lidi</a:t>
            </a:r>
          </a:p>
          <a:p>
            <a:r>
              <a:rPr lang="cs-CZ" sz="2800" dirty="0"/>
              <a:t>schopnost zadržovat lidi</a:t>
            </a:r>
          </a:p>
          <a:p>
            <a:r>
              <a:rPr lang="cs-CZ" sz="2800" dirty="0"/>
              <a:t>životnost, pestrost</a:t>
            </a:r>
          </a:p>
          <a:p>
            <a:r>
              <a:rPr lang="cs-CZ" sz="2800" dirty="0"/>
              <a:t>bezpečnost</a:t>
            </a:r>
          </a:p>
          <a:p>
            <a:r>
              <a:rPr lang="cs-CZ" sz="2800" dirty="0"/>
              <a:t>pohodlí, pohodlnost</a:t>
            </a:r>
          </a:p>
          <a:p>
            <a:r>
              <a:rPr lang="cs-CZ" sz="2800" dirty="0"/>
              <a:t>návaznost na další prostory města</a:t>
            </a:r>
            <a:endParaRPr lang="cs-CZ" dirty="0"/>
          </a:p>
        </p:txBody>
      </p:sp>
      <p:pic>
        <p:nvPicPr>
          <p:cNvPr id="4" name="Picture 2" descr="http://g.denik.cz/63/c3/praha_narodni_muzeum_magistrala_denik-60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016" y="2060848"/>
            <a:ext cx="3928485" cy="294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908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Problémy spojené s VP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cs-CZ" dirty="0" smtClean="0"/>
              <a:t>Míšení jednotlivých složek</a:t>
            </a:r>
            <a:endParaRPr lang="cs-CZ" dirty="0"/>
          </a:p>
        </p:txBody>
      </p:sp>
      <p:pic>
        <p:nvPicPr>
          <p:cNvPr id="4" name="Picture 2" descr="http://im.novinky.cz/820/248204-original1-a87nb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2773630"/>
            <a:ext cx="5727700" cy="381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7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Problémy spojené s VP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cs-CZ" sz="3000" dirty="0"/>
              <a:t>„privatizace“ veřejných prostranství</a:t>
            </a:r>
          </a:p>
          <a:p>
            <a:r>
              <a:rPr lang="cs-CZ" sz="3000" dirty="0"/>
              <a:t>nevymezování dostatečného množství VP v nových developerských projektech</a:t>
            </a:r>
            <a:endParaRPr lang="cs-CZ" sz="3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28220"/>
            <a:ext cx="8448674" cy="322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536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Problémy spojené s VP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cs-CZ" sz="3000" dirty="0" smtClean="0"/>
              <a:t>pohyb </a:t>
            </a:r>
            <a:r>
              <a:rPr lang="cs-CZ" sz="3000" dirty="0"/>
              <a:t>osob z problémových sociálních </a:t>
            </a:r>
            <a:r>
              <a:rPr lang="cs-CZ" sz="3000" dirty="0" smtClean="0"/>
              <a:t>skupin</a:t>
            </a:r>
          </a:p>
          <a:p>
            <a:endParaRPr lang="cs-CZ" sz="3000" dirty="0"/>
          </a:p>
        </p:txBody>
      </p:sp>
      <p:pic>
        <p:nvPicPr>
          <p:cNvPr id="5" name="Picture 2" descr="http://g.denik.cz/35/46/phabezdomovec-14nalavicce_denik-60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79" y="3645024"/>
            <a:ext cx="3190875" cy="239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i.idnes.cz/11/071/cl6/TON3426b8_231044_173947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45024"/>
            <a:ext cx="3928436" cy="239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579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Problémy spojené s VP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cs-CZ" sz="2800" dirty="0"/>
              <a:t>výstavba a architektonická tvorba v ČR je málo </a:t>
            </a:r>
            <a:r>
              <a:rPr lang="cs-CZ" sz="2800" dirty="0" err="1"/>
              <a:t>prostorotvorná</a:t>
            </a:r>
            <a:r>
              <a:rPr lang="cs-CZ" sz="2800" dirty="0"/>
              <a:t> – preferují se solitérní uzavřené </a:t>
            </a:r>
            <a:r>
              <a:rPr lang="cs-CZ" sz="2800" dirty="0" smtClean="0"/>
              <a:t>komplexy a zastavování VP</a:t>
            </a:r>
          </a:p>
          <a:p>
            <a:r>
              <a:rPr lang="cs-CZ" sz="2800" dirty="0" smtClean="0"/>
              <a:t>vznikají nepřehledné až nepřátelské prostory</a:t>
            </a:r>
            <a:endParaRPr lang="cs-CZ" sz="2800" dirty="0"/>
          </a:p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90" y="3902942"/>
            <a:ext cx="4154372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681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3"/>
            <a:ext cx="6581711" cy="565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40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Problémy spojené s VP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cs-CZ" sz="2800" dirty="0"/>
              <a:t>devastace veřejných </a:t>
            </a:r>
            <a:r>
              <a:rPr lang="cs-CZ" sz="2800" dirty="0" smtClean="0"/>
              <a:t>prostranství</a:t>
            </a:r>
          </a:p>
          <a:p>
            <a:r>
              <a:rPr lang="cs-CZ" sz="2800" dirty="0" smtClean="0"/>
              <a:t>špatná péče o veřejná prostranství</a:t>
            </a:r>
            <a:endParaRPr lang="cs-CZ" sz="2800" dirty="0"/>
          </a:p>
          <a:p>
            <a:r>
              <a:rPr lang="cs-CZ" sz="2800" dirty="0"/>
              <a:t>nevhodné parametry pro osoby se zdravotním postižením, straší občany a matky s dětmi</a:t>
            </a:r>
            <a:endParaRPr lang="cs-CZ" sz="2800" dirty="0"/>
          </a:p>
        </p:txBody>
      </p:sp>
      <p:pic>
        <p:nvPicPr>
          <p:cNvPr id="7" name="Picture 4" descr="http://www.prachatickonews.cz/publ/ptvandalstvi-14-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43" y="4116305"/>
            <a:ext cx="4116382" cy="274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files.strasnice.org/200000447-b3958b4849/IMG_4583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81" y="4116305"/>
            <a:ext cx="3655593" cy="274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26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Problémy spojené s VP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cs-CZ" sz="2800" dirty="0" smtClean="0"/>
              <a:t>nevhodné parametry</a:t>
            </a:r>
          </a:p>
          <a:p>
            <a:r>
              <a:rPr lang="cs-CZ" sz="2800" dirty="0" smtClean="0"/>
              <a:t>nevhodné využívání</a:t>
            </a:r>
            <a:endParaRPr lang="cs-CZ" sz="2800" dirty="0"/>
          </a:p>
        </p:txBody>
      </p:sp>
      <p:pic>
        <p:nvPicPr>
          <p:cNvPr id="10" name="Picture 4" descr="http://i.metro.cz/12/102/mecl6/BEL466f87_autAATk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1" y="3140968"/>
            <a:ext cx="2999621" cy="224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751" y="2132856"/>
            <a:ext cx="4181249" cy="27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g.denik.cz/54/cb/3190856__st__nad_labem__zk__chodn_k_u_n_dra___probl_m_galerie-980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626433"/>
            <a:ext cx="2999217" cy="224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084" y="2132856"/>
            <a:ext cx="4198791" cy="27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1" y="3140967"/>
            <a:ext cx="4889873" cy="3240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76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Trendy do budoucna /1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cs-CZ" sz="2800" dirty="0"/>
              <a:t>realizace nových a rekonstrukce stávajících veřejných </a:t>
            </a:r>
            <a:r>
              <a:rPr lang="cs-CZ" sz="2800" dirty="0" smtClean="0"/>
              <a:t>prostranství i s ohledem na potřeby vzrůstajícího počtu starší generace</a:t>
            </a:r>
            <a:endParaRPr lang="cs-CZ" dirty="0"/>
          </a:p>
          <a:p>
            <a:endParaRPr lang="cs-CZ" dirty="0"/>
          </a:p>
        </p:txBody>
      </p:sp>
      <p:pic>
        <p:nvPicPr>
          <p:cNvPr id="4" name="Picture 2" descr="http://vyfotprojekt.cz/wp-content/uploads/2007-09-17-Bohum%C3%ADn-Karvin%C3%A1-Ostrava-05-1024x76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02" y="3733799"/>
            <a:ext cx="3913209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hartel.cz/22%20na%20hroude/22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399" y="3733799"/>
            <a:ext cx="4400551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49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Trendy do budoucna /2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cs-CZ" sz="2800" dirty="0"/>
              <a:t>snaha omezit nebo vyloučit </a:t>
            </a:r>
            <a:r>
              <a:rPr lang="cs-CZ" sz="2800" dirty="0" smtClean="0"/>
              <a:t>vozidlovou dopravu</a:t>
            </a:r>
          </a:p>
          <a:p>
            <a:r>
              <a:rPr lang="cs-CZ" sz="2800" dirty="0" smtClean="0"/>
              <a:t>zajistit bezpečnost osob pohybujících se po VP</a:t>
            </a:r>
            <a:endParaRPr lang="cs-CZ" sz="2800" dirty="0"/>
          </a:p>
          <a:p>
            <a:endParaRPr lang="cs-CZ" dirty="0"/>
          </a:p>
        </p:txBody>
      </p:sp>
      <p:pic>
        <p:nvPicPr>
          <p:cNvPr id="1026" name="Picture 2" descr="http://www.prazskypatriot.cz/obrazky_resize/praha-1/segway-jaro-2015-4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45296"/>
            <a:ext cx="4870317" cy="24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chodcisobe.cz/_data/_media_images/e35f99a6b6197343370eec01ebb074e8e7921bf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45296"/>
            <a:ext cx="3294729" cy="24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91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Legislativní rámec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cs-CZ" sz="2800" dirty="0" smtClean="0"/>
              <a:t>Zákon č. 183/2006 Sb. (Stavební zákon)</a:t>
            </a:r>
          </a:p>
          <a:p>
            <a:pPr marL="0" indent="0">
              <a:buNone/>
            </a:pPr>
            <a:r>
              <a:rPr lang="cs-CZ" sz="2800" i="1" dirty="0" smtClean="0"/>
              <a:t>Veřejnou infrastrukturou se rozumí pozemky, stavby a zařízení:</a:t>
            </a:r>
          </a:p>
          <a:p>
            <a:pPr lvl="1"/>
            <a:r>
              <a:rPr lang="cs-CZ" sz="2400" dirty="0" smtClean="0"/>
              <a:t>dopravní infrastruktury</a:t>
            </a:r>
          </a:p>
          <a:p>
            <a:pPr lvl="1"/>
            <a:r>
              <a:rPr lang="cs-CZ" sz="2400" dirty="0" smtClean="0"/>
              <a:t>technické infrastruktury</a:t>
            </a:r>
          </a:p>
          <a:p>
            <a:pPr lvl="1"/>
            <a:r>
              <a:rPr lang="cs-CZ" sz="2400" dirty="0" smtClean="0"/>
              <a:t>občanského vybavení a</a:t>
            </a:r>
          </a:p>
          <a:p>
            <a:pPr lvl="1"/>
            <a:r>
              <a:rPr lang="cs-CZ" sz="2400" b="1" dirty="0" smtClean="0">
                <a:solidFill>
                  <a:srgbClr val="00AF3F"/>
                </a:solidFill>
              </a:rPr>
              <a:t>veřejných prostranství</a:t>
            </a:r>
            <a:endParaRPr lang="cs-CZ" sz="2400" b="1" dirty="0">
              <a:solidFill>
                <a:srgbClr val="00A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264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Trendy do budoucna /3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cs-CZ" dirty="0"/>
              <a:t>stoupá význam veřejné zeleně</a:t>
            </a:r>
          </a:p>
          <a:p>
            <a:r>
              <a:rPr lang="cs-CZ" dirty="0"/>
              <a:t>bezbariérovost veřejných prostor</a:t>
            </a:r>
          </a:p>
          <a:p>
            <a:r>
              <a:rPr lang="cs-CZ" dirty="0"/>
              <a:t>technické sítě se umisťují do země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709"/>
            <a:ext cx="3754969" cy="268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http://www.casopisstavebnictvi.cz/UserFiles/Image/2008/0808/48_nedokoncene_zabradli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4000711"/>
            <a:ext cx="5222875" cy="268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05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Děkuji </a:t>
            </a:r>
            <a:r>
              <a:rPr lang="cs-CZ" dirty="0" smtClean="0"/>
              <a:t>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3059832" y="2058586"/>
            <a:ext cx="3203848" cy="4392488"/>
          </a:xfrm>
        </p:spPr>
        <p:txBody>
          <a:bodyPr numCol="1"/>
          <a:lstStyle/>
          <a:p>
            <a:pPr marL="0" indent="0" algn="ctr">
              <a:buNone/>
            </a:pPr>
            <a:endParaRPr lang="cs-CZ" sz="1800" b="1" dirty="0" smtClean="0"/>
          </a:p>
          <a:p>
            <a:pPr marL="0" indent="0" algn="ctr">
              <a:buNone/>
            </a:pPr>
            <a:endParaRPr lang="cs-CZ" sz="1800" b="1" dirty="0"/>
          </a:p>
          <a:p>
            <a:pPr marL="0" indent="0" algn="ctr">
              <a:buNone/>
            </a:pPr>
            <a:r>
              <a:rPr lang="cs-CZ" sz="1800" b="1" dirty="0" smtClean="0"/>
              <a:t>Ing. Roman Vodný, Ph.D.</a:t>
            </a:r>
          </a:p>
          <a:p>
            <a:pPr marL="0" indent="0" algn="ctr">
              <a:buNone/>
            </a:pPr>
            <a:r>
              <a:rPr lang="cs-CZ" sz="2000" dirty="0" smtClean="0"/>
              <a:t>ředitel odboru</a:t>
            </a:r>
          </a:p>
          <a:p>
            <a:pPr marL="0" indent="0" algn="ctr">
              <a:buNone/>
            </a:pPr>
            <a:r>
              <a:rPr lang="cs-CZ" sz="2000" dirty="0" smtClean="0"/>
              <a:t>územního plánování</a:t>
            </a:r>
          </a:p>
          <a:p>
            <a:pPr marL="0" indent="0" algn="ctr">
              <a:buNone/>
            </a:pPr>
            <a:endParaRPr lang="cs-CZ" sz="2000" dirty="0" smtClean="0"/>
          </a:p>
          <a:p>
            <a:pPr marL="0" indent="0" algn="ctr">
              <a:buNone/>
            </a:pPr>
            <a:r>
              <a:rPr lang="cs-CZ" sz="2000" dirty="0" smtClean="0"/>
              <a:t>tel.: 224 862 123</a:t>
            </a:r>
          </a:p>
          <a:p>
            <a:pPr marL="0" indent="0" algn="ctr">
              <a:buNone/>
            </a:pPr>
            <a:r>
              <a:rPr lang="cs-CZ" sz="1600" dirty="0" smtClean="0">
                <a:hlinkClick r:id="rId2"/>
              </a:rPr>
              <a:t>roman.vodny@mmr.cz</a:t>
            </a:r>
            <a:endParaRPr lang="cs-CZ" sz="1600" dirty="0" smtClean="0"/>
          </a:p>
          <a:p>
            <a:pPr marL="0" indent="0" algn="ctr">
              <a:buNone/>
            </a:pPr>
            <a:endParaRPr lang="cs-CZ" sz="2000" dirty="0" smtClean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059832" y="2060849"/>
            <a:ext cx="3203848" cy="4392488"/>
          </a:xfrm>
          <a:prstGeom prst="rect">
            <a:avLst/>
          </a:prstGeom>
        </p:spPr>
        <p:txBody>
          <a:bodyPr numCol="1"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endParaRPr lang="cs-CZ" sz="1800" b="1" dirty="0" smtClean="0"/>
          </a:p>
          <a:p>
            <a:pPr marL="0" indent="0" algn="ctr">
              <a:buFont typeface="Wingdings" pitchFamily="2" charset="2"/>
              <a:buNone/>
            </a:pPr>
            <a:endParaRPr lang="cs-CZ" sz="1800" b="1" dirty="0"/>
          </a:p>
          <a:p>
            <a:pPr marL="0" indent="0" algn="ctr">
              <a:buFont typeface="Wingdings" pitchFamily="2" charset="2"/>
              <a:buNone/>
            </a:pPr>
            <a:endParaRPr lang="cs-CZ" sz="2000" dirty="0" smtClean="0"/>
          </a:p>
          <a:p>
            <a:pPr marL="0" indent="0" algn="ctr">
              <a:buFont typeface="Wingdings" pitchFamily="2" charset="2"/>
              <a:buNone/>
            </a:pPr>
            <a:endParaRPr lang="cs-CZ" sz="2000" dirty="0" smtClean="0"/>
          </a:p>
        </p:txBody>
      </p:sp>
      <p:cxnSp>
        <p:nvCxnSpPr>
          <p:cNvPr id="7" name="Přímá spojnice 6"/>
          <p:cNvCxnSpPr/>
          <p:nvPr/>
        </p:nvCxnSpPr>
        <p:spPr>
          <a:xfrm>
            <a:off x="3059832" y="2132856"/>
            <a:ext cx="0" cy="4318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6263680" y="2058586"/>
            <a:ext cx="0" cy="4318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66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Legislativní rámec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cs-CZ" sz="2800" dirty="0"/>
              <a:t>§ 34 zákona č. 128/2000 Sb., o obcích:</a:t>
            </a:r>
          </a:p>
          <a:p>
            <a:pPr marL="0" indent="0" algn="ctr">
              <a:buNone/>
            </a:pPr>
            <a:endParaRPr lang="cs-CZ" sz="2800" dirty="0" smtClean="0"/>
          </a:p>
          <a:p>
            <a:pPr marL="0" indent="0" algn="ctr">
              <a:buNone/>
            </a:pPr>
            <a:r>
              <a:rPr lang="cs-CZ" sz="2800" dirty="0" smtClean="0">
                <a:solidFill>
                  <a:srgbClr val="00AF3F"/>
                </a:solidFill>
              </a:rPr>
              <a:t>Veřejným </a:t>
            </a:r>
            <a:r>
              <a:rPr lang="cs-CZ" sz="2800" dirty="0">
                <a:solidFill>
                  <a:srgbClr val="00AF3F"/>
                </a:solidFill>
              </a:rPr>
              <a:t>prostranstvím jsou všechna náměstí, ulice, tržiště, chodníky, veřejná zeleň, parky a další prostory přístupné každému bez omezení, tedy sloužící obecnému užívání a to bez ohledu na vlastnictví k tomuto prostoru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9882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Legislativní rámec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cs-CZ" sz="2800" dirty="0"/>
              <a:t>§ 7 vyhlášky č. 501/2006 Sb.:</a:t>
            </a:r>
          </a:p>
          <a:p>
            <a:pPr marL="0" indent="0" algn="ctr">
              <a:buNone/>
            </a:pPr>
            <a:r>
              <a:rPr lang="cs-CZ" sz="2800" dirty="0">
                <a:solidFill>
                  <a:srgbClr val="00AF3F"/>
                </a:solidFill>
              </a:rPr>
              <a:t>Plochy veřejných prostranství se obvykle samostatně vymezují za účelem zajištění podmínek pro přiměřené umístění, rozsah a dostupnost pozemků veřejných prostranství a k zajištění podmínek pro jejich užívání v souladu s jejich významem a účelem.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964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Legislativní rámec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cs-CZ" sz="2800" dirty="0"/>
              <a:t>Vyhláška č. 501/2006 Sb.:</a:t>
            </a:r>
          </a:p>
          <a:p>
            <a:pPr marL="137160" indent="0" algn="ctr">
              <a:buNone/>
            </a:pPr>
            <a:r>
              <a:rPr lang="cs-CZ" sz="2400" dirty="0">
                <a:solidFill>
                  <a:srgbClr val="00AF3F"/>
                </a:solidFill>
              </a:rPr>
              <a:t>Plochy veřejných prostranství zahrnují zpravidla stávající a navrhované pozemky jednotlivých druhů veřejných prostranství a další pozemky související dopravní a technické infrastruktury a občanského vybavení, slučitelné s účelem veřejných prostranství. Pro každé dva hektary zastavitelné plochy bydlení, rekreace, občanského vybavení anebo smíšené obytné se vymezuje s touto zastavitelnou plochou související plocha veřejného prostranství o výměře nejméně 1000 m</a:t>
            </a:r>
            <a:r>
              <a:rPr lang="cs-CZ" sz="2400" baseline="30000" dirty="0">
                <a:solidFill>
                  <a:srgbClr val="00AF3F"/>
                </a:solidFill>
              </a:rPr>
              <a:t>2</a:t>
            </a:r>
            <a:r>
              <a:rPr lang="cs-CZ" sz="2400" dirty="0">
                <a:solidFill>
                  <a:srgbClr val="00AF3F"/>
                </a:solidFill>
              </a:rPr>
              <a:t>; do této výměry se nezapočítávají pozemní komunikace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6749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Nelegislativní definice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cs-CZ" sz="2800" dirty="0"/>
              <a:t>plocha vymezená urbanistickými prostředky, tedy především okolní zástavbou</a:t>
            </a:r>
          </a:p>
          <a:p>
            <a:r>
              <a:rPr lang="cs-CZ" sz="2800" dirty="0"/>
              <a:t>slouží k užívání veřejností a plní většinou více vzájemně souvisejících funkcí, především:</a:t>
            </a:r>
          </a:p>
          <a:p>
            <a:pPr lvl="1"/>
            <a:r>
              <a:rPr lang="cs-CZ" sz="2400" dirty="0"/>
              <a:t>obsluhu území (včetně dopravy)</a:t>
            </a:r>
          </a:p>
          <a:p>
            <a:pPr lvl="1"/>
            <a:r>
              <a:rPr lang="cs-CZ" sz="2400" dirty="0"/>
              <a:t>rekreaci</a:t>
            </a:r>
          </a:p>
          <a:p>
            <a:pPr lvl="1"/>
            <a:r>
              <a:rPr lang="cs-CZ" sz="2400" dirty="0"/>
              <a:t>sociální funkci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7143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568952" cy="504056"/>
          </a:xfrm>
        </p:spPr>
        <p:txBody>
          <a:bodyPr/>
          <a:lstStyle/>
          <a:p>
            <a:r>
              <a:rPr lang="cs-CZ" dirty="0" smtClean="0"/>
              <a:t>Otázky spojené s veřejnými prostranstvími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cs-CZ" dirty="0"/>
              <a:t>jedná se spíše o zvykový pojem</a:t>
            </a:r>
          </a:p>
          <a:p>
            <a:r>
              <a:rPr lang="cs-CZ" dirty="0"/>
              <a:t>„</a:t>
            </a:r>
            <a:r>
              <a:rPr lang="cs-CZ" b="1" dirty="0">
                <a:solidFill>
                  <a:srgbClr val="00AF3F"/>
                </a:solidFill>
              </a:rPr>
              <a:t>prostranství</a:t>
            </a:r>
            <a:r>
              <a:rPr lang="cs-CZ" dirty="0"/>
              <a:t>“ vs. „</a:t>
            </a:r>
            <a:r>
              <a:rPr lang="cs-CZ" b="1" dirty="0">
                <a:solidFill>
                  <a:srgbClr val="00AF3F"/>
                </a:solidFill>
              </a:rPr>
              <a:t>prostor</a:t>
            </a:r>
            <a:r>
              <a:rPr lang="cs-CZ" dirty="0"/>
              <a:t>“</a:t>
            </a:r>
          </a:p>
          <a:p>
            <a:r>
              <a:rPr lang="cs-CZ" dirty="0"/>
              <a:t>otázka, zda tento pojem zahrnuje také veřejně přístupné prostory budov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59164"/>
            <a:ext cx="4305300" cy="259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http://www.ropstrednicechy.cz/repository/kladno_prostranstvi/p1090956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522" y="4259164"/>
            <a:ext cx="4613478" cy="259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030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veřejných prostranství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cs-CZ" sz="2400" dirty="0" smtClean="0"/>
              <a:t>Náměstí</a:t>
            </a:r>
          </a:p>
          <a:p>
            <a:r>
              <a:rPr lang="cs-CZ" sz="2400" dirty="0" smtClean="0"/>
              <a:t>Tržiště</a:t>
            </a:r>
          </a:p>
          <a:p>
            <a:r>
              <a:rPr lang="cs-CZ" sz="2400" dirty="0" smtClean="0"/>
              <a:t>Ulice a chodníky</a:t>
            </a:r>
          </a:p>
          <a:p>
            <a:r>
              <a:rPr lang="cs-CZ" sz="2400" dirty="0" smtClean="0"/>
              <a:t>Parky a veřejná zeleň</a:t>
            </a:r>
          </a:p>
          <a:p>
            <a:r>
              <a:rPr lang="cs-CZ" sz="2400" dirty="0" smtClean="0"/>
              <a:t>Nábřeží</a:t>
            </a:r>
          </a:p>
          <a:p>
            <a:r>
              <a:rPr lang="cs-CZ" sz="2400" dirty="0" smtClean="0"/>
              <a:t>Vnitrobloky a pasáže</a:t>
            </a:r>
          </a:p>
          <a:p>
            <a:r>
              <a:rPr lang="cs-CZ" sz="2400" dirty="0" smtClean="0"/>
              <a:t>Nadchody, podchody, průchody</a:t>
            </a:r>
          </a:p>
          <a:p>
            <a:r>
              <a:rPr lang="cs-CZ" sz="2400" dirty="0" smtClean="0"/>
              <a:t>a další</a:t>
            </a:r>
          </a:p>
          <a:p>
            <a:endParaRPr lang="cs-CZ" sz="2400" dirty="0"/>
          </a:p>
        </p:txBody>
      </p:sp>
      <p:pic>
        <p:nvPicPr>
          <p:cNvPr id="4" name="Picture 4" descr="http://www.spolecneaktivity.cz/content/data_storage/details/event_files/images/jeste-jednou-prazske-pruchodypasazedvorkyi-a-jeste-neco-navic/_13080159535398_14072044147879_web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947" y="4451658"/>
            <a:ext cx="3202093" cy="240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420" y="1916832"/>
            <a:ext cx="4259580" cy="239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803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casopisstavebnictvi.cz/UserFiles/Image/0708/38_namesti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408" y="3429000"/>
            <a:ext cx="3465141" cy="277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praha.eu/public/11/f9/2f/1290515_198917_akc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075" y="1211002"/>
            <a:ext cx="5333884" cy="209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img.reflex.cz/img/3/article/633432_dobris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9" y="3429000"/>
            <a:ext cx="5292080" cy="274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117790"/>
      </p:ext>
    </p:extLst>
  </p:cSld>
  <p:clrMapOvr>
    <a:masterClrMapping/>
  </p:clrMapOvr>
</p:sld>
</file>

<file path=ppt/theme/theme1.xml><?xml version="1.0" encoding="utf-8"?>
<a:theme xmlns:a="http://schemas.openxmlformats.org/drawingml/2006/main" name="MMR_klas">
  <a:themeElements>
    <a:clrScheme name="Barvy MMR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000099"/>
      </a:accent1>
      <a:accent2>
        <a:srgbClr val="00AF3F"/>
      </a:accent2>
      <a:accent3>
        <a:srgbClr val="F9E300"/>
      </a:accent3>
      <a:accent4>
        <a:srgbClr val="E21C18"/>
      </a:accent4>
      <a:accent5>
        <a:srgbClr val="24A7AF"/>
      </a:accent5>
      <a:accent6>
        <a:srgbClr val="868686"/>
      </a:accent6>
      <a:hlink>
        <a:srgbClr val="00AF3F"/>
      </a:hlink>
      <a:folHlink>
        <a:srgbClr val="868686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1906</TotalTime>
  <Words>514</Words>
  <Application>Microsoft Office PowerPoint</Application>
  <PresentationFormat>Předvádění na obrazovce (4:3)</PresentationFormat>
  <Paragraphs>87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MMR_klas</vt:lpstr>
      <vt:lpstr>Veřejná prostranství</vt:lpstr>
      <vt:lpstr>Legislativní rámec</vt:lpstr>
      <vt:lpstr>Legislativní rámec</vt:lpstr>
      <vt:lpstr>Legislativní rámec</vt:lpstr>
      <vt:lpstr>Legislativní rámec</vt:lpstr>
      <vt:lpstr>Nelegislativní definice</vt:lpstr>
      <vt:lpstr>Otázky spojené s veřejnými prostranstvími</vt:lpstr>
      <vt:lpstr>Druhy veřejných prostranství</vt:lpstr>
      <vt:lpstr>Prezentace aplikace PowerPoint</vt:lpstr>
      <vt:lpstr>Požadavky na veřejná prostranství</vt:lpstr>
      <vt:lpstr>Problémy spojené s VP</vt:lpstr>
      <vt:lpstr>Problémy spojené s VP</vt:lpstr>
      <vt:lpstr>Problémy spojené s VP</vt:lpstr>
      <vt:lpstr>Problémy spojené s VP</vt:lpstr>
      <vt:lpstr>Prezentace aplikace PowerPoint</vt:lpstr>
      <vt:lpstr>Problémy spojené s VP</vt:lpstr>
      <vt:lpstr>Problémy spojené s VP</vt:lpstr>
      <vt:lpstr>Trendy do budoucna /1</vt:lpstr>
      <vt:lpstr>Trendy do budoucna /2</vt:lpstr>
      <vt:lpstr>Trendy do budoucna /3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Novela stavebního zákona 2017</dc:title>
  <dc:creator>Josef.Morkus@mmr.cz</dc:creator>
  <cp:lastModifiedBy>Roman Vodný</cp:lastModifiedBy>
  <cp:revision>210</cp:revision>
  <cp:lastPrinted>2017-09-12T08:56:23Z</cp:lastPrinted>
  <dcterms:created xsi:type="dcterms:W3CDTF">2014-02-26T13:05:03Z</dcterms:created>
  <dcterms:modified xsi:type="dcterms:W3CDTF">2017-09-24T18:30:47Z</dcterms:modified>
</cp:coreProperties>
</file>