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428" r:id="rId3"/>
    <p:sldId id="333" r:id="rId4"/>
    <p:sldId id="328" r:id="rId5"/>
    <p:sldId id="338" r:id="rId6"/>
    <p:sldId id="422" r:id="rId7"/>
    <p:sldId id="280" r:id="rId8"/>
    <p:sldId id="440" r:id="rId9"/>
    <p:sldId id="436" r:id="rId10"/>
    <p:sldId id="437" r:id="rId11"/>
    <p:sldId id="441" r:id="rId12"/>
    <p:sldId id="444" r:id="rId13"/>
    <p:sldId id="448" r:id="rId14"/>
    <p:sldId id="461" r:id="rId15"/>
    <p:sldId id="443" r:id="rId16"/>
    <p:sldId id="453" r:id="rId17"/>
    <p:sldId id="450" r:id="rId18"/>
    <p:sldId id="454" r:id="rId19"/>
    <p:sldId id="451" r:id="rId20"/>
    <p:sldId id="447" r:id="rId21"/>
    <p:sldId id="276" r:id="rId22"/>
  </p:sldIdLst>
  <p:sldSz cx="9144000" cy="6858000" type="screen4x3"/>
  <p:notesSz cx="6784975" cy="9906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D6067467-E356-4D1B-A980-854A260FD949}">
          <p14:sldIdLst>
            <p14:sldId id="256"/>
          </p14:sldIdLst>
        </p14:section>
        <p14:section name="Oddíl bez názvu" id="{4B090147-0931-4467-A48B-668FC34C4E59}">
          <p14:sldIdLst>
            <p14:sldId id="428"/>
            <p14:sldId id="333"/>
            <p14:sldId id="328"/>
            <p14:sldId id="338"/>
            <p14:sldId id="422"/>
            <p14:sldId id="280"/>
            <p14:sldId id="440"/>
            <p14:sldId id="436"/>
            <p14:sldId id="437"/>
            <p14:sldId id="441"/>
            <p14:sldId id="444"/>
            <p14:sldId id="448"/>
            <p14:sldId id="461"/>
            <p14:sldId id="443"/>
            <p14:sldId id="453"/>
            <p14:sldId id="450"/>
            <p14:sldId id="454"/>
            <p14:sldId id="451"/>
            <p14:sldId id="447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E171933-4619-4E11-9A3F-F7608DF75F80}" styleName="Střední styl 1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0796" autoAdjust="0"/>
    <p:restoredTop sz="85486" autoAdjust="0"/>
  </p:normalViewPr>
  <p:slideViewPr>
    <p:cSldViewPr>
      <p:cViewPr>
        <p:scale>
          <a:sx n="66" d="100"/>
          <a:sy n="66" d="100"/>
        </p:scale>
        <p:origin x="-2934" y="-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384163-09EC-463C-AEAD-070FD8C01AED}" type="doc">
      <dgm:prSet loTypeId="urn:microsoft.com/office/officeart/2008/layout/VerticalCurvedList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cs-CZ"/>
        </a:p>
      </dgm:t>
    </dgm:pt>
    <dgm:pt modelId="{FDB75F9E-5B47-4F89-B226-1CCA740CF1BC}">
      <dgm:prSet phldrT="[Text]"/>
      <dgm:spPr/>
      <dgm:t>
        <a:bodyPr/>
        <a:lstStyle/>
        <a:p>
          <a:pPr rtl="0"/>
          <a:r>
            <a:rPr lang="cs-CZ" dirty="0" smtClean="0"/>
            <a:t>Celkové náklady systému sociálních služeb = </a:t>
          </a:r>
          <a:r>
            <a:rPr lang="cs-CZ" b="1" dirty="0" smtClean="0"/>
            <a:t>35 mld. Kč </a:t>
          </a:r>
          <a:r>
            <a:rPr lang="cs-CZ" dirty="0" smtClean="0"/>
            <a:t>(cca 0,82 % HDP)</a:t>
          </a:r>
          <a:endParaRPr lang="cs-CZ" dirty="0"/>
        </a:p>
      </dgm:t>
    </dgm:pt>
    <dgm:pt modelId="{4887AA6D-0663-480D-8C21-D8582B4433E2}" type="parTrans" cxnId="{0FB556E8-2E79-47D1-A056-C948FE308E67}">
      <dgm:prSet/>
      <dgm:spPr/>
      <dgm:t>
        <a:bodyPr/>
        <a:lstStyle/>
        <a:p>
          <a:endParaRPr lang="cs-CZ"/>
        </a:p>
      </dgm:t>
    </dgm:pt>
    <dgm:pt modelId="{720A2511-35A8-44F6-8112-061B668CB8BC}" type="sibTrans" cxnId="{0FB556E8-2E79-47D1-A056-C948FE308E67}">
      <dgm:prSet/>
      <dgm:spPr/>
      <dgm:t>
        <a:bodyPr/>
        <a:lstStyle/>
        <a:p>
          <a:endParaRPr lang="cs-CZ"/>
        </a:p>
      </dgm:t>
    </dgm:pt>
    <dgm:pt modelId="{EE4EE0C9-3FD0-484A-85B5-F495D84F51A3}">
      <dgm:prSet/>
      <dgm:spPr/>
      <dgm:t>
        <a:bodyPr/>
        <a:lstStyle/>
        <a:p>
          <a:pPr rtl="0"/>
          <a:r>
            <a:rPr lang="cs-CZ" dirty="0" smtClean="0"/>
            <a:t>Registrováno cca </a:t>
          </a:r>
          <a:r>
            <a:rPr lang="cs-CZ" b="1" dirty="0" smtClean="0"/>
            <a:t>5,2 tis. </a:t>
          </a:r>
          <a:r>
            <a:rPr lang="cs-CZ" dirty="0" smtClean="0"/>
            <a:t>sociálních služeb ve 32 druzích</a:t>
          </a:r>
          <a:endParaRPr lang="cs-CZ" dirty="0"/>
        </a:p>
      </dgm:t>
    </dgm:pt>
    <dgm:pt modelId="{6251D7A5-8FCB-4F99-BD79-39102C4B25F6}" type="parTrans" cxnId="{A289F4EF-1C0B-48FE-8D37-04E5CE5BBB37}">
      <dgm:prSet/>
      <dgm:spPr/>
      <dgm:t>
        <a:bodyPr/>
        <a:lstStyle/>
        <a:p>
          <a:endParaRPr lang="cs-CZ"/>
        </a:p>
      </dgm:t>
    </dgm:pt>
    <dgm:pt modelId="{BEEB6060-9D68-4B21-8E0D-D81A0F4EC372}" type="sibTrans" cxnId="{A289F4EF-1C0B-48FE-8D37-04E5CE5BBB37}">
      <dgm:prSet/>
      <dgm:spPr/>
      <dgm:t>
        <a:bodyPr/>
        <a:lstStyle/>
        <a:p>
          <a:endParaRPr lang="cs-CZ"/>
        </a:p>
      </dgm:t>
    </dgm:pt>
    <dgm:pt modelId="{77A692A4-550D-45A6-B8CB-DEC006151C06}">
      <dgm:prSet/>
      <dgm:spPr/>
      <dgm:t>
        <a:bodyPr/>
        <a:lstStyle/>
        <a:p>
          <a:pPr rtl="0"/>
          <a:r>
            <a:rPr lang="cs-CZ" dirty="0" smtClean="0"/>
            <a:t>cca </a:t>
          </a:r>
          <a:r>
            <a:rPr lang="cs-CZ" b="1" dirty="0" smtClean="0"/>
            <a:t>2,4 tis. </a:t>
          </a:r>
          <a:r>
            <a:rPr lang="cs-CZ" dirty="0" smtClean="0"/>
            <a:t>poskytovatelů</a:t>
          </a:r>
          <a:endParaRPr lang="cs-CZ" dirty="0"/>
        </a:p>
      </dgm:t>
    </dgm:pt>
    <dgm:pt modelId="{16A237D8-528E-404A-AAE4-7EBB8C0AF874}" type="parTrans" cxnId="{D1DD850E-3897-4649-A119-C839A6064DEB}">
      <dgm:prSet/>
      <dgm:spPr/>
      <dgm:t>
        <a:bodyPr/>
        <a:lstStyle/>
        <a:p>
          <a:endParaRPr lang="cs-CZ"/>
        </a:p>
      </dgm:t>
    </dgm:pt>
    <dgm:pt modelId="{453BD527-DF06-471F-8C01-3DA457BACFB3}" type="sibTrans" cxnId="{D1DD850E-3897-4649-A119-C839A6064DEB}">
      <dgm:prSet/>
      <dgm:spPr/>
      <dgm:t>
        <a:bodyPr/>
        <a:lstStyle/>
        <a:p>
          <a:endParaRPr lang="cs-CZ"/>
        </a:p>
      </dgm:t>
    </dgm:pt>
    <dgm:pt modelId="{5B44B433-405E-4570-ADF8-ADE13DF04DE3}">
      <dgm:prSet/>
      <dgm:spPr/>
      <dgm:t>
        <a:bodyPr/>
        <a:lstStyle/>
        <a:p>
          <a:r>
            <a:rPr lang="cs-CZ" dirty="0" smtClean="0"/>
            <a:t>Celkový počet klientů 78 799 osob/dle výkazů (2014)</a:t>
          </a:r>
          <a:endParaRPr lang="cs-CZ" dirty="0"/>
        </a:p>
      </dgm:t>
    </dgm:pt>
    <dgm:pt modelId="{95AB2DCD-2DC1-408B-B129-AE00E1B74290}" type="parTrans" cxnId="{396E7AAB-96ED-487A-B766-EB1E990B9DDA}">
      <dgm:prSet/>
      <dgm:spPr/>
      <dgm:t>
        <a:bodyPr/>
        <a:lstStyle/>
        <a:p>
          <a:endParaRPr lang="cs-CZ"/>
        </a:p>
      </dgm:t>
    </dgm:pt>
    <dgm:pt modelId="{07879560-1064-4F7E-B401-833F75E333AF}" type="sibTrans" cxnId="{396E7AAB-96ED-487A-B766-EB1E990B9DDA}">
      <dgm:prSet/>
      <dgm:spPr/>
      <dgm:t>
        <a:bodyPr/>
        <a:lstStyle/>
        <a:p>
          <a:endParaRPr lang="cs-CZ"/>
        </a:p>
      </dgm:t>
    </dgm:pt>
    <dgm:pt modelId="{232356B9-338A-4E61-8E39-5F5B210980AB}" type="pres">
      <dgm:prSet presAssocID="{8E384163-09EC-463C-AEAD-070FD8C01AE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cs-CZ"/>
        </a:p>
      </dgm:t>
    </dgm:pt>
    <dgm:pt modelId="{4CC592B6-F797-4B51-98E3-097372958FCF}" type="pres">
      <dgm:prSet presAssocID="{8E384163-09EC-463C-AEAD-070FD8C01AED}" presName="Name1" presStyleCnt="0"/>
      <dgm:spPr/>
      <dgm:t>
        <a:bodyPr/>
        <a:lstStyle/>
        <a:p>
          <a:endParaRPr lang="cs-CZ"/>
        </a:p>
      </dgm:t>
    </dgm:pt>
    <dgm:pt modelId="{E593A91C-1ABF-446D-B1D9-8BD90769893C}" type="pres">
      <dgm:prSet presAssocID="{8E384163-09EC-463C-AEAD-070FD8C01AED}" presName="cycle" presStyleCnt="0"/>
      <dgm:spPr/>
      <dgm:t>
        <a:bodyPr/>
        <a:lstStyle/>
        <a:p>
          <a:endParaRPr lang="cs-CZ"/>
        </a:p>
      </dgm:t>
    </dgm:pt>
    <dgm:pt modelId="{BD0BAF3C-B5AC-470D-8240-5F7ACCBDCDA1}" type="pres">
      <dgm:prSet presAssocID="{8E384163-09EC-463C-AEAD-070FD8C01AED}" presName="srcNode" presStyleLbl="node1" presStyleIdx="0" presStyleCnt="4"/>
      <dgm:spPr/>
      <dgm:t>
        <a:bodyPr/>
        <a:lstStyle/>
        <a:p>
          <a:endParaRPr lang="cs-CZ"/>
        </a:p>
      </dgm:t>
    </dgm:pt>
    <dgm:pt modelId="{38020531-FDE9-48BE-9732-9015A3A5CAE4}" type="pres">
      <dgm:prSet presAssocID="{8E384163-09EC-463C-AEAD-070FD8C01AED}" presName="conn" presStyleLbl="parChTrans1D2" presStyleIdx="0" presStyleCnt="1"/>
      <dgm:spPr/>
      <dgm:t>
        <a:bodyPr/>
        <a:lstStyle/>
        <a:p>
          <a:endParaRPr lang="cs-CZ"/>
        </a:p>
      </dgm:t>
    </dgm:pt>
    <dgm:pt modelId="{1CDD160A-E83C-42A8-B970-40D195F34B12}" type="pres">
      <dgm:prSet presAssocID="{8E384163-09EC-463C-AEAD-070FD8C01AED}" presName="extraNode" presStyleLbl="node1" presStyleIdx="0" presStyleCnt="4"/>
      <dgm:spPr/>
      <dgm:t>
        <a:bodyPr/>
        <a:lstStyle/>
        <a:p>
          <a:endParaRPr lang="cs-CZ"/>
        </a:p>
      </dgm:t>
    </dgm:pt>
    <dgm:pt modelId="{D4282EAB-D6EE-4C50-A0C6-C7D740DB3346}" type="pres">
      <dgm:prSet presAssocID="{8E384163-09EC-463C-AEAD-070FD8C01AED}" presName="dstNode" presStyleLbl="node1" presStyleIdx="0" presStyleCnt="4"/>
      <dgm:spPr/>
      <dgm:t>
        <a:bodyPr/>
        <a:lstStyle/>
        <a:p>
          <a:endParaRPr lang="cs-CZ"/>
        </a:p>
      </dgm:t>
    </dgm:pt>
    <dgm:pt modelId="{00E3308B-876F-4F09-8813-107FB36C86CB}" type="pres">
      <dgm:prSet presAssocID="{EE4EE0C9-3FD0-484A-85B5-F495D84F51A3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B4B6255-338C-4F03-8A0C-F8B68F5DD065}" type="pres">
      <dgm:prSet presAssocID="{EE4EE0C9-3FD0-484A-85B5-F495D84F51A3}" presName="accent_1" presStyleCnt="0"/>
      <dgm:spPr/>
      <dgm:t>
        <a:bodyPr/>
        <a:lstStyle/>
        <a:p>
          <a:endParaRPr lang="cs-CZ"/>
        </a:p>
      </dgm:t>
    </dgm:pt>
    <dgm:pt modelId="{AA6C872A-F540-4EFE-B3A1-6FDB999F4AC1}" type="pres">
      <dgm:prSet presAssocID="{EE4EE0C9-3FD0-484A-85B5-F495D84F51A3}" presName="accentRepeatNode" presStyleLbl="solidFgAcc1" presStyleIdx="0" presStyleCnt="4"/>
      <dgm:spPr/>
      <dgm:t>
        <a:bodyPr/>
        <a:lstStyle/>
        <a:p>
          <a:endParaRPr lang="cs-CZ"/>
        </a:p>
      </dgm:t>
    </dgm:pt>
    <dgm:pt modelId="{DB6ED6C6-2B39-4AEB-9F86-FE8B7C1CBEDD}" type="pres">
      <dgm:prSet presAssocID="{77A692A4-550D-45A6-B8CB-DEC006151C0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A20DC4D-E7ED-4946-A1A9-54591C52459D}" type="pres">
      <dgm:prSet presAssocID="{77A692A4-550D-45A6-B8CB-DEC006151C06}" presName="accent_2" presStyleCnt="0"/>
      <dgm:spPr/>
      <dgm:t>
        <a:bodyPr/>
        <a:lstStyle/>
        <a:p>
          <a:endParaRPr lang="cs-CZ"/>
        </a:p>
      </dgm:t>
    </dgm:pt>
    <dgm:pt modelId="{39CDE54B-A9BC-4203-A5EA-9B2BF83F9221}" type="pres">
      <dgm:prSet presAssocID="{77A692A4-550D-45A6-B8CB-DEC006151C06}" presName="accentRepeatNode" presStyleLbl="solidFgAcc1" presStyleIdx="1" presStyleCnt="4"/>
      <dgm:spPr/>
      <dgm:t>
        <a:bodyPr/>
        <a:lstStyle/>
        <a:p>
          <a:endParaRPr lang="cs-CZ"/>
        </a:p>
      </dgm:t>
    </dgm:pt>
    <dgm:pt modelId="{86135E34-C381-4E04-8436-5EEA72857C5B}" type="pres">
      <dgm:prSet presAssocID="{FDB75F9E-5B47-4F89-B226-1CCA740CF1BC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C269EB-6394-491C-BA49-D82EDFAB3B21}" type="pres">
      <dgm:prSet presAssocID="{FDB75F9E-5B47-4F89-B226-1CCA740CF1BC}" presName="accent_3" presStyleCnt="0"/>
      <dgm:spPr/>
      <dgm:t>
        <a:bodyPr/>
        <a:lstStyle/>
        <a:p>
          <a:endParaRPr lang="cs-CZ"/>
        </a:p>
      </dgm:t>
    </dgm:pt>
    <dgm:pt modelId="{4258E81D-F697-4CBF-9260-8E5D82BE5EFA}" type="pres">
      <dgm:prSet presAssocID="{FDB75F9E-5B47-4F89-B226-1CCA740CF1BC}" presName="accentRepeatNode" presStyleLbl="solidFgAcc1" presStyleIdx="2" presStyleCnt="4"/>
      <dgm:spPr/>
      <dgm:t>
        <a:bodyPr/>
        <a:lstStyle/>
        <a:p>
          <a:endParaRPr lang="cs-CZ"/>
        </a:p>
      </dgm:t>
    </dgm:pt>
    <dgm:pt modelId="{5C0AE518-101A-4120-9D2F-914A7A5650A2}" type="pres">
      <dgm:prSet presAssocID="{5B44B433-405E-4570-ADF8-ADE13DF04DE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CCE549B-890D-48A0-B162-0DB3CF815685}" type="pres">
      <dgm:prSet presAssocID="{5B44B433-405E-4570-ADF8-ADE13DF04DE3}" presName="accent_4" presStyleCnt="0"/>
      <dgm:spPr/>
    </dgm:pt>
    <dgm:pt modelId="{1A8319C2-4673-4426-B491-9FC654820F0D}" type="pres">
      <dgm:prSet presAssocID="{5B44B433-405E-4570-ADF8-ADE13DF04DE3}" presName="accentRepeatNode" presStyleLbl="solidFgAcc1" presStyleIdx="3" presStyleCnt="4"/>
      <dgm:spPr/>
    </dgm:pt>
  </dgm:ptLst>
  <dgm:cxnLst>
    <dgm:cxn modelId="{252A0C44-B89B-4201-A11F-6B83B28472EC}" type="presOf" srcId="{8E384163-09EC-463C-AEAD-070FD8C01AED}" destId="{232356B9-338A-4E61-8E39-5F5B210980AB}" srcOrd="0" destOrd="0" presId="urn:microsoft.com/office/officeart/2008/layout/VerticalCurvedList"/>
    <dgm:cxn modelId="{0FB556E8-2E79-47D1-A056-C948FE308E67}" srcId="{8E384163-09EC-463C-AEAD-070FD8C01AED}" destId="{FDB75F9E-5B47-4F89-B226-1CCA740CF1BC}" srcOrd="2" destOrd="0" parTransId="{4887AA6D-0663-480D-8C21-D8582B4433E2}" sibTransId="{720A2511-35A8-44F6-8112-061B668CB8BC}"/>
    <dgm:cxn modelId="{0CB66F52-4A12-4D51-A69F-59DED19022BC}" type="presOf" srcId="{BEEB6060-9D68-4B21-8E0D-D81A0F4EC372}" destId="{38020531-FDE9-48BE-9732-9015A3A5CAE4}" srcOrd="0" destOrd="0" presId="urn:microsoft.com/office/officeart/2008/layout/VerticalCurvedList"/>
    <dgm:cxn modelId="{1801F710-49F4-4587-9AE1-CF8ED4C70FA7}" type="presOf" srcId="{FDB75F9E-5B47-4F89-B226-1CCA740CF1BC}" destId="{86135E34-C381-4E04-8436-5EEA72857C5B}" srcOrd="0" destOrd="0" presId="urn:microsoft.com/office/officeart/2008/layout/VerticalCurvedList"/>
    <dgm:cxn modelId="{D1714B12-E063-4992-9B84-68B3BF3DC60F}" type="presOf" srcId="{77A692A4-550D-45A6-B8CB-DEC006151C06}" destId="{DB6ED6C6-2B39-4AEB-9F86-FE8B7C1CBEDD}" srcOrd="0" destOrd="0" presId="urn:microsoft.com/office/officeart/2008/layout/VerticalCurvedList"/>
    <dgm:cxn modelId="{4A537024-0734-4291-9FB5-88506B08D414}" type="presOf" srcId="{EE4EE0C9-3FD0-484A-85B5-F495D84F51A3}" destId="{00E3308B-876F-4F09-8813-107FB36C86CB}" srcOrd="0" destOrd="0" presId="urn:microsoft.com/office/officeart/2008/layout/VerticalCurvedList"/>
    <dgm:cxn modelId="{A289F4EF-1C0B-48FE-8D37-04E5CE5BBB37}" srcId="{8E384163-09EC-463C-AEAD-070FD8C01AED}" destId="{EE4EE0C9-3FD0-484A-85B5-F495D84F51A3}" srcOrd="0" destOrd="0" parTransId="{6251D7A5-8FCB-4F99-BD79-39102C4B25F6}" sibTransId="{BEEB6060-9D68-4B21-8E0D-D81A0F4EC372}"/>
    <dgm:cxn modelId="{D1DD850E-3897-4649-A119-C839A6064DEB}" srcId="{8E384163-09EC-463C-AEAD-070FD8C01AED}" destId="{77A692A4-550D-45A6-B8CB-DEC006151C06}" srcOrd="1" destOrd="0" parTransId="{16A237D8-528E-404A-AAE4-7EBB8C0AF874}" sibTransId="{453BD527-DF06-471F-8C01-3DA457BACFB3}"/>
    <dgm:cxn modelId="{396E7AAB-96ED-487A-B766-EB1E990B9DDA}" srcId="{8E384163-09EC-463C-AEAD-070FD8C01AED}" destId="{5B44B433-405E-4570-ADF8-ADE13DF04DE3}" srcOrd="3" destOrd="0" parTransId="{95AB2DCD-2DC1-408B-B129-AE00E1B74290}" sibTransId="{07879560-1064-4F7E-B401-833F75E333AF}"/>
    <dgm:cxn modelId="{097EA921-9E69-4F9B-B338-A711670A7F62}" type="presOf" srcId="{5B44B433-405E-4570-ADF8-ADE13DF04DE3}" destId="{5C0AE518-101A-4120-9D2F-914A7A5650A2}" srcOrd="0" destOrd="0" presId="urn:microsoft.com/office/officeart/2008/layout/VerticalCurvedList"/>
    <dgm:cxn modelId="{ADA793B4-4B9D-411F-9E9C-DC5A6696B11A}" type="presParOf" srcId="{232356B9-338A-4E61-8E39-5F5B210980AB}" destId="{4CC592B6-F797-4B51-98E3-097372958FCF}" srcOrd="0" destOrd="0" presId="urn:microsoft.com/office/officeart/2008/layout/VerticalCurvedList"/>
    <dgm:cxn modelId="{F7B805BE-583B-4422-AC5D-96B582A4A6F3}" type="presParOf" srcId="{4CC592B6-F797-4B51-98E3-097372958FCF}" destId="{E593A91C-1ABF-446D-B1D9-8BD90769893C}" srcOrd="0" destOrd="0" presId="urn:microsoft.com/office/officeart/2008/layout/VerticalCurvedList"/>
    <dgm:cxn modelId="{CAFFC563-5330-4423-A985-2ABC16B2764B}" type="presParOf" srcId="{E593A91C-1ABF-446D-B1D9-8BD90769893C}" destId="{BD0BAF3C-B5AC-470D-8240-5F7ACCBDCDA1}" srcOrd="0" destOrd="0" presId="urn:microsoft.com/office/officeart/2008/layout/VerticalCurvedList"/>
    <dgm:cxn modelId="{CE68FDEA-B83F-40A6-80E1-B3B34B20912C}" type="presParOf" srcId="{E593A91C-1ABF-446D-B1D9-8BD90769893C}" destId="{38020531-FDE9-48BE-9732-9015A3A5CAE4}" srcOrd="1" destOrd="0" presId="urn:microsoft.com/office/officeart/2008/layout/VerticalCurvedList"/>
    <dgm:cxn modelId="{27B6C8C1-D5A3-4E73-B2AB-66EA29BDCC5A}" type="presParOf" srcId="{E593A91C-1ABF-446D-B1D9-8BD90769893C}" destId="{1CDD160A-E83C-42A8-B970-40D195F34B12}" srcOrd="2" destOrd="0" presId="urn:microsoft.com/office/officeart/2008/layout/VerticalCurvedList"/>
    <dgm:cxn modelId="{3F1DB3F0-41DB-40EA-9DD5-27918E2478AF}" type="presParOf" srcId="{E593A91C-1ABF-446D-B1D9-8BD90769893C}" destId="{D4282EAB-D6EE-4C50-A0C6-C7D740DB3346}" srcOrd="3" destOrd="0" presId="urn:microsoft.com/office/officeart/2008/layout/VerticalCurvedList"/>
    <dgm:cxn modelId="{9759749B-F0E4-4438-A0E6-880592173A7E}" type="presParOf" srcId="{4CC592B6-F797-4B51-98E3-097372958FCF}" destId="{00E3308B-876F-4F09-8813-107FB36C86CB}" srcOrd="1" destOrd="0" presId="urn:microsoft.com/office/officeart/2008/layout/VerticalCurvedList"/>
    <dgm:cxn modelId="{3B7D8D39-7C36-4D57-AA6D-2E0E3F472154}" type="presParOf" srcId="{4CC592B6-F797-4B51-98E3-097372958FCF}" destId="{AB4B6255-338C-4F03-8A0C-F8B68F5DD065}" srcOrd="2" destOrd="0" presId="urn:microsoft.com/office/officeart/2008/layout/VerticalCurvedList"/>
    <dgm:cxn modelId="{1CD80581-8CCA-4847-A3A3-DAC483C8240B}" type="presParOf" srcId="{AB4B6255-338C-4F03-8A0C-F8B68F5DD065}" destId="{AA6C872A-F540-4EFE-B3A1-6FDB999F4AC1}" srcOrd="0" destOrd="0" presId="urn:microsoft.com/office/officeart/2008/layout/VerticalCurvedList"/>
    <dgm:cxn modelId="{194714E5-A479-4639-A346-D26A637E2129}" type="presParOf" srcId="{4CC592B6-F797-4B51-98E3-097372958FCF}" destId="{DB6ED6C6-2B39-4AEB-9F86-FE8B7C1CBEDD}" srcOrd="3" destOrd="0" presId="urn:microsoft.com/office/officeart/2008/layout/VerticalCurvedList"/>
    <dgm:cxn modelId="{7EABB274-4866-431B-B0F3-DFD64A3C1E9E}" type="presParOf" srcId="{4CC592B6-F797-4B51-98E3-097372958FCF}" destId="{FA20DC4D-E7ED-4946-A1A9-54591C52459D}" srcOrd="4" destOrd="0" presId="urn:microsoft.com/office/officeart/2008/layout/VerticalCurvedList"/>
    <dgm:cxn modelId="{53321889-DE5C-46BC-92F3-C9ACB1F9B76B}" type="presParOf" srcId="{FA20DC4D-E7ED-4946-A1A9-54591C52459D}" destId="{39CDE54B-A9BC-4203-A5EA-9B2BF83F9221}" srcOrd="0" destOrd="0" presId="urn:microsoft.com/office/officeart/2008/layout/VerticalCurvedList"/>
    <dgm:cxn modelId="{6F69253A-B8EB-4D6F-B520-59AC696EA327}" type="presParOf" srcId="{4CC592B6-F797-4B51-98E3-097372958FCF}" destId="{86135E34-C381-4E04-8436-5EEA72857C5B}" srcOrd="5" destOrd="0" presId="urn:microsoft.com/office/officeart/2008/layout/VerticalCurvedList"/>
    <dgm:cxn modelId="{75D2FEA1-1012-4570-864E-CE0A4E06FE68}" type="presParOf" srcId="{4CC592B6-F797-4B51-98E3-097372958FCF}" destId="{D0C269EB-6394-491C-BA49-D82EDFAB3B21}" srcOrd="6" destOrd="0" presId="urn:microsoft.com/office/officeart/2008/layout/VerticalCurvedList"/>
    <dgm:cxn modelId="{6F5B6BEF-839D-4188-8C4F-3F4686887D33}" type="presParOf" srcId="{D0C269EB-6394-491C-BA49-D82EDFAB3B21}" destId="{4258E81D-F697-4CBF-9260-8E5D82BE5EFA}" srcOrd="0" destOrd="0" presId="urn:microsoft.com/office/officeart/2008/layout/VerticalCurvedList"/>
    <dgm:cxn modelId="{FEA0854E-338A-4172-891A-56B7FEE21508}" type="presParOf" srcId="{4CC592B6-F797-4B51-98E3-097372958FCF}" destId="{5C0AE518-101A-4120-9D2F-914A7A5650A2}" srcOrd="7" destOrd="0" presId="urn:microsoft.com/office/officeart/2008/layout/VerticalCurvedList"/>
    <dgm:cxn modelId="{70FD0706-1D05-4D51-ADDE-5BA0173060A7}" type="presParOf" srcId="{4CC592B6-F797-4B51-98E3-097372958FCF}" destId="{0CCE549B-890D-48A0-B162-0DB3CF815685}" srcOrd="8" destOrd="0" presId="urn:microsoft.com/office/officeart/2008/layout/VerticalCurvedList"/>
    <dgm:cxn modelId="{A891D938-3DFF-4B4A-BE80-752AA59B07B7}" type="presParOf" srcId="{0CCE549B-890D-48A0-B162-0DB3CF815685}" destId="{1A8319C2-4673-4426-B491-9FC654820F0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020531-FDE9-48BE-9732-9015A3A5CAE4}">
      <dsp:nvSpPr>
        <dsp:cNvPr id="0" name=""/>
        <dsp:cNvSpPr/>
      </dsp:nvSpPr>
      <dsp:spPr>
        <a:xfrm>
          <a:off x="-3611352" y="-554968"/>
          <a:ext cx="4305103" cy="4305103"/>
        </a:xfrm>
        <a:prstGeom prst="blockArc">
          <a:avLst>
            <a:gd name="adj1" fmla="val 18900000"/>
            <a:gd name="adj2" fmla="val 2700000"/>
            <a:gd name="adj3" fmla="val 502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E3308B-876F-4F09-8813-107FB36C86CB}">
      <dsp:nvSpPr>
        <dsp:cNvPr id="0" name=""/>
        <dsp:cNvSpPr/>
      </dsp:nvSpPr>
      <dsp:spPr>
        <a:xfrm>
          <a:off x="363682" y="245644"/>
          <a:ext cx="7116427" cy="49154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0163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Registrováno cca </a:t>
          </a:r>
          <a:r>
            <a:rPr lang="cs-CZ" sz="1700" b="1" kern="1200" dirty="0" smtClean="0"/>
            <a:t>5,2 tis. </a:t>
          </a:r>
          <a:r>
            <a:rPr lang="cs-CZ" sz="1700" kern="1200" dirty="0" smtClean="0"/>
            <a:t>sociálních služeb ve 32 druzích</a:t>
          </a:r>
          <a:endParaRPr lang="cs-CZ" sz="1700" kern="1200" dirty="0"/>
        </a:p>
      </dsp:txBody>
      <dsp:txXfrm>
        <a:off x="363682" y="245644"/>
        <a:ext cx="7116427" cy="491544"/>
      </dsp:txXfrm>
    </dsp:sp>
    <dsp:sp modelId="{AA6C872A-F540-4EFE-B3A1-6FDB999F4AC1}">
      <dsp:nvSpPr>
        <dsp:cNvPr id="0" name=""/>
        <dsp:cNvSpPr/>
      </dsp:nvSpPr>
      <dsp:spPr>
        <a:xfrm>
          <a:off x="56467" y="184201"/>
          <a:ext cx="614430" cy="6144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B6ED6C6-2B39-4AEB-9F86-FE8B7C1CBEDD}">
      <dsp:nvSpPr>
        <dsp:cNvPr id="0" name=""/>
        <dsp:cNvSpPr/>
      </dsp:nvSpPr>
      <dsp:spPr>
        <a:xfrm>
          <a:off x="645496" y="983088"/>
          <a:ext cx="6834614" cy="491544"/>
        </a:xfrm>
        <a:prstGeom prst="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0163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cca </a:t>
          </a:r>
          <a:r>
            <a:rPr lang="cs-CZ" sz="1700" b="1" kern="1200" dirty="0" smtClean="0"/>
            <a:t>2,4 tis. </a:t>
          </a:r>
          <a:r>
            <a:rPr lang="cs-CZ" sz="1700" kern="1200" dirty="0" smtClean="0"/>
            <a:t>poskytovatelů</a:t>
          </a:r>
          <a:endParaRPr lang="cs-CZ" sz="1700" kern="1200" dirty="0"/>
        </a:p>
      </dsp:txBody>
      <dsp:txXfrm>
        <a:off x="645496" y="983088"/>
        <a:ext cx="6834614" cy="491544"/>
      </dsp:txXfrm>
    </dsp:sp>
    <dsp:sp modelId="{39CDE54B-A9BC-4203-A5EA-9B2BF83F9221}">
      <dsp:nvSpPr>
        <dsp:cNvPr id="0" name=""/>
        <dsp:cNvSpPr/>
      </dsp:nvSpPr>
      <dsp:spPr>
        <a:xfrm>
          <a:off x="338281" y="921645"/>
          <a:ext cx="614430" cy="6144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135E34-C381-4E04-8436-5EEA72857C5B}">
      <dsp:nvSpPr>
        <dsp:cNvPr id="0" name=""/>
        <dsp:cNvSpPr/>
      </dsp:nvSpPr>
      <dsp:spPr>
        <a:xfrm>
          <a:off x="645496" y="1720532"/>
          <a:ext cx="6834614" cy="491544"/>
        </a:xfrm>
        <a:prstGeom prst="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0163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Celkové náklady systému sociálních služeb = </a:t>
          </a:r>
          <a:r>
            <a:rPr lang="cs-CZ" sz="1700" b="1" kern="1200" dirty="0" smtClean="0"/>
            <a:t>35 mld. Kč </a:t>
          </a:r>
          <a:r>
            <a:rPr lang="cs-CZ" sz="1700" kern="1200" dirty="0" smtClean="0"/>
            <a:t>(cca 0,82 % HDP)</a:t>
          </a:r>
          <a:endParaRPr lang="cs-CZ" sz="1700" kern="1200" dirty="0"/>
        </a:p>
      </dsp:txBody>
      <dsp:txXfrm>
        <a:off x="645496" y="1720532"/>
        <a:ext cx="6834614" cy="491544"/>
      </dsp:txXfrm>
    </dsp:sp>
    <dsp:sp modelId="{4258E81D-F697-4CBF-9260-8E5D82BE5EFA}">
      <dsp:nvSpPr>
        <dsp:cNvPr id="0" name=""/>
        <dsp:cNvSpPr/>
      </dsp:nvSpPr>
      <dsp:spPr>
        <a:xfrm>
          <a:off x="338281" y="1659089"/>
          <a:ext cx="614430" cy="6144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AE518-101A-4120-9D2F-914A7A5650A2}">
      <dsp:nvSpPr>
        <dsp:cNvPr id="0" name=""/>
        <dsp:cNvSpPr/>
      </dsp:nvSpPr>
      <dsp:spPr>
        <a:xfrm>
          <a:off x="363682" y="2457977"/>
          <a:ext cx="7116427" cy="491544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0163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Celkový počet klientů 78 799 osob/dle výkazů (2014)</a:t>
          </a:r>
          <a:endParaRPr lang="cs-CZ" sz="1700" kern="1200" dirty="0"/>
        </a:p>
      </dsp:txBody>
      <dsp:txXfrm>
        <a:off x="363682" y="2457977"/>
        <a:ext cx="7116427" cy="491544"/>
      </dsp:txXfrm>
    </dsp:sp>
    <dsp:sp modelId="{1A8319C2-4673-4426-B491-9FC654820F0D}">
      <dsp:nvSpPr>
        <dsp:cNvPr id="0" name=""/>
        <dsp:cNvSpPr/>
      </dsp:nvSpPr>
      <dsp:spPr>
        <a:xfrm>
          <a:off x="56467" y="2396534"/>
          <a:ext cx="614430" cy="6144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3249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E83E4-6F57-40F3-8DB5-E95AE0E572B5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8498" y="4705350"/>
            <a:ext cx="542798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3249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4EFAA-816D-422C-A0CC-995DF662545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8147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4EFAA-816D-422C-A0CC-995DF6625451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7328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834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7935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443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846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636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8952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330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0730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1669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6969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640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4649F-4CCA-4956-B2A7-3F1AC3C081B4}" type="datetimeFigureOut">
              <a:rPr lang="cs-CZ" smtClean="0"/>
              <a:pPr/>
              <a:t>24.11.2016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CEE3C-7C1C-415B-B84F-414D56E5C3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2533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0"/>
                <a:lumOff val="100000"/>
                <a:alpha val="0"/>
              </a:schemeClr>
            </a:gs>
            <a:gs pos="50000">
              <a:schemeClr val="accent1">
                <a:tint val="44500"/>
                <a:satMod val="160000"/>
                <a:alpha val="44000"/>
              </a:schemeClr>
            </a:gs>
            <a:gs pos="100000">
              <a:schemeClr val="accent1">
                <a:tint val="23500"/>
                <a:satMod val="160000"/>
                <a:alpha val="3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946" y="1314315"/>
            <a:ext cx="1786107" cy="183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16620" y="3568751"/>
            <a:ext cx="771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Novela zákona o sociálních službách</a:t>
            </a:r>
          </a:p>
        </p:txBody>
      </p:sp>
      <p:sp>
        <p:nvSpPr>
          <p:cNvPr id="9" name="Obdélník 8"/>
          <p:cNvSpPr/>
          <p:nvPr/>
        </p:nvSpPr>
        <p:spPr>
          <a:xfrm>
            <a:off x="0" y="0"/>
            <a:ext cx="9144000" cy="2606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3" name="Přímá spojnice 22"/>
          <p:cNvCxnSpPr/>
          <p:nvPr/>
        </p:nvCxnSpPr>
        <p:spPr>
          <a:xfrm>
            <a:off x="611560" y="5805264"/>
            <a:ext cx="8139227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ovéPole 2"/>
          <p:cNvSpPr txBox="1"/>
          <p:nvPr/>
        </p:nvSpPr>
        <p:spPr>
          <a:xfrm>
            <a:off x="716619" y="5949280"/>
            <a:ext cx="8034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24.11.2016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52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Preventivní služby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3" name="Zástupný symbol pro obsah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310671"/>
              </p:ext>
            </p:extLst>
          </p:nvPr>
        </p:nvGraphicFramePr>
        <p:xfrm>
          <a:off x="179512" y="1290826"/>
          <a:ext cx="8798464" cy="545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566"/>
                <a:gridCol w="616989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i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Nový druh služby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i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Stávající druhy služeb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Krizová pomoc</a:t>
                      </a:r>
                    </a:p>
                  </a:txBody>
                  <a:tcPr marL="30209" marR="33816" marT="0" marB="0" anchor="ctr"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Telefonická krizová pomoc</a:t>
                      </a:r>
                    </a:p>
                  </a:txBody>
                  <a:tcPr marL="30209" marR="3381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Krizová pomoc</a:t>
                      </a:r>
                    </a:p>
                  </a:txBody>
                  <a:tcPr marL="30209" marR="3381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Nízkoprahová centra</a:t>
                      </a:r>
                    </a:p>
                  </a:txBody>
                  <a:tcPr marL="30209" marR="33816" marT="0" marB="0" anchor="ctr"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Nízkoprahová denní centra</a:t>
                      </a:r>
                    </a:p>
                  </a:txBody>
                  <a:tcPr marL="30209" marR="3381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Noclehárny</a:t>
                      </a:r>
                    </a:p>
                  </a:txBody>
                  <a:tcPr marL="30209" marR="33816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Raná péče</a:t>
                      </a:r>
                    </a:p>
                  </a:txBody>
                  <a:tcPr marL="30209" marR="33816" marT="0" marB="0" anchor="ctr"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Raná péče</a:t>
                      </a:r>
                    </a:p>
                  </a:txBody>
                  <a:tcPr marL="30209" marR="33816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Zařízení odborného poradenství pro péči o děti zaměřené na péči rodičů o děti zdravotně postižené (na základě dosavadního pověření k </a:t>
                      </a:r>
                      <a:r>
                        <a:rPr lang="cs-CZ" sz="11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výkonu</a:t>
                      </a:r>
                      <a:r>
                        <a:rPr lang="cs-CZ" sz="11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SPOD</a:t>
                      </a:r>
                      <a:r>
                        <a:rPr lang="cs-CZ" sz="11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cs-CZ" sz="11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30209" marR="33816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Služba pro rodinu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06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Sociálně aktivizační služby pro rodiny s dětmi</a:t>
                      </a:r>
                    </a:p>
                  </a:txBody>
                  <a:tcPr marL="44450" marR="476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06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Azylové domy pro rodiny s dětmi</a:t>
                      </a:r>
                    </a:p>
                  </a:txBody>
                  <a:tcPr marL="44450" marR="476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06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Domy na půl cesty</a:t>
                      </a:r>
                    </a:p>
                  </a:txBody>
                  <a:tcPr marL="44450" marR="476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06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Zařízení sociálně výchovné činnosti (na základě dosavadního pověření k výkonu sociálně-právní ochraně dětí)</a:t>
                      </a:r>
                    </a:p>
                  </a:txBody>
                  <a:tcPr marL="44450" marR="476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06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Zařízení pro děti vyžadující okamžitou pomoc (krizová pomoc pro nezletilé osoby bez doprovodu v pobytové formě - na základě dosavadního pověření k výkonu sociálně-právní ochraně dětí)</a:t>
                      </a:r>
                    </a:p>
                  </a:txBody>
                  <a:tcPr marL="44450" marR="476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06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Pomoc rodičům při řešení výchovných nebo jiných problémů souvisejících s péčí o děti (na základě dosavadního pověření k výkonu sociálně-právní ochraně dětí)</a:t>
                      </a:r>
                    </a:p>
                  </a:txBody>
                  <a:tcPr marL="44450" marR="476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06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1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Činnost zaměřená na ochranu dětí před škodlivými vlivy a předcházení jejich vzniku (na základě dosavadního pověření k výkonu sociálně-právní ochraně dětí)</a:t>
                      </a:r>
                    </a:p>
                  </a:txBody>
                  <a:tcPr marL="44450" marR="4762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66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Nová sociální služba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 anchor="ctr">
            <a:normAutofit/>
          </a:bodyPr>
          <a:lstStyle/>
          <a:p>
            <a:pPr marL="114300" indent="0" algn="ctr">
              <a:buClr>
                <a:srgbClr val="4E67C8"/>
              </a:buClr>
              <a:buNone/>
              <a:defRPr/>
            </a:pPr>
            <a:r>
              <a:rPr lang="cs-CZ" sz="2400" b="1" dirty="0">
                <a:solidFill>
                  <a:prstClr val="black"/>
                </a:solidFill>
              </a:rPr>
              <a:t>Osobám v terminálním stavu jsou poskytovány sociální služby ve speciálních lůžkových zdravotnických zařízeních hospicového typu nebo v přirozeném sociálním prostředí osoby formou terénní služby. Součástí služby je pomoc osobám </a:t>
            </a:r>
            <a:r>
              <a:rPr lang="cs-CZ" sz="2400" b="1" dirty="0" smtClean="0">
                <a:solidFill>
                  <a:prstClr val="black"/>
                </a:solidFill>
              </a:rPr>
              <a:t>blízkým</a:t>
            </a:r>
            <a:r>
              <a:rPr lang="cs-CZ" sz="2400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403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Odborné sociální poradenství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 anchor="ctr">
            <a:normAutofit/>
          </a:bodyPr>
          <a:lstStyle/>
          <a:p>
            <a:pPr marL="114300" indent="0">
              <a:buClr>
                <a:srgbClr val="4E67C8"/>
              </a:buClr>
              <a:buNone/>
              <a:defRPr/>
            </a:pPr>
            <a:r>
              <a:rPr lang="cs-CZ" sz="2400" b="1" dirty="0">
                <a:solidFill>
                  <a:prstClr val="black"/>
                </a:solidFill>
              </a:rPr>
              <a:t>Poskytováno v:</a:t>
            </a:r>
          </a:p>
          <a:p>
            <a:pPr marL="571500" indent="-457200">
              <a:lnSpc>
                <a:spcPct val="90000"/>
              </a:lnSpc>
              <a:buClr>
                <a:srgbClr val="4E67C8"/>
              </a:buClr>
              <a:buFontTx/>
              <a:buChar char="-"/>
              <a:defRPr/>
            </a:pPr>
            <a:r>
              <a:rPr lang="cs-CZ" sz="2000" dirty="0">
                <a:solidFill>
                  <a:prstClr val="black"/>
                </a:solidFill>
              </a:rPr>
              <a:t>občanských poradnách, </a:t>
            </a:r>
          </a:p>
          <a:p>
            <a:pPr marL="571500" indent="-457200">
              <a:lnSpc>
                <a:spcPct val="90000"/>
              </a:lnSpc>
              <a:buClr>
                <a:srgbClr val="4E67C8"/>
              </a:buClr>
              <a:buFontTx/>
              <a:buChar char="-"/>
              <a:defRPr/>
            </a:pPr>
            <a:r>
              <a:rPr lang="cs-CZ" sz="2000" dirty="0">
                <a:solidFill>
                  <a:prstClr val="black"/>
                </a:solidFill>
              </a:rPr>
              <a:t>poradnách pro seniory</a:t>
            </a:r>
          </a:p>
          <a:p>
            <a:pPr marL="571500" indent="-457200">
              <a:lnSpc>
                <a:spcPct val="90000"/>
              </a:lnSpc>
              <a:buClr>
                <a:srgbClr val="4E67C8"/>
              </a:buClr>
              <a:buFontTx/>
              <a:buChar char="-"/>
              <a:defRPr/>
            </a:pPr>
            <a:r>
              <a:rPr lang="cs-CZ" sz="2000" dirty="0">
                <a:solidFill>
                  <a:prstClr val="black"/>
                </a:solidFill>
              </a:rPr>
              <a:t>poradnách pro osoby se zdravotním postižením</a:t>
            </a:r>
          </a:p>
          <a:p>
            <a:pPr marL="571500" indent="-457200">
              <a:lnSpc>
                <a:spcPct val="90000"/>
              </a:lnSpc>
              <a:buClr>
                <a:srgbClr val="4E67C8"/>
              </a:buClr>
              <a:buFontTx/>
              <a:buChar char="-"/>
              <a:defRPr/>
            </a:pPr>
            <a:r>
              <a:rPr lang="cs-CZ" sz="2000" dirty="0">
                <a:solidFill>
                  <a:prstClr val="black"/>
                </a:solidFill>
              </a:rPr>
              <a:t>poradnách pro oběti trestných činů a domácího násilí </a:t>
            </a:r>
          </a:p>
          <a:p>
            <a:pPr marL="571500" indent="-457200">
              <a:lnSpc>
                <a:spcPct val="90000"/>
              </a:lnSpc>
              <a:buClr>
                <a:srgbClr val="4E67C8"/>
              </a:buClr>
              <a:buFontTx/>
              <a:buChar char="-"/>
              <a:defRPr/>
            </a:pPr>
            <a:r>
              <a:rPr lang="cs-CZ" sz="2000" dirty="0">
                <a:solidFill>
                  <a:prstClr val="black"/>
                </a:solidFill>
              </a:rPr>
              <a:t>a ve speciálních lůžkových zdravotnických zařízeních hospicového typu; </a:t>
            </a:r>
          </a:p>
          <a:p>
            <a:pPr marL="571500" indent="-457200">
              <a:lnSpc>
                <a:spcPct val="90000"/>
              </a:lnSpc>
              <a:buClr>
                <a:srgbClr val="4E67C8"/>
              </a:buClr>
              <a:buFontTx/>
              <a:buChar char="-"/>
              <a:defRPr/>
            </a:pPr>
            <a:r>
              <a:rPr lang="cs-CZ" sz="2000" dirty="0">
                <a:solidFill>
                  <a:prstClr val="black"/>
                </a:solidFill>
              </a:rPr>
              <a:t>zahrnuje též sociální práci s osobami, jejichž způsob života může vést ke konfliktu se společností</a:t>
            </a:r>
            <a:r>
              <a:rPr lang="cs-CZ" sz="2000" dirty="0" smtClean="0">
                <a:solidFill>
                  <a:prstClr val="black"/>
                </a:solidFill>
              </a:rPr>
              <a:t>.</a:t>
            </a:r>
          </a:p>
          <a:p>
            <a:pPr marL="114300" indent="0">
              <a:lnSpc>
                <a:spcPct val="90000"/>
              </a:lnSpc>
              <a:buClr>
                <a:srgbClr val="4E67C8"/>
              </a:buClr>
              <a:buNone/>
              <a:defRPr/>
            </a:pPr>
            <a:endParaRPr lang="cs-CZ" sz="2000" dirty="0">
              <a:solidFill>
                <a:prstClr val="black"/>
              </a:solidFill>
            </a:endParaRPr>
          </a:p>
          <a:p>
            <a:pPr marL="114300" indent="0">
              <a:lnSpc>
                <a:spcPct val="90000"/>
              </a:lnSpc>
              <a:buClr>
                <a:srgbClr val="4E67C8"/>
              </a:buClr>
              <a:buNone/>
              <a:defRPr/>
            </a:pPr>
            <a:r>
              <a:rPr lang="cs-CZ" sz="2000" b="1" i="1" dirty="0">
                <a:solidFill>
                  <a:prstClr val="black"/>
                </a:solidFill>
              </a:rPr>
              <a:t>Poradenství v manželských a rodinných poradnách přesunuto do služby pro rodinu.</a:t>
            </a:r>
          </a:p>
        </p:txBody>
      </p:sp>
    </p:spTree>
    <p:extLst>
      <p:ext uri="{BB962C8B-B14F-4D97-AF65-F5344CB8AC3E}">
        <p14:creationId xmlns:p14="http://schemas.microsoft.com/office/powerpoint/2010/main" val="136403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rgbClr val="002060"/>
                </a:solidFill>
                <a:latin typeface="Century Gothic" pitchFamily="34" charset="0"/>
              </a:rPr>
              <a:t>Zajištění „celodenní“ asistence</a:t>
            </a: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 anchor="ctr">
            <a:normAutofit/>
          </a:bodyPr>
          <a:lstStyle/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Za účelem plnění čl. 19 Úmluvy o právech osob se zdravotním </a:t>
            </a:r>
            <a:r>
              <a:rPr lang="cs-CZ" sz="2400" dirty="0" smtClean="0">
                <a:solidFill>
                  <a:prstClr val="black"/>
                </a:solidFill>
              </a:rPr>
              <a:t>postižením.</a:t>
            </a:r>
            <a:endParaRPr lang="cs-CZ" sz="2400" dirty="0">
              <a:solidFill>
                <a:prstClr val="black"/>
              </a:solidFill>
            </a:endParaRP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Kraj poskytne účelově vázanou dotaci poskytovateli sociální služby OA k zajištění podpory dle skutečné potřeby a požadavku člověka se stanoveným stupněm závislosti v jeho domácnosti. 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Potřebnost péče a zároveň nedostatečnost finančních zdrojů na pokrytí péče klientem (rodinou) musí doložit klient </a:t>
            </a:r>
            <a:r>
              <a:rPr lang="cs-CZ" sz="2400" dirty="0" smtClean="0">
                <a:solidFill>
                  <a:prstClr val="black"/>
                </a:solidFill>
              </a:rPr>
              <a:t>poskytovateli.</a:t>
            </a:r>
            <a:endParaRPr lang="cs-CZ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4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Materiální a potravinová pomoc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 anchor="ctr">
            <a:normAutofit/>
          </a:bodyPr>
          <a:lstStyle/>
          <a:p>
            <a:pPr marL="114300" indent="0" algn="ctr">
              <a:buClr>
                <a:srgbClr val="4E67C8"/>
              </a:buClr>
              <a:buNone/>
              <a:defRPr/>
            </a:pPr>
            <a:r>
              <a:rPr lang="cs-CZ" sz="2800" dirty="0"/>
              <a:t>= základní činnost volitelná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 smtClean="0">
                <a:solidFill>
                  <a:prstClr val="black"/>
                </a:solidFill>
              </a:rPr>
              <a:t>Azylové </a:t>
            </a:r>
            <a:r>
              <a:rPr lang="cs-CZ" sz="2400" dirty="0">
                <a:solidFill>
                  <a:prstClr val="black"/>
                </a:solidFill>
              </a:rPr>
              <a:t>domy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Terénní programy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Kontaktní centra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Krizová pomoc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Intervenční centra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Nízkoprahová centra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Služba pro rodinu</a:t>
            </a:r>
          </a:p>
        </p:txBody>
      </p:sp>
    </p:spTree>
    <p:extLst>
      <p:ext uri="{BB962C8B-B14F-4D97-AF65-F5344CB8AC3E}">
        <p14:creationId xmlns:p14="http://schemas.microsoft.com/office/powerpoint/2010/main" val="189481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Služby, co se nemění…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 anchor="ctr">
            <a:normAutofit fontScale="85000" lnSpcReduction="20000"/>
          </a:bodyPr>
          <a:lstStyle/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Tísňová péče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Sociální rehabilitace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Terénní programy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Kontaktní centra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Odlehčovací služba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Terapeutické komunity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Týdenní stacionář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Služby následné péče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Sociální služby poskytované ve zdravotnických zařízeních lůžkové péče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Sociálně aktivizační služby pro seniory a osoby se zdravotním postižením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Průvodcovské a předčitatelské služby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Chráněné bydlení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Sociálně terapeutické dílny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Nízkoprahové zařízení pro děti a mládež</a:t>
            </a:r>
          </a:p>
        </p:txBody>
      </p:sp>
    </p:spTree>
    <p:extLst>
      <p:ext uri="{BB962C8B-B14F-4D97-AF65-F5344CB8AC3E}">
        <p14:creationId xmlns:p14="http://schemas.microsoft.com/office/powerpoint/2010/main" val="136403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III. Kvalita sociálních služeb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122" name="Picture 2" descr="Výsledek obrázku pro kvali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3852267" cy="390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18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Kvalita a standardy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 anchor="ctr">
            <a:normAutofit fontScale="92500" lnSpcReduction="20000"/>
          </a:bodyPr>
          <a:lstStyle/>
          <a:p>
            <a:pPr marL="114300" indent="0">
              <a:buClr>
                <a:srgbClr val="4E67C8"/>
              </a:buClr>
              <a:buNone/>
              <a:defRPr/>
            </a:pPr>
            <a:r>
              <a:rPr lang="cs-CZ" sz="2400" dirty="0">
                <a:solidFill>
                  <a:prstClr val="black"/>
                </a:solidFill>
              </a:rPr>
              <a:t>Nové povinnosti budou zpracovány v obecném znění </a:t>
            </a:r>
          </a:p>
          <a:p>
            <a:pPr marL="971550" lvl="1" indent="-457200">
              <a:buClr>
                <a:srgbClr val="4E67C8"/>
              </a:buClr>
              <a:buFontTx/>
              <a:buChar char="-"/>
              <a:defRPr/>
            </a:pPr>
            <a:r>
              <a:rPr lang="cs-CZ" sz="2000" dirty="0">
                <a:solidFill>
                  <a:prstClr val="black"/>
                </a:solidFill>
              </a:rPr>
              <a:t>budou závazné ve znění dílčích kritérií (vyhláška 505/2006 Sb.)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endParaRPr lang="cs-CZ" sz="2400" dirty="0" smtClean="0">
              <a:solidFill>
                <a:prstClr val="black"/>
              </a:solidFill>
            </a:endParaRPr>
          </a:p>
          <a:p>
            <a:pPr marL="114300" indent="0">
              <a:buClr>
                <a:srgbClr val="4E67C8"/>
              </a:buClr>
              <a:buNone/>
              <a:defRPr/>
            </a:pPr>
            <a:r>
              <a:rPr lang="cs-CZ" sz="2400" dirty="0" smtClean="0">
                <a:solidFill>
                  <a:prstClr val="black"/>
                </a:solidFill>
              </a:rPr>
              <a:t>Kvalita </a:t>
            </a:r>
            <a:r>
              <a:rPr lang="cs-CZ" sz="2400" dirty="0">
                <a:solidFill>
                  <a:prstClr val="black"/>
                </a:solidFill>
              </a:rPr>
              <a:t>je o procesu poskytování sociální služby s důrazem na dodržování lidských práv</a:t>
            </a:r>
          </a:p>
          <a:p>
            <a:pPr marL="114300" indent="0">
              <a:buClr>
                <a:srgbClr val="4E67C8"/>
              </a:buClr>
              <a:buNone/>
              <a:defRPr/>
            </a:pPr>
            <a:endParaRPr lang="cs-CZ" sz="2400" dirty="0" smtClean="0">
              <a:solidFill>
                <a:prstClr val="black"/>
              </a:solidFill>
            </a:endParaRPr>
          </a:p>
          <a:p>
            <a:pPr marL="114300" indent="0">
              <a:buClr>
                <a:srgbClr val="4E67C8"/>
              </a:buClr>
              <a:buNone/>
              <a:defRPr/>
            </a:pPr>
            <a:r>
              <a:rPr lang="cs-CZ" sz="2400" i="1" u="sng" dirty="0" smtClean="0">
                <a:solidFill>
                  <a:prstClr val="black"/>
                </a:solidFill>
              </a:rPr>
              <a:t>Povinnosti </a:t>
            </a:r>
            <a:r>
              <a:rPr lang="cs-CZ" sz="2400" i="1" u="sng" dirty="0">
                <a:solidFill>
                  <a:prstClr val="black"/>
                </a:solidFill>
              </a:rPr>
              <a:t>a kritéria kvality sociálních služeb zpracovány </a:t>
            </a:r>
            <a:br>
              <a:rPr lang="cs-CZ" sz="2400" i="1" u="sng" dirty="0">
                <a:solidFill>
                  <a:prstClr val="black"/>
                </a:solidFill>
              </a:rPr>
            </a:br>
            <a:r>
              <a:rPr lang="cs-CZ" sz="2400" i="1" u="sng" dirty="0">
                <a:solidFill>
                  <a:prstClr val="black"/>
                </a:solidFill>
              </a:rPr>
              <a:t>v 5 oblastech </a:t>
            </a:r>
            <a:r>
              <a:rPr lang="cs-CZ" sz="2400" i="1" u="sng" dirty="0" smtClean="0">
                <a:solidFill>
                  <a:prstClr val="black"/>
                </a:solidFill>
              </a:rPr>
              <a:t>kvality:</a:t>
            </a:r>
            <a:endParaRPr lang="cs-CZ" sz="2400" i="1" u="sng" dirty="0">
              <a:solidFill>
                <a:prstClr val="black"/>
              </a:solidFill>
            </a:endParaRP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Garance služby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Proces poskytování sociální služby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Lidskoprávní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Vedení dokumentace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 smtClean="0">
                <a:solidFill>
                  <a:prstClr val="black"/>
                </a:solidFill>
              </a:rPr>
              <a:t>Spolupráce</a:t>
            </a:r>
            <a:endParaRPr lang="cs-CZ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4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IV. Financování a plánování 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Picture 2" descr="Výsledek obrázku pro financ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058" y="1573809"/>
            <a:ext cx="5847884" cy="371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13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Financování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 anchor="ctr">
            <a:normAutofit/>
          </a:bodyPr>
          <a:lstStyle/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Ukotvení minimální částky alokace na dotace na sociální služby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 smtClean="0">
                <a:solidFill>
                  <a:prstClr val="black"/>
                </a:solidFill>
              </a:rPr>
              <a:t>Doplnění</a:t>
            </a:r>
            <a:r>
              <a:rPr lang="cs-CZ" sz="2400" dirty="0">
                <a:solidFill>
                  <a:prstClr val="black"/>
                </a:solidFill>
              </a:rPr>
              <a:t>, resp. zpřesnění povinnosti obce v § 94: podíl </a:t>
            </a:r>
            <a:r>
              <a:rPr lang="cs-CZ" sz="2400" dirty="0" smtClean="0">
                <a:solidFill>
                  <a:prstClr val="black"/>
                </a:solidFill>
              </a:rPr>
              <a:t>obcí na </a:t>
            </a:r>
            <a:r>
              <a:rPr lang="cs-CZ" sz="2400" dirty="0">
                <a:solidFill>
                  <a:prstClr val="black"/>
                </a:solidFill>
              </a:rPr>
              <a:t>financování sociálních služeb zařazených do krajské sítě sociálních služeb.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>
                <a:solidFill>
                  <a:prstClr val="black"/>
                </a:solidFill>
              </a:rPr>
              <a:t>Sjednocení nástrojů/způsobů financování sociálních služeb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 smtClean="0">
                <a:solidFill>
                  <a:prstClr val="black"/>
                </a:solidFill>
              </a:rPr>
              <a:t>Sjednocení </a:t>
            </a:r>
            <a:r>
              <a:rPr lang="cs-CZ" sz="2400" dirty="0">
                <a:solidFill>
                  <a:prstClr val="black"/>
                </a:solidFill>
              </a:rPr>
              <a:t>termínů v rámci dotačních řízení vyhlašovaných jednotlivými </a:t>
            </a:r>
            <a:r>
              <a:rPr lang="cs-CZ" sz="2400" dirty="0" smtClean="0">
                <a:solidFill>
                  <a:prstClr val="black"/>
                </a:solidFill>
              </a:rPr>
              <a:t>kraji</a:t>
            </a:r>
            <a:endParaRPr lang="cs-CZ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4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Samotná novela nezajistí vše, ale …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>
            <a:normAutofit/>
          </a:bodyPr>
          <a:lstStyle/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800" dirty="0" smtClean="0">
                <a:solidFill>
                  <a:prstClr val="black"/>
                </a:solidFill>
              </a:rPr>
              <a:t>zpřehlední systém druhů sociálních služeb,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800" dirty="0" smtClean="0">
                <a:solidFill>
                  <a:prstClr val="black"/>
                </a:solidFill>
              </a:rPr>
              <a:t>zpřesní registrační podmínky a požadavky na poskytovatele sociálních služeb,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800" dirty="0" smtClean="0">
                <a:solidFill>
                  <a:prstClr val="black"/>
                </a:solidFill>
              </a:rPr>
              <a:t>zkvalitní a zjednoduší sociální služby pro klienty,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800" dirty="0" smtClean="0">
                <a:solidFill>
                  <a:prstClr val="black"/>
                </a:solidFill>
              </a:rPr>
              <a:t>zvýší dostupnost terénních a ambulantních služeb,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800" dirty="0" smtClean="0">
                <a:solidFill>
                  <a:prstClr val="black"/>
                </a:solidFill>
              </a:rPr>
              <a:t>nastaví kritéria pro plánování,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800" dirty="0" smtClean="0">
                <a:solidFill>
                  <a:prstClr val="black"/>
                </a:solidFill>
              </a:rPr>
              <a:t>zajistí finanční prostředky ze státního rozpočtu</a:t>
            </a:r>
            <a:r>
              <a:rPr lang="cs-CZ" sz="2800" dirty="0" smtClean="0">
                <a:solidFill>
                  <a:prstClr val="black"/>
                </a:solidFill>
              </a:rPr>
              <a:t>,</a:t>
            </a:r>
            <a:endParaRPr lang="cs-CZ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Plánování a další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399276" cy="4525963"/>
          </a:xfrm>
        </p:spPr>
        <p:txBody>
          <a:bodyPr anchor="ctr">
            <a:normAutofit/>
          </a:bodyPr>
          <a:lstStyle/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 smtClean="0">
                <a:solidFill>
                  <a:prstClr val="black"/>
                </a:solidFill>
              </a:rPr>
              <a:t>účelová dotace – pečovatelská služba (</a:t>
            </a:r>
            <a:r>
              <a:rPr lang="cs-CZ" sz="2400" dirty="0" err="1" smtClean="0">
                <a:solidFill>
                  <a:prstClr val="black"/>
                </a:solidFill>
              </a:rPr>
              <a:t>vícerčata</a:t>
            </a:r>
            <a:r>
              <a:rPr lang="cs-CZ" sz="2400" dirty="0" smtClean="0">
                <a:solidFill>
                  <a:prstClr val="black"/>
                </a:solidFill>
              </a:rPr>
              <a:t>, odbojáři), 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 smtClean="0">
                <a:solidFill>
                  <a:prstClr val="black"/>
                </a:solidFill>
              </a:rPr>
              <a:t>účelová dotace – osobní asistence</a:t>
            </a:r>
          </a:p>
          <a:p>
            <a:pPr marL="571500" indent="-457200">
              <a:buClr>
                <a:srgbClr val="4E67C8"/>
              </a:buClr>
              <a:buFontTx/>
              <a:buChar char="-"/>
              <a:defRPr/>
            </a:pPr>
            <a:r>
              <a:rPr lang="cs-CZ" sz="2400" dirty="0" smtClean="0">
                <a:solidFill>
                  <a:prstClr val="black"/>
                </a:solidFill>
              </a:rPr>
              <a:t>vyhláška ke kritériím plánování a síťování sociálních služeb</a:t>
            </a:r>
          </a:p>
          <a:p>
            <a:pPr marL="114300" indent="0">
              <a:buClr>
                <a:srgbClr val="4E67C8"/>
              </a:buClr>
              <a:buNone/>
              <a:defRPr/>
            </a:pPr>
            <a:endParaRPr lang="cs-CZ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03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331315"/>
            <a:ext cx="1786107" cy="183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601561" y="3573016"/>
            <a:ext cx="771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Century Gothic" pitchFamily="34" charset="0"/>
              </a:rPr>
              <a:t>Děkujeme za pozornost</a:t>
            </a:r>
          </a:p>
        </p:txBody>
      </p:sp>
      <p:sp>
        <p:nvSpPr>
          <p:cNvPr id="10" name="Obdélník 9"/>
          <p:cNvSpPr/>
          <p:nvPr/>
        </p:nvSpPr>
        <p:spPr>
          <a:xfrm>
            <a:off x="0" y="0"/>
            <a:ext cx="9144000" cy="2606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501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Základní údaje o soc. službách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 descr="http://www.dbbest.com/blog/wp-content/uploads/2015/03/bi-analytics-strateg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675" y="1484305"/>
            <a:ext cx="585665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99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Současná situace – sociální služby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23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094530"/>
              </p:ext>
            </p:extLst>
          </p:nvPr>
        </p:nvGraphicFramePr>
        <p:xfrm>
          <a:off x="811212" y="2276872"/>
          <a:ext cx="7521575" cy="3195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897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64" y="1268760"/>
            <a:ext cx="8372263" cy="454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08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cs-CZ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Výše PnP </a:t>
            </a:r>
            <a:br>
              <a:rPr lang="cs-CZ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cs-CZ" sz="18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(od 1.8.2016)</a:t>
            </a:r>
            <a:endParaRPr lang="cs-CZ" sz="18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11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1301"/>
              </p:ext>
            </p:extLst>
          </p:nvPr>
        </p:nvGraphicFramePr>
        <p:xfrm>
          <a:off x="467544" y="2276870"/>
          <a:ext cx="8323668" cy="3654251"/>
        </p:xfrm>
        <a:graphic>
          <a:graphicData uri="http://schemas.openxmlformats.org/drawingml/2006/table">
            <a:tbl>
              <a:tblPr/>
              <a:tblGrid>
                <a:gridCol w="1164568"/>
                <a:gridCol w="1965580"/>
                <a:gridCol w="1701548"/>
                <a:gridCol w="1921575"/>
                <a:gridCol w="1570397"/>
              </a:tblGrid>
              <a:tr h="5355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l-P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Osoby do 18 let věku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l-P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Osoby nad 18 let věku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9765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stupeň závislosti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počet nezvládnutých životních potřeb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měsíční výše příspěvku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počet nezvládnutých životních potřeb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měsíční výše příspěvku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5355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I.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potřeby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3.300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,- Kč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až 4 potřeby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,- Kč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II.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až 5 potřeb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6.600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,- Kč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</a:t>
                      </a:r>
                      <a:r>
                        <a:rPr lang="cs-CZ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až 6 potřeb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4.400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,- Kč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III.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až 7 potřeb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9.900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,- Kč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</a:t>
                      </a:r>
                      <a:r>
                        <a:rPr lang="cs-CZ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až 8 potřeb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8.800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,- Kč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IV.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až 9 potřeb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13.200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,- Kč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cs-CZ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9 až 10 potřeb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13.200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,- Kč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57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Navrhované změny…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098" name="Picture 2" descr="http://www.bayfirst.com/wp-content/uploads/2014/05/Strategic-Planning-Acquisition-photo_BayFirst-si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41130"/>
            <a:ext cx="4098982" cy="409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3635896" y="494116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takový je plán…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71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II. Druhologie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100" name="Picture 4" descr="Výsledek obrázku pro sociální služb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1200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47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323528" y="644495"/>
            <a:ext cx="853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rgbClr val="002060"/>
                </a:solidFill>
                <a:latin typeface="Century Gothic" pitchFamily="34" charset="0"/>
              </a:rPr>
              <a:t>Sociální péče</a:t>
            </a:r>
            <a:endParaRPr lang="cs-CZ" sz="3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8" name="Picture 2" descr="C:\Users\mathr_000\Dropbox\Idealiste S\Grafika\mpsv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093296"/>
            <a:ext cx="373528" cy="38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0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0" y="6756834"/>
            <a:ext cx="9144000" cy="1011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3" name="Zástupný symbol pro obsah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910825"/>
              </p:ext>
            </p:extLst>
          </p:nvPr>
        </p:nvGraphicFramePr>
        <p:xfrm>
          <a:off x="457200" y="2780928"/>
          <a:ext cx="8229600" cy="2631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i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Nový druh služby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i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Stávající druhy služeb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Denní stacionář</a:t>
                      </a:r>
                      <a:endParaRPr lang="cs-CZ" sz="18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Centra denních služeb</a:t>
                      </a:r>
                    </a:p>
                  </a:txBody>
                  <a:tcPr marL="30209" marR="3381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Denní stacionář</a:t>
                      </a:r>
                    </a:p>
                  </a:txBody>
                  <a:tcPr marL="30209" marR="3381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Osobní asistence</a:t>
                      </a:r>
                    </a:p>
                  </a:txBody>
                  <a:tcPr marL="45088" marR="48695" marT="0" marB="0" anchor="ctr"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Osobní asistence</a:t>
                      </a:r>
                    </a:p>
                  </a:txBody>
                  <a:tcPr marL="30209" marR="33816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Podpora samostatného bydlení</a:t>
                      </a:r>
                    </a:p>
                  </a:txBody>
                  <a:tcPr marL="30209" marR="33816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Domovy sociální péče</a:t>
                      </a:r>
                    </a:p>
                  </a:txBody>
                  <a:tcPr marL="46441" marR="48695" marT="0" marB="0" anchor="ctr"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Domov pro seniory</a:t>
                      </a:r>
                    </a:p>
                  </a:txBody>
                  <a:tcPr marL="31562" marR="33816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0" fontAlgn="base" hangingPunct="0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Domov se zvláštním režimem</a:t>
                      </a:r>
                    </a:p>
                  </a:txBody>
                  <a:tcPr marL="31562" marR="3381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66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982</TotalTime>
  <Words>690</Words>
  <Application>Microsoft Office PowerPoint</Application>
  <PresentationFormat>Předvádění na obrazovce (4:3)</PresentationFormat>
  <Paragraphs>144</Paragraphs>
  <Slides>21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Výše PnP  (od 1.8.2016)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mat.hruska@gmail.com</dc:creator>
  <cp:lastModifiedBy>Jentschke Stőcklová Zuzana Mgr. (MPSV)</cp:lastModifiedBy>
  <cp:revision>99</cp:revision>
  <cp:lastPrinted>2015-12-14T19:11:30Z</cp:lastPrinted>
  <dcterms:created xsi:type="dcterms:W3CDTF">2015-09-07T11:08:54Z</dcterms:created>
  <dcterms:modified xsi:type="dcterms:W3CDTF">2016-11-24T08:28:06Z</dcterms:modified>
</cp:coreProperties>
</file>