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rts/chart1.xml" ContentType="application/vnd.openxmlformats-officedocument.drawingml.char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charts/chart2.xml" ContentType="application/vnd.openxmlformats-officedocument.drawingml.char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charts/chart3.xml" ContentType="application/vnd.openxmlformats-officedocument.drawingml.chart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charts/chart4.xml" ContentType="application/vnd.openxmlformats-officedocument.drawingml.char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1"/>
  </p:sldMasterIdLst>
  <p:notesMasterIdLst>
    <p:notesMasterId r:id="rId18"/>
  </p:notesMasterIdLst>
  <p:handoutMasterIdLst>
    <p:handoutMasterId r:id="rId19"/>
  </p:handoutMasterIdLst>
  <p:sldIdLst>
    <p:sldId id="256" r:id="rId2"/>
    <p:sldId id="259" r:id="rId3"/>
    <p:sldId id="260" r:id="rId4"/>
    <p:sldId id="258" r:id="rId5"/>
    <p:sldId id="261" r:id="rId6"/>
    <p:sldId id="262" r:id="rId7"/>
    <p:sldId id="276" r:id="rId8"/>
    <p:sldId id="263" r:id="rId9"/>
    <p:sldId id="277" r:id="rId10"/>
    <p:sldId id="264" r:id="rId11"/>
    <p:sldId id="265" r:id="rId12"/>
    <p:sldId id="266" r:id="rId13"/>
    <p:sldId id="274" r:id="rId14"/>
    <p:sldId id="271" r:id="rId15"/>
    <p:sldId id="272" r:id="rId16"/>
    <p:sldId id="275" r:id="rId17"/>
  </p:sldIdLst>
  <p:sldSz cx="12192000" cy="6858000"/>
  <p:notesSz cx="6797675" cy="9926638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94660"/>
  </p:normalViewPr>
  <p:slideViewPr>
    <p:cSldViewPr snapToGrid="0">
      <p:cViewPr varScale="1">
        <p:scale>
          <a:sx n="72" d="100"/>
          <a:sy n="72" d="100"/>
        </p:scale>
        <p:origin x="-186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nicka\Dropbox\vupsv\exekuce%20u%20senioru\D&#367;chodci%20s%20exeku&#269;n&#237;%20sr&#225;&#382;kou%20(1)%20(1)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nicka\Dropbox\vupsv\exekuce%20u%20senioru\D&#367;chodci%20s%20exeku&#269;n&#237;%20sr&#225;&#382;kou%20(1)%20(1)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na.langhamrova\Downloads\D&#367;chodci%20s%20exeku&#269;n&#237;%20sr&#225;&#382;kou%20(1)%20(1)%20(1)%20(1)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jana.langhamrova\Downloads\D&#367;chodci%20s%20exeku&#269;n&#237;%20sr&#225;&#382;kou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2673283655635001"/>
          <c:y val="3.2617645871189177E-2"/>
          <c:w val="0.76244768254542894"/>
          <c:h val="0.75201541665245986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ČR!$F$2</c:f>
              <c:strCache>
                <c:ptCount val="1"/>
                <c:pt idx="0">
                  <c:v>se starobním důchodem</c:v>
                </c:pt>
              </c:strCache>
            </c:strRef>
          </c:tx>
          <c:invertIfNegative val="0"/>
          <c:cat>
            <c:strRef>
              <c:f>ČR!$E$3:$E$14</c:f>
              <c:strCache>
                <c:ptCount val="12"/>
                <c:pt idx="0">
                  <c:v>12/2004</c:v>
                </c:pt>
                <c:pt idx="1">
                  <c:v>12/2005</c:v>
                </c:pt>
                <c:pt idx="2">
                  <c:v>12/2006</c:v>
                </c:pt>
                <c:pt idx="3">
                  <c:v>12/2007</c:v>
                </c:pt>
                <c:pt idx="4">
                  <c:v>12/2008</c:v>
                </c:pt>
                <c:pt idx="5">
                  <c:v>12/2009</c:v>
                </c:pt>
                <c:pt idx="6">
                  <c:v>12/2010</c:v>
                </c:pt>
                <c:pt idx="7">
                  <c:v>12/2011</c:v>
                </c:pt>
                <c:pt idx="8">
                  <c:v>12/2012</c:v>
                </c:pt>
                <c:pt idx="9">
                  <c:v>12/2013</c:v>
                </c:pt>
                <c:pt idx="10">
                  <c:v>12/2014</c:v>
                </c:pt>
                <c:pt idx="11">
                  <c:v>12/2015</c:v>
                </c:pt>
              </c:strCache>
            </c:strRef>
          </c:cat>
          <c:val>
            <c:numRef>
              <c:f>ČR!$F$3:$F$14</c:f>
              <c:numCache>
                <c:formatCode>#,##0</c:formatCode>
                <c:ptCount val="12"/>
                <c:pt idx="0">
                  <c:v>1944915</c:v>
                </c:pt>
                <c:pt idx="1">
                  <c:v>1961870</c:v>
                </c:pt>
                <c:pt idx="2">
                  <c:v>1995350</c:v>
                </c:pt>
                <c:pt idx="3">
                  <c:v>2028865</c:v>
                </c:pt>
                <c:pt idx="4">
                  <c:v>2066005</c:v>
                </c:pt>
                <c:pt idx="5">
                  <c:v>2108368</c:v>
                </c:pt>
                <c:pt idx="6">
                  <c:v>2260032</c:v>
                </c:pt>
                <c:pt idx="7">
                  <c:v>2340147</c:v>
                </c:pt>
                <c:pt idx="8">
                  <c:v>2341220</c:v>
                </c:pt>
                <c:pt idx="9">
                  <c:v>2340321</c:v>
                </c:pt>
                <c:pt idx="10">
                  <c:v>2355144</c:v>
                </c:pt>
                <c:pt idx="11">
                  <c:v>2376883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8CA9-45EB-8EE6-9A6C15B757A9}"/>
            </c:ext>
          </c:extLst>
        </c:ser>
        <c:ser>
          <c:idx val="1"/>
          <c:order val="1"/>
          <c:tx>
            <c:strRef>
              <c:f>ČR!$G$2</c:f>
              <c:strCache>
                <c:ptCount val="1"/>
                <c:pt idx="0">
                  <c:v>s invalidním důchodem</c:v>
                </c:pt>
              </c:strCache>
            </c:strRef>
          </c:tx>
          <c:spPr>
            <a:pattFill prst="pct40">
              <a:fgClr>
                <a:schemeClr val="accent2"/>
              </a:fgClr>
              <a:bgClr>
                <a:schemeClr val="bg1"/>
              </a:bgClr>
            </a:pattFill>
          </c:spPr>
          <c:invertIfNegative val="0"/>
          <c:cat>
            <c:strRef>
              <c:f>ČR!$E$3:$E$14</c:f>
              <c:strCache>
                <c:ptCount val="12"/>
                <c:pt idx="0">
                  <c:v>12/2004</c:v>
                </c:pt>
                <c:pt idx="1">
                  <c:v>12/2005</c:v>
                </c:pt>
                <c:pt idx="2">
                  <c:v>12/2006</c:v>
                </c:pt>
                <c:pt idx="3">
                  <c:v>12/2007</c:v>
                </c:pt>
                <c:pt idx="4">
                  <c:v>12/2008</c:v>
                </c:pt>
                <c:pt idx="5">
                  <c:v>12/2009</c:v>
                </c:pt>
                <c:pt idx="6">
                  <c:v>12/2010</c:v>
                </c:pt>
                <c:pt idx="7">
                  <c:v>12/2011</c:v>
                </c:pt>
                <c:pt idx="8">
                  <c:v>12/2012</c:v>
                </c:pt>
                <c:pt idx="9">
                  <c:v>12/2013</c:v>
                </c:pt>
                <c:pt idx="10">
                  <c:v>12/2014</c:v>
                </c:pt>
                <c:pt idx="11">
                  <c:v>12/2015</c:v>
                </c:pt>
              </c:strCache>
            </c:strRef>
          </c:cat>
          <c:val>
            <c:numRef>
              <c:f>ČR!$G$3:$G$14</c:f>
              <c:numCache>
                <c:formatCode>#,##0</c:formatCode>
                <c:ptCount val="12"/>
                <c:pt idx="0">
                  <c:v>563376</c:v>
                </c:pt>
                <c:pt idx="1">
                  <c:v>570055</c:v>
                </c:pt>
                <c:pt idx="2">
                  <c:v>580055</c:v>
                </c:pt>
                <c:pt idx="3">
                  <c:v>586686</c:v>
                </c:pt>
                <c:pt idx="4">
                  <c:v>588745</c:v>
                </c:pt>
                <c:pt idx="5">
                  <c:v>585944</c:v>
                </c:pt>
                <c:pt idx="6">
                  <c:v>466329</c:v>
                </c:pt>
                <c:pt idx="7">
                  <c:v>445033</c:v>
                </c:pt>
                <c:pt idx="8">
                  <c:v>438509</c:v>
                </c:pt>
                <c:pt idx="9">
                  <c:v>433414</c:v>
                </c:pt>
                <c:pt idx="10">
                  <c:v>428298</c:v>
                </c:pt>
                <c:pt idx="11">
                  <c:v>421655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8CA9-45EB-8EE6-9A6C15B757A9}"/>
            </c:ext>
          </c:extLst>
        </c:ser>
        <c:ser>
          <c:idx val="2"/>
          <c:order val="2"/>
          <c:tx>
            <c:strRef>
              <c:f>ČR!$H$2</c:f>
              <c:strCache>
                <c:ptCount val="1"/>
                <c:pt idx="0">
                  <c:v>s pozůstalostním důchodem</c:v>
                </c:pt>
              </c:strCache>
            </c:strRef>
          </c:tx>
          <c:spPr>
            <a:solidFill>
              <a:schemeClr val="bg2"/>
            </a:solidFill>
          </c:spPr>
          <c:invertIfNegative val="0"/>
          <c:cat>
            <c:strRef>
              <c:f>ČR!$E$3:$E$14</c:f>
              <c:strCache>
                <c:ptCount val="12"/>
                <c:pt idx="0">
                  <c:v>12/2004</c:v>
                </c:pt>
                <c:pt idx="1">
                  <c:v>12/2005</c:v>
                </c:pt>
                <c:pt idx="2">
                  <c:v>12/2006</c:v>
                </c:pt>
                <c:pt idx="3">
                  <c:v>12/2007</c:v>
                </c:pt>
                <c:pt idx="4">
                  <c:v>12/2008</c:v>
                </c:pt>
                <c:pt idx="5">
                  <c:v>12/2009</c:v>
                </c:pt>
                <c:pt idx="6">
                  <c:v>12/2010</c:v>
                </c:pt>
                <c:pt idx="7">
                  <c:v>12/2011</c:v>
                </c:pt>
                <c:pt idx="8">
                  <c:v>12/2012</c:v>
                </c:pt>
                <c:pt idx="9">
                  <c:v>12/2013</c:v>
                </c:pt>
                <c:pt idx="10">
                  <c:v>12/2014</c:v>
                </c:pt>
                <c:pt idx="11">
                  <c:v>12/2015</c:v>
                </c:pt>
              </c:strCache>
            </c:strRef>
          </c:cat>
          <c:val>
            <c:numRef>
              <c:f>ČR!$H$3:$H$14</c:f>
              <c:numCache>
                <c:formatCode>#,##0</c:formatCode>
                <c:ptCount val="12"/>
                <c:pt idx="0">
                  <c:v>117394</c:v>
                </c:pt>
                <c:pt idx="1">
                  <c:v>113175</c:v>
                </c:pt>
                <c:pt idx="2">
                  <c:v>108379</c:v>
                </c:pt>
                <c:pt idx="3">
                  <c:v>103610</c:v>
                </c:pt>
                <c:pt idx="4">
                  <c:v>99261</c:v>
                </c:pt>
                <c:pt idx="5">
                  <c:v>96079</c:v>
                </c:pt>
                <c:pt idx="6">
                  <c:v>92732</c:v>
                </c:pt>
                <c:pt idx="7">
                  <c:v>87824</c:v>
                </c:pt>
                <c:pt idx="8">
                  <c:v>86327</c:v>
                </c:pt>
                <c:pt idx="9">
                  <c:v>84121</c:v>
                </c:pt>
                <c:pt idx="10">
                  <c:v>79768</c:v>
                </c:pt>
                <c:pt idx="11">
                  <c:v>75415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8CA9-45EB-8EE6-9A6C15B757A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50"/>
        <c:overlap val="100"/>
        <c:axId val="59686272"/>
        <c:axId val="59700736"/>
      </c:barChart>
      <c:lineChart>
        <c:grouping val="standard"/>
        <c:varyColors val="0"/>
        <c:ser>
          <c:idx val="3"/>
          <c:order val="3"/>
          <c:tx>
            <c:strRef>
              <c:f>ČR!$A$1</c:f>
              <c:strCache>
                <c:ptCount val="1"/>
                <c:pt idx="0">
                  <c:v>Počet důchodců v ČR s exekuční srážkou</c:v>
                </c:pt>
              </c:strCache>
            </c:strRef>
          </c:tx>
          <c:spPr>
            <a:ln>
              <a:solidFill>
                <a:schemeClr val="tx1"/>
              </a:solidFill>
            </a:ln>
          </c:spPr>
          <c:marker>
            <c:symbol val="circle"/>
            <c:size val="5"/>
            <c:spPr>
              <a:solidFill>
                <a:schemeClr val="tx1"/>
              </a:solidFill>
              <a:ln>
                <a:solidFill>
                  <a:schemeClr val="tx1"/>
                </a:solidFill>
              </a:ln>
            </c:spPr>
          </c:marker>
          <c:cat>
            <c:strRef>
              <c:f>ČR!$E$3:$E$14</c:f>
              <c:strCache>
                <c:ptCount val="12"/>
                <c:pt idx="0">
                  <c:v>12/2004</c:v>
                </c:pt>
                <c:pt idx="1">
                  <c:v>12/2005</c:v>
                </c:pt>
                <c:pt idx="2">
                  <c:v>12/2006</c:v>
                </c:pt>
                <c:pt idx="3">
                  <c:v>12/2007</c:v>
                </c:pt>
                <c:pt idx="4">
                  <c:v>12/2008</c:v>
                </c:pt>
                <c:pt idx="5">
                  <c:v>12/2009</c:v>
                </c:pt>
                <c:pt idx="6">
                  <c:v>12/2010</c:v>
                </c:pt>
                <c:pt idx="7">
                  <c:v>12/2011</c:v>
                </c:pt>
                <c:pt idx="8">
                  <c:v>12/2012</c:v>
                </c:pt>
                <c:pt idx="9">
                  <c:v>12/2013</c:v>
                </c:pt>
                <c:pt idx="10">
                  <c:v>12/2014</c:v>
                </c:pt>
                <c:pt idx="11">
                  <c:v>12/2015</c:v>
                </c:pt>
              </c:strCache>
            </c:strRef>
          </c:cat>
          <c:val>
            <c:numRef>
              <c:f>ČR!$B$3:$B$14</c:f>
              <c:numCache>
                <c:formatCode>#,##0</c:formatCode>
                <c:ptCount val="12"/>
                <c:pt idx="0">
                  <c:v>23898</c:v>
                </c:pt>
                <c:pt idx="1">
                  <c:v>24973</c:v>
                </c:pt>
                <c:pt idx="2">
                  <c:v>30858</c:v>
                </c:pt>
                <c:pt idx="3">
                  <c:v>35223</c:v>
                </c:pt>
                <c:pt idx="4">
                  <c:v>40718</c:v>
                </c:pt>
                <c:pt idx="5">
                  <c:v>46121</c:v>
                </c:pt>
                <c:pt idx="6">
                  <c:v>51184</c:v>
                </c:pt>
                <c:pt idx="7">
                  <c:v>60874</c:v>
                </c:pt>
                <c:pt idx="8">
                  <c:v>67614</c:v>
                </c:pt>
                <c:pt idx="9">
                  <c:v>70997</c:v>
                </c:pt>
                <c:pt idx="10">
                  <c:v>75315</c:v>
                </c:pt>
                <c:pt idx="11">
                  <c:v>79991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8CA9-45EB-8EE6-9A6C15B757A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59704832"/>
        <c:axId val="59702656"/>
      </c:lineChart>
      <c:catAx>
        <c:axId val="59686272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1200"/>
            </a:pPr>
            <a:endParaRPr lang="cs-CZ"/>
          </a:p>
        </c:txPr>
        <c:crossAx val="59700736"/>
        <c:crosses val="autoZero"/>
        <c:auto val="1"/>
        <c:lblAlgn val="ctr"/>
        <c:lblOffset val="100"/>
        <c:noMultiLvlLbl val="0"/>
      </c:catAx>
      <c:valAx>
        <c:axId val="59700736"/>
        <c:scaling>
          <c:orientation val="minMax"/>
          <c:max val="3000000"/>
        </c:scaling>
        <c:delete val="0"/>
        <c:axPos val="l"/>
        <c:majorGridlines/>
        <c:numFmt formatCode="#,##0.0" sourceLinked="0"/>
        <c:majorTickMark val="out"/>
        <c:minorTickMark val="none"/>
        <c:tickLblPos val="nextTo"/>
        <c:txPr>
          <a:bodyPr/>
          <a:lstStyle/>
          <a:p>
            <a:pPr>
              <a:defRPr sz="1400"/>
            </a:pPr>
            <a:endParaRPr lang="cs-CZ"/>
          </a:p>
        </c:txPr>
        <c:crossAx val="59686272"/>
        <c:crosses val="autoZero"/>
        <c:crossBetween val="between"/>
        <c:majorUnit val="500000"/>
        <c:dispUnits>
          <c:builtInUnit val="millions"/>
          <c:dispUnitsLbl>
            <c:layout>
              <c:manualLayout>
                <c:xMode val="edge"/>
                <c:yMode val="edge"/>
                <c:x val="1.538450042499136E-2"/>
                <c:y val="0.11466892792247123"/>
              </c:manualLayout>
            </c:layout>
            <c:tx>
              <c:rich>
                <a:bodyPr/>
                <a:lstStyle/>
                <a:p>
                  <a:pPr>
                    <a:defRPr sz="1600" b="0"/>
                  </a:pPr>
                  <a:r>
                    <a:rPr lang="cs-CZ" sz="1600" b="0"/>
                    <a:t>Počty důchodců (v mil.)</a:t>
                  </a:r>
                </a:p>
              </c:rich>
            </c:tx>
          </c:dispUnitsLbl>
        </c:dispUnits>
      </c:valAx>
      <c:valAx>
        <c:axId val="59702656"/>
        <c:scaling>
          <c:orientation val="minMax"/>
          <c:max val="120000"/>
        </c:scaling>
        <c:delete val="0"/>
        <c:axPos val="r"/>
        <c:numFmt formatCode="#,##0" sourceLinked="1"/>
        <c:majorTickMark val="out"/>
        <c:minorTickMark val="none"/>
        <c:tickLblPos val="nextTo"/>
        <c:txPr>
          <a:bodyPr/>
          <a:lstStyle/>
          <a:p>
            <a:pPr>
              <a:defRPr sz="1400"/>
            </a:pPr>
            <a:endParaRPr lang="cs-CZ"/>
          </a:p>
        </c:txPr>
        <c:crossAx val="59704832"/>
        <c:crosses val="max"/>
        <c:crossBetween val="between"/>
        <c:dispUnits>
          <c:builtInUnit val="thousands"/>
          <c:dispUnitsLbl>
            <c:layout>
              <c:manualLayout>
                <c:xMode val="edge"/>
                <c:yMode val="edge"/>
                <c:x val="0.96083727968167698"/>
                <c:y val="3.6720209973753283E-2"/>
              </c:manualLayout>
            </c:layout>
            <c:tx>
              <c:rich>
                <a:bodyPr/>
                <a:lstStyle/>
                <a:p>
                  <a:pPr>
                    <a:defRPr sz="1600" b="0"/>
                  </a:pPr>
                  <a:r>
                    <a:rPr lang="cs-CZ" sz="1600" b="0"/>
                    <a:t>Osoby s exekuční srážkou (v tis.)</a:t>
                  </a:r>
                </a:p>
              </c:rich>
            </c:tx>
          </c:dispUnitsLbl>
        </c:dispUnits>
      </c:valAx>
      <c:catAx>
        <c:axId val="59704832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59702656"/>
        <c:crosses val="autoZero"/>
        <c:auto val="1"/>
        <c:lblAlgn val="ctr"/>
        <c:lblOffset val="100"/>
        <c:noMultiLvlLbl val="0"/>
      </c:catAx>
    </c:plotArea>
    <c:legend>
      <c:legendPos val="b"/>
      <c:layout>
        <c:manualLayout>
          <c:xMode val="edge"/>
          <c:yMode val="edge"/>
          <c:x val="1.1866132391814012E-3"/>
          <c:y val="0.8705334140924692"/>
          <c:w val="0.99644082951169566"/>
          <c:h val="0.12551455683424187"/>
        </c:manualLayout>
      </c:layout>
      <c:overlay val="0"/>
      <c:txPr>
        <a:bodyPr/>
        <a:lstStyle/>
        <a:p>
          <a:pPr>
            <a:defRPr sz="1400"/>
          </a:pPr>
          <a:endParaRPr lang="cs-CZ"/>
        </a:p>
      </c:txPr>
    </c:legend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8507318257815639"/>
          <c:y val="4.6810256410256414E-2"/>
          <c:w val="0.7888295457729706"/>
          <c:h val="0.65990098929941454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ČR!$A$1</c:f>
              <c:strCache>
                <c:ptCount val="1"/>
                <c:pt idx="0">
                  <c:v>Počet důchodců v ČR s exekuční srážkou</c:v>
                </c:pt>
              </c:strCache>
            </c:strRef>
          </c:tx>
          <c:invertIfNegative val="0"/>
          <c:cat>
            <c:strRef>
              <c:f>ČR!$M$4:$M$14</c:f>
              <c:strCache>
                <c:ptCount val="11"/>
                <c:pt idx="0">
                  <c:v>2005/2004</c:v>
                </c:pt>
                <c:pt idx="1">
                  <c:v>2006/2004</c:v>
                </c:pt>
                <c:pt idx="2">
                  <c:v>2007/2004</c:v>
                </c:pt>
                <c:pt idx="3">
                  <c:v>2008/2004</c:v>
                </c:pt>
                <c:pt idx="4">
                  <c:v>2009/2004</c:v>
                </c:pt>
                <c:pt idx="5">
                  <c:v>2010/2004</c:v>
                </c:pt>
                <c:pt idx="6">
                  <c:v>2011/2004</c:v>
                </c:pt>
                <c:pt idx="7">
                  <c:v>2012/2004</c:v>
                </c:pt>
                <c:pt idx="8">
                  <c:v>2013/2004</c:v>
                </c:pt>
                <c:pt idx="9">
                  <c:v>2014/2004</c:v>
                </c:pt>
                <c:pt idx="10">
                  <c:v>2015/2004</c:v>
                </c:pt>
              </c:strCache>
            </c:strRef>
          </c:cat>
          <c:val>
            <c:numRef>
              <c:f>ČR!$D$4:$D$14</c:f>
              <c:numCache>
                <c:formatCode>0.000</c:formatCode>
                <c:ptCount val="11"/>
                <c:pt idx="0">
                  <c:v>1.0449828437526152</c:v>
                </c:pt>
                <c:pt idx="1">
                  <c:v>1.2912377604820486</c:v>
                </c:pt>
                <c:pt idx="2">
                  <c:v>1.473889028370575</c:v>
                </c:pt>
                <c:pt idx="3">
                  <c:v>1.7038245878316176</c:v>
                </c:pt>
                <c:pt idx="4">
                  <c:v>1.929910452757553</c:v>
                </c:pt>
                <c:pt idx="5">
                  <c:v>2.1417691857059169</c:v>
                </c:pt>
                <c:pt idx="6">
                  <c:v>2.5472424470667003</c:v>
                </c:pt>
                <c:pt idx="7">
                  <c:v>2.8292744162691439</c:v>
                </c:pt>
                <c:pt idx="8">
                  <c:v>2.9708343794459786</c:v>
                </c:pt>
                <c:pt idx="9">
                  <c:v>3.1515189555611349</c:v>
                </c:pt>
                <c:pt idx="10">
                  <c:v>3.347183864758557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7F77-470B-8010-E0E0746B9F54}"/>
            </c:ext>
          </c:extLst>
        </c:ser>
        <c:ser>
          <c:idx val="1"/>
          <c:order val="1"/>
          <c:tx>
            <c:strRef>
              <c:f>ČR!$E$1</c:f>
              <c:strCache>
                <c:ptCount val="1"/>
                <c:pt idx="0">
                  <c:v>Počet důchodců v ČR</c:v>
                </c:pt>
              </c:strCache>
            </c:strRef>
          </c:tx>
          <c:invertIfNegative val="0"/>
          <c:cat>
            <c:strRef>
              <c:f>ČR!$M$4:$M$14</c:f>
              <c:strCache>
                <c:ptCount val="11"/>
                <c:pt idx="0">
                  <c:v>2005/2004</c:v>
                </c:pt>
                <c:pt idx="1">
                  <c:v>2006/2004</c:v>
                </c:pt>
                <c:pt idx="2">
                  <c:v>2007/2004</c:v>
                </c:pt>
                <c:pt idx="3">
                  <c:v>2008/2004</c:v>
                </c:pt>
                <c:pt idx="4">
                  <c:v>2009/2004</c:v>
                </c:pt>
                <c:pt idx="5">
                  <c:v>2010/2004</c:v>
                </c:pt>
                <c:pt idx="6">
                  <c:v>2011/2004</c:v>
                </c:pt>
                <c:pt idx="7">
                  <c:v>2012/2004</c:v>
                </c:pt>
                <c:pt idx="8">
                  <c:v>2013/2004</c:v>
                </c:pt>
                <c:pt idx="9">
                  <c:v>2014/2004</c:v>
                </c:pt>
                <c:pt idx="10">
                  <c:v>2015/2004</c:v>
                </c:pt>
              </c:strCache>
            </c:strRef>
          </c:cat>
          <c:val>
            <c:numRef>
              <c:f>ČR!$K$4:$K$14</c:f>
              <c:numCache>
                <c:formatCode>0.000</c:formatCode>
                <c:ptCount val="11"/>
                <c:pt idx="0">
                  <c:v>1.0073942609261963</c:v>
                </c:pt>
                <c:pt idx="1">
                  <c:v>1.0221271782411065</c:v>
                </c:pt>
                <c:pt idx="2">
                  <c:v>1.0356006146967363</c:v>
                </c:pt>
                <c:pt idx="3">
                  <c:v>1.0488733416232336</c:v>
                </c:pt>
                <c:pt idx="4">
                  <c:v>1.0627287736343087</c:v>
                </c:pt>
                <c:pt idx="5">
                  <c:v>1.0736600163385936</c:v>
                </c:pt>
                <c:pt idx="6">
                  <c:v>1.0941921822305418</c:v>
                </c:pt>
                <c:pt idx="7">
                  <c:v>1.0915460156111643</c:v>
                </c:pt>
                <c:pt idx="8">
                  <c:v>1.0884230210402237</c:v>
                </c:pt>
                <c:pt idx="9">
                  <c:v>1.0904621079832502</c:v>
                </c:pt>
                <c:pt idx="10">
                  <c:v>1.0945536117241785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7F77-470B-8010-E0E0746B9F5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50"/>
        <c:axId val="62260736"/>
        <c:axId val="62262272"/>
      </c:barChart>
      <c:catAx>
        <c:axId val="62260736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1050"/>
            </a:pPr>
            <a:endParaRPr lang="cs-CZ"/>
          </a:p>
        </c:txPr>
        <c:crossAx val="62262272"/>
        <c:crosses val="autoZero"/>
        <c:auto val="1"/>
        <c:lblAlgn val="ctr"/>
        <c:lblOffset val="100"/>
        <c:noMultiLvlLbl val="0"/>
      </c:catAx>
      <c:valAx>
        <c:axId val="62262272"/>
        <c:scaling>
          <c:orientation val="minMax"/>
          <c:min val="1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 sz="700" b="0"/>
                </a:pPr>
                <a:r>
                  <a:rPr lang="cs-CZ" sz="1200" b="0" i="0" baseline="0">
                    <a:effectLst/>
                  </a:rPr>
                  <a:t>Nárůst / pokles v jednotlivých letech oproti roku 2004 </a:t>
                </a:r>
                <a:endParaRPr lang="cs-CZ" sz="700" b="0">
                  <a:effectLst/>
                </a:endParaRPr>
              </a:p>
            </c:rich>
          </c:tx>
          <c:layout>
            <c:manualLayout>
              <c:xMode val="edge"/>
              <c:yMode val="edge"/>
              <c:x val="2.3438039995890191E-2"/>
              <c:y val="3.5097274379164142E-2"/>
            </c:manualLayout>
          </c:layout>
          <c:overlay val="0"/>
        </c:title>
        <c:numFmt formatCode="0%" sourceLinked="0"/>
        <c:majorTickMark val="out"/>
        <c:minorTickMark val="none"/>
        <c:tickLblPos val="nextTo"/>
        <c:txPr>
          <a:bodyPr/>
          <a:lstStyle/>
          <a:p>
            <a:pPr>
              <a:defRPr sz="1050"/>
            </a:pPr>
            <a:endParaRPr lang="cs-CZ"/>
          </a:p>
        </c:txPr>
        <c:crossAx val="62260736"/>
        <c:crosses val="autoZero"/>
        <c:crossBetween val="between"/>
        <c:majorUnit val="0.2"/>
      </c:valAx>
    </c:plotArea>
    <c:legend>
      <c:legendPos val="b"/>
      <c:layout>
        <c:manualLayout>
          <c:xMode val="edge"/>
          <c:yMode val="edge"/>
          <c:x val="7.7466117447062888E-2"/>
          <c:y val="0.92083827983040578"/>
          <c:w val="0.84506757829648516"/>
          <c:h val="7.9161720169594191E-2"/>
        </c:manualLayout>
      </c:layout>
      <c:overlay val="0"/>
      <c:txPr>
        <a:bodyPr/>
        <a:lstStyle/>
        <a:p>
          <a:pPr>
            <a:defRPr sz="1100"/>
          </a:pPr>
          <a:endParaRPr lang="cs-CZ"/>
        </a:p>
      </c:txPr>
    </c:legend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2673283655635001"/>
          <c:y val="4.4925338178881488E-2"/>
          <c:w val="0.76244768254542894"/>
          <c:h val="0.72935675348273776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'[Důchodci s exekuční srážkou (1) (1) (1) (1).xlsx]SR'!$F$2</c:f>
              <c:strCache>
                <c:ptCount val="1"/>
                <c:pt idx="0">
                  <c:v>se starobním důchodem</c:v>
                </c:pt>
              </c:strCache>
            </c:strRef>
          </c:tx>
          <c:invertIfNegative val="0"/>
          <c:cat>
            <c:strRef>
              <c:f>'[Důchodci s exekuční srážkou (1) (1) (1) (1).xlsx]SR'!$E$7:$E$13</c:f>
              <c:strCache>
                <c:ptCount val="7"/>
                <c:pt idx="0">
                  <c:v>12/2009</c:v>
                </c:pt>
                <c:pt idx="1">
                  <c:v>12/2010</c:v>
                </c:pt>
                <c:pt idx="2">
                  <c:v>12/2011</c:v>
                </c:pt>
                <c:pt idx="3">
                  <c:v>12/2012</c:v>
                </c:pt>
                <c:pt idx="4">
                  <c:v>12/2013</c:v>
                </c:pt>
                <c:pt idx="5">
                  <c:v>12/2014</c:v>
                </c:pt>
                <c:pt idx="6">
                  <c:v>12/2015</c:v>
                </c:pt>
              </c:strCache>
            </c:strRef>
          </c:cat>
          <c:val>
            <c:numRef>
              <c:f>'[Důchodci s exekuční srážkou (1) (1) (1) (1).xlsx]SR'!$F$7:$F$13</c:f>
              <c:numCache>
                <c:formatCode>#,##0</c:formatCode>
                <c:ptCount val="7"/>
                <c:pt idx="0">
                  <c:v>931795</c:v>
                </c:pt>
                <c:pt idx="1">
                  <c:v>954661</c:v>
                </c:pt>
                <c:pt idx="2">
                  <c:v>957633</c:v>
                </c:pt>
                <c:pt idx="3">
                  <c:v>980863</c:v>
                </c:pt>
                <c:pt idx="4">
                  <c:v>988277</c:v>
                </c:pt>
                <c:pt idx="5">
                  <c:v>1018814</c:v>
                </c:pt>
                <c:pt idx="6">
                  <c:v>1032197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50"/>
        <c:overlap val="100"/>
        <c:axId val="63683968"/>
        <c:axId val="77948416"/>
      </c:barChart>
      <c:lineChart>
        <c:grouping val="standard"/>
        <c:varyColors val="0"/>
        <c:ser>
          <c:idx val="3"/>
          <c:order val="1"/>
          <c:tx>
            <c:strRef>
              <c:f>'[Důchodci s exekuční srážkou (1) (1) (1) (1).xlsx]SR'!$L$2</c:f>
              <c:strCache>
                <c:ptCount val="1"/>
                <c:pt idx="0">
                  <c:v>Počet osob se starobním důchodem ve SR s exekuční srážkou</c:v>
                </c:pt>
              </c:strCache>
            </c:strRef>
          </c:tx>
          <c:spPr>
            <a:ln>
              <a:solidFill>
                <a:schemeClr val="tx1"/>
              </a:solidFill>
            </a:ln>
          </c:spPr>
          <c:marker>
            <c:symbol val="square"/>
            <c:size val="5"/>
            <c:spPr>
              <a:solidFill>
                <a:sysClr val="windowText" lastClr="000000"/>
              </a:solidFill>
              <a:ln>
                <a:solidFill>
                  <a:schemeClr val="tx1"/>
                </a:solidFill>
              </a:ln>
            </c:spPr>
          </c:marker>
          <c:cat>
            <c:strRef>
              <c:f>'[Důchodci s exekuční srážkou (1) (1) (1) (1).xlsx]SR'!$E$3:$E$13</c:f>
              <c:strCache>
                <c:ptCount val="11"/>
                <c:pt idx="4">
                  <c:v>12/2009</c:v>
                </c:pt>
                <c:pt idx="5">
                  <c:v>12/2010</c:v>
                </c:pt>
                <c:pt idx="6">
                  <c:v>12/2011</c:v>
                </c:pt>
                <c:pt idx="7">
                  <c:v>12/2012</c:v>
                </c:pt>
                <c:pt idx="8">
                  <c:v>12/2013</c:v>
                </c:pt>
                <c:pt idx="9">
                  <c:v>12/2014</c:v>
                </c:pt>
                <c:pt idx="10">
                  <c:v>12/2015</c:v>
                </c:pt>
              </c:strCache>
            </c:strRef>
          </c:cat>
          <c:val>
            <c:numRef>
              <c:f>'[Důchodci s exekuční srážkou (1) (1) (1) (1).xlsx]SR'!$B$7:$B$13</c:f>
              <c:numCache>
                <c:formatCode>#,##0</c:formatCode>
                <c:ptCount val="7"/>
                <c:pt idx="0">
                  <c:v>8932</c:v>
                </c:pt>
                <c:pt idx="1">
                  <c:v>10400</c:v>
                </c:pt>
                <c:pt idx="2">
                  <c:v>12116</c:v>
                </c:pt>
                <c:pt idx="3">
                  <c:v>13317</c:v>
                </c:pt>
                <c:pt idx="4">
                  <c:v>12235</c:v>
                </c:pt>
                <c:pt idx="5">
                  <c:v>14736</c:v>
                </c:pt>
                <c:pt idx="6">
                  <c:v>16878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77964800"/>
        <c:axId val="77950336"/>
      </c:lineChart>
      <c:catAx>
        <c:axId val="63683968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1050"/>
            </a:pPr>
            <a:endParaRPr lang="cs-CZ"/>
          </a:p>
        </c:txPr>
        <c:crossAx val="77948416"/>
        <c:crosses val="autoZero"/>
        <c:auto val="1"/>
        <c:lblAlgn val="ctr"/>
        <c:lblOffset val="100"/>
        <c:noMultiLvlLbl val="0"/>
      </c:catAx>
      <c:valAx>
        <c:axId val="77948416"/>
        <c:scaling>
          <c:orientation val="minMax"/>
          <c:max val="1200000"/>
          <c:min val="0"/>
        </c:scaling>
        <c:delete val="0"/>
        <c:axPos val="l"/>
        <c:majorGridlines/>
        <c:numFmt formatCode="#,##0.0" sourceLinked="0"/>
        <c:majorTickMark val="out"/>
        <c:minorTickMark val="none"/>
        <c:tickLblPos val="nextTo"/>
        <c:txPr>
          <a:bodyPr/>
          <a:lstStyle/>
          <a:p>
            <a:pPr>
              <a:defRPr sz="1050"/>
            </a:pPr>
            <a:endParaRPr lang="cs-CZ"/>
          </a:p>
        </c:txPr>
        <c:crossAx val="63683968"/>
        <c:crosses val="autoZero"/>
        <c:crossBetween val="between"/>
        <c:majorUnit val="100000"/>
        <c:dispUnits>
          <c:builtInUnit val="millions"/>
          <c:dispUnitsLbl>
            <c:layout>
              <c:manualLayout>
                <c:xMode val="edge"/>
                <c:yMode val="edge"/>
                <c:x val="2.7919059622497681E-2"/>
                <c:y val="0.222815969477767"/>
              </c:manualLayout>
            </c:layout>
            <c:tx>
              <c:rich>
                <a:bodyPr/>
                <a:lstStyle/>
                <a:p>
                  <a:pPr>
                    <a:defRPr sz="1100" b="0"/>
                  </a:pPr>
                  <a:r>
                    <a:rPr lang="cs-CZ" sz="1100" b="0"/>
                    <a:t>Počty důchodců (v mil.)</a:t>
                  </a:r>
                </a:p>
              </c:rich>
            </c:tx>
          </c:dispUnitsLbl>
        </c:dispUnits>
      </c:valAx>
      <c:valAx>
        <c:axId val="77950336"/>
        <c:scaling>
          <c:orientation val="minMax"/>
          <c:max val="30000"/>
          <c:min val="0"/>
        </c:scaling>
        <c:delete val="0"/>
        <c:axPos val="r"/>
        <c:numFmt formatCode="#,##0" sourceLinked="1"/>
        <c:majorTickMark val="out"/>
        <c:minorTickMark val="none"/>
        <c:tickLblPos val="nextTo"/>
        <c:txPr>
          <a:bodyPr/>
          <a:lstStyle/>
          <a:p>
            <a:pPr>
              <a:defRPr sz="1050"/>
            </a:pPr>
            <a:endParaRPr lang="cs-CZ"/>
          </a:p>
        </c:txPr>
        <c:crossAx val="77964800"/>
        <c:crosses val="max"/>
        <c:crossBetween val="between"/>
        <c:majorUnit val="5000"/>
        <c:dispUnits>
          <c:builtInUnit val="thousands"/>
          <c:dispUnitsLbl>
            <c:layout>
              <c:manualLayout>
                <c:xMode val="edge"/>
                <c:yMode val="edge"/>
                <c:x val="0.94781430466887007"/>
                <c:y val="8.3783541943312001E-2"/>
              </c:manualLayout>
            </c:layout>
            <c:tx>
              <c:rich>
                <a:bodyPr/>
                <a:lstStyle/>
                <a:p>
                  <a:pPr>
                    <a:defRPr sz="1100" b="0"/>
                  </a:pPr>
                  <a:r>
                    <a:rPr lang="cs-CZ" sz="1100" b="0"/>
                    <a:t>Osoby s exekuční srážkou (v tis.)</a:t>
                  </a:r>
                </a:p>
              </c:rich>
            </c:tx>
          </c:dispUnitsLbl>
        </c:dispUnits>
      </c:valAx>
      <c:catAx>
        <c:axId val="77964800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77950336"/>
        <c:crosses val="autoZero"/>
        <c:auto val="1"/>
        <c:lblAlgn val="ctr"/>
        <c:lblOffset val="100"/>
        <c:noMultiLvlLbl val="0"/>
      </c:catAx>
    </c:plotArea>
    <c:legend>
      <c:legendPos val="b"/>
      <c:layout>
        <c:manualLayout>
          <c:xMode val="edge"/>
          <c:yMode val="edge"/>
          <c:x val="3.5591704883043284E-3"/>
          <c:y val="0.83837757256200662"/>
          <c:w val="0.99644082951169566"/>
          <c:h val="0.13715761705136284"/>
        </c:manualLayout>
      </c:layout>
      <c:overlay val="0"/>
      <c:txPr>
        <a:bodyPr/>
        <a:lstStyle/>
        <a:p>
          <a:pPr>
            <a:defRPr sz="1100"/>
          </a:pPr>
          <a:endParaRPr lang="cs-CZ"/>
        </a:p>
      </c:txPr>
    </c:legend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7880126793196075E-2"/>
          <c:y val="4.2416503094706286E-2"/>
          <c:w val="0.90573266970391242"/>
          <c:h val="0.55771852792065479"/>
        </c:manualLayout>
      </c:layout>
      <c:barChart>
        <c:barDir val="col"/>
        <c:grouping val="clustered"/>
        <c:varyColors val="0"/>
        <c:ser>
          <c:idx val="1"/>
          <c:order val="0"/>
          <c:tx>
            <c:v>muži pobírající starobní důchod</c:v>
          </c:tx>
          <c:spPr>
            <a:solidFill>
              <a:schemeClr val="accent5">
                <a:lumMod val="40000"/>
                <a:lumOff val="60000"/>
              </a:schemeClr>
            </a:solidFill>
          </c:spPr>
          <c:invertIfNegative val="0"/>
          <c:dPt>
            <c:idx val="14"/>
            <c:invertIfNegative val="0"/>
            <c:bubble3D val="0"/>
            <c:spPr>
              <a:solidFill>
                <a:schemeClr val="accent5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3FB7-49A1-9A8D-CC99857EA03B}"/>
              </c:ext>
            </c:extLst>
          </c:dPt>
          <c:cat>
            <c:strRef>
              <c:f>'[Důchodci s exekuční srážkou.xlsx]2016-01-věk'!$S$6:$S$20</c:f>
              <c:strCache>
                <c:ptCount val="15"/>
                <c:pt idx="0">
                  <c:v>Hlavní město Praha</c:v>
                </c:pt>
                <c:pt idx="1">
                  <c:v>Kraj Vysočina</c:v>
                </c:pt>
                <c:pt idx="2">
                  <c:v>Zlínský kraj</c:v>
                </c:pt>
                <c:pt idx="3">
                  <c:v>Jihomoravský kraj</c:v>
                </c:pt>
                <c:pt idx="4">
                  <c:v>Olomoucký kraj</c:v>
                </c:pt>
                <c:pt idx="5">
                  <c:v>Královéhradecký kraj</c:v>
                </c:pt>
                <c:pt idx="6">
                  <c:v>Jihočeský kraj</c:v>
                </c:pt>
                <c:pt idx="7">
                  <c:v>Pardubický kraj</c:v>
                </c:pt>
                <c:pt idx="8">
                  <c:v>Plzeňský kraj</c:v>
                </c:pt>
                <c:pt idx="9">
                  <c:v>Liberecký kraj</c:v>
                </c:pt>
                <c:pt idx="10">
                  <c:v>Karlovarský kraj</c:v>
                </c:pt>
                <c:pt idx="11">
                  <c:v>Středočeský kraj</c:v>
                </c:pt>
                <c:pt idx="12">
                  <c:v>Ústecký kraj</c:v>
                </c:pt>
                <c:pt idx="13">
                  <c:v>Moravskoslezský kraj</c:v>
                </c:pt>
                <c:pt idx="14">
                  <c:v>Česká republika</c:v>
                </c:pt>
              </c:strCache>
            </c:strRef>
          </c:cat>
          <c:val>
            <c:numRef>
              <c:f>'[Důchodci s exekuční srážkou.xlsx]2016-01-věk'!$W$6:$W$20</c:f>
              <c:numCache>
                <c:formatCode>#,##0</c:formatCode>
                <c:ptCount val="15"/>
                <c:pt idx="0">
                  <c:v>72.575793793075974</c:v>
                </c:pt>
                <c:pt idx="1">
                  <c:v>71.665996827075617</c:v>
                </c:pt>
                <c:pt idx="2">
                  <c:v>71.6388509958296</c:v>
                </c:pt>
                <c:pt idx="3">
                  <c:v>71.626577275228897</c:v>
                </c:pt>
                <c:pt idx="4">
                  <c:v>71.576275757902692</c:v>
                </c:pt>
                <c:pt idx="5">
                  <c:v>71.360712547454497</c:v>
                </c:pt>
                <c:pt idx="6">
                  <c:v>71.322166925313496</c:v>
                </c:pt>
                <c:pt idx="7">
                  <c:v>71.249312714776636</c:v>
                </c:pt>
                <c:pt idx="8">
                  <c:v>71.236438393359322</c:v>
                </c:pt>
                <c:pt idx="9">
                  <c:v>70.793106099436187</c:v>
                </c:pt>
                <c:pt idx="10">
                  <c:v>70.67407407407407</c:v>
                </c:pt>
                <c:pt idx="11">
                  <c:v>70.658733714285717</c:v>
                </c:pt>
                <c:pt idx="12">
                  <c:v>70.627571987202273</c:v>
                </c:pt>
                <c:pt idx="13">
                  <c:v>70.460997325321514</c:v>
                </c:pt>
                <c:pt idx="14">
                  <c:v>71.630059555728707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3FB7-49A1-9A8D-CC99857EA03B}"/>
            </c:ext>
          </c:extLst>
        </c:ser>
        <c:ser>
          <c:idx val="4"/>
          <c:order val="3"/>
          <c:tx>
            <c:v>ženy pobírající starobní důchod</c:v>
          </c:tx>
          <c:spPr>
            <a:solidFill>
              <a:schemeClr val="accent2">
                <a:lumMod val="40000"/>
                <a:lumOff val="60000"/>
              </a:schemeClr>
            </a:solidFill>
          </c:spPr>
          <c:invertIfNegative val="0"/>
          <c:dPt>
            <c:idx val="14"/>
            <c:invertIfNegative val="0"/>
            <c:bubble3D val="0"/>
            <c:spPr>
              <a:solidFill>
                <a:schemeClr val="accent2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3FB7-49A1-9A8D-CC99857EA03B}"/>
              </c:ext>
            </c:extLst>
          </c:dPt>
          <c:cat>
            <c:strRef>
              <c:f>'[Důchodci s exekuční srážkou.xlsx]2016-01-věk'!$S$6:$S$20</c:f>
              <c:strCache>
                <c:ptCount val="15"/>
                <c:pt idx="0">
                  <c:v>Hlavní město Praha</c:v>
                </c:pt>
                <c:pt idx="1">
                  <c:v>Kraj Vysočina</c:v>
                </c:pt>
                <c:pt idx="2">
                  <c:v>Zlínský kraj</c:v>
                </c:pt>
                <c:pt idx="3">
                  <c:v>Jihomoravský kraj</c:v>
                </c:pt>
                <c:pt idx="4">
                  <c:v>Olomoucký kraj</c:v>
                </c:pt>
                <c:pt idx="5">
                  <c:v>Královéhradecký kraj</c:v>
                </c:pt>
                <c:pt idx="6">
                  <c:v>Jihočeský kraj</c:v>
                </c:pt>
                <c:pt idx="7">
                  <c:v>Pardubický kraj</c:v>
                </c:pt>
                <c:pt idx="8">
                  <c:v>Plzeňský kraj</c:v>
                </c:pt>
                <c:pt idx="9">
                  <c:v>Liberecký kraj</c:v>
                </c:pt>
                <c:pt idx="10">
                  <c:v>Karlovarský kraj</c:v>
                </c:pt>
                <c:pt idx="11">
                  <c:v>Středočeský kraj</c:v>
                </c:pt>
                <c:pt idx="12">
                  <c:v>Ústecký kraj</c:v>
                </c:pt>
                <c:pt idx="13">
                  <c:v>Moravskoslezský kraj</c:v>
                </c:pt>
                <c:pt idx="14">
                  <c:v>Česká republika</c:v>
                </c:pt>
              </c:strCache>
            </c:strRef>
          </c:cat>
          <c:val>
            <c:numRef>
              <c:f>'[Důchodci s exekuční srážkou.xlsx]2016-01-věk'!$X$6:$X$20</c:f>
              <c:numCache>
                <c:formatCode>#,##0</c:formatCode>
                <c:ptCount val="15"/>
                <c:pt idx="0">
                  <c:v>72.674173906850882</c:v>
                </c:pt>
                <c:pt idx="1">
                  <c:v>71.396646677273282</c:v>
                </c:pt>
                <c:pt idx="2">
                  <c:v>71.66322134088982</c:v>
                </c:pt>
                <c:pt idx="3">
                  <c:v>71.791896099490558</c:v>
                </c:pt>
                <c:pt idx="4">
                  <c:v>71.379019949557815</c:v>
                </c:pt>
                <c:pt idx="5">
                  <c:v>71.43899412387313</c:v>
                </c:pt>
                <c:pt idx="6">
                  <c:v>71.150328917927141</c:v>
                </c:pt>
                <c:pt idx="7">
                  <c:v>71.470362455934989</c:v>
                </c:pt>
                <c:pt idx="8">
                  <c:v>71.390103323789376</c:v>
                </c:pt>
                <c:pt idx="9">
                  <c:v>71.037211714558921</c:v>
                </c:pt>
                <c:pt idx="10">
                  <c:v>71.079033120957149</c:v>
                </c:pt>
                <c:pt idx="11">
                  <c:v>71.271282899754752</c:v>
                </c:pt>
                <c:pt idx="12">
                  <c:v>70.754156577885396</c:v>
                </c:pt>
                <c:pt idx="13">
                  <c:v>71.250946947555477</c:v>
                </c:pt>
                <c:pt idx="14">
                  <c:v>71.156174434007085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3FB7-49A1-9A8D-CC99857EA03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50"/>
        <c:axId val="77899264"/>
        <c:axId val="77901184"/>
      </c:barChart>
      <c:lineChart>
        <c:grouping val="standard"/>
        <c:varyColors val="0"/>
        <c:ser>
          <c:idx val="2"/>
          <c:order val="1"/>
          <c:tx>
            <c:v>muži s exekucí na strobní důchod</c:v>
          </c:tx>
          <c:spPr>
            <a:ln>
              <a:noFill/>
            </a:ln>
          </c:spPr>
          <c:marker>
            <c:symbol val="triangle"/>
            <c:size val="9"/>
            <c:spPr>
              <a:solidFill>
                <a:schemeClr val="accent3"/>
              </a:solidFill>
              <a:ln w="15875">
                <a:solidFill>
                  <a:schemeClr val="accent4"/>
                </a:solidFill>
              </a:ln>
            </c:spPr>
          </c:marker>
          <c:cat>
            <c:strRef>
              <c:f>'[Důchodci s exekuční srážkou.xlsx]2016-01-věk'!$A$7,'[Důchodci s exekuční srážkou.xlsx]2016-01-věk'!$A$11,'[Důchodci s exekuční srážkou.xlsx]2016-01-věk'!$A$15,'[Důchodci s exekuční srážkou.xlsx]2016-01-věk'!$A$19,'[Důchodci s exekuční srážkou.xlsx]2016-01-věk'!$A$23,'[Důchodci s exekuční srážkou.xlsx]2016-01-věk'!$A$27,'[Důchodci s exekuční srážkou.xlsx]2016-01-věk'!$A$31,'[Důchodci s exekuční srážkou.xlsx]2016-01-věk'!$A$35,'[Důchodci s exekuční srážkou.xlsx]2016-01-věk'!$A$39,'[Důchodci s exekuční srážkou.xlsx]2016-01-věk'!$A$43,'[Důchodci s exekuční srážkou.xlsx]2016-01-věk'!$A$47,'[Důchodci s exekuční srážkou.xlsx]2016-01-věk'!$A$51,'[Důchodci s exekuční srážkou.xlsx]2016-01-věk'!$A$55,'[Důchodci s exekuční srážkou.xlsx]2016-01-věk'!$A$59</c:f>
              <c:strCache>
                <c:ptCount val="14"/>
                <c:pt idx="0">
                  <c:v>Hlavní město Praha</c:v>
                </c:pt>
                <c:pt idx="1">
                  <c:v>Středočeský kraj</c:v>
                </c:pt>
                <c:pt idx="2">
                  <c:v>Jihočeský kraj</c:v>
                </c:pt>
                <c:pt idx="3">
                  <c:v>Plzeňský kraj</c:v>
                </c:pt>
                <c:pt idx="4">
                  <c:v>Karlovarský kraj</c:v>
                </c:pt>
                <c:pt idx="5">
                  <c:v>Ústecký kraj</c:v>
                </c:pt>
                <c:pt idx="6">
                  <c:v>Liberecký kraj</c:v>
                </c:pt>
                <c:pt idx="7">
                  <c:v>Královéhradecký kraj</c:v>
                </c:pt>
                <c:pt idx="8">
                  <c:v>Pardubický kraj</c:v>
                </c:pt>
                <c:pt idx="9">
                  <c:v>Kraj Vysočina</c:v>
                </c:pt>
                <c:pt idx="10">
                  <c:v>Jihomoravský kraj</c:v>
                </c:pt>
                <c:pt idx="11">
                  <c:v>Olomoucký kraj</c:v>
                </c:pt>
                <c:pt idx="12">
                  <c:v>Zlínský kraj</c:v>
                </c:pt>
                <c:pt idx="13">
                  <c:v>Moravskoslezský kraj</c:v>
                </c:pt>
              </c:strCache>
            </c:strRef>
          </c:cat>
          <c:val>
            <c:numRef>
              <c:f>'[Důchodci s exekuční srážkou.xlsx]2016-01-věk'!$T$6:$T$20</c:f>
              <c:numCache>
                <c:formatCode>#,##0</c:formatCode>
                <c:ptCount val="15"/>
                <c:pt idx="0">
                  <c:v>68.143942591810884</c:v>
                </c:pt>
                <c:pt idx="1">
                  <c:v>67.266990291262132</c:v>
                </c:pt>
                <c:pt idx="2">
                  <c:v>66.970766129032256</c:v>
                </c:pt>
                <c:pt idx="3">
                  <c:v>67.132346343651861</c:v>
                </c:pt>
                <c:pt idx="4">
                  <c:v>67.098916967509027</c:v>
                </c:pt>
                <c:pt idx="5">
                  <c:v>67.387358184764977</c:v>
                </c:pt>
                <c:pt idx="6">
                  <c:v>66.867579908675793</c:v>
                </c:pt>
                <c:pt idx="7">
                  <c:v>67.256646216768914</c:v>
                </c:pt>
                <c:pt idx="8">
                  <c:v>67.26011102299762</c:v>
                </c:pt>
                <c:pt idx="9">
                  <c:v>66.985339506172835</c:v>
                </c:pt>
                <c:pt idx="10">
                  <c:v>67.233778625954201</c:v>
                </c:pt>
                <c:pt idx="11">
                  <c:v>67.231527093596057</c:v>
                </c:pt>
                <c:pt idx="12">
                  <c:v>67.188000000000002</c:v>
                </c:pt>
                <c:pt idx="13">
                  <c:v>66.177355278093074</c:v>
                </c:pt>
                <c:pt idx="14">
                  <c:v>67.209711210614955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6-3FB7-49A1-9A8D-CC99857EA03B}"/>
            </c:ext>
          </c:extLst>
        </c:ser>
        <c:ser>
          <c:idx val="0"/>
          <c:order val="2"/>
          <c:tx>
            <c:v>ženy s exekucí na starobní důchod</c:v>
          </c:tx>
          <c:spPr>
            <a:ln>
              <a:noFill/>
            </a:ln>
          </c:spPr>
          <c:marker>
            <c:symbol val="circle"/>
            <c:size val="8"/>
            <c:spPr>
              <a:solidFill>
                <a:schemeClr val="accent6"/>
              </a:solidFill>
              <a:ln w="6350">
                <a:solidFill>
                  <a:schemeClr val="accent6">
                    <a:lumMod val="50000"/>
                  </a:schemeClr>
                </a:solidFill>
              </a:ln>
            </c:spPr>
          </c:marker>
          <c:cat>
            <c:strRef>
              <c:f>'[Důchodci s exekuční srážkou.xlsx]2016-01-věk'!$A$7,'[Důchodci s exekuční srážkou.xlsx]2016-01-věk'!$A$11,'[Důchodci s exekuční srážkou.xlsx]2016-01-věk'!$A$15,'[Důchodci s exekuční srážkou.xlsx]2016-01-věk'!$A$19,'[Důchodci s exekuční srážkou.xlsx]2016-01-věk'!$A$23,'[Důchodci s exekuční srážkou.xlsx]2016-01-věk'!$A$27,'[Důchodci s exekuční srážkou.xlsx]2016-01-věk'!$A$31,'[Důchodci s exekuční srážkou.xlsx]2016-01-věk'!$A$35,'[Důchodci s exekuční srážkou.xlsx]2016-01-věk'!$A$39,'[Důchodci s exekuční srážkou.xlsx]2016-01-věk'!$A$43,'[Důchodci s exekuční srážkou.xlsx]2016-01-věk'!$A$47,'[Důchodci s exekuční srážkou.xlsx]2016-01-věk'!$A$51,'[Důchodci s exekuční srážkou.xlsx]2016-01-věk'!$A$55,'[Důchodci s exekuční srážkou.xlsx]2016-01-věk'!$A$59</c:f>
              <c:strCache>
                <c:ptCount val="14"/>
                <c:pt idx="0">
                  <c:v>Hlavní město Praha</c:v>
                </c:pt>
                <c:pt idx="1">
                  <c:v>Středočeský kraj</c:v>
                </c:pt>
                <c:pt idx="2">
                  <c:v>Jihočeský kraj</c:v>
                </c:pt>
                <c:pt idx="3">
                  <c:v>Plzeňský kraj</c:v>
                </c:pt>
                <c:pt idx="4">
                  <c:v>Karlovarský kraj</c:v>
                </c:pt>
                <c:pt idx="5">
                  <c:v>Ústecký kraj</c:v>
                </c:pt>
                <c:pt idx="6">
                  <c:v>Liberecký kraj</c:v>
                </c:pt>
                <c:pt idx="7">
                  <c:v>Královéhradecký kraj</c:v>
                </c:pt>
                <c:pt idx="8">
                  <c:v>Pardubický kraj</c:v>
                </c:pt>
                <c:pt idx="9">
                  <c:v>Kraj Vysočina</c:v>
                </c:pt>
                <c:pt idx="10">
                  <c:v>Jihomoravský kraj</c:v>
                </c:pt>
                <c:pt idx="11">
                  <c:v>Olomoucký kraj</c:v>
                </c:pt>
                <c:pt idx="12">
                  <c:v>Zlínský kraj</c:v>
                </c:pt>
                <c:pt idx="13">
                  <c:v>Moravskoslezský kraj</c:v>
                </c:pt>
              </c:strCache>
            </c:strRef>
          </c:cat>
          <c:val>
            <c:numRef>
              <c:f>'[Důchodci s exekuční srážkou.xlsx]2016-01-věk'!$U$6:$U$20</c:f>
              <c:numCache>
                <c:formatCode>#,##0</c:formatCode>
                <c:ptCount val="15"/>
                <c:pt idx="0">
                  <c:v>66.934080717488783</c:v>
                </c:pt>
                <c:pt idx="1">
                  <c:v>66.650692225772104</c:v>
                </c:pt>
                <c:pt idx="2">
                  <c:v>66.180140597539548</c:v>
                </c:pt>
                <c:pt idx="3">
                  <c:v>66.860624523990865</c:v>
                </c:pt>
                <c:pt idx="4">
                  <c:v>66.421828908554573</c:v>
                </c:pt>
                <c:pt idx="5">
                  <c:v>66.095238095238102</c:v>
                </c:pt>
                <c:pt idx="6">
                  <c:v>65.997425997425992</c:v>
                </c:pt>
                <c:pt idx="7">
                  <c:v>66.464377682403438</c:v>
                </c:pt>
                <c:pt idx="8">
                  <c:v>65.985538684020241</c:v>
                </c:pt>
                <c:pt idx="9">
                  <c:v>66.039597315436239</c:v>
                </c:pt>
                <c:pt idx="10">
                  <c:v>66.377075098814231</c:v>
                </c:pt>
                <c:pt idx="11">
                  <c:v>66.307717250324259</c:v>
                </c:pt>
                <c:pt idx="12">
                  <c:v>66.30444611906556</c:v>
                </c:pt>
                <c:pt idx="13">
                  <c:v>66.763215859030836</c:v>
                </c:pt>
                <c:pt idx="14">
                  <c:v>66.37950128478883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7-3FB7-49A1-9A8D-CC99857EA03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77899264"/>
        <c:axId val="77901184"/>
      </c:lineChart>
      <c:catAx>
        <c:axId val="778992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 rot="-2700000" vert="horz"/>
          <a:lstStyle/>
          <a:p>
            <a:pPr>
              <a:defRPr sz="1400"/>
            </a:pPr>
            <a:endParaRPr lang="cs-CZ"/>
          </a:p>
        </c:txPr>
        <c:crossAx val="77901184"/>
        <c:crosses val="autoZero"/>
        <c:auto val="1"/>
        <c:lblAlgn val="ctr"/>
        <c:lblOffset val="100"/>
        <c:noMultiLvlLbl val="0"/>
      </c:catAx>
      <c:valAx>
        <c:axId val="77901184"/>
        <c:scaling>
          <c:orientation val="minMax"/>
          <c:max val="75"/>
          <c:min val="55"/>
        </c:scaling>
        <c:delete val="0"/>
        <c:axPos val="l"/>
        <c:majorGridlines/>
        <c:numFmt formatCode="#,##0" sourceLinked="1"/>
        <c:majorTickMark val="out"/>
        <c:minorTickMark val="out"/>
        <c:tickLblPos val="nextTo"/>
        <c:spPr>
          <a:ln/>
        </c:spPr>
        <c:txPr>
          <a:bodyPr/>
          <a:lstStyle/>
          <a:p>
            <a:pPr>
              <a:defRPr sz="1600"/>
            </a:pPr>
            <a:endParaRPr lang="cs-CZ"/>
          </a:p>
        </c:txPr>
        <c:crossAx val="77899264"/>
        <c:crosses val="autoZero"/>
        <c:crossBetween val="between"/>
        <c:majorUnit val="5"/>
        <c:minorUnit val="1"/>
      </c:valAx>
    </c:plotArea>
    <c:legend>
      <c:legendPos val="b"/>
      <c:layout>
        <c:manualLayout>
          <c:xMode val="edge"/>
          <c:yMode val="edge"/>
          <c:x val="0"/>
          <c:y val="0.88878790338649094"/>
          <c:w val="1"/>
          <c:h val="0.11121209661350905"/>
        </c:manualLayout>
      </c:layout>
      <c:overlay val="0"/>
      <c:txPr>
        <a:bodyPr/>
        <a:lstStyle/>
        <a:p>
          <a:pPr>
            <a:defRPr sz="1600"/>
          </a:pPr>
          <a:endParaRPr lang="cs-CZ"/>
        </a:p>
      </c:txPr>
    </c:legend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60" cy="498056"/>
          </a:xfrm>
          <a:prstGeom prst="rect">
            <a:avLst/>
          </a:prstGeom>
        </p:spPr>
        <p:txBody>
          <a:bodyPr vert="horz" lIns="95563" tIns="47781" rIns="95563" bIns="47781" rtlCol="0"/>
          <a:lstStyle>
            <a:lvl1pPr algn="l">
              <a:defRPr sz="13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60" cy="498056"/>
          </a:xfrm>
          <a:prstGeom prst="rect">
            <a:avLst/>
          </a:prstGeom>
        </p:spPr>
        <p:txBody>
          <a:bodyPr vert="horz" lIns="95563" tIns="47781" rIns="95563" bIns="47781" rtlCol="0"/>
          <a:lstStyle>
            <a:lvl1pPr algn="r">
              <a:defRPr sz="1300"/>
            </a:lvl1pPr>
          </a:lstStyle>
          <a:p>
            <a:fld id="{5ED0382C-EC2C-41D4-8166-879190A09E32}" type="datetimeFigureOut">
              <a:rPr lang="cs-CZ" smtClean="0"/>
              <a:t>11.2.2017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60" cy="498055"/>
          </a:xfrm>
          <a:prstGeom prst="rect">
            <a:avLst/>
          </a:prstGeom>
        </p:spPr>
        <p:txBody>
          <a:bodyPr vert="horz" lIns="95563" tIns="47781" rIns="95563" bIns="47781" rtlCol="0" anchor="b"/>
          <a:lstStyle>
            <a:lvl1pPr algn="l">
              <a:defRPr sz="1300"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60" cy="498055"/>
          </a:xfrm>
          <a:prstGeom prst="rect">
            <a:avLst/>
          </a:prstGeom>
        </p:spPr>
        <p:txBody>
          <a:bodyPr vert="horz" lIns="95563" tIns="47781" rIns="95563" bIns="47781" rtlCol="0" anchor="b"/>
          <a:lstStyle>
            <a:lvl1pPr algn="r">
              <a:defRPr sz="1300"/>
            </a:lvl1pPr>
          </a:lstStyle>
          <a:p>
            <a:fld id="{51F5241B-E8FE-4E7B-BF73-378AA61C8A1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4593614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60" cy="498056"/>
          </a:xfrm>
          <a:prstGeom prst="rect">
            <a:avLst/>
          </a:prstGeom>
        </p:spPr>
        <p:txBody>
          <a:bodyPr vert="horz" lIns="95563" tIns="47781" rIns="95563" bIns="47781" rtlCol="0"/>
          <a:lstStyle>
            <a:lvl1pPr algn="l">
              <a:defRPr sz="13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60" cy="498056"/>
          </a:xfrm>
          <a:prstGeom prst="rect">
            <a:avLst/>
          </a:prstGeom>
        </p:spPr>
        <p:txBody>
          <a:bodyPr vert="horz" lIns="95563" tIns="47781" rIns="95563" bIns="47781" rtlCol="0"/>
          <a:lstStyle>
            <a:lvl1pPr algn="r">
              <a:defRPr sz="1300"/>
            </a:lvl1pPr>
          </a:lstStyle>
          <a:p>
            <a:fld id="{B51488F7-7806-4CF2-BE9E-659109524352}" type="datetimeFigureOut">
              <a:rPr lang="cs-CZ" smtClean="0"/>
              <a:t>11.2.2017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5563" tIns="47781" rIns="95563" bIns="47781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5563" tIns="47781" rIns="95563" bIns="47781" rtlCol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60" cy="498055"/>
          </a:xfrm>
          <a:prstGeom prst="rect">
            <a:avLst/>
          </a:prstGeom>
        </p:spPr>
        <p:txBody>
          <a:bodyPr vert="horz" lIns="95563" tIns="47781" rIns="95563" bIns="47781" rtlCol="0" anchor="b"/>
          <a:lstStyle>
            <a:lvl1pPr algn="l">
              <a:defRPr sz="13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60" cy="498055"/>
          </a:xfrm>
          <a:prstGeom prst="rect">
            <a:avLst/>
          </a:prstGeom>
        </p:spPr>
        <p:txBody>
          <a:bodyPr vert="horz" lIns="95563" tIns="47781" rIns="95563" bIns="47781" rtlCol="0" anchor="b"/>
          <a:lstStyle>
            <a:lvl1pPr algn="r">
              <a:defRPr sz="1300"/>
            </a:lvl1pPr>
          </a:lstStyle>
          <a:p>
            <a:fld id="{EBE58C9F-D65B-4655-BFE8-1514433441E1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797243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1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3001722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10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6055754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11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7980865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12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1577555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13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5421064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14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794278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15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1027772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16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081150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2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25748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/>
              <a:t>Informace o souběhu více exekučních příkazů u jedné osoby nebo to, jak dlouho je již exekuce vymáhána, nebylo možné z databáze ČSSZ zjistit. </a:t>
            </a:r>
          </a:p>
          <a:p>
            <a:r>
              <a:rPr lang="cs-CZ" dirty="0"/>
              <a:t>Dostupnost těchto podrobnějších údajů byla ověřována také v Centrální evidenci exekucí (dále jen CEEX), ovšem zde není ze zákona možné zaznamenávat historická šetření, takže databáze CEEX neobsahuje informace potřebné pro časové srovnání vývoje.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0667843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4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6356423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5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0025896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6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2925209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4350903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8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4350903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E58C9F-D65B-4655-BFE8-1514433441E1}" type="slidenum">
              <a:rPr lang="cs-CZ" smtClean="0"/>
              <a:t>9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435090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6938" name="Picture 26" descr="prezentace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" y="0"/>
            <a:ext cx="12185650" cy="685334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6691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816891" y="1248179"/>
            <a:ext cx="10750800" cy="2347504"/>
          </a:xfrm>
        </p:spPr>
        <p:txBody>
          <a:bodyPr/>
          <a:lstStyle>
            <a:lvl1pPr>
              <a:defRPr sz="3418"/>
            </a:lvl1pPr>
          </a:lstStyle>
          <a:p>
            <a:pPr lvl="0"/>
            <a:r>
              <a:rPr lang="cs-CZ" altLang="cs-CZ" noProof="0" smtClean="0"/>
              <a:t>Kliknutím lze upravit styl.</a:t>
            </a:r>
          </a:p>
        </p:txBody>
      </p:sp>
      <p:sp>
        <p:nvSpPr>
          <p:cNvPr id="166922" name="Rectangle 10"/>
          <p:cNvSpPr>
            <a:spLocks noGrp="1" noChangeArrowheads="1"/>
          </p:cNvSpPr>
          <p:nvPr>
            <p:ph type="subTitle" idx="1"/>
          </p:nvPr>
        </p:nvSpPr>
        <p:spPr>
          <a:xfrm>
            <a:off x="816891" y="3851520"/>
            <a:ext cx="10750800" cy="1547430"/>
          </a:xfrm>
        </p:spPr>
        <p:txBody>
          <a:bodyPr/>
          <a:lstStyle>
            <a:lvl1pPr marL="0" indent="0">
              <a:defRPr sz="1367"/>
            </a:lvl1pPr>
          </a:lstStyle>
          <a:p>
            <a:pPr lvl="0"/>
            <a:r>
              <a:rPr lang="cs-CZ" altLang="en-US" noProof="0" smtClean="0"/>
              <a:t>Kliknutím lze upravit styl předlohy.</a:t>
            </a:r>
          </a:p>
        </p:txBody>
      </p:sp>
    </p:spTree>
    <p:extLst>
      <p:ext uri="{BB962C8B-B14F-4D97-AF65-F5344CB8AC3E}">
        <p14:creationId xmlns:p14="http://schemas.microsoft.com/office/powerpoint/2010/main" val="20638228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069842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928668" y="953577"/>
            <a:ext cx="2831608" cy="4936891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31726" y="953577"/>
            <a:ext cx="8293777" cy="4936891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118174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491263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707" y="1710237"/>
            <a:ext cx="10515890" cy="2852977"/>
          </a:xfrm>
        </p:spPr>
        <p:txBody>
          <a:bodyPr/>
          <a:lstStyle>
            <a:lvl1pPr>
              <a:defRPr sz="586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707" y="4589573"/>
            <a:ext cx="10515890" cy="1499364"/>
          </a:xfrm>
        </p:spPr>
        <p:txBody>
          <a:bodyPr/>
          <a:lstStyle>
            <a:lvl1pPr marL="0" indent="0">
              <a:buNone/>
              <a:defRPr sz="2344"/>
            </a:lvl1pPr>
            <a:lvl2pPr marL="446547" indent="0">
              <a:buNone/>
              <a:defRPr sz="1953"/>
            </a:lvl2pPr>
            <a:lvl3pPr marL="893094" indent="0">
              <a:buNone/>
              <a:defRPr sz="1758"/>
            </a:lvl3pPr>
            <a:lvl4pPr marL="1339642" indent="0">
              <a:buNone/>
              <a:defRPr sz="1563"/>
            </a:lvl4pPr>
            <a:lvl5pPr marL="1786189" indent="0">
              <a:buNone/>
              <a:defRPr sz="1563"/>
            </a:lvl5pPr>
            <a:lvl6pPr marL="2232736" indent="0">
              <a:buNone/>
              <a:defRPr sz="1563"/>
            </a:lvl6pPr>
            <a:lvl7pPr marL="2679283" indent="0">
              <a:buNone/>
              <a:defRPr sz="1563"/>
            </a:lvl7pPr>
            <a:lvl8pPr marL="3125831" indent="0">
              <a:buNone/>
              <a:defRPr sz="1563"/>
            </a:lvl8pPr>
            <a:lvl9pPr marL="3572378" indent="0">
              <a:buNone/>
              <a:defRPr sz="1563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</p:spTree>
    <p:extLst>
      <p:ext uri="{BB962C8B-B14F-4D97-AF65-F5344CB8AC3E}">
        <p14:creationId xmlns:p14="http://schemas.microsoft.com/office/powerpoint/2010/main" val="19485162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31725" y="1811021"/>
            <a:ext cx="5561634" cy="407944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96524" y="1811021"/>
            <a:ext cx="5563751" cy="407944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782189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40172" y="364375"/>
            <a:ext cx="10515890" cy="1325704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40172" y="1680776"/>
            <a:ext cx="5157420" cy="824883"/>
          </a:xfrm>
        </p:spPr>
        <p:txBody>
          <a:bodyPr anchor="b"/>
          <a:lstStyle>
            <a:lvl1pPr marL="0" indent="0">
              <a:buNone/>
              <a:defRPr sz="2344" b="1"/>
            </a:lvl1pPr>
            <a:lvl2pPr marL="446547" indent="0">
              <a:buNone/>
              <a:defRPr sz="1953" b="1"/>
            </a:lvl2pPr>
            <a:lvl3pPr marL="893094" indent="0">
              <a:buNone/>
              <a:defRPr sz="1758" b="1"/>
            </a:lvl3pPr>
            <a:lvl4pPr marL="1339642" indent="0">
              <a:buNone/>
              <a:defRPr sz="1563" b="1"/>
            </a:lvl4pPr>
            <a:lvl5pPr marL="1786189" indent="0">
              <a:buNone/>
              <a:defRPr sz="1563" b="1"/>
            </a:lvl5pPr>
            <a:lvl6pPr marL="2232736" indent="0">
              <a:buNone/>
              <a:defRPr sz="1563" b="1"/>
            </a:lvl6pPr>
            <a:lvl7pPr marL="2679283" indent="0">
              <a:buNone/>
              <a:defRPr sz="1563" b="1"/>
            </a:lvl7pPr>
            <a:lvl8pPr marL="3125831" indent="0">
              <a:buNone/>
              <a:defRPr sz="1563" b="1"/>
            </a:lvl8pPr>
            <a:lvl9pPr marL="3572378" indent="0">
              <a:buNone/>
              <a:defRPr sz="1563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40172" y="2505658"/>
            <a:ext cx="5157420" cy="3684062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3246" y="1680776"/>
            <a:ext cx="5182816" cy="824883"/>
          </a:xfrm>
        </p:spPr>
        <p:txBody>
          <a:bodyPr anchor="b"/>
          <a:lstStyle>
            <a:lvl1pPr marL="0" indent="0">
              <a:buNone/>
              <a:defRPr sz="2344" b="1"/>
            </a:lvl1pPr>
            <a:lvl2pPr marL="446547" indent="0">
              <a:buNone/>
              <a:defRPr sz="1953" b="1"/>
            </a:lvl2pPr>
            <a:lvl3pPr marL="893094" indent="0">
              <a:buNone/>
              <a:defRPr sz="1758" b="1"/>
            </a:lvl3pPr>
            <a:lvl4pPr marL="1339642" indent="0">
              <a:buNone/>
              <a:defRPr sz="1563" b="1"/>
            </a:lvl4pPr>
            <a:lvl5pPr marL="1786189" indent="0">
              <a:buNone/>
              <a:defRPr sz="1563" b="1"/>
            </a:lvl5pPr>
            <a:lvl6pPr marL="2232736" indent="0">
              <a:buNone/>
              <a:defRPr sz="1563" b="1"/>
            </a:lvl6pPr>
            <a:lvl7pPr marL="2679283" indent="0">
              <a:buNone/>
              <a:defRPr sz="1563" b="1"/>
            </a:lvl7pPr>
            <a:lvl8pPr marL="3125831" indent="0">
              <a:buNone/>
              <a:defRPr sz="1563" b="1"/>
            </a:lvl8pPr>
            <a:lvl9pPr marL="3572378" indent="0">
              <a:buNone/>
              <a:defRPr sz="1563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3246" y="2505658"/>
            <a:ext cx="5182816" cy="3684062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167480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510366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58017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40172" y="457407"/>
            <a:ext cx="3932084" cy="1600148"/>
          </a:xfrm>
        </p:spPr>
        <p:txBody>
          <a:bodyPr/>
          <a:lstStyle>
            <a:lvl1pPr>
              <a:defRPr sz="3125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2818" y="987689"/>
            <a:ext cx="6173244" cy="4873319"/>
          </a:xfrm>
        </p:spPr>
        <p:txBody>
          <a:bodyPr/>
          <a:lstStyle>
            <a:lvl1pPr>
              <a:defRPr sz="3125"/>
            </a:lvl1pPr>
            <a:lvl2pPr>
              <a:defRPr sz="2735"/>
            </a:lvl2pPr>
            <a:lvl3pPr>
              <a:defRPr sz="2344"/>
            </a:lvl3pPr>
            <a:lvl4pPr>
              <a:defRPr sz="1953"/>
            </a:lvl4pPr>
            <a:lvl5pPr>
              <a:defRPr sz="1953"/>
            </a:lvl5pPr>
            <a:lvl6pPr>
              <a:defRPr sz="1953"/>
            </a:lvl6pPr>
            <a:lvl7pPr>
              <a:defRPr sz="1953"/>
            </a:lvl7pPr>
            <a:lvl8pPr>
              <a:defRPr sz="1953"/>
            </a:lvl8pPr>
            <a:lvl9pPr>
              <a:defRPr sz="1953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40172" y="2057556"/>
            <a:ext cx="3932084" cy="3811206"/>
          </a:xfrm>
        </p:spPr>
        <p:txBody>
          <a:bodyPr/>
          <a:lstStyle>
            <a:lvl1pPr marL="0" indent="0">
              <a:buNone/>
              <a:defRPr sz="1563"/>
            </a:lvl1pPr>
            <a:lvl2pPr marL="446547" indent="0">
              <a:buNone/>
              <a:defRPr sz="1367"/>
            </a:lvl2pPr>
            <a:lvl3pPr marL="893094" indent="0">
              <a:buNone/>
              <a:defRPr sz="1172"/>
            </a:lvl3pPr>
            <a:lvl4pPr marL="1339642" indent="0">
              <a:buNone/>
              <a:defRPr sz="977"/>
            </a:lvl4pPr>
            <a:lvl5pPr marL="1786189" indent="0">
              <a:buNone/>
              <a:defRPr sz="977"/>
            </a:lvl5pPr>
            <a:lvl6pPr marL="2232736" indent="0">
              <a:buNone/>
              <a:defRPr sz="977"/>
            </a:lvl6pPr>
            <a:lvl7pPr marL="2679283" indent="0">
              <a:buNone/>
              <a:defRPr sz="977"/>
            </a:lvl7pPr>
            <a:lvl8pPr marL="3125831" indent="0">
              <a:buNone/>
              <a:defRPr sz="977"/>
            </a:lvl8pPr>
            <a:lvl9pPr marL="3572378" indent="0">
              <a:buNone/>
              <a:defRPr sz="977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</p:spTree>
    <p:extLst>
      <p:ext uri="{BB962C8B-B14F-4D97-AF65-F5344CB8AC3E}">
        <p14:creationId xmlns:p14="http://schemas.microsoft.com/office/powerpoint/2010/main" val="36368253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40172" y="457407"/>
            <a:ext cx="3932084" cy="1600148"/>
          </a:xfrm>
        </p:spPr>
        <p:txBody>
          <a:bodyPr/>
          <a:lstStyle>
            <a:lvl1pPr>
              <a:defRPr sz="3125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2818" y="987689"/>
            <a:ext cx="6173244" cy="4873319"/>
          </a:xfrm>
        </p:spPr>
        <p:txBody>
          <a:bodyPr/>
          <a:lstStyle>
            <a:lvl1pPr marL="0" indent="0">
              <a:buNone/>
              <a:defRPr sz="3125"/>
            </a:lvl1pPr>
            <a:lvl2pPr marL="446547" indent="0">
              <a:buNone/>
              <a:defRPr sz="2735"/>
            </a:lvl2pPr>
            <a:lvl3pPr marL="893094" indent="0">
              <a:buNone/>
              <a:defRPr sz="2344"/>
            </a:lvl3pPr>
            <a:lvl4pPr marL="1339642" indent="0">
              <a:buNone/>
              <a:defRPr sz="1953"/>
            </a:lvl4pPr>
            <a:lvl5pPr marL="1786189" indent="0">
              <a:buNone/>
              <a:defRPr sz="1953"/>
            </a:lvl5pPr>
            <a:lvl6pPr marL="2232736" indent="0">
              <a:buNone/>
              <a:defRPr sz="1953"/>
            </a:lvl6pPr>
            <a:lvl7pPr marL="2679283" indent="0">
              <a:buNone/>
              <a:defRPr sz="1953"/>
            </a:lvl7pPr>
            <a:lvl8pPr marL="3125831" indent="0">
              <a:buNone/>
              <a:defRPr sz="1953"/>
            </a:lvl8pPr>
            <a:lvl9pPr marL="3572378" indent="0">
              <a:buNone/>
              <a:defRPr sz="1953"/>
            </a:lvl9pPr>
          </a:lstStyle>
          <a:p>
            <a:r>
              <a:rPr lang="cs-CZ" smtClean="0"/>
              <a:t>Kliknutím na ikonu přidáte obrázek.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40172" y="2057556"/>
            <a:ext cx="3932084" cy="3811206"/>
          </a:xfrm>
        </p:spPr>
        <p:txBody>
          <a:bodyPr/>
          <a:lstStyle>
            <a:lvl1pPr marL="0" indent="0">
              <a:buNone/>
              <a:defRPr sz="1563"/>
            </a:lvl1pPr>
            <a:lvl2pPr marL="446547" indent="0">
              <a:buNone/>
              <a:defRPr sz="1367"/>
            </a:lvl2pPr>
            <a:lvl3pPr marL="893094" indent="0">
              <a:buNone/>
              <a:defRPr sz="1172"/>
            </a:lvl3pPr>
            <a:lvl4pPr marL="1339642" indent="0">
              <a:buNone/>
              <a:defRPr sz="977"/>
            </a:lvl4pPr>
            <a:lvl5pPr marL="1786189" indent="0">
              <a:buNone/>
              <a:defRPr sz="977"/>
            </a:lvl5pPr>
            <a:lvl6pPr marL="2232736" indent="0">
              <a:buNone/>
              <a:defRPr sz="977"/>
            </a:lvl6pPr>
            <a:lvl7pPr marL="2679283" indent="0">
              <a:buNone/>
              <a:defRPr sz="977"/>
            </a:lvl7pPr>
            <a:lvl8pPr marL="3125831" indent="0">
              <a:buNone/>
              <a:defRPr sz="977"/>
            </a:lvl8pPr>
            <a:lvl9pPr marL="3572378" indent="0">
              <a:buNone/>
              <a:defRPr sz="977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</p:spTree>
    <p:extLst>
      <p:ext uri="{BB962C8B-B14F-4D97-AF65-F5344CB8AC3E}">
        <p14:creationId xmlns:p14="http://schemas.microsoft.com/office/powerpoint/2010/main" val="38399596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8864" name="Picture 16" descr="prezentace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9846"/>
          <a:stretch>
            <a:fillRect/>
          </a:stretch>
        </p:blipFill>
        <p:spPr bwMode="auto">
          <a:xfrm>
            <a:off x="1" y="0"/>
            <a:ext cx="12185650" cy="617886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88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31725" y="953577"/>
            <a:ext cx="11328550" cy="7876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7957" tIns="43980" rIns="87957" bIns="4398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cs-CZ" altLang="cs-CZ" smtClean="0"/>
              <a:t>Klepnutím lze upravit styl předlohy nadpisů.</a:t>
            </a:r>
          </a:p>
        </p:txBody>
      </p:sp>
      <p:sp>
        <p:nvSpPr>
          <p:cNvPr id="78857" name="Rectangle 9"/>
          <p:cNvSpPr>
            <a:spLocks noGrp="1" noChangeArrowheads="1"/>
          </p:cNvSpPr>
          <p:nvPr>
            <p:ph type="body" idx="1"/>
          </p:nvPr>
        </p:nvSpPr>
        <p:spPr bwMode="auto">
          <a:xfrm>
            <a:off x="431725" y="1811021"/>
            <a:ext cx="11328550" cy="40794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373" tIns="46187" rIns="92373" bIns="4618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altLang="en-US" smtClean="0"/>
              <a:t>Klepnutím lze upravit styly</a:t>
            </a:r>
            <a:r>
              <a:rPr lang="en-US" altLang="en-US" smtClean="0"/>
              <a:t> </a:t>
            </a:r>
            <a:r>
              <a:rPr lang="cs-CZ" altLang="en-US" smtClean="0"/>
              <a:t>předlohy textu.</a:t>
            </a:r>
            <a:endParaRPr lang="en-US" altLang="en-US" smtClean="0"/>
          </a:p>
          <a:p>
            <a:pPr lvl="1"/>
            <a:r>
              <a:rPr lang="cs-CZ" altLang="en-US" smtClean="0"/>
              <a:t>Druhá úroveň</a:t>
            </a:r>
          </a:p>
          <a:p>
            <a:pPr lvl="1"/>
            <a:r>
              <a:rPr lang="cs-CZ" altLang="en-US" smtClean="0"/>
              <a:t>Třetí úroveň</a:t>
            </a:r>
          </a:p>
          <a:p>
            <a:pPr lvl="1"/>
            <a:r>
              <a:rPr lang="cs-CZ" altLang="en-US" smtClean="0"/>
              <a:t>Čtvrtá úroveň</a:t>
            </a:r>
          </a:p>
          <a:p>
            <a:pPr lvl="1"/>
            <a:r>
              <a:rPr lang="cs-CZ" altLang="en-US" smtClean="0"/>
              <a:t>Pátá úroveň</a:t>
            </a:r>
          </a:p>
        </p:txBody>
      </p:sp>
      <p:sp>
        <p:nvSpPr>
          <p:cNvPr id="78858" name="Text Box 10"/>
          <p:cNvSpPr txBox="1">
            <a:spLocks noChangeArrowheads="1"/>
          </p:cNvSpPr>
          <p:nvPr/>
        </p:nvSpPr>
        <p:spPr bwMode="auto">
          <a:xfrm>
            <a:off x="7832424" y="1028003"/>
            <a:ext cx="3017843" cy="2705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defTabSz="877888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439738" defTabSz="877888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879475" defTabSz="877888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319213" defTabSz="877888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1758950" defTabSz="877888">
              <a:spcBef>
                <a:spcPct val="0"/>
              </a:spcBef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216150" defTabSz="87788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673350" defTabSz="87788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130550" defTabSz="87788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587750" defTabSz="87788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</a:pPr>
            <a:endParaRPr lang="cs-CZ" altLang="cs-CZ" sz="1758"/>
          </a:p>
        </p:txBody>
      </p:sp>
    </p:spTree>
    <p:extLst>
      <p:ext uri="{BB962C8B-B14F-4D97-AF65-F5344CB8AC3E}">
        <p14:creationId xmlns:p14="http://schemas.microsoft.com/office/powerpoint/2010/main" val="24689980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dt="0"/>
  <p:txStyles>
    <p:titleStyle>
      <a:lvl1pPr algn="l" defTabSz="857433" rtl="0" eaLnBrk="1" fontAlgn="base" hangingPunct="1">
        <a:spcBef>
          <a:spcPct val="0"/>
        </a:spcBef>
        <a:spcAft>
          <a:spcPct val="0"/>
        </a:spcAft>
        <a:defRPr sz="3028" b="1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857433" rtl="0" eaLnBrk="1" fontAlgn="base" hangingPunct="1">
        <a:spcBef>
          <a:spcPct val="0"/>
        </a:spcBef>
        <a:spcAft>
          <a:spcPct val="0"/>
        </a:spcAft>
        <a:defRPr sz="3028" b="1">
          <a:solidFill>
            <a:schemeClr val="tx1"/>
          </a:solidFill>
          <a:latin typeface="Arial" panose="020B0604020202020204" pitchFamily="34" charset="0"/>
        </a:defRPr>
      </a:lvl2pPr>
      <a:lvl3pPr algn="l" defTabSz="857433" rtl="0" eaLnBrk="1" fontAlgn="base" hangingPunct="1">
        <a:spcBef>
          <a:spcPct val="0"/>
        </a:spcBef>
        <a:spcAft>
          <a:spcPct val="0"/>
        </a:spcAft>
        <a:defRPr sz="3028" b="1">
          <a:solidFill>
            <a:schemeClr val="tx1"/>
          </a:solidFill>
          <a:latin typeface="Arial" panose="020B0604020202020204" pitchFamily="34" charset="0"/>
        </a:defRPr>
      </a:lvl3pPr>
      <a:lvl4pPr algn="l" defTabSz="857433" rtl="0" eaLnBrk="1" fontAlgn="base" hangingPunct="1">
        <a:spcBef>
          <a:spcPct val="0"/>
        </a:spcBef>
        <a:spcAft>
          <a:spcPct val="0"/>
        </a:spcAft>
        <a:defRPr sz="3028" b="1">
          <a:solidFill>
            <a:schemeClr val="tx1"/>
          </a:solidFill>
          <a:latin typeface="Arial" panose="020B0604020202020204" pitchFamily="34" charset="0"/>
        </a:defRPr>
      </a:lvl4pPr>
      <a:lvl5pPr algn="l" defTabSz="857433" rtl="0" eaLnBrk="1" fontAlgn="base" hangingPunct="1">
        <a:spcBef>
          <a:spcPct val="0"/>
        </a:spcBef>
        <a:spcAft>
          <a:spcPct val="0"/>
        </a:spcAft>
        <a:defRPr sz="3028" b="1">
          <a:solidFill>
            <a:schemeClr val="tx1"/>
          </a:solidFill>
          <a:latin typeface="Arial" panose="020B0604020202020204" pitchFamily="34" charset="0"/>
        </a:defRPr>
      </a:lvl5pPr>
      <a:lvl6pPr marL="446547" algn="l" defTabSz="857433" rtl="0" eaLnBrk="1" fontAlgn="base" hangingPunct="1">
        <a:spcBef>
          <a:spcPct val="0"/>
        </a:spcBef>
        <a:spcAft>
          <a:spcPct val="0"/>
        </a:spcAft>
        <a:defRPr sz="3028" b="1">
          <a:solidFill>
            <a:schemeClr val="tx1"/>
          </a:solidFill>
          <a:latin typeface="Arial" panose="020B0604020202020204" pitchFamily="34" charset="0"/>
        </a:defRPr>
      </a:lvl6pPr>
      <a:lvl7pPr marL="893094" algn="l" defTabSz="857433" rtl="0" eaLnBrk="1" fontAlgn="base" hangingPunct="1">
        <a:spcBef>
          <a:spcPct val="0"/>
        </a:spcBef>
        <a:spcAft>
          <a:spcPct val="0"/>
        </a:spcAft>
        <a:defRPr sz="3028" b="1">
          <a:solidFill>
            <a:schemeClr val="tx1"/>
          </a:solidFill>
          <a:latin typeface="Arial" panose="020B0604020202020204" pitchFamily="34" charset="0"/>
        </a:defRPr>
      </a:lvl7pPr>
      <a:lvl8pPr marL="1339642" algn="l" defTabSz="857433" rtl="0" eaLnBrk="1" fontAlgn="base" hangingPunct="1">
        <a:spcBef>
          <a:spcPct val="0"/>
        </a:spcBef>
        <a:spcAft>
          <a:spcPct val="0"/>
        </a:spcAft>
        <a:defRPr sz="3028" b="1">
          <a:solidFill>
            <a:schemeClr val="tx1"/>
          </a:solidFill>
          <a:latin typeface="Arial" panose="020B0604020202020204" pitchFamily="34" charset="0"/>
        </a:defRPr>
      </a:lvl8pPr>
      <a:lvl9pPr marL="1786189" algn="l" defTabSz="857433" rtl="0" eaLnBrk="1" fontAlgn="base" hangingPunct="1">
        <a:spcBef>
          <a:spcPct val="0"/>
        </a:spcBef>
        <a:spcAft>
          <a:spcPct val="0"/>
        </a:spcAft>
        <a:defRPr sz="3028" b="1">
          <a:solidFill>
            <a:schemeClr val="tx1"/>
          </a:solidFill>
          <a:latin typeface="Arial" panose="020B0604020202020204" pitchFamily="34" charset="0"/>
        </a:defRPr>
      </a:lvl9pPr>
    </p:titleStyle>
    <p:bodyStyle>
      <a:lvl1pPr marL="322506" indent="-322506" algn="l" defTabSz="857433" rtl="0" eaLnBrk="1" fontAlgn="base" hangingPunct="1">
        <a:spcBef>
          <a:spcPct val="20000"/>
        </a:spcBef>
        <a:spcAft>
          <a:spcPct val="0"/>
        </a:spcAft>
        <a:defRPr sz="2051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697730" indent="-268239" algn="l" defTabSz="857433" rtl="0" eaLnBrk="1" fontAlgn="base" hangingPunct="1">
        <a:spcBef>
          <a:spcPct val="20000"/>
        </a:spcBef>
        <a:spcAft>
          <a:spcPct val="0"/>
        </a:spcAft>
        <a:buSzPct val="25000"/>
        <a:buFont typeface="Arial" panose="020B0604020202020204" pitchFamily="34" charset="0"/>
        <a:defRPr sz="1660" b="1" kern="1200">
          <a:solidFill>
            <a:schemeClr val="tx1"/>
          </a:solidFill>
          <a:latin typeface="+mn-lt"/>
          <a:ea typeface="+mn-ea"/>
          <a:cs typeface="+mn-cs"/>
        </a:defRPr>
      </a:lvl2pPr>
      <a:lvl3pPr marL="1074505" indent="-217072" algn="l" defTabSz="857433" rtl="0" eaLnBrk="1" fontAlgn="base" hangingPunct="1">
        <a:spcBef>
          <a:spcPct val="20000"/>
        </a:spcBef>
        <a:spcAft>
          <a:spcPct val="0"/>
        </a:spcAft>
        <a:defRPr sz="2637" kern="1200">
          <a:solidFill>
            <a:schemeClr val="bg1"/>
          </a:solidFill>
          <a:latin typeface="+mn-lt"/>
          <a:ea typeface="+mn-ea"/>
          <a:cs typeface="+mn-cs"/>
        </a:defRPr>
      </a:lvl3pPr>
      <a:lvl4pPr marL="1503996" indent="-215522" algn="l" defTabSz="857433" rtl="0" eaLnBrk="1" fontAlgn="base" hangingPunct="1">
        <a:spcBef>
          <a:spcPct val="20000"/>
        </a:spcBef>
        <a:spcAft>
          <a:spcPct val="0"/>
        </a:spcAft>
        <a:defRPr sz="2637" kern="1200">
          <a:solidFill>
            <a:schemeClr val="bg1"/>
          </a:solidFill>
          <a:latin typeface="+mn-lt"/>
          <a:ea typeface="+mn-ea"/>
          <a:cs typeface="+mn-cs"/>
        </a:defRPr>
      </a:lvl4pPr>
      <a:lvl5pPr marL="1933488" indent="-215522" algn="l" defTabSz="857433" rtl="0" eaLnBrk="1" fontAlgn="base" hangingPunct="1">
        <a:spcBef>
          <a:spcPct val="20000"/>
        </a:spcBef>
        <a:spcAft>
          <a:spcPct val="0"/>
        </a:spcAft>
        <a:defRPr sz="2637" kern="1200">
          <a:solidFill>
            <a:schemeClr val="bg1"/>
          </a:solidFill>
          <a:latin typeface="+mn-lt"/>
          <a:ea typeface="+mn-ea"/>
          <a:cs typeface="+mn-cs"/>
        </a:defRPr>
      </a:lvl5pPr>
      <a:lvl6pPr marL="2456010" indent="-223274" algn="l" defTabSz="893094" rtl="0" eaLnBrk="1" latinLnBrk="0" hangingPunct="1">
        <a:lnSpc>
          <a:spcPct val="90000"/>
        </a:lnSpc>
        <a:spcBef>
          <a:spcPts val="488"/>
        </a:spcBef>
        <a:buFont typeface="Arial" panose="020B0604020202020204" pitchFamily="34" charset="0"/>
        <a:buChar char="•"/>
        <a:defRPr sz="1758" kern="1200">
          <a:solidFill>
            <a:schemeClr val="tx1"/>
          </a:solidFill>
          <a:latin typeface="+mn-lt"/>
          <a:ea typeface="+mn-ea"/>
          <a:cs typeface="+mn-cs"/>
        </a:defRPr>
      </a:lvl6pPr>
      <a:lvl7pPr marL="2902557" indent="-223274" algn="l" defTabSz="893094" rtl="0" eaLnBrk="1" latinLnBrk="0" hangingPunct="1">
        <a:lnSpc>
          <a:spcPct val="90000"/>
        </a:lnSpc>
        <a:spcBef>
          <a:spcPts val="488"/>
        </a:spcBef>
        <a:buFont typeface="Arial" panose="020B0604020202020204" pitchFamily="34" charset="0"/>
        <a:buChar char="•"/>
        <a:defRPr sz="1758" kern="1200">
          <a:solidFill>
            <a:schemeClr val="tx1"/>
          </a:solidFill>
          <a:latin typeface="+mn-lt"/>
          <a:ea typeface="+mn-ea"/>
          <a:cs typeface="+mn-cs"/>
        </a:defRPr>
      </a:lvl7pPr>
      <a:lvl8pPr marL="3349104" indent="-223274" algn="l" defTabSz="893094" rtl="0" eaLnBrk="1" latinLnBrk="0" hangingPunct="1">
        <a:lnSpc>
          <a:spcPct val="90000"/>
        </a:lnSpc>
        <a:spcBef>
          <a:spcPts val="488"/>
        </a:spcBef>
        <a:buFont typeface="Arial" panose="020B0604020202020204" pitchFamily="34" charset="0"/>
        <a:buChar char="•"/>
        <a:defRPr sz="1758" kern="1200">
          <a:solidFill>
            <a:schemeClr val="tx1"/>
          </a:solidFill>
          <a:latin typeface="+mn-lt"/>
          <a:ea typeface="+mn-ea"/>
          <a:cs typeface="+mn-cs"/>
        </a:defRPr>
      </a:lvl8pPr>
      <a:lvl9pPr marL="3795652" indent="-223274" algn="l" defTabSz="893094" rtl="0" eaLnBrk="1" latinLnBrk="0" hangingPunct="1">
        <a:lnSpc>
          <a:spcPct val="90000"/>
        </a:lnSpc>
        <a:spcBef>
          <a:spcPts val="488"/>
        </a:spcBef>
        <a:buFont typeface="Arial" panose="020B0604020202020204" pitchFamily="34" charset="0"/>
        <a:buChar char="•"/>
        <a:defRPr sz="175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893094" rtl="0" eaLnBrk="1" latinLnBrk="0" hangingPunct="1">
        <a:defRPr sz="1758" kern="1200">
          <a:solidFill>
            <a:schemeClr val="tx1"/>
          </a:solidFill>
          <a:latin typeface="+mn-lt"/>
          <a:ea typeface="+mn-ea"/>
          <a:cs typeface="+mn-cs"/>
        </a:defRPr>
      </a:lvl1pPr>
      <a:lvl2pPr marL="446547" algn="l" defTabSz="893094" rtl="0" eaLnBrk="1" latinLnBrk="0" hangingPunct="1">
        <a:defRPr sz="1758" kern="1200">
          <a:solidFill>
            <a:schemeClr val="tx1"/>
          </a:solidFill>
          <a:latin typeface="+mn-lt"/>
          <a:ea typeface="+mn-ea"/>
          <a:cs typeface="+mn-cs"/>
        </a:defRPr>
      </a:lvl2pPr>
      <a:lvl3pPr marL="893094" algn="l" defTabSz="893094" rtl="0" eaLnBrk="1" latinLnBrk="0" hangingPunct="1">
        <a:defRPr sz="1758" kern="1200">
          <a:solidFill>
            <a:schemeClr val="tx1"/>
          </a:solidFill>
          <a:latin typeface="+mn-lt"/>
          <a:ea typeface="+mn-ea"/>
          <a:cs typeface="+mn-cs"/>
        </a:defRPr>
      </a:lvl3pPr>
      <a:lvl4pPr marL="1339642" algn="l" defTabSz="893094" rtl="0" eaLnBrk="1" latinLnBrk="0" hangingPunct="1">
        <a:defRPr sz="1758" kern="1200">
          <a:solidFill>
            <a:schemeClr val="tx1"/>
          </a:solidFill>
          <a:latin typeface="+mn-lt"/>
          <a:ea typeface="+mn-ea"/>
          <a:cs typeface="+mn-cs"/>
        </a:defRPr>
      </a:lvl4pPr>
      <a:lvl5pPr marL="1786189" algn="l" defTabSz="893094" rtl="0" eaLnBrk="1" latinLnBrk="0" hangingPunct="1">
        <a:defRPr sz="1758" kern="1200">
          <a:solidFill>
            <a:schemeClr val="tx1"/>
          </a:solidFill>
          <a:latin typeface="+mn-lt"/>
          <a:ea typeface="+mn-ea"/>
          <a:cs typeface="+mn-cs"/>
        </a:defRPr>
      </a:lvl5pPr>
      <a:lvl6pPr marL="2232736" algn="l" defTabSz="893094" rtl="0" eaLnBrk="1" latinLnBrk="0" hangingPunct="1">
        <a:defRPr sz="1758" kern="1200">
          <a:solidFill>
            <a:schemeClr val="tx1"/>
          </a:solidFill>
          <a:latin typeface="+mn-lt"/>
          <a:ea typeface="+mn-ea"/>
          <a:cs typeface="+mn-cs"/>
        </a:defRPr>
      </a:lvl6pPr>
      <a:lvl7pPr marL="2679283" algn="l" defTabSz="893094" rtl="0" eaLnBrk="1" latinLnBrk="0" hangingPunct="1">
        <a:defRPr sz="1758" kern="1200">
          <a:solidFill>
            <a:schemeClr val="tx1"/>
          </a:solidFill>
          <a:latin typeface="+mn-lt"/>
          <a:ea typeface="+mn-ea"/>
          <a:cs typeface="+mn-cs"/>
        </a:defRPr>
      </a:lvl7pPr>
      <a:lvl8pPr marL="3125831" algn="l" defTabSz="893094" rtl="0" eaLnBrk="1" latinLnBrk="0" hangingPunct="1">
        <a:defRPr sz="1758" kern="1200">
          <a:solidFill>
            <a:schemeClr val="tx1"/>
          </a:solidFill>
          <a:latin typeface="+mn-lt"/>
          <a:ea typeface="+mn-ea"/>
          <a:cs typeface="+mn-cs"/>
        </a:defRPr>
      </a:lvl8pPr>
      <a:lvl9pPr marL="3572378" algn="l" defTabSz="893094" rtl="0" eaLnBrk="1" latinLnBrk="0" hangingPunct="1">
        <a:defRPr sz="175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386132"/>
            <a:ext cx="9144000" cy="2387600"/>
          </a:xfrm>
        </p:spPr>
        <p:txBody>
          <a:bodyPr>
            <a:normAutofit/>
          </a:bodyPr>
          <a:lstStyle/>
          <a:p>
            <a:r>
              <a:rPr lang="cs-CZ" dirty="0"/>
              <a:t>Senioři </a:t>
            </a:r>
            <a:br>
              <a:rPr lang="cs-CZ" dirty="0"/>
            </a:br>
            <a:r>
              <a:rPr lang="cs-CZ" dirty="0"/>
              <a:t>- ohrožená sociální</a:t>
            </a:r>
            <a:br>
              <a:rPr lang="cs-CZ" dirty="0"/>
            </a:br>
            <a:r>
              <a:rPr lang="cs-CZ" dirty="0"/>
              <a:t>skupina exekucemi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4595569"/>
            <a:ext cx="9144000" cy="1655762"/>
          </a:xfrm>
        </p:spPr>
        <p:txBody>
          <a:bodyPr/>
          <a:lstStyle/>
          <a:p>
            <a:pPr algn="r"/>
            <a:r>
              <a:rPr lang="cs-CZ" dirty="0"/>
              <a:t>Připravila:						 Jana Vrabcová</a:t>
            </a:r>
          </a:p>
          <a:p>
            <a:pPr algn="r"/>
            <a:r>
              <a:rPr lang="cs-CZ" sz="2000" dirty="0"/>
              <a:t>Sociální ochrana</a:t>
            </a:r>
          </a:p>
          <a:p>
            <a:pPr algn="r"/>
            <a:r>
              <a:rPr lang="cs-CZ" sz="2000" dirty="0"/>
              <a:t>Výzkumný ústav práce a sociálních věcí, v. v. i</a:t>
            </a:r>
          </a:p>
          <a:p>
            <a:pPr algn="r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080369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b="1" dirty="0"/>
              <a:t>Hypotéza: </a:t>
            </a:r>
            <a:r>
              <a:rPr lang="cs-CZ" dirty="0"/>
              <a:t>Dochází reálně k nárůstu počtu exekucí na důchodech?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687142"/>
          </a:xfrm>
        </p:spPr>
        <p:txBody>
          <a:bodyPr>
            <a:normAutofit/>
          </a:bodyPr>
          <a:lstStyle/>
          <a:p>
            <a:r>
              <a:rPr lang="cs-CZ" dirty="0"/>
              <a:t>Pomocí rozboru časových řad, bylo dále prokázáno, že vztahy mezi časovými řadami počtu důchodců a počtu osob s exekuční srážkou na důchod jsou nestacionární, neboli mezi nimi není vztah, který by plně vysvětloval nárůst počtu osob s exekuční srážkou jen díky nárůstu počtu osob pobírajících důchod. </a:t>
            </a:r>
          </a:p>
          <a:p>
            <a:endParaRPr lang="cs-CZ" sz="1100" dirty="0"/>
          </a:p>
          <a:p>
            <a:r>
              <a:rPr lang="cs-CZ" dirty="0"/>
              <a:t>=&gt; Můžeme tedy prohlásit, že </a:t>
            </a:r>
            <a:r>
              <a:rPr lang="cs-CZ" dirty="0">
                <a:solidFill>
                  <a:srgbClr val="C00000"/>
                </a:solidFill>
              </a:rPr>
              <a:t>počty exekucí u osob pobírajících důchod skutečně narůstají bez ohledu na počty důchodců</a:t>
            </a:r>
            <a:r>
              <a:rPr lang="cs-CZ" dirty="0"/>
              <a:t>.</a:t>
            </a:r>
          </a:p>
          <a:p>
            <a:endParaRPr lang="cs-CZ" sz="1100" dirty="0"/>
          </a:p>
          <a:p>
            <a:r>
              <a:rPr lang="cs-CZ" dirty="0"/>
              <a:t>Dochází tedy k nárůstu podílu osob, které mají uvalenu exekuci na důchod, ale jak uvádí Exekutorská komora, v porovnání s celorepublikovým průměrem to není tak výrazný podíl. V celorepublikovém průměru byl v říjnu 2015 zatížen exekucí každý čtrnáctý člověk České republiky (necelých 7 % obyvatel). 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/>
              <a:t>Senioři - ohrožená sociální skupina exekucemi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10</a:t>
            </a:fld>
            <a:endParaRPr lang="cs-CZ" sz="1400" dirty="0"/>
          </a:p>
        </p:txBody>
      </p:sp>
    </p:spTree>
    <p:extLst>
      <p:ext uri="{BB962C8B-B14F-4D97-AF65-F5344CB8AC3E}">
        <p14:creationId xmlns:p14="http://schemas.microsoft.com/office/powerpoint/2010/main" val="973553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49289" y="255173"/>
            <a:ext cx="11775232" cy="1325563"/>
          </a:xfrm>
        </p:spPr>
        <p:txBody>
          <a:bodyPr>
            <a:noAutofit/>
          </a:bodyPr>
          <a:lstStyle/>
          <a:p>
            <a:r>
              <a:rPr lang="cs-CZ" sz="2000" dirty="0">
                <a:solidFill>
                  <a:schemeClr val="bg2"/>
                </a:solidFill>
              </a:rPr>
              <a:t>Podíl osob s exekuční srážkou na starobní důchod k počtu osob pobírajících důchod v krajích České republiky v období 01/2016</a:t>
            </a:r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0856877"/>
              </p:ext>
            </p:extLst>
          </p:nvPr>
        </p:nvGraphicFramePr>
        <p:xfrm>
          <a:off x="261254" y="1645920"/>
          <a:ext cx="11290042" cy="557644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584306">
                  <a:extLst>
                    <a:ext uri="{9D8B030D-6E8A-4147-A177-3AD203B41FA5}">
                      <a16:colId xmlns="" xmlns:a16="http://schemas.microsoft.com/office/drawing/2014/main" val="785337916"/>
                    </a:ext>
                  </a:extLst>
                </a:gridCol>
                <a:gridCol w="1213254">
                  <a:extLst>
                    <a:ext uri="{9D8B030D-6E8A-4147-A177-3AD203B41FA5}">
                      <a16:colId xmlns="" xmlns:a16="http://schemas.microsoft.com/office/drawing/2014/main" val="3588230190"/>
                    </a:ext>
                  </a:extLst>
                </a:gridCol>
                <a:gridCol w="1184989">
                  <a:extLst>
                    <a:ext uri="{9D8B030D-6E8A-4147-A177-3AD203B41FA5}">
                      <a16:colId xmlns="" xmlns:a16="http://schemas.microsoft.com/office/drawing/2014/main" val="4073508972"/>
                    </a:ext>
                  </a:extLst>
                </a:gridCol>
                <a:gridCol w="1175657">
                  <a:extLst>
                    <a:ext uri="{9D8B030D-6E8A-4147-A177-3AD203B41FA5}">
                      <a16:colId xmlns="" xmlns:a16="http://schemas.microsoft.com/office/drawing/2014/main" val="2928703296"/>
                    </a:ext>
                  </a:extLst>
                </a:gridCol>
                <a:gridCol w="1138334">
                  <a:extLst>
                    <a:ext uri="{9D8B030D-6E8A-4147-A177-3AD203B41FA5}">
                      <a16:colId xmlns="" xmlns:a16="http://schemas.microsoft.com/office/drawing/2014/main" val="3872452123"/>
                    </a:ext>
                  </a:extLst>
                </a:gridCol>
                <a:gridCol w="1856792">
                  <a:extLst>
                    <a:ext uri="{9D8B030D-6E8A-4147-A177-3AD203B41FA5}">
                      <a16:colId xmlns="" xmlns:a16="http://schemas.microsoft.com/office/drawing/2014/main" val="790182353"/>
                    </a:ext>
                  </a:extLst>
                </a:gridCol>
                <a:gridCol w="2136710">
                  <a:extLst>
                    <a:ext uri="{9D8B030D-6E8A-4147-A177-3AD203B41FA5}">
                      <a16:colId xmlns="" xmlns:a16="http://schemas.microsoft.com/office/drawing/2014/main" val="2946696094"/>
                    </a:ext>
                  </a:extLst>
                </a:gridCol>
              </a:tblGrid>
              <a:tr h="514976"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kraj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počet osob pobírajících starobní důchod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počet osob s exekucí na starobní důchod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podíl osob s exekucí na starobní důchod na počtu osob pobírajících starobní důchod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252222463"/>
                  </a:ext>
                </a:extLst>
              </a:tr>
              <a:tr h="267799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muži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ženy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muži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ženy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muži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ženy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271884197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Hlavní město Praha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100 404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168 504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2 369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2 230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2,4 %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1,3 %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784450914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Středočeský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109 375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170 442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2 639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3 084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2,4 %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1,8 %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065963174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Jihočeský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56 061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89 384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1 314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1 554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2,3 %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1,7 %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954444165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Plzeňský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51 561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80 330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1 261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1 383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2,4 %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1,7 %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570320759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Karlovarský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25 785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41 122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1 048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1 265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4,1 %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3,1 %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1457446705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Ústecký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70 325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111 510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3 250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3 981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4,6 %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3,6 %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677894496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Liberecký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39 020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61 701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1 296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1 490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3,3 %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2,4 %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178127768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Královéhradecký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51 365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82 197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1 234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1 449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2,4 %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1,8 %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298315687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Pardubický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46 560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73 471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978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1 165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2,1 %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1,6 %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152899782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Kraj Vysočina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47 275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73 539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824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939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1,7 %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1,3 %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4256231901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Jihomoravský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99 935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165 081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2 229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2 626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2,2 %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1,6 %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1402652259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Olomoucký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55 614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92 383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1 385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1 695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2,5 %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1,8 %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090872523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Zlínský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51 314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86 107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992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1 138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1,9 %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1,3 %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661406488"/>
                  </a:ext>
                </a:extLst>
              </a:tr>
              <a:tr h="26779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Moravskoslezský kraj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109 172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171 076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3 524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3 632</a:t>
                      </a:r>
                      <a:endParaRPr lang="cs-CZ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3,2 %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2,1 %</a:t>
                      </a:r>
                      <a:endParaRPr lang="cs-CZ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98060031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Česká republika</a:t>
                      </a:r>
                      <a:endParaRPr lang="cs-CZ" sz="18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913 766</a:t>
                      </a:r>
                      <a:endParaRPr lang="cs-CZ" sz="18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1 466 847</a:t>
                      </a:r>
                      <a:endParaRPr lang="cs-CZ" sz="18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24 343</a:t>
                      </a:r>
                      <a:endParaRPr lang="cs-CZ" sz="18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27 631</a:t>
                      </a:r>
                      <a:endParaRPr lang="cs-CZ" sz="18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2,7 %</a:t>
                      </a:r>
                      <a:endParaRPr lang="cs-CZ" sz="18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1,9 %</a:t>
                      </a:r>
                      <a:endParaRPr lang="cs-CZ" sz="18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4039790956"/>
                  </a:ext>
                </a:extLst>
              </a:tr>
            </a:tbl>
          </a:graphicData>
        </a:graphic>
      </p:graphicFrame>
      <p:sp>
        <p:nvSpPr>
          <p:cNvPr id="7" name="Obdélník 6"/>
          <p:cNvSpPr/>
          <p:nvPr/>
        </p:nvSpPr>
        <p:spPr>
          <a:xfrm>
            <a:off x="8658807" y="3852215"/>
            <a:ext cx="746449" cy="867747"/>
          </a:xfrm>
          <a:prstGeom prst="rect">
            <a:avLst/>
          </a:prstGeom>
          <a:solidFill>
            <a:srgbClr val="FF0000">
              <a:alpha val="30196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8" name="Obdélník 7"/>
          <p:cNvSpPr/>
          <p:nvPr/>
        </p:nvSpPr>
        <p:spPr>
          <a:xfrm>
            <a:off x="10804847" y="3852215"/>
            <a:ext cx="746449" cy="867747"/>
          </a:xfrm>
          <a:prstGeom prst="rect">
            <a:avLst/>
          </a:prstGeom>
          <a:solidFill>
            <a:srgbClr val="FF0000">
              <a:alpha val="30196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9" name="Obdélník 8"/>
          <p:cNvSpPr/>
          <p:nvPr/>
        </p:nvSpPr>
        <p:spPr>
          <a:xfrm>
            <a:off x="8658807" y="6400815"/>
            <a:ext cx="746449" cy="304790"/>
          </a:xfrm>
          <a:prstGeom prst="rect">
            <a:avLst/>
          </a:prstGeom>
          <a:solidFill>
            <a:srgbClr val="FF0000">
              <a:alpha val="30196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10" name="Obdélník 9"/>
          <p:cNvSpPr/>
          <p:nvPr/>
        </p:nvSpPr>
        <p:spPr>
          <a:xfrm>
            <a:off x="10804846" y="6400815"/>
            <a:ext cx="746449" cy="304790"/>
          </a:xfrm>
          <a:prstGeom prst="rect">
            <a:avLst/>
          </a:prstGeom>
          <a:solidFill>
            <a:srgbClr val="FF0000">
              <a:alpha val="30196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834023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9" grpId="0" animBg="1"/>
      <p:bldP spid="10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cs-CZ" sz="2200" dirty="0"/>
              <a:t>Průměrný věk starobního důchodce s exekuční srážkou </a:t>
            </a:r>
            <a:r>
              <a:rPr lang="cs-CZ" sz="2200" dirty="0" smtClean="0"/>
              <a:t/>
            </a:r>
            <a:br>
              <a:rPr lang="cs-CZ" sz="2200" dirty="0" smtClean="0"/>
            </a:br>
            <a:r>
              <a:rPr lang="cs-CZ" sz="2200" dirty="0" smtClean="0"/>
              <a:t>v</a:t>
            </a:r>
            <a:r>
              <a:rPr lang="cs-CZ" sz="2200" dirty="0"/>
              <a:t> krajích České republiky v období 01/2016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 dirty="0"/>
              <a:t>Senioři - ohrožená sociální skupina exekucemi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12</a:t>
            </a:fld>
            <a:endParaRPr lang="cs-CZ" sz="1400" dirty="0"/>
          </a:p>
        </p:txBody>
      </p:sp>
      <p:graphicFrame>
        <p:nvGraphicFramePr>
          <p:cNvPr id="6" name="Graf 5"/>
          <p:cNvGraphicFramePr/>
          <p:nvPr>
            <p:extLst>
              <p:ext uri="{D42A27DB-BD31-4B8C-83A1-F6EECF244321}">
                <p14:modId xmlns:p14="http://schemas.microsoft.com/office/powerpoint/2010/main" val="3101741442"/>
              </p:ext>
            </p:extLst>
          </p:nvPr>
        </p:nvGraphicFramePr>
        <p:xfrm>
          <a:off x="838200" y="1690689"/>
          <a:ext cx="10515600" cy="4665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0223381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4000" dirty="0"/>
              <a:t>Možné důvody zadlužení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690688"/>
            <a:ext cx="11188959" cy="4351338"/>
          </a:xfrm>
        </p:spPr>
        <p:txBody>
          <a:bodyPr>
            <a:noAutofit/>
          </a:bodyPr>
          <a:lstStyle/>
          <a:p>
            <a:r>
              <a:rPr lang="cs-CZ" sz="2000" dirty="0"/>
              <a:t>Jedním z důvodů zadlužení může být snaha pomoci druhým, nejčastěji dětem nebo vnoučatům. Senioři se zadluží </a:t>
            </a:r>
            <a:r>
              <a:rPr lang="cs-CZ" sz="2000" dirty="0">
                <a:solidFill>
                  <a:srgbClr val="C00000"/>
                </a:solidFill>
              </a:rPr>
              <a:t>ve snaze pomoci jiným </a:t>
            </a:r>
            <a:r>
              <a:rPr lang="cs-CZ" sz="2000" dirty="0"/>
              <a:t>a neodhadnou, jak velký dopad to bude mít na ně samotné, jaká bude konečná výše závazku a to, zda jsou schopni pokrýt své dosavadní životní potřeby. </a:t>
            </a:r>
          </a:p>
          <a:p>
            <a:r>
              <a:rPr lang="cs-CZ" sz="2000" dirty="0"/>
              <a:t>Dalším způsobem vzniku dluhu u seniorů mohou být nechvalně proslulé předváděcí akce zaměřené na prodej zboží, které mnohdy převyšuje finanční možnosti osob pobírajících starobní důchod. </a:t>
            </a:r>
          </a:p>
          <a:p>
            <a:r>
              <a:rPr lang="cs-CZ" sz="2000" dirty="0"/>
              <a:t>V obou výše umíněných případech může mít vliv </a:t>
            </a:r>
            <a:r>
              <a:rPr lang="cs-CZ" sz="2000" dirty="0">
                <a:solidFill>
                  <a:srgbClr val="C00000"/>
                </a:solidFill>
              </a:rPr>
              <a:t>snížená schopnost orientace seniorů v nabídce finančních služeb </a:t>
            </a:r>
            <a:r>
              <a:rPr lang="cs-CZ" sz="2000" dirty="0"/>
              <a:t>a </a:t>
            </a:r>
            <a:r>
              <a:rPr lang="cs-CZ" sz="2000" dirty="0">
                <a:solidFill>
                  <a:srgbClr val="C00000"/>
                </a:solidFill>
              </a:rPr>
              <a:t>podcenění rizika nemožnosti splácet</a:t>
            </a:r>
            <a:r>
              <a:rPr lang="cs-CZ" sz="2000" dirty="0"/>
              <a:t>.</a:t>
            </a:r>
          </a:p>
          <a:p>
            <a:r>
              <a:rPr lang="cs-CZ" sz="2000" dirty="0"/>
              <a:t>Jiným důvodem, který nebývá tak často zmiňován, je fakt, že senioři si dluh </a:t>
            </a:r>
            <a:r>
              <a:rPr lang="cs-CZ" sz="2000" dirty="0">
                <a:solidFill>
                  <a:srgbClr val="C00000"/>
                </a:solidFill>
              </a:rPr>
              <a:t>přinesou již ze svého ekonomicky aktivního života</a:t>
            </a:r>
            <a:r>
              <a:rPr lang="cs-CZ" sz="2000" dirty="0"/>
              <a:t>. Tudíž se jedná o dluh, který pouze pokračuje i v době pobírání starobního důchodu. Takový dluh vznikl například v důsledku provozování živnosti, (ne)placení daní, odvodů, poplatků či výživného. 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 dirty="0"/>
              <a:t>Senioři - ohrožená sociální skupina exekucemi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13</a:t>
            </a:fld>
            <a:endParaRPr lang="cs-CZ" sz="1400" dirty="0"/>
          </a:p>
        </p:txBody>
      </p:sp>
    </p:spTree>
    <p:extLst>
      <p:ext uri="{BB962C8B-B14F-4D97-AF65-F5344CB8AC3E}">
        <p14:creationId xmlns:p14="http://schemas.microsoft.com/office/powerpoint/2010/main" val="26362072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80185"/>
            <a:ext cx="10515600" cy="1325563"/>
          </a:xfrm>
        </p:spPr>
        <p:txBody>
          <a:bodyPr/>
          <a:lstStyle/>
          <a:p>
            <a:r>
              <a:rPr lang="cs-CZ" dirty="0" smtClean="0"/>
              <a:t>Shrnutí a závěry (1)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620352"/>
            <a:ext cx="11049000" cy="4351338"/>
          </a:xfrm>
        </p:spPr>
        <p:txBody>
          <a:bodyPr>
            <a:noAutofit/>
          </a:bodyPr>
          <a:lstStyle/>
          <a:p>
            <a:r>
              <a:rPr lang="cs-CZ" sz="2000" dirty="0"/>
              <a:t>Narůstající zadlužení celé populace České republiky v posledních letech je nesporným faktem. Tato skutečnost se nevyhýbá ani seniorům. Mnoho z nich má se svými dluhy problém a dostává se do fáze předlužení, kdy již nejsou schopni hradit své závazky. V tom případě nastupuje instituce exekuce, která je uvalena na starobní důchod.</a:t>
            </a:r>
          </a:p>
          <a:p>
            <a:r>
              <a:rPr lang="cs-CZ" sz="2000" dirty="0"/>
              <a:t>Počet osob s exekuční srážkou na důchod po celé sledované období rostl a obdobný trend bylo možné zaznamenat i u počtu osob pobírajících důchod (bez rozlišení na jednotlivé typy důchodu). =&gt; ověřena hypotéza, že</a:t>
            </a:r>
            <a:r>
              <a:rPr lang="cs-CZ" sz="2000" dirty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cs-CZ" sz="2000" dirty="0">
                <a:solidFill>
                  <a:srgbClr val="C00000"/>
                </a:solidFill>
              </a:rPr>
              <a:t>dochází reálně k nárůstu počtu exekucí na důchodech a nejedná se pouze o zvyšování absolutního počtu seniorů a tím pádem i absolutní nárůst exekucí, kde relativní zastoupení zůstává stejné</a:t>
            </a:r>
            <a:r>
              <a:rPr lang="cs-CZ" sz="2000" dirty="0"/>
              <a:t>. </a:t>
            </a:r>
          </a:p>
          <a:p>
            <a:r>
              <a:rPr lang="cs-CZ" sz="2000" dirty="0"/>
              <a:t>Dochází tedy k nárůstu podílu osob, které mají uvalenu exekuci na důchod, ale v porovnání s celorepublikovým průměrem není mezi osobami pobírajícími důchod takový podíl osob s exekucí. V celé populaci České republiky bylo v říjnu 2015 zatíženo exekucí necelých 7 % obyvatel, u osob pobírajících důchod tvořil podíl osob s exekuční srážkou 2,8 %. 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 dirty="0"/>
              <a:t>Senioři - ohrožená sociální skupina exekucemi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14</a:t>
            </a:fld>
            <a:endParaRPr lang="cs-CZ" sz="1400" dirty="0"/>
          </a:p>
        </p:txBody>
      </p:sp>
    </p:spTree>
    <p:extLst>
      <p:ext uri="{BB962C8B-B14F-4D97-AF65-F5344CB8AC3E}">
        <p14:creationId xmlns:p14="http://schemas.microsoft.com/office/powerpoint/2010/main" val="13580690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325563"/>
          </a:xfrm>
        </p:spPr>
        <p:txBody>
          <a:bodyPr/>
          <a:lstStyle/>
          <a:p>
            <a:r>
              <a:rPr lang="cs-CZ" dirty="0"/>
              <a:t>Shrnutí a závěry </a:t>
            </a:r>
            <a:r>
              <a:rPr lang="cs-CZ" dirty="0" smtClean="0"/>
              <a:t>(2)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433740"/>
            <a:ext cx="10946363" cy="4351338"/>
          </a:xfrm>
        </p:spPr>
        <p:txBody>
          <a:bodyPr>
            <a:noAutofit/>
          </a:bodyPr>
          <a:lstStyle/>
          <a:p>
            <a:r>
              <a:rPr lang="cs-CZ" sz="2000" dirty="0"/>
              <a:t>Z podrobného členění jasně vyplývá, že Ústecký i Moravskoslezský kraj mají vyšší podíl mužů i žen s exekucí než je celorepublikový průměr. Dalšími kraji, kde je vyšší podíl mužů i žen s exekucí na starobní důchod, jsou Liberecký a Karlovarský kraj, byť v absolutních počtech se jedná o kraje s nízkými počty osob s exekucí na důchod.</a:t>
            </a:r>
          </a:p>
          <a:p>
            <a:r>
              <a:rPr lang="cs-CZ" sz="2000" dirty="0">
                <a:solidFill>
                  <a:srgbClr val="C00000"/>
                </a:solidFill>
              </a:rPr>
              <a:t>Průměrný starobní důchod s exekuční srážkou za celou českou republiku činí 10 891 Kč</a:t>
            </a:r>
            <a:r>
              <a:rPr lang="cs-CZ" sz="2000" dirty="0"/>
              <a:t>. Průměrná výše exekuční srážky tvoří </a:t>
            </a:r>
            <a:r>
              <a:rPr lang="cs-CZ" sz="2000" dirty="0">
                <a:solidFill>
                  <a:schemeClr val="accent1">
                    <a:lumMod val="75000"/>
                  </a:schemeClr>
                </a:solidFill>
              </a:rPr>
              <a:t>od </a:t>
            </a:r>
            <a:r>
              <a:rPr lang="cs-CZ" sz="2000" dirty="0" smtClean="0">
                <a:solidFill>
                  <a:schemeClr val="accent1">
                    <a:lumMod val="75000"/>
                  </a:schemeClr>
                </a:solidFill>
              </a:rPr>
              <a:t>16 </a:t>
            </a:r>
            <a:r>
              <a:rPr lang="cs-CZ" sz="2000" dirty="0">
                <a:solidFill>
                  <a:schemeClr val="accent1">
                    <a:lumMod val="75000"/>
                  </a:schemeClr>
                </a:solidFill>
              </a:rPr>
              <a:t>% do 23 % důchodu </a:t>
            </a:r>
            <a:r>
              <a:rPr lang="cs-CZ" sz="2000" dirty="0"/>
              <a:t>zatíženého touto srážkou v závislosti na kraji, který zvolíme.  Ovšem nemusí nutně platit, že čím je v kraji vyšší hodnota průměrného starobního důchodu, tím vyšší je i průměrný starobní důchod zatížený exekucí. </a:t>
            </a:r>
          </a:p>
          <a:p>
            <a:r>
              <a:rPr lang="cs-CZ" sz="2000" dirty="0"/>
              <a:t>Jedním z možných důvodů exekucí u seniorů bylo </a:t>
            </a:r>
            <a:r>
              <a:rPr lang="cs-CZ" sz="2000" dirty="0">
                <a:solidFill>
                  <a:srgbClr val="C00000"/>
                </a:solidFill>
              </a:rPr>
              <a:t>přenesení dluhu z ekonomicky aktivního života do neaktivního</a:t>
            </a:r>
            <a:r>
              <a:rPr lang="cs-CZ" sz="2000" dirty="0"/>
              <a:t>. Tudíž se jedná o dluh, který pouze pokračuje i v době pobírání starobního důchodu. Z dostupných dat byl jasně patrný rozdíl ve věku osob, kterým je vyplácen starobní důchod, a osob, které mají na tento důchod uvalenu exekuční srážku. Tento věkový rozdíl se pohybuje od 3,4 do 5,7 let v závislosti na pohlaví a kraji. </a:t>
            </a:r>
          </a:p>
          <a:p>
            <a:endParaRPr lang="cs-CZ" sz="2000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 dirty="0"/>
              <a:t>Senioři - ohrožená sociální skupina exekucemi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15</a:t>
            </a:fld>
            <a:endParaRPr lang="cs-CZ" sz="1400" dirty="0"/>
          </a:p>
        </p:txBody>
      </p:sp>
    </p:spTree>
    <p:extLst>
      <p:ext uri="{BB962C8B-B14F-4D97-AF65-F5344CB8AC3E}">
        <p14:creationId xmlns:p14="http://schemas.microsoft.com/office/powerpoint/2010/main" val="487487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cs-CZ" dirty="0"/>
          </a:p>
          <a:p>
            <a:pPr marL="0" indent="0" algn="ctr">
              <a:buNone/>
            </a:pPr>
            <a:endParaRPr lang="cs-CZ" dirty="0"/>
          </a:p>
          <a:p>
            <a:pPr marL="0" indent="0" algn="ctr">
              <a:buNone/>
            </a:pPr>
            <a:r>
              <a:rPr lang="cs-CZ" sz="4400" dirty="0"/>
              <a:t>Děkuji za pozornost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 dirty="0"/>
              <a:t>Senioři - ohrožená sociální skupina exekucemi</a:t>
            </a:r>
          </a:p>
        </p:txBody>
      </p:sp>
    </p:spTree>
    <p:extLst>
      <p:ext uri="{BB962C8B-B14F-4D97-AF65-F5344CB8AC3E}">
        <p14:creationId xmlns:p14="http://schemas.microsoft.com/office/powerpoint/2010/main" val="3615257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sz="4000" dirty="0"/>
              <a:t>Senioři – ohrožená sociální skupina exekucemi?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cs-CZ" dirty="0"/>
              <a:t>V posledních letech roste zadlužení celé populace České republiky, které se nevyhýbá ani seniorům. </a:t>
            </a:r>
          </a:p>
          <a:p>
            <a:r>
              <a:rPr lang="cs-CZ" dirty="0"/>
              <a:t>Senioři jsou specifickou skupinou, která je také ohrožena exekucemi. Mnoho z nich má se svými dluhy problém a dostává se do fáze předlužení, kdy již nejsou schopni hradit své závazky. V tom případě nastupuje instituce exekuce, která je uvalena na starobní důchod.</a:t>
            </a:r>
          </a:p>
          <a:p>
            <a:endParaRPr lang="cs-CZ" dirty="0"/>
          </a:p>
          <a:p>
            <a:r>
              <a:rPr lang="cs-CZ" dirty="0"/>
              <a:t>Jsou senioři skutečně sociální skupinou, která je ohrožena exekucemi?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 dirty="0"/>
              <a:t>Senioři - ohrožená sociální skupina exekucemi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2</a:t>
            </a:fld>
            <a:endParaRPr lang="cs-CZ" sz="1400" dirty="0"/>
          </a:p>
        </p:txBody>
      </p:sp>
    </p:spTree>
    <p:extLst>
      <p:ext uri="{BB962C8B-B14F-4D97-AF65-F5344CB8AC3E}">
        <p14:creationId xmlns:p14="http://schemas.microsoft.com/office/powerpoint/2010/main" val="9372561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299811"/>
            <a:ext cx="10515600" cy="1325563"/>
          </a:xfrm>
        </p:spPr>
        <p:txBody>
          <a:bodyPr>
            <a:normAutofit/>
          </a:bodyPr>
          <a:lstStyle/>
          <a:p>
            <a:pPr lvl="0"/>
            <a:r>
              <a:rPr kumimoji="0" lang="cs-CZ" altLang="cs-CZ" sz="40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Data a </a:t>
            </a:r>
            <a:r>
              <a:rPr kumimoji="0" lang="cs-CZ" altLang="cs-CZ" sz="40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jejich dostupnost</a:t>
            </a:r>
            <a:endParaRPr lang="cs-CZ" sz="4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625374"/>
            <a:ext cx="11142306" cy="4730975"/>
          </a:xfrm>
        </p:spPr>
        <p:txBody>
          <a:bodyPr>
            <a:normAutofit fontScale="77500" lnSpcReduction="20000"/>
          </a:bodyPr>
          <a:lstStyle/>
          <a:p>
            <a:r>
              <a:rPr lang="cs-CZ" sz="2600" dirty="0"/>
              <a:t>Česká republika:</a:t>
            </a:r>
          </a:p>
          <a:p>
            <a:pPr lvl="1"/>
            <a:r>
              <a:rPr lang="cs-CZ" sz="2200" dirty="0"/>
              <a:t>data poskytnuta Českou správou sociálního zabezpečení</a:t>
            </a:r>
          </a:p>
          <a:p>
            <a:pPr lvl="1"/>
            <a:r>
              <a:rPr lang="cs-CZ" sz="2200" dirty="0">
                <a:solidFill>
                  <a:srgbClr val="C00000"/>
                </a:solidFill>
              </a:rPr>
              <a:t>počty osob pobírajících starobní, invalidní nebo pozůstalostní důchod</a:t>
            </a:r>
          </a:p>
          <a:p>
            <a:pPr lvl="1"/>
            <a:r>
              <a:rPr lang="cs-CZ" sz="2200" dirty="0">
                <a:solidFill>
                  <a:srgbClr val="C00000"/>
                </a:solidFill>
              </a:rPr>
              <a:t>počty osob s exekucí na důchod </a:t>
            </a:r>
            <a:r>
              <a:rPr lang="cs-CZ" sz="2200" dirty="0"/>
              <a:t>(bez rozlišení typu důchodu)</a:t>
            </a:r>
          </a:p>
          <a:p>
            <a:pPr lvl="2"/>
            <a:r>
              <a:rPr lang="cs-CZ" sz="2200" dirty="0">
                <a:solidFill>
                  <a:schemeClr val="tx1"/>
                </a:solidFill>
              </a:rPr>
              <a:t>v letech 2004-2015</a:t>
            </a:r>
          </a:p>
          <a:p>
            <a:pPr lvl="2"/>
            <a:r>
              <a:rPr lang="cs-CZ" sz="2200" dirty="0">
                <a:solidFill>
                  <a:schemeClr val="tx1"/>
                </a:solidFill>
              </a:rPr>
              <a:t>bez dalšího dělení osob podle věku, pohlaví atp. </a:t>
            </a:r>
          </a:p>
          <a:p>
            <a:pPr lvl="2"/>
            <a:endParaRPr lang="cs-CZ" sz="2200" dirty="0">
              <a:solidFill>
                <a:schemeClr val="tx1"/>
              </a:solidFill>
            </a:endParaRPr>
          </a:p>
          <a:p>
            <a:pPr lvl="1"/>
            <a:r>
              <a:rPr lang="cs-CZ" sz="2200" dirty="0">
                <a:solidFill>
                  <a:srgbClr val="C00000"/>
                </a:solidFill>
              </a:rPr>
              <a:t>počty osob s exekucí na důchod rozdělených podle typu pobíraného důchodu, pohlaví, kraje a průměrného věku</a:t>
            </a:r>
          </a:p>
          <a:p>
            <a:pPr lvl="2"/>
            <a:r>
              <a:rPr lang="cs-CZ" sz="2200" dirty="0">
                <a:solidFill>
                  <a:schemeClr val="tx1"/>
                </a:solidFill>
              </a:rPr>
              <a:t>dostupné pouze pro 01/2016</a:t>
            </a:r>
          </a:p>
          <a:p>
            <a:pPr lvl="2"/>
            <a:endParaRPr lang="cs-CZ" sz="1100" dirty="0"/>
          </a:p>
          <a:p>
            <a:r>
              <a:rPr lang="cs-CZ" sz="2600" dirty="0"/>
              <a:t>Slovenská republika:</a:t>
            </a:r>
          </a:p>
          <a:p>
            <a:pPr lvl="1"/>
            <a:r>
              <a:rPr lang="cs-CZ" sz="2200" dirty="0"/>
              <a:t>data poskytnuta Sociální pojišťovnou </a:t>
            </a:r>
          </a:p>
          <a:p>
            <a:pPr lvl="1"/>
            <a:r>
              <a:rPr lang="cs-CZ" sz="2200" dirty="0">
                <a:solidFill>
                  <a:srgbClr val="C00000"/>
                </a:solidFill>
              </a:rPr>
              <a:t>počty osob pobírajících starobní důchod </a:t>
            </a:r>
          </a:p>
          <a:p>
            <a:pPr lvl="1"/>
            <a:r>
              <a:rPr lang="cs-CZ" sz="2200" dirty="0">
                <a:solidFill>
                  <a:srgbClr val="C00000"/>
                </a:solidFill>
              </a:rPr>
              <a:t>počty osob, které mají exekuční srážku na starobní důchod</a:t>
            </a:r>
          </a:p>
          <a:p>
            <a:pPr lvl="2"/>
            <a:r>
              <a:rPr lang="cs-CZ" sz="2200" dirty="0">
                <a:solidFill>
                  <a:schemeClr val="tx1"/>
                </a:solidFill>
              </a:rPr>
              <a:t>pro období 2009-2015</a:t>
            </a:r>
          </a:p>
          <a:p>
            <a:pPr lvl="2"/>
            <a:r>
              <a:rPr lang="cs-CZ" sz="2200" dirty="0">
                <a:solidFill>
                  <a:schemeClr val="tx1"/>
                </a:solidFill>
              </a:rPr>
              <a:t>informace o věku a pohlaví </a:t>
            </a:r>
            <a:r>
              <a:rPr lang="cs-CZ" dirty="0">
                <a:solidFill>
                  <a:schemeClr val="tx1"/>
                </a:solidFill>
              </a:rPr>
              <a:t>nejsou ve statistice exekučních srážek na důchod sledovány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 dirty="0"/>
              <a:t>Senioři - ohrožená sociální skupina exekucemi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3</a:t>
            </a:fld>
            <a:endParaRPr lang="cs-CZ" sz="1400" dirty="0"/>
          </a:p>
        </p:txBody>
      </p:sp>
    </p:spTree>
    <p:extLst>
      <p:ext uri="{BB962C8B-B14F-4D97-AF65-F5344CB8AC3E}">
        <p14:creationId xmlns:p14="http://schemas.microsoft.com/office/powerpoint/2010/main" val="32732447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31724" y="953577"/>
            <a:ext cx="11656953" cy="787670"/>
          </a:xfrm>
        </p:spPr>
        <p:txBody>
          <a:bodyPr>
            <a:normAutofit fontScale="90000"/>
          </a:bodyPr>
          <a:lstStyle/>
          <a:p>
            <a:r>
              <a:rPr kumimoji="0" lang="cs-CZ" altLang="cs-CZ" sz="40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Základní podmínky uvalení exekuce na </a:t>
            </a:r>
            <a:r>
              <a:rPr kumimoji="0" lang="cs-CZ" altLang="cs-CZ" sz="40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důchod v ČR</a:t>
            </a:r>
            <a:endParaRPr lang="cs-CZ" sz="4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859797"/>
            <a:ext cx="10713098" cy="4861678"/>
          </a:xfrm>
        </p:spPr>
        <p:txBody>
          <a:bodyPr>
            <a:normAutofit/>
          </a:bodyPr>
          <a:lstStyle/>
          <a:p>
            <a:r>
              <a:rPr lang="cs-CZ" dirty="0"/>
              <a:t>Srážky z důchodu upravuje Občanský soudní řád (zákon č. 99/1963 Sb.), nesmí být prováděny ve větším rozsahu, než dovoluje ustanovení. </a:t>
            </a:r>
            <a:br>
              <a:rPr lang="cs-CZ" dirty="0"/>
            </a:br>
            <a:r>
              <a:rPr lang="cs-CZ" dirty="0"/>
              <a:t>Výše exekučních srážek závisí na:</a:t>
            </a:r>
          </a:p>
          <a:p>
            <a:endParaRPr lang="cs-CZ" sz="1100" dirty="0"/>
          </a:p>
          <a:p>
            <a:pPr lvl="1"/>
            <a:r>
              <a:rPr lang="cs-CZ" sz="2000" dirty="0"/>
              <a:t>nezabavitelné částce, která je rovna úhrnu dvou třetin součtu částky životního minima a částky normativních nákladů na bydlení,</a:t>
            </a:r>
          </a:p>
          <a:p>
            <a:pPr marL="457200" lvl="1" indent="0">
              <a:buNone/>
            </a:pPr>
            <a:endParaRPr lang="cs-CZ" sz="700" dirty="0"/>
          </a:p>
          <a:p>
            <a:pPr lvl="1"/>
            <a:r>
              <a:rPr lang="cs-CZ" sz="2000" dirty="0"/>
              <a:t>vyživované osobě, vůči níž má povinná osoba zákonem stanovenou vyživovací povinnost,</a:t>
            </a:r>
          </a:p>
          <a:p>
            <a:pPr lvl="1"/>
            <a:endParaRPr lang="cs-CZ" sz="700" dirty="0"/>
          </a:p>
          <a:p>
            <a:pPr lvl="1"/>
            <a:r>
              <a:rPr lang="cs-CZ" sz="2000" dirty="0"/>
              <a:t>v případě sociálních služeb  - úhradě za pobyt, výši kapesného, </a:t>
            </a:r>
          </a:p>
          <a:p>
            <a:pPr lvl="1"/>
            <a:endParaRPr lang="cs-CZ" sz="800" dirty="0"/>
          </a:p>
          <a:p>
            <a:pPr lvl="1"/>
            <a:r>
              <a:rPr lang="cs-CZ" sz="2000" dirty="0"/>
              <a:t>tom, zda je nařízeno pro pohledávku přednostní či nepřednostní, </a:t>
            </a:r>
          </a:p>
          <a:p>
            <a:pPr lvl="1"/>
            <a:endParaRPr lang="cs-CZ" sz="800" dirty="0"/>
          </a:p>
          <a:p>
            <a:pPr lvl="1"/>
            <a:r>
              <a:rPr lang="cs-CZ" sz="2000" dirty="0"/>
              <a:t>tom, zda je nařízeno pro jednoho nebo více plátců mzdy.</a:t>
            </a:r>
            <a:endParaRPr lang="cs-CZ" sz="28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4294967295"/>
          </p:nvPr>
        </p:nvSpPr>
        <p:spPr>
          <a:xfrm>
            <a:off x="94488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4</a:t>
            </a:fld>
            <a:endParaRPr lang="cs-CZ" sz="1400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 dirty="0"/>
              <a:t>Senioři - ohrožená sociální skupina exekucemi</a:t>
            </a:r>
          </a:p>
        </p:txBody>
      </p:sp>
    </p:spTree>
    <p:extLst>
      <p:ext uri="{BB962C8B-B14F-4D97-AF65-F5344CB8AC3E}">
        <p14:creationId xmlns:p14="http://schemas.microsoft.com/office/powerpoint/2010/main" val="842850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64210" y="500062"/>
            <a:ext cx="10989590" cy="1325563"/>
          </a:xfrm>
        </p:spPr>
        <p:txBody>
          <a:bodyPr>
            <a:noAutofit/>
          </a:bodyPr>
          <a:lstStyle/>
          <a:p>
            <a:r>
              <a:rPr lang="cs-CZ" sz="2200" dirty="0"/>
              <a:t>Vývoj počtu osob pobírajících jednotlivé typy důchodů a počtu osob s exekuční srážkou </a:t>
            </a:r>
            <a:r>
              <a:rPr lang="cs-CZ" sz="2200" dirty="0" smtClean="0"/>
              <a:t>na důchod v</a:t>
            </a:r>
            <a:r>
              <a:rPr lang="cs-CZ" sz="2200" dirty="0"/>
              <a:t> České republice v období 12/2004-12/2015 </a:t>
            </a:r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37707690"/>
              </p:ext>
            </p:extLst>
          </p:nvPr>
        </p:nvGraphicFramePr>
        <p:xfrm>
          <a:off x="838200" y="1825625"/>
          <a:ext cx="10515600" cy="39593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Zástupný symbol pro zápatí 3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cs-CZ" sz="1400" dirty="0"/>
              <a:t>Senioři - ohrožená sociální skupina exekucemi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5</a:t>
            </a:fld>
            <a:endParaRPr lang="cs-CZ" sz="1400" dirty="0"/>
          </a:p>
        </p:txBody>
      </p:sp>
      <p:sp>
        <p:nvSpPr>
          <p:cNvPr id="7" name="Obdélník 6"/>
          <p:cNvSpPr/>
          <p:nvPr/>
        </p:nvSpPr>
        <p:spPr>
          <a:xfrm>
            <a:off x="1394441" y="5982615"/>
            <a:ext cx="2424062" cy="27937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just">
              <a:lnSpc>
                <a:spcPct val="107000"/>
              </a:lnSpc>
              <a:spcBef>
                <a:spcPts val="600"/>
              </a:spcBef>
              <a:spcAft>
                <a:spcPts val="800"/>
              </a:spcAft>
            </a:pPr>
            <a:r>
              <a:rPr lang="cs-CZ" sz="1200" i="1" dirty="0">
                <a:latin typeface="Verdan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Zdroj: ČSSZ, vlastní výpočty</a:t>
            </a:r>
            <a:endParaRPr lang="cs-CZ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" name="TextovéPole 2"/>
          <p:cNvSpPr txBox="1"/>
          <p:nvPr/>
        </p:nvSpPr>
        <p:spPr>
          <a:xfrm>
            <a:off x="10042901" y="1451850"/>
            <a:ext cx="1963230" cy="73866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cs-CZ" sz="1400" dirty="0">
                <a:solidFill>
                  <a:srgbClr val="C00000"/>
                </a:solidFill>
              </a:rPr>
              <a:t>vliv novely zákona o důchodovém pojištění z roku 2010</a:t>
            </a:r>
          </a:p>
        </p:txBody>
      </p:sp>
      <p:sp>
        <p:nvSpPr>
          <p:cNvPr id="9" name="Ovál 8"/>
          <p:cNvSpPr/>
          <p:nvPr/>
        </p:nvSpPr>
        <p:spPr>
          <a:xfrm rot="20880776">
            <a:off x="5358580" y="2522986"/>
            <a:ext cx="1691148" cy="754193"/>
          </a:xfrm>
          <a:prstGeom prst="ellipse">
            <a:avLst/>
          </a:prstGeom>
          <a:noFill/>
          <a:ln w="22225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cxnSp>
        <p:nvCxnSpPr>
          <p:cNvPr id="11" name="Přímá spojnice se šipkou 10"/>
          <p:cNvCxnSpPr/>
          <p:nvPr/>
        </p:nvCxnSpPr>
        <p:spPr>
          <a:xfrm flipH="1">
            <a:off x="7109611" y="1821182"/>
            <a:ext cx="2933290" cy="902353"/>
          </a:xfrm>
          <a:prstGeom prst="straightConnector1">
            <a:avLst/>
          </a:prstGeom>
          <a:ln w="19050">
            <a:solidFill>
              <a:srgbClr val="C0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54905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9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204658"/>
            <a:ext cx="10515600" cy="1325563"/>
          </a:xfrm>
        </p:spPr>
        <p:txBody>
          <a:bodyPr>
            <a:noAutofit/>
          </a:bodyPr>
          <a:lstStyle/>
          <a:p>
            <a:r>
              <a:rPr lang="cs-CZ" sz="2200" dirty="0">
                <a:solidFill>
                  <a:schemeClr val="bg2"/>
                </a:solidFill>
              </a:rPr>
              <a:t>Vývoj počtu osob pobírajících jednotlivé typy důchodů a počtu a podílu osob s exekuční srážkou na důchod v České republice v období 12/2004-12/2015 </a:t>
            </a:r>
          </a:p>
        </p:txBody>
      </p:sp>
      <p:graphicFrame>
        <p:nvGraphicFramePr>
          <p:cNvPr id="9" name="Zástupný symbol pro obsah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1566710"/>
              </p:ext>
            </p:extLst>
          </p:nvPr>
        </p:nvGraphicFramePr>
        <p:xfrm>
          <a:off x="587831" y="1530221"/>
          <a:ext cx="11392675" cy="469595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435012">
                  <a:extLst>
                    <a:ext uri="{9D8B030D-6E8A-4147-A177-3AD203B41FA5}">
                      <a16:colId xmlns="" xmlns:a16="http://schemas.microsoft.com/office/drawing/2014/main" val="567026054"/>
                    </a:ext>
                  </a:extLst>
                </a:gridCol>
                <a:gridCol w="1177557">
                  <a:extLst>
                    <a:ext uri="{9D8B030D-6E8A-4147-A177-3AD203B41FA5}">
                      <a16:colId xmlns="" xmlns:a16="http://schemas.microsoft.com/office/drawing/2014/main" val="760778334"/>
                    </a:ext>
                  </a:extLst>
                </a:gridCol>
                <a:gridCol w="1296955">
                  <a:extLst>
                    <a:ext uri="{9D8B030D-6E8A-4147-A177-3AD203B41FA5}">
                      <a16:colId xmlns="" xmlns:a16="http://schemas.microsoft.com/office/drawing/2014/main" val="3624236964"/>
                    </a:ext>
                  </a:extLst>
                </a:gridCol>
                <a:gridCol w="1586204">
                  <a:extLst>
                    <a:ext uri="{9D8B030D-6E8A-4147-A177-3AD203B41FA5}">
                      <a16:colId xmlns="" xmlns:a16="http://schemas.microsoft.com/office/drawing/2014/main" val="895294364"/>
                    </a:ext>
                  </a:extLst>
                </a:gridCol>
                <a:gridCol w="1399592">
                  <a:extLst>
                    <a:ext uri="{9D8B030D-6E8A-4147-A177-3AD203B41FA5}">
                      <a16:colId xmlns="" xmlns:a16="http://schemas.microsoft.com/office/drawing/2014/main" val="4039325749"/>
                    </a:ext>
                  </a:extLst>
                </a:gridCol>
                <a:gridCol w="1660849">
                  <a:extLst>
                    <a:ext uri="{9D8B030D-6E8A-4147-A177-3AD203B41FA5}">
                      <a16:colId xmlns="" xmlns:a16="http://schemas.microsoft.com/office/drawing/2014/main" val="1695935805"/>
                    </a:ext>
                  </a:extLst>
                </a:gridCol>
                <a:gridCol w="2836506">
                  <a:extLst>
                    <a:ext uri="{9D8B030D-6E8A-4147-A177-3AD203B41FA5}">
                      <a16:colId xmlns="" xmlns:a16="http://schemas.microsoft.com/office/drawing/2014/main" val="3310601314"/>
                    </a:ext>
                  </a:extLst>
                </a:gridCol>
              </a:tblGrid>
              <a:tr h="283850"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stav k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počty osob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celkový počet osob pobírajících důchod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počet osob s exekuční srážkou na důchod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podíl osob s exekuční srážkou na důchod na počtu osob pobírajících důchod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960764961"/>
                  </a:ext>
                </a:extLst>
              </a:tr>
              <a:tr h="620687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se starobním důchodem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s invalidním důchodem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s pozůstalostním důchodem*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936252924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12/2004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1 944 915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563 376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117 394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2 625 685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23 898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0,91 %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2958599410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12/2005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1 961 870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570 055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113 175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2 645 100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24 973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0,94 %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2682701686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12/2006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1 995 350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580 055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108 379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2 683 784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30 858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1,15 %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2145084125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12/2007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2 028 865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586 686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103 610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2 719 161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35 223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1,30 %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2794064564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12/2008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2 066 005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588 745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99 261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2 754 011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40 718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1,48 %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1854930381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12/2009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2 108 368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585 944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96 079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2 790 391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46 121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1,65 %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640255820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12/2010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2 260 032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466 329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92 732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2 819 093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51 184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1,82 %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1812888523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12/2011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2 340 147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445 033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87 824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2 873 004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60 874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2,12 %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271261038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12/2012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2 341 220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438 509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86 327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2 866 056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67 614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2,36 %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2970232843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12/2013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2 340 321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433 414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84 121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2 857 856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70 997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2,48 %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3788314195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12/2014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2 355 144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428 298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79 768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2 863 210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75 315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2,63 %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2453838616"/>
                  </a:ext>
                </a:extLst>
              </a:tr>
              <a:tr h="28385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12/2015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2 376 883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421 655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75 415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2 873 953</a:t>
                      </a:r>
                      <a:endParaRPr lang="cs-CZ" sz="32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79 991</a:t>
                      </a:r>
                      <a:endParaRPr lang="cs-CZ" sz="3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b="1" dirty="0">
                          <a:effectLst/>
                        </a:rPr>
                        <a:t>2,78 %</a:t>
                      </a:r>
                      <a:endParaRPr lang="cs-CZ" sz="32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extLst>
                  <a:ext uri="{0D108BD9-81ED-4DB2-BD59-A6C34878D82A}">
                    <a16:rowId xmlns="" xmlns:a16="http://schemas.microsoft.com/office/drawing/2014/main" val="708980458"/>
                  </a:ext>
                </a:extLst>
              </a:tr>
            </a:tbl>
          </a:graphicData>
        </a:graphic>
      </p:graphicFrame>
      <p:sp>
        <p:nvSpPr>
          <p:cNvPr id="10" name="Obdélník 9"/>
          <p:cNvSpPr/>
          <p:nvPr/>
        </p:nvSpPr>
        <p:spPr>
          <a:xfrm>
            <a:off x="457203" y="6256655"/>
            <a:ext cx="6096000" cy="564514"/>
          </a:xfrm>
          <a:prstGeom prst="rect">
            <a:avLst/>
          </a:prstGeom>
        </p:spPr>
        <p:txBody>
          <a:bodyPr>
            <a:spAutoFit/>
          </a:bodyPr>
          <a:lstStyle/>
          <a:p>
            <a:pPr algn="just">
              <a:lnSpc>
                <a:spcPct val="107000"/>
              </a:lnSpc>
              <a:spcBef>
                <a:spcPts val="600"/>
              </a:spcBef>
              <a:spcAft>
                <a:spcPts val="600"/>
              </a:spcAft>
            </a:pPr>
            <a:r>
              <a:rPr lang="cs-CZ" sz="1200" i="1" dirty="0">
                <a:latin typeface="Verdan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Poznámka: * sólo vdovský, sólo vdovecký, sirotčí důchod</a:t>
            </a:r>
            <a:endParaRPr lang="cs-CZ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cs-CZ" sz="1200" i="1" dirty="0">
                <a:latin typeface="Verdana" panose="020B060403050404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Zdroj: ČSSZ, vlastní výpočty</a:t>
            </a:r>
            <a:endParaRPr lang="cs-CZ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63828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45233" y="365125"/>
            <a:ext cx="11579289" cy="1325563"/>
          </a:xfrm>
        </p:spPr>
        <p:txBody>
          <a:bodyPr>
            <a:noAutofit/>
          </a:bodyPr>
          <a:lstStyle/>
          <a:p>
            <a:r>
              <a:rPr lang="cs-CZ" sz="2200" dirty="0"/>
              <a:t>Vývoj počtu a podílu osob s exekuční srážkou na důchod </a:t>
            </a:r>
            <a:r>
              <a:rPr lang="cs-CZ" sz="2200" dirty="0" smtClean="0"/>
              <a:t/>
            </a:r>
            <a:br>
              <a:rPr lang="cs-CZ" sz="2200" dirty="0" smtClean="0"/>
            </a:br>
            <a:r>
              <a:rPr lang="cs-CZ" sz="2200" dirty="0" smtClean="0"/>
              <a:t>v</a:t>
            </a:r>
            <a:r>
              <a:rPr lang="cs-CZ" sz="2200" dirty="0"/>
              <a:t> České republice v období 12/2004-12/2015 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45233" y="2080727"/>
            <a:ext cx="11008567" cy="4096236"/>
          </a:xfrm>
        </p:spPr>
        <p:txBody>
          <a:bodyPr>
            <a:normAutofit/>
          </a:bodyPr>
          <a:lstStyle/>
          <a:p>
            <a:r>
              <a:rPr lang="cs-CZ" dirty="0"/>
              <a:t>Stavy důchodců rostly jen pozvolna a na konci sledovaného období v roce 2015 byl jejich počet </a:t>
            </a:r>
            <a:r>
              <a:rPr lang="cs-CZ" dirty="0">
                <a:solidFill>
                  <a:srgbClr val="C00000"/>
                </a:solidFill>
              </a:rPr>
              <a:t>o necelých 10 % vyšší než na počátku</a:t>
            </a:r>
          </a:p>
          <a:p>
            <a:endParaRPr lang="cs-CZ" sz="1000" dirty="0"/>
          </a:p>
          <a:p>
            <a:r>
              <a:rPr lang="cs-CZ" dirty="0"/>
              <a:t>Počet osob s exekucí na důchod vzrostl během sledovaného období téměř </a:t>
            </a:r>
            <a:r>
              <a:rPr lang="cs-CZ" dirty="0">
                <a:solidFill>
                  <a:srgbClr val="C00000"/>
                </a:solidFill>
              </a:rPr>
              <a:t>3,4x </a:t>
            </a:r>
            <a:r>
              <a:rPr lang="cs-CZ" dirty="0"/>
              <a:t>oproti stavu na počátku našeho sledování. </a:t>
            </a:r>
          </a:p>
          <a:p>
            <a:endParaRPr lang="cs-CZ" dirty="0"/>
          </a:p>
          <a:p>
            <a:r>
              <a:rPr lang="cs-CZ" dirty="0"/>
              <a:t>Průměrný meziroční nárůst tvořil </a:t>
            </a:r>
          </a:p>
          <a:p>
            <a:pPr lvl="1"/>
            <a:r>
              <a:rPr lang="cs-CZ" sz="1800" dirty="0"/>
              <a:t>u osob pobírajících důchod </a:t>
            </a:r>
            <a:r>
              <a:rPr lang="cs-CZ" sz="1800" dirty="0">
                <a:solidFill>
                  <a:srgbClr val="C00000"/>
                </a:solidFill>
              </a:rPr>
              <a:t>0,8 %</a:t>
            </a:r>
            <a:r>
              <a:rPr lang="cs-CZ" sz="1800" dirty="0"/>
              <a:t>, </a:t>
            </a:r>
          </a:p>
          <a:p>
            <a:pPr lvl="1"/>
            <a:r>
              <a:rPr lang="cs-CZ" sz="1800" dirty="0"/>
              <a:t>u osob s exekuční srážkou se jednalo </a:t>
            </a:r>
          </a:p>
          <a:p>
            <a:pPr marL="457200" lvl="1" indent="0">
              <a:buNone/>
            </a:pPr>
            <a:r>
              <a:rPr lang="cs-CZ" sz="1800" dirty="0"/>
              <a:t>o průměrný nárůst o </a:t>
            </a:r>
            <a:r>
              <a:rPr lang="cs-CZ" sz="1800" dirty="0">
                <a:solidFill>
                  <a:srgbClr val="C00000"/>
                </a:solidFill>
              </a:rPr>
              <a:t>11,6 %</a:t>
            </a:r>
            <a:r>
              <a:rPr lang="cs-CZ" sz="1800" dirty="0"/>
              <a:t> ročně. </a:t>
            </a:r>
          </a:p>
          <a:p>
            <a:pPr marL="457200" lvl="1" indent="0">
              <a:buNone/>
            </a:pPr>
            <a:endParaRPr lang="cs-CZ" sz="1000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466114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7</a:t>
            </a:fld>
            <a:endParaRPr lang="cs-CZ" sz="1400" dirty="0"/>
          </a:p>
        </p:txBody>
      </p:sp>
      <p:graphicFrame>
        <p:nvGraphicFramePr>
          <p:cNvPr id="6" name="Graf 5"/>
          <p:cNvGraphicFramePr/>
          <p:nvPr>
            <p:extLst>
              <p:ext uri="{D42A27DB-BD31-4B8C-83A1-F6EECF244321}">
                <p14:modId xmlns:p14="http://schemas.microsoft.com/office/powerpoint/2010/main" val="1089817991"/>
              </p:ext>
            </p:extLst>
          </p:nvPr>
        </p:nvGraphicFramePr>
        <p:xfrm>
          <a:off x="6346371" y="3219061"/>
          <a:ext cx="5578151" cy="324705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Zástupný symbol pro zápatí 3"/>
          <p:cNvSpPr txBox="1">
            <a:spLocks/>
          </p:cNvSpPr>
          <p:nvPr/>
        </p:nvSpPr>
        <p:spPr>
          <a:xfrm>
            <a:off x="0" y="6356350"/>
            <a:ext cx="4114800" cy="365125"/>
          </a:xfrm>
          <a:prstGeom prst="rect">
            <a:avLst/>
          </a:prstGeom>
        </p:spPr>
        <p:txBody>
          <a:bodyPr/>
          <a:lstStyle>
            <a:defPPr>
              <a:defRPr lang="cs-CZ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smtClean="0"/>
              <a:t>Senioři - ohrožená sociální skupina exekucemi</a:t>
            </a:r>
            <a:endParaRPr lang="cs-CZ" sz="1400" dirty="0"/>
          </a:p>
        </p:txBody>
      </p:sp>
    </p:spTree>
    <p:extLst>
      <p:ext uri="{BB962C8B-B14F-4D97-AF65-F5344CB8AC3E}">
        <p14:creationId xmlns:p14="http://schemas.microsoft.com/office/powerpoint/2010/main" val="19655012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Graphic spid="6" grpId="0">
        <p:bldAsOne/>
      </p:bldGraphic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466114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8</a:t>
            </a:fld>
            <a:endParaRPr lang="cs-CZ" sz="1400" dirty="0"/>
          </a:p>
        </p:txBody>
      </p:sp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3646837"/>
              </p:ext>
            </p:extLst>
          </p:nvPr>
        </p:nvGraphicFramePr>
        <p:xfrm>
          <a:off x="121920" y="1762907"/>
          <a:ext cx="11597641" cy="450073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227193"/>
                <a:gridCol w="3455936"/>
                <a:gridCol w="3457256"/>
                <a:gridCol w="3457256"/>
              </a:tblGrid>
              <a:tr h="63401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stav k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celkový počet osob pobírajících starobní důchod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smtClean="0">
                          <a:effectLst/>
                        </a:rPr>
                        <a:t>počet osob s exekuční srážkou na starobní důchod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podíl osob s exekuční srážkou na starobní důchod 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43757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12/2009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931 795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smtClean="0">
                          <a:effectLst/>
                        </a:rPr>
                        <a:t>8 932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0,96 %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66839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12/2010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954 661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smtClean="0">
                          <a:effectLst/>
                        </a:rPr>
                        <a:t>10 400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1,09 %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66839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12/2011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957 633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 smtClean="0">
                          <a:effectLst/>
                        </a:rPr>
                        <a:t>12 116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1,27 %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57666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12/2012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980 863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smtClean="0">
                          <a:effectLst/>
                        </a:rPr>
                        <a:t>13 317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1,36 %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66839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12/2013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988 277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smtClean="0">
                          <a:effectLst/>
                        </a:rPr>
                        <a:t>12 235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1,24 %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52596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>
                          <a:effectLst/>
                        </a:rPr>
                        <a:t>12/2014</a:t>
                      </a:r>
                      <a:endParaRPr lang="cs-CZ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1 018 814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 smtClean="0">
                          <a:effectLst/>
                        </a:rPr>
                        <a:t>14 736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1,45 %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32134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12/2015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1 032 197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 smtClean="0">
                          <a:effectLst/>
                        </a:rPr>
                        <a:t>16 878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800" dirty="0">
                          <a:effectLst/>
                        </a:rPr>
                        <a:t>1,64 %</a:t>
                      </a:r>
                      <a:endParaRPr lang="cs-CZ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8" name="Rectangle 1"/>
          <p:cNvSpPr>
            <a:spLocks noChangeArrowheads="1"/>
          </p:cNvSpPr>
          <p:nvPr/>
        </p:nvSpPr>
        <p:spPr bwMode="auto">
          <a:xfrm>
            <a:off x="121920" y="1026507"/>
            <a:ext cx="15055215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Vývoj počtu osob pob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í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raj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í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c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í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ch starobn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í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 důchod a počtu a pod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í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lu osob 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s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 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exekučn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í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 sr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á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žkou na starobn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í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 důchod ve 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chemeClr val="accent2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Slovensk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chemeClr val="accent2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é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chemeClr val="accent2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 republice 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v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 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obdob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/>
                <a:ea typeface="Calibri" pitchFamily="34" charset="0"/>
                <a:cs typeface="Times New Roman" pitchFamily="18" charset="0"/>
              </a:rPr>
              <a:t>í</a:t>
            </a:r>
            <a:r>
              <a:rPr kumimoji="0" lang="cs-CZ" altLang="cs-CZ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Verdana" pitchFamily="34" charset="0"/>
                <a:ea typeface="Calibri" pitchFamily="34" charset="0"/>
                <a:cs typeface="Times New Roman" pitchFamily="18" charset="0"/>
              </a:rPr>
              <a:t> 12/2009-12/2015 </a:t>
            </a:r>
            <a:endParaRPr kumimoji="0" lang="cs-CZ" altLang="cs-CZ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260410" y="6400502"/>
            <a:ext cx="3959738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just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cs-CZ" altLang="cs-CZ" sz="1400" i="1" dirty="0">
                <a:latin typeface="Verdana" pitchFamily="34" charset="0"/>
                <a:ea typeface="Calibri" pitchFamily="34" charset="0"/>
                <a:cs typeface="Times New Roman" pitchFamily="18" charset="0"/>
              </a:rPr>
              <a:t>Zdroj: Soci</a:t>
            </a:r>
            <a:r>
              <a:rPr lang="cs-CZ" altLang="cs-CZ" sz="1400" i="1" dirty="0">
                <a:latin typeface="Calibri"/>
                <a:ea typeface="Calibri" pitchFamily="34" charset="0"/>
                <a:cs typeface="Times New Roman" pitchFamily="18" charset="0"/>
              </a:rPr>
              <a:t>á</a:t>
            </a:r>
            <a:r>
              <a:rPr lang="cs-CZ" altLang="cs-CZ" sz="1400" i="1" dirty="0">
                <a:latin typeface="Verdana" pitchFamily="34" charset="0"/>
                <a:ea typeface="Calibri" pitchFamily="34" charset="0"/>
                <a:cs typeface="Times New Roman" pitchFamily="18" charset="0"/>
              </a:rPr>
              <a:t>lna </a:t>
            </a:r>
            <a:r>
              <a:rPr lang="cs-CZ" altLang="cs-CZ" sz="1400" i="1" dirty="0" err="1">
                <a:latin typeface="Verdana" pitchFamily="34" charset="0"/>
                <a:ea typeface="Calibri" pitchFamily="34" charset="0"/>
                <a:cs typeface="Times New Roman" pitchFamily="18" charset="0"/>
              </a:rPr>
              <a:t>poisťovňa</a:t>
            </a:r>
            <a:r>
              <a:rPr lang="cs-CZ" altLang="cs-CZ" sz="1400" i="1" dirty="0">
                <a:latin typeface="Verdana" pitchFamily="34" charset="0"/>
                <a:ea typeface="Calibri" pitchFamily="34" charset="0"/>
                <a:cs typeface="Times New Roman" pitchFamily="18" charset="0"/>
              </a:rPr>
              <a:t>, vlastn</a:t>
            </a:r>
            <a:r>
              <a:rPr lang="cs-CZ" altLang="cs-CZ" sz="1400" i="1" dirty="0">
                <a:latin typeface="Calibri"/>
                <a:ea typeface="Calibri" pitchFamily="34" charset="0"/>
                <a:cs typeface="Times New Roman" pitchFamily="18" charset="0"/>
              </a:rPr>
              <a:t>í</a:t>
            </a:r>
            <a:r>
              <a:rPr lang="cs-CZ" altLang="cs-CZ" sz="1400" i="1" dirty="0">
                <a:latin typeface="Verdana" pitchFamily="34" charset="0"/>
                <a:ea typeface="Calibri" pitchFamily="34" charset="0"/>
                <a:cs typeface="Times New Roman" pitchFamily="18" charset="0"/>
              </a:rPr>
              <a:t> výpočty</a:t>
            </a:r>
            <a:endParaRPr lang="cs-CZ" altLang="cs-CZ" sz="14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67785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ástupný symbol pro číslo snímku 4"/>
          <p:cNvSpPr>
            <a:spLocks noGrp="1"/>
          </p:cNvSpPr>
          <p:nvPr>
            <p:ph type="sldNum" sz="quarter" idx="4294967295"/>
          </p:nvPr>
        </p:nvSpPr>
        <p:spPr>
          <a:xfrm>
            <a:off x="9448800" y="6466114"/>
            <a:ext cx="2743200" cy="365125"/>
          </a:xfrm>
          <a:prstGeom prst="rect">
            <a:avLst/>
          </a:prstGeom>
        </p:spPr>
        <p:txBody>
          <a:bodyPr/>
          <a:lstStyle/>
          <a:p>
            <a:fld id="{CD42BC06-A445-4539-9D4F-A296D01BBC8B}" type="slidenum">
              <a:rPr lang="cs-CZ" sz="1400" smtClean="0"/>
              <a:t>9</a:t>
            </a:fld>
            <a:endParaRPr lang="cs-CZ" sz="1400" dirty="0"/>
          </a:p>
        </p:txBody>
      </p:sp>
      <p:graphicFrame>
        <p:nvGraphicFramePr>
          <p:cNvPr id="6" name="Graf 5"/>
          <p:cNvGraphicFramePr/>
          <p:nvPr>
            <p:extLst>
              <p:ext uri="{D42A27DB-BD31-4B8C-83A1-F6EECF244321}">
                <p14:modId xmlns:p14="http://schemas.microsoft.com/office/powerpoint/2010/main" val="1785587732"/>
              </p:ext>
            </p:extLst>
          </p:nvPr>
        </p:nvGraphicFramePr>
        <p:xfrm>
          <a:off x="1274445" y="1480067"/>
          <a:ext cx="6040755" cy="27938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Obdélník 2"/>
          <p:cNvSpPr/>
          <p:nvPr/>
        </p:nvSpPr>
        <p:spPr>
          <a:xfrm>
            <a:off x="350520" y="833735"/>
            <a:ext cx="1114044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b="1" dirty="0"/>
              <a:t>Vývoj počtu osob pobírajících starobní důchod a počtu osob s exekuční srážkou na starobní důchod </a:t>
            </a:r>
            <a:r>
              <a:rPr lang="cs-CZ" b="1" dirty="0">
                <a:solidFill>
                  <a:schemeClr val="accent2"/>
                </a:solidFill>
              </a:rPr>
              <a:t>ve Slovenské republice </a:t>
            </a:r>
            <a:r>
              <a:rPr lang="cs-CZ" b="1" dirty="0"/>
              <a:t>v období 12/2009-12/2015 </a:t>
            </a:r>
          </a:p>
        </p:txBody>
      </p:sp>
      <p:graphicFrame>
        <p:nvGraphicFramePr>
          <p:cNvPr id="9" name="Tabulka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7477133"/>
              </p:ext>
            </p:extLst>
          </p:nvPr>
        </p:nvGraphicFramePr>
        <p:xfrm>
          <a:off x="594360" y="4920287"/>
          <a:ext cx="11153944" cy="143213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338972"/>
                <a:gridCol w="2352181"/>
                <a:gridCol w="2462791"/>
              </a:tblGrid>
              <a:tr h="64936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cs-CZ" sz="1600" dirty="0">
                        <a:effectLst/>
                        <a:latin typeface="Calibri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Česká republika (01/2016)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Slovenská republika (12/2015)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celkový počet osob pobírajících starobní důchod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>
                          <a:effectLst/>
                        </a:rPr>
                        <a:t>2 380 613</a:t>
                      </a:r>
                      <a:endParaRPr lang="cs-CZ" sz="16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1 032 197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18495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počet osob s exekuční srážkou na starobní důchod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51 974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16 878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podíl osob s exekuční srážkou na starobní důchod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2,18 %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</a:rPr>
                        <a:t>1,64 %</a:t>
                      </a:r>
                      <a:endParaRPr lang="cs-CZ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10" name="Obdélník 9"/>
          <p:cNvSpPr/>
          <p:nvPr/>
        </p:nvSpPr>
        <p:spPr>
          <a:xfrm>
            <a:off x="594360" y="4273956"/>
            <a:ext cx="108966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b="1" dirty="0"/>
              <a:t>Vývoj počtu osob pobírajících starobní důchod a počtu a podílu osob s exekuční srážkou na starobní důchod </a:t>
            </a:r>
            <a:r>
              <a:rPr lang="cs-CZ" b="1" dirty="0">
                <a:solidFill>
                  <a:schemeClr val="accent2"/>
                </a:solidFill>
              </a:rPr>
              <a:t>v České a Slovenské republice </a:t>
            </a:r>
            <a:r>
              <a:rPr lang="cs-CZ" b="1" dirty="0"/>
              <a:t>v období 12/2015-01/2016 </a:t>
            </a:r>
          </a:p>
        </p:txBody>
      </p:sp>
      <p:sp>
        <p:nvSpPr>
          <p:cNvPr id="11" name="Obdélník 10"/>
          <p:cNvSpPr/>
          <p:nvPr/>
        </p:nvSpPr>
        <p:spPr>
          <a:xfrm>
            <a:off x="594360" y="6368534"/>
            <a:ext cx="350929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cs-CZ" sz="1200" i="1" dirty="0"/>
              <a:t>Zdroj: ČSSZ, Sociálna </a:t>
            </a:r>
            <a:r>
              <a:rPr lang="cs-CZ" sz="1200" i="1" dirty="0" err="1"/>
              <a:t>poisťovňa</a:t>
            </a:r>
            <a:r>
              <a:rPr lang="cs-CZ" sz="1200" i="1" dirty="0"/>
              <a:t>, vlastní výpočty</a:t>
            </a:r>
            <a:endParaRPr lang="cs-CZ" sz="1200" dirty="0"/>
          </a:p>
        </p:txBody>
      </p:sp>
    </p:spTree>
    <p:extLst>
      <p:ext uri="{BB962C8B-B14F-4D97-AF65-F5344CB8AC3E}">
        <p14:creationId xmlns:p14="http://schemas.microsoft.com/office/powerpoint/2010/main" val="7875569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vupsv">
  <a:themeElements>
    <a:clrScheme name="Prezentace1 15">
      <a:dk1>
        <a:srgbClr val="004870"/>
      </a:dk1>
      <a:lt1>
        <a:srgbClr val="FFFFFF"/>
      </a:lt1>
      <a:dk2>
        <a:srgbClr val="004870"/>
      </a:dk2>
      <a:lt2>
        <a:srgbClr val="808080"/>
      </a:lt2>
      <a:accent1>
        <a:srgbClr val="3B658A"/>
      </a:accent1>
      <a:accent2>
        <a:srgbClr val="EE3224"/>
      </a:accent2>
      <a:accent3>
        <a:srgbClr val="FFFFFF"/>
      </a:accent3>
      <a:accent4>
        <a:srgbClr val="003C5F"/>
      </a:accent4>
      <a:accent5>
        <a:srgbClr val="AFB8C4"/>
      </a:accent5>
      <a:accent6>
        <a:srgbClr val="D82C20"/>
      </a:accent6>
      <a:hlink>
        <a:srgbClr val="EE3224"/>
      </a:hlink>
      <a:folHlink>
        <a:srgbClr val="EE3224"/>
      </a:folHlink>
    </a:clrScheme>
    <a:fontScheme name="Prezentace1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6012" tIns="48006" rIns="96012" bIns="48006" numCol="1" anchor="t" anchorCtr="0" compatLnSpc="1">
        <a:prstTxWarp prst="textNoShape">
          <a:avLst/>
        </a:prstTxWarp>
      </a:bodyPr>
      <a:lstStyle>
        <a:defPPr marL="0" marR="0" indent="0" algn="l" defTabSz="877888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cs-CZ" altLang="cs-CZ" sz="27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6012" tIns="48006" rIns="96012" bIns="48006" numCol="1" anchor="t" anchorCtr="0" compatLnSpc="1">
        <a:prstTxWarp prst="textNoShape">
          <a:avLst/>
        </a:prstTxWarp>
      </a:bodyPr>
      <a:lstStyle>
        <a:defPPr marL="0" marR="0" indent="0" algn="l" defTabSz="877888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cs-CZ" altLang="cs-CZ" sz="27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lnDef>
  </a:objectDefaults>
  <a:extraClrSchemeLst>
    <a:extraClrScheme>
      <a:clrScheme name="Prezentace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zentace1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zentace1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zentace1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zentace1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zentace1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zentace1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zentace1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zentace1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zentace1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zentace1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zentace1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zentace1 13">
        <a:dk1>
          <a:srgbClr val="0085C8"/>
        </a:dk1>
        <a:lt1>
          <a:srgbClr val="FFFFFF"/>
        </a:lt1>
        <a:dk2>
          <a:srgbClr val="0085C8"/>
        </a:dk2>
        <a:lt2>
          <a:srgbClr val="808080"/>
        </a:lt2>
        <a:accent1>
          <a:srgbClr val="F7D92D"/>
        </a:accent1>
        <a:accent2>
          <a:srgbClr val="A2BD30"/>
        </a:accent2>
        <a:accent3>
          <a:srgbClr val="FFFFFF"/>
        </a:accent3>
        <a:accent4>
          <a:srgbClr val="0071AA"/>
        </a:accent4>
        <a:accent5>
          <a:srgbClr val="FAE9AD"/>
        </a:accent5>
        <a:accent6>
          <a:srgbClr val="92AB2A"/>
        </a:accent6>
        <a:hlink>
          <a:srgbClr val="A2BD30"/>
        </a:hlink>
        <a:folHlink>
          <a:srgbClr val="A2BD3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zentace1 14">
        <a:dk1>
          <a:srgbClr val="FFFFFF"/>
        </a:dk1>
        <a:lt1>
          <a:srgbClr val="FFFFFF"/>
        </a:lt1>
        <a:dk2>
          <a:srgbClr val="FFFFFF"/>
        </a:dk2>
        <a:lt2>
          <a:srgbClr val="808080"/>
        </a:lt2>
        <a:accent1>
          <a:srgbClr val="F7D92D"/>
        </a:accent1>
        <a:accent2>
          <a:srgbClr val="A2BD30"/>
        </a:accent2>
        <a:accent3>
          <a:srgbClr val="FFFFFF"/>
        </a:accent3>
        <a:accent4>
          <a:srgbClr val="DADADA"/>
        </a:accent4>
        <a:accent5>
          <a:srgbClr val="FAE9AD"/>
        </a:accent5>
        <a:accent6>
          <a:srgbClr val="92AB2A"/>
        </a:accent6>
        <a:hlink>
          <a:srgbClr val="A2BD30"/>
        </a:hlink>
        <a:folHlink>
          <a:srgbClr val="A2BD3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zentace1 15">
        <a:dk1>
          <a:srgbClr val="004870"/>
        </a:dk1>
        <a:lt1>
          <a:srgbClr val="FFFFFF"/>
        </a:lt1>
        <a:dk2>
          <a:srgbClr val="004870"/>
        </a:dk2>
        <a:lt2>
          <a:srgbClr val="808080"/>
        </a:lt2>
        <a:accent1>
          <a:srgbClr val="3B658A"/>
        </a:accent1>
        <a:accent2>
          <a:srgbClr val="EE3224"/>
        </a:accent2>
        <a:accent3>
          <a:srgbClr val="FFFFFF"/>
        </a:accent3>
        <a:accent4>
          <a:srgbClr val="003C5F"/>
        </a:accent4>
        <a:accent5>
          <a:srgbClr val="AFB8C4"/>
        </a:accent5>
        <a:accent6>
          <a:srgbClr val="D82C20"/>
        </a:accent6>
        <a:hlink>
          <a:srgbClr val="EE3224"/>
        </a:hlink>
        <a:folHlink>
          <a:srgbClr val="EE3224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vupsv" id="{78D24E86-3466-4C61-A38C-BE2F42BE7AC5}" vid="{F2A75B1B-6815-48DF-B7AD-30AFC7484CC1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vupsv</Template>
  <TotalTime>35641</TotalTime>
  <Words>904</Words>
  <Application>Microsoft Office PowerPoint</Application>
  <PresentationFormat>Vlastní</PresentationFormat>
  <Paragraphs>375</Paragraphs>
  <Slides>16</Slides>
  <Notes>16</Notes>
  <HiddenSlides>1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16</vt:i4>
      </vt:variant>
    </vt:vector>
  </HeadingPairs>
  <TitlesOfParts>
    <vt:vector size="17" baseType="lpstr">
      <vt:lpstr>vupsv</vt:lpstr>
      <vt:lpstr>Senioři  - ohrožená sociální skupina exekucemi</vt:lpstr>
      <vt:lpstr>Senioři – ohrožená sociální skupina exekucemi?</vt:lpstr>
      <vt:lpstr>Data a jejich dostupnost</vt:lpstr>
      <vt:lpstr>Základní podmínky uvalení exekuce na důchod v ČR</vt:lpstr>
      <vt:lpstr>Vývoj počtu osob pobírajících jednotlivé typy důchodů a počtu osob s exekuční srážkou na důchod v České republice v období 12/2004-12/2015 </vt:lpstr>
      <vt:lpstr>Vývoj počtu osob pobírajících jednotlivé typy důchodů a počtu a podílu osob s exekuční srážkou na důchod v České republice v období 12/2004-12/2015 </vt:lpstr>
      <vt:lpstr>Vývoj počtu a podílu osob s exekuční srážkou na důchod  v České republice v období 12/2004-12/2015 </vt:lpstr>
      <vt:lpstr>Prezentace aplikace PowerPoint</vt:lpstr>
      <vt:lpstr>Prezentace aplikace PowerPoint</vt:lpstr>
      <vt:lpstr>Hypotéza: Dochází reálně k nárůstu počtu exekucí na důchodech?</vt:lpstr>
      <vt:lpstr>Podíl osob s exekuční srážkou na starobní důchod k počtu osob pobírajících důchod v krajích České republiky v období 01/2016</vt:lpstr>
      <vt:lpstr>Průměrný věk starobního důchodce s exekuční srážkou  v krajích České republiky v období 01/2016</vt:lpstr>
      <vt:lpstr>Možné důvody zadlužení</vt:lpstr>
      <vt:lpstr>Shrnutí a závěry (1)</vt:lpstr>
      <vt:lpstr>Shrnutí a závěry (2)</vt:lpstr>
      <vt:lpstr>Prezentace aplikace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Senioři  - ohrožená sociální skupina exekucemi</dc:title>
  <dc:creator>Vrabcová Jana</dc:creator>
  <cp:lastModifiedBy>Končelová Hana Mgr.  (MPSV)</cp:lastModifiedBy>
  <cp:revision>58</cp:revision>
  <cp:lastPrinted>2016-11-21T15:12:04Z</cp:lastPrinted>
  <dcterms:created xsi:type="dcterms:W3CDTF">2016-06-26T09:13:33Z</dcterms:created>
  <dcterms:modified xsi:type="dcterms:W3CDTF">2017-02-11T13:00:46Z</dcterms:modified>
</cp:coreProperties>
</file>

<file path=docProps/thumbnail.jpeg>
</file>