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62" r:id="rId4"/>
    <p:sldId id="261" r:id="rId5"/>
    <p:sldId id="266" r:id="rId6"/>
    <p:sldId id="263" r:id="rId7"/>
    <p:sldId id="270" r:id="rId8"/>
    <p:sldId id="268" r:id="rId9"/>
    <p:sldId id="271" r:id="rId10"/>
    <p:sldId id="272" r:id="rId11"/>
    <p:sldId id="259" r:id="rId12"/>
    <p:sldId id="281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27791-7B7F-4177-AB07-FDFEF5149806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1230-CBE5-4CCD-BB11-9D54D6902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6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A3041-D2AE-4A7B-A495-31622BF6A787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93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3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6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2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14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FBA50-29E0-4896-8C06-64F07D13FD04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Anderrson Svidén [2011] ve své studii ze švédského prostředí upozornila na klíčový vliv environmentálních bariér existujících přímo v domě, neboli pokud se jedinec zvládne dostat ze svého domova do venkovního prostředí, není pro něj už zásadní problém pohybovat se i ve větší vzdálenosti. Vychází přitom z tzv. sedmi zónového modelu životního prostoru, jak jej shrnuje například Webber, Porter a Menec [2010], jeho reprodukci přinášíme na obrázku 6.1.</a:t>
            </a:r>
          </a:p>
          <a:p>
            <a:pPr>
              <a:lnSpc>
                <a:spcPct val="90000"/>
              </a:lnSpc>
            </a:pPr>
            <a:r>
              <a:rPr lang="cs-CZ" altLang="cs-CZ"/>
              <a:t>V tomto modelu, původně prezentovaném v kónickém třídimenzionálním tvaru, je sedm míst životního prostoru sestupně poskládáno podle vzrůstající vzdálenosti od pokoje, ve kterém jedinec spí, až po „svět“. Nejmenší prostor - pokoj, je obsažen v domově (dům, byt, instituce), okolí domu je pak prostor bezprostředně k němu přiléhající (dvůr, parkoviště), sousedství zahrnuje okolní ulice a parky. Nadřazený pojem „komunita/akční pole“ volíme jako překlad pro „</a:t>
            </a:r>
            <a:r>
              <a:rPr lang="cs-CZ" altLang="cs-CZ" i="1"/>
              <a:t>service</a:t>
            </a:r>
            <a:r>
              <a:rPr lang="cs-CZ" altLang="cs-CZ"/>
              <a:t> </a:t>
            </a:r>
            <a:r>
              <a:rPr lang="cs-CZ" altLang="cs-CZ" i="1"/>
              <a:t>community</a:t>
            </a:r>
            <a:r>
              <a:rPr lang="cs-CZ" altLang="cs-CZ"/>
              <a:t>“, tedy obchody, banky, zdravotní střediska; širší okolí (</a:t>
            </a:r>
            <a:r>
              <a:rPr lang="cs-CZ" altLang="cs-CZ" i="1"/>
              <a:t>surrounding area</a:t>
            </a:r>
            <a:r>
              <a:rPr lang="cs-CZ" altLang="cs-CZ"/>
              <a:t>) již může představovat vyšší územně správní celky či národní stát a konečně svět jako místo tyto menší prostory v sobě komplexně obsahující. Každé z těchto polí se skládá z determinant mobility vztažených ke kognitivním (mentální zdraví, paměť, rychlost zpracování vjemů apod.), psychosociálním (strategie vyrovnávání se</a:t>
            </a:r>
            <a:r>
              <a:rPr lang="cs-CZ" altLang="cs-CZ" i="1"/>
              <a:t>, </a:t>
            </a:r>
            <a:r>
              <a:rPr lang="cs-CZ" altLang="cs-CZ"/>
              <a:t>deprese, obavy), fyzickým, environmentálním a finančním faktorům. Zároveň je každé místo obkrouženo prstencem genderových, kulturních a biografických (z personální historie vycházejících) vlivů. Jejich proporční velikost odkazuje ke zvyšujícímu se počtu faktorů a rostoucí váhy jejich vlivu s tím, jak se vzdalujeme od základní úrovně. Jak uvidíme i v našich datech dále, limity mobility nejsou rovnoměrně distribuovány. </a:t>
            </a:r>
          </a:p>
        </p:txBody>
      </p:sp>
    </p:spTree>
    <p:extLst>
      <p:ext uri="{BB962C8B-B14F-4D97-AF65-F5344CB8AC3E}">
        <p14:creationId xmlns:p14="http://schemas.microsoft.com/office/powerpoint/2010/main" val="3910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A3041-D2AE-4A7B-A495-31622BF6A787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16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A3041-D2AE-4A7B-A495-31622BF6A787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4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64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4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81D6-16F7-4E34-9980-19766B62C7F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89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02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4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0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56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2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06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0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3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0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04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9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A680-5017-4616-B81C-B6CC784A0BC0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B9FE-F629-4FBB-A23A-04C0CCCA2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1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6597650"/>
            <a:ext cx="9144000" cy="260350"/>
          </a:xfrm>
          <a:prstGeom prst="rect">
            <a:avLst/>
          </a:prstGeom>
          <a:solidFill>
            <a:srgbClr val="0083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www.fss.muni.cz   </a:t>
            </a:r>
          </a:p>
        </p:txBody>
      </p:sp>
      <p:pic>
        <p:nvPicPr>
          <p:cNvPr id="3075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1"/>
          <p:cNvSpPr txBox="1">
            <a:spLocks noChangeArrowheads="1"/>
          </p:cNvSpPr>
          <p:nvPr/>
        </p:nvSpPr>
        <p:spPr bwMode="auto">
          <a:xfrm>
            <a:off x="1193800" y="1582739"/>
            <a:ext cx="998219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 smtClean="0">
                <a:latin typeface="+mj-lt"/>
              </a:rPr>
              <a:t>Senioři ve veřejném prostoru: poznatky z výzkumů</a:t>
            </a:r>
          </a:p>
          <a:p>
            <a:pPr algn="ctr" eaLnBrk="1" hangingPunct="1"/>
            <a:endParaRPr lang="cs-CZ" altLang="cs-CZ" sz="5400" dirty="0" smtClean="0">
              <a:latin typeface="+mj-lt"/>
            </a:endParaRPr>
          </a:p>
          <a:p>
            <a:pPr algn="ctr" eaLnBrk="1" hangingPunct="1"/>
            <a:r>
              <a:rPr lang="cs-CZ" altLang="cs-CZ" sz="4800" dirty="0" smtClean="0">
                <a:latin typeface="+mj-lt"/>
              </a:rPr>
              <a:t>Marcela Petrová Kafková, Ph.D.</a:t>
            </a:r>
          </a:p>
          <a:p>
            <a:pPr algn="ctr" eaLnBrk="1" hangingPunct="1"/>
            <a:endParaRPr lang="cs-CZ" altLang="cs-CZ" sz="2400" dirty="0" smtClean="0">
              <a:latin typeface="+mj-lt"/>
            </a:endParaRPr>
          </a:p>
          <a:p>
            <a:pPr algn="ctr" eaLnBrk="1" hangingPunct="1"/>
            <a:r>
              <a:rPr lang="cs-CZ" altLang="cs-CZ" sz="2400" dirty="0" smtClean="0">
                <a:latin typeface="+mj-lt"/>
              </a:rPr>
              <a:t>Ústav populačních studií, FSS, Masarykova univerzita</a:t>
            </a:r>
          </a:p>
          <a:p>
            <a:pPr algn="ctr" eaLnBrk="1" hangingPunct="1"/>
            <a:r>
              <a:rPr lang="cs-CZ" altLang="cs-CZ" sz="2400" dirty="0" err="1" smtClean="0">
                <a:latin typeface="+mj-lt"/>
              </a:rPr>
              <a:t>kafkova</a:t>
            </a:r>
            <a:r>
              <a:rPr lang="cs-CZ" altLang="cs-CZ" sz="2400" dirty="0" smtClean="0">
                <a:latin typeface="+mj-lt"/>
              </a:rPr>
              <a:t> @fss.muni.cz</a:t>
            </a:r>
          </a:p>
          <a:p>
            <a:pPr algn="ctr" eaLnBrk="1" hangingPunct="1"/>
            <a:endParaRPr lang="cs-CZ" altLang="cs-CZ" sz="2400" dirty="0" smtClean="0">
              <a:latin typeface="+mj-lt"/>
            </a:endParaRPr>
          </a:p>
          <a:p>
            <a:pPr algn="ctr" eaLnBrk="1" hangingPunct="1"/>
            <a:r>
              <a:rPr lang="cs-CZ" altLang="cs-CZ" sz="2400" dirty="0" smtClean="0">
                <a:latin typeface="+mj-lt"/>
              </a:rPr>
              <a:t>prezentace na konferenci Stárnutí a veřejný prostor, MPSV, Praha, 25. 9. 2017</a:t>
            </a:r>
            <a:endParaRPr lang="cs-CZ" altLang="cs-CZ" sz="2400" dirty="0">
              <a:latin typeface="+mj-lt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524001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45868"/>
      </p:ext>
    </p:extLst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962" y="1422399"/>
            <a:ext cx="10515600" cy="4339431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Hustá doprava </a:t>
            </a:r>
            <a:r>
              <a:rPr lang="cs-CZ" dirty="0" smtClean="0"/>
              <a:t>(subjektivně největší problém ve všech typech prostředí)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Velká města </a:t>
            </a:r>
          </a:p>
          <a:p>
            <a:r>
              <a:rPr lang="cs-CZ" dirty="0" smtClean="0"/>
              <a:t>růst nájmů a cen nemovitostí (větší než v jiných oblastech)</a:t>
            </a:r>
          </a:p>
          <a:p>
            <a:r>
              <a:rPr lang="cs-CZ" dirty="0" smtClean="0"/>
              <a:t>Přítomnost nočních barů a heren</a:t>
            </a:r>
          </a:p>
          <a:p>
            <a:r>
              <a:rPr lang="cs-CZ" dirty="0" smtClean="0"/>
              <a:t>Špatná údržba chodníků v zimě 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Venkov </a:t>
            </a:r>
          </a:p>
          <a:p>
            <a:r>
              <a:rPr lang="cs-CZ" dirty="0" smtClean="0"/>
              <a:t> zavírání obchodů a služeb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00762" y="1828800"/>
            <a:ext cx="275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proměny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7400" y="4643436"/>
            <a:ext cx="5727700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VÝRAZNĚ VENKOVSKÉ OBCE</a:t>
            </a:r>
          </a:p>
          <a:p>
            <a:pPr marL="285750" indent="-285750">
              <a:buFontTx/>
              <a:buChar char="-"/>
            </a:pP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pro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73 % zcela dostupný obchod s POTRAVINAMI</a:t>
            </a:r>
          </a:p>
          <a:p>
            <a:pPr marL="285750" indent="-285750">
              <a:buFontTx/>
              <a:buChar char="-"/>
            </a:pP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pro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14 % zcela dostupná lékárna </a:t>
            </a:r>
          </a:p>
          <a:p>
            <a:pPr marL="285750" indent="-285750">
              <a:buFontTx/>
              <a:buChar char="-"/>
            </a:pP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pro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26 % </a:t>
            </a:r>
            <a:r>
              <a:rPr lang="cs-CZ" sz="2010" b="1" dirty="0" err="1">
                <a:solidFill>
                  <a:schemeClr val="accent6">
                    <a:lumMod val="50000"/>
                  </a:schemeClr>
                </a:solidFill>
              </a:rPr>
              <a:t>NEdostupná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10" b="1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cs-CZ" sz="2010" b="1" dirty="0" smtClean="0">
                <a:solidFill>
                  <a:schemeClr val="accent6">
                    <a:lumMod val="50000"/>
                  </a:schemeClr>
                </a:solidFill>
              </a:rPr>
              <a:t>ečovatelská služba</a:t>
            </a:r>
            <a:endParaRPr lang="cs-CZ" sz="201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6597650"/>
            <a:ext cx="9144000" cy="260350"/>
          </a:xfrm>
          <a:prstGeom prst="rect">
            <a:avLst/>
          </a:prstGeom>
          <a:solidFill>
            <a:srgbClr val="0083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www.fss.muni.cz   </a:t>
            </a:r>
          </a:p>
        </p:txBody>
      </p:sp>
      <p:pic>
        <p:nvPicPr>
          <p:cNvPr id="3075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1"/>
          <p:cNvSpPr txBox="1">
            <a:spLocks noChangeArrowheads="1"/>
          </p:cNvSpPr>
          <p:nvPr/>
        </p:nvSpPr>
        <p:spPr bwMode="auto">
          <a:xfrm>
            <a:off x="763588" y="2713039"/>
            <a:ext cx="77771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dirty="0" smtClean="0">
                <a:latin typeface="+mj-lt"/>
              </a:rPr>
              <a:t>Děkuji za pozornost!</a:t>
            </a:r>
          </a:p>
          <a:p>
            <a:pPr eaLnBrk="1" hangingPunct="1"/>
            <a:endParaRPr lang="cs-CZ" altLang="cs-CZ" sz="4000" dirty="0">
              <a:latin typeface="+mj-lt"/>
            </a:endParaRPr>
          </a:p>
          <a:p>
            <a:pPr eaLnBrk="1" hangingPunct="1"/>
            <a:endParaRPr lang="cs-CZ" altLang="cs-CZ" sz="4000" dirty="0" smtClean="0">
              <a:latin typeface="+mj-lt"/>
            </a:endParaRPr>
          </a:p>
          <a:p>
            <a:pPr eaLnBrk="1" hangingPunct="1"/>
            <a:endParaRPr lang="cs-CZ" altLang="cs-CZ" sz="4000" dirty="0">
              <a:latin typeface="+mj-lt"/>
            </a:endParaRPr>
          </a:p>
          <a:p>
            <a:pPr eaLnBrk="1" hangingPunct="1"/>
            <a:r>
              <a:rPr lang="cs-CZ" altLang="cs-CZ" sz="4000" dirty="0" smtClean="0">
                <a:latin typeface="+mj-lt"/>
              </a:rPr>
              <a:t>kafkova@fss.muni.cz</a:t>
            </a:r>
            <a:endParaRPr lang="cs-CZ" altLang="cs-CZ" sz="4000" dirty="0">
              <a:latin typeface="+mj-lt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524001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26" y="1147630"/>
            <a:ext cx="3336926" cy="51907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623301" y="1147630"/>
            <a:ext cx="3246966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r>
              <a:rPr lang="cs-CZ" sz="2400" b="1" dirty="0" smtClean="0"/>
              <a:t>Stárnutí v rurálních oblastech</a:t>
            </a:r>
          </a:p>
          <a:p>
            <a:endParaRPr lang="cs-CZ" dirty="0"/>
          </a:p>
          <a:p>
            <a:r>
              <a:rPr lang="cs-CZ" dirty="0" smtClean="0"/>
              <a:t>Lucie </a:t>
            </a:r>
            <a:r>
              <a:rPr lang="cs-CZ" dirty="0" err="1" smtClean="0"/>
              <a:t>Vidovićová</a:t>
            </a:r>
            <a:r>
              <a:rPr lang="cs-CZ" dirty="0" smtClean="0"/>
              <a:t> et al.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Sociologické nakladatelství</a:t>
            </a:r>
          </a:p>
          <a:p>
            <a:endParaRPr lang="cs-CZ" dirty="0"/>
          </a:p>
          <a:p>
            <a:r>
              <a:rPr lang="cs-CZ" dirty="0" smtClean="0"/>
              <a:t> rok 2018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698128"/>
      </p:ext>
    </p:extLst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1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1.toronto.ca/city_of_toronto/social_development_finance__administration/files/images/strategy-2013-part-04-whothem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3" y="770685"/>
            <a:ext cx="53721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ho.int/entity/ageing/publications/afc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46" y="569819"/>
            <a:ext cx="4518454" cy="6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838"/>
            <a:ext cx="12192000" cy="68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0562"/>
            <a:ext cx="12192000" cy="67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922"/>
            <a:ext cx="12192000" cy="69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31313"/>
            <a:ext cx="10515600" cy="41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0"/>
            <a:ext cx="11090070" cy="68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s-CZ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Různorodost stárnutí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27" name="Picture 3"/>
          <p:cNvPicPr/>
          <p:nvPr/>
        </p:nvPicPr>
        <p:blipFill>
          <a:blip r:embed="rId2"/>
          <a:stretch/>
        </p:blipFill>
        <p:spPr>
          <a:xfrm>
            <a:off x="1523880" y="1484280"/>
            <a:ext cx="4714920" cy="5372280"/>
          </a:xfrm>
          <a:prstGeom prst="rect">
            <a:avLst/>
          </a:prstGeom>
          <a:ln>
            <a:noFill/>
          </a:ln>
        </p:spPr>
      </p:pic>
      <p:pic>
        <p:nvPicPr>
          <p:cNvPr id="328" name="Picture 4"/>
          <p:cNvPicPr/>
          <p:nvPr/>
        </p:nvPicPr>
        <p:blipFill>
          <a:blip r:embed="rId3"/>
          <a:stretch/>
        </p:blipFill>
        <p:spPr>
          <a:xfrm>
            <a:off x="6240600" y="1484280"/>
            <a:ext cx="5110200" cy="5372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590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1379200" cy="1325563"/>
          </a:xfrm>
        </p:spPr>
        <p:txBody>
          <a:bodyPr/>
          <a:lstStyle/>
          <a:p>
            <a:r>
              <a:rPr lang="cs-CZ" altLang="cs-CZ" sz="4000" dirty="0"/>
              <a:t>model mobility ve stáří – sedm zón životního prostoru </a:t>
            </a:r>
          </a:p>
        </p:txBody>
      </p:sp>
      <p:pic>
        <p:nvPicPr>
          <p:cNvPr id="373766" name="Diagram 1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84314"/>
            <a:ext cx="9144000" cy="4897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1524000" y="6381750"/>
            <a:ext cx="9144000" cy="476250"/>
          </a:xfrm>
          <a:prstGeom prst="rect">
            <a:avLst/>
          </a:prstGeom>
          <a:noFill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 dirty="0">
                <a:solidFill>
                  <a:schemeClr val="tx2"/>
                </a:solidFill>
                <a:latin typeface="Verdana" panose="020B0604030504040204" pitchFamily="34" charset="0"/>
              </a:rPr>
              <a:t>					</a:t>
            </a:r>
            <a:endParaRPr lang="en-GB" altLang="cs-CZ" sz="20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6597650"/>
            <a:ext cx="9144000" cy="260350"/>
          </a:xfrm>
          <a:prstGeom prst="rect">
            <a:avLst/>
          </a:prstGeom>
          <a:solidFill>
            <a:srgbClr val="0083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>
                <a:solidFill>
                  <a:schemeClr val="bg1"/>
                </a:solidFill>
                <a:latin typeface="Verdana" panose="020B0604030504040204" pitchFamily="34" charset="0"/>
              </a:rPr>
              <a:t>www.fss.muni.cz   </a:t>
            </a:r>
          </a:p>
        </p:txBody>
      </p:sp>
      <p:pic>
        <p:nvPicPr>
          <p:cNvPr id="3075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1"/>
          <p:cNvSpPr txBox="1">
            <a:spLocks noChangeArrowheads="1"/>
          </p:cNvSpPr>
          <p:nvPr/>
        </p:nvSpPr>
        <p:spPr bwMode="auto">
          <a:xfrm>
            <a:off x="787400" y="1582739"/>
            <a:ext cx="103759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 smtClean="0">
                <a:latin typeface="+mj-lt"/>
              </a:rPr>
              <a:t>2 výzkumné projekty:</a:t>
            </a:r>
          </a:p>
          <a:p>
            <a:pPr eaLnBrk="1" hangingPunct="1"/>
            <a:endParaRPr lang="cs-CZ" altLang="cs-CZ" sz="3200" dirty="0" smtClean="0">
              <a:latin typeface="+mj-lt"/>
            </a:endParaRPr>
          </a:p>
          <a:p>
            <a:pPr eaLnBrk="1" hangingPunct="1"/>
            <a:r>
              <a:rPr lang="cs-CZ" altLang="cs-CZ" sz="3200" dirty="0" smtClean="0">
                <a:latin typeface="+mj-lt"/>
              </a:rPr>
              <a:t>1/ stárnutí v centrálních oblastech velkých měst </a:t>
            </a:r>
          </a:p>
          <a:p>
            <a:pPr eaLnBrk="1" hangingPunct="1"/>
            <a:r>
              <a:rPr lang="cs-CZ" altLang="cs-CZ" sz="2000" dirty="0" smtClean="0">
                <a:latin typeface="+mn-lt"/>
              </a:rPr>
              <a:t>(</a:t>
            </a:r>
            <a:r>
              <a:rPr lang="cs-CZ" sz="2000" dirty="0" smtClean="0">
                <a:latin typeface="+mn-lt"/>
              </a:rPr>
              <a:t>Stárnutí v prostředí: regenerace, </a:t>
            </a:r>
            <a:r>
              <a:rPr lang="cs-CZ" sz="2000" dirty="0" err="1" smtClean="0">
                <a:latin typeface="+mn-lt"/>
              </a:rPr>
              <a:t>gentrifikace</a:t>
            </a:r>
            <a:r>
              <a:rPr lang="cs-CZ" sz="2000" dirty="0" smtClean="0">
                <a:latin typeface="+mn-lt"/>
              </a:rPr>
              <a:t> a sociální exkluze jako nová témata pro environmentální gerontologii GAP404/10/1555)</a:t>
            </a:r>
          </a:p>
          <a:p>
            <a:pPr eaLnBrk="1" hangingPunct="1"/>
            <a:endParaRPr lang="cs-CZ" altLang="cs-CZ" sz="2000" dirty="0" smtClean="0">
              <a:latin typeface="+mn-lt"/>
            </a:endParaRPr>
          </a:p>
          <a:p>
            <a:pPr eaLnBrk="1" hangingPunct="1"/>
            <a:r>
              <a:rPr lang="cs-CZ" altLang="cs-CZ" sz="3200" dirty="0" smtClean="0">
                <a:latin typeface="+mj-lt"/>
              </a:rPr>
              <a:t>2/ stárnutí v rurálních oblastech</a:t>
            </a:r>
          </a:p>
          <a:p>
            <a:pPr eaLnBrk="1" hangingPunct="1"/>
            <a:r>
              <a:rPr lang="cs-CZ" altLang="cs-CZ" sz="2000" dirty="0" smtClean="0">
                <a:latin typeface="+mn-lt"/>
              </a:rPr>
              <a:t>(Stárnutí na venkově: nezodpovězené otázky environmentální gerontologie </a:t>
            </a:r>
            <a:r>
              <a:rPr lang="cs-CZ" sz="2000" dirty="0" smtClean="0">
                <a:latin typeface="+mn-lt"/>
              </a:rPr>
              <a:t>GA16-20873S)</a:t>
            </a:r>
            <a:endParaRPr lang="cs-CZ" altLang="cs-CZ" sz="2000" dirty="0">
              <a:latin typeface="+mn-lt"/>
            </a:endParaRPr>
          </a:p>
          <a:p>
            <a:pPr eaLnBrk="1" hangingPunct="1"/>
            <a:endParaRPr lang="cs-CZ" altLang="cs-CZ" sz="3200" dirty="0" smtClean="0">
              <a:latin typeface="+mj-lt"/>
            </a:endParaRPr>
          </a:p>
          <a:p>
            <a:pPr eaLnBrk="1" hangingPunct="1"/>
            <a:r>
              <a:rPr lang="cs-CZ" altLang="cs-CZ" sz="3200" dirty="0" smtClean="0">
                <a:latin typeface="+mj-lt"/>
              </a:rPr>
              <a:t>- výběrové kvótní šetření v populaci 60+ a hloubkové rozhovory</a:t>
            </a:r>
            <a:endParaRPr lang="cs-CZ" altLang="cs-CZ" sz="3200" dirty="0">
              <a:latin typeface="+mj-lt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524001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42535"/>
      </p:ext>
    </p:extLst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Predispozice venkovní mobility – dostat se z bytu 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potíže s chůzí do schodů 50 % mužů a 80 % žen 75+ let (Evropské výběrové 2011:51)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překonat při vstupu do bytu schody</a:t>
            </a:r>
          </a:p>
          <a:p>
            <a:pPr lvl="1"/>
            <a:r>
              <a:rPr lang="cs-CZ" altLang="cs-CZ" dirty="0" smtClean="0"/>
              <a:t>85 % v centrech velkých měst</a:t>
            </a:r>
          </a:p>
          <a:p>
            <a:pPr lvl="1"/>
            <a:r>
              <a:rPr lang="cs-CZ" altLang="cs-CZ" dirty="0" smtClean="0"/>
              <a:t>73 % v městech do 5 tis. obyvatel</a:t>
            </a:r>
          </a:p>
          <a:p>
            <a:pPr lvl="1"/>
            <a:r>
              <a:rPr lang="cs-CZ" altLang="cs-CZ" dirty="0" smtClean="0"/>
              <a:t>55 % ve významně venkovských obcích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navzdory překážkám jsou pravidelnými uživateli venkovních prostorů, naprostá většina vychází několikrát týdně</a:t>
            </a:r>
          </a:p>
          <a:p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8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-585786"/>
            <a:ext cx="8953500" cy="564433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16700" y="2654300"/>
            <a:ext cx="237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MĚSTA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71000" y="3086774"/>
            <a:ext cx="2578100" cy="2405063"/>
          </a:xfrm>
        </p:spPr>
        <p:txBody>
          <a:bodyPr/>
          <a:lstStyle/>
          <a:p>
            <a:pPr marL="0" indent="0">
              <a:buNone/>
            </a:pPr>
            <a:r>
              <a:rPr lang="cs-CZ" sz="3400" b="1" dirty="0" smtClean="0">
                <a:solidFill>
                  <a:srgbClr val="00B050"/>
                </a:solidFill>
              </a:rPr>
              <a:t>VENKOV</a:t>
            </a:r>
          </a:p>
          <a:p>
            <a:r>
              <a:rPr lang="cs-CZ" sz="3400" dirty="0" smtClean="0"/>
              <a:t>7 % </a:t>
            </a:r>
            <a:r>
              <a:rPr lang="cs-CZ" sz="3400" dirty="0" smtClean="0"/>
              <a:t>ve dne</a:t>
            </a:r>
            <a:endParaRPr lang="cs-CZ" sz="3400" dirty="0"/>
          </a:p>
          <a:p>
            <a:r>
              <a:rPr lang="cs-CZ" sz="3400" dirty="0" smtClean="0"/>
              <a:t>15 % </a:t>
            </a:r>
            <a:r>
              <a:rPr lang="cs-CZ" sz="3400" dirty="0" smtClean="0"/>
              <a:t>v noci</a:t>
            </a:r>
            <a:endParaRPr lang="cs-CZ" sz="3400" dirty="0" smtClean="0"/>
          </a:p>
          <a:p>
            <a:endParaRPr lang="cs-CZ" sz="3400" dirty="0" smtClean="0"/>
          </a:p>
          <a:p>
            <a:endParaRPr lang="cs-CZ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606800" y="5339536"/>
            <a:ext cx="8242300" cy="255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ale obce přechodného typu s výrazně městskými znaky 		17 % ve dne,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37 % v noci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5092700" y="5901510"/>
            <a:ext cx="596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4"/>
          <p:cNvSpPr txBox="1">
            <a:spLocks noGrp="1"/>
          </p:cNvSpPr>
          <p:nvPr>
            <p:ph type="title"/>
          </p:nvPr>
        </p:nvSpPr>
        <p:spPr>
          <a:xfrm>
            <a:off x="8238067" y="387656"/>
            <a:ext cx="3687233" cy="26991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SOUHLAS S:</a:t>
            </a:r>
            <a:br>
              <a:rPr lang="cs-CZ" dirty="0" smtClean="0"/>
            </a:br>
            <a:r>
              <a:rPr lang="cs-CZ" dirty="0" smtClean="0"/>
              <a:t>V okolí mého bydliště je dost nebezpečné chodit večer ven.</a:t>
            </a:r>
            <a:br>
              <a:rPr lang="cs-CZ" dirty="0" smtClean="0"/>
            </a:br>
            <a:r>
              <a:rPr lang="cs-CZ" dirty="0" smtClean="0"/>
              <a:t>V okolí mého bydliště je dost nebezpečné vycházet ven i během dne.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1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Zeleň – zásadní význam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9242"/>
            <a:ext cx="10515600" cy="5498757"/>
          </a:xfrm>
        </p:spPr>
        <p:txBody>
          <a:bodyPr>
            <a:normAutofit fontScale="92500"/>
          </a:bodyPr>
          <a:lstStyle/>
          <a:p>
            <a:r>
              <a:rPr lang="cs-CZ" i="1" dirty="0" smtClean="0"/>
              <a:t>„Však je tu hezky, dívejte, jak listí začne růst, to vám je tak krásné, jak to zazelená. Kaštany tu máme tři kvetou.“</a:t>
            </a:r>
          </a:p>
          <a:p>
            <a:r>
              <a:rPr lang="cs-CZ" i="1" dirty="0" smtClean="0"/>
              <a:t>„Tam stály tři krásné stromy, že? A nevím, kdo z toho má jaký kšeft, oni je sundali, to parkoviště se nezvětšilo ani o jedno auto, nastavěli tam betonové bloky. Ať mi někdo vysvětlí, komu ty stromy vadili. (…) Můžu vám říct, že když jste v té betonové džungli a je třicet stupňů, tak je to fyziologicky nepříjemné. Když tady máme dvůr, kde je pár stromů, je neuvěřitelné, co dělá těch pár stromů s tím kyslíkem, s tou teplotou, s takovým tím pocitem víte?“ </a:t>
            </a:r>
          </a:p>
          <a:p>
            <a:endParaRPr lang="cs-CZ" i="1" dirty="0"/>
          </a:p>
          <a:p>
            <a:pPr marL="0" indent="0" algn="ctr">
              <a:buNone/>
            </a:pPr>
            <a:r>
              <a:rPr lang="cs-CZ" dirty="0" smtClean="0"/>
              <a:t>Estetická, relaxační dimenze – strážce času  </a:t>
            </a:r>
          </a:p>
          <a:p>
            <a:pPr marL="0" indent="0" algn="ctr">
              <a:buNone/>
            </a:pPr>
            <a:r>
              <a:rPr lang="cs-CZ" dirty="0" smtClean="0"/>
              <a:t>vnímání konkrétních stromů a keřů ne zeleně obecně – emocionální vazby  </a:t>
            </a:r>
          </a:p>
          <a:p>
            <a:pPr marL="0" indent="0" algn="ctr">
              <a:buNone/>
            </a:pPr>
            <a:r>
              <a:rPr lang="cs-CZ" dirty="0" smtClean="0"/>
              <a:t>pocit bezmoci vůči zásahům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3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/>
          <a:lstStyle/>
          <a:p>
            <a:r>
              <a:rPr lang="cs-CZ" dirty="0" smtClean="0"/>
              <a:t>Měnící se prostředí </a:t>
            </a:r>
            <a:br>
              <a:rPr lang="cs-CZ" dirty="0" smtClean="0"/>
            </a:br>
            <a:r>
              <a:rPr lang="cs-CZ" dirty="0" smtClean="0"/>
              <a:t>– ambivalentní povaha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Celá Americká je vystěhovaná, jsou z toho udělaný kanceláře.(…) Sklep nám vykradli, pak se tam začalo podnikat, takže ho nemáme. (…) (</a:t>
            </a:r>
            <a:r>
              <a:rPr lang="cs-CZ" dirty="0" smtClean="0"/>
              <a:t>obyvatelé soukromého domu, Praha)</a:t>
            </a:r>
          </a:p>
          <a:p>
            <a:endParaRPr lang="cs-CZ" i="1" dirty="0" smtClean="0"/>
          </a:p>
          <a:p>
            <a:r>
              <a:rPr lang="cs-CZ" i="1" dirty="0" smtClean="0"/>
              <a:t>Protože na ulici se spravilo několik tady domů poblíž (…) a to se použilo k bydlení, ale zase třeba na druhou stanu (…) nám se stala taková věc, že do vnitrobloku nám vestavěli podzemní garáže dvoupatrové, jo, až k hranici našeho pozemku, a postavili na tom čtyřpatrový vnitřní dům (…) částečně je používaný jako penzion, uprostřed jsou dvě spodní patra pro nějakou chirurgii plastickou … </a:t>
            </a:r>
            <a:r>
              <a:rPr lang="cs-CZ" dirty="0" smtClean="0"/>
              <a:t>(obyvatel soukromého domu v centru Brna)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3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Pozitivní proměny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Větší upravenost okolí</a:t>
            </a:r>
          </a:p>
          <a:p>
            <a:r>
              <a:rPr lang="cs-CZ" dirty="0" smtClean="0"/>
              <a:t>Výstavba nových domů a bytů</a:t>
            </a:r>
          </a:p>
          <a:p>
            <a:r>
              <a:rPr lang="cs-CZ" dirty="0" smtClean="0"/>
              <a:t>Větší zájem obyvatel o okolní prostředí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+ venkov</a:t>
            </a:r>
          </a:p>
          <a:p>
            <a:r>
              <a:rPr lang="cs-CZ" dirty="0" smtClean="0"/>
              <a:t>Nárůst turismu (vs. negativní ve velkých městech - přelidněnost)</a:t>
            </a:r>
          </a:p>
          <a:p>
            <a:r>
              <a:rPr lang="cs-CZ" dirty="0" smtClean="0"/>
              <a:t>Výstavba silnic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8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604</Words>
  <Application>Microsoft Office PowerPoint</Application>
  <PresentationFormat>Širokoúhlá obrazovka</PresentationFormat>
  <Paragraphs>106</Paragraphs>
  <Slides>19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  <vt:lpstr>model mobility ve stáří – sedm zón životního prostoru </vt:lpstr>
      <vt:lpstr>Prezentace aplikace PowerPoint</vt:lpstr>
      <vt:lpstr>Predispozice venkovní mobility – dostat se z bytu ven</vt:lpstr>
      <vt:lpstr>SOUHLAS S: V okolí mého bydliště je dost nebezpečné chodit večer ven. V okolí mého bydliště je dost nebezpečné vycházet ven i během dne.</vt:lpstr>
      <vt:lpstr>Zeleň – zásadní význam </vt:lpstr>
      <vt:lpstr>Měnící se prostředí  – ambivalentní povaha změn</vt:lpstr>
      <vt:lpstr>Pozitivní proměny</vt:lpstr>
      <vt:lpstr>Negativní proměny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MPK</dc:creator>
  <cp:lastModifiedBy>MPK</cp:lastModifiedBy>
  <cp:revision>34</cp:revision>
  <dcterms:created xsi:type="dcterms:W3CDTF">2017-09-21T07:54:51Z</dcterms:created>
  <dcterms:modified xsi:type="dcterms:W3CDTF">2017-09-22T11:10:36Z</dcterms:modified>
</cp:coreProperties>
</file>