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8" r:id="rId2"/>
    <p:sldId id="287" r:id="rId3"/>
    <p:sldId id="282" r:id="rId4"/>
    <p:sldId id="270" r:id="rId5"/>
    <p:sldId id="268" r:id="rId6"/>
    <p:sldId id="295" r:id="rId7"/>
    <p:sldId id="290" r:id="rId8"/>
    <p:sldId id="269" r:id="rId9"/>
    <p:sldId id="291" r:id="rId10"/>
    <p:sldId id="279" r:id="rId11"/>
    <p:sldId id="293" r:id="rId12"/>
    <p:sldId id="294" r:id="rId13"/>
    <p:sldId id="284" r:id="rId14"/>
    <p:sldId id="285" r:id="rId15"/>
    <p:sldId id="292" r:id="rId16"/>
    <p:sldId id="286" r:id="rId17"/>
    <p:sldId id="26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179" autoAdjust="0"/>
  </p:normalViewPr>
  <p:slideViewPr>
    <p:cSldViewPr snapToGrid="0">
      <p:cViewPr varScale="1">
        <p:scale>
          <a:sx n="84" d="100"/>
          <a:sy n="84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AAE4D-6366-46B2-8FCD-86D00491CB32}" type="datetimeFigureOut">
              <a:rPr lang="cs-CZ" smtClean="0"/>
              <a:t>1.10.2019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85DDE-DDB2-4E91-B8A7-865DCFF9BF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9318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85DDE-DDB2-4E91-B8A7-865DCFF9BFD2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7295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959005"/>
            <a:ext cx="8299242" cy="5248612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200" dirty="0" smtClean="0"/>
              <a:t> 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000" dirty="0" smtClean="0">
                <a:solidFill>
                  <a:schemeClr val="tx1"/>
                </a:solidFill>
              </a:rPr>
              <a:t>„</a:t>
            </a:r>
            <a:r>
              <a:rPr lang="cs-CZ" sz="4900" b="1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Senioři a lidská práva v ČR“</a:t>
            </a:r>
            <a:r>
              <a:rPr lang="cs-CZ" dirty="0">
                <a:solidFill>
                  <a:schemeClr val="tx1"/>
                </a:solidFill>
              </a:rPr>
              <a:t/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sz="1800" dirty="0">
                <a:solidFill>
                  <a:schemeClr val="tx1"/>
                </a:solidFill>
              </a:rPr>
              <a:t> </a:t>
            </a:r>
            <a:r>
              <a:rPr lang="cs-CZ" sz="1800" dirty="0" smtClean="0">
                <a:solidFill>
                  <a:schemeClr val="tx1"/>
                </a:solidFill>
              </a:rPr>
              <a:t>      </a:t>
            </a:r>
            <a:r>
              <a:rPr lang="cs-CZ" sz="1800" b="1" dirty="0" smtClean="0">
                <a:solidFill>
                  <a:schemeClr val="tx1"/>
                </a:solidFill>
              </a:rPr>
              <a:t>Konference u </a:t>
            </a:r>
            <a:r>
              <a:rPr lang="cs-CZ" sz="1800" b="1" dirty="0">
                <a:solidFill>
                  <a:schemeClr val="tx1"/>
                </a:solidFill>
              </a:rPr>
              <a:t>příležitosti Mezinárodního dne seniorů </a:t>
            </a:r>
            <a:r>
              <a:rPr lang="cs-CZ" sz="4400" b="1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cs-CZ" sz="4400" b="1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cs-CZ" sz="4400" b="1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cs-CZ" sz="4400" b="1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cs-CZ" b="1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cs-CZ" b="1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cs-CZ" b="1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Černínský palác, Praha</a:t>
            </a:r>
            <a:br>
              <a:rPr lang="cs-CZ" b="1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cs-CZ" b="1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1. října 2019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cs-CZ" sz="2700" b="1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cs-CZ" sz="2700" b="1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cs-CZ" sz="2700" b="1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cs-CZ" sz="2700" b="1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cs-CZ" sz="2700" b="1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cs-CZ" sz="2700" b="1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347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580636" y="394428"/>
            <a:ext cx="10304585" cy="2257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endParaRPr lang="cs-CZ" dirty="0" smtClean="0"/>
          </a:p>
          <a:p>
            <a:pPr marL="457200" indent="-457200">
              <a:buFontTx/>
              <a:buChar char="-"/>
            </a:pPr>
            <a:endParaRPr lang="cs-CZ" altLang="cs-CZ" dirty="0" smtClean="0"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endParaRPr lang="cs-CZ" altLang="cs-CZ" dirty="0" smtClean="0">
              <a:cs typeface="Times New Roman" pitchFamily="18" charset="0"/>
            </a:endParaRPr>
          </a:p>
          <a:p>
            <a:pPr marL="342900" indent="-342900">
              <a:spcAft>
                <a:spcPts val="400"/>
              </a:spcAft>
              <a:buFontTx/>
              <a:buChar char="-"/>
            </a:pPr>
            <a:endParaRPr lang="cs-CZ" altLang="cs-CZ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400"/>
              </a:spcAft>
            </a:pPr>
            <a:endParaRPr lang="cs-CZ" altLang="cs-CZ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694944" y="394428"/>
            <a:ext cx="9079992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/>
              <a:t>Lidé s duševním </a:t>
            </a:r>
            <a:r>
              <a:rPr lang="cs-CZ" sz="2800" b="1" dirty="0" smtClean="0"/>
              <a:t>onemocněním vč. seniorů</a:t>
            </a:r>
            <a:endParaRPr lang="cs-CZ" sz="2800" b="1" dirty="0"/>
          </a:p>
          <a:p>
            <a:r>
              <a:rPr lang="cs-CZ" sz="2800" b="1" dirty="0" smtClean="0"/>
              <a:t>Příjmy ze zaměstnání</a:t>
            </a:r>
            <a:endParaRPr lang="cs-CZ" sz="2800" b="1" dirty="0"/>
          </a:p>
          <a:p>
            <a:endParaRPr lang="cs-CZ" sz="2400" u="sng" dirty="0" smtClean="0"/>
          </a:p>
          <a:p>
            <a:endParaRPr lang="cs-CZ" sz="2400" u="sng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 smtClean="0"/>
              <a:t>Nízké příjmy z důvodu práce na nekvalifikovaných pracovních pozicích (není pravidlem, záleží na dokončeném stupni vzdělání).</a:t>
            </a:r>
          </a:p>
          <a:p>
            <a:endParaRPr lang="cs-CZ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 smtClean="0"/>
              <a:t>Nízké příjmy z důvodu nižších pracovních úvazků, v kombinaci s nekvalifikovanou prací = minimální výdělek, srovnatelný s výší příspěvku na živobytí.</a:t>
            </a:r>
          </a:p>
          <a:p>
            <a:endParaRPr lang="cs-CZ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 smtClean="0"/>
              <a:t>Nepravidelné příjmy – chronický charakter onemocnění, PN delší než 1 měsíc, opakovaná ztráta zaměstnání = častý výpadek příjmů.</a:t>
            </a:r>
          </a:p>
          <a:p>
            <a:endParaRPr lang="cs-CZ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/>
              <a:t>R</a:t>
            </a:r>
            <a:r>
              <a:rPr lang="cs-CZ" sz="2000" dirty="0" smtClean="0"/>
              <a:t>oste </a:t>
            </a:r>
            <a:r>
              <a:rPr lang="cs-CZ" sz="2000" dirty="0"/>
              <a:t>počet důchodců, kteří mají </a:t>
            </a:r>
            <a:r>
              <a:rPr lang="cs-CZ" sz="2000" dirty="0" smtClean="0"/>
              <a:t>nařízenu exekuční </a:t>
            </a:r>
            <a:r>
              <a:rPr lang="cs-CZ" sz="2000" dirty="0"/>
              <a:t>srážku z důchodu, tento problém </a:t>
            </a:r>
            <a:r>
              <a:rPr lang="cs-CZ" sz="2000" dirty="0" smtClean="0"/>
              <a:t>se nevyhýbá </a:t>
            </a:r>
            <a:r>
              <a:rPr lang="cs-CZ" sz="2000" dirty="0"/>
              <a:t>ani lidem s duševním </a:t>
            </a:r>
            <a:r>
              <a:rPr lang="cs-CZ" sz="2000" dirty="0" smtClean="0"/>
              <a:t>onemocněním.</a:t>
            </a:r>
          </a:p>
          <a:p>
            <a:endParaRPr lang="cs-CZ" dirty="0" smtClean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4379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62584" y="482340"/>
            <a:ext cx="8574024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/>
              <a:t>Lidé s duševním onemocněním vč. seniorů</a:t>
            </a:r>
          </a:p>
          <a:p>
            <a:r>
              <a:rPr lang="cs-CZ" sz="2800" b="1" dirty="0" smtClean="0"/>
              <a:t>Kazuistika – klientka z DZR Terezín:</a:t>
            </a:r>
          </a:p>
          <a:p>
            <a:endParaRPr lang="cs-CZ" sz="1600" b="1" dirty="0"/>
          </a:p>
          <a:p>
            <a:r>
              <a:rPr lang="cs-CZ" sz="1200" b="1" i="1" dirty="0" smtClean="0"/>
              <a:t>1) Klientka </a:t>
            </a:r>
            <a:r>
              <a:rPr lang="cs-CZ" sz="1200" b="1" i="1" dirty="0"/>
              <a:t>je podle posudku </a:t>
            </a:r>
            <a:r>
              <a:rPr lang="cs-CZ" sz="1200" b="1" i="1" dirty="0" smtClean="0"/>
              <a:t>ČSSZ </a:t>
            </a:r>
            <a:r>
              <a:rPr lang="cs-CZ" sz="1200" b="1" i="1" dirty="0"/>
              <a:t>plně invalidní bez nároku na výplatu důchodu. Proto je evidována na Úřadu práce, kde pobírá příspěvek na živobytí a doplatek na bydlení. Přiznán má příspěvek na péči.</a:t>
            </a:r>
          </a:p>
          <a:p>
            <a:r>
              <a:rPr lang="cs-CZ" sz="1200" b="1" i="1" dirty="0"/>
              <a:t> </a:t>
            </a:r>
          </a:p>
          <a:p>
            <a:r>
              <a:rPr lang="cs-CZ" sz="1200" b="1" i="1" dirty="0"/>
              <a:t>Podle posudku Pražské správy sociálního zabezpečení v Praze 1 ze dne 3.9.2008 se stala plně invalidní podle ustanovení 39 odst.1 </a:t>
            </a:r>
            <a:r>
              <a:rPr lang="cs-CZ" sz="1200" b="1" i="1" dirty="0" err="1"/>
              <a:t>písm.a</a:t>
            </a:r>
            <a:r>
              <a:rPr lang="cs-CZ" sz="1200" b="1" i="1" dirty="0"/>
              <a:t>) zákona 155/1995 Sb. v platném znění od 14.6.2005. </a:t>
            </a:r>
          </a:p>
          <a:p>
            <a:r>
              <a:rPr lang="cs-CZ" sz="1200" b="1" i="1" u="sng" dirty="0"/>
              <a:t>Doba pojištění potřebná pro nárok na plný nebo částečný invalidní důchod u osoby do 28 let činí 5 roků</a:t>
            </a:r>
            <a:r>
              <a:rPr lang="cs-CZ" sz="1200" b="1" i="1" dirty="0"/>
              <a:t>, přičemž potřebná doba pojištění se zjišťuje z období před vznikem plné nebo částečné invalidity. Jde-li o osobu ve věku nad 28 let, z posledních 10 roků počítaných zpět před vznikem plné nebo částečné invalidity. O invalidní důchod se žádá pouze do dovršení důchodového věku. </a:t>
            </a:r>
          </a:p>
          <a:p>
            <a:r>
              <a:rPr lang="cs-CZ" sz="1200" b="1" i="1" dirty="0"/>
              <a:t> </a:t>
            </a:r>
          </a:p>
          <a:p>
            <a:r>
              <a:rPr lang="cs-CZ" sz="1200" b="1" i="1" u="sng" dirty="0"/>
              <a:t>V rozhodném období před vznikem invalidity, tj. v době od 14.6.1995 do 13.6.2005, klientka získala pouze 170 dní pojištění.</a:t>
            </a:r>
          </a:p>
          <a:p>
            <a:r>
              <a:rPr lang="cs-CZ" sz="1200" b="1" i="1" dirty="0"/>
              <a:t> </a:t>
            </a:r>
          </a:p>
          <a:p>
            <a:r>
              <a:rPr lang="cs-CZ" sz="1200" b="1" i="1" u="sng" dirty="0"/>
              <a:t>V květnu 2011 zamítla ČSSZ žádost o starobní důchod</a:t>
            </a:r>
            <a:r>
              <a:rPr lang="cs-CZ" sz="1200" b="1" i="1" dirty="0"/>
              <a:t>. Nárok nevznikl, protože klientka nezískala potřebných 25 roků pojištění. Dle předložených dokladů získala pouze 17 roků a 219 dní pojištění. Připojen byl osobní list se započítanými dobami. Pokud klientka pracovala i v době, která není uvedena, musí doklad o zaměstnání doložit k novému posouzení.</a:t>
            </a:r>
          </a:p>
          <a:p>
            <a:r>
              <a:rPr lang="cs-CZ" sz="1200" b="1" i="1" dirty="0"/>
              <a:t> </a:t>
            </a:r>
          </a:p>
          <a:p>
            <a:r>
              <a:rPr lang="cs-CZ" sz="1200" b="1" i="1" dirty="0"/>
              <a:t>*****</a:t>
            </a:r>
          </a:p>
          <a:p>
            <a:r>
              <a:rPr lang="cs-CZ" sz="1200" b="1" i="1" u="sng" dirty="0"/>
              <a:t>Po nástupu klientky do našeho zařízení (2013) jsme se tímto problémem spolu s opatrovníkem zabývali. V té době dosáhla klientka důchodového věku 65 let. Podána byla znovu žádost o starobní důchod.</a:t>
            </a:r>
          </a:p>
          <a:p>
            <a:r>
              <a:rPr lang="cs-CZ" sz="1200" b="1" i="1" dirty="0"/>
              <a:t>ČSSZ dopisem sdělila klientce, že opět přezkoumali dobu pojištění, ale starobní důchod nelze přiznat. Dle § 29, odst.2 zák. 155/1995 Sb. má osoba nárok na starobní důchod, jestliže nesplnila podmínky podle odst.1 a získala dobu pojištění nejméně 15 let a dosáhl před rokem 2010 věku alespoň 65 let. </a:t>
            </a:r>
          </a:p>
          <a:p>
            <a:r>
              <a:rPr lang="cs-CZ" sz="1200" b="1" i="1" dirty="0"/>
              <a:t>Vzhledem k tomu, že 65 let dosáhla klientka až 9.1.2013, nesplňuje podmínky nároku na starobní důchod. Pokud není splněna ani doba pojištění, není nárok na starobní důchod.</a:t>
            </a:r>
          </a:p>
          <a:p>
            <a:r>
              <a:rPr lang="cs-CZ" sz="1200" b="1" i="1" dirty="0"/>
              <a:t> </a:t>
            </a:r>
          </a:p>
          <a:p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2794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43712" y="518083"/>
            <a:ext cx="8528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/>
              <a:t>Lidé s duševním onemocněním vč. seniorů</a:t>
            </a:r>
          </a:p>
          <a:p>
            <a:r>
              <a:rPr lang="cs-CZ" sz="2800" b="1" dirty="0"/>
              <a:t>Kazuistika – klientka z DZR Terezín:</a:t>
            </a:r>
          </a:p>
        </p:txBody>
      </p:sp>
      <p:sp>
        <p:nvSpPr>
          <p:cNvPr id="3" name="Obdélník 2"/>
          <p:cNvSpPr/>
          <p:nvPr/>
        </p:nvSpPr>
        <p:spPr>
          <a:xfrm>
            <a:off x="835152" y="1755654"/>
            <a:ext cx="84368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i="1" dirty="0" smtClean="0"/>
              <a:t>2) V</a:t>
            </a:r>
            <a:r>
              <a:rPr lang="cs-CZ" sz="1200" b="1" i="1" dirty="0"/>
              <a:t> červnu 2015 byla opatrovníkem dohledána další potvrzení o odpracovaných dobách a doložena na ČSSZ. Znovu byla podána žádost o starobní důchod.</a:t>
            </a:r>
          </a:p>
          <a:p>
            <a:r>
              <a:rPr lang="cs-CZ" sz="1200" b="1" i="1" dirty="0"/>
              <a:t> </a:t>
            </a:r>
          </a:p>
          <a:p>
            <a:r>
              <a:rPr lang="cs-CZ" sz="1200" b="1" i="1" dirty="0"/>
              <a:t>V dopise ze dne 8.1.2016 ČSSZ uvedla, že potřebná doba pojištění pro nárok na starobní důchod se po 31.12.2009 postupně prodlužuje z 25 až na 35 let, a to v závislosti na kalendářním roce dosažení důchodového věku. </a:t>
            </a:r>
          </a:p>
          <a:p>
            <a:r>
              <a:rPr lang="cs-CZ" sz="1200" b="1" i="1" dirty="0"/>
              <a:t>V případě klientky postačuje 25 let doby pojištění. </a:t>
            </a:r>
            <a:r>
              <a:rPr lang="cs-CZ" sz="1200" b="1" i="1" u="sng" dirty="0"/>
              <a:t>Kdyby měla alespoň 20 let doby pojištění, vznikl by jí nárok na tzv. poměrný starobní důchod. </a:t>
            </a:r>
          </a:p>
          <a:p>
            <a:r>
              <a:rPr lang="cs-CZ" sz="1200" b="1" i="1" dirty="0"/>
              <a:t>Důchodového věku dosáhla dne 9.5.2014, avšak nesplňuje podmínku potřebné doby pojištění, uznáno je pouze cca 17 let.</a:t>
            </a:r>
          </a:p>
          <a:p>
            <a:r>
              <a:rPr lang="cs-CZ" sz="1200" b="1" i="1" dirty="0"/>
              <a:t> </a:t>
            </a:r>
          </a:p>
          <a:p>
            <a:r>
              <a:rPr lang="cs-CZ" sz="1200" b="1" i="1" u="sng" dirty="0"/>
              <a:t>Přesto, že klientka nám opakovaně uvádí, že pracovala 27 let, bez doložení adresy a názvu zaměstnavatele nelze dobu zaměstnání dohledat. Vzhledem k duševnímu onemocnění klientky není možné tento seznam zaměstnavatelů sepsat.</a:t>
            </a:r>
          </a:p>
          <a:p>
            <a:r>
              <a:rPr lang="cs-CZ" sz="1200" b="1" i="1" dirty="0"/>
              <a:t> </a:t>
            </a:r>
          </a:p>
          <a:p>
            <a:r>
              <a:rPr lang="cs-CZ" sz="1200" b="1" i="1" dirty="0"/>
              <a:t>Podmínky pro přiznání starobního důchodu - dosažení věku, doba pojištění, započítaná odpracovaná doba – se během pobytu klientky v našem zařízení měnily. Klientka je stále bez nároku na přiznání starobního důchodu, což odmítá přijmout a nadále se snaží opakovaně kontaktovat nás, opatrovníka i ČSSZ v této záležitosti.</a:t>
            </a:r>
          </a:p>
          <a:p>
            <a:r>
              <a:rPr lang="cs-CZ" sz="1200" b="1" i="1" dirty="0"/>
              <a:t> </a:t>
            </a:r>
          </a:p>
          <a:p>
            <a:r>
              <a:rPr lang="cs-CZ" sz="1200" b="1" i="1" dirty="0"/>
              <a:t> </a:t>
            </a:r>
          </a:p>
          <a:p>
            <a:r>
              <a:rPr lang="cs-CZ" sz="1200" b="1" i="1" u="sng" dirty="0"/>
              <a:t>Momentálně je v situaci, kdy pobírá dávky hmotné nouze a po úhradě za pobyt v zařízení jí pro vlastní potřebu zbývá 512 Kč na měsíc</a:t>
            </a:r>
            <a:r>
              <a:rPr lang="cs-CZ" sz="1200" b="1" i="1" dirty="0"/>
              <a:t>. Z této částky si hradí doplatky léků, hygienu a </a:t>
            </a:r>
            <a:r>
              <a:rPr lang="cs-CZ" sz="1200" b="1" i="1" dirty="0" smtClean="0"/>
              <a:t>cigarety. Ze </a:t>
            </a:r>
            <a:r>
              <a:rPr lang="cs-CZ" sz="1200" b="1" i="1" dirty="0"/>
              <a:t>své situace je nešťastná. Pokud nedojde k úpravě v zákoně, budou tito lidé do konce svého života </a:t>
            </a:r>
            <a:r>
              <a:rPr lang="cs-CZ" sz="1200" b="1" i="1" dirty="0" err="1" smtClean="0"/>
              <a:t>poběrateli</a:t>
            </a:r>
            <a:r>
              <a:rPr lang="cs-CZ" sz="1200" b="1" i="1" dirty="0" smtClean="0"/>
              <a:t> </a:t>
            </a:r>
            <a:r>
              <a:rPr lang="cs-CZ" sz="1200" b="1" i="1" dirty="0"/>
              <a:t>dávek hmotné nouze bez možnosti jakéhokoli zvýšení životního komfortu.</a:t>
            </a:r>
          </a:p>
          <a:p>
            <a:endParaRPr lang="cs-CZ" sz="1200" b="1" dirty="0"/>
          </a:p>
        </p:txBody>
      </p:sp>
    </p:spTree>
    <p:extLst>
      <p:ext uri="{BB962C8B-B14F-4D97-AF65-F5344CB8AC3E}">
        <p14:creationId xmlns:p14="http://schemas.microsoft.com/office/powerpoint/2010/main" val="312171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98698" y="515272"/>
            <a:ext cx="10304585" cy="6658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/>
              <a:t>Lidé </a:t>
            </a:r>
            <a:r>
              <a:rPr lang="cs-CZ" sz="2800" b="1" dirty="0"/>
              <a:t>s duševním onemocněním vč. seniorů</a:t>
            </a:r>
          </a:p>
          <a:p>
            <a:r>
              <a:rPr lang="cs-CZ" sz="2800" b="1" dirty="0" smtClean="0"/>
              <a:t>Důvody zadlužení</a:t>
            </a:r>
            <a:endParaRPr lang="cs-CZ" sz="2800" b="1" dirty="0"/>
          </a:p>
          <a:p>
            <a:endParaRPr lang="cs-CZ" sz="3200" u="sng" dirty="0"/>
          </a:p>
          <a:p>
            <a:pPr marL="342900" indent="-34290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accent5"/>
                </a:solidFill>
              </a:rPr>
              <a:t>Nízké </a:t>
            </a:r>
            <a:r>
              <a:rPr lang="cs-CZ" sz="2000" dirty="0" smtClean="0">
                <a:solidFill>
                  <a:schemeClr val="accent5"/>
                </a:solidFill>
              </a:rPr>
              <a:t>a nejisté příjmy </a:t>
            </a:r>
            <a:r>
              <a:rPr lang="cs-CZ" sz="2000" dirty="0" smtClean="0"/>
              <a:t>je vedou často k nevýhodným půjčkám (nebankovní společnosti)</a:t>
            </a:r>
          </a:p>
          <a:p>
            <a:pPr marL="342900" indent="-34290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cs-CZ" sz="2000" dirty="0" smtClean="0"/>
              <a:t>„</a:t>
            </a:r>
            <a:r>
              <a:rPr lang="cs-CZ" sz="2000" dirty="0" smtClean="0">
                <a:solidFill>
                  <a:schemeClr val="accent5"/>
                </a:solidFill>
              </a:rPr>
              <a:t>Obchodníci“ využívají a zneužívají jejich snížené schopnosti odolávat </a:t>
            </a:r>
            <a:r>
              <a:rPr lang="cs-CZ" sz="2000" dirty="0" smtClean="0"/>
              <a:t>„výhodným“ nabídkám, porozumět podmínkám smluv</a:t>
            </a:r>
          </a:p>
          <a:p>
            <a:pPr marL="342900" indent="-34290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schemeClr val="accent5"/>
                </a:solidFill>
              </a:rPr>
              <a:t>Nereálné představy o svých schopnostech a nereálné životní plány </a:t>
            </a:r>
            <a:r>
              <a:rPr lang="cs-CZ" sz="2000" dirty="0" smtClean="0"/>
              <a:t>– manická fáze onemocnění = vytváření dluhů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schemeClr val="accent5"/>
                </a:solidFill>
              </a:rPr>
              <a:t> Funkční postižení </a:t>
            </a:r>
            <a:r>
              <a:rPr lang="cs-CZ" sz="2000" dirty="0">
                <a:solidFill>
                  <a:schemeClr val="accent5"/>
                </a:solidFill>
              </a:rPr>
              <a:t>kognitivních funkcí</a:t>
            </a:r>
            <a:r>
              <a:rPr lang="cs-CZ" sz="2000" dirty="0"/>
              <a:t>. Nemocný má </a:t>
            </a:r>
            <a:r>
              <a:rPr lang="cs-CZ" sz="2000" dirty="0" smtClean="0"/>
              <a:t>sníženou schopnost produktivně</a:t>
            </a:r>
          </a:p>
          <a:p>
            <a:r>
              <a:rPr lang="cs-CZ" sz="2000" dirty="0"/>
              <a:t> </a:t>
            </a:r>
            <a:r>
              <a:rPr lang="cs-CZ" sz="2000" dirty="0" smtClean="0"/>
              <a:t>    uplatnit </a:t>
            </a:r>
            <a:r>
              <a:rPr lang="cs-CZ" sz="2000" dirty="0"/>
              <a:t>svou </a:t>
            </a:r>
            <a:r>
              <a:rPr lang="cs-CZ" sz="2000" dirty="0" smtClean="0"/>
              <a:t>paměť, pozornost</a:t>
            </a:r>
            <a:r>
              <a:rPr lang="cs-CZ" sz="2000" dirty="0"/>
              <a:t>, schopnost plánování atp. </a:t>
            </a:r>
            <a:endParaRPr lang="cs-CZ" sz="2000" dirty="0" smtClean="0"/>
          </a:p>
          <a:p>
            <a:endParaRPr lang="cs-CZ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 smtClean="0"/>
              <a:t> Senioři </a:t>
            </a:r>
            <a:r>
              <a:rPr lang="cs-CZ" sz="2000" dirty="0"/>
              <a:t>se zadluží </a:t>
            </a:r>
            <a:r>
              <a:rPr lang="cs-CZ" sz="2000" dirty="0">
                <a:solidFill>
                  <a:schemeClr val="accent5"/>
                </a:solidFill>
              </a:rPr>
              <a:t>ve snaze pomoci jiným</a:t>
            </a:r>
            <a:r>
              <a:rPr lang="cs-CZ" sz="2000" dirty="0"/>
              <a:t> a neodhadnou, jak velký dopad to bude </a:t>
            </a:r>
            <a:r>
              <a:rPr lang="cs-CZ" sz="2000" dirty="0" smtClean="0"/>
              <a:t>mít</a:t>
            </a:r>
          </a:p>
          <a:p>
            <a:r>
              <a:rPr lang="cs-CZ" sz="2000" dirty="0" smtClean="0"/>
              <a:t>     </a:t>
            </a:r>
            <a:r>
              <a:rPr lang="cs-CZ" sz="2000" dirty="0"/>
              <a:t>na ně </a:t>
            </a:r>
            <a:r>
              <a:rPr lang="cs-CZ" sz="2000" dirty="0" smtClean="0"/>
              <a:t>samotné</a:t>
            </a:r>
            <a:r>
              <a:rPr lang="cs-CZ" sz="2000" dirty="0"/>
              <a:t>.</a:t>
            </a:r>
            <a:endParaRPr lang="cs-CZ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 smtClean="0"/>
              <a:t> </a:t>
            </a:r>
            <a:r>
              <a:rPr lang="cs-CZ" sz="2000" b="1" dirty="0" smtClean="0"/>
              <a:t>Strach, úzkost, apatie = neřešení dluhové situace, nárůst penále</a:t>
            </a:r>
          </a:p>
          <a:p>
            <a:pPr>
              <a:spcAft>
                <a:spcPts val="400"/>
              </a:spcAft>
            </a:pPr>
            <a:endParaRPr lang="cs-CZ" sz="2000" dirty="0" smtClean="0"/>
          </a:p>
          <a:p>
            <a:pPr>
              <a:spcAft>
                <a:spcPts val="400"/>
              </a:spcAft>
            </a:pPr>
            <a:endParaRPr lang="cs-CZ" dirty="0" smtClean="0"/>
          </a:p>
          <a:p>
            <a:pPr>
              <a:spcAft>
                <a:spcPts val="400"/>
              </a:spcAft>
            </a:pPr>
            <a:endParaRPr lang="cs-CZ" alt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71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621792" y="369743"/>
            <a:ext cx="9473184" cy="6201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/>
              <a:t>Exekuce u seniorů</a:t>
            </a:r>
          </a:p>
          <a:p>
            <a:r>
              <a:rPr lang="cs-CZ" i="1" dirty="0"/>
              <a:t>Senioři </a:t>
            </a:r>
            <a:r>
              <a:rPr lang="cs-CZ" i="1" dirty="0" smtClean="0"/>
              <a:t>- </a:t>
            </a:r>
            <a:r>
              <a:rPr lang="cs-CZ" i="1" dirty="0"/>
              <a:t>ohrožená </a:t>
            </a:r>
            <a:r>
              <a:rPr lang="cs-CZ" i="1" dirty="0" smtClean="0"/>
              <a:t>sociální skupina exekucemi</a:t>
            </a:r>
          </a:p>
          <a:p>
            <a:r>
              <a:rPr lang="cs-CZ" i="1" dirty="0"/>
              <a:t>Výzkumný ústav práce a sociálních věcí, v. v. </a:t>
            </a:r>
            <a:r>
              <a:rPr lang="cs-CZ" i="1" dirty="0" smtClean="0"/>
              <a:t>i, 2016</a:t>
            </a:r>
            <a:endParaRPr lang="cs-CZ" i="1" dirty="0"/>
          </a:p>
          <a:p>
            <a:endParaRPr lang="cs-CZ" sz="28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 smtClean="0"/>
              <a:t>Výzkum - data </a:t>
            </a:r>
            <a:r>
              <a:rPr lang="cs-CZ" sz="2000" dirty="0"/>
              <a:t>poskytnuta </a:t>
            </a:r>
            <a:r>
              <a:rPr lang="cs-CZ" sz="2000" dirty="0" smtClean="0"/>
              <a:t>ČSSZ: počty </a:t>
            </a:r>
            <a:r>
              <a:rPr lang="cs-CZ" sz="2000" dirty="0"/>
              <a:t>osob pobírajících starobní, invalidní nebo pozůstalostní </a:t>
            </a:r>
            <a:r>
              <a:rPr lang="cs-CZ" sz="2000" dirty="0" smtClean="0"/>
              <a:t>důchod, počty </a:t>
            </a:r>
            <a:r>
              <a:rPr lang="cs-CZ" sz="2000" dirty="0"/>
              <a:t>osob s exekucí na důchod (bez rozlišení typu </a:t>
            </a:r>
            <a:r>
              <a:rPr lang="cs-CZ" sz="2000" dirty="0" smtClean="0"/>
              <a:t>důchodu) v</a:t>
            </a:r>
            <a:r>
              <a:rPr lang="cs-CZ" sz="2000" dirty="0"/>
              <a:t> </a:t>
            </a:r>
            <a:r>
              <a:rPr lang="cs-CZ" sz="2000" dirty="0" smtClean="0"/>
              <a:t>letech 2004-2015.</a:t>
            </a:r>
          </a:p>
          <a:p>
            <a:endParaRPr lang="cs-CZ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/>
              <a:t> </a:t>
            </a:r>
            <a:r>
              <a:rPr lang="cs-CZ" sz="2000" dirty="0" smtClean="0"/>
              <a:t> Stavy </a:t>
            </a:r>
            <a:r>
              <a:rPr lang="cs-CZ" sz="2000" dirty="0"/>
              <a:t>důchodců rostly jen pozvolna a na konci sledovaného období v </a:t>
            </a:r>
            <a:r>
              <a:rPr lang="cs-CZ" sz="2000" dirty="0" smtClean="0"/>
              <a:t>roce</a:t>
            </a:r>
          </a:p>
          <a:p>
            <a:r>
              <a:rPr lang="cs-CZ" sz="2000" dirty="0" smtClean="0"/>
              <a:t>      2015 </a:t>
            </a:r>
            <a:r>
              <a:rPr lang="cs-CZ" sz="2000" dirty="0"/>
              <a:t>byl jejich počet o necelých 10 % vyšší než na </a:t>
            </a:r>
            <a:r>
              <a:rPr lang="cs-CZ" sz="2000" dirty="0" smtClean="0"/>
              <a:t>počátku.</a:t>
            </a:r>
          </a:p>
          <a:p>
            <a:endParaRPr lang="cs-CZ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srgbClr val="C00000"/>
                </a:solidFill>
              </a:rPr>
              <a:t>  </a:t>
            </a:r>
            <a:r>
              <a:rPr lang="cs-CZ" sz="2000" b="1" dirty="0" smtClean="0">
                <a:solidFill>
                  <a:schemeClr val="accent5"/>
                </a:solidFill>
              </a:rPr>
              <a:t>Ovšem </a:t>
            </a:r>
            <a:r>
              <a:rPr lang="cs-CZ" sz="2000" b="1" dirty="0">
                <a:solidFill>
                  <a:schemeClr val="accent5"/>
                </a:solidFill>
              </a:rPr>
              <a:t>p</a:t>
            </a:r>
            <a:r>
              <a:rPr lang="cs-CZ" sz="2000" b="1" dirty="0" smtClean="0">
                <a:solidFill>
                  <a:schemeClr val="accent5"/>
                </a:solidFill>
              </a:rPr>
              <a:t>očet </a:t>
            </a:r>
            <a:r>
              <a:rPr lang="cs-CZ" sz="2000" b="1" dirty="0">
                <a:solidFill>
                  <a:schemeClr val="accent5"/>
                </a:solidFill>
              </a:rPr>
              <a:t>osob s exekucí na důchod vzrostl během sledovaného </a:t>
            </a:r>
            <a:endParaRPr lang="cs-CZ" sz="2000" b="1" dirty="0" smtClean="0">
              <a:solidFill>
                <a:schemeClr val="accent5"/>
              </a:solidFill>
            </a:endParaRPr>
          </a:p>
          <a:p>
            <a:r>
              <a:rPr lang="cs-CZ" sz="2000" b="1" dirty="0">
                <a:solidFill>
                  <a:schemeClr val="accent5"/>
                </a:solidFill>
              </a:rPr>
              <a:t> </a:t>
            </a:r>
            <a:r>
              <a:rPr lang="cs-CZ" sz="2000" b="1" dirty="0" smtClean="0">
                <a:solidFill>
                  <a:schemeClr val="accent5"/>
                </a:solidFill>
              </a:rPr>
              <a:t>     období  téměř </a:t>
            </a:r>
            <a:r>
              <a:rPr lang="cs-CZ" sz="2000" b="1" dirty="0">
                <a:solidFill>
                  <a:schemeClr val="accent5"/>
                </a:solidFill>
              </a:rPr>
              <a:t>3,4x oproti stavu na počátku </a:t>
            </a:r>
            <a:r>
              <a:rPr lang="cs-CZ" sz="2000" b="1" dirty="0" smtClean="0">
                <a:solidFill>
                  <a:schemeClr val="accent5"/>
                </a:solidFill>
              </a:rPr>
              <a:t>sledování.</a:t>
            </a:r>
          </a:p>
          <a:p>
            <a:endParaRPr lang="cs-CZ" sz="2000" b="1" dirty="0" smtClean="0">
              <a:solidFill>
                <a:schemeClr val="accent5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b="1" dirty="0" smtClean="0"/>
              <a:t>  Průměrný </a:t>
            </a:r>
            <a:r>
              <a:rPr lang="cs-CZ" sz="2000" b="1" dirty="0"/>
              <a:t>meziroční nárůst tvořil </a:t>
            </a:r>
            <a:r>
              <a:rPr lang="cs-CZ" sz="2000" b="1" dirty="0" smtClean="0"/>
              <a:t>u </a:t>
            </a:r>
            <a:r>
              <a:rPr lang="cs-CZ" sz="2000" b="1" dirty="0"/>
              <a:t>osob pobírajících důchod </a:t>
            </a:r>
            <a:r>
              <a:rPr lang="cs-CZ" sz="2000" b="1" dirty="0">
                <a:solidFill>
                  <a:srgbClr val="C00000"/>
                </a:solidFill>
              </a:rPr>
              <a:t>0,8 %</a:t>
            </a:r>
            <a:r>
              <a:rPr lang="cs-CZ" sz="2000" b="1" dirty="0"/>
              <a:t>, </a:t>
            </a:r>
          </a:p>
          <a:p>
            <a:pPr lvl="1"/>
            <a:r>
              <a:rPr lang="cs-CZ" sz="2000" b="1" dirty="0"/>
              <a:t>u osob s exekuční srážkou se jednalo </a:t>
            </a:r>
            <a:r>
              <a:rPr lang="cs-CZ" sz="2000" b="1" dirty="0" smtClean="0"/>
              <a:t>o</a:t>
            </a:r>
            <a:r>
              <a:rPr lang="cs-CZ" sz="2000" b="1" dirty="0"/>
              <a:t> průměrný nárůst o </a:t>
            </a:r>
            <a:r>
              <a:rPr lang="cs-CZ" sz="2000" b="1" dirty="0">
                <a:solidFill>
                  <a:srgbClr val="C00000"/>
                </a:solidFill>
              </a:rPr>
              <a:t>11,6 %</a:t>
            </a:r>
            <a:r>
              <a:rPr lang="cs-CZ" sz="2000" b="1" dirty="0"/>
              <a:t> ročně. </a:t>
            </a:r>
            <a:endParaRPr lang="cs-CZ" sz="2000" b="1" dirty="0" smtClean="0"/>
          </a:p>
          <a:p>
            <a:pPr lvl="1"/>
            <a:endParaRPr lang="cs-CZ" dirty="0" smtClean="0"/>
          </a:p>
          <a:p>
            <a:endParaRPr lang="cs-CZ" dirty="0"/>
          </a:p>
          <a:p>
            <a:endParaRPr lang="cs-CZ" sz="1100" dirty="0"/>
          </a:p>
          <a:p>
            <a:pPr lvl="1"/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58918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47472" y="515172"/>
            <a:ext cx="976579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cs-CZ" sz="2800" b="1" dirty="0"/>
              <a:t>Hypotéza: Dochází reálně k nárůstu počtu </a:t>
            </a:r>
            <a:r>
              <a:rPr lang="cs-CZ" sz="2800" b="1" dirty="0" smtClean="0"/>
              <a:t>exekucí </a:t>
            </a:r>
          </a:p>
          <a:p>
            <a:pPr lvl="1"/>
            <a:r>
              <a:rPr lang="cs-CZ" sz="2800" b="1" dirty="0" smtClean="0"/>
              <a:t>na </a:t>
            </a:r>
            <a:r>
              <a:rPr lang="cs-CZ" sz="2800" b="1" dirty="0"/>
              <a:t>důchodech</a:t>
            </a:r>
            <a:r>
              <a:rPr lang="cs-CZ" sz="2800" b="1" dirty="0" smtClean="0"/>
              <a:t>?</a:t>
            </a:r>
          </a:p>
          <a:p>
            <a:pPr lvl="1"/>
            <a:endParaRPr lang="cs-CZ" sz="2800" b="1" dirty="0"/>
          </a:p>
          <a:p>
            <a:pPr lvl="1"/>
            <a:endParaRPr lang="cs-CZ" sz="2800" b="1" dirty="0"/>
          </a:p>
          <a:p>
            <a:pPr lvl="1"/>
            <a:endParaRPr lang="cs-CZ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 smtClean="0"/>
              <a:t>Bylo potvrzeno, že </a:t>
            </a:r>
            <a:r>
              <a:rPr lang="cs-CZ" sz="2000" dirty="0" smtClean="0">
                <a:solidFill>
                  <a:srgbClr val="C00000"/>
                </a:solidFill>
              </a:rPr>
              <a:t>počty </a:t>
            </a:r>
            <a:r>
              <a:rPr lang="cs-CZ" sz="2000" dirty="0">
                <a:solidFill>
                  <a:srgbClr val="C00000"/>
                </a:solidFill>
              </a:rPr>
              <a:t>exekucí u osob pobírajících důchod skutečně narůstají bez ohledu na počty důchodců</a:t>
            </a:r>
            <a:r>
              <a:rPr lang="cs-CZ" sz="2000" dirty="0"/>
              <a:t>. </a:t>
            </a:r>
            <a:endParaRPr lang="cs-CZ" sz="2000" dirty="0" smtClean="0"/>
          </a:p>
          <a:p>
            <a:endParaRPr lang="cs-CZ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 smtClean="0"/>
              <a:t>Dle údajů ČSSZ </a:t>
            </a:r>
            <a:r>
              <a:rPr lang="cs-CZ" sz="2000" dirty="0"/>
              <a:t>se </a:t>
            </a:r>
            <a:r>
              <a:rPr lang="cs-CZ" sz="2000" b="1" dirty="0"/>
              <a:t>počet poživatelů důchodu od roku 2004 do roku 2014 více než ztrojnásobil z téměř </a:t>
            </a:r>
            <a:r>
              <a:rPr lang="cs-CZ" sz="2000" b="1" dirty="0">
                <a:solidFill>
                  <a:schemeClr val="accent5"/>
                </a:solidFill>
              </a:rPr>
              <a:t>24 tisíc poživatelů důchodu s nařízenou exekucí v roce 2004 na více než 75 tisíc poživatelů důchodu s nařízenou exekucí v roce 2014.</a:t>
            </a:r>
            <a:r>
              <a:rPr lang="cs-CZ" sz="2000" dirty="0">
                <a:solidFill>
                  <a:schemeClr val="accent5"/>
                </a:solidFill>
              </a:rPr>
              <a:t> </a:t>
            </a:r>
            <a:endParaRPr lang="cs-CZ" sz="2000" dirty="0" smtClean="0">
              <a:solidFill>
                <a:schemeClr val="accent5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2000" dirty="0">
              <a:solidFill>
                <a:schemeClr val="accent5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 smtClean="0"/>
              <a:t>Dle </a:t>
            </a:r>
            <a:r>
              <a:rPr lang="cs-CZ" sz="2000" dirty="0"/>
              <a:t>nastoleného trendu se dá očekávat, že zadlužení osob pobírajících důchod (nejen starobní) nadále poroste a počet exekucí uvalených na starobní důchody se bude nadále zvyšovat.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391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80113" y="583868"/>
            <a:ext cx="9983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cs-CZ" altLang="cs-CZ" sz="2800" b="1" dirty="0">
                <a:latin typeface="Trebuchet MS" panose="020B0603020202020204" pitchFamily="34" charset="0"/>
                <a:cs typeface="Times New Roman" pitchFamily="18" charset="0"/>
              </a:rPr>
              <a:t> </a:t>
            </a:r>
            <a:r>
              <a:rPr lang="cs-CZ" altLang="cs-CZ" sz="2800" b="1" dirty="0" smtClean="0">
                <a:latin typeface="Trebuchet MS" panose="020B0603020202020204" pitchFamily="34" charset="0"/>
                <a:cs typeface="Times New Roman" pitchFamily="18" charset="0"/>
              </a:rPr>
              <a:t>  </a:t>
            </a:r>
            <a:r>
              <a:rPr lang="cs-CZ" altLang="cs-CZ" sz="2800" b="1" u="sng" dirty="0" smtClean="0">
                <a:latin typeface="Trebuchet MS" panose="020B0603020202020204" pitchFamily="34" charset="0"/>
                <a:cs typeface="Times New Roman" pitchFamily="18" charset="0"/>
              </a:rPr>
              <a:t>Východiska - řešení</a:t>
            </a:r>
            <a:endParaRPr lang="cs-CZ" altLang="cs-CZ" sz="2800" b="1" u="sng" dirty="0">
              <a:latin typeface="Trebuchet MS" panose="020B0603020202020204" pitchFamily="34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33984" y="1923348"/>
            <a:ext cx="91409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 smtClean="0"/>
              <a:t>využívání </a:t>
            </a:r>
            <a:r>
              <a:rPr lang="cs-CZ" sz="2000" dirty="0"/>
              <a:t>možnosti </a:t>
            </a:r>
            <a:r>
              <a:rPr lang="cs-CZ" sz="2000" dirty="0" smtClean="0"/>
              <a:t>zohlednění zhoršení </a:t>
            </a:r>
            <a:r>
              <a:rPr lang="cs-CZ" sz="2000" dirty="0"/>
              <a:t>zdravotního stavu jako </a:t>
            </a:r>
            <a:r>
              <a:rPr lang="cs-CZ" sz="2000" dirty="0" smtClean="0"/>
              <a:t>polehčující</a:t>
            </a:r>
          </a:p>
          <a:p>
            <a:r>
              <a:rPr lang="cs-CZ" sz="2000" dirty="0" smtClean="0"/>
              <a:t>    </a:t>
            </a:r>
            <a:r>
              <a:rPr lang="cs-CZ" sz="2000" dirty="0"/>
              <a:t>o</a:t>
            </a:r>
            <a:r>
              <a:rPr lang="cs-CZ" sz="2000" dirty="0" smtClean="0"/>
              <a:t>kolnosti (neplatnost </a:t>
            </a:r>
            <a:r>
              <a:rPr lang="cs-CZ" sz="2000" dirty="0"/>
              <a:t>smlouvy z důvodu zhoršeného </a:t>
            </a:r>
            <a:r>
              <a:rPr lang="cs-CZ" sz="2000" dirty="0" smtClean="0"/>
              <a:t>psychického</a:t>
            </a:r>
          </a:p>
          <a:p>
            <a:r>
              <a:rPr lang="cs-CZ" sz="2000" dirty="0" smtClean="0"/>
              <a:t>    stavu – na základě lékařské zprávy)</a:t>
            </a:r>
          </a:p>
          <a:p>
            <a:endParaRPr lang="cs-CZ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000" dirty="0"/>
              <a:t>p</a:t>
            </a:r>
            <a:r>
              <a:rPr lang="pl-PL" sz="2000" dirty="0" smtClean="0"/>
              <a:t>osílení terénních služeb typu občanských poraden a poraden při finanční tísni (nejen ambulantně – vyjíždění za klientem)</a:t>
            </a:r>
          </a:p>
          <a:p>
            <a:endParaRPr lang="pl-PL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000" u="sng" dirty="0" smtClean="0"/>
              <a:t>První důležité „vlaštovky” :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pl-PL" sz="20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cs-CZ" sz="2000" b="1" dirty="0" smtClean="0"/>
              <a:t>zákon </a:t>
            </a:r>
            <a:r>
              <a:rPr lang="cs-CZ" sz="2000" b="1" dirty="0"/>
              <a:t>č. 257/2016 Sb., o spotřebitelském úvěru</a:t>
            </a:r>
            <a:r>
              <a:rPr lang="pl-PL" sz="2000" b="1" dirty="0" smtClean="0"/>
              <a:t> (2016)            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cs-CZ" sz="2000" b="1" dirty="0"/>
              <a:t>o</a:t>
            </a:r>
            <a:r>
              <a:rPr lang="cs-CZ" sz="2000" b="1" dirty="0" smtClean="0"/>
              <a:t>ddlužovací novela zákona </a:t>
            </a:r>
            <a:r>
              <a:rPr lang="cs-CZ" sz="2000" b="1" dirty="0"/>
              <a:t>č. 182/2006 Sb., insolvenčního </a:t>
            </a:r>
            <a:r>
              <a:rPr lang="cs-CZ" sz="2000" b="1" dirty="0" smtClean="0"/>
              <a:t>zákona 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cs-CZ" sz="2000" b="1" dirty="0"/>
              <a:t>novela občanského soudního řádu a exekučního řádu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l-PL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61281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www.exposingtruth.com/wp-content/uploads/2013/07/meaning_of_life_1763245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2588" y="114287"/>
            <a:ext cx="4928847" cy="494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5037267" y="4288894"/>
            <a:ext cx="6338047" cy="10772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cs-CZ" sz="2800" b="1" i="1" dirty="0" smtClean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cs-CZ" sz="3200" b="1" i="1" dirty="0" smtClean="0">
                <a:solidFill>
                  <a:schemeClr val="tx2">
                    <a:lumMod val="50000"/>
                  </a:schemeClr>
                </a:solidFill>
              </a:rPr>
              <a:t>Chci </a:t>
            </a:r>
            <a:r>
              <a:rPr lang="cs-CZ" sz="3200" b="1" i="1" dirty="0">
                <a:solidFill>
                  <a:schemeClr val="tx2">
                    <a:lumMod val="50000"/>
                  </a:schemeClr>
                </a:solidFill>
              </a:rPr>
              <a:t>poznat smysl života.</a:t>
            </a:r>
          </a:p>
          <a:p>
            <a:r>
              <a:rPr lang="cs-CZ" sz="3200" b="1" i="1" dirty="0" smtClean="0">
                <a:solidFill>
                  <a:schemeClr val="tx2">
                    <a:lumMod val="50000"/>
                  </a:schemeClr>
                </a:solidFill>
              </a:rPr>
              <a:t>- Zkusil sis ho </a:t>
            </a:r>
            <a:r>
              <a:rPr lang="cs-CZ" sz="3200" b="1" i="1" dirty="0" err="1" smtClean="0">
                <a:solidFill>
                  <a:schemeClr val="tx2">
                    <a:lumMod val="50000"/>
                  </a:schemeClr>
                </a:solidFill>
              </a:rPr>
              <a:t>vygooglovat</a:t>
            </a:r>
            <a:r>
              <a:rPr lang="cs-CZ" sz="2400" b="1" i="1" dirty="0" smtClean="0">
                <a:solidFill>
                  <a:schemeClr val="tx2">
                    <a:lumMod val="50000"/>
                  </a:schemeClr>
                </a:solidFill>
              </a:rPr>
              <a:t>?</a:t>
            </a:r>
            <a:endParaRPr lang="cs-CZ" sz="2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762000" y="5850744"/>
            <a:ext cx="6096000" cy="7591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400"/>
              </a:spcAft>
            </a:pPr>
            <a:r>
              <a:rPr lang="cs-CZ" altLang="cs-CZ" sz="2400" b="1" dirty="0" smtClean="0">
                <a:latin typeface="Trebuchet MS" panose="020B0603020202020204" pitchFamily="34" charset="0"/>
                <a:cs typeface="Times New Roman" pitchFamily="18" charset="0"/>
              </a:rPr>
              <a:t>www.domovterezin.cz</a:t>
            </a:r>
            <a:endParaRPr lang="cs-CZ" altLang="cs-CZ" sz="2400" b="1" dirty="0">
              <a:latin typeface="Trebuchet MS" panose="020B0603020202020204" pitchFamily="34" charset="0"/>
              <a:cs typeface="Times New Roman" pitchFamily="18" charset="0"/>
            </a:endParaRPr>
          </a:p>
          <a:p>
            <a:pPr>
              <a:spcAft>
                <a:spcPts val="400"/>
              </a:spcAft>
            </a:pPr>
            <a:r>
              <a:rPr lang="cs-CZ" altLang="cs-CZ" sz="1600" b="1" dirty="0">
                <a:latin typeface="Trebuchet MS" panose="020B0603020202020204" pitchFamily="34" charset="0"/>
                <a:cs typeface="Times New Roman" pitchFamily="18" charset="0"/>
              </a:rPr>
              <a:t>j</a:t>
            </a:r>
            <a:r>
              <a:rPr lang="cs-CZ" altLang="cs-CZ" sz="1600" b="1" dirty="0" smtClean="0">
                <a:latin typeface="Trebuchet MS" panose="020B0603020202020204" pitchFamily="34" charset="0"/>
                <a:cs typeface="Times New Roman" pitchFamily="18" charset="0"/>
              </a:rPr>
              <a:t>ana.rysankova@domovterezin.cz</a:t>
            </a:r>
            <a:endParaRPr lang="cs-CZ" altLang="cs-CZ" sz="1600" b="1" dirty="0">
              <a:latin typeface="Trebuchet MS" panose="020B06030202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5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5894" y="2770633"/>
            <a:ext cx="8596668" cy="44411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u="sng" dirty="0" smtClean="0"/>
              <a:t>Cílová skupina:</a:t>
            </a:r>
          </a:p>
          <a:p>
            <a:r>
              <a:rPr lang="cs-CZ" dirty="0" smtClean="0"/>
              <a:t> osoby s chronickým </a:t>
            </a:r>
            <a:r>
              <a:rPr lang="cs-CZ" dirty="0"/>
              <a:t>duševním onemocněním </a:t>
            </a:r>
          </a:p>
          <a:p>
            <a:r>
              <a:rPr lang="cs-CZ" dirty="0"/>
              <a:t> </a:t>
            </a:r>
            <a:r>
              <a:rPr lang="cs-CZ" dirty="0" smtClean="0"/>
              <a:t>ohrožené </a:t>
            </a:r>
            <a:r>
              <a:rPr lang="cs-CZ" dirty="0"/>
              <a:t>závislostí </a:t>
            </a:r>
            <a:r>
              <a:rPr lang="cs-CZ" dirty="0" smtClean="0"/>
              <a:t>nebo osoby závislé </a:t>
            </a:r>
            <a:r>
              <a:rPr lang="cs-CZ" dirty="0"/>
              <a:t>na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návykových látkách</a:t>
            </a:r>
          </a:p>
          <a:p>
            <a:r>
              <a:rPr lang="cs-CZ" dirty="0"/>
              <a:t> </a:t>
            </a:r>
            <a:r>
              <a:rPr lang="cs-CZ" dirty="0" smtClean="0"/>
              <a:t>lidé s kombinovaným postižením – tělesné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a duševní (interní diagnózy v kombinaci s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psychiatrickou)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i="1" dirty="0" smtClean="0"/>
              <a:t>(schizofrenie, organická porucha s bludy, </a:t>
            </a:r>
            <a:r>
              <a:rPr lang="cs-CZ" i="1" dirty="0" err="1" smtClean="0"/>
              <a:t>schizoafekt</a:t>
            </a:r>
            <a:r>
              <a:rPr lang="cs-CZ" i="1" dirty="0" smtClean="0"/>
              <a:t>.</a:t>
            </a:r>
          </a:p>
          <a:p>
            <a:pPr marL="0" indent="0">
              <a:buNone/>
            </a:pPr>
            <a:r>
              <a:rPr lang="cs-CZ" i="1" dirty="0"/>
              <a:t> </a:t>
            </a:r>
            <a:r>
              <a:rPr lang="cs-CZ" i="1" dirty="0" smtClean="0"/>
              <a:t>porucha, Alzheimerova choroba, bipolární porucha aj.)</a:t>
            </a:r>
            <a:endParaRPr lang="cs-CZ" i="1" dirty="0"/>
          </a:p>
          <a:p>
            <a:pPr marL="0" indent="0">
              <a:buNone/>
            </a:pPr>
            <a:r>
              <a:rPr lang="cs-CZ" i="1" dirty="0" smtClean="0"/>
              <a:t>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</p:txBody>
      </p:sp>
      <p:pic>
        <p:nvPicPr>
          <p:cNvPr id="4" name="Obrázek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17" y="260830"/>
            <a:ext cx="2075010" cy="1640540"/>
          </a:xfrm>
          <a:prstGeom prst="rect">
            <a:avLst/>
          </a:prstGeom>
          <a:noFill/>
        </p:spPr>
      </p:pic>
      <p:pic>
        <p:nvPicPr>
          <p:cNvPr id="5" name="Obrázek 4" descr="Bez m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562" y="403992"/>
            <a:ext cx="1292400" cy="1117445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2325265" y="543619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2800" b="1" dirty="0"/>
              <a:t>Domov se zvláštním režimem Terezín</a:t>
            </a:r>
            <a:r>
              <a:rPr lang="cs-CZ" sz="2800" dirty="0"/>
              <a:t/>
            </a:r>
            <a:br>
              <a:rPr lang="cs-CZ" sz="2800" dirty="0"/>
            </a:br>
            <a:endParaRPr lang="cs-CZ" sz="280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9321" y="2078136"/>
            <a:ext cx="5616167" cy="369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9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42019" y="857073"/>
            <a:ext cx="105038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3200" dirty="0"/>
          </a:p>
          <a:p>
            <a:endParaRPr lang="cs-CZ" sz="2400" dirty="0"/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67512" y="857073"/>
            <a:ext cx="8439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endParaRPr lang="cs-CZ" dirty="0" smtClean="0"/>
          </a:p>
        </p:txBody>
      </p:sp>
      <p:sp>
        <p:nvSpPr>
          <p:cNvPr id="5" name="Obdélník 4"/>
          <p:cNvSpPr/>
          <p:nvPr/>
        </p:nvSpPr>
        <p:spPr>
          <a:xfrm>
            <a:off x="835152" y="519174"/>
            <a:ext cx="93146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>
                <a:solidFill>
                  <a:srgbClr val="000000"/>
                </a:solidFill>
              </a:rPr>
              <a:t>Týrání, špatné zacházení, zanedbávání (nejen) </a:t>
            </a:r>
          </a:p>
          <a:p>
            <a:r>
              <a:rPr lang="cs-CZ" sz="2800" b="1" dirty="0">
                <a:solidFill>
                  <a:srgbClr val="000000"/>
                </a:solidFill>
              </a:rPr>
              <a:t> </a:t>
            </a:r>
            <a:r>
              <a:rPr lang="cs-CZ" sz="2800" b="1" dirty="0" smtClean="0">
                <a:solidFill>
                  <a:srgbClr val="000000"/>
                </a:solidFill>
              </a:rPr>
              <a:t>seniorů – terminologie EAN</a:t>
            </a:r>
            <a:endParaRPr lang="cs-CZ" sz="2800" b="1" dirty="0"/>
          </a:p>
        </p:txBody>
      </p:sp>
      <p:sp>
        <p:nvSpPr>
          <p:cNvPr id="6" name="Obdélník 5"/>
          <p:cNvSpPr/>
          <p:nvPr/>
        </p:nvSpPr>
        <p:spPr>
          <a:xfrm>
            <a:off x="1063752" y="1826570"/>
            <a:ext cx="8189976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000" b="1" i="1" dirty="0" smtClean="0"/>
          </a:p>
          <a:p>
            <a:r>
              <a:rPr lang="cs-CZ" sz="2000" b="1" i="1" dirty="0" smtClean="0"/>
              <a:t>Zanedbávání</a:t>
            </a:r>
            <a:r>
              <a:rPr lang="cs-CZ" sz="2000" i="1" dirty="0" smtClean="0"/>
              <a:t> </a:t>
            </a:r>
            <a:r>
              <a:rPr lang="cs-CZ" sz="2000" i="1" dirty="0"/>
              <a:t>starého člověka definuje </a:t>
            </a:r>
            <a:r>
              <a:rPr lang="cs-CZ" sz="2000" dirty="0"/>
              <a:t>MUDr. Zdeněk </a:t>
            </a:r>
            <a:r>
              <a:rPr lang="cs-CZ" sz="2000" dirty="0" err="1"/>
              <a:t>Kalvach</a:t>
            </a:r>
            <a:r>
              <a:rPr lang="cs-CZ" sz="2000" dirty="0"/>
              <a:t>, CSc</a:t>
            </a:r>
            <a:r>
              <a:rPr lang="cs-CZ" sz="2000" dirty="0" smtClean="0"/>
              <a:t>.,</a:t>
            </a:r>
            <a:r>
              <a:rPr lang="cs-CZ" sz="2000" i="1" dirty="0" smtClean="0"/>
              <a:t> </a:t>
            </a:r>
            <a:r>
              <a:rPr lang="cs-CZ" sz="2000" i="1" dirty="0"/>
              <a:t>v souladu s </a:t>
            </a:r>
            <a:r>
              <a:rPr lang="cs-CZ" sz="2000" i="1" dirty="0" err="1"/>
              <a:t>World</a:t>
            </a:r>
            <a:r>
              <a:rPr lang="cs-CZ" sz="2000" i="1" dirty="0"/>
              <a:t> </a:t>
            </a:r>
            <a:r>
              <a:rPr lang="cs-CZ" sz="2000" i="1" dirty="0" err="1"/>
              <a:t>Health</a:t>
            </a:r>
            <a:r>
              <a:rPr lang="cs-CZ" sz="2000" i="1" dirty="0"/>
              <a:t> </a:t>
            </a:r>
            <a:r>
              <a:rPr lang="cs-CZ" sz="2000" i="1" dirty="0" err="1"/>
              <a:t>Organization</a:t>
            </a:r>
            <a:r>
              <a:rPr lang="cs-CZ" sz="2000" i="1" dirty="0"/>
              <a:t> jako </a:t>
            </a:r>
            <a:r>
              <a:rPr lang="cs-CZ" sz="2000" i="1" dirty="0" smtClean="0"/>
              <a:t>..</a:t>
            </a:r>
          </a:p>
          <a:p>
            <a:endParaRPr lang="cs-CZ" sz="2000" i="1" dirty="0" smtClean="0"/>
          </a:p>
          <a:p>
            <a:r>
              <a:rPr lang="cs-CZ" sz="2000" i="1" dirty="0" smtClean="0"/>
              <a:t>„</a:t>
            </a:r>
            <a:r>
              <a:rPr lang="cs-CZ" sz="2000" i="1" dirty="0"/>
              <a:t>odpírání či selhání plnit pečovatelské (ošetřovatelské) závazky, bez ohledu na to, zda jde či nejde o vědomý a úmyslný pokus způsobit starému člověku tělesné či duševní potíže a ohrožení“ (</a:t>
            </a:r>
            <a:r>
              <a:rPr lang="cs-CZ" sz="2000" i="1" dirty="0" err="1"/>
              <a:t>Kalvach</a:t>
            </a:r>
            <a:r>
              <a:rPr lang="cs-CZ" sz="2000" i="1" dirty="0"/>
              <a:t> et al. In </a:t>
            </a:r>
            <a:r>
              <a:rPr lang="cs-CZ" sz="2000" i="1" dirty="0" err="1"/>
              <a:t>Kalvach</a:t>
            </a:r>
            <a:r>
              <a:rPr lang="cs-CZ" sz="2000" i="1" dirty="0"/>
              <a:t> et al. 2008, s. 253</a:t>
            </a:r>
            <a:r>
              <a:rPr lang="cs-CZ" sz="2000" i="1" dirty="0" smtClean="0"/>
              <a:t>).</a:t>
            </a:r>
          </a:p>
          <a:p>
            <a:endParaRPr lang="cs-CZ" sz="2000" i="1" dirty="0"/>
          </a:p>
          <a:p>
            <a:r>
              <a:rPr lang="cs-CZ" sz="2000" i="1" dirty="0" smtClean="0"/>
              <a:t>Česká společnost vykazuje ve vztahu k seniorům </a:t>
            </a:r>
            <a:r>
              <a:rPr lang="cs-CZ" sz="2000" b="1" i="1" dirty="0" smtClean="0"/>
              <a:t>mnoho předsudků a výraznou </a:t>
            </a:r>
            <a:r>
              <a:rPr lang="cs-CZ" sz="2000" b="1" i="1" dirty="0" err="1" smtClean="0"/>
              <a:t>stereotypizaci</a:t>
            </a:r>
            <a:r>
              <a:rPr lang="cs-CZ" sz="2000" b="1" i="1" dirty="0" smtClean="0"/>
              <a:t> </a:t>
            </a:r>
            <a:r>
              <a:rPr lang="cs-CZ" sz="2000" i="1" dirty="0" smtClean="0"/>
              <a:t>x Evropa </a:t>
            </a:r>
            <a:r>
              <a:rPr lang="cs-CZ" sz="2000" b="1" i="1" dirty="0" smtClean="0"/>
              <a:t>koncept </a:t>
            </a:r>
            <a:r>
              <a:rPr lang="cs-CZ" sz="2000" b="1" i="1" dirty="0" err="1" smtClean="0"/>
              <a:t>bezvěké</a:t>
            </a:r>
            <a:r>
              <a:rPr lang="cs-CZ" sz="2000" b="1" i="1" dirty="0" smtClean="0"/>
              <a:t> společnosti</a:t>
            </a:r>
            <a:endParaRPr lang="cs-CZ" sz="2000" b="1" i="1" dirty="0" smtClean="0"/>
          </a:p>
          <a:p>
            <a:endParaRPr lang="cs-CZ" sz="2000" i="1" dirty="0" smtClean="0"/>
          </a:p>
          <a:p>
            <a:endParaRPr lang="cs-CZ" sz="2000" i="1" dirty="0"/>
          </a:p>
          <a:p>
            <a:pPr marL="342900" indent="-342900">
              <a:buFontTx/>
              <a:buChar char="-"/>
            </a:pPr>
            <a:r>
              <a:rPr lang="cs-CZ" sz="2000" b="1" i="1" dirty="0"/>
              <a:t>d</a:t>
            </a:r>
            <a:r>
              <a:rPr lang="cs-CZ" sz="2000" b="1" i="1" dirty="0" smtClean="0"/>
              <a:t>omácí násilí</a:t>
            </a:r>
          </a:p>
          <a:p>
            <a:pPr marL="342900" indent="-342900">
              <a:buFontTx/>
              <a:buChar char="-"/>
            </a:pPr>
            <a:r>
              <a:rPr lang="cs-CZ" sz="2000" b="1" i="1" dirty="0"/>
              <a:t>t</a:t>
            </a:r>
            <a:r>
              <a:rPr lang="cs-CZ" sz="2000" b="1" i="1" dirty="0" smtClean="0"/>
              <a:t>ýrání, zanedbání péče v institucích</a:t>
            </a:r>
          </a:p>
          <a:p>
            <a:pPr marL="342900" indent="-342900">
              <a:buFontTx/>
              <a:buChar char="-"/>
            </a:pPr>
            <a:endParaRPr lang="cs-CZ" sz="2000" i="1" dirty="0"/>
          </a:p>
          <a:p>
            <a:endParaRPr lang="cs-CZ" sz="2000" dirty="0" smtClean="0"/>
          </a:p>
          <a:p>
            <a:endParaRPr lang="cs-CZ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045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753" y="211355"/>
            <a:ext cx="12192000" cy="785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99247" y="763794"/>
            <a:ext cx="10545015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800" dirty="0"/>
          </a:p>
          <a:p>
            <a:r>
              <a:rPr lang="cs-CZ" sz="2800" dirty="0"/>
              <a:t> </a:t>
            </a:r>
          </a:p>
          <a:p>
            <a:endParaRPr lang="cs-CZ" sz="4000" dirty="0"/>
          </a:p>
          <a:p>
            <a:pPr algn="just"/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99247" y="763794"/>
            <a:ext cx="8665464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/>
              <a:t>Pobytové sociální služby </a:t>
            </a:r>
            <a:r>
              <a:rPr lang="cs-CZ" b="1" dirty="0" smtClean="0"/>
              <a:t>(24 h denně, 365 dní v roce)</a:t>
            </a:r>
          </a:p>
          <a:p>
            <a:endParaRPr lang="cs-CZ" sz="2000" u="sng" dirty="0" smtClean="0"/>
          </a:p>
          <a:p>
            <a:endParaRPr lang="cs-CZ" sz="2000" u="sng" dirty="0" smtClean="0"/>
          </a:p>
          <a:p>
            <a:r>
              <a:rPr lang="cs-CZ" sz="2400" b="1" u="sng" dirty="0" smtClean="0"/>
              <a:t>Prevence zanedbávání péče, špatného zacházení až týrání: </a:t>
            </a:r>
            <a:endParaRPr lang="cs-CZ" sz="2400" b="1" u="sng" dirty="0"/>
          </a:p>
          <a:p>
            <a:endParaRPr lang="cs-CZ" u="sng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/>
              <a:t>Vnitřní předpisy organizace (směrnice, metodiky…)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/>
              <a:t>Systém stížností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/>
              <a:t>Kontrolní </a:t>
            </a:r>
            <a:r>
              <a:rPr lang="cs-CZ" sz="2000" dirty="0" smtClean="0"/>
              <a:t>činnost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 smtClean="0"/>
              <a:t>Zpětná vazba od uživatelů – ankety spokojenosti aj.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2000" dirty="0"/>
          </a:p>
          <a:p>
            <a:endParaRPr lang="cs-CZ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 smtClean="0"/>
              <a:t>Syndrom vyhoření…</a:t>
            </a:r>
            <a:r>
              <a:rPr lang="cs-CZ" sz="2000" dirty="0"/>
              <a:t> </a:t>
            </a:r>
            <a:r>
              <a:rPr lang="cs-CZ" sz="2000" dirty="0" smtClean="0"/>
              <a:t>  „</a:t>
            </a:r>
            <a:r>
              <a:rPr lang="cs-CZ" sz="2000" i="1" dirty="0" smtClean="0"/>
              <a:t>stav masivního vyčerpání, který je pociťován jako citová vyprahlost..“ </a:t>
            </a:r>
          </a:p>
          <a:p>
            <a:r>
              <a:rPr lang="cs-CZ" sz="2000" dirty="0" smtClean="0"/>
              <a:t>                             - zásady duševní a fyzické hygieny</a:t>
            </a:r>
          </a:p>
          <a:p>
            <a:r>
              <a:rPr lang="cs-CZ" sz="2000" dirty="0"/>
              <a:t> </a:t>
            </a:r>
            <a:r>
              <a:rPr lang="cs-CZ" sz="2000" dirty="0" smtClean="0"/>
              <a:t>                            - celoživotní vzdělávání		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79619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900" y="813816"/>
            <a:ext cx="5191036" cy="5980176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81734" y="1037951"/>
            <a:ext cx="662140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i="1" dirty="0"/>
              <a:t>...uvědomit si individualitu každého </a:t>
            </a:r>
            <a:r>
              <a:rPr lang="cs-CZ" sz="3200" i="1" dirty="0" smtClean="0"/>
              <a:t>člověka bez </a:t>
            </a:r>
            <a:r>
              <a:rPr lang="cs-CZ" sz="3200" i="1" dirty="0"/>
              <a:t>ohledu na jeho sociální status nebo </a:t>
            </a:r>
            <a:r>
              <a:rPr lang="cs-CZ" sz="3200" i="1" dirty="0" smtClean="0"/>
              <a:t>diagnózu…</a:t>
            </a:r>
            <a:endParaRPr lang="cs-CZ" sz="3200" i="1" dirty="0"/>
          </a:p>
        </p:txBody>
      </p:sp>
      <p:sp>
        <p:nvSpPr>
          <p:cNvPr id="4" name="Obdélník 3"/>
          <p:cNvSpPr/>
          <p:nvPr/>
        </p:nvSpPr>
        <p:spPr>
          <a:xfrm>
            <a:off x="521586" y="3992803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3600" b="1" i="1" dirty="0"/>
              <a:t>…..vnímat seniora skrz jeho životní </a:t>
            </a:r>
            <a:r>
              <a:rPr lang="cs-CZ" sz="3600" b="1" i="1" dirty="0" smtClean="0"/>
              <a:t>příběh…Biografický </a:t>
            </a:r>
            <a:r>
              <a:rPr lang="cs-CZ" sz="3600" b="1" i="1" dirty="0"/>
              <a:t>model </a:t>
            </a:r>
            <a:r>
              <a:rPr lang="cs-CZ" sz="3600" b="1" i="1" dirty="0" smtClean="0"/>
              <a:t>péče….</a:t>
            </a:r>
            <a:endParaRPr lang="cs-CZ" sz="3600" b="1" i="1" dirty="0"/>
          </a:p>
        </p:txBody>
      </p:sp>
    </p:spTree>
    <p:extLst>
      <p:ext uri="{BB962C8B-B14F-4D97-AF65-F5344CB8AC3E}">
        <p14:creationId xmlns:p14="http://schemas.microsoft.com/office/powerpoint/2010/main" val="2568880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136904" y="1364456"/>
            <a:ext cx="85557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3600" i="1" dirty="0"/>
              <a:t>.... poleví-li naše </a:t>
            </a:r>
          </a:p>
          <a:p>
            <a:pPr algn="just"/>
            <a:endParaRPr lang="cs-CZ" sz="3600" b="1" i="1" dirty="0"/>
          </a:p>
          <a:p>
            <a:pPr algn="just"/>
            <a:r>
              <a:rPr lang="cs-CZ" sz="3600" b="1" i="1" dirty="0"/>
              <a:t>VŠÍMAVOST </a:t>
            </a:r>
            <a:r>
              <a:rPr lang="cs-CZ" sz="3600" i="1" dirty="0"/>
              <a:t>⁄</a:t>
            </a:r>
            <a:r>
              <a:rPr lang="cs-CZ" sz="3600" b="1" i="1" dirty="0"/>
              <a:t>RESPEKT </a:t>
            </a:r>
            <a:r>
              <a:rPr lang="cs-CZ" sz="3600" i="1" dirty="0"/>
              <a:t>⁄ </a:t>
            </a:r>
            <a:r>
              <a:rPr lang="cs-CZ" sz="3600" b="1" i="1" dirty="0"/>
              <a:t>VHLED DO SITUACE </a:t>
            </a:r>
            <a:r>
              <a:rPr lang="cs-CZ" sz="3600" i="1" dirty="0"/>
              <a:t>⁄ </a:t>
            </a:r>
            <a:r>
              <a:rPr lang="cs-CZ" sz="3600" b="1" i="1" dirty="0"/>
              <a:t>EMPATIE, </a:t>
            </a:r>
          </a:p>
          <a:p>
            <a:pPr algn="just"/>
            <a:r>
              <a:rPr lang="cs-CZ" sz="3600" i="1" dirty="0"/>
              <a:t>máme všichni přirozené sklony sklouzávat k rychlým soudům, ke stereotypům a předsudkům </a:t>
            </a:r>
          </a:p>
        </p:txBody>
      </p:sp>
    </p:spTree>
    <p:extLst>
      <p:ext uri="{BB962C8B-B14F-4D97-AF65-F5344CB8AC3E}">
        <p14:creationId xmlns:p14="http://schemas.microsoft.com/office/powerpoint/2010/main" val="241772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561171" y="2297151"/>
            <a:ext cx="75828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sz="3600" dirty="0"/>
          </a:p>
        </p:txBody>
      </p:sp>
      <p:sp>
        <p:nvSpPr>
          <p:cNvPr id="3" name="Obdélník 2"/>
          <p:cNvSpPr/>
          <p:nvPr/>
        </p:nvSpPr>
        <p:spPr>
          <a:xfrm>
            <a:off x="479266" y="1468921"/>
            <a:ext cx="94253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400" dirty="0"/>
              <a:t/>
            </a:r>
            <a:br>
              <a:rPr lang="cs-CZ" sz="2400" dirty="0"/>
            </a:b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725423" y="739526"/>
            <a:ext cx="9179195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/>
              <a:t>Skupina lidí s duševním onemocněním, vč. seniorů</a:t>
            </a:r>
            <a:endParaRPr lang="cs-CZ" sz="2800" b="1" dirty="0"/>
          </a:p>
          <a:p>
            <a:endParaRPr lang="cs-CZ" sz="2800" u="sng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 smtClean="0"/>
              <a:t>je </a:t>
            </a:r>
            <a:r>
              <a:rPr lang="pl-PL" sz="2000" dirty="0"/>
              <a:t>skupinou </a:t>
            </a:r>
            <a:r>
              <a:rPr lang="pt-BR" sz="2000" dirty="0"/>
              <a:t>velmi </a:t>
            </a:r>
            <a:r>
              <a:rPr lang="pt-BR" sz="2000" dirty="0" smtClean="0"/>
              <a:t>zranitelnou</a:t>
            </a:r>
            <a:endParaRPr lang="cs-CZ" sz="2000" dirty="0" smtClean="0"/>
          </a:p>
          <a:p>
            <a:endParaRPr lang="cs-CZ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/>
              <a:t>t</a:t>
            </a:r>
            <a:r>
              <a:rPr lang="cs-CZ" sz="2000" dirty="0" smtClean="0"/>
              <a:t>ito lidé se často </a:t>
            </a:r>
            <a:r>
              <a:rPr lang="cs-CZ" sz="2000" dirty="0"/>
              <a:t>potýkají se zásadním nedostatkem financí,</a:t>
            </a:r>
          </a:p>
          <a:p>
            <a:r>
              <a:rPr lang="cs-CZ" sz="2000" dirty="0"/>
              <a:t>   </a:t>
            </a:r>
            <a:r>
              <a:rPr lang="cs-CZ" sz="2000" dirty="0" smtClean="0"/>
              <a:t>  </a:t>
            </a:r>
            <a:r>
              <a:rPr lang="cs-CZ" sz="2000" dirty="0"/>
              <a:t>senioři mají nízké starobní důchody v důsledku nedostatečného </a:t>
            </a:r>
            <a:endParaRPr lang="cs-CZ" sz="2000" dirty="0" smtClean="0"/>
          </a:p>
          <a:p>
            <a:r>
              <a:rPr lang="cs-CZ" sz="2000" dirty="0"/>
              <a:t> </a:t>
            </a:r>
            <a:r>
              <a:rPr lang="cs-CZ" sz="2000" dirty="0" smtClean="0"/>
              <a:t>    počtu let </a:t>
            </a:r>
            <a:r>
              <a:rPr lang="cs-CZ" sz="2000" dirty="0" smtClean="0"/>
              <a:t>pojištění</a:t>
            </a:r>
          </a:p>
          <a:p>
            <a:endParaRPr lang="cs-CZ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 smtClean="0">
                <a:cs typeface="Times New Roman" pitchFamily="18" charset="0"/>
              </a:rPr>
              <a:t>j</a:t>
            </a:r>
            <a:r>
              <a:rPr lang="cs-CZ" altLang="cs-CZ" sz="2000" dirty="0" smtClean="0">
                <a:cs typeface="Times New Roman" pitchFamily="18" charset="0"/>
              </a:rPr>
              <a:t>sou </a:t>
            </a:r>
            <a:r>
              <a:rPr lang="cs-CZ" altLang="cs-CZ" sz="2000" dirty="0">
                <a:cs typeface="Times New Roman" pitchFamily="18" charset="0"/>
              </a:rPr>
              <a:t>tedy velmi často ohroženi strádáním a chudobou, </a:t>
            </a:r>
            <a:r>
              <a:rPr lang="cs-CZ" altLang="cs-CZ" sz="2000" dirty="0" smtClean="0">
                <a:cs typeface="Times New Roman" pitchFamily="18" charset="0"/>
              </a:rPr>
              <a:t>následně  </a:t>
            </a:r>
          </a:p>
          <a:p>
            <a:r>
              <a:rPr lang="cs-CZ" altLang="cs-CZ" sz="2000" dirty="0" smtClean="0">
                <a:cs typeface="Times New Roman" pitchFamily="18" charset="0"/>
              </a:rPr>
              <a:t>     bezdomovectvím</a:t>
            </a:r>
          </a:p>
          <a:p>
            <a:endParaRPr lang="cs-CZ" altLang="cs-CZ" sz="2000" dirty="0" smtClean="0">
              <a:cs typeface="Times New Roman" pitchFamily="18" charset="0"/>
            </a:endParaRPr>
          </a:p>
          <a:p>
            <a:endParaRPr lang="cs-CZ" altLang="cs-CZ" sz="2000" dirty="0" smtClean="0">
              <a:cs typeface="Times New Roman" pitchFamily="18" charset="0"/>
            </a:endParaRPr>
          </a:p>
          <a:p>
            <a:endParaRPr lang="cs-CZ" altLang="cs-CZ" sz="2000" dirty="0">
              <a:cs typeface="Times New Roman" pitchFamily="18" charset="0"/>
            </a:endParaRPr>
          </a:p>
          <a:p>
            <a:r>
              <a:rPr lang="cs-CZ" altLang="cs-CZ" sz="2000" i="1" dirty="0" smtClean="0">
                <a:cs typeface="Times New Roman" pitchFamily="18" charset="0"/>
              </a:rPr>
              <a:t>Fokus ČR, </a:t>
            </a:r>
            <a:r>
              <a:rPr lang="cs-CZ" altLang="cs-CZ" sz="2000" i="1" dirty="0" err="1" smtClean="0">
                <a:cs typeface="Times New Roman" pitchFamily="18" charset="0"/>
              </a:rPr>
              <a:t>z.s</a:t>
            </a:r>
            <a:r>
              <a:rPr lang="cs-CZ" altLang="cs-CZ" sz="2000" i="1" dirty="0" smtClean="0">
                <a:cs typeface="Times New Roman" pitchFamily="18" charset="0"/>
              </a:rPr>
              <a:t>.</a:t>
            </a:r>
          </a:p>
          <a:p>
            <a:r>
              <a:rPr lang="cs-CZ" i="1" dirty="0"/>
              <a:t>podpora změny paradigmatu péče o duševní zdraví</a:t>
            </a:r>
          </a:p>
          <a:p>
            <a:r>
              <a:rPr lang="cs-CZ" b="1" i="1" dirty="0" smtClean="0"/>
              <a:t>Lidé s duševním onemocněním</a:t>
            </a:r>
          </a:p>
          <a:p>
            <a:r>
              <a:rPr lang="cs-CZ" b="1" i="1" dirty="0" smtClean="0"/>
              <a:t>Jsou ohroženi </a:t>
            </a:r>
            <a:r>
              <a:rPr lang="cs-CZ" b="1" i="1" dirty="0" err="1" smtClean="0"/>
              <a:t>chodobou</a:t>
            </a:r>
            <a:r>
              <a:rPr lang="cs-CZ" b="1" i="1" dirty="0" smtClean="0"/>
              <a:t> ?/!</a:t>
            </a:r>
          </a:p>
          <a:p>
            <a:endParaRPr lang="cs-CZ" b="1" i="1" dirty="0"/>
          </a:p>
          <a:p>
            <a:endParaRPr lang="cs-CZ" altLang="cs-CZ" sz="2000" dirty="0">
              <a:cs typeface="Times New Roman" pitchFamily="18" charset="0"/>
            </a:endParaRPr>
          </a:p>
          <a:p>
            <a:endParaRPr lang="cs-CZ" altLang="cs-CZ" sz="2000" dirty="0">
              <a:cs typeface="Times New Roman" pitchFamily="18" charset="0"/>
            </a:endParaRPr>
          </a:p>
          <a:p>
            <a:pPr algn="just"/>
            <a:endParaRPr lang="cs-CZ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43382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80288" y="494205"/>
            <a:ext cx="978103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/>
              <a:t>Lidé s duševním </a:t>
            </a:r>
            <a:r>
              <a:rPr lang="cs-CZ" sz="2800" b="1" dirty="0" smtClean="0"/>
              <a:t>onemocněním vč. seniorů</a:t>
            </a:r>
            <a:endParaRPr lang="cs-CZ" sz="2800" b="1" dirty="0"/>
          </a:p>
          <a:p>
            <a:r>
              <a:rPr lang="cs-CZ" sz="2800" b="1" dirty="0"/>
              <a:t>Jsou ohroženi </a:t>
            </a:r>
            <a:r>
              <a:rPr lang="cs-CZ" sz="2800" b="1" dirty="0" err="1"/>
              <a:t>chodobou</a:t>
            </a:r>
            <a:r>
              <a:rPr lang="cs-CZ" sz="2800" b="1" dirty="0"/>
              <a:t> ?/!</a:t>
            </a:r>
          </a:p>
          <a:p>
            <a:endParaRPr lang="cs-CZ" sz="2400" u="sng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/>
              <a:t>P</a:t>
            </a:r>
            <a:r>
              <a:rPr lang="cs-CZ" sz="2400" dirty="0" smtClean="0"/>
              <a:t>ři přiznání nových </a:t>
            </a:r>
            <a:r>
              <a:rPr lang="cs-CZ" sz="2400" dirty="0"/>
              <a:t>invalidních důchodů je </a:t>
            </a:r>
            <a:r>
              <a:rPr lang="cs-CZ" sz="2400" dirty="0" smtClean="0"/>
              <a:t>duševní nemoc </a:t>
            </a:r>
            <a:r>
              <a:rPr lang="cs-CZ" sz="2400" dirty="0"/>
              <a:t>druhou nejčastější </a:t>
            </a:r>
            <a:r>
              <a:rPr lang="cs-CZ" sz="2400" dirty="0" smtClean="0"/>
              <a:t>příčinou. Na </a:t>
            </a:r>
            <a:r>
              <a:rPr lang="cs-CZ" sz="2400" dirty="0"/>
              <a:t>druhém </a:t>
            </a:r>
            <a:r>
              <a:rPr lang="cs-CZ" sz="2400" dirty="0" smtClean="0"/>
              <a:t>místě se </a:t>
            </a:r>
            <a:r>
              <a:rPr lang="cs-CZ" sz="2400" dirty="0"/>
              <a:t>skupina duševních poruch </a:t>
            </a:r>
            <a:r>
              <a:rPr lang="cs-CZ" sz="2400" dirty="0" smtClean="0"/>
              <a:t>vyskytuje i </a:t>
            </a:r>
            <a:r>
              <a:rPr lang="cs-CZ" sz="2400" dirty="0"/>
              <a:t>z hlediska počtu vyplácených </a:t>
            </a:r>
            <a:r>
              <a:rPr lang="cs-CZ" sz="2400" dirty="0" smtClean="0"/>
              <a:t>invalidních důchodů</a:t>
            </a:r>
            <a:r>
              <a:rPr lang="cs-CZ" sz="2400" dirty="0"/>
              <a:t> </a:t>
            </a:r>
            <a:r>
              <a:rPr lang="cs-CZ" sz="2400" dirty="0" smtClean="0"/>
              <a:t>(ID třetího stupně – nejvíce duševní onemocnění).</a:t>
            </a:r>
          </a:p>
          <a:p>
            <a:endParaRPr lang="cs-CZ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Nejvyšší podíl invalidit v mladším věku, tudíž výměra ID je nízká (nedostatečná doba pojištění).</a:t>
            </a:r>
          </a:p>
          <a:p>
            <a:endParaRPr lang="cs-CZ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dirty="0"/>
              <a:t>J</a:t>
            </a:r>
            <a:r>
              <a:rPr lang="pl-PL" sz="2400" dirty="0" smtClean="0"/>
              <a:t>sou </a:t>
            </a:r>
            <a:r>
              <a:rPr lang="pl-PL" sz="2400" dirty="0"/>
              <a:t>pak zcela odkázáni pouze </a:t>
            </a:r>
            <a:r>
              <a:rPr lang="pl-PL" sz="2400" dirty="0" smtClean="0"/>
              <a:t>na </a:t>
            </a:r>
            <a:r>
              <a:rPr lang="cs-CZ" sz="2400" dirty="0" smtClean="0"/>
              <a:t>příjem </a:t>
            </a:r>
            <a:r>
              <a:rPr lang="cs-CZ" sz="2400" dirty="0"/>
              <a:t>z invalidního důchodu, </a:t>
            </a:r>
            <a:r>
              <a:rPr lang="cs-CZ" sz="2400" dirty="0" smtClean="0"/>
              <a:t>případně dávek </a:t>
            </a:r>
            <a:r>
              <a:rPr lang="cs-CZ" sz="2400" dirty="0"/>
              <a:t>hmotné </a:t>
            </a:r>
            <a:r>
              <a:rPr lang="cs-CZ" sz="2400" dirty="0" smtClean="0"/>
              <a:t>nouze. Kvůli </a:t>
            </a:r>
            <a:r>
              <a:rPr lang="cs-CZ" sz="2400" dirty="0"/>
              <a:t>potížím s pamětí, se </a:t>
            </a:r>
            <a:r>
              <a:rPr lang="cs-CZ" sz="2400" dirty="0" smtClean="0"/>
              <a:t>soustředěním </a:t>
            </a:r>
            <a:r>
              <a:rPr lang="pt-BR" sz="2400" dirty="0" smtClean="0"/>
              <a:t>a </a:t>
            </a:r>
            <a:r>
              <a:rPr lang="pt-BR" sz="2400" dirty="0"/>
              <a:t>s časovou </a:t>
            </a:r>
            <a:r>
              <a:rPr lang="pt-BR" sz="2400" dirty="0" smtClean="0"/>
              <a:t>orientací </a:t>
            </a:r>
            <a:r>
              <a:rPr lang="pt-BR" sz="2400" dirty="0"/>
              <a:t>bývá pro lidi s </a:t>
            </a:r>
            <a:r>
              <a:rPr lang="pt-BR" sz="2400" dirty="0" smtClean="0"/>
              <a:t>duševním</a:t>
            </a:r>
            <a:r>
              <a:rPr lang="cs-CZ" sz="2400" dirty="0" smtClean="0"/>
              <a:t> onemocněním </a:t>
            </a:r>
            <a:r>
              <a:rPr lang="cs-CZ" sz="2400" dirty="0"/>
              <a:t>vyřízení dávek </a:t>
            </a:r>
            <a:r>
              <a:rPr lang="cs-CZ" sz="2400" dirty="0" smtClean="0"/>
              <a:t>hmotné </a:t>
            </a:r>
            <a:r>
              <a:rPr lang="pl-PL" sz="2400" dirty="0" smtClean="0"/>
              <a:t>nouze bez </a:t>
            </a:r>
            <a:r>
              <a:rPr lang="pl-PL" sz="2400" dirty="0"/>
              <a:t>pomoci rodiny nebo </a:t>
            </a:r>
            <a:r>
              <a:rPr lang="pl-PL" sz="2400" dirty="0" smtClean="0"/>
              <a:t>sociálního </a:t>
            </a:r>
            <a:r>
              <a:rPr lang="cs-CZ" sz="2400" dirty="0" smtClean="0"/>
              <a:t>pracovníka </a:t>
            </a:r>
            <a:r>
              <a:rPr lang="cs-CZ" sz="2400" dirty="0"/>
              <a:t>téměř nemožné.</a:t>
            </a:r>
          </a:p>
        </p:txBody>
      </p:sp>
    </p:spTree>
    <p:extLst>
      <p:ext uri="{BB962C8B-B14F-4D97-AF65-F5344CB8AC3E}">
        <p14:creationId xmlns:p14="http://schemas.microsoft.com/office/powerpoint/2010/main" val="401433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21517</TotalTime>
  <Words>816</Words>
  <Application>Microsoft Office PowerPoint</Application>
  <PresentationFormat>Širokoúhlá obrazovka</PresentationFormat>
  <Paragraphs>192</Paragraphs>
  <Slides>17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4" baseType="lpstr">
      <vt:lpstr>Arial</vt:lpstr>
      <vt:lpstr>Calibri</vt:lpstr>
      <vt:lpstr>Times New Roman</vt:lpstr>
      <vt:lpstr>Trebuchet MS</vt:lpstr>
      <vt:lpstr>Wingdings</vt:lpstr>
      <vt:lpstr>Wingdings 3</vt:lpstr>
      <vt:lpstr>Faseta</vt:lpstr>
      <vt:lpstr>     „Senioři a lidská práva v ČR“        Konference u příležitosti Mezinárodního dne seniorů    Černínský palác, Praha 1. října 2019         </vt:lpstr>
      <vt:lpstr>Prezentace aplikace PowerPoint</vt:lpstr>
      <vt:lpstr>Prezentace aplikace PowerPoint</vt:lpstr>
      <vt:lpstr>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KONFERENCE PROFESNÍHO SVAZU ZDRAVOTNICKÝCH PRACOVNÍKŮ V SOCIÁLNÍCH SLUŽBÁCH  PRAHA 13. 4. 2016</dc:title>
  <dc:creator>stanicni2 ddbechyne</dc:creator>
  <cp:lastModifiedBy>Ryšánková  Jana</cp:lastModifiedBy>
  <cp:revision>170</cp:revision>
  <dcterms:created xsi:type="dcterms:W3CDTF">2016-04-06T10:39:55Z</dcterms:created>
  <dcterms:modified xsi:type="dcterms:W3CDTF">2019-10-01T04:01:25Z</dcterms:modified>
</cp:coreProperties>
</file>