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4"/>
  </p:notesMasterIdLst>
  <p:sldIdLst>
    <p:sldId id="256" r:id="rId3"/>
    <p:sldId id="642" r:id="rId4"/>
    <p:sldId id="270" r:id="rId5"/>
    <p:sldId id="777" r:id="rId6"/>
    <p:sldId id="672" r:id="rId7"/>
    <p:sldId id="763" r:id="rId8"/>
    <p:sldId id="779" r:id="rId9"/>
    <p:sldId id="780" r:id="rId10"/>
    <p:sldId id="771" r:id="rId11"/>
    <p:sldId id="772" r:id="rId12"/>
    <p:sldId id="276" r:id="rId13"/>
    <p:sldId id="572" r:id="rId14"/>
    <p:sldId id="774" r:id="rId15"/>
    <p:sldId id="768" r:id="rId16"/>
    <p:sldId id="669" r:id="rId17"/>
    <p:sldId id="769" r:id="rId18"/>
    <p:sldId id="670" r:id="rId19"/>
    <p:sldId id="661" r:id="rId20"/>
    <p:sldId id="664" r:id="rId21"/>
    <p:sldId id="659" r:id="rId22"/>
    <p:sldId id="660" r:id="rId23"/>
    <p:sldId id="300" r:id="rId24"/>
    <p:sldId id="311" r:id="rId25"/>
    <p:sldId id="653" r:id="rId26"/>
    <p:sldId id="770" r:id="rId27"/>
    <p:sldId id="792" r:id="rId28"/>
    <p:sldId id="334" r:id="rId29"/>
    <p:sldId id="658" r:id="rId30"/>
    <p:sldId id="665" r:id="rId31"/>
    <p:sldId id="671" r:id="rId32"/>
    <p:sldId id="767" r:id="rId33"/>
  </p:sldIdLst>
  <p:sldSz cx="12192000" cy="6858000"/>
  <p:notesSz cx="9926638" cy="679767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sorterViewPr>
    <p:cViewPr>
      <p:scale>
        <a:sx n="64" d="100"/>
        <a:sy n="6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sz="1800" b="0" i="0" baseline="0">
                <a:effectLst/>
              </a:rPr>
              <a:t>Současné vnímání incidentu</a:t>
            </a:r>
            <a:endParaRPr lang="en-GB">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'pocity po'!$D$11:$D$20</c:f>
              <c:strCache>
                <c:ptCount val="10"/>
                <c:pt idx="0">
                  <c:v>1 = už mě to netíží</c:v>
                </c:pt>
                <c:pt idx="1">
                  <c:v>2</c:v>
                </c:pt>
                <c:pt idx="2">
                  <c:v>3</c:v>
                </c:pt>
                <c:pt idx="3">
                  <c:v>4</c:v>
                </c:pt>
                <c:pt idx="4">
                  <c:v>5</c:v>
                </c:pt>
                <c:pt idx="5">
                  <c:v>6</c:v>
                </c:pt>
                <c:pt idx="6">
                  <c:v>7</c:v>
                </c:pt>
                <c:pt idx="7">
                  <c:v>8</c:v>
                </c:pt>
                <c:pt idx="8">
                  <c:v>9</c:v>
                </c:pt>
                <c:pt idx="9">
                  <c:v>10 = Stále je to pro mě obrovská zátěž</c:v>
                </c:pt>
              </c:strCache>
            </c:strRef>
          </c:cat>
          <c:val>
            <c:numRef>
              <c:f>'pocity po'!$E$11:$E$20</c:f>
              <c:numCache>
                <c:formatCode>###0</c:formatCode>
                <c:ptCount val="10"/>
                <c:pt idx="0">
                  <c:v>292</c:v>
                </c:pt>
                <c:pt idx="1">
                  <c:v>143</c:v>
                </c:pt>
                <c:pt idx="2">
                  <c:v>125</c:v>
                </c:pt>
                <c:pt idx="3">
                  <c:v>79</c:v>
                </c:pt>
                <c:pt idx="4">
                  <c:v>108</c:v>
                </c:pt>
                <c:pt idx="5">
                  <c:v>63</c:v>
                </c:pt>
                <c:pt idx="6">
                  <c:v>68</c:v>
                </c:pt>
                <c:pt idx="7">
                  <c:v>67</c:v>
                </c:pt>
                <c:pt idx="8">
                  <c:v>33</c:v>
                </c:pt>
                <c:pt idx="9">
                  <c:v>32</c:v>
                </c:pt>
              </c:numCache>
            </c:numRef>
          </c:val>
          <c:extLst>
            <c:ext xmlns:c16="http://schemas.microsoft.com/office/drawing/2014/chart" uri="{C3380CC4-5D6E-409C-BE32-E72D297353CC}">
              <c16:uniqueId val="{00000000-2B92-4FA2-96BA-4C6C41599103}"/>
            </c:ext>
          </c:extLst>
        </c:ser>
        <c:dLbls>
          <c:showLegendKey val="0"/>
          <c:showVal val="0"/>
          <c:showCatName val="0"/>
          <c:showSerName val="0"/>
          <c:showPercent val="0"/>
          <c:showBubbleSize val="0"/>
        </c:dLbls>
        <c:gapWidth val="219"/>
        <c:overlap val="-27"/>
        <c:axId val="164254383"/>
        <c:axId val="164254799"/>
      </c:barChart>
      <c:catAx>
        <c:axId val="164254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cs-CZ"/>
          </a:p>
        </c:txPr>
        <c:crossAx val="164254799"/>
        <c:crosses val="autoZero"/>
        <c:auto val="1"/>
        <c:lblAlgn val="ctr"/>
        <c:lblOffset val="100"/>
        <c:noMultiLvlLbl val="0"/>
      </c:catAx>
      <c:valAx>
        <c:axId val="1642547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cs-CZ"/>
          </a:p>
        </c:txPr>
        <c:crossAx val="1642543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CE8701-AAFA-4839-A603-DEE8E5583445}" type="doc">
      <dgm:prSet loTypeId="urn:microsoft.com/office/officeart/2005/8/layout/bProcess3" loCatId="process" qsTypeId="urn:microsoft.com/office/officeart/2005/8/quickstyle/simple1" qsCatId="simple" csTypeId="urn:microsoft.com/office/officeart/2005/8/colors/colorful4" csCatId="colorful" phldr="1"/>
      <dgm:spPr/>
      <dgm:t>
        <a:bodyPr/>
        <a:lstStyle/>
        <a:p>
          <a:endParaRPr lang="cs-CZ"/>
        </a:p>
      </dgm:t>
    </dgm:pt>
    <dgm:pt modelId="{F87BF9DA-3E34-4C9F-BE3A-C46A3E610DEC}">
      <dgm:prSet phldrT="[Text]"/>
      <dgm:spPr/>
      <dgm:t>
        <a:bodyPr/>
        <a:lstStyle/>
        <a:p>
          <a:r>
            <a:rPr lang="cs-CZ" dirty="0"/>
            <a:t>International </a:t>
          </a:r>
          <a:r>
            <a:rPr lang="cs-CZ" dirty="0" err="1"/>
            <a:t>Year</a:t>
          </a:r>
          <a:r>
            <a:rPr lang="cs-CZ" dirty="0"/>
            <a:t> </a:t>
          </a:r>
          <a:r>
            <a:rPr lang="cs-CZ" dirty="0" err="1"/>
            <a:t>of</a:t>
          </a:r>
          <a:r>
            <a:rPr lang="cs-CZ" dirty="0"/>
            <a:t> </a:t>
          </a:r>
          <a:r>
            <a:rPr lang="cs-CZ" dirty="0" err="1"/>
            <a:t>Older</a:t>
          </a:r>
          <a:r>
            <a:rPr lang="cs-CZ" dirty="0"/>
            <a:t> </a:t>
          </a:r>
          <a:r>
            <a:rPr lang="cs-CZ" dirty="0" err="1"/>
            <a:t>Persons</a:t>
          </a:r>
          <a:r>
            <a:rPr lang="cs-CZ" dirty="0"/>
            <a:t> Vídeň (1991)</a:t>
          </a:r>
        </a:p>
      </dgm:t>
    </dgm:pt>
    <dgm:pt modelId="{EB75A530-3FE2-4C3D-A917-4C048A7FEA9C}" type="parTrans" cxnId="{D9844282-0494-4F05-B182-6A1B1F3990CB}">
      <dgm:prSet/>
      <dgm:spPr/>
      <dgm:t>
        <a:bodyPr/>
        <a:lstStyle/>
        <a:p>
          <a:endParaRPr lang="cs-CZ"/>
        </a:p>
      </dgm:t>
    </dgm:pt>
    <dgm:pt modelId="{1F197024-25D3-485F-9357-72292A32B8C1}" type="sibTrans" cxnId="{D9844282-0494-4F05-B182-6A1B1F3990CB}">
      <dgm:prSet/>
      <dgm:spPr/>
      <dgm:t>
        <a:bodyPr/>
        <a:lstStyle/>
        <a:p>
          <a:endParaRPr lang="cs-CZ"/>
        </a:p>
      </dgm:t>
    </dgm:pt>
    <dgm:pt modelId="{C55234DE-564B-449F-A1DB-E5C69D816CD8}">
      <dgm:prSet phldrT="[Text]"/>
      <dgm:spPr/>
      <dgm:t>
        <a:bodyPr/>
        <a:lstStyle/>
        <a:p>
          <a:r>
            <a:rPr lang="cs-CZ" dirty="0"/>
            <a:t>Madrid (2002) Řím (2022)</a:t>
          </a:r>
        </a:p>
      </dgm:t>
    </dgm:pt>
    <dgm:pt modelId="{D6664DA7-3065-42CF-839F-4242FEC38F87}" type="parTrans" cxnId="{19744799-8AFC-480E-A732-99D31D2545B6}">
      <dgm:prSet/>
      <dgm:spPr/>
      <dgm:t>
        <a:bodyPr/>
        <a:lstStyle/>
        <a:p>
          <a:endParaRPr lang="cs-CZ"/>
        </a:p>
      </dgm:t>
    </dgm:pt>
    <dgm:pt modelId="{57E8CDBB-E33A-40B3-B7EE-0D5220CF4829}" type="sibTrans" cxnId="{19744799-8AFC-480E-A732-99D31D2545B6}">
      <dgm:prSet/>
      <dgm:spPr/>
      <dgm:t>
        <a:bodyPr/>
        <a:lstStyle/>
        <a:p>
          <a:endParaRPr lang="cs-CZ"/>
        </a:p>
      </dgm:t>
    </dgm:pt>
    <dgm:pt modelId="{8056BD2D-A6C8-4140-8600-DA5047A2A36A}">
      <dgm:prSet phldrT="[Text]"/>
      <dgm:spPr/>
      <dgm:t>
        <a:bodyPr/>
        <a:lstStyle/>
        <a:p>
          <a:r>
            <a:rPr lang="cs-CZ" dirty="0"/>
            <a:t>RIS</a:t>
          </a:r>
        </a:p>
      </dgm:t>
    </dgm:pt>
    <dgm:pt modelId="{313E7F3C-D104-4B5D-9E13-0287011AED82}" type="parTrans" cxnId="{17EBFA13-48D2-4E0F-9B51-8D1DECB5D235}">
      <dgm:prSet/>
      <dgm:spPr/>
      <dgm:t>
        <a:bodyPr/>
        <a:lstStyle/>
        <a:p>
          <a:endParaRPr lang="cs-CZ"/>
        </a:p>
      </dgm:t>
    </dgm:pt>
    <dgm:pt modelId="{D64DAEE6-7347-4781-8718-708655F8F0B5}" type="sibTrans" cxnId="{17EBFA13-48D2-4E0F-9B51-8D1DECB5D235}">
      <dgm:prSet/>
      <dgm:spPr/>
      <dgm:t>
        <a:bodyPr/>
        <a:lstStyle/>
        <a:p>
          <a:endParaRPr lang="cs-CZ"/>
        </a:p>
      </dgm:t>
    </dgm:pt>
    <dgm:pt modelId="{68E1E035-1A1A-4497-9FF1-468928051A2F}">
      <dgm:prSet phldrT="[Text]"/>
      <dgm:spPr/>
      <dgm:t>
        <a:bodyPr/>
        <a:lstStyle/>
        <a:p>
          <a:r>
            <a:rPr lang="cs-CZ" dirty="0"/>
            <a:t>NAPS</a:t>
          </a:r>
        </a:p>
      </dgm:t>
    </dgm:pt>
    <dgm:pt modelId="{F982E2E9-EEEC-4486-8A3A-39478E11B275}" type="parTrans" cxnId="{49BE2128-2451-413D-8D68-08419A8AEB9C}">
      <dgm:prSet/>
      <dgm:spPr/>
      <dgm:t>
        <a:bodyPr/>
        <a:lstStyle/>
        <a:p>
          <a:endParaRPr lang="cs-CZ"/>
        </a:p>
      </dgm:t>
    </dgm:pt>
    <dgm:pt modelId="{C85CEB24-2EEA-4654-A492-195C2C5B8A2F}" type="sibTrans" cxnId="{49BE2128-2451-413D-8D68-08419A8AEB9C}">
      <dgm:prSet/>
      <dgm:spPr/>
      <dgm:t>
        <a:bodyPr/>
        <a:lstStyle/>
        <a:p>
          <a:endParaRPr lang="cs-CZ"/>
        </a:p>
      </dgm:t>
    </dgm:pt>
    <dgm:pt modelId="{5A0D0DE9-79C0-4DCF-929D-76FC62781391}">
      <dgm:prSet phldrT="[Text]"/>
      <dgm:spPr/>
      <dgm:t>
        <a:bodyPr/>
        <a:lstStyle/>
        <a:p>
          <a:r>
            <a:rPr lang="cs-CZ" dirty="0"/>
            <a:t>Krajské/ obecní programy</a:t>
          </a:r>
        </a:p>
      </dgm:t>
    </dgm:pt>
    <dgm:pt modelId="{39B0E274-BB07-404D-B94A-D0BEEC874B09}" type="parTrans" cxnId="{C7E0E8F1-4F46-473E-881E-184309064D18}">
      <dgm:prSet/>
      <dgm:spPr/>
      <dgm:t>
        <a:bodyPr/>
        <a:lstStyle/>
        <a:p>
          <a:endParaRPr lang="cs-CZ"/>
        </a:p>
      </dgm:t>
    </dgm:pt>
    <dgm:pt modelId="{4A108E8D-E0A3-4945-9EF5-1B5FC4621071}" type="sibTrans" cxnId="{C7E0E8F1-4F46-473E-881E-184309064D18}">
      <dgm:prSet/>
      <dgm:spPr/>
      <dgm:t>
        <a:bodyPr/>
        <a:lstStyle/>
        <a:p>
          <a:endParaRPr lang="cs-CZ"/>
        </a:p>
      </dgm:t>
    </dgm:pt>
    <dgm:pt modelId="{E499DA14-BD66-4BBE-B12A-4BB222D7FB19}" type="pres">
      <dgm:prSet presAssocID="{4DCE8701-AAFA-4839-A603-DEE8E5583445}" presName="Name0" presStyleCnt="0">
        <dgm:presLayoutVars>
          <dgm:dir/>
          <dgm:resizeHandles val="exact"/>
        </dgm:presLayoutVars>
      </dgm:prSet>
      <dgm:spPr/>
    </dgm:pt>
    <dgm:pt modelId="{0D7B036F-0DB9-4E71-B1BC-9F154199367B}" type="pres">
      <dgm:prSet presAssocID="{F87BF9DA-3E34-4C9F-BE3A-C46A3E610DEC}" presName="node" presStyleLbl="node1" presStyleIdx="0" presStyleCnt="5">
        <dgm:presLayoutVars>
          <dgm:bulletEnabled val="1"/>
        </dgm:presLayoutVars>
      </dgm:prSet>
      <dgm:spPr/>
    </dgm:pt>
    <dgm:pt modelId="{B8B2E631-FCD3-42D6-9622-FF8C66B15935}" type="pres">
      <dgm:prSet presAssocID="{1F197024-25D3-485F-9357-72292A32B8C1}" presName="sibTrans" presStyleLbl="sibTrans1D1" presStyleIdx="0" presStyleCnt="4"/>
      <dgm:spPr/>
    </dgm:pt>
    <dgm:pt modelId="{66EA607F-CAB4-4165-B5AB-7F225AF03B15}" type="pres">
      <dgm:prSet presAssocID="{1F197024-25D3-485F-9357-72292A32B8C1}" presName="connectorText" presStyleLbl="sibTrans1D1" presStyleIdx="0" presStyleCnt="4"/>
      <dgm:spPr/>
    </dgm:pt>
    <dgm:pt modelId="{AB9368BB-BDE1-40C0-BFD8-4C8DAE410EED}" type="pres">
      <dgm:prSet presAssocID="{C55234DE-564B-449F-A1DB-E5C69D816CD8}" presName="node" presStyleLbl="node1" presStyleIdx="1" presStyleCnt="5">
        <dgm:presLayoutVars>
          <dgm:bulletEnabled val="1"/>
        </dgm:presLayoutVars>
      </dgm:prSet>
      <dgm:spPr/>
    </dgm:pt>
    <dgm:pt modelId="{298854B8-A079-4BE8-BF9A-EB9CC7D8AD01}" type="pres">
      <dgm:prSet presAssocID="{57E8CDBB-E33A-40B3-B7EE-0D5220CF4829}" presName="sibTrans" presStyleLbl="sibTrans1D1" presStyleIdx="1" presStyleCnt="4"/>
      <dgm:spPr/>
    </dgm:pt>
    <dgm:pt modelId="{646E8DA7-E87B-4487-A564-C1C2A1703F9D}" type="pres">
      <dgm:prSet presAssocID="{57E8CDBB-E33A-40B3-B7EE-0D5220CF4829}" presName="connectorText" presStyleLbl="sibTrans1D1" presStyleIdx="1" presStyleCnt="4"/>
      <dgm:spPr/>
    </dgm:pt>
    <dgm:pt modelId="{D7915A8B-5F11-4411-B6D3-1D914E12F5DC}" type="pres">
      <dgm:prSet presAssocID="{8056BD2D-A6C8-4140-8600-DA5047A2A36A}" presName="node" presStyleLbl="node1" presStyleIdx="2" presStyleCnt="5">
        <dgm:presLayoutVars>
          <dgm:bulletEnabled val="1"/>
        </dgm:presLayoutVars>
      </dgm:prSet>
      <dgm:spPr/>
    </dgm:pt>
    <dgm:pt modelId="{9740697A-8361-4B03-956C-F696458B29AD}" type="pres">
      <dgm:prSet presAssocID="{D64DAEE6-7347-4781-8718-708655F8F0B5}" presName="sibTrans" presStyleLbl="sibTrans1D1" presStyleIdx="2" presStyleCnt="4"/>
      <dgm:spPr/>
    </dgm:pt>
    <dgm:pt modelId="{03BB8686-1376-48E4-8A8A-2092AFF17D59}" type="pres">
      <dgm:prSet presAssocID="{D64DAEE6-7347-4781-8718-708655F8F0B5}" presName="connectorText" presStyleLbl="sibTrans1D1" presStyleIdx="2" presStyleCnt="4"/>
      <dgm:spPr/>
    </dgm:pt>
    <dgm:pt modelId="{97A4E171-2E70-439F-87D7-3749E33EF7DB}" type="pres">
      <dgm:prSet presAssocID="{68E1E035-1A1A-4497-9FF1-468928051A2F}" presName="node" presStyleLbl="node1" presStyleIdx="3" presStyleCnt="5">
        <dgm:presLayoutVars>
          <dgm:bulletEnabled val="1"/>
        </dgm:presLayoutVars>
      </dgm:prSet>
      <dgm:spPr/>
    </dgm:pt>
    <dgm:pt modelId="{8A3359CB-B707-43BB-A5C3-ACA57839BB5F}" type="pres">
      <dgm:prSet presAssocID="{C85CEB24-2EEA-4654-A492-195C2C5B8A2F}" presName="sibTrans" presStyleLbl="sibTrans1D1" presStyleIdx="3" presStyleCnt="4"/>
      <dgm:spPr/>
    </dgm:pt>
    <dgm:pt modelId="{66409BCE-35DC-40B4-B5E3-A8D04D2E7AE7}" type="pres">
      <dgm:prSet presAssocID="{C85CEB24-2EEA-4654-A492-195C2C5B8A2F}" presName="connectorText" presStyleLbl="sibTrans1D1" presStyleIdx="3" presStyleCnt="4"/>
      <dgm:spPr/>
    </dgm:pt>
    <dgm:pt modelId="{D765A9B9-CAF3-446C-8176-7DFB8B54AEA1}" type="pres">
      <dgm:prSet presAssocID="{5A0D0DE9-79C0-4DCF-929D-76FC62781391}" presName="node" presStyleLbl="node1" presStyleIdx="4" presStyleCnt="5">
        <dgm:presLayoutVars>
          <dgm:bulletEnabled val="1"/>
        </dgm:presLayoutVars>
      </dgm:prSet>
      <dgm:spPr/>
    </dgm:pt>
  </dgm:ptLst>
  <dgm:cxnLst>
    <dgm:cxn modelId="{17EBFA13-48D2-4E0F-9B51-8D1DECB5D235}" srcId="{4DCE8701-AAFA-4839-A603-DEE8E5583445}" destId="{8056BD2D-A6C8-4140-8600-DA5047A2A36A}" srcOrd="2" destOrd="0" parTransId="{313E7F3C-D104-4B5D-9E13-0287011AED82}" sibTransId="{D64DAEE6-7347-4781-8718-708655F8F0B5}"/>
    <dgm:cxn modelId="{49BE2128-2451-413D-8D68-08419A8AEB9C}" srcId="{4DCE8701-AAFA-4839-A603-DEE8E5583445}" destId="{68E1E035-1A1A-4497-9FF1-468928051A2F}" srcOrd="3" destOrd="0" parTransId="{F982E2E9-EEEC-4486-8A3A-39478E11B275}" sibTransId="{C85CEB24-2EEA-4654-A492-195C2C5B8A2F}"/>
    <dgm:cxn modelId="{B3109229-2040-416C-AAB3-00DA200CE90B}" type="presOf" srcId="{C85CEB24-2EEA-4654-A492-195C2C5B8A2F}" destId="{8A3359CB-B707-43BB-A5C3-ACA57839BB5F}" srcOrd="0" destOrd="0" presId="urn:microsoft.com/office/officeart/2005/8/layout/bProcess3"/>
    <dgm:cxn modelId="{94D5F230-CA32-48D8-B17E-1ACFF65974B2}" type="presOf" srcId="{1F197024-25D3-485F-9357-72292A32B8C1}" destId="{66EA607F-CAB4-4165-B5AB-7F225AF03B15}" srcOrd="1" destOrd="0" presId="urn:microsoft.com/office/officeart/2005/8/layout/bProcess3"/>
    <dgm:cxn modelId="{DE57695D-F130-4A79-8EBB-9784A02E8CA3}" type="presOf" srcId="{D64DAEE6-7347-4781-8718-708655F8F0B5}" destId="{03BB8686-1376-48E4-8A8A-2092AFF17D59}" srcOrd="1" destOrd="0" presId="urn:microsoft.com/office/officeart/2005/8/layout/bProcess3"/>
    <dgm:cxn modelId="{D9844282-0494-4F05-B182-6A1B1F3990CB}" srcId="{4DCE8701-AAFA-4839-A603-DEE8E5583445}" destId="{F87BF9DA-3E34-4C9F-BE3A-C46A3E610DEC}" srcOrd="0" destOrd="0" parTransId="{EB75A530-3FE2-4C3D-A917-4C048A7FEA9C}" sibTransId="{1F197024-25D3-485F-9357-72292A32B8C1}"/>
    <dgm:cxn modelId="{FC776488-6BF5-4152-BA9B-6DA87F200B91}" type="presOf" srcId="{57E8CDBB-E33A-40B3-B7EE-0D5220CF4829}" destId="{646E8DA7-E87B-4487-A564-C1C2A1703F9D}" srcOrd="1" destOrd="0" presId="urn:microsoft.com/office/officeart/2005/8/layout/bProcess3"/>
    <dgm:cxn modelId="{6533A295-0EC0-475B-8A6B-F8371001C47B}" type="presOf" srcId="{8056BD2D-A6C8-4140-8600-DA5047A2A36A}" destId="{D7915A8B-5F11-4411-B6D3-1D914E12F5DC}" srcOrd="0" destOrd="0" presId="urn:microsoft.com/office/officeart/2005/8/layout/bProcess3"/>
    <dgm:cxn modelId="{284C5C96-3C26-4B4B-BDF4-881810B2BD8C}" type="presOf" srcId="{C55234DE-564B-449F-A1DB-E5C69D816CD8}" destId="{AB9368BB-BDE1-40C0-BFD8-4C8DAE410EED}" srcOrd="0" destOrd="0" presId="urn:microsoft.com/office/officeart/2005/8/layout/bProcess3"/>
    <dgm:cxn modelId="{19744799-8AFC-480E-A732-99D31D2545B6}" srcId="{4DCE8701-AAFA-4839-A603-DEE8E5583445}" destId="{C55234DE-564B-449F-A1DB-E5C69D816CD8}" srcOrd="1" destOrd="0" parTransId="{D6664DA7-3065-42CF-839F-4242FEC38F87}" sibTransId="{57E8CDBB-E33A-40B3-B7EE-0D5220CF4829}"/>
    <dgm:cxn modelId="{B9CCA199-70FD-46F5-9564-A85B5AD9D715}" type="presOf" srcId="{57E8CDBB-E33A-40B3-B7EE-0D5220CF4829}" destId="{298854B8-A079-4BE8-BF9A-EB9CC7D8AD01}" srcOrd="0" destOrd="0" presId="urn:microsoft.com/office/officeart/2005/8/layout/bProcess3"/>
    <dgm:cxn modelId="{366C9CA1-A2D0-425B-82D5-34DE5830C45E}" type="presOf" srcId="{4DCE8701-AAFA-4839-A603-DEE8E5583445}" destId="{E499DA14-BD66-4BBE-B12A-4BB222D7FB19}" srcOrd="0" destOrd="0" presId="urn:microsoft.com/office/officeart/2005/8/layout/bProcess3"/>
    <dgm:cxn modelId="{0D2340A7-3BB7-4607-9A66-F74594E4865F}" type="presOf" srcId="{68E1E035-1A1A-4497-9FF1-468928051A2F}" destId="{97A4E171-2E70-439F-87D7-3749E33EF7DB}" srcOrd="0" destOrd="0" presId="urn:microsoft.com/office/officeart/2005/8/layout/bProcess3"/>
    <dgm:cxn modelId="{CDECC7AC-EE5F-4A2E-AEFC-F3D289D21C58}" type="presOf" srcId="{D64DAEE6-7347-4781-8718-708655F8F0B5}" destId="{9740697A-8361-4B03-956C-F696458B29AD}" srcOrd="0" destOrd="0" presId="urn:microsoft.com/office/officeart/2005/8/layout/bProcess3"/>
    <dgm:cxn modelId="{9C3D0CB5-65DC-4089-9BCC-D960A0919696}" type="presOf" srcId="{F87BF9DA-3E34-4C9F-BE3A-C46A3E610DEC}" destId="{0D7B036F-0DB9-4E71-B1BC-9F154199367B}" srcOrd="0" destOrd="0" presId="urn:microsoft.com/office/officeart/2005/8/layout/bProcess3"/>
    <dgm:cxn modelId="{2B20F6B5-5E64-41F8-A79E-C9AF204D6F12}" type="presOf" srcId="{5A0D0DE9-79C0-4DCF-929D-76FC62781391}" destId="{D765A9B9-CAF3-446C-8176-7DFB8B54AEA1}" srcOrd="0" destOrd="0" presId="urn:microsoft.com/office/officeart/2005/8/layout/bProcess3"/>
    <dgm:cxn modelId="{7F890DEC-7523-4D50-8394-D4C045AE4C48}" type="presOf" srcId="{C85CEB24-2EEA-4654-A492-195C2C5B8A2F}" destId="{66409BCE-35DC-40B4-B5E3-A8D04D2E7AE7}" srcOrd="1" destOrd="0" presId="urn:microsoft.com/office/officeart/2005/8/layout/bProcess3"/>
    <dgm:cxn modelId="{C7E0E8F1-4F46-473E-881E-184309064D18}" srcId="{4DCE8701-AAFA-4839-A603-DEE8E5583445}" destId="{5A0D0DE9-79C0-4DCF-929D-76FC62781391}" srcOrd="4" destOrd="0" parTransId="{39B0E274-BB07-404D-B94A-D0BEEC874B09}" sibTransId="{4A108E8D-E0A3-4945-9EF5-1B5FC4621071}"/>
    <dgm:cxn modelId="{05986CFC-26A1-4C75-9048-6DABFE7555F4}" type="presOf" srcId="{1F197024-25D3-485F-9357-72292A32B8C1}" destId="{B8B2E631-FCD3-42D6-9622-FF8C66B15935}" srcOrd="0" destOrd="0" presId="urn:microsoft.com/office/officeart/2005/8/layout/bProcess3"/>
    <dgm:cxn modelId="{66300CA4-EEE0-4AB9-A05B-52AD1DD01E43}" type="presParOf" srcId="{E499DA14-BD66-4BBE-B12A-4BB222D7FB19}" destId="{0D7B036F-0DB9-4E71-B1BC-9F154199367B}" srcOrd="0" destOrd="0" presId="urn:microsoft.com/office/officeart/2005/8/layout/bProcess3"/>
    <dgm:cxn modelId="{75B24092-F8D7-4C9B-8067-28015DDA421D}" type="presParOf" srcId="{E499DA14-BD66-4BBE-B12A-4BB222D7FB19}" destId="{B8B2E631-FCD3-42D6-9622-FF8C66B15935}" srcOrd="1" destOrd="0" presId="urn:microsoft.com/office/officeart/2005/8/layout/bProcess3"/>
    <dgm:cxn modelId="{6BC147DE-47B6-4C37-BB02-000F2B87A7E3}" type="presParOf" srcId="{B8B2E631-FCD3-42D6-9622-FF8C66B15935}" destId="{66EA607F-CAB4-4165-B5AB-7F225AF03B15}" srcOrd="0" destOrd="0" presId="urn:microsoft.com/office/officeart/2005/8/layout/bProcess3"/>
    <dgm:cxn modelId="{2B567F37-DCCF-40D5-A881-7A257AEEE3B2}" type="presParOf" srcId="{E499DA14-BD66-4BBE-B12A-4BB222D7FB19}" destId="{AB9368BB-BDE1-40C0-BFD8-4C8DAE410EED}" srcOrd="2" destOrd="0" presId="urn:microsoft.com/office/officeart/2005/8/layout/bProcess3"/>
    <dgm:cxn modelId="{A0CD8BFD-622C-42C9-AE2A-1A67E7970432}" type="presParOf" srcId="{E499DA14-BD66-4BBE-B12A-4BB222D7FB19}" destId="{298854B8-A079-4BE8-BF9A-EB9CC7D8AD01}" srcOrd="3" destOrd="0" presId="urn:microsoft.com/office/officeart/2005/8/layout/bProcess3"/>
    <dgm:cxn modelId="{E00FB763-D940-4A2D-BBE4-7BD04EAF45D4}" type="presParOf" srcId="{298854B8-A079-4BE8-BF9A-EB9CC7D8AD01}" destId="{646E8DA7-E87B-4487-A564-C1C2A1703F9D}" srcOrd="0" destOrd="0" presId="urn:microsoft.com/office/officeart/2005/8/layout/bProcess3"/>
    <dgm:cxn modelId="{5132DF56-21DF-4B7D-ABCD-9AF759B09758}" type="presParOf" srcId="{E499DA14-BD66-4BBE-B12A-4BB222D7FB19}" destId="{D7915A8B-5F11-4411-B6D3-1D914E12F5DC}" srcOrd="4" destOrd="0" presId="urn:microsoft.com/office/officeart/2005/8/layout/bProcess3"/>
    <dgm:cxn modelId="{85E65987-16AF-40C4-9E98-7B36F844456D}" type="presParOf" srcId="{E499DA14-BD66-4BBE-B12A-4BB222D7FB19}" destId="{9740697A-8361-4B03-956C-F696458B29AD}" srcOrd="5" destOrd="0" presId="urn:microsoft.com/office/officeart/2005/8/layout/bProcess3"/>
    <dgm:cxn modelId="{D5EF82B5-7551-4D1E-89F2-B17CF0CD77E6}" type="presParOf" srcId="{9740697A-8361-4B03-956C-F696458B29AD}" destId="{03BB8686-1376-48E4-8A8A-2092AFF17D59}" srcOrd="0" destOrd="0" presId="urn:microsoft.com/office/officeart/2005/8/layout/bProcess3"/>
    <dgm:cxn modelId="{F5505083-47B6-42F6-8C61-76E0A223C031}" type="presParOf" srcId="{E499DA14-BD66-4BBE-B12A-4BB222D7FB19}" destId="{97A4E171-2E70-439F-87D7-3749E33EF7DB}" srcOrd="6" destOrd="0" presId="urn:microsoft.com/office/officeart/2005/8/layout/bProcess3"/>
    <dgm:cxn modelId="{CCAF621F-3F4E-40B0-AFE5-CE107C1A9D97}" type="presParOf" srcId="{E499DA14-BD66-4BBE-B12A-4BB222D7FB19}" destId="{8A3359CB-B707-43BB-A5C3-ACA57839BB5F}" srcOrd="7" destOrd="0" presId="urn:microsoft.com/office/officeart/2005/8/layout/bProcess3"/>
    <dgm:cxn modelId="{77789392-97B9-494D-AB8C-C213B4E8296C}" type="presParOf" srcId="{8A3359CB-B707-43BB-A5C3-ACA57839BB5F}" destId="{66409BCE-35DC-40B4-B5E3-A8D04D2E7AE7}" srcOrd="0" destOrd="0" presId="urn:microsoft.com/office/officeart/2005/8/layout/bProcess3"/>
    <dgm:cxn modelId="{702D492A-DA3A-47A0-AA35-DC6FCADD6390}" type="presParOf" srcId="{E499DA14-BD66-4BBE-B12A-4BB222D7FB19}" destId="{D765A9B9-CAF3-446C-8176-7DFB8B54AEA1}"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A46523-E718-4EDB-9944-CAC918F49B1B}" type="doc">
      <dgm:prSet loTypeId="urn:microsoft.com/office/officeart/2005/8/layout/bProcess3" loCatId="process" qsTypeId="urn:microsoft.com/office/officeart/2005/8/quickstyle/simple1" qsCatId="simple" csTypeId="urn:microsoft.com/office/officeart/2005/8/colors/colorful2" csCatId="colorful" phldr="1"/>
      <dgm:spPr/>
      <dgm:t>
        <a:bodyPr/>
        <a:lstStyle/>
        <a:p>
          <a:endParaRPr lang="cs-CZ"/>
        </a:p>
      </dgm:t>
    </dgm:pt>
    <dgm:pt modelId="{FD6B6AE0-2613-47E3-B518-FCD46A295C83}">
      <dgm:prSet phldrT="[Text]"/>
      <dgm:spPr/>
      <dgm:t>
        <a:bodyPr/>
        <a:lstStyle/>
        <a:p>
          <a:r>
            <a:rPr lang="cs-CZ" dirty="0"/>
            <a:t>WHO</a:t>
          </a:r>
        </a:p>
      </dgm:t>
    </dgm:pt>
    <dgm:pt modelId="{B60ADC07-6247-4F59-94BF-C26FDE295C01}" type="parTrans" cxnId="{65781D31-C215-4799-AE0A-8E87B350520A}">
      <dgm:prSet/>
      <dgm:spPr/>
      <dgm:t>
        <a:bodyPr/>
        <a:lstStyle/>
        <a:p>
          <a:endParaRPr lang="cs-CZ"/>
        </a:p>
      </dgm:t>
    </dgm:pt>
    <dgm:pt modelId="{E01BB508-3F89-44BF-BAC4-69190F4EF6C5}" type="sibTrans" cxnId="{65781D31-C215-4799-AE0A-8E87B350520A}">
      <dgm:prSet/>
      <dgm:spPr/>
      <dgm:t>
        <a:bodyPr/>
        <a:lstStyle/>
        <a:p>
          <a:endParaRPr lang="cs-CZ"/>
        </a:p>
      </dgm:t>
    </dgm:pt>
    <dgm:pt modelId="{64F476E5-1ADA-4FC6-A097-BD8B5DE51B31}">
      <dgm:prSet phldrT="[Text]"/>
      <dgm:spPr/>
      <dgm:t>
        <a:bodyPr/>
        <a:lstStyle/>
        <a:p>
          <a:r>
            <a:rPr lang="cs-CZ" dirty="0" err="1"/>
            <a:t>Healthy</a:t>
          </a:r>
          <a:r>
            <a:rPr lang="cs-CZ" dirty="0"/>
            <a:t> </a:t>
          </a:r>
        </a:p>
      </dgm:t>
    </dgm:pt>
    <dgm:pt modelId="{0A1018A3-DE4A-453E-81E4-4570288871AE}" type="parTrans" cxnId="{9BC11922-F544-4566-9A35-B66846DBD5FB}">
      <dgm:prSet/>
      <dgm:spPr/>
      <dgm:t>
        <a:bodyPr/>
        <a:lstStyle/>
        <a:p>
          <a:endParaRPr lang="cs-CZ"/>
        </a:p>
      </dgm:t>
    </dgm:pt>
    <dgm:pt modelId="{06E3A4AF-6BE4-4A4D-8213-EB359A170313}" type="sibTrans" cxnId="{9BC11922-F544-4566-9A35-B66846DBD5FB}">
      <dgm:prSet/>
      <dgm:spPr/>
      <dgm:t>
        <a:bodyPr/>
        <a:lstStyle/>
        <a:p>
          <a:endParaRPr lang="cs-CZ"/>
        </a:p>
      </dgm:t>
    </dgm:pt>
    <dgm:pt modelId="{2BE2D130-4532-453B-9D63-ADC37161BE87}">
      <dgm:prSet phldrT="[Text]"/>
      <dgm:spPr/>
      <dgm:t>
        <a:bodyPr/>
        <a:lstStyle/>
        <a:p>
          <a:r>
            <a:rPr lang="cs-CZ" dirty="0" err="1"/>
            <a:t>Active</a:t>
          </a:r>
          <a:endParaRPr lang="cs-CZ" dirty="0"/>
        </a:p>
      </dgm:t>
    </dgm:pt>
    <dgm:pt modelId="{09F6D18E-1701-4B92-89A2-7EE5BEAB9F70}" type="parTrans" cxnId="{58375911-019D-4521-A640-FA8AF7E33404}">
      <dgm:prSet/>
      <dgm:spPr/>
      <dgm:t>
        <a:bodyPr/>
        <a:lstStyle/>
        <a:p>
          <a:endParaRPr lang="cs-CZ"/>
        </a:p>
      </dgm:t>
    </dgm:pt>
    <dgm:pt modelId="{05BD1301-FC1D-41B4-B734-6F47EE678D84}" type="sibTrans" cxnId="{58375911-019D-4521-A640-FA8AF7E33404}">
      <dgm:prSet/>
      <dgm:spPr/>
      <dgm:t>
        <a:bodyPr/>
        <a:lstStyle/>
        <a:p>
          <a:endParaRPr lang="cs-CZ"/>
        </a:p>
      </dgm:t>
    </dgm:pt>
    <dgm:pt modelId="{DE678154-CAEB-4421-96A9-6B64905B0040}">
      <dgm:prSet phldrT="[Text]"/>
      <dgm:spPr/>
      <dgm:t>
        <a:bodyPr/>
        <a:lstStyle/>
        <a:p>
          <a:r>
            <a:rPr lang="cs-CZ" dirty="0"/>
            <a:t>Lokální politiky</a:t>
          </a:r>
        </a:p>
      </dgm:t>
    </dgm:pt>
    <dgm:pt modelId="{192BA04D-229B-4E4F-8F38-C73BE72053FE}" type="parTrans" cxnId="{FBC69FA2-3544-49D1-AFD1-02FF80649BBE}">
      <dgm:prSet/>
      <dgm:spPr/>
      <dgm:t>
        <a:bodyPr/>
        <a:lstStyle/>
        <a:p>
          <a:endParaRPr lang="cs-CZ"/>
        </a:p>
      </dgm:t>
    </dgm:pt>
    <dgm:pt modelId="{82E5D205-4C2A-4B5C-9E7A-212084077F39}" type="sibTrans" cxnId="{FBC69FA2-3544-49D1-AFD1-02FF80649BBE}">
      <dgm:prSet/>
      <dgm:spPr/>
      <dgm:t>
        <a:bodyPr/>
        <a:lstStyle/>
        <a:p>
          <a:endParaRPr lang="cs-CZ"/>
        </a:p>
      </dgm:t>
    </dgm:pt>
    <dgm:pt modelId="{D01E1FF2-C02F-4C08-8A86-1A0E9A286673}" type="pres">
      <dgm:prSet presAssocID="{2BA46523-E718-4EDB-9944-CAC918F49B1B}" presName="Name0" presStyleCnt="0">
        <dgm:presLayoutVars>
          <dgm:dir/>
          <dgm:resizeHandles val="exact"/>
        </dgm:presLayoutVars>
      </dgm:prSet>
      <dgm:spPr/>
    </dgm:pt>
    <dgm:pt modelId="{ADE0918C-0A3B-4160-8036-2BBD17A065A0}" type="pres">
      <dgm:prSet presAssocID="{FD6B6AE0-2613-47E3-B518-FCD46A295C83}" presName="node" presStyleLbl="node1" presStyleIdx="0" presStyleCnt="4" custLinFactNeighborX="7730" custLinFactNeighborY="-29290">
        <dgm:presLayoutVars>
          <dgm:bulletEnabled val="1"/>
        </dgm:presLayoutVars>
      </dgm:prSet>
      <dgm:spPr/>
    </dgm:pt>
    <dgm:pt modelId="{1AAE7E50-1B50-4C2E-BC12-8723B0E2CFC7}" type="pres">
      <dgm:prSet presAssocID="{E01BB508-3F89-44BF-BAC4-69190F4EF6C5}" presName="sibTrans" presStyleLbl="sibTrans1D1" presStyleIdx="0" presStyleCnt="3"/>
      <dgm:spPr/>
    </dgm:pt>
    <dgm:pt modelId="{582C6BF6-B546-4300-9431-F40E462BBCC9}" type="pres">
      <dgm:prSet presAssocID="{E01BB508-3F89-44BF-BAC4-69190F4EF6C5}" presName="connectorText" presStyleLbl="sibTrans1D1" presStyleIdx="0" presStyleCnt="3"/>
      <dgm:spPr/>
    </dgm:pt>
    <dgm:pt modelId="{AA192686-5E6B-49E0-9717-9353A38BC1C4}" type="pres">
      <dgm:prSet presAssocID="{64F476E5-1ADA-4FC6-A097-BD8B5DE51B31}" presName="node" presStyleLbl="node1" presStyleIdx="1" presStyleCnt="4">
        <dgm:presLayoutVars>
          <dgm:bulletEnabled val="1"/>
        </dgm:presLayoutVars>
      </dgm:prSet>
      <dgm:spPr/>
    </dgm:pt>
    <dgm:pt modelId="{56A2D588-05BE-4F3D-86AF-96D9E4882A00}" type="pres">
      <dgm:prSet presAssocID="{06E3A4AF-6BE4-4A4D-8213-EB359A170313}" presName="sibTrans" presStyleLbl="sibTrans1D1" presStyleIdx="1" presStyleCnt="3"/>
      <dgm:spPr/>
    </dgm:pt>
    <dgm:pt modelId="{B49D8696-2254-4FEF-ADF2-B6151AC29A6D}" type="pres">
      <dgm:prSet presAssocID="{06E3A4AF-6BE4-4A4D-8213-EB359A170313}" presName="connectorText" presStyleLbl="sibTrans1D1" presStyleIdx="1" presStyleCnt="3"/>
      <dgm:spPr/>
    </dgm:pt>
    <dgm:pt modelId="{462D180A-A2F6-4FA1-97B1-398FDC0C0B57}" type="pres">
      <dgm:prSet presAssocID="{2BE2D130-4532-453B-9D63-ADC37161BE87}" presName="node" presStyleLbl="node1" presStyleIdx="2" presStyleCnt="4">
        <dgm:presLayoutVars>
          <dgm:bulletEnabled val="1"/>
        </dgm:presLayoutVars>
      </dgm:prSet>
      <dgm:spPr/>
    </dgm:pt>
    <dgm:pt modelId="{BFB70AC2-9864-40C4-A03D-1327220B14E3}" type="pres">
      <dgm:prSet presAssocID="{05BD1301-FC1D-41B4-B734-6F47EE678D84}" presName="sibTrans" presStyleLbl="sibTrans1D1" presStyleIdx="2" presStyleCnt="3"/>
      <dgm:spPr/>
    </dgm:pt>
    <dgm:pt modelId="{664B2488-95CF-4A84-B0BC-D8BE45201DCE}" type="pres">
      <dgm:prSet presAssocID="{05BD1301-FC1D-41B4-B734-6F47EE678D84}" presName="connectorText" presStyleLbl="sibTrans1D1" presStyleIdx="2" presStyleCnt="3"/>
      <dgm:spPr/>
    </dgm:pt>
    <dgm:pt modelId="{85A81873-47F2-475A-B1EB-FDC46E55C9CE}" type="pres">
      <dgm:prSet presAssocID="{DE678154-CAEB-4421-96A9-6B64905B0040}" presName="node" presStyleLbl="node1" presStyleIdx="3" presStyleCnt="4">
        <dgm:presLayoutVars>
          <dgm:bulletEnabled val="1"/>
        </dgm:presLayoutVars>
      </dgm:prSet>
      <dgm:spPr/>
    </dgm:pt>
  </dgm:ptLst>
  <dgm:cxnLst>
    <dgm:cxn modelId="{58375911-019D-4521-A640-FA8AF7E33404}" srcId="{2BA46523-E718-4EDB-9944-CAC918F49B1B}" destId="{2BE2D130-4532-453B-9D63-ADC37161BE87}" srcOrd="2" destOrd="0" parTransId="{09F6D18E-1701-4B92-89A2-7EE5BEAB9F70}" sibTransId="{05BD1301-FC1D-41B4-B734-6F47EE678D84}"/>
    <dgm:cxn modelId="{9BC11922-F544-4566-9A35-B66846DBD5FB}" srcId="{2BA46523-E718-4EDB-9944-CAC918F49B1B}" destId="{64F476E5-1ADA-4FC6-A097-BD8B5DE51B31}" srcOrd="1" destOrd="0" parTransId="{0A1018A3-DE4A-453E-81E4-4570288871AE}" sibTransId="{06E3A4AF-6BE4-4A4D-8213-EB359A170313}"/>
    <dgm:cxn modelId="{65781D31-C215-4799-AE0A-8E87B350520A}" srcId="{2BA46523-E718-4EDB-9944-CAC918F49B1B}" destId="{FD6B6AE0-2613-47E3-B518-FCD46A295C83}" srcOrd="0" destOrd="0" parTransId="{B60ADC07-6247-4F59-94BF-C26FDE295C01}" sibTransId="{E01BB508-3F89-44BF-BAC4-69190F4EF6C5}"/>
    <dgm:cxn modelId="{8B0D6764-8333-45BA-9499-A5B619450EB2}" type="presOf" srcId="{DE678154-CAEB-4421-96A9-6B64905B0040}" destId="{85A81873-47F2-475A-B1EB-FDC46E55C9CE}" srcOrd="0" destOrd="0" presId="urn:microsoft.com/office/officeart/2005/8/layout/bProcess3"/>
    <dgm:cxn modelId="{F54E6F78-FDE4-453C-86DE-CFCB01C0BBE4}" type="presOf" srcId="{06E3A4AF-6BE4-4A4D-8213-EB359A170313}" destId="{B49D8696-2254-4FEF-ADF2-B6151AC29A6D}" srcOrd="1" destOrd="0" presId="urn:microsoft.com/office/officeart/2005/8/layout/bProcess3"/>
    <dgm:cxn modelId="{FD5E5A59-3769-4E1B-80CC-A5D0C659F97C}" type="presOf" srcId="{2BA46523-E718-4EDB-9944-CAC918F49B1B}" destId="{D01E1FF2-C02F-4C08-8A86-1A0E9A286673}" srcOrd="0" destOrd="0" presId="urn:microsoft.com/office/officeart/2005/8/layout/bProcess3"/>
    <dgm:cxn modelId="{FDAD1E5A-844A-4E15-B964-043F1EBF3BAA}" type="presOf" srcId="{E01BB508-3F89-44BF-BAC4-69190F4EF6C5}" destId="{1AAE7E50-1B50-4C2E-BC12-8723B0E2CFC7}" srcOrd="0" destOrd="0" presId="urn:microsoft.com/office/officeart/2005/8/layout/bProcess3"/>
    <dgm:cxn modelId="{1C883381-F034-4B81-A2C9-FCB50536CA1D}" type="presOf" srcId="{05BD1301-FC1D-41B4-B734-6F47EE678D84}" destId="{BFB70AC2-9864-40C4-A03D-1327220B14E3}" srcOrd="0" destOrd="0" presId="urn:microsoft.com/office/officeart/2005/8/layout/bProcess3"/>
    <dgm:cxn modelId="{3EDB739E-40B1-4CE6-BB6A-83112FEFE540}" type="presOf" srcId="{05BD1301-FC1D-41B4-B734-6F47EE678D84}" destId="{664B2488-95CF-4A84-B0BC-D8BE45201DCE}" srcOrd="1" destOrd="0" presId="urn:microsoft.com/office/officeart/2005/8/layout/bProcess3"/>
    <dgm:cxn modelId="{FBC69FA2-3544-49D1-AFD1-02FF80649BBE}" srcId="{2BA46523-E718-4EDB-9944-CAC918F49B1B}" destId="{DE678154-CAEB-4421-96A9-6B64905B0040}" srcOrd="3" destOrd="0" parTransId="{192BA04D-229B-4E4F-8F38-C73BE72053FE}" sibTransId="{82E5D205-4C2A-4B5C-9E7A-212084077F39}"/>
    <dgm:cxn modelId="{DDA9F0AF-05D9-4927-8D3D-88A344052F2C}" type="presOf" srcId="{2BE2D130-4532-453B-9D63-ADC37161BE87}" destId="{462D180A-A2F6-4FA1-97B1-398FDC0C0B57}" srcOrd="0" destOrd="0" presId="urn:microsoft.com/office/officeart/2005/8/layout/bProcess3"/>
    <dgm:cxn modelId="{6E4947B5-3219-43DE-8A5F-CDA17518D074}" type="presOf" srcId="{E01BB508-3F89-44BF-BAC4-69190F4EF6C5}" destId="{582C6BF6-B546-4300-9431-F40E462BBCC9}" srcOrd="1" destOrd="0" presId="urn:microsoft.com/office/officeart/2005/8/layout/bProcess3"/>
    <dgm:cxn modelId="{0B9A22C6-7A14-4F3D-B555-3EFB1B7A8E07}" type="presOf" srcId="{FD6B6AE0-2613-47E3-B518-FCD46A295C83}" destId="{ADE0918C-0A3B-4160-8036-2BBD17A065A0}" srcOrd="0" destOrd="0" presId="urn:microsoft.com/office/officeart/2005/8/layout/bProcess3"/>
    <dgm:cxn modelId="{85B9C5F1-1E93-44F9-9EAD-52401C98D2FF}" type="presOf" srcId="{64F476E5-1ADA-4FC6-A097-BD8B5DE51B31}" destId="{AA192686-5E6B-49E0-9717-9353A38BC1C4}" srcOrd="0" destOrd="0" presId="urn:microsoft.com/office/officeart/2005/8/layout/bProcess3"/>
    <dgm:cxn modelId="{CBA6A2F9-9650-4EFB-8C42-6649BC8234E1}" type="presOf" srcId="{06E3A4AF-6BE4-4A4D-8213-EB359A170313}" destId="{56A2D588-05BE-4F3D-86AF-96D9E4882A00}" srcOrd="0" destOrd="0" presId="urn:microsoft.com/office/officeart/2005/8/layout/bProcess3"/>
    <dgm:cxn modelId="{2FB2D048-500F-40DB-B5D9-975A4ACE3B02}" type="presParOf" srcId="{D01E1FF2-C02F-4C08-8A86-1A0E9A286673}" destId="{ADE0918C-0A3B-4160-8036-2BBD17A065A0}" srcOrd="0" destOrd="0" presId="urn:microsoft.com/office/officeart/2005/8/layout/bProcess3"/>
    <dgm:cxn modelId="{29D9BE14-1F9A-40E9-AE90-662ADF5C44B4}" type="presParOf" srcId="{D01E1FF2-C02F-4C08-8A86-1A0E9A286673}" destId="{1AAE7E50-1B50-4C2E-BC12-8723B0E2CFC7}" srcOrd="1" destOrd="0" presId="urn:microsoft.com/office/officeart/2005/8/layout/bProcess3"/>
    <dgm:cxn modelId="{7C518C1B-EE33-4488-9416-C1666BAC33DB}" type="presParOf" srcId="{1AAE7E50-1B50-4C2E-BC12-8723B0E2CFC7}" destId="{582C6BF6-B546-4300-9431-F40E462BBCC9}" srcOrd="0" destOrd="0" presId="urn:microsoft.com/office/officeart/2005/8/layout/bProcess3"/>
    <dgm:cxn modelId="{39FD7ADA-8827-414D-A108-EA143FF0AD46}" type="presParOf" srcId="{D01E1FF2-C02F-4C08-8A86-1A0E9A286673}" destId="{AA192686-5E6B-49E0-9717-9353A38BC1C4}" srcOrd="2" destOrd="0" presId="urn:microsoft.com/office/officeart/2005/8/layout/bProcess3"/>
    <dgm:cxn modelId="{119238ED-4DFF-4DAD-9D33-61898A05EB02}" type="presParOf" srcId="{D01E1FF2-C02F-4C08-8A86-1A0E9A286673}" destId="{56A2D588-05BE-4F3D-86AF-96D9E4882A00}" srcOrd="3" destOrd="0" presId="urn:microsoft.com/office/officeart/2005/8/layout/bProcess3"/>
    <dgm:cxn modelId="{8D7E3A2D-D3C7-4ABF-919B-640E92829505}" type="presParOf" srcId="{56A2D588-05BE-4F3D-86AF-96D9E4882A00}" destId="{B49D8696-2254-4FEF-ADF2-B6151AC29A6D}" srcOrd="0" destOrd="0" presId="urn:microsoft.com/office/officeart/2005/8/layout/bProcess3"/>
    <dgm:cxn modelId="{C9556D92-F301-4ECE-94A2-F995346353AF}" type="presParOf" srcId="{D01E1FF2-C02F-4C08-8A86-1A0E9A286673}" destId="{462D180A-A2F6-4FA1-97B1-398FDC0C0B57}" srcOrd="4" destOrd="0" presId="urn:microsoft.com/office/officeart/2005/8/layout/bProcess3"/>
    <dgm:cxn modelId="{26119DB1-46FA-4678-AB84-50307ED5EEB9}" type="presParOf" srcId="{D01E1FF2-C02F-4C08-8A86-1A0E9A286673}" destId="{BFB70AC2-9864-40C4-A03D-1327220B14E3}" srcOrd="5" destOrd="0" presId="urn:microsoft.com/office/officeart/2005/8/layout/bProcess3"/>
    <dgm:cxn modelId="{6E17D892-F9DE-423E-9ABA-0ABF66D3C986}" type="presParOf" srcId="{BFB70AC2-9864-40C4-A03D-1327220B14E3}" destId="{664B2488-95CF-4A84-B0BC-D8BE45201DCE}" srcOrd="0" destOrd="0" presId="urn:microsoft.com/office/officeart/2005/8/layout/bProcess3"/>
    <dgm:cxn modelId="{43944DCB-B077-46D3-8671-E43203A28BC0}" type="presParOf" srcId="{D01E1FF2-C02F-4C08-8A86-1A0E9A286673}" destId="{85A81873-47F2-475A-B1EB-FDC46E55C9CE}" srcOrd="6" destOrd="0" presId="urn:microsoft.com/office/officeart/2005/8/layout/b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A46523-E718-4EDB-9944-CAC918F49B1B}" type="doc">
      <dgm:prSet loTypeId="urn:microsoft.com/office/officeart/2005/8/layout/bProcess3" loCatId="process" qsTypeId="urn:microsoft.com/office/officeart/2005/8/quickstyle/simple1" qsCatId="simple" csTypeId="urn:microsoft.com/office/officeart/2005/8/colors/colorful5" csCatId="colorful" phldr="1"/>
      <dgm:spPr/>
      <dgm:t>
        <a:bodyPr/>
        <a:lstStyle/>
        <a:p>
          <a:endParaRPr lang="cs-CZ"/>
        </a:p>
      </dgm:t>
    </dgm:pt>
    <dgm:pt modelId="{FD6B6AE0-2613-47E3-B518-FCD46A295C83}">
      <dgm:prSet phldrT="[Text]"/>
      <dgm:spPr/>
      <dgm:t>
        <a:bodyPr/>
        <a:lstStyle/>
        <a:p>
          <a:r>
            <a:rPr lang="cs-CZ" dirty="0"/>
            <a:t>EU</a:t>
          </a:r>
        </a:p>
      </dgm:t>
    </dgm:pt>
    <dgm:pt modelId="{B60ADC07-6247-4F59-94BF-C26FDE295C01}" type="parTrans" cxnId="{65781D31-C215-4799-AE0A-8E87B350520A}">
      <dgm:prSet/>
      <dgm:spPr/>
      <dgm:t>
        <a:bodyPr/>
        <a:lstStyle/>
        <a:p>
          <a:endParaRPr lang="cs-CZ"/>
        </a:p>
      </dgm:t>
    </dgm:pt>
    <dgm:pt modelId="{E01BB508-3F89-44BF-BAC4-69190F4EF6C5}" type="sibTrans" cxnId="{65781D31-C215-4799-AE0A-8E87B350520A}">
      <dgm:prSet/>
      <dgm:spPr/>
      <dgm:t>
        <a:bodyPr/>
        <a:lstStyle/>
        <a:p>
          <a:endParaRPr lang="cs-CZ"/>
        </a:p>
      </dgm:t>
    </dgm:pt>
    <dgm:pt modelId="{64F476E5-1ADA-4FC6-A097-BD8B5DE51B31}">
      <dgm:prSet phldrT="[Text]"/>
      <dgm:spPr/>
      <dgm:t>
        <a:bodyPr/>
        <a:lstStyle/>
        <a:p>
          <a:r>
            <a:rPr lang="cs-CZ" dirty="0"/>
            <a:t>Open </a:t>
          </a:r>
          <a:r>
            <a:rPr lang="cs-CZ" dirty="0" err="1"/>
            <a:t>method</a:t>
          </a:r>
          <a:r>
            <a:rPr lang="cs-CZ" dirty="0"/>
            <a:t> </a:t>
          </a:r>
          <a:r>
            <a:rPr lang="cs-CZ" dirty="0" err="1"/>
            <a:t>of</a:t>
          </a:r>
          <a:r>
            <a:rPr lang="cs-CZ" dirty="0"/>
            <a:t> </a:t>
          </a:r>
          <a:r>
            <a:rPr lang="cs-CZ" dirty="0" err="1"/>
            <a:t>coordination</a:t>
          </a:r>
          <a:r>
            <a:rPr lang="cs-CZ" dirty="0"/>
            <a:t> in </a:t>
          </a:r>
          <a:r>
            <a:rPr lang="cs-CZ" dirty="0" err="1"/>
            <a:t>social</a:t>
          </a:r>
          <a:r>
            <a:rPr lang="cs-CZ" dirty="0"/>
            <a:t> </a:t>
          </a:r>
          <a:r>
            <a:rPr lang="cs-CZ" dirty="0" err="1"/>
            <a:t>policy</a:t>
          </a:r>
          <a:r>
            <a:rPr lang="cs-CZ" dirty="0"/>
            <a:t> </a:t>
          </a:r>
        </a:p>
      </dgm:t>
    </dgm:pt>
    <dgm:pt modelId="{0A1018A3-DE4A-453E-81E4-4570288871AE}" type="parTrans" cxnId="{9BC11922-F544-4566-9A35-B66846DBD5FB}">
      <dgm:prSet/>
      <dgm:spPr/>
      <dgm:t>
        <a:bodyPr/>
        <a:lstStyle/>
        <a:p>
          <a:endParaRPr lang="cs-CZ"/>
        </a:p>
      </dgm:t>
    </dgm:pt>
    <dgm:pt modelId="{06E3A4AF-6BE4-4A4D-8213-EB359A170313}" type="sibTrans" cxnId="{9BC11922-F544-4566-9A35-B66846DBD5FB}">
      <dgm:prSet/>
      <dgm:spPr/>
      <dgm:t>
        <a:bodyPr/>
        <a:lstStyle/>
        <a:p>
          <a:endParaRPr lang="cs-CZ"/>
        </a:p>
      </dgm:t>
    </dgm:pt>
    <dgm:pt modelId="{2BE2D130-4532-453B-9D63-ADC37161BE87}">
      <dgm:prSet phldrT="[Text]"/>
      <dgm:spPr/>
      <dgm:t>
        <a:bodyPr/>
        <a:lstStyle/>
        <a:p>
          <a:r>
            <a:rPr lang="cs-CZ" dirty="0"/>
            <a:t>Národní vlády</a:t>
          </a:r>
        </a:p>
      </dgm:t>
    </dgm:pt>
    <dgm:pt modelId="{09F6D18E-1701-4B92-89A2-7EE5BEAB9F70}" type="parTrans" cxnId="{58375911-019D-4521-A640-FA8AF7E33404}">
      <dgm:prSet/>
      <dgm:spPr/>
      <dgm:t>
        <a:bodyPr/>
        <a:lstStyle/>
        <a:p>
          <a:endParaRPr lang="cs-CZ"/>
        </a:p>
      </dgm:t>
    </dgm:pt>
    <dgm:pt modelId="{05BD1301-FC1D-41B4-B734-6F47EE678D84}" type="sibTrans" cxnId="{58375911-019D-4521-A640-FA8AF7E33404}">
      <dgm:prSet/>
      <dgm:spPr/>
      <dgm:t>
        <a:bodyPr/>
        <a:lstStyle/>
        <a:p>
          <a:endParaRPr lang="cs-CZ"/>
        </a:p>
      </dgm:t>
    </dgm:pt>
    <dgm:pt modelId="{DE678154-CAEB-4421-96A9-6B64905B0040}">
      <dgm:prSet phldrT="[Text]"/>
      <dgm:spPr/>
      <dgm:t>
        <a:bodyPr/>
        <a:lstStyle/>
        <a:p>
          <a:r>
            <a:rPr lang="cs-CZ" dirty="0"/>
            <a:t>EY 2012</a:t>
          </a:r>
        </a:p>
      </dgm:t>
    </dgm:pt>
    <dgm:pt modelId="{192BA04D-229B-4E4F-8F38-C73BE72053FE}" type="parTrans" cxnId="{FBC69FA2-3544-49D1-AFD1-02FF80649BBE}">
      <dgm:prSet/>
      <dgm:spPr/>
      <dgm:t>
        <a:bodyPr/>
        <a:lstStyle/>
        <a:p>
          <a:endParaRPr lang="cs-CZ"/>
        </a:p>
      </dgm:t>
    </dgm:pt>
    <dgm:pt modelId="{82E5D205-4C2A-4B5C-9E7A-212084077F39}" type="sibTrans" cxnId="{FBC69FA2-3544-49D1-AFD1-02FF80649BBE}">
      <dgm:prSet/>
      <dgm:spPr/>
      <dgm:t>
        <a:bodyPr/>
        <a:lstStyle/>
        <a:p>
          <a:endParaRPr lang="cs-CZ"/>
        </a:p>
      </dgm:t>
    </dgm:pt>
    <dgm:pt modelId="{D01E1FF2-C02F-4C08-8A86-1A0E9A286673}" type="pres">
      <dgm:prSet presAssocID="{2BA46523-E718-4EDB-9944-CAC918F49B1B}" presName="Name0" presStyleCnt="0">
        <dgm:presLayoutVars>
          <dgm:dir/>
          <dgm:resizeHandles val="exact"/>
        </dgm:presLayoutVars>
      </dgm:prSet>
      <dgm:spPr/>
    </dgm:pt>
    <dgm:pt modelId="{ADE0918C-0A3B-4160-8036-2BBD17A065A0}" type="pres">
      <dgm:prSet presAssocID="{FD6B6AE0-2613-47E3-B518-FCD46A295C83}" presName="node" presStyleLbl="node1" presStyleIdx="0" presStyleCnt="4" custLinFactNeighborX="-47" custLinFactNeighborY="-967">
        <dgm:presLayoutVars>
          <dgm:bulletEnabled val="1"/>
        </dgm:presLayoutVars>
      </dgm:prSet>
      <dgm:spPr/>
    </dgm:pt>
    <dgm:pt modelId="{1AAE7E50-1B50-4C2E-BC12-8723B0E2CFC7}" type="pres">
      <dgm:prSet presAssocID="{E01BB508-3F89-44BF-BAC4-69190F4EF6C5}" presName="sibTrans" presStyleLbl="sibTrans1D1" presStyleIdx="0" presStyleCnt="3"/>
      <dgm:spPr/>
    </dgm:pt>
    <dgm:pt modelId="{582C6BF6-B546-4300-9431-F40E462BBCC9}" type="pres">
      <dgm:prSet presAssocID="{E01BB508-3F89-44BF-BAC4-69190F4EF6C5}" presName="connectorText" presStyleLbl="sibTrans1D1" presStyleIdx="0" presStyleCnt="3"/>
      <dgm:spPr/>
    </dgm:pt>
    <dgm:pt modelId="{AA192686-5E6B-49E0-9717-9353A38BC1C4}" type="pres">
      <dgm:prSet presAssocID="{64F476E5-1ADA-4FC6-A097-BD8B5DE51B31}" presName="node" presStyleLbl="node1" presStyleIdx="1" presStyleCnt="4">
        <dgm:presLayoutVars>
          <dgm:bulletEnabled val="1"/>
        </dgm:presLayoutVars>
      </dgm:prSet>
      <dgm:spPr/>
    </dgm:pt>
    <dgm:pt modelId="{56A2D588-05BE-4F3D-86AF-96D9E4882A00}" type="pres">
      <dgm:prSet presAssocID="{06E3A4AF-6BE4-4A4D-8213-EB359A170313}" presName="sibTrans" presStyleLbl="sibTrans1D1" presStyleIdx="1" presStyleCnt="3"/>
      <dgm:spPr/>
    </dgm:pt>
    <dgm:pt modelId="{B49D8696-2254-4FEF-ADF2-B6151AC29A6D}" type="pres">
      <dgm:prSet presAssocID="{06E3A4AF-6BE4-4A4D-8213-EB359A170313}" presName="connectorText" presStyleLbl="sibTrans1D1" presStyleIdx="1" presStyleCnt="3"/>
      <dgm:spPr/>
    </dgm:pt>
    <dgm:pt modelId="{462D180A-A2F6-4FA1-97B1-398FDC0C0B57}" type="pres">
      <dgm:prSet presAssocID="{2BE2D130-4532-453B-9D63-ADC37161BE87}" presName="node" presStyleLbl="node1" presStyleIdx="2" presStyleCnt="4">
        <dgm:presLayoutVars>
          <dgm:bulletEnabled val="1"/>
        </dgm:presLayoutVars>
      </dgm:prSet>
      <dgm:spPr/>
    </dgm:pt>
    <dgm:pt modelId="{BFB70AC2-9864-40C4-A03D-1327220B14E3}" type="pres">
      <dgm:prSet presAssocID="{05BD1301-FC1D-41B4-B734-6F47EE678D84}" presName="sibTrans" presStyleLbl="sibTrans1D1" presStyleIdx="2" presStyleCnt="3"/>
      <dgm:spPr/>
    </dgm:pt>
    <dgm:pt modelId="{664B2488-95CF-4A84-B0BC-D8BE45201DCE}" type="pres">
      <dgm:prSet presAssocID="{05BD1301-FC1D-41B4-B734-6F47EE678D84}" presName="connectorText" presStyleLbl="sibTrans1D1" presStyleIdx="2" presStyleCnt="3"/>
      <dgm:spPr/>
    </dgm:pt>
    <dgm:pt modelId="{85A81873-47F2-475A-B1EB-FDC46E55C9CE}" type="pres">
      <dgm:prSet presAssocID="{DE678154-CAEB-4421-96A9-6B64905B0040}" presName="node" presStyleLbl="node1" presStyleIdx="3" presStyleCnt="4">
        <dgm:presLayoutVars>
          <dgm:bulletEnabled val="1"/>
        </dgm:presLayoutVars>
      </dgm:prSet>
      <dgm:spPr/>
    </dgm:pt>
  </dgm:ptLst>
  <dgm:cxnLst>
    <dgm:cxn modelId="{58375911-019D-4521-A640-FA8AF7E33404}" srcId="{2BA46523-E718-4EDB-9944-CAC918F49B1B}" destId="{2BE2D130-4532-453B-9D63-ADC37161BE87}" srcOrd="2" destOrd="0" parTransId="{09F6D18E-1701-4B92-89A2-7EE5BEAB9F70}" sibTransId="{05BD1301-FC1D-41B4-B734-6F47EE678D84}"/>
    <dgm:cxn modelId="{9BC11922-F544-4566-9A35-B66846DBD5FB}" srcId="{2BA46523-E718-4EDB-9944-CAC918F49B1B}" destId="{64F476E5-1ADA-4FC6-A097-BD8B5DE51B31}" srcOrd="1" destOrd="0" parTransId="{0A1018A3-DE4A-453E-81E4-4570288871AE}" sibTransId="{06E3A4AF-6BE4-4A4D-8213-EB359A170313}"/>
    <dgm:cxn modelId="{65781D31-C215-4799-AE0A-8E87B350520A}" srcId="{2BA46523-E718-4EDB-9944-CAC918F49B1B}" destId="{FD6B6AE0-2613-47E3-B518-FCD46A295C83}" srcOrd="0" destOrd="0" parTransId="{B60ADC07-6247-4F59-94BF-C26FDE295C01}" sibTransId="{E01BB508-3F89-44BF-BAC4-69190F4EF6C5}"/>
    <dgm:cxn modelId="{8B0D6764-8333-45BA-9499-A5B619450EB2}" type="presOf" srcId="{DE678154-CAEB-4421-96A9-6B64905B0040}" destId="{85A81873-47F2-475A-B1EB-FDC46E55C9CE}" srcOrd="0" destOrd="0" presId="urn:microsoft.com/office/officeart/2005/8/layout/bProcess3"/>
    <dgm:cxn modelId="{F54E6F78-FDE4-453C-86DE-CFCB01C0BBE4}" type="presOf" srcId="{06E3A4AF-6BE4-4A4D-8213-EB359A170313}" destId="{B49D8696-2254-4FEF-ADF2-B6151AC29A6D}" srcOrd="1" destOrd="0" presId="urn:microsoft.com/office/officeart/2005/8/layout/bProcess3"/>
    <dgm:cxn modelId="{FD5E5A59-3769-4E1B-80CC-A5D0C659F97C}" type="presOf" srcId="{2BA46523-E718-4EDB-9944-CAC918F49B1B}" destId="{D01E1FF2-C02F-4C08-8A86-1A0E9A286673}" srcOrd="0" destOrd="0" presId="urn:microsoft.com/office/officeart/2005/8/layout/bProcess3"/>
    <dgm:cxn modelId="{FDAD1E5A-844A-4E15-B964-043F1EBF3BAA}" type="presOf" srcId="{E01BB508-3F89-44BF-BAC4-69190F4EF6C5}" destId="{1AAE7E50-1B50-4C2E-BC12-8723B0E2CFC7}" srcOrd="0" destOrd="0" presId="urn:microsoft.com/office/officeart/2005/8/layout/bProcess3"/>
    <dgm:cxn modelId="{1C883381-F034-4B81-A2C9-FCB50536CA1D}" type="presOf" srcId="{05BD1301-FC1D-41B4-B734-6F47EE678D84}" destId="{BFB70AC2-9864-40C4-A03D-1327220B14E3}" srcOrd="0" destOrd="0" presId="urn:microsoft.com/office/officeart/2005/8/layout/bProcess3"/>
    <dgm:cxn modelId="{3EDB739E-40B1-4CE6-BB6A-83112FEFE540}" type="presOf" srcId="{05BD1301-FC1D-41B4-B734-6F47EE678D84}" destId="{664B2488-95CF-4A84-B0BC-D8BE45201DCE}" srcOrd="1" destOrd="0" presId="urn:microsoft.com/office/officeart/2005/8/layout/bProcess3"/>
    <dgm:cxn modelId="{FBC69FA2-3544-49D1-AFD1-02FF80649BBE}" srcId="{2BA46523-E718-4EDB-9944-CAC918F49B1B}" destId="{DE678154-CAEB-4421-96A9-6B64905B0040}" srcOrd="3" destOrd="0" parTransId="{192BA04D-229B-4E4F-8F38-C73BE72053FE}" sibTransId="{82E5D205-4C2A-4B5C-9E7A-212084077F39}"/>
    <dgm:cxn modelId="{DDA9F0AF-05D9-4927-8D3D-88A344052F2C}" type="presOf" srcId="{2BE2D130-4532-453B-9D63-ADC37161BE87}" destId="{462D180A-A2F6-4FA1-97B1-398FDC0C0B57}" srcOrd="0" destOrd="0" presId="urn:microsoft.com/office/officeart/2005/8/layout/bProcess3"/>
    <dgm:cxn modelId="{6E4947B5-3219-43DE-8A5F-CDA17518D074}" type="presOf" srcId="{E01BB508-3F89-44BF-BAC4-69190F4EF6C5}" destId="{582C6BF6-B546-4300-9431-F40E462BBCC9}" srcOrd="1" destOrd="0" presId="urn:microsoft.com/office/officeart/2005/8/layout/bProcess3"/>
    <dgm:cxn modelId="{0B9A22C6-7A14-4F3D-B555-3EFB1B7A8E07}" type="presOf" srcId="{FD6B6AE0-2613-47E3-B518-FCD46A295C83}" destId="{ADE0918C-0A3B-4160-8036-2BBD17A065A0}" srcOrd="0" destOrd="0" presId="urn:microsoft.com/office/officeart/2005/8/layout/bProcess3"/>
    <dgm:cxn modelId="{85B9C5F1-1E93-44F9-9EAD-52401C98D2FF}" type="presOf" srcId="{64F476E5-1ADA-4FC6-A097-BD8B5DE51B31}" destId="{AA192686-5E6B-49E0-9717-9353A38BC1C4}" srcOrd="0" destOrd="0" presId="urn:microsoft.com/office/officeart/2005/8/layout/bProcess3"/>
    <dgm:cxn modelId="{CBA6A2F9-9650-4EFB-8C42-6649BC8234E1}" type="presOf" srcId="{06E3A4AF-6BE4-4A4D-8213-EB359A170313}" destId="{56A2D588-05BE-4F3D-86AF-96D9E4882A00}" srcOrd="0" destOrd="0" presId="urn:microsoft.com/office/officeart/2005/8/layout/bProcess3"/>
    <dgm:cxn modelId="{2FB2D048-500F-40DB-B5D9-975A4ACE3B02}" type="presParOf" srcId="{D01E1FF2-C02F-4C08-8A86-1A0E9A286673}" destId="{ADE0918C-0A3B-4160-8036-2BBD17A065A0}" srcOrd="0" destOrd="0" presId="urn:microsoft.com/office/officeart/2005/8/layout/bProcess3"/>
    <dgm:cxn modelId="{29D9BE14-1F9A-40E9-AE90-662ADF5C44B4}" type="presParOf" srcId="{D01E1FF2-C02F-4C08-8A86-1A0E9A286673}" destId="{1AAE7E50-1B50-4C2E-BC12-8723B0E2CFC7}" srcOrd="1" destOrd="0" presId="urn:microsoft.com/office/officeart/2005/8/layout/bProcess3"/>
    <dgm:cxn modelId="{7C518C1B-EE33-4488-9416-C1666BAC33DB}" type="presParOf" srcId="{1AAE7E50-1B50-4C2E-BC12-8723B0E2CFC7}" destId="{582C6BF6-B546-4300-9431-F40E462BBCC9}" srcOrd="0" destOrd="0" presId="urn:microsoft.com/office/officeart/2005/8/layout/bProcess3"/>
    <dgm:cxn modelId="{39FD7ADA-8827-414D-A108-EA143FF0AD46}" type="presParOf" srcId="{D01E1FF2-C02F-4C08-8A86-1A0E9A286673}" destId="{AA192686-5E6B-49E0-9717-9353A38BC1C4}" srcOrd="2" destOrd="0" presId="urn:microsoft.com/office/officeart/2005/8/layout/bProcess3"/>
    <dgm:cxn modelId="{119238ED-4DFF-4DAD-9D33-61898A05EB02}" type="presParOf" srcId="{D01E1FF2-C02F-4C08-8A86-1A0E9A286673}" destId="{56A2D588-05BE-4F3D-86AF-96D9E4882A00}" srcOrd="3" destOrd="0" presId="urn:microsoft.com/office/officeart/2005/8/layout/bProcess3"/>
    <dgm:cxn modelId="{8D7E3A2D-D3C7-4ABF-919B-640E92829505}" type="presParOf" srcId="{56A2D588-05BE-4F3D-86AF-96D9E4882A00}" destId="{B49D8696-2254-4FEF-ADF2-B6151AC29A6D}" srcOrd="0" destOrd="0" presId="urn:microsoft.com/office/officeart/2005/8/layout/bProcess3"/>
    <dgm:cxn modelId="{C9556D92-F301-4ECE-94A2-F995346353AF}" type="presParOf" srcId="{D01E1FF2-C02F-4C08-8A86-1A0E9A286673}" destId="{462D180A-A2F6-4FA1-97B1-398FDC0C0B57}" srcOrd="4" destOrd="0" presId="urn:microsoft.com/office/officeart/2005/8/layout/bProcess3"/>
    <dgm:cxn modelId="{26119DB1-46FA-4678-AB84-50307ED5EEB9}" type="presParOf" srcId="{D01E1FF2-C02F-4C08-8A86-1A0E9A286673}" destId="{BFB70AC2-9864-40C4-A03D-1327220B14E3}" srcOrd="5" destOrd="0" presId="urn:microsoft.com/office/officeart/2005/8/layout/bProcess3"/>
    <dgm:cxn modelId="{6E17D892-F9DE-423E-9ABA-0ABF66D3C986}" type="presParOf" srcId="{BFB70AC2-9864-40C4-A03D-1327220B14E3}" destId="{664B2488-95CF-4A84-B0BC-D8BE45201DCE}" srcOrd="0" destOrd="0" presId="urn:microsoft.com/office/officeart/2005/8/layout/bProcess3"/>
    <dgm:cxn modelId="{43944DCB-B077-46D3-8671-E43203A28BC0}" type="presParOf" srcId="{D01E1FF2-C02F-4C08-8A86-1A0E9A286673}" destId="{85A81873-47F2-475A-B1EB-FDC46E55C9CE}" srcOrd="6" destOrd="0" presId="urn:microsoft.com/office/officeart/2005/8/layout/bProcess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2E631-FCD3-42D6-9622-FF8C66B15935}">
      <dsp:nvSpPr>
        <dsp:cNvPr id="0" name=""/>
        <dsp:cNvSpPr/>
      </dsp:nvSpPr>
      <dsp:spPr>
        <a:xfrm>
          <a:off x="3786530" y="673999"/>
          <a:ext cx="520738" cy="91440"/>
        </a:xfrm>
        <a:custGeom>
          <a:avLst/>
          <a:gdLst/>
          <a:ahLst/>
          <a:cxnLst/>
          <a:rect l="0" t="0" r="0" b="0"/>
          <a:pathLst>
            <a:path>
              <a:moveTo>
                <a:pt x="0" y="45720"/>
              </a:moveTo>
              <a:lnTo>
                <a:pt x="520738"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4033116" y="716963"/>
        <a:ext cx="27566" cy="5513"/>
      </dsp:txXfrm>
    </dsp:sp>
    <dsp:sp modelId="{0D7B036F-0DB9-4E71-B1BC-9F154199367B}">
      <dsp:nvSpPr>
        <dsp:cNvPr id="0" name=""/>
        <dsp:cNvSpPr/>
      </dsp:nvSpPr>
      <dsp:spPr>
        <a:xfrm>
          <a:off x="1391205" y="582"/>
          <a:ext cx="2397125" cy="14382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cs-CZ" sz="2200" kern="1200" dirty="0"/>
            <a:t>International </a:t>
          </a:r>
          <a:r>
            <a:rPr lang="cs-CZ" sz="2200" kern="1200" dirty="0" err="1"/>
            <a:t>Year</a:t>
          </a:r>
          <a:r>
            <a:rPr lang="cs-CZ" sz="2200" kern="1200" dirty="0"/>
            <a:t> </a:t>
          </a:r>
          <a:r>
            <a:rPr lang="cs-CZ" sz="2200" kern="1200" dirty="0" err="1"/>
            <a:t>of</a:t>
          </a:r>
          <a:r>
            <a:rPr lang="cs-CZ" sz="2200" kern="1200" dirty="0"/>
            <a:t> </a:t>
          </a:r>
          <a:r>
            <a:rPr lang="cs-CZ" sz="2200" kern="1200" dirty="0" err="1"/>
            <a:t>Older</a:t>
          </a:r>
          <a:r>
            <a:rPr lang="cs-CZ" sz="2200" kern="1200" dirty="0"/>
            <a:t> </a:t>
          </a:r>
          <a:r>
            <a:rPr lang="cs-CZ" sz="2200" kern="1200" dirty="0" err="1"/>
            <a:t>Persons</a:t>
          </a:r>
          <a:r>
            <a:rPr lang="cs-CZ" sz="2200" kern="1200" dirty="0"/>
            <a:t> Vídeň (1991)</a:t>
          </a:r>
        </a:p>
      </dsp:txBody>
      <dsp:txXfrm>
        <a:off x="1391205" y="582"/>
        <a:ext cx="2397125" cy="1438275"/>
      </dsp:txXfrm>
    </dsp:sp>
    <dsp:sp modelId="{298854B8-A079-4BE8-BF9A-EB9CC7D8AD01}">
      <dsp:nvSpPr>
        <dsp:cNvPr id="0" name=""/>
        <dsp:cNvSpPr/>
      </dsp:nvSpPr>
      <dsp:spPr>
        <a:xfrm>
          <a:off x="2589768" y="1437057"/>
          <a:ext cx="2948463" cy="520738"/>
        </a:xfrm>
        <a:custGeom>
          <a:avLst/>
          <a:gdLst/>
          <a:ahLst/>
          <a:cxnLst/>
          <a:rect l="0" t="0" r="0" b="0"/>
          <a:pathLst>
            <a:path>
              <a:moveTo>
                <a:pt x="2948463" y="0"/>
              </a:moveTo>
              <a:lnTo>
                <a:pt x="2948463" y="277469"/>
              </a:lnTo>
              <a:lnTo>
                <a:pt x="0" y="277469"/>
              </a:lnTo>
              <a:lnTo>
                <a:pt x="0" y="520738"/>
              </a:lnTo>
            </a:path>
          </a:pathLst>
        </a:custGeom>
        <a:noFill/>
        <a:ln w="6350" cap="flat" cmpd="sng" algn="ctr">
          <a:solidFill>
            <a:schemeClr val="accent4">
              <a:hueOff val="3266964"/>
              <a:satOff val="-13592"/>
              <a:lumOff val="320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3989010" y="1694669"/>
        <a:ext cx="149978" cy="5513"/>
      </dsp:txXfrm>
    </dsp:sp>
    <dsp:sp modelId="{AB9368BB-BDE1-40C0-BFD8-4C8DAE410EED}">
      <dsp:nvSpPr>
        <dsp:cNvPr id="0" name=""/>
        <dsp:cNvSpPr/>
      </dsp:nvSpPr>
      <dsp:spPr>
        <a:xfrm>
          <a:off x="4339669" y="582"/>
          <a:ext cx="2397125" cy="1438275"/>
        </a:xfrm>
        <a:prstGeom prst="rect">
          <a:avLst/>
        </a:prstGeom>
        <a:solidFill>
          <a:schemeClr val="accent4">
            <a:hueOff val="2450223"/>
            <a:satOff val="-10194"/>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cs-CZ" sz="2200" kern="1200" dirty="0"/>
            <a:t>Madrid (2002) Řím (2022)</a:t>
          </a:r>
        </a:p>
      </dsp:txBody>
      <dsp:txXfrm>
        <a:off x="4339669" y="582"/>
        <a:ext cx="2397125" cy="1438275"/>
      </dsp:txXfrm>
    </dsp:sp>
    <dsp:sp modelId="{9740697A-8361-4B03-956C-F696458B29AD}">
      <dsp:nvSpPr>
        <dsp:cNvPr id="0" name=""/>
        <dsp:cNvSpPr/>
      </dsp:nvSpPr>
      <dsp:spPr>
        <a:xfrm>
          <a:off x="3786530" y="2663613"/>
          <a:ext cx="520738" cy="91440"/>
        </a:xfrm>
        <a:custGeom>
          <a:avLst/>
          <a:gdLst/>
          <a:ahLst/>
          <a:cxnLst/>
          <a:rect l="0" t="0" r="0" b="0"/>
          <a:pathLst>
            <a:path>
              <a:moveTo>
                <a:pt x="0" y="45720"/>
              </a:moveTo>
              <a:lnTo>
                <a:pt x="520738" y="45720"/>
              </a:lnTo>
            </a:path>
          </a:pathLst>
        </a:custGeom>
        <a:noFill/>
        <a:ln w="6350" cap="flat" cmpd="sng" algn="ctr">
          <a:solidFill>
            <a:schemeClr val="accent4">
              <a:hueOff val="6533927"/>
              <a:satOff val="-27185"/>
              <a:lumOff val="640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4033116" y="2706576"/>
        <a:ext cx="27566" cy="5513"/>
      </dsp:txXfrm>
    </dsp:sp>
    <dsp:sp modelId="{D7915A8B-5F11-4411-B6D3-1D914E12F5DC}">
      <dsp:nvSpPr>
        <dsp:cNvPr id="0" name=""/>
        <dsp:cNvSpPr/>
      </dsp:nvSpPr>
      <dsp:spPr>
        <a:xfrm>
          <a:off x="1391205" y="1990196"/>
          <a:ext cx="2397125" cy="1438275"/>
        </a:xfrm>
        <a:prstGeom prst="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cs-CZ" sz="2200" kern="1200" dirty="0"/>
            <a:t>RIS</a:t>
          </a:r>
        </a:p>
      </dsp:txBody>
      <dsp:txXfrm>
        <a:off x="1391205" y="1990196"/>
        <a:ext cx="2397125" cy="1438275"/>
      </dsp:txXfrm>
    </dsp:sp>
    <dsp:sp modelId="{8A3359CB-B707-43BB-A5C3-ACA57839BB5F}">
      <dsp:nvSpPr>
        <dsp:cNvPr id="0" name=""/>
        <dsp:cNvSpPr/>
      </dsp:nvSpPr>
      <dsp:spPr>
        <a:xfrm>
          <a:off x="2589768" y="3426671"/>
          <a:ext cx="2948463" cy="520738"/>
        </a:xfrm>
        <a:custGeom>
          <a:avLst/>
          <a:gdLst/>
          <a:ahLst/>
          <a:cxnLst/>
          <a:rect l="0" t="0" r="0" b="0"/>
          <a:pathLst>
            <a:path>
              <a:moveTo>
                <a:pt x="2948463" y="0"/>
              </a:moveTo>
              <a:lnTo>
                <a:pt x="2948463" y="277469"/>
              </a:lnTo>
              <a:lnTo>
                <a:pt x="0" y="277469"/>
              </a:lnTo>
              <a:lnTo>
                <a:pt x="0" y="520738"/>
              </a:lnTo>
            </a:path>
          </a:pathLst>
        </a:custGeom>
        <a:noFill/>
        <a:ln w="6350" cap="flat" cmpd="sng" algn="ctr">
          <a:solidFill>
            <a:schemeClr val="accent4">
              <a:hueOff val="9800891"/>
              <a:satOff val="-40777"/>
              <a:lumOff val="960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3989010" y="3684283"/>
        <a:ext cx="149978" cy="5513"/>
      </dsp:txXfrm>
    </dsp:sp>
    <dsp:sp modelId="{97A4E171-2E70-439F-87D7-3749E33EF7DB}">
      <dsp:nvSpPr>
        <dsp:cNvPr id="0" name=""/>
        <dsp:cNvSpPr/>
      </dsp:nvSpPr>
      <dsp:spPr>
        <a:xfrm>
          <a:off x="4339669" y="1990196"/>
          <a:ext cx="2397125" cy="1438275"/>
        </a:xfrm>
        <a:prstGeom prst="rect">
          <a:avLst/>
        </a:prstGeom>
        <a:solidFill>
          <a:schemeClr val="accent4">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cs-CZ" sz="2200" kern="1200" dirty="0"/>
            <a:t>NAPS</a:t>
          </a:r>
        </a:p>
      </dsp:txBody>
      <dsp:txXfrm>
        <a:off x="4339669" y="1990196"/>
        <a:ext cx="2397125" cy="1438275"/>
      </dsp:txXfrm>
    </dsp:sp>
    <dsp:sp modelId="{D765A9B9-CAF3-446C-8176-7DFB8B54AEA1}">
      <dsp:nvSpPr>
        <dsp:cNvPr id="0" name=""/>
        <dsp:cNvSpPr/>
      </dsp:nvSpPr>
      <dsp:spPr>
        <a:xfrm>
          <a:off x="1391205" y="3979809"/>
          <a:ext cx="2397125" cy="1438275"/>
        </a:xfrm>
        <a:prstGeom prst="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cs-CZ" sz="2200" kern="1200" dirty="0"/>
            <a:t>Krajské/ obecní programy</a:t>
          </a:r>
        </a:p>
      </dsp:txBody>
      <dsp:txXfrm>
        <a:off x="1391205" y="3979809"/>
        <a:ext cx="2397125" cy="14382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E7E50-1B50-4C2E-BC12-8723B0E2CFC7}">
      <dsp:nvSpPr>
        <dsp:cNvPr id="0" name=""/>
        <dsp:cNvSpPr/>
      </dsp:nvSpPr>
      <dsp:spPr>
        <a:xfrm>
          <a:off x="2148888" y="1001669"/>
          <a:ext cx="274113" cy="350689"/>
        </a:xfrm>
        <a:custGeom>
          <a:avLst/>
          <a:gdLst/>
          <a:ahLst/>
          <a:cxnLst/>
          <a:rect l="0" t="0" r="0" b="0"/>
          <a:pathLst>
            <a:path>
              <a:moveTo>
                <a:pt x="0" y="0"/>
              </a:moveTo>
              <a:lnTo>
                <a:pt x="154156" y="0"/>
              </a:lnTo>
              <a:lnTo>
                <a:pt x="154156" y="350689"/>
              </a:lnTo>
              <a:lnTo>
                <a:pt x="274113" y="350689"/>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2274330" y="1174719"/>
        <a:ext cx="23228" cy="4589"/>
      </dsp:txXfrm>
    </dsp:sp>
    <dsp:sp modelId="{ADE0918C-0A3B-4160-8036-2BBD17A065A0}">
      <dsp:nvSpPr>
        <dsp:cNvPr id="0" name=""/>
        <dsp:cNvSpPr/>
      </dsp:nvSpPr>
      <dsp:spPr>
        <a:xfrm>
          <a:off x="155186" y="403019"/>
          <a:ext cx="1995501" cy="11973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cs-CZ" sz="2800" kern="1200" dirty="0"/>
            <a:t>WHO</a:t>
          </a:r>
        </a:p>
      </dsp:txBody>
      <dsp:txXfrm>
        <a:off x="155186" y="403019"/>
        <a:ext cx="1995501" cy="1197300"/>
      </dsp:txXfrm>
    </dsp:sp>
    <dsp:sp modelId="{56A2D588-05BE-4F3D-86AF-96D9E4882A00}">
      <dsp:nvSpPr>
        <dsp:cNvPr id="0" name=""/>
        <dsp:cNvSpPr/>
      </dsp:nvSpPr>
      <dsp:spPr>
        <a:xfrm>
          <a:off x="998685" y="1949209"/>
          <a:ext cx="2454466" cy="428365"/>
        </a:xfrm>
        <a:custGeom>
          <a:avLst/>
          <a:gdLst/>
          <a:ahLst/>
          <a:cxnLst/>
          <a:rect l="0" t="0" r="0" b="0"/>
          <a:pathLst>
            <a:path>
              <a:moveTo>
                <a:pt x="2454466" y="0"/>
              </a:moveTo>
              <a:lnTo>
                <a:pt x="2454466" y="231282"/>
              </a:lnTo>
              <a:lnTo>
                <a:pt x="0" y="231282"/>
              </a:lnTo>
              <a:lnTo>
                <a:pt x="0" y="428365"/>
              </a:lnTo>
            </a:path>
          </a:pathLst>
        </a:custGeom>
        <a:noFill/>
        <a:ln w="6350" cap="flat" cmpd="sng" algn="ctr">
          <a:solidFill>
            <a:schemeClr val="accent2">
              <a:hueOff val="-727682"/>
              <a:satOff val="-41964"/>
              <a:lumOff val="431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2163493" y="2161097"/>
        <a:ext cx="124850" cy="4589"/>
      </dsp:txXfrm>
    </dsp:sp>
    <dsp:sp modelId="{AA192686-5E6B-49E0-9717-9353A38BC1C4}">
      <dsp:nvSpPr>
        <dsp:cNvPr id="0" name=""/>
        <dsp:cNvSpPr/>
      </dsp:nvSpPr>
      <dsp:spPr>
        <a:xfrm>
          <a:off x="2455401" y="753708"/>
          <a:ext cx="1995501" cy="1197300"/>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cs-CZ" sz="2800" kern="1200" dirty="0" err="1"/>
            <a:t>Healthy</a:t>
          </a:r>
          <a:r>
            <a:rPr lang="cs-CZ" sz="2800" kern="1200" dirty="0"/>
            <a:t> </a:t>
          </a:r>
        </a:p>
      </dsp:txBody>
      <dsp:txXfrm>
        <a:off x="2455401" y="753708"/>
        <a:ext cx="1995501" cy="1197300"/>
      </dsp:txXfrm>
    </dsp:sp>
    <dsp:sp modelId="{BFB70AC2-9864-40C4-A03D-1327220B14E3}">
      <dsp:nvSpPr>
        <dsp:cNvPr id="0" name=""/>
        <dsp:cNvSpPr/>
      </dsp:nvSpPr>
      <dsp:spPr>
        <a:xfrm>
          <a:off x="1994636" y="2962905"/>
          <a:ext cx="428365" cy="91440"/>
        </a:xfrm>
        <a:custGeom>
          <a:avLst/>
          <a:gdLst/>
          <a:ahLst/>
          <a:cxnLst/>
          <a:rect l="0" t="0" r="0" b="0"/>
          <a:pathLst>
            <a:path>
              <a:moveTo>
                <a:pt x="0" y="45720"/>
              </a:moveTo>
              <a:lnTo>
                <a:pt x="428365"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2197344" y="3006330"/>
        <a:ext cx="22948" cy="4589"/>
      </dsp:txXfrm>
    </dsp:sp>
    <dsp:sp modelId="{462D180A-A2F6-4FA1-97B1-398FDC0C0B57}">
      <dsp:nvSpPr>
        <dsp:cNvPr id="0" name=""/>
        <dsp:cNvSpPr/>
      </dsp:nvSpPr>
      <dsp:spPr>
        <a:xfrm>
          <a:off x="934" y="2409975"/>
          <a:ext cx="1995501" cy="1197300"/>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cs-CZ" sz="2800" kern="1200" dirty="0" err="1"/>
            <a:t>Active</a:t>
          </a:r>
          <a:endParaRPr lang="cs-CZ" sz="2800" kern="1200" dirty="0"/>
        </a:p>
      </dsp:txBody>
      <dsp:txXfrm>
        <a:off x="934" y="2409975"/>
        <a:ext cx="1995501" cy="1197300"/>
      </dsp:txXfrm>
    </dsp:sp>
    <dsp:sp modelId="{85A81873-47F2-475A-B1EB-FDC46E55C9CE}">
      <dsp:nvSpPr>
        <dsp:cNvPr id="0" name=""/>
        <dsp:cNvSpPr/>
      </dsp:nvSpPr>
      <dsp:spPr>
        <a:xfrm>
          <a:off x="2455401" y="2409975"/>
          <a:ext cx="1995501" cy="1197300"/>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cs-CZ" sz="2800" kern="1200" dirty="0"/>
            <a:t>Lokální politiky</a:t>
          </a:r>
        </a:p>
      </dsp:txBody>
      <dsp:txXfrm>
        <a:off x="2455401" y="2409975"/>
        <a:ext cx="1995501" cy="11973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E7E50-1B50-4C2E-BC12-8723B0E2CFC7}">
      <dsp:nvSpPr>
        <dsp:cNvPr id="0" name=""/>
        <dsp:cNvSpPr/>
      </dsp:nvSpPr>
      <dsp:spPr>
        <a:xfrm>
          <a:off x="1167388" y="1093255"/>
          <a:ext cx="238860" cy="91440"/>
        </a:xfrm>
        <a:custGeom>
          <a:avLst/>
          <a:gdLst/>
          <a:ahLst/>
          <a:cxnLst/>
          <a:rect l="0" t="0" r="0" b="0"/>
          <a:pathLst>
            <a:path>
              <a:moveTo>
                <a:pt x="0" y="45720"/>
              </a:moveTo>
              <a:lnTo>
                <a:pt x="136530" y="45720"/>
              </a:lnTo>
              <a:lnTo>
                <a:pt x="136530" y="52503"/>
              </a:lnTo>
              <a:lnTo>
                <a:pt x="238860" y="52503"/>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1280080" y="1137631"/>
        <a:ext cx="13477" cy="2689"/>
      </dsp:txXfrm>
    </dsp:sp>
    <dsp:sp modelId="{ADE0918C-0A3B-4160-8036-2BBD17A065A0}">
      <dsp:nvSpPr>
        <dsp:cNvPr id="0" name=""/>
        <dsp:cNvSpPr/>
      </dsp:nvSpPr>
      <dsp:spPr>
        <a:xfrm>
          <a:off x="0" y="788219"/>
          <a:ext cx="1169188" cy="70151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cs-CZ" sz="1200" kern="1200" dirty="0"/>
            <a:t>EU</a:t>
          </a:r>
        </a:p>
      </dsp:txBody>
      <dsp:txXfrm>
        <a:off x="0" y="788219"/>
        <a:ext cx="1169188" cy="701512"/>
      </dsp:txXfrm>
    </dsp:sp>
    <dsp:sp modelId="{56A2D588-05BE-4F3D-86AF-96D9E4882A00}">
      <dsp:nvSpPr>
        <dsp:cNvPr id="0" name=""/>
        <dsp:cNvSpPr/>
      </dsp:nvSpPr>
      <dsp:spPr>
        <a:xfrm>
          <a:off x="585141" y="1494715"/>
          <a:ext cx="1438101" cy="238313"/>
        </a:xfrm>
        <a:custGeom>
          <a:avLst/>
          <a:gdLst/>
          <a:ahLst/>
          <a:cxnLst/>
          <a:rect l="0" t="0" r="0" b="0"/>
          <a:pathLst>
            <a:path>
              <a:moveTo>
                <a:pt x="1438101" y="0"/>
              </a:moveTo>
              <a:lnTo>
                <a:pt x="1438101" y="136256"/>
              </a:lnTo>
              <a:lnTo>
                <a:pt x="0" y="136256"/>
              </a:lnTo>
              <a:lnTo>
                <a:pt x="0" y="238313"/>
              </a:lnTo>
            </a:path>
          </a:pathLst>
        </a:custGeom>
        <a:noFill/>
        <a:ln w="6350" cap="flat" cmpd="sng" algn="ctr">
          <a:solidFill>
            <a:schemeClr val="accent5">
              <a:hueOff val="-3379271"/>
              <a:satOff val="-8710"/>
              <a:lumOff val="-588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1267616" y="1612527"/>
        <a:ext cx="73151" cy="2689"/>
      </dsp:txXfrm>
    </dsp:sp>
    <dsp:sp modelId="{AA192686-5E6B-49E0-9717-9353A38BC1C4}">
      <dsp:nvSpPr>
        <dsp:cNvPr id="0" name=""/>
        <dsp:cNvSpPr/>
      </dsp:nvSpPr>
      <dsp:spPr>
        <a:xfrm>
          <a:off x="1438649" y="795002"/>
          <a:ext cx="1169188" cy="701512"/>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cs-CZ" sz="1200" kern="1200" dirty="0"/>
            <a:t>Open </a:t>
          </a:r>
          <a:r>
            <a:rPr lang="cs-CZ" sz="1200" kern="1200" dirty="0" err="1"/>
            <a:t>method</a:t>
          </a:r>
          <a:r>
            <a:rPr lang="cs-CZ" sz="1200" kern="1200" dirty="0"/>
            <a:t> </a:t>
          </a:r>
          <a:r>
            <a:rPr lang="cs-CZ" sz="1200" kern="1200" dirty="0" err="1"/>
            <a:t>of</a:t>
          </a:r>
          <a:r>
            <a:rPr lang="cs-CZ" sz="1200" kern="1200" dirty="0"/>
            <a:t> </a:t>
          </a:r>
          <a:r>
            <a:rPr lang="cs-CZ" sz="1200" kern="1200" dirty="0" err="1"/>
            <a:t>coordination</a:t>
          </a:r>
          <a:r>
            <a:rPr lang="cs-CZ" sz="1200" kern="1200" dirty="0"/>
            <a:t> in </a:t>
          </a:r>
          <a:r>
            <a:rPr lang="cs-CZ" sz="1200" kern="1200" dirty="0" err="1"/>
            <a:t>social</a:t>
          </a:r>
          <a:r>
            <a:rPr lang="cs-CZ" sz="1200" kern="1200" dirty="0"/>
            <a:t> </a:t>
          </a:r>
          <a:r>
            <a:rPr lang="cs-CZ" sz="1200" kern="1200" dirty="0" err="1"/>
            <a:t>policy</a:t>
          </a:r>
          <a:r>
            <a:rPr lang="cs-CZ" sz="1200" kern="1200" dirty="0"/>
            <a:t> </a:t>
          </a:r>
        </a:p>
      </dsp:txBody>
      <dsp:txXfrm>
        <a:off x="1438649" y="795002"/>
        <a:ext cx="1169188" cy="701512"/>
      </dsp:txXfrm>
    </dsp:sp>
    <dsp:sp modelId="{BFB70AC2-9864-40C4-A03D-1327220B14E3}">
      <dsp:nvSpPr>
        <dsp:cNvPr id="0" name=""/>
        <dsp:cNvSpPr/>
      </dsp:nvSpPr>
      <dsp:spPr>
        <a:xfrm>
          <a:off x="1167935" y="2070465"/>
          <a:ext cx="238313" cy="91440"/>
        </a:xfrm>
        <a:custGeom>
          <a:avLst/>
          <a:gdLst/>
          <a:ahLst/>
          <a:cxnLst/>
          <a:rect l="0" t="0" r="0" b="0"/>
          <a:pathLst>
            <a:path>
              <a:moveTo>
                <a:pt x="0" y="45720"/>
              </a:moveTo>
              <a:lnTo>
                <a:pt x="238313" y="45720"/>
              </a:lnTo>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1280369" y="2114841"/>
        <a:ext cx="13445" cy="2689"/>
      </dsp:txXfrm>
    </dsp:sp>
    <dsp:sp modelId="{462D180A-A2F6-4FA1-97B1-398FDC0C0B57}">
      <dsp:nvSpPr>
        <dsp:cNvPr id="0" name=""/>
        <dsp:cNvSpPr/>
      </dsp:nvSpPr>
      <dsp:spPr>
        <a:xfrm>
          <a:off x="547" y="1765429"/>
          <a:ext cx="1169188" cy="701512"/>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cs-CZ" sz="1200" kern="1200" dirty="0"/>
            <a:t>Národní vlády</a:t>
          </a:r>
        </a:p>
      </dsp:txBody>
      <dsp:txXfrm>
        <a:off x="547" y="1765429"/>
        <a:ext cx="1169188" cy="701512"/>
      </dsp:txXfrm>
    </dsp:sp>
    <dsp:sp modelId="{85A81873-47F2-475A-B1EB-FDC46E55C9CE}">
      <dsp:nvSpPr>
        <dsp:cNvPr id="0" name=""/>
        <dsp:cNvSpPr/>
      </dsp:nvSpPr>
      <dsp:spPr>
        <a:xfrm>
          <a:off x="1438649" y="1765429"/>
          <a:ext cx="1169188" cy="701512"/>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cs-CZ" sz="1200" kern="1200" dirty="0"/>
            <a:t>EY 2012</a:t>
          </a:r>
        </a:p>
      </dsp:txBody>
      <dsp:txXfrm>
        <a:off x="1438649" y="1765429"/>
        <a:ext cx="1169188" cy="701512"/>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fld id="{57C4A26B-286E-4879-9183-C6E7E51C8B4C}" type="datetimeFigureOut">
              <a:rPr lang="cs-CZ" smtClean="0"/>
              <a:t>04.11.2024</a:t>
            </a:fld>
            <a:endParaRPr lang="cs-CZ"/>
          </a:p>
        </p:txBody>
      </p:sp>
      <p:sp>
        <p:nvSpPr>
          <p:cNvPr id="4" name="Zástupný symbol pro obrázek snímku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97E7FCBF-DEFC-4C1D-9764-A76A555C0E88}" type="slidenum">
              <a:rPr lang="cs-CZ" smtClean="0"/>
              <a:t>‹#›</a:t>
            </a:fld>
            <a:endParaRPr lang="cs-CZ"/>
          </a:p>
        </p:txBody>
      </p:sp>
    </p:spTree>
    <p:extLst>
      <p:ext uri="{BB962C8B-B14F-4D97-AF65-F5344CB8AC3E}">
        <p14:creationId xmlns:p14="http://schemas.microsoft.com/office/powerpoint/2010/main" val="2878401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8796F01-7154-41E0-B48B-A6921757531A}" type="slidenum">
              <a:rPr lang="cs-CZ" smtClean="0"/>
              <a:pPr/>
              <a:t>11</a:t>
            </a:fld>
            <a:endParaRPr lang="cs-CZ" dirty="0"/>
          </a:p>
        </p:txBody>
      </p:sp>
    </p:spTree>
    <p:extLst>
      <p:ext uri="{BB962C8B-B14F-4D97-AF65-F5344CB8AC3E}">
        <p14:creationId xmlns:p14="http://schemas.microsoft.com/office/powerpoint/2010/main" val="3700543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1436836" y="2431954"/>
            <a:ext cx="11494679" cy="198978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5665788" y="630238"/>
            <a:ext cx="3035300" cy="1706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txBox="1">
            <a:spLocks noGrp="1"/>
          </p:cNvSpPr>
          <p:nvPr>
            <p:ph type="body" idx="1"/>
          </p:nvPr>
        </p:nvSpPr>
        <p:spPr>
          <a:xfrm>
            <a:off x="1436836" y="2431954"/>
            <a:ext cx="11494679" cy="198978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4:notes"/>
          <p:cNvSpPr>
            <a:spLocks noGrp="1" noRot="1" noChangeAspect="1"/>
          </p:cNvSpPr>
          <p:nvPr>
            <p:ph type="sldImg" idx="2"/>
          </p:nvPr>
        </p:nvSpPr>
        <p:spPr>
          <a:xfrm>
            <a:off x="5665788" y="630238"/>
            <a:ext cx="3035300" cy="1706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1436836" y="2431954"/>
            <a:ext cx="11494679" cy="198978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7:notes"/>
          <p:cNvSpPr>
            <a:spLocks noGrp="1" noRot="1" noChangeAspect="1"/>
          </p:cNvSpPr>
          <p:nvPr>
            <p:ph type="sldImg" idx="2"/>
          </p:nvPr>
        </p:nvSpPr>
        <p:spPr>
          <a:xfrm>
            <a:off x="5665788" y="630238"/>
            <a:ext cx="3035300" cy="1706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txBox="1">
            <a:spLocks noGrp="1"/>
          </p:cNvSpPr>
          <p:nvPr>
            <p:ph type="body" idx="1"/>
          </p:nvPr>
        </p:nvSpPr>
        <p:spPr>
          <a:xfrm>
            <a:off x="1436836" y="2431954"/>
            <a:ext cx="11494679" cy="1989781"/>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i="1" dirty="0">
                <a:effectLst/>
                <a:latin typeface="Segoe UI" panose="020B0502040204020203" pitchFamily="34" charset="0"/>
                <a:ea typeface="Calibri" panose="020F0502020204030204" pitchFamily="34" charset="0"/>
                <a:cs typeface="Times New Roman" panose="02020603050405020304" pitchFamily="18" charset="0"/>
              </a:rPr>
              <a:t>Tmavá (horní) barva indikuje podíl obětí v daném typu EAN bez chybějících odpovědí. Světlá (dolní) barva pak ukazuje podíl obětí při započítání chybějících odpovědí. Dopočet do 100 % u každé položky tvoří ti, co nemají zkušenost s daným typem EAN.</a:t>
            </a:r>
            <a:endParaRPr lang="cs-CZ" sz="1800" dirty="0">
              <a:effectLst/>
              <a:latin typeface="Segoe UI" panose="020B0502040204020203"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34" name="Google Shape;134;p4:notes"/>
          <p:cNvSpPr>
            <a:spLocks noGrp="1" noRot="1" noChangeAspect="1"/>
          </p:cNvSpPr>
          <p:nvPr>
            <p:ph type="sldImg" idx="2"/>
          </p:nvPr>
        </p:nvSpPr>
        <p:spPr>
          <a:xfrm>
            <a:off x="5665788" y="630238"/>
            <a:ext cx="3035300" cy="1706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5550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txBox="1">
            <a:spLocks noGrp="1"/>
          </p:cNvSpPr>
          <p:nvPr>
            <p:ph type="body" idx="1"/>
          </p:nvPr>
        </p:nvSpPr>
        <p:spPr>
          <a:xfrm>
            <a:off x="1436836" y="2431954"/>
            <a:ext cx="11494679" cy="1989781"/>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Segoe UI" panose="020B0502040204020203" pitchFamily="34" charset="0"/>
                <a:ea typeface="Calibri" panose="020F0502020204030204" pitchFamily="34" charset="0"/>
                <a:cs typeface="Times New Roman" panose="02020603050405020304" pitchFamily="18" charset="0"/>
              </a:rPr>
              <a:t>K pachatelům se vyjadřovali pouze oběti.</a:t>
            </a:r>
          </a:p>
          <a:p>
            <a:pPr marL="0" lvl="0" indent="0" algn="l" rtl="0">
              <a:spcBef>
                <a:spcPts val="0"/>
              </a:spcBef>
              <a:spcAft>
                <a:spcPts val="0"/>
              </a:spcAft>
              <a:buNone/>
            </a:pPr>
            <a:endParaRPr dirty="0"/>
          </a:p>
        </p:txBody>
      </p:sp>
      <p:sp>
        <p:nvSpPr>
          <p:cNvPr id="134" name="Google Shape;134;p4:notes"/>
          <p:cNvSpPr>
            <a:spLocks noGrp="1" noRot="1" noChangeAspect="1"/>
          </p:cNvSpPr>
          <p:nvPr>
            <p:ph type="sldImg" idx="2"/>
          </p:nvPr>
        </p:nvSpPr>
        <p:spPr>
          <a:xfrm>
            <a:off x="5665788" y="630238"/>
            <a:ext cx="3035300" cy="1706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3882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2:notes"/>
          <p:cNvSpPr txBox="1">
            <a:spLocks noGrp="1"/>
          </p:cNvSpPr>
          <p:nvPr>
            <p:ph type="body" idx="1"/>
          </p:nvPr>
        </p:nvSpPr>
        <p:spPr>
          <a:xfrm>
            <a:off x="1436836" y="2431954"/>
            <a:ext cx="11494679" cy="198978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22:notes"/>
          <p:cNvSpPr>
            <a:spLocks noGrp="1" noRot="1" noChangeAspect="1"/>
          </p:cNvSpPr>
          <p:nvPr>
            <p:ph type="sldImg" idx="2"/>
          </p:nvPr>
        </p:nvSpPr>
        <p:spPr>
          <a:xfrm>
            <a:off x="5665788" y="630238"/>
            <a:ext cx="3035300" cy="1706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9063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Udělat si pořádek, inventuru v </a:t>
            </a:r>
            <a:r>
              <a:rPr lang="cs-CZ" dirty="0" err="1"/>
              <a:t>pojhmech</a:t>
            </a:r>
            <a:r>
              <a:rPr lang="cs-CZ" dirty="0"/>
              <a:t> a ukázat, že při tom ztrácíme za zřetele pohled samotných seniorů</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3ED808-9EB5-4B00-B04E-B33FB9FBEE13}"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95284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3B827A-604D-461C-8827-366B8AB55763}"/>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FC33EDB8-9229-4196-AF0F-AC09EF8546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6AE7990C-2092-46A5-BCAF-987A7D916D77}"/>
              </a:ext>
            </a:extLst>
          </p:cNvPr>
          <p:cNvSpPr>
            <a:spLocks noGrp="1"/>
          </p:cNvSpPr>
          <p:nvPr>
            <p:ph type="dt" sz="half" idx="10"/>
          </p:nvPr>
        </p:nvSpPr>
        <p:spPr/>
        <p:txBody>
          <a:bodyPr/>
          <a:lstStyle/>
          <a:p>
            <a:fld id="{CF12F707-785F-4FFF-B9D4-737B3BD342D3}" type="datetimeFigureOut">
              <a:rPr lang="cs-CZ" smtClean="0"/>
              <a:t>04.11.2024</a:t>
            </a:fld>
            <a:endParaRPr lang="cs-CZ"/>
          </a:p>
        </p:txBody>
      </p:sp>
      <p:sp>
        <p:nvSpPr>
          <p:cNvPr id="5" name="Zástupný symbol pro zápatí 4">
            <a:extLst>
              <a:ext uri="{FF2B5EF4-FFF2-40B4-BE49-F238E27FC236}">
                <a16:creationId xmlns:a16="http://schemas.microsoft.com/office/drawing/2014/main" id="{8900DE35-6530-40BB-BDC7-C683D47AEBE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50AA8AD-0621-431C-8477-3D4EF5B98509}"/>
              </a:ext>
            </a:extLst>
          </p:cNvPr>
          <p:cNvSpPr>
            <a:spLocks noGrp="1"/>
          </p:cNvSpPr>
          <p:nvPr>
            <p:ph type="sldNum" sz="quarter" idx="12"/>
          </p:nvPr>
        </p:nvSpPr>
        <p:spPr/>
        <p:txBody>
          <a:bodyPr/>
          <a:lstStyle/>
          <a:p>
            <a:fld id="{3E65D7DE-1C3C-42FB-A4FE-A1F11CBB158F}" type="slidenum">
              <a:rPr lang="cs-CZ" smtClean="0"/>
              <a:t>‹#›</a:t>
            </a:fld>
            <a:endParaRPr lang="cs-CZ"/>
          </a:p>
        </p:txBody>
      </p:sp>
    </p:spTree>
    <p:extLst>
      <p:ext uri="{BB962C8B-B14F-4D97-AF65-F5344CB8AC3E}">
        <p14:creationId xmlns:p14="http://schemas.microsoft.com/office/powerpoint/2010/main" val="3553334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7CE956-10D2-4398-A6C0-4FDFE4F884B9}"/>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CEF2E9AF-2E6E-4039-B957-2F3BBA3457FF}"/>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8027BDC-27E1-4773-B7CB-6AF375851E22}"/>
              </a:ext>
            </a:extLst>
          </p:cNvPr>
          <p:cNvSpPr>
            <a:spLocks noGrp="1"/>
          </p:cNvSpPr>
          <p:nvPr>
            <p:ph type="dt" sz="half" idx="10"/>
          </p:nvPr>
        </p:nvSpPr>
        <p:spPr/>
        <p:txBody>
          <a:bodyPr/>
          <a:lstStyle/>
          <a:p>
            <a:fld id="{CF12F707-785F-4FFF-B9D4-737B3BD342D3}" type="datetimeFigureOut">
              <a:rPr lang="cs-CZ" smtClean="0"/>
              <a:t>04.11.2024</a:t>
            </a:fld>
            <a:endParaRPr lang="cs-CZ"/>
          </a:p>
        </p:txBody>
      </p:sp>
      <p:sp>
        <p:nvSpPr>
          <p:cNvPr id="5" name="Zástupný symbol pro zápatí 4">
            <a:extLst>
              <a:ext uri="{FF2B5EF4-FFF2-40B4-BE49-F238E27FC236}">
                <a16:creationId xmlns:a16="http://schemas.microsoft.com/office/drawing/2014/main" id="{6250B754-710F-4927-A26A-527CF88CC6F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FE129DB-DB51-4FCF-95CF-29EFD3E71865}"/>
              </a:ext>
            </a:extLst>
          </p:cNvPr>
          <p:cNvSpPr>
            <a:spLocks noGrp="1"/>
          </p:cNvSpPr>
          <p:nvPr>
            <p:ph type="sldNum" sz="quarter" idx="12"/>
          </p:nvPr>
        </p:nvSpPr>
        <p:spPr/>
        <p:txBody>
          <a:bodyPr/>
          <a:lstStyle/>
          <a:p>
            <a:fld id="{3E65D7DE-1C3C-42FB-A4FE-A1F11CBB158F}" type="slidenum">
              <a:rPr lang="cs-CZ" smtClean="0"/>
              <a:t>‹#›</a:t>
            </a:fld>
            <a:endParaRPr lang="cs-CZ"/>
          </a:p>
        </p:txBody>
      </p:sp>
    </p:spTree>
    <p:extLst>
      <p:ext uri="{BB962C8B-B14F-4D97-AF65-F5344CB8AC3E}">
        <p14:creationId xmlns:p14="http://schemas.microsoft.com/office/powerpoint/2010/main" val="1830432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9C828FD6-841A-47D7-834C-CD8CCE34A87C}"/>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C8287D83-C58C-49FE-8BEF-C303A1E21B79}"/>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F23081B-AA0D-49EB-9EB1-4FADDA480212}"/>
              </a:ext>
            </a:extLst>
          </p:cNvPr>
          <p:cNvSpPr>
            <a:spLocks noGrp="1"/>
          </p:cNvSpPr>
          <p:nvPr>
            <p:ph type="dt" sz="half" idx="10"/>
          </p:nvPr>
        </p:nvSpPr>
        <p:spPr/>
        <p:txBody>
          <a:bodyPr/>
          <a:lstStyle/>
          <a:p>
            <a:fld id="{CF12F707-785F-4FFF-B9D4-737B3BD342D3}" type="datetimeFigureOut">
              <a:rPr lang="cs-CZ" smtClean="0"/>
              <a:t>04.11.2024</a:t>
            </a:fld>
            <a:endParaRPr lang="cs-CZ"/>
          </a:p>
        </p:txBody>
      </p:sp>
      <p:sp>
        <p:nvSpPr>
          <p:cNvPr id="5" name="Zástupný symbol pro zápatí 4">
            <a:extLst>
              <a:ext uri="{FF2B5EF4-FFF2-40B4-BE49-F238E27FC236}">
                <a16:creationId xmlns:a16="http://schemas.microsoft.com/office/drawing/2014/main" id="{D5A05F10-E64A-4EB0-BBB5-6AAEC56AEE1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BA79E60-290D-4489-91F5-6302B70B9731}"/>
              </a:ext>
            </a:extLst>
          </p:cNvPr>
          <p:cNvSpPr>
            <a:spLocks noGrp="1"/>
          </p:cNvSpPr>
          <p:nvPr>
            <p:ph type="sldNum" sz="quarter" idx="12"/>
          </p:nvPr>
        </p:nvSpPr>
        <p:spPr/>
        <p:txBody>
          <a:bodyPr/>
          <a:lstStyle/>
          <a:p>
            <a:fld id="{3E65D7DE-1C3C-42FB-A4FE-A1F11CBB158F}" type="slidenum">
              <a:rPr lang="cs-CZ" smtClean="0"/>
              <a:t>‹#›</a:t>
            </a:fld>
            <a:endParaRPr lang="cs-CZ"/>
          </a:p>
        </p:txBody>
      </p:sp>
    </p:spTree>
    <p:extLst>
      <p:ext uri="{BB962C8B-B14F-4D97-AF65-F5344CB8AC3E}">
        <p14:creationId xmlns:p14="http://schemas.microsoft.com/office/powerpoint/2010/main" val="3731542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dpis a obsah">
  <p:cSld name="1_Nadpis a obsah">
    <p:spTree>
      <p:nvGrpSpPr>
        <p:cNvPr id="1" name="Shape 20"/>
        <p:cNvGrpSpPr/>
        <p:nvPr/>
      </p:nvGrpSpPr>
      <p:grpSpPr>
        <a:xfrm>
          <a:off x="0" y="0"/>
          <a:ext cx="0" cy="0"/>
          <a:chOff x="0" y="0"/>
          <a:chExt cx="0" cy="0"/>
        </a:xfrm>
      </p:grpSpPr>
      <p:sp>
        <p:nvSpPr>
          <p:cNvPr id="21" name="Google Shape;21;p146"/>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6"/>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lvl1pPr marL="0" lvl="0" indent="0" algn="l">
              <a:spcBef>
                <a:spcPts val="0"/>
              </a:spcBef>
              <a:buNone/>
              <a:defRPr sz="1200" b="0" i="0" u="none" strike="noStrike" cap="none">
                <a:solidFill>
                  <a:schemeClr val="dk2"/>
                </a:solidFill>
                <a:latin typeface="Arial"/>
                <a:ea typeface="Arial"/>
                <a:cs typeface="Arial"/>
                <a:sym typeface="Arial"/>
              </a:defRPr>
            </a:lvl1pPr>
            <a:lvl2pPr marL="0" lvl="1" indent="0" algn="l">
              <a:spcBef>
                <a:spcPts val="0"/>
              </a:spcBef>
              <a:buNone/>
              <a:defRPr sz="1200" b="0" i="0" u="none" strike="noStrike" cap="none">
                <a:solidFill>
                  <a:schemeClr val="dk2"/>
                </a:solidFill>
                <a:latin typeface="Arial"/>
                <a:ea typeface="Arial"/>
                <a:cs typeface="Arial"/>
                <a:sym typeface="Arial"/>
              </a:defRPr>
            </a:lvl2pPr>
            <a:lvl3pPr marL="0" lvl="2" indent="0" algn="l">
              <a:spcBef>
                <a:spcPts val="0"/>
              </a:spcBef>
              <a:buNone/>
              <a:defRPr sz="1200" b="0" i="0" u="none" strike="noStrike" cap="none">
                <a:solidFill>
                  <a:schemeClr val="dk2"/>
                </a:solidFill>
                <a:latin typeface="Arial"/>
                <a:ea typeface="Arial"/>
                <a:cs typeface="Arial"/>
                <a:sym typeface="Arial"/>
              </a:defRPr>
            </a:lvl3pPr>
            <a:lvl4pPr marL="0" lvl="3" indent="0" algn="l">
              <a:spcBef>
                <a:spcPts val="0"/>
              </a:spcBef>
              <a:buNone/>
              <a:defRPr sz="1200" b="0" i="0" u="none" strike="noStrike" cap="none">
                <a:solidFill>
                  <a:schemeClr val="dk2"/>
                </a:solidFill>
                <a:latin typeface="Arial"/>
                <a:ea typeface="Arial"/>
                <a:cs typeface="Arial"/>
                <a:sym typeface="Arial"/>
              </a:defRPr>
            </a:lvl4pPr>
            <a:lvl5pPr marL="0" lvl="4" indent="0" algn="l">
              <a:spcBef>
                <a:spcPts val="0"/>
              </a:spcBef>
              <a:buNone/>
              <a:defRPr sz="1200" b="0" i="0" u="none" strike="noStrike" cap="none">
                <a:solidFill>
                  <a:schemeClr val="dk2"/>
                </a:solidFill>
                <a:latin typeface="Arial"/>
                <a:ea typeface="Arial"/>
                <a:cs typeface="Arial"/>
                <a:sym typeface="Arial"/>
              </a:defRPr>
            </a:lvl5pPr>
            <a:lvl6pPr marL="0" lvl="5" indent="0" algn="l">
              <a:spcBef>
                <a:spcPts val="0"/>
              </a:spcBef>
              <a:buNone/>
              <a:defRPr sz="1200" b="0" i="0" u="none" strike="noStrike" cap="none">
                <a:solidFill>
                  <a:schemeClr val="dk2"/>
                </a:solidFill>
                <a:latin typeface="Arial"/>
                <a:ea typeface="Arial"/>
                <a:cs typeface="Arial"/>
                <a:sym typeface="Arial"/>
              </a:defRPr>
            </a:lvl6pPr>
            <a:lvl7pPr marL="0" lvl="6" indent="0" algn="l">
              <a:spcBef>
                <a:spcPts val="0"/>
              </a:spcBef>
              <a:buNone/>
              <a:defRPr sz="1200" b="0" i="0" u="none" strike="noStrike" cap="none">
                <a:solidFill>
                  <a:schemeClr val="dk2"/>
                </a:solidFill>
                <a:latin typeface="Arial"/>
                <a:ea typeface="Arial"/>
                <a:cs typeface="Arial"/>
                <a:sym typeface="Arial"/>
              </a:defRPr>
            </a:lvl7pPr>
            <a:lvl8pPr marL="0" lvl="7" indent="0" algn="l">
              <a:spcBef>
                <a:spcPts val="0"/>
              </a:spcBef>
              <a:buNone/>
              <a:defRPr sz="1200" b="0" i="0" u="none" strike="noStrike" cap="none">
                <a:solidFill>
                  <a:schemeClr val="dk2"/>
                </a:solidFill>
                <a:latin typeface="Arial"/>
                <a:ea typeface="Arial"/>
                <a:cs typeface="Arial"/>
                <a:sym typeface="Arial"/>
              </a:defRPr>
            </a:lvl8pPr>
            <a:lvl9pPr marL="0" lvl="8" indent="0" algn="l">
              <a:spcBef>
                <a:spcPts val="0"/>
              </a:spcBef>
              <a:buNone/>
              <a:defRPr sz="12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cs-CZ"/>
              <a:t>‹#›</a:t>
            </a:fld>
            <a:endParaRPr/>
          </a:p>
        </p:txBody>
      </p:sp>
      <p:sp>
        <p:nvSpPr>
          <p:cNvPr id="23" name="Google Shape;23;p146"/>
          <p:cNvSpPr txBox="1">
            <a:spLocks noGrp="1"/>
          </p:cNvSpPr>
          <p:nvPr>
            <p:ph type="title"/>
          </p:nvPr>
        </p:nvSpPr>
        <p:spPr>
          <a:xfrm>
            <a:off x="720000" y="720000"/>
            <a:ext cx="10753200" cy="451576"/>
          </a:xfrm>
          <a:prstGeom prst="rect">
            <a:avLst/>
          </a:prstGeom>
          <a:noFill/>
          <a:ln>
            <a:noFill/>
          </a:ln>
        </p:spPr>
        <p:txBody>
          <a:bodyPr spcFirstLastPara="1" wrap="square" lIns="0" tIns="0" rIns="0" bIns="0" anchor="t" anchorCtr="0">
            <a:noAutofit/>
          </a:bodyPr>
          <a:lstStyle>
            <a:lvl1pPr lvl="0" algn="l">
              <a:lnSpc>
                <a:spcPct val="222222"/>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46"/>
          <p:cNvSpPr txBox="1">
            <a:spLocks noGrp="1"/>
          </p:cNvSpPr>
          <p:nvPr>
            <p:ph type="body" idx="1"/>
          </p:nvPr>
        </p:nvSpPr>
        <p:spPr>
          <a:xfrm>
            <a:off x="720000" y="1692002"/>
            <a:ext cx="10753200" cy="4139998"/>
          </a:xfrm>
          <a:prstGeom prst="rect">
            <a:avLst/>
          </a:prstGeom>
          <a:noFill/>
          <a:ln>
            <a:noFill/>
          </a:ln>
        </p:spPr>
        <p:txBody>
          <a:bodyPr spcFirstLastPara="1" wrap="square" lIns="0" tIns="0" rIns="0" bIns="0" anchor="t" anchorCtr="0">
            <a:noAutofit/>
          </a:bodyPr>
          <a:lstStyle>
            <a:lvl1pPr marL="457200" lvl="0" indent="-406400" algn="l">
              <a:lnSpc>
                <a:spcPct val="128571"/>
              </a:lnSpc>
              <a:spcBef>
                <a:spcPts val="0"/>
              </a:spcBef>
              <a:spcAft>
                <a:spcPts val="0"/>
              </a:spcAft>
              <a:buClr>
                <a:schemeClr val="dk2"/>
              </a:buClr>
              <a:buSzPts val="2800"/>
              <a:buFont typeface="Arial"/>
              <a:buChar char="̶"/>
              <a:defRPr b="0"/>
            </a:lvl1pPr>
            <a:lvl2pPr marL="914400" lvl="1" indent="-355600" algn="l">
              <a:lnSpc>
                <a:spcPct val="100000"/>
              </a:lnSpc>
              <a:spcBef>
                <a:spcPts val="0"/>
              </a:spcBef>
              <a:spcAft>
                <a:spcPts val="0"/>
              </a:spcAft>
              <a:buClr>
                <a:schemeClr val="dk2"/>
              </a:buClr>
              <a:buSzPts val="2000"/>
              <a:buFont typeface="Arial"/>
              <a:buChar char="̶"/>
              <a:defRPr sz="2000"/>
            </a:lvl2pPr>
            <a:lvl3pPr marL="1371600" lvl="2" indent="-228600" algn="l">
              <a:lnSpc>
                <a:spcPct val="100000"/>
              </a:lnSpc>
              <a:spcBef>
                <a:spcPts val="0"/>
              </a:spcBef>
              <a:spcAft>
                <a:spcPts val="0"/>
              </a:spcAft>
              <a:buSzPts val="1280"/>
              <a:buFont typeface="Arial"/>
              <a:buNone/>
              <a:defRPr sz="1600"/>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pic>
        <p:nvPicPr>
          <p:cNvPr id="25" name="Google Shape;25;p146"/>
          <p:cNvPicPr preferRelativeResize="0"/>
          <p:nvPr/>
        </p:nvPicPr>
        <p:blipFill rotWithShape="1">
          <a:blip r:embed="rId2">
            <a:alphaModFix/>
          </a:blip>
          <a:srcRect/>
          <a:stretch/>
        </p:blipFill>
        <p:spPr>
          <a:xfrm>
            <a:off x="10645200" y="6127200"/>
            <a:ext cx="1119272" cy="324000"/>
          </a:xfrm>
          <a:prstGeom prst="rect">
            <a:avLst/>
          </a:prstGeom>
          <a:noFill/>
          <a:ln>
            <a:noFill/>
          </a:ln>
        </p:spPr>
      </p:pic>
    </p:spTree>
    <p:extLst>
      <p:ext uri="{BB962C8B-B14F-4D97-AF65-F5344CB8AC3E}">
        <p14:creationId xmlns:p14="http://schemas.microsoft.com/office/powerpoint/2010/main" val="3503181214"/>
      </p:ext>
    </p:extLst>
  </p:cSld>
  <p:clrMapOvr>
    <a:masterClrMapping/>
  </p:clrMapOvr>
  <p:extLst>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Úvod">
    <p:spTree>
      <p:nvGrpSpPr>
        <p:cNvPr id="1" name=""/>
        <p:cNvGrpSpPr/>
        <p:nvPr/>
      </p:nvGrpSpPr>
      <p:grpSpPr>
        <a:xfrm>
          <a:off x="0" y="0"/>
          <a:ext cx="0" cy="0"/>
          <a:chOff x="0" y="0"/>
          <a:chExt cx="0" cy="0"/>
        </a:xfrm>
      </p:grpSpPr>
      <p:sp>
        <p:nvSpPr>
          <p:cNvPr id="4" name="Zástupný symbol pro číslo snímku">
            <a:extLst>
              <a:ext uri="{FF2B5EF4-FFF2-40B4-BE49-F238E27FC236}">
                <a16:creationId xmlns:a16="http://schemas.microsoft.com/office/drawing/2014/main" id="{F5844131-F511-F386-6DC5-BD027598F984}"/>
              </a:ext>
            </a:extLst>
          </p:cNvPr>
          <p:cNvSpPr>
            <a:spLocks noGrp="1"/>
          </p:cNvSpPr>
          <p:nvPr>
            <p:ph type="sldNum" sz="quarter" idx="13"/>
          </p:nvPr>
        </p:nvSpPr>
        <p:spPr>
          <a:xfrm>
            <a:off x="8684809" y="6356351"/>
            <a:ext cx="2743200" cy="365125"/>
          </a:xfrm>
        </p:spPr>
        <p:txBody>
          <a:bodyPr/>
          <a:lstStyle>
            <a:lvl1pPr>
              <a:defRPr>
                <a:solidFill>
                  <a:schemeClr val="tx2"/>
                </a:solidFill>
              </a:defRPr>
            </a:lvl1pPr>
          </a:lstStyle>
          <a:p>
            <a:fld id="{E4645AEE-F697-459C-A803-FD4DBA443484}" type="slidenum">
              <a:rPr lang="cs-CZ" smtClean="0"/>
              <a:pPr/>
              <a:t>‹#›</a:t>
            </a:fld>
            <a:endParaRPr lang="cs-CZ"/>
          </a:p>
        </p:txBody>
      </p:sp>
      <p:pic>
        <p:nvPicPr>
          <p:cNvPr id="9" name="Kasiopea">
            <a:extLst>
              <a:ext uri="{FF2B5EF4-FFF2-40B4-BE49-F238E27FC236}">
                <a16:creationId xmlns:a16="http://schemas.microsoft.com/office/drawing/2014/main" id="{34D94ADA-10A6-807A-7A83-9C67CCD0B9E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360132"/>
            <a:ext cx="9601200" cy="2669441"/>
          </a:xfrm>
          <a:prstGeom prst="rect">
            <a:avLst/>
          </a:prstGeom>
        </p:spPr>
      </p:pic>
      <p:cxnSp>
        <p:nvCxnSpPr>
          <p:cNvPr id="7" name="Linka">
            <a:extLst>
              <a:ext uri="{FF2B5EF4-FFF2-40B4-BE49-F238E27FC236}">
                <a16:creationId xmlns:a16="http://schemas.microsoft.com/office/drawing/2014/main" id="{41975FDE-C590-87AA-7EC5-7D3F0FFF229B}"/>
              </a:ext>
            </a:extLst>
          </p:cNvPr>
          <p:cNvCxnSpPr>
            <a:cxnSpLocks/>
          </p:cNvCxnSpPr>
          <p:nvPr userDrawn="1"/>
        </p:nvCxnSpPr>
        <p:spPr>
          <a:xfrm>
            <a:off x="9032730" y="716990"/>
            <a:ext cx="127525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RILSA logomark horní" descr="rilsa, výzkumný ústav práce a sociálních věcí">
            <a:extLst>
              <a:ext uri="{FF2B5EF4-FFF2-40B4-BE49-F238E27FC236}">
                <a16:creationId xmlns:a16="http://schemas.microsoft.com/office/drawing/2014/main" id="{62240DB7-E33A-0583-1104-D59DBE0520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99330" y="217724"/>
            <a:ext cx="1310893" cy="981757"/>
          </a:xfrm>
          <a:prstGeom prst="rect">
            <a:avLst/>
          </a:prstGeom>
        </p:spPr>
      </p:pic>
      <p:sp>
        <p:nvSpPr>
          <p:cNvPr id="3" name="Jméno prezentujícího">
            <a:extLst>
              <a:ext uri="{FF2B5EF4-FFF2-40B4-BE49-F238E27FC236}">
                <a16:creationId xmlns:a16="http://schemas.microsoft.com/office/drawing/2014/main" id="{54BD8237-721F-0AE3-7042-09D173E2662D}"/>
              </a:ext>
            </a:extLst>
          </p:cNvPr>
          <p:cNvSpPr>
            <a:spLocks noGrp="1"/>
          </p:cNvSpPr>
          <p:nvPr>
            <p:ph type="body" sz="quarter" idx="14" hasCustomPrompt="1"/>
          </p:nvPr>
        </p:nvSpPr>
        <p:spPr>
          <a:xfrm>
            <a:off x="768351" y="2606676"/>
            <a:ext cx="8196355" cy="1217613"/>
          </a:xfrm>
          <a:prstGeom prst="rect">
            <a:avLst/>
          </a:prstGeom>
        </p:spPr>
        <p:txBody>
          <a:bodyPr lIns="0" tIns="0" rIns="0" bIns="0">
            <a:noAutofit/>
          </a:bodyPr>
          <a:lstStyle>
            <a:lvl1pPr marL="0" indent="0">
              <a:buNone/>
              <a:defRPr sz="2400">
                <a:solidFill>
                  <a:schemeClr val="tx1"/>
                </a:solidFill>
                <a:latin typeface="Nunito Sans ExtraLight" panose="00000300000000000000" pitchFamily="2" charset="0"/>
              </a:defRPr>
            </a:lvl1pPr>
          </a:lstStyle>
          <a:p>
            <a:pPr lvl="0"/>
            <a:r>
              <a:rPr lang="cs-CZ" dirty="0"/>
              <a:t>Jméno prezentujícího</a:t>
            </a:r>
          </a:p>
        </p:txBody>
      </p:sp>
      <p:sp>
        <p:nvSpPr>
          <p:cNvPr id="28" name="Hlavní nadpis">
            <a:extLst>
              <a:ext uri="{FF2B5EF4-FFF2-40B4-BE49-F238E27FC236}">
                <a16:creationId xmlns:a16="http://schemas.microsoft.com/office/drawing/2014/main" id="{4671BC95-2A50-54ED-BD3E-36DDB913D225}"/>
              </a:ext>
            </a:extLst>
          </p:cNvPr>
          <p:cNvSpPr>
            <a:spLocks noGrp="1"/>
          </p:cNvSpPr>
          <p:nvPr>
            <p:ph type="body" sz="quarter" idx="10" hasCustomPrompt="1"/>
          </p:nvPr>
        </p:nvSpPr>
        <p:spPr>
          <a:xfrm>
            <a:off x="768349" y="1203326"/>
            <a:ext cx="8976785" cy="1216025"/>
          </a:xfrm>
          <a:prstGeom prst="rect">
            <a:avLst/>
          </a:prstGeom>
        </p:spPr>
        <p:txBody>
          <a:bodyPr lIns="0" tIns="0" rIns="0" bIns="0">
            <a:noAutofit/>
          </a:bodyPr>
          <a:lstStyle>
            <a:lvl1pPr marL="0" indent="0">
              <a:buNone/>
              <a:defRPr sz="4200">
                <a:solidFill>
                  <a:schemeClr val="tx2"/>
                </a:solidFill>
                <a:latin typeface="Nunito Sans SemiBold" panose="00000700000000000000" pitchFamily="2" charset="0"/>
              </a:defRPr>
            </a:lvl1pPr>
          </a:lstStyle>
          <a:p>
            <a:pPr lvl="0"/>
            <a:r>
              <a:rPr lang="cs-CZ" dirty="0"/>
              <a:t>Hlavní nadpis </a:t>
            </a:r>
            <a:br>
              <a:rPr lang="cs-CZ" dirty="0"/>
            </a:br>
            <a:r>
              <a:rPr lang="cs-CZ" dirty="0"/>
              <a:t>prezentace</a:t>
            </a:r>
          </a:p>
        </p:txBody>
      </p:sp>
    </p:spTree>
    <p:extLst>
      <p:ext uri="{BB962C8B-B14F-4D97-AF65-F5344CB8AC3E}">
        <p14:creationId xmlns:p14="http://schemas.microsoft.com/office/powerpoint/2010/main" val="3893361024"/>
      </p:ext>
    </p:extLst>
  </p:cSld>
  <p:clrMapOvr>
    <a:masterClrMapping/>
  </p:clrMapOvr>
  <p:extLst>
    <p:ext uri="{DCECCB84-F9BA-43D5-87BE-67443E8EF086}">
      <p15:sldGuideLst xmlns:p15="http://schemas.microsoft.com/office/powerpoint/2012/main">
        <p15:guide id="1" orient="horz" pos="2341">
          <p15:clr>
            <a:srgbClr val="9FCC3B"/>
          </p15:clr>
        </p15:guide>
        <p15:guide id="2" pos="2880">
          <p15:clr>
            <a:srgbClr val="9FCC3B"/>
          </p15:clr>
        </p15:guide>
        <p15:guide id="4" pos="5397">
          <p15:clr>
            <a:srgbClr val="FDE53C"/>
          </p15:clr>
        </p15:guide>
        <p15:guide id="5" orient="horz" pos="754">
          <p15:clr>
            <a:srgbClr val="FBAE40"/>
          </p15:clr>
        </p15:guide>
        <p15:guide id="6" orient="horz" pos="3929">
          <p15:clr>
            <a:srgbClr val="FDE53C"/>
          </p15:clr>
        </p15:guide>
        <p15:guide id="10" pos="2948">
          <p15:clr>
            <a:srgbClr val="FBAE40"/>
          </p15:clr>
        </p15:guide>
        <p15:guide id="12" pos="2812">
          <p15:clr>
            <a:srgbClr val="FBAE40"/>
          </p15:clr>
        </p15:guide>
        <p15:guide id="14" pos="4536">
          <p15:clr>
            <a:srgbClr val="FBAE40"/>
          </p15:clr>
        </p15:guide>
        <p15:guide id="15" pos="4672">
          <p15:clr>
            <a:srgbClr val="FBAE40"/>
          </p15:clr>
        </p15:guide>
        <p15:guide id="16" pos="1224">
          <p15:clr>
            <a:srgbClr val="FBAE40"/>
          </p15:clr>
        </p15:guide>
        <p15:guide id="18" orient="horz" pos="686">
          <p15:clr>
            <a:srgbClr val="FBAE40"/>
          </p15:clr>
        </p15:guide>
        <p15:guide id="19" orient="horz" pos="2273">
          <p15:clr>
            <a:srgbClr val="FBAE40"/>
          </p15:clr>
        </p15:guide>
        <p15:guide id="20" orient="horz" pos="255">
          <p15:clr>
            <a:srgbClr val="FDE53C"/>
          </p15:clr>
        </p15:guide>
        <p15:guide id="21" pos="3742">
          <p15:clr>
            <a:srgbClr val="C35EA4"/>
          </p15:clr>
        </p15:guide>
        <p15:guide id="22" pos="4604">
          <p15:clr>
            <a:srgbClr val="C35EA4"/>
          </p15:clr>
        </p15:guide>
        <p15:guide id="23" pos="3810">
          <p15:clr>
            <a:srgbClr val="FBAE40"/>
          </p15:clr>
        </p15:guide>
        <p15:guide id="24" pos="3674">
          <p15:clr>
            <a:srgbClr val="FBAE40"/>
          </p15:clr>
        </p15:guide>
        <p15:guide id="25" pos="2018">
          <p15:clr>
            <a:srgbClr val="C35EA4"/>
          </p15:clr>
        </p15:guide>
        <p15:guide id="26" pos="2086">
          <p15:clr>
            <a:srgbClr val="FBAE40"/>
          </p15:clr>
        </p15:guide>
        <p15:guide id="27" pos="1950">
          <p15:clr>
            <a:srgbClr val="FBAE40"/>
          </p15:clr>
        </p15:guide>
        <p15:guide id="28" pos="1156">
          <p15:clr>
            <a:srgbClr val="C35EA4"/>
          </p15:clr>
        </p15:guide>
        <p15:guide id="29" pos="1088">
          <p15:clr>
            <a:srgbClr val="FBAE40"/>
          </p15:clr>
        </p15:guide>
        <p15:guide id="30" pos="363">
          <p15:clr>
            <a:srgbClr val="FDE53C"/>
          </p15:clr>
        </p15:guide>
        <p15:guide id="31" orient="horz" pos="240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199"/>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374758493"/>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1">
            <a:extLst>
              <a:ext uri="{FF2B5EF4-FFF2-40B4-BE49-F238E27FC236}">
                <a16:creationId xmlns:a16="http://schemas.microsoft.com/office/drawing/2014/main" id="{B46DC817-6C27-4E4B-B277-C5CFEF8198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600" cy="324094"/>
          </a:xfrm>
          <a:prstGeom prst="rect">
            <a:avLst/>
          </a:prstGeom>
        </p:spPr>
      </p:pic>
      <p:pic>
        <p:nvPicPr>
          <p:cNvPr id="7" name="Obrázek 6">
            <a:extLst>
              <a:ext uri="{FF2B5EF4-FFF2-40B4-BE49-F238E27FC236}">
                <a16:creationId xmlns:a16="http://schemas.microsoft.com/office/drawing/2014/main" id="{E1D61AEF-FD22-4B95-9CCD-44B1D97F7DF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08350" y="6020887"/>
            <a:ext cx="1588864" cy="663077"/>
          </a:xfrm>
          <a:prstGeom prst="rect">
            <a:avLst/>
          </a:prstGeom>
        </p:spPr>
      </p:pic>
    </p:spTree>
    <p:extLst>
      <p:ext uri="{BB962C8B-B14F-4D97-AF65-F5344CB8AC3E}">
        <p14:creationId xmlns:p14="http://schemas.microsoft.com/office/powerpoint/2010/main" val="874953213"/>
      </p:ext>
    </p:extLst>
  </p:cSld>
  <p:clrMapOvr>
    <a:masterClrMapping/>
  </p:clrMapOvr>
  <p:extLst>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8" name="Obrázek 1">
            <a:extLst>
              <a:ext uri="{FF2B5EF4-FFF2-40B4-BE49-F238E27FC236}">
                <a16:creationId xmlns:a16="http://schemas.microsoft.com/office/drawing/2014/main" id="{0F02F923-6938-AA44-AC65-79CACEB8E91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600" cy="324094"/>
          </a:xfrm>
          <a:prstGeom prst="rect">
            <a:avLst/>
          </a:prstGeom>
        </p:spPr>
      </p:pic>
    </p:spTree>
    <p:extLst>
      <p:ext uri="{BB962C8B-B14F-4D97-AF65-F5344CB8AC3E}">
        <p14:creationId xmlns:p14="http://schemas.microsoft.com/office/powerpoint/2010/main" val="1345835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1">
            <a:extLst>
              <a:ext uri="{FF2B5EF4-FFF2-40B4-BE49-F238E27FC236}">
                <a16:creationId xmlns:a16="http://schemas.microsoft.com/office/drawing/2014/main" id="{6BB962D0-24B5-8243-B15E-F6A748EAD2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600" cy="324094"/>
          </a:xfrm>
          <a:prstGeom prst="rect">
            <a:avLst/>
          </a:prstGeom>
        </p:spPr>
      </p:pic>
    </p:spTree>
    <p:extLst>
      <p:ext uri="{BB962C8B-B14F-4D97-AF65-F5344CB8AC3E}">
        <p14:creationId xmlns:p14="http://schemas.microsoft.com/office/powerpoint/2010/main" val="399783263"/>
      </p:ext>
    </p:extLst>
  </p:cSld>
  <p:clrMapOvr>
    <a:masterClrMapping/>
  </p:clrMapOvr>
  <p:extLst>
    <p:ext uri="{DCECCB84-F9BA-43D5-87BE-67443E8EF086}">
      <p15:sldGuideLst xmlns:p15="http://schemas.microsoft.com/office/powerpoint/2012/main">
        <p15:guide id="1" orient="horz" pos="3657">
          <p15:clr>
            <a:srgbClr val="FBAE40"/>
          </p15:clr>
        </p15:guide>
        <p15:guide id="2" pos="724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1">
            <a:extLst>
              <a:ext uri="{FF2B5EF4-FFF2-40B4-BE49-F238E27FC236}">
                <a16:creationId xmlns:a16="http://schemas.microsoft.com/office/drawing/2014/main" id="{955B4059-4DA5-CD48-9CA8-99252CE932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600" cy="324094"/>
          </a:xfrm>
          <a:prstGeom prst="rect">
            <a:avLst/>
          </a:prstGeom>
        </p:spPr>
      </p:pic>
    </p:spTree>
    <p:extLst>
      <p:ext uri="{BB962C8B-B14F-4D97-AF65-F5344CB8AC3E}">
        <p14:creationId xmlns:p14="http://schemas.microsoft.com/office/powerpoint/2010/main" val="2764759072"/>
      </p:ext>
    </p:extLst>
  </p:cSld>
  <p:clrMapOvr>
    <a:masterClrMapping/>
  </p:clrMapOvr>
  <p:extLst>
    <p:ext uri="{DCECCB84-F9BA-43D5-87BE-67443E8EF086}">
      <p15:sldGuideLst xmlns:p15="http://schemas.microsoft.com/office/powerpoint/2012/main">
        <p15:guide id="1" orient="horz" pos="2886">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1">
            <a:extLst>
              <a:ext uri="{FF2B5EF4-FFF2-40B4-BE49-F238E27FC236}">
                <a16:creationId xmlns:a16="http://schemas.microsoft.com/office/drawing/2014/main" id="{FCF53FBC-F63B-E948-811B-C9F18D5794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600" cy="324094"/>
          </a:xfrm>
          <a:prstGeom prst="rect">
            <a:avLst/>
          </a:prstGeom>
        </p:spPr>
      </p:pic>
    </p:spTree>
    <p:extLst>
      <p:ext uri="{BB962C8B-B14F-4D97-AF65-F5344CB8AC3E}">
        <p14:creationId xmlns:p14="http://schemas.microsoft.com/office/powerpoint/2010/main" val="2293272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343D6D-382B-41D6-BEF7-E0A26B026438}"/>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461941D-E7E8-4858-B3BB-13D001388D90}"/>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851AF41-BE64-46BD-A85A-B0A29AC9D506}"/>
              </a:ext>
            </a:extLst>
          </p:cNvPr>
          <p:cNvSpPr>
            <a:spLocks noGrp="1"/>
          </p:cNvSpPr>
          <p:nvPr>
            <p:ph type="dt" sz="half" idx="10"/>
          </p:nvPr>
        </p:nvSpPr>
        <p:spPr/>
        <p:txBody>
          <a:bodyPr/>
          <a:lstStyle/>
          <a:p>
            <a:fld id="{CF12F707-785F-4FFF-B9D4-737B3BD342D3}" type="datetimeFigureOut">
              <a:rPr lang="cs-CZ" smtClean="0"/>
              <a:t>04.11.2024</a:t>
            </a:fld>
            <a:endParaRPr lang="cs-CZ"/>
          </a:p>
        </p:txBody>
      </p:sp>
      <p:sp>
        <p:nvSpPr>
          <p:cNvPr id="5" name="Zástupný symbol pro zápatí 4">
            <a:extLst>
              <a:ext uri="{FF2B5EF4-FFF2-40B4-BE49-F238E27FC236}">
                <a16:creationId xmlns:a16="http://schemas.microsoft.com/office/drawing/2014/main" id="{B33CFABF-07E8-4B2B-BE8D-2130E0FE1D4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27BF778-A18F-4A15-A41B-4038D4F7316F}"/>
              </a:ext>
            </a:extLst>
          </p:cNvPr>
          <p:cNvSpPr>
            <a:spLocks noGrp="1"/>
          </p:cNvSpPr>
          <p:nvPr>
            <p:ph type="sldNum" sz="quarter" idx="12"/>
          </p:nvPr>
        </p:nvSpPr>
        <p:spPr/>
        <p:txBody>
          <a:bodyPr/>
          <a:lstStyle/>
          <a:p>
            <a:fld id="{3E65D7DE-1C3C-42FB-A4FE-A1F11CBB158F}" type="slidenum">
              <a:rPr lang="cs-CZ" smtClean="0"/>
              <a:t>‹#›</a:t>
            </a:fld>
            <a:endParaRPr lang="cs-CZ"/>
          </a:p>
        </p:txBody>
      </p:sp>
    </p:spTree>
    <p:extLst>
      <p:ext uri="{BB962C8B-B14F-4D97-AF65-F5344CB8AC3E}">
        <p14:creationId xmlns:p14="http://schemas.microsoft.com/office/powerpoint/2010/main" val="2349619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1">
            <a:extLst>
              <a:ext uri="{FF2B5EF4-FFF2-40B4-BE49-F238E27FC236}">
                <a16:creationId xmlns:a16="http://schemas.microsoft.com/office/drawing/2014/main" id="{A696B2B2-5C28-BB40-B46C-AF420738813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600" cy="324094"/>
          </a:xfrm>
          <a:prstGeom prst="rect">
            <a:avLst/>
          </a:prstGeom>
        </p:spPr>
      </p:pic>
    </p:spTree>
    <p:extLst>
      <p:ext uri="{BB962C8B-B14F-4D97-AF65-F5344CB8AC3E}">
        <p14:creationId xmlns:p14="http://schemas.microsoft.com/office/powerpoint/2010/main" val="3583513860"/>
      </p:ext>
    </p:extLst>
  </p:cSld>
  <p:clrMapOvr>
    <a:masterClrMapping/>
  </p:clrMapOvr>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pic>
        <p:nvPicPr>
          <p:cNvPr id="6" name="Obrázek 1">
            <a:extLst>
              <a:ext uri="{FF2B5EF4-FFF2-40B4-BE49-F238E27FC236}">
                <a16:creationId xmlns:a16="http://schemas.microsoft.com/office/drawing/2014/main" id="{B64F9EFC-F68F-7F48-9775-70C3CBDAF4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600" cy="324094"/>
          </a:xfrm>
          <a:prstGeom prst="rect">
            <a:avLst/>
          </a:prstGeom>
        </p:spPr>
      </p:pic>
    </p:spTree>
    <p:extLst>
      <p:ext uri="{BB962C8B-B14F-4D97-AF65-F5344CB8AC3E}">
        <p14:creationId xmlns:p14="http://schemas.microsoft.com/office/powerpoint/2010/main" val="546656971"/>
      </p:ext>
    </p:extLst>
  </p:cSld>
  <p:clrMapOvr>
    <a:masterClrMapping/>
  </p:clrMapOvr>
  <p:extLst>
    <p:ext uri="{DCECCB84-F9BA-43D5-87BE-67443E8EF086}">
      <p15:sldGuideLst xmlns:p15="http://schemas.microsoft.com/office/powerpoint/2012/main">
        <p15:guide id="1" orient="horz" pos="436">
          <p15:clr>
            <a:srgbClr val="FBAE40"/>
          </p15:clr>
        </p15:guide>
        <p15:guide id="2" pos="43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8" name="Obrázek 1">
            <a:extLst>
              <a:ext uri="{FF2B5EF4-FFF2-40B4-BE49-F238E27FC236}">
                <a16:creationId xmlns:a16="http://schemas.microsoft.com/office/drawing/2014/main" id="{93D68B68-C6EA-834D-9B8E-33C9BF1D3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600" cy="324094"/>
          </a:xfrm>
          <a:prstGeom prst="rect">
            <a:avLst/>
          </a:prstGeom>
        </p:spPr>
      </p:pic>
    </p:spTree>
    <p:extLst>
      <p:ext uri="{BB962C8B-B14F-4D97-AF65-F5344CB8AC3E}">
        <p14:creationId xmlns:p14="http://schemas.microsoft.com/office/powerpoint/2010/main" val="2045133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
            <a:extLst>
              <a:ext uri="{FF2B5EF4-FFF2-40B4-BE49-F238E27FC236}">
                <a16:creationId xmlns:a16="http://schemas.microsoft.com/office/drawing/2014/main" id="{686B9209-7967-FD44-8CD4-1A043D81F1C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600" cy="324094"/>
          </a:xfrm>
          <a:prstGeom prst="rect">
            <a:avLst/>
          </a:prstGeom>
        </p:spPr>
      </p:pic>
    </p:spTree>
    <p:extLst>
      <p:ext uri="{BB962C8B-B14F-4D97-AF65-F5344CB8AC3E}">
        <p14:creationId xmlns:p14="http://schemas.microsoft.com/office/powerpoint/2010/main" val="2786101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1">
            <a:extLst>
              <a:ext uri="{FF2B5EF4-FFF2-40B4-BE49-F238E27FC236}">
                <a16:creationId xmlns:a16="http://schemas.microsoft.com/office/drawing/2014/main" id="{BDD3A973-3C94-BA49-9119-A43BA209113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600" cy="324094"/>
          </a:xfrm>
          <a:prstGeom prst="rect">
            <a:avLst/>
          </a:prstGeom>
        </p:spPr>
      </p:pic>
    </p:spTree>
    <p:extLst>
      <p:ext uri="{BB962C8B-B14F-4D97-AF65-F5344CB8AC3E}">
        <p14:creationId xmlns:p14="http://schemas.microsoft.com/office/powerpoint/2010/main" val="3410868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pic>
        <p:nvPicPr>
          <p:cNvPr id="8" name="Obrázek 5">
            <a:extLst>
              <a:ext uri="{FF2B5EF4-FFF2-40B4-BE49-F238E27FC236}">
                <a16:creationId xmlns:a16="http://schemas.microsoft.com/office/drawing/2014/main" id="{9DA21460-CADB-4740-B3D5-D54924864F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199"/>
          </a:xfrm>
          <a:prstGeom prst="rect">
            <a:avLst/>
          </a:prstGeom>
        </p:spPr>
      </p:pic>
    </p:spTree>
    <p:extLst>
      <p:ext uri="{BB962C8B-B14F-4D97-AF65-F5344CB8AC3E}">
        <p14:creationId xmlns:p14="http://schemas.microsoft.com/office/powerpoint/2010/main" val="2438734988"/>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10" name="Obrázek 5">
            <a:extLst>
              <a:ext uri="{FF2B5EF4-FFF2-40B4-BE49-F238E27FC236}">
                <a16:creationId xmlns:a16="http://schemas.microsoft.com/office/drawing/2014/main" id="{CA8E96D4-2A3D-C94F-9CCC-55F1396191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2" y="414000"/>
            <a:ext cx="2325596" cy="673199"/>
          </a:xfrm>
          <a:prstGeom prst="rect">
            <a:avLst/>
          </a:prstGeom>
        </p:spPr>
      </p:pic>
    </p:spTree>
    <p:extLst>
      <p:ext uri="{BB962C8B-B14F-4D97-AF65-F5344CB8AC3E}">
        <p14:creationId xmlns:p14="http://schemas.microsoft.com/office/powerpoint/2010/main" val="2371465012"/>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pic>
        <p:nvPicPr>
          <p:cNvPr id="11" name="Obrázek 5">
            <a:extLst>
              <a:ext uri="{FF2B5EF4-FFF2-40B4-BE49-F238E27FC236}">
                <a16:creationId xmlns:a16="http://schemas.microsoft.com/office/drawing/2014/main" id="{59102D7A-5B79-554D-9729-9E15E37F7FB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2" y="414000"/>
            <a:ext cx="2325596" cy="673199"/>
          </a:xfrm>
          <a:prstGeom prst="rect">
            <a:avLst/>
          </a:prstGeom>
        </p:spPr>
      </p:pic>
    </p:spTree>
    <p:extLst>
      <p:ext uri="{BB962C8B-B14F-4D97-AF65-F5344CB8AC3E}">
        <p14:creationId xmlns:p14="http://schemas.microsoft.com/office/powerpoint/2010/main" val="2350281016"/>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00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600" cy="324095"/>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32382531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UNI logo slide">
    <p:bg>
      <p:bgPr>
        <a:solidFill>
          <a:srgbClr val="0000DC"/>
        </a:solidFill>
        <a:effectLst/>
      </p:bgPr>
    </p:bg>
    <p:spTree>
      <p:nvGrpSpPr>
        <p:cNvPr id="1" name=""/>
        <p:cNvGrpSpPr/>
        <p:nvPr/>
      </p:nvGrpSpPr>
      <p:grpSpPr>
        <a:xfrm>
          <a:off x="0" y="0"/>
          <a:ext cx="0" cy="0"/>
          <a:chOff x="0" y="0"/>
          <a:chExt cx="0" cy="0"/>
        </a:xfrm>
      </p:grpSpPr>
      <p:pic>
        <p:nvPicPr>
          <p:cNvPr id="4" name="Obrázek 5">
            <a:extLst>
              <a:ext uri="{FF2B5EF4-FFF2-40B4-BE49-F238E27FC236}">
                <a16:creationId xmlns:a16="http://schemas.microsoft.com/office/drawing/2014/main" id="{5B040CE2-AEE0-F940-B2B1-2A27CE1D2FE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97000" y="2618763"/>
            <a:ext cx="5598000" cy="1620474"/>
          </a:xfrm>
          <a:prstGeom prst="rect">
            <a:avLst/>
          </a:prstGeom>
        </p:spPr>
      </p:pic>
    </p:spTree>
    <p:extLst>
      <p:ext uri="{BB962C8B-B14F-4D97-AF65-F5344CB8AC3E}">
        <p14:creationId xmlns:p14="http://schemas.microsoft.com/office/powerpoint/2010/main" val="3519183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FD383E-567C-4D4C-91FD-BA1A1F7D71C4}"/>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61A933D7-D8F9-42C8-8237-95BAE561B7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395FD958-C05D-4FE6-9AA4-AD0048CD9FE6}"/>
              </a:ext>
            </a:extLst>
          </p:cNvPr>
          <p:cNvSpPr>
            <a:spLocks noGrp="1"/>
          </p:cNvSpPr>
          <p:nvPr>
            <p:ph type="dt" sz="half" idx="10"/>
          </p:nvPr>
        </p:nvSpPr>
        <p:spPr/>
        <p:txBody>
          <a:bodyPr/>
          <a:lstStyle/>
          <a:p>
            <a:fld id="{CF12F707-785F-4FFF-B9D4-737B3BD342D3}" type="datetimeFigureOut">
              <a:rPr lang="cs-CZ" smtClean="0"/>
              <a:t>04.11.2024</a:t>
            </a:fld>
            <a:endParaRPr lang="cs-CZ"/>
          </a:p>
        </p:txBody>
      </p:sp>
      <p:sp>
        <p:nvSpPr>
          <p:cNvPr id="5" name="Zástupný symbol pro zápatí 4">
            <a:extLst>
              <a:ext uri="{FF2B5EF4-FFF2-40B4-BE49-F238E27FC236}">
                <a16:creationId xmlns:a16="http://schemas.microsoft.com/office/drawing/2014/main" id="{11782AD6-3672-499F-98CE-CD4EF977E65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63976AE-3DA8-4EE9-8605-2BC53AD7D5DD}"/>
              </a:ext>
            </a:extLst>
          </p:cNvPr>
          <p:cNvSpPr>
            <a:spLocks noGrp="1"/>
          </p:cNvSpPr>
          <p:nvPr>
            <p:ph type="sldNum" sz="quarter" idx="12"/>
          </p:nvPr>
        </p:nvSpPr>
        <p:spPr/>
        <p:txBody>
          <a:bodyPr/>
          <a:lstStyle/>
          <a:p>
            <a:fld id="{3E65D7DE-1C3C-42FB-A4FE-A1F11CBB158F}" type="slidenum">
              <a:rPr lang="cs-CZ" smtClean="0"/>
              <a:t>‹#›</a:t>
            </a:fld>
            <a:endParaRPr lang="cs-CZ"/>
          </a:p>
        </p:txBody>
      </p:sp>
    </p:spTree>
    <p:extLst>
      <p:ext uri="{BB962C8B-B14F-4D97-AF65-F5344CB8AC3E}">
        <p14:creationId xmlns:p14="http://schemas.microsoft.com/office/powerpoint/2010/main" val="21344180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3142232685"/>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B3300E-3A7D-4050-A49D-C3B6B75087FB}"/>
              </a:ext>
            </a:extLst>
          </p:cNvPr>
          <p:cNvSpPr>
            <a:spLocks noGrp="1"/>
          </p:cNvSpPr>
          <p:nvPr>
            <p:ph type="title"/>
          </p:nvPr>
        </p:nvSpPr>
        <p:spPr/>
        <p:txBody>
          <a:bodyPr/>
          <a:lstStyle/>
          <a:p>
            <a:r>
              <a:rPr lang="cs-CZ"/>
              <a:t>Kliknutím lze upravit styl.</a:t>
            </a:r>
            <a:endParaRPr lang="en-GB"/>
          </a:p>
        </p:txBody>
      </p:sp>
      <p:sp>
        <p:nvSpPr>
          <p:cNvPr id="3" name="Zástupný symbol pro obsah 2">
            <a:extLst>
              <a:ext uri="{FF2B5EF4-FFF2-40B4-BE49-F238E27FC236}">
                <a16:creationId xmlns:a16="http://schemas.microsoft.com/office/drawing/2014/main" id="{01325445-593A-4591-AEAF-B2B66E6F5250}"/>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6D785F24-AE51-4D4A-9E6D-8ED0396FF16C}"/>
              </a:ext>
            </a:extLst>
          </p:cNvPr>
          <p:cNvSpPr>
            <a:spLocks noGrp="1"/>
          </p:cNvSpPr>
          <p:nvPr>
            <p:ph type="dt" sz="half" idx="10"/>
          </p:nvPr>
        </p:nvSpPr>
        <p:spPr/>
        <p:txBody>
          <a:bodyPr/>
          <a:lstStyle/>
          <a:p>
            <a:fld id="{D445CA73-EB56-45C2-BC03-007560AA3447}" type="datetimeFigureOut">
              <a:rPr lang="en-GB" smtClean="0"/>
              <a:t>04/11/2024</a:t>
            </a:fld>
            <a:endParaRPr lang="en-GB"/>
          </a:p>
        </p:txBody>
      </p:sp>
      <p:sp>
        <p:nvSpPr>
          <p:cNvPr id="5" name="Zástupný symbol pro zápatí 4">
            <a:extLst>
              <a:ext uri="{FF2B5EF4-FFF2-40B4-BE49-F238E27FC236}">
                <a16:creationId xmlns:a16="http://schemas.microsoft.com/office/drawing/2014/main" id="{377F1C36-2966-4E6A-95C7-AB5768402258}"/>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3290E2A8-7F23-4B7C-8BB1-EBF34D41AB1B}"/>
              </a:ext>
            </a:extLst>
          </p:cNvPr>
          <p:cNvSpPr>
            <a:spLocks noGrp="1"/>
          </p:cNvSpPr>
          <p:nvPr>
            <p:ph type="sldNum" sz="quarter" idx="12"/>
          </p:nvPr>
        </p:nvSpPr>
        <p:spPr/>
        <p:txBody>
          <a:bodyPr/>
          <a:lstStyle/>
          <a:p>
            <a:fld id="{EFB99510-F52E-4EF0-8778-8799156311E4}" type="slidenum">
              <a:rPr lang="en-GB" smtClean="0"/>
              <a:t>‹#›</a:t>
            </a:fld>
            <a:endParaRPr lang="en-GB"/>
          </a:p>
        </p:txBody>
      </p:sp>
    </p:spTree>
    <p:extLst>
      <p:ext uri="{BB962C8B-B14F-4D97-AF65-F5344CB8AC3E}">
        <p14:creationId xmlns:p14="http://schemas.microsoft.com/office/powerpoint/2010/main" val="18864187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chart">
  <p:cSld name="Nadpis a graf">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endParaRPr lang="en-GB"/>
          </a:p>
        </p:txBody>
      </p:sp>
      <p:sp>
        <p:nvSpPr>
          <p:cNvPr id="3" name="Zástupný symbol pro graf 2"/>
          <p:cNvSpPr>
            <a:spLocks noGrp="1"/>
          </p:cNvSpPr>
          <p:nvPr>
            <p:ph type="chart" idx="1"/>
          </p:nvPr>
        </p:nvSpPr>
        <p:spPr>
          <a:xfrm>
            <a:off x="609600" y="1600201"/>
            <a:ext cx="10972800" cy="4525963"/>
          </a:xfrm>
        </p:spPr>
        <p:txBody>
          <a:bodyPr/>
          <a:lstStyle/>
          <a:p>
            <a:endParaRPr lang="en-GB"/>
          </a:p>
        </p:txBody>
      </p:sp>
      <p:sp>
        <p:nvSpPr>
          <p:cNvPr id="4" name="Zástupný symbol pro datum 3"/>
          <p:cNvSpPr>
            <a:spLocks noGrp="1"/>
          </p:cNvSpPr>
          <p:nvPr>
            <p:ph type="dt" sz="half" idx="10"/>
          </p:nvPr>
        </p:nvSpPr>
        <p:spPr>
          <a:xfrm>
            <a:off x="609600" y="6245225"/>
            <a:ext cx="2844800" cy="476250"/>
          </a:xfrm>
        </p:spPr>
        <p:txBody>
          <a:bodyPr/>
          <a:lstStyle>
            <a:lvl1pPr>
              <a:defRPr/>
            </a:lvl1pPr>
          </a:lstStyle>
          <a:p>
            <a:endParaRPr lang="en-GB"/>
          </a:p>
        </p:txBody>
      </p:sp>
      <p:sp>
        <p:nvSpPr>
          <p:cNvPr id="5" name="Zástupný symbol pro zápatí 4"/>
          <p:cNvSpPr>
            <a:spLocks noGrp="1"/>
          </p:cNvSpPr>
          <p:nvPr>
            <p:ph type="ftr" sz="quarter" idx="11"/>
          </p:nvPr>
        </p:nvSpPr>
        <p:spPr>
          <a:xfrm>
            <a:off x="4165600" y="6245225"/>
            <a:ext cx="3860800" cy="476250"/>
          </a:xfrm>
        </p:spPr>
        <p:txBody>
          <a:bodyPr/>
          <a:lstStyle>
            <a:lvl1pPr>
              <a:defRPr/>
            </a:lvl1pPr>
          </a:lstStyle>
          <a:p>
            <a:endParaRPr lang="en-GB"/>
          </a:p>
        </p:txBody>
      </p:sp>
      <p:sp>
        <p:nvSpPr>
          <p:cNvPr id="6" name="Zástupný symbol pro číslo snímku 5"/>
          <p:cNvSpPr>
            <a:spLocks noGrp="1"/>
          </p:cNvSpPr>
          <p:nvPr>
            <p:ph type="sldNum" sz="quarter" idx="12"/>
          </p:nvPr>
        </p:nvSpPr>
        <p:spPr>
          <a:xfrm>
            <a:off x="8737600" y="6245225"/>
            <a:ext cx="2844800" cy="476250"/>
          </a:xfrm>
        </p:spPr>
        <p:txBody>
          <a:bodyPr/>
          <a:lstStyle>
            <a:lvl1pPr>
              <a:defRPr/>
            </a:lvl1pPr>
          </a:lstStyle>
          <a:p>
            <a:fld id="{4D2128F7-B640-4839-8948-DEC474BF576D}" type="slidenum">
              <a:rPr lang="en-GB"/>
              <a:pPr/>
              <a:t>‹#›</a:t>
            </a:fld>
            <a:endParaRPr lang="en-GB"/>
          </a:p>
        </p:txBody>
      </p:sp>
    </p:spTree>
    <p:extLst>
      <p:ext uri="{BB962C8B-B14F-4D97-AF65-F5344CB8AC3E}">
        <p14:creationId xmlns:p14="http://schemas.microsoft.com/office/powerpoint/2010/main" val="14770939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2C12AE74-A0FC-42B3-B05D-71975BF4C09C}" type="slidenum">
              <a:rPr lang="cs-CZ" smtClean="0"/>
              <a:t>‹#›</a:t>
            </a:fld>
            <a:endParaRPr lang="cs-CZ"/>
          </a:p>
        </p:txBody>
      </p:sp>
      <p:pic>
        <p:nvPicPr>
          <p:cNvPr id="5" name="Obrázek 1">
            <a:extLst>
              <a:ext uri="{FF2B5EF4-FFF2-40B4-BE49-F238E27FC236}">
                <a16:creationId xmlns:a16="http://schemas.microsoft.com/office/drawing/2014/main" id="{0F2C13CE-A0CC-E748-B805-EB1352FB7DC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42348751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adpis a obsah">
  <p:cSld name="1_Nadpis a obsah">
    <p:spTree>
      <p:nvGrpSpPr>
        <p:cNvPr id="1" name="Shape 20"/>
        <p:cNvGrpSpPr/>
        <p:nvPr/>
      </p:nvGrpSpPr>
      <p:grpSpPr>
        <a:xfrm>
          <a:off x="0" y="0"/>
          <a:ext cx="0" cy="0"/>
          <a:chOff x="0" y="0"/>
          <a:chExt cx="0" cy="0"/>
        </a:xfrm>
      </p:grpSpPr>
      <p:sp>
        <p:nvSpPr>
          <p:cNvPr id="21" name="Google Shape;21;p146"/>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6"/>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lvl1pPr marL="0" lvl="0" indent="0" algn="l">
              <a:spcBef>
                <a:spcPts val="0"/>
              </a:spcBef>
              <a:buNone/>
              <a:defRPr sz="1200" b="0" i="0" u="none" strike="noStrike" cap="none">
                <a:solidFill>
                  <a:schemeClr val="dk2"/>
                </a:solidFill>
                <a:latin typeface="Arial"/>
                <a:ea typeface="Arial"/>
                <a:cs typeface="Arial"/>
                <a:sym typeface="Arial"/>
              </a:defRPr>
            </a:lvl1pPr>
            <a:lvl2pPr marL="0" lvl="1" indent="0" algn="l">
              <a:spcBef>
                <a:spcPts val="0"/>
              </a:spcBef>
              <a:buNone/>
              <a:defRPr sz="1200" b="0" i="0" u="none" strike="noStrike" cap="none">
                <a:solidFill>
                  <a:schemeClr val="dk2"/>
                </a:solidFill>
                <a:latin typeface="Arial"/>
                <a:ea typeface="Arial"/>
                <a:cs typeface="Arial"/>
                <a:sym typeface="Arial"/>
              </a:defRPr>
            </a:lvl2pPr>
            <a:lvl3pPr marL="0" lvl="2" indent="0" algn="l">
              <a:spcBef>
                <a:spcPts val="0"/>
              </a:spcBef>
              <a:buNone/>
              <a:defRPr sz="1200" b="0" i="0" u="none" strike="noStrike" cap="none">
                <a:solidFill>
                  <a:schemeClr val="dk2"/>
                </a:solidFill>
                <a:latin typeface="Arial"/>
                <a:ea typeface="Arial"/>
                <a:cs typeface="Arial"/>
                <a:sym typeface="Arial"/>
              </a:defRPr>
            </a:lvl3pPr>
            <a:lvl4pPr marL="0" lvl="3" indent="0" algn="l">
              <a:spcBef>
                <a:spcPts val="0"/>
              </a:spcBef>
              <a:buNone/>
              <a:defRPr sz="1200" b="0" i="0" u="none" strike="noStrike" cap="none">
                <a:solidFill>
                  <a:schemeClr val="dk2"/>
                </a:solidFill>
                <a:latin typeface="Arial"/>
                <a:ea typeface="Arial"/>
                <a:cs typeface="Arial"/>
                <a:sym typeface="Arial"/>
              </a:defRPr>
            </a:lvl4pPr>
            <a:lvl5pPr marL="0" lvl="4" indent="0" algn="l">
              <a:spcBef>
                <a:spcPts val="0"/>
              </a:spcBef>
              <a:buNone/>
              <a:defRPr sz="1200" b="0" i="0" u="none" strike="noStrike" cap="none">
                <a:solidFill>
                  <a:schemeClr val="dk2"/>
                </a:solidFill>
                <a:latin typeface="Arial"/>
                <a:ea typeface="Arial"/>
                <a:cs typeface="Arial"/>
                <a:sym typeface="Arial"/>
              </a:defRPr>
            </a:lvl5pPr>
            <a:lvl6pPr marL="0" lvl="5" indent="0" algn="l">
              <a:spcBef>
                <a:spcPts val="0"/>
              </a:spcBef>
              <a:buNone/>
              <a:defRPr sz="1200" b="0" i="0" u="none" strike="noStrike" cap="none">
                <a:solidFill>
                  <a:schemeClr val="dk2"/>
                </a:solidFill>
                <a:latin typeface="Arial"/>
                <a:ea typeface="Arial"/>
                <a:cs typeface="Arial"/>
                <a:sym typeface="Arial"/>
              </a:defRPr>
            </a:lvl6pPr>
            <a:lvl7pPr marL="0" lvl="6" indent="0" algn="l">
              <a:spcBef>
                <a:spcPts val="0"/>
              </a:spcBef>
              <a:buNone/>
              <a:defRPr sz="1200" b="0" i="0" u="none" strike="noStrike" cap="none">
                <a:solidFill>
                  <a:schemeClr val="dk2"/>
                </a:solidFill>
                <a:latin typeface="Arial"/>
                <a:ea typeface="Arial"/>
                <a:cs typeface="Arial"/>
                <a:sym typeface="Arial"/>
              </a:defRPr>
            </a:lvl7pPr>
            <a:lvl8pPr marL="0" lvl="7" indent="0" algn="l">
              <a:spcBef>
                <a:spcPts val="0"/>
              </a:spcBef>
              <a:buNone/>
              <a:defRPr sz="1200" b="0" i="0" u="none" strike="noStrike" cap="none">
                <a:solidFill>
                  <a:schemeClr val="dk2"/>
                </a:solidFill>
                <a:latin typeface="Arial"/>
                <a:ea typeface="Arial"/>
                <a:cs typeface="Arial"/>
                <a:sym typeface="Arial"/>
              </a:defRPr>
            </a:lvl8pPr>
            <a:lvl9pPr marL="0" lvl="8" indent="0" algn="l">
              <a:spcBef>
                <a:spcPts val="0"/>
              </a:spcBef>
              <a:buNone/>
              <a:defRPr sz="12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cs-CZ"/>
              <a:t>‹#›</a:t>
            </a:fld>
            <a:endParaRPr/>
          </a:p>
        </p:txBody>
      </p:sp>
      <p:sp>
        <p:nvSpPr>
          <p:cNvPr id="23" name="Google Shape;23;p146"/>
          <p:cNvSpPr txBox="1">
            <a:spLocks noGrp="1"/>
          </p:cNvSpPr>
          <p:nvPr>
            <p:ph type="title"/>
          </p:nvPr>
        </p:nvSpPr>
        <p:spPr>
          <a:xfrm>
            <a:off x="720000" y="720000"/>
            <a:ext cx="10753200" cy="451576"/>
          </a:xfrm>
          <a:prstGeom prst="rect">
            <a:avLst/>
          </a:prstGeom>
          <a:noFill/>
          <a:ln>
            <a:noFill/>
          </a:ln>
        </p:spPr>
        <p:txBody>
          <a:bodyPr spcFirstLastPara="1" wrap="square" lIns="0" tIns="0" rIns="0" bIns="0" anchor="t" anchorCtr="0">
            <a:noAutofit/>
          </a:bodyPr>
          <a:lstStyle>
            <a:lvl1pPr lvl="0" algn="l">
              <a:lnSpc>
                <a:spcPct val="222222"/>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46"/>
          <p:cNvSpPr txBox="1">
            <a:spLocks noGrp="1"/>
          </p:cNvSpPr>
          <p:nvPr>
            <p:ph type="body" idx="1"/>
          </p:nvPr>
        </p:nvSpPr>
        <p:spPr>
          <a:xfrm>
            <a:off x="720000" y="1692002"/>
            <a:ext cx="10753200" cy="4139998"/>
          </a:xfrm>
          <a:prstGeom prst="rect">
            <a:avLst/>
          </a:prstGeom>
          <a:noFill/>
          <a:ln>
            <a:noFill/>
          </a:ln>
        </p:spPr>
        <p:txBody>
          <a:bodyPr spcFirstLastPara="1" wrap="square" lIns="0" tIns="0" rIns="0" bIns="0" anchor="t" anchorCtr="0">
            <a:noAutofit/>
          </a:bodyPr>
          <a:lstStyle>
            <a:lvl1pPr marL="457200" lvl="0" indent="-406400" algn="l">
              <a:lnSpc>
                <a:spcPct val="128571"/>
              </a:lnSpc>
              <a:spcBef>
                <a:spcPts val="0"/>
              </a:spcBef>
              <a:spcAft>
                <a:spcPts val="0"/>
              </a:spcAft>
              <a:buClr>
                <a:schemeClr val="dk2"/>
              </a:buClr>
              <a:buSzPts val="2800"/>
              <a:buFont typeface="Arial"/>
              <a:buChar char="̶"/>
              <a:defRPr b="0"/>
            </a:lvl1pPr>
            <a:lvl2pPr marL="914400" lvl="1" indent="-355600" algn="l">
              <a:lnSpc>
                <a:spcPct val="100000"/>
              </a:lnSpc>
              <a:spcBef>
                <a:spcPts val="0"/>
              </a:spcBef>
              <a:spcAft>
                <a:spcPts val="0"/>
              </a:spcAft>
              <a:buClr>
                <a:schemeClr val="dk2"/>
              </a:buClr>
              <a:buSzPts val="2000"/>
              <a:buFont typeface="Arial"/>
              <a:buChar char="̶"/>
              <a:defRPr sz="2000"/>
            </a:lvl2pPr>
            <a:lvl3pPr marL="1371600" lvl="2" indent="-228600" algn="l">
              <a:lnSpc>
                <a:spcPct val="100000"/>
              </a:lnSpc>
              <a:spcBef>
                <a:spcPts val="0"/>
              </a:spcBef>
              <a:spcAft>
                <a:spcPts val="0"/>
              </a:spcAft>
              <a:buSzPts val="1280"/>
              <a:buFont typeface="Arial"/>
              <a:buNone/>
              <a:defRPr sz="1600"/>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pic>
        <p:nvPicPr>
          <p:cNvPr id="25" name="Google Shape;25;p146"/>
          <p:cNvPicPr preferRelativeResize="0"/>
          <p:nvPr/>
        </p:nvPicPr>
        <p:blipFill rotWithShape="1">
          <a:blip r:embed="rId2">
            <a:alphaModFix/>
          </a:blip>
          <a:srcRect/>
          <a:stretch/>
        </p:blipFill>
        <p:spPr>
          <a:xfrm>
            <a:off x="10645200" y="6127200"/>
            <a:ext cx="1119272" cy="324000"/>
          </a:xfrm>
          <a:prstGeom prst="rect">
            <a:avLst/>
          </a:prstGeom>
          <a:noFill/>
          <a:ln>
            <a:noFill/>
          </a:ln>
        </p:spPr>
      </p:pic>
    </p:spTree>
    <p:extLst>
      <p:ext uri="{BB962C8B-B14F-4D97-AF65-F5344CB8AC3E}">
        <p14:creationId xmlns:p14="http://schemas.microsoft.com/office/powerpoint/2010/main" val="1660589400"/>
      </p:ext>
    </p:extLst>
  </p:cSld>
  <p:clrMapOvr>
    <a:masterClrMapping/>
  </p:clrMapOvr>
  <p:extLst>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169257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rázdné" type="blank">
  <p:cSld name="Prázdné">
    <p:spTree>
      <p:nvGrpSpPr>
        <p:cNvPr id="1" name="Shape 109"/>
        <p:cNvGrpSpPr/>
        <p:nvPr/>
      </p:nvGrpSpPr>
      <p:grpSpPr>
        <a:xfrm>
          <a:off x="0" y="0"/>
          <a:ext cx="0" cy="0"/>
          <a:chOff x="0" y="0"/>
          <a:chExt cx="0" cy="0"/>
        </a:xfrm>
      </p:grpSpPr>
      <p:sp>
        <p:nvSpPr>
          <p:cNvPr id="110" name="Google Shape;110;p100"/>
          <p:cNvSpPr txBox="1">
            <a:spLocks noGrp="1"/>
          </p:cNvSpPr>
          <p:nvPr>
            <p:ph type="dt" idx="10"/>
          </p:nvPr>
        </p:nvSpPr>
        <p:spPr>
          <a:xfrm>
            <a:off x="762001" y="5930062"/>
            <a:ext cx="3814856"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00"/>
          <p:cNvSpPr txBox="1">
            <a:spLocks noGrp="1"/>
          </p:cNvSpPr>
          <p:nvPr>
            <p:ph type="ftr" idx="11"/>
          </p:nvPr>
        </p:nvSpPr>
        <p:spPr>
          <a:xfrm>
            <a:off x="762001" y="6314442"/>
            <a:ext cx="3814856"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00"/>
          <p:cNvSpPr txBox="1">
            <a:spLocks noGrp="1"/>
          </p:cNvSpPr>
          <p:nvPr>
            <p:ph type="sldNum" idx="12"/>
          </p:nvPr>
        </p:nvSpPr>
        <p:spPr>
          <a:xfrm>
            <a:off x="11784011" y="5607594"/>
            <a:ext cx="4079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cs-CZ" smtClean="0"/>
              <a:pPr>
                <a:spcAft>
                  <a:spcPts val="0"/>
                </a:spcAft>
              </a:pPr>
              <a:t>‹#›</a:t>
            </a:fld>
            <a:endParaRPr lang="cs-CZ"/>
          </a:p>
        </p:txBody>
      </p:sp>
    </p:spTree>
    <p:extLst>
      <p:ext uri="{BB962C8B-B14F-4D97-AF65-F5344CB8AC3E}">
        <p14:creationId xmlns:p14="http://schemas.microsoft.com/office/powerpoint/2010/main" val="2485744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C5943B-84C4-4AAB-B1AB-08B628F61E46}"/>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6DB0FE71-1912-4C4D-87CF-4F1203588FD6}"/>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96DBD3B0-83F0-48A1-BD52-C8F3E4BA1D1F}"/>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7D65F2C2-4B4D-4F17-8333-0A96EE719459}"/>
              </a:ext>
            </a:extLst>
          </p:cNvPr>
          <p:cNvSpPr>
            <a:spLocks noGrp="1"/>
          </p:cNvSpPr>
          <p:nvPr>
            <p:ph type="dt" sz="half" idx="10"/>
          </p:nvPr>
        </p:nvSpPr>
        <p:spPr/>
        <p:txBody>
          <a:bodyPr/>
          <a:lstStyle/>
          <a:p>
            <a:fld id="{CF12F707-785F-4FFF-B9D4-737B3BD342D3}" type="datetimeFigureOut">
              <a:rPr lang="cs-CZ" smtClean="0"/>
              <a:t>04.11.2024</a:t>
            </a:fld>
            <a:endParaRPr lang="cs-CZ"/>
          </a:p>
        </p:txBody>
      </p:sp>
      <p:sp>
        <p:nvSpPr>
          <p:cNvPr id="6" name="Zástupný symbol pro zápatí 5">
            <a:extLst>
              <a:ext uri="{FF2B5EF4-FFF2-40B4-BE49-F238E27FC236}">
                <a16:creationId xmlns:a16="http://schemas.microsoft.com/office/drawing/2014/main" id="{79D2E7E9-0F4B-459D-8231-3E557B74FF3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8E98194-BC42-4AED-9BE3-D19CB8302A9F}"/>
              </a:ext>
            </a:extLst>
          </p:cNvPr>
          <p:cNvSpPr>
            <a:spLocks noGrp="1"/>
          </p:cNvSpPr>
          <p:nvPr>
            <p:ph type="sldNum" sz="quarter" idx="12"/>
          </p:nvPr>
        </p:nvSpPr>
        <p:spPr/>
        <p:txBody>
          <a:bodyPr/>
          <a:lstStyle/>
          <a:p>
            <a:fld id="{3E65D7DE-1C3C-42FB-A4FE-A1F11CBB158F}" type="slidenum">
              <a:rPr lang="cs-CZ" smtClean="0"/>
              <a:t>‹#›</a:t>
            </a:fld>
            <a:endParaRPr lang="cs-CZ"/>
          </a:p>
        </p:txBody>
      </p:sp>
    </p:spTree>
    <p:extLst>
      <p:ext uri="{BB962C8B-B14F-4D97-AF65-F5344CB8AC3E}">
        <p14:creationId xmlns:p14="http://schemas.microsoft.com/office/powerpoint/2010/main" val="3881700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1DB206-89BB-449F-B2B4-469CD856A4D1}"/>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5F49475C-3A9F-4090-9ACC-95786EC5DE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FCCE3418-66C9-49B5-87DA-BC957357809F}"/>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D7961257-4899-45EC-ABCE-016A602CDA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61C42404-04C4-498B-B39E-0484EE4CA592}"/>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0CADC8DD-1803-4F38-A47D-883635305692}"/>
              </a:ext>
            </a:extLst>
          </p:cNvPr>
          <p:cNvSpPr>
            <a:spLocks noGrp="1"/>
          </p:cNvSpPr>
          <p:nvPr>
            <p:ph type="dt" sz="half" idx="10"/>
          </p:nvPr>
        </p:nvSpPr>
        <p:spPr/>
        <p:txBody>
          <a:bodyPr/>
          <a:lstStyle/>
          <a:p>
            <a:fld id="{CF12F707-785F-4FFF-B9D4-737B3BD342D3}" type="datetimeFigureOut">
              <a:rPr lang="cs-CZ" smtClean="0"/>
              <a:t>04.11.2024</a:t>
            </a:fld>
            <a:endParaRPr lang="cs-CZ"/>
          </a:p>
        </p:txBody>
      </p:sp>
      <p:sp>
        <p:nvSpPr>
          <p:cNvPr id="8" name="Zástupný symbol pro zápatí 7">
            <a:extLst>
              <a:ext uri="{FF2B5EF4-FFF2-40B4-BE49-F238E27FC236}">
                <a16:creationId xmlns:a16="http://schemas.microsoft.com/office/drawing/2014/main" id="{758573B5-DC3D-4FC2-A157-688B6AE60348}"/>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6B4EF08F-358C-435C-893C-E882936FE959}"/>
              </a:ext>
            </a:extLst>
          </p:cNvPr>
          <p:cNvSpPr>
            <a:spLocks noGrp="1"/>
          </p:cNvSpPr>
          <p:nvPr>
            <p:ph type="sldNum" sz="quarter" idx="12"/>
          </p:nvPr>
        </p:nvSpPr>
        <p:spPr/>
        <p:txBody>
          <a:bodyPr/>
          <a:lstStyle/>
          <a:p>
            <a:fld id="{3E65D7DE-1C3C-42FB-A4FE-A1F11CBB158F}" type="slidenum">
              <a:rPr lang="cs-CZ" smtClean="0"/>
              <a:t>‹#›</a:t>
            </a:fld>
            <a:endParaRPr lang="cs-CZ"/>
          </a:p>
        </p:txBody>
      </p:sp>
    </p:spTree>
    <p:extLst>
      <p:ext uri="{BB962C8B-B14F-4D97-AF65-F5344CB8AC3E}">
        <p14:creationId xmlns:p14="http://schemas.microsoft.com/office/powerpoint/2010/main" val="3151388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05E470-EE41-4BEA-A5D8-DDB7B6B009DA}"/>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852F5A0C-3D26-49DA-82D9-4C333E810692}"/>
              </a:ext>
            </a:extLst>
          </p:cNvPr>
          <p:cNvSpPr>
            <a:spLocks noGrp="1"/>
          </p:cNvSpPr>
          <p:nvPr>
            <p:ph type="dt" sz="half" idx="10"/>
          </p:nvPr>
        </p:nvSpPr>
        <p:spPr/>
        <p:txBody>
          <a:bodyPr/>
          <a:lstStyle/>
          <a:p>
            <a:fld id="{CF12F707-785F-4FFF-B9D4-737B3BD342D3}" type="datetimeFigureOut">
              <a:rPr lang="cs-CZ" smtClean="0"/>
              <a:t>04.11.2024</a:t>
            </a:fld>
            <a:endParaRPr lang="cs-CZ"/>
          </a:p>
        </p:txBody>
      </p:sp>
      <p:sp>
        <p:nvSpPr>
          <p:cNvPr id="4" name="Zástupný symbol pro zápatí 3">
            <a:extLst>
              <a:ext uri="{FF2B5EF4-FFF2-40B4-BE49-F238E27FC236}">
                <a16:creationId xmlns:a16="http://schemas.microsoft.com/office/drawing/2014/main" id="{3DAFAEEA-4710-4A69-BC95-848F46758B52}"/>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5966D5D7-BA96-44C0-92C3-4997D497ACE1}"/>
              </a:ext>
            </a:extLst>
          </p:cNvPr>
          <p:cNvSpPr>
            <a:spLocks noGrp="1"/>
          </p:cNvSpPr>
          <p:nvPr>
            <p:ph type="sldNum" sz="quarter" idx="12"/>
          </p:nvPr>
        </p:nvSpPr>
        <p:spPr/>
        <p:txBody>
          <a:bodyPr/>
          <a:lstStyle/>
          <a:p>
            <a:fld id="{3E65D7DE-1C3C-42FB-A4FE-A1F11CBB158F}" type="slidenum">
              <a:rPr lang="cs-CZ" smtClean="0"/>
              <a:t>‹#›</a:t>
            </a:fld>
            <a:endParaRPr lang="cs-CZ"/>
          </a:p>
        </p:txBody>
      </p:sp>
    </p:spTree>
    <p:extLst>
      <p:ext uri="{BB962C8B-B14F-4D97-AF65-F5344CB8AC3E}">
        <p14:creationId xmlns:p14="http://schemas.microsoft.com/office/powerpoint/2010/main" val="3075322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2E5DA36B-2869-4F0B-A0D8-07F299D9ED56}"/>
              </a:ext>
            </a:extLst>
          </p:cNvPr>
          <p:cNvSpPr>
            <a:spLocks noGrp="1"/>
          </p:cNvSpPr>
          <p:nvPr>
            <p:ph type="dt" sz="half" idx="10"/>
          </p:nvPr>
        </p:nvSpPr>
        <p:spPr/>
        <p:txBody>
          <a:bodyPr/>
          <a:lstStyle/>
          <a:p>
            <a:fld id="{CF12F707-785F-4FFF-B9D4-737B3BD342D3}" type="datetimeFigureOut">
              <a:rPr lang="cs-CZ" smtClean="0"/>
              <a:t>04.11.2024</a:t>
            </a:fld>
            <a:endParaRPr lang="cs-CZ"/>
          </a:p>
        </p:txBody>
      </p:sp>
      <p:sp>
        <p:nvSpPr>
          <p:cNvPr id="3" name="Zástupný symbol pro zápatí 2">
            <a:extLst>
              <a:ext uri="{FF2B5EF4-FFF2-40B4-BE49-F238E27FC236}">
                <a16:creationId xmlns:a16="http://schemas.microsoft.com/office/drawing/2014/main" id="{DA883F3B-D75B-4D37-BC57-BE47D76C6EB0}"/>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23E65689-3363-4CC5-A9A9-D75F3CE470B9}"/>
              </a:ext>
            </a:extLst>
          </p:cNvPr>
          <p:cNvSpPr>
            <a:spLocks noGrp="1"/>
          </p:cNvSpPr>
          <p:nvPr>
            <p:ph type="sldNum" sz="quarter" idx="12"/>
          </p:nvPr>
        </p:nvSpPr>
        <p:spPr/>
        <p:txBody>
          <a:bodyPr/>
          <a:lstStyle/>
          <a:p>
            <a:fld id="{3E65D7DE-1C3C-42FB-A4FE-A1F11CBB158F}" type="slidenum">
              <a:rPr lang="cs-CZ" smtClean="0"/>
              <a:t>‹#›</a:t>
            </a:fld>
            <a:endParaRPr lang="cs-CZ"/>
          </a:p>
        </p:txBody>
      </p:sp>
    </p:spTree>
    <p:extLst>
      <p:ext uri="{BB962C8B-B14F-4D97-AF65-F5344CB8AC3E}">
        <p14:creationId xmlns:p14="http://schemas.microsoft.com/office/powerpoint/2010/main" val="1226830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B83BF4-B6E4-43FF-BED1-87B8A49061B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1073D82A-4667-4BBF-B661-435A608A4C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4F5AC8FE-C3D9-4286-8032-A414AA4CAF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82DF32C-C14D-4AF4-BE5C-743325EB91FC}"/>
              </a:ext>
            </a:extLst>
          </p:cNvPr>
          <p:cNvSpPr>
            <a:spLocks noGrp="1"/>
          </p:cNvSpPr>
          <p:nvPr>
            <p:ph type="dt" sz="half" idx="10"/>
          </p:nvPr>
        </p:nvSpPr>
        <p:spPr/>
        <p:txBody>
          <a:bodyPr/>
          <a:lstStyle/>
          <a:p>
            <a:fld id="{CF12F707-785F-4FFF-B9D4-737B3BD342D3}" type="datetimeFigureOut">
              <a:rPr lang="cs-CZ" smtClean="0"/>
              <a:t>04.11.2024</a:t>
            </a:fld>
            <a:endParaRPr lang="cs-CZ"/>
          </a:p>
        </p:txBody>
      </p:sp>
      <p:sp>
        <p:nvSpPr>
          <p:cNvPr id="6" name="Zástupný symbol pro zápatí 5">
            <a:extLst>
              <a:ext uri="{FF2B5EF4-FFF2-40B4-BE49-F238E27FC236}">
                <a16:creationId xmlns:a16="http://schemas.microsoft.com/office/drawing/2014/main" id="{9AC38E85-B63C-4FE2-9D2A-BB24192DF9D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3777E83-A7D6-465B-9454-6F2EED0B44E4}"/>
              </a:ext>
            </a:extLst>
          </p:cNvPr>
          <p:cNvSpPr>
            <a:spLocks noGrp="1"/>
          </p:cNvSpPr>
          <p:nvPr>
            <p:ph type="sldNum" sz="quarter" idx="12"/>
          </p:nvPr>
        </p:nvSpPr>
        <p:spPr/>
        <p:txBody>
          <a:bodyPr/>
          <a:lstStyle/>
          <a:p>
            <a:fld id="{3E65D7DE-1C3C-42FB-A4FE-A1F11CBB158F}" type="slidenum">
              <a:rPr lang="cs-CZ" smtClean="0"/>
              <a:t>‹#›</a:t>
            </a:fld>
            <a:endParaRPr lang="cs-CZ"/>
          </a:p>
        </p:txBody>
      </p:sp>
    </p:spTree>
    <p:extLst>
      <p:ext uri="{BB962C8B-B14F-4D97-AF65-F5344CB8AC3E}">
        <p14:creationId xmlns:p14="http://schemas.microsoft.com/office/powerpoint/2010/main" val="1003421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462E34-A7FA-4D47-A40E-0BF8606D55A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6AADAE48-FCAC-447E-BDA8-50F278A77B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2F042E83-4FA1-45BE-8B37-268EBF80BB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E5E4341-568D-4894-9FC0-D41F6C11CCD1}"/>
              </a:ext>
            </a:extLst>
          </p:cNvPr>
          <p:cNvSpPr>
            <a:spLocks noGrp="1"/>
          </p:cNvSpPr>
          <p:nvPr>
            <p:ph type="dt" sz="half" idx="10"/>
          </p:nvPr>
        </p:nvSpPr>
        <p:spPr/>
        <p:txBody>
          <a:bodyPr/>
          <a:lstStyle/>
          <a:p>
            <a:fld id="{CF12F707-785F-4FFF-B9D4-737B3BD342D3}" type="datetimeFigureOut">
              <a:rPr lang="cs-CZ" smtClean="0"/>
              <a:t>04.11.2024</a:t>
            </a:fld>
            <a:endParaRPr lang="cs-CZ"/>
          </a:p>
        </p:txBody>
      </p:sp>
      <p:sp>
        <p:nvSpPr>
          <p:cNvPr id="6" name="Zástupný symbol pro zápatí 5">
            <a:extLst>
              <a:ext uri="{FF2B5EF4-FFF2-40B4-BE49-F238E27FC236}">
                <a16:creationId xmlns:a16="http://schemas.microsoft.com/office/drawing/2014/main" id="{84C084A9-C6B1-42E6-8BD9-E6583054F24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B37BA04-63A8-459B-B1A8-C73DE33CD41A}"/>
              </a:ext>
            </a:extLst>
          </p:cNvPr>
          <p:cNvSpPr>
            <a:spLocks noGrp="1"/>
          </p:cNvSpPr>
          <p:nvPr>
            <p:ph type="sldNum" sz="quarter" idx="12"/>
          </p:nvPr>
        </p:nvSpPr>
        <p:spPr/>
        <p:txBody>
          <a:bodyPr/>
          <a:lstStyle/>
          <a:p>
            <a:fld id="{3E65D7DE-1C3C-42FB-A4FE-A1F11CBB158F}" type="slidenum">
              <a:rPr lang="cs-CZ" smtClean="0"/>
              <a:t>‹#›</a:t>
            </a:fld>
            <a:endParaRPr lang="cs-CZ"/>
          </a:p>
        </p:txBody>
      </p:sp>
    </p:spTree>
    <p:extLst>
      <p:ext uri="{BB962C8B-B14F-4D97-AF65-F5344CB8AC3E}">
        <p14:creationId xmlns:p14="http://schemas.microsoft.com/office/powerpoint/2010/main" val="2751979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image" Target="../media/image5.emf"/><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B966D3D6-AC3F-4550-B6D4-E00E3F3349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9AA05E42-179A-47FD-AFAB-86177D5400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6C53D4A-BE01-4C8D-99E3-4700236B5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12F707-785F-4FFF-B9D4-737B3BD342D3}" type="datetimeFigureOut">
              <a:rPr lang="cs-CZ" smtClean="0"/>
              <a:t>04.11.2024</a:t>
            </a:fld>
            <a:endParaRPr lang="cs-CZ"/>
          </a:p>
        </p:txBody>
      </p:sp>
      <p:sp>
        <p:nvSpPr>
          <p:cNvPr id="5" name="Zástupný symbol pro zápatí 4">
            <a:extLst>
              <a:ext uri="{FF2B5EF4-FFF2-40B4-BE49-F238E27FC236}">
                <a16:creationId xmlns:a16="http://schemas.microsoft.com/office/drawing/2014/main" id="{77DAC691-D8C9-4E68-9CD8-36D15E376B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FA3FA57D-8C8A-400D-822E-171374CEB8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5D7DE-1C3C-42FB-A4FE-A1F11CBB158F}" type="slidenum">
              <a:rPr lang="cs-CZ" smtClean="0"/>
              <a:t>‹#›</a:t>
            </a:fld>
            <a:endParaRPr lang="cs-CZ"/>
          </a:p>
        </p:txBody>
      </p:sp>
    </p:spTree>
    <p:extLst>
      <p:ext uri="{BB962C8B-B14F-4D97-AF65-F5344CB8AC3E}">
        <p14:creationId xmlns:p14="http://schemas.microsoft.com/office/powerpoint/2010/main" val="501737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extLst>
      <p:ext uri="{BB962C8B-B14F-4D97-AF65-F5344CB8AC3E}">
        <p14:creationId xmlns:p14="http://schemas.microsoft.com/office/powerpoint/2010/main" val="37140872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5"/>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p15:clr>
            <a:srgbClr val="F26B43"/>
          </p15:clr>
        </p15:guide>
        <p15:guide id="2" pos="43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www.inpea.net/" TargetMode="External"/><Relationship Id="rId3" Type="http://schemas.openxmlformats.org/officeDocument/2006/relationships/hyperlink" Target="https://www.isa-sociology.org/en" TargetMode="External"/><Relationship Id="rId7" Type="http://schemas.openxmlformats.org/officeDocument/2006/relationships/hyperlink" Target="https://www.mpsv.cz/rada-vlady-pro-seniory-a-starnuti-populace" TargetMode="External"/><Relationship Id="rId12" Type="http://schemas.openxmlformats.org/officeDocument/2006/relationships/image" Target="../media/image10.jpg"/><Relationship Id="rId2" Type="http://schemas.openxmlformats.org/officeDocument/2006/relationships/hyperlink" Target="https://sociologyofaging.org/" TargetMode="External"/><Relationship Id="rId1" Type="http://schemas.openxmlformats.org/officeDocument/2006/relationships/slideLayout" Target="../slideLayouts/slideLayout1.xml"/><Relationship Id="rId6" Type="http://schemas.openxmlformats.org/officeDocument/2006/relationships/hyperlink" Target="https://unece.org/population/standing-working-group-ageing" TargetMode="External"/><Relationship Id="rId11" Type="http://schemas.openxmlformats.org/officeDocument/2006/relationships/hyperlink" Target="https://starnuti.fss.muni.cz/" TargetMode="External"/><Relationship Id="rId5" Type="http://schemas.openxmlformats.org/officeDocument/2006/relationships/hyperlink" Target="https://vlada.gov.cz/en/ppov/rlp/government-council-for-human-rights-50632/" TargetMode="External"/><Relationship Id="rId10" Type="http://schemas.openxmlformats.org/officeDocument/2006/relationships/hyperlink" Target="http://www.ageismus.cz/" TargetMode="External"/><Relationship Id="rId4" Type="http://schemas.openxmlformats.org/officeDocument/2006/relationships/hyperlink" Target="https://vlada.gov.cz/cz/ppov/rlp/vybory/ppsl/vybor-pro-prava-starsich-lidi-188886/" TargetMode="External"/><Relationship Id="rId9" Type="http://schemas.openxmlformats.org/officeDocument/2006/relationships/hyperlink" Target="https://www.fss.muni.cz/vyzkum/resene-projekty/61207"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hyperlink" Target="https://www.mpsv.cz/documents/20142/372809/Doporuceni_CMRec_2014_2.pdf/ab00ddf8-8dcc-2afc-f76d-07265e0d3cb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mailto:vidovicova@fss.muni.cz" TargetMode="Externa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12.png"/><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rilsa.cz/projekty/feanci/" TargetMode="Externa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rightsofolderpeople.org/list-of-member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A53201-7A69-4642-9640-63C173A925D8}"/>
              </a:ext>
            </a:extLst>
          </p:cNvPr>
          <p:cNvSpPr>
            <a:spLocks noGrp="1"/>
          </p:cNvSpPr>
          <p:nvPr>
            <p:ph type="ctrTitle"/>
          </p:nvPr>
        </p:nvSpPr>
        <p:spPr>
          <a:xfrm>
            <a:off x="922893" y="467984"/>
            <a:ext cx="10747899" cy="2387600"/>
          </a:xfrm>
        </p:spPr>
        <p:txBody>
          <a:bodyPr>
            <a:noAutofit/>
          </a:bodyPr>
          <a:lstStyle/>
          <a:p>
            <a:r>
              <a:rPr lang="cs-CZ" sz="4800" b="0" i="0" dirty="0">
                <a:effectLst/>
                <a:latin typeface="Atlanta" panose="020B0502020202020204" pitchFamily="34" charset="0"/>
              </a:rPr>
              <a:t>Příprava na stárnutí jako společenské a politické zadání</a:t>
            </a:r>
            <a:br>
              <a:rPr lang="cs-CZ" sz="4800" b="0" i="0" dirty="0">
                <a:effectLst/>
                <a:latin typeface="Atlanta" panose="020B0502020202020204" pitchFamily="34" charset="0"/>
              </a:rPr>
            </a:br>
            <a:r>
              <a:rPr lang="cs-CZ" sz="4800" b="0" i="0" dirty="0">
                <a:effectLst/>
                <a:latin typeface="Atlanta" panose="020B0502020202020204" pitchFamily="34" charset="0"/>
              </a:rPr>
              <a:t>*příklad problematiky EAN*</a:t>
            </a:r>
            <a:endParaRPr lang="cs-CZ" sz="4800" dirty="0">
              <a:latin typeface="Atlanta" panose="020B0502020202020204" pitchFamily="34" charset="0"/>
            </a:endParaRPr>
          </a:p>
        </p:txBody>
      </p:sp>
      <p:sp>
        <p:nvSpPr>
          <p:cNvPr id="3" name="Podnadpis 2">
            <a:extLst>
              <a:ext uri="{FF2B5EF4-FFF2-40B4-BE49-F238E27FC236}">
                <a16:creationId xmlns:a16="http://schemas.microsoft.com/office/drawing/2014/main" id="{6D689E9F-94B9-4E7B-86B4-DA41C8937037}"/>
              </a:ext>
            </a:extLst>
          </p:cNvPr>
          <p:cNvSpPr>
            <a:spLocks noGrp="1"/>
          </p:cNvSpPr>
          <p:nvPr>
            <p:ph type="subTitle" idx="1"/>
          </p:nvPr>
        </p:nvSpPr>
        <p:spPr>
          <a:xfrm>
            <a:off x="1524000" y="3151861"/>
            <a:ext cx="9144000" cy="1655762"/>
          </a:xfrm>
        </p:spPr>
        <p:txBody>
          <a:bodyPr/>
          <a:lstStyle/>
          <a:p>
            <a:r>
              <a:rPr lang="cs-CZ" dirty="0"/>
              <a:t>Mgr. Lucie Vidovićová, Ph.D.</a:t>
            </a:r>
          </a:p>
          <a:p>
            <a:endParaRPr lang="cs-CZ" dirty="0"/>
          </a:p>
        </p:txBody>
      </p:sp>
      <p:sp>
        <p:nvSpPr>
          <p:cNvPr id="4" name="TextovéPole 3">
            <a:extLst>
              <a:ext uri="{FF2B5EF4-FFF2-40B4-BE49-F238E27FC236}">
                <a16:creationId xmlns:a16="http://schemas.microsoft.com/office/drawing/2014/main" id="{69245555-F9A5-4BC0-983D-990CCAA14D88}"/>
              </a:ext>
            </a:extLst>
          </p:cNvPr>
          <p:cNvSpPr txBox="1"/>
          <p:nvPr/>
        </p:nvSpPr>
        <p:spPr>
          <a:xfrm>
            <a:off x="162373" y="3689879"/>
            <a:ext cx="12268938" cy="2277547"/>
          </a:xfrm>
          <a:prstGeom prst="rect">
            <a:avLst/>
          </a:prstGeom>
          <a:noFill/>
        </p:spPr>
        <p:txBody>
          <a:bodyPr wrap="square" rtlCol="0">
            <a:spAutoFit/>
          </a:bodyPr>
          <a:lstStyle/>
          <a:p>
            <a:pPr algn="ctr"/>
            <a:r>
              <a:rPr lang="en-US" sz="1100" b="1" i="0" dirty="0">
                <a:solidFill>
                  <a:srgbClr val="0000DC"/>
                </a:solidFill>
                <a:effectLst/>
                <a:latin typeface="Atlanta" panose="020B0502020202020204" pitchFamily="34" charset="0"/>
              </a:rPr>
              <a:t>President, Research Committee (RC11) </a:t>
            </a:r>
            <a:r>
              <a:rPr lang="en-US" sz="1100" b="1" i="0" dirty="0">
                <a:solidFill>
                  <a:srgbClr val="174E86"/>
                </a:solidFill>
                <a:effectLst/>
                <a:latin typeface="Atlanta" panose="020B0502020202020204" pitchFamily="34" charset="0"/>
                <a:hlinkClick r:id="rId2" tooltip="https://sociologyofaging.org/"/>
              </a:rPr>
              <a:t>Sociology of Ageing</a:t>
            </a:r>
            <a:r>
              <a:rPr lang="en-US" sz="1100" b="1" i="0" dirty="0">
                <a:solidFill>
                  <a:srgbClr val="0000DC"/>
                </a:solidFill>
                <a:effectLst/>
                <a:latin typeface="Atlanta" panose="020B0502020202020204" pitchFamily="34" charset="0"/>
              </a:rPr>
              <a:t>, </a:t>
            </a:r>
            <a:r>
              <a:rPr lang="en-US" sz="1100" b="1" i="0" dirty="0">
                <a:solidFill>
                  <a:srgbClr val="174E86"/>
                </a:solidFill>
                <a:effectLst/>
                <a:latin typeface="Atlanta" panose="020B0502020202020204" pitchFamily="34" charset="0"/>
                <a:hlinkClick r:id="rId3" tooltip="https://www.isa-sociology.org/en"/>
              </a:rPr>
              <a:t>International Sociological Association</a:t>
            </a:r>
            <a:r>
              <a:rPr lang="en-US" sz="1100" b="1" i="0" dirty="0">
                <a:solidFill>
                  <a:srgbClr val="174E86"/>
                </a:solidFill>
                <a:effectLst/>
                <a:latin typeface="Atlanta" panose="020B0502020202020204" pitchFamily="34" charset="0"/>
              </a:rPr>
              <a:t> ISA</a:t>
            </a:r>
            <a:endParaRPr lang="en-US" sz="1100" b="0" i="0" dirty="0">
              <a:solidFill>
                <a:srgbClr val="0000DC"/>
              </a:solidFill>
              <a:effectLst/>
              <a:latin typeface="Atlanta" panose="020B0502020202020204" pitchFamily="34" charset="0"/>
            </a:endParaRPr>
          </a:p>
          <a:p>
            <a:pPr algn="ctr"/>
            <a:r>
              <a:rPr lang="en-US" sz="1100" b="1" i="0" dirty="0">
                <a:solidFill>
                  <a:srgbClr val="0000DC"/>
                </a:solidFill>
                <a:effectLst/>
                <a:latin typeface="Atlanta" panose="020B0502020202020204" pitchFamily="34" charset="0"/>
              </a:rPr>
              <a:t>Chair, </a:t>
            </a:r>
            <a:r>
              <a:rPr lang="en-US" sz="1100" b="1" i="0" dirty="0">
                <a:solidFill>
                  <a:srgbClr val="174E86"/>
                </a:solidFill>
                <a:effectLst/>
                <a:latin typeface="Atlanta" panose="020B0502020202020204" pitchFamily="34" charset="0"/>
                <a:hlinkClick r:id="rId4" tooltip="https://vlada.gov.cz/cz/ppov/rlp/vybory/ppsl/vybor-pro-prava-starsich-lidi-188886/"/>
              </a:rPr>
              <a:t>Committee on the Rights of the Older Persons</a:t>
            </a:r>
            <a:r>
              <a:rPr lang="en-US" sz="1100" b="1" i="0" dirty="0">
                <a:solidFill>
                  <a:srgbClr val="0000DC"/>
                </a:solidFill>
                <a:effectLst/>
                <a:latin typeface="Atlanta" panose="020B0502020202020204" pitchFamily="34" charset="0"/>
              </a:rPr>
              <a:t>, </a:t>
            </a:r>
            <a:r>
              <a:rPr lang="en-US" sz="1100" b="1" i="0" u="none" strike="noStrike" dirty="0">
                <a:solidFill>
                  <a:srgbClr val="174E86"/>
                </a:solidFill>
                <a:effectLst/>
                <a:latin typeface="Atlanta" panose="020B0502020202020204" pitchFamily="34" charset="0"/>
                <a:hlinkClick r:id="rId5"/>
              </a:rPr>
              <a:t>Government Council for Human Rights</a:t>
            </a:r>
            <a:r>
              <a:rPr lang="en-US" sz="1100" b="1" i="0" dirty="0">
                <a:solidFill>
                  <a:srgbClr val="174E86"/>
                </a:solidFill>
                <a:effectLst/>
                <a:latin typeface="Atlanta" panose="020B0502020202020204" pitchFamily="34" charset="0"/>
              </a:rPr>
              <a:t> (CZ) LP-AGE </a:t>
            </a:r>
            <a:endParaRPr lang="en-US" sz="1100" b="0" i="0" dirty="0">
              <a:solidFill>
                <a:srgbClr val="242424"/>
              </a:solidFill>
              <a:effectLst/>
              <a:latin typeface="Atlanta" panose="020B0502020202020204" pitchFamily="34" charset="0"/>
            </a:endParaRPr>
          </a:p>
          <a:p>
            <a:pPr algn="ctr"/>
            <a:r>
              <a:rPr lang="en-US" sz="1100" b="1" i="0" dirty="0">
                <a:solidFill>
                  <a:srgbClr val="0000DC"/>
                </a:solidFill>
                <a:effectLst/>
                <a:latin typeface="Atlanta" panose="020B0502020202020204" pitchFamily="34" charset="0"/>
              </a:rPr>
              <a:t>National Focal Points team member, the Standing Working Group on Ageing </a:t>
            </a:r>
            <a:r>
              <a:rPr lang="en-US" sz="1100" b="1" i="0" dirty="0">
                <a:solidFill>
                  <a:srgbClr val="0000DC"/>
                </a:solidFill>
                <a:effectLst/>
                <a:latin typeface="Atlanta" panose="020B0502020202020204" pitchFamily="34" charset="0"/>
                <a:hlinkClick r:id="rId6" tooltip="https://unece.org/population/standing-working-group-ageing"/>
              </a:rPr>
              <a:t>SWGA UNECE</a:t>
            </a:r>
            <a:r>
              <a:rPr lang="en-US" sz="1100" b="1" i="0" dirty="0">
                <a:solidFill>
                  <a:srgbClr val="0000DC"/>
                </a:solidFill>
                <a:effectLst/>
                <a:latin typeface="Atlanta" panose="020B0502020202020204" pitchFamily="34" charset="0"/>
              </a:rPr>
              <a:t> </a:t>
            </a:r>
            <a:endParaRPr lang="en-US" sz="1100" b="0" i="0" dirty="0">
              <a:solidFill>
                <a:srgbClr val="242424"/>
              </a:solidFill>
              <a:effectLst/>
              <a:latin typeface="Atlanta" panose="020B0502020202020204" pitchFamily="34" charset="0"/>
            </a:endParaRPr>
          </a:p>
          <a:p>
            <a:pPr algn="ctr"/>
            <a:r>
              <a:rPr lang="en-US" sz="1100" b="1" i="0" dirty="0">
                <a:solidFill>
                  <a:srgbClr val="0000DC"/>
                </a:solidFill>
                <a:effectLst/>
                <a:latin typeface="Atlanta" panose="020B0502020202020204" pitchFamily="34" charset="0"/>
              </a:rPr>
              <a:t>Member, the Czech Government Council for Seniors and </a:t>
            </a:r>
            <a:r>
              <a:rPr lang="en-US" sz="1100" b="1" i="0" dirty="0">
                <a:solidFill>
                  <a:srgbClr val="0000DC"/>
                </a:solidFill>
                <a:effectLst/>
                <a:latin typeface="Atlanta" panose="020B0502020202020204" pitchFamily="34" charset="0"/>
                <a:hlinkClick r:id="rId7" tooltip="https://www.mpsv.cz/rada-vlady-pro-seniory-a-starnuti-populace"/>
              </a:rPr>
              <a:t>Population Ageing</a:t>
            </a:r>
            <a:r>
              <a:rPr lang="en-US" sz="1100" b="1" i="0" dirty="0">
                <a:solidFill>
                  <a:srgbClr val="0000DC"/>
                </a:solidFill>
                <a:effectLst/>
                <a:latin typeface="Atlanta" panose="020B0502020202020204" pitchFamily="34" charset="0"/>
              </a:rPr>
              <a:t> </a:t>
            </a:r>
            <a:endParaRPr lang="en-US" sz="1100" b="0" i="0" dirty="0">
              <a:solidFill>
                <a:srgbClr val="242424"/>
              </a:solidFill>
              <a:effectLst/>
              <a:latin typeface="Atlanta" panose="020B0502020202020204" pitchFamily="34" charset="0"/>
            </a:endParaRPr>
          </a:p>
          <a:p>
            <a:pPr algn="ctr"/>
            <a:r>
              <a:rPr lang="en-US" sz="1100" b="1" i="0" dirty="0">
                <a:solidFill>
                  <a:srgbClr val="0000DC"/>
                </a:solidFill>
                <a:effectLst/>
                <a:latin typeface="Atlanta" panose="020B0502020202020204" pitchFamily="34" charset="0"/>
              </a:rPr>
              <a:t>External Advisor, the Ministry of </a:t>
            </a:r>
            <a:r>
              <a:rPr lang="en-US" sz="1100" b="1" i="0" dirty="0" err="1">
                <a:solidFill>
                  <a:srgbClr val="0000DC"/>
                </a:solidFill>
                <a:effectLst/>
                <a:latin typeface="Atlanta" panose="020B0502020202020204" pitchFamily="34" charset="0"/>
              </a:rPr>
              <a:t>Labour</a:t>
            </a:r>
            <a:r>
              <a:rPr lang="en-US" sz="1100" b="1" i="0" dirty="0">
                <a:solidFill>
                  <a:srgbClr val="0000DC"/>
                </a:solidFill>
                <a:effectLst/>
                <a:latin typeface="Atlanta" panose="020B0502020202020204" pitchFamily="34" charset="0"/>
              </a:rPr>
              <a:t> and Social Affairs MPSV</a:t>
            </a:r>
            <a:endParaRPr lang="en-US" sz="1100" b="0" i="0" dirty="0">
              <a:solidFill>
                <a:srgbClr val="242424"/>
              </a:solidFill>
              <a:effectLst/>
              <a:latin typeface="Atlanta" panose="020B0502020202020204" pitchFamily="34" charset="0"/>
            </a:endParaRPr>
          </a:p>
          <a:p>
            <a:pPr algn="ctr"/>
            <a:r>
              <a:rPr lang="en-US" sz="1100" b="1" i="0" dirty="0">
                <a:solidFill>
                  <a:srgbClr val="0000DC"/>
                </a:solidFill>
                <a:effectLst/>
                <a:latin typeface="Atlanta" panose="020B0502020202020204" pitchFamily="34" charset="0"/>
              </a:rPr>
              <a:t>National Representative, </a:t>
            </a:r>
            <a:r>
              <a:rPr lang="en-US" sz="1100" b="1" i="0" dirty="0">
                <a:solidFill>
                  <a:srgbClr val="0000DC"/>
                </a:solidFill>
                <a:effectLst/>
                <a:latin typeface="Atlanta" panose="020B0502020202020204" pitchFamily="34" charset="0"/>
                <a:hlinkClick r:id="rId8" tooltip="http://www.inpea.net/"/>
              </a:rPr>
              <a:t>International Network for the Prevention of Elder Abuse</a:t>
            </a:r>
            <a:r>
              <a:rPr lang="en-US" sz="1100" b="1" i="0" dirty="0">
                <a:solidFill>
                  <a:srgbClr val="0000DC"/>
                </a:solidFill>
                <a:effectLst/>
                <a:latin typeface="Atlanta" panose="020B0502020202020204" pitchFamily="34" charset="0"/>
              </a:rPr>
              <a:t> INPEA</a:t>
            </a:r>
            <a:endParaRPr lang="en-US" sz="1100" b="0" i="0" dirty="0">
              <a:solidFill>
                <a:srgbClr val="242424"/>
              </a:solidFill>
              <a:effectLst/>
              <a:latin typeface="Atlanta" panose="020B0502020202020204" pitchFamily="34" charset="0"/>
            </a:endParaRPr>
          </a:p>
          <a:p>
            <a:pPr algn="ctr"/>
            <a:br>
              <a:rPr lang="en-US" sz="1100" b="1" i="0" dirty="0">
                <a:solidFill>
                  <a:srgbClr val="0000DC"/>
                </a:solidFill>
                <a:effectLst/>
                <a:latin typeface="Atlanta" panose="020B0502020202020204" pitchFamily="34" charset="0"/>
              </a:rPr>
            </a:br>
            <a:r>
              <a:rPr lang="en-US" sz="1100" b="1" i="0" dirty="0">
                <a:solidFill>
                  <a:srgbClr val="0000DC"/>
                </a:solidFill>
                <a:effectLst/>
                <a:latin typeface="Atlanta" panose="020B0502020202020204" pitchFamily="34" charset="0"/>
              </a:rPr>
              <a:t>Elder Abuse and Neglect Project RESTABUS </a:t>
            </a:r>
            <a:r>
              <a:rPr lang="en-US" sz="1100" b="1" i="0" dirty="0">
                <a:solidFill>
                  <a:srgbClr val="0000DC"/>
                </a:solidFill>
                <a:effectLst/>
                <a:latin typeface="Atlanta" panose="020B0502020202020204" pitchFamily="34" charset="0"/>
                <a:hlinkClick r:id="rId9" tooltip="https://www.fss.muni.cz/vyzkum/resene-projekty/61207"/>
              </a:rPr>
              <a:t>https://www.fss.muni.cz/vyzkum/resene-projekty/61207</a:t>
            </a:r>
            <a:endParaRPr lang="en-US" sz="1100" b="0" i="0" dirty="0">
              <a:solidFill>
                <a:srgbClr val="0000DC"/>
              </a:solidFill>
              <a:effectLst/>
              <a:latin typeface="Atlanta" panose="020B0502020202020204" pitchFamily="34" charset="0"/>
            </a:endParaRPr>
          </a:p>
          <a:p>
            <a:pPr algn="ctr" fontAlgn="base"/>
            <a:r>
              <a:rPr lang="en-US" sz="1100" b="1" i="0" dirty="0">
                <a:solidFill>
                  <a:srgbClr val="0000DC"/>
                </a:solidFill>
                <a:effectLst/>
                <a:latin typeface="Atlanta" panose="020B0502020202020204" pitchFamily="34" charset="0"/>
              </a:rPr>
              <a:t>Ageism and Age Discrimination Project:</a:t>
            </a:r>
            <a:r>
              <a:rPr lang="en-US" sz="1100" b="1" i="0" dirty="0">
                <a:solidFill>
                  <a:srgbClr val="0000DC"/>
                </a:solidFill>
                <a:effectLst/>
                <a:latin typeface="Atlanta" panose="020B0502020202020204" pitchFamily="34" charset="0"/>
                <a:hlinkClick r:id="rId10" tooltip="www.ageismus.cz"/>
              </a:rPr>
              <a:t> www.ageismus.cz</a:t>
            </a:r>
            <a:endParaRPr lang="en-US" sz="1100" b="0" i="0" dirty="0">
              <a:solidFill>
                <a:srgbClr val="0000DC"/>
              </a:solidFill>
              <a:effectLst/>
              <a:latin typeface="Atlanta" panose="020B0502020202020204" pitchFamily="34" charset="0"/>
            </a:endParaRPr>
          </a:p>
          <a:p>
            <a:pPr algn="ctr" fontAlgn="base"/>
            <a:r>
              <a:rPr lang="en-US" sz="1100" b="1" i="0" dirty="0">
                <a:solidFill>
                  <a:srgbClr val="0000DC"/>
                </a:solidFill>
                <a:effectLst/>
                <a:latin typeface="Atlanta" panose="020B0502020202020204" pitchFamily="34" charset="0"/>
              </a:rPr>
              <a:t>Centre for Research on Ageing CERA: </a:t>
            </a:r>
            <a:r>
              <a:rPr lang="en-US" sz="1100" b="1" i="0" u="sng" dirty="0">
                <a:solidFill>
                  <a:srgbClr val="0000DC"/>
                </a:solidFill>
                <a:effectLst/>
                <a:latin typeface="Atlanta" panose="020B0502020202020204" pitchFamily="34" charset="0"/>
                <a:hlinkClick r:id="rId11" tooltip="https://starnuti.fss.muni.cz/"/>
              </a:rPr>
              <a:t>https://starnuti.fss.muni.cz/</a:t>
            </a:r>
            <a:endParaRPr lang="en-US" sz="1100" b="0" i="0" dirty="0">
              <a:solidFill>
                <a:srgbClr val="0000DC"/>
              </a:solidFill>
              <a:effectLst/>
              <a:latin typeface="Atlanta" panose="020B0502020202020204" pitchFamily="34" charset="0"/>
            </a:endParaRPr>
          </a:p>
          <a:p>
            <a:pPr algn="ctr" fontAlgn="base"/>
            <a:endParaRPr lang="en-US" sz="1400" b="0" i="0" dirty="0">
              <a:solidFill>
                <a:srgbClr val="0000DC"/>
              </a:solidFill>
              <a:effectLst/>
              <a:latin typeface="Arial" panose="020B0604020202020204" pitchFamily="34" charset="0"/>
            </a:endParaRPr>
          </a:p>
          <a:p>
            <a:pPr algn="ctr"/>
            <a:endParaRPr lang="cs-CZ" sz="1400" dirty="0"/>
          </a:p>
        </p:txBody>
      </p:sp>
      <p:pic>
        <p:nvPicPr>
          <p:cNvPr id="6" name="Obrázek 5">
            <a:extLst>
              <a:ext uri="{FF2B5EF4-FFF2-40B4-BE49-F238E27FC236}">
                <a16:creationId xmlns:a16="http://schemas.microsoft.com/office/drawing/2014/main" id="{9668BB9D-AABF-44D6-B579-20154FD068D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1410" y="5456865"/>
            <a:ext cx="11149584" cy="1078992"/>
          </a:xfrm>
          <a:prstGeom prst="rect">
            <a:avLst/>
          </a:prstGeom>
        </p:spPr>
      </p:pic>
      <p:sp>
        <p:nvSpPr>
          <p:cNvPr id="7" name="TextovéPole 6">
            <a:extLst>
              <a:ext uri="{FF2B5EF4-FFF2-40B4-BE49-F238E27FC236}">
                <a16:creationId xmlns:a16="http://schemas.microsoft.com/office/drawing/2014/main" id="{693942EB-87D3-4EDA-934D-274E1F39A45B}"/>
              </a:ext>
            </a:extLst>
          </p:cNvPr>
          <p:cNvSpPr txBox="1"/>
          <p:nvPr/>
        </p:nvSpPr>
        <p:spPr>
          <a:xfrm>
            <a:off x="40690" y="6457890"/>
            <a:ext cx="12151310" cy="400110"/>
          </a:xfrm>
          <a:prstGeom prst="rect">
            <a:avLst/>
          </a:prstGeom>
          <a:noFill/>
        </p:spPr>
        <p:txBody>
          <a:bodyPr wrap="square">
            <a:spAutoFit/>
          </a:bodyPr>
          <a:lstStyle/>
          <a:p>
            <a:r>
              <a:rPr lang="cs-CZ" sz="1000" dirty="0">
                <a:solidFill>
                  <a:srgbClr val="FF0000"/>
                </a:solidFill>
              </a:rPr>
              <a:t>Tato prezentace byla podpořena projektem TQ01000510 Fenomén EAN (týrání, zneužívání a špatného zacházení se seniory) v kontextu sociálních služeb v ČR: inovace v detekci, prevenci a péči (FEANCI), který je spolufinancován se státní podporou Technologické agentury ČR v rámci Programu SIGMA</a:t>
            </a:r>
            <a:r>
              <a:rPr lang="cs-CZ" sz="1000" b="1" dirty="0">
                <a:solidFill>
                  <a:srgbClr val="FF0000"/>
                </a:solidFill>
              </a:rPr>
              <a:t>.</a:t>
            </a:r>
            <a:endParaRPr lang="cs-CZ" sz="1000" dirty="0"/>
          </a:p>
        </p:txBody>
      </p:sp>
    </p:spTree>
    <p:extLst>
      <p:ext uri="{BB962C8B-B14F-4D97-AF65-F5344CB8AC3E}">
        <p14:creationId xmlns:p14="http://schemas.microsoft.com/office/powerpoint/2010/main" val="1069762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7EEC6C-CF8E-46F4-B32F-05FA1B5D842A}"/>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1056C0C9-D8C4-40B5-AEB0-69A27A00FAA9}"/>
              </a:ext>
            </a:extLst>
          </p:cNvPr>
          <p:cNvSpPr>
            <a:spLocks noGrp="1"/>
          </p:cNvSpPr>
          <p:nvPr>
            <p:ph idx="1"/>
          </p:nvPr>
        </p:nvSpPr>
        <p:spPr/>
        <p:txBody>
          <a:bodyPr/>
          <a:lstStyle/>
          <a:p>
            <a:endParaRPr lang="cs-CZ" dirty="0"/>
          </a:p>
        </p:txBody>
      </p:sp>
      <p:pic>
        <p:nvPicPr>
          <p:cNvPr id="5" name="Obrázek 4">
            <a:extLst>
              <a:ext uri="{FF2B5EF4-FFF2-40B4-BE49-F238E27FC236}">
                <a16:creationId xmlns:a16="http://schemas.microsoft.com/office/drawing/2014/main" id="{C50D9A4C-6B2F-4C18-86FC-0FAC40A775B3}"/>
              </a:ext>
            </a:extLst>
          </p:cNvPr>
          <p:cNvPicPr>
            <a:picLocks noChangeAspect="1"/>
          </p:cNvPicPr>
          <p:nvPr/>
        </p:nvPicPr>
        <p:blipFill>
          <a:blip r:embed="rId2"/>
          <a:stretch>
            <a:fillRect/>
          </a:stretch>
        </p:blipFill>
        <p:spPr>
          <a:xfrm>
            <a:off x="8647980" y="3158836"/>
            <a:ext cx="3153064" cy="3153064"/>
          </a:xfrm>
          <a:prstGeom prst="rect">
            <a:avLst/>
          </a:prstGeom>
        </p:spPr>
      </p:pic>
      <p:pic>
        <p:nvPicPr>
          <p:cNvPr id="7" name="Obrázek 6">
            <a:extLst>
              <a:ext uri="{FF2B5EF4-FFF2-40B4-BE49-F238E27FC236}">
                <a16:creationId xmlns:a16="http://schemas.microsoft.com/office/drawing/2014/main" id="{EF3A01D2-05CE-4D8D-B209-40D250E7F015}"/>
              </a:ext>
            </a:extLst>
          </p:cNvPr>
          <p:cNvPicPr>
            <a:picLocks noChangeAspect="1"/>
          </p:cNvPicPr>
          <p:nvPr/>
        </p:nvPicPr>
        <p:blipFill rotWithShape="1">
          <a:blip r:embed="rId3"/>
          <a:srcRect l="34886" t="20404" r="35682" b="5324"/>
          <a:stretch/>
        </p:blipFill>
        <p:spPr>
          <a:xfrm>
            <a:off x="338138" y="365125"/>
            <a:ext cx="3588328" cy="5093566"/>
          </a:xfrm>
          <a:prstGeom prst="rect">
            <a:avLst/>
          </a:prstGeom>
        </p:spPr>
      </p:pic>
      <p:pic>
        <p:nvPicPr>
          <p:cNvPr id="6" name="Obrázek 5">
            <a:extLst>
              <a:ext uri="{FF2B5EF4-FFF2-40B4-BE49-F238E27FC236}">
                <a16:creationId xmlns:a16="http://schemas.microsoft.com/office/drawing/2014/main" id="{7856527E-D92B-4FCC-8E59-100CE9B0E969}"/>
              </a:ext>
            </a:extLst>
          </p:cNvPr>
          <p:cNvPicPr>
            <a:picLocks noChangeAspect="1"/>
          </p:cNvPicPr>
          <p:nvPr/>
        </p:nvPicPr>
        <p:blipFill rotWithShape="1">
          <a:blip r:embed="rId4"/>
          <a:srcRect l="33745" t="20416" r="33728" b="5623"/>
          <a:stretch/>
        </p:blipFill>
        <p:spPr>
          <a:xfrm>
            <a:off x="3301941" y="71021"/>
            <a:ext cx="5483385" cy="7013360"/>
          </a:xfrm>
          <a:prstGeom prst="rect">
            <a:avLst/>
          </a:prstGeom>
        </p:spPr>
      </p:pic>
    </p:spTree>
    <p:extLst>
      <p:ext uri="{BB962C8B-B14F-4D97-AF65-F5344CB8AC3E}">
        <p14:creationId xmlns:p14="http://schemas.microsoft.com/office/powerpoint/2010/main" val="771448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p:txBody>
          <a:bodyPr rtlCol="0"/>
          <a:lstStyle/>
          <a:p>
            <a:r>
              <a:rPr lang="cs-CZ" b="1" dirty="0"/>
              <a:t>Doporučení Rady Evropy o podpoře lidských práv starších osob</a:t>
            </a:r>
          </a:p>
        </p:txBody>
      </p:sp>
      <p:sp>
        <p:nvSpPr>
          <p:cNvPr id="14" name="Zástupný symbol pro obsah 13"/>
          <p:cNvSpPr>
            <a:spLocks noGrp="1"/>
          </p:cNvSpPr>
          <p:nvPr>
            <p:ph idx="1"/>
          </p:nvPr>
        </p:nvSpPr>
        <p:spPr/>
        <p:txBody>
          <a:bodyPr rtlCol="0">
            <a:normAutofit fontScale="92500" lnSpcReduction="10000"/>
          </a:bodyPr>
          <a:lstStyle/>
          <a:p>
            <a:pPr marL="0" indent="0">
              <a:buNone/>
            </a:pPr>
            <a:r>
              <a:rPr lang="cs-CZ" dirty="0"/>
              <a:t>Doporučení Rady Evropy CM/</a:t>
            </a:r>
            <a:r>
              <a:rPr lang="cs-CZ" dirty="0" err="1"/>
              <a:t>Rec</a:t>
            </a:r>
            <a:r>
              <a:rPr lang="cs-CZ" dirty="0"/>
              <a:t>(2014)2 o podpoře lidských práv starších osob. Účelem tohoto doporučení je podporovat, chránit a zajistit plné a rovné požívání všech lidských práv a základních svobod všemi staršími osobami a prosazovat respektování jejich přirozené lidské důstojnosti. Doporučení zahrnuje všechna zásadní témata politiky stárnutí z hlediska ochrany lidských práv starších osob. Kromě obecných zásad se jedná specificky o oblast </a:t>
            </a:r>
            <a:r>
              <a:rPr lang="cs-CZ" u="sng" dirty="0"/>
              <a:t>nediskriminace</a:t>
            </a:r>
            <a:r>
              <a:rPr lang="cs-CZ" dirty="0"/>
              <a:t>, </a:t>
            </a:r>
            <a:r>
              <a:rPr lang="cs-CZ" i="1" u="sng" dirty="0"/>
              <a:t>samostatnost (autonomie)</a:t>
            </a:r>
            <a:r>
              <a:rPr lang="cs-CZ" dirty="0"/>
              <a:t> a </a:t>
            </a:r>
            <a:r>
              <a:rPr lang="cs-CZ" i="1" u="sng" dirty="0"/>
              <a:t>účast (participace)</a:t>
            </a:r>
            <a:r>
              <a:rPr lang="cs-CZ" dirty="0"/>
              <a:t>, </a:t>
            </a:r>
            <a:r>
              <a:rPr lang="cs-CZ" u="sng" dirty="0"/>
              <a:t>ochrana před násilím </a:t>
            </a:r>
            <a:r>
              <a:rPr lang="cs-CZ" dirty="0"/>
              <a:t>a </a:t>
            </a:r>
            <a:r>
              <a:rPr lang="cs-CZ" u="sng" dirty="0"/>
              <a:t>zneužíváním</a:t>
            </a:r>
            <a:r>
              <a:rPr lang="cs-CZ" dirty="0"/>
              <a:t>, </a:t>
            </a:r>
            <a:r>
              <a:rPr lang="cs-CZ" u="sng" dirty="0"/>
              <a:t>sociální ochrana a zaměstnanost</a:t>
            </a:r>
            <a:r>
              <a:rPr lang="cs-CZ" dirty="0"/>
              <a:t>, </a:t>
            </a:r>
            <a:r>
              <a:rPr lang="cs-CZ" u="sng" dirty="0"/>
              <a:t>péče</a:t>
            </a:r>
            <a:r>
              <a:rPr lang="cs-CZ" dirty="0"/>
              <a:t> a </a:t>
            </a:r>
            <a:r>
              <a:rPr lang="cs-CZ" u="sng" dirty="0"/>
              <a:t>zajištění spravedlnosti</a:t>
            </a:r>
            <a:r>
              <a:rPr lang="cs-CZ" dirty="0"/>
              <a:t>.</a:t>
            </a:r>
          </a:p>
          <a:p>
            <a:r>
              <a:rPr lang="cs-CZ" sz="1900" dirty="0"/>
              <a:t>Gesce: ex-Odbor rodinné politiky a politiky stárnutí / Sekce podpory seniorů/ Odbor sociálních služeb a sociální práce MPSV</a:t>
            </a:r>
            <a:endParaRPr lang="cs-CZ" sz="1900" dirty="0">
              <a:hlinkClick r:id="rId3"/>
            </a:endParaRPr>
          </a:p>
          <a:p>
            <a:pPr marL="0" indent="0">
              <a:buNone/>
            </a:pPr>
            <a:r>
              <a:rPr lang="cs-CZ" dirty="0">
                <a:hlinkClick r:id="rId3"/>
              </a:rPr>
              <a:t>https://www.mpsv.cz/documents/20142/372809/Doporuceni_CMRec_2014_2.pdf/ab00ddf8-8dcc-2afc-f76d-07265e0d3cba</a:t>
            </a:r>
            <a:r>
              <a:rPr lang="cs-CZ" dirty="0"/>
              <a:t> (14 str.)</a:t>
            </a:r>
          </a:p>
        </p:txBody>
      </p:sp>
      <p:pic>
        <p:nvPicPr>
          <p:cNvPr id="4" name="Grafický objekt 3" descr="Lupa">
            <a:extLst>
              <a:ext uri="{FF2B5EF4-FFF2-40B4-BE49-F238E27FC236}">
                <a16:creationId xmlns:a16="http://schemas.microsoft.com/office/drawing/2014/main" id="{C0EC5133-505B-4A8A-B5F6-B5729BE47D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84432" y="5715000"/>
            <a:ext cx="914400" cy="914400"/>
          </a:xfrm>
          <a:prstGeom prst="rect">
            <a:avLst/>
          </a:prstGeom>
        </p:spPr>
      </p:pic>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advTm="88948">
        <p:fade/>
      </p:transition>
    </mc:Choice>
    <mc:Fallback xmlns="">
      <p:transition spd="med" advTm="88948">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B07885-218A-42DE-A6EC-0CBB1FC363BD}"/>
              </a:ext>
            </a:extLst>
          </p:cNvPr>
          <p:cNvSpPr>
            <a:spLocks noGrp="1"/>
          </p:cNvSpPr>
          <p:nvPr>
            <p:ph type="title"/>
          </p:nvPr>
        </p:nvSpPr>
        <p:spPr>
          <a:xfrm>
            <a:off x="838200" y="-214731"/>
            <a:ext cx="10515600" cy="1325563"/>
          </a:xfrm>
        </p:spPr>
        <p:txBody>
          <a:bodyPr>
            <a:noAutofit/>
          </a:bodyPr>
          <a:lstStyle/>
          <a:p>
            <a:r>
              <a:rPr lang="en-US" sz="2400" b="0" i="0" dirty="0">
                <a:solidFill>
                  <a:srgbClr val="000000"/>
                </a:solidFill>
                <a:effectLst/>
                <a:latin typeface="FuturaStd-Bold"/>
              </a:rPr>
              <a:t>United Nations Principles for Older Persons</a:t>
            </a:r>
            <a:r>
              <a:rPr lang="cs-CZ" sz="2400" b="0" i="0" dirty="0">
                <a:solidFill>
                  <a:srgbClr val="000000"/>
                </a:solidFill>
                <a:effectLst/>
                <a:latin typeface="FuturaStd-Bold"/>
              </a:rPr>
              <a:t> </a:t>
            </a:r>
            <a:r>
              <a:rPr lang="cs-CZ" sz="1600" i="0" dirty="0">
                <a:solidFill>
                  <a:srgbClr val="000000"/>
                </a:solidFill>
                <a:effectLst/>
                <a:latin typeface="FuturaStd-Bold"/>
              </a:rPr>
              <a:t>(</a:t>
            </a:r>
            <a:r>
              <a:rPr lang="en-US" sz="1600" i="0" cap="all" dirty="0">
                <a:solidFill>
                  <a:srgbClr val="000000"/>
                </a:solidFill>
                <a:effectLst/>
                <a:latin typeface="Roboto" panose="02000000000000000000" pitchFamily="2" charset="0"/>
              </a:rPr>
              <a:t>ADOPTED</a:t>
            </a:r>
            <a:r>
              <a:rPr lang="cs-CZ" sz="1600" i="0" cap="all" dirty="0">
                <a:solidFill>
                  <a:srgbClr val="000000"/>
                </a:solidFill>
                <a:effectLst/>
                <a:latin typeface="Roboto" panose="02000000000000000000" pitchFamily="2" charset="0"/>
              </a:rPr>
              <a:t> </a:t>
            </a:r>
            <a:r>
              <a:rPr lang="en-US" sz="1600" i="0" dirty="0">
                <a:solidFill>
                  <a:srgbClr val="000000"/>
                </a:solidFill>
                <a:effectLst/>
                <a:latin typeface="Roboto" panose="02000000000000000000" pitchFamily="2" charset="0"/>
              </a:rPr>
              <a:t>16 December 1991</a:t>
            </a:r>
            <a:r>
              <a:rPr lang="cs-CZ" sz="1600" i="0" dirty="0">
                <a:solidFill>
                  <a:srgbClr val="000000"/>
                </a:solidFill>
                <a:effectLst/>
                <a:latin typeface="Roboto" panose="02000000000000000000" pitchFamily="2" charset="0"/>
              </a:rPr>
              <a:t>)</a:t>
            </a:r>
            <a:endParaRPr lang="en-GB" sz="2400" dirty="0"/>
          </a:p>
        </p:txBody>
      </p:sp>
      <p:sp>
        <p:nvSpPr>
          <p:cNvPr id="3" name="Zástupný obsah 2">
            <a:extLst>
              <a:ext uri="{FF2B5EF4-FFF2-40B4-BE49-F238E27FC236}">
                <a16:creationId xmlns:a16="http://schemas.microsoft.com/office/drawing/2014/main" id="{438518F4-8AE6-4A4B-B9D7-6AC94E5CF8F8}"/>
              </a:ext>
            </a:extLst>
          </p:cNvPr>
          <p:cNvSpPr>
            <a:spLocks noGrp="1"/>
          </p:cNvSpPr>
          <p:nvPr>
            <p:ph idx="1"/>
          </p:nvPr>
        </p:nvSpPr>
        <p:spPr/>
        <p:txBody>
          <a:bodyPr/>
          <a:lstStyle/>
          <a:p>
            <a:endParaRPr lang="en-GB"/>
          </a:p>
        </p:txBody>
      </p:sp>
      <p:pic>
        <p:nvPicPr>
          <p:cNvPr id="4" name="Obrázek 3">
            <a:extLst>
              <a:ext uri="{FF2B5EF4-FFF2-40B4-BE49-F238E27FC236}">
                <a16:creationId xmlns:a16="http://schemas.microsoft.com/office/drawing/2014/main" id="{B7E2E0C2-F638-429E-B745-285559BA170E}"/>
              </a:ext>
            </a:extLst>
          </p:cNvPr>
          <p:cNvPicPr>
            <a:picLocks noChangeAspect="1"/>
          </p:cNvPicPr>
          <p:nvPr/>
        </p:nvPicPr>
        <p:blipFill rotWithShape="1">
          <a:blip r:embed="rId2"/>
          <a:srcRect l="26719" t="12869" r="37500" b="4722"/>
          <a:stretch/>
        </p:blipFill>
        <p:spPr>
          <a:xfrm>
            <a:off x="485775" y="882650"/>
            <a:ext cx="4362450" cy="5651501"/>
          </a:xfrm>
          <a:prstGeom prst="rect">
            <a:avLst/>
          </a:prstGeom>
        </p:spPr>
      </p:pic>
      <p:sp>
        <p:nvSpPr>
          <p:cNvPr id="5" name="Obdélník 4">
            <a:extLst>
              <a:ext uri="{FF2B5EF4-FFF2-40B4-BE49-F238E27FC236}">
                <a16:creationId xmlns:a16="http://schemas.microsoft.com/office/drawing/2014/main" id="{53D06371-E2FA-4B94-8AB6-45C8FBA9A148}"/>
              </a:ext>
            </a:extLst>
          </p:cNvPr>
          <p:cNvSpPr/>
          <p:nvPr/>
        </p:nvSpPr>
        <p:spPr>
          <a:xfrm>
            <a:off x="5067300" y="6102172"/>
            <a:ext cx="6096000" cy="307777"/>
          </a:xfrm>
          <a:prstGeom prst="rect">
            <a:avLst/>
          </a:prstGeom>
        </p:spPr>
        <p:txBody>
          <a:bodyPr>
            <a:spAutoFit/>
          </a:bodyPr>
          <a:lstStyle/>
          <a:p>
            <a:r>
              <a:rPr lang="en-GB" sz="1400" dirty="0"/>
              <a:t>https://www.ohchr.org/EN/ProfessionalInterest/Pages/OlderPersons.aspx</a:t>
            </a:r>
          </a:p>
        </p:txBody>
      </p:sp>
      <p:pic>
        <p:nvPicPr>
          <p:cNvPr id="6" name="Obrázek 5">
            <a:extLst>
              <a:ext uri="{FF2B5EF4-FFF2-40B4-BE49-F238E27FC236}">
                <a16:creationId xmlns:a16="http://schemas.microsoft.com/office/drawing/2014/main" id="{52E83E47-B2CF-4CBC-87CF-9DB9B08E13E7}"/>
              </a:ext>
            </a:extLst>
          </p:cNvPr>
          <p:cNvPicPr>
            <a:picLocks noChangeAspect="1"/>
          </p:cNvPicPr>
          <p:nvPr/>
        </p:nvPicPr>
        <p:blipFill rotWithShape="1">
          <a:blip r:embed="rId2"/>
          <a:srcRect l="26719" t="53742" r="37500" b="4722"/>
          <a:stretch/>
        </p:blipFill>
        <p:spPr>
          <a:xfrm>
            <a:off x="4622074" y="787564"/>
            <a:ext cx="7500801" cy="4897640"/>
          </a:xfrm>
          <a:prstGeom prst="rect">
            <a:avLst/>
          </a:prstGeom>
        </p:spPr>
      </p:pic>
    </p:spTree>
    <p:extLst>
      <p:ext uri="{BB962C8B-B14F-4D97-AF65-F5344CB8AC3E}">
        <p14:creationId xmlns:p14="http://schemas.microsoft.com/office/powerpoint/2010/main" val="611390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8D3889-9CC5-463A-86AF-01D8F65BE123}"/>
              </a:ext>
            </a:extLst>
          </p:cNvPr>
          <p:cNvSpPr>
            <a:spLocks noGrp="1"/>
          </p:cNvSpPr>
          <p:nvPr>
            <p:ph type="title"/>
          </p:nvPr>
        </p:nvSpPr>
        <p:spPr/>
        <p:txBody>
          <a:bodyPr/>
          <a:lstStyle/>
          <a:p>
            <a:r>
              <a:rPr lang="cs-CZ" b="1" i="0" cap="all" dirty="0">
                <a:solidFill>
                  <a:srgbClr val="4D4D4D"/>
                </a:solidFill>
                <a:effectLst/>
                <a:latin typeface="Roboto Condensed" panose="020B0604020202020204" pitchFamily="2" charset="0"/>
              </a:rPr>
              <a:t>A/HRC/RES/54/13</a:t>
            </a:r>
            <a:br>
              <a:rPr lang="cs-CZ" b="1" i="0" cap="all" dirty="0">
                <a:solidFill>
                  <a:srgbClr val="4D4D4D"/>
                </a:solidFill>
                <a:effectLst/>
                <a:latin typeface="Roboto Condensed" panose="020B0604020202020204" pitchFamily="2" charset="0"/>
              </a:rPr>
            </a:br>
            <a:r>
              <a:rPr lang="cs-CZ" b="1" i="0" cap="all" dirty="0">
                <a:solidFill>
                  <a:srgbClr val="4D4D4D"/>
                </a:solidFill>
                <a:effectLst/>
                <a:latin typeface="Roboto Condensed" panose="020B0604020202020204" pitchFamily="2" charset="0"/>
              </a:rPr>
              <a:t> </a:t>
            </a:r>
            <a:r>
              <a:rPr lang="en-US" dirty="0"/>
              <a:t>Human rights of older persons </a:t>
            </a:r>
            <a:endParaRPr lang="cs-CZ" dirty="0"/>
          </a:p>
        </p:txBody>
      </p:sp>
      <p:sp>
        <p:nvSpPr>
          <p:cNvPr id="5" name="TextovéPole 4">
            <a:extLst>
              <a:ext uri="{FF2B5EF4-FFF2-40B4-BE49-F238E27FC236}">
                <a16:creationId xmlns:a16="http://schemas.microsoft.com/office/drawing/2014/main" id="{BC3C7DA9-6E96-468B-B679-1660B43FF3A1}"/>
              </a:ext>
            </a:extLst>
          </p:cNvPr>
          <p:cNvSpPr txBox="1"/>
          <p:nvPr/>
        </p:nvSpPr>
        <p:spPr>
          <a:xfrm>
            <a:off x="793559" y="6176963"/>
            <a:ext cx="11225103" cy="369332"/>
          </a:xfrm>
          <a:prstGeom prst="rect">
            <a:avLst/>
          </a:prstGeom>
          <a:noFill/>
        </p:spPr>
        <p:txBody>
          <a:bodyPr wrap="square">
            <a:spAutoFit/>
          </a:bodyPr>
          <a:lstStyle/>
          <a:p>
            <a:r>
              <a:rPr lang="cs-CZ" dirty="0"/>
              <a:t>https://documents.un.org/doc/undoc/gen/g23/213/65/pdf/g2321365.pdf?token=gknbDyLWVwIEcL9qdJ&amp;fe=true</a:t>
            </a:r>
          </a:p>
        </p:txBody>
      </p:sp>
      <p:sp>
        <p:nvSpPr>
          <p:cNvPr id="4" name="Zástupný obsah 3">
            <a:extLst>
              <a:ext uri="{FF2B5EF4-FFF2-40B4-BE49-F238E27FC236}">
                <a16:creationId xmlns:a16="http://schemas.microsoft.com/office/drawing/2014/main" id="{BE222FD1-2A62-4A42-8DB7-BCF4C93C411F}"/>
              </a:ext>
            </a:extLst>
          </p:cNvPr>
          <p:cNvSpPr>
            <a:spLocks noGrp="1"/>
          </p:cNvSpPr>
          <p:nvPr>
            <p:ph idx="1"/>
          </p:nvPr>
        </p:nvSpPr>
        <p:spPr>
          <a:xfrm>
            <a:off x="838200" y="1825625"/>
            <a:ext cx="7702485" cy="4351338"/>
          </a:xfrm>
        </p:spPr>
        <p:txBody>
          <a:bodyPr>
            <a:normAutofit fontScale="92500"/>
          </a:bodyPr>
          <a:lstStyle/>
          <a:p>
            <a:r>
              <a:rPr lang="cs-CZ" sz="2400" dirty="0"/>
              <a:t>Rezoluce přijatá</a:t>
            </a:r>
            <a:r>
              <a:rPr lang="en-US" sz="2400" dirty="0"/>
              <a:t> Human Rights Council </a:t>
            </a:r>
            <a:r>
              <a:rPr lang="cs-CZ" sz="2400" dirty="0"/>
              <a:t>dne </a:t>
            </a:r>
            <a:r>
              <a:rPr lang="en-US" sz="2400" dirty="0"/>
              <a:t>11</a:t>
            </a:r>
            <a:r>
              <a:rPr lang="cs-CZ" sz="2400" dirty="0"/>
              <a:t>. 10. </a:t>
            </a:r>
            <a:r>
              <a:rPr lang="en-US" sz="2400" dirty="0"/>
              <a:t>2023</a:t>
            </a:r>
            <a:endParaRPr lang="cs-CZ" sz="2400" dirty="0"/>
          </a:p>
          <a:p>
            <a:r>
              <a:rPr lang="cs-CZ" dirty="0"/>
              <a:t> A/HRC/54/26 – Report nezávislé expertky </a:t>
            </a:r>
            <a:r>
              <a:rPr lang="cs-CZ" dirty="0" err="1"/>
              <a:t>C.Mahler</a:t>
            </a:r>
            <a:endParaRPr lang="cs-CZ" dirty="0"/>
          </a:p>
          <a:p>
            <a:r>
              <a:rPr lang="en-US" dirty="0"/>
              <a:t>6. Calls upon all States to establish and/or enhance effective redress mechanisms and to ensure access to justice for, on an equal basis with others, all older persons who become victims and survivors of violence, abuse and neglect and for older persons subjected to discrimination based on age, gender, race or disability or on other grounds</a:t>
            </a:r>
            <a:r>
              <a:rPr lang="en-US" b="1" dirty="0"/>
              <a:t>, including legal aid and support, as well as accessible and age-responsive legal proceedings</a:t>
            </a:r>
            <a:r>
              <a:rPr lang="cs-CZ" dirty="0"/>
              <a:t>…</a:t>
            </a:r>
          </a:p>
        </p:txBody>
      </p:sp>
      <p:pic>
        <p:nvPicPr>
          <p:cNvPr id="8" name="Obrázek 7">
            <a:extLst>
              <a:ext uri="{FF2B5EF4-FFF2-40B4-BE49-F238E27FC236}">
                <a16:creationId xmlns:a16="http://schemas.microsoft.com/office/drawing/2014/main" id="{96D1AD3B-6BB8-436A-8B7D-C898AC5BEF8C}"/>
              </a:ext>
            </a:extLst>
          </p:cNvPr>
          <p:cNvPicPr>
            <a:picLocks noChangeAspect="1"/>
          </p:cNvPicPr>
          <p:nvPr/>
        </p:nvPicPr>
        <p:blipFill>
          <a:blip r:embed="rId2"/>
          <a:stretch>
            <a:fillRect/>
          </a:stretch>
        </p:blipFill>
        <p:spPr>
          <a:xfrm>
            <a:off x="8332509" y="365125"/>
            <a:ext cx="3502156" cy="3502156"/>
          </a:xfrm>
          <a:prstGeom prst="rect">
            <a:avLst/>
          </a:prstGeom>
        </p:spPr>
      </p:pic>
    </p:spTree>
    <p:extLst>
      <p:ext uri="{BB962C8B-B14F-4D97-AF65-F5344CB8AC3E}">
        <p14:creationId xmlns:p14="http://schemas.microsoft.com/office/powerpoint/2010/main" val="2420027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1165524" y="1183889"/>
            <a:ext cx="9491325" cy="3955835"/>
          </a:xfrm>
          <a:prstGeom prst="rect">
            <a:avLst/>
          </a:prstGeom>
          <a:noFill/>
          <a:ln>
            <a:noFill/>
          </a:ln>
        </p:spPr>
      </p:pic>
      <p:pic>
        <p:nvPicPr>
          <p:cNvPr id="89" name="Google Shape;89;p1" descr="Katedra geografie Přírodovědecké fakulty Univerzity Palackého v Olomouci"/>
          <p:cNvPicPr preferRelativeResize="0"/>
          <p:nvPr/>
        </p:nvPicPr>
        <p:blipFill rotWithShape="1">
          <a:blip r:embed="rId4">
            <a:alphaModFix/>
          </a:blip>
          <a:srcRect/>
          <a:stretch/>
        </p:blipFill>
        <p:spPr>
          <a:xfrm>
            <a:off x="7784602" y="3569662"/>
            <a:ext cx="2364035" cy="723557"/>
          </a:xfrm>
          <a:prstGeom prst="rect">
            <a:avLst/>
          </a:prstGeom>
          <a:noFill/>
          <a:ln>
            <a:noFill/>
          </a:ln>
        </p:spPr>
      </p:pic>
      <p:sp>
        <p:nvSpPr>
          <p:cNvPr id="7" name="TextovéPole 6">
            <a:extLst>
              <a:ext uri="{FF2B5EF4-FFF2-40B4-BE49-F238E27FC236}">
                <a16:creationId xmlns:a16="http://schemas.microsoft.com/office/drawing/2014/main" id="{19541C6E-5395-40D4-B2C9-A12B77D7148D}"/>
              </a:ext>
            </a:extLst>
          </p:cNvPr>
          <p:cNvSpPr txBox="1"/>
          <p:nvPr/>
        </p:nvSpPr>
        <p:spPr>
          <a:xfrm>
            <a:off x="6309879" y="5497469"/>
            <a:ext cx="6094268" cy="996170"/>
          </a:xfrm>
          <a:prstGeom prst="rect">
            <a:avLst/>
          </a:prstGeom>
          <a:noFill/>
        </p:spPr>
        <p:txBody>
          <a:bodyPr wrap="square">
            <a:spAutoFit/>
          </a:bodyPr>
          <a:lstStyle/>
          <a:p>
            <a:pPr marL="114300" marR="0" lvl="0" indent="0" algn="ctr" defTabSz="914400" rtl="0" eaLnBrk="1" fontAlgn="auto" latinLnBrk="0" hangingPunct="1">
              <a:lnSpc>
                <a:spcPct val="90000"/>
              </a:lnSpc>
              <a:spcBef>
                <a:spcPts val="1000"/>
              </a:spcBef>
              <a:spcAft>
                <a:spcPts val="0"/>
              </a:spcAft>
              <a:buClr>
                <a:srgbClr val="000000"/>
              </a:buClr>
              <a:buSzPts val="1800"/>
              <a:buFont typeface="Arial"/>
              <a:buNone/>
              <a:tabLst/>
              <a:defRPr/>
            </a:pPr>
            <a:r>
              <a:rPr kumimoji="0" lang="cs-CZ" sz="2800" b="0" i="0" u="none" strike="noStrike" kern="0" cap="none" spc="0" normalizeH="0" baseline="0" noProof="0" dirty="0">
                <a:ln>
                  <a:noFill/>
                </a:ln>
                <a:solidFill>
                  <a:srgbClr val="0000DC"/>
                </a:solidFill>
                <a:effectLst/>
                <a:uLnTx/>
                <a:uFillTx/>
                <a:latin typeface="Calibri"/>
                <a:cs typeface="Calibri"/>
                <a:sym typeface="Calibri"/>
                <a:hlinkClick r:id="rId5">
                  <a:extLst>
                    <a:ext uri="{A12FA001-AC4F-418D-AE19-62706E023703}">
                      <ahyp:hlinkClr xmlns:ahyp="http://schemas.microsoft.com/office/drawing/2018/hyperlinkcolor" val="tx"/>
                    </a:ext>
                  </a:extLst>
                </a:hlinkClick>
              </a:rPr>
              <a:t>vidovicova@fss.muni.cz</a:t>
            </a:r>
            <a:endParaRPr kumimoji="0" lang="cs-CZ" sz="2800" b="0" i="0" u="none" strike="noStrike" kern="0" cap="none" spc="0" normalizeH="0" baseline="0" noProof="0" dirty="0">
              <a:ln>
                <a:noFill/>
              </a:ln>
              <a:solidFill>
                <a:srgbClr val="0000DC"/>
              </a:solidFill>
              <a:effectLst/>
              <a:uLnTx/>
              <a:uFillTx/>
              <a:latin typeface="Calibri"/>
              <a:cs typeface="Calibri"/>
              <a:sym typeface="Calibri"/>
            </a:endParaRPr>
          </a:p>
          <a:p>
            <a:pPr marL="114300" marR="0" lvl="0" indent="0" algn="ctr" defTabSz="914400" rtl="0" eaLnBrk="1" fontAlgn="auto" latinLnBrk="0" hangingPunct="1">
              <a:lnSpc>
                <a:spcPct val="90000"/>
              </a:lnSpc>
              <a:spcBef>
                <a:spcPts val="1000"/>
              </a:spcBef>
              <a:spcAft>
                <a:spcPts val="0"/>
              </a:spcAft>
              <a:buClr>
                <a:srgbClr val="000000"/>
              </a:buClr>
              <a:buSzPts val="1800"/>
              <a:buFont typeface="Arial"/>
              <a:buNone/>
              <a:tabLst/>
              <a:defRPr/>
            </a:pPr>
            <a:r>
              <a:rPr kumimoji="0" lang="cs-CZ" sz="2800" b="0" i="0" u="none" strike="noStrike" kern="0" cap="none" spc="0" normalizeH="0" baseline="0" noProof="0" dirty="0">
                <a:ln>
                  <a:noFill/>
                </a:ln>
                <a:solidFill>
                  <a:srgbClr val="0000DC"/>
                </a:solidFill>
                <a:effectLst/>
                <a:uLnTx/>
                <a:uFillTx/>
                <a:latin typeface="Calibri"/>
                <a:cs typeface="Calibri"/>
                <a:sym typeface="Calibri"/>
              </a:rPr>
              <a:t>Tel.: 602 515 886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0CC4B7-686B-47A6-9F4A-5D6DE8E161EA}"/>
              </a:ext>
            </a:extLst>
          </p:cNvPr>
          <p:cNvSpPr>
            <a:spLocks noGrp="1"/>
          </p:cNvSpPr>
          <p:nvPr>
            <p:ph type="title"/>
          </p:nvPr>
        </p:nvSpPr>
        <p:spPr/>
        <p:txBody>
          <a:bodyPr/>
          <a:lstStyle/>
          <a:p>
            <a:endParaRPr lang="cs-CZ"/>
          </a:p>
        </p:txBody>
      </p:sp>
      <p:pic>
        <p:nvPicPr>
          <p:cNvPr id="2050" name="Picture 2" descr="Obálka pro Výsledky výběrového šetření RESTABUS Inovativní cesty definice, měření prevalence a řešení seniorského abusu v ČR. Souhrnná výzkumná zpráva">
            <a:extLst>
              <a:ext uri="{FF2B5EF4-FFF2-40B4-BE49-F238E27FC236}">
                <a16:creationId xmlns:a16="http://schemas.microsoft.com/office/drawing/2014/main" id="{9868FF27-C19F-435A-A2F8-64B5260BA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020" y="503918"/>
            <a:ext cx="3698737" cy="52682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bálka pro Široká definice a typologie seniorského abusu: fenomén týrání, zneužívání, zanedbávání a dalšího nevhodného jednání a zacházení s muži a ženami ve vyšším věku (EAN). Metodika">
            <a:extLst>
              <a:ext uri="{FF2B5EF4-FFF2-40B4-BE49-F238E27FC236}">
                <a16:creationId xmlns:a16="http://schemas.microsoft.com/office/drawing/2014/main" id="{EC376D54-C488-4F77-9682-B2CCD37AA0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216" y="503917"/>
            <a:ext cx="3725567" cy="526823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17415044-03C9-43EF-AFC1-473A8C7DAD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0245" y="365125"/>
            <a:ext cx="4011775" cy="4680404"/>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46835656-BFC6-46A6-B7B8-1AC0A7F03136}"/>
              </a:ext>
            </a:extLst>
          </p:cNvPr>
          <p:cNvSpPr txBox="1"/>
          <p:nvPr/>
        </p:nvSpPr>
        <p:spPr>
          <a:xfrm>
            <a:off x="7416867" y="5711012"/>
            <a:ext cx="6098720" cy="523220"/>
          </a:xfrm>
          <a:prstGeom prst="rect">
            <a:avLst/>
          </a:prstGeom>
          <a:noFill/>
        </p:spPr>
        <p:txBody>
          <a:bodyPr wrap="square">
            <a:spAutoFit/>
          </a:bodyPr>
          <a:lstStyle/>
          <a:p>
            <a:r>
              <a:rPr lang="cs-CZ" dirty="0">
                <a:solidFill>
                  <a:srgbClr val="0070C0"/>
                </a:solidFill>
              </a:rPr>
              <a:t>https://restorativni-justice.cz/wp-content/uploads/2023/12/IRJ_RESTABUS_Final2023.pdf</a:t>
            </a:r>
          </a:p>
        </p:txBody>
      </p:sp>
      <p:sp>
        <p:nvSpPr>
          <p:cNvPr id="10" name="TextovéPole 9">
            <a:extLst>
              <a:ext uri="{FF2B5EF4-FFF2-40B4-BE49-F238E27FC236}">
                <a16:creationId xmlns:a16="http://schemas.microsoft.com/office/drawing/2014/main" id="{DF96A50F-C1F4-4BCF-B244-0BA5AF62317C}"/>
              </a:ext>
            </a:extLst>
          </p:cNvPr>
          <p:cNvSpPr txBox="1"/>
          <p:nvPr/>
        </p:nvSpPr>
        <p:spPr>
          <a:xfrm>
            <a:off x="3527168" y="6354082"/>
            <a:ext cx="6670220" cy="307777"/>
          </a:xfrm>
          <a:prstGeom prst="rect">
            <a:avLst/>
          </a:prstGeom>
          <a:noFill/>
        </p:spPr>
        <p:txBody>
          <a:bodyPr wrap="square">
            <a:spAutoFit/>
          </a:bodyPr>
          <a:lstStyle/>
          <a:p>
            <a:r>
              <a:rPr lang="cs-CZ" dirty="0">
                <a:solidFill>
                  <a:srgbClr val="0070C0"/>
                </a:solidFill>
              </a:rPr>
              <a:t>https://munispace.muni.cz/library/catalog/book/2261</a:t>
            </a:r>
          </a:p>
        </p:txBody>
      </p:sp>
      <p:sp>
        <p:nvSpPr>
          <p:cNvPr id="12" name="TextovéPole 11">
            <a:extLst>
              <a:ext uri="{FF2B5EF4-FFF2-40B4-BE49-F238E27FC236}">
                <a16:creationId xmlns:a16="http://schemas.microsoft.com/office/drawing/2014/main" id="{348117DD-6CC1-4908-9A48-5CEB2841D451}"/>
              </a:ext>
            </a:extLst>
          </p:cNvPr>
          <p:cNvSpPr txBox="1"/>
          <p:nvPr/>
        </p:nvSpPr>
        <p:spPr>
          <a:xfrm>
            <a:off x="746647" y="5818734"/>
            <a:ext cx="6670220" cy="307777"/>
          </a:xfrm>
          <a:prstGeom prst="rect">
            <a:avLst/>
          </a:prstGeom>
          <a:noFill/>
        </p:spPr>
        <p:txBody>
          <a:bodyPr wrap="square">
            <a:spAutoFit/>
          </a:bodyPr>
          <a:lstStyle/>
          <a:p>
            <a:r>
              <a:rPr lang="cs-CZ" dirty="0">
                <a:solidFill>
                  <a:srgbClr val="0070C0"/>
                </a:solidFill>
              </a:rPr>
              <a:t>https://munispace.muni.cz/library/catalog/book/2264</a:t>
            </a:r>
          </a:p>
        </p:txBody>
      </p:sp>
    </p:spTree>
    <p:extLst>
      <p:ext uri="{BB962C8B-B14F-4D97-AF65-F5344CB8AC3E}">
        <p14:creationId xmlns:p14="http://schemas.microsoft.com/office/powerpoint/2010/main" val="3173845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7" name="Google Shape;137;p4"/>
          <p:cNvSpPr txBox="1">
            <a:spLocks noGrp="1"/>
          </p:cNvSpPr>
          <p:nvPr>
            <p:ph type="body" idx="1"/>
          </p:nvPr>
        </p:nvSpPr>
        <p:spPr>
          <a:xfrm>
            <a:off x="439162" y="711300"/>
            <a:ext cx="11313675" cy="5823325"/>
          </a:xfrm>
          <a:prstGeom prst="rect">
            <a:avLst/>
          </a:prstGeom>
          <a:noFill/>
          <a:ln>
            <a:noFill/>
          </a:ln>
        </p:spPr>
        <p:txBody>
          <a:bodyPr spcFirstLastPara="1" wrap="square" lIns="91425" tIns="45700" rIns="91425" bIns="45700" anchor="t" anchorCtr="0">
            <a:normAutofit fontScale="92500"/>
          </a:bodyPr>
          <a:lstStyle/>
          <a:p>
            <a:pPr marL="0" lvl="0" indent="0" algn="just" rtl="0">
              <a:lnSpc>
                <a:spcPct val="90000"/>
              </a:lnSpc>
              <a:spcBef>
                <a:spcPts val="0"/>
              </a:spcBef>
              <a:spcAft>
                <a:spcPts val="0"/>
              </a:spcAft>
              <a:buClr>
                <a:schemeClr val="dk1"/>
              </a:buClr>
              <a:buSzPct val="100000"/>
              <a:buNone/>
            </a:pPr>
            <a:r>
              <a:rPr lang="en-US" sz="3200" dirty="0" err="1">
                <a:solidFill>
                  <a:srgbClr val="233791"/>
                </a:solidFill>
              </a:rPr>
              <a:t>Týrání</a:t>
            </a:r>
            <a:r>
              <a:rPr lang="en-US" sz="3200" dirty="0">
                <a:solidFill>
                  <a:srgbClr val="233791"/>
                </a:solidFill>
              </a:rPr>
              <a:t>, </a:t>
            </a:r>
            <a:r>
              <a:rPr lang="en-US" sz="3200" dirty="0" err="1">
                <a:solidFill>
                  <a:srgbClr val="233791"/>
                </a:solidFill>
              </a:rPr>
              <a:t>zneužívání</a:t>
            </a:r>
            <a:r>
              <a:rPr lang="en-US" sz="3200" dirty="0">
                <a:solidFill>
                  <a:srgbClr val="233791"/>
                </a:solidFill>
              </a:rPr>
              <a:t>, </a:t>
            </a:r>
            <a:r>
              <a:rPr lang="en-US" sz="3200" dirty="0" err="1">
                <a:solidFill>
                  <a:srgbClr val="233791"/>
                </a:solidFill>
              </a:rPr>
              <a:t>zanedbávání</a:t>
            </a:r>
            <a:r>
              <a:rPr lang="en-US" sz="3200" dirty="0">
                <a:solidFill>
                  <a:srgbClr val="233791"/>
                </a:solidFill>
              </a:rPr>
              <a:t> </a:t>
            </a:r>
            <a:r>
              <a:rPr lang="en-US" sz="3200" dirty="0" err="1">
                <a:solidFill>
                  <a:srgbClr val="233791"/>
                </a:solidFill>
              </a:rPr>
              <a:t>seniorů</a:t>
            </a:r>
            <a:r>
              <a:rPr lang="en-US" sz="3200" dirty="0">
                <a:solidFill>
                  <a:srgbClr val="233791"/>
                </a:solidFill>
              </a:rPr>
              <a:t> a </a:t>
            </a:r>
            <a:r>
              <a:rPr lang="en-US" sz="3200" dirty="0" err="1">
                <a:solidFill>
                  <a:srgbClr val="233791"/>
                </a:solidFill>
              </a:rPr>
              <a:t>špatné</a:t>
            </a:r>
            <a:r>
              <a:rPr lang="en-US" sz="3200" dirty="0">
                <a:solidFill>
                  <a:srgbClr val="233791"/>
                </a:solidFill>
              </a:rPr>
              <a:t> </a:t>
            </a:r>
            <a:r>
              <a:rPr lang="en-US" sz="3200" dirty="0" err="1">
                <a:solidFill>
                  <a:srgbClr val="233791"/>
                </a:solidFill>
              </a:rPr>
              <a:t>zacházení</a:t>
            </a:r>
            <a:r>
              <a:rPr lang="en-US" sz="3200" dirty="0">
                <a:solidFill>
                  <a:srgbClr val="233791"/>
                </a:solidFill>
              </a:rPr>
              <a:t> s </a:t>
            </a:r>
            <a:r>
              <a:rPr lang="en-US" sz="3200" dirty="0" err="1">
                <a:solidFill>
                  <a:srgbClr val="233791"/>
                </a:solidFill>
              </a:rPr>
              <a:t>nimi</a:t>
            </a:r>
            <a:r>
              <a:rPr lang="en-US" sz="3200" dirty="0">
                <a:solidFill>
                  <a:srgbClr val="233791"/>
                </a:solidFill>
              </a:rPr>
              <a:t> </a:t>
            </a:r>
            <a:endParaRPr lang="cs-CZ" sz="3200" dirty="0">
              <a:solidFill>
                <a:srgbClr val="233791"/>
              </a:solidFill>
            </a:endParaRPr>
          </a:p>
          <a:p>
            <a:pPr marL="0" lvl="0" indent="0" algn="just" rtl="0">
              <a:lnSpc>
                <a:spcPct val="90000"/>
              </a:lnSpc>
              <a:spcBef>
                <a:spcPts val="0"/>
              </a:spcBef>
              <a:spcAft>
                <a:spcPts val="0"/>
              </a:spcAft>
              <a:buClr>
                <a:schemeClr val="dk1"/>
              </a:buClr>
              <a:buSzPct val="100000"/>
              <a:buNone/>
            </a:pPr>
            <a:r>
              <a:rPr lang="en-US" sz="2600" dirty="0">
                <a:solidFill>
                  <a:srgbClr val="233791"/>
                </a:solidFill>
              </a:rPr>
              <a:t>(EAN) </a:t>
            </a:r>
            <a:r>
              <a:rPr lang="en-US" sz="3200" dirty="0">
                <a:solidFill>
                  <a:srgbClr val="233791"/>
                </a:solidFill>
              </a:rPr>
              <a:t>je </a:t>
            </a:r>
            <a:r>
              <a:rPr lang="en-US" sz="4000" dirty="0" err="1">
                <a:solidFill>
                  <a:srgbClr val="C89B91"/>
                </a:solidFill>
              </a:rPr>
              <a:t>jednorázové</a:t>
            </a:r>
            <a:r>
              <a:rPr lang="en-US" sz="4000" dirty="0">
                <a:solidFill>
                  <a:srgbClr val="C89B91"/>
                </a:solidFill>
              </a:rPr>
              <a:t> </a:t>
            </a:r>
            <a:r>
              <a:rPr lang="en-US" sz="4000" dirty="0" err="1">
                <a:solidFill>
                  <a:srgbClr val="C89B91"/>
                </a:solidFill>
              </a:rPr>
              <a:t>nebo</a:t>
            </a:r>
            <a:r>
              <a:rPr lang="en-US" sz="4000" dirty="0">
                <a:solidFill>
                  <a:srgbClr val="C89B91"/>
                </a:solidFill>
              </a:rPr>
              <a:t> </a:t>
            </a:r>
            <a:r>
              <a:rPr lang="en-US" sz="4000" dirty="0" err="1">
                <a:solidFill>
                  <a:srgbClr val="C89B91"/>
                </a:solidFill>
              </a:rPr>
              <a:t>opakované</a:t>
            </a:r>
            <a:r>
              <a:rPr lang="en-US" sz="3200" dirty="0">
                <a:solidFill>
                  <a:srgbClr val="233791"/>
                </a:solidFill>
              </a:rPr>
              <a:t>, </a:t>
            </a:r>
            <a:r>
              <a:rPr lang="en-US" sz="3200" dirty="0" err="1">
                <a:solidFill>
                  <a:srgbClr val="233791"/>
                </a:solidFill>
              </a:rPr>
              <a:t>záměrné</a:t>
            </a:r>
            <a:r>
              <a:rPr lang="en-US" sz="3200" dirty="0">
                <a:solidFill>
                  <a:srgbClr val="233791"/>
                </a:solidFill>
              </a:rPr>
              <a:t> </a:t>
            </a:r>
            <a:r>
              <a:rPr lang="en-US" sz="3200" dirty="0" err="1">
                <a:solidFill>
                  <a:srgbClr val="233791"/>
                </a:solidFill>
              </a:rPr>
              <a:t>nebo</a:t>
            </a:r>
            <a:r>
              <a:rPr lang="en-US" sz="3200" dirty="0">
                <a:solidFill>
                  <a:srgbClr val="233791"/>
                </a:solidFill>
              </a:rPr>
              <a:t> </a:t>
            </a:r>
            <a:r>
              <a:rPr lang="en-US" sz="3200" dirty="0" err="1">
                <a:solidFill>
                  <a:srgbClr val="233791"/>
                </a:solidFill>
              </a:rPr>
              <a:t>nezáměrné</a:t>
            </a:r>
            <a:r>
              <a:rPr lang="en-US" sz="3200" dirty="0">
                <a:solidFill>
                  <a:srgbClr val="233791"/>
                </a:solidFill>
              </a:rPr>
              <a:t> </a:t>
            </a:r>
            <a:r>
              <a:rPr lang="en-US" sz="3200" dirty="0" err="1">
                <a:solidFill>
                  <a:srgbClr val="233791"/>
                </a:solidFill>
              </a:rPr>
              <a:t>jednání</a:t>
            </a:r>
            <a:r>
              <a:rPr lang="en-US" sz="3200" dirty="0">
                <a:solidFill>
                  <a:srgbClr val="233791"/>
                </a:solidFill>
              </a:rPr>
              <a:t> </a:t>
            </a:r>
            <a:r>
              <a:rPr lang="en-US" sz="3200" dirty="0" err="1">
                <a:solidFill>
                  <a:srgbClr val="233791"/>
                </a:solidFill>
              </a:rPr>
              <a:t>nebo</a:t>
            </a:r>
            <a:r>
              <a:rPr lang="en-US" sz="3200" dirty="0">
                <a:solidFill>
                  <a:srgbClr val="233791"/>
                </a:solidFill>
              </a:rPr>
              <a:t> </a:t>
            </a:r>
            <a:r>
              <a:rPr lang="en-US" sz="3200" dirty="0" err="1">
                <a:solidFill>
                  <a:srgbClr val="233791"/>
                </a:solidFill>
              </a:rPr>
              <a:t>nečinnost</a:t>
            </a:r>
            <a:r>
              <a:rPr lang="en-US" sz="3200" dirty="0">
                <a:solidFill>
                  <a:srgbClr val="233791"/>
                </a:solidFill>
              </a:rPr>
              <a:t> </a:t>
            </a:r>
            <a:r>
              <a:rPr lang="en-US" sz="3200" dirty="0" err="1">
                <a:solidFill>
                  <a:srgbClr val="233791"/>
                </a:solidFill>
              </a:rPr>
              <a:t>vůči</a:t>
            </a:r>
            <a:r>
              <a:rPr lang="en-US" sz="3200" dirty="0">
                <a:solidFill>
                  <a:srgbClr val="233791"/>
                </a:solidFill>
              </a:rPr>
              <a:t> </a:t>
            </a:r>
            <a:r>
              <a:rPr lang="en-US" sz="3200" dirty="0" err="1">
                <a:solidFill>
                  <a:srgbClr val="233791"/>
                </a:solidFill>
              </a:rPr>
              <a:t>člověku</a:t>
            </a:r>
            <a:r>
              <a:rPr lang="en-US" sz="3200" dirty="0">
                <a:solidFill>
                  <a:srgbClr val="233791"/>
                </a:solidFill>
              </a:rPr>
              <a:t> </a:t>
            </a:r>
            <a:r>
              <a:rPr lang="en-US" sz="3900" dirty="0" err="1">
                <a:solidFill>
                  <a:srgbClr val="C89B91"/>
                </a:solidFill>
              </a:rPr>
              <a:t>vyššího</a:t>
            </a:r>
            <a:r>
              <a:rPr lang="en-US" sz="3900" dirty="0">
                <a:solidFill>
                  <a:srgbClr val="C89B91"/>
                </a:solidFill>
              </a:rPr>
              <a:t> </a:t>
            </a:r>
            <a:r>
              <a:rPr lang="en-US" sz="3900" dirty="0" err="1">
                <a:solidFill>
                  <a:srgbClr val="C89B91"/>
                </a:solidFill>
              </a:rPr>
              <a:t>věku</a:t>
            </a:r>
            <a:r>
              <a:rPr lang="en-US" sz="3200" dirty="0">
                <a:solidFill>
                  <a:srgbClr val="233791"/>
                </a:solidFill>
              </a:rPr>
              <a:t>, </a:t>
            </a:r>
            <a:r>
              <a:rPr lang="en-US" sz="3200" dirty="0" err="1">
                <a:solidFill>
                  <a:srgbClr val="233791"/>
                </a:solidFill>
              </a:rPr>
              <a:t>typicky</a:t>
            </a:r>
            <a:r>
              <a:rPr lang="en-US" sz="3200" dirty="0">
                <a:solidFill>
                  <a:srgbClr val="233791"/>
                </a:solidFill>
              </a:rPr>
              <a:t> </a:t>
            </a:r>
            <a:r>
              <a:rPr lang="en-US" sz="3200" dirty="0" err="1">
                <a:solidFill>
                  <a:srgbClr val="233791"/>
                </a:solidFill>
              </a:rPr>
              <a:t>ve</a:t>
            </a:r>
            <a:r>
              <a:rPr lang="en-US" sz="3200" dirty="0">
                <a:solidFill>
                  <a:srgbClr val="233791"/>
                </a:solidFill>
              </a:rPr>
              <a:t> </a:t>
            </a:r>
            <a:r>
              <a:rPr lang="en-US" sz="3200" dirty="0" err="1">
                <a:solidFill>
                  <a:srgbClr val="233791"/>
                </a:solidFill>
              </a:rPr>
              <a:t>vztahu</a:t>
            </a:r>
            <a:r>
              <a:rPr lang="en-US" sz="3200" dirty="0">
                <a:solidFill>
                  <a:srgbClr val="233791"/>
                </a:solidFill>
              </a:rPr>
              <a:t> </a:t>
            </a:r>
            <a:r>
              <a:rPr lang="en-US" sz="3900" dirty="0" err="1">
                <a:solidFill>
                  <a:srgbClr val="C89B91"/>
                </a:solidFill>
              </a:rPr>
              <a:t>odůvodněně</a:t>
            </a:r>
            <a:r>
              <a:rPr lang="en-US" sz="3900" dirty="0">
                <a:solidFill>
                  <a:srgbClr val="C89B91"/>
                </a:solidFill>
              </a:rPr>
              <a:t> </a:t>
            </a:r>
            <a:r>
              <a:rPr lang="en-US" sz="3900" dirty="0" err="1">
                <a:solidFill>
                  <a:srgbClr val="C89B91"/>
                </a:solidFill>
              </a:rPr>
              <a:t>očekávatelné</a:t>
            </a:r>
            <a:r>
              <a:rPr lang="en-US" sz="3900" dirty="0">
                <a:solidFill>
                  <a:srgbClr val="C89B91"/>
                </a:solidFill>
              </a:rPr>
              <a:t> </a:t>
            </a:r>
            <a:r>
              <a:rPr lang="en-US" sz="3200" dirty="0" err="1">
                <a:solidFill>
                  <a:srgbClr val="233791"/>
                </a:solidFill>
              </a:rPr>
              <a:t>důvěry</a:t>
            </a:r>
            <a:r>
              <a:rPr lang="en-US" sz="3200" dirty="0">
                <a:solidFill>
                  <a:srgbClr val="233791"/>
                </a:solidFill>
              </a:rPr>
              <a:t>, v </a:t>
            </a:r>
            <a:r>
              <a:rPr lang="en-US" sz="3200" dirty="0" err="1">
                <a:solidFill>
                  <a:srgbClr val="233791"/>
                </a:solidFill>
              </a:rPr>
              <a:t>jehož</a:t>
            </a:r>
            <a:r>
              <a:rPr lang="en-US" sz="3200" dirty="0">
                <a:solidFill>
                  <a:srgbClr val="233791"/>
                </a:solidFill>
              </a:rPr>
              <a:t> </a:t>
            </a:r>
            <a:r>
              <a:rPr lang="en-US" sz="3200" dirty="0" err="1">
                <a:solidFill>
                  <a:srgbClr val="233791"/>
                </a:solidFill>
              </a:rPr>
              <a:t>důsledku</a:t>
            </a:r>
            <a:r>
              <a:rPr lang="en-US" sz="3200" dirty="0">
                <a:solidFill>
                  <a:srgbClr val="233791"/>
                </a:solidFill>
              </a:rPr>
              <a:t> </a:t>
            </a:r>
            <a:r>
              <a:rPr lang="en-US" sz="3200" dirty="0" err="1">
                <a:solidFill>
                  <a:srgbClr val="233791"/>
                </a:solidFill>
              </a:rPr>
              <a:t>došlo</a:t>
            </a:r>
            <a:r>
              <a:rPr lang="en-US" sz="3200" dirty="0">
                <a:solidFill>
                  <a:srgbClr val="233791"/>
                </a:solidFill>
              </a:rPr>
              <a:t> </a:t>
            </a:r>
            <a:r>
              <a:rPr lang="en-US" sz="3200" dirty="0" err="1">
                <a:solidFill>
                  <a:srgbClr val="233791"/>
                </a:solidFill>
              </a:rPr>
              <a:t>ke</a:t>
            </a:r>
            <a:r>
              <a:rPr lang="en-US" sz="3200" dirty="0">
                <a:solidFill>
                  <a:srgbClr val="233791"/>
                </a:solidFill>
              </a:rPr>
              <a:t> </a:t>
            </a:r>
            <a:r>
              <a:rPr lang="en-US" sz="3200" dirty="0" err="1">
                <a:solidFill>
                  <a:srgbClr val="233791"/>
                </a:solidFill>
              </a:rPr>
              <a:t>škodě</a:t>
            </a:r>
            <a:r>
              <a:rPr lang="en-US" sz="3200" dirty="0">
                <a:solidFill>
                  <a:srgbClr val="233791"/>
                </a:solidFill>
              </a:rPr>
              <a:t> </a:t>
            </a:r>
            <a:r>
              <a:rPr lang="en-US" sz="3200" dirty="0" err="1">
                <a:solidFill>
                  <a:srgbClr val="233791"/>
                </a:solidFill>
              </a:rPr>
              <a:t>či</a:t>
            </a:r>
            <a:r>
              <a:rPr lang="en-US" sz="3200" dirty="0">
                <a:solidFill>
                  <a:srgbClr val="233791"/>
                </a:solidFill>
              </a:rPr>
              <a:t> </a:t>
            </a:r>
            <a:r>
              <a:rPr lang="en-US" sz="3200" dirty="0" err="1">
                <a:solidFill>
                  <a:srgbClr val="233791"/>
                </a:solidFill>
              </a:rPr>
              <a:t>újmě</a:t>
            </a:r>
            <a:r>
              <a:rPr lang="en-US" sz="3200" dirty="0">
                <a:solidFill>
                  <a:srgbClr val="233791"/>
                </a:solidFill>
              </a:rPr>
              <a:t> </a:t>
            </a:r>
            <a:r>
              <a:rPr lang="en-US" sz="3200" dirty="0" err="1">
                <a:solidFill>
                  <a:srgbClr val="233791"/>
                </a:solidFill>
              </a:rPr>
              <a:t>fyzické</a:t>
            </a:r>
            <a:r>
              <a:rPr lang="en-US" sz="3200" dirty="0">
                <a:solidFill>
                  <a:srgbClr val="233791"/>
                </a:solidFill>
              </a:rPr>
              <a:t>, </a:t>
            </a:r>
            <a:r>
              <a:rPr lang="en-US" sz="3200" dirty="0" err="1">
                <a:solidFill>
                  <a:srgbClr val="233791"/>
                </a:solidFill>
              </a:rPr>
              <a:t>psychické</a:t>
            </a:r>
            <a:r>
              <a:rPr lang="en-US" sz="3200" dirty="0">
                <a:solidFill>
                  <a:srgbClr val="233791"/>
                </a:solidFill>
              </a:rPr>
              <a:t>, </a:t>
            </a:r>
            <a:r>
              <a:rPr lang="en-US" sz="3200" dirty="0" err="1">
                <a:solidFill>
                  <a:srgbClr val="233791"/>
                </a:solidFill>
              </a:rPr>
              <a:t>sociální</a:t>
            </a:r>
            <a:r>
              <a:rPr lang="en-US" sz="3200" dirty="0">
                <a:solidFill>
                  <a:srgbClr val="233791"/>
                </a:solidFill>
              </a:rPr>
              <a:t>, </a:t>
            </a:r>
            <a:r>
              <a:rPr lang="en-US" sz="3200" dirty="0" err="1">
                <a:solidFill>
                  <a:srgbClr val="233791"/>
                </a:solidFill>
              </a:rPr>
              <a:t>materiální</a:t>
            </a:r>
            <a:r>
              <a:rPr lang="en-US" sz="3200" dirty="0">
                <a:solidFill>
                  <a:srgbClr val="233791"/>
                </a:solidFill>
              </a:rPr>
              <a:t>, </a:t>
            </a:r>
            <a:r>
              <a:rPr lang="en-US" sz="3200" dirty="0" err="1">
                <a:solidFill>
                  <a:srgbClr val="233791"/>
                </a:solidFill>
              </a:rPr>
              <a:t>právní</a:t>
            </a:r>
            <a:r>
              <a:rPr lang="en-US" sz="3200" dirty="0">
                <a:solidFill>
                  <a:srgbClr val="233791"/>
                </a:solidFill>
              </a:rPr>
              <a:t>, </a:t>
            </a:r>
            <a:r>
              <a:rPr lang="en-US" sz="3200" dirty="0" err="1">
                <a:solidFill>
                  <a:srgbClr val="233791"/>
                </a:solidFill>
              </a:rPr>
              <a:t>nebo</a:t>
            </a:r>
            <a:r>
              <a:rPr lang="en-US" sz="3200" dirty="0">
                <a:solidFill>
                  <a:srgbClr val="233791"/>
                </a:solidFill>
              </a:rPr>
              <a:t> </a:t>
            </a:r>
            <a:r>
              <a:rPr lang="en-US" sz="3200" dirty="0" err="1">
                <a:solidFill>
                  <a:srgbClr val="233791"/>
                </a:solidFill>
              </a:rPr>
              <a:t>mravní</a:t>
            </a:r>
            <a:r>
              <a:rPr lang="en-US" sz="3200" dirty="0">
                <a:solidFill>
                  <a:srgbClr val="233791"/>
                </a:solidFill>
              </a:rPr>
              <a:t>, </a:t>
            </a:r>
            <a:r>
              <a:rPr lang="en-US" sz="3200" dirty="0" err="1">
                <a:solidFill>
                  <a:srgbClr val="233791"/>
                </a:solidFill>
              </a:rPr>
              <a:t>případně</a:t>
            </a:r>
            <a:r>
              <a:rPr lang="en-US" sz="3200" dirty="0">
                <a:solidFill>
                  <a:srgbClr val="233791"/>
                </a:solidFill>
              </a:rPr>
              <a:t> k </a:t>
            </a:r>
            <a:r>
              <a:rPr lang="en-US" sz="3200" dirty="0" err="1">
                <a:solidFill>
                  <a:srgbClr val="233791"/>
                </a:solidFill>
              </a:rPr>
              <a:t>jejich</a:t>
            </a:r>
            <a:r>
              <a:rPr lang="en-US" sz="3200" dirty="0">
                <a:solidFill>
                  <a:srgbClr val="233791"/>
                </a:solidFill>
              </a:rPr>
              <a:t> </a:t>
            </a:r>
            <a:r>
              <a:rPr lang="en-US" sz="3200" dirty="0" err="1">
                <a:solidFill>
                  <a:srgbClr val="233791"/>
                </a:solidFill>
              </a:rPr>
              <a:t>kombinaci</a:t>
            </a:r>
            <a:r>
              <a:rPr lang="en-US" sz="3200" dirty="0">
                <a:solidFill>
                  <a:srgbClr val="233791"/>
                </a:solidFill>
              </a:rPr>
              <a:t>. </a:t>
            </a:r>
            <a:r>
              <a:rPr lang="en-US" sz="3200" dirty="0" err="1">
                <a:solidFill>
                  <a:srgbClr val="233791"/>
                </a:solidFill>
              </a:rPr>
              <a:t>Důsledkem</a:t>
            </a:r>
            <a:r>
              <a:rPr lang="en-US" sz="3200" dirty="0">
                <a:solidFill>
                  <a:srgbClr val="233791"/>
                </a:solidFill>
              </a:rPr>
              <a:t> </a:t>
            </a:r>
            <a:r>
              <a:rPr lang="en-US" sz="3200" dirty="0" err="1">
                <a:solidFill>
                  <a:srgbClr val="233791"/>
                </a:solidFill>
              </a:rPr>
              <a:t>tohoto</a:t>
            </a:r>
            <a:r>
              <a:rPr lang="en-US" sz="3200" dirty="0">
                <a:solidFill>
                  <a:srgbClr val="233791"/>
                </a:solidFill>
              </a:rPr>
              <a:t> </a:t>
            </a:r>
            <a:r>
              <a:rPr lang="en-US" sz="3200" dirty="0" err="1">
                <a:solidFill>
                  <a:srgbClr val="233791"/>
                </a:solidFill>
              </a:rPr>
              <a:t>jednání</a:t>
            </a:r>
            <a:r>
              <a:rPr lang="en-US" sz="3200" dirty="0">
                <a:solidFill>
                  <a:srgbClr val="233791"/>
                </a:solidFill>
              </a:rPr>
              <a:t> </a:t>
            </a:r>
            <a:r>
              <a:rPr lang="en-US" sz="3200" dirty="0" err="1">
                <a:solidFill>
                  <a:srgbClr val="233791"/>
                </a:solidFill>
              </a:rPr>
              <a:t>či</a:t>
            </a:r>
            <a:r>
              <a:rPr lang="en-US" sz="3200" dirty="0">
                <a:solidFill>
                  <a:srgbClr val="233791"/>
                </a:solidFill>
              </a:rPr>
              <a:t> </a:t>
            </a:r>
            <a:r>
              <a:rPr lang="en-US" sz="3200" dirty="0" err="1">
                <a:solidFill>
                  <a:srgbClr val="233791"/>
                </a:solidFill>
              </a:rPr>
              <a:t>nečinnosti</a:t>
            </a:r>
            <a:r>
              <a:rPr lang="en-US" sz="3200" dirty="0">
                <a:solidFill>
                  <a:srgbClr val="233791"/>
                </a:solidFill>
              </a:rPr>
              <a:t> </a:t>
            </a:r>
            <a:r>
              <a:rPr lang="en-US" sz="3200" dirty="0" err="1">
                <a:solidFill>
                  <a:srgbClr val="233791"/>
                </a:solidFill>
              </a:rPr>
              <a:t>může</a:t>
            </a:r>
            <a:r>
              <a:rPr lang="en-US" sz="3200" dirty="0">
                <a:solidFill>
                  <a:srgbClr val="233791"/>
                </a:solidFill>
              </a:rPr>
              <a:t> </a:t>
            </a:r>
            <a:r>
              <a:rPr lang="en-US" sz="3200" dirty="0" err="1">
                <a:solidFill>
                  <a:srgbClr val="233791"/>
                </a:solidFill>
              </a:rPr>
              <a:t>být</a:t>
            </a:r>
            <a:r>
              <a:rPr lang="en-US" sz="3200" dirty="0">
                <a:solidFill>
                  <a:srgbClr val="233791"/>
                </a:solidFill>
              </a:rPr>
              <a:t> </a:t>
            </a:r>
            <a:r>
              <a:rPr lang="en-US" sz="3200" dirty="0" err="1">
                <a:solidFill>
                  <a:srgbClr val="233791"/>
                </a:solidFill>
              </a:rPr>
              <a:t>kromě</a:t>
            </a:r>
            <a:r>
              <a:rPr lang="en-US" sz="3200" dirty="0">
                <a:solidFill>
                  <a:srgbClr val="233791"/>
                </a:solidFill>
              </a:rPr>
              <a:t> </a:t>
            </a:r>
            <a:r>
              <a:rPr lang="en-US" sz="3200" dirty="0" err="1">
                <a:solidFill>
                  <a:srgbClr val="233791"/>
                </a:solidFill>
              </a:rPr>
              <a:t>ohrožení</a:t>
            </a:r>
            <a:r>
              <a:rPr lang="en-US" sz="3200" dirty="0">
                <a:solidFill>
                  <a:srgbClr val="233791"/>
                </a:solidFill>
              </a:rPr>
              <a:t> </a:t>
            </a:r>
            <a:r>
              <a:rPr lang="en-US" sz="3200" dirty="0" err="1">
                <a:solidFill>
                  <a:srgbClr val="233791"/>
                </a:solidFill>
              </a:rPr>
              <a:t>majetku</a:t>
            </a:r>
            <a:r>
              <a:rPr lang="en-US" sz="3200" dirty="0">
                <a:solidFill>
                  <a:srgbClr val="233791"/>
                </a:solidFill>
              </a:rPr>
              <a:t>, </a:t>
            </a:r>
            <a:r>
              <a:rPr lang="en-US" sz="3200" dirty="0" err="1">
                <a:solidFill>
                  <a:srgbClr val="233791"/>
                </a:solidFill>
              </a:rPr>
              <a:t>zdraví</a:t>
            </a:r>
            <a:r>
              <a:rPr lang="en-US" sz="3200" dirty="0">
                <a:solidFill>
                  <a:srgbClr val="233791"/>
                </a:solidFill>
              </a:rPr>
              <a:t>, </a:t>
            </a:r>
            <a:r>
              <a:rPr lang="en-US" sz="3200" dirty="0" err="1">
                <a:solidFill>
                  <a:srgbClr val="233791"/>
                </a:solidFill>
              </a:rPr>
              <a:t>života</a:t>
            </a:r>
            <a:r>
              <a:rPr lang="en-US" sz="3200" dirty="0">
                <a:solidFill>
                  <a:srgbClr val="233791"/>
                </a:solidFill>
              </a:rPr>
              <a:t>, </a:t>
            </a:r>
            <a:r>
              <a:rPr lang="en-US" sz="3200" dirty="0" err="1">
                <a:solidFill>
                  <a:srgbClr val="233791"/>
                </a:solidFill>
              </a:rPr>
              <a:t>svobody</a:t>
            </a:r>
            <a:r>
              <a:rPr lang="en-US" sz="3200" dirty="0">
                <a:solidFill>
                  <a:srgbClr val="233791"/>
                </a:solidFill>
              </a:rPr>
              <a:t> </a:t>
            </a:r>
            <a:r>
              <a:rPr lang="en-US" sz="3200" dirty="0" err="1">
                <a:solidFill>
                  <a:srgbClr val="233791"/>
                </a:solidFill>
              </a:rPr>
              <a:t>nebo</a:t>
            </a:r>
            <a:r>
              <a:rPr lang="en-US" sz="3200" dirty="0">
                <a:solidFill>
                  <a:srgbClr val="233791"/>
                </a:solidFill>
              </a:rPr>
              <a:t> </a:t>
            </a:r>
            <a:r>
              <a:rPr lang="en-US" sz="3200" dirty="0" err="1">
                <a:solidFill>
                  <a:srgbClr val="233791"/>
                </a:solidFill>
              </a:rPr>
              <a:t>lidské</a:t>
            </a:r>
            <a:r>
              <a:rPr lang="en-US" sz="3200" dirty="0">
                <a:solidFill>
                  <a:srgbClr val="233791"/>
                </a:solidFill>
              </a:rPr>
              <a:t> </a:t>
            </a:r>
            <a:r>
              <a:rPr lang="en-US" sz="3200" dirty="0" err="1">
                <a:solidFill>
                  <a:srgbClr val="233791"/>
                </a:solidFill>
              </a:rPr>
              <a:t>důstojnosti</a:t>
            </a:r>
            <a:r>
              <a:rPr lang="en-US" sz="3200" dirty="0">
                <a:solidFill>
                  <a:srgbClr val="233791"/>
                </a:solidFill>
              </a:rPr>
              <a:t> </a:t>
            </a:r>
            <a:r>
              <a:rPr lang="en-US" sz="3200" dirty="0" err="1">
                <a:solidFill>
                  <a:srgbClr val="233791"/>
                </a:solidFill>
              </a:rPr>
              <a:t>také</a:t>
            </a:r>
            <a:r>
              <a:rPr lang="en-US" sz="3200" dirty="0">
                <a:solidFill>
                  <a:srgbClr val="233791"/>
                </a:solidFill>
              </a:rPr>
              <a:t> </a:t>
            </a:r>
            <a:r>
              <a:rPr lang="en-US" sz="3900" dirty="0" err="1">
                <a:solidFill>
                  <a:srgbClr val="C89B91"/>
                </a:solidFill>
              </a:rPr>
              <a:t>vznik</a:t>
            </a:r>
            <a:r>
              <a:rPr lang="en-US" sz="3900" dirty="0">
                <a:solidFill>
                  <a:srgbClr val="C89B91"/>
                </a:solidFill>
              </a:rPr>
              <a:t> </a:t>
            </a:r>
            <a:r>
              <a:rPr lang="en-US" sz="3900" dirty="0" err="1">
                <a:solidFill>
                  <a:srgbClr val="C89B91"/>
                </a:solidFill>
              </a:rPr>
              <a:t>či</a:t>
            </a:r>
            <a:r>
              <a:rPr lang="en-US" sz="3900" dirty="0">
                <a:solidFill>
                  <a:srgbClr val="C89B91"/>
                </a:solidFill>
              </a:rPr>
              <a:t> </a:t>
            </a:r>
            <a:r>
              <a:rPr lang="en-US" sz="3900" dirty="0" err="1">
                <a:solidFill>
                  <a:srgbClr val="C89B91"/>
                </a:solidFill>
              </a:rPr>
              <a:t>prohloubení</a:t>
            </a:r>
            <a:r>
              <a:rPr lang="en-US" sz="3900" dirty="0">
                <a:solidFill>
                  <a:srgbClr val="C89B91"/>
                </a:solidFill>
              </a:rPr>
              <a:t> </a:t>
            </a:r>
            <a:r>
              <a:rPr lang="en-US" sz="3200" dirty="0" err="1">
                <a:solidFill>
                  <a:srgbClr val="233791"/>
                </a:solidFill>
              </a:rPr>
              <a:t>situační</a:t>
            </a:r>
            <a:r>
              <a:rPr lang="en-US" sz="3200" dirty="0">
                <a:solidFill>
                  <a:srgbClr val="233791"/>
                </a:solidFill>
              </a:rPr>
              <a:t>, </a:t>
            </a:r>
            <a:r>
              <a:rPr lang="en-US" sz="3200" dirty="0" err="1">
                <a:solidFill>
                  <a:srgbClr val="233791"/>
                </a:solidFill>
              </a:rPr>
              <a:t>dočasné</a:t>
            </a:r>
            <a:r>
              <a:rPr lang="en-US" sz="3200" dirty="0">
                <a:solidFill>
                  <a:srgbClr val="233791"/>
                </a:solidFill>
              </a:rPr>
              <a:t> </a:t>
            </a:r>
            <a:r>
              <a:rPr lang="en-US" sz="3200" dirty="0" err="1">
                <a:solidFill>
                  <a:srgbClr val="233791"/>
                </a:solidFill>
              </a:rPr>
              <a:t>nebo</a:t>
            </a:r>
            <a:r>
              <a:rPr lang="en-US" sz="3200" dirty="0">
                <a:solidFill>
                  <a:srgbClr val="233791"/>
                </a:solidFill>
              </a:rPr>
              <a:t> </a:t>
            </a:r>
            <a:r>
              <a:rPr lang="en-US" sz="3200" dirty="0" err="1">
                <a:solidFill>
                  <a:srgbClr val="233791"/>
                </a:solidFill>
              </a:rPr>
              <a:t>celkové</a:t>
            </a:r>
            <a:r>
              <a:rPr lang="en-US" sz="3200" dirty="0">
                <a:solidFill>
                  <a:srgbClr val="233791"/>
                </a:solidFill>
              </a:rPr>
              <a:t> </a:t>
            </a:r>
            <a:r>
              <a:rPr lang="en-US" sz="3200" dirty="0" err="1">
                <a:solidFill>
                  <a:srgbClr val="233791"/>
                </a:solidFill>
              </a:rPr>
              <a:t>zranitelnosti</a:t>
            </a:r>
            <a:r>
              <a:rPr lang="en-US" sz="3200" dirty="0">
                <a:solidFill>
                  <a:srgbClr val="233791"/>
                </a:solidFill>
              </a:rPr>
              <a:t> </a:t>
            </a:r>
            <a:r>
              <a:rPr lang="en-US" sz="3200" dirty="0" err="1">
                <a:solidFill>
                  <a:srgbClr val="233791"/>
                </a:solidFill>
              </a:rPr>
              <a:t>člověka</a:t>
            </a:r>
            <a:r>
              <a:rPr lang="en-US" sz="3200" dirty="0">
                <a:solidFill>
                  <a:srgbClr val="233791"/>
                </a:solidFill>
              </a:rPr>
              <a:t>. </a:t>
            </a:r>
            <a:r>
              <a:rPr lang="en-US" sz="3200" dirty="0" err="1">
                <a:solidFill>
                  <a:srgbClr val="233791"/>
                </a:solidFill>
              </a:rPr>
              <a:t>Výše</a:t>
            </a:r>
            <a:r>
              <a:rPr lang="en-US" sz="3200" dirty="0">
                <a:solidFill>
                  <a:srgbClr val="233791"/>
                </a:solidFill>
              </a:rPr>
              <a:t> </a:t>
            </a:r>
            <a:r>
              <a:rPr lang="en-US" sz="3200" dirty="0" err="1">
                <a:solidFill>
                  <a:srgbClr val="233791"/>
                </a:solidFill>
              </a:rPr>
              <a:t>definované</a:t>
            </a:r>
            <a:r>
              <a:rPr lang="en-US" sz="3200" dirty="0">
                <a:solidFill>
                  <a:srgbClr val="233791"/>
                </a:solidFill>
              </a:rPr>
              <a:t> ... </a:t>
            </a:r>
            <a:r>
              <a:rPr lang="en-US" sz="3200" dirty="0" err="1">
                <a:solidFill>
                  <a:srgbClr val="233791"/>
                </a:solidFill>
              </a:rPr>
              <a:t>může</a:t>
            </a:r>
            <a:r>
              <a:rPr lang="en-US" sz="3200" dirty="0">
                <a:solidFill>
                  <a:srgbClr val="233791"/>
                </a:solidFill>
              </a:rPr>
              <a:t>, ale </a:t>
            </a:r>
            <a:r>
              <a:rPr lang="en-US" sz="3200" dirty="0" err="1">
                <a:solidFill>
                  <a:srgbClr val="233791"/>
                </a:solidFill>
              </a:rPr>
              <a:t>nemusí</a:t>
            </a:r>
            <a:r>
              <a:rPr lang="en-US" sz="3200" dirty="0">
                <a:solidFill>
                  <a:srgbClr val="233791"/>
                </a:solidFill>
              </a:rPr>
              <a:t> </a:t>
            </a:r>
            <a:r>
              <a:rPr lang="en-US" sz="3200" dirty="0" err="1">
                <a:solidFill>
                  <a:srgbClr val="233791"/>
                </a:solidFill>
              </a:rPr>
              <a:t>naplňovat</a:t>
            </a:r>
            <a:r>
              <a:rPr lang="en-US" sz="3200" dirty="0">
                <a:solidFill>
                  <a:srgbClr val="233791"/>
                </a:solidFill>
              </a:rPr>
              <a:t> </a:t>
            </a:r>
            <a:r>
              <a:rPr lang="en-US" sz="3200" dirty="0" err="1">
                <a:solidFill>
                  <a:srgbClr val="233791"/>
                </a:solidFill>
              </a:rPr>
              <a:t>skutkovou</a:t>
            </a:r>
            <a:r>
              <a:rPr lang="en-US" sz="3200" dirty="0">
                <a:solidFill>
                  <a:srgbClr val="233791"/>
                </a:solidFill>
              </a:rPr>
              <a:t> </a:t>
            </a:r>
            <a:r>
              <a:rPr lang="en-US" sz="3200" dirty="0" err="1">
                <a:solidFill>
                  <a:srgbClr val="233791"/>
                </a:solidFill>
              </a:rPr>
              <a:t>podstatu</a:t>
            </a:r>
            <a:r>
              <a:rPr lang="en-US" sz="3200" dirty="0">
                <a:solidFill>
                  <a:srgbClr val="233791"/>
                </a:solidFill>
              </a:rPr>
              <a:t> </a:t>
            </a:r>
            <a:r>
              <a:rPr lang="en-US" sz="3200" dirty="0" err="1">
                <a:solidFill>
                  <a:srgbClr val="233791"/>
                </a:solidFill>
              </a:rPr>
              <a:t>trestného</a:t>
            </a:r>
            <a:r>
              <a:rPr lang="en-US" sz="3200" dirty="0">
                <a:solidFill>
                  <a:srgbClr val="233791"/>
                </a:solidFill>
              </a:rPr>
              <a:t> </a:t>
            </a:r>
            <a:r>
              <a:rPr lang="en-US" sz="3200" dirty="0" err="1">
                <a:solidFill>
                  <a:srgbClr val="233791"/>
                </a:solidFill>
              </a:rPr>
              <a:t>činu</a:t>
            </a:r>
            <a:r>
              <a:rPr lang="en-US" sz="3200" dirty="0">
                <a:solidFill>
                  <a:srgbClr val="233791"/>
                </a:solidFill>
              </a:rPr>
              <a:t>. </a:t>
            </a:r>
          </a:p>
          <a:p>
            <a:pPr marL="0" lvl="0" indent="0" algn="just" rtl="0">
              <a:lnSpc>
                <a:spcPct val="90000"/>
              </a:lnSpc>
              <a:spcBef>
                <a:spcPts val="0"/>
              </a:spcBef>
              <a:spcAft>
                <a:spcPts val="0"/>
              </a:spcAft>
              <a:buClr>
                <a:schemeClr val="dk1"/>
              </a:buClr>
              <a:buSzPct val="100000"/>
              <a:buNone/>
            </a:pPr>
            <a:r>
              <a:rPr lang="en-US" sz="3200" dirty="0" err="1">
                <a:solidFill>
                  <a:srgbClr val="233791"/>
                </a:solidFill>
              </a:rPr>
              <a:t>Jeho</a:t>
            </a:r>
            <a:r>
              <a:rPr lang="en-US" sz="3200" dirty="0">
                <a:solidFill>
                  <a:srgbClr val="233791"/>
                </a:solidFill>
              </a:rPr>
              <a:t> </a:t>
            </a:r>
            <a:r>
              <a:rPr lang="en-US" sz="3200" dirty="0" err="1">
                <a:solidFill>
                  <a:srgbClr val="233791"/>
                </a:solidFill>
              </a:rPr>
              <a:t>původci</a:t>
            </a:r>
            <a:r>
              <a:rPr lang="en-US" sz="3200" dirty="0">
                <a:solidFill>
                  <a:srgbClr val="233791"/>
                </a:solidFill>
              </a:rPr>
              <a:t> </a:t>
            </a:r>
            <a:r>
              <a:rPr lang="en-US" sz="3200" dirty="0" err="1">
                <a:solidFill>
                  <a:srgbClr val="233791"/>
                </a:solidFill>
              </a:rPr>
              <a:t>mohou</a:t>
            </a:r>
            <a:r>
              <a:rPr lang="en-US" sz="3200" dirty="0">
                <a:solidFill>
                  <a:srgbClr val="233791"/>
                </a:solidFill>
              </a:rPr>
              <a:t> </a:t>
            </a:r>
            <a:r>
              <a:rPr lang="en-US" sz="3200" dirty="0" err="1">
                <a:solidFill>
                  <a:srgbClr val="233791"/>
                </a:solidFill>
              </a:rPr>
              <a:t>být</a:t>
            </a:r>
            <a:r>
              <a:rPr lang="en-US" sz="3200" dirty="0">
                <a:solidFill>
                  <a:srgbClr val="233791"/>
                </a:solidFill>
              </a:rPr>
              <a:t> </a:t>
            </a:r>
            <a:r>
              <a:rPr lang="en-US" sz="3200" dirty="0" err="1">
                <a:solidFill>
                  <a:srgbClr val="C89B91"/>
                </a:solidFill>
              </a:rPr>
              <a:t>jednotlivci</a:t>
            </a:r>
            <a:r>
              <a:rPr lang="en-US" sz="3200" dirty="0">
                <a:solidFill>
                  <a:srgbClr val="233791"/>
                </a:solidFill>
              </a:rPr>
              <a:t>, </a:t>
            </a:r>
            <a:r>
              <a:rPr lang="en-US" sz="3200" dirty="0" err="1">
                <a:solidFill>
                  <a:srgbClr val="C89B91"/>
                </a:solidFill>
              </a:rPr>
              <a:t>instituce</a:t>
            </a:r>
            <a:r>
              <a:rPr lang="en-US" sz="3200" dirty="0">
                <a:solidFill>
                  <a:srgbClr val="233791"/>
                </a:solidFill>
              </a:rPr>
              <a:t> </a:t>
            </a:r>
            <a:r>
              <a:rPr lang="en-US" sz="3200" dirty="0" err="1">
                <a:solidFill>
                  <a:srgbClr val="233791"/>
                </a:solidFill>
              </a:rPr>
              <a:t>či</a:t>
            </a:r>
            <a:r>
              <a:rPr lang="en-US" sz="3200" dirty="0">
                <a:solidFill>
                  <a:srgbClr val="233791"/>
                </a:solidFill>
              </a:rPr>
              <a:t> </a:t>
            </a:r>
            <a:r>
              <a:rPr lang="en-US" sz="3200" dirty="0" err="1">
                <a:solidFill>
                  <a:srgbClr val="C89B91"/>
                </a:solidFill>
              </a:rPr>
              <a:t>společenské</a:t>
            </a:r>
            <a:r>
              <a:rPr lang="en-US" sz="3200" dirty="0">
                <a:solidFill>
                  <a:srgbClr val="233791"/>
                </a:solidFill>
              </a:rPr>
              <a:t> </a:t>
            </a:r>
            <a:r>
              <a:rPr lang="en-US" sz="3200" dirty="0" err="1">
                <a:solidFill>
                  <a:srgbClr val="C89B91"/>
                </a:solidFill>
              </a:rPr>
              <a:t>prostředí</a:t>
            </a:r>
            <a:r>
              <a:rPr lang="en-US" sz="3200" dirty="0">
                <a:solidFill>
                  <a:srgbClr val="233791"/>
                </a:solidFill>
              </a:rPr>
              <a:t>.</a:t>
            </a:r>
          </a:p>
          <a:p>
            <a:pPr marL="0" lvl="0" indent="0" algn="r" rtl="0">
              <a:lnSpc>
                <a:spcPct val="90000"/>
              </a:lnSpc>
              <a:spcBef>
                <a:spcPts val="0"/>
              </a:spcBef>
              <a:spcAft>
                <a:spcPts val="0"/>
              </a:spcAft>
              <a:buClr>
                <a:schemeClr val="dk1"/>
              </a:buClr>
              <a:buSzPct val="100000"/>
              <a:buNone/>
            </a:pPr>
            <a:endParaRPr lang="cs-CZ" sz="2200" dirty="0">
              <a:solidFill>
                <a:srgbClr val="233791"/>
              </a:solidFill>
            </a:endParaRPr>
          </a:p>
          <a:p>
            <a:pPr marL="0" lvl="0" indent="0" algn="r" rtl="0">
              <a:lnSpc>
                <a:spcPct val="90000"/>
              </a:lnSpc>
              <a:spcBef>
                <a:spcPts val="0"/>
              </a:spcBef>
              <a:spcAft>
                <a:spcPts val="0"/>
              </a:spcAft>
              <a:buClr>
                <a:schemeClr val="dk1"/>
              </a:buClr>
              <a:buSzPct val="100000"/>
              <a:buNone/>
            </a:pPr>
            <a:r>
              <a:rPr lang="en-US" sz="2200" dirty="0" err="1">
                <a:solidFill>
                  <a:srgbClr val="233791"/>
                </a:solidFill>
              </a:rPr>
              <a:t>Definice</a:t>
            </a:r>
            <a:r>
              <a:rPr lang="en-US" sz="2200" dirty="0">
                <a:solidFill>
                  <a:srgbClr val="233791"/>
                </a:solidFill>
              </a:rPr>
              <a:t> </a:t>
            </a:r>
            <a:r>
              <a:rPr lang="en-US" sz="2200" dirty="0" err="1">
                <a:solidFill>
                  <a:srgbClr val="233791"/>
                </a:solidFill>
              </a:rPr>
              <a:t>fenoménu</a:t>
            </a:r>
            <a:r>
              <a:rPr lang="en-US" sz="2200" dirty="0">
                <a:solidFill>
                  <a:srgbClr val="233791"/>
                </a:solidFill>
              </a:rPr>
              <a:t> EAN RESTABUS </a:t>
            </a:r>
            <a:r>
              <a:rPr lang="en-US" sz="2200" dirty="0" err="1">
                <a:solidFill>
                  <a:srgbClr val="233791"/>
                </a:solidFill>
              </a:rPr>
              <a:t>přijatá</a:t>
            </a:r>
            <a:r>
              <a:rPr lang="en-US" sz="2200" dirty="0">
                <a:solidFill>
                  <a:srgbClr val="233791"/>
                </a:solidFill>
              </a:rPr>
              <a:t> </a:t>
            </a:r>
            <a:r>
              <a:rPr lang="en-US" sz="2200" dirty="0" err="1">
                <a:solidFill>
                  <a:srgbClr val="233791"/>
                </a:solidFill>
              </a:rPr>
              <a:t>Výborem</a:t>
            </a:r>
            <a:r>
              <a:rPr lang="en-US" sz="2200" dirty="0">
                <a:solidFill>
                  <a:srgbClr val="233791"/>
                </a:solidFill>
              </a:rPr>
              <a:t> pro </a:t>
            </a:r>
            <a:r>
              <a:rPr lang="en-US" sz="2200" dirty="0" err="1">
                <a:solidFill>
                  <a:srgbClr val="233791"/>
                </a:solidFill>
              </a:rPr>
              <a:t>práva</a:t>
            </a:r>
            <a:r>
              <a:rPr lang="en-US" sz="2200" dirty="0">
                <a:solidFill>
                  <a:srgbClr val="233791"/>
                </a:solidFill>
              </a:rPr>
              <a:t> </a:t>
            </a:r>
            <a:r>
              <a:rPr lang="en-US" sz="2200" dirty="0" err="1">
                <a:solidFill>
                  <a:srgbClr val="233791"/>
                </a:solidFill>
              </a:rPr>
              <a:t>starších</a:t>
            </a:r>
            <a:r>
              <a:rPr lang="en-US" sz="2200" dirty="0">
                <a:solidFill>
                  <a:srgbClr val="233791"/>
                </a:solidFill>
              </a:rPr>
              <a:t> </a:t>
            </a:r>
            <a:r>
              <a:rPr lang="en-US" sz="2200" dirty="0" err="1">
                <a:solidFill>
                  <a:srgbClr val="233791"/>
                </a:solidFill>
              </a:rPr>
              <a:t>osob</a:t>
            </a:r>
            <a:endParaRPr lang="en-US" sz="2200" dirty="0">
              <a:solidFill>
                <a:srgbClr val="233791"/>
              </a:solidFill>
            </a:endParaRPr>
          </a:p>
          <a:p>
            <a:pPr marL="0" lvl="0" indent="0" algn="r" rtl="0">
              <a:lnSpc>
                <a:spcPct val="90000"/>
              </a:lnSpc>
              <a:spcBef>
                <a:spcPts val="0"/>
              </a:spcBef>
              <a:spcAft>
                <a:spcPts val="0"/>
              </a:spcAft>
              <a:buClr>
                <a:schemeClr val="dk1"/>
              </a:buClr>
              <a:buSzPct val="100000"/>
              <a:buNone/>
            </a:pPr>
            <a:r>
              <a:rPr lang="en-US" sz="2200" dirty="0">
                <a:solidFill>
                  <a:srgbClr val="233791"/>
                </a:solidFill>
              </a:rPr>
              <a:t> </a:t>
            </a:r>
            <a:r>
              <a:rPr lang="cs-CZ" sz="2200" dirty="0">
                <a:solidFill>
                  <a:srgbClr val="233791"/>
                </a:solidFill>
              </a:rPr>
              <a:t>R</a:t>
            </a:r>
            <a:r>
              <a:rPr lang="en-US" sz="2200" dirty="0" err="1">
                <a:solidFill>
                  <a:srgbClr val="233791"/>
                </a:solidFill>
              </a:rPr>
              <a:t>ady</a:t>
            </a:r>
            <a:r>
              <a:rPr lang="en-US" sz="2200" dirty="0">
                <a:solidFill>
                  <a:srgbClr val="233791"/>
                </a:solidFill>
              </a:rPr>
              <a:t> </a:t>
            </a:r>
            <a:r>
              <a:rPr lang="en-US" sz="2200" dirty="0" err="1">
                <a:solidFill>
                  <a:srgbClr val="233791"/>
                </a:solidFill>
              </a:rPr>
              <a:t>vlády</a:t>
            </a:r>
            <a:r>
              <a:rPr lang="en-US" sz="2200" dirty="0">
                <a:solidFill>
                  <a:srgbClr val="233791"/>
                </a:solidFill>
              </a:rPr>
              <a:t> pro </a:t>
            </a:r>
            <a:r>
              <a:rPr lang="en-US" sz="2200" dirty="0" err="1">
                <a:solidFill>
                  <a:srgbClr val="233791"/>
                </a:solidFill>
              </a:rPr>
              <a:t>lidská</a:t>
            </a:r>
            <a:r>
              <a:rPr lang="en-US" sz="2200" dirty="0">
                <a:solidFill>
                  <a:srgbClr val="233791"/>
                </a:solidFill>
              </a:rPr>
              <a:t> </a:t>
            </a:r>
            <a:r>
              <a:rPr lang="en-US" sz="2200" dirty="0" err="1">
                <a:solidFill>
                  <a:srgbClr val="233791"/>
                </a:solidFill>
              </a:rPr>
              <a:t>práva</a:t>
            </a:r>
            <a:r>
              <a:rPr lang="en-US" sz="2200" dirty="0">
                <a:solidFill>
                  <a:srgbClr val="233791"/>
                </a:solidFill>
              </a:rPr>
              <a:t> 1.6.2022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cs-CZ" dirty="0">
                <a:solidFill>
                  <a:srgbClr val="233791"/>
                </a:solidFill>
              </a:rPr>
              <a:t>Výzkumný vzorek</a:t>
            </a:r>
            <a:endParaRPr dirty="0">
              <a:solidFill>
                <a:srgbClr val="233791"/>
              </a:solidFill>
            </a:endParaRPr>
          </a:p>
        </p:txBody>
      </p:sp>
      <p:sp>
        <p:nvSpPr>
          <p:cNvPr id="158" name="Google Shape;158;p7"/>
          <p:cNvSpPr txBox="1">
            <a:spLocks noGrp="1"/>
          </p:cNvSpPr>
          <p:nvPr>
            <p:ph type="body" idx="1"/>
          </p:nvPr>
        </p:nvSpPr>
        <p:spPr>
          <a:xfrm>
            <a:off x="923094" y="1571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ts val="3600"/>
              <a:buChar char="•"/>
            </a:pPr>
            <a:r>
              <a:rPr lang="cs-CZ" sz="3600" dirty="0">
                <a:solidFill>
                  <a:srgbClr val="233791"/>
                </a:solidFill>
              </a:rPr>
              <a:t>N = </a:t>
            </a:r>
            <a:r>
              <a:rPr lang="cs-CZ" sz="3600" dirty="0">
                <a:solidFill>
                  <a:srgbClr val="C89B91"/>
                </a:solidFill>
              </a:rPr>
              <a:t>2 689</a:t>
            </a:r>
            <a:endParaRPr dirty="0">
              <a:solidFill>
                <a:srgbClr val="C89B91"/>
              </a:solidFill>
            </a:endParaRPr>
          </a:p>
          <a:p>
            <a:pPr marL="228600" lvl="0" indent="-228600" algn="l" rtl="0">
              <a:lnSpc>
                <a:spcPct val="90000"/>
              </a:lnSpc>
              <a:spcBef>
                <a:spcPts val="1000"/>
              </a:spcBef>
              <a:spcAft>
                <a:spcPts val="0"/>
              </a:spcAft>
              <a:buClr>
                <a:schemeClr val="dk1"/>
              </a:buClr>
              <a:buSzPts val="3600"/>
              <a:buChar char="•"/>
            </a:pPr>
            <a:r>
              <a:rPr lang="cs-CZ" sz="3600" dirty="0">
                <a:solidFill>
                  <a:srgbClr val="233791"/>
                </a:solidFill>
              </a:rPr>
              <a:t>65 – 99 let; Ø věk = 74 </a:t>
            </a:r>
            <a:endParaRPr dirty="0">
              <a:solidFill>
                <a:srgbClr val="233791"/>
              </a:solidFill>
            </a:endParaRPr>
          </a:p>
          <a:p>
            <a:pPr marL="228600" lvl="0" indent="-228600" algn="l" rtl="0">
              <a:lnSpc>
                <a:spcPct val="90000"/>
              </a:lnSpc>
              <a:spcBef>
                <a:spcPts val="1000"/>
              </a:spcBef>
              <a:spcAft>
                <a:spcPts val="0"/>
              </a:spcAft>
              <a:buClr>
                <a:schemeClr val="dk1"/>
              </a:buClr>
              <a:buSzPts val="3600"/>
              <a:buChar char="•"/>
            </a:pPr>
            <a:r>
              <a:rPr lang="cs-CZ" sz="3600" dirty="0">
                <a:solidFill>
                  <a:srgbClr val="233791"/>
                </a:solidFill>
              </a:rPr>
              <a:t>57 % žen</a:t>
            </a:r>
            <a:endParaRPr dirty="0">
              <a:solidFill>
                <a:srgbClr val="233791"/>
              </a:solidFill>
            </a:endParaRPr>
          </a:p>
          <a:p>
            <a:pPr marL="228600" lvl="0" indent="-228600" algn="l" rtl="0">
              <a:lnSpc>
                <a:spcPct val="90000"/>
              </a:lnSpc>
              <a:spcBef>
                <a:spcPts val="1000"/>
              </a:spcBef>
              <a:spcAft>
                <a:spcPts val="0"/>
              </a:spcAft>
              <a:buClr>
                <a:schemeClr val="dk1"/>
              </a:buClr>
              <a:buSzPts val="3600"/>
              <a:buChar char="•"/>
            </a:pPr>
            <a:r>
              <a:rPr lang="cs-CZ" sz="3600" dirty="0">
                <a:solidFill>
                  <a:srgbClr val="233791"/>
                </a:solidFill>
              </a:rPr>
              <a:t>19 % online &amp; </a:t>
            </a:r>
            <a:r>
              <a:rPr lang="cs-CZ" sz="3600" dirty="0">
                <a:solidFill>
                  <a:srgbClr val="C89B91"/>
                </a:solidFill>
              </a:rPr>
              <a:t>81 % dotazník „tváří v tvář“ F2F</a:t>
            </a:r>
            <a:endParaRPr dirty="0">
              <a:solidFill>
                <a:srgbClr val="C89B91"/>
              </a:solidFill>
            </a:endParaRPr>
          </a:p>
          <a:p>
            <a:pPr marL="685800" lvl="1" indent="-228600" algn="l" rtl="0">
              <a:lnSpc>
                <a:spcPct val="90000"/>
              </a:lnSpc>
              <a:spcBef>
                <a:spcPts val="500"/>
              </a:spcBef>
              <a:spcAft>
                <a:spcPts val="0"/>
              </a:spcAft>
              <a:buClr>
                <a:schemeClr val="dk1"/>
              </a:buClr>
              <a:buSzPts val="3200"/>
              <a:buChar char="•"/>
            </a:pPr>
            <a:r>
              <a:rPr lang="cs-CZ" sz="3200" dirty="0">
                <a:solidFill>
                  <a:srgbClr val="233791"/>
                </a:solidFill>
              </a:rPr>
              <a:t>tazatelé: Ø věk 50 y; (18 – 95 y); 82 % žen</a:t>
            </a:r>
            <a:endParaRPr dirty="0">
              <a:solidFill>
                <a:srgbClr val="233791"/>
              </a:solidFill>
            </a:endParaRPr>
          </a:p>
          <a:p>
            <a:pPr marL="228600" lvl="0" indent="-228600" algn="l" rtl="0">
              <a:lnSpc>
                <a:spcPct val="90000"/>
              </a:lnSpc>
              <a:spcBef>
                <a:spcPts val="1000"/>
              </a:spcBef>
              <a:spcAft>
                <a:spcPts val="0"/>
              </a:spcAft>
              <a:buClr>
                <a:schemeClr val="dk1"/>
              </a:buClr>
              <a:buSzPts val="3600"/>
              <a:buChar char="•"/>
            </a:pPr>
            <a:r>
              <a:rPr lang="en-US" sz="3600" dirty="0" err="1">
                <a:solidFill>
                  <a:srgbClr val="233791"/>
                </a:solidFill>
              </a:rPr>
              <a:t>kvótní</a:t>
            </a:r>
            <a:r>
              <a:rPr lang="en-US" sz="3600" dirty="0">
                <a:solidFill>
                  <a:srgbClr val="233791"/>
                </a:solidFill>
              </a:rPr>
              <a:t> </a:t>
            </a:r>
            <a:r>
              <a:rPr lang="en-US" sz="3600" dirty="0" err="1">
                <a:solidFill>
                  <a:srgbClr val="233791"/>
                </a:solidFill>
              </a:rPr>
              <a:t>výběr</a:t>
            </a:r>
            <a:r>
              <a:rPr lang="en-US" sz="3600" dirty="0">
                <a:solidFill>
                  <a:srgbClr val="233791"/>
                </a:solidFill>
              </a:rPr>
              <a:t>, </a:t>
            </a:r>
            <a:r>
              <a:rPr lang="en-US" sz="3600" dirty="0" err="1">
                <a:solidFill>
                  <a:srgbClr val="C89B91"/>
                </a:solidFill>
              </a:rPr>
              <a:t>reprezentativní</a:t>
            </a:r>
            <a:r>
              <a:rPr lang="en-US" sz="3600" dirty="0">
                <a:solidFill>
                  <a:srgbClr val="C89B91"/>
                </a:solidFill>
              </a:rPr>
              <a:t> </a:t>
            </a:r>
            <a:r>
              <a:rPr lang="en-US" sz="3600" dirty="0" err="1">
                <a:solidFill>
                  <a:srgbClr val="233791"/>
                </a:solidFill>
              </a:rPr>
              <a:t>podle</a:t>
            </a:r>
            <a:r>
              <a:rPr lang="en-US" sz="3600" dirty="0">
                <a:solidFill>
                  <a:srgbClr val="233791"/>
                </a:solidFill>
              </a:rPr>
              <a:t> </a:t>
            </a:r>
            <a:r>
              <a:rPr lang="en-US" sz="3600" dirty="0" err="1">
                <a:solidFill>
                  <a:srgbClr val="233791"/>
                </a:solidFill>
              </a:rPr>
              <a:t>věku</a:t>
            </a:r>
            <a:r>
              <a:rPr lang="en-US" sz="3600" dirty="0">
                <a:solidFill>
                  <a:srgbClr val="233791"/>
                </a:solidFill>
              </a:rPr>
              <a:t>, </a:t>
            </a:r>
            <a:r>
              <a:rPr lang="en-US" sz="3600" dirty="0" err="1">
                <a:solidFill>
                  <a:srgbClr val="233791"/>
                </a:solidFill>
              </a:rPr>
              <a:t>pohlaví</a:t>
            </a:r>
            <a:r>
              <a:rPr lang="en-US" sz="3600" dirty="0">
                <a:solidFill>
                  <a:srgbClr val="233791"/>
                </a:solidFill>
              </a:rPr>
              <a:t>, </a:t>
            </a:r>
            <a:r>
              <a:rPr lang="en-US" sz="3600" dirty="0" err="1">
                <a:solidFill>
                  <a:srgbClr val="233791"/>
                </a:solidFill>
              </a:rPr>
              <a:t>vzdělání</a:t>
            </a:r>
            <a:r>
              <a:rPr lang="en-US" sz="3600" dirty="0">
                <a:solidFill>
                  <a:srgbClr val="233791"/>
                </a:solidFill>
              </a:rPr>
              <a:t>, </a:t>
            </a:r>
            <a:r>
              <a:rPr lang="en-US" sz="3600" dirty="0" err="1">
                <a:solidFill>
                  <a:srgbClr val="233791"/>
                </a:solidFill>
              </a:rPr>
              <a:t>velikosti</a:t>
            </a:r>
            <a:r>
              <a:rPr lang="en-US" sz="3600" dirty="0">
                <a:solidFill>
                  <a:srgbClr val="233791"/>
                </a:solidFill>
              </a:rPr>
              <a:t> a </a:t>
            </a:r>
            <a:r>
              <a:rPr lang="en-US" sz="3600" dirty="0" err="1">
                <a:solidFill>
                  <a:srgbClr val="233791"/>
                </a:solidFill>
              </a:rPr>
              <a:t>místa</a:t>
            </a:r>
            <a:r>
              <a:rPr lang="en-US" sz="3600" dirty="0">
                <a:solidFill>
                  <a:srgbClr val="233791"/>
                </a:solidFill>
              </a:rPr>
              <a:t> </a:t>
            </a:r>
            <a:r>
              <a:rPr lang="en-US" sz="3600" dirty="0" err="1">
                <a:solidFill>
                  <a:srgbClr val="233791"/>
                </a:solidFill>
              </a:rPr>
              <a:t>bydliště</a:t>
            </a:r>
            <a:endParaRPr lang="en-US" sz="3600" dirty="0">
              <a:solidFill>
                <a:srgbClr val="233791"/>
              </a:solidFill>
            </a:endParaRPr>
          </a:p>
          <a:p>
            <a:pPr marL="228600" lvl="0" indent="-228600" algn="l" rtl="0">
              <a:lnSpc>
                <a:spcPct val="90000"/>
              </a:lnSpc>
              <a:spcBef>
                <a:spcPts val="1000"/>
              </a:spcBef>
              <a:spcAft>
                <a:spcPts val="0"/>
              </a:spcAft>
              <a:buClr>
                <a:schemeClr val="dk1"/>
              </a:buClr>
              <a:buSzPts val="3600"/>
              <a:buChar char="•"/>
            </a:pPr>
            <a:r>
              <a:rPr lang="cs-CZ" sz="3600" dirty="0">
                <a:solidFill>
                  <a:srgbClr val="233791"/>
                </a:solidFill>
              </a:rPr>
              <a:t>244 získaných proměnných </a:t>
            </a:r>
            <a:r>
              <a:rPr lang="cs-CZ" sz="2200" dirty="0">
                <a:solidFill>
                  <a:srgbClr val="233791"/>
                </a:solidFill>
              </a:rPr>
              <a:t>(</a:t>
            </a:r>
            <a:r>
              <a:rPr lang="cs-CZ" sz="2200" dirty="0" err="1">
                <a:solidFill>
                  <a:srgbClr val="233791"/>
                </a:solidFill>
              </a:rPr>
              <a:t>r.traumata</a:t>
            </a:r>
            <a:r>
              <a:rPr lang="cs-CZ" sz="2200" dirty="0">
                <a:solidFill>
                  <a:srgbClr val="233791"/>
                </a:solidFill>
              </a:rPr>
              <a:t>, pachatelé, </a:t>
            </a:r>
            <a:r>
              <a:rPr lang="cs-CZ" sz="2200" dirty="0" err="1">
                <a:solidFill>
                  <a:srgbClr val="233791"/>
                </a:solidFill>
              </a:rPr>
              <a:t>QoL</a:t>
            </a:r>
            <a:r>
              <a:rPr lang="cs-CZ" sz="2200" dirty="0">
                <a:solidFill>
                  <a:srgbClr val="233791"/>
                </a:solidFill>
              </a:rPr>
              <a:t>/zdraví, postoje k RJ)</a:t>
            </a:r>
            <a:endParaRPr lang="cs-CZ" sz="3600" dirty="0">
              <a:solidFill>
                <a:srgbClr val="233791"/>
              </a:solidFill>
            </a:endParaRPr>
          </a:p>
          <a:p>
            <a:pPr marL="228600" lvl="0" indent="-228600" algn="l" rtl="0">
              <a:lnSpc>
                <a:spcPct val="90000"/>
              </a:lnSpc>
              <a:spcBef>
                <a:spcPts val="1000"/>
              </a:spcBef>
              <a:spcAft>
                <a:spcPts val="0"/>
              </a:spcAft>
              <a:buClr>
                <a:schemeClr val="dk1"/>
              </a:buClr>
              <a:buSzPts val="3600"/>
              <a:buChar char="•"/>
            </a:pPr>
            <a:r>
              <a:rPr lang="cs-CZ" sz="3500" dirty="0">
                <a:solidFill>
                  <a:srgbClr val="233791"/>
                </a:solidFill>
              </a:rPr>
              <a:t>terénní sběr dat</a:t>
            </a:r>
            <a:r>
              <a:rPr lang="cs-CZ" dirty="0">
                <a:solidFill>
                  <a:srgbClr val="233791"/>
                </a:solidFill>
              </a:rPr>
              <a:t>: </a:t>
            </a:r>
            <a:r>
              <a:rPr lang="cs-CZ" sz="3600" dirty="0">
                <a:solidFill>
                  <a:srgbClr val="C89B91"/>
                </a:solidFill>
              </a:rPr>
              <a:t>9-11/2022</a:t>
            </a:r>
            <a:endParaRPr sz="3600" dirty="0">
              <a:solidFill>
                <a:srgbClr val="C89B9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E7BEE1-EFCD-4BA3-B74C-752B6600D81F}"/>
              </a:ext>
            </a:extLst>
          </p:cNvPr>
          <p:cNvSpPr>
            <a:spLocks noGrp="1"/>
          </p:cNvSpPr>
          <p:nvPr>
            <p:ph type="title"/>
          </p:nvPr>
        </p:nvSpPr>
        <p:spPr>
          <a:xfrm>
            <a:off x="502506" y="557024"/>
            <a:ext cx="10900719" cy="1325563"/>
          </a:xfrm>
        </p:spPr>
        <p:txBody>
          <a:bodyPr>
            <a:noAutofit/>
          </a:bodyPr>
          <a:lstStyle/>
          <a:p>
            <a:pPr marL="0" marR="0" lvl="0" indent="0" algn="ctr" defTabSz="914400" rtl="0" eaLnBrk="0" fontAlgn="base" latinLnBrk="0" hangingPunct="0">
              <a:lnSpc>
                <a:spcPct val="100000"/>
              </a:lnSpc>
              <a:spcBef>
                <a:spcPct val="0"/>
              </a:spcBef>
              <a:spcAft>
                <a:spcPct val="0"/>
              </a:spcAft>
              <a:tabLst/>
            </a:pPr>
            <a:r>
              <a:rPr kumimoji="0" lang="cs-CZ" altLang="cs-CZ" sz="3600" b="0" i="0" u="none" strike="noStrike" cap="none" normalizeH="0" baseline="0" dirty="0">
                <a:ln>
                  <a:noFill/>
                </a:ln>
                <a:solidFill>
                  <a:srgbClr val="233791"/>
                </a:solidFill>
                <a:effectLst/>
                <a:latin typeface="Calibri" panose="020F0502020204030204" pitchFamily="34" charset="0"/>
                <a:ea typeface="Calibri" panose="020F0502020204030204" pitchFamily="34" charset="0"/>
                <a:cs typeface="Times New Roman" panose="02020603050405020304" pitchFamily="18" charset="0"/>
              </a:rPr>
              <a:t>Oběť = </a:t>
            </a:r>
            <a:br>
              <a:rPr kumimoji="0" lang="cs-CZ" altLang="cs-CZ" sz="3600" b="0" i="0" u="none" strike="noStrike" cap="none" normalizeH="0" baseline="0" dirty="0">
                <a:ln>
                  <a:noFill/>
                </a:ln>
                <a:solidFill>
                  <a:srgbClr val="233791"/>
                </a:solidFill>
                <a:effectLst/>
                <a:latin typeface="Calibri" panose="020F0502020204030204" pitchFamily="34" charset="0"/>
                <a:ea typeface="Calibri" panose="020F0502020204030204" pitchFamily="34" charset="0"/>
                <a:cs typeface="Times New Roman" panose="02020603050405020304" pitchFamily="18" charset="0"/>
              </a:rPr>
            </a:br>
            <a:r>
              <a:rPr kumimoji="0" lang="cs-CZ" altLang="cs-CZ" sz="3600" b="0" i="0" u="none" strike="noStrike" cap="none" normalizeH="0" baseline="0" dirty="0">
                <a:ln>
                  <a:noFill/>
                </a:ln>
                <a:solidFill>
                  <a:srgbClr val="233791"/>
                </a:solidFill>
                <a:effectLst/>
                <a:latin typeface="Calibri" panose="020F0502020204030204" pitchFamily="34" charset="0"/>
                <a:ea typeface="Calibri" panose="020F0502020204030204" pitchFamily="34" charset="0"/>
                <a:cs typeface="Times New Roman" panose="02020603050405020304" pitchFamily="18" charset="0"/>
              </a:rPr>
              <a:t>respondent má jednu a více zkušeností</a:t>
            </a:r>
            <a:br>
              <a:rPr kumimoji="0" lang="cs-CZ" altLang="cs-CZ" sz="3600" b="0" i="0" u="none" strike="noStrike" cap="none" normalizeH="0" baseline="0" dirty="0">
                <a:ln>
                  <a:noFill/>
                </a:ln>
                <a:solidFill>
                  <a:srgbClr val="233791"/>
                </a:solidFill>
                <a:effectLst/>
                <a:latin typeface="Calibri" panose="020F0502020204030204" pitchFamily="34" charset="0"/>
                <a:ea typeface="Calibri" panose="020F0502020204030204" pitchFamily="34" charset="0"/>
                <a:cs typeface="Times New Roman" panose="02020603050405020304" pitchFamily="18" charset="0"/>
              </a:rPr>
            </a:br>
            <a:r>
              <a:rPr kumimoji="0" lang="cs-CZ" altLang="cs-CZ" sz="3600" b="0" i="0" u="none" strike="noStrike" cap="none" normalizeH="0" baseline="0" dirty="0">
                <a:ln>
                  <a:noFill/>
                </a:ln>
                <a:solidFill>
                  <a:srgbClr val="233791"/>
                </a:solidFill>
                <a:effectLst/>
                <a:latin typeface="Calibri" panose="020F0502020204030204" pitchFamily="34" charset="0"/>
                <a:ea typeface="Calibri" panose="020F0502020204030204" pitchFamily="34" charset="0"/>
                <a:cs typeface="Times New Roman" panose="02020603050405020304" pitchFamily="18" charset="0"/>
              </a:rPr>
              <a:t> s jakýmkoli typem zanedbávání a zneužívání </a:t>
            </a:r>
            <a:br>
              <a:rPr kumimoji="0" lang="cs-CZ" altLang="cs-CZ" sz="3600" b="0" i="0" u="none" strike="noStrike" cap="none" normalizeH="0" baseline="0" dirty="0">
                <a:ln>
                  <a:noFill/>
                </a:ln>
                <a:solidFill>
                  <a:srgbClr val="233791"/>
                </a:solidFill>
                <a:effectLst/>
                <a:latin typeface="Calibri" panose="020F0502020204030204" pitchFamily="34" charset="0"/>
                <a:ea typeface="Calibri" panose="020F0502020204030204" pitchFamily="34" charset="0"/>
                <a:cs typeface="Times New Roman" panose="02020603050405020304" pitchFamily="18" charset="0"/>
              </a:rPr>
            </a:br>
            <a:r>
              <a:rPr lang="cs-CZ" altLang="cs-CZ" sz="2400" dirty="0">
                <a:solidFill>
                  <a:srgbClr val="233791"/>
                </a:solidFill>
                <a:latin typeface="Calibri" panose="020F0502020204030204" pitchFamily="34" charset="0"/>
                <a:ea typeface="Calibri" panose="020F0502020204030204" pitchFamily="34" charset="0"/>
                <a:cs typeface="Times New Roman" panose="02020603050405020304" pitchFamily="18" charset="0"/>
              </a:rPr>
              <a:t>(1) blízké vztahy (2) + veřejné prostory + „šmejdi“ (3) + svědectví (sekundární trauma)</a:t>
            </a:r>
            <a:endParaRPr lang="cs-CZ" sz="2400" dirty="0">
              <a:solidFill>
                <a:srgbClr val="233791"/>
              </a:solidFill>
            </a:endParaRPr>
          </a:p>
        </p:txBody>
      </p:sp>
      <p:graphicFrame>
        <p:nvGraphicFramePr>
          <p:cNvPr id="4" name="Tabulka 3">
            <a:extLst>
              <a:ext uri="{FF2B5EF4-FFF2-40B4-BE49-F238E27FC236}">
                <a16:creationId xmlns:a16="http://schemas.microsoft.com/office/drawing/2014/main" id="{BF6C4F2F-1614-4385-94EB-68014982E3B1}"/>
              </a:ext>
            </a:extLst>
          </p:cNvPr>
          <p:cNvGraphicFramePr>
            <a:graphicFrameLocks noGrp="1"/>
          </p:cNvGraphicFramePr>
          <p:nvPr/>
        </p:nvGraphicFramePr>
        <p:xfrm>
          <a:off x="1127928" y="2638709"/>
          <a:ext cx="9649877" cy="3662267"/>
        </p:xfrm>
        <a:graphic>
          <a:graphicData uri="http://schemas.openxmlformats.org/drawingml/2006/table">
            <a:tbl>
              <a:tblPr firstRow="1" firstCol="1" bandRow="1"/>
              <a:tblGrid>
                <a:gridCol w="1855377">
                  <a:extLst>
                    <a:ext uri="{9D8B030D-6E8A-4147-A177-3AD203B41FA5}">
                      <a16:colId xmlns:a16="http://schemas.microsoft.com/office/drawing/2014/main" val="1308543281"/>
                    </a:ext>
                  </a:extLst>
                </a:gridCol>
                <a:gridCol w="1637609">
                  <a:extLst>
                    <a:ext uri="{9D8B030D-6E8A-4147-A177-3AD203B41FA5}">
                      <a16:colId xmlns:a16="http://schemas.microsoft.com/office/drawing/2014/main" val="2485066725"/>
                    </a:ext>
                  </a:extLst>
                </a:gridCol>
                <a:gridCol w="1593130">
                  <a:extLst>
                    <a:ext uri="{9D8B030D-6E8A-4147-A177-3AD203B41FA5}">
                      <a16:colId xmlns:a16="http://schemas.microsoft.com/office/drawing/2014/main" val="86134068"/>
                    </a:ext>
                  </a:extLst>
                </a:gridCol>
                <a:gridCol w="1445961">
                  <a:extLst>
                    <a:ext uri="{9D8B030D-6E8A-4147-A177-3AD203B41FA5}">
                      <a16:colId xmlns:a16="http://schemas.microsoft.com/office/drawing/2014/main" val="3948227722"/>
                    </a:ext>
                  </a:extLst>
                </a:gridCol>
                <a:gridCol w="1558900">
                  <a:extLst>
                    <a:ext uri="{9D8B030D-6E8A-4147-A177-3AD203B41FA5}">
                      <a16:colId xmlns:a16="http://schemas.microsoft.com/office/drawing/2014/main" val="2503743715"/>
                    </a:ext>
                  </a:extLst>
                </a:gridCol>
                <a:gridCol w="1558900">
                  <a:extLst>
                    <a:ext uri="{9D8B030D-6E8A-4147-A177-3AD203B41FA5}">
                      <a16:colId xmlns:a16="http://schemas.microsoft.com/office/drawing/2014/main" val="1775094962"/>
                    </a:ext>
                  </a:extLst>
                </a:gridCol>
              </a:tblGrid>
              <a:tr h="1435511">
                <a:tc>
                  <a:txBody>
                    <a:bodyPr/>
                    <a:lstStyle/>
                    <a:p>
                      <a:pPr algn="ctr">
                        <a:lnSpc>
                          <a:spcPct val="107000"/>
                        </a:lnSpc>
                        <a:spcAft>
                          <a:spcPts val="800"/>
                        </a:spcAft>
                      </a:pP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effectLst/>
                        </a:rPr>
                        <a:t>Prevalence</a:t>
                      </a:r>
                      <a:r>
                        <a:rPr lang="cs-CZ" sz="1400" dirty="0">
                          <a:effectLst/>
                        </a:rPr>
                        <a:t>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effectLst/>
                        </a:rPr>
                        <a:t>Ženy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Muži</a:t>
                      </a:r>
                    </a:p>
                  </a:txBody>
                  <a:tcPr marL="68580" marR="68580" marT="0" marB="0" anchor="ctr"/>
                </a:tc>
                <a:tc>
                  <a:txBody>
                    <a:bodyPr/>
                    <a:lstStyle/>
                    <a:p>
                      <a:pPr algn="ctr">
                        <a:lnSpc>
                          <a:spcPct val="107000"/>
                        </a:lnSpc>
                        <a:spcAft>
                          <a:spcPts val="800"/>
                        </a:spcAft>
                      </a:pPr>
                      <a:r>
                        <a:rPr lang="cs-CZ" sz="2400" dirty="0">
                          <a:effectLst/>
                        </a:rPr>
                        <a:t>věk</a:t>
                      </a:r>
                    </a:p>
                    <a:p>
                      <a:pPr algn="ctr">
                        <a:lnSpc>
                          <a:spcPct val="107000"/>
                        </a:lnSpc>
                        <a:spcAft>
                          <a:spcPts val="800"/>
                        </a:spcAft>
                      </a:pPr>
                      <a:r>
                        <a:rPr lang="cs-CZ" sz="2400" dirty="0">
                          <a:effectLst/>
                        </a:rPr>
                        <a:t>65-84</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effectLst/>
                        </a:rPr>
                        <a:t>věk </a:t>
                      </a:r>
                    </a:p>
                    <a:p>
                      <a:pPr algn="ctr">
                        <a:lnSpc>
                          <a:spcPct val="107000"/>
                        </a:lnSpc>
                        <a:spcAft>
                          <a:spcPts val="800"/>
                        </a:spcAft>
                      </a:pPr>
                      <a:r>
                        <a:rPr lang="cs-CZ" sz="2400" dirty="0">
                          <a:effectLst/>
                        </a:rPr>
                        <a:t>85+</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98318276"/>
                  </a:ext>
                </a:extLst>
              </a:tr>
              <a:tr h="706178">
                <a:tc>
                  <a:txBody>
                    <a:bodyPr/>
                    <a:lstStyle/>
                    <a:p>
                      <a:pPr>
                        <a:lnSpc>
                          <a:spcPct val="107000"/>
                        </a:lnSpc>
                        <a:spcAft>
                          <a:spcPts val="800"/>
                        </a:spcAft>
                      </a:pPr>
                      <a:r>
                        <a:rPr lang="cs-CZ" sz="2400" dirty="0">
                          <a:effectLst/>
                        </a:rPr>
                        <a:t>Prevalence 1</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b="1" dirty="0">
                          <a:solidFill>
                            <a:srgbClr val="233791"/>
                          </a:solidFill>
                          <a:effectLst/>
                        </a:rPr>
                        <a:t>29 %</a:t>
                      </a:r>
                    </a:p>
                    <a:p>
                      <a:pPr algn="ctr">
                        <a:lnSpc>
                          <a:spcPct val="107000"/>
                        </a:lnSpc>
                        <a:spcAft>
                          <a:spcPts val="800"/>
                        </a:spcAft>
                      </a:pPr>
                      <a:r>
                        <a:rPr lang="cs-CZ" sz="1600" b="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rPr>
                        <a:t>(N = 769)</a:t>
                      </a:r>
                      <a:endParaRPr lang="cs-CZ" sz="2400" b="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a:solidFill>
                            <a:srgbClr val="233791"/>
                          </a:solidFill>
                          <a:effectLst/>
                        </a:rPr>
                        <a:t>28 %</a:t>
                      </a:r>
                      <a:endParaRPr lang="cs-CZ" sz="240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a:solidFill>
                            <a:srgbClr val="233791"/>
                          </a:solidFill>
                          <a:effectLst/>
                        </a:rPr>
                        <a:t>29 %</a:t>
                      </a:r>
                      <a:endParaRPr lang="cs-CZ" sz="240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a:solidFill>
                            <a:srgbClr val="233791"/>
                          </a:solidFill>
                          <a:effectLst/>
                        </a:rPr>
                        <a:t>28 %</a:t>
                      </a:r>
                      <a:endParaRPr lang="cs-CZ" sz="240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b="1" dirty="0">
                          <a:solidFill>
                            <a:srgbClr val="233791"/>
                          </a:solidFill>
                          <a:effectLst/>
                        </a:rPr>
                        <a:t>38 %</a:t>
                      </a:r>
                      <a:endParaRPr lang="cs-CZ" sz="2400" b="1"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25951163"/>
                  </a:ext>
                </a:extLst>
              </a:tr>
              <a:tr h="706178">
                <a:tc>
                  <a:txBody>
                    <a:bodyPr/>
                    <a:lstStyle/>
                    <a:p>
                      <a:pPr>
                        <a:lnSpc>
                          <a:spcPct val="107000"/>
                        </a:lnSpc>
                        <a:spcAft>
                          <a:spcPts val="800"/>
                        </a:spcAft>
                      </a:pPr>
                      <a:r>
                        <a:rPr lang="cs-CZ" sz="2400" dirty="0">
                          <a:effectLst/>
                        </a:rPr>
                        <a:t>Prevalence 2</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solidFill>
                            <a:srgbClr val="233791"/>
                          </a:solidFill>
                          <a:effectLst/>
                        </a:rPr>
                        <a:t>39 %</a:t>
                      </a:r>
                    </a:p>
                    <a:p>
                      <a:pPr algn="ctr">
                        <a:lnSpc>
                          <a:spcPct val="107000"/>
                        </a:lnSpc>
                        <a:spcAft>
                          <a:spcPts val="800"/>
                        </a:spcAft>
                      </a:pPr>
                      <a:r>
                        <a:rPr lang="cs-CZ" sz="160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rPr>
                        <a:t>(N = 1041)</a:t>
                      </a:r>
                      <a:endParaRPr lang="cs-CZ" sz="240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solidFill>
                            <a:srgbClr val="233791"/>
                          </a:solidFill>
                          <a:effectLst/>
                        </a:rPr>
                        <a:t>38 %</a:t>
                      </a:r>
                      <a:endParaRPr lang="cs-CZ" sz="240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solidFill>
                            <a:srgbClr val="233791"/>
                          </a:solidFill>
                          <a:effectLst/>
                        </a:rPr>
                        <a:t>40 %</a:t>
                      </a:r>
                      <a:endParaRPr lang="cs-CZ" sz="240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solidFill>
                            <a:srgbClr val="233791"/>
                          </a:solidFill>
                          <a:effectLst/>
                        </a:rPr>
                        <a:t>38 %</a:t>
                      </a:r>
                      <a:endParaRPr lang="cs-CZ" sz="240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b="1" dirty="0">
                          <a:solidFill>
                            <a:srgbClr val="233791"/>
                          </a:solidFill>
                          <a:effectLst/>
                        </a:rPr>
                        <a:t>48 %</a:t>
                      </a:r>
                      <a:endParaRPr lang="cs-CZ" sz="2400" b="1"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312271"/>
                  </a:ext>
                </a:extLst>
              </a:tr>
              <a:tr h="706178">
                <a:tc>
                  <a:txBody>
                    <a:bodyPr/>
                    <a:lstStyle/>
                    <a:p>
                      <a:pPr>
                        <a:lnSpc>
                          <a:spcPct val="107000"/>
                        </a:lnSpc>
                        <a:spcAft>
                          <a:spcPts val="800"/>
                        </a:spcAft>
                      </a:pPr>
                      <a:r>
                        <a:rPr lang="cs-CZ" sz="2400" dirty="0">
                          <a:effectLst/>
                        </a:rPr>
                        <a:t>Prevalence 3</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solidFill>
                            <a:srgbClr val="233791"/>
                          </a:solidFill>
                          <a:effectLst/>
                        </a:rPr>
                        <a:t>41 %</a:t>
                      </a:r>
                    </a:p>
                    <a:p>
                      <a:pPr algn="ctr">
                        <a:lnSpc>
                          <a:spcPct val="107000"/>
                        </a:lnSpc>
                        <a:spcAft>
                          <a:spcPts val="800"/>
                        </a:spcAft>
                      </a:pPr>
                      <a:r>
                        <a:rPr lang="cs-CZ" sz="1600" b="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rPr>
                        <a:t>(N = 1095)</a:t>
                      </a:r>
                      <a:endParaRPr lang="cs-CZ" sz="240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solidFill>
                            <a:srgbClr val="233791"/>
                          </a:solidFill>
                          <a:effectLst/>
                        </a:rPr>
                        <a:t>40 %</a:t>
                      </a:r>
                      <a:endParaRPr lang="cs-CZ" sz="240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solidFill>
                            <a:srgbClr val="233791"/>
                          </a:solidFill>
                          <a:effectLst/>
                        </a:rPr>
                        <a:t>42 %</a:t>
                      </a:r>
                      <a:endParaRPr lang="cs-CZ" sz="240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solidFill>
                            <a:srgbClr val="233791"/>
                          </a:solidFill>
                          <a:effectLst/>
                        </a:rPr>
                        <a:t>40 %</a:t>
                      </a:r>
                      <a:endParaRPr lang="cs-CZ" sz="240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b="1" dirty="0">
                          <a:solidFill>
                            <a:srgbClr val="233791"/>
                          </a:solidFill>
                          <a:effectLst/>
                        </a:rPr>
                        <a:t>50 %</a:t>
                      </a:r>
                      <a:endParaRPr lang="cs-CZ" sz="2400" b="1"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39258847"/>
                  </a:ext>
                </a:extLst>
              </a:tr>
            </a:tbl>
          </a:graphicData>
        </a:graphic>
      </p:graphicFrame>
      <p:sp>
        <p:nvSpPr>
          <p:cNvPr id="3" name="Obdélník: se zakulacenými rohy 2">
            <a:extLst>
              <a:ext uri="{FF2B5EF4-FFF2-40B4-BE49-F238E27FC236}">
                <a16:creationId xmlns:a16="http://schemas.microsoft.com/office/drawing/2014/main" id="{58C7991D-AA90-4E9C-A3D5-0EFF37E3758C}"/>
              </a:ext>
            </a:extLst>
          </p:cNvPr>
          <p:cNvSpPr/>
          <p:nvPr/>
        </p:nvSpPr>
        <p:spPr>
          <a:xfrm>
            <a:off x="3015049" y="3995351"/>
            <a:ext cx="1606378" cy="864973"/>
          </a:xfrm>
          <a:prstGeom prst="roundRect">
            <a:avLst/>
          </a:prstGeom>
          <a:noFill/>
          <a:ln w="92075">
            <a:solidFill>
              <a:srgbClr val="C89B9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4029227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E7BEE1-EFCD-4BA3-B74C-752B6600D81F}"/>
              </a:ext>
            </a:extLst>
          </p:cNvPr>
          <p:cNvSpPr>
            <a:spLocks noGrp="1"/>
          </p:cNvSpPr>
          <p:nvPr>
            <p:ph type="title"/>
          </p:nvPr>
        </p:nvSpPr>
        <p:spPr>
          <a:xfrm>
            <a:off x="502506" y="557024"/>
            <a:ext cx="10900719" cy="1325563"/>
          </a:xfrm>
        </p:spPr>
        <p:txBody>
          <a:bodyPr>
            <a:noAutofit/>
          </a:bodyPr>
          <a:lstStyle/>
          <a:p>
            <a:pPr marL="0" marR="0" lvl="0" indent="0" algn="ctr" defTabSz="914400" rtl="0" eaLnBrk="0" fontAlgn="base" latinLnBrk="0" hangingPunct="0">
              <a:lnSpc>
                <a:spcPct val="100000"/>
              </a:lnSpc>
              <a:spcBef>
                <a:spcPct val="0"/>
              </a:spcBef>
              <a:spcAft>
                <a:spcPct val="0"/>
              </a:spcAft>
              <a:tabLst/>
            </a:pPr>
            <a:r>
              <a:rPr kumimoji="0" lang="cs-CZ" altLang="cs-CZ" sz="3600" b="0" i="0" u="none" strike="noStrike" cap="none" normalizeH="0" baseline="0" dirty="0">
                <a:ln>
                  <a:noFill/>
                </a:ln>
                <a:solidFill>
                  <a:srgbClr val="233791"/>
                </a:solidFill>
                <a:effectLst/>
                <a:latin typeface="Calibri" panose="020F0502020204030204" pitchFamily="34" charset="0"/>
                <a:ea typeface="Calibri" panose="020F0502020204030204" pitchFamily="34" charset="0"/>
                <a:cs typeface="Times New Roman" panose="02020603050405020304" pitchFamily="18" charset="0"/>
              </a:rPr>
              <a:t>Oběť = </a:t>
            </a:r>
            <a:br>
              <a:rPr kumimoji="0" lang="cs-CZ" altLang="cs-CZ" sz="3600" b="0" i="0" u="none" strike="noStrike" cap="none" normalizeH="0" baseline="0" dirty="0">
                <a:ln>
                  <a:noFill/>
                </a:ln>
                <a:solidFill>
                  <a:srgbClr val="233791"/>
                </a:solidFill>
                <a:effectLst/>
                <a:latin typeface="Calibri" panose="020F0502020204030204" pitchFamily="34" charset="0"/>
                <a:ea typeface="Calibri" panose="020F0502020204030204" pitchFamily="34" charset="0"/>
                <a:cs typeface="Times New Roman" panose="02020603050405020304" pitchFamily="18" charset="0"/>
              </a:rPr>
            </a:br>
            <a:r>
              <a:rPr kumimoji="0" lang="cs-CZ" altLang="cs-CZ" sz="3600" b="0" i="0" u="none" strike="noStrike" cap="none" normalizeH="0" baseline="0" dirty="0">
                <a:ln>
                  <a:noFill/>
                </a:ln>
                <a:solidFill>
                  <a:srgbClr val="233791"/>
                </a:solidFill>
                <a:effectLst/>
                <a:latin typeface="Calibri" panose="020F0502020204030204" pitchFamily="34" charset="0"/>
                <a:ea typeface="Calibri" panose="020F0502020204030204" pitchFamily="34" charset="0"/>
                <a:cs typeface="Times New Roman" panose="02020603050405020304" pitchFamily="18" charset="0"/>
              </a:rPr>
              <a:t>respondent má jednu a více zkušeností</a:t>
            </a:r>
            <a:br>
              <a:rPr kumimoji="0" lang="cs-CZ" altLang="cs-CZ" sz="3600" b="0" i="0" u="none" strike="noStrike" cap="none" normalizeH="0" baseline="0" dirty="0">
                <a:ln>
                  <a:noFill/>
                </a:ln>
                <a:solidFill>
                  <a:srgbClr val="233791"/>
                </a:solidFill>
                <a:effectLst/>
                <a:latin typeface="Calibri" panose="020F0502020204030204" pitchFamily="34" charset="0"/>
                <a:ea typeface="Calibri" panose="020F0502020204030204" pitchFamily="34" charset="0"/>
                <a:cs typeface="Times New Roman" panose="02020603050405020304" pitchFamily="18" charset="0"/>
              </a:rPr>
            </a:br>
            <a:r>
              <a:rPr kumimoji="0" lang="cs-CZ" altLang="cs-CZ" sz="3600" b="0" i="0" u="none" strike="noStrike" cap="none" normalizeH="0" baseline="0" dirty="0">
                <a:ln>
                  <a:noFill/>
                </a:ln>
                <a:solidFill>
                  <a:srgbClr val="233791"/>
                </a:solidFill>
                <a:effectLst/>
                <a:latin typeface="Calibri" panose="020F0502020204030204" pitchFamily="34" charset="0"/>
                <a:ea typeface="Calibri" panose="020F0502020204030204" pitchFamily="34" charset="0"/>
                <a:cs typeface="Times New Roman" panose="02020603050405020304" pitchFamily="18" charset="0"/>
              </a:rPr>
              <a:t> s jakýmkoli typem zanedbávání a zneužívání </a:t>
            </a:r>
            <a:br>
              <a:rPr kumimoji="0" lang="cs-CZ" altLang="cs-CZ" sz="3600" b="0" i="0" u="none" strike="noStrike" cap="none" normalizeH="0" baseline="0" dirty="0">
                <a:ln>
                  <a:noFill/>
                </a:ln>
                <a:solidFill>
                  <a:srgbClr val="233791"/>
                </a:solidFill>
                <a:effectLst/>
                <a:latin typeface="Calibri" panose="020F0502020204030204" pitchFamily="34" charset="0"/>
                <a:ea typeface="Calibri" panose="020F0502020204030204" pitchFamily="34" charset="0"/>
                <a:cs typeface="Times New Roman" panose="02020603050405020304" pitchFamily="18" charset="0"/>
              </a:rPr>
            </a:br>
            <a:r>
              <a:rPr lang="cs-CZ" altLang="cs-CZ" sz="2400" dirty="0">
                <a:solidFill>
                  <a:srgbClr val="233791"/>
                </a:solidFill>
                <a:latin typeface="Calibri" panose="020F0502020204030204" pitchFamily="34" charset="0"/>
                <a:ea typeface="Calibri" panose="020F0502020204030204" pitchFamily="34" charset="0"/>
                <a:cs typeface="Times New Roman" panose="02020603050405020304" pitchFamily="18" charset="0"/>
              </a:rPr>
              <a:t>(1) blízké vztahy (2) + veřejné prostory + „šmejdi“ (3) + svědectví (sekundární trauma)</a:t>
            </a:r>
            <a:endParaRPr lang="cs-CZ" sz="2400" dirty="0">
              <a:solidFill>
                <a:srgbClr val="233791"/>
              </a:solidFill>
            </a:endParaRPr>
          </a:p>
        </p:txBody>
      </p:sp>
      <p:graphicFrame>
        <p:nvGraphicFramePr>
          <p:cNvPr id="4" name="Tabulka 3">
            <a:extLst>
              <a:ext uri="{FF2B5EF4-FFF2-40B4-BE49-F238E27FC236}">
                <a16:creationId xmlns:a16="http://schemas.microsoft.com/office/drawing/2014/main" id="{BF6C4F2F-1614-4385-94EB-68014982E3B1}"/>
              </a:ext>
            </a:extLst>
          </p:cNvPr>
          <p:cNvGraphicFramePr>
            <a:graphicFrameLocks noGrp="1"/>
          </p:cNvGraphicFramePr>
          <p:nvPr/>
        </p:nvGraphicFramePr>
        <p:xfrm>
          <a:off x="1127928" y="2638709"/>
          <a:ext cx="9649877" cy="3662267"/>
        </p:xfrm>
        <a:graphic>
          <a:graphicData uri="http://schemas.openxmlformats.org/drawingml/2006/table">
            <a:tbl>
              <a:tblPr firstRow="1" firstCol="1" bandRow="1"/>
              <a:tblGrid>
                <a:gridCol w="1855377">
                  <a:extLst>
                    <a:ext uri="{9D8B030D-6E8A-4147-A177-3AD203B41FA5}">
                      <a16:colId xmlns:a16="http://schemas.microsoft.com/office/drawing/2014/main" val="1308543281"/>
                    </a:ext>
                  </a:extLst>
                </a:gridCol>
                <a:gridCol w="1637609">
                  <a:extLst>
                    <a:ext uri="{9D8B030D-6E8A-4147-A177-3AD203B41FA5}">
                      <a16:colId xmlns:a16="http://schemas.microsoft.com/office/drawing/2014/main" val="2485066725"/>
                    </a:ext>
                  </a:extLst>
                </a:gridCol>
                <a:gridCol w="1593130">
                  <a:extLst>
                    <a:ext uri="{9D8B030D-6E8A-4147-A177-3AD203B41FA5}">
                      <a16:colId xmlns:a16="http://schemas.microsoft.com/office/drawing/2014/main" val="86134068"/>
                    </a:ext>
                  </a:extLst>
                </a:gridCol>
                <a:gridCol w="1445961">
                  <a:extLst>
                    <a:ext uri="{9D8B030D-6E8A-4147-A177-3AD203B41FA5}">
                      <a16:colId xmlns:a16="http://schemas.microsoft.com/office/drawing/2014/main" val="3948227722"/>
                    </a:ext>
                  </a:extLst>
                </a:gridCol>
                <a:gridCol w="1558900">
                  <a:extLst>
                    <a:ext uri="{9D8B030D-6E8A-4147-A177-3AD203B41FA5}">
                      <a16:colId xmlns:a16="http://schemas.microsoft.com/office/drawing/2014/main" val="2503743715"/>
                    </a:ext>
                  </a:extLst>
                </a:gridCol>
                <a:gridCol w="1558900">
                  <a:extLst>
                    <a:ext uri="{9D8B030D-6E8A-4147-A177-3AD203B41FA5}">
                      <a16:colId xmlns:a16="http://schemas.microsoft.com/office/drawing/2014/main" val="1775094962"/>
                    </a:ext>
                  </a:extLst>
                </a:gridCol>
              </a:tblGrid>
              <a:tr h="1435511">
                <a:tc>
                  <a:txBody>
                    <a:bodyPr/>
                    <a:lstStyle/>
                    <a:p>
                      <a:pPr algn="ctr">
                        <a:lnSpc>
                          <a:spcPct val="107000"/>
                        </a:lnSpc>
                        <a:spcAft>
                          <a:spcPts val="800"/>
                        </a:spcAft>
                      </a:pP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effectLst/>
                        </a:rPr>
                        <a:t>Prevalence</a:t>
                      </a:r>
                      <a:r>
                        <a:rPr lang="cs-CZ" sz="1400" dirty="0">
                          <a:effectLst/>
                        </a:rPr>
                        <a:t>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effectLst/>
                        </a:rPr>
                        <a:t>Ženy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Muži</a:t>
                      </a:r>
                    </a:p>
                  </a:txBody>
                  <a:tcPr marL="68580" marR="68580" marT="0" marB="0" anchor="ctr"/>
                </a:tc>
                <a:tc>
                  <a:txBody>
                    <a:bodyPr/>
                    <a:lstStyle/>
                    <a:p>
                      <a:pPr algn="ctr">
                        <a:lnSpc>
                          <a:spcPct val="107000"/>
                        </a:lnSpc>
                        <a:spcAft>
                          <a:spcPts val="800"/>
                        </a:spcAft>
                      </a:pPr>
                      <a:r>
                        <a:rPr lang="cs-CZ" sz="2400" dirty="0">
                          <a:effectLst/>
                        </a:rPr>
                        <a:t>věk</a:t>
                      </a:r>
                    </a:p>
                    <a:p>
                      <a:pPr algn="ctr">
                        <a:lnSpc>
                          <a:spcPct val="107000"/>
                        </a:lnSpc>
                        <a:spcAft>
                          <a:spcPts val="800"/>
                        </a:spcAft>
                      </a:pPr>
                      <a:r>
                        <a:rPr lang="cs-CZ" sz="2400" dirty="0">
                          <a:effectLst/>
                        </a:rPr>
                        <a:t>65-84</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effectLst/>
                        </a:rPr>
                        <a:t>věk </a:t>
                      </a:r>
                    </a:p>
                    <a:p>
                      <a:pPr algn="ctr">
                        <a:lnSpc>
                          <a:spcPct val="107000"/>
                        </a:lnSpc>
                        <a:spcAft>
                          <a:spcPts val="800"/>
                        </a:spcAft>
                      </a:pPr>
                      <a:r>
                        <a:rPr lang="cs-CZ" sz="2400" dirty="0">
                          <a:effectLst/>
                        </a:rPr>
                        <a:t>85+</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98318276"/>
                  </a:ext>
                </a:extLst>
              </a:tr>
              <a:tr h="706178">
                <a:tc>
                  <a:txBody>
                    <a:bodyPr/>
                    <a:lstStyle/>
                    <a:p>
                      <a:pPr>
                        <a:lnSpc>
                          <a:spcPct val="107000"/>
                        </a:lnSpc>
                        <a:spcAft>
                          <a:spcPts val="800"/>
                        </a:spcAft>
                      </a:pPr>
                      <a:r>
                        <a:rPr lang="cs-CZ" sz="2400" dirty="0">
                          <a:effectLst/>
                        </a:rPr>
                        <a:t>Prevalence 1</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b="1" dirty="0">
                          <a:solidFill>
                            <a:srgbClr val="233791"/>
                          </a:solidFill>
                          <a:effectLst/>
                        </a:rPr>
                        <a:t>29 %</a:t>
                      </a:r>
                    </a:p>
                    <a:p>
                      <a:pPr algn="ctr">
                        <a:lnSpc>
                          <a:spcPct val="107000"/>
                        </a:lnSpc>
                        <a:spcAft>
                          <a:spcPts val="800"/>
                        </a:spcAft>
                      </a:pPr>
                      <a:r>
                        <a:rPr lang="cs-CZ" sz="1600" b="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rPr>
                        <a:t>(N = 769)</a:t>
                      </a:r>
                      <a:endParaRPr lang="cs-CZ" sz="2400" b="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a:solidFill>
                            <a:srgbClr val="233791"/>
                          </a:solidFill>
                          <a:effectLst/>
                        </a:rPr>
                        <a:t>28 %</a:t>
                      </a:r>
                      <a:endParaRPr lang="cs-CZ" sz="240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a:solidFill>
                            <a:srgbClr val="233791"/>
                          </a:solidFill>
                          <a:effectLst/>
                        </a:rPr>
                        <a:t>29 %</a:t>
                      </a:r>
                      <a:endParaRPr lang="cs-CZ" sz="240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a:solidFill>
                            <a:srgbClr val="233791"/>
                          </a:solidFill>
                          <a:effectLst/>
                        </a:rPr>
                        <a:t>28 %</a:t>
                      </a:r>
                      <a:endParaRPr lang="cs-CZ" sz="240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b="1" dirty="0">
                          <a:solidFill>
                            <a:srgbClr val="233791"/>
                          </a:solidFill>
                          <a:effectLst/>
                        </a:rPr>
                        <a:t>38 %</a:t>
                      </a:r>
                      <a:endParaRPr lang="cs-CZ" sz="2400" b="1"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25951163"/>
                  </a:ext>
                </a:extLst>
              </a:tr>
              <a:tr h="706178">
                <a:tc>
                  <a:txBody>
                    <a:bodyPr/>
                    <a:lstStyle/>
                    <a:p>
                      <a:pPr>
                        <a:lnSpc>
                          <a:spcPct val="107000"/>
                        </a:lnSpc>
                        <a:spcAft>
                          <a:spcPts val="800"/>
                        </a:spcAft>
                      </a:pPr>
                      <a:r>
                        <a:rPr lang="cs-CZ" sz="2400" dirty="0">
                          <a:effectLst/>
                        </a:rPr>
                        <a:t>Prevalence 2</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solidFill>
                            <a:srgbClr val="233791"/>
                          </a:solidFill>
                          <a:effectLst/>
                        </a:rPr>
                        <a:t>39 %</a:t>
                      </a:r>
                    </a:p>
                    <a:p>
                      <a:pPr algn="ctr">
                        <a:lnSpc>
                          <a:spcPct val="107000"/>
                        </a:lnSpc>
                        <a:spcAft>
                          <a:spcPts val="800"/>
                        </a:spcAft>
                      </a:pPr>
                      <a:r>
                        <a:rPr lang="cs-CZ" sz="160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rPr>
                        <a:t>(N = 1041)</a:t>
                      </a:r>
                      <a:endParaRPr lang="cs-CZ" sz="240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solidFill>
                            <a:srgbClr val="233791"/>
                          </a:solidFill>
                          <a:effectLst/>
                        </a:rPr>
                        <a:t>38 %</a:t>
                      </a:r>
                      <a:endParaRPr lang="cs-CZ" sz="240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solidFill>
                            <a:srgbClr val="233791"/>
                          </a:solidFill>
                          <a:effectLst/>
                        </a:rPr>
                        <a:t>40 %</a:t>
                      </a:r>
                      <a:endParaRPr lang="cs-CZ" sz="240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solidFill>
                            <a:srgbClr val="233791"/>
                          </a:solidFill>
                          <a:effectLst/>
                        </a:rPr>
                        <a:t>38 %</a:t>
                      </a:r>
                      <a:endParaRPr lang="cs-CZ" sz="240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b="1" dirty="0">
                          <a:solidFill>
                            <a:srgbClr val="233791"/>
                          </a:solidFill>
                          <a:effectLst/>
                        </a:rPr>
                        <a:t>48 %</a:t>
                      </a:r>
                      <a:endParaRPr lang="cs-CZ" sz="2400" b="1"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312271"/>
                  </a:ext>
                </a:extLst>
              </a:tr>
              <a:tr h="706178">
                <a:tc>
                  <a:txBody>
                    <a:bodyPr/>
                    <a:lstStyle/>
                    <a:p>
                      <a:pPr>
                        <a:lnSpc>
                          <a:spcPct val="107000"/>
                        </a:lnSpc>
                        <a:spcAft>
                          <a:spcPts val="800"/>
                        </a:spcAft>
                      </a:pPr>
                      <a:r>
                        <a:rPr lang="cs-CZ" sz="2400" dirty="0">
                          <a:effectLst/>
                        </a:rPr>
                        <a:t>Prevalence 3</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solidFill>
                            <a:srgbClr val="233791"/>
                          </a:solidFill>
                          <a:effectLst/>
                        </a:rPr>
                        <a:t>41 %</a:t>
                      </a:r>
                    </a:p>
                    <a:p>
                      <a:pPr algn="ctr">
                        <a:lnSpc>
                          <a:spcPct val="107000"/>
                        </a:lnSpc>
                        <a:spcAft>
                          <a:spcPts val="800"/>
                        </a:spcAft>
                      </a:pPr>
                      <a:r>
                        <a:rPr lang="cs-CZ" sz="1600" b="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rPr>
                        <a:t>(N = 1095)</a:t>
                      </a:r>
                      <a:endParaRPr lang="cs-CZ" sz="240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solidFill>
                            <a:srgbClr val="233791"/>
                          </a:solidFill>
                          <a:effectLst/>
                        </a:rPr>
                        <a:t>40 %</a:t>
                      </a:r>
                      <a:endParaRPr lang="cs-CZ" sz="240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solidFill>
                            <a:srgbClr val="233791"/>
                          </a:solidFill>
                          <a:effectLst/>
                        </a:rPr>
                        <a:t>42 %</a:t>
                      </a:r>
                      <a:endParaRPr lang="cs-CZ" sz="240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solidFill>
                            <a:srgbClr val="233791"/>
                          </a:solidFill>
                          <a:effectLst/>
                        </a:rPr>
                        <a:t>40 %</a:t>
                      </a:r>
                      <a:endParaRPr lang="cs-CZ" sz="240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b="1" dirty="0">
                          <a:solidFill>
                            <a:srgbClr val="233791"/>
                          </a:solidFill>
                          <a:effectLst/>
                        </a:rPr>
                        <a:t>50 %</a:t>
                      </a:r>
                      <a:endParaRPr lang="cs-CZ" sz="2400" b="1"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39258847"/>
                  </a:ext>
                </a:extLst>
              </a:tr>
            </a:tbl>
          </a:graphicData>
        </a:graphic>
      </p:graphicFrame>
      <p:sp>
        <p:nvSpPr>
          <p:cNvPr id="6" name="Obdélník: se zakulacenými rohy 5">
            <a:extLst>
              <a:ext uri="{FF2B5EF4-FFF2-40B4-BE49-F238E27FC236}">
                <a16:creationId xmlns:a16="http://schemas.microsoft.com/office/drawing/2014/main" id="{25D7973C-90DD-4987-96E6-B39170C4460C}"/>
              </a:ext>
            </a:extLst>
          </p:cNvPr>
          <p:cNvSpPr/>
          <p:nvPr/>
        </p:nvSpPr>
        <p:spPr>
          <a:xfrm>
            <a:off x="2990335" y="5560540"/>
            <a:ext cx="1606378" cy="864973"/>
          </a:xfrm>
          <a:prstGeom prst="roundRect">
            <a:avLst/>
          </a:prstGeom>
          <a:noFill/>
          <a:ln w="92075">
            <a:solidFill>
              <a:srgbClr val="C89B9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3989489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30FF1E66-63FC-4C85-B24D-537CB07D8C92}"/>
              </a:ext>
            </a:extLst>
          </p:cNvPr>
          <p:cNvPicPr>
            <a:picLocks noChangeAspect="1"/>
          </p:cNvPicPr>
          <p:nvPr/>
        </p:nvPicPr>
        <p:blipFill rotWithShape="1">
          <a:blip r:embed="rId2"/>
          <a:srcRect l="12200" t="16401" r="16139" b="6601"/>
          <a:stretch/>
        </p:blipFill>
        <p:spPr>
          <a:xfrm>
            <a:off x="1687801" y="620688"/>
            <a:ext cx="8816398" cy="5328592"/>
          </a:xfrm>
          <a:prstGeom prst="rect">
            <a:avLst/>
          </a:prstGeom>
        </p:spPr>
      </p:pic>
    </p:spTree>
    <p:extLst>
      <p:ext uri="{BB962C8B-B14F-4D97-AF65-F5344CB8AC3E}">
        <p14:creationId xmlns:p14="http://schemas.microsoft.com/office/powerpoint/2010/main" val="2348059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E7BEE1-EFCD-4BA3-B74C-752B6600D81F}"/>
              </a:ext>
            </a:extLst>
          </p:cNvPr>
          <p:cNvSpPr>
            <a:spLocks noGrp="1"/>
          </p:cNvSpPr>
          <p:nvPr>
            <p:ph type="title"/>
          </p:nvPr>
        </p:nvSpPr>
        <p:spPr>
          <a:xfrm>
            <a:off x="502506" y="557024"/>
            <a:ext cx="10900719" cy="1325563"/>
          </a:xfrm>
        </p:spPr>
        <p:txBody>
          <a:bodyPr>
            <a:noAutofit/>
          </a:bodyPr>
          <a:lstStyle/>
          <a:p>
            <a:pPr marL="0" marR="0" lvl="0" indent="0" algn="ctr" defTabSz="914400" rtl="0" eaLnBrk="0" fontAlgn="base" latinLnBrk="0" hangingPunct="0">
              <a:lnSpc>
                <a:spcPct val="100000"/>
              </a:lnSpc>
              <a:spcBef>
                <a:spcPct val="0"/>
              </a:spcBef>
              <a:spcAft>
                <a:spcPct val="0"/>
              </a:spcAft>
              <a:tabLst/>
            </a:pPr>
            <a:r>
              <a:rPr kumimoji="0" lang="cs-CZ" altLang="cs-CZ" sz="3600" b="0" i="0" u="none" strike="noStrike" cap="none" normalizeH="0" baseline="0" dirty="0">
                <a:ln>
                  <a:noFill/>
                </a:ln>
                <a:solidFill>
                  <a:srgbClr val="233791"/>
                </a:solidFill>
                <a:effectLst/>
                <a:latin typeface="Calibri" panose="020F0502020204030204" pitchFamily="34" charset="0"/>
                <a:ea typeface="Calibri" panose="020F0502020204030204" pitchFamily="34" charset="0"/>
                <a:cs typeface="Times New Roman" panose="02020603050405020304" pitchFamily="18" charset="0"/>
              </a:rPr>
              <a:t>Oběť = </a:t>
            </a:r>
            <a:br>
              <a:rPr kumimoji="0" lang="cs-CZ" altLang="cs-CZ" sz="3600" b="0" i="0" u="none" strike="noStrike" cap="none" normalizeH="0" baseline="0" dirty="0">
                <a:ln>
                  <a:noFill/>
                </a:ln>
                <a:solidFill>
                  <a:srgbClr val="233791"/>
                </a:solidFill>
                <a:effectLst/>
                <a:latin typeface="Calibri" panose="020F0502020204030204" pitchFamily="34" charset="0"/>
                <a:ea typeface="Calibri" panose="020F0502020204030204" pitchFamily="34" charset="0"/>
                <a:cs typeface="Times New Roman" panose="02020603050405020304" pitchFamily="18" charset="0"/>
              </a:rPr>
            </a:br>
            <a:r>
              <a:rPr kumimoji="0" lang="cs-CZ" altLang="cs-CZ" sz="3600" b="0" i="0" u="none" strike="noStrike" cap="none" normalizeH="0" baseline="0" dirty="0">
                <a:ln>
                  <a:noFill/>
                </a:ln>
                <a:solidFill>
                  <a:srgbClr val="233791"/>
                </a:solidFill>
                <a:effectLst/>
                <a:latin typeface="Calibri" panose="020F0502020204030204" pitchFamily="34" charset="0"/>
                <a:ea typeface="Calibri" panose="020F0502020204030204" pitchFamily="34" charset="0"/>
                <a:cs typeface="Times New Roman" panose="02020603050405020304" pitchFamily="18" charset="0"/>
              </a:rPr>
              <a:t>respondent má jednu a více zkušeností</a:t>
            </a:r>
            <a:br>
              <a:rPr kumimoji="0" lang="cs-CZ" altLang="cs-CZ" sz="3600" b="0" i="0" u="none" strike="noStrike" cap="none" normalizeH="0" baseline="0" dirty="0">
                <a:ln>
                  <a:noFill/>
                </a:ln>
                <a:solidFill>
                  <a:srgbClr val="233791"/>
                </a:solidFill>
                <a:effectLst/>
                <a:latin typeface="Calibri" panose="020F0502020204030204" pitchFamily="34" charset="0"/>
                <a:ea typeface="Calibri" panose="020F0502020204030204" pitchFamily="34" charset="0"/>
                <a:cs typeface="Times New Roman" panose="02020603050405020304" pitchFamily="18" charset="0"/>
              </a:rPr>
            </a:br>
            <a:r>
              <a:rPr kumimoji="0" lang="cs-CZ" altLang="cs-CZ" sz="3600" b="0" i="0" u="none" strike="noStrike" cap="none" normalizeH="0" baseline="0" dirty="0">
                <a:ln>
                  <a:noFill/>
                </a:ln>
                <a:solidFill>
                  <a:srgbClr val="233791"/>
                </a:solidFill>
                <a:effectLst/>
                <a:latin typeface="Calibri" panose="020F0502020204030204" pitchFamily="34" charset="0"/>
                <a:ea typeface="Calibri" panose="020F0502020204030204" pitchFamily="34" charset="0"/>
                <a:cs typeface="Times New Roman" panose="02020603050405020304" pitchFamily="18" charset="0"/>
              </a:rPr>
              <a:t> s jakýmkoli typem zanedbávání a zneužívání </a:t>
            </a:r>
            <a:br>
              <a:rPr kumimoji="0" lang="cs-CZ" altLang="cs-CZ" sz="3600" b="0" i="0" u="none" strike="noStrike" cap="none" normalizeH="0" baseline="0" dirty="0">
                <a:ln>
                  <a:noFill/>
                </a:ln>
                <a:solidFill>
                  <a:srgbClr val="233791"/>
                </a:solidFill>
                <a:effectLst/>
                <a:latin typeface="Calibri" panose="020F0502020204030204" pitchFamily="34" charset="0"/>
                <a:ea typeface="Calibri" panose="020F0502020204030204" pitchFamily="34" charset="0"/>
                <a:cs typeface="Times New Roman" panose="02020603050405020304" pitchFamily="18" charset="0"/>
              </a:rPr>
            </a:br>
            <a:r>
              <a:rPr lang="cs-CZ" altLang="cs-CZ" sz="2400" dirty="0">
                <a:solidFill>
                  <a:srgbClr val="233791"/>
                </a:solidFill>
                <a:latin typeface="Calibri" panose="020F0502020204030204" pitchFamily="34" charset="0"/>
                <a:ea typeface="Calibri" panose="020F0502020204030204" pitchFamily="34" charset="0"/>
                <a:cs typeface="Times New Roman" panose="02020603050405020304" pitchFamily="18" charset="0"/>
              </a:rPr>
              <a:t>(1) blízké vztahy (2) + veřejné prostory + „šmejdi“ (3) + svědectví (sekundární trauma)</a:t>
            </a:r>
            <a:endParaRPr lang="cs-CZ" sz="2400" dirty="0">
              <a:solidFill>
                <a:srgbClr val="233791"/>
              </a:solidFill>
            </a:endParaRPr>
          </a:p>
        </p:txBody>
      </p:sp>
      <p:graphicFrame>
        <p:nvGraphicFramePr>
          <p:cNvPr id="4" name="Tabulka 3">
            <a:extLst>
              <a:ext uri="{FF2B5EF4-FFF2-40B4-BE49-F238E27FC236}">
                <a16:creationId xmlns:a16="http://schemas.microsoft.com/office/drawing/2014/main" id="{BF6C4F2F-1614-4385-94EB-68014982E3B1}"/>
              </a:ext>
            </a:extLst>
          </p:cNvPr>
          <p:cNvGraphicFramePr>
            <a:graphicFrameLocks noGrp="1"/>
          </p:cNvGraphicFramePr>
          <p:nvPr/>
        </p:nvGraphicFramePr>
        <p:xfrm>
          <a:off x="1127928" y="2638709"/>
          <a:ext cx="9649877" cy="3662267"/>
        </p:xfrm>
        <a:graphic>
          <a:graphicData uri="http://schemas.openxmlformats.org/drawingml/2006/table">
            <a:tbl>
              <a:tblPr firstRow="1" firstCol="1" bandRow="1"/>
              <a:tblGrid>
                <a:gridCol w="1855377">
                  <a:extLst>
                    <a:ext uri="{9D8B030D-6E8A-4147-A177-3AD203B41FA5}">
                      <a16:colId xmlns:a16="http://schemas.microsoft.com/office/drawing/2014/main" val="1308543281"/>
                    </a:ext>
                  </a:extLst>
                </a:gridCol>
                <a:gridCol w="1637609">
                  <a:extLst>
                    <a:ext uri="{9D8B030D-6E8A-4147-A177-3AD203B41FA5}">
                      <a16:colId xmlns:a16="http://schemas.microsoft.com/office/drawing/2014/main" val="2485066725"/>
                    </a:ext>
                  </a:extLst>
                </a:gridCol>
                <a:gridCol w="1593130">
                  <a:extLst>
                    <a:ext uri="{9D8B030D-6E8A-4147-A177-3AD203B41FA5}">
                      <a16:colId xmlns:a16="http://schemas.microsoft.com/office/drawing/2014/main" val="86134068"/>
                    </a:ext>
                  </a:extLst>
                </a:gridCol>
                <a:gridCol w="1445961">
                  <a:extLst>
                    <a:ext uri="{9D8B030D-6E8A-4147-A177-3AD203B41FA5}">
                      <a16:colId xmlns:a16="http://schemas.microsoft.com/office/drawing/2014/main" val="3948227722"/>
                    </a:ext>
                  </a:extLst>
                </a:gridCol>
                <a:gridCol w="1558900">
                  <a:extLst>
                    <a:ext uri="{9D8B030D-6E8A-4147-A177-3AD203B41FA5}">
                      <a16:colId xmlns:a16="http://schemas.microsoft.com/office/drawing/2014/main" val="2503743715"/>
                    </a:ext>
                  </a:extLst>
                </a:gridCol>
                <a:gridCol w="1558900">
                  <a:extLst>
                    <a:ext uri="{9D8B030D-6E8A-4147-A177-3AD203B41FA5}">
                      <a16:colId xmlns:a16="http://schemas.microsoft.com/office/drawing/2014/main" val="1775094962"/>
                    </a:ext>
                  </a:extLst>
                </a:gridCol>
              </a:tblGrid>
              <a:tr h="1435511">
                <a:tc>
                  <a:txBody>
                    <a:bodyPr/>
                    <a:lstStyle/>
                    <a:p>
                      <a:pPr algn="ctr">
                        <a:lnSpc>
                          <a:spcPct val="107000"/>
                        </a:lnSpc>
                        <a:spcAft>
                          <a:spcPts val="800"/>
                        </a:spcAft>
                      </a:pP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effectLst/>
                        </a:rPr>
                        <a:t>Prevalence</a:t>
                      </a:r>
                      <a:r>
                        <a:rPr lang="cs-CZ" sz="1400" dirty="0">
                          <a:effectLst/>
                        </a:rPr>
                        <a:t>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effectLst/>
                        </a:rPr>
                        <a:t>Ženy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Muži</a:t>
                      </a:r>
                    </a:p>
                  </a:txBody>
                  <a:tcPr marL="68580" marR="68580" marT="0" marB="0" anchor="ctr"/>
                </a:tc>
                <a:tc>
                  <a:txBody>
                    <a:bodyPr/>
                    <a:lstStyle/>
                    <a:p>
                      <a:pPr algn="ctr">
                        <a:lnSpc>
                          <a:spcPct val="107000"/>
                        </a:lnSpc>
                        <a:spcAft>
                          <a:spcPts val="800"/>
                        </a:spcAft>
                      </a:pPr>
                      <a:r>
                        <a:rPr lang="cs-CZ" sz="2400" dirty="0">
                          <a:effectLst/>
                        </a:rPr>
                        <a:t>věk</a:t>
                      </a:r>
                    </a:p>
                    <a:p>
                      <a:pPr algn="ctr">
                        <a:lnSpc>
                          <a:spcPct val="107000"/>
                        </a:lnSpc>
                        <a:spcAft>
                          <a:spcPts val="800"/>
                        </a:spcAft>
                      </a:pPr>
                      <a:r>
                        <a:rPr lang="cs-CZ" sz="2400" dirty="0">
                          <a:effectLst/>
                        </a:rPr>
                        <a:t>65-84</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effectLst/>
                        </a:rPr>
                        <a:t>věk </a:t>
                      </a:r>
                    </a:p>
                    <a:p>
                      <a:pPr algn="ctr">
                        <a:lnSpc>
                          <a:spcPct val="107000"/>
                        </a:lnSpc>
                        <a:spcAft>
                          <a:spcPts val="800"/>
                        </a:spcAft>
                      </a:pPr>
                      <a:r>
                        <a:rPr lang="cs-CZ" sz="2400" dirty="0">
                          <a:effectLst/>
                        </a:rPr>
                        <a:t>85+</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98318276"/>
                  </a:ext>
                </a:extLst>
              </a:tr>
              <a:tr h="706178">
                <a:tc>
                  <a:txBody>
                    <a:bodyPr/>
                    <a:lstStyle/>
                    <a:p>
                      <a:pPr>
                        <a:lnSpc>
                          <a:spcPct val="107000"/>
                        </a:lnSpc>
                        <a:spcAft>
                          <a:spcPts val="800"/>
                        </a:spcAft>
                      </a:pPr>
                      <a:r>
                        <a:rPr lang="cs-CZ" sz="2400" dirty="0">
                          <a:effectLst/>
                        </a:rPr>
                        <a:t>Prevalence 1</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b="1" dirty="0">
                          <a:solidFill>
                            <a:srgbClr val="233791"/>
                          </a:solidFill>
                          <a:effectLst/>
                        </a:rPr>
                        <a:t>29 %</a:t>
                      </a:r>
                    </a:p>
                    <a:p>
                      <a:pPr algn="ctr">
                        <a:lnSpc>
                          <a:spcPct val="107000"/>
                        </a:lnSpc>
                        <a:spcAft>
                          <a:spcPts val="800"/>
                        </a:spcAft>
                      </a:pPr>
                      <a:r>
                        <a:rPr lang="cs-CZ" sz="1600" b="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rPr>
                        <a:t>(N = 769)</a:t>
                      </a:r>
                      <a:endParaRPr lang="cs-CZ" sz="2400" b="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a:solidFill>
                            <a:srgbClr val="233791"/>
                          </a:solidFill>
                          <a:effectLst/>
                        </a:rPr>
                        <a:t>28 %</a:t>
                      </a:r>
                      <a:endParaRPr lang="cs-CZ" sz="240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a:solidFill>
                            <a:srgbClr val="233791"/>
                          </a:solidFill>
                          <a:effectLst/>
                        </a:rPr>
                        <a:t>29 %</a:t>
                      </a:r>
                      <a:endParaRPr lang="cs-CZ" sz="240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a:solidFill>
                            <a:srgbClr val="233791"/>
                          </a:solidFill>
                          <a:effectLst/>
                        </a:rPr>
                        <a:t>28 %</a:t>
                      </a:r>
                      <a:endParaRPr lang="cs-CZ" sz="240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b="1" dirty="0">
                          <a:solidFill>
                            <a:srgbClr val="233791"/>
                          </a:solidFill>
                          <a:effectLst/>
                        </a:rPr>
                        <a:t>38 %</a:t>
                      </a:r>
                      <a:endParaRPr lang="cs-CZ" sz="2400" b="1"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25951163"/>
                  </a:ext>
                </a:extLst>
              </a:tr>
              <a:tr h="706178">
                <a:tc>
                  <a:txBody>
                    <a:bodyPr/>
                    <a:lstStyle/>
                    <a:p>
                      <a:pPr>
                        <a:lnSpc>
                          <a:spcPct val="107000"/>
                        </a:lnSpc>
                        <a:spcAft>
                          <a:spcPts val="800"/>
                        </a:spcAft>
                      </a:pPr>
                      <a:r>
                        <a:rPr lang="cs-CZ" sz="2400" dirty="0">
                          <a:effectLst/>
                        </a:rPr>
                        <a:t>Prevalence 2</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solidFill>
                            <a:srgbClr val="233791"/>
                          </a:solidFill>
                          <a:effectLst/>
                        </a:rPr>
                        <a:t>39 %</a:t>
                      </a:r>
                    </a:p>
                    <a:p>
                      <a:pPr algn="ctr">
                        <a:lnSpc>
                          <a:spcPct val="107000"/>
                        </a:lnSpc>
                        <a:spcAft>
                          <a:spcPts val="800"/>
                        </a:spcAft>
                      </a:pPr>
                      <a:r>
                        <a:rPr lang="cs-CZ" sz="160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rPr>
                        <a:t>(N = 1041)</a:t>
                      </a:r>
                      <a:endParaRPr lang="cs-CZ" sz="240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solidFill>
                            <a:srgbClr val="233791"/>
                          </a:solidFill>
                          <a:effectLst/>
                        </a:rPr>
                        <a:t>38 %</a:t>
                      </a:r>
                      <a:endParaRPr lang="cs-CZ" sz="240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solidFill>
                            <a:srgbClr val="233791"/>
                          </a:solidFill>
                          <a:effectLst/>
                        </a:rPr>
                        <a:t>40 %</a:t>
                      </a:r>
                      <a:endParaRPr lang="cs-CZ" sz="240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solidFill>
                            <a:srgbClr val="233791"/>
                          </a:solidFill>
                          <a:effectLst/>
                        </a:rPr>
                        <a:t>38 %</a:t>
                      </a:r>
                      <a:endParaRPr lang="cs-CZ" sz="240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b="1" dirty="0">
                          <a:solidFill>
                            <a:srgbClr val="233791"/>
                          </a:solidFill>
                          <a:effectLst/>
                        </a:rPr>
                        <a:t>48 %</a:t>
                      </a:r>
                      <a:endParaRPr lang="cs-CZ" sz="2400" b="1"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312271"/>
                  </a:ext>
                </a:extLst>
              </a:tr>
              <a:tr h="706178">
                <a:tc>
                  <a:txBody>
                    <a:bodyPr/>
                    <a:lstStyle/>
                    <a:p>
                      <a:pPr>
                        <a:lnSpc>
                          <a:spcPct val="107000"/>
                        </a:lnSpc>
                        <a:spcAft>
                          <a:spcPts val="800"/>
                        </a:spcAft>
                      </a:pPr>
                      <a:r>
                        <a:rPr lang="cs-CZ" sz="2400" dirty="0">
                          <a:effectLst/>
                        </a:rPr>
                        <a:t>Prevalence 3</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solidFill>
                            <a:srgbClr val="233791"/>
                          </a:solidFill>
                          <a:effectLst/>
                        </a:rPr>
                        <a:t>41 %</a:t>
                      </a:r>
                    </a:p>
                    <a:p>
                      <a:pPr algn="ctr">
                        <a:lnSpc>
                          <a:spcPct val="107000"/>
                        </a:lnSpc>
                        <a:spcAft>
                          <a:spcPts val="800"/>
                        </a:spcAft>
                      </a:pPr>
                      <a:r>
                        <a:rPr lang="cs-CZ" sz="1600" b="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rPr>
                        <a:t>(N = 1095)</a:t>
                      </a:r>
                      <a:endParaRPr lang="cs-CZ" sz="240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solidFill>
                            <a:srgbClr val="233791"/>
                          </a:solidFill>
                          <a:effectLst/>
                        </a:rPr>
                        <a:t>40 %</a:t>
                      </a:r>
                      <a:endParaRPr lang="cs-CZ" sz="240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solidFill>
                            <a:srgbClr val="233791"/>
                          </a:solidFill>
                          <a:effectLst/>
                        </a:rPr>
                        <a:t>42 %</a:t>
                      </a:r>
                      <a:endParaRPr lang="cs-CZ" sz="240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solidFill>
                            <a:srgbClr val="233791"/>
                          </a:solidFill>
                          <a:effectLst/>
                        </a:rPr>
                        <a:t>40 %</a:t>
                      </a:r>
                      <a:endParaRPr lang="cs-CZ" sz="240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b="1" dirty="0">
                          <a:solidFill>
                            <a:srgbClr val="233791"/>
                          </a:solidFill>
                          <a:effectLst/>
                        </a:rPr>
                        <a:t>50 %</a:t>
                      </a:r>
                      <a:endParaRPr lang="cs-CZ" sz="2400" b="1"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39258847"/>
                  </a:ext>
                </a:extLst>
              </a:tr>
            </a:tbl>
          </a:graphicData>
        </a:graphic>
      </p:graphicFrame>
      <p:sp>
        <p:nvSpPr>
          <p:cNvPr id="6" name="Obdélník: se zakulacenými rohy 5">
            <a:extLst>
              <a:ext uri="{FF2B5EF4-FFF2-40B4-BE49-F238E27FC236}">
                <a16:creationId xmlns:a16="http://schemas.microsoft.com/office/drawing/2014/main" id="{54E49257-651C-4428-BC10-1889FDE1FD8B}"/>
              </a:ext>
            </a:extLst>
          </p:cNvPr>
          <p:cNvSpPr/>
          <p:nvPr/>
        </p:nvSpPr>
        <p:spPr>
          <a:xfrm>
            <a:off x="4629665" y="2364260"/>
            <a:ext cx="2916194" cy="4157352"/>
          </a:xfrm>
          <a:prstGeom prst="roundRect">
            <a:avLst>
              <a:gd name="adj" fmla="val 50000"/>
            </a:avLst>
          </a:prstGeom>
          <a:noFill/>
          <a:ln>
            <a:solidFill>
              <a:srgbClr val="C89B9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1468108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E7BEE1-EFCD-4BA3-B74C-752B6600D81F}"/>
              </a:ext>
            </a:extLst>
          </p:cNvPr>
          <p:cNvSpPr>
            <a:spLocks noGrp="1"/>
          </p:cNvSpPr>
          <p:nvPr>
            <p:ph type="title"/>
          </p:nvPr>
        </p:nvSpPr>
        <p:spPr>
          <a:xfrm>
            <a:off x="502506" y="557024"/>
            <a:ext cx="10900719" cy="1325563"/>
          </a:xfrm>
        </p:spPr>
        <p:txBody>
          <a:bodyPr>
            <a:noAutofit/>
          </a:bodyPr>
          <a:lstStyle/>
          <a:p>
            <a:pPr marL="0" marR="0" lvl="0" indent="0" algn="ctr" defTabSz="914400" rtl="0" eaLnBrk="0" fontAlgn="base" latinLnBrk="0" hangingPunct="0">
              <a:lnSpc>
                <a:spcPct val="100000"/>
              </a:lnSpc>
              <a:spcBef>
                <a:spcPct val="0"/>
              </a:spcBef>
              <a:spcAft>
                <a:spcPct val="0"/>
              </a:spcAft>
              <a:tabLst/>
            </a:pPr>
            <a:r>
              <a:rPr kumimoji="0" lang="cs-CZ" altLang="cs-CZ" sz="3600" b="0" i="0" u="none" strike="noStrike" cap="none" normalizeH="0" baseline="0" dirty="0">
                <a:ln>
                  <a:noFill/>
                </a:ln>
                <a:solidFill>
                  <a:srgbClr val="233791"/>
                </a:solidFill>
                <a:effectLst/>
                <a:latin typeface="Calibri" panose="020F0502020204030204" pitchFamily="34" charset="0"/>
                <a:ea typeface="Calibri" panose="020F0502020204030204" pitchFamily="34" charset="0"/>
                <a:cs typeface="Times New Roman" panose="02020603050405020304" pitchFamily="18" charset="0"/>
              </a:rPr>
              <a:t>Oběť = </a:t>
            </a:r>
            <a:br>
              <a:rPr kumimoji="0" lang="cs-CZ" altLang="cs-CZ" sz="3600" b="0" i="0" u="none" strike="noStrike" cap="none" normalizeH="0" baseline="0" dirty="0">
                <a:ln>
                  <a:noFill/>
                </a:ln>
                <a:solidFill>
                  <a:srgbClr val="233791"/>
                </a:solidFill>
                <a:effectLst/>
                <a:latin typeface="Calibri" panose="020F0502020204030204" pitchFamily="34" charset="0"/>
                <a:ea typeface="Calibri" panose="020F0502020204030204" pitchFamily="34" charset="0"/>
                <a:cs typeface="Times New Roman" panose="02020603050405020304" pitchFamily="18" charset="0"/>
              </a:rPr>
            </a:br>
            <a:r>
              <a:rPr kumimoji="0" lang="cs-CZ" altLang="cs-CZ" sz="3600" b="0" i="0" u="none" strike="noStrike" cap="none" normalizeH="0" baseline="0" dirty="0">
                <a:ln>
                  <a:noFill/>
                </a:ln>
                <a:solidFill>
                  <a:srgbClr val="233791"/>
                </a:solidFill>
                <a:effectLst/>
                <a:latin typeface="Calibri" panose="020F0502020204030204" pitchFamily="34" charset="0"/>
                <a:ea typeface="Calibri" panose="020F0502020204030204" pitchFamily="34" charset="0"/>
                <a:cs typeface="Times New Roman" panose="02020603050405020304" pitchFamily="18" charset="0"/>
              </a:rPr>
              <a:t>respondent má jednu a více zkušeností</a:t>
            </a:r>
            <a:br>
              <a:rPr kumimoji="0" lang="cs-CZ" altLang="cs-CZ" sz="3600" b="0" i="0" u="none" strike="noStrike" cap="none" normalizeH="0" baseline="0" dirty="0">
                <a:ln>
                  <a:noFill/>
                </a:ln>
                <a:solidFill>
                  <a:srgbClr val="233791"/>
                </a:solidFill>
                <a:effectLst/>
                <a:latin typeface="Calibri" panose="020F0502020204030204" pitchFamily="34" charset="0"/>
                <a:ea typeface="Calibri" panose="020F0502020204030204" pitchFamily="34" charset="0"/>
                <a:cs typeface="Times New Roman" panose="02020603050405020304" pitchFamily="18" charset="0"/>
              </a:rPr>
            </a:br>
            <a:r>
              <a:rPr kumimoji="0" lang="cs-CZ" altLang="cs-CZ" sz="3600" b="0" i="0" u="none" strike="noStrike" cap="none" normalizeH="0" baseline="0" dirty="0">
                <a:ln>
                  <a:noFill/>
                </a:ln>
                <a:solidFill>
                  <a:srgbClr val="233791"/>
                </a:solidFill>
                <a:effectLst/>
                <a:latin typeface="Calibri" panose="020F0502020204030204" pitchFamily="34" charset="0"/>
                <a:ea typeface="Calibri" panose="020F0502020204030204" pitchFamily="34" charset="0"/>
                <a:cs typeface="Times New Roman" panose="02020603050405020304" pitchFamily="18" charset="0"/>
              </a:rPr>
              <a:t> s jakýmkoli typem zanedbávání a zneužívání </a:t>
            </a:r>
            <a:br>
              <a:rPr kumimoji="0" lang="cs-CZ" altLang="cs-CZ" sz="3600" b="0" i="0" u="none" strike="noStrike" cap="none" normalizeH="0" baseline="0" dirty="0">
                <a:ln>
                  <a:noFill/>
                </a:ln>
                <a:solidFill>
                  <a:srgbClr val="233791"/>
                </a:solidFill>
                <a:effectLst/>
                <a:latin typeface="Calibri" panose="020F0502020204030204" pitchFamily="34" charset="0"/>
                <a:ea typeface="Calibri" panose="020F0502020204030204" pitchFamily="34" charset="0"/>
                <a:cs typeface="Times New Roman" panose="02020603050405020304" pitchFamily="18" charset="0"/>
              </a:rPr>
            </a:br>
            <a:r>
              <a:rPr lang="cs-CZ" altLang="cs-CZ" sz="2400" dirty="0">
                <a:solidFill>
                  <a:srgbClr val="233791"/>
                </a:solidFill>
                <a:latin typeface="Calibri" panose="020F0502020204030204" pitchFamily="34" charset="0"/>
                <a:ea typeface="Calibri" panose="020F0502020204030204" pitchFamily="34" charset="0"/>
                <a:cs typeface="Times New Roman" panose="02020603050405020304" pitchFamily="18" charset="0"/>
              </a:rPr>
              <a:t>(1) blízké vztahy (2) + veřejné prostory + „šmejdi“ (3) + svědectví (sekundární trauma)</a:t>
            </a:r>
            <a:endParaRPr lang="cs-CZ" sz="2400" dirty="0">
              <a:solidFill>
                <a:srgbClr val="233791"/>
              </a:solidFill>
            </a:endParaRPr>
          </a:p>
        </p:txBody>
      </p:sp>
      <p:graphicFrame>
        <p:nvGraphicFramePr>
          <p:cNvPr id="4" name="Tabulka 3">
            <a:extLst>
              <a:ext uri="{FF2B5EF4-FFF2-40B4-BE49-F238E27FC236}">
                <a16:creationId xmlns:a16="http://schemas.microsoft.com/office/drawing/2014/main" id="{BF6C4F2F-1614-4385-94EB-68014982E3B1}"/>
              </a:ext>
            </a:extLst>
          </p:cNvPr>
          <p:cNvGraphicFramePr>
            <a:graphicFrameLocks noGrp="1"/>
          </p:cNvGraphicFramePr>
          <p:nvPr/>
        </p:nvGraphicFramePr>
        <p:xfrm>
          <a:off x="1125740" y="2638709"/>
          <a:ext cx="9649877" cy="3662267"/>
        </p:xfrm>
        <a:graphic>
          <a:graphicData uri="http://schemas.openxmlformats.org/drawingml/2006/table">
            <a:tbl>
              <a:tblPr firstRow="1" firstCol="1" bandRow="1"/>
              <a:tblGrid>
                <a:gridCol w="1855377">
                  <a:extLst>
                    <a:ext uri="{9D8B030D-6E8A-4147-A177-3AD203B41FA5}">
                      <a16:colId xmlns:a16="http://schemas.microsoft.com/office/drawing/2014/main" val="1308543281"/>
                    </a:ext>
                  </a:extLst>
                </a:gridCol>
                <a:gridCol w="1637609">
                  <a:extLst>
                    <a:ext uri="{9D8B030D-6E8A-4147-A177-3AD203B41FA5}">
                      <a16:colId xmlns:a16="http://schemas.microsoft.com/office/drawing/2014/main" val="2485066725"/>
                    </a:ext>
                  </a:extLst>
                </a:gridCol>
                <a:gridCol w="1593130">
                  <a:extLst>
                    <a:ext uri="{9D8B030D-6E8A-4147-A177-3AD203B41FA5}">
                      <a16:colId xmlns:a16="http://schemas.microsoft.com/office/drawing/2014/main" val="86134068"/>
                    </a:ext>
                  </a:extLst>
                </a:gridCol>
                <a:gridCol w="1445961">
                  <a:extLst>
                    <a:ext uri="{9D8B030D-6E8A-4147-A177-3AD203B41FA5}">
                      <a16:colId xmlns:a16="http://schemas.microsoft.com/office/drawing/2014/main" val="3948227722"/>
                    </a:ext>
                  </a:extLst>
                </a:gridCol>
                <a:gridCol w="1558900">
                  <a:extLst>
                    <a:ext uri="{9D8B030D-6E8A-4147-A177-3AD203B41FA5}">
                      <a16:colId xmlns:a16="http://schemas.microsoft.com/office/drawing/2014/main" val="2503743715"/>
                    </a:ext>
                  </a:extLst>
                </a:gridCol>
                <a:gridCol w="1558900">
                  <a:extLst>
                    <a:ext uri="{9D8B030D-6E8A-4147-A177-3AD203B41FA5}">
                      <a16:colId xmlns:a16="http://schemas.microsoft.com/office/drawing/2014/main" val="1775094962"/>
                    </a:ext>
                  </a:extLst>
                </a:gridCol>
              </a:tblGrid>
              <a:tr h="1435511">
                <a:tc>
                  <a:txBody>
                    <a:bodyPr/>
                    <a:lstStyle/>
                    <a:p>
                      <a:pPr algn="ctr">
                        <a:lnSpc>
                          <a:spcPct val="107000"/>
                        </a:lnSpc>
                        <a:spcAft>
                          <a:spcPts val="800"/>
                        </a:spcAft>
                      </a:pP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effectLst/>
                        </a:rPr>
                        <a:t>Prevalence</a:t>
                      </a:r>
                      <a:r>
                        <a:rPr lang="cs-CZ" sz="1400" dirty="0">
                          <a:effectLst/>
                        </a:rPr>
                        <a:t>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effectLst/>
                        </a:rPr>
                        <a:t>Ženy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Muži</a:t>
                      </a:r>
                    </a:p>
                  </a:txBody>
                  <a:tcPr marL="68580" marR="68580" marT="0" marB="0" anchor="ctr"/>
                </a:tc>
                <a:tc>
                  <a:txBody>
                    <a:bodyPr/>
                    <a:lstStyle/>
                    <a:p>
                      <a:pPr algn="ctr">
                        <a:lnSpc>
                          <a:spcPct val="107000"/>
                        </a:lnSpc>
                        <a:spcAft>
                          <a:spcPts val="800"/>
                        </a:spcAft>
                      </a:pPr>
                      <a:r>
                        <a:rPr lang="cs-CZ" sz="2400" dirty="0">
                          <a:effectLst/>
                        </a:rPr>
                        <a:t>věk</a:t>
                      </a:r>
                    </a:p>
                    <a:p>
                      <a:pPr algn="ctr">
                        <a:lnSpc>
                          <a:spcPct val="107000"/>
                        </a:lnSpc>
                        <a:spcAft>
                          <a:spcPts val="800"/>
                        </a:spcAft>
                      </a:pPr>
                      <a:r>
                        <a:rPr lang="cs-CZ" sz="2400" dirty="0">
                          <a:effectLst/>
                        </a:rPr>
                        <a:t>65-84</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effectLst/>
                        </a:rPr>
                        <a:t>věk </a:t>
                      </a:r>
                    </a:p>
                    <a:p>
                      <a:pPr algn="ctr">
                        <a:lnSpc>
                          <a:spcPct val="107000"/>
                        </a:lnSpc>
                        <a:spcAft>
                          <a:spcPts val="800"/>
                        </a:spcAft>
                      </a:pPr>
                      <a:r>
                        <a:rPr lang="cs-CZ" sz="2400" dirty="0">
                          <a:effectLst/>
                        </a:rPr>
                        <a:t>85+</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98318276"/>
                  </a:ext>
                </a:extLst>
              </a:tr>
              <a:tr h="706178">
                <a:tc>
                  <a:txBody>
                    <a:bodyPr/>
                    <a:lstStyle/>
                    <a:p>
                      <a:pPr>
                        <a:lnSpc>
                          <a:spcPct val="107000"/>
                        </a:lnSpc>
                        <a:spcAft>
                          <a:spcPts val="800"/>
                        </a:spcAft>
                      </a:pPr>
                      <a:r>
                        <a:rPr lang="cs-CZ" sz="2400" dirty="0">
                          <a:effectLst/>
                        </a:rPr>
                        <a:t>Prevalence 1</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b="1" dirty="0">
                          <a:solidFill>
                            <a:srgbClr val="233791"/>
                          </a:solidFill>
                          <a:effectLst/>
                        </a:rPr>
                        <a:t>29 %</a:t>
                      </a:r>
                    </a:p>
                    <a:p>
                      <a:pPr algn="ctr">
                        <a:lnSpc>
                          <a:spcPct val="107000"/>
                        </a:lnSpc>
                        <a:spcAft>
                          <a:spcPts val="800"/>
                        </a:spcAft>
                      </a:pPr>
                      <a:r>
                        <a:rPr lang="cs-CZ" sz="1600" b="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rPr>
                        <a:t>(N = 769)</a:t>
                      </a:r>
                      <a:endParaRPr lang="cs-CZ" sz="2400" b="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a:solidFill>
                            <a:srgbClr val="233791"/>
                          </a:solidFill>
                          <a:effectLst/>
                        </a:rPr>
                        <a:t>28 %</a:t>
                      </a:r>
                      <a:endParaRPr lang="cs-CZ" sz="240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a:solidFill>
                            <a:srgbClr val="233791"/>
                          </a:solidFill>
                          <a:effectLst/>
                        </a:rPr>
                        <a:t>29 %</a:t>
                      </a:r>
                      <a:endParaRPr lang="cs-CZ" sz="240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a:solidFill>
                            <a:srgbClr val="233791"/>
                          </a:solidFill>
                          <a:effectLst/>
                        </a:rPr>
                        <a:t>28 %</a:t>
                      </a:r>
                      <a:endParaRPr lang="cs-CZ" sz="240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b="1" dirty="0">
                          <a:solidFill>
                            <a:srgbClr val="233791"/>
                          </a:solidFill>
                          <a:effectLst/>
                        </a:rPr>
                        <a:t>38 %</a:t>
                      </a:r>
                      <a:endParaRPr lang="cs-CZ" sz="2400" b="1"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25951163"/>
                  </a:ext>
                </a:extLst>
              </a:tr>
              <a:tr h="706178">
                <a:tc>
                  <a:txBody>
                    <a:bodyPr/>
                    <a:lstStyle/>
                    <a:p>
                      <a:pPr>
                        <a:lnSpc>
                          <a:spcPct val="107000"/>
                        </a:lnSpc>
                        <a:spcAft>
                          <a:spcPts val="800"/>
                        </a:spcAft>
                      </a:pPr>
                      <a:r>
                        <a:rPr lang="cs-CZ" sz="2400" dirty="0">
                          <a:effectLst/>
                        </a:rPr>
                        <a:t>Prevalence 2</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solidFill>
                            <a:srgbClr val="233791"/>
                          </a:solidFill>
                          <a:effectLst/>
                        </a:rPr>
                        <a:t>39 %</a:t>
                      </a:r>
                    </a:p>
                    <a:p>
                      <a:pPr algn="ctr">
                        <a:lnSpc>
                          <a:spcPct val="107000"/>
                        </a:lnSpc>
                        <a:spcAft>
                          <a:spcPts val="800"/>
                        </a:spcAft>
                      </a:pPr>
                      <a:r>
                        <a:rPr lang="cs-CZ" sz="160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rPr>
                        <a:t>(N = 1041)</a:t>
                      </a:r>
                      <a:endParaRPr lang="cs-CZ" sz="240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solidFill>
                            <a:srgbClr val="233791"/>
                          </a:solidFill>
                          <a:effectLst/>
                        </a:rPr>
                        <a:t>38 %</a:t>
                      </a:r>
                      <a:endParaRPr lang="cs-CZ" sz="240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solidFill>
                            <a:srgbClr val="233791"/>
                          </a:solidFill>
                          <a:effectLst/>
                        </a:rPr>
                        <a:t>40 %</a:t>
                      </a:r>
                      <a:endParaRPr lang="cs-CZ" sz="240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solidFill>
                            <a:srgbClr val="233791"/>
                          </a:solidFill>
                          <a:effectLst/>
                        </a:rPr>
                        <a:t>38 %</a:t>
                      </a:r>
                      <a:endParaRPr lang="cs-CZ" sz="240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b="1" dirty="0">
                          <a:solidFill>
                            <a:srgbClr val="233791"/>
                          </a:solidFill>
                          <a:effectLst/>
                        </a:rPr>
                        <a:t>48 %</a:t>
                      </a:r>
                      <a:endParaRPr lang="cs-CZ" sz="2400" b="1"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312271"/>
                  </a:ext>
                </a:extLst>
              </a:tr>
              <a:tr h="706178">
                <a:tc>
                  <a:txBody>
                    <a:bodyPr/>
                    <a:lstStyle/>
                    <a:p>
                      <a:pPr>
                        <a:lnSpc>
                          <a:spcPct val="107000"/>
                        </a:lnSpc>
                        <a:spcAft>
                          <a:spcPts val="800"/>
                        </a:spcAft>
                      </a:pPr>
                      <a:r>
                        <a:rPr lang="cs-CZ" sz="2400" dirty="0">
                          <a:effectLst/>
                        </a:rPr>
                        <a:t>Prevalence 3</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solidFill>
                            <a:srgbClr val="233791"/>
                          </a:solidFill>
                          <a:effectLst/>
                        </a:rPr>
                        <a:t>41 %</a:t>
                      </a:r>
                    </a:p>
                    <a:p>
                      <a:pPr algn="ctr">
                        <a:lnSpc>
                          <a:spcPct val="107000"/>
                        </a:lnSpc>
                        <a:spcAft>
                          <a:spcPts val="800"/>
                        </a:spcAft>
                      </a:pPr>
                      <a:r>
                        <a:rPr lang="cs-CZ" sz="1600" b="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rPr>
                        <a:t>(N = 1095)</a:t>
                      </a:r>
                      <a:endParaRPr lang="cs-CZ" sz="240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solidFill>
                            <a:srgbClr val="233791"/>
                          </a:solidFill>
                          <a:effectLst/>
                        </a:rPr>
                        <a:t>40 %</a:t>
                      </a:r>
                      <a:endParaRPr lang="cs-CZ" sz="240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solidFill>
                            <a:srgbClr val="233791"/>
                          </a:solidFill>
                          <a:effectLst/>
                        </a:rPr>
                        <a:t>42 %</a:t>
                      </a:r>
                      <a:endParaRPr lang="cs-CZ" sz="240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dirty="0">
                          <a:solidFill>
                            <a:srgbClr val="233791"/>
                          </a:solidFill>
                          <a:effectLst/>
                        </a:rPr>
                        <a:t>40 %</a:t>
                      </a:r>
                      <a:endParaRPr lang="cs-CZ" sz="2400"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cs-CZ" sz="2400" b="1" dirty="0">
                          <a:solidFill>
                            <a:srgbClr val="233791"/>
                          </a:solidFill>
                          <a:effectLst/>
                        </a:rPr>
                        <a:t>50 %</a:t>
                      </a:r>
                      <a:endParaRPr lang="cs-CZ" sz="2400" b="1" dirty="0">
                        <a:solidFill>
                          <a:srgbClr val="2337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39258847"/>
                  </a:ext>
                </a:extLst>
              </a:tr>
            </a:tbl>
          </a:graphicData>
        </a:graphic>
      </p:graphicFrame>
      <p:sp>
        <p:nvSpPr>
          <p:cNvPr id="6" name="Obdélník: se zakulacenými rohy 5">
            <a:extLst>
              <a:ext uri="{FF2B5EF4-FFF2-40B4-BE49-F238E27FC236}">
                <a16:creationId xmlns:a16="http://schemas.microsoft.com/office/drawing/2014/main" id="{200ADA76-D5C3-467A-A03B-80CE644E11FA}"/>
              </a:ext>
            </a:extLst>
          </p:cNvPr>
          <p:cNvSpPr/>
          <p:nvPr/>
        </p:nvSpPr>
        <p:spPr>
          <a:xfrm>
            <a:off x="9291780" y="2364260"/>
            <a:ext cx="1400431" cy="4157352"/>
          </a:xfrm>
          <a:prstGeom prst="roundRect">
            <a:avLst>
              <a:gd name="adj" fmla="val 50000"/>
            </a:avLst>
          </a:prstGeom>
          <a:noFill/>
          <a:ln w="98425">
            <a:solidFill>
              <a:srgbClr val="C89B9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263188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7" name="Zástupný obsah 6">
            <a:extLst>
              <a:ext uri="{FF2B5EF4-FFF2-40B4-BE49-F238E27FC236}">
                <a16:creationId xmlns:a16="http://schemas.microsoft.com/office/drawing/2014/main" id="{916D1134-93D2-47EE-BA67-0C6A2B2C4DFB}"/>
              </a:ext>
            </a:extLst>
          </p:cNvPr>
          <p:cNvPicPr>
            <a:picLocks noGrp="1" noChangeAspect="1"/>
          </p:cNvPicPr>
          <p:nvPr>
            <p:ph idx="1"/>
          </p:nvPr>
        </p:nvPicPr>
        <p:blipFill>
          <a:blip r:embed="rId3"/>
          <a:stretch>
            <a:fillRect/>
          </a:stretch>
        </p:blipFill>
        <p:spPr>
          <a:xfrm>
            <a:off x="3441659" y="805636"/>
            <a:ext cx="7922335" cy="6052364"/>
          </a:xfrm>
          <a:prstGeom prst="rect">
            <a:avLst/>
          </a:prstGeom>
        </p:spPr>
      </p:pic>
      <p:sp>
        <p:nvSpPr>
          <p:cNvPr id="2" name="Nadpis 1">
            <a:extLst>
              <a:ext uri="{FF2B5EF4-FFF2-40B4-BE49-F238E27FC236}">
                <a16:creationId xmlns:a16="http://schemas.microsoft.com/office/drawing/2014/main" id="{2DE868A5-9D8A-4A61-AD2B-270AF239D753}"/>
              </a:ext>
            </a:extLst>
          </p:cNvPr>
          <p:cNvSpPr>
            <a:spLocks noGrp="1"/>
          </p:cNvSpPr>
          <p:nvPr>
            <p:ph type="title"/>
          </p:nvPr>
        </p:nvSpPr>
        <p:spPr>
          <a:xfrm>
            <a:off x="153941" y="142855"/>
            <a:ext cx="10292385" cy="1325563"/>
          </a:xfrm>
        </p:spPr>
        <p:txBody>
          <a:bodyPr>
            <a:normAutofit/>
          </a:bodyPr>
          <a:lstStyle/>
          <a:p>
            <a:r>
              <a:rPr lang="cs-CZ" sz="4000" dirty="0">
                <a:solidFill>
                  <a:srgbClr val="233791"/>
                </a:solidFill>
              </a:rPr>
              <a:t>Podíl obětí jednotlivých typů EAN </a:t>
            </a:r>
            <a:br>
              <a:rPr lang="cs-CZ" sz="4000" dirty="0">
                <a:solidFill>
                  <a:srgbClr val="233791"/>
                </a:solidFill>
              </a:rPr>
            </a:br>
            <a:r>
              <a:rPr lang="cs-CZ" sz="3600" dirty="0">
                <a:solidFill>
                  <a:srgbClr val="233791"/>
                </a:solidFill>
              </a:rPr>
              <a:t>(CZ, věk 65+, N= 2685)</a:t>
            </a:r>
          </a:p>
        </p:txBody>
      </p:sp>
    </p:spTree>
    <p:extLst>
      <p:ext uri="{BB962C8B-B14F-4D97-AF65-F5344CB8AC3E}">
        <p14:creationId xmlns:p14="http://schemas.microsoft.com/office/powerpoint/2010/main" val="3492657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3" name="Zástupný obsah 2">
            <a:extLst>
              <a:ext uri="{FF2B5EF4-FFF2-40B4-BE49-F238E27FC236}">
                <a16:creationId xmlns:a16="http://schemas.microsoft.com/office/drawing/2014/main" id="{1308F852-5274-4476-A3DB-296D5A54E26D}"/>
              </a:ext>
            </a:extLst>
          </p:cNvPr>
          <p:cNvPicPr>
            <a:picLocks noGrp="1" noChangeAspect="1"/>
          </p:cNvPicPr>
          <p:nvPr>
            <p:ph idx="1"/>
          </p:nvPr>
        </p:nvPicPr>
        <p:blipFill>
          <a:blip r:embed="rId3"/>
          <a:stretch>
            <a:fillRect/>
          </a:stretch>
        </p:blipFill>
        <p:spPr>
          <a:xfrm>
            <a:off x="838200" y="0"/>
            <a:ext cx="8706853" cy="7335352"/>
          </a:xfrm>
          <a:prstGeom prst="rect">
            <a:avLst/>
          </a:prstGeom>
        </p:spPr>
      </p:pic>
      <p:sp>
        <p:nvSpPr>
          <p:cNvPr id="6" name="Nadpis 1">
            <a:extLst>
              <a:ext uri="{FF2B5EF4-FFF2-40B4-BE49-F238E27FC236}">
                <a16:creationId xmlns:a16="http://schemas.microsoft.com/office/drawing/2014/main" id="{38A8DACA-8BCE-4275-8400-F1984207194B}"/>
              </a:ext>
            </a:extLst>
          </p:cNvPr>
          <p:cNvSpPr txBox="1">
            <a:spLocks/>
          </p:cNvSpPr>
          <p:nvPr/>
        </p:nvSpPr>
        <p:spPr>
          <a:xfrm>
            <a:off x="9919128" y="1506682"/>
            <a:ext cx="2352536" cy="219248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4000" dirty="0">
                <a:solidFill>
                  <a:srgbClr val="233791"/>
                </a:solidFill>
              </a:rPr>
              <a:t>Označení původci EAN</a:t>
            </a:r>
            <a:br>
              <a:rPr lang="cs-CZ" sz="2900" dirty="0">
                <a:solidFill>
                  <a:srgbClr val="233791"/>
                </a:solidFill>
              </a:rPr>
            </a:br>
            <a:endParaRPr lang="cs-CZ" sz="2900" dirty="0">
              <a:solidFill>
                <a:srgbClr val="233791"/>
              </a:solidFill>
            </a:endParaRPr>
          </a:p>
        </p:txBody>
      </p:sp>
      <p:sp>
        <p:nvSpPr>
          <p:cNvPr id="4" name="Ovál 3">
            <a:extLst>
              <a:ext uri="{FF2B5EF4-FFF2-40B4-BE49-F238E27FC236}">
                <a16:creationId xmlns:a16="http://schemas.microsoft.com/office/drawing/2014/main" id="{8B75C07F-6F0A-450E-88AF-ECED26A4BBB9}"/>
              </a:ext>
            </a:extLst>
          </p:cNvPr>
          <p:cNvSpPr/>
          <p:nvPr/>
        </p:nvSpPr>
        <p:spPr>
          <a:xfrm>
            <a:off x="5033554" y="1872343"/>
            <a:ext cx="1062446" cy="1341121"/>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ál 6">
            <a:extLst>
              <a:ext uri="{FF2B5EF4-FFF2-40B4-BE49-F238E27FC236}">
                <a16:creationId xmlns:a16="http://schemas.microsoft.com/office/drawing/2014/main" id="{AF000CA9-88BC-4AF9-AC66-7509AFDE0F3D}"/>
              </a:ext>
            </a:extLst>
          </p:cNvPr>
          <p:cNvSpPr/>
          <p:nvPr/>
        </p:nvSpPr>
        <p:spPr>
          <a:xfrm>
            <a:off x="8156864" y="301336"/>
            <a:ext cx="1478972" cy="157100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vál 7">
            <a:extLst>
              <a:ext uri="{FF2B5EF4-FFF2-40B4-BE49-F238E27FC236}">
                <a16:creationId xmlns:a16="http://schemas.microsoft.com/office/drawing/2014/main" id="{FDB04DFC-9761-4979-89A9-7242B049DC0C}"/>
              </a:ext>
            </a:extLst>
          </p:cNvPr>
          <p:cNvSpPr/>
          <p:nvPr/>
        </p:nvSpPr>
        <p:spPr>
          <a:xfrm>
            <a:off x="7273635" y="6120245"/>
            <a:ext cx="1153391" cy="61936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949988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7F021C-6659-4B0F-AC94-111790BFD2C9}"/>
              </a:ext>
            </a:extLst>
          </p:cNvPr>
          <p:cNvSpPr>
            <a:spLocks noGrp="1"/>
          </p:cNvSpPr>
          <p:nvPr>
            <p:ph type="title"/>
          </p:nvPr>
        </p:nvSpPr>
        <p:spPr/>
        <p:txBody>
          <a:bodyPr/>
          <a:lstStyle/>
          <a:p>
            <a:r>
              <a:rPr lang="cs-CZ" dirty="0">
                <a:solidFill>
                  <a:srgbClr val="233791"/>
                </a:solidFill>
              </a:rPr>
              <a:t>Dopad na kvalitu života obětí</a:t>
            </a:r>
          </a:p>
        </p:txBody>
      </p:sp>
      <p:sp>
        <p:nvSpPr>
          <p:cNvPr id="3" name="Zástupný text 2">
            <a:extLst>
              <a:ext uri="{FF2B5EF4-FFF2-40B4-BE49-F238E27FC236}">
                <a16:creationId xmlns:a16="http://schemas.microsoft.com/office/drawing/2014/main" id="{B97C351F-7683-48DB-B281-3DD30ACD684C}"/>
              </a:ext>
            </a:extLst>
          </p:cNvPr>
          <p:cNvSpPr>
            <a:spLocks noGrp="1"/>
          </p:cNvSpPr>
          <p:nvPr>
            <p:ph type="body" idx="1"/>
          </p:nvPr>
        </p:nvSpPr>
        <p:spPr>
          <a:xfrm>
            <a:off x="584461" y="1690688"/>
            <a:ext cx="11057641" cy="4559283"/>
          </a:xfrm>
        </p:spPr>
        <p:txBody>
          <a:bodyPr>
            <a:normAutofit/>
          </a:bodyPr>
          <a:lstStyle/>
          <a:p>
            <a:pPr marL="114300" indent="0">
              <a:buNone/>
            </a:pPr>
            <a:r>
              <a:rPr lang="en-GB" sz="3200" dirty="0" err="1">
                <a:solidFill>
                  <a:srgbClr val="233791"/>
                </a:solidFill>
                <a:effectLst/>
                <a:latin typeface="Arial" panose="020B0604020202020204" pitchFamily="34" charset="0"/>
                <a:ea typeface="Calibri" panose="020F0502020204030204" pitchFamily="34" charset="0"/>
                <a:cs typeface="Times New Roman" panose="02020603050405020304" pitchFamily="18" charset="0"/>
              </a:rPr>
              <a:t>pocit</a:t>
            </a:r>
            <a:r>
              <a:rPr lang="en-GB" sz="3200" dirty="0">
                <a:solidFill>
                  <a:srgbClr val="233791"/>
                </a:solidFill>
                <a:effectLst/>
                <a:latin typeface="Arial" panose="020B0604020202020204" pitchFamily="34" charset="0"/>
                <a:ea typeface="Calibri" panose="020F0502020204030204" pitchFamily="34" charset="0"/>
                <a:cs typeface="Times New Roman" panose="02020603050405020304" pitchFamily="18" charset="0"/>
              </a:rPr>
              <a:t> </a:t>
            </a:r>
            <a:r>
              <a:rPr lang="en-GB" sz="4000" dirty="0" err="1">
                <a:solidFill>
                  <a:srgbClr val="C89B91"/>
                </a:solidFill>
                <a:effectLst/>
                <a:latin typeface="Arial" panose="020B0604020202020204" pitchFamily="34" charset="0"/>
                <a:ea typeface="Calibri" panose="020F0502020204030204" pitchFamily="34" charset="0"/>
                <a:cs typeface="Times New Roman" panose="02020603050405020304" pitchFamily="18" charset="0"/>
              </a:rPr>
              <a:t>bezmoci</a:t>
            </a:r>
            <a:r>
              <a:rPr lang="en-GB" sz="3200" dirty="0">
                <a:solidFill>
                  <a:srgbClr val="233791"/>
                </a:solidFill>
                <a:effectLst/>
                <a:latin typeface="Arial" panose="020B0604020202020204" pitchFamily="34" charset="0"/>
                <a:ea typeface="Calibri" panose="020F0502020204030204" pitchFamily="34" charset="0"/>
                <a:cs typeface="Times New Roman" panose="02020603050405020304" pitchFamily="18" charset="0"/>
              </a:rPr>
              <a:t> </a:t>
            </a:r>
            <a:r>
              <a:rPr lang="en-GB" sz="2000" dirty="0">
                <a:solidFill>
                  <a:srgbClr val="233791"/>
                </a:solidFill>
                <a:latin typeface="Arial" panose="020B0604020202020204" pitchFamily="34" charset="0"/>
                <a:cs typeface="Times New Roman" panose="02020603050405020304" pitchFamily="18" charset="0"/>
              </a:rPr>
              <a:t>(51 %), </a:t>
            </a:r>
            <a:r>
              <a:rPr lang="en-GB" sz="3200" dirty="0" err="1">
                <a:solidFill>
                  <a:srgbClr val="233791"/>
                </a:solidFill>
                <a:effectLst/>
                <a:latin typeface="Arial" panose="020B0604020202020204" pitchFamily="34" charset="0"/>
                <a:ea typeface="Calibri" panose="020F0502020204030204" pitchFamily="34" charset="0"/>
                <a:cs typeface="Times New Roman" panose="02020603050405020304" pitchFamily="18" charset="0"/>
              </a:rPr>
              <a:t>napětí</a:t>
            </a:r>
            <a:r>
              <a:rPr lang="en-GB" sz="3200" dirty="0">
                <a:solidFill>
                  <a:srgbClr val="233791"/>
                </a:solidFill>
                <a:effectLst/>
                <a:latin typeface="Arial" panose="020B0604020202020204" pitchFamily="34" charset="0"/>
                <a:ea typeface="Calibri" panose="020F0502020204030204" pitchFamily="34" charset="0"/>
                <a:cs typeface="Times New Roman" panose="02020603050405020304" pitchFamily="18" charset="0"/>
              </a:rPr>
              <a:t> </a:t>
            </a:r>
            <a:r>
              <a:rPr lang="en-GB" sz="2000" dirty="0">
                <a:solidFill>
                  <a:srgbClr val="233791"/>
                </a:solidFill>
                <a:effectLst/>
                <a:latin typeface="Arial" panose="020B0604020202020204" pitchFamily="34" charset="0"/>
                <a:ea typeface="Calibri" panose="020F0502020204030204" pitchFamily="34" charset="0"/>
                <a:cs typeface="Times New Roman" panose="02020603050405020304" pitchFamily="18" charset="0"/>
              </a:rPr>
              <a:t>(50 %)</a:t>
            </a:r>
            <a:r>
              <a:rPr lang="en-GB" sz="3200" dirty="0">
                <a:solidFill>
                  <a:srgbClr val="233791"/>
                </a:solidFill>
                <a:effectLst/>
                <a:latin typeface="Arial" panose="020B0604020202020204" pitchFamily="34" charset="0"/>
                <a:ea typeface="Calibri" panose="020F0502020204030204" pitchFamily="34" charset="0"/>
                <a:cs typeface="Times New Roman" panose="02020603050405020304" pitchFamily="18" charset="0"/>
              </a:rPr>
              <a:t>, </a:t>
            </a:r>
            <a:r>
              <a:rPr lang="en-GB" sz="3200" dirty="0" err="1">
                <a:solidFill>
                  <a:srgbClr val="233791"/>
                </a:solidFill>
                <a:effectLst/>
                <a:latin typeface="Arial" panose="020B0604020202020204" pitchFamily="34" charset="0"/>
                <a:ea typeface="Calibri" panose="020F0502020204030204" pitchFamily="34" charset="0"/>
                <a:cs typeface="Times New Roman" panose="02020603050405020304" pitchFamily="18" charset="0"/>
              </a:rPr>
              <a:t>hněv</a:t>
            </a:r>
            <a:r>
              <a:rPr lang="en-GB" sz="3200" dirty="0">
                <a:solidFill>
                  <a:srgbClr val="233791"/>
                </a:solidFill>
                <a:effectLst/>
                <a:latin typeface="Arial" panose="020B0604020202020204" pitchFamily="34" charset="0"/>
                <a:ea typeface="Calibri" panose="020F0502020204030204" pitchFamily="34" charset="0"/>
                <a:cs typeface="Times New Roman" panose="02020603050405020304" pitchFamily="18" charset="0"/>
              </a:rPr>
              <a:t>, </a:t>
            </a:r>
            <a:r>
              <a:rPr lang="en-GB" sz="3200" dirty="0" err="1">
                <a:solidFill>
                  <a:srgbClr val="233791"/>
                </a:solidFill>
                <a:effectLst/>
                <a:latin typeface="Arial" panose="020B0604020202020204" pitchFamily="34" charset="0"/>
                <a:ea typeface="Calibri" panose="020F0502020204030204" pitchFamily="34" charset="0"/>
                <a:cs typeface="Times New Roman" panose="02020603050405020304" pitchFamily="18" charset="0"/>
              </a:rPr>
              <a:t>nenávist</a:t>
            </a:r>
            <a:r>
              <a:rPr lang="en-GB" sz="3200" dirty="0">
                <a:solidFill>
                  <a:srgbClr val="233791"/>
                </a:solidFill>
                <a:effectLst/>
                <a:latin typeface="Arial" panose="020B0604020202020204" pitchFamily="34" charset="0"/>
                <a:ea typeface="Calibri" panose="020F0502020204030204" pitchFamily="34" charset="0"/>
                <a:cs typeface="Times New Roman" panose="02020603050405020304" pitchFamily="18" charset="0"/>
              </a:rPr>
              <a:t> </a:t>
            </a:r>
            <a:r>
              <a:rPr lang="en-GB" sz="2000" dirty="0">
                <a:solidFill>
                  <a:srgbClr val="233791"/>
                </a:solidFill>
                <a:latin typeface="Arial" panose="020B0604020202020204" pitchFamily="34" charset="0"/>
                <a:cs typeface="Times New Roman" panose="02020603050405020304" pitchFamily="18" charset="0"/>
              </a:rPr>
              <a:t>(41 %), </a:t>
            </a:r>
            <a:r>
              <a:rPr lang="en-GB" sz="3200" dirty="0" err="1">
                <a:solidFill>
                  <a:srgbClr val="233791"/>
                </a:solidFill>
                <a:effectLst/>
                <a:latin typeface="Arial" panose="020B0604020202020204" pitchFamily="34" charset="0"/>
                <a:ea typeface="Calibri" panose="020F0502020204030204" pitchFamily="34" charset="0"/>
                <a:cs typeface="Times New Roman" panose="02020603050405020304" pitchFamily="18" charset="0"/>
              </a:rPr>
              <a:t>strach</a:t>
            </a:r>
            <a:r>
              <a:rPr lang="en-GB" sz="3200" dirty="0">
                <a:solidFill>
                  <a:srgbClr val="233791"/>
                </a:solidFill>
                <a:effectLst/>
                <a:latin typeface="Arial" panose="020B0604020202020204" pitchFamily="34" charset="0"/>
                <a:ea typeface="Calibri" panose="020F0502020204030204" pitchFamily="34" charset="0"/>
                <a:cs typeface="Times New Roman" panose="02020603050405020304" pitchFamily="18" charset="0"/>
              </a:rPr>
              <a:t> </a:t>
            </a:r>
            <a:r>
              <a:rPr lang="en-GB" sz="2000" dirty="0">
                <a:solidFill>
                  <a:srgbClr val="233791"/>
                </a:solidFill>
                <a:latin typeface="Arial" panose="020B0604020202020204" pitchFamily="34" charset="0"/>
                <a:cs typeface="Times New Roman" panose="02020603050405020304" pitchFamily="18" charset="0"/>
              </a:rPr>
              <a:t>(34 %)</a:t>
            </a:r>
            <a:r>
              <a:rPr lang="en-GB" sz="3200" dirty="0">
                <a:solidFill>
                  <a:srgbClr val="233791"/>
                </a:solidFill>
                <a:effectLst/>
                <a:latin typeface="Arial" panose="020B0604020202020204" pitchFamily="34" charset="0"/>
                <a:ea typeface="Calibri" panose="020F0502020204030204" pitchFamily="34" charset="0"/>
                <a:cs typeface="Times New Roman" panose="02020603050405020304" pitchFamily="18" charset="0"/>
              </a:rPr>
              <a:t>, </a:t>
            </a:r>
            <a:r>
              <a:rPr lang="en-GB" sz="3200" dirty="0" err="1">
                <a:solidFill>
                  <a:srgbClr val="233791"/>
                </a:solidFill>
                <a:effectLst/>
                <a:latin typeface="Arial" panose="020B0604020202020204" pitchFamily="34" charset="0"/>
                <a:ea typeface="Calibri" panose="020F0502020204030204" pitchFamily="34" charset="0"/>
                <a:cs typeface="Times New Roman" panose="02020603050405020304" pitchFamily="18" charset="0"/>
              </a:rPr>
              <a:t>potíže</a:t>
            </a:r>
            <a:r>
              <a:rPr lang="en-GB" sz="3200" dirty="0">
                <a:solidFill>
                  <a:srgbClr val="233791"/>
                </a:solidFill>
                <a:effectLst/>
                <a:latin typeface="Arial" panose="020B0604020202020204" pitchFamily="34" charset="0"/>
                <a:ea typeface="Calibri" panose="020F0502020204030204" pitchFamily="34" charset="0"/>
                <a:cs typeface="Times New Roman" panose="02020603050405020304" pitchFamily="18" charset="0"/>
              </a:rPr>
              <a:t> se </a:t>
            </a:r>
            <a:r>
              <a:rPr lang="en-GB" sz="3200" dirty="0" err="1">
                <a:solidFill>
                  <a:srgbClr val="233791"/>
                </a:solidFill>
                <a:effectLst/>
                <a:latin typeface="Arial" panose="020B0604020202020204" pitchFamily="34" charset="0"/>
                <a:ea typeface="Calibri" panose="020F0502020204030204" pitchFamily="34" charset="0"/>
                <a:cs typeface="Times New Roman" panose="02020603050405020304" pitchFamily="18" charset="0"/>
              </a:rPr>
              <a:t>spánkem</a:t>
            </a:r>
            <a:r>
              <a:rPr lang="en-GB" sz="3200" dirty="0">
                <a:solidFill>
                  <a:srgbClr val="233791"/>
                </a:solidFill>
                <a:effectLst/>
                <a:latin typeface="Arial" panose="020B0604020202020204" pitchFamily="34" charset="0"/>
                <a:ea typeface="Calibri" panose="020F0502020204030204" pitchFamily="34" charset="0"/>
                <a:cs typeface="Times New Roman" panose="02020603050405020304" pitchFamily="18" charset="0"/>
              </a:rPr>
              <a:t>, </a:t>
            </a:r>
            <a:r>
              <a:rPr lang="en-GB" sz="3200" dirty="0" err="1">
                <a:solidFill>
                  <a:srgbClr val="233791"/>
                </a:solidFill>
                <a:effectLst/>
                <a:latin typeface="Arial" panose="020B0604020202020204" pitchFamily="34" charset="0"/>
                <a:ea typeface="Calibri" panose="020F0502020204030204" pitchFamily="34" charset="0"/>
                <a:cs typeface="Times New Roman" panose="02020603050405020304" pitchFamily="18" charset="0"/>
              </a:rPr>
              <a:t>noční</a:t>
            </a:r>
            <a:r>
              <a:rPr lang="en-GB" sz="3200" dirty="0">
                <a:solidFill>
                  <a:srgbClr val="233791"/>
                </a:solidFill>
                <a:effectLst/>
                <a:latin typeface="Arial" panose="020B0604020202020204" pitchFamily="34" charset="0"/>
                <a:ea typeface="Calibri" panose="020F0502020204030204" pitchFamily="34" charset="0"/>
                <a:cs typeface="Times New Roman" panose="02020603050405020304" pitchFamily="18" charset="0"/>
              </a:rPr>
              <a:t> </a:t>
            </a:r>
            <a:r>
              <a:rPr lang="en-GB" sz="3200" dirty="0" err="1">
                <a:solidFill>
                  <a:srgbClr val="233791"/>
                </a:solidFill>
                <a:effectLst/>
                <a:latin typeface="Arial" panose="020B0604020202020204" pitchFamily="34" charset="0"/>
                <a:ea typeface="Calibri" panose="020F0502020204030204" pitchFamily="34" charset="0"/>
                <a:cs typeface="Times New Roman" panose="02020603050405020304" pitchFamily="18" charset="0"/>
              </a:rPr>
              <a:t>můry</a:t>
            </a:r>
            <a:r>
              <a:rPr lang="en-GB" sz="3200" dirty="0">
                <a:solidFill>
                  <a:srgbClr val="233791"/>
                </a:solidFill>
                <a:effectLst/>
                <a:latin typeface="Arial" panose="020B0604020202020204" pitchFamily="34" charset="0"/>
                <a:ea typeface="Calibri" panose="020F0502020204030204" pitchFamily="34" charset="0"/>
                <a:cs typeface="Times New Roman" panose="02020603050405020304" pitchFamily="18" charset="0"/>
              </a:rPr>
              <a:t> </a:t>
            </a:r>
            <a:r>
              <a:rPr lang="en-GB" sz="2000" dirty="0">
                <a:solidFill>
                  <a:srgbClr val="233791"/>
                </a:solidFill>
                <a:latin typeface="Arial" panose="020B0604020202020204" pitchFamily="34" charset="0"/>
                <a:cs typeface="Times New Roman" panose="02020603050405020304" pitchFamily="18" charset="0"/>
              </a:rPr>
              <a:t>(33 %)</a:t>
            </a:r>
            <a:r>
              <a:rPr lang="en-GB" sz="3200" dirty="0">
                <a:solidFill>
                  <a:srgbClr val="233791"/>
                </a:solidFill>
                <a:effectLst/>
                <a:latin typeface="Arial" panose="020B0604020202020204" pitchFamily="34" charset="0"/>
                <a:ea typeface="Calibri" panose="020F0502020204030204" pitchFamily="34" charset="0"/>
                <a:cs typeface="Times New Roman" panose="02020603050405020304" pitchFamily="18" charset="0"/>
              </a:rPr>
              <a:t>, </a:t>
            </a:r>
            <a:r>
              <a:rPr lang="en-GB" sz="3200" dirty="0" err="1">
                <a:solidFill>
                  <a:srgbClr val="233791"/>
                </a:solidFill>
                <a:effectLst/>
                <a:latin typeface="Arial" panose="020B0604020202020204" pitchFamily="34" charset="0"/>
                <a:ea typeface="Calibri" panose="020F0502020204030204" pitchFamily="34" charset="0"/>
                <a:cs typeface="Times New Roman" panose="02020603050405020304" pitchFamily="18" charset="0"/>
              </a:rPr>
              <a:t>deprese</a:t>
            </a:r>
            <a:r>
              <a:rPr lang="en-GB" sz="3200" dirty="0">
                <a:solidFill>
                  <a:srgbClr val="233791"/>
                </a:solidFill>
                <a:effectLst/>
                <a:latin typeface="Arial" panose="020B0604020202020204" pitchFamily="34" charset="0"/>
                <a:ea typeface="Calibri" panose="020F0502020204030204" pitchFamily="34" charset="0"/>
                <a:cs typeface="Times New Roman" panose="02020603050405020304" pitchFamily="18" charset="0"/>
              </a:rPr>
              <a:t>, </a:t>
            </a:r>
            <a:r>
              <a:rPr lang="en-GB" sz="4000" dirty="0" err="1">
                <a:solidFill>
                  <a:srgbClr val="C89B91"/>
                </a:solidFill>
                <a:effectLst/>
                <a:latin typeface="Arial" panose="020B0604020202020204" pitchFamily="34" charset="0"/>
                <a:ea typeface="Calibri" panose="020F0502020204030204" pitchFamily="34" charset="0"/>
                <a:cs typeface="Times New Roman" panose="02020603050405020304" pitchFamily="18" charset="0"/>
              </a:rPr>
              <a:t>úzkost</a:t>
            </a:r>
            <a:r>
              <a:rPr lang="en-GB" sz="3200" dirty="0">
                <a:solidFill>
                  <a:srgbClr val="233791"/>
                </a:solidFill>
                <a:effectLst/>
                <a:latin typeface="Arial" panose="020B0604020202020204" pitchFamily="34" charset="0"/>
                <a:ea typeface="Calibri" panose="020F0502020204030204" pitchFamily="34" charset="0"/>
                <a:cs typeface="Times New Roman" panose="02020603050405020304" pitchFamily="18" charset="0"/>
              </a:rPr>
              <a:t> </a:t>
            </a:r>
            <a:r>
              <a:rPr lang="en-GB" sz="2000" dirty="0">
                <a:solidFill>
                  <a:srgbClr val="233791"/>
                </a:solidFill>
                <a:latin typeface="Arial" panose="020B0604020202020204" pitchFamily="34" charset="0"/>
                <a:cs typeface="Times New Roman" panose="02020603050405020304" pitchFamily="18" charset="0"/>
              </a:rPr>
              <a:t>(30 %), </a:t>
            </a:r>
            <a:r>
              <a:rPr lang="en-GB" sz="3200" dirty="0" err="1">
                <a:solidFill>
                  <a:srgbClr val="233791"/>
                </a:solidFill>
                <a:effectLst/>
                <a:latin typeface="Arial" panose="020B0604020202020204" pitchFamily="34" charset="0"/>
                <a:ea typeface="Calibri" panose="020F0502020204030204" pitchFamily="34" charset="0"/>
                <a:cs typeface="Times New Roman" panose="02020603050405020304" pitchFamily="18" charset="0"/>
              </a:rPr>
              <a:t>zhoršení</a:t>
            </a:r>
            <a:r>
              <a:rPr lang="en-GB" sz="3200" dirty="0">
                <a:solidFill>
                  <a:srgbClr val="233791"/>
                </a:solidFill>
                <a:effectLst/>
                <a:latin typeface="Arial" panose="020B0604020202020204" pitchFamily="34" charset="0"/>
                <a:ea typeface="Calibri" panose="020F0502020204030204" pitchFamily="34" charset="0"/>
                <a:cs typeface="Times New Roman" panose="02020603050405020304" pitchFamily="18" charset="0"/>
              </a:rPr>
              <a:t> </a:t>
            </a:r>
            <a:r>
              <a:rPr lang="en-GB" sz="3200" dirty="0" err="1">
                <a:solidFill>
                  <a:srgbClr val="233791"/>
                </a:solidFill>
                <a:effectLst/>
                <a:latin typeface="Arial" panose="020B0604020202020204" pitchFamily="34" charset="0"/>
                <a:ea typeface="Calibri" panose="020F0502020204030204" pitchFamily="34" charset="0"/>
                <a:cs typeface="Times New Roman" panose="02020603050405020304" pitchFamily="18" charset="0"/>
              </a:rPr>
              <a:t>zdravotního</a:t>
            </a:r>
            <a:r>
              <a:rPr lang="en-GB" sz="3200" dirty="0">
                <a:solidFill>
                  <a:srgbClr val="233791"/>
                </a:solidFill>
                <a:effectLst/>
                <a:latin typeface="Arial" panose="020B0604020202020204" pitchFamily="34" charset="0"/>
                <a:ea typeface="Calibri" panose="020F0502020204030204" pitchFamily="34" charset="0"/>
                <a:cs typeface="Times New Roman" panose="02020603050405020304" pitchFamily="18" charset="0"/>
              </a:rPr>
              <a:t> </a:t>
            </a:r>
            <a:r>
              <a:rPr lang="en-GB" sz="3200" dirty="0" err="1">
                <a:solidFill>
                  <a:srgbClr val="233791"/>
                </a:solidFill>
                <a:effectLst/>
                <a:latin typeface="Arial" panose="020B0604020202020204" pitchFamily="34" charset="0"/>
                <a:ea typeface="Calibri" panose="020F0502020204030204" pitchFamily="34" charset="0"/>
                <a:cs typeface="Times New Roman" panose="02020603050405020304" pitchFamily="18" charset="0"/>
              </a:rPr>
              <a:t>stavu</a:t>
            </a:r>
            <a:r>
              <a:rPr lang="en-GB" sz="3200" dirty="0">
                <a:solidFill>
                  <a:srgbClr val="233791"/>
                </a:solidFill>
                <a:effectLst/>
                <a:latin typeface="Arial" panose="020B0604020202020204" pitchFamily="34" charset="0"/>
                <a:ea typeface="Calibri" panose="020F0502020204030204" pitchFamily="34" charset="0"/>
                <a:cs typeface="Times New Roman" panose="02020603050405020304" pitchFamily="18" charset="0"/>
              </a:rPr>
              <a:t> </a:t>
            </a:r>
            <a:r>
              <a:rPr lang="en-GB" sz="2000" dirty="0">
                <a:solidFill>
                  <a:srgbClr val="233791"/>
                </a:solidFill>
                <a:latin typeface="Arial" panose="020B0604020202020204" pitchFamily="34" charset="0"/>
                <a:cs typeface="Times New Roman" panose="02020603050405020304" pitchFamily="18" charset="0"/>
              </a:rPr>
              <a:t>(30 %)</a:t>
            </a:r>
            <a:r>
              <a:rPr lang="en-GB" sz="3200" dirty="0">
                <a:solidFill>
                  <a:srgbClr val="233791"/>
                </a:solidFill>
                <a:effectLst/>
                <a:latin typeface="Arial" panose="020B0604020202020204" pitchFamily="34" charset="0"/>
                <a:ea typeface="Calibri" panose="020F0502020204030204" pitchFamily="34" charset="0"/>
                <a:cs typeface="Times New Roman" panose="02020603050405020304" pitchFamily="18" charset="0"/>
              </a:rPr>
              <a:t>, </a:t>
            </a:r>
            <a:r>
              <a:rPr lang="en-GB" sz="3200" dirty="0" err="1">
                <a:solidFill>
                  <a:srgbClr val="233791"/>
                </a:solidFill>
                <a:effectLst/>
                <a:latin typeface="Arial" panose="020B0604020202020204" pitchFamily="34" charset="0"/>
                <a:ea typeface="Calibri" panose="020F0502020204030204" pitchFamily="34" charset="0"/>
                <a:cs typeface="Times New Roman" panose="02020603050405020304" pitchFamily="18" charset="0"/>
              </a:rPr>
              <a:t>osamělost</a:t>
            </a:r>
            <a:r>
              <a:rPr lang="en-GB" sz="3200" dirty="0">
                <a:solidFill>
                  <a:srgbClr val="233791"/>
                </a:solidFill>
                <a:effectLst/>
                <a:latin typeface="Arial" panose="020B0604020202020204" pitchFamily="34" charset="0"/>
                <a:ea typeface="Calibri" panose="020F0502020204030204" pitchFamily="34" charset="0"/>
                <a:cs typeface="Times New Roman" panose="02020603050405020304" pitchFamily="18" charset="0"/>
              </a:rPr>
              <a:t> </a:t>
            </a:r>
            <a:r>
              <a:rPr lang="en-GB" sz="2000" dirty="0">
                <a:solidFill>
                  <a:srgbClr val="233791"/>
                </a:solidFill>
                <a:latin typeface="Arial" panose="020B0604020202020204" pitchFamily="34" charset="0"/>
                <a:cs typeface="Times New Roman" panose="02020603050405020304" pitchFamily="18" charset="0"/>
              </a:rPr>
              <a:t>(30 %), </a:t>
            </a:r>
            <a:r>
              <a:rPr lang="en-GB" sz="3200" dirty="0">
                <a:solidFill>
                  <a:srgbClr val="233791"/>
                </a:solidFill>
                <a:effectLst/>
                <a:latin typeface="Arial" panose="020B0604020202020204" pitchFamily="34" charset="0"/>
                <a:ea typeface="Calibri" panose="020F0502020204030204" pitchFamily="34" charset="0"/>
                <a:cs typeface="Times New Roman" panose="02020603050405020304" pitchFamily="18" charset="0"/>
              </a:rPr>
              <a:t>stud </a:t>
            </a:r>
            <a:r>
              <a:rPr lang="en-GB" sz="2000" dirty="0">
                <a:solidFill>
                  <a:srgbClr val="233791"/>
                </a:solidFill>
                <a:latin typeface="Arial" panose="020B0604020202020204" pitchFamily="34" charset="0"/>
                <a:cs typeface="Times New Roman" panose="02020603050405020304" pitchFamily="18" charset="0"/>
              </a:rPr>
              <a:t>(29 %), </a:t>
            </a:r>
            <a:r>
              <a:rPr lang="en-GB" sz="4000" dirty="0" err="1">
                <a:solidFill>
                  <a:srgbClr val="C89B91"/>
                </a:solidFill>
                <a:effectLst/>
                <a:latin typeface="Arial" panose="020B0604020202020204" pitchFamily="34" charset="0"/>
                <a:ea typeface="Calibri" panose="020F0502020204030204" pitchFamily="34" charset="0"/>
                <a:cs typeface="Times New Roman" panose="02020603050405020304" pitchFamily="18" charset="0"/>
              </a:rPr>
              <a:t>potíže</a:t>
            </a:r>
            <a:r>
              <a:rPr lang="en-GB" sz="4000" dirty="0">
                <a:solidFill>
                  <a:srgbClr val="C89B91"/>
                </a:solidFill>
                <a:effectLst/>
                <a:latin typeface="Arial" panose="020B0604020202020204" pitchFamily="34" charset="0"/>
                <a:ea typeface="Calibri" panose="020F0502020204030204" pitchFamily="34" charset="0"/>
                <a:cs typeface="Times New Roman" panose="02020603050405020304" pitchFamily="18" charset="0"/>
              </a:rPr>
              <a:t> </a:t>
            </a:r>
            <a:r>
              <a:rPr lang="en-GB" sz="4000" dirty="0" err="1">
                <a:solidFill>
                  <a:srgbClr val="C89B91"/>
                </a:solidFill>
                <a:effectLst/>
                <a:latin typeface="Arial" panose="020B0604020202020204" pitchFamily="34" charset="0"/>
                <a:ea typeface="Calibri" panose="020F0502020204030204" pitchFamily="34" charset="0"/>
                <a:cs typeface="Times New Roman" panose="02020603050405020304" pitchFamily="18" charset="0"/>
              </a:rPr>
              <a:t>ve</a:t>
            </a:r>
            <a:r>
              <a:rPr lang="en-GB" sz="4000" dirty="0">
                <a:solidFill>
                  <a:srgbClr val="C89B91"/>
                </a:solidFill>
                <a:effectLst/>
                <a:latin typeface="Arial" panose="020B0604020202020204" pitchFamily="34" charset="0"/>
                <a:ea typeface="Calibri" panose="020F0502020204030204" pitchFamily="34" charset="0"/>
                <a:cs typeface="Times New Roman" panose="02020603050405020304" pitchFamily="18" charset="0"/>
              </a:rPr>
              <a:t> </a:t>
            </a:r>
            <a:r>
              <a:rPr lang="en-GB" sz="4000" dirty="0" err="1">
                <a:solidFill>
                  <a:srgbClr val="C89B91"/>
                </a:solidFill>
                <a:effectLst/>
                <a:latin typeface="Arial" panose="020B0604020202020204" pitchFamily="34" charset="0"/>
                <a:ea typeface="Calibri" panose="020F0502020204030204" pitchFamily="34" charset="0"/>
                <a:cs typeface="Times New Roman" panose="02020603050405020304" pitchFamily="18" charset="0"/>
              </a:rPr>
              <a:t>vztazích</a:t>
            </a:r>
            <a:r>
              <a:rPr lang="en-GB" sz="4000" dirty="0">
                <a:solidFill>
                  <a:srgbClr val="C89B91"/>
                </a:solidFill>
                <a:effectLst/>
                <a:latin typeface="Arial" panose="020B0604020202020204" pitchFamily="34" charset="0"/>
                <a:ea typeface="Calibri" panose="020F0502020204030204" pitchFamily="34" charset="0"/>
                <a:cs typeface="Times New Roman" panose="02020603050405020304" pitchFamily="18" charset="0"/>
              </a:rPr>
              <a:t> </a:t>
            </a:r>
            <a:r>
              <a:rPr lang="en-GB" sz="3200" dirty="0">
                <a:solidFill>
                  <a:srgbClr val="233791"/>
                </a:solidFill>
                <a:effectLst/>
                <a:latin typeface="Arial" panose="020B0604020202020204" pitchFamily="34" charset="0"/>
                <a:ea typeface="Calibri" panose="020F0502020204030204" pitchFamily="34" charset="0"/>
                <a:cs typeface="Times New Roman" panose="02020603050405020304" pitchFamily="18" charset="0"/>
              </a:rPr>
              <a:t>s </a:t>
            </a:r>
            <a:r>
              <a:rPr lang="en-GB" sz="3200" dirty="0" err="1">
                <a:solidFill>
                  <a:srgbClr val="233791"/>
                </a:solidFill>
                <a:effectLst/>
                <a:latin typeface="Arial" panose="020B0604020202020204" pitchFamily="34" charset="0"/>
                <a:ea typeface="Calibri" panose="020F0502020204030204" pitchFamily="34" charset="0"/>
                <a:cs typeface="Times New Roman" panose="02020603050405020304" pitchFamily="18" charset="0"/>
              </a:rPr>
              <a:t>ostatními</a:t>
            </a:r>
            <a:r>
              <a:rPr lang="en-GB" sz="3200" dirty="0">
                <a:solidFill>
                  <a:srgbClr val="233791"/>
                </a:solidFill>
                <a:effectLst/>
                <a:latin typeface="Arial" panose="020B0604020202020204" pitchFamily="34" charset="0"/>
                <a:ea typeface="Calibri" panose="020F0502020204030204" pitchFamily="34" charset="0"/>
                <a:cs typeface="Times New Roman" panose="02020603050405020304" pitchFamily="18" charset="0"/>
              </a:rPr>
              <a:t> </a:t>
            </a:r>
            <a:r>
              <a:rPr lang="en-GB" sz="2000" dirty="0">
                <a:solidFill>
                  <a:srgbClr val="233791"/>
                </a:solidFill>
                <a:latin typeface="Arial" panose="020B0604020202020204" pitchFamily="34" charset="0"/>
                <a:cs typeface="Times New Roman" panose="02020603050405020304" pitchFamily="18" charset="0"/>
              </a:rPr>
              <a:t>(24 %), </a:t>
            </a:r>
            <a:r>
              <a:rPr lang="en-GB" sz="4000" dirty="0">
                <a:solidFill>
                  <a:srgbClr val="C89B91"/>
                </a:solidFill>
                <a:effectLst/>
                <a:latin typeface="Arial" panose="020B0604020202020204" pitchFamily="34" charset="0"/>
                <a:ea typeface="Calibri" panose="020F0502020204030204" pitchFamily="34" charset="0"/>
                <a:cs typeface="Times New Roman" panose="02020603050405020304" pitchFamily="18" charset="0"/>
              </a:rPr>
              <a:t>vina</a:t>
            </a:r>
            <a:r>
              <a:rPr lang="cs-CZ" sz="3200" dirty="0">
                <a:solidFill>
                  <a:srgbClr val="233791"/>
                </a:solidFill>
                <a:latin typeface="Arial" panose="020B0604020202020204" pitchFamily="34" charset="0"/>
                <a:ea typeface="Calibri" panose="020F0502020204030204" pitchFamily="34" charset="0"/>
                <a:cs typeface="Times New Roman" panose="02020603050405020304" pitchFamily="18" charset="0"/>
              </a:rPr>
              <a:t>,</a:t>
            </a:r>
            <a:r>
              <a:rPr lang="en-GB" sz="3200" dirty="0">
                <a:solidFill>
                  <a:srgbClr val="233791"/>
                </a:solidFill>
                <a:effectLst/>
                <a:latin typeface="Arial" panose="020B0604020202020204" pitchFamily="34" charset="0"/>
                <a:ea typeface="Calibri" panose="020F0502020204030204" pitchFamily="34" charset="0"/>
                <a:cs typeface="Times New Roman" panose="02020603050405020304" pitchFamily="18" charset="0"/>
              </a:rPr>
              <a:t> </a:t>
            </a:r>
            <a:r>
              <a:rPr lang="en-GB" sz="3200" dirty="0" err="1">
                <a:solidFill>
                  <a:srgbClr val="233791"/>
                </a:solidFill>
                <a:effectLst/>
                <a:latin typeface="Arial" panose="020B0604020202020204" pitchFamily="34" charset="0"/>
                <a:ea typeface="Calibri" panose="020F0502020204030204" pitchFamily="34" charset="0"/>
                <a:cs typeface="Times New Roman" panose="02020603050405020304" pitchFamily="18" charset="0"/>
              </a:rPr>
              <a:t>pocit</a:t>
            </a:r>
            <a:r>
              <a:rPr lang="en-GB" sz="3200" dirty="0">
                <a:solidFill>
                  <a:srgbClr val="233791"/>
                </a:solidFill>
                <a:effectLst/>
                <a:latin typeface="Arial" panose="020B0604020202020204" pitchFamily="34" charset="0"/>
                <a:ea typeface="Calibri" panose="020F0502020204030204" pitchFamily="34" charset="0"/>
                <a:cs typeface="Times New Roman" panose="02020603050405020304" pitchFamily="18" charset="0"/>
              </a:rPr>
              <a:t>, </a:t>
            </a:r>
            <a:r>
              <a:rPr lang="en-GB" sz="3200" dirty="0" err="1">
                <a:solidFill>
                  <a:srgbClr val="233791"/>
                </a:solidFill>
                <a:effectLst/>
                <a:latin typeface="Arial" panose="020B0604020202020204" pitchFamily="34" charset="0"/>
                <a:ea typeface="Calibri" panose="020F0502020204030204" pitchFamily="34" charset="0"/>
                <a:cs typeface="Times New Roman" panose="02020603050405020304" pitchFamily="18" charset="0"/>
              </a:rPr>
              <a:t>že</a:t>
            </a:r>
            <a:r>
              <a:rPr lang="cs-CZ" sz="3200" dirty="0">
                <a:solidFill>
                  <a:srgbClr val="233791"/>
                </a:solidFill>
                <a:effectLst/>
                <a:latin typeface="Arial" panose="020B0604020202020204" pitchFamily="34" charset="0"/>
                <a:ea typeface="Calibri" panose="020F0502020204030204" pitchFamily="34" charset="0"/>
                <a:cs typeface="Times New Roman" panose="02020603050405020304" pitchFamily="18" charset="0"/>
              </a:rPr>
              <a:t> za to můžu</a:t>
            </a:r>
            <a:r>
              <a:rPr lang="en-GB" sz="3200" dirty="0">
                <a:solidFill>
                  <a:srgbClr val="233791"/>
                </a:solidFill>
                <a:effectLst/>
                <a:latin typeface="Arial" panose="020B0604020202020204" pitchFamily="34" charset="0"/>
                <a:ea typeface="Calibri" panose="020F0502020204030204" pitchFamily="34" charset="0"/>
                <a:cs typeface="Times New Roman" panose="02020603050405020304" pitchFamily="18" charset="0"/>
              </a:rPr>
              <a:t> </a:t>
            </a:r>
            <a:r>
              <a:rPr lang="en-GB" sz="2000" dirty="0">
                <a:solidFill>
                  <a:srgbClr val="233791"/>
                </a:solidFill>
                <a:latin typeface="Arial" panose="020B0604020202020204" pitchFamily="34" charset="0"/>
                <a:cs typeface="Times New Roman" panose="02020603050405020304" pitchFamily="18" charset="0"/>
              </a:rPr>
              <a:t>(23 %), </a:t>
            </a:r>
            <a:r>
              <a:rPr lang="en-GB" sz="3200" dirty="0" err="1">
                <a:solidFill>
                  <a:srgbClr val="233791"/>
                </a:solidFill>
                <a:effectLst/>
                <a:latin typeface="Arial" panose="020B0604020202020204" pitchFamily="34" charset="0"/>
                <a:ea typeface="Calibri" panose="020F0502020204030204" pitchFamily="34" charset="0"/>
                <a:cs typeface="Times New Roman" panose="02020603050405020304" pitchFamily="18" charset="0"/>
              </a:rPr>
              <a:t>finanční</a:t>
            </a:r>
            <a:r>
              <a:rPr lang="en-GB" sz="3200" dirty="0">
                <a:solidFill>
                  <a:srgbClr val="233791"/>
                </a:solidFill>
                <a:effectLst/>
                <a:latin typeface="Arial" panose="020B0604020202020204" pitchFamily="34" charset="0"/>
                <a:ea typeface="Calibri" panose="020F0502020204030204" pitchFamily="34" charset="0"/>
                <a:cs typeface="Times New Roman" panose="02020603050405020304" pitchFamily="18" charset="0"/>
              </a:rPr>
              <a:t>, </a:t>
            </a:r>
            <a:r>
              <a:rPr lang="en-GB" sz="3200" dirty="0" err="1">
                <a:solidFill>
                  <a:srgbClr val="233791"/>
                </a:solidFill>
                <a:effectLst/>
                <a:latin typeface="Arial" panose="020B0604020202020204" pitchFamily="34" charset="0"/>
                <a:ea typeface="Calibri" panose="020F0502020204030204" pitchFamily="34" charset="0"/>
                <a:cs typeface="Times New Roman" panose="02020603050405020304" pitchFamily="18" charset="0"/>
              </a:rPr>
              <a:t>materiální</a:t>
            </a:r>
            <a:r>
              <a:rPr lang="en-GB" sz="3200" dirty="0">
                <a:solidFill>
                  <a:srgbClr val="233791"/>
                </a:solidFill>
                <a:effectLst/>
                <a:latin typeface="Arial" panose="020B0604020202020204" pitchFamily="34" charset="0"/>
                <a:ea typeface="Calibri" panose="020F0502020204030204" pitchFamily="34" charset="0"/>
                <a:cs typeface="Times New Roman" panose="02020603050405020304" pitchFamily="18" charset="0"/>
              </a:rPr>
              <a:t> </a:t>
            </a:r>
            <a:r>
              <a:rPr lang="en-GB" sz="4000" dirty="0" err="1">
                <a:solidFill>
                  <a:srgbClr val="C89B91"/>
                </a:solidFill>
                <a:effectLst/>
                <a:latin typeface="Arial" panose="020B0604020202020204" pitchFamily="34" charset="0"/>
                <a:ea typeface="Calibri" panose="020F0502020204030204" pitchFamily="34" charset="0"/>
                <a:cs typeface="Times New Roman" panose="02020603050405020304" pitchFamily="18" charset="0"/>
              </a:rPr>
              <a:t>ztráty</a:t>
            </a:r>
            <a:r>
              <a:rPr lang="en-GB" sz="3200" dirty="0">
                <a:solidFill>
                  <a:srgbClr val="233791"/>
                </a:solidFill>
                <a:effectLst/>
                <a:latin typeface="Arial" panose="020B0604020202020204" pitchFamily="34" charset="0"/>
                <a:ea typeface="Calibri" panose="020F0502020204030204" pitchFamily="34" charset="0"/>
                <a:cs typeface="Times New Roman" panose="02020603050405020304" pitchFamily="18" charset="0"/>
              </a:rPr>
              <a:t> </a:t>
            </a:r>
            <a:r>
              <a:rPr lang="en-GB" sz="2000" dirty="0">
                <a:solidFill>
                  <a:srgbClr val="233791"/>
                </a:solidFill>
                <a:latin typeface="Arial" panose="020B0604020202020204" pitchFamily="34" charset="0"/>
                <a:cs typeface="Times New Roman" panose="02020603050405020304" pitchFamily="18" charset="0"/>
              </a:rPr>
              <a:t>(23 %),</a:t>
            </a:r>
            <a:r>
              <a:rPr lang="en-GB" sz="3200" dirty="0">
                <a:solidFill>
                  <a:srgbClr val="233791"/>
                </a:solidFill>
                <a:effectLst/>
                <a:latin typeface="Arial" panose="020B0604020202020204" pitchFamily="34" charset="0"/>
                <a:ea typeface="Calibri" panose="020F0502020204030204" pitchFamily="34" charset="0"/>
                <a:cs typeface="Times New Roman" panose="02020603050405020304" pitchFamily="18" charset="0"/>
              </a:rPr>
              <a:t> </a:t>
            </a:r>
            <a:r>
              <a:rPr lang="en-GB" sz="3200" dirty="0" err="1">
                <a:solidFill>
                  <a:srgbClr val="233791"/>
                </a:solidFill>
                <a:effectLst/>
                <a:latin typeface="Arial" panose="020B0604020202020204" pitchFamily="34" charset="0"/>
                <a:ea typeface="Calibri" panose="020F0502020204030204" pitchFamily="34" charset="0"/>
                <a:cs typeface="Times New Roman" panose="02020603050405020304" pitchFamily="18" charset="0"/>
              </a:rPr>
              <a:t>fyzická</a:t>
            </a:r>
            <a:r>
              <a:rPr lang="en-GB" sz="3200" dirty="0">
                <a:solidFill>
                  <a:srgbClr val="233791"/>
                </a:solidFill>
                <a:effectLst/>
                <a:latin typeface="Arial" panose="020B0604020202020204" pitchFamily="34" charset="0"/>
                <a:ea typeface="Calibri" panose="020F0502020204030204" pitchFamily="34" charset="0"/>
                <a:cs typeface="Times New Roman" panose="02020603050405020304" pitchFamily="18" charset="0"/>
              </a:rPr>
              <a:t> </a:t>
            </a:r>
            <a:r>
              <a:rPr lang="en-GB" sz="4000" dirty="0" err="1">
                <a:solidFill>
                  <a:srgbClr val="C89B91"/>
                </a:solidFill>
                <a:effectLst/>
                <a:latin typeface="Arial" panose="020B0604020202020204" pitchFamily="34" charset="0"/>
                <a:ea typeface="Calibri" panose="020F0502020204030204" pitchFamily="34" charset="0"/>
                <a:cs typeface="Times New Roman" panose="02020603050405020304" pitchFamily="18" charset="0"/>
              </a:rPr>
              <a:t>bolest</a:t>
            </a:r>
            <a:r>
              <a:rPr lang="en-GB" sz="3200" dirty="0">
                <a:solidFill>
                  <a:srgbClr val="233791"/>
                </a:solidFill>
                <a:effectLst/>
                <a:latin typeface="Arial" panose="020B0604020202020204" pitchFamily="34" charset="0"/>
                <a:ea typeface="Calibri" panose="020F0502020204030204" pitchFamily="34" charset="0"/>
                <a:cs typeface="Times New Roman" panose="02020603050405020304" pitchFamily="18" charset="0"/>
              </a:rPr>
              <a:t> </a:t>
            </a:r>
            <a:r>
              <a:rPr lang="en-GB" sz="2000" dirty="0">
                <a:solidFill>
                  <a:srgbClr val="233791"/>
                </a:solidFill>
                <a:latin typeface="Arial" panose="020B0604020202020204" pitchFamily="34" charset="0"/>
                <a:cs typeface="Times New Roman" panose="02020603050405020304" pitchFamily="18" charset="0"/>
              </a:rPr>
              <a:t>(13 %), </a:t>
            </a:r>
            <a:r>
              <a:rPr lang="en-GB" sz="3200" dirty="0" err="1">
                <a:solidFill>
                  <a:srgbClr val="233791"/>
                </a:solidFill>
                <a:effectLst/>
                <a:latin typeface="Arial" panose="020B0604020202020204" pitchFamily="34" charset="0"/>
                <a:ea typeface="Calibri" panose="020F0502020204030204" pitchFamily="34" charset="0"/>
                <a:cs typeface="Times New Roman" panose="02020603050405020304" pitchFamily="18" charset="0"/>
              </a:rPr>
              <a:t>ztráta</a:t>
            </a:r>
            <a:r>
              <a:rPr lang="en-GB" sz="3200" dirty="0">
                <a:solidFill>
                  <a:srgbClr val="233791"/>
                </a:solidFill>
                <a:effectLst/>
                <a:latin typeface="Arial" panose="020B0604020202020204" pitchFamily="34" charset="0"/>
                <a:ea typeface="Calibri" panose="020F0502020204030204" pitchFamily="34" charset="0"/>
                <a:cs typeface="Times New Roman" panose="02020603050405020304" pitchFamily="18" charset="0"/>
              </a:rPr>
              <a:t> </a:t>
            </a:r>
            <a:r>
              <a:rPr lang="en-GB" sz="3200" dirty="0" err="1">
                <a:solidFill>
                  <a:srgbClr val="233791"/>
                </a:solidFill>
                <a:effectLst/>
                <a:latin typeface="Arial" panose="020B0604020202020204" pitchFamily="34" charset="0"/>
                <a:ea typeface="Calibri" panose="020F0502020204030204" pitchFamily="34" charset="0"/>
                <a:cs typeface="Times New Roman" panose="02020603050405020304" pitchFamily="18" charset="0"/>
              </a:rPr>
              <a:t>pomoci</a:t>
            </a:r>
            <a:r>
              <a:rPr lang="en-GB" sz="3200" dirty="0">
                <a:solidFill>
                  <a:srgbClr val="233791"/>
                </a:solidFill>
                <a:effectLst/>
                <a:latin typeface="Arial" panose="020B0604020202020204" pitchFamily="34" charset="0"/>
                <a:ea typeface="Calibri" panose="020F0502020204030204" pitchFamily="34" charset="0"/>
                <a:cs typeface="Times New Roman" panose="02020603050405020304" pitchFamily="18" charset="0"/>
              </a:rPr>
              <a:t> a </a:t>
            </a:r>
            <a:r>
              <a:rPr lang="en-GB" sz="3200" dirty="0" err="1">
                <a:solidFill>
                  <a:srgbClr val="233791"/>
                </a:solidFill>
                <a:effectLst/>
                <a:latin typeface="Arial" panose="020B0604020202020204" pitchFamily="34" charset="0"/>
                <a:ea typeface="Calibri" panose="020F0502020204030204" pitchFamily="34" charset="0"/>
                <a:cs typeface="Times New Roman" panose="02020603050405020304" pitchFamily="18" charset="0"/>
              </a:rPr>
              <a:t>podpory</a:t>
            </a:r>
            <a:r>
              <a:rPr lang="en-GB" sz="3200" dirty="0">
                <a:solidFill>
                  <a:srgbClr val="233791"/>
                </a:solidFill>
                <a:effectLst/>
                <a:latin typeface="Arial" panose="020B0604020202020204" pitchFamily="34" charset="0"/>
                <a:ea typeface="Calibri" panose="020F0502020204030204" pitchFamily="34" charset="0"/>
                <a:cs typeface="Times New Roman" panose="02020603050405020304" pitchFamily="18" charset="0"/>
              </a:rPr>
              <a:t> </a:t>
            </a:r>
            <a:r>
              <a:rPr lang="en-GB" sz="2000" dirty="0">
                <a:solidFill>
                  <a:srgbClr val="233791"/>
                </a:solidFill>
                <a:latin typeface="Arial" panose="020B0604020202020204" pitchFamily="34" charset="0"/>
                <a:cs typeface="Times New Roman" panose="02020603050405020304" pitchFamily="18" charset="0"/>
              </a:rPr>
              <a:t>(12 %), </a:t>
            </a:r>
            <a:r>
              <a:rPr lang="en-GB" sz="3200" dirty="0" err="1">
                <a:solidFill>
                  <a:srgbClr val="233791"/>
                </a:solidFill>
                <a:effectLst/>
                <a:latin typeface="Arial" panose="020B0604020202020204" pitchFamily="34" charset="0"/>
                <a:ea typeface="Calibri" panose="020F0502020204030204" pitchFamily="34" charset="0"/>
                <a:cs typeface="Times New Roman" panose="02020603050405020304" pitchFamily="18" charset="0"/>
              </a:rPr>
              <a:t>jiné</a:t>
            </a:r>
            <a:r>
              <a:rPr lang="en-GB" sz="3200" dirty="0">
                <a:solidFill>
                  <a:srgbClr val="233791"/>
                </a:solidFill>
                <a:effectLst/>
                <a:latin typeface="Arial" panose="020B0604020202020204" pitchFamily="34" charset="0"/>
                <a:ea typeface="Calibri" panose="020F0502020204030204" pitchFamily="34" charset="0"/>
                <a:cs typeface="Times New Roman" panose="02020603050405020304" pitchFamily="18" charset="0"/>
              </a:rPr>
              <a:t> </a:t>
            </a:r>
            <a:r>
              <a:rPr lang="en-GB" sz="3200" dirty="0" err="1">
                <a:solidFill>
                  <a:srgbClr val="233791"/>
                </a:solidFill>
                <a:effectLst/>
                <a:latin typeface="Arial" panose="020B0604020202020204" pitchFamily="34" charset="0"/>
                <a:ea typeface="Calibri" panose="020F0502020204030204" pitchFamily="34" charset="0"/>
                <a:cs typeface="Times New Roman" panose="02020603050405020304" pitchFamily="18" charset="0"/>
              </a:rPr>
              <a:t>problémy</a:t>
            </a:r>
            <a:r>
              <a:rPr lang="en-GB" sz="3200" dirty="0">
                <a:solidFill>
                  <a:srgbClr val="233791"/>
                </a:solidFill>
                <a:effectLst/>
                <a:latin typeface="Arial" panose="020B0604020202020204" pitchFamily="34" charset="0"/>
                <a:ea typeface="Calibri" panose="020F0502020204030204" pitchFamily="34" charset="0"/>
                <a:cs typeface="Times New Roman" panose="02020603050405020304" pitchFamily="18" charset="0"/>
              </a:rPr>
              <a:t> </a:t>
            </a:r>
            <a:r>
              <a:rPr lang="en-GB" sz="2000" dirty="0">
                <a:solidFill>
                  <a:srgbClr val="233791"/>
                </a:solidFill>
                <a:latin typeface="Arial" panose="020B0604020202020204" pitchFamily="34" charset="0"/>
                <a:cs typeface="Times New Roman" panose="02020603050405020304" pitchFamily="18" charset="0"/>
              </a:rPr>
              <a:t>(11 %).</a:t>
            </a:r>
            <a:endParaRPr lang="cs-CZ" sz="2000" dirty="0">
              <a:solidFill>
                <a:srgbClr val="233791"/>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689127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8A61CE-17F3-452E-93E3-D0304DFE71DD}"/>
              </a:ext>
            </a:extLst>
          </p:cNvPr>
          <p:cNvSpPr>
            <a:spLocks noGrp="1"/>
          </p:cNvSpPr>
          <p:nvPr>
            <p:ph type="title"/>
          </p:nvPr>
        </p:nvSpPr>
        <p:spPr>
          <a:xfrm>
            <a:off x="838200" y="346271"/>
            <a:ext cx="10515600" cy="1325563"/>
          </a:xfrm>
        </p:spPr>
        <p:txBody>
          <a:bodyPr/>
          <a:lstStyle/>
          <a:p>
            <a:r>
              <a:rPr lang="cs-CZ" dirty="0">
                <a:solidFill>
                  <a:srgbClr val="233791"/>
                </a:solidFill>
              </a:rPr>
              <a:t>Z jakých důvodů o tom s nikým nemluvil(a)? </a:t>
            </a:r>
          </a:p>
        </p:txBody>
      </p:sp>
      <p:sp>
        <p:nvSpPr>
          <p:cNvPr id="3" name="Zástupný text 2">
            <a:extLst>
              <a:ext uri="{FF2B5EF4-FFF2-40B4-BE49-F238E27FC236}">
                <a16:creationId xmlns:a16="http://schemas.microsoft.com/office/drawing/2014/main" id="{66E947F0-0D57-4E1D-B70B-C30858C4AE68}"/>
              </a:ext>
            </a:extLst>
          </p:cNvPr>
          <p:cNvSpPr>
            <a:spLocks noGrp="1"/>
          </p:cNvSpPr>
          <p:nvPr>
            <p:ph type="body" idx="1"/>
          </p:nvPr>
        </p:nvSpPr>
        <p:spPr>
          <a:xfrm>
            <a:off x="791852" y="1857079"/>
            <a:ext cx="10561948" cy="4319883"/>
          </a:xfrm>
        </p:spPr>
        <p:txBody>
          <a:bodyPr>
            <a:normAutofit/>
          </a:bodyPr>
          <a:lstStyle/>
          <a:p>
            <a:pPr marL="114300" indent="0">
              <a:buNone/>
            </a:pPr>
            <a:r>
              <a:rPr lang="en-US" sz="3600" dirty="0" err="1">
                <a:solidFill>
                  <a:srgbClr val="233791"/>
                </a:solidFill>
              </a:rPr>
              <a:t>událost</a:t>
            </a:r>
            <a:r>
              <a:rPr lang="en-US" sz="3600" dirty="0">
                <a:solidFill>
                  <a:srgbClr val="233791"/>
                </a:solidFill>
              </a:rPr>
              <a:t> se </a:t>
            </a:r>
            <a:r>
              <a:rPr lang="en-US" sz="3600" dirty="0" err="1">
                <a:solidFill>
                  <a:srgbClr val="233791"/>
                </a:solidFill>
              </a:rPr>
              <a:t>zdála</a:t>
            </a:r>
            <a:r>
              <a:rPr lang="en-US" sz="3600" dirty="0">
                <a:solidFill>
                  <a:srgbClr val="233791"/>
                </a:solidFill>
              </a:rPr>
              <a:t> </a:t>
            </a:r>
            <a:r>
              <a:rPr lang="en-US" sz="3600" dirty="0" err="1">
                <a:solidFill>
                  <a:srgbClr val="233791"/>
                </a:solidFill>
              </a:rPr>
              <a:t>příliš</a:t>
            </a:r>
            <a:r>
              <a:rPr lang="en-US" sz="3600" dirty="0">
                <a:solidFill>
                  <a:srgbClr val="233791"/>
                </a:solidFill>
              </a:rPr>
              <a:t> </a:t>
            </a:r>
            <a:r>
              <a:rPr lang="en-US" sz="3600" dirty="0" err="1">
                <a:solidFill>
                  <a:srgbClr val="233791"/>
                </a:solidFill>
              </a:rPr>
              <a:t>banální</a:t>
            </a:r>
            <a:r>
              <a:rPr lang="en-US" sz="3600" dirty="0">
                <a:solidFill>
                  <a:srgbClr val="233791"/>
                </a:solidFill>
              </a:rPr>
              <a:t> (52 %); </a:t>
            </a:r>
            <a:r>
              <a:rPr lang="en-US" sz="3600" dirty="0" err="1">
                <a:solidFill>
                  <a:srgbClr val="233791"/>
                </a:solidFill>
              </a:rPr>
              <a:t>nikdo</a:t>
            </a:r>
            <a:r>
              <a:rPr lang="en-US" sz="3600" dirty="0">
                <a:solidFill>
                  <a:srgbClr val="233791"/>
                </a:solidFill>
              </a:rPr>
              <a:t> s </a:t>
            </a:r>
            <a:r>
              <a:rPr lang="en-US" sz="3600" dirty="0" err="1">
                <a:solidFill>
                  <a:srgbClr val="233791"/>
                </a:solidFill>
              </a:rPr>
              <a:t>tím</a:t>
            </a:r>
            <a:r>
              <a:rPr lang="en-US" sz="3600" dirty="0">
                <a:solidFill>
                  <a:srgbClr val="233791"/>
                </a:solidFill>
              </a:rPr>
              <a:t> </a:t>
            </a:r>
            <a:r>
              <a:rPr lang="en-US" sz="4400" dirty="0" err="1">
                <a:solidFill>
                  <a:srgbClr val="C89B91"/>
                </a:solidFill>
              </a:rPr>
              <a:t>nebude</a:t>
            </a:r>
            <a:r>
              <a:rPr lang="en-US" sz="4400" dirty="0">
                <a:solidFill>
                  <a:srgbClr val="C89B91"/>
                </a:solidFill>
              </a:rPr>
              <a:t> </a:t>
            </a:r>
            <a:r>
              <a:rPr lang="en-US" sz="4400" dirty="0" err="1">
                <a:solidFill>
                  <a:srgbClr val="C89B91"/>
                </a:solidFill>
              </a:rPr>
              <a:t>moci</a:t>
            </a:r>
            <a:r>
              <a:rPr lang="en-US" sz="4400" dirty="0">
                <a:solidFill>
                  <a:srgbClr val="C89B91"/>
                </a:solidFill>
              </a:rPr>
              <a:t> </a:t>
            </a:r>
            <a:r>
              <a:rPr lang="en-US" sz="4400" dirty="0" err="1">
                <a:solidFill>
                  <a:srgbClr val="C89B91"/>
                </a:solidFill>
              </a:rPr>
              <a:t>nic</a:t>
            </a:r>
            <a:r>
              <a:rPr lang="en-US" sz="4400" dirty="0">
                <a:solidFill>
                  <a:srgbClr val="C89B91"/>
                </a:solidFill>
              </a:rPr>
              <a:t> </a:t>
            </a:r>
            <a:r>
              <a:rPr lang="en-US" sz="4400" dirty="0" err="1">
                <a:solidFill>
                  <a:srgbClr val="C89B91"/>
                </a:solidFill>
              </a:rPr>
              <a:t>dělat</a:t>
            </a:r>
            <a:r>
              <a:rPr lang="en-US" sz="4400" dirty="0">
                <a:solidFill>
                  <a:srgbClr val="C89B91"/>
                </a:solidFill>
              </a:rPr>
              <a:t> </a:t>
            </a:r>
            <a:r>
              <a:rPr lang="en-US" sz="3600" dirty="0">
                <a:solidFill>
                  <a:srgbClr val="233791"/>
                </a:solidFill>
              </a:rPr>
              <a:t>(44 %), </a:t>
            </a:r>
            <a:r>
              <a:rPr lang="en-US" sz="3600" dirty="0" err="1">
                <a:solidFill>
                  <a:srgbClr val="233791"/>
                </a:solidFill>
              </a:rPr>
              <a:t>nechtěl</a:t>
            </a:r>
            <a:r>
              <a:rPr lang="en-US" sz="3600" dirty="0">
                <a:solidFill>
                  <a:srgbClr val="233791"/>
                </a:solidFill>
              </a:rPr>
              <a:t> </a:t>
            </a:r>
            <a:r>
              <a:rPr lang="en-US" sz="3600" dirty="0" err="1">
                <a:solidFill>
                  <a:srgbClr val="233791"/>
                </a:solidFill>
              </a:rPr>
              <a:t>jsem</a:t>
            </a:r>
            <a:r>
              <a:rPr lang="en-US" sz="3600" dirty="0">
                <a:solidFill>
                  <a:srgbClr val="233791"/>
                </a:solidFill>
              </a:rPr>
              <a:t>, aby se do toho </a:t>
            </a:r>
            <a:r>
              <a:rPr lang="en-US" sz="3600" dirty="0" err="1">
                <a:solidFill>
                  <a:srgbClr val="233791"/>
                </a:solidFill>
              </a:rPr>
              <a:t>někdo</a:t>
            </a:r>
            <a:r>
              <a:rPr lang="en-US" sz="3600" dirty="0">
                <a:solidFill>
                  <a:srgbClr val="233791"/>
                </a:solidFill>
              </a:rPr>
              <a:t> </a:t>
            </a:r>
            <a:r>
              <a:rPr lang="en-US" sz="3600" dirty="0" err="1">
                <a:solidFill>
                  <a:srgbClr val="233791"/>
                </a:solidFill>
              </a:rPr>
              <a:t>vměšoval</a:t>
            </a:r>
            <a:r>
              <a:rPr lang="en-US" sz="3600" dirty="0">
                <a:solidFill>
                  <a:srgbClr val="233791"/>
                </a:solidFill>
              </a:rPr>
              <a:t> (44 %), </a:t>
            </a:r>
            <a:r>
              <a:rPr lang="en-US" sz="3600" dirty="0" err="1">
                <a:solidFill>
                  <a:srgbClr val="233791"/>
                </a:solidFill>
              </a:rPr>
              <a:t>nechtěl</a:t>
            </a:r>
            <a:r>
              <a:rPr lang="en-US" sz="3600" dirty="0">
                <a:solidFill>
                  <a:srgbClr val="233791"/>
                </a:solidFill>
              </a:rPr>
              <a:t> </a:t>
            </a:r>
            <a:r>
              <a:rPr lang="en-US" sz="3600" dirty="0" err="1">
                <a:solidFill>
                  <a:srgbClr val="233791"/>
                </a:solidFill>
              </a:rPr>
              <a:t>jsem</a:t>
            </a:r>
            <a:r>
              <a:rPr lang="en-US" sz="3600" dirty="0">
                <a:solidFill>
                  <a:srgbClr val="233791"/>
                </a:solidFill>
              </a:rPr>
              <a:t> </a:t>
            </a:r>
            <a:r>
              <a:rPr lang="en-US" sz="3600" dirty="0" err="1">
                <a:solidFill>
                  <a:srgbClr val="233791"/>
                </a:solidFill>
              </a:rPr>
              <a:t>ublížit</a:t>
            </a:r>
            <a:r>
              <a:rPr lang="en-US" sz="3600" dirty="0">
                <a:solidFill>
                  <a:srgbClr val="233791"/>
                </a:solidFill>
              </a:rPr>
              <a:t> </a:t>
            </a:r>
            <a:r>
              <a:rPr lang="en-US" sz="3600" dirty="0" err="1">
                <a:solidFill>
                  <a:srgbClr val="233791"/>
                </a:solidFill>
              </a:rPr>
              <a:t>svým</a:t>
            </a:r>
            <a:r>
              <a:rPr lang="en-US" sz="3600" dirty="0">
                <a:solidFill>
                  <a:srgbClr val="233791"/>
                </a:solidFill>
              </a:rPr>
              <a:t> </a:t>
            </a:r>
            <a:r>
              <a:rPr lang="en-US" sz="3600" dirty="0" err="1">
                <a:solidFill>
                  <a:srgbClr val="233791"/>
                </a:solidFill>
              </a:rPr>
              <a:t>blízkým</a:t>
            </a:r>
            <a:r>
              <a:rPr lang="en-US" sz="3600" dirty="0">
                <a:solidFill>
                  <a:srgbClr val="233791"/>
                </a:solidFill>
              </a:rPr>
              <a:t> (37 %), </a:t>
            </a:r>
            <a:r>
              <a:rPr lang="en-US" sz="3600" dirty="0" err="1">
                <a:solidFill>
                  <a:srgbClr val="233791"/>
                </a:solidFill>
              </a:rPr>
              <a:t>nechtěl</a:t>
            </a:r>
            <a:r>
              <a:rPr lang="en-US" sz="3600" dirty="0">
                <a:solidFill>
                  <a:srgbClr val="233791"/>
                </a:solidFill>
              </a:rPr>
              <a:t> </a:t>
            </a:r>
            <a:r>
              <a:rPr lang="en-US" sz="3600" dirty="0" err="1">
                <a:solidFill>
                  <a:srgbClr val="233791"/>
                </a:solidFill>
              </a:rPr>
              <a:t>jsem</a:t>
            </a:r>
            <a:r>
              <a:rPr lang="en-US" sz="3600" dirty="0">
                <a:solidFill>
                  <a:srgbClr val="233791"/>
                </a:solidFill>
              </a:rPr>
              <a:t> </a:t>
            </a:r>
            <a:r>
              <a:rPr lang="en-US" sz="3600" dirty="0" err="1">
                <a:solidFill>
                  <a:srgbClr val="233791"/>
                </a:solidFill>
              </a:rPr>
              <a:t>poškodit</a:t>
            </a:r>
            <a:r>
              <a:rPr lang="en-US" sz="3600" dirty="0">
                <a:solidFill>
                  <a:srgbClr val="233791"/>
                </a:solidFill>
              </a:rPr>
              <a:t> </a:t>
            </a:r>
            <a:r>
              <a:rPr lang="en-US" sz="3600" dirty="0" err="1">
                <a:solidFill>
                  <a:srgbClr val="233791"/>
                </a:solidFill>
              </a:rPr>
              <a:t>pověst</a:t>
            </a:r>
            <a:r>
              <a:rPr lang="en-US" sz="3600" dirty="0">
                <a:solidFill>
                  <a:srgbClr val="233791"/>
                </a:solidFill>
              </a:rPr>
              <a:t> </a:t>
            </a:r>
            <a:r>
              <a:rPr lang="en-US" sz="3600" dirty="0" err="1">
                <a:solidFill>
                  <a:srgbClr val="233791"/>
                </a:solidFill>
              </a:rPr>
              <a:t>rodiny</a:t>
            </a:r>
            <a:r>
              <a:rPr lang="en-US" sz="3600" dirty="0">
                <a:solidFill>
                  <a:srgbClr val="233791"/>
                </a:solidFill>
              </a:rPr>
              <a:t> (30 %), </a:t>
            </a:r>
            <a:r>
              <a:rPr lang="en-US" sz="3600" dirty="0" err="1">
                <a:solidFill>
                  <a:srgbClr val="233791"/>
                </a:solidFill>
              </a:rPr>
              <a:t>nikdo</a:t>
            </a:r>
            <a:r>
              <a:rPr lang="en-US" sz="3600" dirty="0">
                <a:solidFill>
                  <a:srgbClr val="233791"/>
                </a:solidFill>
              </a:rPr>
              <a:t> by mi </a:t>
            </a:r>
            <a:r>
              <a:rPr lang="en-US" sz="4000" dirty="0" err="1">
                <a:solidFill>
                  <a:srgbClr val="C89B91"/>
                </a:solidFill>
              </a:rPr>
              <a:t>nevěřil</a:t>
            </a:r>
            <a:r>
              <a:rPr lang="en-US" sz="3600" dirty="0">
                <a:solidFill>
                  <a:srgbClr val="233791"/>
                </a:solidFill>
              </a:rPr>
              <a:t> (26 %), </a:t>
            </a:r>
            <a:r>
              <a:rPr lang="en-US" sz="3600" dirty="0" err="1">
                <a:solidFill>
                  <a:srgbClr val="233791"/>
                </a:solidFill>
              </a:rPr>
              <a:t>styděl</a:t>
            </a:r>
            <a:r>
              <a:rPr lang="en-US" sz="3600" dirty="0">
                <a:solidFill>
                  <a:srgbClr val="233791"/>
                </a:solidFill>
              </a:rPr>
              <a:t> </a:t>
            </a:r>
            <a:r>
              <a:rPr lang="en-US" sz="3600" dirty="0" err="1">
                <a:solidFill>
                  <a:srgbClr val="233791"/>
                </a:solidFill>
              </a:rPr>
              <a:t>jsem</a:t>
            </a:r>
            <a:r>
              <a:rPr lang="en-US" sz="3600" dirty="0">
                <a:solidFill>
                  <a:srgbClr val="233791"/>
                </a:solidFill>
              </a:rPr>
              <a:t> se (26 %), </a:t>
            </a:r>
            <a:r>
              <a:rPr lang="en-US" sz="4000" dirty="0" err="1">
                <a:solidFill>
                  <a:srgbClr val="C89B91"/>
                </a:solidFill>
              </a:rPr>
              <a:t>strach</a:t>
            </a:r>
            <a:r>
              <a:rPr lang="en-US" sz="3600" dirty="0">
                <a:solidFill>
                  <a:srgbClr val="233791"/>
                </a:solidFill>
              </a:rPr>
              <a:t> z </a:t>
            </a:r>
            <a:r>
              <a:rPr lang="en-US" sz="3600" dirty="0" err="1">
                <a:solidFill>
                  <a:srgbClr val="233791"/>
                </a:solidFill>
              </a:rPr>
              <a:t>pomsty</a:t>
            </a:r>
            <a:r>
              <a:rPr lang="en-US" sz="3600" dirty="0">
                <a:solidFill>
                  <a:srgbClr val="233791"/>
                </a:solidFill>
              </a:rPr>
              <a:t> (18 %), </a:t>
            </a:r>
            <a:r>
              <a:rPr lang="en-US" sz="3600" dirty="0" err="1">
                <a:solidFill>
                  <a:srgbClr val="233791"/>
                </a:solidFill>
              </a:rPr>
              <a:t>nechtěl</a:t>
            </a:r>
            <a:r>
              <a:rPr lang="en-US" sz="3600" dirty="0">
                <a:solidFill>
                  <a:srgbClr val="233791"/>
                </a:solidFill>
              </a:rPr>
              <a:t> </a:t>
            </a:r>
            <a:r>
              <a:rPr lang="en-US" sz="3600" dirty="0" err="1">
                <a:solidFill>
                  <a:srgbClr val="233791"/>
                </a:solidFill>
              </a:rPr>
              <a:t>jsem</a:t>
            </a:r>
            <a:r>
              <a:rPr lang="en-US" sz="3600" dirty="0">
                <a:solidFill>
                  <a:srgbClr val="233791"/>
                </a:solidFill>
              </a:rPr>
              <a:t> </a:t>
            </a:r>
            <a:r>
              <a:rPr lang="en-US" sz="3600" dirty="0" err="1">
                <a:solidFill>
                  <a:srgbClr val="233791"/>
                </a:solidFill>
              </a:rPr>
              <a:t>pachatele</a:t>
            </a:r>
            <a:r>
              <a:rPr lang="en-US" sz="3600" dirty="0">
                <a:solidFill>
                  <a:srgbClr val="233791"/>
                </a:solidFill>
              </a:rPr>
              <a:t> </a:t>
            </a:r>
            <a:r>
              <a:rPr lang="en-US" sz="3600" dirty="0" err="1">
                <a:solidFill>
                  <a:srgbClr val="233791"/>
                </a:solidFill>
              </a:rPr>
              <a:t>potrestat</a:t>
            </a:r>
            <a:r>
              <a:rPr lang="en-US" sz="3600" dirty="0">
                <a:solidFill>
                  <a:srgbClr val="233791"/>
                </a:solidFill>
              </a:rPr>
              <a:t> (16 %), </a:t>
            </a:r>
            <a:r>
              <a:rPr lang="en-US" sz="3600" dirty="0" err="1">
                <a:solidFill>
                  <a:srgbClr val="233791"/>
                </a:solidFill>
              </a:rPr>
              <a:t>jsem</a:t>
            </a:r>
            <a:r>
              <a:rPr lang="en-US" sz="3600" dirty="0">
                <a:solidFill>
                  <a:srgbClr val="233791"/>
                </a:solidFill>
              </a:rPr>
              <a:t> </a:t>
            </a:r>
            <a:r>
              <a:rPr lang="en-US" sz="4000" dirty="0" err="1">
                <a:solidFill>
                  <a:srgbClr val="C89B91"/>
                </a:solidFill>
              </a:rPr>
              <a:t>závislý</a:t>
            </a:r>
            <a:r>
              <a:rPr lang="en-US" sz="4000" dirty="0">
                <a:solidFill>
                  <a:srgbClr val="C89B91"/>
                </a:solidFill>
              </a:rPr>
              <a:t> </a:t>
            </a:r>
            <a:r>
              <a:rPr lang="en-US" sz="4000" dirty="0" err="1">
                <a:solidFill>
                  <a:srgbClr val="C89B91"/>
                </a:solidFill>
              </a:rPr>
              <a:t>na</a:t>
            </a:r>
            <a:r>
              <a:rPr lang="en-US" sz="4000" dirty="0">
                <a:solidFill>
                  <a:srgbClr val="C89B91"/>
                </a:solidFill>
              </a:rPr>
              <a:t> </a:t>
            </a:r>
            <a:r>
              <a:rPr lang="en-US" sz="4000" dirty="0" err="1">
                <a:solidFill>
                  <a:srgbClr val="C89B91"/>
                </a:solidFill>
              </a:rPr>
              <a:t>pomoci</a:t>
            </a:r>
            <a:r>
              <a:rPr lang="en-US" sz="4000" dirty="0">
                <a:solidFill>
                  <a:srgbClr val="C89B91"/>
                </a:solidFill>
              </a:rPr>
              <a:t> </a:t>
            </a:r>
            <a:r>
              <a:rPr lang="en-US" sz="3600" dirty="0" err="1">
                <a:solidFill>
                  <a:srgbClr val="233791"/>
                </a:solidFill>
              </a:rPr>
              <a:t>pachatele</a:t>
            </a:r>
            <a:r>
              <a:rPr lang="en-US" sz="3600" dirty="0">
                <a:solidFill>
                  <a:srgbClr val="233791"/>
                </a:solidFill>
              </a:rPr>
              <a:t> (15 %) </a:t>
            </a:r>
            <a:r>
              <a:rPr lang="en-US" sz="3600" dirty="0" err="1">
                <a:solidFill>
                  <a:srgbClr val="233791"/>
                </a:solidFill>
              </a:rPr>
              <a:t>nebo</a:t>
            </a:r>
            <a:r>
              <a:rPr lang="en-US" sz="3600" dirty="0">
                <a:solidFill>
                  <a:srgbClr val="233791"/>
                </a:solidFill>
              </a:rPr>
              <a:t> </a:t>
            </a:r>
            <a:r>
              <a:rPr lang="en-US" sz="3600" dirty="0" err="1">
                <a:solidFill>
                  <a:srgbClr val="233791"/>
                </a:solidFill>
              </a:rPr>
              <a:t>jiné</a:t>
            </a:r>
            <a:r>
              <a:rPr lang="en-US" sz="3600" dirty="0">
                <a:solidFill>
                  <a:srgbClr val="233791"/>
                </a:solidFill>
              </a:rPr>
              <a:t> </a:t>
            </a:r>
            <a:r>
              <a:rPr lang="en-US" sz="3600" dirty="0" err="1">
                <a:solidFill>
                  <a:srgbClr val="233791"/>
                </a:solidFill>
              </a:rPr>
              <a:t>důvody</a:t>
            </a:r>
            <a:r>
              <a:rPr lang="en-US" sz="3600" dirty="0">
                <a:solidFill>
                  <a:srgbClr val="233791"/>
                </a:solidFill>
              </a:rPr>
              <a:t> (8 %). </a:t>
            </a:r>
            <a:endParaRPr lang="cs-CZ" sz="3600" dirty="0">
              <a:solidFill>
                <a:srgbClr val="233791"/>
              </a:solidFill>
            </a:endParaRPr>
          </a:p>
        </p:txBody>
      </p:sp>
      <p:sp>
        <p:nvSpPr>
          <p:cNvPr id="5" name="TextovéPole 4">
            <a:extLst>
              <a:ext uri="{FF2B5EF4-FFF2-40B4-BE49-F238E27FC236}">
                <a16:creationId xmlns:a16="http://schemas.microsoft.com/office/drawing/2014/main" id="{1A799B06-2304-45D4-A283-815290389165}"/>
              </a:ext>
            </a:extLst>
          </p:cNvPr>
          <p:cNvSpPr txBox="1"/>
          <p:nvPr/>
        </p:nvSpPr>
        <p:spPr>
          <a:xfrm rot="1938882">
            <a:off x="8982195" y="6051784"/>
            <a:ext cx="2271163" cy="307777"/>
          </a:xfrm>
          <a:prstGeom prst="rect">
            <a:avLst/>
          </a:prstGeom>
          <a:noFill/>
        </p:spPr>
        <p:txBody>
          <a:bodyPr wrap="square" rtlCol="0">
            <a:spAutoFit/>
          </a:bodyPr>
          <a:lstStyle/>
          <a:p>
            <a:pPr algn="ctr"/>
            <a:r>
              <a:rPr lang="cs-CZ" b="1" dirty="0">
                <a:solidFill>
                  <a:srgbClr val="C89B91"/>
                </a:solidFill>
              </a:rPr>
              <a:t>nedůvěra v systém</a:t>
            </a:r>
          </a:p>
        </p:txBody>
      </p:sp>
      <p:sp>
        <p:nvSpPr>
          <p:cNvPr id="6" name="TextovéPole 5">
            <a:extLst>
              <a:ext uri="{FF2B5EF4-FFF2-40B4-BE49-F238E27FC236}">
                <a16:creationId xmlns:a16="http://schemas.microsoft.com/office/drawing/2014/main" id="{42BA669E-7778-4FD8-A01D-6EE74BF07C5A}"/>
              </a:ext>
            </a:extLst>
          </p:cNvPr>
          <p:cNvSpPr txBox="1"/>
          <p:nvPr/>
        </p:nvSpPr>
        <p:spPr>
          <a:xfrm rot="1938882" flipH="1">
            <a:off x="10817887" y="5803393"/>
            <a:ext cx="1006455" cy="307777"/>
          </a:xfrm>
          <a:prstGeom prst="rect">
            <a:avLst/>
          </a:prstGeom>
          <a:noFill/>
        </p:spPr>
        <p:txBody>
          <a:bodyPr wrap="square" rtlCol="0">
            <a:spAutoFit/>
          </a:bodyPr>
          <a:lstStyle/>
          <a:p>
            <a:r>
              <a:rPr lang="cs-CZ" b="1" dirty="0">
                <a:solidFill>
                  <a:srgbClr val="C89B91"/>
                </a:solidFill>
              </a:rPr>
              <a:t>stud</a:t>
            </a:r>
          </a:p>
        </p:txBody>
      </p:sp>
      <p:sp>
        <p:nvSpPr>
          <p:cNvPr id="7" name="TextovéPole 6">
            <a:extLst>
              <a:ext uri="{FF2B5EF4-FFF2-40B4-BE49-F238E27FC236}">
                <a16:creationId xmlns:a16="http://schemas.microsoft.com/office/drawing/2014/main" id="{FF265B33-F9F9-4841-9E48-3664C256524B}"/>
              </a:ext>
            </a:extLst>
          </p:cNvPr>
          <p:cNvSpPr txBox="1"/>
          <p:nvPr/>
        </p:nvSpPr>
        <p:spPr>
          <a:xfrm rot="1938882">
            <a:off x="9004174" y="6202459"/>
            <a:ext cx="1217882" cy="307777"/>
          </a:xfrm>
          <a:prstGeom prst="rect">
            <a:avLst/>
          </a:prstGeom>
          <a:noFill/>
        </p:spPr>
        <p:txBody>
          <a:bodyPr wrap="square" rtlCol="0">
            <a:spAutoFit/>
          </a:bodyPr>
          <a:lstStyle/>
          <a:p>
            <a:r>
              <a:rPr lang="cs-CZ" b="1" dirty="0">
                <a:solidFill>
                  <a:srgbClr val="C89B91"/>
                </a:solidFill>
              </a:rPr>
              <a:t>závislost</a:t>
            </a:r>
          </a:p>
        </p:txBody>
      </p:sp>
      <p:sp>
        <p:nvSpPr>
          <p:cNvPr id="8" name="TextovéPole 7">
            <a:extLst>
              <a:ext uri="{FF2B5EF4-FFF2-40B4-BE49-F238E27FC236}">
                <a16:creationId xmlns:a16="http://schemas.microsoft.com/office/drawing/2014/main" id="{8FA4B3CF-FC22-4B5A-90DD-BC42C99214D2}"/>
              </a:ext>
            </a:extLst>
          </p:cNvPr>
          <p:cNvSpPr txBox="1"/>
          <p:nvPr/>
        </p:nvSpPr>
        <p:spPr>
          <a:xfrm rot="1938882">
            <a:off x="9900999" y="6051785"/>
            <a:ext cx="2174240" cy="307777"/>
          </a:xfrm>
          <a:prstGeom prst="rect">
            <a:avLst/>
          </a:prstGeom>
          <a:noFill/>
        </p:spPr>
        <p:txBody>
          <a:bodyPr wrap="square" rtlCol="0">
            <a:spAutoFit/>
          </a:bodyPr>
          <a:lstStyle/>
          <a:p>
            <a:r>
              <a:rPr lang="cs-CZ" b="1" dirty="0">
                <a:solidFill>
                  <a:srgbClr val="C89B91"/>
                </a:solidFill>
              </a:rPr>
              <a:t>„soukromá záležitost“</a:t>
            </a:r>
          </a:p>
        </p:txBody>
      </p:sp>
    </p:spTree>
    <p:extLst>
      <p:ext uri="{BB962C8B-B14F-4D97-AF65-F5344CB8AC3E}">
        <p14:creationId xmlns:p14="http://schemas.microsoft.com/office/powerpoint/2010/main" val="1044065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3" name="Google Shape;323;p22"/>
          <p:cNvSpPr txBox="1"/>
          <p:nvPr/>
        </p:nvSpPr>
        <p:spPr>
          <a:xfrm flipH="1">
            <a:off x="9504947" y="2538663"/>
            <a:ext cx="149191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4000" dirty="0">
                <a:solidFill>
                  <a:srgbClr val="FF0000"/>
                </a:solidFill>
                <a:latin typeface="Calibri"/>
                <a:ea typeface="Calibri"/>
                <a:cs typeface="Calibri"/>
                <a:sym typeface="Calibri"/>
              </a:rPr>
              <a:t>37 %</a:t>
            </a:r>
            <a:endParaRPr dirty="0"/>
          </a:p>
        </p:txBody>
      </p:sp>
      <p:sp>
        <p:nvSpPr>
          <p:cNvPr id="324" name="Google Shape;32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cs-CZ" dirty="0"/>
              <a:t>RESTABUS Předběžné výsledky k 30.9.2022</a:t>
            </a:r>
            <a:endParaRPr dirty="0"/>
          </a:p>
        </p:txBody>
      </p:sp>
      <p:sp>
        <p:nvSpPr>
          <p:cNvPr id="7" name="Obdélník 6">
            <a:extLst>
              <a:ext uri="{FF2B5EF4-FFF2-40B4-BE49-F238E27FC236}">
                <a16:creationId xmlns:a16="http://schemas.microsoft.com/office/drawing/2014/main" id="{7C701D27-C617-4C4B-9E0B-39EE218ECA3B}"/>
              </a:ext>
            </a:extLst>
          </p:cNvPr>
          <p:cNvSpPr/>
          <p:nvPr/>
        </p:nvSpPr>
        <p:spPr>
          <a:xfrm>
            <a:off x="5803986" y="2538663"/>
            <a:ext cx="4698827" cy="2551796"/>
          </a:xfrm>
          <a:prstGeom prst="rect">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cs-CZ"/>
          </a:p>
        </p:txBody>
      </p:sp>
      <p:graphicFrame>
        <p:nvGraphicFramePr>
          <p:cNvPr id="8" name="Graf 7"/>
          <p:cNvGraphicFramePr>
            <a:graphicFrameLocks/>
          </p:cNvGraphicFramePr>
          <p:nvPr/>
        </p:nvGraphicFramePr>
        <p:xfrm>
          <a:off x="1351081" y="416745"/>
          <a:ext cx="9489837" cy="63595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6863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E7862A-B197-40B2-8333-ADACC7683369}"/>
              </a:ext>
            </a:extLst>
          </p:cNvPr>
          <p:cNvSpPr>
            <a:spLocks noGrp="1"/>
          </p:cNvSpPr>
          <p:nvPr>
            <p:ph type="title"/>
          </p:nvPr>
        </p:nvSpPr>
        <p:spPr/>
        <p:txBody>
          <a:bodyPr>
            <a:noAutofit/>
          </a:bodyPr>
          <a:lstStyle/>
          <a:p>
            <a:r>
              <a:rPr lang="cs-CZ" sz="2000" dirty="0">
                <a:effectLst/>
                <a:latin typeface="Segoe UI" panose="020B0502040204020203" pitchFamily="34" charset="0"/>
                <a:ea typeface="Calibri" panose="020F0502020204030204" pitchFamily="34" charset="0"/>
                <a:cs typeface="Times New Roman" panose="02020603050405020304" pitchFamily="18" charset="0"/>
              </a:rPr>
              <a:t>Kdyby byla možnost, aby si oběti EAN situací mohly v nějakém opravdu bezpečném prostředí promluvit s pachatelem, zeptat se na nějaké otázky, které mají, a to vše s podporou zkušeného pracovníka, přišlo by Vám to jako zajímavá příležitost?</a:t>
            </a:r>
            <a:endParaRPr lang="cs-CZ" sz="4800" dirty="0"/>
          </a:p>
        </p:txBody>
      </p:sp>
      <p:pic>
        <p:nvPicPr>
          <p:cNvPr id="4" name="Obrázek 3">
            <a:extLst>
              <a:ext uri="{FF2B5EF4-FFF2-40B4-BE49-F238E27FC236}">
                <a16:creationId xmlns:a16="http://schemas.microsoft.com/office/drawing/2014/main" id="{B1AA5506-7BA6-479F-A7DA-EB71896EAC1B}"/>
              </a:ext>
            </a:extLst>
          </p:cNvPr>
          <p:cNvPicPr>
            <a:picLocks noChangeAspect="1"/>
          </p:cNvPicPr>
          <p:nvPr/>
        </p:nvPicPr>
        <p:blipFill>
          <a:blip r:embed="rId2"/>
          <a:stretch>
            <a:fillRect/>
          </a:stretch>
        </p:blipFill>
        <p:spPr>
          <a:xfrm>
            <a:off x="750331" y="3068498"/>
            <a:ext cx="10515599" cy="2835605"/>
          </a:xfrm>
          <a:prstGeom prst="rect">
            <a:avLst/>
          </a:prstGeom>
        </p:spPr>
      </p:pic>
    </p:spTree>
    <p:extLst>
      <p:ext uri="{BB962C8B-B14F-4D97-AF65-F5344CB8AC3E}">
        <p14:creationId xmlns:p14="http://schemas.microsoft.com/office/powerpoint/2010/main" val="625223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E0B8BE-6772-4625-9580-F26F6665662C}"/>
              </a:ext>
            </a:extLst>
          </p:cNvPr>
          <p:cNvSpPr>
            <a:spLocks noGrp="1"/>
          </p:cNvSpPr>
          <p:nvPr>
            <p:ph type="title"/>
          </p:nvPr>
        </p:nvSpPr>
        <p:spPr/>
        <p:txBody>
          <a:bodyPr/>
          <a:lstStyle/>
          <a:p>
            <a:r>
              <a:rPr lang="cs-CZ" dirty="0">
                <a:solidFill>
                  <a:srgbClr val="233791"/>
                </a:solidFill>
              </a:rPr>
              <a:t>Co jsme se naučili...</a:t>
            </a:r>
          </a:p>
        </p:txBody>
      </p:sp>
      <p:sp>
        <p:nvSpPr>
          <p:cNvPr id="3" name="Zástupný text 2">
            <a:extLst>
              <a:ext uri="{FF2B5EF4-FFF2-40B4-BE49-F238E27FC236}">
                <a16:creationId xmlns:a16="http://schemas.microsoft.com/office/drawing/2014/main" id="{F222E478-4981-433D-AC79-51E2A6EB6E21}"/>
              </a:ext>
            </a:extLst>
          </p:cNvPr>
          <p:cNvSpPr>
            <a:spLocks noGrp="1"/>
          </p:cNvSpPr>
          <p:nvPr>
            <p:ph type="body" idx="1"/>
          </p:nvPr>
        </p:nvSpPr>
        <p:spPr/>
        <p:txBody>
          <a:bodyPr>
            <a:normAutofit/>
          </a:bodyPr>
          <a:lstStyle/>
          <a:p>
            <a:r>
              <a:rPr lang="en-GB" sz="3200" dirty="0" err="1">
                <a:solidFill>
                  <a:srgbClr val="233791"/>
                </a:solidFill>
              </a:rPr>
              <a:t>mnoho</a:t>
            </a:r>
            <a:r>
              <a:rPr lang="en-GB" sz="3200" dirty="0">
                <a:solidFill>
                  <a:srgbClr val="233791"/>
                </a:solidFill>
              </a:rPr>
              <a:t> </a:t>
            </a:r>
            <a:r>
              <a:rPr lang="en-GB" sz="3200" dirty="0" err="1">
                <a:solidFill>
                  <a:srgbClr val="233791"/>
                </a:solidFill>
              </a:rPr>
              <a:t>lidí</a:t>
            </a:r>
            <a:r>
              <a:rPr lang="en-GB" sz="3200" dirty="0">
                <a:solidFill>
                  <a:srgbClr val="233791"/>
                </a:solidFill>
              </a:rPr>
              <a:t> </a:t>
            </a:r>
            <a:r>
              <a:rPr lang="en-GB" sz="3200" dirty="0" err="1">
                <a:solidFill>
                  <a:srgbClr val="233791"/>
                </a:solidFill>
              </a:rPr>
              <a:t>trpí</a:t>
            </a:r>
            <a:r>
              <a:rPr lang="en-GB" sz="3200" dirty="0">
                <a:solidFill>
                  <a:srgbClr val="233791"/>
                </a:solidFill>
              </a:rPr>
              <a:t> EAN a </a:t>
            </a:r>
            <a:r>
              <a:rPr lang="en-GB" sz="3200" dirty="0" err="1">
                <a:solidFill>
                  <a:srgbClr val="233791"/>
                </a:solidFill>
              </a:rPr>
              <a:t>obětí</a:t>
            </a:r>
            <a:r>
              <a:rPr lang="en-GB" sz="3200" dirty="0">
                <a:solidFill>
                  <a:srgbClr val="233791"/>
                </a:solidFill>
              </a:rPr>
              <a:t> se </a:t>
            </a:r>
            <a:r>
              <a:rPr lang="en-GB" sz="3200" dirty="0" err="1">
                <a:solidFill>
                  <a:srgbClr val="233791"/>
                </a:solidFill>
              </a:rPr>
              <a:t>může</a:t>
            </a:r>
            <a:r>
              <a:rPr lang="en-GB" sz="3200" dirty="0">
                <a:solidFill>
                  <a:srgbClr val="233791"/>
                </a:solidFill>
              </a:rPr>
              <a:t> </a:t>
            </a:r>
            <a:r>
              <a:rPr lang="en-GB" sz="3200" dirty="0" err="1">
                <a:solidFill>
                  <a:srgbClr val="233791"/>
                </a:solidFill>
              </a:rPr>
              <a:t>stát</a:t>
            </a:r>
            <a:r>
              <a:rPr lang="en-GB" sz="3200" dirty="0">
                <a:solidFill>
                  <a:srgbClr val="233791"/>
                </a:solidFill>
              </a:rPr>
              <a:t> </a:t>
            </a:r>
            <a:r>
              <a:rPr lang="en-GB" sz="4000" dirty="0" err="1">
                <a:solidFill>
                  <a:srgbClr val="C89B91"/>
                </a:solidFill>
              </a:rPr>
              <a:t>kdokoli</a:t>
            </a:r>
            <a:endParaRPr lang="en-GB" sz="3200" dirty="0">
              <a:solidFill>
                <a:srgbClr val="C89B91"/>
              </a:solidFill>
            </a:endParaRPr>
          </a:p>
          <a:p>
            <a:r>
              <a:rPr lang="en-GB" sz="3200" dirty="0" err="1">
                <a:solidFill>
                  <a:srgbClr val="233791"/>
                </a:solidFill>
              </a:rPr>
              <a:t>pachatelem</a:t>
            </a:r>
            <a:r>
              <a:rPr lang="en-GB" sz="3200" dirty="0">
                <a:solidFill>
                  <a:srgbClr val="233791"/>
                </a:solidFill>
              </a:rPr>
              <a:t> (</a:t>
            </a:r>
            <a:r>
              <a:rPr lang="en-GB" sz="3200" dirty="0" err="1">
                <a:solidFill>
                  <a:srgbClr val="233791"/>
                </a:solidFill>
              </a:rPr>
              <a:t>pachateli</a:t>
            </a:r>
            <a:r>
              <a:rPr lang="en-GB" sz="3200" dirty="0">
                <a:solidFill>
                  <a:srgbClr val="233791"/>
                </a:solidFill>
              </a:rPr>
              <a:t>) </a:t>
            </a:r>
            <a:r>
              <a:rPr lang="en-GB" sz="3200" dirty="0" err="1">
                <a:solidFill>
                  <a:srgbClr val="233791"/>
                </a:solidFill>
              </a:rPr>
              <a:t>může</a:t>
            </a:r>
            <a:r>
              <a:rPr lang="en-GB" sz="3200" dirty="0">
                <a:solidFill>
                  <a:srgbClr val="233791"/>
                </a:solidFill>
              </a:rPr>
              <a:t> </a:t>
            </a:r>
            <a:r>
              <a:rPr lang="en-GB" sz="3200" dirty="0" err="1">
                <a:solidFill>
                  <a:srgbClr val="233791"/>
                </a:solidFill>
              </a:rPr>
              <a:t>být</a:t>
            </a:r>
            <a:r>
              <a:rPr lang="en-GB" sz="3200" dirty="0">
                <a:solidFill>
                  <a:srgbClr val="233791"/>
                </a:solidFill>
              </a:rPr>
              <a:t> </a:t>
            </a:r>
            <a:r>
              <a:rPr lang="en-GB" sz="3200" dirty="0" err="1">
                <a:solidFill>
                  <a:srgbClr val="233791"/>
                </a:solidFill>
              </a:rPr>
              <a:t>kdokoli</a:t>
            </a:r>
            <a:endParaRPr lang="en-GB" sz="3200" dirty="0">
              <a:solidFill>
                <a:srgbClr val="233791"/>
              </a:solidFill>
            </a:endParaRPr>
          </a:p>
          <a:p>
            <a:r>
              <a:rPr lang="en-GB" sz="3200" dirty="0" err="1">
                <a:solidFill>
                  <a:srgbClr val="233791"/>
                </a:solidFill>
              </a:rPr>
              <a:t>metafora</a:t>
            </a:r>
            <a:r>
              <a:rPr lang="en-GB" sz="3200" dirty="0">
                <a:solidFill>
                  <a:srgbClr val="233791"/>
                </a:solidFill>
              </a:rPr>
              <a:t> </a:t>
            </a:r>
            <a:r>
              <a:rPr lang="en-GB" sz="4000" dirty="0" err="1">
                <a:solidFill>
                  <a:srgbClr val="C89B91"/>
                </a:solidFill>
              </a:rPr>
              <a:t>ledovce</a:t>
            </a:r>
            <a:r>
              <a:rPr lang="en-GB" sz="4000" dirty="0">
                <a:solidFill>
                  <a:srgbClr val="C89B91"/>
                </a:solidFill>
              </a:rPr>
              <a:t> </a:t>
            </a:r>
            <a:r>
              <a:rPr lang="en-GB" sz="3200" dirty="0">
                <a:solidFill>
                  <a:srgbClr val="233791"/>
                </a:solidFill>
              </a:rPr>
              <a:t>je </a:t>
            </a:r>
            <a:r>
              <a:rPr lang="en-GB" sz="3200" dirty="0" err="1">
                <a:solidFill>
                  <a:srgbClr val="233791"/>
                </a:solidFill>
              </a:rPr>
              <a:t>pravdivá</a:t>
            </a:r>
            <a:r>
              <a:rPr lang="en-GB" sz="3200" dirty="0">
                <a:solidFill>
                  <a:srgbClr val="233791"/>
                </a:solidFill>
              </a:rPr>
              <a:t> </a:t>
            </a:r>
          </a:p>
          <a:p>
            <a:r>
              <a:rPr lang="en-GB" sz="3200" dirty="0" err="1">
                <a:solidFill>
                  <a:srgbClr val="233791"/>
                </a:solidFill>
              </a:rPr>
              <a:t>úroveň</a:t>
            </a:r>
            <a:r>
              <a:rPr lang="en-GB" sz="3200" dirty="0">
                <a:solidFill>
                  <a:srgbClr val="233791"/>
                </a:solidFill>
              </a:rPr>
              <a:t> </a:t>
            </a:r>
            <a:r>
              <a:rPr lang="en-GB" sz="3200" dirty="0" err="1">
                <a:solidFill>
                  <a:srgbClr val="233791"/>
                </a:solidFill>
              </a:rPr>
              <a:t>vnímané</a:t>
            </a:r>
            <a:r>
              <a:rPr lang="en-GB" sz="3200" dirty="0">
                <a:solidFill>
                  <a:srgbClr val="233791"/>
                </a:solidFill>
              </a:rPr>
              <a:t> </a:t>
            </a:r>
            <a:r>
              <a:rPr lang="en-GB" sz="4000" dirty="0" err="1">
                <a:solidFill>
                  <a:srgbClr val="C89B91"/>
                </a:solidFill>
              </a:rPr>
              <a:t>podpory</a:t>
            </a:r>
            <a:r>
              <a:rPr lang="en-GB" sz="3200" dirty="0">
                <a:solidFill>
                  <a:srgbClr val="233791"/>
                </a:solidFill>
              </a:rPr>
              <a:t> je </a:t>
            </a:r>
            <a:r>
              <a:rPr lang="en-GB" sz="3200" dirty="0" err="1">
                <a:solidFill>
                  <a:srgbClr val="233791"/>
                </a:solidFill>
              </a:rPr>
              <a:t>nízká</a:t>
            </a:r>
            <a:endParaRPr lang="en-GB" sz="3200" dirty="0">
              <a:solidFill>
                <a:srgbClr val="233791"/>
              </a:solidFill>
            </a:endParaRPr>
          </a:p>
          <a:p>
            <a:r>
              <a:rPr lang="en-GB" sz="3200" dirty="0">
                <a:solidFill>
                  <a:srgbClr val="233791"/>
                </a:solidFill>
              </a:rPr>
              <a:t>je </a:t>
            </a:r>
            <a:r>
              <a:rPr lang="en-GB" sz="3200" dirty="0" err="1">
                <a:solidFill>
                  <a:srgbClr val="233791"/>
                </a:solidFill>
              </a:rPr>
              <a:t>zapotřebí</a:t>
            </a:r>
            <a:r>
              <a:rPr lang="en-GB" sz="3200" dirty="0">
                <a:solidFill>
                  <a:srgbClr val="233791"/>
                </a:solidFill>
              </a:rPr>
              <a:t> </a:t>
            </a:r>
            <a:r>
              <a:rPr lang="en-GB" sz="3200" dirty="0" err="1">
                <a:solidFill>
                  <a:srgbClr val="233791"/>
                </a:solidFill>
              </a:rPr>
              <a:t>nových</a:t>
            </a:r>
            <a:r>
              <a:rPr lang="en-GB" sz="3200" dirty="0">
                <a:solidFill>
                  <a:srgbClr val="233791"/>
                </a:solidFill>
              </a:rPr>
              <a:t> </a:t>
            </a:r>
            <a:r>
              <a:rPr lang="en-GB" sz="3200" dirty="0" err="1">
                <a:solidFill>
                  <a:srgbClr val="233791"/>
                </a:solidFill>
              </a:rPr>
              <a:t>způsobů</a:t>
            </a:r>
            <a:r>
              <a:rPr lang="en-GB" sz="3200" dirty="0">
                <a:solidFill>
                  <a:srgbClr val="233791"/>
                </a:solidFill>
              </a:rPr>
              <a:t>, jak </a:t>
            </a:r>
            <a:r>
              <a:rPr lang="en-GB" sz="4000" dirty="0" err="1">
                <a:solidFill>
                  <a:srgbClr val="C89B91"/>
                </a:solidFill>
              </a:rPr>
              <a:t>vyslechnout</a:t>
            </a:r>
            <a:r>
              <a:rPr lang="en-GB" sz="4000" dirty="0">
                <a:solidFill>
                  <a:srgbClr val="C89B91"/>
                </a:solidFill>
              </a:rPr>
              <a:t> </a:t>
            </a:r>
            <a:r>
              <a:rPr lang="en-GB" sz="3200" dirty="0">
                <a:solidFill>
                  <a:srgbClr val="233791"/>
                </a:solidFill>
              </a:rPr>
              <a:t>a </a:t>
            </a:r>
            <a:r>
              <a:rPr lang="en-GB" sz="3600" dirty="0" err="1">
                <a:solidFill>
                  <a:srgbClr val="C89B91"/>
                </a:solidFill>
              </a:rPr>
              <a:t>podpořit</a:t>
            </a:r>
            <a:r>
              <a:rPr lang="en-GB" sz="3600" dirty="0">
                <a:solidFill>
                  <a:srgbClr val="C89B91"/>
                </a:solidFill>
              </a:rPr>
              <a:t> </a:t>
            </a:r>
            <a:r>
              <a:rPr lang="en-GB" sz="3600" dirty="0" err="1">
                <a:solidFill>
                  <a:srgbClr val="C89B91"/>
                </a:solidFill>
              </a:rPr>
              <a:t>oběti</a:t>
            </a:r>
            <a:r>
              <a:rPr lang="en-GB" sz="3600" dirty="0">
                <a:solidFill>
                  <a:srgbClr val="C89B91"/>
                </a:solidFill>
              </a:rPr>
              <a:t> </a:t>
            </a:r>
            <a:r>
              <a:rPr lang="en-GB" sz="3200" dirty="0">
                <a:solidFill>
                  <a:srgbClr val="233791"/>
                </a:solidFill>
              </a:rPr>
              <a:t>a </a:t>
            </a:r>
            <a:r>
              <a:rPr lang="en-GB" sz="3200" dirty="0" err="1">
                <a:solidFill>
                  <a:srgbClr val="233791"/>
                </a:solidFill>
              </a:rPr>
              <a:t>jejich</a:t>
            </a:r>
            <a:r>
              <a:rPr lang="en-GB" sz="3200" dirty="0">
                <a:solidFill>
                  <a:srgbClr val="233791"/>
                </a:solidFill>
              </a:rPr>
              <a:t> </a:t>
            </a:r>
            <a:r>
              <a:rPr lang="en-GB" sz="4000" dirty="0" err="1">
                <a:solidFill>
                  <a:srgbClr val="C89B91"/>
                </a:solidFill>
              </a:rPr>
              <a:t>komunity</a:t>
            </a:r>
            <a:r>
              <a:rPr lang="en-GB" sz="4000" dirty="0">
                <a:solidFill>
                  <a:srgbClr val="C89B91"/>
                </a:solidFill>
              </a:rPr>
              <a:t> </a:t>
            </a:r>
            <a:r>
              <a:rPr lang="en-GB" sz="2400" dirty="0">
                <a:solidFill>
                  <a:srgbClr val="233791"/>
                </a:solidFill>
              </a:rPr>
              <a:t>(</a:t>
            </a:r>
            <a:r>
              <a:rPr lang="en-GB" sz="2400" dirty="0" err="1">
                <a:solidFill>
                  <a:srgbClr val="233791"/>
                </a:solidFill>
              </a:rPr>
              <a:t>slibné</a:t>
            </a:r>
            <a:r>
              <a:rPr lang="en-GB" sz="2400" dirty="0">
                <a:solidFill>
                  <a:srgbClr val="233791"/>
                </a:solidFill>
              </a:rPr>
              <a:t> </a:t>
            </a:r>
            <a:r>
              <a:rPr lang="cs-CZ" sz="2400" dirty="0">
                <a:solidFill>
                  <a:srgbClr val="233791"/>
                </a:solidFill>
              </a:rPr>
              <a:t>se jeví </a:t>
            </a:r>
            <a:r>
              <a:rPr lang="en-GB" sz="2400" dirty="0" err="1">
                <a:solidFill>
                  <a:srgbClr val="233791"/>
                </a:solidFill>
              </a:rPr>
              <a:t>přístupy</a:t>
            </a:r>
            <a:r>
              <a:rPr lang="en-GB" sz="2400" dirty="0">
                <a:solidFill>
                  <a:srgbClr val="233791"/>
                </a:solidFill>
              </a:rPr>
              <a:t> </a:t>
            </a:r>
            <a:r>
              <a:rPr lang="en-GB" sz="2400" dirty="0" err="1">
                <a:solidFill>
                  <a:srgbClr val="233791"/>
                </a:solidFill>
              </a:rPr>
              <a:t>restorativní</a:t>
            </a:r>
            <a:r>
              <a:rPr lang="en-GB" sz="2400" dirty="0">
                <a:solidFill>
                  <a:srgbClr val="233791"/>
                </a:solidFill>
              </a:rPr>
              <a:t> justice)</a:t>
            </a:r>
            <a:endParaRPr lang="en-GB" sz="3200" dirty="0">
              <a:solidFill>
                <a:srgbClr val="233791"/>
              </a:solidFill>
            </a:endParaRPr>
          </a:p>
        </p:txBody>
      </p:sp>
      <p:pic>
        <p:nvPicPr>
          <p:cNvPr id="5" name="Google Shape;88;p1">
            <a:extLst>
              <a:ext uri="{FF2B5EF4-FFF2-40B4-BE49-F238E27FC236}">
                <a16:creationId xmlns:a16="http://schemas.microsoft.com/office/drawing/2014/main" id="{9D9FF438-6F64-414B-AEB9-4094B6B6C697}"/>
              </a:ext>
            </a:extLst>
          </p:cNvPr>
          <p:cNvPicPr preferRelativeResize="0"/>
          <p:nvPr/>
        </p:nvPicPr>
        <p:blipFill rotWithShape="1">
          <a:blip r:embed="rId2">
            <a:alphaModFix/>
          </a:blip>
          <a:srcRect/>
          <a:stretch/>
        </p:blipFill>
        <p:spPr>
          <a:xfrm>
            <a:off x="8435705" y="227418"/>
            <a:ext cx="3567892" cy="1463270"/>
          </a:xfrm>
          <a:prstGeom prst="rect">
            <a:avLst/>
          </a:prstGeom>
          <a:noFill/>
          <a:ln>
            <a:noFill/>
          </a:ln>
        </p:spPr>
      </p:pic>
      <p:sp>
        <p:nvSpPr>
          <p:cNvPr id="6" name="TextovéPole 5">
            <a:extLst>
              <a:ext uri="{FF2B5EF4-FFF2-40B4-BE49-F238E27FC236}">
                <a16:creationId xmlns:a16="http://schemas.microsoft.com/office/drawing/2014/main" id="{0BA4F03B-E934-428E-9E32-8E906998609D}"/>
              </a:ext>
            </a:extLst>
          </p:cNvPr>
          <p:cNvSpPr txBox="1"/>
          <p:nvPr/>
        </p:nvSpPr>
        <p:spPr>
          <a:xfrm flipH="1">
            <a:off x="7841686" y="6466788"/>
            <a:ext cx="3512114" cy="307777"/>
          </a:xfrm>
          <a:prstGeom prst="rect">
            <a:avLst/>
          </a:prstGeom>
          <a:noFill/>
        </p:spPr>
        <p:txBody>
          <a:bodyPr wrap="square" rtlCol="0">
            <a:spAutoFit/>
          </a:bodyPr>
          <a:lstStyle/>
          <a:p>
            <a:r>
              <a:rPr lang="cs-CZ" dirty="0">
                <a:solidFill>
                  <a:srgbClr val="C89B91"/>
                </a:solidFill>
              </a:rPr>
              <a:t>Email to:    </a:t>
            </a:r>
            <a:r>
              <a:rPr lang="cs-CZ" dirty="0">
                <a:solidFill>
                  <a:srgbClr val="233791"/>
                </a:solidFill>
              </a:rPr>
              <a:t>vidovicova@fss.muni.cz</a:t>
            </a:r>
          </a:p>
        </p:txBody>
      </p:sp>
    </p:spTree>
    <p:extLst>
      <p:ext uri="{BB962C8B-B14F-4D97-AF65-F5344CB8AC3E}">
        <p14:creationId xmlns:p14="http://schemas.microsoft.com/office/powerpoint/2010/main" val="1097954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321DE79C-5539-4F77-8AB8-5C4A2A96F2EE}"/>
              </a:ext>
            </a:extLst>
          </p:cNvPr>
          <p:cNvSpPr>
            <a:spLocks noGrp="1"/>
          </p:cNvSpPr>
          <p:nvPr>
            <p:ph type="sldNum" sz="quarter" idx="13"/>
          </p:nvPr>
        </p:nvSpPr>
        <p:spPr/>
        <p:txBody>
          <a:bodyPr/>
          <a:lstStyle/>
          <a:p>
            <a:fld id="{E4645AEE-F697-459C-A803-FD4DBA443484}" type="slidenum">
              <a:rPr lang="cs-CZ" smtClean="0"/>
              <a:pPr/>
              <a:t>29</a:t>
            </a:fld>
            <a:endParaRPr lang="cs-CZ"/>
          </a:p>
        </p:txBody>
      </p:sp>
      <p:sp>
        <p:nvSpPr>
          <p:cNvPr id="3" name="Zástupný symbol pro text 2">
            <a:extLst>
              <a:ext uri="{FF2B5EF4-FFF2-40B4-BE49-F238E27FC236}">
                <a16:creationId xmlns:a16="http://schemas.microsoft.com/office/drawing/2014/main" id="{48D4FAEC-CD09-4E35-86D3-53F705DDFFB7}"/>
              </a:ext>
            </a:extLst>
          </p:cNvPr>
          <p:cNvSpPr>
            <a:spLocks noGrp="1"/>
          </p:cNvSpPr>
          <p:nvPr>
            <p:ph type="body" sz="quarter" idx="14"/>
          </p:nvPr>
        </p:nvSpPr>
        <p:spPr>
          <a:xfrm>
            <a:off x="914399" y="2854037"/>
            <a:ext cx="9621981" cy="1974273"/>
          </a:xfrm>
        </p:spPr>
        <p:txBody>
          <a:bodyPr/>
          <a:lstStyle/>
          <a:p>
            <a:r>
              <a:rPr lang="cs-CZ" sz="2800" dirty="0">
                <a:solidFill>
                  <a:srgbClr val="666666"/>
                </a:solidFill>
              </a:rPr>
              <a:t>RILSA: Lucie Vidovićová, Olga Nešporová, </a:t>
            </a:r>
            <a:r>
              <a:rPr lang="cs-CZ" sz="2800" dirty="0" err="1">
                <a:solidFill>
                  <a:srgbClr val="666666"/>
                </a:solidFill>
              </a:rPr>
              <a:t>Umut</a:t>
            </a:r>
            <a:r>
              <a:rPr lang="cs-CZ" sz="2800" dirty="0">
                <a:solidFill>
                  <a:srgbClr val="666666"/>
                </a:solidFill>
              </a:rPr>
              <a:t> </a:t>
            </a:r>
            <a:r>
              <a:rPr lang="cs-CZ" sz="2800" dirty="0" err="1">
                <a:solidFill>
                  <a:srgbClr val="666666"/>
                </a:solidFill>
              </a:rPr>
              <a:t>Ünal</a:t>
            </a:r>
            <a:r>
              <a:rPr lang="cs-CZ" sz="2800" dirty="0">
                <a:solidFill>
                  <a:srgbClr val="666666"/>
                </a:solidFill>
              </a:rPr>
              <a:t>, Kateřina Kubalčíková, Marcela Petrová Kafková, </a:t>
            </a:r>
          </a:p>
          <a:p>
            <a:r>
              <a:rPr lang="cs-CZ" sz="2800" dirty="0">
                <a:solidFill>
                  <a:srgbClr val="666666"/>
                </a:solidFill>
              </a:rPr>
              <a:t>GI: Jan </a:t>
            </a:r>
            <a:r>
              <a:rPr lang="cs-CZ" sz="2800" dirty="0" err="1">
                <a:solidFill>
                  <a:srgbClr val="666666"/>
                </a:solidFill>
              </a:rPr>
              <a:t>Lorman</a:t>
            </a:r>
            <a:r>
              <a:rPr lang="cs-CZ" sz="2800" dirty="0">
                <a:solidFill>
                  <a:srgbClr val="666666"/>
                </a:solidFill>
              </a:rPr>
              <a:t>, Lukáš Mareček, Tereza Žílová</a:t>
            </a:r>
          </a:p>
          <a:p>
            <a:r>
              <a:rPr lang="cs-CZ" sz="2800" dirty="0">
                <a:solidFill>
                  <a:srgbClr val="666666"/>
                </a:solidFill>
              </a:rPr>
              <a:t>MPSV: Jana Řeháková Fučíková</a:t>
            </a:r>
          </a:p>
          <a:p>
            <a:endParaRPr lang="cs-CZ" sz="2800" dirty="0">
              <a:solidFill>
                <a:srgbClr val="666666"/>
              </a:solidFill>
            </a:endParaRPr>
          </a:p>
          <a:p>
            <a:endParaRPr lang="cs-CZ" sz="2800" dirty="0">
              <a:solidFill>
                <a:srgbClr val="666666"/>
              </a:solidFill>
            </a:endParaRPr>
          </a:p>
          <a:p>
            <a:endParaRPr lang="cs-CZ" sz="2800" dirty="0">
              <a:solidFill>
                <a:srgbClr val="666666"/>
              </a:solidFill>
            </a:endParaRPr>
          </a:p>
          <a:p>
            <a:endParaRPr lang="cs-CZ" sz="2800" dirty="0">
              <a:solidFill>
                <a:srgbClr val="666666"/>
              </a:solidFill>
            </a:endParaRPr>
          </a:p>
          <a:p>
            <a:endParaRPr lang="cs-CZ" sz="2800" dirty="0">
              <a:solidFill>
                <a:srgbClr val="666666"/>
              </a:solidFill>
            </a:endParaRPr>
          </a:p>
          <a:p>
            <a:endParaRPr lang="cs-CZ" sz="2800" dirty="0"/>
          </a:p>
        </p:txBody>
      </p:sp>
      <p:sp>
        <p:nvSpPr>
          <p:cNvPr id="4" name="Zástupný symbol pro text 3">
            <a:extLst>
              <a:ext uri="{FF2B5EF4-FFF2-40B4-BE49-F238E27FC236}">
                <a16:creationId xmlns:a16="http://schemas.microsoft.com/office/drawing/2014/main" id="{A7062244-7F04-4745-BC87-29D380D40CA1}"/>
              </a:ext>
            </a:extLst>
          </p:cNvPr>
          <p:cNvSpPr>
            <a:spLocks noGrp="1"/>
          </p:cNvSpPr>
          <p:nvPr>
            <p:ph type="body" sz="quarter" idx="10"/>
          </p:nvPr>
        </p:nvSpPr>
        <p:spPr>
          <a:xfrm>
            <a:off x="914399" y="1236518"/>
            <a:ext cx="10513610" cy="1617519"/>
          </a:xfrm>
        </p:spPr>
        <p:txBody>
          <a:bodyPr/>
          <a:lstStyle/>
          <a:p>
            <a:r>
              <a:rPr lang="cs-CZ" sz="3200" dirty="0">
                <a:solidFill>
                  <a:schemeClr val="accent4">
                    <a:lumMod val="60000"/>
                    <a:lumOff val="40000"/>
                  </a:schemeClr>
                </a:solidFill>
                <a:latin typeface="Arial" panose="020B0604020202020204" pitchFamily="34" charset="0"/>
                <a:cs typeface="Arial" panose="020B0604020202020204" pitchFamily="34" charset="0"/>
              </a:rPr>
              <a:t>TQ01000510 Fenomén EAN (týrání, zneužívání a špatného zacházení se seniory) v kontextu sociálních služeb v ČR: inovace v detekci, prevenci a péči (FEANCI)</a:t>
            </a:r>
            <a:endParaRPr lang="cs-CZ" sz="2000" dirty="0"/>
          </a:p>
        </p:txBody>
      </p:sp>
      <p:pic>
        <p:nvPicPr>
          <p:cNvPr id="1026" name="Picture 2">
            <a:extLst>
              <a:ext uri="{FF2B5EF4-FFF2-40B4-BE49-F238E27FC236}">
                <a16:creationId xmlns:a16="http://schemas.microsoft.com/office/drawing/2014/main" id="{F1AFD2E2-77C5-4D0D-B9E7-73DF41723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5967" y="6418126"/>
            <a:ext cx="1518080" cy="4398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41AE906-6E8C-4A31-8A95-AAD87A2D62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5105" y="5675113"/>
            <a:ext cx="969885" cy="969885"/>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a:extLst>
              <a:ext uri="{FF2B5EF4-FFF2-40B4-BE49-F238E27FC236}">
                <a16:creationId xmlns:a16="http://schemas.microsoft.com/office/drawing/2014/main" id="{A3291C5D-77F5-4784-8558-52748F6D01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605" y="339940"/>
            <a:ext cx="1586149" cy="447815"/>
          </a:xfrm>
          <a:prstGeom prst="rect">
            <a:avLst/>
          </a:prstGeom>
        </p:spPr>
      </p:pic>
    </p:spTree>
    <p:extLst>
      <p:ext uri="{BB962C8B-B14F-4D97-AF65-F5344CB8AC3E}">
        <p14:creationId xmlns:p14="http://schemas.microsoft.com/office/powerpoint/2010/main" val="1713382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7792916" y="5928647"/>
            <a:ext cx="4270338" cy="1096331"/>
          </a:xfrm>
        </p:spPr>
        <p:txBody>
          <a:bodyPr>
            <a:normAutofit/>
          </a:bodyPr>
          <a:lstStyle/>
          <a:p>
            <a:r>
              <a:rPr lang="cs-CZ" sz="3500" dirty="0"/>
              <a:t>Strategické dokumenty</a:t>
            </a:r>
            <a:endParaRPr lang="en-GB" sz="3500" dirty="0"/>
          </a:p>
        </p:txBody>
      </p:sp>
      <p:graphicFrame>
        <p:nvGraphicFramePr>
          <p:cNvPr id="3" name="Diagram 2">
            <a:extLst>
              <a:ext uri="{FF2B5EF4-FFF2-40B4-BE49-F238E27FC236}">
                <a16:creationId xmlns:a16="http://schemas.microsoft.com/office/drawing/2014/main" id="{6EBCA98E-6E43-4A5C-9665-EA7CE6D33D46}"/>
              </a:ext>
            </a:extLst>
          </p:cNvPr>
          <p:cNvGraphicFramePr/>
          <p:nvPr>
            <p:extLst>
              <p:ext uri="{D42A27DB-BD31-4B8C-83A1-F6EECF244321}">
                <p14:modId xmlns:p14="http://schemas.microsoft.com/office/powerpoint/2010/main" val="1310006865"/>
              </p:ext>
            </p:extLst>
          </p:nvPr>
        </p:nvGraphicFramePr>
        <p:xfrm>
          <a:off x="-517769" y="73725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Zástupný symbol pro obsah 7">
            <a:extLst>
              <a:ext uri="{FF2B5EF4-FFF2-40B4-BE49-F238E27FC236}">
                <a16:creationId xmlns:a16="http://schemas.microsoft.com/office/drawing/2014/main" id="{D728DD69-A5F0-4FE9-9F59-D9A23C9E0F2A}"/>
              </a:ext>
            </a:extLst>
          </p:cNvPr>
          <p:cNvGraphicFramePr>
            <a:graphicFrameLocks noGrp="1"/>
          </p:cNvGraphicFramePr>
          <p:nvPr>
            <p:ph idx="1"/>
          </p:nvPr>
        </p:nvGraphicFramePr>
        <p:xfrm>
          <a:off x="7455878" y="-88576"/>
          <a:ext cx="4451838" cy="43609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Zástupný symbol pro obsah 7">
            <a:extLst>
              <a:ext uri="{FF2B5EF4-FFF2-40B4-BE49-F238E27FC236}">
                <a16:creationId xmlns:a16="http://schemas.microsoft.com/office/drawing/2014/main" id="{9E3D3BE8-EE24-4374-BC31-A10EBFD5A5F9}"/>
              </a:ext>
            </a:extLst>
          </p:cNvPr>
          <p:cNvGraphicFramePr>
            <a:graphicFrameLocks/>
          </p:cNvGraphicFramePr>
          <p:nvPr/>
        </p:nvGraphicFramePr>
        <p:xfrm>
          <a:off x="4075600" y="4090974"/>
          <a:ext cx="2608385" cy="326194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9" name="Obrázek 8">
            <a:extLst>
              <a:ext uri="{FF2B5EF4-FFF2-40B4-BE49-F238E27FC236}">
                <a16:creationId xmlns:a16="http://schemas.microsoft.com/office/drawing/2014/main" id="{20002A66-17FE-4BB1-823F-36B3D72DC86D}"/>
              </a:ext>
            </a:extLst>
          </p:cNvPr>
          <p:cNvPicPr>
            <a:picLocks noChangeAspect="1"/>
          </p:cNvPicPr>
          <p:nvPr/>
        </p:nvPicPr>
        <p:blipFill>
          <a:blip r:embed="rId17"/>
          <a:stretch>
            <a:fillRect/>
          </a:stretch>
        </p:blipFill>
        <p:spPr>
          <a:xfrm>
            <a:off x="10691086" y="4466514"/>
            <a:ext cx="1101049" cy="1101049"/>
          </a:xfrm>
          <a:prstGeom prst="rect">
            <a:avLst/>
          </a:prstGeom>
        </p:spPr>
      </p:pic>
      <p:grpSp>
        <p:nvGrpSpPr>
          <p:cNvPr id="7" name="Skupina 6">
            <a:extLst>
              <a:ext uri="{FF2B5EF4-FFF2-40B4-BE49-F238E27FC236}">
                <a16:creationId xmlns:a16="http://schemas.microsoft.com/office/drawing/2014/main" id="{29463328-75DE-45EE-9217-4FAF444A69C5}"/>
              </a:ext>
            </a:extLst>
          </p:cNvPr>
          <p:cNvGrpSpPr/>
          <p:nvPr/>
        </p:nvGrpSpPr>
        <p:grpSpPr>
          <a:xfrm>
            <a:off x="7496508" y="3712701"/>
            <a:ext cx="2774424" cy="1197300"/>
            <a:chOff x="934" y="2409975"/>
            <a:chExt cx="1995501" cy="1197300"/>
          </a:xfrm>
        </p:grpSpPr>
        <p:sp>
          <p:nvSpPr>
            <p:cNvPr id="10" name="Obdélník 9">
              <a:extLst>
                <a:ext uri="{FF2B5EF4-FFF2-40B4-BE49-F238E27FC236}">
                  <a16:creationId xmlns:a16="http://schemas.microsoft.com/office/drawing/2014/main" id="{B0B693B4-CDDA-4200-ADA6-84554F22DA7B}"/>
                </a:ext>
              </a:extLst>
            </p:cNvPr>
            <p:cNvSpPr/>
            <p:nvPr/>
          </p:nvSpPr>
          <p:spPr>
            <a:xfrm>
              <a:off x="934" y="2409975"/>
              <a:ext cx="1995501" cy="1197300"/>
            </a:xfrm>
            <a:prstGeom prst="rect">
              <a:avLst/>
            </a:prstGeom>
          </p:spPr>
          <p:style>
            <a:lnRef idx="2">
              <a:schemeClr val="lt1">
                <a:hueOff val="0"/>
                <a:satOff val="0"/>
                <a:lumOff val="0"/>
                <a:alphaOff val="0"/>
              </a:schemeClr>
            </a:lnRef>
            <a:fillRef idx="1">
              <a:schemeClr val="accent2">
                <a:hueOff val="-970242"/>
                <a:satOff val="-55952"/>
                <a:lumOff val="5752"/>
                <a:alphaOff val="0"/>
              </a:schemeClr>
            </a:fillRef>
            <a:effectRef idx="0">
              <a:schemeClr val="accent2">
                <a:hueOff val="-970242"/>
                <a:satOff val="-55952"/>
                <a:lumOff val="5752"/>
                <a:alphaOff val="0"/>
              </a:schemeClr>
            </a:effectRef>
            <a:fontRef idx="minor">
              <a:schemeClr val="lt1"/>
            </a:fontRef>
          </p:style>
        </p:sp>
        <p:sp>
          <p:nvSpPr>
            <p:cNvPr id="12" name="TextovéPole 11">
              <a:extLst>
                <a:ext uri="{FF2B5EF4-FFF2-40B4-BE49-F238E27FC236}">
                  <a16:creationId xmlns:a16="http://schemas.microsoft.com/office/drawing/2014/main" id="{D55772E8-2B68-4325-AEBB-5C3D470FF740}"/>
                </a:ext>
              </a:extLst>
            </p:cNvPr>
            <p:cNvSpPr txBox="1"/>
            <p:nvPr/>
          </p:nvSpPr>
          <p:spPr>
            <a:xfrm>
              <a:off x="934" y="2409975"/>
              <a:ext cx="1995501" cy="11973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cs-CZ" sz="2400" kern="1200" dirty="0"/>
                <a:t>#AWorld4AllAges</a:t>
              </a:r>
            </a:p>
          </p:txBody>
        </p:sp>
      </p:grpSp>
      <p:grpSp>
        <p:nvGrpSpPr>
          <p:cNvPr id="13" name="Skupina 12">
            <a:extLst>
              <a:ext uri="{FF2B5EF4-FFF2-40B4-BE49-F238E27FC236}">
                <a16:creationId xmlns:a16="http://schemas.microsoft.com/office/drawing/2014/main" id="{F47E4F98-FDAB-4893-A9EA-18ED7E553BFA}"/>
              </a:ext>
            </a:extLst>
          </p:cNvPr>
          <p:cNvGrpSpPr/>
          <p:nvPr/>
        </p:nvGrpSpPr>
        <p:grpSpPr>
          <a:xfrm>
            <a:off x="7455878" y="4982925"/>
            <a:ext cx="2774424" cy="1197300"/>
            <a:chOff x="934" y="2409975"/>
            <a:chExt cx="1995501" cy="1197300"/>
          </a:xfrm>
        </p:grpSpPr>
        <p:sp>
          <p:nvSpPr>
            <p:cNvPr id="14" name="Obdélník 13">
              <a:extLst>
                <a:ext uri="{FF2B5EF4-FFF2-40B4-BE49-F238E27FC236}">
                  <a16:creationId xmlns:a16="http://schemas.microsoft.com/office/drawing/2014/main" id="{17D9F499-4CE7-4B15-ACBD-CB81B4DE0D89}"/>
                </a:ext>
              </a:extLst>
            </p:cNvPr>
            <p:cNvSpPr/>
            <p:nvPr/>
          </p:nvSpPr>
          <p:spPr>
            <a:xfrm>
              <a:off x="934" y="2409975"/>
              <a:ext cx="1995501" cy="1197300"/>
            </a:xfrm>
            <a:prstGeom prst="rect">
              <a:avLst/>
            </a:prstGeom>
          </p:spPr>
          <p:style>
            <a:lnRef idx="2">
              <a:schemeClr val="lt1">
                <a:hueOff val="0"/>
                <a:satOff val="0"/>
                <a:lumOff val="0"/>
                <a:alphaOff val="0"/>
              </a:schemeClr>
            </a:lnRef>
            <a:fillRef idx="1">
              <a:schemeClr val="accent2">
                <a:hueOff val="-970242"/>
                <a:satOff val="-55952"/>
                <a:lumOff val="5752"/>
                <a:alphaOff val="0"/>
              </a:schemeClr>
            </a:fillRef>
            <a:effectRef idx="0">
              <a:schemeClr val="accent2">
                <a:hueOff val="-970242"/>
                <a:satOff val="-55952"/>
                <a:lumOff val="5752"/>
                <a:alphaOff val="0"/>
              </a:schemeClr>
            </a:effectRef>
            <a:fontRef idx="minor">
              <a:schemeClr val="lt1"/>
            </a:fontRef>
          </p:style>
        </p:sp>
        <p:sp>
          <p:nvSpPr>
            <p:cNvPr id="15" name="TextovéPole 14">
              <a:extLst>
                <a:ext uri="{FF2B5EF4-FFF2-40B4-BE49-F238E27FC236}">
                  <a16:creationId xmlns:a16="http://schemas.microsoft.com/office/drawing/2014/main" id="{9F7DFB9B-77FD-48F7-A4D9-8499DCC383F3}"/>
                </a:ext>
              </a:extLst>
            </p:cNvPr>
            <p:cNvSpPr txBox="1"/>
            <p:nvPr/>
          </p:nvSpPr>
          <p:spPr>
            <a:xfrm>
              <a:off x="934" y="2409975"/>
              <a:ext cx="1995501" cy="11973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cs-CZ" sz="2400" kern="1200" dirty="0" err="1"/>
                <a:t>Decade</a:t>
              </a:r>
              <a:r>
                <a:rPr lang="cs-CZ" sz="2400" kern="1200" dirty="0"/>
                <a:t> </a:t>
              </a:r>
              <a:r>
                <a:rPr lang="cs-CZ" sz="2400" kern="1200" dirty="0" err="1"/>
                <a:t>of</a:t>
              </a:r>
              <a:r>
                <a:rPr lang="cs-CZ" sz="2400" kern="1200" dirty="0"/>
                <a:t> </a:t>
              </a:r>
              <a:r>
                <a:rPr lang="cs-CZ" sz="2400" kern="1200" dirty="0" err="1"/>
                <a:t>Healthy</a:t>
              </a:r>
              <a:r>
                <a:rPr lang="cs-CZ" sz="2400" kern="1200" dirty="0"/>
                <a:t> </a:t>
              </a:r>
              <a:r>
                <a:rPr lang="cs-CZ" sz="2400" kern="1200" dirty="0" err="1"/>
                <a:t>Ageing</a:t>
              </a:r>
              <a:r>
                <a:rPr lang="cs-CZ" sz="2400" kern="1200" dirty="0"/>
                <a:t> 2021-2030 </a:t>
              </a:r>
              <a:r>
                <a:rPr lang="cs-CZ" sz="2400" kern="1200" dirty="0" err="1"/>
                <a:t>SDGs</a:t>
              </a:r>
              <a:endParaRPr lang="cs-CZ" sz="2400" kern="1200" dirty="0"/>
            </a:p>
          </p:txBody>
        </p:sp>
      </p:grpSp>
      <p:cxnSp>
        <p:nvCxnSpPr>
          <p:cNvPr id="17" name="Spojnice: pravoúhlá 16">
            <a:extLst>
              <a:ext uri="{FF2B5EF4-FFF2-40B4-BE49-F238E27FC236}">
                <a16:creationId xmlns:a16="http://schemas.microsoft.com/office/drawing/2014/main" id="{964D39FC-BF80-4956-82C6-1132BE24B28D}"/>
              </a:ext>
            </a:extLst>
          </p:cNvPr>
          <p:cNvCxnSpPr>
            <a:cxnSpLocks/>
          </p:cNvCxnSpPr>
          <p:nvPr/>
        </p:nvCxnSpPr>
        <p:spPr>
          <a:xfrm rot="5400000">
            <a:off x="5754992" y="3180569"/>
            <a:ext cx="4017484" cy="203488"/>
          </a:xfrm>
          <a:prstGeom prst="bent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0702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44BFC575-FC20-43E6-8B6D-1DE312CE6DB2}"/>
              </a:ext>
            </a:extLst>
          </p:cNvPr>
          <p:cNvSpPr>
            <a:spLocks noGrp="1"/>
          </p:cNvSpPr>
          <p:nvPr>
            <p:ph type="body" idx="1"/>
          </p:nvPr>
        </p:nvSpPr>
        <p:spPr>
          <a:xfrm>
            <a:off x="-799477" y="5966245"/>
            <a:ext cx="10515600" cy="2360337"/>
          </a:xfrm>
        </p:spPr>
        <p:txBody>
          <a:bodyPr>
            <a:normAutofit/>
          </a:bodyPr>
          <a:lstStyle/>
          <a:p>
            <a:pPr marL="114300" indent="0" algn="ctr">
              <a:buNone/>
            </a:pPr>
            <a:r>
              <a:rPr lang="cs-CZ" sz="3600" dirty="0">
                <a:hlinkClick r:id="rId2"/>
              </a:rPr>
              <a:t>https://www.rilsa.cz/projekty/feanci/</a:t>
            </a:r>
            <a:endParaRPr lang="cs-CZ" sz="3600" dirty="0"/>
          </a:p>
          <a:p>
            <a:pPr marL="114300" indent="0" algn="ctr">
              <a:buNone/>
            </a:pPr>
            <a:endParaRPr lang="cs-CZ" sz="3600" dirty="0"/>
          </a:p>
          <a:p>
            <a:pPr marL="114300" indent="0" algn="ctr">
              <a:buNone/>
            </a:pPr>
            <a:endParaRPr lang="cs-CZ" sz="3600" dirty="0"/>
          </a:p>
        </p:txBody>
      </p:sp>
      <p:pic>
        <p:nvPicPr>
          <p:cNvPr id="4" name="Google Shape;379;p26" descr="Katedra geografie Přírodovědecké fakulty Univerzity Palackého v Olomouci">
            <a:extLst>
              <a:ext uri="{FF2B5EF4-FFF2-40B4-BE49-F238E27FC236}">
                <a16:creationId xmlns:a16="http://schemas.microsoft.com/office/drawing/2014/main" id="{23C894BC-E468-4369-81A2-729185E9E9E3}"/>
              </a:ext>
            </a:extLst>
          </p:cNvPr>
          <p:cNvPicPr preferRelativeResize="0"/>
          <p:nvPr/>
        </p:nvPicPr>
        <p:blipFill rotWithShape="1">
          <a:blip r:embed="rId3">
            <a:alphaModFix/>
          </a:blip>
          <a:srcRect/>
          <a:stretch/>
        </p:blipFill>
        <p:spPr>
          <a:xfrm>
            <a:off x="97765" y="95952"/>
            <a:ext cx="2364035" cy="723557"/>
          </a:xfrm>
          <a:prstGeom prst="rect">
            <a:avLst/>
          </a:prstGeom>
          <a:noFill/>
          <a:ln>
            <a:noFill/>
          </a:ln>
        </p:spPr>
      </p:pic>
      <p:pic>
        <p:nvPicPr>
          <p:cNvPr id="8" name="Obrázek 7">
            <a:extLst>
              <a:ext uri="{FF2B5EF4-FFF2-40B4-BE49-F238E27FC236}">
                <a16:creationId xmlns:a16="http://schemas.microsoft.com/office/drawing/2014/main" id="{50A29506-C3DF-4754-A3EB-A76F99CF1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659" y="1187488"/>
            <a:ext cx="1586149" cy="447815"/>
          </a:xfrm>
          <a:prstGeom prst="rect">
            <a:avLst/>
          </a:prstGeom>
        </p:spPr>
      </p:pic>
      <p:pic>
        <p:nvPicPr>
          <p:cNvPr id="1026" name="Picture 2" descr="Výzkumný ústav práce a sociálních věcí - RILSA">
            <a:extLst>
              <a:ext uri="{FF2B5EF4-FFF2-40B4-BE49-F238E27FC236}">
                <a16:creationId xmlns:a16="http://schemas.microsoft.com/office/drawing/2014/main" id="{6B1CFDE1-1E09-4229-B9E4-8FE2A99582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659" y="1999870"/>
            <a:ext cx="3218887" cy="1060175"/>
          </a:xfrm>
          <a:prstGeom prst="rect">
            <a:avLst/>
          </a:prstGeom>
          <a:noFill/>
          <a:extLst>
            <a:ext uri="{909E8E84-426E-40DD-AFC4-6F175D3DCCD1}">
              <a14:hiddenFill xmlns:a14="http://schemas.microsoft.com/office/drawing/2010/main">
                <a:solidFill>
                  <a:srgbClr val="FFFFFF"/>
                </a:solidFill>
              </a14:hiddenFill>
            </a:ext>
          </a:extLst>
        </p:spPr>
      </p:pic>
      <p:sp>
        <p:nvSpPr>
          <p:cNvPr id="2" name="Ovál 1">
            <a:extLst>
              <a:ext uri="{FF2B5EF4-FFF2-40B4-BE49-F238E27FC236}">
                <a16:creationId xmlns:a16="http://schemas.microsoft.com/office/drawing/2014/main" id="{7A0AFEAE-2850-4F9F-800B-C7A091B8B3CB}"/>
              </a:ext>
            </a:extLst>
          </p:cNvPr>
          <p:cNvSpPr/>
          <p:nvPr/>
        </p:nvSpPr>
        <p:spPr>
          <a:xfrm>
            <a:off x="10120214" y="-14951"/>
            <a:ext cx="1859973" cy="13859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a:extLst>
              <a:ext uri="{FF2B5EF4-FFF2-40B4-BE49-F238E27FC236}">
                <a16:creationId xmlns:a16="http://schemas.microsoft.com/office/drawing/2014/main" id="{30A6BFC1-98CA-40BB-A705-5A535E00E200}"/>
              </a:ext>
            </a:extLst>
          </p:cNvPr>
          <p:cNvSpPr/>
          <p:nvPr/>
        </p:nvSpPr>
        <p:spPr>
          <a:xfrm>
            <a:off x="686624" y="168308"/>
            <a:ext cx="2171700" cy="862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 name="Picture 2">
            <a:extLst>
              <a:ext uri="{FF2B5EF4-FFF2-40B4-BE49-F238E27FC236}">
                <a16:creationId xmlns:a16="http://schemas.microsoft.com/office/drawing/2014/main" id="{9966C808-4318-49E8-8C76-A1686FAEA3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659" y="115653"/>
            <a:ext cx="2524843" cy="731590"/>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B39228FC-D0F5-4AA8-B4F2-9ECF7EA62850}"/>
              </a:ext>
            </a:extLst>
          </p:cNvPr>
          <p:cNvSpPr txBox="1"/>
          <p:nvPr/>
        </p:nvSpPr>
        <p:spPr>
          <a:xfrm>
            <a:off x="3387435" y="457730"/>
            <a:ext cx="8905009" cy="4893647"/>
          </a:xfrm>
          <a:prstGeom prst="rect">
            <a:avLst/>
          </a:prstGeom>
          <a:noFill/>
        </p:spPr>
        <p:txBody>
          <a:bodyPr wrap="square">
            <a:spAutoFit/>
          </a:bodyPr>
          <a:lstStyle/>
          <a:p>
            <a:pPr marL="457200" indent="-457200">
              <a:buFont typeface="Arial" panose="020B0604020202020204" pitchFamily="34" charset="0"/>
              <a:buChar char="•"/>
            </a:pPr>
            <a:r>
              <a:rPr lang="cs-CZ" sz="2800" dirty="0">
                <a:latin typeface="Calibri Light" panose="020F0302020204030204" pitchFamily="34" charset="0"/>
                <a:ea typeface="Times New Roman" panose="02020603050405020304" pitchFamily="18" charset="0"/>
              </a:rPr>
              <a:t>dotazníkové šetření mezi personálem pobytových služeb a ohniskové skupiny s vedoucími pracovníky </a:t>
            </a:r>
          </a:p>
          <a:p>
            <a:pPr marL="457200" indent="-457200">
              <a:buFont typeface="Arial" panose="020B0604020202020204" pitchFamily="34" charset="0"/>
              <a:buChar char="•"/>
            </a:pPr>
            <a:r>
              <a:rPr lang="cs-CZ" sz="2800" dirty="0">
                <a:latin typeface="Calibri Light" panose="020F0302020204030204" pitchFamily="34" charset="0"/>
                <a:ea typeface="Times New Roman" panose="02020603050405020304" pitchFamily="18" charset="0"/>
              </a:rPr>
              <a:t>analýza hlášených případů EAN </a:t>
            </a:r>
          </a:p>
          <a:p>
            <a:pPr marL="457200" indent="-457200">
              <a:buFont typeface="Arial" panose="020B0604020202020204" pitchFamily="34" charset="0"/>
              <a:buChar char="•"/>
            </a:pPr>
            <a:r>
              <a:rPr lang="cs-CZ" sz="2800" dirty="0">
                <a:latin typeface="Calibri Light" panose="020F0302020204030204" pitchFamily="34" charset="0"/>
                <a:ea typeface="Times New Roman" panose="02020603050405020304" pitchFamily="18" charset="0"/>
              </a:rPr>
              <a:t>individuální rozhovory se seniory + experimentální metoda kresby</a:t>
            </a:r>
          </a:p>
          <a:p>
            <a:pPr marL="457200" indent="-457200">
              <a:buFont typeface="Arial" panose="020B0604020202020204" pitchFamily="34" charset="0"/>
              <a:buChar char="•"/>
            </a:pPr>
            <a:r>
              <a:rPr lang="cs-CZ" sz="2800" dirty="0">
                <a:latin typeface="Calibri Light" panose="020F0302020204030204" pitchFamily="34" charset="0"/>
                <a:ea typeface="Times New Roman" panose="02020603050405020304" pitchFamily="18" charset="0"/>
              </a:rPr>
              <a:t>odhad společenské a ekonomické zátěže fenoménu EAN a její dopad do veřejných financí a financování služeb </a:t>
            </a:r>
          </a:p>
          <a:p>
            <a:pPr marL="457200" indent="-457200">
              <a:buFont typeface="Arial" panose="020B0604020202020204" pitchFamily="34" charset="0"/>
              <a:buChar char="•"/>
            </a:pPr>
            <a:r>
              <a:rPr lang="cs-CZ" sz="2800" dirty="0">
                <a:latin typeface="Calibri Light" panose="020F0302020204030204" pitchFamily="34" charset="0"/>
                <a:ea typeface="Times New Roman" panose="02020603050405020304" pitchFamily="18" charset="0"/>
              </a:rPr>
              <a:t>mapování legislativního a etického rámce práv seniorů</a:t>
            </a:r>
          </a:p>
          <a:p>
            <a:pPr marL="457200" indent="-457200">
              <a:buFont typeface="Arial" panose="020B0604020202020204" pitchFamily="34" charset="0"/>
              <a:buChar char="•"/>
            </a:pPr>
            <a:r>
              <a:rPr lang="cs-CZ" sz="2800" dirty="0">
                <a:latin typeface="Calibri Light" panose="020F0302020204030204" pitchFamily="34" charset="0"/>
                <a:ea typeface="Times New Roman" panose="02020603050405020304" pitchFamily="18" charset="0"/>
              </a:rPr>
              <a:t>analýza mediálního obsahu</a:t>
            </a:r>
          </a:p>
          <a:p>
            <a:pPr marL="457200" indent="-457200">
              <a:buFont typeface="Arial" panose="020B0604020202020204" pitchFamily="34" charset="0"/>
              <a:buChar char="•"/>
            </a:pPr>
            <a:r>
              <a:rPr lang="cs-CZ" sz="2800" dirty="0">
                <a:solidFill>
                  <a:srgbClr val="FF0000"/>
                </a:solidFill>
                <a:latin typeface="Calibri Light" panose="020F0302020204030204" pitchFamily="34" charset="0"/>
                <a:ea typeface="Times New Roman" panose="02020603050405020304" pitchFamily="18" charset="0"/>
              </a:rPr>
              <a:t>Potřeba trauma informovaného přístupu v SS?</a:t>
            </a:r>
          </a:p>
          <a:p>
            <a:endParaRPr lang="cs-CZ" sz="3200" dirty="0"/>
          </a:p>
        </p:txBody>
      </p:sp>
    </p:spTree>
    <p:extLst>
      <p:ext uri="{BB962C8B-B14F-4D97-AF65-F5344CB8AC3E}">
        <p14:creationId xmlns:p14="http://schemas.microsoft.com/office/powerpoint/2010/main" val="2257192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093314-0647-476E-9A5C-50121815E8D1}"/>
              </a:ext>
            </a:extLst>
          </p:cNvPr>
          <p:cNvSpPr>
            <a:spLocks noGrp="1"/>
          </p:cNvSpPr>
          <p:nvPr>
            <p:ph type="ctrTitle"/>
          </p:nvPr>
        </p:nvSpPr>
        <p:spPr>
          <a:xfrm>
            <a:off x="911153" y="1968000"/>
            <a:ext cx="10940536" cy="2387600"/>
          </a:xfrm>
        </p:spPr>
        <p:txBody>
          <a:bodyPr>
            <a:noAutofit/>
          </a:bodyPr>
          <a:lstStyle/>
          <a:p>
            <a:r>
              <a:rPr lang="cs-CZ" sz="4000" dirty="0"/>
              <a:t>Stáří není strašidlo, ale naše budoucnost</a:t>
            </a:r>
            <a:br>
              <a:rPr lang="cs-CZ" sz="4000" dirty="0"/>
            </a:br>
            <a:br>
              <a:rPr lang="cs-CZ" sz="4000" dirty="0"/>
            </a:br>
            <a:r>
              <a:rPr lang="cs-CZ" sz="4000" dirty="0"/>
              <a:t>#AWorldForAllAges</a:t>
            </a:r>
            <a:br>
              <a:rPr lang="cs-CZ" sz="1800" dirty="0"/>
            </a:br>
            <a:endParaRPr lang="cs-CZ" sz="1800" dirty="0"/>
          </a:p>
        </p:txBody>
      </p:sp>
      <p:sp>
        <p:nvSpPr>
          <p:cNvPr id="3" name="Podnadpis 2">
            <a:extLst>
              <a:ext uri="{FF2B5EF4-FFF2-40B4-BE49-F238E27FC236}">
                <a16:creationId xmlns:a16="http://schemas.microsoft.com/office/drawing/2014/main" id="{5F9D5BB0-AE62-473C-99EA-09D92F667E89}"/>
              </a:ext>
            </a:extLst>
          </p:cNvPr>
          <p:cNvSpPr>
            <a:spLocks noGrp="1"/>
          </p:cNvSpPr>
          <p:nvPr>
            <p:ph type="subTitle" idx="1"/>
          </p:nvPr>
        </p:nvSpPr>
        <p:spPr>
          <a:xfrm>
            <a:off x="911153" y="4253426"/>
            <a:ext cx="9144000" cy="1655762"/>
          </a:xfrm>
        </p:spPr>
        <p:txBody>
          <a:bodyPr>
            <a:normAutofit/>
          </a:bodyPr>
          <a:lstStyle/>
          <a:p>
            <a:r>
              <a:rPr lang="cs-CZ" dirty="0">
                <a:solidFill>
                  <a:srgbClr val="0000DC"/>
                </a:solidFill>
              </a:rPr>
              <a:t>Děkuji za pozornost, </a:t>
            </a:r>
          </a:p>
          <a:p>
            <a:r>
              <a:rPr lang="cs-CZ" dirty="0">
                <a:solidFill>
                  <a:srgbClr val="0000DC"/>
                </a:solidFill>
              </a:rPr>
              <a:t>	</a:t>
            </a:r>
            <a:r>
              <a:rPr lang="cs-CZ" dirty="0">
                <a:solidFill>
                  <a:srgbClr val="0000DC"/>
                </a:solidFill>
                <a:latin typeface="Bermuda Script" panose="020B0600000000000000" pitchFamily="34" charset="0"/>
              </a:rPr>
              <a:t>Lucie Vidovićová</a:t>
            </a:r>
          </a:p>
          <a:p>
            <a:pPr algn="r"/>
            <a:r>
              <a:rPr lang="cs-CZ" sz="4000" b="1" dirty="0">
                <a:solidFill>
                  <a:schemeClr val="tx2"/>
                </a:solidFill>
              </a:rPr>
              <a:t>https://starnuti.fss.muni.cz/</a:t>
            </a:r>
          </a:p>
        </p:txBody>
      </p:sp>
      <p:pic>
        <p:nvPicPr>
          <p:cNvPr id="4" name="Obrázek 3">
            <a:extLst>
              <a:ext uri="{FF2B5EF4-FFF2-40B4-BE49-F238E27FC236}">
                <a16:creationId xmlns:a16="http://schemas.microsoft.com/office/drawing/2014/main" id="{C03B905F-DA6F-4E60-87EF-9F69E33206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9357" y="241531"/>
            <a:ext cx="2846684" cy="1188000"/>
          </a:xfrm>
          <a:prstGeom prst="rect">
            <a:avLst/>
          </a:prstGeom>
        </p:spPr>
      </p:pic>
      <p:sp>
        <p:nvSpPr>
          <p:cNvPr id="6" name="TextovéPole 5">
            <a:extLst>
              <a:ext uri="{FF2B5EF4-FFF2-40B4-BE49-F238E27FC236}">
                <a16:creationId xmlns:a16="http://schemas.microsoft.com/office/drawing/2014/main" id="{D9371D70-1DC5-4E56-BB5E-A934833657F3}"/>
              </a:ext>
            </a:extLst>
          </p:cNvPr>
          <p:cNvSpPr txBox="1"/>
          <p:nvPr/>
        </p:nvSpPr>
        <p:spPr>
          <a:xfrm>
            <a:off x="40690" y="6351579"/>
            <a:ext cx="12151310" cy="400110"/>
          </a:xfrm>
          <a:prstGeom prst="rect">
            <a:avLst/>
          </a:prstGeom>
          <a:noFill/>
        </p:spPr>
        <p:txBody>
          <a:bodyPr wrap="square">
            <a:spAutoFit/>
          </a:bodyPr>
          <a:lstStyle/>
          <a:p>
            <a:r>
              <a:rPr lang="cs-CZ" sz="1000" dirty="0">
                <a:solidFill>
                  <a:srgbClr val="FF0000"/>
                </a:solidFill>
              </a:rPr>
              <a:t>Tato prezentace byla podpořena projektem TQ01000510 Fenomén EAN (týrání, zneužívání a špatného zacházení se seniory) v kontextu sociálních služeb v ČR: inovace v detekci, prevenci a péči (FEANCI), který je spolufinancován se státní podporou Technologické agentury ČR v rámci Programu SIGMA</a:t>
            </a:r>
            <a:r>
              <a:rPr lang="cs-CZ" sz="1000" b="1" dirty="0">
                <a:solidFill>
                  <a:srgbClr val="FF0000"/>
                </a:solidFill>
              </a:rPr>
              <a:t>.</a:t>
            </a:r>
            <a:endParaRPr lang="cs-CZ" sz="1000" dirty="0"/>
          </a:p>
        </p:txBody>
      </p:sp>
    </p:spTree>
    <p:extLst>
      <p:ext uri="{BB962C8B-B14F-4D97-AF65-F5344CB8AC3E}">
        <p14:creationId xmlns:p14="http://schemas.microsoft.com/office/powerpoint/2010/main" val="2623508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F43B21-5403-43C1-BA3D-826F44A237C3}"/>
              </a:ext>
            </a:extLst>
          </p:cNvPr>
          <p:cNvSpPr>
            <a:spLocks noGrp="1"/>
          </p:cNvSpPr>
          <p:nvPr>
            <p:ph type="title"/>
          </p:nvPr>
        </p:nvSpPr>
        <p:spPr/>
        <p:txBody>
          <a:bodyPr/>
          <a:lstStyle/>
          <a:p>
            <a:endParaRPr lang="en-GB"/>
          </a:p>
        </p:txBody>
      </p:sp>
      <p:sp>
        <p:nvSpPr>
          <p:cNvPr id="3" name="Zástupný obsah 2">
            <a:extLst>
              <a:ext uri="{FF2B5EF4-FFF2-40B4-BE49-F238E27FC236}">
                <a16:creationId xmlns:a16="http://schemas.microsoft.com/office/drawing/2014/main" id="{F10D3A34-097B-420F-9574-63E9FED7C27B}"/>
              </a:ext>
            </a:extLst>
          </p:cNvPr>
          <p:cNvSpPr>
            <a:spLocks noGrp="1"/>
          </p:cNvSpPr>
          <p:nvPr>
            <p:ph idx="1"/>
          </p:nvPr>
        </p:nvSpPr>
        <p:spPr/>
        <p:txBody>
          <a:bodyPr/>
          <a:lstStyle/>
          <a:p>
            <a:endParaRPr lang="en-GB" dirty="0"/>
          </a:p>
        </p:txBody>
      </p:sp>
      <p:pic>
        <p:nvPicPr>
          <p:cNvPr id="4" name="Obrázek 3">
            <a:extLst>
              <a:ext uri="{FF2B5EF4-FFF2-40B4-BE49-F238E27FC236}">
                <a16:creationId xmlns:a16="http://schemas.microsoft.com/office/drawing/2014/main" id="{7FBCA14F-2A35-4C39-9D1D-F084F4D5F227}"/>
              </a:ext>
            </a:extLst>
          </p:cNvPr>
          <p:cNvPicPr>
            <a:picLocks noChangeAspect="1"/>
          </p:cNvPicPr>
          <p:nvPr/>
        </p:nvPicPr>
        <p:blipFill rotWithShape="1">
          <a:blip r:embed="rId2"/>
          <a:srcRect l="27888" t="18381" r="37670" b="6003"/>
          <a:stretch/>
        </p:blipFill>
        <p:spPr>
          <a:xfrm>
            <a:off x="124288" y="301840"/>
            <a:ext cx="5104660" cy="6303913"/>
          </a:xfrm>
          <a:prstGeom prst="rect">
            <a:avLst/>
          </a:prstGeom>
        </p:spPr>
      </p:pic>
      <p:sp>
        <p:nvSpPr>
          <p:cNvPr id="5" name="TextovéPole 4">
            <a:extLst>
              <a:ext uri="{FF2B5EF4-FFF2-40B4-BE49-F238E27FC236}">
                <a16:creationId xmlns:a16="http://schemas.microsoft.com/office/drawing/2014/main" id="{23B48624-5957-4BDD-B569-76DDACD35DF6}"/>
              </a:ext>
            </a:extLst>
          </p:cNvPr>
          <p:cNvSpPr txBox="1"/>
          <p:nvPr/>
        </p:nvSpPr>
        <p:spPr>
          <a:xfrm>
            <a:off x="279188" y="6446282"/>
            <a:ext cx="11504431" cy="369332"/>
          </a:xfrm>
          <a:prstGeom prst="rect">
            <a:avLst/>
          </a:prstGeom>
          <a:noFill/>
        </p:spPr>
        <p:txBody>
          <a:bodyPr wrap="none" rtlCol="0">
            <a:spAutoFit/>
          </a:bodyPr>
          <a:lstStyle/>
          <a:p>
            <a:r>
              <a:rPr lang="en-GB" dirty="0"/>
              <a:t>https://www.ifa-fiv.org/wp-content/uploads/2016/03/TheRightsOfOlderPersons_CollectionOfInternalDocuments.pdf</a:t>
            </a:r>
          </a:p>
        </p:txBody>
      </p:sp>
      <p:pic>
        <p:nvPicPr>
          <p:cNvPr id="7" name="Obrázek 6">
            <a:extLst>
              <a:ext uri="{FF2B5EF4-FFF2-40B4-BE49-F238E27FC236}">
                <a16:creationId xmlns:a16="http://schemas.microsoft.com/office/drawing/2014/main" id="{ED315B5F-59FE-49DE-BF92-760CEC3CA5C2}"/>
              </a:ext>
            </a:extLst>
          </p:cNvPr>
          <p:cNvPicPr>
            <a:picLocks noChangeAspect="1"/>
          </p:cNvPicPr>
          <p:nvPr/>
        </p:nvPicPr>
        <p:blipFill rotWithShape="1">
          <a:blip r:embed="rId3"/>
          <a:srcRect l="36553" t="20324" r="37743" b="14045"/>
          <a:stretch/>
        </p:blipFill>
        <p:spPr>
          <a:xfrm>
            <a:off x="6604987" y="446853"/>
            <a:ext cx="3737499" cy="5368022"/>
          </a:xfrm>
          <a:prstGeom prst="rect">
            <a:avLst/>
          </a:prstGeom>
        </p:spPr>
      </p:pic>
    </p:spTree>
    <p:extLst>
      <p:ext uri="{BB962C8B-B14F-4D97-AF65-F5344CB8AC3E}">
        <p14:creationId xmlns:p14="http://schemas.microsoft.com/office/powerpoint/2010/main" val="160096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8E7071-927F-44F9-8380-68539AA7B35D}"/>
              </a:ext>
            </a:extLst>
          </p:cNvPr>
          <p:cNvSpPr>
            <a:spLocks noGrp="1"/>
          </p:cNvSpPr>
          <p:nvPr>
            <p:ph type="title"/>
          </p:nvPr>
        </p:nvSpPr>
        <p:spPr/>
        <p:txBody>
          <a:bodyPr/>
          <a:lstStyle/>
          <a:p>
            <a:r>
              <a:rPr lang="cs-CZ" dirty="0">
                <a:latin typeface="Roboto Condensed" panose="02000000000000000000" pitchFamily="2" charset="0"/>
                <a:ea typeface="Roboto Condensed" panose="02000000000000000000" pitchFamily="2" charset="0"/>
              </a:rPr>
              <a:t>Ministerská deklarace UNECE Řím 2022</a:t>
            </a:r>
          </a:p>
        </p:txBody>
      </p:sp>
      <p:sp>
        <p:nvSpPr>
          <p:cNvPr id="3" name="Zástupný obsah 2">
            <a:extLst>
              <a:ext uri="{FF2B5EF4-FFF2-40B4-BE49-F238E27FC236}">
                <a16:creationId xmlns:a16="http://schemas.microsoft.com/office/drawing/2014/main" id="{538F75DD-4B23-4687-A47C-E88F8CF343D9}"/>
              </a:ext>
            </a:extLst>
          </p:cNvPr>
          <p:cNvSpPr>
            <a:spLocks noGrp="1"/>
          </p:cNvSpPr>
          <p:nvPr>
            <p:ph idx="1"/>
          </p:nvPr>
        </p:nvSpPr>
        <p:spPr>
          <a:xfrm>
            <a:off x="838200" y="1825625"/>
            <a:ext cx="6707909" cy="4351338"/>
          </a:xfrm>
        </p:spPr>
        <p:txBody>
          <a:bodyPr/>
          <a:lstStyle/>
          <a:p>
            <a:pPr marL="0" indent="0">
              <a:buNone/>
            </a:pPr>
            <a:r>
              <a:rPr lang="en-US" dirty="0">
                <a:latin typeface="Roboto Condensed" panose="02000000000000000000" pitchFamily="2" charset="0"/>
                <a:ea typeface="Roboto Condensed" panose="02000000000000000000" pitchFamily="2" charset="0"/>
              </a:rPr>
              <a:t>I – Promoting active and healthy ageing throughout </a:t>
            </a:r>
            <a:r>
              <a:rPr lang="en-US" dirty="0" err="1">
                <a:latin typeface="Roboto Condensed" panose="02000000000000000000" pitchFamily="2" charset="0"/>
                <a:ea typeface="Roboto Condensed" panose="02000000000000000000" pitchFamily="2" charset="0"/>
              </a:rPr>
              <a:t>lif</a:t>
            </a:r>
            <a:r>
              <a:rPr lang="cs-CZ" dirty="0">
                <a:latin typeface="Roboto Condensed" panose="02000000000000000000" pitchFamily="2" charset="0"/>
                <a:ea typeface="Roboto Condensed" panose="02000000000000000000" pitchFamily="2" charset="0"/>
              </a:rPr>
              <a:t>e</a:t>
            </a:r>
          </a:p>
          <a:p>
            <a:pPr marL="0" indent="0">
              <a:buNone/>
            </a:pPr>
            <a:r>
              <a:rPr lang="en-US" dirty="0">
                <a:latin typeface="Roboto Condensed" panose="02000000000000000000" pitchFamily="2" charset="0"/>
                <a:ea typeface="Roboto Condensed" panose="02000000000000000000" pitchFamily="2" charset="0"/>
              </a:rPr>
              <a:t>II - Ensuring access to long-term care and support for </a:t>
            </a:r>
            <a:r>
              <a:rPr lang="en-US" dirty="0" err="1">
                <a:latin typeface="Roboto Condensed" panose="02000000000000000000" pitchFamily="2" charset="0"/>
                <a:ea typeface="Roboto Condensed" panose="02000000000000000000" pitchFamily="2" charset="0"/>
              </a:rPr>
              <a:t>carers</a:t>
            </a:r>
            <a:r>
              <a:rPr lang="en-US" dirty="0">
                <a:latin typeface="Roboto Condensed" panose="02000000000000000000" pitchFamily="2" charset="0"/>
                <a:ea typeface="Roboto Condensed" panose="02000000000000000000" pitchFamily="2" charset="0"/>
              </a:rPr>
              <a:t> and families </a:t>
            </a:r>
            <a:endParaRPr lang="cs-CZ" dirty="0">
              <a:latin typeface="Roboto Condensed" panose="02000000000000000000" pitchFamily="2" charset="0"/>
              <a:ea typeface="Roboto Condensed" panose="02000000000000000000" pitchFamily="2" charset="0"/>
            </a:endParaRPr>
          </a:p>
          <a:p>
            <a:pPr marL="0" indent="0">
              <a:buNone/>
            </a:pPr>
            <a:r>
              <a:rPr lang="en-US" dirty="0">
                <a:latin typeface="Roboto Condensed" panose="02000000000000000000" pitchFamily="2" charset="0"/>
                <a:ea typeface="Roboto Condensed" panose="02000000000000000000" pitchFamily="2" charset="0"/>
              </a:rPr>
              <a:t>III - Mainstreaming ageing to advance a society for all ages </a:t>
            </a:r>
            <a:endParaRPr lang="cs-CZ" dirty="0">
              <a:latin typeface="Roboto Condensed" panose="02000000000000000000" pitchFamily="2" charset="0"/>
              <a:ea typeface="Roboto Condensed" panose="02000000000000000000" pitchFamily="2" charset="0"/>
            </a:endParaRPr>
          </a:p>
        </p:txBody>
      </p:sp>
      <p:pic>
        <p:nvPicPr>
          <p:cNvPr id="9" name="Obrázek 8">
            <a:extLst>
              <a:ext uri="{FF2B5EF4-FFF2-40B4-BE49-F238E27FC236}">
                <a16:creationId xmlns:a16="http://schemas.microsoft.com/office/drawing/2014/main" id="{265CBEF5-E2CF-48D7-BF15-A45E92353021}"/>
              </a:ext>
            </a:extLst>
          </p:cNvPr>
          <p:cNvPicPr>
            <a:picLocks noChangeAspect="1"/>
          </p:cNvPicPr>
          <p:nvPr/>
        </p:nvPicPr>
        <p:blipFill rotWithShape="1">
          <a:blip r:embed="rId2"/>
          <a:srcRect l="35024" t="22681" r="36141" b="6407"/>
          <a:stretch/>
        </p:blipFill>
        <p:spPr>
          <a:xfrm>
            <a:off x="8482299" y="365125"/>
            <a:ext cx="3515558" cy="4863055"/>
          </a:xfrm>
          <a:prstGeom prst="rect">
            <a:avLst/>
          </a:prstGeom>
        </p:spPr>
      </p:pic>
      <p:pic>
        <p:nvPicPr>
          <p:cNvPr id="7" name="Obrázek 6">
            <a:extLst>
              <a:ext uri="{FF2B5EF4-FFF2-40B4-BE49-F238E27FC236}">
                <a16:creationId xmlns:a16="http://schemas.microsoft.com/office/drawing/2014/main" id="{396A3AAB-D832-4F9E-B8F0-0AEBA0A682EA}"/>
              </a:ext>
            </a:extLst>
          </p:cNvPr>
          <p:cNvPicPr>
            <a:picLocks noChangeAspect="1"/>
          </p:cNvPicPr>
          <p:nvPr/>
        </p:nvPicPr>
        <p:blipFill>
          <a:blip r:embed="rId3"/>
          <a:stretch>
            <a:fillRect/>
          </a:stretch>
        </p:blipFill>
        <p:spPr>
          <a:xfrm>
            <a:off x="9485051" y="3859259"/>
            <a:ext cx="2633616" cy="2633616"/>
          </a:xfrm>
          <a:prstGeom prst="rect">
            <a:avLst/>
          </a:prstGeom>
        </p:spPr>
      </p:pic>
    </p:spTree>
    <p:extLst>
      <p:ext uri="{BB962C8B-B14F-4D97-AF65-F5344CB8AC3E}">
        <p14:creationId xmlns:p14="http://schemas.microsoft.com/office/powerpoint/2010/main" val="2937510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8EBA2F-4D15-49A9-A4D0-0D624208C174}"/>
              </a:ext>
            </a:extLst>
          </p:cNvPr>
          <p:cNvSpPr>
            <a:spLocks noGrp="1"/>
          </p:cNvSpPr>
          <p:nvPr>
            <p:ph type="title"/>
          </p:nvPr>
        </p:nvSpPr>
        <p:spPr/>
        <p:txBody>
          <a:bodyPr/>
          <a:lstStyle/>
          <a:p>
            <a:endParaRPr lang="cs-CZ"/>
          </a:p>
        </p:txBody>
      </p:sp>
      <p:pic>
        <p:nvPicPr>
          <p:cNvPr id="5" name="Zástupný obsah 4">
            <a:extLst>
              <a:ext uri="{FF2B5EF4-FFF2-40B4-BE49-F238E27FC236}">
                <a16:creationId xmlns:a16="http://schemas.microsoft.com/office/drawing/2014/main" id="{C4DE07ED-B882-437C-A20E-FC07D2A2D4A3}"/>
              </a:ext>
            </a:extLst>
          </p:cNvPr>
          <p:cNvPicPr>
            <a:picLocks noGrp="1" noChangeAspect="1"/>
          </p:cNvPicPr>
          <p:nvPr>
            <p:ph idx="1"/>
          </p:nvPr>
        </p:nvPicPr>
        <p:blipFill>
          <a:blip r:embed="rId2"/>
          <a:stretch>
            <a:fillRect/>
          </a:stretch>
        </p:blipFill>
        <p:spPr>
          <a:xfrm>
            <a:off x="1383654" y="97655"/>
            <a:ext cx="9230032" cy="6944494"/>
          </a:xfrm>
        </p:spPr>
      </p:pic>
    </p:spTree>
    <p:extLst>
      <p:ext uri="{BB962C8B-B14F-4D97-AF65-F5344CB8AC3E}">
        <p14:creationId xmlns:p14="http://schemas.microsoft.com/office/powerpoint/2010/main" val="1108534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ECC98F-3511-4804-8142-8F187EE81E34}"/>
              </a:ext>
            </a:extLst>
          </p:cNvPr>
          <p:cNvSpPr>
            <a:spLocks noGrp="1"/>
          </p:cNvSpPr>
          <p:nvPr>
            <p:ph type="title"/>
          </p:nvPr>
        </p:nvSpPr>
        <p:spPr/>
        <p:txBody>
          <a:bodyPr/>
          <a:lstStyle/>
          <a:p>
            <a:r>
              <a:rPr lang="cs-CZ" dirty="0"/>
              <a:t>Globální témata – globální hráči</a:t>
            </a:r>
            <a:endParaRPr lang="en-GB" dirty="0"/>
          </a:p>
        </p:txBody>
      </p:sp>
      <p:sp>
        <p:nvSpPr>
          <p:cNvPr id="3" name="Zástupný obsah 2">
            <a:extLst>
              <a:ext uri="{FF2B5EF4-FFF2-40B4-BE49-F238E27FC236}">
                <a16:creationId xmlns:a16="http://schemas.microsoft.com/office/drawing/2014/main" id="{C4319491-1F25-4F76-97F9-DEED71766B3F}"/>
              </a:ext>
            </a:extLst>
          </p:cNvPr>
          <p:cNvSpPr>
            <a:spLocks noGrp="1"/>
          </p:cNvSpPr>
          <p:nvPr>
            <p:ph idx="1"/>
          </p:nvPr>
        </p:nvSpPr>
        <p:spPr/>
        <p:txBody>
          <a:bodyPr/>
          <a:lstStyle/>
          <a:p>
            <a:r>
              <a:rPr lang="en-GB" sz="3200" dirty="0">
                <a:hlinkClick r:id="rId2"/>
              </a:rPr>
              <a:t>https://www.rightsofolderpeople.org/list-of-members</a:t>
            </a:r>
            <a:r>
              <a:rPr lang="en-GB" dirty="0">
                <a:hlinkClick r:id="rId2"/>
              </a:rPr>
              <a:t>/</a:t>
            </a:r>
            <a:endParaRPr lang="en-GB" dirty="0"/>
          </a:p>
        </p:txBody>
      </p:sp>
      <p:pic>
        <p:nvPicPr>
          <p:cNvPr id="5" name="Obrázek 4">
            <a:extLst>
              <a:ext uri="{FF2B5EF4-FFF2-40B4-BE49-F238E27FC236}">
                <a16:creationId xmlns:a16="http://schemas.microsoft.com/office/drawing/2014/main" id="{B7069A6E-6DDC-41F5-A802-BF6FB45556E9}"/>
              </a:ext>
            </a:extLst>
          </p:cNvPr>
          <p:cNvPicPr>
            <a:picLocks noChangeAspect="1"/>
          </p:cNvPicPr>
          <p:nvPr/>
        </p:nvPicPr>
        <p:blipFill rotWithShape="1">
          <a:blip r:embed="rId3"/>
          <a:srcRect t="9931" r="2209" b="9931"/>
          <a:stretch/>
        </p:blipFill>
        <p:spPr>
          <a:xfrm>
            <a:off x="1846556" y="2943276"/>
            <a:ext cx="8016536" cy="3695325"/>
          </a:xfrm>
          <a:prstGeom prst="rect">
            <a:avLst/>
          </a:prstGeom>
        </p:spPr>
      </p:pic>
    </p:spTree>
    <p:extLst>
      <p:ext uri="{BB962C8B-B14F-4D97-AF65-F5344CB8AC3E}">
        <p14:creationId xmlns:p14="http://schemas.microsoft.com/office/powerpoint/2010/main" val="2183578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293E9B-6DEF-492C-B452-CE9C69DD8ECE}"/>
              </a:ext>
            </a:extLst>
          </p:cNvPr>
          <p:cNvSpPr>
            <a:spLocks noGrp="1"/>
          </p:cNvSpPr>
          <p:nvPr>
            <p:ph type="title"/>
          </p:nvPr>
        </p:nvSpPr>
        <p:spPr/>
        <p:txBody>
          <a:bodyPr/>
          <a:lstStyle/>
          <a:p>
            <a:endParaRPr lang="en-GB"/>
          </a:p>
        </p:txBody>
      </p:sp>
      <p:sp>
        <p:nvSpPr>
          <p:cNvPr id="3" name="Zástupný obsah 2">
            <a:extLst>
              <a:ext uri="{FF2B5EF4-FFF2-40B4-BE49-F238E27FC236}">
                <a16:creationId xmlns:a16="http://schemas.microsoft.com/office/drawing/2014/main" id="{774A85F0-A13B-4779-A459-C66D6D6D5DDD}"/>
              </a:ext>
            </a:extLst>
          </p:cNvPr>
          <p:cNvSpPr>
            <a:spLocks noGrp="1"/>
          </p:cNvSpPr>
          <p:nvPr>
            <p:ph idx="1"/>
          </p:nvPr>
        </p:nvSpPr>
        <p:spPr>
          <a:xfrm>
            <a:off x="856673" y="1881043"/>
            <a:ext cx="10515600" cy="4351338"/>
          </a:xfrm>
        </p:spPr>
        <p:txBody>
          <a:bodyPr/>
          <a:lstStyle/>
          <a:p>
            <a:endParaRPr lang="en-GB"/>
          </a:p>
        </p:txBody>
      </p:sp>
      <p:sp>
        <p:nvSpPr>
          <p:cNvPr id="5" name="Obdélník 4">
            <a:extLst>
              <a:ext uri="{FF2B5EF4-FFF2-40B4-BE49-F238E27FC236}">
                <a16:creationId xmlns:a16="http://schemas.microsoft.com/office/drawing/2014/main" id="{A4AD7EA3-1CE0-4985-AA7C-5A375756CB6E}"/>
              </a:ext>
            </a:extLst>
          </p:cNvPr>
          <p:cNvSpPr/>
          <p:nvPr/>
        </p:nvSpPr>
        <p:spPr>
          <a:xfrm>
            <a:off x="2419928" y="6363009"/>
            <a:ext cx="10042525" cy="369332"/>
          </a:xfrm>
          <a:prstGeom prst="rect">
            <a:avLst/>
          </a:prstGeom>
        </p:spPr>
        <p:txBody>
          <a:bodyPr wrap="square">
            <a:spAutoFit/>
          </a:bodyPr>
          <a:lstStyle/>
          <a:p>
            <a:r>
              <a:rPr lang="en-GB" dirty="0"/>
              <a:t>https://www.rightsofolderpeople.org/civil-society-engagement-with-the-new-independent-expert/</a:t>
            </a:r>
          </a:p>
        </p:txBody>
      </p:sp>
      <p:sp>
        <p:nvSpPr>
          <p:cNvPr id="6" name="TextovéPole 5">
            <a:extLst>
              <a:ext uri="{FF2B5EF4-FFF2-40B4-BE49-F238E27FC236}">
                <a16:creationId xmlns:a16="http://schemas.microsoft.com/office/drawing/2014/main" id="{9AC91F78-1BC8-4E9A-B0CE-0F387A2FE105}"/>
              </a:ext>
            </a:extLst>
          </p:cNvPr>
          <p:cNvSpPr txBox="1"/>
          <p:nvPr/>
        </p:nvSpPr>
        <p:spPr>
          <a:xfrm>
            <a:off x="8402956" y="5162550"/>
            <a:ext cx="45719" cy="369332"/>
          </a:xfrm>
          <a:prstGeom prst="rect">
            <a:avLst/>
          </a:prstGeom>
          <a:noFill/>
        </p:spPr>
        <p:txBody>
          <a:bodyPr wrap="square" rtlCol="0">
            <a:spAutoFit/>
          </a:bodyPr>
          <a:lstStyle/>
          <a:p>
            <a:endParaRPr lang="en-GB"/>
          </a:p>
        </p:txBody>
      </p:sp>
      <p:pic>
        <p:nvPicPr>
          <p:cNvPr id="8" name="Obrázek 7">
            <a:extLst>
              <a:ext uri="{FF2B5EF4-FFF2-40B4-BE49-F238E27FC236}">
                <a16:creationId xmlns:a16="http://schemas.microsoft.com/office/drawing/2014/main" id="{07903FA7-A08D-4B44-B999-25775960A7A0}"/>
              </a:ext>
            </a:extLst>
          </p:cNvPr>
          <p:cNvPicPr>
            <a:picLocks noChangeAspect="1"/>
          </p:cNvPicPr>
          <p:nvPr/>
        </p:nvPicPr>
        <p:blipFill rotWithShape="1">
          <a:blip r:embed="rId2"/>
          <a:srcRect t="15922" b="5324"/>
          <a:stretch/>
        </p:blipFill>
        <p:spPr>
          <a:xfrm>
            <a:off x="-1622726" y="49213"/>
            <a:ext cx="13832736" cy="6127750"/>
          </a:xfrm>
          <a:prstGeom prst="rect">
            <a:avLst/>
          </a:prstGeom>
        </p:spPr>
      </p:pic>
    </p:spTree>
    <p:extLst>
      <p:ext uri="{BB962C8B-B14F-4D97-AF65-F5344CB8AC3E}">
        <p14:creationId xmlns:p14="http://schemas.microsoft.com/office/powerpoint/2010/main" val="1087072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1CEDC9-3B3E-4BBD-87BB-76E9D335011A}"/>
              </a:ext>
            </a:extLst>
          </p:cNvPr>
          <p:cNvSpPr>
            <a:spLocks noGrp="1"/>
          </p:cNvSpPr>
          <p:nvPr>
            <p:ph type="ctrTitle"/>
          </p:nvPr>
        </p:nvSpPr>
        <p:spPr>
          <a:xfrm>
            <a:off x="1666042" y="2871264"/>
            <a:ext cx="9144000" cy="2387600"/>
          </a:xfrm>
        </p:spPr>
        <p:txBody>
          <a:bodyPr>
            <a:normAutofit fontScale="90000"/>
          </a:bodyPr>
          <a:lstStyle/>
          <a:p>
            <a:r>
              <a:rPr lang="cs-CZ" dirty="0">
                <a:latin typeface="Roboto Condensed" panose="02000000000000000000" pitchFamily="2" charset="0"/>
                <a:ea typeface="Roboto Condensed" panose="02000000000000000000" pitchFamily="2" charset="0"/>
              </a:rPr>
              <a:t>#rights4elders</a:t>
            </a:r>
            <a:br>
              <a:rPr lang="cs-CZ" dirty="0">
                <a:latin typeface="Roboto Condensed" panose="02000000000000000000" pitchFamily="2" charset="0"/>
                <a:ea typeface="Roboto Condensed" panose="02000000000000000000" pitchFamily="2" charset="0"/>
              </a:rPr>
            </a:br>
            <a:r>
              <a:rPr lang="cs-CZ" dirty="0">
                <a:latin typeface="Roboto Condensed" panose="02000000000000000000" pitchFamily="2" charset="0"/>
                <a:ea typeface="Roboto Condensed" panose="02000000000000000000" pitchFamily="2" charset="0"/>
              </a:rPr>
              <a:t>#AgeingEqual</a:t>
            </a:r>
            <a:br>
              <a:rPr lang="cs-CZ" dirty="0">
                <a:latin typeface="Roboto Condensed" panose="02000000000000000000" pitchFamily="2" charset="0"/>
                <a:ea typeface="Roboto Condensed" panose="02000000000000000000" pitchFamily="2" charset="0"/>
              </a:rPr>
            </a:br>
            <a:r>
              <a:rPr lang="cs-CZ" dirty="0">
                <a:latin typeface="Roboto Condensed" panose="02000000000000000000" pitchFamily="2" charset="0"/>
                <a:ea typeface="Roboto Condensed" panose="02000000000000000000" pitchFamily="2" charset="0"/>
              </a:rPr>
              <a:t>#AWorldForAllAges</a:t>
            </a:r>
            <a:br>
              <a:rPr lang="cs-CZ" dirty="0">
                <a:latin typeface="Roboto Condensed" panose="02000000000000000000" pitchFamily="2" charset="0"/>
                <a:ea typeface="Roboto Condensed" panose="02000000000000000000" pitchFamily="2" charset="0"/>
              </a:rPr>
            </a:br>
            <a:br>
              <a:rPr lang="cs-CZ" sz="2200" dirty="0">
                <a:latin typeface="Roboto Condensed" panose="02000000000000000000" pitchFamily="2" charset="0"/>
                <a:ea typeface="Roboto Condensed" panose="02000000000000000000" pitchFamily="2" charset="0"/>
              </a:rPr>
            </a:br>
            <a:r>
              <a:rPr lang="cs-CZ" dirty="0">
                <a:latin typeface="Roboto Condensed" panose="02000000000000000000" pitchFamily="2" charset="0"/>
                <a:ea typeface="Roboto Condensed" panose="02000000000000000000" pitchFamily="2" charset="0"/>
              </a:rPr>
              <a:t>#LidskaPravaNestarnou</a:t>
            </a:r>
          </a:p>
        </p:txBody>
      </p:sp>
    </p:spTree>
    <p:extLst>
      <p:ext uri="{BB962C8B-B14F-4D97-AF65-F5344CB8AC3E}">
        <p14:creationId xmlns:p14="http://schemas.microsoft.com/office/powerpoint/2010/main" val="927888732"/>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prezentace-16-9-en-v10.potx" id="{67A39F29-764F-4284-9E0F-1686F567DD12}" vid="{76220AAC-9FA9-4F01-8D8E-D7E8E7D43212}"/>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8533</TotalTime>
  <Words>1986</Words>
  <Application>Microsoft Office PowerPoint</Application>
  <PresentationFormat>Širokoúhlá obrazovka</PresentationFormat>
  <Paragraphs>232</Paragraphs>
  <Slides>31</Slides>
  <Notes>8</Notes>
  <HiddenSlides>1</HiddenSlides>
  <MMClips>0</MMClips>
  <ScaleCrop>false</ScaleCrop>
  <HeadingPairs>
    <vt:vector size="6" baseType="variant">
      <vt:variant>
        <vt:lpstr>Použitá písma</vt:lpstr>
      </vt:variant>
      <vt:variant>
        <vt:i4>13</vt:i4>
      </vt:variant>
      <vt:variant>
        <vt:lpstr>Motiv</vt:lpstr>
      </vt:variant>
      <vt:variant>
        <vt:i4>2</vt:i4>
      </vt:variant>
      <vt:variant>
        <vt:lpstr>Nadpisy snímků</vt:lpstr>
      </vt:variant>
      <vt:variant>
        <vt:i4>31</vt:i4>
      </vt:variant>
    </vt:vector>
  </HeadingPairs>
  <TitlesOfParts>
    <vt:vector size="46" baseType="lpstr">
      <vt:lpstr>Arial</vt:lpstr>
      <vt:lpstr>Atlanta</vt:lpstr>
      <vt:lpstr>Bermuda Script</vt:lpstr>
      <vt:lpstr>Calibri</vt:lpstr>
      <vt:lpstr>Calibri Light</vt:lpstr>
      <vt:lpstr>FuturaStd-Bold</vt:lpstr>
      <vt:lpstr>Nunito Sans ExtraLight</vt:lpstr>
      <vt:lpstr>Nunito Sans SemiBold</vt:lpstr>
      <vt:lpstr>Roboto</vt:lpstr>
      <vt:lpstr>Roboto Condensed</vt:lpstr>
      <vt:lpstr>Segoe UI</vt:lpstr>
      <vt:lpstr>Tahoma</vt:lpstr>
      <vt:lpstr>Wingdings</vt:lpstr>
      <vt:lpstr>Motiv Office</vt:lpstr>
      <vt:lpstr>Presentation_MU_EN</vt:lpstr>
      <vt:lpstr>Příprava na stárnutí jako společenské a politické zadání *příklad problematiky EAN*</vt:lpstr>
      <vt:lpstr>Prezentace aplikace PowerPoint</vt:lpstr>
      <vt:lpstr>Strategické dokumenty</vt:lpstr>
      <vt:lpstr>Prezentace aplikace PowerPoint</vt:lpstr>
      <vt:lpstr>Ministerská deklarace UNECE Řím 2022</vt:lpstr>
      <vt:lpstr>Prezentace aplikace PowerPoint</vt:lpstr>
      <vt:lpstr>Globální témata – globální hráči</vt:lpstr>
      <vt:lpstr>Prezentace aplikace PowerPoint</vt:lpstr>
      <vt:lpstr>#rights4elders #AgeingEqual #AWorldForAllAges  #LidskaPravaNestarnou</vt:lpstr>
      <vt:lpstr>Prezentace aplikace PowerPoint</vt:lpstr>
      <vt:lpstr>Doporučení Rady Evropy o podpoře lidských práv starších osob</vt:lpstr>
      <vt:lpstr>United Nations Principles for Older Persons (ADOPTED 16 December 1991)</vt:lpstr>
      <vt:lpstr>A/HRC/RES/54/13  Human rights of older persons </vt:lpstr>
      <vt:lpstr>Prezentace aplikace PowerPoint</vt:lpstr>
      <vt:lpstr>Prezentace aplikace PowerPoint</vt:lpstr>
      <vt:lpstr>Prezentace aplikace PowerPoint</vt:lpstr>
      <vt:lpstr>Výzkumný vzorek</vt:lpstr>
      <vt:lpstr>Oběť =  respondent má jednu a více zkušeností  s jakýmkoli typem zanedbávání a zneužívání  (1) blízké vztahy (2) + veřejné prostory + „šmejdi“ (3) + svědectví (sekundární trauma)</vt:lpstr>
      <vt:lpstr>Oběť =  respondent má jednu a více zkušeností  s jakýmkoli typem zanedbávání a zneužívání  (1) blízké vztahy (2) + veřejné prostory + „šmejdi“ (3) + svědectví (sekundární trauma)</vt:lpstr>
      <vt:lpstr>Oběť =  respondent má jednu a více zkušeností  s jakýmkoli typem zanedbávání a zneužívání  (1) blízké vztahy (2) + veřejné prostory + „šmejdi“ (3) + svědectví (sekundární trauma)</vt:lpstr>
      <vt:lpstr>Oběť =  respondent má jednu a více zkušeností  s jakýmkoli typem zanedbávání a zneužívání  (1) blízké vztahy (2) + veřejné prostory + „šmejdi“ (3) + svědectví (sekundární trauma)</vt:lpstr>
      <vt:lpstr>Podíl obětí jednotlivých typů EAN  (CZ, věk 65+, N= 2685)</vt:lpstr>
      <vt:lpstr>Prezentace aplikace PowerPoint</vt:lpstr>
      <vt:lpstr>Dopad na kvalitu života obětí</vt:lpstr>
      <vt:lpstr>Z jakých důvodů o tom s nikým nemluvil(a)? </vt:lpstr>
      <vt:lpstr>Prezentace aplikace PowerPoint</vt:lpstr>
      <vt:lpstr>Kdyby byla možnost, aby si oběti EAN situací mohly v nějakém opravdu bezpečném prostředí promluvit s pachatelem, zeptat se na nějaké otázky, které mají, a to vše s podporou zkušeného pracovníka, přišlo by Vám to jako zajímavá příležitost?</vt:lpstr>
      <vt:lpstr>Co jsme se naučili...</vt:lpstr>
      <vt:lpstr>Prezentace aplikace PowerPoint</vt:lpstr>
      <vt:lpstr>Prezentace aplikace PowerPoint</vt:lpstr>
      <vt:lpstr>Stáří není strašidlo, ale naše budoucnost  #AWorldForAllAges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Život ve stáří a stáří v životě</dc:title>
  <dc:creator>Lucie Vidovićová</dc:creator>
  <cp:lastModifiedBy>Lucie Vidovićová</cp:lastModifiedBy>
  <cp:revision>27</cp:revision>
  <cp:lastPrinted>2024-11-04T08:32:24Z</cp:lastPrinted>
  <dcterms:created xsi:type="dcterms:W3CDTF">2024-10-23T09:53:14Z</dcterms:created>
  <dcterms:modified xsi:type="dcterms:W3CDTF">2024-11-04T08:37:17Z</dcterms:modified>
</cp:coreProperties>
</file>