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7" r:id="rId2"/>
  </p:sldMasterIdLst>
  <p:notesMasterIdLst>
    <p:notesMasterId r:id="rId15"/>
  </p:notesMasterIdLst>
  <p:sldIdLst>
    <p:sldId id="257" r:id="rId3"/>
    <p:sldId id="413" r:id="rId4"/>
    <p:sldId id="361" r:id="rId5"/>
    <p:sldId id="420" r:id="rId6"/>
    <p:sldId id="422" r:id="rId7"/>
    <p:sldId id="419" r:id="rId8"/>
    <p:sldId id="416" r:id="rId9"/>
    <p:sldId id="373" r:id="rId10"/>
    <p:sldId id="385" r:id="rId11"/>
    <p:sldId id="386" r:id="rId12"/>
    <p:sldId id="417" r:id="rId13"/>
    <p:sldId id="418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CD00"/>
    <a:srgbClr val="003AA9"/>
    <a:srgbClr val="222815"/>
    <a:srgbClr val="650312"/>
    <a:srgbClr val="004577"/>
    <a:srgbClr val="37528D"/>
    <a:srgbClr val="4D5130"/>
    <a:srgbClr val="333335"/>
    <a:srgbClr val="004081"/>
    <a:srgbClr val="07448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Světlý sty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hrbek\Documents\===%20Prezentace%20===\2022-09-05_Grafy-NZ&#218;_po&#269;et-&#382;&#225;dost&#23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List_aplikace_Microsoft_Excel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List_aplikace_Microsoft_Excel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Se&#353;it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48991803801935E-2"/>
          <c:y val="3.2308586081914406E-2"/>
          <c:w val="0.97209718886667851"/>
          <c:h val="0.86433330989785218"/>
        </c:manualLayout>
      </c:layout>
      <c:barChart>
        <c:barDir val="col"/>
        <c:grouping val="stacked"/>
        <c:varyColors val="0"/>
        <c:ser>
          <c:idx val="0"/>
          <c:order val="0"/>
          <c:tx>
            <c:v>NGiS 2014-2021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List1!$B$27:$B$35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List1!$C$27:$C$35</c:f>
              <c:numCache>
                <c:formatCode>General</c:formatCode>
                <c:ptCount val="9"/>
                <c:pt idx="0">
                  <c:v>6579</c:v>
                </c:pt>
                <c:pt idx="1">
                  <c:v>6678</c:v>
                </c:pt>
                <c:pt idx="2">
                  <c:v>8415</c:v>
                </c:pt>
                <c:pt idx="3">
                  <c:v>8298</c:v>
                </c:pt>
                <c:pt idx="4">
                  <c:v>9235</c:v>
                </c:pt>
                <c:pt idx="5">
                  <c:v>12845</c:v>
                </c:pt>
                <c:pt idx="6">
                  <c:v>17142</c:v>
                </c:pt>
                <c:pt idx="7">
                  <c:v>21193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6A-4E77-9669-2F692D6F1547}"/>
            </c:ext>
          </c:extLst>
        </c:ser>
        <c:ser>
          <c:idx val="1"/>
          <c:order val="1"/>
          <c:tx>
            <c:v>NGiS 2021+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List1!$D$27:$D$35</c:f>
              <c:numCache>
                <c:formatCode>General</c:formatCode>
                <c:ptCount val="9"/>
                <c:pt idx="7">
                  <c:v>4456</c:v>
                </c:pt>
                <c:pt idx="8">
                  <c:v>52602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6A-4E77-9669-2F692D6F154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07723552"/>
        <c:axId val="1907724208"/>
      </c:barChart>
      <c:catAx>
        <c:axId val="19077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7724208"/>
        <c:crosses val="autoZero"/>
        <c:auto val="1"/>
        <c:lblAlgn val="ctr"/>
        <c:lblOffset val="100"/>
        <c:noMultiLvlLbl val="0"/>
      </c:catAx>
      <c:valAx>
        <c:axId val="190772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0772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/>
              <a:t>Celkový počet přijatých žádostí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'Přehled + grafy'!$B$8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'Přehled + grafy'!$A$9:$A$20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'Přehled + grafy'!$B$9:$B$20</c:f>
              <c:numCache>
                <c:formatCode>_-* #\ ##0_-;\-* #\ ##0_-;_-* "-"??_-;_-@_-</c:formatCode>
                <c:ptCount val="12"/>
                <c:pt idx="0">
                  <c:v>1381</c:v>
                </c:pt>
                <c:pt idx="1">
                  <c:v>1490</c:v>
                </c:pt>
                <c:pt idx="2">
                  <c:v>1939</c:v>
                </c:pt>
                <c:pt idx="3">
                  <c:v>1742</c:v>
                </c:pt>
                <c:pt idx="4">
                  <c:v>2117</c:v>
                </c:pt>
                <c:pt idx="5">
                  <c:v>2391</c:v>
                </c:pt>
                <c:pt idx="6">
                  <c:v>2060</c:v>
                </c:pt>
                <c:pt idx="7">
                  <c:v>1889</c:v>
                </c:pt>
                <c:pt idx="8">
                  <c:v>2380</c:v>
                </c:pt>
                <c:pt idx="9">
                  <c:v>4575</c:v>
                </c:pt>
                <c:pt idx="10">
                  <c:v>1825</c:v>
                </c:pt>
                <c:pt idx="11">
                  <c:v>2256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8-48EF-BC67-B6C516D41730}"/>
            </c:ext>
          </c:extLst>
        </c:ser>
        <c:ser>
          <c:idx val="1"/>
          <c:order val="1"/>
          <c:tx>
            <c:strRef>
              <c:f>'Přehled + grafy'!$C$8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'Přehled + grafy'!$A$9:$A$20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'Přehled + grafy'!$C$9:$C$20</c:f>
              <c:numCache>
                <c:formatCode>_-* #\ ##0_-;\-* #\ ##0_-;_-* "-"??_-;_-@_-</c:formatCode>
                <c:ptCount val="12"/>
                <c:pt idx="0">
                  <c:v>3594</c:v>
                </c:pt>
                <c:pt idx="1">
                  <c:v>4106</c:v>
                </c:pt>
                <c:pt idx="2">
                  <c:v>5666</c:v>
                </c:pt>
                <c:pt idx="3">
                  <c:v>5784</c:v>
                </c:pt>
                <c:pt idx="4">
                  <c:v>5985</c:v>
                </c:pt>
                <c:pt idx="5">
                  <c:v>7026</c:v>
                </c:pt>
                <c:pt idx="6">
                  <c:v>6847</c:v>
                </c:pt>
                <c:pt idx="7">
                  <c:v>7640</c:v>
                </c:pt>
                <c:pt idx="8">
                  <c:v>8027</c:v>
                </c:pt>
                <c:pt idx="9">
                  <c:v>4194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8-48EF-BC67-B6C516D417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67615896"/>
        <c:axId val="1567616224"/>
      </c:barChart>
      <c:catAx>
        <c:axId val="156761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7616224"/>
        <c:crosses val="autoZero"/>
        <c:auto val="1"/>
        <c:lblAlgn val="ctr"/>
        <c:lblOffset val="100"/>
        <c:noMultiLvlLbl val="0"/>
      </c:catAx>
      <c:valAx>
        <c:axId val="156761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761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544688687756681"/>
          <c:y val="2.8643196966730785E-2"/>
          <c:w val="0.15905377505252155"/>
          <c:h val="6.25493584237624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sz="2400" dirty="0" err="1"/>
              <a:t>Fotovoltaika</a:t>
            </a:r>
            <a:r>
              <a:rPr lang="cs-CZ" sz="2400" dirty="0"/>
              <a:t> - přijaté žádosti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'Přehled + grafy'!$B$31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'Přehled + grafy'!$A$32:$A$43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'Přehled + grafy'!$B$32:$B$43</c:f>
              <c:numCache>
                <c:formatCode>_-* #\ ##0_-;\-* #\ ##0_-;_-* "-"??_-;_-@_-</c:formatCode>
                <c:ptCount val="12"/>
                <c:pt idx="0">
                  <c:v>727</c:v>
                </c:pt>
                <c:pt idx="1">
                  <c:v>679</c:v>
                </c:pt>
                <c:pt idx="2">
                  <c:v>909</c:v>
                </c:pt>
                <c:pt idx="3">
                  <c:v>831</c:v>
                </c:pt>
                <c:pt idx="4">
                  <c:v>835</c:v>
                </c:pt>
                <c:pt idx="5">
                  <c:v>1106</c:v>
                </c:pt>
                <c:pt idx="6">
                  <c:v>995</c:v>
                </c:pt>
                <c:pt idx="7">
                  <c:v>854</c:v>
                </c:pt>
                <c:pt idx="8">
                  <c:v>1119</c:v>
                </c:pt>
                <c:pt idx="9">
                  <c:v>1497</c:v>
                </c:pt>
                <c:pt idx="10">
                  <c:v>655</c:v>
                </c:pt>
                <c:pt idx="11">
                  <c:v>1012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D3-4743-A1FA-271540A8D426}"/>
            </c:ext>
          </c:extLst>
        </c:ser>
        <c:ser>
          <c:idx val="1"/>
          <c:order val="1"/>
          <c:tx>
            <c:strRef>
              <c:f>'Přehled + grafy'!$C$31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'Přehled + grafy'!$A$32:$A$43</c:f>
              <c:strCache>
                <c:ptCount val="12"/>
                <c:pt idx="0">
                  <c:v>Leden</c:v>
                </c:pt>
                <c:pt idx="1">
                  <c:v>Únor</c:v>
                </c:pt>
                <c:pt idx="2">
                  <c:v>Březen</c:v>
                </c:pt>
                <c:pt idx="3">
                  <c:v>Duben</c:v>
                </c:pt>
                <c:pt idx="4">
                  <c:v>Květen</c:v>
                </c:pt>
                <c:pt idx="5">
                  <c:v>Červen</c:v>
                </c:pt>
                <c:pt idx="6">
                  <c:v>Červenec</c:v>
                </c:pt>
                <c:pt idx="7">
                  <c:v>Srpen</c:v>
                </c:pt>
                <c:pt idx="8">
                  <c:v>Září</c:v>
                </c:pt>
                <c:pt idx="9">
                  <c:v>Říjen</c:v>
                </c:pt>
                <c:pt idx="10">
                  <c:v>Listopad</c:v>
                </c:pt>
                <c:pt idx="11">
                  <c:v>Prosinec</c:v>
                </c:pt>
              </c:strCache>
            </c:strRef>
          </c:cat>
          <c:val>
            <c:numRef>
              <c:f>'Přehled + grafy'!$C$32:$C$43</c:f>
              <c:numCache>
                <c:formatCode>_-* #\ ##0_-;\-* #\ ##0_-;_-* "-"??_-;_-@_-</c:formatCode>
                <c:ptCount val="12"/>
                <c:pt idx="0">
                  <c:v>1874</c:v>
                </c:pt>
                <c:pt idx="1">
                  <c:v>2302</c:v>
                </c:pt>
                <c:pt idx="2">
                  <c:v>3283</c:v>
                </c:pt>
                <c:pt idx="3">
                  <c:v>3097</c:v>
                </c:pt>
                <c:pt idx="4">
                  <c:v>3641</c:v>
                </c:pt>
                <c:pt idx="5">
                  <c:v>4714</c:v>
                </c:pt>
                <c:pt idx="6">
                  <c:v>4930</c:v>
                </c:pt>
                <c:pt idx="7">
                  <c:v>5249</c:v>
                </c:pt>
                <c:pt idx="8">
                  <c:v>5899</c:v>
                </c:pt>
                <c:pt idx="9">
                  <c:v>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D3-4743-A1FA-271540A8D4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67615896"/>
        <c:axId val="1567616224"/>
      </c:barChart>
      <c:catAx>
        <c:axId val="1567615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7616224"/>
        <c:crosses val="autoZero"/>
        <c:auto val="1"/>
        <c:lblAlgn val="ctr"/>
        <c:lblOffset val="100"/>
        <c:noMultiLvlLbl val="0"/>
      </c:catAx>
      <c:valAx>
        <c:axId val="156761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67615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463434033925416"/>
          <c:y val="3.4131951618799387E-2"/>
          <c:w val="0.16121030880573289"/>
          <c:h val="7.23310604976927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02096807277081"/>
          <c:y val="0.11345537221860007"/>
          <c:w val="0.58712127491240629"/>
          <c:h val="0.7815818245649229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3C-4776-8AC4-CA2D6C6A8DD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3C-4776-8AC4-CA2D6C6A8D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3C-4776-8AC4-CA2D6C6A8DD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53C-4776-8AC4-CA2D6C6A8DD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53C-4776-8AC4-CA2D6C6A8DD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53C-4776-8AC4-CA2D6C6A8DD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53C-4776-8AC4-CA2D6C6A8DD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53C-4776-8AC4-CA2D6C6A8DD1}"/>
              </c:ext>
            </c:extLst>
          </c:dPt>
          <c:dLbls>
            <c:dLbl>
              <c:idx val="0"/>
              <c:layout>
                <c:manualLayout>
                  <c:x val="0.15948963317384354"/>
                  <c:y val="-0.1698513800424628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53C-4776-8AC4-CA2D6C6A8DD1}"/>
                </c:ext>
              </c:extLst>
            </c:dLbl>
            <c:dLbl>
              <c:idx val="1"/>
              <c:layout>
                <c:manualLayout>
                  <c:x val="6.8873548706885569E-3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53C-4776-8AC4-CA2D6C6A8DD1}"/>
                </c:ext>
              </c:extLst>
            </c:dLbl>
            <c:dLbl>
              <c:idx val="2"/>
              <c:layout>
                <c:manualLayout>
                  <c:x val="-0.16374269005847955"/>
                  <c:y val="0.1273885350318471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53C-4776-8AC4-CA2D6C6A8DD1}"/>
                </c:ext>
              </c:extLst>
            </c:dLbl>
            <c:dLbl>
              <c:idx val="3"/>
              <c:layout>
                <c:manualLayout>
                  <c:x val="-0.19138755980861244"/>
                  <c:y val="6.51096956829440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353C-4776-8AC4-CA2D6C6A8DD1}"/>
                </c:ext>
              </c:extLst>
            </c:dLbl>
            <c:dLbl>
              <c:idx val="4"/>
              <c:layout>
                <c:manualLayout>
                  <c:x val="-0.19564061669324828"/>
                  <c:y val="-1.13234253361642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53C-4776-8AC4-CA2D6C6A8DD1}"/>
                </c:ext>
              </c:extLst>
            </c:dLbl>
            <c:dLbl>
              <c:idx val="5"/>
              <c:layout>
                <c:manualLayout>
                  <c:x val="-0.22966507177033493"/>
                  <c:y val="-9.05874026893135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53C-4776-8AC4-CA2D6C6A8DD1}"/>
                </c:ext>
              </c:extLst>
            </c:dLbl>
            <c:dLbl>
              <c:idx val="6"/>
              <c:layout>
                <c:manualLayout>
                  <c:x val="-0.20040141890356564"/>
                  <c:y val="-0.19182221259648299"/>
                </c:manualLayout>
              </c:layout>
              <c:tx>
                <c:rich>
                  <a:bodyPr/>
                  <a:lstStyle/>
                  <a:p>
                    <a:fld id="{13D54E40-3A7C-4E58-8A35-DA6B2E1B150E}" type="CATEGORYNAME">
                      <a:rPr lang="en-US" dirty="0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53C-4776-8AC4-CA2D6C6A8DD1}"/>
                </c:ext>
              </c:extLst>
            </c:dLbl>
            <c:dLbl>
              <c:idx val="7"/>
              <c:layout>
                <c:manualLayout>
                  <c:x val="-4.4657097288676194E-2"/>
                  <c:y val="-0.195329087048832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353C-4776-8AC4-CA2D6C6A8D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List1!$F$1:$F$8</c:f>
              <c:strCache>
                <c:ptCount val="8"/>
                <c:pt idx="0">
                  <c:v>Fotovoltaika</c:v>
                </c:pt>
                <c:pt idx="1">
                  <c:v>Tepelná čerpadla</c:v>
                </c:pt>
                <c:pt idx="2">
                  <c:v>Ostatní</c:v>
                </c:pt>
                <c:pt idx="3">
                  <c:v>Kotle na biomasu</c:v>
                </c:pt>
                <c:pt idx="4">
                  <c:v>Nabíječky EV</c:v>
                </c:pt>
                <c:pt idx="5">
                  <c:v>Zateplení</c:v>
                </c:pt>
                <c:pt idx="6">
                  <c:v>Nová výstavba</c:v>
                </c:pt>
                <c:pt idx="7">
                  <c:v>Plynové kotle</c:v>
                </c:pt>
              </c:strCache>
            </c:strRef>
          </c:cat>
          <c:val>
            <c:numRef>
              <c:f>List1!$G$1:$G$8</c:f>
              <c:numCache>
                <c:formatCode>General</c:formatCode>
                <c:ptCount val="8"/>
                <c:pt idx="0">
                  <c:v>31251</c:v>
                </c:pt>
                <c:pt idx="1">
                  <c:v>12718</c:v>
                </c:pt>
                <c:pt idx="2">
                  <c:v>3918</c:v>
                </c:pt>
                <c:pt idx="3">
                  <c:v>2631</c:v>
                </c:pt>
                <c:pt idx="4">
                  <c:v>5415</c:v>
                </c:pt>
                <c:pt idx="5">
                  <c:v>2824</c:v>
                </c:pt>
                <c:pt idx="6">
                  <c:v>244</c:v>
                </c:pt>
                <c:pt idx="7">
                  <c:v>1123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53C-4776-8AC4-CA2D6C6A8D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3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53811541772306"/>
          <c:y val="0.15685613184991551"/>
          <c:w val="0.5346799627312131"/>
          <c:h val="0.7338321272593962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FB-44CE-9B6C-6785C10242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FB-44CE-9B6C-6785C10242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FB-44CE-9B6C-6785C10242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FB-44CE-9B6C-6785C10242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FB-44CE-9B6C-6785C10242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EFB-44CE-9B6C-6785C10242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EFB-44CE-9B6C-6785C10242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EFB-44CE-9B6C-6785C10242B2}"/>
              </c:ext>
            </c:extLst>
          </c:dPt>
          <c:dLbls>
            <c:dLbl>
              <c:idx val="0"/>
              <c:layout>
                <c:manualLayout>
                  <c:x val="-7.2106661587822397E-17"/>
                  <c:y val="1.07962213225371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 err="1">
                        <a:solidFill>
                          <a:schemeClr val="bg1"/>
                        </a:solidFill>
                      </a:rPr>
                      <a:t>Zateplení</a:t>
                    </a:r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
</a:t>
                    </a:r>
                    <a:fld id="{9BBF0FD5-6686-43F4-894D-28A1E6549B5F}" type="PERCENTAGE">
                      <a:rPr lang="en-US" baseline="0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[PROCENTO]</a:t>
                    </a:fld>
                    <a:endParaRPr lang="en-US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EFB-44CE-9B6C-6785C10242B2}"/>
                </c:ext>
              </c:extLst>
            </c:dLbl>
            <c:dLbl>
              <c:idx val="1"/>
              <c:layout>
                <c:manualLayout>
                  <c:x val="-1.7699112303577406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Fotovoltaika</a:t>
                    </a:r>
                  </a:p>
                  <a:p>
                    <a:fld id="{18F9C80C-F87A-44EE-8161-7DC563654A67}" type="PERCENTAGE">
                      <a:rPr lang="en-US" baseline="0" smtClean="0"/>
                      <a:pPr/>
                      <a:t>[PROCENTO]</a:t>
                    </a:fld>
                    <a:endParaRPr lang="cs-CZ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FB-44CE-9B6C-6785C10242B2}"/>
                </c:ext>
              </c:extLst>
            </c:dLbl>
            <c:dLbl>
              <c:idx val="2"/>
              <c:layout>
                <c:manualLayout>
                  <c:x val="-0.1651917148333891"/>
                  <c:y val="5.12820512820512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Termické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solární</a:t>
                    </a:r>
                    <a:r>
                      <a:rPr lang="en-US" baseline="0" dirty="0"/>
                      <a:t> 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systémy</a:t>
                    </a:r>
                    <a:r>
                      <a:rPr lang="en-US" baseline="0" dirty="0"/>
                      <a:t>
</a:t>
                    </a:r>
                    <a:fld id="{F44956DA-FCB4-4A1B-AC47-C2D7B70E203B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EFB-44CE-9B6C-6785C10242B2}"/>
                </c:ext>
              </c:extLst>
            </c:dLbl>
            <c:dLbl>
              <c:idx val="3"/>
              <c:layout>
                <c:manualLayout>
                  <c:x val="-0.12979349022623429"/>
                  <c:y val="-2.429149797570850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Tepelná čerpadla</a:t>
                    </a:r>
                    <a:br>
                      <a:rPr lang="en-US"/>
                    </a:br>
                    <a:fld id="{27128F6E-E92A-4E80-AFD7-593EBB1A9D2F}" type="PERCENTAGE">
                      <a:rPr lang="en-US" baseline="0" smtClean="0"/>
                      <a:pPr/>
                      <a:t>[PROCENTO]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EFB-44CE-9B6C-6785C10242B2}"/>
                </c:ext>
              </c:extLst>
            </c:dLbl>
            <c:dLbl>
              <c:idx val="4"/>
              <c:layout>
                <c:manualLayout>
                  <c:x val="-0.16475156504909022"/>
                  <c:y val="-6.139494438092523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Nová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výstavba</a:t>
                    </a:r>
                    <a:r>
                      <a:rPr lang="en-US" dirty="0"/>
                      <a:t/>
                    </a:r>
                    <a:br>
                      <a:rPr lang="en-US" dirty="0"/>
                    </a:br>
                    <a:fld id="{D7D4ED5E-8CA1-4B4B-9CE1-06359ECB8C18}" type="PERCENTAGE">
                      <a:rPr lang="en-US" baseline="0" smtClean="0"/>
                      <a:pPr/>
                      <a:t>[PROCENTO]</a:t>
                    </a:fld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EFB-44CE-9B6C-6785C10242B2}"/>
                </c:ext>
              </c:extLst>
            </c:dLbl>
            <c:dLbl>
              <c:idx val="5"/>
              <c:layout>
                <c:manualLayout>
                  <c:x val="-0.15929201073219668"/>
                  <c:y val="-0.1673414304993252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/>
                      <a:t>Stínící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technika</a:t>
                    </a:r>
                    <a:r>
                      <a:rPr lang="en-US" baseline="0" dirty="0"/>
                      <a:t>
</a:t>
                    </a:r>
                    <a:fld id="{4DF5B4E9-4829-41E5-B913-26BFFD6E36FF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EFB-44CE-9B6C-6785C10242B2}"/>
                </c:ext>
              </c:extLst>
            </c:dLbl>
            <c:dLbl>
              <c:idx val="6"/>
              <c:layout>
                <c:manualLayout>
                  <c:x val="-2.94155477062596E-2"/>
                  <c:y val="-0.18598911406838547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/>
                      <a:t>Větrací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smtClean="0"/>
                      <a:t/>
                    </a:r>
                    <a:br>
                      <a:rPr lang="en-US" baseline="0" dirty="0" smtClean="0"/>
                    </a:br>
                    <a:r>
                      <a:rPr lang="en-US" baseline="0" dirty="0" err="1" smtClean="0"/>
                      <a:t>systémy</a:t>
                    </a:r>
                    <a:r>
                      <a:rPr lang="en-US" baseline="0" dirty="0"/>
                      <a:t>
</a:t>
                    </a:r>
                    <a:fld id="{B7E0B0EE-D4B5-43DC-B3E6-8358FB5CB765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EFB-44CE-9B6C-6785C10242B2}"/>
                </c:ext>
              </c:extLst>
            </c:dLbl>
            <c:dLbl>
              <c:idx val="7"/>
              <c:layout>
                <c:manualLayout>
                  <c:x val="3.6285932060142093E-2"/>
                  <c:y val="-0.1669996442824494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/>
                      <a:t>Ostatní</a:t>
                    </a:r>
                    <a:r>
                      <a:rPr lang="en-US" baseline="0" dirty="0"/>
                      <a:t>
</a:t>
                    </a:r>
                    <a:fld id="{02361C71-4514-430A-AC17-E6AAF0A8BED6}" type="PERCENTAGE">
                      <a:rPr lang="en-US" baseline="0"/>
                      <a:pPr/>
                      <a:t>[PROCENTO]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2EFB-44CE-9B6C-6785C10242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Thermal insulation</c:v>
                </c:pt>
                <c:pt idx="1">
                  <c:v>Photovoltaics</c:v>
                </c:pt>
                <c:pt idx="2">
                  <c:v>Thermal Solar Systems</c:v>
                </c:pt>
                <c:pt idx="3">
                  <c:v>Heat pumps</c:v>
                </c:pt>
                <c:pt idx="4">
                  <c:v>Passive houses</c:v>
                </c:pt>
                <c:pt idx="5">
                  <c:v>Sunblinds</c:v>
                </c:pt>
                <c:pt idx="6">
                  <c:v>Air ventilation</c:v>
                </c:pt>
                <c:pt idx="7">
                  <c:v>Other</c:v>
                </c:pt>
              </c:strCache>
            </c:strRef>
          </c:cat>
          <c:val>
            <c:numRef>
              <c:f>List1!$B$2:$B$9</c:f>
              <c:numCache>
                <c:formatCode>#,##0</c:formatCode>
                <c:ptCount val="8"/>
                <c:pt idx="0">
                  <c:v>29983</c:v>
                </c:pt>
                <c:pt idx="1">
                  <c:v>21109</c:v>
                </c:pt>
                <c:pt idx="2">
                  <c:v>10470</c:v>
                </c:pt>
                <c:pt idx="3">
                  <c:v>8392</c:v>
                </c:pt>
                <c:pt idx="4">
                  <c:v>6077</c:v>
                </c:pt>
                <c:pt idx="5">
                  <c:v>2662</c:v>
                </c:pt>
                <c:pt idx="6">
                  <c:v>2587</c:v>
                </c:pt>
                <c:pt idx="7">
                  <c:v>2598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v>Počet žádostí</c:v>
                </c15:tx>
              </c15:filteredSeriesTitle>
            </c:ext>
            <c:ext xmlns:c16="http://schemas.microsoft.com/office/drawing/2014/chart" uri="{C3380CC4-5D6E-409C-BE32-E72D297353CC}">
              <c16:uniqueId val="{00000010-2EFB-44CE-9B6C-6785C10242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2D166-881E-FA42-B41E-09A6A693568D}" type="datetimeFigureOut">
              <a:rPr lang="cs-CZ" smtClean="0"/>
              <a:t>18.10.2022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F2EDB-2DDA-9143-98B6-F36B2346D1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55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C6B51A-2E60-4DFC-84F8-2995E054CE1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07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title="Ttulek prezentace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466085"/>
            <a:ext cx="11326810" cy="242422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120000"/>
              </a:lnSpc>
              <a:defRPr sz="4400" b="0">
                <a:ln w="12700">
                  <a:noFill/>
                </a:ln>
                <a:solidFill>
                  <a:schemeClr val="accent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D18136-DDD5-234A-949D-6A0E88DD4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4029741"/>
            <a:ext cx="6430646" cy="1159036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cxnSp>
        <p:nvCxnSpPr>
          <p:cNvPr id="20" name="Přímá spojnice 19"/>
          <p:cNvCxnSpPr/>
          <p:nvPr userDrawn="1"/>
        </p:nvCxnSpPr>
        <p:spPr>
          <a:xfrm>
            <a:off x="407988" y="5564372"/>
            <a:ext cx="1132681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40106"/>
            <a:ext cx="4373874" cy="6765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684759"/>
            <a:ext cx="6551138" cy="9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6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ENERG 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992" y="1142724"/>
            <a:ext cx="8693171" cy="3394552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5" name="Přímá spojnice 4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691"/>
            <a:ext cx="2558247" cy="51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EN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992" y="1142724"/>
            <a:ext cx="8693171" cy="3394552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5" name="Přímá spojnice 4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691"/>
            <a:ext cx="2558247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3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TRANS G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992" y="1142724"/>
            <a:ext cx="8693171" cy="3394552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5" name="Přímá spojnice 4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691"/>
            <a:ext cx="2558246" cy="51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12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TRANS 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992" y="1142724"/>
            <a:ext cx="8693171" cy="3394552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2558246" cy="514897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11" name="Přímá spojnice 10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42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ENER G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992" y="1142724"/>
            <a:ext cx="8693171" cy="3394552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"/>
            <a:ext cx="2558246" cy="51435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6" name="Přímá spojnice 5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21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KOMUNER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992" y="1142724"/>
            <a:ext cx="8693171" cy="3394552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1"/>
            <a:ext cx="2558245" cy="51435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6" name="Přímá spojnice 5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32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LIGHTP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992" y="1142724"/>
            <a:ext cx="8693171" cy="3394552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972"/>
            <a:ext cx="2558245" cy="514353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6" name="Přímá spojnice 5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788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C54C7BDB-BF1A-3E44-9B6D-AD596E03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30596"/>
            <a:ext cx="30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32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Přímá spojnice 7"/>
          <p:cNvCxnSpPr/>
          <p:nvPr userDrawn="1"/>
        </p:nvCxnSpPr>
        <p:spPr>
          <a:xfrm>
            <a:off x="407988" y="5514782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7" y="440106"/>
            <a:ext cx="4373874" cy="676569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1142724"/>
            <a:ext cx="11306175" cy="3394552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407988" y="6038419"/>
            <a:ext cx="448414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400" b="1" dirty="0">
                <a:solidFill>
                  <a:schemeClr val="accent1"/>
                </a:solidFill>
              </a:rPr>
              <a:t>www.modernizacni-fond.cz</a:t>
            </a: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25" y="5684759"/>
            <a:ext cx="6551138" cy="96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05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48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šedá_pod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8"/>
            <a:ext cx="11280067" cy="618722"/>
          </a:xfrm>
        </p:spPr>
        <p:txBody>
          <a:bodyPr lIns="0" tIns="0" rIns="0" bIns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9" name="Přímá spojnice 8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94846" y="1352063"/>
            <a:ext cx="1130700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783" y="2045034"/>
            <a:ext cx="11280067" cy="387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/>
            </a:lvl1pPr>
          </a:lstStyle>
          <a:p>
            <a:r>
              <a:rPr lang="cs-CZ" dirty="0"/>
              <a:t>Toto je pouze slepý text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54C7BDB-BF1A-3E44-9B6D-AD596E03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30596"/>
            <a:ext cx="30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21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432" y="476672"/>
            <a:ext cx="1818868" cy="158417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136" y="620688"/>
            <a:ext cx="4089864" cy="1224136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983432" y="2683769"/>
            <a:ext cx="10153128" cy="1465312"/>
          </a:xfrm>
        </p:spPr>
        <p:txBody>
          <a:bodyPr/>
          <a:lstStyle>
            <a:lvl1pPr>
              <a:defRPr b="1">
                <a:solidFill>
                  <a:srgbClr val="003AA9"/>
                </a:solidFill>
              </a:defRPr>
            </a:lvl1pPr>
          </a:lstStyle>
          <a:p>
            <a:r>
              <a:rPr lang="cs-CZ" dirty="0"/>
              <a:t>Toto je pouze slepý název prezentace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83432" y="5027888"/>
            <a:ext cx="10153128" cy="1126976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oddělení, odbor</a:t>
            </a:r>
          </a:p>
          <a:p>
            <a:r>
              <a:rPr lang="cs-CZ" dirty="0"/>
              <a:t>Státní fond životního prostředí ČR</a:t>
            </a:r>
          </a:p>
        </p:txBody>
      </p:sp>
    </p:spTree>
    <p:extLst>
      <p:ext uri="{BB962C8B-B14F-4D97-AF65-F5344CB8AC3E}">
        <p14:creationId xmlns:p14="http://schemas.microsoft.com/office/powerpoint/2010/main" val="4050714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90872"/>
            <a:ext cx="12192000" cy="58671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988840"/>
            <a:ext cx="10363200" cy="1611611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4149080"/>
            <a:ext cx="10363200" cy="148972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49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766763" y="2349500"/>
            <a:ext cx="10518775" cy="37433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62269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7408" y="2316013"/>
            <a:ext cx="5384800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316013"/>
            <a:ext cx="5226992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4963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9409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9409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3"/>
          </p:nvPr>
        </p:nvSpPr>
        <p:spPr>
          <a:xfrm>
            <a:off x="6314025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4"/>
          </p:nvPr>
        </p:nvSpPr>
        <p:spPr>
          <a:xfrm>
            <a:off x="6314025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425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871864" y="6165304"/>
            <a:ext cx="2844800" cy="365125"/>
          </a:xfrm>
        </p:spPr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740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-podtitul-text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40768"/>
            <a:ext cx="10537171" cy="61872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812479" y="2209263"/>
            <a:ext cx="105641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2902234"/>
            <a:ext cx="10537171" cy="387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/>
            </a:lvl1pPr>
          </a:lstStyle>
          <a:p>
            <a:r>
              <a:rPr lang="cs-CZ" dirty="0"/>
              <a:t>Toto je pouze slepý text</a:t>
            </a:r>
          </a:p>
        </p:txBody>
      </p:sp>
    </p:spTree>
    <p:extLst>
      <p:ext uri="{BB962C8B-B14F-4D97-AF65-F5344CB8AC3E}">
        <p14:creationId xmlns:p14="http://schemas.microsoft.com/office/powerpoint/2010/main" val="39454575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68760"/>
            <a:ext cx="4011084" cy="946026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268759"/>
            <a:ext cx="6815667" cy="48965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2348880"/>
            <a:ext cx="4011084" cy="37772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656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727" y="508518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42727" y="1277786"/>
            <a:ext cx="10609179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2727" y="565192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3148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 userDrawn="1"/>
        </p:nvSpPr>
        <p:spPr>
          <a:xfrm>
            <a:off x="623392" y="3595875"/>
            <a:ext cx="8428218" cy="1446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algn="l">
              <a:lnSpc>
                <a:spcPct val="100000"/>
              </a:lnSpc>
            </a:pPr>
            <a:r>
              <a:rPr lang="cs-CZ" sz="2800" b="0" dirty="0">
                <a:solidFill>
                  <a:schemeClr val="tx1"/>
                </a:solidFill>
                <a:latin typeface="+mn-lt"/>
              </a:rPr>
              <a:t>e-mail: </a:t>
            </a:r>
            <a:r>
              <a:rPr lang="cs-CZ" sz="2800" b="1" dirty="0">
                <a:solidFill>
                  <a:schemeClr val="tx1"/>
                </a:solidFill>
                <a:latin typeface="+mn-lt"/>
              </a:rPr>
              <a:t>info@sfzp.cz</a:t>
            </a:r>
            <a:endParaRPr lang="cs-CZ" sz="2800" b="0" dirty="0">
              <a:solidFill>
                <a:schemeClr val="tx1"/>
              </a:solidFill>
              <a:latin typeface="+mn-lt"/>
            </a:endParaRPr>
          </a:p>
          <a:p>
            <a:pPr marL="108000" algn="l">
              <a:lnSpc>
                <a:spcPct val="100000"/>
              </a:lnSpc>
            </a:pPr>
            <a:r>
              <a:rPr lang="cs-CZ" sz="2800" b="0" dirty="0">
                <a:solidFill>
                  <a:schemeClr val="tx1"/>
                </a:solidFill>
                <a:latin typeface="+mn-lt"/>
              </a:rPr>
              <a:t>zelená linka: </a:t>
            </a:r>
            <a:r>
              <a:rPr lang="cs-CZ" sz="2800" b="1" dirty="0">
                <a:solidFill>
                  <a:schemeClr val="tx1"/>
                </a:solidFill>
                <a:latin typeface="+mn-lt"/>
              </a:rPr>
              <a:t>800 260 500</a:t>
            </a:r>
          </a:p>
          <a:p>
            <a:pPr marL="108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1200" dirty="0">
                <a:solidFill>
                  <a:srgbClr val="003AA9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cs-CZ" sz="2800" b="1" kern="1200" dirty="0">
                <a:solidFill>
                  <a:srgbClr val="3DA200"/>
                </a:solidFill>
                <a:latin typeface="+mj-lt"/>
                <a:ea typeface="+mj-ea"/>
                <a:cs typeface="+mj-cs"/>
              </a:rPr>
              <a:t>novazelena</a:t>
            </a:r>
            <a:r>
              <a:rPr lang="cs-CZ" sz="2800" b="1" kern="1200" dirty="0">
                <a:solidFill>
                  <a:srgbClr val="B3D200"/>
                </a:solidFill>
                <a:latin typeface="+mj-lt"/>
                <a:ea typeface="+mj-ea"/>
                <a:cs typeface="+mj-cs"/>
              </a:rPr>
              <a:t>usporam.cz</a:t>
            </a:r>
          </a:p>
          <a:p>
            <a:pPr marL="108000" algn="l">
              <a:lnSpc>
                <a:spcPct val="100000"/>
              </a:lnSpc>
            </a:pPr>
            <a:r>
              <a:rPr lang="cs-CZ" sz="28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88" y="5661248"/>
            <a:ext cx="2648405" cy="73758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424" y="5805264"/>
            <a:ext cx="2664296" cy="593564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5582287"/>
            <a:ext cx="2992328" cy="895502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 userDrawn="1"/>
        </p:nvSpPr>
        <p:spPr>
          <a:xfrm>
            <a:off x="695400" y="2126047"/>
            <a:ext cx="6336704" cy="850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 b="1" dirty="0">
                <a:solidFill>
                  <a:srgbClr val="003AA9"/>
                </a:solidFill>
                <a:latin typeface="+mn-lt"/>
              </a:rPr>
              <a:t>Děkuji za pozornost!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8904312" y="116632"/>
            <a:ext cx="288032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5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modrá_podtitu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54C7BDB-BF1A-3E44-9B6D-AD596E03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30596"/>
            <a:ext cx="30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8"/>
            <a:ext cx="11280067" cy="618722"/>
          </a:xfrm>
        </p:spPr>
        <p:txBody>
          <a:bodyPr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94846" y="1352063"/>
            <a:ext cx="1130700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783" y="2045034"/>
            <a:ext cx="11280067" cy="387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/>
            </a:lvl1pPr>
          </a:lstStyle>
          <a:p>
            <a:r>
              <a:rPr lang="cs-CZ" dirty="0"/>
              <a:t>Toto je pouze slepý text</a:t>
            </a:r>
          </a:p>
        </p:txBody>
      </p:sp>
    </p:spTree>
    <p:extLst>
      <p:ext uri="{BB962C8B-B14F-4D97-AF65-F5344CB8AC3E}">
        <p14:creationId xmlns:p14="http://schemas.microsoft.com/office/powerpoint/2010/main" val="309425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titul šedá_podtitul_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 hasCustomPrompt="1"/>
          </p:nvPr>
        </p:nvSpPr>
        <p:spPr>
          <a:xfrm>
            <a:off x="407988" y="476250"/>
            <a:ext cx="11306175" cy="681218"/>
          </a:xfrm>
        </p:spPr>
        <p:txBody>
          <a:bodyPr/>
          <a:lstStyle>
            <a:lvl1pPr>
              <a:defRPr baseline="0">
                <a:solidFill>
                  <a:schemeClr val="accent3"/>
                </a:solidFill>
              </a:defRPr>
            </a:lvl1pPr>
          </a:lstStyle>
          <a:p>
            <a:r>
              <a:rPr lang="cs-CZ" dirty="0"/>
              <a:t>Kliknutím přidáte titulek</a:t>
            </a:r>
            <a:endParaRPr lang="nb-NO" dirty="0"/>
          </a:p>
        </p:txBody>
      </p:sp>
      <p:sp>
        <p:nvSpPr>
          <p:cNvPr id="4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07988" y="2082189"/>
            <a:ext cx="11306175" cy="37398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Text</a:t>
            </a:r>
            <a:endParaRPr lang="nb-NO" dirty="0"/>
          </a:p>
          <a:p>
            <a:pPr lvl="1"/>
            <a:r>
              <a:rPr lang="cs-CZ" dirty="0"/>
              <a:t>Druhá úroveň</a:t>
            </a:r>
            <a:endParaRPr lang="nb-NO" dirty="0"/>
          </a:p>
          <a:p>
            <a:pPr lvl="2"/>
            <a:r>
              <a:rPr lang="cs-CZ" dirty="0"/>
              <a:t>Třetí úroveň</a:t>
            </a:r>
            <a:endParaRPr lang="nb-NO" dirty="0"/>
          </a:p>
          <a:p>
            <a:pPr lvl="3"/>
            <a:r>
              <a:rPr lang="cs-CZ" dirty="0"/>
              <a:t>Čtvrtá úroveň</a:t>
            </a:r>
            <a:endParaRPr lang="nb-NO" dirty="0"/>
          </a:p>
          <a:p>
            <a:pPr lvl="4"/>
            <a:r>
              <a:rPr lang="cs-CZ" dirty="0"/>
              <a:t>Pátá úroveň</a:t>
            </a:r>
            <a:endParaRPr lang="nb-NO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94846" y="1352063"/>
            <a:ext cx="1130700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C54C7BDB-BF1A-3E44-9B6D-AD596E03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30596"/>
            <a:ext cx="30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84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modrá_podtitul_sezn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407988" y="476250"/>
            <a:ext cx="11306175" cy="681218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cs-CZ" dirty="0"/>
              <a:t>Kliknutím přidáte titulek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407988" y="2082189"/>
            <a:ext cx="11306175" cy="37398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 dirty="0"/>
              <a:t>Text</a:t>
            </a:r>
            <a:endParaRPr lang="nb-NO" dirty="0"/>
          </a:p>
          <a:p>
            <a:pPr lvl="1"/>
            <a:r>
              <a:rPr lang="cs-CZ" dirty="0"/>
              <a:t>Druhá úroveň</a:t>
            </a:r>
            <a:endParaRPr lang="nb-NO" dirty="0"/>
          </a:p>
          <a:p>
            <a:pPr lvl="2"/>
            <a:r>
              <a:rPr lang="cs-CZ" dirty="0"/>
              <a:t>Třetí úroveň</a:t>
            </a:r>
            <a:endParaRPr lang="nb-NO" dirty="0"/>
          </a:p>
          <a:p>
            <a:pPr lvl="3"/>
            <a:r>
              <a:rPr lang="cs-CZ" dirty="0"/>
              <a:t>Čtvrtá úroveň</a:t>
            </a:r>
            <a:endParaRPr lang="nb-NO" dirty="0"/>
          </a:p>
          <a:p>
            <a:pPr lvl="4"/>
            <a:r>
              <a:rPr lang="cs-CZ" dirty="0"/>
              <a:t>Pátá úroveň</a:t>
            </a:r>
            <a:endParaRPr lang="nb-NO" dirty="0"/>
          </a:p>
        </p:txBody>
      </p:sp>
      <p:sp>
        <p:nvSpPr>
          <p:cNvPr id="12" name="Plassholder for tekst 8"/>
          <p:cNvSpPr>
            <a:spLocks noGrp="1"/>
          </p:cNvSpPr>
          <p:nvPr>
            <p:ph type="body" sz="quarter" idx="10" hasCustomPrompt="1"/>
          </p:nvPr>
        </p:nvSpPr>
        <p:spPr>
          <a:xfrm>
            <a:off x="394846" y="1352063"/>
            <a:ext cx="11307004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pic>
        <p:nvPicPr>
          <p:cNvPr id="14" name="Obrázek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15" name="Přímá spojnice 14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ástupný symbol pro číslo snímku 5">
            <a:extLst>
              <a:ext uri="{FF2B5EF4-FFF2-40B4-BE49-F238E27FC236}">
                <a16:creationId xmlns:a16="http://schemas.microsoft.com/office/drawing/2014/main" id="{C54C7BDB-BF1A-3E44-9B6D-AD596E03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30596"/>
            <a:ext cx="30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074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_seznam_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44F57C-3C36-6940-91E8-6EE06FBB4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1783" y="1825625"/>
            <a:ext cx="5181600" cy="397975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2EB652-F8FC-AD44-AF0E-AA20F5AE3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563" y="1825625"/>
            <a:ext cx="5181600" cy="397975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6" name="Přímá spojnice 5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C54C7BDB-BF1A-3E44-9B6D-AD596E03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30596"/>
            <a:ext cx="30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614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783" y="1532965"/>
            <a:ext cx="4849464" cy="438592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/>
            </a:lvl1pPr>
          </a:lstStyle>
          <a:p>
            <a:r>
              <a:rPr lang="cs-CZ" dirty="0"/>
              <a:t>Toto je pouze slepý text</a:t>
            </a: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C54C7BDB-BF1A-3E44-9B6D-AD596E032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30596"/>
            <a:ext cx="30912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rgbClr val="5A686B"/>
                </a:solidFill>
                <a:latin typeface="JohnSans Text Pro" panose="02000503070000020003" pitchFamily="2" charset="0"/>
              </a:defRPr>
            </a:lvl1pPr>
          </a:lstStyle>
          <a:p>
            <a:r>
              <a:rPr lang="cs-CZ" dirty="0"/>
              <a:t>Strana </a:t>
            </a:r>
            <a:fld id="{ED849EA6-AEEF-9E42-A9CB-11D1C1A366A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obrázku 2">
            <a:extLst>
              <a:ext uri="{FF2B5EF4-FFF2-40B4-BE49-F238E27FC236}">
                <a16:creationId xmlns:a16="http://schemas.microsoft.com/office/drawing/2014/main" id="{2434B310-FD9C-4F47-A8E3-9912059960F2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5529650" y="1532965"/>
            <a:ext cx="6172200" cy="4328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cs-CZ" dirty="0"/>
              <a:t>Obrázek</a:t>
            </a:r>
          </a:p>
        </p:txBody>
      </p:sp>
    </p:spTree>
    <p:extLst>
      <p:ext uri="{BB962C8B-B14F-4D97-AF65-F5344CB8AC3E}">
        <p14:creationId xmlns:p14="http://schemas.microsoft.com/office/powerpoint/2010/main" val="301588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HE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992" y="1142724"/>
            <a:ext cx="8693171" cy="3394552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6" name="Přímá spojnice 5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691"/>
            <a:ext cx="2558246" cy="51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3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RES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4B598-D6A3-1B4C-935B-9E3A3FCA5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0992" y="1142724"/>
            <a:ext cx="8693171" cy="3394552"/>
          </a:xfrm>
        </p:spPr>
        <p:txBody>
          <a:bodyPr lIns="0" tIns="0" rIns="0" bIns="0" anchor="ctr" anchorCtr="0">
            <a:noAutofit/>
          </a:bodyPr>
          <a:lstStyle>
            <a:lvl1pPr algn="l"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"/>
            <a:ext cx="2558246" cy="51489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096" y="6270768"/>
            <a:ext cx="2717177" cy="238481"/>
          </a:xfrm>
          <a:prstGeom prst="rect">
            <a:avLst/>
          </a:prstGeom>
        </p:spPr>
      </p:pic>
      <p:cxnSp>
        <p:nvCxnSpPr>
          <p:cNvPr id="11" name="Přímá spojnice 10"/>
          <p:cNvCxnSpPr/>
          <p:nvPr userDrawn="1"/>
        </p:nvCxnSpPr>
        <p:spPr>
          <a:xfrm>
            <a:off x="407988" y="6096808"/>
            <a:ext cx="1132681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8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image" Target="../media/image13.jpe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16.jpg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6203BDD-1C12-964B-AFD6-9B9F7DAF1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3" y="483569"/>
            <a:ext cx="11280067" cy="6391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3760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1" r:id="rId5"/>
    <p:sldLayoutId id="2147483668" r:id="rId6"/>
    <p:sldLayoutId id="2147483666" r:id="rId7"/>
    <p:sldLayoutId id="2147483669" r:id="rId8"/>
    <p:sldLayoutId id="2147483663" r:id="rId9"/>
    <p:sldLayoutId id="2147483670" r:id="rId10"/>
    <p:sldLayoutId id="2147483671" r:id="rId11"/>
    <p:sldLayoutId id="2147483672" r:id="rId12"/>
    <p:sldLayoutId id="2147483667" r:id="rId13"/>
    <p:sldLayoutId id="2147483673" r:id="rId14"/>
    <p:sldLayoutId id="2147483674" r:id="rId15"/>
    <p:sldLayoutId id="2147483675" r:id="rId16"/>
    <p:sldLayoutId id="2147483655" r:id="rId17"/>
    <p:sldLayoutId id="2147483662" r:id="rId18"/>
    <p:sldLayoutId id="2147483689" r:id="rId1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56">
          <p15:clr>
            <a:srgbClr val="F26B43"/>
          </p15:clr>
        </p15:guide>
        <p15:guide id="2" pos="257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pos="737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7408" y="2329124"/>
            <a:ext cx="10537171" cy="422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1787" y="61967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146911"/>
            <a:ext cx="2545220" cy="761809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5" y="350502"/>
            <a:ext cx="32988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09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32A6A59C-5F50-4CC6-9234-D6EEFA087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91AE6F0-48F1-4CD9-9E2E-525A28DD8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8" y="364800"/>
            <a:ext cx="1777085" cy="146531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36EE85E-E4D6-4506-A64C-15545536ED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511360"/>
            <a:ext cx="3306235" cy="981840"/>
          </a:xfrm>
          <a:prstGeom prst="rect">
            <a:avLst/>
          </a:prstGeom>
        </p:spPr>
      </p:pic>
      <p:sp>
        <p:nvSpPr>
          <p:cNvPr id="8" name="Obdélník: se zakulacenými rohy 4">
            <a:extLst>
              <a:ext uri="{FF2B5EF4-FFF2-40B4-BE49-F238E27FC236}">
                <a16:creationId xmlns:a16="http://schemas.microsoft.com/office/drawing/2014/main" id="{F34FBBB5-D190-4E5B-8AEB-2D6302010381}"/>
              </a:ext>
            </a:extLst>
          </p:cNvPr>
          <p:cNvSpPr/>
          <p:nvPr/>
        </p:nvSpPr>
        <p:spPr>
          <a:xfrm>
            <a:off x="2184453" y="3182880"/>
            <a:ext cx="6844326" cy="981840"/>
          </a:xfrm>
          <a:prstGeom prst="roundRect">
            <a:avLst>
              <a:gd name="adj" fmla="val 11503"/>
            </a:avLst>
          </a:prstGeom>
          <a:solidFill>
            <a:schemeClr val="bg1">
              <a:alpha val="76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0000" tIns="180000" rIns="180000" bIns="180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Nová zelená úsporám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A3EF0F8-D75C-4F6D-9CA2-F406C3EEC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18835"/>
              </p:ext>
            </p:extLst>
          </p:nvPr>
        </p:nvGraphicFramePr>
        <p:xfrm>
          <a:off x="1716824" y="1412373"/>
          <a:ext cx="9997339" cy="40662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5883">
                  <a:extLst>
                    <a:ext uri="{9D8B030D-6E8A-4147-A177-3AD203B41FA5}">
                      <a16:colId xmlns:a16="http://schemas.microsoft.com/office/drawing/2014/main" val="3611478447"/>
                    </a:ext>
                  </a:extLst>
                </a:gridCol>
                <a:gridCol w="3663440">
                  <a:extLst>
                    <a:ext uri="{9D8B030D-6E8A-4147-A177-3AD203B41FA5}">
                      <a16:colId xmlns:a16="http://schemas.microsoft.com/office/drawing/2014/main" val="4045452183"/>
                    </a:ext>
                  </a:extLst>
                </a:gridCol>
                <a:gridCol w="4358016">
                  <a:extLst>
                    <a:ext uri="{9D8B030D-6E8A-4147-A177-3AD203B41FA5}">
                      <a16:colId xmlns:a16="http://schemas.microsoft.com/office/drawing/2014/main" val="497029910"/>
                    </a:ext>
                  </a:extLst>
                </a:gridCol>
              </a:tblGrid>
              <a:tr h="6172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C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Podpora komunální energetiky 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malých 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obcí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C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Podpora rozvoje komunální energetické infrastruktury 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energetických 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společenství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24254"/>
                  </a:ext>
                </a:extLst>
              </a:tr>
              <a:tr h="4232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Individuální projekty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cs-CZ" sz="1200" b="0" i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(jedno předávací místo)</a:t>
                      </a:r>
                      <a:endParaRPr lang="cs-CZ" sz="1200" b="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6628"/>
                  </a:ext>
                </a:extLst>
              </a:tr>
              <a:tr h="423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Sdružené projekty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ANO (výhradně)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27679"/>
                  </a:ext>
                </a:extLst>
              </a:tr>
              <a:tr h="423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Max. instalovaný výkon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bez omezení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bez omezení celkového P</a:t>
                      </a:r>
                      <a:r>
                        <a:rPr lang="cs-CZ" sz="1200" baseline="-250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avšak max. 1 MW na 1 předávací místo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007087"/>
                  </a:ext>
                </a:extLst>
              </a:tr>
              <a:tr h="423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Podmínky akumulace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kapacita dle velikosti P</a:t>
                      </a:r>
                      <a:r>
                        <a:rPr lang="cs-CZ" sz="1200" baseline="-250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</a:t>
                      </a: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 předávacím místě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kapacita dle velikosti P</a:t>
                      </a:r>
                      <a:r>
                        <a:rPr lang="cs-CZ" sz="1200" baseline="-250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</a:t>
                      </a: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278376"/>
                  </a:ext>
                </a:extLst>
              </a:tr>
              <a:tr h="423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Velikost podpory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jednotkové dotace </a:t>
                      </a:r>
                      <a:r>
                        <a:rPr lang="cs-CZ" sz="1200" b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max. však 75 </a:t>
                      </a:r>
                      <a:r>
                        <a:rPr lang="cs-CZ" sz="1200" b="1" dirty="0" smtClean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cs-CZ" sz="1200" b="1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jednotkové dotace max. </a:t>
                      </a:r>
                      <a:r>
                        <a:rPr lang="cs-CZ" sz="1200" b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však míra </a:t>
                      </a:r>
                      <a:r>
                        <a:rPr lang="cs-CZ" sz="1200" b="1" dirty="0" smtClean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GBER</a:t>
                      </a:r>
                      <a:endParaRPr lang="cs-CZ" sz="1200" b="1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94440"/>
                  </a:ext>
                </a:extLst>
              </a:tr>
              <a:tr h="423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Vlastní spotřeba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min. 80 % za celý (sdružený) projekt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min. 80 % za celý sdružený projekt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28483"/>
                  </a:ext>
                </a:extLst>
              </a:tr>
              <a:tr h="423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b="1" dirty="0" smtClean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Alokace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 smtClean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1,5 mld. Kč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 smtClean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2,5</a:t>
                      </a:r>
                      <a:r>
                        <a:rPr lang="cs-CZ" sz="1200" baseline="0" dirty="0" smtClean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mld. Kč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46963"/>
                  </a:ext>
                </a:extLst>
              </a:tr>
              <a:tr h="4232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 smtClean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Příjem žádostí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 smtClean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 15.</a:t>
                      </a:r>
                      <a:r>
                        <a:rPr lang="cs-CZ" sz="1200" baseline="0" dirty="0" smtClean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3. 2023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 smtClean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 15. 3. 2023</a:t>
                      </a:r>
                      <a:endParaRPr lang="cs-CZ" sz="12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272475"/>
                  </a:ext>
                </a:extLst>
              </a:tr>
            </a:tbl>
          </a:graphicData>
        </a:graphic>
      </p:graphicFrame>
      <p:sp>
        <p:nvSpPr>
          <p:cNvPr id="5" name="Nadpis 5"/>
          <p:cNvSpPr txBox="1">
            <a:spLocks/>
          </p:cNvSpPr>
          <p:nvPr/>
        </p:nvSpPr>
        <p:spPr>
          <a:xfrm>
            <a:off x="1716824" y="486457"/>
            <a:ext cx="11306175" cy="10948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Podpora rozvoje komunální energetiky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z Modernizačního </a:t>
            </a:r>
            <a:r>
              <a:rPr kumimoji="0" lang="cs-CZ" sz="2000" b="0" i="1" u="none" strike="noStrike" kern="1200" cap="none" spc="0" normalizeH="0" baseline="0" noProof="0" dirty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fondu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208485-01D8-4605-90B3-69F745A98A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864946"/>
            <a:ext cx="1521489" cy="109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9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2208485-01D8-4605-90B3-69F745A98A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864946"/>
            <a:ext cx="1521489" cy="109485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95" y="1959800"/>
            <a:ext cx="5984034" cy="3632386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277481"/>
              </p:ext>
            </p:extLst>
          </p:nvPr>
        </p:nvGraphicFramePr>
        <p:xfrm>
          <a:off x="6824593" y="2714370"/>
          <a:ext cx="488957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704">
                  <a:extLst>
                    <a:ext uri="{9D8B030D-6E8A-4147-A177-3AD203B41FA5}">
                      <a16:colId xmlns:a16="http://schemas.microsoft.com/office/drawing/2014/main" val="2230150923"/>
                    </a:ext>
                  </a:extLst>
                </a:gridCol>
                <a:gridCol w="912526">
                  <a:extLst>
                    <a:ext uri="{9D8B030D-6E8A-4147-A177-3AD203B41FA5}">
                      <a16:colId xmlns:a16="http://schemas.microsoft.com/office/drawing/2014/main" val="2298312053"/>
                    </a:ext>
                  </a:extLst>
                </a:gridCol>
                <a:gridCol w="1161340">
                  <a:extLst>
                    <a:ext uri="{9D8B030D-6E8A-4147-A177-3AD203B41FA5}">
                      <a16:colId xmlns:a16="http://schemas.microsoft.com/office/drawing/2014/main" val="3282201272"/>
                    </a:ext>
                  </a:extLst>
                </a:gridCol>
              </a:tblGrid>
              <a:tr h="321273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Instalovaný výkon FVE</a:t>
                      </a:r>
                    </a:p>
                  </a:txBody>
                  <a:tcPr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52</a:t>
                      </a:r>
                    </a:p>
                  </a:txBody>
                  <a:tcPr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kW</a:t>
                      </a:r>
                    </a:p>
                  </a:txBody>
                  <a:tcPr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522152"/>
                  </a:ext>
                </a:extLst>
              </a:tr>
              <a:tr h="321273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Výroba</a:t>
                      </a:r>
                      <a:r>
                        <a:rPr lang="cs-CZ" baseline="0" dirty="0">
                          <a:solidFill>
                            <a:srgbClr val="222815"/>
                          </a:solidFill>
                        </a:rPr>
                        <a:t> elektrické energie</a:t>
                      </a:r>
                      <a:endParaRPr lang="cs-CZ" dirty="0">
                        <a:solidFill>
                          <a:srgbClr val="22281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53,5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MWh/rok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91628"/>
                  </a:ext>
                </a:extLst>
              </a:tr>
              <a:tr h="321273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Investiční náklady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1,9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mil.</a:t>
                      </a:r>
                      <a:r>
                        <a:rPr lang="cs-CZ" b="1" baseline="0" dirty="0">
                          <a:solidFill>
                            <a:srgbClr val="222815"/>
                          </a:solidFill>
                        </a:rPr>
                        <a:t> Kč</a:t>
                      </a:r>
                      <a:endParaRPr lang="cs-CZ" b="1" dirty="0">
                        <a:solidFill>
                          <a:srgbClr val="22281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354384"/>
                  </a:ext>
                </a:extLst>
              </a:tr>
              <a:tr h="321273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V</a:t>
                      </a:r>
                      <a:r>
                        <a:rPr lang="cs-CZ" b="1" dirty="0" smtClean="0">
                          <a:solidFill>
                            <a:srgbClr val="222815"/>
                          </a:solidFill>
                        </a:rPr>
                        <a:t>ýše </a:t>
                      </a:r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dotace </a:t>
                      </a:r>
                      <a:r>
                        <a:rPr lang="cs-CZ" b="0" i="1" dirty="0">
                          <a:solidFill>
                            <a:srgbClr val="222815"/>
                          </a:solidFill>
                        </a:rPr>
                        <a:t>(až 75 %)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až 1,425 mil. Kč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63A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28719101"/>
                  </a:ext>
                </a:extLst>
              </a:tr>
            </a:tbl>
          </a:graphicData>
        </a:graphic>
      </p:graphicFrame>
      <p:sp>
        <p:nvSpPr>
          <p:cNvPr id="8" name="Nadpis 5"/>
          <p:cNvSpPr txBox="1">
            <a:spLocks/>
          </p:cNvSpPr>
          <p:nvPr/>
        </p:nvSpPr>
        <p:spPr>
          <a:xfrm>
            <a:off x="1716824" y="489130"/>
            <a:ext cx="11306175" cy="923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Podpora rozvoje komunální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energetiky</a:t>
            </a:r>
            <a:endParaRPr lang="cs-CZ" sz="3200" dirty="0">
              <a:solidFill>
                <a:srgbClr val="005C9F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800" dirty="0" smtClean="0"/>
              <a:t>Instalace FVE v obci do 3 000 obyvatel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362485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32208485-01D8-4605-90B3-69F745A98A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864946"/>
            <a:ext cx="1521489" cy="109485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1838785"/>
            <a:ext cx="6321171" cy="3837034"/>
          </a:xfrm>
          <a:prstGeom prst="rect">
            <a:avLst/>
          </a:prstGeom>
        </p:spPr>
      </p:pic>
      <p:sp>
        <p:nvSpPr>
          <p:cNvPr id="8" name="Nadpis 5"/>
          <p:cNvSpPr txBox="1">
            <a:spLocks/>
          </p:cNvSpPr>
          <p:nvPr/>
        </p:nvSpPr>
        <p:spPr>
          <a:xfrm>
            <a:off x="1716824" y="489130"/>
            <a:ext cx="11306175" cy="92324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Podpora rozvoje komunální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energetiky</a:t>
            </a:r>
            <a:endParaRPr lang="cs-CZ" sz="3200" dirty="0">
              <a:solidFill>
                <a:srgbClr val="005C9F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l-PL" sz="2800" dirty="0" smtClean="0"/>
              <a:t>Instalace FVE v obci ve větší obci</a:t>
            </a:r>
            <a:endParaRPr lang="pl-PL" sz="2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17775"/>
              </p:ext>
            </p:extLst>
          </p:nvPr>
        </p:nvGraphicFramePr>
        <p:xfrm>
          <a:off x="6702084" y="2705249"/>
          <a:ext cx="5012079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4366">
                  <a:extLst>
                    <a:ext uri="{9D8B030D-6E8A-4147-A177-3AD203B41FA5}">
                      <a16:colId xmlns:a16="http://schemas.microsoft.com/office/drawing/2014/main" val="2555120688"/>
                    </a:ext>
                  </a:extLst>
                </a:gridCol>
                <a:gridCol w="827275">
                  <a:extLst>
                    <a:ext uri="{9D8B030D-6E8A-4147-A177-3AD203B41FA5}">
                      <a16:colId xmlns:a16="http://schemas.microsoft.com/office/drawing/2014/main" val="1875753723"/>
                    </a:ext>
                  </a:extLst>
                </a:gridCol>
                <a:gridCol w="1190438">
                  <a:extLst>
                    <a:ext uri="{9D8B030D-6E8A-4147-A177-3AD203B41FA5}">
                      <a16:colId xmlns:a16="http://schemas.microsoft.com/office/drawing/2014/main" val="3974939816"/>
                    </a:ext>
                  </a:extLst>
                </a:gridCol>
              </a:tblGrid>
              <a:tr h="321273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Instalovaný výkon FVE</a:t>
                      </a:r>
                    </a:p>
                  </a:txBody>
                  <a:tcPr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490</a:t>
                      </a:r>
                    </a:p>
                  </a:txBody>
                  <a:tcPr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kW</a:t>
                      </a:r>
                    </a:p>
                  </a:txBody>
                  <a:tcPr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872399"/>
                  </a:ext>
                </a:extLst>
              </a:tr>
              <a:tr h="321273"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Výroba</a:t>
                      </a:r>
                      <a:r>
                        <a:rPr lang="cs-CZ" baseline="0" dirty="0">
                          <a:solidFill>
                            <a:srgbClr val="222815"/>
                          </a:solidFill>
                        </a:rPr>
                        <a:t> elektrické energie</a:t>
                      </a:r>
                      <a:endParaRPr lang="cs-CZ" dirty="0">
                        <a:solidFill>
                          <a:srgbClr val="22281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519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>
                          <a:solidFill>
                            <a:srgbClr val="222815"/>
                          </a:solidFill>
                        </a:rPr>
                        <a:t>MWh/rok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590864"/>
                  </a:ext>
                </a:extLst>
              </a:tr>
              <a:tr h="321273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Investiční náklady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15,7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mil.</a:t>
                      </a:r>
                      <a:r>
                        <a:rPr lang="cs-CZ" b="1" baseline="0" dirty="0">
                          <a:solidFill>
                            <a:srgbClr val="222815"/>
                          </a:solidFill>
                        </a:rPr>
                        <a:t> Kč</a:t>
                      </a:r>
                      <a:endParaRPr lang="cs-CZ" b="1" dirty="0">
                        <a:solidFill>
                          <a:srgbClr val="222815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716029"/>
                  </a:ext>
                </a:extLst>
              </a:tr>
              <a:tr h="321273">
                <a:tc>
                  <a:txBody>
                    <a:bodyPr/>
                    <a:lstStyle/>
                    <a:p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V</a:t>
                      </a:r>
                      <a:r>
                        <a:rPr lang="cs-CZ" b="1" dirty="0" smtClean="0">
                          <a:solidFill>
                            <a:srgbClr val="222815"/>
                          </a:solidFill>
                        </a:rPr>
                        <a:t>ýše </a:t>
                      </a:r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dotace </a:t>
                      </a:r>
                      <a:r>
                        <a:rPr lang="cs-CZ" b="0" i="1" dirty="0">
                          <a:solidFill>
                            <a:srgbClr val="222815"/>
                          </a:solidFill>
                        </a:rPr>
                        <a:t>(až 60 %)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cs-CZ" b="1" dirty="0">
                          <a:solidFill>
                            <a:srgbClr val="222815"/>
                          </a:solidFill>
                        </a:rPr>
                        <a:t>až 9,42 mil. Kč</a:t>
                      </a: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cs-CZ" b="1" dirty="0">
                        <a:solidFill>
                          <a:srgbClr val="0063AC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63AC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140353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184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ADFC7-FF02-4228-B708-95274A79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98" y="1161269"/>
            <a:ext cx="5238844" cy="786419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chemeClr val="tx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Nová</a:t>
            </a:r>
            <a:r>
              <a:rPr lang="cs-CZ" sz="3600" dirty="0" smtClean="0">
                <a:solidFill>
                  <a:srgbClr val="005C9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zelená úsporám</a:t>
            </a:r>
            <a:r>
              <a:rPr lang="cs-CZ" sz="3600" b="1" dirty="0">
                <a:solidFill>
                  <a:srgbClr val="005C9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sz="3600" b="1" dirty="0">
                <a:solidFill>
                  <a:srgbClr val="005C9F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cs-CZ" sz="3600" dirty="0">
              <a:solidFill>
                <a:srgbClr val="005C9F"/>
              </a:solidFill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EF04E3-D26A-4BF5-B981-C787FC1CCF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8498" y="1985788"/>
            <a:ext cx="11108702" cy="454989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Od </a:t>
            </a: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října 2021 financován z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Národního plánu obnovy </a:t>
            </a: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alokace 19 mld. Kč</a:t>
            </a: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Intenzivní kampaň (semináře, média) a úprava podmínek = enormní nárůst počtu žádostí </a:t>
            </a: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za </a:t>
            </a: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poslední rok –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hlavně FV a tepelná </a:t>
            </a:r>
            <a:r>
              <a:rPr lang="cs-CZ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čerpadla</a:t>
            </a: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cs-CZ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Cílem </a:t>
            </a: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MŽP a SFŽP ČR je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zajistit kontinuální financování programu Nová zelená </a:t>
            </a:r>
            <a:r>
              <a:rPr lang="cs-CZ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úsporám.</a:t>
            </a:r>
            <a:endParaRPr lang="cs-CZ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 </a:t>
            </a:r>
            <a:r>
              <a:rPr lang="cs-CZ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Modernizačním fondu </a:t>
            </a: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vytvořen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nový program </a:t>
            </a:r>
            <a:r>
              <a:rPr lang="cs-CZ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HOUSEnerg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- Energetická účinnost v rezidenčním sektoru</a:t>
            </a: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spc="-20" dirty="0">
                <a:latin typeface="Segoe UI" panose="020B0502040204020203" pitchFamily="34" charset="0"/>
                <a:cs typeface="Segoe UI" panose="020B0502040204020203" pitchFamily="34" charset="0"/>
              </a:rPr>
              <a:t>Komplexní i dílčí úsporná opatření a OZE v rodinných a bytových </a:t>
            </a:r>
            <a:r>
              <a:rPr lang="cs-CZ" sz="2000" spc="-20" dirty="0" smtClean="0">
                <a:latin typeface="Segoe UI" panose="020B0502040204020203" pitchFamily="34" charset="0"/>
                <a:cs typeface="Segoe UI" panose="020B0502040204020203" pitchFamily="34" charset="0"/>
              </a:rPr>
              <a:t>domech – </a:t>
            </a:r>
            <a:r>
              <a:rPr lang="cs-CZ" sz="2000" b="1" spc="-20" dirty="0" smtClean="0">
                <a:latin typeface="Segoe UI" panose="020B0502040204020203" pitchFamily="34" charset="0"/>
                <a:cs typeface="Segoe UI" panose="020B0502040204020203" pitchFamily="34" charset="0"/>
              </a:rPr>
              <a:t>celkem </a:t>
            </a:r>
            <a:r>
              <a:rPr lang="cs-CZ" sz="2000" b="1" spc="-20" dirty="0" smtClean="0">
                <a:latin typeface="Segoe UI" panose="020B0502040204020203" pitchFamily="34" charset="0"/>
                <a:cs typeface="Segoe UI" panose="020B0502040204020203" pitchFamily="34" charset="0"/>
              </a:rPr>
              <a:t>55 </a:t>
            </a:r>
            <a:r>
              <a:rPr lang="cs-CZ" sz="2000" b="1" spc="-20" dirty="0" smtClean="0">
                <a:latin typeface="Segoe UI" panose="020B0502040204020203" pitchFamily="34" charset="0"/>
                <a:cs typeface="Segoe UI" panose="020B0502040204020203" pitchFamily="34" charset="0"/>
              </a:rPr>
              <a:t>mld. Kč</a:t>
            </a:r>
            <a:r>
              <a:rPr lang="cs-CZ" sz="2000" spc="-2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cs-CZ" sz="2000" spc="-2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Součástí bude i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NZÚ </a:t>
            </a:r>
            <a:r>
              <a:rPr lang="cs-CZ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light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a zjednodušení administrace.</a:t>
            </a:r>
            <a:endParaRPr lang="cs-CZ" sz="20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</a:pP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Program </a:t>
            </a:r>
            <a:r>
              <a:rPr lang="cs-CZ" sz="2000" dirty="0">
                <a:latin typeface="Segoe UI" panose="020B0502040204020203" pitchFamily="34" charset="0"/>
                <a:cs typeface="Segoe UI" panose="020B0502040204020203" pitchFamily="34" charset="0"/>
              </a:rPr>
              <a:t>připravil SFŽP ČR během léta, aktuálně </a:t>
            </a: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předložen EIB, </a:t>
            </a:r>
            <a:r>
              <a:rPr lang="cs-CZ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schválení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se očekává na </a:t>
            </a:r>
            <a:r>
              <a:rPr lang="cs-CZ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25. </a:t>
            </a:r>
            <a:r>
              <a:rPr lang="cs-CZ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října</a:t>
            </a:r>
            <a:r>
              <a:rPr lang="cs-CZ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cs-CZ" sz="2000" dirty="0">
              <a:solidFill>
                <a:srgbClr val="4D4D4F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150" y="5285625"/>
            <a:ext cx="3667125" cy="84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68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6643" y="1157791"/>
            <a:ext cx="6046347" cy="786419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accent1"/>
                </a:solidFill>
              </a:rPr>
              <a:t>Počet žádostí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B8B0662-BA65-3E12-688E-906BE718640E}"/>
              </a:ext>
            </a:extLst>
          </p:cNvPr>
          <p:cNvSpPr/>
          <p:nvPr/>
        </p:nvSpPr>
        <p:spPr>
          <a:xfrm>
            <a:off x="6957798" y="1564042"/>
            <a:ext cx="2232248" cy="761033"/>
          </a:xfrm>
          <a:prstGeom prst="rect">
            <a:avLst/>
          </a:prstGeom>
          <a:solidFill>
            <a:srgbClr val="003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NZÚ 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2014-2021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9666720-41A0-BC31-CC4B-F5A116CBBC25}"/>
              </a:ext>
            </a:extLst>
          </p:cNvPr>
          <p:cNvSpPr/>
          <p:nvPr/>
        </p:nvSpPr>
        <p:spPr>
          <a:xfrm>
            <a:off x="9190046" y="1564042"/>
            <a:ext cx="2232248" cy="760801"/>
          </a:xfrm>
          <a:prstGeom prst="rect">
            <a:avLst/>
          </a:prstGeom>
          <a:solidFill>
            <a:srgbClr val="B5C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NZÚ 2021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+</a:t>
            </a: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C77D632-3921-40F1-8BC0-4000A30A6D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149268"/>
              </p:ext>
            </p:extLst>
          </p:nvPr>
        </p:nvGraphicFramePr>
        <p:xfrm>
          <a:off x="871893" y="2353713"/>
          <a:ext cx="10834332" cy="4323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550CA393-0475-0B2D-F0C7-04D9F118808A}"/>
              </a:ext>
            </a:extLst>
          </p:cNvPr>
          <p:cNvCxnSpPr>
            <a:cxnSpLocks/>
          </p:cNvCxnSpPr>
          <p:nvPr/>
        </p:nvCxnSpPr>
        <p:spPr>
          <a:xfrm>
            <a:off x="8996516" y="4660490"/>
            <a:ext cx="631680" cy="20289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03C089B8-2435-8C32-69F9-DD5A78202A9B}"/>
              </a:ext>
            </a:extLst>
          </p:cNvPr>
          <p:cNvSpPr txBox="1"/>
          <p:nvPr/>
        </p:nvSpPr>
        <p:spPr>
          <a:xfrm>
            <a:off x="8024408" y="423127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Říjen 2021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3C8393D-42C8-4AD6-8547-0CE77A44333B}"/>
              </a:ext>
            </a:extLst>
          </p:cNvPr>
          <p:cNvSpPr txBox="1"/>
          <p:nvPr/>
        </p:nvSpPr>
        <p:spPr>
          <a:xfrm>
            <a:off x="1763802" y="2305803"/>
            <a:ext cx="4206747" cy="2769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000" b="1" dirty="0">
                <a:solidFill>
                  <a:srgbClr val="003AA9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NZÚ 2014-2021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Přijato</a:t>
            </a:r>
            <a:r>
              <a:rPr lang="cs-CZ" sz="20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90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000+ / 20 mld. 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Vyplaceno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62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000+ / 12,2 mld.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Kč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cs-CZ" sz="20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000" b="1" dirty="0">
                <a:solidFill>
                  <a:srgbClr val="B5CD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NZÚ 2021+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Přijato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57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000+ / 11,4 mld. Kč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</a:pPr>
            <a:r>
              <a:rPr lang="cs-CZ" sz="20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Vyplaceno </a:t>
            </a:r>
            <a:r>
              <a:rPr lang="cs-CZ" sz="20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16 </a:t>
            </a:r>
            <a:r>
              <a:rPr lang="cs-CZ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800+ / 2,5 mil. Kč</a:t>
            </a:r>
          </a:p>
        </p:txBody>
      </p:sp>
    </p:spTree>
    <p:extLst>
      <p:ext uri="{BB962C8B-B14F-4D97-AF65-F5344CB8AC3E}">
        <p14:creationId xmlns:p14="http://schemas.microsoft.com/office/powerpoint/2010/main" val="553203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1169926"/>
            <a:ext cx="6234283" cy="786419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2"/>
                </a:solidFill>
              </a:rPr>
              <a:t>Porovnání let 2021 a 2022</a:t>
            </a:r>
            <a:endParaRPr lang="cs-CZ" sz="3600" dirty="0">
              <a:solidFill>
                <a:schemeClr val="tx2"/>
              </a:solidFill>
            </a:endParaRP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976A035-3CE1-D913-9B59-97BF12F9D5F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7407" y="2204539"/>
          <a:ext cx="10675655" cy="465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127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1169926"/>
            <a:ext cx="6234283" cy="786419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2"/>
                </a:solidFill>
              </a:rPr>
              <a:t>Porovnání let 2021 a 2022</a:t>
            </a:r>
            <a:endParaRPr lang="cs-CZ" sz="3600" dirty="0">
              <a:solidFill>
                <a:schemeClr val="tx2"/>
              </a:solidFill>
            </a:endParaRP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E573FBCA-3F18-4ED9-B5DD-CBA60BE285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7408" y="2123079"/>
          <a:ext cx="10832409" cy="4718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01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BB679916-6884-43B2-E292-688CD912FB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3963344"/>
              </p:ext>
            </p:extLst>
          </p:nvPr>
        </p:nvGraphicFramePr>
        <p:xfrm>
          <a:off x="6383898" y="2192369"/>
          <a:ext cx="5531877" cy="415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accent1"/>
                </a:solidFill>
              </a:rPr>
              <a:t>O co je největší zájem?</a:t>
            </a:r>
            <a:endParaRPr lang="cs-CZ" sz="3600" dirty="0">
              <a:solidFill>
                <a:schemeClr val="accent1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20B0631-BE3D-40DF-BF77-AD5BFB6B2FE1}"/>
              </a:ext>
            </a:extLst>
          </p:cNvPr>
          <p:cNvSpPr txBox="1"/>
          <p:nvPr/>
        </p:nvSpPr>
        <p:spPr>
          <a:xfrm rot="16200000">
            <a:off x="9637651" y="4116242"/>
            <a:ext cx="42484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* </a:t>
            </a:r>
            <a:r>
              <a:rPr lang="cs-CZ" sz="1200" dirty="0">
                <a:latin typeface="Segoe UI Light" panose="020B0502040204020203" pitchFamily="34" charset="0"/>
                <a:cs typeface="Segoe UI Light" panose="020B0502040204020203" pitchFamily="34" charset="0"/>
              </a:rPr>
              <a:t>Podpora plynových kotlů ukončena k 1.5.2022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666329F2-11B1-43A5-2701-62EDAC37F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5784955"/>
              </p:ext>
            </p:extLst>
          </p:nvPr>
        </p:nvGraphicFramePr>
        <p:xfrm>
          <a:off x="187447" y="1964598"/>
          <a:ext cx="6196451" cy="45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E2C2A6AA-848D-E89D-E8CE-3F70F0B38CA3}"/>
              </a:ext>
            </a:extLst>
          </p:cNvPr>
          <p:cNvSpPr txBox="1"/>
          <p:nvPr/>
        </p:nvSpPr>
        <p:spPr>
          <a:xfrm>
            <a:off x="2722615" y="3836805"/>
            <a:ext cx="1011815" cy="10200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cs-CZ" sz="2800" b="1" dirty="0" smtClean="0">
                <a:latin typeface="+mj-lt"/>
              </a:rPr>
              <a:t>2014</a:t>
            </a:r>
            <a:br>
              <a:rPr lang="cs-CZ" sz="2800" b="1" dirty="0" smtClean="0">
                <a:latin typeface="+mj-lt"/>
              </a:rPr>
            </a:br>
            <a:r>
              <a:rPr lang="cs-CZ" sz="2800" b="1" dirty="0" smtClean="0">
                <a:latin typeface="+mj-lt"/>
              </a:rPr>
              <a:t>-</a:t>
            </a:r>
            <a:br>
              <a:rPr lang="cs-CZ" sz="2800" b="1" dirty="0" smtClean="0">
                <a:latin typeface="+mj-lt"/>
              </a:rPr>
            </a:br>
            <a:r>
              <a:rPr lang="cs-CZ" sz="2800" b="1" dirty="0" smtClean="0">
                <a:latin typeface="+mj-lt"/>
              </a:rPr>
              <a:t>2021</a:t>
            </a:r>
            <a:endParaRPr lang="cs-CZ" sz="2800" b="1" dirty="0">
              <a:latin typeface="+mj-lt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7F83510-B56E-B295-F785-39444B201F32}"/>
              </a:ext>
            </a:extLst>
          </p:cNvPr>
          <p:cNvSpPr txBox="1"/>
          <p:nvPr/>
        </p:nvSpPr>
        <p:spPr>
          <a:xfrm>
            <a:off x="8710138" y="3979447"/>
            <a:ext cx="12650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latin typeface="+mj-lt"/>
              </a:rPr>
              <a:t>2021+</a:t>
            </a:r>
          </a:p>
        </p:txBody>
      </p:sp>
      <p:sp>
        <p:nvSpPr>
          <p:cNvPr id="12" name="Šipka: dvojitá 11">
            <a:extLst>
              <a:ext uri="{FF2B5EF4-FFF2-40B4-BE49-F238E27FC236}">
                <a16:creationId xmlns:a16="http://schemas.microsoft.com/office/drawing/2014/main" id="{EA024BFE-55FF-8768-674A-CFE1CA216533}"/>
              </a:ext>
            </a:extLst>
          </p:cNvPr>
          <p:cNvSpPr/>
          <p:nvPr/>
        </p:nvSpPr>
        <p:spPr>
          <a:xfrm>
            <a:off x="5294751" y="3522398"/>
            <a:ext cx="1080120" cy="1080120"/>
          </a:xfrm>
          <a:prstGeom prst="chevro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8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/>
                </a:solidFill>
              </a:rPr>
              <a:t>Pilotní projekt s MAS </a:t>
            </a:r>
            <a:r>
              <a:rPr lang="cs-CZ" dirty="0" smtClean="0">
                <a:solidFill>
                  <a:schemeClr val="tx2"/>
                </a:solidFill>
              </a:rPr>
              <a:t>Opavsko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766763" y="2349500"/>
            <a:ext cx="8863934" cy="3743325"/>
          </a:xfrm>
        </p:spPr>
        <p:txBody>
          <a:bodyPr>
            <a:normAutofit fontScale="77500" lnSpcReduction="20000"/>
          </a:bodyPr>
          <a:lstStyle/>
          <a:p>
            <a:r>
              <a:rPr lang="cs-CZ" sz="2600" b="1" dirty="0" smtClean="0"/>
              <a:t>Identifikace </a:t>
            </a:r>
            <a:r>
              <a:rPr lang="cs-CZ" sz="2600" b="1" dirty="0"/>
              <a:t>domácností nejvíce ohrožených energetickou </a:t>
            </a:r>
            <a:r>
              <a:rPr lang="cs-CZ" sz="2600" b="1" dirty="0" smtClean="0"/>
              <a:t>chudobou </a:t>
            </a:r>
            <a:r>
              <a:rPr lang="cs-CZ" sz="2600" dirty="0" smtClean="0"/>
              <a:t>– MAS </a:t>
            </a:r>
            <a:r>
              <a:rPr lang="cs-CZ" sz="2600" dirty="0" smtClean="0"/>
              <a:t>ve spolupráci s ÚP, sociálními službami (Charita Opava), obce.</a:t>
            </a:r>
          </a:p>
          <a:p>
            <a:r>
              <a:rPr lang="cs-CZ" sz="2600" dirty="0" smtClean="0"/>
              <a:t>Poskytnutí cílené informační podpory v místě bydliště </a:t>
            </a:r>
            <a:r>
              <a:rPr lang="cs-CZ" sz="2600" dirty="0"/>
              <a:t>z pohledu </a:t>
            </a:r>
            <a:r>
              <a:rPr lang="cs-CZ" sz="2600" b="1" dirty="0"/>
              <a:t>doporučení okamžitých opatření úspor energie </a:t>
            </a:r>
            <a:r>
              <a:rPr lang="cs-CZ" sz="2600" dirty="0"/>
              <a:t>i navedení na přemýšlení nad </a:t>
            </a:r>
            <a:r>
              <a:rPr lang="cs-CZ" sz="2600" b="1" dirty="0"/>
              <a:t>dlouhodobými úsporami </a:t>
            </a:r>
            <a:r>
              <a:rPr lang="cs-CZ" sz="2600" b="1" dirty="0" smtClean="0"/>
              <a:t>energie</a:t>
            </a:r>
            <a:r>
              <a:rPr lang="cs-CZ" sz="2600" dirty="0" smtClean="0"/>
              <a:t>. </a:t>
            </a:r>
            <a:r>
              <a:rPr lang="cs-CZ" sz="2600" dirty="0" smtClean="0"/>
              <a:t> </a:t>
            </a:r>
          </a:p>
          <a:p>
            <a:r>
              <a:rPr lang="cs-CZ" sz="2600" b="1" dirty="0" smtClean="0"/>
              <a:t>Odstranění „bariér“ </a:t>
            </a:r>
            <a:r>
              <a:rPr lang="cs-CZ" sz="2600" dirty="0" smtClean="0"/>
              <a:t>ve využívání dotačních prostředků v programu NZÚ – orientace v možných podporovaných oblastech, asistence při elektronickém podání žádosti, apod.   </a:t>
            </a:r>
          </a:p>
          <a:p>
            <a:r>
              <a:rPr lang="cs-CZ" sz="2600" b="1" dirty="0" smtClean="0"/>
              <a:t>Komplexní podpora při realizaci NZÚ </a:t>
            </a:r>
            <a:r>
              <a:rPr lang="cs-CZ" sz="2600" b="1" dirty="0" err="1" smtClean="0"/>
              <a:t>light</a:t>
            </a:r>
            <a:r>
              <a:rPr lang="cs-CZ" sz="2600" b="1" dirty="0" smtClean="0"/>
              <a:t> </a:t>
            </a:r>
            <a:r>
              <a:rPr lang="cs-CZ" sz="2600" dirty="0" smtClean="0"/>
              <a:t>– identifikace možných opatření, asistence při elektronickém podání žádosti, dohled nad realizací, apod.</a:t>
            </a:r>
          </a:p>
          <a:p>
            <a:r>
              <a:rPr lang="cs-CZ" sz="2600" dirty="0" smtClean="0"/>
              <a:t>Cílem je </a:t>
            </a:r>
            <a:r>
              <a:rPr lang="cs-CZ" sz="2600" b="1" dirty="0" smtClean="0"/>
              <a:t>100% pokrytí ohrožených domácností </a:t>
            </a:r>
            <a:r>
              <a:rPr lang="cs-CZ" sz="2600" dirty="0" smtClean="0"/>
              <a:t>informační podporou okamžitých opatření a nabídkou asistence při realizaci investičních podpor.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685" y="2349500"/>
            <a:ext cx="1745199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7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6943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12738" y="5138599"/>
            <a:ext cx="85836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0663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Podpora rozvoje </a:t>
            </a:r>
            <a:r>
              <a:rPr kumimoji="0" lang="cs-C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komunální </a:t>
            </a:r>
            <a:br>
              <a:rPr kumimoji="0" lang="cs-C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cs-CZ" sz="40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energetiky</a:t>
            </a:r>
            <a:r>
              <a:rPr kumimoji="0" lang="cs-CZ" sz="4000" b="1" i="0" u="none" strike="noStrike" kern="1200" cap="none" spc="0" normalizeH="0" noProof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obcí</a:t>
            </a:r>
            <a:endParaRPr kumimoji="0" lang="cs-CZ" sz="4000" b="1" i="0" u="none" strike="noStrike" kern="1200" cap="none" spc="0" normalizeH="0" noProof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91DE33-A1F5-8347-6AB4-CFFF565B4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425" y="476251"/>
            <a:ext cx="4503738" cy="82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40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5"/>
          <p:cNvSpPr txBox="1">
            <a:spLocks/>
          </p:cNvSpPr>
          <p:nvPr/>
        </p:nvSpPr>
        <p:spPr>
          <a:xfrm>
            <a:off x="1713952" y="483278"/>
            <a:ext cx="11306175" cy="10948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Podpora rozvoje komunální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energetiky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cs-CZ" sz="2000" i="1" dirty="0" smtClean="0">
                <a:solidFill>
                  <a:srgbClr val="005C9F"/>
                </a:solidFill>
                <a:latin typeface="+mn-lt"/>
              </a:rPr>
              <a:t>z</a:t>
            </a:r>
            <a:r>
              <a:rPr kumimoji="0" lang="cs-CZ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5C9F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Modernizačního fondu</a:t>
            </a:r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srgbClr val="005C9F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2208485-01D8-4605-90B3-69F745A98A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864946"/>
            <a:ext cx="1521489" cy="1094854"/>
          </a:xfrm>
          <a:prstGeom prst="rect">
            <a:avLst/>
          </a:prstGeom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A3EF0F8-D75C-4F6D-9CA2-F406C3EEC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083831"/>
              </p:ext>
            </p:extLst>
          </p:nvPr>
        </p:nvGraphicFramePr>
        <p:xfrm>
          <a:off x="1713952" y="1491739"/>
          <a:ext cx="9964493" cy="4432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545">
                  <a:extLst>
                    <a:ext uri="{9D8B030D-6E8A-4147-A177-3AD203B41FA5}">
                      <a16:colId xmlns:a16="http://schemas.microsoft.com/office/drawing/2014/main" val="3611478447"/>
                    </a:ext>
                  </a:extLst>
                </a:gridCol>
                <a:gridCol w="3912740">
                  <a:extLst>
                    <a:ext uri="{9D8B030D-6E8A-4147-A177-3AD203B41FA5}">
                      <a16:colId xmlns:a16="http://schemas.microsoft.com/office/drawing/2014/main" val="4045452183"/>
                    </a:ext>
                  </a:extLst>
                </a:gridCol>
                <a:gridCol w="4673208">
                  <a:extLst>
                    <a:ext uri="{9D8B030D-6E8A-4147-A177-3AD203B41FA5}">
                      <a16:colId xmlns:a16="http://schemas.microsoft.com/office/drawing/2014/main" val="497029910"/>
                    </a:ext>
                  </a:extLst>
                </a:gridCol>
              </a:tblGrid>
              <a:tr h="81288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C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Podpora komunální energetiky malých obcí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C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Podpora rozvoje komunální energetické infrastruktury 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energetických </a:t>
                      </a: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společenství</a:t>
                      </a: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5C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524254"/>
                  </a:ext>
                </a:extLst>
              </a:tr>
              <a:tr h="61520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Pro koho?  </a:t>
                      </a:r>
                      <a:endParaRPr lang="cs-CZ" sz="1400" b="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obce do 3 000 obyvatel</a:t>
                      </a:r>
                      <a:endParaRPr lang="cs-CZ" sz="14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obce, města, aj. veřejné subjekty</a:t>
                      </a:r>
                    </a:p>
                    <a:p>
                      <a:pPr marL="0" lvl="0" indent="0" algn="ctr">
                        <a:lnSpc>
                          <a:spcPct val="120000"/>
                        </a:lnSpc>
                        <a:buFontTx/>
                        <a:buNone/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subjekty vlastněné 100 % veřejným sektorem</a:t>
                      </a:r>
                      <a:endParaRPr lang="cs-CZ" sz="14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6628"/>
                  </a:ext>
                </a:extLst>
              </a:tr>
              <a:tr h="300471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Na co?  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cs-CZ" sz="1400" b="1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Pořízení FVE na střechy a přístřešky veřejných (nekomerčních) budov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400" u="sng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Doplňková podpora:</a:t>
                      </a:r>
                      <a:endParaRPr lang="cs-CZ" sz="1400" dirty="0">
                        <a:solidFill>
                          <a:srgbClr val="0063AC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akumulace el. energie</a:t>
                      </a: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vyvolaná rekonstrukce střech</a:t>
                      </a: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vyvolaná rekonstrukce vnitřních rozvodů elektřiny</a:t>
                      </a: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energetický management</a:t>
                      </a: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projektová příprava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20000"/>
                        </a:lnSpc>
                        <a:buFont typeface="+mj-lt"/>
                        <a:buNone/>
                      </a:pPr>
                      <a:r>
                        <a:rPr lang="cs-CZ" sz="1400" b="1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Pořízení FVE:</a:t>
                      </a:r>
                    </a:p>
                    <a:p>
                      <a:pPr marL="171450" lvl="0" indent="-171450" algn="l">
                        <a:lnSpc>
                          <a:spcPct val="12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střechy veřejných budov </a:t>
                      </a:r>
                    </a:p>
                    <a:p>
                      <a:pPr marL="171450" lvl="0" indent="-171450" algn="l">
                        <a:lnSpc>
                          <a:spcPct val="120000"/>
                        </a:lnSpc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pozemky</a:t>
                      </a:r>
                    </a:p>
                    <a:p>
                      <a:pPr marL="171450" lvl="0" indent="-17145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SzPts val="800"/>
                        <a:buFont typeface="Arial" panose="020B0604020202020204" pitchFamily="34" charset="0"/>
                        <a:buChar char="•"/>
                      </a:pPr>
                      <a:r>
                        <a:rPr lang="cs-CZ" sz="1400" kern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střechy a přístřešky neveřejných subjektů (max. do 20 % P</a:t>
                      </a:r>
                      <a:r>
                        <a:rPr lang="cs-CZ" sz="1400" kern="1200" baseline="-250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</a:t>
                      </a:r>
                      <a:r>
                        <a:rPr lang="cs-CZ" sz="1400" kern="1200" dirty="0">
                          <a:solidFill>
                            <a:srgbClr val="0063A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600"/>
                        </a:spcAft>
                      </a:pPr>
                      <a:r>
                        <a:rPr lang="cs-CZ" sz="1400" u="sng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Doplňková podpora:</a:t>
                      </a:r>
                      <a:endParaRPr lang="cs-CZ" sz="1400" dirty="0">
                        <a:solidFill>
                          <a:srgbClr val="0063AC"/>
                        </a:solidFill>
                        <a:effectLst/>
                        <a:latin typeface="+mn-lt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akumulace el. energie do</a:t>
                      </a: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systém výroby vodíku elektrolýzou vody</a:t>
                      </a: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600"/>
                        </a:spcAft>
                        <a:buFont typeface="+mj-lt"/>
                        <a:buAutoNum type="alphaLcParenR"/>
                      </a:pPr>
                      <a:r>
                        <a:rPr lang="cs-CZ" sz="1400" dirty="0">
                          <a:solidFill>
                            <a:srgbClr val="0063AC"/>
                          </a:solidFill>
                          <a:effectLst/>
                          <a:latin typeface="+mn-lt"/>
                        </a:rPr>
                        <a:t>energetický management</a:t>
                      </a:r>
                      <a:endParaRPr lang="cs-CZ" sz="1400" dirty="0">
                        <a:solidFill>
                          <a:srgbClr val="0063AC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46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4355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dFond">
      <a:dk1>
        <a:srgbClr val="5A686A"/>
      </a:dk1>
      <a:lt1>
        <a:srgbClr val="FFFFFF"/>
      </a:lt1>
      <a:dk2>
        <a:srgbClr val="000000"/>
      </a:dk2>
      <a:lt2>
        <a:srgbClr val="BACACC"/>
      </a:lt2>
      <a:accent1>
        <a:srgbClr val="005C9F"/>
      </a:accent1>
      <a:accent2>
        <a:srgbClr val="A0BBD7"/>
      </a:accent2>
      <a:accent3>
        <a:srgbClr val="4D4D4F"/>
      </a:accent3>
      <a:accent4>
        <a:srgbClr val="3DA155"/>
      </a:accent4>
      <a:accent5>
        <a:srgbClr val="507E5F"/>
      </a:accent5>
      <a:accent6>
        <a:srgbClr val="95D036"/>
      </a:accent6>
      <a:hlink>
        <a:srgbClr val="005C9F"/>
      </a:hlink>
      <a:folHlink>
        <a:srgbClr val="99329C"/>
      </a:folHlink>
    </a:clrScheme>
    <a:fontScheme name="ModF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F_prezentace_sablona_169" id="{4EEAAFB0-7A03-43AE-99F1-241FBDB5308A}" vid="{08492262-D8A8-44F2-A920-6186E67FAEF1}"/>
    </a:ext>
  </a:extLst>
</a:theme>
</file>

<file path=ppt/theme/theme2.xml><?xml version="1.0" encoding="utf-8"?>
<a:theme xmlns:a="http://schemas.openxmlformats.org/drawingml/2006/main" name="Motiv systému Office">
  <a:themeElements>
    <a:clrScheme name="Vlastní 2">
      <a:dk1>
        <a:sysClr val="windowText" lastClr="000000"/>
      </a:dk1>
      <a:lt1>
        <a:sysClr val="window" lastClr="FFFFFF"/>
      </a:lt1>
      <a:dk2>
        <a:srgbClr val="003AA9"/>
      </a:dk2>
      <a:lt2>
        <a:srgbClr val="DFE895"/>
      </a:lt2>
      <a:accent1>
        <a:srgbClr val="003AA9"/>
      </a:accent1>
      <a:accent2>
        <a:srgbClr val="B5CD00"/>
      </a:accent2>
      <a:accent3>
        <a:srgbClr val="43B02A"/>
      </a:accent3>
      <a:accent4>
        <a:srgbClr val="7EA6D7"/>
      </a:accent4>
      <a:accent5>
        <a:srgbClr val="DFE895"/>
      </a:accent5>
      <a:accent6>
        <a:srgbClr val="96D9A5"/>
      </a:accent6>
      <a:hlink>
        <a:srgbClr val="003AA9"/>
      </a:hlink>
      <a:folHlink>
        <a:srgbClr val="7EA6D7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ávrh prezentace NZÚ 2021" id="{57388CCF-7A93-4211-A92A-C5D9C690F17B}" vid="{90344961-79DD-46FA-98C5-BE465A94B971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eleno-žlutá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Zeleno-žlutá">
    <a:dk1>
      <a:sysClr val="windowText" lastClr="000000"/>
    </a:dk1>
    <a:lt1>
      <a:sysClr val="window" lastClr="FFFFFF"/>
    </a:lt1>
    <a:dk2>
      <a:srgbClr val="455F51"/>
    </a:dk2>
    <a:lt2>
      <a:srgbClr val="E2DFCC"/>
    </a:lt2>
    <a:accent1>
      <a:srgbClr val="99CB38"/>
    </a:accent1>
    <a:accent2>
      <a:srgbClr val="63A537"/>
    </a:accent2>
    <a:accent3>
      <a:srgbClr val="37A76F"/>
    </a:accent3>
    <a:accent4>
      <a:srgbClr val="44C1A3"/>
    </a:accent4>
    <a:accent5>
      <a:srgbClr val="4EB3CF"/>
    </a:accent5>
    <a:accent6>
      <a:srgbClr val="51C3F9"/>
    </a:accent6>
    <a:hlink>
      <a:srgbClr val="EE7B08"/>
    </a:hlink>
    <a:folHlink>
      <a:srgbClr val="977B2D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ModF_prezentace_sablona_169</Template>
  <TotalTime>2094</TotalTime>
  <Words>715</Words>
  <Application>Microsoft Office PowerPoint</Application>
  <PresentationFormat>Širokoúhlá obrazovka</PresentationFormat>
  <Paragraphs>133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20" baseType="lpstr">
      <vt:lpstr>Arial</vt:lpstr>
      <vt:lpstr>Calibri</vt:lpstr>
      <vt:lpstr>JohnSans Text Pro</vt:lpstr>
      <vt:lpstr>Segoe UI</vt:lpstr>
      <vt:lpstr>Segoe UI Light</vt:lpstr>
      <vt:lpstr>Times New Roman</vt:lpstr>
      <vt:lpstr>Motiv Office</vt:lpstr>
      <vt:lpstr>Motiv systému Office</vt:lpstr>
      <vt:lpstr>Prezentace aplikace PowerPoint</vt:lpstr>
      <vt:lpstr>Nová zelená úsporám </vt:lpstr>
      <vt:lpstr>Počet žádostí</vt:lpstr>
      <vt:lpstr>Porovnání let 2021 a 2022</vt:lpstr>
      <vt:lpstr>Porovnání let 2021 a 2022</vt:lpstr>
      <vt:lpstr>O co je největší zájem?</vt:lpstr>
      <vt:lpstr>Pilotní projekt s MAS Opavsko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SFZP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STAV A DALŠÍ VÝVOJ</dc:title>
  <dc:creator>Marcin Ivo</dc:creator>
  <cp:lastModifiedBy>Valdman Petr</cp:lastModifiedBy>
  <cp:revision>99</cp:revision>
  <dcterms:created xsi:type="dcterms:W3CDTF">2021-07-08T06:16:41Z</dcterms:created>
  <dcterms:modified xsi:type="dcterms:W3CDTF">2022-10-18T12:21:42Z</dcterms:modified>
</cp:coreProperties>
</file>