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90" r:id="rId1"/>
    <p:sldMasterId id="2147483702" r:id="rId2"/>
  </p:sldMasterIdLst>
  <p:notesMasterIdLst>
    <p:notesMasterId r:id="rId39"/>
  </p:notesMasterIdLst>
  <p:sldIdLst>
    <p:sldId id="256" r:id="rId3"/>
    <p:sldId id="1339" r:id="rId4"/>
    <p:sldId id="1343" r:id="rId5"/>
    <p:sldId id="1341" r:id="rId6"/>
    <p:sldId id="1348" r:id="rId7"/>
    <p:sldId id="1340" r:id="rId8"/>
    <p:sldId id="1327" r:id="rId9"/>
    <p:sldId id="1336" r:id="rId10"/>
    <p:sldId id="1193" r:id="rId11"/>
    <p:sldId id="1335" r:id="rId12"/>
    <p:sldId id="1322" r:id="rId13"/>
    <p:sldId id="1326" r:id="rId14"/>
    <p:sldId id="1334" r:id="rId15"/>
    <p:sldId id="1346" r:id="rId16"/>
    <p:sldId id="1321" r:id="rId17"/>
    <p:sldId id="1323" r:id="rId18"/>
    <p:sldId id="1347" r:id="rId19"/>
    <p:sldId id="1288" r:id="rId20"/>
    <p:sldId id="1329" r:id="rId21"/>
    <p:sldId id="1330" r:id="rId22"/>
    <p:sldId id="1332" r:id="rId23"/>
    <p:sldId id="1363" r:id="rId24"/>
    <p:sldId id="1333" r:id="rId25"/>
    <p:sldId id="1328" r:id="rId26"/>
    <p:sldId id="1350" r:id="rId27"/>
    <p:sldId id="1351" r:id="rId28"/>
    <p:sldId id="1352" r:id="rId29"/>
    <p:sldId id="1362" r:id="rId30"/>
    <p:sldId id="1355" r:id="rId31"/>
    <p:sldId id="1356" r:id="rId32"/>
    <p:sldId id="1357" r:id="rId33"/>
    <p:sldId id="1358" r:id="rId34"/>
    <p:sldId id="1360" r:id="rId35"/>
    <p:sldId id="1359" r:id="rId36"/>
    <p:sldId id="1361" r:id="rId37"/>
    <p:sldId id="1364" r:id="rId38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CCE6E03-1DD5-885C-BDCD-02AB0A3ABB40}" name="Kozlíková Pavlína Mgr. (MPSV)" initials="KPM(" userId="S::pavlina.kozlikova@mpsv.cz::82d9a5dd-7289-44f6-af5d-c88f76b68b2d" providerId="AD"/>
  <p188:author id="{8A5FBA16-DCAE-FCAF-DBA6-FA31F0C88D97}" name="Hájková Petra Mgr. (MPSV)" initials="PH" userId="S::petra.hajkova@mpsv.cz::6c0709f9-a7e4-4e09-a9bd-893d6b7fd53b" providerId="AD"/>
  <p188:author id="{7FAE1635-F9D6-CAAC-4A90-7191160E2522}" name="Gavlasová Kateřina Mgr. (MPSV)" initials="GKM(" userId="S::katerina.gavlasova@mpsv.cz::b11024c2-6bc9-46fa-b5a8-7602dde8ac5d" providerId="AD"/>
  <p188:author id="{A9F8B47C-E910-76C2-6458-D55A03153403}" name="Červenková Ivana Ing., Ph.D. (MPSV)" initials="IČ" userId="S::ivana.cervenkova2@mpsv.cz::b7777452-d5c3-4228-87cb-4820ae449666" providerId="AD"/>
  <p188:author id="{0BA757E0-59B8-332B-DFB6-0284D5706D7A}" name="Hřebíček Robert Jan Mgr. (MPSV)" initials="RH" userId="S::robertjan.hrebicek@mpsv.cz::0c296877-e1e5-4382-83f1-198cdd5dadf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vlasová Kateřina Mgr. (MPSV)" initials="GKM(" lastIdx="1" clrIdx="0">
    <p:extLst>
      <p:ext uri="{19B8F6BF-5375-455C-9EA6-DF929625EA0E}">
        <p15:presenceInfo xmlns:p15="http://schemas.microsoft.com/office/powerpoint/2012/main" userId="S::katerina.gavlasova@mpsv.cz::b11024c2-6bc9-46fa-b5a8-7602dde8ac5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79058" autoAdjust="0"/>
  </p:normalViewPr>
  <p:slideViewPr>
    <p:cSldViewPr snapToGrid="0">
      <p:cViewPr varScale="1">
        <p:scale>
          <a:sx n="90" d="100"/>
          <a:sy n="90" d="100"/>
        </p:scale>
        <p:origin x="15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commentAuthors" Target="commentAuthors.xml"/><Relationship Id="rId45" Type="http://schemas.microsoft.com/office/2018/10/relationships/authors" Target="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97734-5AF6-42A4-8FDF-1B8F08967E3B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E95D4-6B5D-419E-90AF-193EB7595A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4058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6017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12733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97991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07629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46878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41054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12969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83884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9398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2029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Vypíchnem</a:t>
            </a:r>
            <a:r>
              <a:rPr lang="cs-CZ" dirty="0"/>
              <a:t>, že i mohou nyní upravovat rovnou i konec na 30.4.2026?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9904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Jen pro představu, že máme i jiné výzvy než pro veřejný sektor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97226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37057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04219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46373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54509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02106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16908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00616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79272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16481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5802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Jen pro představu, že máme i jiné výzvy než pro veřejný sektor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92250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98797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63739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81555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65573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54274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338788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1475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8061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7549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Možno ústně zmínit, že máme i výzvy pro stávající provozovatele DS – plnění podmínky nové požární vyhlášky – č. 4 a 149, na to vše potřebujeme administrativní kapacity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2605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2116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6578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Podmínky musí být splněny k datu podání žádosti o podporu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E95D4-6B5D-419E-90AF-193EB7595AD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6343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93C0B9-76DB-4B8B-95B2-BA9E5781D3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2430D3D-9F00-44DA-9C70-A001AFF34A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53B00D2-DB0E-4945-A041-6EEDEA43A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EB29-7B32-462A-8BC5-F69CA55E2C27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6DFDCE5-9B06-496D-A6AE-319F6F3BA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0BAFD54-ABC1-4621-93B6-3EACC02E5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D947-529E-466B-9071-0FFED4E33D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9961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778F50-6EC1-490A-8934-399A3EB65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FF2F487-89FA-4852-843A-9CF3A22D4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961731D-7F30-44AA-A65B-6BC4306C5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EB29-7B32-462A-8BC5-F69CA55E2C27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4CABA6C-ADC8-42FA-961C-4CA6513F7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AC0883E-18C6-4A1C-90A8-F72C2060A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D947-529E-466B-9071-0FFED4E33D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6500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45422A8-077D-450F-B757-1FF5E7BC34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2064BF9-9811-46A8-9417-181CC0C1F1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3B4F59E-164F-4FAE-8334-4AACEDF7A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EB29-7B32-462A-8BC5-F69CA55E2C27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80A7A52-A092-4E3F-B3EA-302A8C2A2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01B1CB-EE67-4286-A6BD-09E2765F3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D947-529E-466B-9071-0FFED4E33D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3972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14. - 15. 5. 2018</a:t>
            </a:r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Obdélník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2016000" y="2610000"/>
            <a:ext cx="9696000" cy="1224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2015065" y="4089600"/>
            <a:ext cx="9696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Kliknutím vložíte jméno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2016000" y="4885200"/>
            <a:ext cx="9696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1128000" y="2636837"/>
            <a:ext cx="72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14" name="Zástupný symbol pro obrázek 4"/>
          <p:cNvSpPr>
            <a:spLocks noGrp="1" noChangeAspect="1"/>
          </p:cNvSpPr>
          <p:nvPr>
            <p:ph type="pic" sz="quarter" idx="16"/>
          </p:nvPr>
        </p:nvSpPr>
        <p:spPr>
          <a:xfrm>
            <a:off x="1128000" y="4089600"/>
            <a:ext cx="72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16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1128000" y="4885200"/>
            <a:ext cx="72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20" name="Obdélník 19"/>
          <p:cNvSpPr/>
          <p:nvPr userDrawn="1"/>
        </p:nvSpPr>
        <p:spPr>
          <a:xfrm>
            <a:off x="0" y="0"/>
            <a:ext cx="12192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382" y="202407"/>
            <a:ext cx="5270169" cy="792957"/>
          </a:xfrm>
          <a:prstGeom prst="rect">
            <a:avLst/>
          </a:prstGeom>
        </p:spPr>
      </p:pic>
      <p:cxnSp>
        <p:nvCxnSpPr>
          <p:cNvPr id="18" name="Přímá spojnice 17"/>
          <p:cNvCxnSpPr/>
          <p:nvPr userDrawn="1"/>
        </p:nvCxnSpPr>
        <p:spPr>
          <a:xfrm>
            <a:off x="527382" y="1137600"/>
            <a:ext cx="1113723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134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14. - 15. 5. 2018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518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800000"/>
            <a:ext cx="528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6192000" y="1800000"/>
            <a:ext cx="528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cs-CZ"/>
              <a:t>14. - 15. 5. 2018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1529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800000"/>
            <a:ext cx="10752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720000" y="4032000"/>
            <a:ext cx="10752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cs-CZ"/>
              <a:t>14. - 15. 5. 2018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7289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720000" y="2412000"/>
            <a:ext cx="10752000" cy="3744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720000" y="1440000"/>
            <a:ext cx="10752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720000" y="1836000"/>
            <a:ext cx="10752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cs-CZ"/>
              <a:t>14. - 15. 5. 2018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3760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0" y="0"/>
            <a:ext cx="12192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2016000" y="2610000"/>
            <a:ext cx="9696000" cy="3240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1128000" y="2636837"/>
            <a:ext cx="72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12192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382" y="202407"/>
            <a:ext cx="5270169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1"/>
        </p:nvCxnSpPr>
        <p:spPr>
          <a:xfrm>
            <a:off x="527382" y="1137600"/>
            <a:ext cx="1113723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3023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14. - 15. 5. 2018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56559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800000"/>
            <a:ext cx="528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14. - 15. 5. 2018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3"/>
          </p:nvPr>
        </p:nvSpPr>
        <p:spPr>
          <a:xfrm>
            <a:off x="6192000" y="1800000"/>
            <a:ext cx="528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8041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59D659-6755-4D74-9455-E4083D4C5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91D895-20BD-4318-A55E-2A245A67B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E1435B5-C162-4770-9C24-9E2D45F98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EB29-7B32-462A-8BC5-F69CA55E2C27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386698-3F5C-435D-A122-69D830EC5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0EC4464-86F8-4322-B253-45455A319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D947-529E-466B-9071-0FFED4E33D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3057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800000"/>
            <a:ext cx="10752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14. - 15. 5. 2018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720000" y="4032000"/>
            <a:ext cx="10752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7706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2412000"/>
            <a:ext cx="10752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14. - 15. 5. 2018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720000" y="1440000"/>
            <a:ext cx="10752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720000" y="1836000"/>
            <a:ext cx="10752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055588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CA4B6B-AB35-4C3C-8EFB-8CBDFC7B1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D21F2EB-A143-4C3C-8E9B-4EBC42250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1B8CB64-E727-4DB1-BCF6-5132790F0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EB29-7B32-462A-8BC5-F69CA55E2C27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3DD5D3B-4392-45C9-BC47-7D9B4692E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683CB3B-E81D-47FC-90D3-A846C220E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D947-529E-466B-9071-0FFED4E33D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7464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480B2A-5FE4-487D-A74E-09D14C169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B07114-4693-4732-B7D2-031479D8A4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D78EC51-AE64-4637-A64A-86A8E17A72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9467B2E-B388-4B06-8D2D-C735260E2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EB29-7B32-462A-8BC5-F69CA55E2C27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AE9740E-1BE8-4226-BE28-F45FF1B82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8BE7327-0A50-4DE4-920C-36C48138C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D947-529E-466B-9071-0FFED4E33D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0503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DA20DC-ACB3-4229-946A-D7A500B75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3032EB7-35A1-427F-B34D-4C1F61491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C0186FA-35D3-4725-82E9-8475F2B821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9BF15C4-1033-4672-A7BA-325EEDD3E4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D5BFFC6-77D0-478E-97D5-B969A70F58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C891621-3183-4648-A9E6-7D7710D9F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EB29-7B32-462A-8BC5-F69CA55E2C27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ED5AB2D-DE5F-491C-8B2C-ADE61E165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120AECE-1DA6-4F1E-B031-3C8DF6676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D947-529E-466B-9071-0FFED4E33D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9150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7CE9D3-7009-49DD-B923-9D110DDC8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3D5226F-B1CF-402E-98EE-CA0125129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EB29-7B32-462A-8BC5-F69CA55E2C27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E4B2658-51AE-4BA2-8E86-04425D893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37133C9-9DA2-4414-B694-20EBB5EE9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D947-529E-466B-9071-0FFED4E33D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6117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24CED7B-CC3A-437D-8244-26D8258D7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EB29-7B32-462A-8BC5-F69CA55E2C27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9C0D622-6A77-4B15-A965-1ECD7B755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F3A72E1-0EF3-483A-B847-C27F13D82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D947-529E-466B-9071-0FFED4E33D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7566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0B17A1-5D2D-49FA-85E5-E00109782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B2E8F0-41D4-4F17-BD35-3C808BD5D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10341B1-C4DF-47B4-8BF9-578EA368DB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4778BDE-0308-4B1D-A509-E73A7765D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EB29-7B32-462A-8BC5-F69CA55E2C27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98BC699-1675-46EB-9448-AFEBE6578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F99810F-D865-454C-810E-A32CCE0DF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D947-529E-466B-9071-0FFED4E33D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5444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A17EC9-D271-45A3-8095-68A826757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6E58D61-1C84-4084-9B58-F9A9557D3A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65E2958-AAF9-4D57-88C9-5003542B9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7C6AF35-5FA1-45D1-844A-F39BBC982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EB29-7B32-462A-8BC5-F69CA55E2C27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63E21B3-127F-45A8-9064-C622DA991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DC8BA20-0B3B-47BE-9A0E-B4F00A4C5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D947-529E-466B-9071-0FFED4E33D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904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36B3323-8E31-4BFD-8268-8B85337E5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613E739-82AD-45FD-AD5A-7B847E8FB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A9FA370-A784-4640-8C1B-5F37320B47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7EB29-7B32-462A-8BC5-F69CA55E2C27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A154BA5-1F68-4641-9687-D17E7DE59D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B619045-461C-44BC-856A-29DE10F522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BD947-529E-466B-9071-0FFED4E33D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7206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12192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80000" y="0"/>
            <a:ext cx="11232000" cy="1080000"/>
          </a:xfrm>
          <a:prstGeom prst="rect">
            <a:avLst/>
          </a:prstGeom>
        </p:spPr>
        <p:txBody>
          <a:bodyPr vert="horz" lIns="36000" tIns="0" rIns="36000" bIns="0" rtlCol="0" anchor="ctr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0000" y="1800000"/>
            <a:ext cx="10752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720000" y="6516000"/>
            <a:ext cx="1488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cs-CZ"/>
              <a:t>14. - 15. 5. 2018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256000" y="6516000"/>
            <a:ext cx="9216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1520000" y="6516000"/>
            <a:ext cx="624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50" b="1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12192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80865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0" eaLnBrk="1" latinLnBrk="0" hangingPunct="1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3.jf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npo.detskeskupiny@mpsv.cz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evidence.mpsv.cz/eEDS/index.php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smpsv.cz/images/ke_stazeni/Dokumenty_pro_poskytovatele/%C5%BD%C3%A1dost_o_ud%C4%9Blen%C3%AD_opr%C3%A1vn%C4%9Bn%C3%AD_tiskopis_novela.pdf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dsmpsv.cz/images/ke_stazeni/Dokumenty_pro_poskytovatele/%C5%BD%C3%A1dost_o_ud%C4%9Blen%C3%AD_opr%C3%A1vn%C4%9Bn%C3%AD_tiskopis_novela.docx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psv.cz/documents/20142/225508/220295-PB-D%C4%9ATSK%C3%89-SKUPINY-MPSV+p%C5%99ipom%C3%ADnky-REVIZE+MPSV.pdf/7ea6263d-1fee-453a-c170-c8b81719acfd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psv.cz/documents/20142/225508/R%C3%A1mcov%C3%BD+popis+-+majetek+finance.pdf/da68da83-99fe-228b-132f-9aa851134a66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mailto:ds@mpsv.cz" TargetMode="External"/><Relationship Id="rId7" Type="http://schemas.openxmlformats.org/officeDocument/2006/relationships/hyperlink" Target="http://www.dsmpsv.cz/cs/pro-obce/balicek-pro-municipality-k-zrizeni-detske-skupiny-v-obci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psv.cz/web/cz/metodicke-materialy" TargetMode="External"/><Relationship Id="rId5" Type="http://schemas.openxmlformats.org/officeDocument/2006/relationships/hyperlink" Target="http://www.dsmpsv.cz/cs/pro-poskytovatele/informacni-materialy" TargetMode="External"/><Relationship Id="rId4" Type="http://schemas.openxmlformats.org/officeDocument/2006/relationships/hyperlink" Target="https://www.youtube.com/watch?v=NAF59_Zh4aE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C24413-2DE9-4B5F-AEDA-C03CDC8183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629" y="5870728"/>
            <a:ext cx="9144000" cy="1909763"/>
          </a:xfrm>
        </p:spPr>
        <p:txBody>
          <a:bodyPr>
            <a:normAutofit/>
          </a:bodyPr>
          <a:lstStyle/>
          <a:p>
            <a:br>
              <a:rPr lang="cs-CZ" b="1" dirty="0"/>
            </a:br>
            <a:endParaRPr lang="cs-CZ" b="1" dirty="0"/>
          </a:p>
        </p:txBody>
      </p:sp>
      <p:sp>
        <p:nvSpPr>
          <p:cNvPr id="8" name="Podnadpis 7">
            <a:extLst>
              <a:ext uri="{FF2B5EF4-FFF2-40B4-BE49-F238E27FC236}">
                <a16:creationId xmlns:a16="http://schemas.microsoft.com/office/drawing/2014/main" id="{B04241D5-AD7B-43DA-8341-CB820C4162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7747" y="4940605"/>
            <a:ext cx="9144000" cy="1565916"/>
          </a:xfrm>
        </p:spPr>
        <p:txBody>
          <a:bodyPr/>
          <a:lstStyle/>
          <a:p>
            <a:endParaRPr lang="cs-CZ" dirty="0"/>
          </a:p>
          <a:p>
            <a:pPr algn="l"/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           	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Odbor Národního plánu obnovy a PŠČS</a:t>
            </a:r>
          </a:p>
          <a:p>
            <a:pPr algn="l"/>
            <a:endParaRPr lang="cs-CZ" sz="3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	24. 2. 2025 a 25. 2. 2025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87B9A624-8E3A-40E0-9AFB-5D35AE22C656}"/>
              </a:ext>
            </a:extLst>
          </p:cNvPr>
          <p:cNvSpPr/>
          <p:nvPr/>
        </p:nvSpPr>
        <p:spPr>
          <a:xfrm>
            <a:off x="1801511" y="1457892"/>
            <a:ext cx="8866489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sz="3200" b="1" dirty="0"/>
              <a:t>MINISTERSTVO PRÁCE A SOCIÁLNÍCH VĚCÍ</a:t>
            </a:r>
            <a:endParaRPr lang="cs-CZ" sz="3200" dirty="0"/>
          </a:p>
          <a:p>
            <a:pPr algn="ctr"/>
            <a:r>
              <a:rPr lang="cs-CZ" sz="3600" b="1" dirty="0">
                <a:solidFill>
                  <a:schemeClr val="accent1">
                    <a:lumMod val="50000"/>
                  </a:schemeClr>
                </a:solidFill>
              </a:rPr>
              <a:t>Setkání se zástupci obcí</a:t>
            </a:r>
          </a:p>
        </p:txBody>
      </p:sp>
      <p:pic>
        <p:nvPicPr>
          <p:cNvPr id="12" name="Zástupný symbol pro obrázek 15">
            <a:extLst>
              <a:ext uri="{FF2B5EF4-FFF2-40B4-BE49-F238E27FC236}">
                <a16:creationId xmlns:a16="http://schemas.microsoft.com/office/drawing/2014/main" id="{C1925558-ACC6-4E07-B37C-72B93BBD90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31399" y="5966521"/>
            <a:ext cx="540000" cy="540000"/>
          </a:xfrm>
          <a:prstGeom prst="rect">
            <a:avLst/>
          </a:prstGeom>
        </p:spPr>
      </p:pic>
      <p:pic>
        <p:nvPicPr>
          <p:cNvPr id="13" name="Zástupný symbol pro obrázek 14">
            <a:extLst>
              <a:ext uri="{FF2B5EF4-FFF2-40B4-BE49-F238E27FC236}">
                <a16:creationId xmlns:a16="http://schemas.microsoft.com/office/drawing/2014/main" id="{754C5D4C-7CD8-40CA-8064-9FEB46FAD1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31399" y="5330728"/>
            <a:ext cx="540000" cy="540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B24C222A-535D-6659-7438-8DF0464C6E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1511" y="431269"/>
            <a:ext cx="8635774" cy="834928"/>
          </a:xfrm>
          <a:prstGeom prst="rect">
            <a:avLst/>
          </a:prstGeom>
        </p:spPr>
      </p:pic>
      <p:pic>
        <p:nvPicPr>
          <p:cNvPr id="7" name="Obrázek 6" descr="Obsah obrázku text, Lidská tvář, oblečení, osoba&#10;&#10;Obsah vygenerovaný umělou inteligencí může být nesprávný.">
            <a:extLst>
              <a:ext uri="{FF2B5EF4-FFF2-40B4-BE49-F238E27FC236}">
                <a16:creationId xmlns:a16="http://schemas.microsoft.com/office/drawing/2014/main" id="{A2EEAFAE-02B4-ADDA-3031-5BDEF81081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251" y="2852259"/>
            <a:ext cx="4887007" cy="236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206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170CD-4F1D-431B-BC9E-D5933CD3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48334"/>
            <a:ext cx="1121283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sz="4400" b="1" dirty="0">
                <a:solidFill>
                  <a:schemeClr val="bg1"/>
                </a:solidFill>
              </a:rPr>
              <a:t>Aktuální stav hodnocení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FB2FA9E-ED92-4E43-BB0E-2A880A69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2617" y="2006233"/>
            <a:ext cx="7165943" cy="339608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cs-CZ" sz="2600" b="1" kern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Výzva č. 45: </a:t>
            </a:r>
            <a:r>
              <a:rPr lang="cs-CZ" sz="26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téměř všechny projekty vráceny (poprvé či už podruhé) žadatelům k opravě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cs-CZ" sz="2600" b="1" kern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Výzva č. 150: </a:t>
            </a:r>
            <a:r>
              <a:rPr lang="cs-CZ" sz="26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všechny projekty intenzivně v hodnocení, částečně vyhodnoceno, postupně vracíme k opravám dle data podání žádostí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cs-CZ" sz="2600" b="1" kern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Výzva č. 155: </a:t>
            </a:r>
            <a:r>
              <a:rPr lang="cs-CZ" sz="26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postupně začínáme také hodnotit</a:t>
            </a:r>
            <a:endParaRPr lang="cs-CZ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921206A-C7AC-FD5D-8C35-CB0FE2F5C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279" y="5734649"/>
            <a:ext cx="7942111" cy="767863"/>
          </a:xfrm>
          <a:prstGeom prst="rect">
            <a:avLst/>
          </a:prstGeom>
        </p:spPr>
      </p:pic>
      <p:pic>
        <p:nvPicPr>
          <p:cNvPr id="11" name="Obrázek 10" descr="Obsah obrázku elektronika, reproduktor, megafon, kreslené&#10;&#10;Obsah vygenerovaný umělou inteligencí může být nesprávný.">
            <a:extLst>
              <a:ext uri="{FF2B5EF4-FFF2-40B4-BE49-F238E27FC236}">
                <a16:creationId xmlns:a16="http://schemas.microsoft.com/office/drawing/2014/main" id="{07D0AFF3-C0CA-ACBE-7875-FDEFCA82A5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49" y="2648766"/>
            <a:ext cx="24765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522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170CD-4F1D-431B-BC9E-D5933CD3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48334"/>
            <a:ext cx="1121283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chemeClr val="bg1"/>
                </a:solidFill>
              </a:rPr>
              <a:t>Hodnocení formálních náležitostí a podmínek přijatelnosti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FB2FA9E-ED92-4E43-BB0E-2A880A69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1795347"/>
            <a:ext cx="600238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rgbClr val="002060"/>
                </a:solidFill>
              </a:rPr>
              <a:t>Co na projektu hodnotíme?</a:t>
            </a:r>
            <a:endParaRPr lang="cs-CZ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921206A-C7AC-FD5D-8C35-CB0FE2F5C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0883" y="6235227"/>
            <a:ext cx="5327656" cy="515091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07CF521-76A6-8B53-2090-90B6593C05C6}"/>
              </a:ext>
            </a:extLst>
          </p:cNvPr>
          <p:cNvSpPr txBox="1"/>
          <p:nvPr/>
        </p:nvSpPr>
        <p:spPr>
          <a:xfrm>
            <a:off x="825593" y="2277530"/>
            <a:ext cx="107733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200" dirty="0"/>
              <a:t>Žadatel má k dispozici hodnotící kritéria:</a:t>
            </a:r>
            <a:r>
              <a:rPr lang="cs-CZ" sz="2200" dirty="0">
                <a:solidFill>
                  <a:srgbClr val="C00000"/>
                </a:solidFill>
              </a:rPr>
              <a:t> </a:t>
            </a:r>
            <a:r>
              <a:rPr lang="cs-CZ" sz="2200" b="1" dirty="0">
                <a:solidFill>
                  <a:srgbClr val="C00000"/>
                </a:solidFill>
              </a:rPr>
              <a:t>„Model hodnocení a kritéria pro hodnocení          a výběr projektů“ </a:t>
            </a:r>
            <a:r>
              <a:rPr lang="cs-CZ" sz="2200" dirty="0"/>
              <a:t>(příloha výzvy)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166E22A-7838-ACC5-7966-05C1253FA3DD}"/>
              </a:ext>
            </a:extLst>
          </p:cNvPr>
          <p:cNvSpPr txBox="1"/>
          <p:nvPr/>
        </p:nvSpPr>
        <p:spPr>
          <a:xfrm>
            <a:off x="491608" y="3268747"/>
            <a:ext cx="4800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2060"/>
                </a:solidFill>
              </a:rPr>
              <a:t>Kolika otázkami se skutečně hodnotitel zabývá? </a:t>
            </a:r>
            <a:endParaRPr lang="cs-CZ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05A6400-402E-CE5B-9AB9-7B84AA196468}"/>
              </a:ext>
            </a:extLst>
          </p:cNvPr>
          <p:cNvSpPr txBox="1"/>
          <p:nvPr/>
        </p:nvSpPr>
        <p:spPr>
          <a:xfrm>
            <a:off x="825593" y="4144477"/>
            <a:ext cx="415525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200" dirty="0"/>
              <a:t>Hodnotitel má k dispozici podrobný (interní) kontrolní list, na jehož podkladě provádí detailní kontrolu projektu. Samotný kontrolní list má </a:t>
            </a:r>
            <a:r>
              <a:rPr lang="cs-CZ" sz="2200" b="1" dirty="0"/>
              <a:t>123 podotázek.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547186B-CD00-26E8-DEC7-ED8A142736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08" t="38476" r="37631" b="10372"/>
          <a:stretch/>
        </p:blipFill>
        <p:spPr>
          <a:xfrm>
            <a:off x="5303520" y="3046971"/>
            <a:ext cx="6002383" cy="296381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17363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170CD-4F1D-431B-BC9E-D5933CD3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48334"/>
            <a:ext cx="1121283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chemeClr val="bg1"/>
                </a:solidFill>
              </a:rPr>
              <a:t>Hodnocení formálních náležitostí a podmínek přijatelnosti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FB2FA9E-ED92-4E43-BB0E-2A880A69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1405194"/>
            <a:ext cx="10662286" cy="10996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</a:rPr>
              <a:t>Časově nejnáročnější část hodnocení</a:t>
            </a:r>
          </a:p>
          <a:p>
            <a:pPr marL="0" indent="0">
              <a:buNone/>
            </a:pPr>
            <a:endParaRPr lang="cs-CZ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FontTx/>
              <a:buChar char="-"/>
            </a:pPr>
            <a:endParaRPr lang="cs-CZ" sz="1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921206A-C7AC-FD5D-8C35-CB0FE2F5C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7624" y="6301023"/>
            <a:ext cx="4316037" cy="41728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63FA47D0-FB17-17FC-3C34-E044DEE48B83}"/>
              </a:ext>
            </a:extLst>
          </p:cNvPr>
          <p:cNvSpPr txBox="1"/>
          <p:nvPr/>
        </p:nvSpPr>
        <p:spPr>
          <a:xfrm>
            <a:off x="778191" y="2247222"/>
            <a:ext cx="1066228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b="1" dirty="0">
                <a:latin typeface="Calibri" panose="020F0502020204030204" pitchFamily="34" charset="0"/>
              </a:rPr>
              <a:t>Kontrola stavebních rozpočtů </a:t>
            </a:r>
            <a:r>
              <a:rPr lang="cs-CZ" sz="2000" dirty="0">
                <a:latin typeface="Calibri" panose="020F0502020204030204" pitchFamily="34" charset="0"/>
              </a:rPr>
              <a:t>– omezený počet rozpočtářů (URS/RTS)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b="1" dirty="0">
                <a:latin typeface="Calibri" panose="020F0502020204030204" pitchFamily="34" charset="0"/>
              </a:rPr>
              <a:t>Křížová kontrola </a:t>
            </a:r>
            <a:r>
              <a:rPr lang="cs-CZ" sz="2000" dirty="0">
                <a:solidFill>
                  <a:srgbClr val="000000"/>
                </a:solidFill>
                <a:latin typeface="Calibri" panose="020F0502020204030204" pitchFamily="34" charset="0"/>
              </a:rPr>
              <a:t>souladu údajů v přiložených dokumentech (např. monitorovací indikátory a údaje v energetickém posudku, průkazu energetické náročnosti budov, studii proveditelnost, kontrola rozpočtů a správného zařazení výdajů atp.)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Kontrola energetiky</a:t>
            </a:r>
            <a:r>
              <a:rPr lang="cs-CZ" sz="2000" dirty="0">
                <a:solidFill>
                  <a:srgbClr val="000000"/>
                </a:solidFill>
                <a:latin typeface="Calibri" panose="020F0502020204030204" pitchFamily="34" charset="0"/>
              </a:rPr>
              <a:t> – plnění klimatických cílů – pro vykazování milníků stěžejní (často nesedí indikátory s energetickým posudkem atp.)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Výzvy k nápravě </a:t>
            </a:r>
            <a:r>
              <a:rPr lang="cs-CZ" sz="2000" dirty="0">
                <a:solidFill>
                  <a:srgbClr val="000000"/>
                </a:solidFill>
                <a:latin typeface="Calibri" panose="020F0502020204030204" pitchFamily="34" charset="0"/>
              </a:rPr>
              <a:t>(maximálně 2x) – administrativní vypořádání nalezených nedostatků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Opravy na straně </a:t>
            </a:r>
            <a:r>
              <a:rPr lang="cs-CZ" sz="2000" dirty="0">
                <a:solidFill>
                  <a:srgbClr val="000000"/>
                </a:solidFill>
                <a:latin typeface="Calibri" panose="020F0502020204030204" pitchFamily="34" charset="0"/>
              </a:rPr>
              <a:t>žadatelů – až 6 týdnů (celkem) je žádost na straně žadatele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042E2A6-0661-B7A9-455E-19AA37BB22DD}"/>
              </a:ext>
            </a:extLst>
          </p:cNvPr>
          <p:cNvSpPr txBox="1"/>
          <p:nvPr/>
        </p:nvSpPr>
        <p:spPr>
          <a:xfrm>
            <a:off x="1399841" y="5351340"/>
            <a:ext cx="9131601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Velká část projektových žádostí obsahuje značné množství rozporů a chyb či nejsou dodány potřebné přílohy</a:t>
            </a:r>
            <a:r>
              <a:rPr lang="cs-CZ" sz="2000" b="1" dirty="0">
                <a:latin typeface="Calibri" panose="020F0502020204030204" pitchFamily="34" charset="0"/>
              </a:rPr>
              <a:t>, což proces hodnocení velmi prodlužuje.</a:t>
            </a:r>
            <a:endParaRPr kumimoji="0" lang="cs-CZ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0" name="Obrázek 9" descr="Obsah obrázku srdce, červená, design&#10;&#10;Obsah vygenerovaný umělou inteligencí může být nesprávný.">
            <a:extLst>
              <a:ext uri="{FF2B5EF4-FFF2-40B4-BE49-F238E27FC236}">
                <a16:creationId xmlns:a16="http://schemas.microsoft.com/office/drawing/2014/main" id="{36D95588-B1B5-E03C-C0F3-186DB0CF88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80"/>
          <a:stretch/>
        </p:blipFill>
        <p:spPr>
          <a:xfrm>
            <a:off x="10531442" y="5351339"/>
            <a:ext cx="519735" cy="70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262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170CD-4F1D-431B-BC9E-D5933CD3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48334"/>
            <a:ext cx="1121283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sz="4400" b="1" dirty="0">
                <a:solidFill>
                  <a:schemeClr val="bg1"/>
                </a:solidFill>
              </a:rPr>
              <a:t>Věcné hodnocení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921206A-C7AC-FD5D-8C35-CB0FE2F5C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8393" y="6257999"/>
            <a:ext cx="5206054" cy="50333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2A78719C-8841-792C-8E99-EB452BA0089C}"/>
              </a:ext>
            </a:extLst>
          </p:cNvPr>
          <p:cNvSpPr txBox="1"/>
          <p:nvPr/>
        </p:nvSpPr>
        <p:spPr>
          <a:xfrm>
            <a:off x="527496" y="2010713"/>
            <a:ext cx="619987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4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Navazuje na formální hodnocení a hodnocení přijatelnosti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400" b="1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Přidělování bodů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400" b="1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Posouzení hospodárnosti rozpočtu</a:t>
            </a:r>
            <a:r>
              <a:rPr lang="cs-CZ" sz="24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            příp. krá</a:t>
            </a:r>
            <a:r>
              <a:rPr lang="cs-CZ" sz="24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cení nadhodnocených nákladů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4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Časově méně náročné oproti formálnímu hodnocení a přijatelnosti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4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Pokračuje výběrovou komisí, následuje realizace (vystavení právního aktu)</a:t>
            </a:r>
            <a:endParaRPr lang="cs-CZ" sz="2400" kern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42ADE5E4-5FD9-955F-2C4B-2CA6834890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85" t="38168" r="61000" b="8875"/>
          <a:stretch/>
        </p:blipFill>
        <p:spPr>
          <a:xfrm>
            <a:off x="6831873" y="2197686"/>
            <a:ext cx="4668063" cy="366753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85796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170CD-4F1D-431B-BC9E-D5933CD3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48334"/>
            <a:ext cx="1121283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sz="4400" b="1" dirty="0">
                <a:solidFill>
                  <a:schemeClr val="bg1"/>
                </a:solidFill>
              </a:rPr>
              <a:t>Výběrová komise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921206A-C7AC-FD5D-8C35-CB0FE2F5C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9747" y="5930537"/>
            <a:ext cx="7011459" cy="677885"/>
          </a:xfrm>
          <a:prstGeom prst="rect">
            <a:avLst/>
          </a:prstGeom>
        </p:spPr>
      </p:pic>
      <p:pic>
        <p:nvPicPr>
          <p:cNvPr id="5" name="Obrázek 4" descr="Obsah obrázku klipart&#10;&#10;Obsah vygenerovaný umělou inteligencí může být nesprávný.">
            <a:extLst>
              <a:ext uri="{FF2B5EF4-FFF2-40B4-BE49-F238E27FC236}">
                <a16:creationId xmlns:a16="http://schemas.microsoft.com/office/drawing/2014/main" id="{1FAE1938-84C6-DA9E-443C-2322A725BF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731" y="2841898"/>
            <a:ext cx="2019814" cy="1972008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BD68FE1D-CD82-3824-EFE0-F9FA2672EC05}"/>
              </a:ext>
            </a:extLst>
          </p:cNvPr>
          <p:cNvSpPr txBox="1"/>
          <p:nvPr/>
        </p:nvSpPr>
        <p:spPr>
          <a:xfrm>
            <a:off x="654198" y="2010902"/>
            <a:ext cx="10195558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cs-CZ" sz="2400" b="1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Zakončuje proces hodnocení</a:t>
            </a:r>
          </a:p>
          <a:p>
            <a:pPr marL="285750" indent="-285750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cs-CZ" sz="24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Posouvá projekt do realizace</a:t>
            </a:r>
          </a:p>
          <a:p>
            <a:pPr marL="285750" indent="-285750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cs-CZ" sz="2400" b="1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Příp. stanovuje podmínky realizace</a:t>
            </a:r>
            <a:endParaRPr lang="cs-CZ" sz="2400" b="1" kern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667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170CD-4F1D-431B-BC9E-D5933CD3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48334"/>
            <a:ext cx="1121283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chemeClr val="bg1"/>
                </a:solidFill>
              </a:rPr>
              <a:t>Komunikace s žadateli - prodloužení lhůt hodnocení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FB2FA9E-ED92-4E43-BB0E-2A880A69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0069" y="2061210"/>
            <a:ext cx="9241553" cy="1270672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cs-CZ" sz="2400" dirty="0">
                <a:latin typeface="Calibri" panose="020F0502020204030204" pitchFamily="34" charset="0"/>
              </a:rPr>
              <a:t> Informace o </a:t>
            </a:r>
            <a:r>
              <a:rPr lang="cs-CZ" sz="2400" b="1" dirty="0">
                <a:latin typeface="Calibri" panose="020F0502020204030204" pitchFamily="34" charset="0"/>
              </a:rPr>
              <a:t>prodloužení lhůt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  <a:r>
              <a:rPr lang="cs-CZ" sz="2400" b="1" dirty="0">
                <a:latin typeface="Calibri" panose="020F0502020204030204" pitchFamily="34" charset="0"/>
              </a:rPr>
              <a:t>způsobené extrémním množstvím přijatých žádostí uveřejněna na webových stránkách MPSV                  po uzavření výzvy č. 45 </a:t>
            </a:r>
            <a:r>
              <a:rPr lang="cs-CZ" sz="2400" dirty="0">
                <a:latin typeface="Calibri" panose="020F0502020204030204" pitchFamily="34" charset="0"/>
              </a:rPr>
              <a:t>(dne 22. 9. 2024, dále pak depešemi ve dnech 12. 11., 19. 11. a 3. 12. 2024)</a:t>
            </a:r>
          </a:p>
          <a:p>
            <a:pPr marL="0" indent="0" algn="just">
              <a:buNone/>
            </a:pPr>
            <a:endParaRPr lang="cs-CZ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endParaRPr lang="cs-CZ" sz="1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921206A-C7AC-FD5D-8C35-CB0FE2F5C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2613" y="6065225"/>
            <a:ext cx="6971807" cy="674052"/>
          </a:xfrm>
          <a:prstGeom prst="rect">
            <a:avLst/>
          </a:prstGeom>
        </p:spPr>
      </p:pic>
      <p:pic>
        <p:nvPicPr>
          <p:cNvPr id="5" name="Obrázek 4" descr="Obsah obrázku symbol, Grafika, Písmo, design&#10;&#10;Obsah vygenerovaný umělou inteligencí může být nesprávný.">
            <a:extLst>
              <a:ext uri="{FF2B5EF4-FFF2-40B4-BE49-F238E27FC236}">
                <a16:creationId xmlns:a16="http://schemas.microsoft.com/office/drawing/2014/main" id="{6991B3F6-FF75-D2A9-1BF8-D9821D525A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4"/>
          <a:stretch/>
        </p:blipFill>
        <p:spPr>
          <a:xfrm>
            <a:off x="742280" y="1891401"/>
            <a:ext cx="1367790" cy="136779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3B84475-DE34-68C6-CF97-040CBEEF307D}"/>
              </a:ext>
            </a:extLst>
          </p:cNvPr>
          <p:cNvSpPr txBox="1"/>
          <p:nvPr/>
        </p:nvSpPr>
        <p:spPr>
          <a:xfrm>
            <a:off x="732544" y="3554212"/>
            <a:ext cx="1061907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Depeše ve výzvě č. 150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 v pravidelných týdenních intervalech nově podaným projektům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V únoru 2024 odeslány depeše informující o dočerpání alokace programu NPO určené pro daný milník (tj. budování kapacit dětských skupin)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Informovány byly rovněž projekty, které se do alokace nevejdou.</a:t>
            </a:r>
          </a:p>
        </p:txBody>
      </p:sp>
    </p:spTree>
    <p:extLst>
      <p:ext uri="{BB962C8B-B14F-4D97-AF65-F5344CB8AC3E}">
        <p14:creationId xmlns:p14="http://schemas.microsoft.com/office/powerpoint/2010/main" val="1820173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170CD-4F1D-431B-BC9E-D5933CD3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48334"/>
            <a:ext cx="1121283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sz="4400" b="1" dirty="0">
                <a:solidFill>
                  <a:schemeClr val="bg1"/>
                </a:solidFill>
              </a:rPr>
              <a:t>Komunikace s žadateli - depeše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FB2FA9E-ED92-4E43-BB0E-2A880A69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310" y="1956803"/>
            <a:ext cx="10144683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Po schválení formálních náležitostí a podmínek přijatelnosti dochází k přepnutí stavu projektu v systému MS2014+ a žadateli je zasílána informativní depeše:</a:t>
            </a:r>
            <a:endParaRPr lang="cs-CZ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921206A-C7AC-FD5D-8C35-CB0FE2F5C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213" y="6102950"/>
            <a:ext cx="6392039" cy="617998"/>
          </a:xfrm>
          <a:prstGeom prst="rect">
            <a:avLst/>
          </a:prstGeom>
        </p:spPr>
      </p:pic>
      <p:pic>
        <p:nvPicPr>
          <p:cNvPr id="4" name="Grafický objekt 3" descr="Žárovka a ozubené kolečko se souvislou výplní">
            <a:extLst>
              <a:ext uri="{FF2B5EF4-FFF2-40B4-BE49-F238E27FC236}">
                <a16:creationId xmlns:a16="http://schemas.microsoft.com/office/drawing/2014/main" id="{14520D03-20D9-5E75-CD6F-D0749A5255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480" y="1956803"/>
            <a:ext cx="569495" cy="56949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B98444CE-6141-76CE-54D6-7DFD763C5CE0}"/>
              </a:ext>
            </a:extLst>
          </p:cNvPr>
          <p:cNvSpPr txBox="1"/>
          <p:nvPr/>
        </p:nvSpPr>
        <p:spPr>
          <a:xfrm>
            <a:off x="1358477" y="3009088"/>
            <a:ext cx="9580347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Dobrý den,</a:t>
            </a:r>
          </a:p>
          <a:p>
            <a:pPr marL="0" indent="0">
              <a:buNone/>
            </a:pPr>
            <a:r>
              <a:rPr lang="cs-CZ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u žádosti o podporu CZ.31.6.0/0.0/0.0/22_045/000XXXX proběhla kontrola formálních náležitostí a přijatelnosti z Nástroje pro oživení a odolnost, komponenty 3.3, investice 3.3.2. Národního plánu obnovy. Hodnotitelé na základě doložených informací vyhodnotili, že žádost splnila kritéria přijatelnosti a formálních náležitostí.</a:t>
            </a:r>
          </a:p>
          <a:p>
            <a:pPr marL="0" indent="0">
              <a:buNone/>
            </a:pPr>
            <a:r>
              <a:rPr lang="cs-CZ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Vaše žádost nyní postupuje do věcného hodnocení, o jehož výsledku budete do 25 pracovních dní informováni.</a:t>
            </a:r>
          </a:p>
        </p:txBody>
      </p:sp>
    </p:spTree>
    <p:extLst>
      <p:ext uri="{BB962C8B-B14F-4D97-AF65-F5344CB8AC3E}">
        <p14:creationId xmlns:p14="http://schemas.microsoft.com/office/powerpoint/2010/main" val="3264680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170CD-4F1D-431B-BC9E-D5933CD3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48334"/>
            <a:ext cx="1121283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sz="4400" b="1" dirty="0">
                <a:solidFill>
                  <a:schemeClr val="bg1"/>
                </a:solidFill>
              </a:rPr>
              <a:t>Komunikace s žadateli - depeše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FB2FA9E-ED92-4E43-BB0E-2A880A69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310" y="1956803"/>
            <a:ext cx="10144683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Po schválení věcného hodnocení dochází k přepnutí stavu projektu v systému MS2014+ a žadateli je zasílána informativní depeše:</a:t>
            </a:r>
            <a:endParaRPr lang="cs-CZ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921206A-C7AC-FD5D-8C35-CB0FE2F5C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213" y="6102950"/>
            <a:ext cx="6392039" cy="617998"/>
          </a:xfrm>
          <a:prstGeom prst="rect">
            <a:avLst/>
          </a:prstGeom>
        </p:spPr>
      </p:pic>
      <p:pic>
        <p:nvPicPr>
          <p:cNvPr id="4" name="Grafický objekt 3" descr="Žárovka a ozubené kolečko se souvislou výplní">
            <a:extLst>
              <a:ext uri="{FF2B5EF4-FFF2-40B4-BE49-F238E27FC236}">
                <a16:creationId xmlns:a16="http://schemas.microsoft.com/office/drawing/2014/main" id="{14520D03-20D9-5E75-CD6F-D0749A5255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480" y="1956803"/>
            <a:ext cx="569495" cy="56949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B98444CE-6141-76CE-54D6-7DFD763C5CE0}"/>
              </a:ext>
            </a:extLst>
          </p:cNvPr>
          <p:cNvSpPr txBox="1"/>
          <p:nvPr/>
        </p:nvSpPr>
        <p:spPr>
          <a:xfrm>
            <a:off x="1208225" y="2957722"/>
            <a:ext cx="9880851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Dobrý den,</a:t>
            </a:r>
          </a:p>
          <a:p>
            <a:pPr marL="0" indent="0">
              <a:buNone/>
            </a:pPr>
            <a:r>
              <a:rPr lang="cs-CZ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informuji Vás, že u žádosti o podporu CZ.31.6.0/0.0/0.0/22_045/000xxxx (název projektu) bylo provedeno věcné hodnocení. Hodnotitelé na základě doložených informací vyhodnotili, že žádost splnila podmínky věcného hodnocení.  Podrobné informace jsou uvedeny v hodnotícím formuláři. </a:t>
            </a:r>
          </a:p>
          <a:p>
            <a:pPr marL="0" indent="0">
              <a:buNone/>
            </a:pPr>
            <a:r>
              <a:rPr lang="cs-CZ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Projekt bude zařazen na nejbližší jednání výběrové komise, o výsledku Vás budeme informovat. </a:t>
            </a:r>
          </a:p>
          <a:p>
            <a:pPr marL="0" indent="0">
              <a:buNone/>
            </a:pPr>
            <a:endParaRPr lang="cs-CZ" sz="2000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Po výběrové komisi je žadatelům zasílána depeše s Vyrozuměním o doporučení projektu k podpoře.</a:t>
            </a:r>
          </a:p>
        </p:txBody>
      </p:sp>
    </p:spTree>
    <p:extLst>
      <p:ext uri="{BB962C8B-B14F-4D97-AF65-F5344CB8AC3E}">
        <p14:creationId xmlns:p14="http://schemas.microsoft.com/office/powerpoint/2010/main" val="3190640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170CD-4F1D-431B-BC9E-D5933CD3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48334"/>
            <a:ext cx="1121283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V</a:t>
            </a:r>
            <a:r>
              <a:rPr lang="cs-CZ" sz="4400" b="1" dirty="0">
                <a:solidFill>
                  <a:schemeClr val="bg1"/>
                </a:solidFill>
              </a:rPr>
              <a:t>ydání právního aktu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FB2FA9E-ED92-4E43-BB0E-2A880A69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310" y="2463777"/>
            <a:ext cx="6093823" cy="4351338"/>
          </a:xfrm>
        </p:spPr>
        <p:txBody>
          <a:bodyPr>
            <a:normAutofit/>
          </a:bodyPr>
          <a:lstStyle/>
          <a:p>
            <a:pPr algn="just"/>
            <a:r>
              <a:rPr lang="cs-CZ" sz="2400" dirty="0"/>
              <a:t>V</a:t>
            </a:r>
            <a:r>
              <a:rPr lang="cs-CZ" sz="2400" b="0" i="0" u="none" strike="noStrike" baseline="0" dirty="0"/>
              <a:t>ydán zpravidla do 1 měsíce od výběru příslušné žádosti o podporu k financování nebo od splnění případných podmínek stanovených výzvou nebo výběrovou komisí.</a:t>
            </a:r>
          </a:p>
          <a:p>
            <a:pPr algn="just"/>
            <a:r>
              <a:rPr lang="cs-CZ" sz="2400" dirty="0"/>
              <a:t>Maximální lhůta stanovena na 6 měsíců          od </a:t>
            </a:r>
            <a:r>
              <a:rPr lang="pl-PL" sz="2400" b="0" i="0" u="none" strike="noStrike" baseline="0" dirty="0"/>
              <a:t>data schválení projektu k financování - t</a:t>
            </a:r>
            <a:r>
              <a:rPr lang="cs-CZ" sz="2400" dirty="0" err="1"/>
              <a:t>ato</a:t>
            </a:r>
            <a:r>
              <a:rPr lang="cs-CZ" sz="2400" dirty="0"/>
              <a:t> lhůta dána žadatelům na doplnění podkladů, např. stavebního povolení                 s nabytím právní moci.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921206A-C7AC-FD5D-8C35-CB0FE2F5C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986" y="5979093"/>
            <a:ext cx="6945158" cy="671475"/>
          </a:xfrm>
          <a:prstGeom prst="rect">
            <a:avLst/>
          </a:prstGeom>
        </p:spPr>
      </p:pic>
      <p:pic>
        <p:nvPicPr>
          <p:cNvPr id="4" name="Grafický objekt 3" descr="Žárovka a ozubené kolečko se souvislou výplní">
            <a:extLst>
              <a:ext uri="{FF2B5EF4-FFF2-40B4-BE49-F238E27FC236}">
                <a16:creationId xmlns:a16="http://schemas.microsoft.com/office/drawing/2014/main" id="{92CAE7AC-15F6-EF54-0109-81DA4740E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6815" y="1848007"/>
            <a:ext cx="569495" cy="56949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E25A87D7-9446-A931-2E5B-6AD8701ECA56}"/>
              </a:ext>
            </a:extLst>
          </p:cNvPr>
          <p:cNvSpPr txBox="1"/>
          <p:nvPr/>
        </p:nvSpPr>
        <p:spPr>
          <a:xfrm>
            <a:off x="1076311" y="1894282"/>
            <a:ext cx="60938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solidFill>
                  <a:srgbClr val="002060"/>
                </a:solidFill>
              </a:rPr>
              <a:t>Právní akt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CB154EB-F0F8-682C-1A93-DECB20A776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0432" y="2417502"/>
            <a:ext cx="3687361" cy="317340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7739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170CD-4F1D-431B-BC9E-D5933CD3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48334"/>
            <a:ext cx="1121283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Údaje nutné k přípravě právního aktu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FB2FA9E-ED92-4E43-BB0E-2A880A69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952" y="2026055"/>
            <a:ext cx="10998927" cy="3961359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Skutečné datum zahájení</a:t>
            </a: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realizace projektu</a:t>
            </a:r>
          </a:p>
          <a:p>
            <a:pPr algn="just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Harmonogram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realizace projektu/akce včetně plánu finančního plnění</a:t>
            </a:r>
          </a:p>
          <a:p>
            <a:pPr algn="just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Aktualizovaná data indikativního </a:t>
            </a:r>
            <a:r>
              <a:rPr lang="cs-CZ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rozpočtu</a:t>
            </a:r>
            <a:endParaRPr lang="cs-CZ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Aktualizované dokumenty předložené v rámci žádosti o podporu</a:t>
            </a:r>
          </a:p>
          <a:p>
            <a:pPr algn="just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Číslo bankovního účtu příjemce </a:t>
            </a:r>
          </a:p>
          <a:p>
            <a:pPr algn="just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Případné podmínky realizace vzešlé ze závěrů výběrové komise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921206A-C7AC-FD5D-8C35-CB0FE2F5C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975" y="5998999"/>
            <a:ext cx="7045182" cy="681146"/>
          </a:xfrm>
          <a:prstGeom prst="rect">
            <a:avLst/>
          </a:prstGeom>
        </p:spPr>
      </p:pic>
      <p:pic>
        <p:nvPicPr>
          <p:cNvPr id="5" name="Obrázek 4" descr="Obsah obrázku kresba, rukopis, Dětské kresby, klipart&#10;&#10;Obsah vygenerovaný umělou inteligencí může být nesprávný.">
            <a:extLst>
              <a:ext uri="{FF2B5EF4-FFF2-40B4-BE49-F238E27FC236}">
                <a16:creationId xmlns:a16="http://schemas.microsoft.com/office/drawing/2014/main" id="{E5C7EE14-052B-BC5F-56DD-4F766C8DB5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778" y="3374408"/>
            <a:ext cx="2248270" cy="126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74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170CD-4F1D-431B-BC9E-D5933CD3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48334"/>
            <a:ext cx="1121283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sz="4400" b="1" dirty="0">
                <a:solidFill>
                  <a:schemeClr val="bg1"/>
                </a:solidFill>
              </a:rPr>
              <a:t>Milníky Národního plánu obnovy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921206A-C7AC-FD5D-8C35-CB0FE2F5C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432" y="6160645"/>
            <a:ext cx="5984438" cy="578591"/>
          </a:xfrm>
          <a:prstGeom prst="rect">
            <a:avLst/>
          </a:prstGeom>
        </p:spPr>
      </p:pic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54BD724E-909D-5952-1676-C243F8237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2909" y="1888650"/>
            <a:ext cx="7806178" cy="453218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600" b="1" dirty="0">
                <a:solidFill>
                  <a:srgbClr val="002060"/>
                </a:solidFill>
              </a:rPr>
              <a:t>Co je cílem Národního plánu obnovy v oblasti budování nových dětských skupin (dále jen DS)?</a:t>
            </a:r>
          </a:p>
          <a:p>
            <a:pPr algn="just">
              <a:spcBef>
                <a:spcPts val="600"/>
              </a:spcBef>
            </a:pPr>
            <a:r>
              <a:rPr lang="cs-CZ" sz="2400" dirty="0">
                <a:solidFill>
                  <a:srgbClr val="C00000"/>
                </a:solidFill>
              </a:rPr>
              <a:t>Vybudování </a:t>
            </a:r>
            <a:r>
              <a:rPr lang="cs-CZ" sz="2400" b="1" dirty="0">
                <a:solidFill>
                  <a:srgbClr val="C00000"/>
                </a:solidFill>
              </a:rPr>
              <a:t>391</a:t>
            </a:r>
            <a:r>
              <a:rPr lang="cs-CZ" sz="2400" dirty="0">
                <a:solidFill>
                  <a:srgbClr val="C00000"/>
                </a:solidFill>
              </a:rPr>
              <a:t> nových DS  </a:t>
            </a:r>
          </a:p>
          <a:p>
            <a:pPr algn="just">
              <a:spcBef>
                <a:spcPts val="600"/>
              </a:spcBef>
            </a:pPr>
            <a:r>
              <a:rPr lang="cs-CZ" sz="2400" dirty="0">
                <a:solidFill>
                  <a:srgbClr val="C00000"/>
                </a:solidFill>
              </a:rPr>
              <a:t>Vytvoření </a:t>
            </a:r>
            <a:r>
              <a:rPr lang="cs-CZ" sz="2400" b="1" dirty="0">
                <a:solidFill>
                  <a:srgbClr val="C00000"/>
                </a:solidFill>
              </a:rPr>
              <a:t>7 430 </a:t>
            </a:r>
            <a:r>
              <a:rPr lang="cs-CZ" sz="2400" dirty="0">
                <a:solidFill>
                  <a:srgbClr val="C00000"/>
                </a:solidFill>
              </a:rPr>
              <a:t>kapacitních míst pro děti předškolního věku</a:t>
            </a:r>
          </a:p>
        </p:txBody>
      </p:sp>
      <p:pic>
        <p:nvPicPr>
          <p:cNvPr id="7" name="Grafický objekt 6" descr="Žárovka a ozubené kolečko se souvislou výplní">
            <a:extLst>
              <a:ext uri="{FF2B5EF4-FFF2-40B4-BE49-F238E27FC236}">
                <a16:creationId xmlns:a16="http://schemas.microsoft.com/office/drawing/2014/main" id="{A3B98953-7849-DB2A-63F5-AFC9E7BDDD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23414" y="1894103"/>
            <a:ext cx="569495" cy="569495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541562AF-FEBC-EB67-58E7-56CA8DEBEC97}"/>
              </a:ext>
            </a:extLst>
          </p:cNvPr>
          <p:cNvSpPr txBox="1"/>
          <p:nvPr/>
        </p:nvSpPr>
        <p:spPr>
          <a:xfrm>
            <a:off x="2192909" y="3596628"/>
            <a:ext cx="7806178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cs-CZ" sz="2600" b="1" dirty="0">
                <a:solidFill>
                  <a:srgbClr val="002060"/>
                </a:solidFill>
              </a:rPr>
              <a:t>Oproti ESI fondům není cílem NPO dočerpání určitého objemu prostředků, ale splnění předem stanoveného </a:t>
            </a:r>
            <a:r>
              <a:rPr lang="cs-CZ" sz="2600" b="1" u="sng" dirty="0">
                <a:solidFill>
                  <a:srgbClr val="002060"/>
                </a:solidFill>
              </a:rPr>
              <a:t>milníku - </a:t>
            </a:r>
            <a:r>
              <a:rPr lang="cs-CZ" sz="2600" dirty="0">
                <a:solidFill>
                  <a:srgbClr val="002060"/>
                </a:solidFill>
              </a:rPr>
              <a:t>tj. vybudovat 391 DS</a:t>
            </a:r>
          </a:p>
        </p:txBody>
      </p:sp>
      <p:pic>
        <p:nvPicPr>
          <p:cNvPr id="11" name="Grafický objekt 10" descr="Žárovka a ozubené kolečko se souvislou výplní">
            <a:extLst>
              <a:ext uri="{FF2B5EF4-FFF2-40B4-BE49-F238E27FC236}">
                <a16:creationId xmlns:a16="http://schemas.microsoft.com/office/drawing/2014/main" id="{0DF07BC4-8314-D32E-651E-88BF478595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23414" y="3585249"/>
            <a:ext cx="569495" cy="569495"/>
          </a:xfrm>
          <a:prstGeom prst="rect">
            <a:avLst/>
          </a:prstGeom>
        </p:spPr>
      </p:pic>
      <p:pic>
        <p:nvPicPr>
          <p:cNvPr id="4" name="Grafický objekt 3" descr="Žárovka a ozubené kolečko se souvislou výplní">
            <a:extLst>
              <a:ext uri="{FF2B5EF4-FFF2-40B4-BE49-F238E27FC236}">
                <a16:creationId xmlns:a16="http://schemas.microsoft.com/office/drawing/2014/main" id="{6B727C26-752F-3776-019A-AACC1C01D0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96740" y="5024820"/>
            <a:ext cx="569495" cy="56949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AF4470C-F30F-2598-3619-E9C97A38AD86}"/>
              </a:ext>
            </a:extLst>
          </p:cNvPr>
          <p:cNvSpPr txBox="1"/>
          <p:nvPr/>
        </p:nvSpPr>
        <p:spPr>
          <a:xfrm>
            <a:off x="2206246" y="5036076"/>
            <a:ext cx="78195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400" dirty="0">
                <a:solidFill>
                  <a:srgbClr val="002060"/>
                </a:solidFill>
              </a:rPr>
              <a:t>Po 5 letech fungování DS lze prostory využít pro jiné služby sloužící občanům (např. oblast sociálních služeb, vzdělávání)</a:t>
            </a:r>
          </a:p>
        </p:txBody>
      </p:sp>
    </p:spTree>
    <p:extLst>
      <p:ext uri="{BB962C8B-B14F-4D97-AF65-F5344CB8AC3E}">
        <p14:creationId xmlns:p14="http://schemas.microsoft.com/office/powerpoint/2010/main" val="1410922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170CD-4F1D-431B-BC9E-D5933CD3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48334"/>
            <a:ext cx="1121283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Dokumenty nutné k přípravě právního aktu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FB2FA9E-ED92-4E43-BB0E-2A880A69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19" y="2011197"/>
            <a:ext cx="11854543" cy="2586887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cs-CZ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Prokázání vlastnických vztahů 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 nemovitostem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cs-CZ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Stavební povolení 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 vyznačeným nabytím právní moci či obdobný dokument 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cs-CZ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921206A-C7AC-FD5D-8C35-CB0FE2F5C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746" y="5966053"/>
            <a:ext cx="7053317" cy="681932"/>
          </a:xfrm>
          <a:prstGeom prst="rect">
            <a:avLst/>
          </a:prstGeom>
        </p:spPr>
      </p:pic>
      <p:pic>
        <p:nvPicPr>
          <p:cNvPr id="10" name="Obrázek 9" descr="Obsah obrázku kresba, skica, Dětské kresby, osoba&#10;&#10;Obsah vygenerovaný umělou inteligencí může být nesprávný.">
            <a:extLst>
              <a:ext uri="{FF2B5EF4-FFF2-40B4-BE49-F238E27FC236}">
                <a16:creationId xmlns:a16="http://schemas.microsoft.com/office/drawing/2014/main" id="{30EAD4B0-A44E-8E50-8858-F765DBEA18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77"/>
          <a:stretch/>
        </p:blipFill>
        <p:spPr>
          <a:xfrm>
            <a:off x="9206658" y="5109995"/>
            <a:ext cx="2590473" cy="1232217"/>
          </a:xfrm>
          <a:prstGeom prst="rect">
            <a:avLst/>
          </a:prstGeom>
        </p:spPr>
      </p:pic>
      <p:pic>
        <p:nvPicPr>
          <p:cNvPr id="5" name="Obrázek 4" descr="Obsah obrázku text, Písmo, logo, Obchodní značka&#10;&#10;Obsah vygenerovaný umělou inteligencí může být nesprávný.">
            <a:extLst>
              <a:ext uri="{FF2B5EF4-FFF2-40B4-BE49-F238E27FC236}">
                <a16:creationId xmlns:a16="http://schemas.microsoft.com/office/drawing/2014/main" id="{E24E268B-D5FA-31AA-1DD4-93BF494DD3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077" y="3429000"/>
            <a:ext cx="3518905" cy="1759452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4DD5F44-C347-6A0F-5583-9EAB2F0CCD12}"/>
              </a:ext>
            </a:extLst>
          </p:cNvPr>
          <p:cNvSpPr txBox="1"/>
          <p:nvPr/>
        </p:nvSpPr>
        <p:spPr>
          <a:xfrm>
            <a:off x="502919" y="3304640"/>
            <a:ext cx="6825344" cy="1874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Čestné prohlášení k vyloučení střetu zájmů</a:t>
            </a: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Čestné prohlášení k vyvázání se z veřejné podpory (v případě zaměstnaneckých dětských skupin) podle typu subjektu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10073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170CD-4F1D-431B-BC9E-D5933CD3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48334"/>
            <a:ext cx="1121283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chemeClr val="bg1"/>
                </a:solidFill>
              </a:rPr>
              <a:t>Urychlení přípravy právních aktů u projektů </a:t>
            </a:r>
            <a:br>
              <a:rPr lang="cs-CZ" sz="4000" b="1" dirty="0">
                <a:solidFill>
                  <a:schemeClr val="bg1"/>
                </a:solidFill>
              </a:rPr>
            </a:br>
            <a:r>
              <a:rPr lang="cs-CZ" sz="4000" b="1" dirty="0">
                <a:solidFill>
                  <a:schemeClr val="bg1"/>
                </a:solidFill>
              </a:rPr>
              <a:t>schválených s výhradou 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FB2FA9E-ED92-4E43-BB0E-2A880A69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525" y="1903135"/>
            <a:ext cx="10224949" cy="4116052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1800"/>
              </a:spcBef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případě, kdy se závěry výběrové komise souhlasíte, můžete se vzdát práva podání žádosti o přezkum, </a:t>
            </a:r>
            <a:r>
              <a:rPr lang="cs-CZ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to ihned po </a:t>
            </a:r>
            <a:r>
              <a:rPr lang="cs-CZ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obdržení </a:t>
            </a:r>
            <a:r>
              <a:rPr lang="cs-CZ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Vyrozumění o doporučení projektu k podpoře s výhradou</a:t>
            </a:r>
            <a:r>
              <a:rPr lang="cs-CZ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</a:rPr>
              <a:t>(j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edná se o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 kalendářních dnů od dne doručení Vyrozumění, kdy musí vlastník komponenty vyčkat na právo příjemce možnosti využí</a:t>
            </a: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 přezkumného řízení) </a:t>
            </a:r>
          </a:p>
          <a:p>
            <a:pPr marL="0" indent="0" algn="just">
              <a:spcBef>
                <a:spcPts val="1800"/>
              </a:spcBef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Můžeme Vám zajistit </a:t>
            </a:r>
            <a:r>
              <a:rPr lang="cs-CZ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podepsané Vyrozumění o doporučení projektu                          k financování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(možno využít při právních úkonech dříve než dojde k vydání samotného právního aktu)</a:t>
            </a:r>
          </a:p>
          <a:p>
            <a:pPr marL="0" indent="0" algn="just">
              <a:spcBef>
                <a:spcPts val="1800"/>
              </a:spcBef>
              <a:buNone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Urychlení na straně příjemce: detailně nastudovat požadavky potřebné k vydání právního aktu - doložit potřebná doplnění včas a najednou</a:t>
            </a:r>
            <a:endParaRPr lang="cs-CZ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921206A-C7AC-FD5D-8C35-CB0FE2F5C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870" y="6019187"/>
            <a:ext cx="7476257" cy="722823"/>
          </a:xfrm>
          <a:prstGeom prst="rect">
            <a:avLst/>
          </a:prstGeom>
        </p:spPr>
      </p:pic>
      <p:pic>
        <p:nvPicPr>
          <p:cNvPr id="8" name="Obrázek 7" descr="Obsah obrázku srdce, červená, design&#10;&#10;Obsah vygenerovaný umělou inteligencí může být nesprávný.">
            <a:extLst>
              <a:ext uri="{FF2B5EF4-FFF2-40B4-BE49-F238E27FC236}">
                <a16:creationId xmlns:a16="http://schemas.microsoft.com/office/drawing/2014/main" id="{E79D8ECF-6F5B-6704-8728-A233105FF6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0451" y="1931520"/>
            <a:ext cx="572589" cy="57258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70F8C0E-4821-1B4D-E24F-B715B14C7E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451" y="3677672"/>
            <a:ext cx="573074" cy="56697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79DF905A-D123-A5A7-FFAD-ED70B0EFE7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451" y="4922567"/>
            <a:ext cx="573074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759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170CD-4F1D-431B-BC9E-D5933CD3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61" y="309828"/>
            <a:ext cx="1121283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Závěrečné shrnutí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921206A-C7AC-FD5D-8C35-CB0FE2F5C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9747" y="5930537"/>
            <a:ext cx="7011459" cy="677885"/>
          </a:xfrm>
          <a:prstGeom prst="rect">
            <a:avLst/>
          </a:prstGeom>
        </p:spPr>
      </p:pic>
      <p:pic>
        <p:nvPicPr>
          <p:cNvPr id="5" name="Obrázek 4" descr="Obsah obrázku klipart&#10;&#10;Obsah vygenerovaný umělou inteligencí může být nesprávný.">
            <a:extLst>
              <a:ext uri="{FF2B5EF4-FFF2-40B4-BE49-F238E27FC236}">
                <a16:creationId xmlns:a16="http://schemas.microsoft.com/office/drawing/2014/main" id="{1FAE1938-84C6-DA9E-443C-2322A725BF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082" y="4133512"/>
            <a:ext cx="1115499" cy="1089097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BD68FE1D-CD82-3824-EFE0-F9FA2672EC05}"/>
              </a:ext>
            </a:extLst>
          </p:cNvPr>
          <p:cNvSpPr txBox="1"/>
          <p:nvPr/>
        </p:nvSpPr>
        <p:spPr>
          <a:xfrm>
            <a:off x="615877" y="1635391"/>
            <a:ext cx="10195558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endParaRPr lang="cs-CZ" sz="2400" b="1" kern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cs-CZ" sz="2400" b="1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Naším společným cílem je vznik co největšího počtu dětských skupin.</a:t>
            </a:r>
          </a:p>
          <a:p>
            <a:pPr marL="285750" indent="-285750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cs-CZ" sz="2400" b="1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Podpoříme projekty, které se vejdou do alokace NPO a splní podmínky hodnocení.</a:t>
            </a:r>
          </a:p>
          <a:p>
            <a:pPr marL="285750" indent="-285750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cs-CZ" sz="2400" b="1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Projektové žádosti vyhodnotíme v co nejkratším možném termínu.</a:t>
            </a:r>
          </a:p>
          <a:p>
            <a:pPr marL="285750" indent="-285750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ü"/>
            </a:pPr>
            <a:endParaRPr lang="cs-CZ" sz="2400" b="1" kern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6490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170CD-4F1D-431B-BC9E-D5933CD3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48334"/>
            <a:ext cx="1121283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sz="4400" b="1" dirty="0">
                <a:solidFill>
                  <a:schemeClr val="bg1"/>
                </a:solidFill>
              </a:rPr>
              <a:t>Kontaktní údaje 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FB2FA9E-ED92-4E43-BB0E-2A880A69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1914183"/>
            <a:ext cx="7295606" cy="411062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Hlavní informační email </a:t>
            </a: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</a:rPr>
              <a:t>napříč výzvami</a:t>
            </a:r>
            <a:r>
              <a:rPr lang="cs-CZ" sz="2400" dirty="0">
                <a:latin typeface="Calibri" panose="020F0502020204030204" pitchFamily="34" charset="0"/>
              </a:rPr>
              <a:t>:</a:t>
            </a:r>
            <a:r>
              <a:rPr lang="cs-CZ" sz="240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cs-CZ" sz="2400" b="1" dirty="0">
                <a:solidFill>
                  <a:srgbClr val="C00000"/>
                </a:solidFill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npo.detskeskupiny@mpsv.cz</a:t>
            </a:r>
            <a:endParaRPr lang="cs-CZ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Kontaktní osoby na projektech až při zaslání první Výzvy k nápravě (v hodnocení)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</a:rPr>
              <a:t>Maximální podpora žadatelům v rámci dřívější propagace, před podáním žádosti i během současných oprav žádostí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</a:rPr>
              <a:t>Po schválení hodnocení a výběru projektu komisí přidělen </a:t>
            </a:r>
            <a:r>
              <a:rPr lang="cs-CZ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projektový manažer realizace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921206A-C7AC-FD5D-8C35-CB0FE2F5C5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3745" y="6024809"/>
            <a:ext cx="6966805" cy="673568"/>
          </a:xfrm>
          <a:prstGeom prst="rect">
            <a:avLst/>
          </a:prstGeom>
        </p:spPr>
      </p:pic>
      <p:pic>
        <p:nvPicPr>
          <p:cNvPr id="8" name="Obrázek 7" descr="Obsah obrázku kreslené, umění&#10;&#10;Obsah vygenerovaný umělou inteligencí může být nesprávný.">
            <a:extLst>
              <a:ext uri="{FF2B5EF4-FFF2-40B4-BE49-F238E27FC236}">
                <a16:creationId xmlns:a16="http://schemas.microsoft.com/office/drawing/2014/main" id="{6D591C73-93C7-12CC-1255-0A6A273F42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701" y="2961184"/>
            <a:ext cx="2903622" cy="16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9220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170CD-4F1D-431B-BC9E-D5933CD3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48334"/>
            <a:ext cx="1121283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sz="4400" b="1">
                <a:solidFill>
                  <a:schemeClr val="bg1"/>
                </a:solidFill>
              </a:rPr>
              <a:t>Děkujeme za pozornost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FB2FA9E-ED92-4E43-BB0E-2A880A69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5824" y="2198603"/>
            <a:ext cx="7620702" cy="7678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Odbor Národního plánu obnovy a PŠČS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921206A-C7AC-FD5D-8C35-CB0FE2F5C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9025" y="5635256"/>
            <a:ext cx="7942111" cy="767863"/>
          </a:xfrm>
          <a:prstGeom prst="rect">
            <a:avLst/>
          </a:prstGeom>
        </p:spPr>
      </p:pic>
      <p:pic>
        <p:nvPicPr>
          <p:cNvPr id="5" name="Obrázek 4" descr="Obsah obrázku logo, Grafika, Písmo, symbol&#10;&#10;Obsah vygenerovaný umělou inteligencí může být nesprávný.">
            <a:extLst>
              <a:ext uri="{FF2B5EF4-FFF2-40B4-BE49-F238E27FC236}">
                <a16:creationId xmlns:a16="http://schemas.microsoft.com/office/drawing/2014/main" id="{28B3583F-A7A7-E72D-6B27-30E3B7F709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412" y="3219129"/>
            <a:ext cx="2135845" cy="160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884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170CD-4F1D-431B-BC9E-D5933CD3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48334"/>
            <a:ext cx="1121283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chemeClr val="bg1"/>
                </a:solidFill>
              </a:rPr>
              <a:t>Zápis do evidence – udělení oprávnění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FB2FA9E-ED92-4E43-BB0E-2A880A69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1878226"/>
            <a:ext cx="11212829" cy="4300151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cs-CZ" sz="2400" b="1" dirty="0">
                <a:cs typeface="Calibri" panose="020F0502020204030204" pitchFamily="34" charset="0"/>
              </a:rPr>
              <a:t>Zákon č. 247/2014 Sb</a:t>
            </a:r>
            <a:r>
              <a:rPr lang="cs-CZ" sz="2400" dirty="0">
                <a:cs typeface="Calibri" panose="020F0502020204030204" pitchFamily="34" charset="0"/>
              </a:rPr>
              <a:t>. upravuje podmínky, za nichž je poskytována služba péče o dítě </a:t>
            </a:r>
            <a:br>
              <a:rPr lang="cs-CZ" sz="2400" dirty="0">
                <a:cs typeface="Calibri" panose="020F0502020204030204" pitchFamily="34" charset="0"/>
              </a:rPr>
            </a:br>
            <a:r>
              <a:rPr lang="cs-CZ" sz="2400" dirty="0">
                <a:cs typeface="Calibri" panose="020F0502020204030204" pitchFamily="34" charset="0"/>
              </a:rPr>
              <a:t>v DS, a podmínky pro získání oprávnění k poskytování služby</a:t>
            </a:r>
          </a:p>
          <a:p>
            <a:pPr algn="just">
              <a:spcBef>
                <a:spcPts val="600"/>
              </a:spcBef>
            </a:pPr>
            <a:r>
              <a:rPr lang="cs-CZ" sz="2400" dirty="0">
                <a:cs typeface="Calibri" panose="020F0502020204030204" pitchFamily="34" charset="0"/>
              </a:rPr>
              <a:t>Poskytování služby péče o dítě v DS</a:t>
            </a:r>
          </a:p>
          <a:p>
            <a:pPr lvl="1" algn="just">
              <a:spcBef>
                <a:spcPts val="600"/>
              </a:spcBef>
            </a:pPr>
            <a:r>
              <a:rPr lang="cs-CZ" sz="2000" dirty="0">
                <a:cs typeface="Calibri" panose="020F0502020204030204" pitchFamily="34" charset="0"/>
              </a:rPr>
              <a:t>poskytovatel, oprávnění, podmínky, standardy kvality péče, úhrada nákladů, počet dětí </a:t>
            </a:r>
            <a:br>
              <a:rPr lang="cs-CZ" sz="2000" dirty="0">
                <a:cs typeface="Calibri" panose="020F0502020204030204" pitchFamily="34" charset="0"/>
              </a:rPr>
            </a:br>
            <a:r>
              <a:rPr lang="cs-CZ" sz="2000" dirty="0">
                <a:cs typeface="Calibri" panose="020F0502020204030204" pitchFamily="34" charset="0"/>
              </a:rPr>
              <a:t>a pečujících osob, stravování, vnitřní pravidla a plán výchovy a péče, evidence dětí, pojištění, smlouva o poskytování péče, přerušení poskytování služby</a:t>
            </a:r>
          </a:p>
          <a:p>
            <a:pPr algn="just">
              <a:spcBef>
                <a:spcPts val="600"/>
              </a:spcBef>
            </a:pPr>
            <a:r>
              <a:rPr lang="cs-CZ" sz="2400" dirty="0">
                <a:cs typeface="Calibri" panose="020F0502020204030204" pitchFamily="34" charset="0"/>
              </a:rPr>
              <a:t>Technické požadavky na stavby a hygienické požadavky na prostory a provoz</a:t>
            </a:r>
          </a:p>
          <a:p>
            <a:pPr algn="just">
              <a:spcBef>
                <a:spcPts val="600"/>
              </a:spcBef>
            </a:pPr>
            <a:r>
              <a:rPr lang="cs-CZ" sz="2400" dirty="0">
                <a:cs typeface="Calibri" panose="020F0502020204030204" pitchFamily="34" charset="0"/>
              </a:rPr>
              <a:t>Vznik, změna a zánik oprávnění a evidence poskytovatelů  </a:t>
            </a:r>
          </a:p>
          <a:p>
            <a:pPr algn="just">
              <a:spcBef>
                <a:spcPts val="600"/>
              </a:spcBef>
            </a:pPr>
            <a:r>
              <a:rPr lang="cs-CZ" sz="2400" dirty="0">
                <a:cs typeface="Calibri" panose="020F0502020204030204" pitchFamily="34" charset="0"/>
              </a:rPr>
              <a:t>Příspěvek na provoz dětské skupiny</a:t>
            </a:r>
          </a:p>
          <a:p>
            <a:pPr algn="just">
              <a:spcBef>
                <a:spcPts val="600"/>
              </a:spcBef>
            </a:pPr>
            <a:r>
              <a:rPr lang="cs-CZ" sz="2400" dirty="0">
                <a:cs typeface="Calibri" panose="020F0502020204030204" pitchFamily="34" charset="0"/>
              </a:rPr>
              <a:t>Kontrola, přestupky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cs-CZ" sz="2400" b="1" dirty="0">
                <a:solidFill>
                  <a:srgbClr val="0070C0"/>
                </a:solidFill>
                <a:cs typeface="Calibri" panose="020F0502020204030204" pitchFamily="34" charset="0"/>
              </a:rPr>
              <a:t>NOVELA: nyní v Senátu, navrhovaná účinnost k 1. 5. 2025</a:t>
            </a:r>
          </a:p>
          <a:p>
            <a:pPr marL="0" indent="0" algn="just">
              <a:spcBef>
                <a:spcPts val="1800"/>
              </a:spcBef>
              <a:buNone/>
            </a:pPr>
            <a:endParaRPr lang="cs-CZ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921206A-C7AC-FD5D-8C35-CB0FE2F5C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870" y="6019187"/>
            <a:ext cx="7476257" cy="72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8273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170CD-4F1D-431B-BC9E-D5933CD3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48334"/>
            <a:ext cx="1121283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chemeClr val="bg1"/>
                </a:solidFill>
              </a:rPr>
              <a:t>Související právní předpisy 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FB2FA9E-ED92-4E43-BB0E-2A880A69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1878226"/>
            <a:ext cx="11212829" cy="4300151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cs-CZ" altLang="cs-CZ" sz="2400" b="1" dirty="0"/>
              <a:t>Vyhláška č. 350/2021 Sb., </a:t>
            </a:r>
            <a:r>
              <a:rPr lang="cs-CZ" altLang="cs-CZ" sz="2400" dirty="0"/>
              <a:t>o provedení některých ustanovení zákona o poskytování služby péče o dítě v dětské skupině a o změně souvisejících zákonů </a:t>
            </a:r>
          </a:p>
          <a:p>
            <a:pPr algn="just"/>
            <a:r>
              <a:rPr lang="cs-CZ" altLang="cs-CZ" sz="2400" dirty="0"/>
              <a:t>obsah kritérií u standardů kvality,</a:t>
            </a:r>
          </a:p>
          <a:p>
            <a:pPr algn="just"/>
            <a:r>
              <a:rPr lang="cs-CZ" altLang="cs-CZ" sz="2400" dirty="0"/>
              <a:t>provozní podmínky a hygienické požadavky na prostory a provoz dětské skupiny </a:t>
            </a:r>
            <a:r>
              <a:rPr lang="cs-CZ" altLang="cs-CZ" sz="2400" b="1" dirty="0"/>
              <a:t>do 12 dětí,</a:t>
            </a:r>
          </a:p>
          <a:p>
            <a:pPr algn="just"/>
            <a:r>
              <a:rPr lang="cs-CZ" altLang="cs-CZ" sz="2400" dirty="0"/>
              <a:t>rozsah úklidu prostor dětské skupiny po ukončení jiných činností,</a:t>
            </a:r>
          </a:p>
          <a:p>
            <a:pPr algn="just"/>
            <a:r>
              <a:rPr lang="pl-PL" altLang="cs-CZ" sz="2400" dirty="0"/>
              <a:t>výživové normy pro děti od 1 roku věku do 3 let věku (</a:t>
            </a:r>
            <a:r>
              <a:rPr lang="cs-CZ" altLang="cs-CZ" sz="2400" dirty="0"/>
              <a:t>vztahují se na poskytovatele, který zajišťuje stravu </a:t>
            </a:r>
            <a:br>
              <a:rPr lang="cs-CZ" altLang="cs-CZ" sz="2400" dirty="0"/>
            </a:br>
            <a:r>
              <a:rPr lang="cs-CZ" altLang="cs-CZ" sz="2400" dirty="0"/>
              <a:t>a žádá o příspěvek).</a:t>
            </a:r>
          </a:p>
          <a:p>
            <a:pPr algn="just"/>
            <a:r>
              <a:rPr lang="cs-CZ" altLang="cs-CZ" sz="2400" u="sng" dirty="0">
                <a:solidFill>
                  <a:srgbClr val="0070C0"/>
                </a:solidFill>
              </a:rPr>
              <a:t>novela:</a:t>
            </a:r>
            <a:r>
              <a:rPr lang="cs-CZ" altLang="cs-CZ" sz="2400" dirty="0">
                <a:solidFill>
                  <a:srgbClr val="0070C0"/>
                </a:solidFill>
              </a:rPr>
              <a:t> provozní a prostorové podmínky pro sousedské dětské skupiny</a:t>
            </a:r>
          </a:p>
          <a:p>
            <a:pPr marL="0" indent="0" algn="just">
              <a:buNone/>
            </a:pPr>
            <a:endParaRPr lang="cs-CZ" altLang="cs-CZ" sz="1200" dirty="0"/>
          </a:p>
          <a:p>
            <a:pPr marL="0" indent="0" algn="just">
              <a:buNone/>
            </a:pPr>
            <a:r>
              <a:rPr lang="cs-CZ" altLang="cs-CZ" sz="2400" b="1" dirty="0"/>
              <a:t>Vyhláška č. 160/2024 Sb., </a:t>
            </a:r>
            <a:r>
              <a:rPr lang="cs-CZ" altLang="cs-CZ" sz="2400" dirty="0"/>
              <a:t>o hygienických požadavcích na prostory a provoz zařízení </a:t>
            </a:r>
            <a:br>
              <a:rPr lang="cs-CZ" altLang="cs-CZ" sz="2400" dirty="0"/>
            </a:br>
            <a:r>
              <a:rPr lang="cs-CZ" altLang="cs-CZ" sz="2400" dirty="0"/>
              <a:t>a provozoven pro výchovu a vzdělávání dětí a mladistvých a dětských skupin</a:t>
            </a:r>
          </a:p>
          <a:p>
            <a:pPr algn="just"/>
            <a:r>
              <a:rPr lang="cs-CZ" altLang="cs-CZ" sz="2400" dirty="0"/>
              <a:t>hygienické požadavky na prostory a provoz dětské skupiny </a:t>
            </a:r>
            <a:r>
              <a:rPr lang="cs-CZ" altLang="cs-CZ" sz="2400" b="1" dirty="0"/>
              <a:t>s kapacitou 13-24 dětí</a:t>
            </a:r>
          </a:p>
          <a:p>
            <a:pPr marL="0" indent="0" algn="just">
              <a:buNone/>
            </a:pPr>
            <a:endParaRPr lang="cs-CZ" altLang="cs-CZ" sz="1300" b="1" dirty="0"/>
          </a:p>
          <a:p>
            <a:pPr marL="0" indent="0" algn="just">
              <a:buNone/>
            </a:pPr>
            <a:r>
              <a:rPr lang="cs-CZ" altLang="cs-CZ" sz="2400" b="1" dirty="0"/>
              <a:t>Dále předpisy v oblasti stavebního práva vč. požární ochrany. </a:t>
            </a:r>
          </a:p>
          <a:p>
            <a:pPr marL="0" indent="0" algn="just">
              <a:spcBef>
                <a:spcPts val="1800"/>
              </a:spcBef>
              <a:buNone/>
            </a:pPr>
            <a:endParaRPr lang="cs-CZ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921206A-C7AC-FD5D-8C35-CB0FE2F5C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870" y="6019187"/>
            <a:ext cx="7476257" cy="72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7264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170CD-4F1D-431B-BC9E-D5933CD3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48334"/>
            <a:ext cx="1121283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chemeClr val="bg1"/>
                </a:solidFill>
              </a:rPr>
              <a:t>Žádost o udělení oprávnění 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FB2FA9E-ED92-4E43-BB0E-2A880A69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1673897"/>
            <a:ext cx="11212830" cy="46156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400" b="1" dirty="0"/>
              <a:t>Poskytovat službu péče o dítě v dětské skupině lze jen na základě oprávnění. </a:t>
            </a:r>
          </a:p>
          <a:p>
            <a:pPr marL="0" indent="0">
              <a:buNone/>
            </a:pPr>
            <a:r>
              <a:rPr lang="cs-CZ" sz="2400" b="1" dirty="0"/>
              <a:t>Evidence poskytovatelů: </a:t>
            </a:r>
            <a:r>
              <a:rPr lang="cs-CZ" sz="2400" dirty="0">
                <a:solidFill>
                  <a:srgbClr val="4B39F1"/>
                </a:solidFill>
                <a:hlinkClick r:id="rId3"/>
              </a:rPr>
              <a:t>https://evidence.mpsv.cz/eEDS/index.php</a:t>
            </a:r>
            <a:r>
              <a:rPr lang="cs-CZ" sz="2400" dirty="0">
                <a:solidFill>
                  <a:srgbClr val="4B39F1"/>
                </a:solidFill>
              </a:rPr>
              <a:t> </a:t>
            </a:r>
          </a:p>
          <a:p>
            <a:pPr marL="0" indent="0">
              <a:buNone/>
            </a:pPr>
            <a:r>
              <a:rPr lang="cs-CZ" sz="2400" u="sng" dirty="0">
                <a:solidFill>
                  <a:srgbClr val="0070C0"/>
                </a:solidFill>
              </a:rPr>
              <a:t>Novela:</a:t>
            </a:r>
            <a:r>
              <a:rPr lang="cs-CZ" sz="2400" dirty="0">
                <a:solidFill>
                  <a:srgbClr val="0070C0"/>
                </a:solidFill>
              </a:rPr>
              <a:t> nová aplikace v přípravě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s-CZ" sz="2400" kern="1200" dirty="0"/>
              <a:t>Oprávnění uděluje a evidenci poskytovatelů vede Ministerstvo práce a sociálních věcí.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s-CZ" sz="2400" u="sng" kern="1200" dirty="0">
                <a:solidFill>
                  <a:srgbClr val="0070C0"/>
                </a:solidFill>
              </a:rPr>
              <a:t>Novela:</a:t>
            </a:r>
            <a:r>
              <a:rPr lang="cs-CZ" sz="2400" kern="1200" dirty="0">
                <a:solidFill>
                  <a:srgbClr val="0070C0"/>
                </a:solidFill>
              </a:rPr>
              <a:t> Úřad práce ČR; komplexní digitalizace agendy DS = zrychlení procesů, pro evidenci postačí kopie dokumentů.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2400" b="1" kern="1200" dirty="0"/>
              <a:t>Metodická podpora MPSV žadatelům o udělení oprávnění i ÚP ČR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2400" b="1" dirty="0"/>
              <a:t>Lhůty pro zápis do evidence </a:t>
            </a:r>
            <a:r>
              <a:rPr lang="cs-CZ" sz="2400" b="1" u="sng" dirty="0"/>
              <a:t>v případě kompletní žádosti minimální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2400" dirty="0"/>
              <a:t>Nekompletní žádost = výzva k doplnění, zároveň posouzení ostatních dokumentů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2400" kern="1200" dirty="0"/>
              <a:t>Řešíme a budeme řešit jednotlivé a problematické případy.</a:t>
            </a:r>
          </a:p>
          <a:p>
            <a:pPr marL="0" indent="0" algn="just">
              <a:spcBef>
                <a:spcPts val="1800"/>
              </a:spcBef>
              <a:buNone/>
            </a:pPr>
            <a:endParaRPr lang="cs-CZ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921206A-C7AC-FD5D-8C35-CB0FE2F5C5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870" y="6019187"/>
            <a:ext cx="7476257" cy="72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6834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170CD-4F1D-431B-BC9E-D5933CD3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48334"/>
            <a:ext cx="1121283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chemeClr val="bg1"/>
                </a:solidFill>
              </a:rPr>
              <a:t>Žádost o udělení oprávnění , přehled dokladů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FB2FA9E-ED92-4E43-BB0E-2A880A69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1673897"/>
            <a:ext cx="11212830" cy="4615691"/>
          </a:xfrm>
        </p:spPr>
        <p:txBody>
          <a:bodyPr>
            <a:normAutofit fontScale="92500"/>
          </a:bodyPr>
          <a:lstStyle/>
          <a:p>
            <a:pPr marL="514350" indent="-514350" algn="just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  <a:tabLst>
                <a:tab pos="135255" algn="l"/>
              </a:tabLs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Doklad o vlastnickém nebo jiném právu k objektu nebo prostorám</a:t>
            </a:r>
          </a:p>
          <a:p>
            <a:pPr marL="514350" indent="-514350" algn="just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  <a:tabLst>
                <a:tab pos="135255" algn="l"/>
              </a:tabLst>
            </a:pPr>
            <a:r>
              <a:rPr lang="cs-C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Závazné stanovisko krajské hygienické stanice o splnění hygienických požadavků </a:t>
            </a:r>
            <a:br>
              <a:rPr lang="cs-C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stravování, prostory a provoz, v nichž bude poskytována služba péče o dítě v dětské skupině</a:t>
            </a:r>
            <a:endParaRPr lang="cs-CZ" sz="2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  <a:tabLst>
                <a:tab pos="135255" algn="l"/>
              </a:tabLst>
            </a:pPr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Doklad prokazující splnění požadavků požární ochrany </a:t>
            </a:r>
          </a:p>
          <a:p>
            <a:pPr marL="514350" indent="-514350" algn="just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  <a:tabLst>
                <a:tab pos="135255" algn="l"/>
              </a:tabLst>
            </a:pPr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Smlouva o pojištění odpovědnosti za újmu nebo potvrzení o uzavření této smlouvy</a:t>
            </a:r>
          </a:p>
          <a:p>
            <a:pPr marL="514350" indent="-514350" algn="just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  <a:tabLst>
                <a:tab pos="135255" algn="l"/>
              </a:tabLst>
            </a:pPr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Doklad o bezúhonnosti</a:t>
            </a:r>
          </a:p>
          <a:p>
            <a:pPr marL="514350" indent="-514350" algn="just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  <a:tabLst>
                <a:tab pos="135255" algn="l"/>
              </a:tabLst>
            </a:pPr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Rámcový popis majetkového zajištění a financování poskytování služby péče o dítě v dětské skupině </a:t>
            </a:r>
          </a:p>
          <a:p>
            <a:pPr marL="514350" indent="-514350" algn="just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  <a:tabLst>
                <a:tab pos="135255" algn="l"/>
              </a:tabLst>
            </a:pPr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Souhlas zřizovatele s žádostí o udělení oprávnění (u příspěvkový. organizací)</a:t>
            </a:r>
            <a:endParaRPr lang="cs-CZ" sz="2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1800"/>
              </a:spcBef>
              <a:buNone/>
            </a:pPr>
            <a:endParaRPr lang="cs-CZ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921206A-C7AC-FD5D-8C35-CB0FE2F5C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870" y="6019187"/>
            <a:ext cx="7476257" cy="72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2688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170CD-4F1D-431B-BC9E-D5933CD3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48334"/>
            <a:ext cx="1121283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chemeClr val="bg1"/>
                </a:solidFill>
              </a:rPr>
              <a:t>Žádost o udělení oprávnění DOKUMENTY</a:t>
            </a:r>
            <a:br>
              <a:rPr lang="cs-CZ" sz="4000" b="1" dirty="0">
                <a:solidFill>
                  <a:schemeClr val="bg1"/>
                </a:solidFill>
              </a:rPr>
            </a:b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FB2FA9E-ED92-4E43-BB0E-2A880A69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673898"/>
            <a:ext cx="11212830" cy="4835768"/>
          </a:xfrm>
        </p:spPr>
        <p:txBody>
          <a:bodyPr>
            <a:normAutofit/>
          </a:bodyPr>
          <a:lstStyle/>
          <a:p>
            <a:pPr marL="0" lvl="1" indent="0" algn="just">
              <a:spcBef>
                <a:spcPts val="600"/>
              </a:spcBef>
              <a:buNone/>
              <a:tabLst>
                <a:tab pos="135255" algn="l"/>
              </a:tabLst>
            </a:pPr>
            <a:endParaRPr lang="cs-CZ" sz="1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lvl="1" indent="0" algn="just">
              <a:spcBef>
                <a:spcPts val="600"/>
              </a:spcBef>
              <a:buNone/>
              <a:tabLst>
                <a:tab pos="135255" algn="l"/>
              </a:tabLst>
            </a:pPr>
            <a:r>
              <a:rPr lang="cs-CZ" dirty="0">
                <a:cs typeface="Arial" panose="020B0604020202020204" pitchFamily="34" charset="0"/>
              </a:rPr>
              <a:t>V současné době se dokládají originály nebo úředně ověřené kopie (vč. autorizované konverze) dokumentů. </a:t>
            </a:r>
          </a:p>
          <a:p>
            <a:pPr marL="0" lvl="1" indent="0" algn="just">
              <a:spcBef>
                <a:spcPts val="600"/>
              </a:spcBef>
              <a:buNone/>
              <a:tabLst>
                <a:tab pos="135255" algn="l"/>
              </a:tabLst>
            </a:pPr>
            <a:endParaRPr lang="cs-CZ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lvl="1" indent="0" algn="just">
              <a:spcBef>
                <a:spcPts val="600"/>
              </a:spcBef>
              <a:buNone/>
              <a:tabLst>
                <a:tab pos="135255" algn="l"/>
              </a:tabLst>
            </a:pPr>
            <a:r>
              <a:rPr lang="cs-CZ" u="sng" dirty="0">
                <a:solidFill>
                  <a:srgbClr val="0070C0"/>
                </a:solidFill>
                <a:cs typeface="Arial" panose="020B0604020202020204" pitchFamily="34" charset="0"/>
              </a:rPr>
              <a:t>Novela:  </a:t>
            </a:r>
            <a:r>
              <a:rPr lang="cs-CZ" dirty="0">
                <a:solidFill>
                  <a:srgbClr val="0070C0"/>
                </a:solidFill>
                <a:cs typeface="Arial" panose="020B0604020202020204" pitchFamily="34" charset="0"/>
              </a:rPr>
              <a:t>Do elektronické žádosti se v aplikaci nahrávají </a:t>
            </a:r>
            <a:r>
              <a:rPr lang="cs-CZ" u="sng" dirty="0">
                <a:solidFill>
                  <a:srgbClr val="0070C0"/>
                </a:solidFill>
                <a:cs typeface="Arial" panose="020B0604020202020204" pitchFamily="34" charset="0"/>
              </a:rPr>
              <a:t>kopie</a:t>
            </a:r>
            <a:r>
              <a:rPr lang="cs-CZ" dirty="0">
                <a:solidFill>
                  <a:srgbClr val="0070C0"/>
                </a:solidFill>
                <a:cs typeface="Arial" panose="020B0604020202020204" pitchFamily="34" charset="0"/>
              </a:rPr>
              <a:t> dokumentů.</a:t>
            </a:r>
          </a:p>
          <a:p>
            <a:pPr marL="0" lvl="1" indent="0" algn="just">
              <a:spcBef>
                <a:spcPts val="600"/>
              </a:spcBef>
              <a:buNone/>
              <a:tabLst>
                <a:tab pos="135255" algn="l"/>
              </a:tabLst>
            </a:pPr>
            <a:r>
              <a:rPr lang="cs-CZ" dirty="0">
                <a:solidFill>
                  <a:srgbClr val="0070C0"/>
                </a:solidFill>
                <a:cs typeface="Arial" panose="020B0604020202020204" pitchFamily="34" charset="0"/>
              </a:rPr>
              <a:t>Úřad práce může v případě důvodné </a:t>
            </a:r>
            <a:r>
              <a:rPr lang="cs-CZ" b="1" dirty="0">
                <a:solidFill>
                  <a:srgbClr val="0070C0"/>
                </a:solidFill>
                <a:cs typeface="Arial" panose="020B0604020202020204" pitchFamily="34" charset="0"/>
              </a:rPr>
              <a:t>pochybnosti o pravosti kopie </a:t>
            </a:r>
            <a:r>
              <a:rPr lang="cs-CZ" dirty="0">
                <a:solidFill>
                  <a:srgbClr val="0070C0"/>
                </a:solidFill>
                <a:cs typeface="Arial" panose="020B0604020202020204" pitchFamily="34" charset="0"/>
              </a:rPr>
              <a:t>dokladů vyzvat žadatele k </a:t>
            </a:r>
            <a:r>
              <a:rPr lang="cs-CZ" b="1" dirty="0">
                <a:solidFill>
                  <a:srgbClr val="0070C0"/>
                </a:solidFill>
                <a:cs typeface="Arial" panose="020B0604020202020204" pitchFamily="34" charset="0"/>
              </a:rPr>
              <a:t>předložení originálu </a:t>
            </a:r>
            <a:r>
              <a:rPr lang="cs-CZ" dirty="0">
                <a:solidFill>
                  <a:srgbClr val="0070C0"/>
                </a:solidFill>
                <a:cs typeface="Arial" panose="020B0604020202020204" pitchFamily="34" charset="0"/>
              </a:rPr>
              <a:t>nebo úředně ověřené kopie dokladu. Nevyhoví-li žadatel výzvě, považuje se skutečnost za neprokázanou.	</a:t>
            </a:r>
            <a:endParaRPr lang="cs-CZ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lvl="1" indent="0" algn="just">
              <a:spcBef>
                <a:spcPts val="600"/>
              </a:spcBef>
              <a:buNone/>
              <a:tabLst>
                <a:tab pos="135255" algn="l"/>
              </a:tabLst>
            </a:pPr>
            <a:endParaRPr lang="cs-CZ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lvl="1" indent="0" algn="just">
              <a:spcBef>
                <a:spcPts val="600"/>
              </a:spcBef>
              <a:buNone/>
              <a:tabLst>
                <a:tab pos="135255" algn="l"/>
              </a:tabLst>
            </a:pPr>
            <a:r>
              <a:rPr lang="cs-CZ" dirty="0">
                <a:solidFill>
                  <a:srgbClr val="0070C0"/>
                </a:solidFill>
                <a:cs typeface="Arial" panose="020B0604020202020204" pitchFamily="34" charset="0"/>
              </a:rPr>
              <a:t>Nekompletní žádost (např. vadná příloha) = výzva k odstranění  vad se lhůtou (nejdéle 180 dní).   Posledního dne lhůty se řízení o žádosti k následujícímu dni zastaví. </a:t>
            </a:r>
          </a:p>
          <a:p>
            <a:pPr marL="0" lvl="1" indent="0" algn="just">
              <a:spcBef>
                <a:spcPts val="600"/>
              </a:spcBef>
              <a:buNone/>
              <a:tabLst>
                <a:tab pos="135255" algn="l"/>
              </a:tabLst>
            </a:pPr>
            <a:endParaRPr lang="cs-CZ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921206A-C7AC-FD5D-8C35-CB0FE2F5C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870" y="6019187"/>
            <a:ext cx="7476257" cy="72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76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170CD-4F1D-431B-BC9E-D5933CD3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48334"/>
            <a:ext cx="1121283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chemeClr val="bg1"/>
                </a:solidFill>
              </a:rPr>
              <a:t>Verifikační mechanismy aneb co vykazujeme </a:t>
            </a:r>
            <a:br>
              <a:rPr lang="cs-CZ" sz="4000" b="1" dirty="0">
                <a:solidFill>
                  <a:schemeClr val="bg1"/>
                </a:solidFill>
              </a:rPr>
            </a:br>
            <a:r>
              <a:rPr lang="cs-CZ" sz="4000" b="1" dirty="0">
                <a:solidFill>
                  <a:schemeClr val="bg1"/>
                </a:solidFill>
              </a:rPr>
              <a:t>Evropské komisi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921206A-C7AC-FD5D-8C35-CB0FE2F5C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8712" y="6106669"/>
            <a:ext cx="6567357" cy="634948"/>
          </a:xfrm>
          <a:prstGeom prst="rect">
            <a:avLst/>
          </a:prstGeom>
        </p:spPr>
      </p:pic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54BD724E-909D-5952-1676-C243F8237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416" y="1943142"/>
            <a:ext cx="9952636" cy="4351338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1800"/>
              </a:spcBef>
              <a:spcAft>
                <a:spcPts val="1800"/>
              </a:spcAft>
              <a:buNone/>
            </a:pPr>
            <a:r>
              <a:rPr lang="cs-CZ" sz="2600" b="1" dirty="0">
                <a:solidFill>
                  <a:srgbClr val="002060"/>
                </a:solidFill>
              </a:rPr>
              <a:t>Jaké dokumenty předáváme Evropské Komisi v rámci vykazování splněného cíle „Zvýšení kapacity zařízení péče o děti“ aneb proč po Vás k datu ukončení realizace projektu požadujeme např. kolaudační rozhodnutí?</a:t>
            </a:r>
          </a:p>
          <a:p>
            <a:pPr marL="0" indent="0" algn="just">
              <a:buNone/>
            </a:pPr>
            <a:r>
              <a:rPr lang="cs-CZ" sz="2400" dirty="0"/>
              <a:t>Kromě seznamu nově vybudovaných dětských skupin a souhrnné zprávy musíme předat např. právě osvědčení o dokončení stavby vydaného v souladu s vnitrostátními právními předpisy </a:t>
            </a:r>
            <a:r>
              <a:rPr lang="cs-CZ" sz="2400" dirty="0">
                <a:solidFill>
                  <a:srgbClr val="C00000"/>
                </a:solidFill>
              </a:rPr>
              <a:t>(kolaudační rozhodnutí/souhlas atp.), dosaženou úsporu energie (energetické posudky), odkaz na Evidenci dětských skupin, </a:t>
            </a:r>
            <a:r>
              <a:rPr lang="cs-CZ" sz="2400" dirty="0"/>
              <a:t>z nějž bude patrné, že je vykazovaná DS evidovaná (ověřitelná kapacita DS) a mnoho dalšího.</a:t>
            </a:r>
          </a:p>
        </p:txBody>
      </p:sp>
      <p:pic>
        <p:nvPicPr>
          <p:cNvPr id="4" name="Grafický objekt 3" descr="Žárovka a ozubené kolečko se souvislou výplní">
            <a:extLst>
              <a:ext uri="{FF2B5EF4-FFF2-40B4-BE49-F238E27FC236}">
                <a16:creationId xmlns:a16="http://schemas.microsoft.com/office/drawing/2014/main" id="{763BB830-038A-61FD-E083-3778DD780E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6816" y="1943142"/>
            <a:ext cx="569495" cy="56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9371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170CD-4F1D-431B-BC9E-D5933CD3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48334"/>
            <a:ext cx="1121283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chemeClr val="bg1"/>
                </a:solidFill>
              </a:rPr>
              <a:t>Žádost o udělení oprávnění – 1. vlastnické právo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FB2FA9E-ED92-4E43-BB0E-2A880A69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1673898"/>
            <a:ext cx="11212830" cy="4835768"/>
          </a:xfrm>
        </p:spPr>
        <p:txBody>
          <a:bodyPr>
            <a:normAutofit fontScale="92500" lnSpcReduction="10000"/>
          </a:bodyPr>
          <a:lstStyle/>
          <a:p>
            <a:pPr marL="0" lvl="1" indent="0" algn="just">
              <a:spcBef>
                <a:spcPts val="600"/>
              </a:spcBef>
              <a:buNone/>
              <a:tabLst>
                <a:tab pos="135255" algn="l"/>
              </a:tabLst>
            </a:pPr>
            <a:endParaRPr lang="cs-CZ" sz="1000" dirty="0">
              <a:solidFill>
                <a:srgbClr val="0000F2"/>
              </a:solidFill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cs-CZ" sz="2400" dirty="0">
                <a:cs typeface="Arial" panose="020B0604020202020204" pitchFamily="34" charset="0"/>
              </a:rPr>
              <a:t>Formulář: </a:t>
            </a:r>
            <a:r>
              <a:rPr lang="cs-CZ" sz="2400" b="1" dirty="0">
                <a:cs typeface="Arial" panose="020B0604020202020204" pitchFamily="34" charset="0"/>
              </a:rPr>
              <a:t>Žádost o udělení oprávnění poskytování služby péče o</a:t>
            </a:r>
            <a:r>
              <a:rPr lang="cs-CZ" sz="2400" b="1" dirty="0">
                <a:cs typeface="Calibri" panose="020F0502020204030204" pitchFamily="34" charset="0"/>
              </a:rPr>
              <a:t> </a:t>
            </a:r>
            <a:r>
              <a:rPr lang="cs-CZ" sz="2400" b="1" dirty="0">
                <a:cs typeface="Arial" panose="020B0604020202020204" pitchFamily="34" charset="0"/>
              </a:rPr>
              <a:t>dítě v DS </a:t>
            </a:r>
            <a:r>
              <a:rPr lang="cs-CZ" sz="2000" dirty="0">
                <a:solidFill>
                  <a:srgbClr val="09509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 </a:t>
            </a:r>
            <a:r>
              <a:rPr lang="cs-CZ" sz="2000" dirty="0" err="1">
                <a:solidFill>
                  <a:srgbClr val="09509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pdf</a:t>
            </a:r>
            <a:r>
              <a:rPr lang="cs-CZ" sz="2000" dirty="0">
                <a:solidFill>
                  <a:srgbClr val="09509C"/>
                </a:solidFill>
              </a:rPr>
              <a:t>, </a:t>
            </a:r>
            <a:r>
              <a:rPr lang="cs-CZ" sz="2000" dirty="0">
                <a:solidFill>
                  <a:srgbClr val="09509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 </a:t>
            </a:r>
            <a:r>
              <a:rPr lang="cs-CZ" sz="2000" dirty="0" err="1">
                <a:solidFill>
                  <a:srgbClr val="09509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word</a:t>
            </a:r>
            <a:endParaRPr lang="cs-CZ" sz="2400" b="1" dirty="0"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cs-CZ" sz="2100" dirty="0">
                <a:cs typeface="Arial" panose="020B0604020202020204" pitchFamily="34" charset="0"/>
              </a:rPr>
              <a:t>K žádosti o zápis je nutné přiložit </a:t>
            </a:r>
            <a:r>
              <a:rPr lang="cs-CZ" sz="2100" b="1" dirty="0">
                <a:cs typeface="Arial" panose="020B0604020202020204" pitchFamily="34" charset="0"/>
              </a:rPr>
              <a:t>originál nebo výstup z autorizované konverze </a:t>
            </a:r>
            <a:r>
              <a:rPr lang="cs-CZ" sz="2100" dirty="0">
                <a:cs typeface="Arial" panose="020B0604020202020204" pitchFamily="34" charset="0"/>
              </a:rPr>
              <a:t>těchto dokumentů: </a:t>
            </a:r>
          </a:p>
          <a:p>
            <a:pPr marL="514350" indent="-514350" algn="just">
              <a:spcBef>
                <a:spcPts val="600"/>
              </a:spcBef>
              <a:buFont typeface="+mj-lt"/>
              <a:buAutoNum type="arabicPeriod"/>
              <a:tabLst>
                <a:tab pos="135255" algn="l"/>
              </a:tabLst>
            </a:pPr>
            <a:r>
              <a:rPr lang="cs-CZ" sz="2100" b="1" dirty="0">
                <a:cs typeface="Arial" panose="020B0604020202020204" pitchFamily="34" charset="0"/>
              </a:rPr>
              <a:t>Doklad o vlastnickém nebo jiném právu k objektu nebo prostorám</a:t>
            </a:r>
            <a:r>
              <a:rPr lang="cs-CZ" sz="2000" dirty="0">
                <a:cs typeface="Arial" panose="020B0604020202020204" pitchFamily="34" charset="0"/>
              </a:rPr>
              <a:t>, z něhož vyplývá oprávnění tento objekt nebo prostory užívat k poskytování služby péče o dítě v dětské skupině.</a:t>
            </a:r>
          </a:p>
          <a:p>
            <a:pPr lvl="1" algn="just">
              <a:spcBef>
                <a:spcPts val="600"/>
              </a:spcBef>
              <a:tabLst>
                <a:tab pos="135255" algn="l"/>
              </a:tabLst>
            </a:pPr>
            <a:r>
              <a:rPr lang="cs-CZ" sz="2000" dirty="0">
                <a:cs typeface="Arial" panose="020B0604020202020204" pitchFamily="34" charset="0"/>
              </a:rPr>
              <a:t>V předmětu/účelu nájemní smlouvy je ze zákona vyžadováno </a:t>
            </a:r>
            <a:r>
              <a:rPr lang="cs-CZ" sz="2000" b="1" dirty="0">
                <a:cs typeface="Arial" panose="020B0604020202020204" pitchFamily="34" charset="0"/>
              </a:rPr>
              <a:t>„provozování dětské skupiny“. </a:t>
            </a:r>
            <a:r>
              <a:rPr lang="cs-CZ" sz="2000" dirty="0">
                <a:cs typeface="Arial" panose="020B0604020202020204" pitchFamily="34" charset="0"/>
              </a:rPr>
              <a:t>S ohledem na povinnost poskytovatele informovat rodiče i MPSV o ukončení činnosti dětské skupiny 3 měsíce předem – ve smyslu § 19 odst. 2 písm. d) a § 19 odst. 5, je vyžadováno, aby </a:t>
            </a:r>
            <a:r>
              <a:rPr lang="cs-CZ" sz="2000" b="1" dirty="0">
                <a:cs typeface="Arial" panose="020B0604020202020204" pitchFamily="34" charset="0"/>
              </a:rPr>
              <a:t>výpovědní doba u nájemní smlouvy byla nejméně 3 měsíce.</a:t>
            </a:r>
            <a:endParaRPr lang="cs-CZ" sz="2000" dirty="0">
              <a:cs typeface="Arial" panose="020B0604020202020204" pitchFamily="34" charset="0"/>
            </a:endParaRPr>
          </a:p>
          <a:p>
            <a:pPr lvl="1" algn="just">
              <a:spcBef>
                <a:spcPts val="600"/>
              </a:spcBef>
              <a:tabLst>
                <a:tab pos="135255" algn="l"/>
              </a:tabLst>
            </a:pPr>
            <a:r>
              <a:rPr lang="cs-CZ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 nájemní smlouvy musí být </a:t>
            </a:r>
            <a:r>
              <a:rPr lang="cs-CZ" sz="200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podpisy všech vlastníků </a:t>
            </a:r>
            <a:r>
              <a:rPr lang="cs-CZ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dle výpisu z katastru nemovitostí.</a:t>
            </a:r>
            <a:endParaRPr lang="cs-CZ" sz="2000" dirty="0">
              <a:cs typeface="Arial" panose="020B0604020202020204" pitchFamily="34" charset="0"/>
            </a:endParaRPr>
          </a:p>
          <a:p>
            <a:pPr lvl="1" algn="just">
              <a:spcBef>
                <a:spcPts val="600"/>
              </a:spcBef>
              <a:tabLst>
                <a:tab pos="135255" algn="l"/>
              </a:tabLst>
            </a:pPr>
            <a:r>
              <a:rPr lang="cs-CZ" sz="2000" dirty="0">
                <a:cs typeface="Arial" panose="020B0604020202020204" pitchFamily="34" charset="0"/>
              </a:rPr>
              <a:t>Pokud se jedná o podnájemní smlouvu, tak doložte </a:t>
            </a:r>
            <a:r>
              <a:rPr lang="cs-CZ" sz="2000" b="1" dirty="0">
                <a:cs typeface="Arial" panose="020B0604020202020204" pitchFamily="34" charset="0"/>
              </a:rPr>
              <a:t>souhlas vlastníka s provozováním dětské skupiny.</a:t>
            </a:r>
          </a:p>
          <a:p>
            <a:pPr marL="0" lvl="1" indent="0" algn="just">
              <a:spcBef>
                <a:spcPts val="600"/>
              </a:spcBef>
              <a:buNone/>
              <a:tabLst>
                <a:tab pos="135255" algn="l"/>
              </a:tabLst>
            </a:pPr>
            <a:endParaRPr lang="cs-CZ" sz="1100" b="1" dirty="0">
              <a:solidFill>
                <a:srgbClr val="0000F2"/>
              </a:solidFill>
              <a:cs typeface="Arial" panose="020B0604020202020204" pitchFamily="34" charset="0"/>
            </a:endParaRPr>
          </a:p>
          <a:p>
            <a:pPr marL="0" lvl="1" indent="0" algn="just">
              <a:spcBef>
                <a:spcPts val="600"/>
              </a:spcBef>
              <a:buNone/>
              <a:tabLst>
                <a:tab pos="135255" algn="l"/>
              </a:tabLst>
            </a:pPr>
            <a:r>
              <a:rPr lang="cs-CZ" u="sng" dirty="0">
                <a:solidFill>
                  <a:srgbClr val="0070C0"/>
                </a:solidFill>
                <a:cs typeface="Arial" panose="020B0604020202020204" pitchFamily="34" charset="0"/>
              </a:rPr>
              <a:t>Novela: </a:t>
            </a:r>
            <a:r>
              <a:rPr lang="cs-CZ" b="1" dirty="0">
                <a:solidFill>
                  <a:srgbClr val="0070C0"/>
                </a:solidFill>
                <a:cs typeface="Arial" panose="020B0604020202020204" pitchFamily="34" charset="0"/>
              </a:rPr>
              <a:t>žádost se vyplňuje přímo v aplikaci (intuitivní, nápovědy)</a:t>
            </a:r>
          </a:p>
          <a:p>
            <a:pPr marL="0" lvl="1" indent="0" algn="just">
              <a:spcBef>
                <a:spcPts val="600"/>
              </a:spcBef>
              <a:buNone/>
              <a:tabLst>
                <a:tab pos="135255" algn="l"/>
              </a:tabLst>
            </a:pPr>
            <a:r>
              <a:rPr lang="cs-CZ" dirty="0">
                <a:solidFill>
                  <a:srgbClr val="0070C0"/>
                </a:solidFill>
                <a:cs typeface="Arial" panose="020B0604020202020204" pitchFamily="34" charset="0"/>
              </a:rPr>
              <a:t>vlastnické právo majitele </a:t>
            </a:r>
            <a:r>
              <a:rPr lang="cs-CZ" b="1" dirty="0">
                <a:solidFill>
                  <a:srgbClr val="0070C0"/>
                </a:solidFill>
                <a:cs typeface="Arial" panose="020B0604020202020204" pitchFamily="34" charset="0"/>
              </a:rPr>
              <a:t>ÚP ověří v katastru, </a:t>
            </a:r>
            <a:r>
              <a:rPr lang="cs-CZ" dirty="0">
                <a:solidFill>
                  <a:srgbClr val="0070C0"/>
                </a:solidFill>
                <a:cs typeface="Arial" panose="020B0604020202020204" pitchFamily="34" charset="0"/>
              </a:rPr>
              <a:t>smluvní vztahy se dokládají. V případě nekompletní žádosti budou posouzeny ostatní dokumenty + výzva k doplnění chybějícího.</a:t>
            </a:r>
          </a:p>
          <a:p>
            <a:pPr marL="0" lvl="1" indent="0" algn="just">
              <a:spcBef>
                <a:spcPts val="600"/>
              </a:spcBef>
              <a:buNone/>
              <a:tabLst>
                <a:tab pos="135255" algn="l"/>
              </a:tabLst>
            </a:pPr>
            <a:r>
              <a:rPr lang="cs-CZ" sz="2000" dirty="0">
                <a:solidFill>
                  <a:srgbClr val="0000F2"/>
                </a:solidFill>
                <a:cs typeface="Arial" panose="020B0604020202020204" pitchFamily="34" charset="0"/>
              </a:rPr>
              <a:t>							</a:t>
            </a:r>
            <a:endParaRPr lang="cs-CZ" sz="2000" b="1" dirty="0">
              <a:solidFill>
                <a:srgbClr val="0000F2"/>
              </a:solidFill>
              <a:cs typeface="Arial" panose="020B0604020202020204" pitchFamily="34" charset="0"/>
            </a:endParaRPr>
          </a:p>
          <a:p>
            <a:pPr marL="0" indent="0" algn="just">
              <a:spcBef>
                <a:spcPts val="1800"/>
              </a:spcBef>
              <a:buNone/>
            </a:pPr>
            <a:endParaRPr lang="cs-CZ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921206A-C7AC-FD5D-8C35-CB0FE2F5C5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7870" y="6019187"/>
            <a:ext cx="7476257" cy="72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939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170CD-4F1D-431B-BC9E-D5933CD3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48334"/>
            <a:ext cx="1121283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chemeClr val="bg1"/>
                </a:solidFill>
              </a:rPr>
              <a:t>Žádost o udělení oprávnění – 2. požární ochrana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FB2FA9E-ED92-4E43-BB0E-2A880A69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1673898"/>
            <a:ext cx="11212830" cy="4835768"/>
          </a:xfrm>
        </p:spPr>
        <p:txBody>
          <a:bodyPr>
            <a:normAutofit fontScale="92500"/>
          </a:bodyPr>
          <a:lstStyle/>
          <a:p>
            <a:pPr marL="0" lvl="1" indent="0" algn="just">
              <a:spcBef>
                <a:spcPts val="600"/>
              </a:spcBef>
              <a:buNone/>
              <a:tabLst>
                <a:tab pos="135255" algn="l"/>
              </a:tabLst>
            </a:pPr>
            <a:endParaRPr lang="cs-CZ" sz="1000" dirty="0">
              <a:solidFill>
                <a:srgbClr val="0000F2"/>
              </a:solidFill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cs-CZ" sz="24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2. Doklad prokazující </a:t>
            </a:r>
            <a:r>
              <a:rPr lang="cs-CZ" sz="2400" b="1" u="sng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splnění </a:t>
            </a:r>
            <a:r>
              <a:rPr lang="cs-CZ" sz="24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požadavků požární ochrany.</a:t>
            </a:r>
          </a:p>
          <a:p>
            <a:pPr marL="0" indent="0">
              <a:spcBef>
                <a:spcPts val="600"/>
              </a:spcBef>
              <a:buNone/>
            </a:pPr>
            <a:endParaRPr lang="cs-CZ" sz="1100" b="1" dirty="0"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cs-CZ" sz="2400" b="1" dirty="0">
                <a:cs typeface="Arial" panose="020B0604020202020204" pitchFamily="34" charset="0"/>
              </a:rPr>
              <a:t>Požárně bezpečnostní řešení </a:t>
            </a:r>
            <a:r>
              <a:rPr lang="cs-CZ" sz="2400" dirty="0">
                <a:cs typeface="Arial" panose="020B0604020202020204" pitchFamily="34" charset="0"/>
              </a:rPr>
              <a:t>nebo obdobný dokument vypracovaný v souladu s ustanovením </a:t>
            </a:r>
            <a:br>
              <a:rPr lang="cs-CZ" sz="2400" dirty="0">
                <a:cs typeface="Arial" panose="020B0604020202020204" pitchFamily="34" charset="0"/>
              </a:rPr>
            </a:br>
            <a:r>
              <a:rPr lang="cs-CZ" sz="2400" dirty="0">
                <a:cs typeface="Arial" panose="020B0604020202020204" pitchFamily="34" charset="0"/>
              </a:rPr>
              <a:t>§ 41 odst. 2 vyhlášky č. 246/2001 Sb., vyhlášky o požární prevenci.</a:t>
            </a:r>
          </a:p>
          <a:p>
            <a:pPr marL="0" indent="0">
              <a:spcBef>
                <a:spcPts val="600"/>
              </a:spcBef>
              <a:buNone/>
            </a:pPr>
            <a:endParaRPr lang="cs-CZ" sz="1100" dirty="0"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cs-CZ" sz="2400" dirty="0">
                <a:cs typeface="Arial" panose="020B0604020202020204" pitchFamily="34" charset="0"/>
              </a:rPr>
              <a:t>Požárně bezpečnostní řešení nebo obdobný dokument je oprávněna vypracovat pouze osoba, které byla udělena </a:t>
            </a:r>
            <a:r>
              <a:rPr lang="cs-CZ" sz="2400" b="1" dirty="0">
                <a:cs typeface="Arial" panose="020B0604020202020204" pitchFamily="34" charset="0"/>
              </a:rPr>
              <a:t>autorizace pro požární bezpečnost staveb </a:t>
            </a:r>
            <a:r>
              <a:rPr lang="cs-CZ" sz="2400" dirty="0">
                <a:cs typeface="Arial" panose="020B0604020202020204" pitchFamily="34" charset="0"/>
              </a:rPr>
              <a:t>podle zákona č. 360/1992 Sb., </a:t>
            </a:r>
            <a:br>
              <a:rPr lang="cs-CZ" sz="2400" dirty="0">
                <a:cs typeface="Arial" panose="020B0604020202020204" pitchFamily="34" charset="0"/>
              </a:rPr>
            </a:br>
            <a:r>
              <a:rPr lang="cs-CZ" sz="2400" dirty="0">
                <a:cs typeface="Arial" panose="020B0604020202020204" pitchFamily="34" charset="0"/>
              </a:rPr>
              <a:t>o výkonu povolání autorizovaných architektů a o výkonu povolání autorizovaných inženýrů a  techniků činných ve výstavbě, v platném znění + pokud je k dispozici stanovisko HZS.</a:t>
            </a:r>
          </a:p>
          <a:p>
            <a:pPr marL="0" indent="0">
              <a:spcBef>
                <a:spcPts val="600"/>
              </a:spcBef>
              <a:buNone/>
            </a:pPr>
            <a:endParaRPr lang="cs-CZ" sz="1100" dirty="0"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cs-CZ" sz="2400" dirty="0">
                <a:cs typeface="Arial" panose="020B0604020202020204" pitchFamily="34" charset="0"/>
              </a:rPr>
              <a:t>Novela vyhlášky č. 23/2008 Sb., o technických podmínkách požární ochrany staveb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2400" dirty="0">
                <a:cs typeface="Arial" panose="020B0604020202020204" pitchFamily="34" charset="0"/>
              </a:rPr>
              <a:t>§ 23a Požadavky požární ochrany na užívání prostoru, v němž je poskytována služba péče o dítě </a:t>
            </a:r>
            <a:br>
              <a:rPr lang="cs-CZ" sz="2400" dirty="0">
                <a:cs typeface="Arial" panose="020B0604020202020204" pitchFamily="34" charset="0"/>
              </a:rPr>
            </a:br>
            <a:r>
              <a:rPr lang="cs-CZ" sz="2400" dirty="0">
                <a:cs typeface="Arial" panose="020B0604020202020204" pitchFamily="34" charset="0"/>
              </a:rPr>
              <a:t>v dětské skupině (účinnost od 1. 1. 2026) </a:t>
            </a:r>
            <a:r>
              <a:rPr lang="cs-CZ" sz="2400" dirty="0">
                <a:cs typeface="Arial" panose="020B0604020202020204" pitchFamily="34" charset="0"/>
                <a:hlinkClick r:id="rId3"/>
              </a:rPr>
              <a:t>Výkladový materiál</a:t>
            </a:r>
            <a:r>
              <a:rPr lang="cs-CZ" sz="2400" dirty="0">
                <a:cs typeface="Arial" panose="020B0604020202020204" pitchFamily="34" charset="0"/>
              </a:rPr>
              <a:t> </a:t>
            </a:r>
            <a:r>
              <a:rPr lang="cs-CZ" sz="2400" u="sng" dirty="0">
                <a:solidFill>
                  <a:srgbClr val="0070C0"/>
                </a:solidFill>
                <a:cs typeface="Arial" panose="020B0604020202020204" pitchFamily="34" charset="0"/>
              </a:rPr>
              <a:t>Novela: </a:t>
            </a:r>
            <a:r>
              <a:rPr lang="cs-CZ" sz="2400" dirty="0">
                <a:solidFill>
                  <a:srgbClr val="0070C0"/>
                </a:solidFill>
                <a:cs typeface="Arial" panose="020B0604020202020204" pitchFamily="34" charset="0"/>
              </a:rPr>
              <a:t>nahraje se kopie dokladu</a:t>
            </a:r>
          </a:p>
          <a:p>
            <a:pPr marL="0" indent="0">
              <a:spcBef>
                <a:spcPts val="600"/>
              </a:spcBef>
              <a:buNone/>
            </a:pPr>
            <a:endParaRPr lang="cs-CZ" sz="1100" dirty="0">
              <a:cs typeface="Arial" panose="020B0604020202020204" pitchFamily="34" charset="0"/>
            </a:endParaRPr>
          </a:p>
          <a:p>
            <a:pPr marL="0" lvl="1" indent="0" algn="just">
              <a:spcBef>
                <a:spcPts val="600"/>
              </a:spcBef>
              <a:buNone/>
              <a:tabLst>
                <a:tab pos="135255" algn="l"/>
              </a:tabLst>
            </a:pPr>
            <a:r>
              <a:rPr lang="cs-CZ" sz="2000" dirty="0">
                <a:solidFill>
                  <a:srgbClr val="0000F2"/>
                </a:solidFill>
                <a:cs typeface="Arial" panose="020B0604020202020204" pitchFamily="34" charset="0"/>
              </a:rPr>
              <a:t>				</a:t>
            </a:r>
            <a:endParaRPr lang="cs-CZ" sz="2000" b="1" dirty="0">
              <a:solidFill>
                <a:srgbClr val="0000F2"/>
              </a:solidFill>
              <a:cs typeface="Arial" panose="020B0604020202020204" pitchFamily="34" charset="0"/>
            </a:endParaRPr>
          </a:p>
          <a:p>
            <a:pPr marL="0" indent="0" algn="just">
              <a:spcBef>
                <a:spcPts val="1800"/>
              </a:spcBef>
              <a:buNone/>
            </a:pPr>
            <a:endParaRPr lang="cs-CZ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921206A-C7AC-FD5D-8C35-CB0FE2F5C5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870" y="6019187"/>
            <a:ext cx="7476257" cy="72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3834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170CD-4F1D-431B-BC9E-D5933CD3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48334"/>
            <a:ext cx="1121283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chemeClr val="bg1"/>
                </a:solidFill>
              </a:rPr>
              <a:t>Žádost o udělení oprávnění – 3. KHS, 4. pojištění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FB2FA9E-ED92-4E43-BB0E-2A880A69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1673898"/>
            <a:ext cx="11212830" cy="4835768"/>
          </a:xfrm>
        </p:spPr>
        <p:txBody>
          <a:bodyPr>
            <a:normAutofit/>
          </a:bodyPr>
          <a:lstStyle/>
          <a:p>
            <a:pPr marL="0" lvl="1" indent="0" algn="just">
              <a:spcBef>
                <a:spcPts val="600"/>
              </a:spcBef>
              <a:buNone/>
              <a:tabLst>
                <a:tab pos="135255" algn="l"/>
              </a:tabLst>
            </a:pPr>
            <a:endParaRPr lang="cs-CZ" sz="1000" dirty="0">
              <a:solidFill>
                <a:srgbClr val="0000F2"/>
              </a:solidFill>
              <a:cs typeface="Arial" panose="020B0604020202020204" pitchFamily="34" charset="0"/>
            </a:endParaRPr>
          </a:p>
          <a:p>
            <a:pPr marL="457200" indent="-457200" algn="just">
              <a:spcBef>
                <a:spcPts val="600"/>
              </a:spcBef>
              <a:buFont typeface="+mj-lt"/>
              <a:buAutoNum type="arabicPeriod" startAt="3"/>
              <a:tabLst>
                <a:tab pos="135255" algn="l"/>
                <a:tab pos="342900" algn="l"/>
              </a:tabLst>
            </a:pPr>
            <a:r>
              <a:rPr lang="cs-CZ" sz="21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Závazné stanovisko krajské hygienické stanice </a:t>
            </a:r>
            <a:r>
              <a:rPr lang="cs-CZ" sz="2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(KHS) o</a:t>
            </a:r>
            <a:r>
              <a:rPr lang="cs-CZ" sz="2000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cs-CZ" sz="2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splnění hygienických požadavků </a:t>
            </a:r>
            <a:br>
              <a:rPr lang="cs-CZ" sz="2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na stravování, prostory a provoz, v</a:t>
            </a:r>
            <a:r>
              <a:rPr lang="cs-CZ" sz="2000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cs-CZ" sz="2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nichž bude poskytována služba péče o dítě v</a:t>
            </a:r>
            <a:r>
              <a:rPr lang="cs-CZ" sz="2000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cs-CZ" sz="2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dětské skupině.</a:t>
            </a:r>
          </a:p>
          <a:p>
            <a:pPr lvl="1" algn="just">
              <a:spcBef>
                <a:spcPts val="600"/>
              </a:spcBef>
              <a:tabLst>
                <a:tab pos="135255" algn="l"/>
                <a:tab pos="342900" algn="l"/>
              </a:tabLst>
            </a:pPr>
            <a:r>
              <a:rPr lang="cs-CZ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Vyžadováno je Závazné stanovisko KHS ve smyslu § 15 a § 16 odst. 4 písm. c) ZDS „</a:t>
            </a:r>
            <a:r>
              <a:rPr lang="cs-CZ" sz="200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o splnění hygienických požadavků na stravování, prostory a provoz, v nichž bude poskytována služba péče o dítě v dětské skupině“ </a:t>
            </a:r>
            <a:r>
              <a:rPr lang="cs-CZ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(včetně kapacity). </a:t>
            </a:r>
          </a:p>
          <a:p>
            <a:pPr marL="514800" lvl="1" indent="0" algn="just">
              <a:spcBef>
                <a:spcPts val="600"/>
              </a:spcBef>
              <a:buNone/>
              <a:tabLst>
                <a:tab pos="135255" algn="l"/>
                <a:tab pos="342900" algn="l"/>
              </a:tabLst>
            </a:pPr>
            <a:r>
              <a:rPr lang="cs-CZ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Žádné jiné stanovisko KHS, např. stanovisko </a:t>
            </a:r>
            <a:r>
              <a:rPr lang="cs-CZ" sz="2000" dirty="0">
                <a:ea typeface="Times New Roman" panose="02020603050405020304" pitchFamily="18" charset="0"/>
                <a:cs typeface="Arial" panose="020B0604020202020204" pitchFamily="34" charset="0"/>
              </a:rPr>
              <a:t>ke změně </a:t>
            </a:r>
            <a:r>
              <a:rPr lang="cs-CZ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užívání prostor, kolaudační souhlas </a:t>
            </a:r>
            <a:br>
              <a:rPr lang="cs-CZ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cs-CZ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 souhlas s projektovou dokumentací nemůže být pro zápis do evidence dětských skupin MPSV akceptováno. </a:t>
            </a:r>
            <a:r>
              <a:rPr lang="cs-CZ" sz="2000" u="sng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Novela: </a:t>
            </a:r>
            <a:r>
              <a:rPr lang="cs-CZ" sz="2000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KHS vydá žadateli stanovisko vždy v el. podobě</a:t>
            </a:r>
          </a:p>
          <a:p>
            <a:pPr marL="741600" lvl="1" indent="0" algn="just">
              <a:spcBef>
                <a:spcPts val="600"/>
              </a:spcBef>
              <a:buNone/>
              <a:tabLst>
                <a:tab pos="135255" algn="l"/>
                <a:tab pos="342900" algn="l"/>
              </a:tabLst>
            </a:pPr>
            <a:endParaRPr lang="cs-CZ" sz="2000" b="1" dirty="0">
              <a:solidFill>
                <a:srgbClr val="0070C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800" indent="-514800" algn="just">
              <a:spcBef>
                <a:spcPts val="600"/>
              </a:spcBef>
              <a:buFont typeface="+mj-lt"/>
              <a:buAutoNum type="arabicPeriod" startAt="4"/>
              <a:tabLst>
                <a:tab pos="135255" algn="l"/>
                <a:tab pos="342900" algn="l"/>
              </a:tabLst>
            </a:pPr>
            <a:r>
              <a:rPr lang="cs-CZ" sz="210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Smlouva o pojištění odpovědnosti za újmu </a:t>
            </a:r>
            <a:r>
              <a:rPr lang="cs-CZ" sz="200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nebo potvrzení o</a:t>
            </a:r>
            <a:r>
              <a:rPr lang="cs-CZ" sz="2000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cs-CZ" sz="200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uzavření smlouvy o pojištění odpovědnosti za újmu, které vystaví pojišťovna.</a:t>
            </a:r>
          </a:p>
          <a:p>
            <a:pPr lvl="1" algn="just">
              <a:spcBef>
                <a:spcPts val="600"/>
              </a:spcBef>
              <a:tabLst>
                <a:tab pos="135255" algn="l"/>
                <a:tab pos="342900" algn="l"/>
              </a:tabLst>
            </a:pPr>
            <a:r>
              <a:rPr lang="cs-CZ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Vyžadováno je </a:t>
            </a:r>
            <a:r>
              <a:rPr lang="cs-CZ" sz="200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„pojištění odpovědnosti za újmu způsobenou při poskytování služby péče o dítě v dětské skupině“ </a:t>
            </a:r>
            <a:r>
              <a:rPr lang="cs-CZ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ve smyslu § 12 ZDS. </a:t>
            </a:r>
            <a:r>
              <a:rPr lang="cs-CZ" sz="2000" u="sng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Novela: </a:t>
            </a:r>
            <a:r>
              <a:rPr lang="cs-CZ" sz="2000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nahraje se kopie dokladu</a:t>
            </a:r>
            <a:endParaRPr lang="cs-CZ" sz="2000" dirty="0">
              <a:solidFill>
                <a:srgbClr val="0070C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1" indent="0" algn="just">
              <a:spcBef>
                <a:spcPts val="600"/>
              </a:spcBef>
              <a:buNone/>
              <a:tabLst>
                <a:tab pos="135255" algn="l"/>
              </a:tabLst>
            </a:pPr>
            <a:r>
              <a:rPr lang="cs-CZ" sz="2000" dirty="0">
                <a:solidFill>
                  <a:srgbClr val="0000F2"/>
                </a:solidFill>
                <a:cs typeface="Arial" panose="020B0604020202020204" pitchFamily="34" charset="0"/>
              </a:rPr>
              <a:t>				</a:t>
            </a:r>
            <a:endParaRPr lang="cs-CZ" sz="2000" b="1" dirty="0">
              <a:solidFill>
                <a:srgbClr val="0000F2"/>
              </a:solidFill>
              <a:cs typeface="Arial" panose="020B0604020202020204" pitchFamily="34" charset="0"/>
            </a:endParaRPr>
          </a:p>
          <a:p>
            <a:pPr marL="0" indent="0" algn="just">
              <a:spcBef>
                <a:spcPts val="1800"/>
              </a:spcBef>
              <a:buNone/>
            </a:pPr>
            <a:endParaRPr lang="cs-CZ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921206A-C7AC-FD5D-8C35-CB0FE2F5C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870" y="6019187"/>
            <a:ext cx="7476257" cy="72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472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170CD-4F1D-431B-BC9E-D5933CD3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48334"/>
            <a:ext cx="1121283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chemeClr val="bg1"/>
                </a:solidFill>
              </a:rPr>
              <a:t>Žádost o udělení oprávnění – 5. bezúhonnost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FB2FA9E-ED92-4E43-BB0E-2A880A69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1673898"/>
            <a:ext cx="11212830" cy="4835768"/>
          </a:xfrm>
        </p:spPr>
        <p:txBody>
          <a:bodyPr>
            <a:normAutofit/>
          </a:bodyPr>
          <a:lstStyle/>
          <a:p>
            <a:pPr marL="0" lvl="1" indent="0" algn="just">
              <a:spcBef>
                <a:spcPts val="600"/>
              </a:spcBef>
              <a:buNone/>
              <a:tabLst>
                <a:tab pos="135255" algn="l"/>
              </a:tabLst>
            </a:pPr>
            <a:endParaRPr lang="cs-CZ" sz="1000" dirty="0">
              <a:solidFill>
                <a:srgbClr val="0000F2"/>
              </a:solidFill>
              <a:cs typeface="Arial" panose="020B0604020202020204" pitchFamily="34" charset="0"/>
            </a:endParaRPr>
          </a:p>
          <a:p>
            <a:pPr marL="514800" indent="-514800" algn="just">
              <a:spcBef>
                <a:spcPts val="600"/>
              </a:spcBef>
              <a:buFont typeface="+mj-lt"/>
              <a:buAutoNum type="arabicPeriod" startAt="5"/>
              <a:tabLst>
                <a:tab pos="135255" algn="l"/>
                <a:tab pos="342900" algn="l"/>
              </a:tabLst>
            </a:pPr>
            <a:r>
              <a:rPr lang="cs-CZ" sz="2200" b="1" dirty="0">
                <a:solidFill>
                  <a:srgbClr val="000000"/>
                </a:solidFill>
                <a:cs typeface="Arial" panose="020B0604020202020204" pitchFamily="34" charset="0"/>
              </a:rPr>
              <a:t>bezúhonnost </a:t>
            </a:r>
            <a:r>
              <a:rPr lang="cs-CZ" sz="2200" dirty="0">
                <a:solidFill>
                  <a:srgbClr val="000000"/>
                </a:solidFill>
                <a:cs typeface="Arial" panose="020B0604020202020204" pitchFamily="34" charset="0"/>
              </a:rPr>
              <a:t>osoby, u právnické osoby navíc bezúhonnost členů jejího statutárního orgánu + Úprava u cizinců a právnických osob se sídlem v zahraničí </a:t>
            </a:r>
            <a:r>
              <a:rPr lang="cs-CZ" sz="2200" u="sng" dirty="0">
                <a:solidFill>
                  <a:srgbClr val="000000"/>
                </a:solidFill>
                <a:cs typeface="Arial" panose="020B0604020202020204" pitchFamily="34" charset="0"/>
              </a:rPr>
              <a:t>(§ 5a ZDS</a:t>
            </a:r>
            <a:r>
              <a:rPr lang="cs-CZ" sz="2200" dirty="0">
                <a:solidFill>
                  <a:srgbClr val="000000"/>
                </a:solidFill>
                <a:cs typeface="Arial" panose="020B0604020202020204" pitchFamily="34" charset="0"/>
              </a:rPr>
              <a:t>)</a:t>
            </a:r>
          </a:p>
          <a:p>
            <a:pPr marL="514800" indent="0" algn="just">
              <a:spcBef>
                <a:spcPts val="600"/>
              </a:spcBef>
              <a:buNone/>
              <a:tabLst>
                <a:tab pos="135255" algn="l"/>
                <a:tab pos="342900" algn="l"/>
              </a:tabLst>
            </a:pPr>
            <a:r>
              <a:rPr lang="cs-CZ" sz="2200" dirty="0">
                <a:solidFill>
                  <a:srgbClr val="000000"/>
                </a:solidFill>
                <a:cs typeface="Arial" panose="020B0604020202020204" pitchFamily="34" charset="0"/>
              </a:rPr>
              <a:t>Výpis z rejstříku trestu nesmí být starší 3 měsíců. </a:t>
            </a:r>
          </a:p>
          <a:p>
            <a:pPr marL="0" indent="0" algn="just">
              <a:spcBef>
                <a:spcPts val="600"/>
              </a:spcBef>
              <a:buNone/>
              <a:tabLst>
                <a:tab pos="135255" algn="l"/>
                <a:tab pos="342900" algn="l"/>
              </a:tabLst>
            </a:pPr>
            <a:r>
              <a:rPr lang="cs-CZ" sz="2200" u="sng" dirty="0">
                <a:solidFill>
                  <a:srgbClr val="0070C0"/>
                </a:solidFill>
                <a:cs typeface="Arial" panose="020B0604020202020204" pitchFamily="34" charset="0"/>
              </a:rPr>
              <a:t>Novela: </a:t>
            </a:r>
            <a:r>
              <a:rPr lang="cs-CZ" sz="2200" dirty="0">
                <a:solidFill>
                  <a:srgbClr val="0070C0"/>
                </a:solidFill>
                <a:cs typeface="Arial" panose="020B0604020202020204" pitchFamily="34" charset="0"/>
              </a:rPr>
              <a:t>bezúhonnost osoby, u právnické osoby navíc bezúhonnost členů jejího statutárního orgánu a fyzické osoby, která právnickou osobu jako člena statutárního orgánu zastupuje, </a:t>
            </a:r>
          </a:p>
          <a:p>
            <a:pPr marL="0" indent="0" algn="just">
              <a:spcBef>
                <a:spcPts val="600"/>
              </a:spcBef>
              <a:buNone/>
              <a:tabLst>
                <a:tab pos="135255" algn="l"/>
                <a:tab pos="342900" algn="l"/>
              </a:tabLst>
            </a:pPr>
            <a:r>
              <a:rPr lang="cs-CZ" sz="2200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Úřad práce si vyžádá výpis z rejstříku trestů. Změna úpravy u cizinců: </a:t>
            </a:r>
          </a:p>
          <a:p>
            <a:pPr marL="0" indent="0" algn="just">
              <a:spcBef>
                <a:spcPts val="600"/>
              </a:spcBef>
              <a:buNone/>
              <a:tabLst>
                <a:tab pos="135255" algn="l"/>
                <a:tab pos="342900" algn="l"/>
              </a:tabLst>
            </a:pPr>
            <a:r>
              <a:rPr lang="cs-CZ" sz="1800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Fyzická osoba doloží bezúhonnost také dokladem obdobným výpisu z rejstříku trestů vydaným státem, v němž se poslední 3 roky nepřetržitě zdržovala déle než 3 měsíce, fyzická osoba, která je státním příslušníkem cizího státu, doloží i doklad obdobný výpisu z rejstříku trestů vydaný tímto státem; místo těchto dokladů může fyzická osoba předložit výpis z rejstříku trestů s přílohou obsahující informace, které jsou zapsané v evidenci trestů těchto států. Právnická osoba se sídlem v cizím státě doloží bezúhonnost také dokladem obdobným výpisu z rejstříku trestů vydaným tímto státem. V případě, že cizí stát doklad obdobný výpisu z rejstříku trestů nevydává, doloží se bezúhonnost čestným prohlášením. Výpis z rejstříku trestů a další doklady, jimiž se dokládá bezúhonnost, nesmí být starší 3 měsíců.</a:t>
            </a:r>
          </a:p>
          <a:p>
            <a:pPr marL="0" indent="0" algn="just">
              <a:spcBef>
                <a:spcPts val="1800"/>
              </a:spcBef>
              <a:buNone/>
            </a:pPr>
            <a:endParaRPr lang="cs-CZ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921206A-C7AC-FD5D-8C35-CB0FE2F5C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870" y="6019187"/>
            <a:ext cx="7476257" cy="72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3097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170CD-4F1D-431B-BC9E-D5933CD3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48334"/>
            <a:ext cx="1121283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chemeClr val="bg1"/>
                </a:solidFill>
              </a:rPr>
              <a:t>Žádost o udělení oprávnění – další doklady (6,7) 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FB2FA9E-ED92-4E43-BB0E-2A880A69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1673898"/>
            <a:ext cx="11212830" cy="4835768"/>
          </a:xfrm>
        </p:spPr>
        <p:txBody>
          <a:bodyPr>
            <a:normAutofit/>
          </a:bodyPr>
          <a:lstStyle/>
          <a:p>
            <a:pPr marL="0" lvl="1" indent="0" algn="just">
              <a:spcBef>
                <a:spcPts val="600"/>
              </a:spcBef>
              <a:buNone/>
              <a:tabLst>
                <a:tab pos="135255" algn="l"/>
              </a:tabLst>
            </a:pPr>
            <a:endParaRPr lang="cs-CZ" sz="1000" dirty="0">
              <a:solidFill>
                <a:srgbClr val="0000F2"/>
              </a:solidFill>
              <a:cs typeface="Arial" panose="020B0604020202020204" pitchFamily="34" charset="0"/>
            </a:endParaRPr>
          </a:p>
          <a:p>
            <a:pPr marL="514800" indent="-514800" algn="just">
              <a:spcBef>
                <a:spcPts val="600"/>
              </a:spcBef>
              <a:buFont typeface="+mj-lt"/>
              <a:buAutoNum type="arabicPeriod" startAt="6"/>
            </a:pPr>
            <a:r>
              <a:rPr lang="cs-CZ" sz="220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Rámcový popis majetkového zajištění a financování poskytování služby péče o dítě v dětské skupině</a:t>
            </a:r>
            <a:r>
              <a:rPr lang="cs-CZ" sz="22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(podepsaný). Doporučení naleznete na webových stránkách MPSV, </a:t>
            </a:r>
            <a:r>
              <a:rPr lang="cs-CZ" sz="2200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zde</a:t>
            </a:r>
            <a:r>
              <a:rPr lang="cs-CZ" sz="2200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514800" indent="-514800" algn="just">
              <a:spcBef>
                <a:spcPts val="600"/>
              </a:spcBef>
              <a:buFont typeface="+mj-lt"/>
              <a:buAutoNum type="arabicPeriod" startAt="6"/>
            </a:pPr>
            <a:endParaRPr lang="cs-CZ" sz="2200" dirty="0">
              <a:solidFill>
                <a:schemeClr val="tx2">
                  <a:lumMod val="75000"/>
                </a:schemeClr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800" indent="-514800" algn="just">
              <a:spcBef>
                <a:spcPts val="600"/>
              </a:spcBef>
              <a:buFont typeface="+mj-lt"/>
              <a:buAutoNum type="arabicPeriod" startAt="6"/>
            </a:pPr>
            <a:r>
              <a:rPr lang="cs-CZ" sz="2200" dirty="0">
                <a:solidFill>
                  <a:srgbClr val="000000"/>
                </a:solidFill>
                <a:cs typeface="Arial" panose="020B0604020202020204" pitchFamily="34" charset="0"/>
              </a:rPr>
              <a:t>Státní příspěvkové organizace nebo příspěvkové organizace zřízené územním samosprávním celkem dokládají </a:t>
            </a:r>
            <a:r>
              <a:rPr lang="cs-CZ" sz="2200" b="1" dirty="0">
                <a:solidFill>
                  <a:srgbClr val="000000"/>
                </a:solidFill>
                <a:cs typeface="Arial" panose="020B0604020202020204" pitchFamily="34" charset="0"/>
              </a:rPr>
              <a:t>souhlas zřizovatele nebo toho, kdo vůči ní plní funkci zřizovatele, </a:t>
            </a:r>
            <a:r>
              <a:rPr lang="cs-CZ" sz="2200" dirty="0">
                <a:solidFill>
                  <a:srgbClr val="000000"/>
                </a:solidFill>
                <a:cs typeface="Arial" panose="020B0604020202020204" pitchFamily="34" charset="0"/>
              </a:rPr>
              <a:t>s žádostí o udělení oprávnění (§ 5 odst. 1 písm. g).</a:t>
            </a:r>
          </a:p>
          <a:p>
            <a:pPr marL="514800" indent="-514800" algn="just">
              <a:spcBef>
                <a:spcPts val="600"/>
              </a:spcBef>
              <a:buFont typeface="+mj-lt"/>
              <a:buAutoNum type="arabicPeriod" startAt="6"/>
            </a:pPr>
            <a:endParaRPr lang="cs-CZ" sz="2200" dirty="0">
              <a:solidFill>
                <a:schemeClr val="tx2">
                  <a:lumMod val="75000"/>
                </a:schemeClr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cs-CZ" sz="2200" dirty="0">
              <a:solidFill>
                <a:schemeClr val="tx2">
                  <a:lumMod val="75000"/>
                </a:schemeClr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1800"/>
              </a:spcBef>
              <a:buNone/>
            </a:pPr>
            <a:endParaRPr lang="cs-CZ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921206A-C7AC-FD5D-8C35-CB0FE2F5C5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870" y="6019187"/>
            <a:ext cx="7476257" cy="72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7065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170CD-4F1D-431B-BC9E-D5933CD3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459545"/>
            <a:ext cx="1121283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chemeClr val="bg1"/>
                </a:solidFill>
              </a:rPr>
              <a:t>Podpora ze strany MPSV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FB2FA9E-ED92-4E43-BB0E-2A880A69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1673898"/>
            <a:ext cx="11212830" cy="4835768"/>
          </a:xfrm>
        </p:spPr>
        <p:txBody>
          <a:bodyPr>
            <a:normAutofit/>
          </a:bodyPr>
          <a:lstStyle/>
          <a:p>
            <a:pPr marL="0" lvl="1" indent="0" algn="just">
              <a:spcBef>
                <a:spcPts val="600"/>
              </a:spcBef>
              <a:buNone/>
              <a:tabLst>
                <a:tab pos="135255" algn="l"/>
              </a:tabLst>
            </a:pPr>
            <a:endParaRPr lang="cs-CZ" sz="1000" dirty="0">
              <a:solidFill>
                <a:srgbClr val="0000F2"/>
              </a:solidFill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buSzPct val="110000"/>
            </a:pPr>
            <a:r>
              <a:rPr lang="cs-CZ" sz="2400" dirty="0"/>
              <a:t>Finanční podpora budování a provoz dětských skupin</a:t>
            </a:r>
          </a:p>
          <a:p>
            <a:pPr>
              <a:spcBef>
                <a:spcPts val="600"/>
              </a:spcBef>
              <a:buSzPct val="110000"/>
            </a:pPr>
            <a:r>
              <a:rPr lang="cs-CZ" sz="2400" dirty="0"/>
              <a:t>Metodická pomoc a podpora, konzultace a poradenství, online semináře </a:t>
            </a:r>
            <a:br>
              <a:rPr lang="cs-CZ" sz="2400" dirty="0"/>
            </a:br>
            <a:r>
              <a:rPr lang="cs-CZ" sz="2400" dirty="0"/>
              <a:t>a workshopy; e-mail: </a:t>
            </a:r>
            <a:r>
              <a:rPr lang="cs-CZ" sz="2400" b="1" dirty="0">
                <a:solidFill>
                  <a:srgbClr val="0070C0"/>
                </a:solidFill>
                <a:hlinkClick r:id="rId3"/>
              </a:rPr>
              <a:t>ds@mpsv.cz</a:t>
            </a:r>
            <a:br>
              <a:rPr lang="cs-CZ" sz="2400" dirty="0"/>
            </a:br>
            <a:r>
              <a:rPr lang="cs-CZ" sz="2400" dirty="0"/>
              <a:t>Individuální online i osobní konzultace s metodičkou na podporu zřizování </a:t>
            </a:r>
            <a:r>
              <a:rPr lang="cs-CZ" sz="24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hlinkClick r:id="rId4"/>
              </a:rPr>
              <a:t>Budování a provoz dětských skupin v obcích – možnosti a výhody (youtube.com)</a:t>
            </a:r>
            <a:endParaRPr lang="cs-CZ" sz="2400" dirty="0"/>
          </a:p>
          <a:p>
            <a:pPr>
              <a:spcBef>
                <a:spcPts val="600"/>
              </a:spcBef>
              <a:buSzPct val="110000"/>
            </a:pPr>
            <a:r>
              <a:rPr lang="cs-CZ" sz="2400" dirty="0"/>
              <a:t>Vydané informační a metodické materiály </a:t>
            </a:r>
            <a:r>
              <a:rPr lang="cs-CZ" sz="2400" dirty="0">
                <a:solidFill>
                  <a:srgbClr val="0070C0"/>
                </a:solidFill>
              </a:rPr>
              <a:t>(budou upraveny dle novely)</a:t>
            </a:r>
            <a:br>
              <a:rPr lang="cs-CZ" sz="2400" dirty="0">
                <a:solidFill>
                  <a:srgbClr val="0070C0"/>
                </a:solidFill>
              </a:rPr>
            </a:br>
            <a:r>
              <a:rPr lang="cs-CZ" sz="2400" dirty="0">
                <a:hlinkClick r:id="rId5"/>
              </a:rPr>
              <a:t>Podpora implementace dětských skupin - Informační materiály (dsmpsv.cz)</a:t>
            </a:r>
            <a:endParaRPr lang="cs-CZ" sz="2400" dirty="0"/>
          </a:p>
          <a:p>
            <a:pPr>
              <a:spcBef>
                <a:spcPts val="600"/>
              </a:spcBef>
              <a:buSzPct val="110000"/>
            </a:pPr>
            <a:r>
              <a:rPr lang="cs-CZ" sz="2400" dirty="0">
                <a:hlinkClick r:id="rId6"/>
              </a:rPr>
              <a:t>Metodické materiály (mpsv.cz)</a:t>
            </a:r>
            <a:endParaRPr lang="cs-CZ" sz="2400" dirty="0"/>
          </a:p>
          <a:p>
            <a:pPr>
              <a:spcBef>
                <a:spcPts val="600"/>
              </a:spcBef>
              <a:buSzPct val="110000"/>
            </a:pPr>
            <a:r>
              <a:rPr lang="cs-CZ" sz="2400" dirty="0"/>
              <a:t>Balíček pro municipality </a:t>
            </a:r>
            <a:br>
              <a:rPr lang="cs-CZ" sz="2400" dirty="0"/>
            </a:br>
            <a:r>
              <a:rPr lang="cs-CZ" sz="2400" dirty="0">
                <a:hlinkClick r:id="rId7"/>
              </a:rPr>
              <a:t>Podpora implementace dětských skupin - Balíček pro municipality k zřízení dětské skupiny v obci (dsmpsv.cz)</a:t>
            </a:r>
            <a:endParaRPr lang="cs-CZ" sz="2400" dirty="0"/>
          </a:p>
          <a:p>
            <a:pPr marL="0" indent="0" algn="just">
              <a:spcBef>
                <a:spcPts val="1800"/>
              </a:spcBef>
              <a:buNone/>
            </a:pPr>
            <a:endParaRPr lang="cs-CZ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921206A-C7AC-FD5D-8C35-CB0FE2F5C5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7870" y="6019187"/>
            <a:ext cx="7476257" cy="72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636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170CD-4F1D-431B-BC9E-D5933CD3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48334"/>
            <a:ext cx="1121283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sz="4400" b="1">
                <a:solidFill>
                  <a:schemeClr val="bg1"/>
                </a:solidFill>
              </a:rPr>
              <a:t>Děkujeme za pozornost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FB2FA9E-ED92-4E43-BB0E-2A880A69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481" y="2198603"/>
            <a:ext cx="11110269" cy="102052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Odbor Rodinné politiky, ochrany práv dětí </a:t>
            </a:r>
            <a:br>
              <a:rPr lang="cs-CZ" sz="360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cs-CZ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a sociálního začleňování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921206A-C7AC-FD5D-8C35-CB0FE2F5C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9025" y="5635256"/>
            <a:ext cx="7942111" cy="767863"/>
          </a:xfrm>
          <a:prstGeom prst="rect">
            <a:avLst/>
          </a:prstGeom>
        </p:spPr>
      </p:pic>
      <p:pic>
        <p:nvPicPr>
          <p:cNvPr id="5" name="Obrázek 4" descr="Obsah obrázku logo, Grafika, Písmo, symbol&#10;&#10;Obsah vygenerovaný umělou inteligencí může být nesprávný.">
            <a:extLst>
              <a:ext uri="{FF2B5EF4-FFF2-40B4-BE49-F238E27FC236}">
                <a16:creationId xmlns:a16="http://schemas.microsoft.com/office/drawing/2014/main" id="{28B3583F-A7A7-E72D-6B27-30E3B7F709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412" y="3219129"/>
            <a:ext cx="2135845" cy="160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11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170CD-4F1D-431B-BC9E-D5933CD3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48334"/>
            <a:ext cx="1121283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T</a:t>
            </a:r>
            <a:r>
              <a:rPr lang="cs-CZ" sz="4400" b="1" dirty="0">
                <a:solidFill>
                  <a:schemeClr val="bg1"/>
                </a:solidFill>
              </a:rPr>
              <a:t>ermín ukončení realizace projektů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921206A-C7AC-FD5D-8C35-CB0FE2F5C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754" y="6369780"/>
            <a:ext cx="4891384" cy="472911"/>
          </a:xfrm>
          <a:prstGeom prst="rect">
            <a:avLst/>
          </a:prstGeom>
        </p:spPr>
      </p:pic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54BD724E-909D-5952-1676-C243F8237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043" y="1737664"/>
            <a:ext cx="9883914" cy="87362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400" dirty="0">
                <a:solidFill>
                  <a:srgbClr val="002060"/>
                </a:solidFill>
              </a:rPr>
              <a:t>Ukončení realizace projektu nejpozději k 30. 4. 2026 aneb jaký má posun data ukončení realizace projektu dopad na jeho další administraci a vykazování.</a:t>
            </a:r>
          </a:p>
        </p:txBody>
      </p:sp>
      <p:sp>
        <p:nvSpPr>
          <p:cNvPr id="4" name="Šipka: dolů 3">
            <a:extLst>
              <a:ext uri="{FF2B5EF4-FFF2-40B4-BE49-F238E27FC236}">
                <a16:creationId xmlns:a16="http://schemas.microsoft.com/office/drawing/2014/main" id="{03539AA9-1942-4AAE-EFB1-4F46CD158853}"/>
              </a:ext>
            </a:extLst>
          </p:cNvPr>
          <p:cNvSpPr/>
          <p:nvPr/>
        </p:nvSpPr>
        <p:spPr>
          <a:xfrm>
            <a:off x="5518985" y="2503456"/>
            <a:ext cx="733926" cy="72189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: dolů 4">
            <a:extLst>
              <a:ext uri="{FF2B5EF4-FFF2-40B4-BE49-F238E27FC236}">
                <a16:creationId xmlns:a16="http://schemas.microsoft.com/office/drawing/2014/main" id="{F6AB186C-D37B-18D9-6438-6466968E08D1}"/>
              </a:ext>
            </a:extLst>
          </p:cNvPr>
          <p:cNvSpPr/>
          <p:nvPr/>
        </p:nvSpPr>
        <p:spPr>
          <a:xfrm>
            <a:off x="5518985" y="4039949"/>
            <a:ext cx="733926" cy="72189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D181DC0-B094-A9F2-390F-3CB65A7A61BB}"/>
              </a:ext>
            </a:extLst>
          </p:cNvPr>
          <p:cNvSpPr txBox="1"/>
          <p:nvPr/>
        </p:nvSpPr>
        <p:spPr>
          <a:xfrm>
            <a:off x="1154043" y="3254085"/>
            <a:ext cx="9883912" cy="7571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Předložení závěrečné zprávy o realizaci a žádosti o platbu do 20 pracovních dnů (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pd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(tj. do 28. 5. 2026).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73D81930-426C-EE63-6406-2D37B11132D1}"/>
              </a:ext>
            </a:extLst>
          </p:cNvPr>
          <p:cNvSpPr txBox="1"/>
          <p:nvPr/>
        </p:nvSpPr>
        <p:spPr>
          <a:xfrm>
            <a:off x="1154043" y="4796877"/>
            <a:ext cx="9854137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cs-CZ" sz="2400" dirty="0">
                <a:solidFill>
                  <a:srgbClr val="002060"/>
                </a:solidFill>
              </a:rPr>
              <a:t>Kontrola závěrečné zprávy o realizaci a žádosti o platbu vč. proplacení výdajů -  cca 20 </a:t>
            </a:r>
            <a:r>
              <a:rPr lang="cs-CZ" sz="2400" dirty="0" err="1">
                <a:solidFill>
                  <a:srgbClr val="002060"/>
                </a:solidFill>
              </a:rPr>
              <a:t>pd</a:t>
            </a:r>
            <a:r>
              <a:rPr lang="cs-CZ" sz="2400" dirty="0">
                <a:solidFill>
                  <a:srgbClr val="002060"/>
                </a:solidFill>
              </a:rPr>
              <a:t> (dle pravidel je maximální lhůta až 90 </a:t>
            </a:r>
            <a:r>
              <a:rPr lang="cs-CZ" sz="2400" dirty="0" err="1">
                <a:solidFill>
                  <a:srgbClr val="002060"/>
                </a:solidFill>
              </a:rPr>
              <a:t>pd</a:t>
            </a:r>
            <a:r>
              <a:rPr lang="cs-CZ" sz="2400" dirty="0">
                <a:solidFill>
                  <a:srgbClr val="002060"/>
                </a:solidFill>
              </a:rPr>
              <a:t> od podání </a:t>
            </a:r>
            <a:r>
              <a:rPr lang="cs-CZ" sz="2400" dirty="0" err="1">
                <a:solidFill>
                  <a:srgbClr val="002060"/>
                </a:solidFill>
              </a:rPr>
              <a:t>ŽoP</a:t>
            </a:r>
            <a:r>
              <a:rPr lang="cs-CZ" sz="2400" dirty="0">
                <a:solidFill>
                  <a:srgbClr val="002060"/>
                </a:solidFill>
              </a:rPr>
              <a:t> (záleží             na počtu oprav), na opravu má příjemce standardně 20 </a:t>
            </a:r>
            <a:r>
              <a:rPr lang="cs-CZ" sz="2400" dirty="0" err="1">
                <a:solidFill>
                  <a:srgbClr val="002060"/>
                </a:solidFill>
              </a:rPr>
              <a:t>pd</a:t>
            </a:r>
            <a:r>
              <a:rPr lang="cs-CZ" sz="2400" dirty="0">
                <a:solidFill>
                  <a:srgbClr val="002060"/>
                </a:solidFill>
              </a:rPr>
              <a:t>, může být prodlouženo na 30 </a:t>
            </a:r>
            <a:r>
              <a:rPr lang="cs-CZ" sz="2400" dirty="0" err="1">
                <a:solidFill>
                  <a:srgbClr val="002060"/>
                </a:solidFill>
              </a:rPr>
              <a:t>pd</a:t>
            </a:r>
            <a:r>
              <a:rPr lang="cs-CZ" sz="2400" dirty="0">
                <a:solidFill>
                  <a:srgbClr val="00206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571465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170CD-4F1D-431B-BC9E-D5933CD3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48334"/>
            <a:ext cx="1121283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T</a:t>
            </a:r>
            <a:r>
              <a:rPr lang="cs-CZ" sz="4400" b="1" dirty="0">
                <a:solidFill>
                  <a:schemeClr val="bg1"/>
                </a:solidFill>
              </a:rPr>
              <a:t>ermín ukončení realizace projektů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921206A-C7AC-FD5D-8C35-CB0FE2F5C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5631" y="6253926"/>
            <a:ext cx="5248735" cy="507460"/>
          </a:xfrm>
          <a:prstGeom prst="rect">
            <a:avLst/>
          </a:prstGeom>
        </p:spPr>
      </p:pic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54BD724E-909D-5952-1676-C243F8237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830" y="1736119"/>
            <a:ext cx="9883914" cy="114794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000" dirty="0">
                <a:solidFill>
                  <a:srgbClr val="002060"/>
                </a:solidFill>
              </a:rPr>
              <a:t>V případě administrace ŽoP s jednou opravou činí lhůta 50 </a:t>
            </a:r>
            <a:r>
              <a:rPr lang="cs-CZ" sz="2000" dirty="0" err="1">
                <a:solidFill>
                  <a:srgbClr val="002060"/>
                </a:solidFill>
              </a:rPr>
              <a:t>pd</a:t>
            </a:r>
            <a:r>
              <a:rPr lang="cs-CZ" sz="2000" dirty="0">
                <a:solidFill>
                  <a:srgbClr val="002060"/>
                </a:solidFill>
              </a:rPr>
              <a:t> (20 </a:t>
            </a:r>
            <a:r>
              <a:rPr lang="cs-CZ" sz="2000" dirty="0" err="1">
                <a:solidFill>
                  <a:srgbClr val="002060"/>
                </a:solidFill>
              </a:rPr>
              <a:t>pd</a:t>
            </a:r>
            <a:r>
              <a:rPr lang="cs-CZ" sz="2000" dirty="0">
                <a:solidFill>
                  <a:srgbClr val="002060"/>
                </a:solidFill>
              </a:rPr>
              <a:t> kontrola prvního předložení, 20 </a:t>
            </a:r>
            <a:r>
              <a:rPr lang="cs-CZ" sz="2000" dirty="0" err="1">
                <a:solidFill>
                  <a:srgbClr val="002060"/>
                </a:solidFill>
              </a:rPr>
              <a:t>pd</a:t>
            </a:r>
            <a:r>
              <a:rPr lang="cs-CZ" sz="2000" dirty="0">
                <a:solidFill>
                  <a:srgbClr val="002060"/>
                </a:solidFill>
              </a:rPr>
              <a:t> na straně příjemce, 10 </a:t>
            </a:r>
            <a:r>
              <a:rPr lang="cs-CZ" sz="2000" dirty="0" err="1">
                <a:solidFill>
                  <a:srgbClr val="002060"/>
                </a:solidFill>
              </a:rPr>
              <a:t>pd</a:t>
            </a:r>
            <a:r>
              <a:rPr lang="cs-CZ" sz="2000" dirty="0">
                <a:solidFill>
                  <a:srgbClr val="002060"/>
                </a:solidFill>
              </a:rPr>
              <a:t> na kontrolu vrácené opravy), administrace tedy může být v tomto případě ukončena 6. 8. 2026. Následuje lhůta pro proplacení max. 15 </a:t>
            </a:r>
            <a:r>
              <a:rPr lang="cs-CZ" sz="2000" dirty="0" err="1">
                <a:solidFill>
                  <a:srgbClr val="002060"/>
                </a:solidFill>
              </a:rPr>
              <a:t>pd</a:t>
            </a:r>
            <a:r>
              <a:rPr lang="cs-CZ" sz="2000" dirty="0">
                <a:solidFill>
                  <a:srgbClr val="002060"/>
                </a:solidFill>
              </a:rPr>
              <a:t> od předání Pokynu k platbě. </a:t>
            </a:r>
          </a:p>
        </p:txBody>
      </p:sp>
      <p:sp>
        <p:nvSpPr>
          <p:cNvPr id="4" name="Šipka: dolů 3">
            <a:extLst>
              <a:ext uri="{FF2B5EF4-FFF2-40B4-BE49-F238E27FC236}">
                <a16:creationId xmlns:a16="http://schemas.microsoft.com/office/drawing/2014/main" id="{03539AA9-1942-4AAE-EFB1-4F46CD158853}"/>
              </a:ext>
            </a:extLst>
          </p:cNvPr>
          <p:cNvSpPr/>
          <p:nvPr/>
        </p:nvSpPr>
        <p:spPr>
          <a:xfrm>
            <a:off x="5518126" y="2782389"/>
            <a:ext cx="712857" cy="71417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73D81930-426C-EE63-6406-2D37B11132D1}"/>
              </a:ext>
            </a:extLst>
          </p:cNvPr>
          <p:cNvSpPr txBox="1"/>
          <p:nvPr/>
        </p:nvSpPr>
        <p:spPr>
          <a:xfrm>
            <a:off x="1132543" y="3496562"/>
            <a:ext cx="9883914" cy="1708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cs-CZ" sz="2000" dirty="0">
                <a:solidFill>
                  <a:srgbClr val="002060"/>
                </a:solidFill>
              </a:rPr>
              <a:t>Vykazování splněných cílů EK: data do monitorovacího systému zadává MPSV, a to k souhrnně za celý cíl, dokládá relevantní přílohy (kupní smlouvy, energetické posudky, PENB atd. – dokumenty musí být redigované).</a:t>
            </a:r>
          </a:p>
          <a:p>
            <a:pPr marL="0" indent="0" algn="just">
              <a:buNone/>
            </a:pPr>
            <a:r>
              <a:rPr lang="cs-CZ" sz="2000" dirty="0">
                <a:solidFill>
                  <a:srgbClr val="002060"/>
                </a:solidFill>
              </a:rPr>
              <a:t>Následně zpracovává MPO DU (</a:t>
            </a:r>
            <a:r>
              <a:rPr lang="cs-CZ" sz="2000" dirty="0" err="1">
                <a:solidFill>
                  <a:srgbClr val="002060"/>
                </a:solidFill>
              </a:rPr>
              <a:t>Delivery</a:t>
            </a:r>
            <a:r>
              <a:rPr lang="cs-CZ" sz="2000" dirty="0">
                <a:solidFill>
                  <a:srgbClr val="002060"/>
                </a:solidFill>
              </a:rPr>
              <a:t> Unit) hromadnou žádost o výplatu finančních prostředků a předává ji Komisi.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92141FE-E5E2-C5B5-4CAF-957E08A49271}"/>
              </a:ext>
            </a:extLst>
          </p:cNvPr>
          <p:cNvSpPr txBox="1"/>
          <p:nvPr/>
        </p:nvSpPr>
        <p:spPr>
          <a:xfrm>
            <a:off x="1311688" y="5283474"/>
            <a:ext cx="95686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cs-CZ" sz="2400" b="1" dirty="0">
                <a:solidFill>
                  <a:srgbClr val="C00000"/>
                </a:solidFill>
              </a:rPr>
              <a:t>Do 31. 8. 2026 musí být souhrnná žádost o výplatu za všechny splněné cíle a milníky NPO ze strany MPO DU předána Evropské Komisi!!</a:t>
            </a:r>
          </a:p>
        </p:txBody>
      </p:sp>
    </p:spTree>
    <p:extLst>
      <p:ext uri="{BB962C8B-B14F-4D97-AF65-F5344CB8AC3E}">
        <p14:creationId xmlns:p14="http://schemas.microsoft.com/office/powerpoint/2010/main" val="4253390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170CD-4F1D-431B-BC9E-D5933CD3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48335"/>
            <a:ext cx="11212830" cy="1172238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sz="4400" b="1" dirty="0">
                <a:solidFill>
                  <a:schemeClr val="bg1"/>
                </a:solidFill>
              </a:rPr>
              <a:t>Vyhlášené výzvy – budování nových DS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921206A-C7AC-FD5D-8C35-CB0FE2F5C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103" y="6197416"/>
            <a:ext cx="5839962" cy="564622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9AB30F7-E85B-3C53-E431-DEDD5308035F}"/>
              </a:ext>
            </a:extLst>
          </p:cNvPr>
          <p:cNvSpPr txBox="1"/>
          <p:nvPr/>
        </p:nvSpPr>
        <p:spPr>
          <a:xfrm>
            <a:off x="737938" y="5088547"/>
            <a:ext cx="1081879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2000" b="1" i="0" dirty="0">
                <a:effectLst/>
              </a:rPr>
              <a:t>31_24_150</a:t>
            </a:r>
            <a:r>
              <a:rPr lang="cs-CZ" sz="2000" i="0" dirty="0">
                <a:effectLst/>
              </a:rPr>
              <a:t> Budování kapacit dětských skupin - veřejný sektor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2000" b="1" i="0" dirty="0">
                <a:effectLst/>
              </a:rPr>
              <a:t>31_24_151</a:t>
            </a:r>
            <a:r>
              <a:rPr lang="cs-CZ" sz="2000" i="0" dirty="0">
                <a:effectLst/>
              </a:rPr>
              <a:t> Budování dětských skupin - jednotkový náklad v kombinaci s reálným vykazováním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2000" b="1" dirty="0"/>
              <a:t>31_24_155</a:t>
            </a:r>
            <a:r>
              <a:rPr lang="cs-CZ" sz="2000" dirty="0"/>
              <a:t> Budování kapacit dětských skupin pro obce do 500 obyvatel</a:t>
            </a:r>
          </a:p>
        </p:txBody>
      </p:sp>
      <p:pic>
        <p:nvPicPr>
          <p:cNvPr id="9" name="Obrázek 8" descr="Obsah obrázku žebřík, hračka, kreslené, dětské hřiště&#10;&#10;Obsah vygenerovaný umělou inteligencí může být nesprávný.">
            <a:extLst>
              <a:ext uri="{FF2B5EF4-FFF2-40B4-BE49-F238E27FC236}">
                <a16:creationId xmlns:a16="http://schemas.microsoft.com/office/drawing/2014/main" id="{64952624-144E-FE6F-FA2D-03D36AE13F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018" y="2948851"/>
            <a:ext cx="2342816" cy="1766468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992820A4-1C3E-AC6F-7185-B74CBE6DA0EC}"/>
              </a:ext>
            </a:extLst>
          </p:cNvPr>
          <p:cNvSpPr txBox="1"/>
          <p:nvPr/>
        </p:nvSpPr>
        <p:spPr>
          <a:xfrm>
            <a:off x="737938" y="1722088"/>
            <a:ext cx="7249026" cy="621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cs-CZ" sz="2000" b="1" dirty="0"/>
              <a:t>31_22_002</a:t>
            </a:r>
            <a:r>
              <a:rPr lang="cs-CZ" sz="2000" dirty="0"/>
              <a:t> Budování kapacit dětských skupin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00DEA64-DEC6-F58E-D07C-AFBAE83C7F55}"/>
              </a:ext>
            </a:extLst>
          </p:cNvPr>
          <p:cNvSpPr txBox="1"/>
          <p:nvPr/>
        </p:nvSpPr>
        <p:spPr>
          <a:xfrm>
            <a:off x="476250" y="1428163"/>
            <a:ext cx="2295792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rgbClr val="C00000"/>
                </a:solidFill>
              </a:rPr>
              <a:t>2022</a:t>
            </a:r>
            <a:r>
              <a:rPr lang="cs-CZ" sz="18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DEA23DA9-328A-6880-74B3-D3632523BB9C}"/>
              </a:ext>
            </a:extLst>
          </p:cNvPr>
          <p:cNvSpPr txBox="1"/>
          <p:nvPr/>
        </p:nvSpPr>
        <p:spPr>
          <a:xfrm>
            <a:off x="476250" y="2269157"/>
            <a:ext cx="2295792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rgbClr val="C00000"/>
                </a:solidFill>
              </a:rPr>
              <a:t>2023</a:t>
            </a:r>
            <a:r>
              <a:rPr lang="cs-CZ" sz="2200" b="1" dirty="0">
                <a:solidFill>
                  <a:srgbClr val="C00000"/>
                </a:solidFill>
              </a:rPr>
              <a:t> </a:t>
            </a:r>
            <a:endParaRPr lang="cs-CZ" sz="1800" b="1" dirty="0">
              <a:solidFill>
                <a:srgbClr val="C00000"/>
              </a:solidFill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BC19F582-1D1B-B8BB-EC5C-44581A59743D}"/>
              </a:ext>
            </a:extLst>
          </p:cNvPr>
          <p:cNvSpPr txBox="1"/>
          <p:nvPr/>
        </p:nvSpPr>
        <p:spPr>
          <a:xfrm>
            <a:off x="737938" y="2824240"/>
            <a:ext cx="802506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2000" b="1" dirty="0"/>
              <a:t>31_22_045</a:t>
            </a:r>
            <a:r>
              <a:rPr lang="cs-CZ" sz="2000" dirty="0"/>
              <a:t> Budování kapacit dětských skupin dle zákona č. 247/2014 Sb., o poskytování služby péče o dítě v dětské skupině a o změně souvisejících zákonů – veřejný sektor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2000" b="1" dirty="0"/>
              <a:t>31_22_046</a:t>
            </a:r>
            <a:r>
              <a:rPr lang="cs-CZ" sz="2000" dirty="0"/>
              <a:t> Budování kapacit dětských skupin dle zákona č. 247/2014 Sb., o poskytování služby péče o dítě v dětské skupině a o změně souvisejících zákonů - občanský sektor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C24D378-B4AD-6CEA-B2EF-826635A48879}"/>
              </a:ext>
            </a:extLst>
          </p:cNvPr>
          <p:cNvSpPr txBox="1"/>
          <p:nvPr/>
        </p:nvSpPr>
        <p:spPr>
          <a:xfrm>
            <a:off x="476250" y="4584111"/>
            <a:ext cx="2295792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rgbClr val="C00000"/>
                </a:solidFill>
              </a:rPr>
              <a:t>2024</a:t>
            </a:r>
            <a:r>
              <a:rPr lang="cs-CZ" sz="2200" b="1" dirty="0">
                <a:solidFill>
                  <a:srgbClr val="C00000"/>
                </a:solidFill>
              </a:rPr>
              <a:t> </a:t>
            </a:r>
            <a:r>
              <a:rPr lang="cs-CZ" sz="1800" b="1" dirty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9166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170CD-4F1D-431B-BC9E-D5933CD3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48335"/>
            <a:ext cx="11212830" cy="1172238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sz="4400" b="1" dirty="0">
                <a:solidFill>
                  <a:schemeClr val="bg1"/>
                </a:solidFill>
              </a:rPr>
              <a:t>Komunikace se zástupci obcí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921206A-C7AC-FD5D-8C35-CB0FE2F5C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8712" y="6207580"/>
            <a:ext cx="6249035" cy="604172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6C1B068E-0A72-51AD-E8C9-A96A92318C62}"/>
              </a:ext>
            </a:extLst>
          </p:cNvPr>
          <p:cNvSpPr txBox="1"/>
          <p:nvPr/>
        </p:nvSpPr>
        <p:spPr>
          <a:xfrm>
            <a:off x="525533" y="1672209"/>
            <a:ext cx="10795391" cy="335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rgbClr val="C00000"/>
                </a:solidFill>
              </a:rPr>
              <a:t>Zahájena již v roce 2021 </a:t>
            </a:r>
            <a:r>
              <a:rPr lang="cs-CZ" sz="2400" dirty="0"/>
              <a:t>– prostřednictvím SMO ČR a SMS ČR byly osloveny obce –dopisy, dotazníkové šetření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rgbClr val="002060"/>
                </a:solidFill>
              </a:rPr>
              <a:t>Dále intenzivní propagace a konzultace s žadateli </a:t>
            </a:r>
            <a:r>
              <a:rPr lang="cs-CZ" sz="2400" dirty="0"/>
              <a:t>- webináře, kulaté stoly, osobní konzultace, Ideové snídaně, semináře, prezentace v rámci setkání SMO po celé ČR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400" dirty="0"/>
              <a:t>Komunikace s žadateli stále každodenně probíhá – online konzultace, dotazy            k opravám žádostí, informace o stavu projektů atp.</a:t>
            </a:r>
          </a:p>
        </p:txBody>
      </p:sp>
      <p:pic>
        <p:nvPicPr>
          <p:cNvPr id="18" name="Obrázek 17" descr="Obsah obrázku nábytek, oblečení, muž, osoba&#10;&#10;Obsah vygenerovaný umělou inteligencí může být nesprávný.">
            <a:extLst>
              <a:ext uri="{FF2B5EF4-FFF2-40B4-BE49-F238E27FC236}">
                <a16:creationId xmlns:a16="http://schemas.microsoft.com/office/drawing/2014/main" id="{D533F20D-9758-BEF7-92EB-FFD056F6E0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043" y="4508003"/>
            <a:ext cx="3128061" cy="1559792"/>
          </a:xfrm>
          <a:prstGeom prst="rect">
            <a:avLst/>
          </a:pr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B878C72D-3EA9-987F-508A-3D352D256DC2}"/>
              </a:ext>
            </a:extLst>
          </p:cNvPr>
          <p:cNvSpPr txBox="1"/>
          <p:nvPr/>
        </p:nvSpPr>
        <p:spPr>
          <a:xfrm>
            <a:off x="502920" y="5119954"/>
            <a:ext cx="75622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b="1" dirty="0">
                <a:solidFill>
                  <a:srgbClr val="002060"/>
                </a:solidFill>
              </a:rPr>
              <a:t>Jen za rok 2024 přes 2 000 písemných a 1 500 telefonických konzultací</a:t>
            </a:r>
          </a:p>
        </p:txBody>
      </p:sp>
    </p:spTree>
    <p:extLst>
      <p:ext uri="{BB962C8B-B14F-4D97-AF65-F5344CB8AC3E}">
        <p14:creationId xmlns:p14="http://schemas.microsoft.com/office/powerpoint/2010/main" val="1051389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170CD-4F1D-431B-BC9E-D5933CD3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48334"/>
            <a:ext cx="1121283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Projektové žádosti - počty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FB2FA9E-ED92-4E43-BB0E-2A880A69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19" y="1779818"/>
            <a:ext cx="8134659" cy="482998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cs-CZ" sz="23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Celkem podáno ve všech výzvách 478 žádostí, aktuálně aktivních </a:t>
            </a:r>
            <a:r>
              <a:rPr lang="cs-CZ" sz="2300" b="1" kern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446 žádostí </a:t>
            </a:r>
          </a:p>
          <a:p>
            <a:pPr marL="0" indent="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cs-CZ" sz="2300" b="1" kern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cs-CZ" sz="2300" b="1" kern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z toho podpoříme 391 projektů </a:t>
            </a:r>
            <a:r>
              <a:rPr lang="cs-CZ" sz="23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(56 v zásobníku)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cs-CZ" sz="23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rámci podpořených </a:t>
            </a:r>
            <a:r>
              <a:rPr lang="cs-CZ" sz="23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projektů bude vybudováno </a:t>
            </a:r>
            <a:r>
              <a:rPr lang="cs-CZ" sz="2300" b="1" kern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515 dětských skupin </a:t>
            </a:r>
            <a:r>
              <a:rPr lang="cs-CZ" sz="2300" b="1" kern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300" b="1" kern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8 661 místy </a:t>
            </a:r>
            <a:r>
              <a:rPr lang="cs-CZ" sz="23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 děti předškolního věku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cs-CZ" sz="2300" kern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 toho </a:t>
            </a:r>
            <a:r>
              <a:rPr lang="cs-CZ" sz="2300" b="1" kern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jen od září </a:t>
            </a:r>
            <a:r>
              <a:rPr lang="cs-CZ" sz="2300" kern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podáno </a:t>
            </a:r>
            <a:r>
              <a:rPr lang="cs-CZ" sz="2300" b="1" u="sng" kern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291 projektů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cs-CZ" sz="23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Administrativní kapacity </a:t>
            </a:r>
            <a:r>
              <a:rPr lang="cs-CZ" sz="23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byly koncipovány</a:t>
            </a:r>
            <a:r>
              <a:rPr lang="cs-CZ" sz="23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 288 projektů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cs-CZ" sz="23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Velmi dynamický proces (různé fáze hodnocení, neúplné žádosti – opravy, personální změny)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cs-CZ" sz="23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případě odstoupení prosíme o rychlou reakci – stažení žádosti    (další zájemci v pořadníku)</a:t>
            </a:r>
            <a:endParaRPr lang="cs-CZ" sz="2300" kern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921206A-C7AC-FD5D-8C35-CB0FE2F5C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1728" y="6252018"/>
            <a:ext cx="5635850" cy="544888"/>
          </a:xfrm>
          <a:prstGeom prst="rect">
            <a:avLst/>
          </a:prstGeom>
        </p:spPr>
      </p:pic>
      <p:pic>
        <p:nvPicPr>
          <p:cNvPr id="8" name="Obrázek 7" descr="Obsah obrázku text&#10;&#10;Obsah vygenerovaný umělou inteligencí může být nesprávný.">
            <a:extLst>
              <a:ext uri="{FF2B5EF4-FFF2-40B4-BE49-F238E27FC236}">
                <a16:creationId xmlns:a16="http://schemas.microsoft.com/office/drawing/2014/main" id="{83EF8203-A124-5728-46DC-F12873411F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578" y="1987552"/>
            <a:ext cx="2764324" cy="38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453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170CD-4F1D-431B-BC9E-D5933CD3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48334"/>
            <a:ext cx="11212830" cy="1325563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chemeClr val="bg1"/>
                </a:solidFill>
              </a:rPr>
              <a:t>Lhůty pro hodnocení projektů - pravidla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EF54EF-7B34-4568-A123-472F655D3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1899402"/>
            <a:ext cx="8288383" cy="4188499"/>
          </a:xfrm>
          <a:noFill/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148590" tIns="148590" rIns="148590" bIns="148590" numCol="1" spcCol="1270" anchor="t" anchorCtr="0">
            <a:noAutofit/>
          </a:bodyPr>
          <a:lstStyle/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cs-CZ" sz="2400" i="0" u="none" strike="noStrike" baseline="0" dirty="0">
                <a:latin typeface="Calibri" panose="020F0502020204030204" pitchFamily="34" charset="0"/>
              </a:rPr>
              <a:t>Celková </a:t>
            </a:r>
            <a:r>
              <a:rPr lang="cs-CZ" sz="2400" b="1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</a:rPr>
              <a:t>standardní doba hodnocení </a:t>
            </a:r>
            <a:r>
              <a:rPr lang="cs-CZ" sz="2400" i="0" u="none" strike="noStrike" baseline="0" dirty="0">
                <a:latin typeface="Calibri" panose="020F0502020204030204" pitchFamily="34" charset="0"/>
              </a:rPr>
              <a:t>až po zasedání výběrové komise stanovená Obecnými pravidly NPO činí </a:t>
            </a:r>
            <a:r>
              <a:rPr lang="cs-CZ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110 pracovních </a:t>
            </a:r>
            <a:r>
              <a:rPr lang="cs-CZ" sz="2400" dirty="0">
                <a:latin typeface="Calibri" panose="020F0502020204030204" pitchFamily="34" charset="0"/>
              </a:rPr>
              <a:t>dní, tj. cca </a:t>
            </a:r>
            <a:r>
              <a:rPr lang="cs-CZ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5,5 měsíce</a:t>
            </a:r>
            <a:endParaRPr lang="cs-CZ" sz="2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cs-CZ" sz="2400" i="0" u="none" strike="noStrike" baseline="0" dirty="0">
                <a:latin typeface="Calibri" panose="020F0502020204030204" pitchFamily="34" charset="0"/>
              </a:rPr>
              <a:t>Při opravách na straně žadatele se doba hodnocení běžně prodlužuje až na </a:t>
            </a:r>
            <a:r>
              <a:rPr lang="cs-CZ" sz="2400" b="1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</a:rPr>
              <a:t>7 měsíců</a:t>
            </a:r>
            <a:endParaRPr lang="cs-CZ" sz="2400" i="0" u="none" strike="noStrike" baseline="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  <a:latin typeface="Calibri" panose="020F0502020204030204" pitchFamily="34" charset="0"/>
              </a:rPr>
              <a:t>Skutečná průměrná délka hodnocení našich žádostí celkem </a:t>
            </a:r>
            <a:r>
              <a:rPr lang="cs-CZ" sz="2400" dirty="0">
                <a:latin typeface="Calibri" panose="020F0502020204030204" pitchFamily="34" charset="0"/>
              </a:rPr>
              <a:t>(vč. výběrové komise a přepnutí stavu): </a:t>
            </a:r>
            <a:r>
              <a:rPr lang="cs-CZ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113 pracovních dní</a:t>
            </a:r>
          </a:p>
          <a:p>
            <a:pPr marL="0" indent="0">
              <a:buNone/>
            </a:pPr>
            <a:endParaRPr lang="cs-CZ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dirty="0"/>
              <a:t>------------------------------------------------------------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68692C8-A7C5-3F1C-3E6A-37E64400A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056" y="6224555"/>
            <a:ext cx="5897887" cy="570222"/>
          </a:xfrm>
          <a:prstGeom prst="rect">
            <a:avLst/>
          </a:prstGeom>
        </p:spPr>
      </p:pic>
      <p:pic>
        <p:nvPicPr>
          <p:cNvPr id="6" name="Obrázek 5" descr="Obsah obrázku text&#10;&#10;Obsah vygenerovaný umělou inteligencí může být nesprávný.">
            <a:extLst>
              <a:ext uri="{FF2B5EF4-FFF2-40B4-BE49-F238E27FC236}">
                <a16:creationId xmlns:a16="http://schemas.microsoft.com/office/drawing/2014/main" id="{2C868886-1F2B-2B2A-53D8-731B27D64C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943" y="3155421"/>
            <a:ext cx="2085075" cy="1407963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89B23458-AB4A-2489-2FEF-1E4D9075BD10}"/>
              </a:ext>
            </a:extLst>
          </p:cNvPr>
          <p:cNvSpPr txBox="1"/>
          <p:nvPr/>
        </p:nvSpPr>
        <p:spPr>
          <a:xfrm>
            <a:off x="547977" y="5654602"/>
            <a:ext cx="87772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sz="2000" dirty="0"/>
              <a:t>Pozn.: viz Obecná pravidla pro žadatele a příjemce, kapitola 2. 8 </a:t>
            </a:r>
          </a:p>
        </p:txBody>
      </p:sp>
    </p:spTree>
    <p:extLst>
      <p:ext uri="{BB962C8B-B14F-4D97-AF65-F5344CB8AC3E}">
        <p14:creationId xmlns:p14="http://schemas.microsoft.com/office/powerpoint/2010/main" val="25578750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zentace">
  <a:themeElements>
    <a:clrScheme name="šablona OPZ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7634</TotalTime>
  <Words>3471</Words>
  <Application>Microsoft Office PowerPoint</Application>
  <PresentationFormat>Širokoúhlá obrazovka</PresentationFormat>
  <Paragraphs>276</Paragraphs>
  <Slides>36</Slides>
  <Notes>36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36</vt:i4>
      </vt:variant>
    </vt:vector>
  </HeadingPairs>
  <TitlesOfParts>
    <vt:vector size="44" baseType="lpstr">
      <vt:lpstr>Arial</vt:lpstr>
      <vt:lpstr>Calibri</vt:lpstr>
      <vt:lpstr>Calibri Light</vt:lpstr>
      <vt:lpstr>Times New Roman</vt:lpstr>
      <vt:lpstr>Wingdings</vt:lpstr>
      <vt:lpstr>Wingdings 3</vt:lpstr>
      <vt:lpstr>Motiv Office</vt:lpstr>
      <vt:lpstr>prezentace</vt:lpstr>
      <vt:lpstr> </vt:lpstr>
      <vt:lpstr>Milníky Národního plánu obnovy</vt:lpstr>
      <vt:lpstr>Verifikační mechanismy aneb co vykazujeme  Evropské komisi</vt:lpstr>
      <vt:lpstr>Termín ukončení realizace projektů</vt:lpstr>
      <vt:lpstr>Termín ukončení realizace projektů</vt:lpstr>
      <vt:lpstr>Vyhlášené výzvy – budování nových DS</vt:lpstr>
      <vt:lpstr>Komunikace se zástupci obcí</vt:lpstr>
      <vt:lpstr>Projektové žádosti - počty</vt:lpstr>
      <vt:lpstr>Lhůty pro hodnocení projektů - pravidla</vt:lpstr>
      <vt:lpstr>Aktuální stav hodnocení</vt:lpstr>
      <vt:lpstr>Hodnocení formálních náležitostí a podmínek přijatelnosti</vt:lpstr>
      <vt:lpstr>Hodnocení formálních náležitostí a podmínek přijatelnosti</vt:lpstr>
      <vt:lpstr>Věcné hodnocení</vt:lpstr>
      <vt:lpstr>Výběrová komise</vt:lpstr>
      <vt:lpstr>Komunikace s žadateli - prodloužení lhůt hodnocení</vt:lpstr>
      <vt:lpstr>Komunikace s žadateli - depeše</vt:lpstr>
      <vt:lpstr>Komunikace s žadateli - depeše</vt:lpstr>
      <vt:lpstr>Vydání právního aktu</vt:lpstr>
      <vt:lpstr>Údaje nutné k přípravě právního aktu</vt:lpstr>
      <vt:lpstr>Dokumenty nutné k přípravě právního aktu</vt:lpstr>
      <vt:lpstr>Urychlení přípravy právních aktů u projektů  schválených s výhradou </vt:lpstr>
      <vt:lpstr>Závěrečné shrnutí</vt:lpstr>
      <vt:lpstr>Kontaktní údaje </vt:lpstr>
      <vt:lpstr>Děkujeme za pozornost</vt:lpstr>
      <vt:lpstr>Zápis do evidence – udělení oprávnění</vt:lpstr>
      <vt:lpstr>Související právní předpisy </vt:lpstr>
      <vt:lpstr>Žádost o udělení oprávnění </vt:lpstr>
      <vt:lpstr>Žádost o udělení oprávnění , přehled dokladů</vt:lpstr>
      <vt:lpstr>Žádost o udělení oprávnění DOKUMENTY </vt:lpstr>
      <vt:lpstr>Žádost o udělení oprávnění – 1. vlastnické právo</vt:lpstr>
      <vt:lpstr>Žádost o udělení oprávnění – 2. požární ochrana</vt:lpstr>
      <vt:lpstr>Žádost o udělení oprávnění – 3. KHS, 4. pojištění</vt:lpstr>
      <vt:lpstr>Žádost o udělení oprávnění – 5. bezúhonnost</vt:lpstr>
      <vt:lpstr>Žádost o udělení oprávnění – další doklady (6,7) </vt:lpstr>
      <vt:lpstr>Podpora ze strany MPSV</vt:lpstr>
      <vt:lpstr>Děkujeme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Macháčková Petra Ing. (MPSV)</dc:creator>
  <cp:lastModifiedBy>Gavlasová Kateřina Mgr. (MPSV)</cp:lastModifiedBy>
  <cp:revision>416</cp:revision>
  <cp:lastPrinted>2025-02-24T07:13:20Z</cp:lastPrinted>
  <dcterms:created xsi:type="dcterms:W3CDTF">2021-09-16T10:08:10Z</dcterms:created>
  <dcterms:modified xsi:type="dcterms:W3CDTF">2025-02-25T14:51:43Z</dcterms:modified>
</cp:coreProperties>
</file>