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6" r:id="rId5"/>
    <p:sldId id="273" r:id="rId6"/>
    <p:sldId id="275" r:id="rId7"/>
    <p:sldId id="267" r:id="rId8"/>
    <p:sldId id="271" r:id="rId9"/>
    <p:sldId id="272" r:id="rId10"/>
    <p:sldId id="268" r:id="rId11"/>
    <p:sldId id="270" r:id="rId12"/>
    <p:sldId id="269" r:id="rId13"/>
    <p:sldId id="259" r:id="rId14"/>
    <p:sldId id="276" r:id="rId15"/>
    <p:sldId id="281" r:id="rId16"/>
    <p:sldId id="278" r:id="rId17"/>
    <p:sldId id="279" r:id="rId18"/>
    <p:sldId id="280" r:id="rId19"/>
    <p:sldId id="260" r:id="rId20"/>
    <p:sldId id="261" r:id="rId21"/>
    <p:sldId id="262" r:id="rId22"/>
    <p:sldId id="263" r:id="rId23"/>
    <p:sldId id="264" r:id="rId24"/>
    <p:sldId id="26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8B44E-6D0E-4FC5-8152-6C0269021EC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65B134-1384-4772-A900-B516FBEE1CA9}">
      <dgm:prSet phldrT="[Text]" custT="1"/>
      <dgm:spPr/>
      <dgm:t>
        <a:bodyPr/>
        <a:lstStyle/>
        <a:p>
          <a:r>
            <a:rPr lang="cs-CZ" sz="4400" u="sng" dirty="0" smtClean="0"/>
            <a:t>opatrovník</a:t>
          </a:r>
          <a:endParaRPr lang="cs-CZ" sz="4400" u="sng" dirty="0"/>
        </a:p>
      </dgm:t>
    </dgm:pt>
    <dgm:pt modelId="{05B20209-1CA3-4055-B686-685039DA033E}" type="parTrans" cxnId="{061874DB-5CA1-4680-ADE6-DEB37EE0AE73}">
      <dgm:prSet/>
      <dgm:spPr/>
      <dgm:t>
        <a:bodyPr/>
        <a:lstStyle/>
        <a:p>
          <a:endParaRPr lang="cs-CZ"/>
        </a:p>
      </dgm:t>
    </dgm:pt>
    <dgm:pt modelId="{F5D900CF-0CE6-4220-BABC-803CFB87A916}" type="sibTrans" cxnId="{061874DB-5CA1-4680-ADE6-DEB37EE0AE73}">
      <dgm:prSet/>
      <dgm:spPr/>
      <dgm:t>
        <a:bodyPr/>
        <a:lstStyle/>
        <a:p>
          <a:endParaRPr lang="cs-CZ"/>
        </a:p>
      </dgm:t>
    </dgm:pt>
    <dgm:pt modelId="{607A3E03-86E8-4EEA-99CF-A0844060F338}">
      <dgm:prSet phldrT="[Text]" custT="1"/>
      <dgm:spPr/>
      <dgm:t>
        <a:bodyPr/>
        <a:lstStyle/>
        <a:p>
          <a:r>
            <a:rPr lang="cs-CZ" sz="3600" dirty="0" smtClean="0"/>
            <a:t>sociální pracovník</a:t>
          </a:r>
          <a:endParaRPr lang="cs-CZ" sz="3600" dirty="0"/>
        </a:p>
      </dgm:t>
    </dgm:pt>
    <dgm:pt modelId="{980BA405-F69B-4910-95E4-F2ECD9CD39A5}" type="parTrans" cxnId="{10D80D13-2227-4A73-8237-42FDCE35885E}">
      <dgm:prSet/>
      <dgm:spPr/>
      <dgm:t>
        <a:bodyPr/>
        <a:lstStyle/>
        <a:p>
          <a:endParaRPr lang="cs-CZ"/>
        </a:p>
      </dgm:t>
    </dgm:pt>
    <dgm:pt modelId="{E5A53144-8AAF-4A2F-A816-0F7D43952EB5}" type="sibTrans" cxnId="{10D80D13-2227-4A73-8237-42FDCE35885E}">
      <dgm:prSet/>
      <dgm:spPr/>
      <dgm:t>
        <a:bodyPr/>
        <a:lstStyle/>
        <a:p>
          <a:endParaRPr lang="cs-CZ"/>
        </a:p>
      </dgm:t>
    </dgm:pt>
    <dgm:pt modelId="{D4B050B3-71F0-4669-B6C6-F25CEAFA9444}">
      <dgm:prSet phldrT="[Text]" custT="1"/>
      <dgm:spPr/>
      <dgm:t>
        <a:bodyPr/>
        <a:lstStyle/>
        <a:p>
          <a:r>
            <a:rPr lang="cs-CZ" sz="3600" dirty="0" smtClean="0"/>
            <a:t>právník</a:t>
          </a:r>
          <a:endParaRPr lang="cs-CZ" sz="3600" dirty="0"/>
        </a:p>
      </dgm:t>
    </dgm:pt>
    <dgm:pt modelId="{49912C43-CB0A-4792-83D3-9A31AA85213F}" type="parTrans" cxnId="{04C44EAB-F97C-4DA2-9B87-33E7AA49E281}">
      <dgm:prSet/>
      <dgm:spPr/>
      <dgm:t>
        <a:bodyPr/>
        <a:lstStyle/>
        <a:p>
          <a:endParaRPr lang="cs-CZ"/>
        </a:p>
      </dgm:t>
    </dgm:pt>
    <dgm:pt modelId="{483032E4-DCB8-4C27-8F2B-D08518CA6E0A}" type="sibTrans" cxnId="{04C44EAB-F97C-4DA2-9B87-33E7AA49E281}">
      <dgm:prSet/>
      <dgm:spPr/>
      <dgm:t>
        <a:bodyPr/>
        <a:lstStyle/>
        <a:p>
          <a:endParaRPr lang="cs-CZ"/>
        </a:p>
      </dgm:t>
    </dgm:pt>
    <dgm:pt modelId="{7BD513B4-3BBB-4C2A-BF7B-3B0C5E7FE7E1}">
      <dgm:prSet phldrT="[Text]" custT="1"/>
      <dgm:spPr/>
      <dgm:t>
        <a:bodyPr/>
        <a:lstStyle/>
        <a:p>
          <a:r>
            <a:rPr lang="cs-CZ" sz="3600" dirty="0" smtClean="0"/>
            <a:t>účetní/ekonom</a:t>
          </a:r>
          <a:endParaRPr lang="cs-CZ" sz="3600" dirty="0"/>
        </a:p>
      </dgm:t>
    </dgm:pt>
    <dgm:pt modelId="{D6CAE742-2C2D-4995-94C3-A0EAEADC13E3}" type="parTrans" cxnId="{AB9692CB-40F3-43E9-88AB-0AF6F6B6DC40}">
      <dgm:prSet/>
      <dgm:spPr/>
      <dgm:t>
        <a:bodyPr/>
        <a:lstStyle/>
        <a:p>
          <a:endParaRPr lang="cs-CZ"/>
        </a:p>
      </dgm:t>
    </dgm:pt>
    <dgm:pt modelId="{E1551AE5-628E-49EC-A5BA-8D8AFD6756BE}" type="sibTrans" cxnId="{AB9692CB-40F3-43E9-88AB-0AF6F6B6DC40}">
      <dgm:prSet/>
      <dgm:spPr/>
      <dgm:t>
        <a:bodyPr/>
        <a:lstStyle/>
        <a:p>
          <a:endParaRPr lang="cs-CZ"/>
        </a:p>
      </dgm:t>
    </dgm:pt>
    <dgm:pt modelId="{1CCDAD1D-C4DA-4A61-86A5-AB07C3940DEC}">
      <dgm:prSet phldrT="[Text]" custT="1"/>
      <dgm:spPr/>
      <dgm:t>
        <a:bodyPr/>
        <a:lstStyle/>
        <a:p>
          <a:r>
            <a:rPr lang="cs-CZ" sz="3600" dirty="0" smtClean="0"/>
            <a:t>„technik“</a:t>
          </a:r>
          <a:endParaRPr lang="cs-CZ" sz="3600" dirty="0"/>
        </a:p>
      </dgm:t>
    </dgm:pt>
    <dgm:pt modelId="{2CADA23D-6BC3-41C4-91CE-388993F1340F}" type="parTrans" cxnId="{E563A557-23CE-46BB-9EB2-D4DF99BF0EC2}">
      <dgm:prSet/>
      <dgm:spPr/>
      <dgm:t>
        <a:bodyPr/>
        <a:lstStyle/>
        <a:p>
          <a:endParaRPr lang="cs-CZ"/>
        </a:p>
      </dgm:t>
    </dgm:pt>
    <dgm:pt modelId="{8CF17534-4416-4AB8-BA13-F3CA1F1A22A0}" type="sibTrans" cxnId="{E563A557-23CE-46BB-9EB2-D4DF99BF0EC2}">
      <dgm:prSet/>
      <dgm:spPr/>
      <dgm:t>
        <a:bodyPr/>
        <a:lstStyle/>
        <a:p>
          <a:endParaRPr lang="cs-CZ"/>
        </a:p>
      </dgm:t>
    </dgm:pt>
    <dgm:pt modelId="{CD07D674-018E-48AC-959D-423146F4C509}">
      <dgm:prSet phldrT="[Text]" custScaleX="210198" custRadScaleRad="165550" custRadScaleInc="1833"/>
      <dgm:spPr/>
      <dgm:t>
        <a:bodyPr/>
        <a:lstStyle/>
        <a:p>
          <a:endParaRPr lang="cs-CZ"/>
        </a:p>
      </dgm:t>
    </dgm:pt>
    <dgm:pt modelId="{2C6D5048-89C3-4B90-9701-AB9780B7A5E4}" type="parTrans" cxnId="{14930605-9D4E-4F07-9FC1-C8AC0AA532D4}">
      <dgm:prSet/>
      <dgm:spPr/>
      <dgm:t>
        <a:bodyPr/>
        <a:lstStyle/>
        <a:p>
          <a:endParaRPr lang="cs-CZ"/>
        </a:p>
      </dgm:t>
    </dgm:pt>
    <dgm:pt modelId="{D20E8DE7-5000-49F0-B29E-28CC49D3463D}" type="sibTrans" cxnId="{14930605-9D4E-4F07-9FC1-C8AC0AA532D4}">
      <dgm:prSet/>
      <dgm:spPr/>
      <dgm:t>
        <a:bodyPr/>
        <a:lstStyle/>
        <a:p>
          <a:endParaRPr lang="cs-CZ"/>
        </a:p>
      </dgm:t>
    </dgm:pt>
    <dgm:pt modelId="{1EAAC83E-3043-462D-BDD4-087CD364C24D}">
      <dgm:prSet phldrT="[Text]" custScaleX="210198" custRadScaleRad="165550" custRadScaleInc="1833"/>
      <dgm:spPr/>
      <dgm:t>
        <a:bodyPr/>
        <a:lstStyle/>
        <a:p>
          <a:endParaRPr lang="cs-CZ"/>
        </a:p>
      </dgm:t>
    </dgm:pt>
    <dgm:pt modelId="{5C770D8E-F818-4A59-9515-09101EDA491C}" type="parTrans" cxnId="{4C73C08D-5EBF-4E90-9BA3-ECA5F7797BC1}">
      <dgm:prSet/>
      <dgm:spPr/>
      <dgm:t>
        <a:bodyPr/>
        <a:lstStyle/>
        <a:p>
          <a:endParaRPr lang="cs-CZ"/>
        </a:p>
      </dgm:t>
    </dgm:pt>
    <dgm:pt modelId="{AC9ABBCE-4B0A-43CB-894A-5571BDEDA8CA}" type="sibTrans" cxnId="{4C73C08D-5EBF-4E90-9BA3-ECA5F7797BC1}">
      <dgm:prSet/>
      <dgm:spPr/>
      <dgm:t>
        <a:bodyPr/>
        <a:lstStyle/>
        <a:p>
          <a:endParaRPr lang="cs-CZ"/>
        </a:p>
      </dgm:t>
    </dgm:pt>
    <dgm:pt modelId="{92840CB9-1D72-4130-850B-4294477C3AB9}" type="pres">
      <dgm:prSet presAssocID="{7488B44E-6D0E-4FC5-8152-6C0269021E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F87E6B0-1F59-4402-9B1C-9540FA4EE59B}" type="pres">
      <dgm:prSet presAssocID="{0165B134-1384-4772-A900-B516FBEE1CA9}" presName="centerShape" presStyleLbl="node0" presStyleIdx="0" presStyleCnt="1" custScaleX="314810" custScaleY="177013" custLinFactNeighborY="-1489"/>
      <dgm:spPr/>
      <dgm:t>
        <a:bodyPr/>
        <a:lstStyle/>
        <a:p>
          <a:endParaRPr lang="cs-CZ"/>
        </a:p>
      </dgm:t>
    </dgm:pt>
    <dgm:pt modelId="{671D346A-A229-4383-8689-BE42A3A4063A}" type="pres">
      <dgm:prSet presAssocID="{980BA405-F69B-4910-95E4-F2ECD9CD39A5}" presName="Name9" presStyleLbl="parChTrans1D2" presStyleIdx="0" presStyleCnt="4"/>
      <dgm:spPr/>
      <dgm:t>
        <a:bodyPr/>
        <a:lstStyle/>
        <a:p>
          <a:endParaRPr lang="cs-CZ"/>
        </a:p>
      </dgm:t>
    </dgm:pt>
    <dgm:pt modelId="{BFB318FC-CBA0-4FD0-9B18-10A698619CD6}" type="pres">
      <dgm:prSet presAssocID="{980BA405-F69B-4910-95E4-F2ECD9CD39A5}" presName="connTx" presStyleLbl="parChTrans1D2" presStyleIdx="0" presStyleCnt="4"/>
      <dgm:spPr/>
      <dgm:t>
        <a:bodyPr/>
        <a:lstStyle/>
        <a:p>
          <a:endParaRPr lang="cs-CZ"/>
        </a:p>
      </dgm:t>
    </dgm:pt>
    <dgm:pt modelId="{008F4729-A5D2-44C8-B846-97946F853551}" type="pres">
      <dgm:prSet presAssocID="{607A3E03-86E8-4EEA-99CF-A0844060F338}" presName="node" presStyleLbl="node1" presStyleIdx="0" presStyleCnt="4" custScaleX="243265" custRadScaleRad="87254" custRadScaleInc="40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9963F8-AFEE-4E81-B53F-61B1160758B6}" type="pres">
      <dgm:prSet presAssocID="{49912C43-CB0A-4792-83D3-9A31AA85213F}" presName="Name9" presStyleLbl="parChTrans1D2" presStyleIdx="1" presStyleCnt="4"/>
      <dgm:spPr/>
      <dgm:t>
        <a:bodyPr/>
        <a:lstStyle/>
        <a:p>
          <a:endParaRPr lang="cs-CZ"/>
        </a:p>
      </dgm:t>
    </dgm:pt>
    <dgm:pt modelId="{D8B3F6FE-85F3-4F5C-A952-474C748CE938}" type="pres">
      <dgm:prSet presAssocID="{49912C43-CB0A-4792-83D3-9A31AA85213F}" presName="connTx" presStyleLbl="parChTrans1D2" presStyleIdx="1" presStyleCnt="4"/>
      <dgm:spPr/>
      <dgm:t>
        <a:bodyPr/>
        <a:lstStyle/>
        <a:p>
          <a:endParaRPr lang="cs-CZ"/>
        </a:p>
      </dgm:t>
    </dgm:pt>
    <dgm:pt modelId="{81082A28-F392-4DC8-BD86-0F2CD59280B9}" type="pres">
      <dgm:prSet presAssocID="{D4B050B3-71F0-4669-B6C6-F25CEAFA9444}" presName="node" presStyleLbl="node1" presStyleIdx="1" presStyleCnt="4" custScaleX="200959" custRadScaleRad="165541" custRadScaleInc="-27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CEFD6A-C11B-4416-BB2E-A0460AF07D05}" type="pres">
      <dgm:prSet presAssocID="{D6CAE742-2C2D-4995-94C3-A0EAEADC13E3}" presName="Name9" presStyleLbl="parChTrans1D2" presStyleIdx="2" presStyleCnt="4"/>
      <dgm:spPr/>
      <dgm:t>
        <a:bodyPr/>
        <a:lstStyle/>
        <a:p>
          <a:endParaRPr lang="cs-CZ"/>
        </a:p>
      </dgm:t>
    </dgm:pt>
    <dgm:pt modelId="{61C4C454-2F3F-4DA1-83C1-9E6DA436B313}" type="pres">
      <dgm:prSet presAssocID="{D6CAE742-2C2D-4995-94C3-A0EAEADC13E3}" presName="connTx" presStyleLbl="parChTrans1D2" presStyleIdx="2" presStyleCnt="4"/>
      <dgm:spPr/>
      <dgm:t>
        <a:bodyPr/>
        <a:lstStyle/>
        <a:p>
          <a:endParaRPr lang="cs-CZ"/>
        </a:p>
      </dgm:t>
    </dgm:pt>
    <dgm:pt modelId="{396EF6B5-C1E9-40EC-BC91-064A3DD84D9D}" type="pres">
      <dgm:prSet presAssocID="{7BD513B4-3BBB-4C2A-BF7B-3B0C5E7FE7E1}" presName="node" presStyleLbl="node1" presStyleIdx="2" presStyleCnt="4" custScaleX="332940" custScaleY="86930" custRadScaleRad="78498" custRadScaleInc="-84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CC6F65-9C43-4317-94FA-39C81A02D6E7}" type="pres">
      <dgm:prSet presAssocID="{2CADA23D-6BC3-41C4-91CE-388993F1340F}" presName="Name9" presStyleLbl="parChTrans1D2" presStyleIdx="3" presStyleCnt="4"/>
      <dgm:spPr/>
      <dgm:t>
        <a:bodyPr/>
        <a:lstStyle/>
        <a:p>
          <a:endParaRPr lang="cs-CZ"/>
        </a:p>
      </dgm:t>
    </dgm:pt>
    <dgm:pt modelId="{93F5357D-52FF-4F50-90A2-FB6660B44C19}" type="pres">
      <dgm:prSet presAssocID="{2CADA23D-6BC3-41C4-91CE-388993F1340F}" presName="connTx" presStyleLbl="parChTrans1D2" presStyleIdx="3" presStyleCnt="4"/>
      <dgm:spPr/>
      <dgm:t>
        <a:bodyPr/>
        <a:lstStyle/>
        <a:p>
          <a:endParaRPr lang="cs-CZ"/>
        </a:p>
      </dgm:t>
    </dgm:pt>
    <dgm:pt modelId="{A6E8A1E7-7F5E-435D-81F5-E6CDFBCF5EC0}" type="pres">
      <dgm:prSet presAssocID="{1CCDAD1D-C4DA-4A61-86A5-AB07C3940DEC}" presName="node" presStyleLbl="node1" presStyleIdx="3" presStyleCnt="4" custScaleX="210198" custRadScaleRad="165550" custRadScaleInc="18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77E23EE-CC19-4217-82CA-1ECCE1A7F147}" type="presOf" srcId="{49912C43-CB0A-4792-83D3-9A31AA85213F}" destId="{B39963F8-AFEE-4E81-B53F-61B1160758B6}" srcOrd="0" destOrd="0" presId="urn:microsoft.com/office/officeart/2005/8/layout/radial1"/>
    <dgm:cxn modelId="{E563A557-23CE-46BB-9EB2-D4DF99BF0EC2}" srcId="{0165B134-1384-4772-A900-B516FBEE1CA9}" destId="{1CCDAD1D-C4DA-4A61-86A5-AB07C3940DEC}" srcOrd="3" destOrd="0" parTransId="{2CADA23D-6BC3-41C4-91CE-388993F1340F}" sibTransId="{8CF17534-4416-4AB8-BA13-F3CA1F1A22A0}"/>
    <dgm:cxn modelId="{DB7576C4-DF01-4623-9347-A4D62BCD69E7}" type="presOf" srcId="{D6CAE742-2C2D-4995-94C3-A0EAEADC13E3}" destId="{61C4C454-2F3F-4DA1-83C1-9E6DA436B313}" srcOrd="1" destOrd="0" presId="urn:microsoft.com/office/officeart/2005/8/layout/radial1"/>
    <dgm:cxn modelId="{10D80D13-2227-4A73-8237-42FDCE35885E}" srcId="{0165B134-1384-4772-A900-B516FBEE1CA9}" destId="{607A3E03-86E8-4EEA-99CF-A0844060F338}" srcOrd="0" destOrd="0" parTransId="{980BA405-F69B-4910-95E4-F2ECD9CD39A5}" sibTransId="{E5A53144-8AAF-4A2F-A816-0F7D43952EB5}"/>
    <dgm:cxn modelId="{AB9692CB-40F3-43E9-88AB-0AF6F6B6DC40}" srcId="{0165B134-1384-4772-A900-B516FBEE1CA9}" destId="{7BD513B4-3BBB-4C2A-BF7B-3B0C5E7FE7E1}" srcOrd="2" destOrd="0" parTransId="{D6CAE742-2C2D-4995-94C3-A0EAEADC13E3}" sibTransId="{E1551AE5-628E-49EC-A5BA-8D8AFD6756BE}"/>
    <dgm:cxn modelId="{134C2C30-EA68-4047-88A5-3E37A5895999}" type="presOf" srcId="{0165B134-1384-4772-A900-B516FBEE1CA9}" destId="{BF87E6B0-1F59-4402-9B1C-9540FA4EE59B}" srcOrd="0" destOrd="0" presId="urn:microsoft.com/office/officeart/2005/8/layout/radial1"/>
    <dgm:cxn modelId="{4C73C08D-5EBF-4E90-9BA3-ECA5F7797BC1}" srcId="{7488B44E-6D0E-4FC5-8152-6C0269021ECF}" destId="{1EAAC83E-3043-462D-BDD4-087CD364C24D}" srcOrd="2" destOrd="0" parTransId="{5C770D8E-F818-4A59-9515-09101EDA491C}" sibTransId="{AC9ABBCE-4B0A-43CB-894A-5571BDEDA8CA}"/>
    <dgm:cxn modelId="{90252215-F889-45A6-A52C-D26E56558CE5}" type="presOf" srcId="{D6CAE742-2C2D-4995-94C3-A0EAEADC13E3}" destId="{9CCEFD6A-C11B-4416-BB2E-A0460AF07D05}" srcOrd="0" destOrd="0" presId="urn:microsoft.com/office/officeart/2005/8/layout/radial1"/>
    <dgm:cxn modelId="{04C44EAB-F97C-4DA2-9B87-33E7AA49E281}" srcId="{0165B134-1384-4772-A900-B516FBEE1CA9}" destId="{D4B050B3-71F0-4669-B6C6-F25CEAFA9444}" srcOrd="1" destOrd="0" parTransId="{49912C43-CB0A-4792-83D3-9A31AA85213F}" sibTransId="{483032E4-DCB8-4C27-8F2B-D08518CA6E0A}"/>
    <dgm:cxn modelId="{E86FD784-EF11-4EC7-AD9B-11394970A7DF}" type="presOf" srcId="{980BA405-F69B-4910-95E4-F2ECD9CD39A5}" destId="{BFB318FC-CBA0-4FD0-9B18-10A698619CD6}" srcOrd="1" destOrd="0" presId="urn:microsoft.com/office/officeart/2005/8/layout/radial1"/>
    <dgm:cxn modelId="{9D25743F-565F-4CCE-AD9F-87958AB321F1}" type="presOf" srcId="{1CCDAD1D-C4DA-4A61-86A5-AB07C3940DEC}" destId="{A6E8A1E7-7F5E-435D-81F5-E6CDFBCF5EC0}" srcOrd="0" destOrd="0" presId="urn:microsoft.com/office/officeart/2005/8/layout/radial1"/>
    <dgm:cxn modelId="{061874DB-5CA1-4680-ADE6-DEB37EE0AE73}" srcId="{7488B44E-6D0E-4FC5-8152-6C0269021ECF}" destId="{0165B134-1384-4772-A900-B516FBEE1CA9}" srcOrd="0" destOrd="0" parTransId="{05B20209-1CA3-4055-B686-685039DA033E}" sibTransId="{F5D900CF-0CE6-4220-BABC-803CFB87A916}"/>
    <dgm:cxn modelId="{4BD86AA6-84A1-4CD2-9552-AF45FEFA7F99}" type="presOf" srcId="{7488B44E-6D0E-4FC5-8152-6C0269021ECF}" destId="{92840CB9-1D72-4130-850B-4294477C3AB9}" srcOrd="0" destOrd="0" presId="urn:microsoft.com/office/officeart/2005/8/layout/radial1"/>
    <dgm:cxn modelId="{14930605-9D4E-4F07-9FC1-C8AC0AA532D4}" srcId="{7488B44E-6D0E-4FC5-8152-6C0269021ECF}" destId="{CD07D674-018E-48AC-959D-423146F4C509}" srcOrd="1" destOrd="0" parTransId="{2C6D5048-89C3-4B90-9701-AB9780B7A5E4}" sibTransId="{D20E8DE7-5000-49F0-B29E-28CC49D3463D}"/>
    <dgm:cxn modelId="{E337C793-8D55-403E-805D-B9CAC4E1860B}" type="presOf" srcId="{49912C43-CB0A-4792-83D3-9A31AA85213F}" destId="{D8B3F6FE-85F3-4F5C-A952-474C748CE938}" srcOrd="1" destOrd="0" presId="urn:microsoft.com/office/officeart/2005/8/layout/radial1"/>
    <dgm:cxn modelId="{2FCC22AE-3231-4091-9D86-B022A5E18277}" type="presOf" srcId="{2CADA23D-6BC3-41C4-91CE-388993F1340F}" destId="{09CC6F65-9C43-4317-94FA-39C81A02D6E7}" srcOrd="0" destOrd="0" presId="urn:microsoft.com/office/officeart/2005/8/layout/radial1"/>
    <dgm:cxn modelId="{CA3F9120-4030-4C00-BEB5-BB46B47B86C5}" type="presOf" srcId="{7BD513B4-3BBB-4C2A-BF7B-3B0C5E7FE7E1}" destId="{396EF6B5-C1E9-40EC-BC91-064A3DD84D9D}" srcOrd="0" destOrd="0" presId="urn:microsoft.com/office/officeart/2005/8/layout/radial1"/>
    <dgm:cxn modelId="{CE2DAF79-5F27-48ED-8060-97AE14283340}" type="presOf" srcId="{980BA405-F69B-4910-95E4-F2ECD9CD39A5}" destId="{671D346A-A229-4383-8689-BE42A3A4063A}" srcOrd="0" destOrd="0" presId="urn:microsoft.com/office/officeart/2005/8/layout/radial1"/>
    <dgm:cxn modelId="{AA6F5C73-E0BA-496F-9AC2-A7CA2BCB0714}" type="presOf" srcId="{607A3E03-86E8-4EEA-99CF-A0844060F338}" destId="{008F4729-A5D2-44C8-B846-97946F853551}" srcOrd="0" destOrd="0" presId="urn:microsoft.com/office/officeart/2005/8/layout/radial1"/>
    <dgm:cxn modelId="{D24F8E2A-C2B9-4B07-834A-089392C33DBD}" type="presOf" srcId="{2CADA23D-6BC3-41C4-91CE-388993F1340F}" destId="{93F5357D-52FF-4F50-90A2-FB6660B44C19}" srcOrd="1" destOrd="0" presId="urn:microsoft.com/office/officeart/2005/8/layout/radial1"/>
    <dgm:cxn modelId="{E5237B3E-BFB8-4CD6-88B1-88B7A6520557}" type="presOf" srcId="{D4B050B3-71F0-4669-B6C6-F25CEAFA9444}" destId="{81082A28-F392-4DC8-BD86-0F2CD59280B9}" srcOrd="0" destOrd="0" presId="urn:microsoft.com/office/officeart/2005/8/layout/radial1"/>
    <dgm:cxn modelId="{591E078A-9ADF-4428-97CF-247353AB09F9}" type="presParOf" srcId="{92840CB9-1D72-4130-850B-4294477C3AB9}" destId="{BF87E6B0-1F59-4402-9B1C-9540FA4EE59B}" srcOrd="0" destOrd="0" presId="urn:microsoft.com/office/officeart/2005/8/layout/radial1"/>
    <dgm:cxn modelId="{9CFE3D42-C244-4EE5-AEFD-17A9D1FF4252}" type="presParOf" srcId="{92840CB9-1D72-4130-850B-4294477C3AB9}" destId="{671D346A-A229-4383-8689-BE42A3A4063A}" srcOrd="1" destOrd="0" presId="urn:microsoft.com/office/officeart/2005/8/layout/radial1"/>
    <dgm:cxn modelId="{7976C20A-A122-42F8-AF9C-D1A29A1C86C6}" type="presParOf" srcId="{671D346A-A229-4383-8689-BE42A3A4063A}" destId="{BFB318FC-CBA0-4FD0-9B18-10A698619CD6}" srcOrd="0" destOrd="0" presId="urn:microsoft.com/office/officeart/2005/8/layout/radial1"/>
    <dgm:cxn modelId="{8093C430-947B-4538-91A2-0A9E6676B864}" type="presParOf" srcId="{92840CB9-1D72-4130-850B-4294477C3AB9}" destId="{008F4729-A5D2-44C8-B846-97946F853551}" srcOrd="2" destOrd="0" presId="urn:microsoft.com/office/officeart/2005/8/layout/radial1"/>
    <dgm:cxn modelId="{0C002BBB-8A85-4195-B7BB-DDA4AC5610F8}" type="presParOf" srcId="{92840CB9-1D72-4130-850B-4294477C3AB9}" destId="{B39963F8-AFEE-4E81-B53F-61B1160758B6}" srcOrd="3" destOrd="0" presId="urn:microsoft.com/office/officeart/2005/8/layout/radial1"/>
    <dgm:cxn modelId="{D921BB96-4997-4924-BDD7-91583962FA17}" type="presParOf" srcId="{B39963F8-AFEE-4E81-B53F-61B1160758B6}" destId="{D8B3F6FE-85F3-4F5C-A952-474C748CE938}" srcOrd="0" destOrd="0" presId="urn:microsoft.com/office/officeart/2005/8/layout/radial1"/>
    <dgm:cxn modelId="{0156A6A5-ECEE-4139-8E27-FCFFF689ED81}" type="presParOf" srcId="{92840CB9-1D72-4130-850B-4294477C3AB9}" destId="{81082A28-F392-4DC8-BD86-0F2CD59280B9}" srcOrd="4" destOrd="0" presId="urn:microsoft.com/office/officeart/2005/8/layout/radial1"/>
    <dgm:cxn modelId="{56422830-D842-4802-9ECC-7E099FE6F5BA}" type="presParOf" srcId="{92840CB9-1D72-4130-850B-4294477C3AB9}" destId="{9CCEFD6A-C11B-4416-BB2E-A0460AF07D05}" srcOrd="5" destOrd="0" presId="urn:microsoft.com/office/officeart/2005/8/layout/radial1"/>
    <dgm:cxn modelId="{39AD092D-04BA-4E4A-B9DB-9AAAE0F103C0}" type="presParOf" srcId="{9CCEFD6A-C11B-4416-BB2E-A0460AF07D05}" destId="{61C4C454-2F3F-4DA1-83C1-9E6DA436B313}" srcOrd="0" destOrd="0" presId="urn:microsoft.com/office/officeart/2005/8/layout/radial1"/>
    <dgm:cxn modelId="{AA9DBA95-59ED-4EDB-B7D3-806A9ECFFD98}" type="presParOf" srcId="{92840CB9-1D72-4130-850B-4294477C3AB9}" destId="{396EF6B5-C1E9-40EC-BC91-064A3DD84D9D}" srcOrd="6" destOrd="0" presId="urn:microsoft.com/office/officeart/2005/8/layout/radial1"/>
    <dgm:cxn modelId="{3342DC78-DA9E-4EC6-AB9E-6964879451A4}" type="presParOf" srcId="{92840CB9-1D72-4130-850B-4294477C3AB9}" destId="{09CC6F65-9C43-4317-94FA-39C81A02D6E7}" srcOrd="7" destOrd="0" presId="urn:microsoft.com/office/officeart/2005/8/layout/radial1"/>
    <dgm:cxn modelId="{1A5B5393-80BF-420D-A895-10C5791A3314}" type="presParOf" srcId="{09CC6F65-9C43-4317-94FA-39C81A02D6E7}" destId="{93F5357D-52FF-4F50-90A2-FB6660B44C19}" srcOrd="0" destOrd="0" presId="urn:microsoft.com/office/officeart/2005/8/layout/radial1"/>
    <dgm:cxn modelId="{B9B922C3-8E1B-45D8-BCEA-558BBDFBD467}" type="presParOf" srcId="{92840CB9-1D72-4130-850B-4294477C3AB9}" destId="{A6E8A1E7-7F5E-435D-81F5-E6CDFBCF5EC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5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9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0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1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0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0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6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8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7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7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3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7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0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2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7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EF191-2A59-497B-8745-83F2412AADF4}" type="datetimeFigureOut">
              <a:rPr lang="cs-CZ" smtClean="0"/>
              <a:pPr/>
              <a:t>30.1.2018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08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07772" y="3428999"/>
            <a:ext cx="9777412" cy="385586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Podpora sociální práce v obci Kolín a na území obecního úřadu obce s rozšířenou působností</a:t>
            </a:r>
            <a:r>
              <a:rPr lang="cs-CZ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cs-CZ" sz="2000" dirty="0" err="1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r.č</a:t>
            </a:r>
            <a:r>
              <a:rPr lang="cs-CZ" sz="20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CZ.03.2.63/0.0/0.0/16_128/0006210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Nadpis 1"/>
          <p:cNvSpPr>
            <a:spLocks noGrp="1"/>
          </p:cNvSpPr>
          <p:nvPr/>
        </p:nvSpPr>
        <p:spPr>
          <a:xfrm>
            <a:off x="2738778" y="3748537"/>
            <a:ext cx="8915399" cy="899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2" y="5303665"/>
            <a:ext cx="5718048" cy="16123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115025" y="9504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Workshop 1. 2. 2018 Hradec Králové</a:t>
            </a:r>
          </a:p>
          <a:p>
            <a:pPr algn="ctr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Role sociální práce ve vztahu k výkonu veřejného opatrovnictví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9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3" y="157097"/>
            <a:ext cx="10530453" cy="65184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5938981" y="2832995"/>
            <a:ext cx="844434" cy="665018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801640" y="6529398"/>
            <a:ext cx="103903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Zdroj: Ministerstvo spravedlnost ČR </a:t>
            </a:r>
            <a:r>
              <a:rPr lang="cs-CZ" sz="1300" dirty="0"/>
              <a:t>– </a:t>
            </a:r>
            <a:r>
              <a:rPr lang="cs-CZ" sz="1300" dirty="0" smtClean="0"/>
              <a:t>materiály ze </a:t>
            </a:r>
            <a:r>
              <a:rPr lang="cs-CZ" sz="1300" dirty="0"/>
              <a:t>setkání k tematice svéprávnosti, opatrovnictví a podpůrných </a:t>
            </a:r>
            <a:r>
              <a:rPr lang="cs-CZ" sz="1300" dirty="0" smtClean="0"/>
              <a:t>opatření na MS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5600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82" y="238558"/>
            <a:ext cx="10648918" cy="64370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ál 3"/>
          <p:cNvSpPr/>
          <p:nvPr/>
        </p:nvSpPr>
        <p:spPr>
          <a:xfrm>
            <a:off x="5948219" y="3158837"/>
            <a:ext cx="638924" cy="48952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01640" y="6529398"/>
            <a:ext cx="103903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Zdroj: Ministerstvo spravedlnost ČR </a:t>
            </a:r>
            <a:r>
              <a:rPr lang="cs-CZ" sz="1300" dirty="0"/>
              <a:t>– </a:t>
            </a:r>
            <a:r>
              <a:rPr lang="cs-CZ" sz="1300" dirty="0" smtClean="0"/>
              <a:t>materiály ze </a:t>
            </a:r>
            <a:r>
              <a:rPr lang="cs-CZ" sz="1300" dirty="0"/>
              <a:t>setkání k tematice svéprávnosti, opatrovnictví a podpůrných </a:t>
            </a:r>
            <a:r>
              <a:rPr lang="cs-CZ" sz="1300" dirty="0" smtClean="0"/>
              <a:t>opatření na MS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1211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77" y="146194"/>
            <a:ext cx="10780651" cy="65293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3" name="Ovál 2"/>
          <p:cNvSpPr/>
          <p:nvPr/>
        </p:nvSpPr>
        <p:spPr>
          <a:xfrm>
            <a:off x="5975928" y="2846849"/>
            <a:ext cx="715125" cy="62807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38677" y="6529398"/>
            <a:ext cx="103903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Zdroj: Ministerstvo spravedlnost ČR </a:t>
            </a:r>
            <a:r>
              <a:rPr lang="cs-CZ" sz="1300" dirty="0"/>
              <a:t>– </a:t>
            </a:r>
            <a:r>
              <a:rPr lang="cs-CZ" sz="1300" dirty="0" smtClean="0"/>
              <a:t>materiály ze </a:t>
            </a:r>
            <a:r>
              <a:rPr lang="cs-CZ" sz="1300" dirty="0"/>
              <a:t>setkání k tematice svéprávnosti, opatrovnictví a podpůrných </a:t>
            </a:r>
            <a:r>
              <a:rPr lang="cs-CZ" sz="1300" dirty="0" smtClean="0"/>
              <a:t>opatření na MS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8817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333824"/>
            <a:ext cx="9207188" cy="740233"/>
          </a:xfr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 smtClean="0"/>
              <a:t>Opatrovnictví v Kolíně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92924" y="1291771"/>
            <a:ext cx="9207189" cy="5326744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100" b="1" dirty="0" smtClean="0">
                <a:solidFill>
                  <a:schemeClr val="tx1"/>
                </a:solidFill>
              </a:rPr>
              <a:t>Samostatná funkce veřejného opatrovníka a sociálního pracovníka </a:t>
            </a:r>
          </a:p>
          <a:p>
            <a:endParaRPr lang="cs-CZ" sz="500" dirty="0" smtClean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Celkový</a:t>
            </a:r>
            <a:r>
              <a:rPr lang="cs-CZ" sz="2400" dirty="0" smtClean="0">
                <a:solidFill>
                  <a:schemeClr val="tx1"/>
                </a:solidFill>
              </a:rPr>
              <a:t> počet osob s ustanovením veřejného                                         </a:t>
            </a:r>
            <a:r>
              <a:rPr lang="cs-CZ" sz="2400" dirty="0">
                <a:solidFill>
                  <a:schemeClr val="tx1"/>
                </a:solidFill>
              </a:rPr>
              <a:t>opatrovníka</a:t>
            </a:r>
            <a:r>
              <a:rPr lang="cs-CZ" sz="2400" dirty="0" smtClean="0">
                <a:solidFill>
                  <a:schemeClr val="tx1"/>
                </a:solidFill>
              </a:rPr>
              <a:t> 	</a:t>
            </a:r>
          </a:p>
          <a:p>
            <a:pPr lvl="4"/>
            <a:r>
              <a:rPr lang="cs-CZ" sz="1800" dirty="0" smtClean="0">
                <a:solidFill>
                  <a:schemeClr val="tx1"/>
                </a:solidFill>
              </a:rPr>
              <a:t>30 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Počet pracovníků</a:t>
            </a:r>
          </a:p>
          <a:p>
            <a:pPr lvl="4"/>
            <a:r>
              <a:rPr lang="cs-CZ" sz="1800" dirty="0" smtClean="0">
                <a:solidFill>
                  <a:schemeClr val="tx1"/>
                </a:solidFill>
              </a:rPr>
              <a:t>2 pracovníci  (0,6 </a:t>
            </a:r>
            <a:r>
              <a:rPr lang="cs-CZ" sz="1800" dirty="0">
                <a:solidFill>
                  <a:schemeClr val="tx1"/>
                </a:solidFill>
              </a:rPr>
              <a:t>a 0,7 </a:t>
            </a:r>
            <a:r>
              <a:rPr lang="cs-CZ" sz="1800" dirty="0" smtClean="0">
                <a:solidFill>
                  <a:schemeClr val="tx1"/>
                </a:solidFill>
              </a:rPr>
              <a:t>úvazek) – zvýšení úvazků v návaznosti na finanční prostředky poskytované ze státního rozpočtu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Cílová skupina					</a:t>
            </a:r>
          </a:p>
          <a:p>
            <a:pPr lvl="4"/>
            <a:r>
              <a:rPr lang="cs-CZ" sz="1800" dirty="0" smtClean="0">
                <a:solidFill>
                  <a:schemeClr val="tx1"/>
                </a:solidFill>
              </a:rPr>
              <a:t>osoby </a:t>
            </a:r>
            <a:r>
              <a:rPr lang="cs-CZ" sz="1800" dirty="0">
                <a:solidFill>
                  <a:schemeClr val="tx1"/>
                </a:solidFill>
              </a:rPr>
              <a:t>s </a:t>
            </a:r>
            <a:r>
              <a:rPr lang="cs-CZ" sz="1800" dirty="0" smtClean="0">
                <a:solidFill>
                  <a:schemeClr val="tx1"/>
                </a:solidFill>
              </a:rPr>
              <a:t>duševním onemocněním, </a:t>
            </a:r>
            <a:r>
              <a:rPr lang="cs-CZ" sz="1800" dirty="0">
                <a:solidFill>
                  <a:schemeClr val="tx1"/>
                </a:solidFill>
              </a:rPr>
              <a:t>přibývá </a:t>
            </a:r>
            <a:r>
              <a:rPr lang="cs-CZ" sz="1800" dirty="0" smtClean="0">
                <a:solidFill>
                  <a:schemeClr val="tx1"/>
                </a:solidFill>
              </a:rPr>
              <a:t>lidí mladší </a:t>
            </a:r>
            <a:r>
              <a:rPr lang="cs-CZ" sz="1800" dirty="0">
                <a:solidFill>
                  <a:schemeClr val="tx1"/>
                </a:solidFill>
              </a:rPr>
              <a:t>věkové kategorie, více mužů než </a:t>
            </a:r>
            <a:r>
              <a:rPr lang="cs-CZ" sz="1800" dirty="0" smtClean="0">
                <a:solidFill>
                  <a:schemeClr val="tx1"/>
                </a:solidFill>
              </a:rPr>
              <a:t>žen, náročnější intervence VO 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Bydlení		</a:t>
            </a:r>
          </a:p>
          <a:p>
            <a:pPr lvl="4"/>
            <a:r>
              <a:rPr lang="cs-CZ" sz="1800" dirty="0">
                <a:solidFill>
                  <a:schemeClr val="tx1"/>
                </a:solidFill>
              </a:rPr>
              <a:t>ubytovna, domov pro OZP, DPS, chráněné bydlení, vlastní/nájemní </a:t>
            </a:r>
            <a:r>
              <a:rPr lang="cs-CZ" sz="1800" dirty="0" smtClean="0">
                <a:solidFill>
                  <a:schemeClr val="tx1"/>
                </a:solidFill>
              </a:rPr>
              <a:t>byt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79149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1"/>
                </a:solidFill>
              </a:rPr>
              <a:t>Veřejný opatrovník X sociální pracovník 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2947999" y="1299843"/>
            <a:ext cx="3992732" cy="576262"/>
          </a:xfrm>
        </p:spPr>
        <p:txBody>
          <a:bodyPr/>
          <a:lstStyle/>
          <a:p>
            <a:r>
              <a:rPr lang="cs-CZ" sz="1600" b="1" dirty="0" smtClean="0">
                <a:solidFill>
                  <a:schemeClr val="tx1"/>
                </a:solidFill>
              </a:rPr>
              <a:t>Sociální pracovník ve vztahu ke klientovi s omezením svéprávnosti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2592924" y="2001329"/>
            <a:ext cx="4357735" cy="4097546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poskytování sociálního poradenství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asistence, podpora, zprostředkování </a:t>
            </a:r>
            <a:r>
              <a:rPr lang="cs-CZ" sz="2000" dirty="0">
                <a:solidFill>
                  <a:schemeClr val="tx1"/>
                </a:solidFill>
              </a:rPr>
              <a:t>kontaktů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vyhledávání </a:t>
            </a:r>
            <a:r>
              <a:rPr lang="cs-CZ" sz="2000" dirty="0">
                <a:solidFill>
                  <a:schemeClr val="tx1"/>
                </a:solidFill>
              </a:rPr>
              <a:t>a zajištění sociální služby, návazných aktivit, pomůcek apod.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sepsání </a:t>
            </a:r>
            <a:r>
              <a:rPr lang="cs-CZ" sz="2000" dirty="0">
                <a:solidFill>
                  <a:schemeClr val="tx1"/>
                </a:solidFill>
              </a:rPr>
              <a:t>návrhů, žádostí, odvolání atd. </a:t>
            </a:r>
          </a:p>
          <a:p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ociální šetření, depistáž, informační,… 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6940731" y="1876105"/>
            <a:ext cx="4338674" cy="4054416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výkon funkce dle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</a:rPr>
              <a:t>zákona 89/2012 Sb., občanský zákoník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</a:rPr>
              <a:t>zákona </a:t>
            </a:r>
            <a:r>
              <a:rPr lang="cs-CZ" sz="2000" dirty="0">
                <a:solidFill>
                  <a:schemeClr val="tx1"/>
                </a:solidFill>
              </a:rPr>
              <a:t>č. 292/2013 Sb</a:t>
            </a:r>
            <a:r>
              <a:rPr lang="cs-CZ" sz="2000" dirty="0" smtClean="0">
                <a:solidFill>
                  <a:schemeClr val="tx1"/>
                </a:solidFill>
              </a:rPr>
              <a:t>., o </a:t>
            </a:r>
            <a:r>
              <a:rPr lang="cs-CZ" sz="2000" dirty="0">
                <a:solidFill>
                  <a:schemeClr val="tx1"/>
                </a:solidFill>
              </a:rPr>
              <a:t>zvláštních řízeních soudních 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2"/>
            <a:r>
              <a:rPr lang="cs-CZ" sz="2000" dirty="0" smtClean="0">
                <a:solidFill>
                  <a:schemeClr val="tx1"/>
                </a:solidFill>
              </a:rPr>
              <a:t>zákona </a:t>
            </a:r>
            <a:r>
              <a:rPr lang="cs-CZ" sz="2000" dirty="0">
                <a:solidFill>
                  <a:schemeClr val="tx1"/>
                </a:solidFill>
              </a:rPr>
              <a:t>č. 99/1963 Sb., občanský soudní řád</a:t>
            </a: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7313584" y="1293400"/>
            <a:ext cx="3999001" cy="576263"/>
          </a:xfrm>
        </p:spPr>
        <p:txBody>
          <a:bodyPr/>
          <a:lstStyle/>
          <a:p>
            <a:r>
              <a:rPr lang="cs-CZ" sz="1600" b="1" dirty="0" smtClean="0">
                <a:solidFill>
                  <a:schemeClr val="tx1"/>
                </a:solidFill>
              </a:rPr>
              <a:t>Veřejný opatrovník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18180" y="6232278"/>
            <a:ext cx="8632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- tam, kde je přesah kompetencí: přítomnost VO i SP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476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7226217"/>
              </p:ext>
            </p:extLst>
          </p:nvPr>
        </p:nvGraphicFramePr>
        <p:xfrm>
          <a:off x="2304156" y="1273313"/>
          <a:ext cx="97219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1973656" y="581885"/>
            <a:ext cx="9497086" cy="679149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3200" dirty="0" smtClean="0"/>
              <a:t>Veřejný opatrovník spolupracuje s dalšími profesemi…..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632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Příklad spolupráce</a:t>
            </a:r>
            <a:r>
              <a:rPr lang="cs-CZ" b="1" dirty="0" smtClean="0"/>
              <a:t> sociálního pracovníka a veřejného opatrovníka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89212" y="3648364"/>
            <a:ext cx="8915399" cy="2261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chemeClr val="tx1"/>
                </a:solidFill>
              </a:rPr>
              <a:t>Kazuistiky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Průniky a společná témata sociálního pracovníka a veřejného opatrovníka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265714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zajištění nároků ze systému sociálního zabezpečení – např. dávky</a:t>
            </a:r>
          </a:p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vyhledávání vhodné sociální služby – nastavení podpory v případě potřeby péče, zvyšování kompetencí…</a:t>
            </a:r>
          </a:p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detenční řízení – podklady pro soud; uzavření smlouvy do pobytové sociální služby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…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18099" y="5816656"/>
            <a:ext cx="960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Otázka k zamyšlení: Musíme nutně hledat hranice? Není důležitější fungující systém? Nebo indikátory funkčnosti či nefunkčnosti?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6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Oblast opatrovnictví v ORP - potřeba systémovějšího uchopení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254233" y="2133599"/>
            <a:ext cx="8915400" cy="41404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400" dirty="0" smtClean="0"/>
              <a:t>vzdělávání soukromých i veřejných opatrovníků s dosahem do ORP (projekt MPSV „Život jako každý jiný“, projekt Diakonie ČCE „Pečuj doma“ – cyklus kurzů pro pečující)</a:t>
            </a:r>
          </a:p>
          <a:p>
            <a:pPr marL="0" indent="0" algn="just">
              <a:buNone/>
            </a:pPr>
            <a:endParaRPr lang="cs-CZ" sz="2400" dirty="0" smtClean="0"/>
          </a:p>
          <a:p>
            <a:pPr algn="just"/>
            <a:r>
              <a:rPr lang="cs-CZ" sz="2400" dirty="0" smtClean="0"/>
              <a:t>informování o alternativách řešení problematiky svéprávnosti (např. prostřednictvím městského periodika) – plánování schůzky se soudem v návaznosti na přehodnocování osob (spolupráce napříč ORP)</a:t>
            </a:r>
          </a:p>
          <a:p>
            <a:pPr marL="0" indent="0" algn="just">
              <a:buNone/>
            </a:pPr>
            <a:endParaRPr lang="cs-CZ" sz="2400" dirty="0" smtClean="0"/>
          </a:p>
          <a:p>
            <a:pPr algn="just"/>
            <a:r>
              <a:rPr lang="cs-CZ" sz="2400" dirty="0"/>
              <a:t>v</a:t>
            </a:r>
            <a:r>
              <a:rPr lang="cs-CZ" sz="2400" dirty="0" smtClean="0"/>
              <a:t>yšší využití alternativních opatření + zajištění kvalitnějšího soukromého opatrovnictví = pokles potřeby veřejného opatrovnictví/náročnosti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19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2" y="-117764"/>
            <a:ext cx="9301018" cy="69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1345"/>
          </a:xfrm>
        </p:spPr>
        <p:txBody>
          <a:bodyPr/>
          <a:lstStyle/>
          <a:p>
            <a:r>
              <a:rPr lang="cs-CZ" u="sng" dirty="0" smtClean="0"/>
              <a:t>Kolín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85455"/>
            <a:ext cx="8915400" cy="452576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Počet obyvatel 31 000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Nadmořská výška 220 m. n. m.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Založen relokací před rokem 1261, oblast osídlena již od pravěku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Krátce po založení města vzniká z iniciativy Přemysla Otakara II. Chrám svatého Bartoloměje, ve stavební činnosti pokračuje Karel </a:t>
            </a:r>
            <a:r>
              <a:rPr lang="cs-CZ" dirty="0">
                <a:solidFill>
                  <a:schemeClr val="tx1"/>
                </a:solidFill>
              </a:rPr>
              <a:t>I</a:t>
            </a:r>
            <a:r>
              <a:rPr lang="cs-CZ" dirty="0" smtClean="0">
                <a:solidFill>
                  <a:schemeClr val="tx1"/>
                </a:solidFill>
              </a:rPr>
              <a:t>V. se stavitelem Petrem Parléřem. Na zač. 16. století přistavěna zvonice.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Mezi 14.-15. stoletím vzniká synagoga a hřbitov, mimo Prahu nejstarší a nejcennější židovské památky; židovská obec byla od středověku po pražské obci největší; během 2. sv. války obec zdecimována.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roce 1437 založen husitským hejtmanem Bedřichem ze Strážnice hrad </a:t>
            </a:r>
            <a:r>
              <a:rPr lang="cs-CZ" dirty="0" err="1" smtClean="0">
                <a:solidFill>
                  <a:schemeClr val="tx1"/>
                </a:solidFill>
              </a:rPr>
              <a:t>Lapis</a:t>
            </a:r>
            <a:r>
              <a:rPr lang="cs-CZ" dirty="0" smtClean="0">
                <a:solidFill>
                  <a:schemeClr val="tx1"/>
                </a:solidFill>
              </a:rPr>
              <a:t> Refugii (Kámen útočiště), posléze přebudován na zámek, od 16. století pozbývá významu a stává se z něj administrativní budova a následně pivovar.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27" y="72352"/>
            <a:ext cx="10178473" cy="6785648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9568874" y="2447637"/>
            <a:ext cx="638924" cy="48952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3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41563"/>
            <a:ext cx="9088582" cy="68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3" y="17319"/>
            <a:ext cx="9023927" cy="676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"/>
            <a:ext cx="1028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926"/>
          </a:xfrm>
        </p:spPr>
        <p:txBody>
          <a:bodyPr/>
          <a:lstStyle/>
          <a:p>
            <a:r>
              <a:rPr lang="cs-CZ" u="sng" dirty="0" smtClean="0">
                <a:solidFill>
                  <a:schemeClr val="tx1"/>
                </a:solidFill>
              </a:rPr>
              <a:t>ORP Kolín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55948"/>
            <a:ext cx="8915400" cy="4516531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Celkem 69 obcí s 81 000 obyvateli - Kolín 31 </a:t>
            </a:r>
            <a:r>
              <a:rPr lang="cs-CZ" dirty="0" smtClean="0">
                <a:solidFill>
                  <a:schemeClr val="tx1"/>
                </a:solidFill>
              </a:rPr>
              <a:t>000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Míra nezaměstnanosti 5.6% - 3 100 </a:t>
            </a:r>
            <a:r>
              <a:rPr lang="cs-CZ" dirty="0" smtClean="0">
                <a:solidFill>
                  <a:schemeClr val="tx1"/>
                </a:solidFill>
              </a:rPr>
              <a:t>osob - </a:t>
            </a:r>
            <a:r>
              <a:rPr lang="cs-CZ" dirty="0">
                <a:solidFill>
                  <a:schemeClr val="tx1"/>
                </a:solidFill>
              </a:rPr>
              <a:t>z toho 17% osob se zdravotním postižením, 33% osob v evidenci déle než </a:t>
            </a:r>
            <a:r>
              <a:rPr lang="cs-CZ" dirty="0" smtClean="0">
                <a:solidFill>
                  <a:schemeClr val="tx1"/>
                </a:solidFill>
              </a:rPr>
              <a:t>rok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 1. 12. 2017 - 352 žádostí o dávky hmotné nouze v </a:t>
            </a:r>
            <a:r>
              <a:rPr lang="cs-CZ" dirty="0" smtClean="0">
                <a:solidFill>
                  <a:schemeClr val="tx1"/>
                </a:solidFill>
              </a:rPr>
              <a:t>Kolíně</a:t>
            </a:r>
            <a:r>
              <a:rPr lang="cs-CZ" dirty="0">
                <a:solidFill>
                  <a:schemeClr val="tx1"/>
                </a:solidFill>
              </a:rPr>
              <a:t>, v celém obvodě 535 žádostí</a:t>
            </a:r>
          </a:p>
          <a:p>
            <a:r>
              <a:rPr lang="cs-CZ" dirty="0">
                <a:solidFill>
                  <a:schemeClr val="tx1"/>
                </a:solidFill>
              </a:rPr>
              <a:t>32 ubytoven - Kolín 30, cca polovina s HN, zhruba 900 míst</a:t>
            </a:r>
          </a:p>
          <a:p>
            <a:r>
              <a:rPr lang="cs-CZ" dirty="0">
                <a:solidFill>
                  <a:schemeClr val="tx1"/>
                </a:solidFill>
              </a:rPr>
              <a:t>Lidé ohrožení sociálním vyloučením v Kolíně – 1200 až 1300 osob, z toho cca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650 </a:t>
            </a:r>
            <a:r>
              <a:rPr lang="cs-CZ" dirty="0">
                <a:solidFill>
                  <a:schemeClr val="tx1"/>
                </a:solidFill>
              </a:rPr>
              <a:t>osob nezaměstnaných déle než rok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	200 </a:t>
            </a:r>
            <a:r>
              <a:rPr lang="cs-CZ" dirty="0">
                <a:solidFill>
                  <a:schemeClr val="tx1"/>
                </a:solidFill>
              </a:rPr>
              <a:t>rodin s dětmi dlouhodobě ohrožené krizovou sociální situací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500 </a:t>
            </a:r>
            <a:r>
              <a:rPr lang="cs-CZ" dirty="0">
                <a:solidFill>
                  <a:schemeClr val="tx1"/>
                </a:solidFill>
              </a:rPr>
              <a:t>osob ohrožených dluhy, exekucemi a finanční negramotností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	250 </a:t>
            </a:r>
            <a:r>
              <a:rPr lang="cs-CZ" dirty="0">
                <a:solidFill>
                  <a:schemeClr val="tx1"/>
                </a:solidFill>
              </a:rPr>
              <a:t>osob ve věku 15-26 let ohrožených soc. </a:t>
            </a:r>
            <a:r>
              <a:rPr lang="cs-CZ" dirty="0" smtClean="0">
                <a:solidFill>
                  <a:schemeClr val="tx1"/>
                </a:solidFill>
              </a:rPr>
              <a:t>patologickými </a:t>
            </a:r>
            <a:r>
              <a:rPr lang="cs-CZ" dirty="0">
                <a:solidFill>
                  <a:schemeClr val="tx1"/>
                </a:solidFill>
              </a:rPr>
              <a:t>jevy </a:t>
            </a:r>
            <a:r>
              <a:rPr lang="cs-CZ" dirty="0" smtClean="0">
                <a:solidFill>
                  <a:schemeClr val="tx1"/>
                </a:solidFill>
              </a:rPr>
              <a:t>a SV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	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163"/>
          </a:xfrm>
        </p:spPr>
        <p:txBody>
          <a:bodyPr>
            <a:normAutofit/>
          </a:bodyPr>
          <a:lstStyle/>
          <a:p>
            <a:r>
              <a:rPr lang="cs-CZ" u="sng" dirty="0" smtClean="0">
                <a:solidFill>
                  <a:schemeClr val="tx1"/>
                </a:solidFill>
              </a:rPr>
              <a:t>Odbor sociálních věcí a zdravotnictví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2692" y="1523076"/>
            <a:ext cx="9226868" cy="5334924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Zajištění provozu </a:t>
            </a:r>
            <a:r>
              <a:rPr lang="cs-CZ" dirty="0" err="1" smtClean="0">
                <a:solidFill>
                  <a:schemeClr val="tx1"/>
                </a:solidFill>
              </a:rPr>
              <a:t>přís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o</a:t>
            </a:r>
            <a:r>
              <a:rPr lang="cs-CZ" dirty="0" err="1" smtClean="0">
                <a:solidFill>
                  <a:schemeClr val="tx1"/>
                </a:solidFill>
              </a:rPr>
              <a:t>rg</a:t>
            </a:r>
            <a:r>
              <a:rPr lang="cs-CZ" dirty="0" smtClean="0">
                <a:solidFill>
                  <a:schemeClr val="tx1"/>
                </a:solidFill>
              </a:rPr>
              <a:t>. nebo </a:t>
            </a:r>
            <a:r>
              <a:rPr lang="cs-CZ" dirty="0" err="1" smtClean="0">
                <a:solidFill>
                  <a:schemeClr val="tx1"/>
                </a:solidFill>
              </a:rPr>
              <a:t>org</a:t>
            </a:r>
            <a:r>
              <a:rPr lang="cs-CZ" dirty="0" smtClean="0">
                <a:solidFill>
                  <a:schemeClr val="tx1"/>
                </a:solidFill>
              </a:rPr>
              <a:t>. složek města – Městské jesle, Městská ubytovna, Městské sociální a zdravotní služby (domov pro seniory, </a:t>
            </a:r>
            <a:r>
              <a:rPr lang="cs-CZ" dirty="0" err="1" smtClean="0">
                <a:solidFill>
                  <a:schemeClr val="tx1"/>
                </a:solidFill>
              </a:rPr>
              <a:t>odlehč</a:t>
            </a:r>
            <a:r>
              <a:rPr lang="cs-CZ" dirty="0" smtClean="0">
                <a:solidFill>
                  <a:schemeClr val="tx1"/>
                </a:solidFill>
              </a:rPr>
              <a:t>. služba, pečovatel. služba), Městské kluby seniorů, protialkoholní záchytná stanice,…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Oddělení sociálně-právní ochrany dětí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Celkem 18 zaměstnanců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(21 úvazků – pracovních míst v systematizaci)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Oddělení sociálních věcí a zdravotnictví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Celkem 13 zaměstnanců – z toho: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3,5 úvazku soc. pracovníků na ORP - stabilní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rojekt Prevence ztráty bydlení – 2 sociální pracovníci</a:t>
            </a:r>
          </a:p>
          <a:p>
            <a:pPr lvl="3"/>
            <a:r>
              <a:rPr lang="cs-CZ" dirty="0" smtClean="0">
                <a:solidFill>
                  <a:schemeClr val="tx1"/>
                </a:solidFill>
              </a:rPr>
              <a:t>Sociální práce s lidmi dlužících na nájemném v městských bytech</a:t>
            </a:r>
          </a:p>
          <a:p>
            <a:pPr lvl="3"/>
            <a:r>
              <a:rPr lang="cs-CZ" dirty="0" smtClean="0">
                <a:solidFill>
                  <a:schemeClr val="tx1"/>
                </a:solidFill>
              </a:rPr>
              <a:t>Sociální práce s lidmi bez domova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Řešené agendy: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Veřejné opatrovnictví					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Kuratela pro dospělé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Projednávání přestupků v oblasti sociální (OSPOD) či oblasti zdravotní (např. omamné a psych. Látky)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Plánování rozvoje sociálních služeb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Sociální pohřby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Ustanovení zvláštního příjemce dávek důchodového zabezpečení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Kluby seniorů a komise pro občanské záležitosti – vítání občánků, přání k jubileím nebo jiným výročím 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Sociální bydlení (přidělování), městská ubytovna,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Vydávání a evidování označení vozidel pro osoby se zdravotním postižením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Administrace žadatelů a přidělování bytů v DPS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5235"/>
          </a:xfrm>
        </p:spPr>
        <p:txBody>
          <a:bodyPr/>
          <a:lstStyle/>
          <a:p>
            <a:r>
              <a:rPr lang="cs-CZ" u="sng" dirty="0" smtClean="0">
                <a:solidFill>
                  <a:schemeClr val="tx1"/>
                </a:solidFill>
              </a:rPr>
              <a:t>Sociální práce v obci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59345"/>
            <a:ext cx="8915400" cy="4451877"/>
          </a:xfrm>
          <a:noFill/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Silné stránky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Široká agenda odboru sociálních věcí a zdravotnictví – široké nástroje pomoci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množství  sociálních služeb – v </a:t>
            </a:r>
            <a:r>
              <a:rPr lang="cs-CZ" dirty="0">
                <a:solidFill>
                  <a:schemeClr val="tx1"/>
                </a:solidFill>
              </a:rPr>
              <a:t>okrese 75 </a:t>
            </a:r>
            <a:r>
              <a:rPr lang="cs-CZ" dirty="0" smtClean="0">
                <a:solidFill>
                  <a:schemeClr val="tx1"/>
                </a:solidFill>
              </a:rPr>
              <a:t>služeb, v Kolíně 41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Systém přidělování několika sociálních bytů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Slabé stránky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Velký počet ubytoven – cca 900 míst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Velká imigrace osob s HN z měst celé ČR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Nedostatek sociálních bytů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Nedostatek sociálních pracovníků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Chybí služby pro osoby bez přístřeší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8375" y="602139"/>
            <a:ext cx="8911687" cy="1280890"/>
          </a:xfrm>
        </p:spPr>
        <p:txBody>
          <a:bodyPr/>
          <a:lstStyle/>
          <a:p>
            <a:r>
              <a:rPr lang="cs-CZ" u="sng" dirty="0">
                <a:solidFill>
                  <a:schemeClr val="tx1"/>
                </a:solidFill>
              </a:rPr>
              <a:t>Registrované sociální </a:t>
            </a:r>
            <a:r>
              <a:rPr lang="cs-CZ" u="sng" dirty="0" smtClean="0">
                <a:solidFill>
                  <a:schemeClr val="tx1"/>
                </a:solidFill>
              </a:rPr>
              <a:t>služby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081108" y="1468583"/>
            <a:ext cx="2142836" cy="295290"/>
          </a:xfrm>
        </p:spPr>
        <p:txBody>
          <a:bodyPr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v okrese Kolín/v Kolíně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478375" y="1883029"/>
            <a:ext cx="4342893" cy="3354060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Denní stacionář 		</a:t>
            </a:r>
            <a:r>
              <a:rPr lang="cs-CZ" dirty="0" smtClean="0">
                <a:solidFill>
                  <a:schemeClr val="tx1"/>
                </a:solidFill>
              </a:rPr>
              <a:t>		7/3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Domov pro seniory 	</a:t>
            </a:r>
            <a:r>
              <a:rPr lang="cs-CZ" dirty="0" smtClean="0">
                <a:solidFill>
                  <a:schemeClr val="tx1"/>
                </a:solidFill>
              </a:rPr>
              <a:t>			5/2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Dům na půl cesty		</a:t>
            </a:r>
            <a:r>
              <a:rPr lang="cs-CZ" dirty="0" smtClean="0">
                <a:solidFill>
                  <a:schemeClr val="tx1"/>
                </a:solidFill>
              </a:rPr>
              <a:t>		1/1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Intervenční centrum	</a:t>
            </a:r>
            <a:r>
              <a:rPr lang="cs-CZ" dirty="0" smtClean="0">
                <a:solidFill>
                  <a:schemeClr val="tx1"/>
                </a:solidFill>
              </a:rPr>
              <a:t>			1/1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NZDM				</a:t>
            </a:r>
            <a:r>
              <a:rPr lang="cs-CZ" dirty="0" smtClean="0">
                <a:solidFill>
                  <a:schemeClr val="tx1"/>
                </a:solidFill>
              </a:rPr>
              <a:t>			2/1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Odborné sociální </a:t>
            </a:r>
            <a:r>
              <a:rPr lang="cs-CZ" dirty="0" smtClean="0">
                <a:solidFill>
                  <a:schemeClr val="tx1"/>
                </a:solidFill>
              </a:rPr>
              <a:t>por.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	9/8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Osobní asistence		</a:t>
            </a:r>
            <a:r>
              <a:rPr lang="cs-CZ" dirty="0" smtClean="0">
                <a:solidFill>
                  <a:schemeClr val="tx1"/>
                </a:solidFill>
              </a:rPr>
              <a:t>		1/1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Podpora samostatného bydlení	1/0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Sociálně aktivizační služby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 RD</a:t>
            </a:r>
            <a:r>
              <a:rPr lang="cs-CZ" dirty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				3/2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Sociálně terapeutické dílny	</a:t>
            </a:r>
            <a:r>
              <a:rPr lang="cs-CZ" dirty="0" smtClean="0">
                <a:solidFill>
                  <a:schemeClr val="tx1"/>
                </a:solidFill>
              </a:rPr>
              <a:t>	1/1	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7048767" y="1883029"/>
            <a:ext cx="4338674" cy="3354060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Terénní programy		</a:t>
            </a:r>
            <a:r>
              <a:rPr lang="cs-CZ" dirty="0" smtClean="0">
                <a:solidFill>
                  <a:schemeClr val="tx1"/>
                </a:solidFill>
              </a:rPr>
              <a:t>		2/2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Domovy pro osoby se zdravotním postižením						3/0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Domov se zvláštním režimem	</a:t>
            </a:r>
            <a:r>
              <a:rPr lang="cs-CZ" dirty="0" smtClean="0">
                <a:solidFill>
                  <a:schemeClr val="tx1"/>
                </a:solidFill>
              </a:rPr>
              <a:t>	4/1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Chráněné bydlení 	</a:t>
            </a:r>
            <a:r>
              <a:rPr lang="cs-CZ" dirty="0" smtClean="0">
                <a:solidFill>
                  <a:schemeClr val="tx1"/>
                </a:solidFill>
              </a:rPr>
              <a:t>			5/2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Kontaktní centrum		</a:t>
            </a:r>
            <a:r>
              <a:rPr lang="cs-CZ" dirty="0" smtClean="0">
                <a:solidFill>
                  <a:schemeClr val="tx1"/>
                </a:solidFill>
              </a:rPr>
              <a:t>		1/1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Odlehčovací služby		</a:t>
            </a:r>
            <a:r>
              <a:rPr lang="cs-CZ" dirty="0" smtClean="0">
                <a:solidFill>
                  <a:schemeClr val="tx1"/>
                </a:solidFill>
              </a:rPr>
              <a:t>		7/5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Pečovatelské </a:t>
            </a:r>
            <a:r>
              <a:rPr lang="cs-CZ" dirty="0">
                <a:solidFill>
                  <a:schemeClr val="tx1"/>
                </a:solidFill>
              </a:rPr>
              <a:t>služby		</a:t>
            </a:r>
            <a:r>
              <a:rPr lang="cs-CZ" dirty="0" smtClean="0">
                <a:solidFill>
                  <a:schemeClr val="tx1"/>
                </a:solidFill>
              </a:rPr>
              <a:t>		11/1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SAS pro seniory a osoby se ZP	</a:t>
            </a:r>
            <a:r>
              <a:rPr lang="cs-CZ" dirty="0" smtClean="0">
                <a:solidFill>
                  <a:schemeClr val="tx1"/>
                </a:solidFill>
              </a:rPr>
              <a:t>	3/4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Sociální rehabilitace		</a:t>
            </a:r>
            <a:r>
              <a:rPr lang="cs-CZ" dirty="0" smtClean="0">
                <a:solidFill>
                  <a:schemeClr val="tx1"/>
                </a:solidFill>
              </a:rPr>
              <a:t>		4/4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7143" y="315352"/>
            <a:ext cx="9710057" cy="705926"/>
          </a:xfr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Opatrovnictví - okres Kolín (2014 – 2016)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1" y="1277257"/>
            <a:ext cx="9022217" cy="558074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Podpůrná opatření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Splnění podmínky v předběžném prohlášení 1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nebo zrušení předběžného opatření 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Schválení smlouvy o nápomoc -1 schválena, 1 neschválena, 2 jiný výsledek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Odvolání podpůrce 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Schválení zastoupení členem domácnosti 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Omezení a vrácení svéprávnosti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Omezena 368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omezení 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Vrácení 1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Doba omezení prodloužena 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Jiný výsledek 10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Opatrovnictví člověka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Jmenován soukromý opatrovník 166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Jmenován veřejný opatrovník 141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Odvolán opatrovník 14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Schválení právního jednání za zastupovaného - schváleno 73, neschváleno 2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9" y="171226"/>
            <a:ext cx="10464251" cy="6529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ál 4"/>
          <p:cNvSpPr/>
          <p:nvPr/>
        </p:nvSpPr>
        <p:spPr>
          <a:xfrm>
            <a:off x="5883563" y="2826326"/>
            <a:ext cx="779780" cy="60959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801640" y="6529398"/>
            <a:ext cx="103903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Zdroj: Ministerstvo spravedlnost ČR </a:t>
            </a:r>
            <a:r>
              <a:rPr lang="cs-CZ" sz="1300" dirty="0"/>
              <a:t>– </a:t>
            </a:r>
            <a:r>
              <a:rPr lang="cs-CZ" sz="1300" dirty="0" smtClean="0"/>
              <a:t>materiály ze </a:t>
            </a:r>
            <a:r>
              <a:rPr lang="cs-CZ" sz="1300" dirty="0"/>
              <a:t>setkání k tematice svéprávnosti, opatrovnictví a podpůrných </a:t>
            </a:r>
            <a:r>
              <a:rPr lang="cs-CZ" sz="1300" dirty="0" smtClean="0"/>
              <a:t>opatření na MS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3773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70" y="310129"/>
            <a:ext cx="10365930" cy="63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6012872" y="2930238"/>
            <a:ext cx="779780" cy="609599"/>
          </a:xfrm>
          <a:prstGeom prst="ellipse">
            <a:avLst/>
          </a:prstGeom>
          <a:noFill/>
          <a:ln w="28575">
            <a:solidFill>
              <a:srgbClr val="FDF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801640" y="6529398"/>
            <a:ext cx="103903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Zdroj: Ministerstvo spravedlnost ČR </a:t>
            </a:r>
            <a:r>
              <a:rPr lang="cs-CZ" sz="1300" dirty="0"/>
              <a:t>– </a:t>
            </a:r>
            <a:r>
              <a:rPr lang="cs-CZ" sz="1300" dirty="0" smtClean="0"/>
              <a:t>materiály ze </a:t>
            </a:r>
            <a:r>
              <a:rPr lang="cs-CZ" sz="1300" dirty="0"/>
              <a:t>setkání k tematice svéprávnosti, opatrovnictví a podpůrných </a:t>
            </a:r>
            <a:r>
              <a:rPr lang="cs-CZ" sz="1300" dirty="0" smtClean="0"/>
              <a:t>opatření na MS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0280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995</TotalTime>
  <Words>829</Words>
  <Application>Microsoft Office PowerPoint</Application>
  <PresentationFormat>Vlastní</PresentationFormat>
  <Paragraphs>142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Stébla</vt:lpstr>
      <vt:lpstr>Podpora sociální práce v obci Kolín a na území obecního úřadu obce s rozšířenou působností  r.č. CZ.03.2.63/0.0/0.0/16_128/0006210   </vt:lpstr>
      <vt:lpstr>Kolín</vt:lpstr>
      <vt:lpstr>ORP Kolín</vt:lpstr>
      <vt:lpstr>Odbor sociálních věcí a zdravotnictví</vt:lpstr>
      <vt:lpstr>Sociální práce v obci</vt:lpstr>
      <vt:lpstr>Registrované sociální služby</vt:lpstr>
      <vt:lpstr>Opatrovnictví - okres Kolín (2014 – 2016)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Opatrovnictví v Kolíně</vt:lpstr>
      <vt:lpstr>Veřejný opatrovník X sociální pracovník </vt:lpstr>
      <vt:lpstr>Veřejný opatrovník spolupracuje s dalšími profesemi…..</vt:lpstr>
      <vt:lpstr>Příklad spolupráce sociálního pracovníka a veřejného opatrovníka</vt:lpstr>
      <vt:lpstr>Průniky a společná témata sociálního pracovníka a veřejného opatrovníka</vt:lpstr>
      <vt:lpstr>Oblast opatrovnictví v ORP - potřeba systémovějšího uchopení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sociální práce v obci Kolín a na území obecního úřadu obce s rozšířenou působností</dc:title>
  <dc:creator>Zavřel Petr</dc:creator>
  <cp:lastModifiedBy>Vomočilová Zuzana Bc. (MPSV)</cp:lastModifiedBy>
  <cp:revision>84</cp:revision>
  <dcterms:created xsi:type="dcterms:W3CDTF">2017-12-06T08:36:53Z</dcterms:created>
  <dcterms:modified xsi:type="dcterms:W3CDTF">2018-01-30T11:49:56Z</dcterms:modified>
</cp:coreProperties>
</file>