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929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psv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590800" y="23622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 smtClean="0">
                <a:solidFill>
                  <a:srgbClr val="000099"/>
                </a:solidFill>
                <a:latin typeface="Arial" charset="0"/>
              </a:rPr>
              <a:t>Kvalita sociálních služeb</a:t>
            </a:r>
            <a:endParaRPr lang="en-US" sz="32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048000" y="6110288"/>
            <a:ext cx="556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800" b="1" dirty="0" smtClean="0">
                <a:solidFill>
                  <a:srgbClr val="000066"/>
                </a:solidFill>
                <a:latin typeface="Arial" charset="0"/>
              </a:rPr>
              <a:t>Markéta K. Holečková, MPSV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992765" y="332656"/>
            <a:ext cx="7696200" cy="577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 smtClean="0">
                <a:solidFill>
                  <a:srgbClr val="000066"/>
                </a:solidFill>
                <a:latin typeface="Arial" charset="0"/>
              </a:rPr>
              <a:t>Kvalita a inspekce do r. 2002</a:t>
            </a: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dirty="0" smtClean="0">
                <a:solidFill>
                  <a:srgbClr val="000066"/>
                </a:solidFill>
                <a:latin typeface="Arial" charset="0"/>
              </a:rPr>
              <a:t>Rozvoj občanské společnosti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dirty="0" smtClean="0">
                <a:solidFill>
                  <a:srgbClr val="000066"/>
                </a:solidFill>
                <a:latin typeface="Arial" charset="0"/>
              </a:rPr>
              <a:t>Projekt vytvoření minimálních standardů, komplexy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dirty="0" smtClean="0">
                <a:solidFill>
                  <a:srgbClr val="000066"/>
                </a:solidFill>
                <a:latin typeface="Arial" charset="0"/>
              </a:rPr>
              <a:t>Registrační standardy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dirty="0" smtClean="0">
                <a:solidFill>
                  <a:srgbClr val="000066"/>
                </a:solidFill>
                <a:latin typeface="Arial" charset="0"/>
              </a:rPr>
              <a:t>Národní standardy 2002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cs-CZ" dirty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sz="1600" dirty="0" smtClean="0">
                <a:solidFill>
                  <a:srgbClr val="000066"/>
                </a:solidFill>
                <a:latin typeface="Arial" charset="0"/>
              </a:rPr>
              <a:t>Metodika hodnocení kvality v ústavech přímo řízených MPSV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sz="1600" dirty="0" smtClean="0">
                <a:solidFill>
                  <a:srgbClr val="000066"/>
                </a:solidFill>
                <a:latin typeface="Arial" charset="0"/>
              </a:rPr>
              <a:t>Metodika hodnocení kvality poskytovaných v residenčních službách….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sz="1600" dirty="0" smtClean="0">
                <a:solidFill>
                  <a:srgbClr val="000066"/>
                </a:solidFill>
                <a:latin typeface="Arial" charset="0"/>
              </a:rPr>
              <a:t>Vzorová metodika hodnocení kvality pro oblast poradenství</a:t>
            </a:r>
            <a:endParaRPr lang="cs-CZ" sz="1600" dirty="0" smtClean="0">
              <a:solidFill>
                <a:srgbClr val="000066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sz="1600" dirty="0" smtClean="0">
                <a:solidFill>
                  <a:srgbClr val="000066"/>
                </a:solidFill>
                <a:latin typeface="Arial" charset="0"/>
              </a:rPr>
              <a:t>Výcvik sekretářů a hodnotitelů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cs-CZ" sz="1600" dirty="0" smtClean="0">
                <a:solidFill>
                  <a:srgbClr val="000066"/>
                </a:solidFill>
                <a:latin typeface="Arial" charset="0"/>
              </a:rPr>
              <a:t>Kontrola kvality u příjemců dotací, školení inspektorů</a:t>
            </a:r>
            <a:endParaRPr lang="en-US" sz="16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1800" dirty="0" smtClean="0">
                <a:latin typeface="Arial" charset="0"/>
              </a:rPr>
              <a:t>Česko – britský projekt (2000 – 2003) – Podpora MPSV při reformě sociálních služeb</a:t>
            </a:r>
            <a:endParaRPr lang="en-US" sz="1800" dirty="0">
              <a:latin typeface="Arial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219200" y="6400800"/>
            <a:ext cx="746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400" dirty="0" err="1">
                <a:solidFill>
                  <a:srgbClr val="777777"/>
                </a:solidFill>
                <a:latin typeface="Arial" charset="0"/>
                <a:cs typeface="Times New Roman" charset="0"/>
              </a:rPr>
              <a:t>T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el: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+420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</a:rPr>
              <a:t>221923651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en-US" sz="1400" dirty="0">
                <a:solidFill>
                  <a:srgbClr val="777777"/>
                </a:solidFill>
                <a:latin typeface="Arial" charset="0"/>
                <a:cs typeface="Times New Roman" charset="0"/>
              </a:rPr>
              <a:t>ISDS: 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sc9aavg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; 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e-mail</a:t>
            </a:r>
            <a:r>
              <a:rPr lang="en-US" sz="1400" dirty="0">
                <a:solidFill>
                  <a:srgbClr val="777777"/>
                </a:solidFill>
                <a:latin typeface="Arial" charset="0"/>
                <a:cs typeface="Times New Roman" charset="0"/>
              </a:rPr>
              <a:t>: </a:t>
            </a:r>
            <a:r>
              <a:rPr lang="cs-CZ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marketa.holeckova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@mpsv.cz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  <a:hlinkClick r:id="rId2"/>
              </a:rPr>
              <a:t>www.mpsv.cz</a:t>
            </a:r>
            <a:endParaRPr lang="cs-CZ" sz="1400" dirty="0" smtClean="0">
              <a:solidFill>
                <a:srgbClr val="777777"/>
              </a:solidFill>
              <a:latin typeface="Arial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400" dirty="0" smtClean="0">
                <a:solidFill>
                  <a:srgbClr val="777777"/>
                </a:solidFill>
                <a:latin typeface="Arial" charset="0"/>
              </a:rPr>
              <a:t> </a:t>
            </a:r>
            <a:endParaRPr lang="en-US" sz="1400" dirty="0">
              <a:solidFill>
                <a:srgbClr val="777777"/>
              </a:solidFill>
              <a:latin typeface="Arial" charset="0"/>
            </a:endParaRP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219200" y="61722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 err="1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Ministerstv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</a:t>
            </a:r>
            <a:r>
              <a:rPr lang="en-US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 </a:t>
            </a:r>
            <a:r>
              <a:rPr lang="en-US" sz="1400" dirty="0" err="1">
                <a:solidFill>
                  <a:srgbClr val="777777"/>
                </a:solidFill>
                <a:latin typeface="Arial" charset="0"/>
                <a:cs typeface="Times New Roman" charset="0"/>
              </a:rPr>
              <a:t>práce</a:t>
            </a:r>
            <a:r>
              <a:rPr lang="en-US" sz="1400" dirty="0">
                <a:solidFill>
                  <a:srgbClr val="777777"/>
                </a:solidFill>
                <a:latin typeface="Arial" charset="0"/>
                <a:cs typeface="Times New Roman" charset="0"/>
              </a:rPr>
              <a:t> a </a:t>
            </a:r>
            <a:r>
              <a:rPr lang="en-US" sz="1400" dirty="0" err="1">
                <a:solidFill>
                  <a:srgbClr val="777777"/>
                </a:solidFill>
                <a:latin typeface="Arial" charset="0"/>
                <a:cs typeface="Times New Roman" charset="0"/>
              </a:rPr>
              <a:t>sociálních</a:t>
            </a:r>
            <a:r>
              <a:rPr lang="en-US" sz="1400" dirty="0">
                <a:solidFill>
                  <a:srgbClr val="777777"/>
                </a:solidFill>
                <a:latin typeface="Arial" charset="0"/>
                <a:cs typeface="Times New Roman" charset="0"/>
              </a:rPr>
              <a:t> v</a:t>
            </a:r>
            <a:r>
              <a:rPr lang="cs-CZ" sz="1400" dirty="0">
                <a:solidFill>
                  <a:srgbClr val="777777"/>
                </a:solidFill>
                <a:latin typeface="Arial" charset="0"/>
              </a:rPr>
              <a:t>ě</a:t>
            </a:r>
            <a:r>
              <a:rPr lang="en-US" sz="1400" dirty="0" err="1">
                <a:solidFill>
                  <a:srgbClr val="777777"/>
                </a:solidFill>
                <a:latin typeface="Arial" charset="0"/>
                <a:cs typeface="Times New Roman" charset="0"/>
              </a:rPr>
              <a:t>cí</a:t>
            </a:r>
            <a:r>
              <a:rPr lang="en-US" sz="1400" dirty="0">
                <a:solidFill>
                  <a:srgbClr val="777777"/>
                </a:solidFill>
                <a:latin typeface="Arial" charset="0"/>
                <a:cs typeface="Times New Roman" charset="0"/>
              </a:rPr>
              <a:t>, </a:t>
            </a:r>
            <a:r>
              <a:rPr lang="cs-CZ" sz="1400" dirty="0" smtClean="0">
                <a:solidFill>
                  <a:srgbClr val="777777"/>
                </a:solidFill>
                <a:latin typeface="Arial" charset="0"/>
                <a:cs typeface="Times New Roman" charset="0"/>
              </a:rPr>
              <a:t>odbor 22</a:t>
            </a:r>
            <a:endParaRPr lang="cs-CZ" sz="800" dirty="0">
              <a:solidFill>
                <a:srgbClr val="777777"/>
              </a:solidFill>
              <a:latin typeface="Arial" charset="0"/>
              <a:cs typeface="Times New Roman" charset="0"/>
            </a:endParaRPr>
          </a:p>
        </p:txBody>
      </p:sp>
      <p:pic>
        <p:nvPicPr>
          <p:cNvPr id="6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09600"/>
            <a:ext cx="7414592" cy="1143000"/>
          </a:xfrm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cs-CZ" sz="2400" b="1" kern="1200" dirty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Zákon o sociálních službách</a:t>
            </a:r>
            <a:endParaRPr lang="cs-CZ" sz="2400" b="1" kern="1200" dirty="0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1200"/>
            <a:ext cx="7270576" cy="41148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2006/2007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Kvalita jako prvek v systému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Povinnosti poskytovatele + kritéria standardů kvality (15 – ne dublování s jinou právní úpravou), správní delikty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Inspekce + registrace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Inspekce na KÚ, ÚP ČR, MPSV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43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09600"/>
            <a:ext cx="7414592" cy="1143000"/>
          </a:xfrm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cs-CZ" sz="2400" b="1" kern="1200" dirty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Zákon o sociálních </a:t>
            </a:r>
            <a:r>
              <a:rPr lang="cs-CZ" sz="2400" b="1" kern="1200" dirty="0" smtClean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službách, prováděcí předpis</a:t>
            </a:r>
            <a:endParaRPr lang="cs-CZ" sz="2400" b="1" kern="1200" dirty="0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1200"/>
            <a:ext cx="7414592" cy="41148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Standardy kvality sociálních služeb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Ve vztahu k povinnostem (pouze za ty lze uložit správní delikt</a:t>
            </a:r>
            <a:r>
              <a:rPr lang="cs-CZ" sz="2400" kern="1200" dirty="0" smtClean="0">
                <a:solidFill>
                  <a:srgbClr val="000066"/>
                </a:solidFill>
                <a:latin typeface="Arial" charset="0"/>
              </a:rPr>
              <a:t>)</a:t>
            </a:r>
            <a:endParaRPr lang="cs-CZ" sz="2400" kern="1200" dirty="0">
              <a:solidFill>
                <a:srgbClr val="000066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Povinnost je znění standardu, kritéria jsou bodována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Hodnocení je státní kontrola</a:t>
            </a: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65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09600"/>
            <a:ext cx="7486600" cy="1143000"/>
          </a:xfrm>
        </p:spPr>
        <p:txBody>
          <a:bodyPr/>
          <a:lstStyle/>
          <a:p>
            <a:pPr algn="l"/>
            <a:r>
              <a:rPr lang="cs-CZ" sz="2400" b="1" kern="1200" dirty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Aktuálně</a:t>
            </a:r>
            <a:endParaRPr lang="cs-CZ" sz="2400" b="1" kern="1200" dirty="0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1200"/>
            <a:ext cx="7486600" cy="41148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Registrace + inspekce již nejsou jednou </a:t>
            </a:r>
            <a:r>
              <a:rPr lang="cs-CZ" sz="2400" kern="1200" dirty="0" smtClean="0">
                <a:solidFill>
                  <a:srgbClr val="000066"/>
                </a:solidFill>
                <a:latin typeface="Arial" charset="0"/>
              </a:rPr>
              <a:t>kontrolou, MPSV, KÚ</a:t>
            </a:r>
            <a:endParaRPr lang="cs-CZ" sz="2400" kern="1200" dirty="0">
              <a:solidFill>
                <a:srgbClr val="000066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kern="1200" dirty="0" smtClean="0">
                <a:solidFill>
                  <a:srgbClr val="000066"/>
                </a:solidFill>
                <a:latin typeface="Arial" charset="0"/>
              </a:rPr>
              <a:t>Jeden systém, různé „role“ - </a:t>
            </a:r>
            <a:r>
              <a:rPr lang="cs-CZ" sz="2400" b="1" kern="1200" dirty="0">
                <a:solidFill>
                  <a:srgbClr val="000066"/>
                </a:solidFill>
                <a:latin typeface="Arial" charset="0"/>
              </a:rPr>
              <a:t>r</a:t>
            </a:r>
            <a:r>
              <a:rPr lang="cs-CZ" sz="2400" b="1" kern="1200" dirty="0" smtClean="0">
                <a:solidFill>
                  <a:srgbClr val="000066"/>
                </a:solidFill>
                <a:latin typeface="Arial" charset="0"/>
              </a:rPr>
              <a:t>egistrace</a:t>
            </a:r>
            <a:r>
              <a:rPr lang="cs-CZ" sz="2400" kern="1200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– vstup do systému, </a:t>
            </a:r>
            <a:r>
              <a:rPr lang="cs-CZ" sz="2400" b="1" kern="1200" dirty="0">
                <a:solidFill>
                  <a:srgbClr val="000066"/>
                </a:solidFill>
                <a:latin typeface="Arial" charset="0"/>
              </a:rPr>
              <a:t>standardy + </a:t>
            </a:r>
            <a:r>
              <a:rPr lang="cs-CZ" sz="2400" b="1" kern="1200" dirty="0" smtClean="0">
                <a:solidFill>
                  <a:srgbClr val="000066"/>
                </a:solidFill>
                <a:latin typeface="Arial" charset="0"/>
              </a:rPr>
              <a:t>povinnosti</a:t>
            </a:r>
            <a:r>
              <a:rPr lang="cs-CZ" sz="2400" kern="1200" dirty="0" smtClean="0">
                <a:solidFill>
                  <a:srgbClr val="000066"/>
                </a:solidFill>
                <a:latin typeface="Arial" charset="0"/>
              </a:rPr>
              <a:t> -  </a:t>
            </a: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proces, ochrana lidských práv, </a:t>
            </a:r>
            <a:r>
              <a:rPr lang="cs-CZ" sz="2400" b="1" kern="1200" dirty="0">
                <a:solidFill>
                  <a:srgbClr val="000066"/>
                </a:solidFill>
                <a:latin typeface="Arial" charset="0"/>
              </a:rPr>
              <a:t>kontrola využití dotací </a:t>
            </a: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– efektivita, výsledky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cs-CZ" sz="2400" b="1" kern="1200" dirty="0">
                <a:solidFill>
                  <a:srgbClr val="000066"/>
                </a:solidFill>
                <a:latin typeface="Arial" charset="0"/>
              </a:rPr>
              <a:t>Novelizace zákona </a:t>
            </a:r>
            <a:r>
              <a:rPr lang="cs-CZ" sz="2400" kern="1200" dirty="0">
                <a:solidFill>
                  <a:srgbClr val="000066"/>
                </a:solidFill>
                <a:latin typeface="Arial" charset="0"/>
              </a:rPr>
              <a:t>(větší přesnost, konkretizace, srozumitelnost, ukotvení systému)</a:t>
            </a:r>
            <a:endParaRPr lang="cs-CZ" sz="2400" kern="1200" dirty="0">
              <a:solidFill>
                <a:srgbClr val="000066"/>
              </a:solidFill>
              <a:latin typeface="Arial" charset="0"/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03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789040"/>
            <a:ext cx="7772400" cy="1152128"/>
          </a:xfrm>
        </p:spPr>
        <p:txBody>
          <a:bodyPr/>
          <a:lstStyle/>
          <a:p>
            <a:r>
              <a:rPr lang="cs-CZ" sz="2400" b="1" kern="1200" dirty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Děkuji za pozornost</a:t>
            </a:r>
            <a:endParaRPr lang="cs-CZ" sz="2400" b="1" kern="1200" dirty="0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cs-CZ" sz="24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r">
              <a:buNone/>
            </a:pPr>
            <a:r>
              <a:rPr lang="cs-CZ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marketa.holeckova@mpsv.cz </a:t>
            </a:r>
            <a:endParaRPr lang="cs-CZ" sz="1600" dirty="0"/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8399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PP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7F05C80D81C347AAB68AC0572BA815" ma:contentTypeVersion="" ma:contentTypeDescription="Vytvoří nový dokument" ma:contentTypeScope="" ma:versionID="9d04b18a25d148e7e3c1c583fe8b832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af0e02c2c96777e09885b812aade6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C2418B-361F-4164-A973-FD7ED24E185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E2621-4F9C-46E1-8F03-F10D163CC1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PPT_SABLONY</Template>
  <TotalTime>30</TotalTime>
  <Words>245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Arial Unicode MS</vt:lpstr>
      <vt:lpstr>Times New Roman</vt:lpstr>
      <vt:lpstr>Prezentace PPT</vt:lpstr>
      <vt:lpstr>Prezentace aplikace PowerPoint</vt:lpstr>
      <vt:lpstr>Prezentace aplikace PowerPoint</vt:lpstr>
      <vt:lpstr>Zákon o sociálních službách</vt:lpstr>
      <vt:lpstr>Zákon o sociálních službách, prováděcí předpis</vt:lpstr>
      <vt:lpstr>Aktuálně</vt:lpstr>
      <vt:lpstr>Děkuji za pozornost</vt:lpstr>
    </vt:vector>
  </TitlesOfParts>
  <Company>MPSV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Holečková Markéta Kateřina ThDr. (MPSV)</dc:creator>
  <cp:lastModifiedBy>Holečková Markéta Kateřina ThDr. (MPSV)</cp:lastModifiedBy>
  <cp:revision>4</cp:revision>
  <dcterms:created xsi:type="dcterms:W3CDTF">2018-06-07T05:07:39Z</dcterms:created>
  <dcterms:modified xsi:type="dcterms:W3CDTF">2018-06-07T05:38:01Z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0x010100DF7F05C80D81C347AAB68AC0572BA815</vt:lpwstr>
  </property>
</Properties>
</file>