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7" r:id="rId5"/>
    <p:sldId id="256" r:id="rId6"/>
    <p:sldId id="294" r:id="rId7"/>
    <p:sldId id="292" r:id="rId8"/>
    <p:sldId id="293" r:id="rId9"/>
    <p:sldId id="287" r:id="rId10"/>
    <p:sldId id="289" r:id="rId11"/>
    <p:sldId id="265" r:id="rId12"/>
    <p:sldId id="266" r:id="rId13"/>
    <p:sldId id="267" r:id="rId14"/>
    <p:sldId id="268" r:id="rId15"/>
    <p:sldId id="269" r:id="rId16"/>
    <p:sldId id="295" r:id="rId17"/>
    <p:sldId id="290" r:id="rId18"/>
  </p:sldIdLst>
  <p:sldSz cx="9144000" cy="6858000" type="screen4x3"/>
  <p:notesSz cx="6662738" cy="98329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B71A2F1-828B-43D1-9DAC-94964D5FC57F}">
          <p14:sldIdLst>
            <p14:sldId id="257"/>
            <p14:sldId id="256"/>
            <p14:sldId id="294"/>
          </p14:sldIdLst>
        </p14:section>
        <p14:section name="Oddíl bez názvu" id="{B57F8192-0904-4F72-A001-4C4121D20951}">
          <p14:sldIdLst>
            <p14:sldId id="292"/>
            <p14:sldId id="293"/>
            <p14:sldId id="287"/>
            <p14:sldId id="289"/>
          </p14:sldIdLst>
        </p14:section>
        <p14:section name="Oddíl bez názvu" id="{34B66278-12AF-4910-8D1E-17A3998B0645}">
          <p14:sldIdLst>
            <p14:sldId id="265"/>
            <p14:sldId id="266"/>
            <p14:sldId id="267"/>
            <p14:sldId id="268"/>
            <p14:sldId id="269"/>
            <p14:sldId id="295"/>
            <p14:sldId id="29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800080"/>
    <a:srgbClr val="000066"/>
    <a:srgbClr val="3ACDEA"/>
    <a:srgbClr val="000099"/>
    <a:srgbClr val="FF99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97" autoAdjust="0"/>
    <p:restoredTop sz="88151" autoAdjust="0"/>
  </p:normalViewPr>
  <p:slideViewPr>
    <p:cSldViewPr>
      <p:cViewPr varScale="1">
        <p:scale>
          <a:sx n="92" d="100"/>
          <a:sy n="92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652" cy="491571"/>
          </a:xfrm>
          <a:prstGeom prst="rect">
            <a:avLst/>
          </a:prstGeom>
        </p:spPr>
        <p:txBody>
          <a:bodyPr vert="horz" lIns="90073" tIns="45037" rIns="90073" bIns="4503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531" y="0"/>
            <a:ext cx="2887652" cy="491571"/>
          </a:xfrm>
          <a:prstGeom prst="rect">
            <a:avLst/>
          </a:prstGeom>
        </p:spPr>
        <p:txBody>
          <a:bodyPr vert="horz" lIns="90073" tIns="45037" rIns="90073" bIns="45037" rtlCol="0"/>
          <a:lstStyle>
            <a:lvl1pPr algn="r">
              <a:defRPr sz="1200"/>
            </a:lvl1pPr>
          </a:lstStyle>
          <a:p>
            <a:fld id="{6800BD94-7B14-4066-B9BA-7714F754C424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39835"/>
            <a:ext cx="2887652" cy="491570"/>
          </a:xfrm>
          <a:prstGeom prst="rect">
            <a:avLst/>
          </a:prstGeom>
        </p:spPr>
        <p:txBody>
          <a:bodyPr vert="horz" lIns="90073" tIns="45037" rIns="90073" bIns="4503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531" y="9339835"/>
            <a:ext cx="2887652" cy="491570"/>
          </a:xfrm>
          <a:prstGeom prst="rect">
            <a:avLst/>
          </a:prstGeom>
        </p:spPr>
        <p:txBody>
          <a:bodyPr vert="horz" lIns="90073" tIns="45037" rIns="90073" bIns="45037" rtlCol="0" anchor="b"/>
          <a:lstStyle>
            <a:lvl1pPr algn="r">
              <a:defRPr sz="1200"/>
            </a:lvl1pPr>
          </a:lstStyle>
          <a:p>
            <a:fld id="{B9BA326F-4BBF-46B6-9CCD-F4F5F658F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277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7187" cy="491648"/>
          </a:xfrm>
          <a:prstGeom prst="rect">
            <a:avLst/>
          </a:prstGeom>
        </p:spPr>
        <p:txBody>
          <a:bodyPr vert="horz" lIns="90073" tIns="45037" rIns="90073" bIns="4503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4009" y="2"/>
            <a:ext cx="2887187" cy="491648"/>
          </a:xfrm>
          <a:prstGeom prst="rect">
            <a:avLst/>
          </a:prstGeom>
        </p:spPr>
        <p:txBody>
          <a:bodyPr vert="horz" lIns="90073" tIns="45037" rIns="90073" bIns="45037" rtlCol="0"/>
          <a:lstStyle>
            <a:lvl1pPr algn="r">
              <a:defRPr sz="1200"/>
            </a:lvl1pPr>
          </a:lstStyle>
          <a:p>
            <a:fld id="{CCEC7075-AF90-473C-B30E-32A665CBE0D6}" type="datetimeFigureOut">
              <a:rPr lang="cs-CZ" smtClean="0"/>
              <a:t>11.6.2018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74713" y="738188"/>
            <a:ext cx="4914900" cy="3686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73" tIns="45037" rIns="90073" bIns="4503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274" y="4670663"/>
            <a:ext cx="5330190" cy="4424839"/>
          </a:xfrm>
          <a:prstGeom prst="rect">
            <a:avLst/>
          </a:prstGeom>
        </p:spPr>
        <p:txBody>
          <a:bodyPr vert="horz" lIns="90073" tIns="45037" rIns="90073" bIns="45037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39621"/>
            <a:ext cx="2887187" cy="491648"/>
          </a:xfrm>
          <a:prstGeom prst="rect">
            <a:avLst/>
          </a:prstGeom>
        </p:spPr>
        <p:txBody>
          <a:bodyPr vert="horz" lIns="90073" tIns="45037" rIns="90073" bIns="4503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4009" y="9339621"/>
            <a:ext cx="2887187" cy="491648"/>
          </a:xfrm>
          <a:prstGeom prst="rect">
            <a:avLst/>
          </a:prstGeom>
        </p:spPr>
        <p:txBody>
          <a:bodyPr vert="horz" lIns="90073" tIns="45037" rIns="90073" bIns="45037" rtlCol="0" anchor="b"/>
          <a:lstStyle>
            <a:lvl1pPr algn="r">
              <a:defRPr sz="1200"/>
            </a:lvl1pPr>
          </a:lstStyle>
          <a:p>
            <a:fld id="{B2C564EA-CA17-4E4C-B9CC-B3A16D00D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121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564EA-CA17-4E4C-B9CC-B3A16D00DDB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533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564EA-CA17-4E4C-B9CC-B3A16D00DDB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119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564EA-CA17-4E4C-B9CC-B3A16D00DDB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119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564EA-CA17-4E4C-B9CC-B3A16D00DDB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312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69859-B76B-4426-BE10-26D4C9416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9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5F549-380A-4EE7-ADCB-C02EA9E78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1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BCD9-B312-43B4-973D-EF0A6714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0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3057-F68C-462B-BA9A-AE29505D0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1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FA37F-F8BD-4072-AF33-BECF3826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267D9-F116-4E77-A298-090B25E26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69519-EE81-4E9A-A89E-8C613074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5CECF-4355-4AAD-8A1D-1EC4B738B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3B31C-CCFA-44AB-8B36-3B10B7A0B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B0A6A-5B73-4E2E-91CA-81DE44A2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9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80CEE-79D0-4928-8656-E6C883C3D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2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27CF45-C1EC-48B2-A195-5F2CB4E3D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#_ftnref1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339752" y="2060848"/>
            <a:ext cx="648072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 dirty="0">
                <a:solidFill>
                  <a:srgbClr val="7030A0"/>
                </a:solidFill>
                <a:latin typeface="Calibri" panose="020F0502020204030204" pitchFamily="34" charset="0"/>
              </a:rPr>
              <a:t>Standardy kvality pro OSPOD 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b="1" dirty="0">
                <a:latin typeface="Calibri" panose="020F0502020204030204" pitchFamily="34" charset="0"/>
              </a:rPr>
              <a:t>                           </a:t>
            </a:r>
            <a:r>
              <a:rPr lang="cs-CZ" b="1" i="1" dirty="0">
                <a:latin typeface="Calibri" panose="020F0502020204030204" pitchFamily="34" charset="0"/>
              </a:rPr>
              <a:t>Tvorba, zavádění a kontrola </a:t>
            </a:r>
          </a:p>
          <a:p>
            <a:pPr algn="ctr" eaLnBrk="1" hangingPunct="1">
              <a:spcBef>
                <a:spcPct val="50000"/>
              </a:spcBef>
            </a:pPr>
            <a:endParaRPr lang="cs-CZ" sz="3600" b="1" dirty="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648073"/>
          </a:xfrm>
        </p:spPr>
        <p:txBody>
          <a:bodyPr/>
          <a:lstStyle/>
          <a:p>
            <a:r>
              <a:rPr lang="cs-CZ" sz="24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Přístup OSPOD ke standardizaci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836712"/>
            <a:ext cx="8136904" cy="5544616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>
                <a:latin typeface="Calibri" panose="020F0502020204030204" pitchFamily="34" charset="0"/>
              </a:rPr>
              <a:t>Postoje obce k povinnosti řídit se standardy kvality SPO </a:t>
            </a:r>
            <a:r>
              <a:rPr lang="cs-CZ" sz="1800" i="1" dirty="0">
                <a:latin typeface="Calibri" panose="020F0502020204030204" pitchFamily="34" charset="0"/>
              </a:rPr>
              <a:t>(</a:t>
            </a:r>
            <a:r>
              <a:rPr lang="cs-CZ" sz="1800" dirty="0">
                <a:latin typeface="Calibri" panose="020F0502020204030204" pitchFamily="34" charset="0"/>
              </a:rPr>
              <a:t>zjištění</a:t>
            </a:r>
            <a:r>
              <a:rPr lang="cs-CZ" sz="1800" i="1" dirty="0">
                <a:latin typeface="Calibri" panose="020F0502020204030204" pitchFamily="34" charset="0"/>
              </a:rPr>
              <a:t> </a:t>
            </a:r>
            <a:r>
              <a:rPr lang="cs-CZ" sz="1800" i="1" dirty="0">
                <a:solidFill>
                  <a:srgbClr val="0033CC"/>
                </a:solidFill>
                <a:latin typeface="Calibri" panose="020F0502020204030204" pitchFamily="34" charset="0"/>
              </a:rPr>
              <a:t>Analýzy </a:t>
            </a:r>
            <a:r>
              <a:rPr lang="cs-CZ" sz="18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/>
            </a:r>
            <a:br>
              <a:rPr lang="cs-CZ" sz="1800" i="1" dirty="0" smtClean="0">
                <a:solidFill>
                  <a:srgbClr val="0033CC"/>
                </a:solidFill>
                <a:latin typeface="Calibri" panose="020F0502020204030204" pitchFamily="34" charset="0"/>
              </a:rPr>
            </a:br>
            <a:r>
              <a:rPr lang="cs-CZ" sz="18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a </a:t>
            </a:r>
            <a:r>
              <a:rPr lang="cs-CZ" sz="1800" i="1" dirty="0">
                <a:solidFill>
                  <a:srgbClr val="0033CC"/>
                </a:solidFill>
                <a:latin typeface="Calibri" panose="020F0502020204030204" pitchFamily="34" charset="0"/>
              </a:rPr>
              <a:t>návrhu monitoringu kvality a strategie implementace řízení systému řízení kvality </a:t>
            </a:r>
            <a:r>
              <a:rPr lang="cs-CZ" sz="18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SPO, Institut projektového řízení a. s., 2018</a:t>
            </a:r>
            <a:r>
              <a:rPr lang="cs-CZ" sz="1800" i="1" dirty="0" smtClean="0">
                <a:latin typeface="Calibri" panose="020F0502020204030204" pitchFamily="34" charset="0"/>
              </a:rPr>
              <a:t>)</a:t>
            </a:r>
            <a:endParaRPr lang="cs-CZ" sz="1800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b="1" u="sng" dirty="0">
                <a:latin typeface="Calibri" panose="020F0502020204030204" pitchFamily="34" charset="0"/>
              </a:rPr>
              <a:t>3 kategorie obcí z hlediska přístupu ke standardizaci</a:t>
            </a:r>
            <a:r>
              <a:rPr lang="cs-CZ" sz="1800" b="1" dirty="0"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cs-CZ" sz="1800" i="1" dirty="0">
                <a:solidFill>
                  <a:srgbClr val="C00000"/>
                </a:solidFill>
                <a:latin typeface="Calibri" panose="020F0502020204030204" pitchFamily="34" charset="0"/>
              </a:rPr>
              <a:t>1) pracoviště, která vnímají proces standardizace jako kvalitativní změnu </a:t>
            </a:r>
            <a:r>
              <a:rPr lang="cs-CZ" sz="1800" dirty="0" smtClean="0">
                <a:latin typeface="Calibri" panose="020F0502020204030204" pitchFamily="34" charset="0"/>
              </a:rPr>
              <a:t>– týmová diskuse o nastavení práce a komunikace s klienty, zaměření na kvalitu a dopady práce na klienty;</a:t>
            </a:r>
            <a:endParaRPr lang="cs-CZ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solidFill>
                  <a:srgbClr val="C00000"/>
                </a:solidFill>
                <a:latin typeface="Calibri" panose="020F0502020204030204" pitchFamily="34" charset="0"/>
              </a:rPr>
              <a:t>2) pracoviště naplnila standardy jako formální povinnost uloženou zákonem</a:t>
            </a:r>
            <a:r>
              <a:rPr lang="cs-CZ" sz="1800" dirty="0">
                <a:latin typeface="Calibri" panose="020F0502020204030204" pitchFamily="34" charset="0"/>
              </a:rPr>
              <a:t>, </a:t>
            </a:r>
            <a:br>
              <a:rPr lang="cs-CZ" sz="1800" dirty="0">
                <a:latin typeface="Calibri" panose="020F0502020204030204" pitchFamily="34" charset="0"/>
              </a:rPr>
            </a:br>
            <a:r>
              <a:rPr lang="cs-CZ" sz="1800" dirty="0">
                <a:latin typeface="Calibri" panose="020F0502020204030204" pitchFamily="34" charset="0"/>
              </a:rPr>
              <a:t>u těchto pracovišť zpracovány písemné </a:t>
            </a:r>
            <a:r>
              <a:rPr lang="cs-CZ" sz="1800" dirty="0" smtClean="0">
                <a:latin typeface="Calibri" panose="020F0502020204030204" pitchFamily="34" charset="0"/>
              </a:rPr>
              <a:t>dokumenty (někdy s využitím vnějších zdrojů), provedeny dílčí změny, např. zvýšení počtu sociálních pracovníků, k zásadním změnám v  přístupu k výkonu SPO a ke klientům nedošlo; </a:t>
            </a:r>
            <a:endParaRPr lang="cs-CZ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solidFill>
                  <a:srgbClr val="C00000"/>
                </a:solidFill>
                <a:latin typeface="Calibri" panose="020F0502020204030204" pitchFamily="34" charset="0"/>
              </a:rPr>
              <a:t>3) pracoviště, kde jsou standardy zaváděny a naplňovány s obtížemi</a:t>
            </a:r>
            <a:r>
              <a:rPr lang="cs-CZ" sz="1800" dirty="0">
                <a:latin typeface="Calibri" panose="020F0502020204030204" pitchFamily="34" charset="0"/>
              </a:rPr>
              <a:t>, některá kritéria nejsou naplněna, </a:t>
            </a:r>
            <a:r>
              <a:rPr lang="cs-CZ" sz="1800" dirty="0" smtClean="0">
                <a:latin typeface="Calibri" panose="020F0502020204030204" pitchFamily="34" charset="0"/>
              </a:rPr>
              <a:t>problematický postoj vedení </a:t>
            </a:r>
            <a:r>
              <a:rPr lang="cs-CZ" sz="1800" dirty="0">
                <a:latin typeface="Calibri" panose="020F0502020204030204" pitchFamily="34" charset="0"/>
              </a:rPr>
              <a:t>úřadu (tajemník, samospráva) k nim zaujalo negativní postoj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33CC"/>
                </a:solidFill>
                <a:latin typeface="Calibri" panose="020F0502020204030204" pitchFamily="34" charset="0"/>
              </a:rPr>
              <a:t>Komplikace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33CC"/>
                </a:solidFill>
                <a:latin typeface="Calibri" panose="020F0502020204030204" pitchFamily="34" charset="0"/>
              </a:rPr>
              <a:t>problém zajistit adekvátní počet zaměstnanců;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33CC"/>
                </a:solidFill>
                <a:latin typeface="Calibri" panose="020F0502020204030204" pitchFamily="34" charset="0"/>
              </a:rPr>
              <a:t>prostory, materiální vybavení - vysoké finanční náklady;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33CC"/>
                </a:solidFill>
                <a:latin typeface="Calibri" panose="020F0502020204030204" pitchFamily="34" charset="0"/>
              </a:rPr>
              <a:t>administrativní zátěž;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33CC"/>
                </a:solidFill>
                <a:latin typeface="Calibri" panose="020F0502020204030204" pitchFamily="34" charset="0"/>
              </a:rPr>
              <a:t>vysoké nároky na průběžné vzdělávání pracovníků </a:t>
            </a:r>
            <a:r>
              <a:rPr lang="cs-CZ" sz="18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OSPOD. </a:t>
            </a:r>
            <a:endParaRPr lang="cs-CZ" sz="18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629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8062664" cy="576064"/>
          </a:xfrm>
        </p:spPr>
        <p:txBody>
          <a:bodyPr/>
          <a:lstStyle/>
          <a:p>
            <a:r>
              <a:rPr lang="cs-CZ" sz="2800" b="1" dirty="0">
                <a:solidFill>
                  <a:srgbClr val="7030A0"/>
                </a:solidFill>
                <a:latin typeface="Calibri" panose="020F0502020204030204" pitchFamily="34" charset="0"/>
              </a:rPr>
              <a:t>Kontrola</a:t>
            </a:r>
            <a:endParaRPr lang="cs-CZ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8278688" cy="5688632"/>
          </a:xfrm>
        </p:spPr>
        <p:txBody>
          <a:bodyPr/>
          <a:lstStyle/>
          <a:p>
            <a:pPr lvl="0" algn="just" eaLnBrk="0" hangingPunct="0">
              <a:lnSpc>
                <a:spcPct val="114000"/>
              </a:lnSpc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od 1. 1. 2015 - kontrola výkonu přenesené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působnosti;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lvl="0" algn="just" eaLnBrk="0" hangingPunct="0">
              <a:lnSpc>
                <a:spcPct val="114000"/>
              </a:lnSpc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režim kontroly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dle </a:t>
            </a:r>
            <a:r>
              <a:rPr lang="cs-CZ" sz="2000" i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zákona č. 255/2012 Sb., o </a:t>
            </a:r>
            <a:r>
              <a:rPr lang="cs-CZ" sz="2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kontrole (kontrolní řád)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;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lvl="0" algn="just" eaLnBrk="0" hangingPunct="0">
              <a:lnSpc>
                <a:spcPct val="114000"/>
              </a:lnSpc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provádí </a:t>
            </a:r>
            <a:r>
              <a:rPr lang="cs-CZ" sz="2000" i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nadřízený správní orgán </a:t>
            </a:r>
            <a:endParaRPr lang="cs-CZ" sz="2000" i="1" dirty="0" smtClean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lvl="0" indent="0" algn="just" eaLnBrk="0" hangingPunct="0">
              <a:lnSpc>
                <a:spcPct val="114000"/>
              </a:lnSpc>
              <a:buNone/>
            </a:pPr>
            <a:r>
              <a:rPr lang="cs-CZ" sz="2000" i="1" dirty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cs-CZ" sz="2000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       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-  u OÚ ORP, OÚ - </a:t>
            </a:r>
            <a:r>
              <a:rPr lang="cs-CZ" sz="20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krajské úřady;</a:t>
            </a:r>
            <a:endParaRPr lang="cs-CZ" sz="2000" b="1" dirty="0">
              <a:solidFill>
                <a:srgbClr val="0033CC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lvl="0" indent="0" algn="just" eaLnBrk="0" hangingPunct="0">
              <a:lnSpc>
                <a:spcPct val="114000"/>
              </a:lnSpc>
              <a:buNone/>
            </a:pPr>
            <a:r>
              <a:rPr lang="cs-CZ" sz="2000" b="1" dirty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     </a:t>
            </a:r>
            <a:r>
              <a:rPr lang="cs-CZ" sz="20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   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-  </a:t>
            </a:r>
            <a:r>
              <a:rPr lang="cs-CZ" sz="2000" dirty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u krajských 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úřadů a ÚMPOD - </a:t>
            </a:r>
            <a:r>
              <a:rPr lang="cs-CZ" sz="20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MPSV</a:t>
            </a:r>
            <a:r>
              <a:rPr lang="cs-CZ" sz="2000" dirty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; </a:t>
            </a:r>
          </a:p>
          <a:p>
            <a:pPr marL="0" lvl="0" indent="0" algn="just" eaLnBrk="0" hangingPunct="0">
              <a:lnSpc>
                <a:spcPct val="114000"/>
              </a:lnSpc>
              <a:buNone/>
            </a:pPr>
            <a:endParaRPr lang="cs-CZ" sz="800" i="1" dirty="0" smtClean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lvl="0" algn="just" eaLnBrk="0" hangingPunct="0">
              <a:lnSpc>
                <a:spcPct val="114000"/>
              </a:lnSpc>
            </a:pPr>
            <a:r>
              <a:rPr lang="cs-CZ" sz="2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kritérium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 se hodnotí jako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celek</a:t>
            </a:r>
            <a:r>
              <a:rPr lang="cs-CZ" sz="2000" i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itchFamily="34" charset="0"/>
              </a:rPr>
              <a:t>- </a:t>
            </a:r>
            <a:r>
              <a:rPr lang="cs-CZ" sz="2000" i="1" dirty="0">
                <a:latin typeface="Arial" panose="020B0604020202020204" pitchFamily="34" charset="0"/>
                <a:cs typeface="Arial" pitchFamily="34" charset="0"/>
              </a:rPr>
              <a:t>§ 6 odst. 2 prováděcí vyhlášky stanovuje systém bodového hodnocení </a:t>
            </a:r>
            <a:endParaRPr lang="cs-CZ" sz="2000" i="1" dirty="0" smtClean="0">
              <a:latin typeface="Arial" panose="020B0604020202020204" pitchFamily="34" charset="0"/>
              <a:cs typeface="Arial" pitchFamily="34" charset="0"/>
            </a:endParaRPr>
          </a:p>
          <a:p>
            <a:pPr marL="0" lvl="0" indent="0" algn="just" eaLnBrk="0" hangingPunct="0">
              <a:lnSpc>
                <a:spcPct val="114000"/>
              </a:lnSpc>
              <a:buNone/>
            </a:pPr>
            <a:r>
              <a:rPr lang="cs-CZ" sz="2000" i="1" dirty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cs-CZ" sz="20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          - splnění kritéria - </a:t>
            </a:r>
            <a:r>
              <a:rPr lang="cs-CZ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1 bod;</a:t>
            </a:r>
          </a:p>
          <a:p>
            <a:pPr marL="0" lvl="0" indent="0" algn="just" eaLnBrk="0" hangingPunct="0">
              <a:lnSpc>
                <a:spcPct val="114000"/>
              </a:lnSpc>
              <a:buNone/>
            </a:pPr>
            <a:r>
              <a:rPr lang="cs-CZ" sz="2000" b="1" i="1" dirty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cs-CZ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          </a:t>
            </a:r>
            <a:r>
              <a:rPr lang="cs-CZ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- </a:t>
            </a:r>
            <a:r>
              <a:rPr lang="cs-CZ" sz="20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nesplnění - </a:t>
            </a:r>
            <a:r>
              <a:rPr lang="cs-CZ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0 </a:t>
            </a:r>
            <a:r>
              <a:rPr lang="cs-CZ" sz="2000" b="1" i="1" dirty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bodů</a:t>
            </a:r>
            <a:r>
              <a:rPr lang="cs-CZ" sz="2000" b="1" dirty="0">
                <a:latin typeface="Arial" panose="020B0604020202020204" pitchFamily="34" charset="0"/>
                <a:cs typeface="Arial" pitchFamily="34" charset="0"/>
              </a:rPr>
              <a:t>;</a:t>
            </a:r>
          </a:p>
          <a:p>
            <a:pPr lvl="0" eaLnBrk="0" hangingPunct="0">
              <a:lnSpc>
                <a:spcPct val="114000"/>
              </a:lnSpc>
            </a:pPr>
            <a:r>
              <a:rPr lang="cs-CZ" sz="2000" b="1" i="1" dirty="0" smtClean="0">
                <a:latin typeface="Arial" panose="020B0604020202020204" pitchFamily="34" charset="0"/>
                <a:cs typeface="Arial" pitchFamily="34" charset="0"/>
              </a:rPr>
              <a:t>veřejná správa </a:t>
            </a:r>
            <a:r>
              <a:rPr lang="cs-CZ" sz="2000" i="1" dirty="0" smtClean="0">
                <a:latin typeface="Arial" panose="020B0604020202020204" pitchFamily="34" charset="0"/>
                <a:cs typeface="Arial" pitchFamily="34" charset="0"/>
              </a:rPr>
              <a:t>– vyšší míra regulace </a:t>
            </a:r>
            <a:r>
              <a:rPr lang="cs-CZ" sz="2000" b="1" i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→ </a:t>
            </a:r>
            <a:r>
              <a:rPr lang="cs-CZ" sz="2000" i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zákonem </a:t>
            </a:r>
            <a:r>
              <a:rPr lang="cs-CZ" sz="2000" i="1" dirty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stanovené povinnosti nelze </a:t>
            </a:r>
            <a:r>
              <a:rPr lang="cs-CZ" sz="2000" i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u </a:t>
            </a:r>
            <a:r>
              <a:rPr lang="cs-CZ" sz="2000" i="1" dirty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OSPOD naplnit např. jen na 80%, veřejná správa musí bezezbytku na 100% dodržovat právní předpisy, včetně </a:t>
            </a:r>
            <a:r>
              <a:rPr lang="cs-CZ" sz="2000" i="1" dirty="0" smtClean="0"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standardů </a:t>
            </a:r>
            <a:r>
              <a:rPr lang="cs-CZ" sz="2000" i="1" dirty="0" smtClean="0">
                <a:latin typeface="Arial" panose="020B0604020202020204" pitchFamily="34" charset="0"/>
                <a:cs typeface="Arial" pitchFamily="34" charset="0"/>
              </a:rPr>
              <a:t>– </a:t>
            </a:r>
            <a:r>
              <a:rPr lang="cs-CZ" sz="2000" dirty="0" smtClean="0">
                <a:latin typeface="Arial" panose="020B0604020202020204" pitchFamily="34" charset="0"/>
                <a:cs typeface="Arial" pitchFamily="34" charset="0"/>
              </a:rPr>
              <a:t>proto není vetší rozptyl bodového hodnocení jako např. u sociálních služeb.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657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8276456" cy="432048"/>
          </a:xfrm>
        </p:spPr>
        <p:txBody>
          <a:bodyPr/>
          <a:lstStyle/>
          <a:p>
            <a:r>
              <a:rPr lang="cs-CZ" sz="2400" b="1" dirty="0" smtClean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nároky kontroly </a:t>
            </a:r>
            <a:endParaRPr lang="cs-CZ" sz="2400" b="1" dirty="0">
              <a:solidFill>
                <a:srgbClr val="8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472608"/>
          </a:xfrm>
        </p:spPr>
        <p:txBody>
          <a:bodyPr/>
          <a:lstStyle/>
          <a:p>
            <a:pPr lvl="0" eaLnBrk="0" hangingPunct="0">
              <a:lnSpc>
                <a:spcPct val="114000"/>
              </a:lnSpc>
            </a:pPr>
            <a:r>
              <a:rPr lang="cs-CZ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kontrolní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tým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–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vyšší personální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nároky </a:t>
            </a:r>
            <a:r>
              <a:rPr lang="cs-CZ" sz="2000" i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(2 – 3 členný tým);</a:t>
            </a:r>
          </a:p>
          <a:p>
            <a:pPr lvl="0" eaLnBrk="0" hangingPunct="0">
              <a:lnSpc>
                <a:spcPct val="114000"/>
              </a:lnSpc>
            </a:pP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časově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náročná kontrola - minimálně dvoudenní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kontroly;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lvl="0" eaLnBrk="0" hangingPunct="0">
              <a:lnSpc>
                <a:spcPct val="114000"/>
              </a:lnSpc>
            </a:pP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součástí je více úkonů v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porovnání s jinými kontrolami na úseku SPO </a:t>
            </a:r>
            <a:r>
              <a:rPr lang="cs-CZ" sz="2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(žádost o zaslání podkladů předem, před </a:t>
            </a:r>
            <a:r>
              <a:rPr lang="cs-CZ" sz="2000" i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kontrolou nastudování podkladů, prohlídka prostor, </a:t>
            </a:r>
            <a:r>
              <a:rPr lang="cs-CZ" sz="2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rozhovory s </a:t>
            </a:r>
            <a:r>
              <a:rPr lang="cs-CZ" sz="2000" i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pracovníky, </a:t>
            </a:r>
            <a:r>
              <a:rPr lang="cs-CZ" sz="2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náročnější zpracování </a:t>
            </a:r>
            <a:r>
              <a:rPr lang="cs-CZ" sz="2000" i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protokolu, </a:t>
            </a:r>
            <a:r>
              <a:rPr lang="cs-CZ" sz="2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vyšší nároky na technické vybavení);</a:t>
            </a:r>
            <a:endParaRPr lang="cs-CZ" sz="2000" i="1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lvl="0" eaLnBrk="0" hangingPunct="0">
              <a:lnSpc>
                <a:spcPct val="114000"/>
              </a:lnSpc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většina kontrolorů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– nevykonává tuto činnost na celý úvazek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,</a:t>
            </a:r>
            <a:b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k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tomu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se běžně zabývá jinými agendami SPO</a:t>
            </a:r>
          </a:p>
          <a:p>
            <a:pPr marL="0" lvl="0" indent="0" eaLnBrk="0" hangingPunct="0">
              <a:lnSpc>
                <a:spcPct val="114000"/>
              </a:lnSpc>
              <a:buNone/>
            </a:pP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     → </a:t>
            </a:r>
            <a:r>
              <a:rPr lang="cs-CZ" sz="2000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náročné </a:t>
            </a:r>
            <a:r>
              <a:rPr lang="cs-CZ" sz="2000" i="1" dirty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skloubit výkon ostatních pracovních činností </a:t>
            </a:r>
            <a:r>
              <a:rPr lang="cs-CZ" sz="2000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/>
            </a:r>
            <a:br>
              <a:rPr lang="cs-CZ" sz="2000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cs-CZ" sz="2000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s  </a:t>
            </a:r>
            <a:r>
              <a:rPr lang="cs-CZ" sz="2000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kontrolami </a:t>
            </a:r>
            <a:r>
              <a:rPr lang="cs-CZ" sz="2000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standardů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itchFamily="34" charset="0"/>
              </a:rPr>
              <a:t>   </a:t>
            </a:r>
            <a:endParaRPr lang="cs-CZ" sz="2000" dirty="0">
              <a:solidFill>
                <a:srgbClr val="0033CC"/>
              </a:solidFill>
              <a:latin typeface="Arial" panose="020B0604020202020204" pitchFamily="34" charset="0"/>
              <a:cs typeface="Arial" pitchFamily="34" charset="0"/>
            </a:endParaRPr>
          </a:p>
          <a:p>
            <a:endParaRPr lang="cs-CZ" sz="2000" dirty="0">
              <a:solidFill>
                <a:srgbClr val="0033CC"/>
              </a:solidFill>
            </a:endParaRPr>
          </a:p>
          <a:p>
            <a:pPr marL="0" indent="0" algn="just">
              <a:buNone/>
            </a:pPr>
            <a:endParaRPr lang="cs-CZ" sz="2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88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8276456" cy="432048"/>
          </a:xfrm>
        </p:spPr>
        <p:txBody>
          <a:bodyPr/>
          <a:lstStyle/>
          <a:p>
            <a:r>
              <a:rPr lang="cs-CZ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Výzva do budoucna</a:t>
            </a:r>
            <a:endParaRPr lang="cs-CZ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908720"/>
            <a:ext cx="7992888" cy="5616624"/>
          </a:xfrm>
        </p:spPr>
        <p:txBody>
          <a:bodyPr/>
          <a:lstStyle/>
          <a:p>
            <a:pPr marL="0" indent="0">
              <a:buNone/>
            </a:pPr>
            <a:r>
              <a:rPr lang="cs-CZ" sz="2000" b="1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Zavedení </a:t>
            </a:r>
            <a:r>
              <a:rPr lang="cs-CZ" sz="2000" b="1" i="1" dirty="0">
                <a:solidFill>
                  <a:srgbClr val="0033CC"/>
                </a:solidFill>
                <a:latin typeface="Calibri" panose="020F0502020204030204" pitchFamily="34" charset="0"/>
              </a:rPr>
              <a:t>standardů </a:t>
            </a:r>
            <a:r>
              <a:rPr lang="cs-CZ" sz="2000" b="1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bylo určitě </a:t>
            </a:r>
            <a:r>
              <a:rPr lang="cs-CZ" sz="2000" b="1" i="1" dirty="0">
                <a:solidFill>
                  <a:srgbClr val="0033CC"/>
                </a:solidFill>
                <a:latin typeface="Calibri" panose="020F0502020204030204" pitchFamily="34" charset="0"/>
              </a:rPr>
              <a:t>vysoce potřebné a přínosné, ale……</a:t>
            </a:r>
          </a:p>
          <a:p>
            <a:pPr marL="249238" indent="-249238">
              <a:tabLst>
                <a:tab pos="176213" algn="l"/>
              </a:tabLst>
            </a:pPr>
            <a:r>
              <a:rPr lang="cs-CZ" sz="2000" dirty="0">
                <a:latin typeface="Calibri" panose="020F0502020204030204" pitchFamily="34" charset="0"/>
              </a:rPr>
              <a:t>standardy zaměřeny </a:t>
            </a:r>
            <a:r>
              <a:rPr lang="cs-CZ" sz="2000" dirty="0" smtClean="0">
                <a:latin typeface="Calibri" panose="020F0502020204030204" pitchFamily="34" charset="0"/>
              </a:rPr>
              <a:t>na hodnocení obecných požadavků (</a:t>
            </a:r>
            <a:r>
              <a:rPr lang="cs-CZ" sz="2000" i="1" dirty="0" smtClean="0">
                <a:latin typeface="Calibri" panose="020F0502020204030204" pitchFamily="34" charset="0"/>
              </a:rPr>
              <a:t>vytvoření </a:t>
            </a:r>
            <a:r>
              <a:rPr lang="cs-CZ" sz="2000" i="1" dirty="0">
                <a:latin typeface="Calibri" panose="020F0502020204030204" pitchFamily="34" charset="0"/>
              </a:rPr>
              <a:t>provozních, personálních, materiálně technických podmínek </a:t>
            </a:r>
            <a:r>
              <a:rPr lang="cs-CZ" sz="2000" i="1" dirty="0" smtClean="0">
                <a:latin typeface="Calibri" panose="020F0502020204030204" pitchFamily="34" charset="0"/>
              </a:rPr>
              <a:t/>
            </a:r>
            <a:br>
              <a:rPr lang="cs-CZ" sz="2000" i="1" dirty="0" smtClean="0">
                <a:latin typeface="Calibri" panose="020F0502020204030204" pitchFamily="34" charset="0"/>
              </a:rPr>
            </a:br>
            <a:r>
              <a:rPr lang="cs-CZ" sz="2000" i="1" dirty="0" smtClean="0">
                <a:latin typeface="Calibri" panose="020F0502020204030204" pitchFamily="34" charset="0"/>
              </a:rPr>
              <a:t>k </a:t>
            </a:r>
            <a:r>
              <a:rPr lang="cs-CZ" sz="2000" i="1" dirty="0">
                <a:latin typeface="Calibri" panose="020F0502020204030204" pitchFamily="34" charset="0"/>
              </a:rPr>
              <a:t>odpovídajícímu výkonu </a:t>
            </a:r>
            <a:r>
              <a:rPr lang="cs-CZ" sz="2000" i="1" dirty="0" smtClean="0">
                <a:latin typeface="Calibri" panose="020F0502020204030204" pitchFamily="34" charset="0"/>
              </a:rPr>
              <a:t>SPO = </a:t>
            </a:r>
            <a:r>
              <a:rPr lang="cs-CZ" sz="2000" b="1" dirty="0" smtClean="0">
                <a:latin typeface="Calibri" panose="020F0502020204030204" pitchFamily="34" charset="0"/>
              </a:rPr>
              <a:t>procesně </a:t>
            </a:r>
            <a:r>
              <a:rPr lang="cs-CZ" sz="2000" b="1" dirty="0">
                <a:latin typeface="Calibri" panose="020F0502020204030204" pitchFamily="34" charset="0"/>
              </a:rPr>
              <a:t>organizační systém kontroly </a:t>
            </a:r>
            <a:r>
              <a:rPr lang="cs-CZ" sz="2000" b="1" dirty="0" smtClean="0">
                <a:latin typeface="Calibri" panose="020F0502020204030204" pitchFamily="34" charset="0"/>
              </a:rPr>
              <a:t>kvality, který je v mnoha ohledech limitující;</a:t>
            </a:r>
          </a:p>
          <a:p>
            <a:pPr marL="249238" indent="-249238">
              <a:tabLst>
                <a:tab pos="176213" algn="l"/>
              </a:tabLst>
            </a:pPr>
            <a:r>
              <a:rPr lang="cs-CZ" sz="2000" dirty="0">
                <a:latin typeface="Calibri" panose="020F0502020204030204" pitchFamily="34" charset="0"/>
              </a:rPr>
              <a:t>hodnocení standardů </a:t>
            </a:r>
            <a:r>
              <a:rPr lang="cs-CZ" sz="2000" dirty="0" smtClean="0">
                <a:latin typeface="Calibri" panose="020F0502020204030204" pitchFamily="34" charset="0"/>
              </a:rPr>
              <a:t>- z </a:t>
            </a:r>
            <a:r>
              <a:rPr lang="cs-CZ" sz="2000" dirty="0">
                <a:latin typeface="Calibri" panose="020F0502020204030204" pitchFamily="34" charset="0"/>
              </a:rPr>
              <a:t>části postaveno na subjektivním </a:t>
            </a:r>
            <a:r>
              <a:rPr lang="cs-CZ" sz="2000" dirty="0" smtClean="0">
                <a:latin typeface="Calibri" panose="020F0502020204030204" pitchFamily="34" charset="0"/>
              </a:rPr>
              <a:t>hodnocení, </a:t>
            </a:r>
            <a:r>
              <a:rPr lang="cs-CZ" sz="2000" i="1" dirty="0" smtClean="0">
                <a:latin typeface="Calibri" panose="020F0502020204030204" pitchFamily="34" charset="0"/>
              </a:rPr>
              <a:t>zda bylo dodrženo pravidlo, zda je písemně zpracován postup, atd</a:t>
            </a:r>
            <a:r>
              <a:rPr lang="cs-CZ" sz="2000" dirty="0" smtClean="0">
                <a:latin typeface="Calibri" panose="020F0502020204030204" pitchFamily="34" charset="0"/>
              </a:rPr>
              <a:t>.;</a:t>
            </a:r>
            <a:endParaRPr lang="cs-CZ" sz="2000" dirty="0">
              <a:latin typeface="Calibri" panose="020F0502020204030204" pitchFamily="34" charset="0"/>
            </a:endParaRPr>
          </a:p>
          <a:p>
            <a:pPr marL="249238" indent="-249238">
              <a:tabLst>
                <a:tab pos="176213" algn="l"/>
              </a:tabLst>
            </a:pPr>
            <a:r>
              <a:rPr lang="cs-CZ" sz="2000" b="1" dirty="0" smtClean="0">
                <a:latin typeface="Calibri" panose="020F0502020204030204" pitchFamily="34" charset="0"/>
              </a:rPr>
              <a:t>co nepodchycují </a:t>
            </a:r>
            <a:r>
              <a:rPr lang="cs-CZ" sz="2000" dirty="0">
                <a:latin typeface="Calibri" panose="020F0502020204030204" pitchFamily="34" charset="0"/>
              </a:rPr>
              <a:t>- hodnocení výsledků a dopadů </a:t>
            </a:r>
            <a:r>
              <a:rPr lang="cs-CZ" sz="2000" dirty="0" smtClean="0">
                <a:latin typeface="Calibri" panose="020F0502020204030204" pitchFamily="34" charset="0"/>
              </a:rPr>
              <a:t>případové práce  ve </a:t>
            </a:r>
            <a:r>
              <a:rPr lang="cs-CZ" sz="2000" dirty="0">
                <a:latin typeface="Calibri" panose="020F0502020204030204" pitchFamily="34" charset="0"/>
              </a:rPr>
              <a:t>vztahu ke konkrétnímu dítěti či rodině </a:t>
            </a:r>
            <a:r>
              <a:rPr lang="cs-CZ" sz="2000" dirty="0" smtClean="0">
                <a:latin typeface="Calibri" panose="020F0502020204030204" pitchFamily="34" charset="0"/>
              </a:rPr>
              <a:t>(</a:t>
            </a:r>
            <a:r>
              <a:rPr lang="cs-CZ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vede </a:t>
            </a:r>
            <a:r>
              <a:rPr lang="cs-CZ" sz="2000" i="1" dirty="0">
                <a:solidFill>
                  <a:srgbClr val="0033CC"/>
                </a:solidFill>
                <a:latin typeface="Calibri" panose="020F0502020204030204" pitchFamily="34" charset="0"/>
              </a:rPr>
              <a:t>skutečně výkon SPO ke zvýšení kvality života dítěte a jeho rodiny, k naplnění zájmu </a:t>
            </a:r>
            <a:r>
              <a:rPr lang="cs-CZ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dítěte, přispívá </a:t>
            </a:r>
            <a:r>
              <a:rPr lang="cs-CZ" sz="2000" i="1" dirty="0">
                <a:solidFill>
                  <a:srgbClr val="0033CC"/>
                </a:solidFill>
                <a:latin typeface="Calibri" panose="020F0502020204030204" pitchFamily="34" charset="0"/>
              </a:rPr>
              <a:t>ke všestrannému rozvoji dítěte</a:t>
            </a:r>
            <a:r>
              <a:rPr lang="cs-CZ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?</a:t>
            </a:r>
            <a:r>
              <a:rPr lang="cs-CZ" sz="2000" i="1" dirty="0" smtClean="0">
                <a:latin typeface="Calibri" panose="020F0502020204030204" pitchFamily="34" charset="0"/>
              </a:rPr>
              <a:t>);</a:t>
            </a:r>
          </a:p>
          <a:p>
            <a:pPr marL="249238" indent="-249238">
              <a:tabLst>
                <a:tab pos="176213" algn="l"/>
              </a:tabLst>
            </a:pPr>
            <a:r>
              <a:rPr lang="cs-CZ" sz="2000" b="1" dirty="0" smtClean="0">
                <a:latin typeface="Calibri" panose="020F0502020204030204" pitchFamily="34" charset="0"/>
              </a:rPr>
              <a:t>opomíjenou dimenzí hodnocení </a:t>
            </a:r>
            <a:r>
              <a:rPr lang="cs-CZ" sz="2000" i="1" dirty="0" smtClean="0">
                <a:latin typeface="Calibri" panose="020F0502020204030204" pitchFamily="34" charset="0"/>
              </a:rPr>
              <a:t>- kvalita z hlediska práv a potřeb klientů;  </a:t>
            </a:r>
            <a:endParaRPr lang="cs-CZ" sz="2000" i="1" dirty="0">
              <a:latin typeface="Calibri" panose="020F0502020204030204" pitchFamily="34" charset="0"/>
            </a:endParaRPr>
          </a:p>
          <a:p>
            <a:pPr marL="249238" indent="-249238">
              <a:tabLst>
                <a:tab pos="176213" algn="l"/>
              </a:tabLst>
            </a:pPr>
            <a:r>
              <a:rPr lang="cs-CZ" sz="2000" dirty="0" smtClean="0">
                <a:latin typeface="Calibri" panose="020F0502020204030204" pitchFamily="34" charset="0"/>
              </a:rPr>
              <a:t>chybí </a:t>
            </a:r>
            <a:r>
              <a:rPr lang="cs-CZ" sz="2000" b="1" dirty="0">
                <a:latin typeface="Calibri" panose="020F0502020204030204" pitchFamily="34" charset="0"/>
              </a:rPr>
              <a:t>propojení s oblasti sledování efektivity využívání finančních </a:t>
            </a:r>
            <a:r>
              <a:rPr lang="cs-CZ" sz="2000" b="1" dirty="0" smtClean="0">
                <a:latin typeface="Calibri" panose="020F0502020204030204" pitchFamily="34" charset="0"/>
              </a:rPr>
              <a:t>prostředků; </a:t>
            </a:r>
            <a:endParaRPr lang="cs-CZ" sz="2000" dirty="0">
              <a:latin typeface="Calibri" panose="020F0502020204030204" pitchFamily="34" charset="0"/>
            </a:endParaRPr>
          </a:p>
          <a:p>
            <a:pPr marL="249238" indent="-249238">
              <a:tabLst>
                <a:tab pos="176213" algn="l"/>
              </a:tabLst>
            </a:pPr>
            <a:r>
              <a:rPr lang="cs-CZ" sz="2000" dirty="0">
                <a:latin typeface="Calibri" panose="020F0502020204030204" pitchFamily="34" charset="0"/>
              </a:rPr>
              <a:t>na tyto otázky se nyní soustředí IP MPSV „</a:t>
            </a:r>
            <a:r>
              <a:rPr lang="cs-CZ" sz="2000" i="1" dirty="0">
                <a:latin typeface="Calibri" panose="020F0502020204030204" pitchFamily="34" charset="0"/>
              </a:rPr>
              <a:t>Systémový rozvoj a podpora nástrojů sociálně-právní ochrany</a:t>
            </a:r>
            <a:r>
              <a:rPr lang="cs-CZ" sz="2000" dirty="0">
                <a:latin typeface="Calibri" panose="020F0502020204030204" pitchFamily="34" charset="0"/>
              </a:rPr>
              <a:t>“, konkrétně jeho klíčová aktivita </a:t>
            </a:r>
            <a:r>
              <a:rPr lang="cs-CZ" sz="2000" dirty="0" smtClean="0">
                <a:latin typeface="Calibri" panose="020F0502020204030204" pitchFamily="34" charset="0"/>
              </a:rPr>
              <a:t/>
            </a:r>
            <a:br>
              <a:rPr lang="cs-CZ" sz="2000" dirty="0" smtClean="0">
                <a:latin typeface="Calibri" panose="020F0502020204030204" pitchFamily="34" charset="0"/>
              </a:rPr>
            </a:br>
            <a:r>
              <a:rPr lang="cs-CZ" sz="2000" dirty="0" smtClean="0">
                <a:latin typeface="Calibri" panose="020F0502020204030204" pitchFamily="34" charset="0"/>
              </a:rPr>
              <a:t>č.2 </a:t>
            </a:r>
            <a:r>
              <a:rPr lang="cs-CZ" sz="2000" dirty="0">
                <a:latin typeface="Calibri" panose="020F0502020204030204" pitchFamily="34" charset="0"/>
              </a:rPr>
              <a:t>„</a:t>
            </a:r>
            <a:r>
              <a:rPr lang="cs-CZ" sz="2000" i="1" dirty="0">
                <a:latin typeface="Calibri" panose="020F0502020204030204" pitchFamily="34" charset="0"/>
              </a:rPr>
              <a:t>Monitorování a řízení kvality systému SPO</a:t>
            </a:r>
            <a:r>
              <a:rPr lang="cs-CZ" sz="2000" dirty="0">
                <a:latin typeface="Calibri" panose="020F0502020204030204" pitchFamily="34" charset="0"/>
              </a:rPr>
              <a:t>“</a:t>
            </a:r>
          </a:p>
          <a:p>
            <a:pPr marL="249238" indent="-249238">
              <a:buNone/>
              <a:tabLst>
                <a:tab pos="176213" algn="l"/>
              </a:tabLst>
            </a:pPr>
            <a:endParaRPr lang="cs-CZ" sz="2000" dirty="0">
              <a:latin typeface="Calibri" panose="020F0502020204030204" pitchFamily="34" charset="0"/>
            </a:endParaRPr>
          </a:p>
          <a:p>
            <a:pPr marL="249238" indent="-249238">
              <a:tabLst>
                <a:tab pos="176213" algn="l"/>
              </a:tabLst>
            </a:pPr>
            <a:endParaRPr lang="cs-CZ" sz="1800" dirty="0"/>
          </a:p>
          <a:p>
            <a:pPr marL="249238" indent="-249238" algn="just">
              <a:tabLst>
                <a:tab pos="176213" algn="l"/>
              </a:tabLst>
            </a:pPr>
            <a:endParaRPr lang="cs-CZ" sz="17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412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9" y="-3013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6"/>
          <p:cNvSpPr>
            <a:spLocks noGrp="1"/>
          </p:cNvSpPr>
          <p:nvPr>
            <p:ph idx="4294967295"/>
          </p:nvPr>
        </p:nvSpPr>
        <p:spPr>
          <a:xfrm>
            <a:off x="1130300" y="549275"/>
            <a:ext cx="7402140" cy="6048375"/>
          </a:xfrm>
        </p:spPr>
        <p:txBody>
          <a:bodyPr/>
          <a:lstStyle/>
          <a:p>
            <a:pPr algn="just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332280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4"/>
            <a:ext cx="8208912" cy="5256584"/>
          </a:xfrm>
        </p:spPr>
        <p:txBody>
          <a:bodyPr/>
          <a:lstStyle/>
          <a:p>
            <a:pPr algn="just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v ČR nejrozšířenější nástroj řízení kvality v sociální oblasti;</a:t>
            </a:r>
          </a:p>
          <a:p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nastavují obecná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kritéria pro hodnocení vykonávané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činnosti – </a:t>
            </a:r>
            <a:r>
              <a:rPr lang="cs-CZ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snaha formulovat ideál </a:t>
            </a:r>
            <a:r>
              <a:rPr lang="cs-CZ" sz="2200" i="1" dirty="0">
                <a:latin typeface="Calibri" panose="020F0502020204030204" pitchFamily="34" charset="0"/>
                <a:cs typeface="Calibri" panose="020F0502020204030204" pitchFamily="34" charset="0"/>
              </a:rPr>
              <a:t>dobré praxe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just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založeny na dosahování minimálních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požadavků, které musí dané pracoviště splnit, aby byla garantována kvalita (</a:t>
            </a:r>
            <a:r>
              <a:rPr lang="cs-CZ" sz="22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nepodkročitelné</a:t>
            </a:r>
            <a:r>
              <a:rPr lang="cs-CZ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minimum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); </a:t>
            </a:r>
          </a:p>
          <a:p>
            <a:pPr marL="0" indent="0" algn="just">
              <a:buNone/>
            </a:pPr>
            <a:r>
              <a:rPr lang="cs-CZ" sz="2200" b="1" dirty="0" smtClean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současnosti standardy slouží zejména:</a:t>
            </a:r>
            <a:endParaRPr lang="cs-CZ" sz="2200" b="1" dirty="0">
              <a:solidFill>
                <a:srgbClr val="00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AutoNum type="alphaLcParenR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jako metodický nástroj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inspektorům/kontrolorům kvality </a:t>
            </a:r>
            <a:r>
              <a:rPr lang="cs-CZ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(nástroj měření a hodnocení kvality);</a:t>
            </a:r>
            <a:endParaRPr lang="cs-CZ" sz="2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AutoNum type="alphaLcParenR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pro orientaci uživatelům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služby </a:t>
            </a:r>
            <a:r>
              <a:rPr lang="cs-CZ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(co mohou od služby očekávat, podle jakých pravidel funguje);</a:t>
            </a:r>
            <a:endParaRPr lang="cs-CZ" sz="2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AutoNum type="alphaLcParenR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cs-CZ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sebeposuzování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organizací, které služby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poskytují </a:t>
            </a:r>
            <a:r>
              <a:rPr lang="cs-CZ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(nástroj rozvoje, v čem </a:t>
            </a:r>
            <a:r>
              <a:rPr lang="cs-CZ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ještě zdokonalit </a:t>
            </a:r>
            <a:r>
              <a:rPr lang="cs-CZ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nabízenou službu) .</a:t>
            </a:r>
            <a:endParaRPr lang="cs-CZ" sz="2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971550" y="404813"/>
            <a:ext cx="7486650" cy="431899"/>
          </a:xfrm>
        </p:spPr>
        <p:txBody>
          <a:bodyPr/>
          <a:lstStyle/>
          <a:p>
            <a:r>
              <a:rPr lang="cs-CZ" sz="4400" b="1" dirty="0">
                <a:solidFill>
                  <a:srgbClr val="7030A0"/>
                </a:solidFill>
                <a:latin typeface="Calibri" panose="020F0502020204030204" pitchFamily="34" charset="0"/>
              </a:rPr>
              <a:t>Standardy kvality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24743"/>
            <a:ext cx="8208912" cy="5472609"/>
          </a:xfrm>
        </p:spPr>
        <p:txBody>
          <a:bodyPr/>
          <a:lstStyle/>
          <a:p>
            <a:pPr marL="0" indent="0" algn="just">
              <a:buNone/>
            </a:pPr>
            <a:r>
              <a:rPr lang="cs-CZ" sz="1700" b="1" dirty="0">
                <a:solidFill>
                  <a:srgbClr val="C00000"/>
                </a:solidFill>
                <a:latin typeface="Calibri" panose="020F0502020204030204" pitchFamily="34" charset="0"/>
              </a:rPr>
              <a:t>PROBLÉMEM</a:t>
            </a:r>
            <a:r>
              <a:rPr lang="cs-CZ" sz="1700" dirty="0">
                <a:latin typeface="Calibri" panose="020F0502020204030204" pitchFamily="34" charset="0"/>
              </a:rPr>
              <a:t> - </a:t>
            </a:r>
            <a:r>
              <a:rPr lang="cs-CZ" sz="1700" i="1" dirty="0">
                <a:latin typeface="Calibri" panose="020F0502020204030204" pitchFamily="34" charset="0"/>
              </a:rPr>
              <a:t>odlišná kvalita a dostupnost výkonu SPO napříč ČR, porušování práv dětí,  nejednotné postupy OSPOD, intuitivní přístup </a:t>
            </a:r>
            <a:r>
              <a:rPr lang="cs-CZ" sz="1700" i="1" dirty="0" smtClean="0">
                <a:latin typeface="Calibri" panose="020F0502020204030204" pitchFamily="34" charset="0"/>
              </a:rPr>
              <a:t>pracovníků a odlišné metody práce, nedostatečný </a:t>
            </a:r>
            <a:r>
              <a:rPr lang="cs-CZ" sz="1700" i="1" dirty="0">
                <a:latin typeface="Calibri" panose="020F0502020204030204" pitchFamily="34" charset="0"/>
              </a:rPr>
              <a:t>počet pracovníků OSPOD, špatné prostorové, materiální a technické podmínky výkonu SPO </a:t>
            </a:r>
            <a:r>
              <a:rPr lang="cs-CZ" sz="1700" dirty="0">
                <a:latin typeface="Calibri" panose="020F0502020204030204" pitchFamily="34" charset="0"/>
              </a:rPr>
              <a:t>– </a:t>
            </a:r>
            <a:r>
              <a:rPr lang="cs-CZ" sz="1700" b="1" dirty="0" smtClean="0">
                <a:latin typeface="Calibri" panose="020F0502020204030204" pitchFamily="34" charset="0"/>
              </a:rPr>
              <a:t>potřeba zavést </a:t>
            </a:r>
            <a:r>
              <a:rPr lang="cs-CZ" sz="1700" b="1" dirty="0">
                <a:latin typeface="Calibri" panose="020F0502020204030204" pitchFamily="34" charset="0"/>
              </a:rPr>
              <a:t>sjednocující </a:t>
            </a:r>
            <a:r>
              <a:rPr lang="cs-CZ" sz="1700" b="1" dirty="0" smtClean="0">
                <a:latin typeface="Calibri" panose="020F0502020204030204" pitchFamily="34" charset="0"/>
              </a:rPr>
              <a:t>závazná </a:t>
            </a:r>
            <a:r>
              <a:rPr lang="cs-CZ" sz="1700" b="1" dirty="0">
                <a:latin typeface="Calibri" panose="020F0502020204030204" pitchFamily="34" charset="0"/>
              </a:rPr>
              <a:t>pravidla kvality pro </a:t>
            </a:r>
            <a:r>
              <a:rPr lang="cs-CZ" sz="1700" b="1" dirty="0" smtClean="0">
                <a:latin typeface="Calibri" panose="020F0502020204030204" pitchFamily="34" charset="0"/>
              </a:rPr>
              <a:t>všechny.  </a:t>
            </a:r>
            <a:endParaRPr lang="cs-CZ" sz="1700" b="1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800" b="1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1700" b="1" dirty="0">
                <a:latin typeface="Calibri" panose="020F0502020204030204" pitchFamily="34" charset="0"/>
              </a:rPr>
              <a:t>Standardizace SPO </a:t>
            </a:r>
            <a:r>
              <a:rPr lang="cs-CZ" sz="1700" dirty="0">
                <a:latin typeface="Calibri" panose="020F0502020204030204" pitchFamily="34" charset="0"/>
              </a:rPr>
              <a:t>– opatření  </a:t>
            </a:r>
            <a:r>
              <a:rPr lang="cs-CZ" sz="1700" b="1" i="1" dirty="0">
                <a:solidFill>
                  <a:srgbClr val="0033CC"/>
                </a:solidFill>
                <a:latin typeface="Calibri" panose="020F0502020204030204" pitchFamily="34" charset="0"/>
              </a:rPr>
              <a:t>Národní strategie ochrany práv dětí – Právo na dětství</a:t>
            </a:r>
          </a:p>
          <a:p>
            <a:pPr algn="just">
              <a:buFontTx/>
              <a:buChar char="-"/>
            </a:pPr>
            <a:r>
              <a:rPr lang="cs-CZ" sz="1700" dirty="0">
                <a:latin typeface="Calibri" panose="020F0502020204030204" pitchFamily="34" charset="0"/>
              </a:rPr>
              <a:t>dílčí krok transformace systému péče o ohrožené </a:t>
            </a:r>
            <a:r>
              <a:rPr lang="cs-CZ" sz="1700" dirty="0" smtClean="0">
                <a:latin typeface="Calibri" panose="020F0502020204030204" pitchFamily="34" charset="0"/>
              </a:rPr>
              <a:t>děti</a:t>
            </a:r>
            <a:endParaRPr lang="cs-CZ" sz="17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1700" b="1" dirty="0">
                <a:solidFill>
                  <a:srgbClr val="C00000"/>
                </a:solidFill>
                <a:latin typeface="Calibri" panose="020F0502020204030204" pitchFamily="34" charset="0"/>
              </a:rPr>
              <a:t>Cílem:</a:t>
            </a:r>
          </a:p>
          <a:p>
            <a:r>
              <a:rPr lang="cs-CZ" sz="1700" dirty="0">
                <a:latin typeface="Calibri" panose="020F0502020204030204" pitchFamily="34" charset="0"/>
              </a:rPr>
              <a:t>vytvořit efektivní, transparentní a nediskriminující systém práce s ohroženými dětmi </a:t>
            </a:r>
            <a:br>
              <a:rPr lang="cs-CZ" sz="1700" dirty="0">
                <a:latin typeface="Calibri" panose="020F0502020204030204" pitchFamily="34" charset="0"/>
              </a:rPr>
            </a:br>
            <a:r>
              <a:rPr lang="cs-CZ" sz="1700" dirty="0">
                <a:latin typeface="Calibri" panose="020F0502020204030204" pitchFamily="34" charset="0"/>
              </a:rPr>
              <a:t>a jejich rodinami;</a:t>
            </a:r>
          </a:p>
          <a:p>
            <a:r>
              <a:rPr lang="cs-CZ" sz="1700" dirty="0">
                <a:latin typeface="Calibri" panose="020F0502020204030204" pitchFamily="34" charset="0"/>
              </a:rPr>
              <a:t>vytvořit provozní, materiální a technické podmínky pro systematickou a kvalitní práci OSPOD s dětmi a jejich rodinami;</a:t>
            </a:r>
          </a:p>
          <a:p>
            <a:r>
              <a:rPr lang="cs-CZ" sz="1700" dirty="0" smtClean="0">
                <a:latin typeface="Calibri" panose="020F0502020204030204" pitchFamily="34" charset="0"/>
              </a:rPr>
              <a:t>sjednotit kvalifikační </a:t>
            </a:r>
            <a:r>
              <a:rPr lang="cs-CZ" sz="1700" dirty="0">
                <a:latin typeface="Calibri" panose="020F0502020204030204" pitchFamily="34" charset="0"/>
              </a:rPr>
              <a:t>předpoklady u zaměstnanců zařazených k výkonu </a:t>
            </a:r>
            <a:r>
              <a:rPr lang="cs-CZ" sz="1700" dirty="0" smtClean="0">
                <a:latin typeface="Calibri" panose="020F0502020204030204" pitchFamily="34" charset="0"/>
              </a:rPr>
              <a:t>SPO a systém jejich dalšího vzdělávání;</a:t>
            </a:r>
            <a:endParaRPr lang="cs-CZ" sz="1700" dirty="0">
              <a:latin typeface="Calibri" panose="020F0502020204030204" pitchFamily="34" charset="0"/>
            </a:endParaRPr>
          </a:p>
          <a:p>
            <a:r>
              <a:rPr lang="cs-CZ" sz="1700" dirty="0">
                <a:latin typeface="Calibri" panose="020F0502020204030204" pitchFamily="34" charset="0"/>
              </a:rPr>
              <a:t>sjednotit v týmu pracovníků OSPOD postupy práce s ohroženými dětmi a rodinami;</a:t>
            </a:r>
          </a:p>
          <a:p>
            <a:r>
              <a:rPr lang="cs-CZ" sz="1700" dirty="0">
                <a:latin typeface="Calibri" panose="020F0502020204030204" pitchFamily="34" charset="0"/>
              </a:rPr>
              <a:t>garantovat jednotný přístup a využívání metod sociální práce při poskytování SPO </a:t>
            </a:r>
            <a:br>
              <a:rPr lang="cs-CZ" sz="1700" dirty="0">
                <a:latin typeface="Calibri" panose="020F0502020204030204" pitchFamily="34" charset="0"/>
              </a:rPr>
            </a:br>
            <a:r>
              <a:rPr lang="cs-CZ" sz="1700" dirty="0">
                <a:latin typeface="Calibri" panose="020F0502020204030204" pitchFamily="34" charset="0"/>
              </a:rPr>
              <a:t>u všech OSPOD napříč ČR. </a:t>
            </a:r>
          </a:p>
          <a:p>
            <a:pPr marL="0" indent="0">
              <a:buNone/>
            </a:pPr>
            <a:r>
              <a:rPr lang="cs-CZ" sz="1700" b="1" dirty="0">
                <a:latin typeface="Calibri" panose="020F0502020204030204" pitchFamily="34" charset="0"/>
              </a:rPr>
              <a:t>   Standardizace SPO – inspirována standardizací sociálních služeb.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971550" y="404813"/>
            <a:ext cx="7486650" cy="576262"/>
          </a:xfrm>
        </p:spPr>
        <p:txBody>
          <a:bodyPr/>
          <a:lstStyle/>
          <a:p>
            <a:r>
              <a:rPr lang="cs-CZ" sz="4400" b="1" dirty="0">
                <a:solidFill>
                  <a:srgbClr val="7030A0"/>
                </a:solidFill>
                <a:latin typeface="Calibri" panose="020F0502020204030204" pitchFamily="34" charset="0"/>
              </a:rPr>
              <a:t>Proč standardizovat SPO</a:t>
            </a:r>
          </a:p>
        </p:txBody>
      </p:sp>
    </p:spTree>
    <p:extLst>
      <p:ext uri="{BB962C8B-B14F-4D97-AF65-F5344CB8AC3E}">
        <p14:creationId xmlns:p14="http://schemas.microsoft.com/office/powerpoint/2010/main" val="2482000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14592" cy="360040"/>
          </a:xfrm>
        </p:spPr>
        <p:txBody>
          <a:bodyPr/>
          <a:lstStyle/>
          <a:p>
            <a:r>
              <a:rPr lang="cs-CZ" sz="28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Legislativní rámec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764704"/>
            <a:ext cx="8136904" cy="5904656"/>
          </a:xfrm>
        </p:spPr>
        <p:txBody>
          <a:bodyPr/>
          <a:lstStyle/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zavedeny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novelou zákona č. 359/1999 Sb.,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provedenou zákonem č. 401/2012 Sb.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 účinností od 1. 1. 2013;</a:t>
            </a:r>
          </a:p>
          <a:p>
            <a:pPr algn="just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ustanovení § 9a odst. 3 zákona o SPOD 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zavedena povinnost  OSPOD řídit se při výkonu SPO standardy kvality,  a to </a:t>
            </a:r>
            <a:r>
              <a:rPr lang="cs-CZ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až od 1. 1. 2015 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1600" b="1" i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odložená účinnost </a:t>
            </a:r>
            <a:br>
              <a:rPr lang="cs-CZ" sz="1600" b="1" i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i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2 roky – čas na zavedení standardů do praxe</a:t>
            </a:r>
            <a:r>
              <a:rPr lang="cs-CZ" sz="1600" b="1" dirty="0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§ 6 odst. 1 písm. a)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vyhlášky č. 473/2012 Sb.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- pro OSPOD je závazná soustava standardů uvedená v příloze č. 1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této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vyhlášky;</a:t>
            </a:r>
          </a:p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14 standardů tematicky zaměřených na tyto okruhy:</a:t>
            </a:r>
          </a:p>
          <a:p>
            <a:pPr marL="623888" lvl="1" indent="-271463" algn="just">
              <a:buFont typeface="Wingdings" panose="05000000000000000000" pitchFamily="2" charset="2"/>
              <a:buChar char="Ø"/>
            </a:pPr>
            <a:r>
              <a:rPr lang="cs-CZ" sz="1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 poskytování SPO ve vztahu ke klientovi 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místní a časová dostupnost, prostředí a podmínky, informovanost o výkonu SPO;</a:t>
            </a:r>
          </a:p>
          <a:p>
            <a:pPr marL="623888" lvl="1" indent="-271463" algn="just">
              <a:buFont typeface="Wingdings" panose="05000000000000000000" pitchFamily="2" charset="2"/>
              <a:buChar char="Ø"/>
            </a:pPr>
            <a:r>
              <a:rPr lang="cs-CZ" sz="1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zabezpečení agendy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– přiměřený počet zaměstnanců, přijímání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zaškolování nových zaměstnanců, kvalifikační předpoklady k výkonu SPO,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a profesní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rozvoj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zaměstnanců;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lvl="1" indent="-271463" algn="just">
              <a:buFont typeface="Wingdings" panose="05000000000000000000" pitchFamily="2" charset="2"/>
              <a:buChar char="Ø"/>
            </a:pPr>
            <a:r>
              <a:rPr lang="cs-CZ" sz="1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širší koordinace výkonu SPO </a:t>
            </a:r>
            <a:r>
              <a:rPr lang="cs-C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prevence, multidisciplinární spolupráce s jinými institucemi, návaznost výkonu SPO na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služby dalších poskytovatelů;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3888" lvl="1" indent="-271463" algn="just">
              <a:buFont typeface="Wingdings" panose="05000000000000000000" pitchFamily="2" charset="2"/>
              <a:buChar char="Ø"/>
            </a:pPr>
            <a:r>
              <a:rPr lang="cs-CZ" sz="1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případová práce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postupy SPO od oznámení případu, posouzení jeho naléhavosti, přidělení případu koordinátorovi případu, vyhodnocování situace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tvorba individuálního plánu ochrany dítěte, kontrola případu, vedení spisové dokumentace;</a:t>
            </a:r>
          </a:p>
          <a:p>
            <a:pPr marL="623888" lvl="1" indent="-271463" algn="just">
              <a:buFont typeface="Wingdings" panose="05000000000000000000" pitchFamily="2" charset="2"/>
              <a:buChar char="Ø"/>
            </a:pPr>
            <a:r>
              <a:rPr lang="cs-CZ" sz="1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procesy související s výkonem SPO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- nouzové a rizikové situace,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přijímání a vyřizování stížností</a:t>
            </a:r>
            <a:r>
              <a:rPr lang="cs-CZ" sz="1900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513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14592" cy="648072"/>
          </a:xfrm>
        </p:spPr>
        <p:txBody>
          <a:bodyPr/>
          <a:lstStyle/>
          <a:p>
            <a:r>
              <a:rPr lang="cs-CZ" sz="2800" b="1" dirty="0">
                <a:solidFill>
                  <a:srgbClr val="7030A0"/>
                </a:solidFill>
                <a:latin typeface="Calibri" panose="020F0502020204030204" pitchFamily="34" charset="0"/>
              </a:rPr>
              <a:t>Kdo je povinen se standardy řídit </a:t>
            </a:r>
            <a:endParaRPr lang="cs-CZ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980728"/>
            <a:ext cx="8064896" cy="5400600"/>
          </a:xfrm>
        </p:spPr>
        <p:txBody>
          <a:bodyPr/>
          <a:lstStyle/>
          <a:p>
            <a:r>
              <a:rPr lang="cs-CZ" sz="2000" dirty="0">
                <a:latin typeface="Calibri" panose="020F0502020204030204" pitchFamily="34" charset="0"/>
              </a:rPr>
              <a:t>standardy závazné pro </a:t>
            </a:r>
            <a:r>
              <a:rPr lang="cs-CZ" sz="2000" dirty="0" smtClean="0">
                <a:latin typeface="Calibri" panose="020F0502020204030204" pitchFamily="34" charset="0"/>
              </a:rPr>
              <a:t>všechna pracoviště OSPOD;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odlišný </a:t>
            </a:r>
            <a:r>
              <a:rPr lang="cs-CZ" sz="2000" dirty="0">
                <a:latin typeface="Calibri" panose="020F0502020204030204" pitchFamily="34" charset="0"/>
              </a:rPr>
              <a:t>rozsah </a:t>
            </a:r>
            <a:r>
              <a:rPr lang="cs-CZ" sz="2000" dirty="0" smtClean="0">
                <a:latin typeface="Calibri" panose="020F0502020204030204" pitchFamily="34" charset="0"/>
              </a:rPr>
              <a:t>naplňování zákonem daných kritérií </a:t>
            </a:r>
            <a:r>
              <a:rPr lang="cs-CZ" sz="2000" dirty="0">
                <a:latin typeface="Calibri" panose="020F0502020204030204" pitchFamily="34" charset="0"/>
              </a:rPr>
              <a:t>standardů podle úrovně, na které OSPOD </a:t>
            </a:r>
            <a:r>
              <a:rPr lang="cs-CZ" sz="2000" dirty="0" smtClean="0">
                <a:latin typeface="Calibri" panose="020F0502020204030204" pitchFamily="34" charset="0"/>
              </a:rPr>
              <a:t>působí - </a:t>
            </a:r>
            <a:r>
              <a:rPr lang="cs-CZ" sz="2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čím </a:t>
            </a:r>
            <a:r>
              <a:rPr lang="cs-CZ" sz="2000" i="1" dirty="0">
                <a:solidFill>
                  <a:srgbClr val="FF0000"/>
                </a:solidFill>
                <a:latin typeface="Calibri" panose="020F0502020204030204" pitchFamily="34" charset="0"/>
              </a:rPr>
              <a:t>intenzivnější je přímá práce </a:t>
            </a:r>
            <a:r>
              <a:rPr lang="cs-CZ" sz="2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cs-CZ" sz="2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cs-CZ" sz="2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 </a:t>
            </a:r>
            <a:r>
              <a:rPr lang="cs-CZ" sz="2000" i="1" dirty="0">
                <a:solidFill>
                  <a:srgbClr val="FF0000"/>
                </a:solidFill>
                <a:latin typeface="Calibri" panose="020F0502020204030204" pitchFamily="34" charset="0"/>
              </a:rPr>
              <a:t>klientem, tím více kritérií je </a:t>
            </a:r>
            <a:r>
              <a:rPr lang="cs-CZ" sz="2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závazných </a:t>
            </a:r>
            <a:r>
              <a:rPr lang="cs-CZ" sz="2000" dirty="0" smtClean="0">
                <a:latin typeface="Calibri" panose="020F0502020204030204" pitchFamily="34" charset="0"/>
              </a:rPr>
              <a:t>(nejvíce </a:t>
            </a:r>
            <a:r>
              <a:rPr lang="cs-CZ" sz="2000" dirty="0">
                <a:latin typeface="Calibri" panose="020F0502020204030204" pitchFamily="34" charset="0"/>
              </a:rPr>
              <a:t>kritérií </a:t>
            </a:r>
            <a:r>
              <a:rPr lang="cs-CZ" sz="2000" dirty="0" smtClean="0">
                <a:latin typeface="Calibri" panose="020F0502020204030204" pitchFamily="34" charset="0"/>
              </a:rPr>
              <a:t>závazných pro  </a:t>
            </a:r>
            <a:r>
              <a:rPr lang="cs-CZ" sz="2000" dirty="0">
                <a:latin typeface="Calibri" panose="020F0502020204030204" pitchFamily="34" charset="0"/>
              </a:rPr>
              <a:t>obecní úřady obcí s rozšířenou </a:t>
            </a:r>
            <a:r>
              <a:rPr lang="cs-CZ" sz="2000" dirty="0" smtClean="0">
                <a:latin typeface="Calibri" panose="020F0502020204030204" pitchFamily="34" charset="0"/>
              </a:rPr>
              <a:t>působností)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800" b="1" i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Požadovaný rozsah naplňování standardů: </a:t>
            </a:r>
            <a:endParaRPr lang="cs-CZ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Ø"/>
            </a:pPr>
            <a:r>
              <a:rPr lang="cs-CZ" sz="2000" b="1" i="1" dirty="0">
                <a:latin typeface="Calibri" panose="020F0502020204030204" pitchFamily="34" charset="0"/>
              </a:rPr>
              <a:t>obecní úřady I. a II. typu </a:t>
            </a:r>
            <a:r>
              <a:rPr lang="cs-CZ" sz="2000" dirty="0">
                <a:latin typeface="Calibri" panose="020F0502020204030204" pitchFamily="34" charset="0"/>
              </a:rPr>
              <a:t>– dle přílohy č. 1 závazných 13 standardů, </a:t>
            </a:r>
            <a:r>
              <a:rPr lang="cs-CZ" sz="2000" dirty="0" smtClean="0">
                <a:latin typeface="Calibri" panose="020F0502020204030204" pitchFamily="34" charset="0"/>
              </a:rPr>
              <a:t/>
            </a:r>
            <a:br>
              <a:rPr lang="cs-CZ" sz="2000" dirty="0" smtClean="0">
                <a:latin typeface="Calibri" panose="020F0502020204030204" pitchFamily="34" charset="0"/>
              </a:rPr>
            </a:br>
            <a:r>
              <a:rPr lang="cs-CZ" sz="2000" dirty="0" smtClean="0">
                <a:latin typeface="Calibri" panose="020F0502020204030204" pitchFamily="34" charset="0"/>
              </a:rPr>
              <a:t>31 </a:t>
            </a:r>
            <a:r>
              <a:rPr lang="cs-CZ" sz="2000" dirty="0">
                <a:latin typeface="Calibri" panose="020F0502020204030204" pitchFamily="34" charset="0"/>
              </a:rPr>
              <a:t>kritérií </a:t>
            </a:r>
            <a:r>
              <a:rPr lang="cs-CZ" sz="2000" i="1" dirty="0">
                <a:solidFill>
                  <a:srgbClr val="0033CC"/>
                </a:solidFill>
                <a:latin typeface="Calibri" panose="020F0502020204030204" pitchFamily="34" charset="0"/>
              </a:rPr>
              <a:t>(fakticky se rozsah určuje individuálně </a:t>
            </a:r>
            <a:r>
              <a:rPr lang="cs-CZ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dle kapacity úřadu věnovat se agendě SPO, závisí např. na </a:t>
            </a:r>
            <a:r>
              <a:rPr lang="cs-CZ" sz="2000" i="1" dirty="0">
                <a:solidFill>
                  <a:srgbClr val="0033CC"/>
                </a:solidFill>
                <a:latin typeface="Calibri" panose="020F0502020204030204" pitchFamily="34" charset="0"/>
              </a:rPr>
              <a:t>tom, zda </a:t>
            </a:r>
            <a:r>
              <a:rPr lang="cs-CZ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je na úřadě zařazený </a:t>
            </a:r>
            <a:br>
              <a:rPr lang="cs-CZ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</a:br>
            <a:r>
              <a:rPr lang="cs-CZ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k </a:t>
            </a:r>
            <a:r>
              <a:rPr lang="cs-CZ" sz="2000" i="1" dirty="0">
                <a:solidFill>
                  <a:srgbClr val="0033CC"/>
                </a:solidFill>
                <a:latin typeface="Calibri" panose="020F0502020204030204" pitchFamily="34" charset="0"/>
              </a:rPr>
              <a:t>výkonu SPO nějaký pracovník, byť na část úvazku, zda je uzavřena veřejnoprávní smlouva s </a:t>
            </a:r>
            <a:r>
              <a:rPr lang="cs-CZ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jinou obcí, která SPO za obec zajišťuje, atd.)</a:t>
            </a:r>
            <a:r>
              <a:rPr lang="cs-CZ" sz="2000" dirty="0" smtClean="0">
                <a:solidFill>
                  <a:srgbClr val="0033CC"/>
                </a:solidFill>
                <a:latin typeface="Calibri" panose="020F0502020204030204" pitchFamily="34" charset="0"/>
              </a:rPr>
              <a:t>;</a:t>
            </a:r>
            <a:endParaRPr lang="cs-CZ" sz="2000" dirty="0">
              <a:solidFill>
                <a:srgbClr val="0033CC"/>
              </a:solidFill>
              <a:latin typeface="Calibri" panose="020F050202020403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Ø"/>
            </a:pPr>
            <a:r>
              <a:rPr lang="cs-CZ" sz="2000" b="1" i="1" dirty="0">
                <a:latin typeface="Calibri" panose="020F0502020204030204" pitchFamily="34" charset="0"/>
              </a:rPr>
              <a:t>obecní úřady obcí s rozšířenou působností </a:t>
            </a:r>
            <a:r>
              <a:rPr lang="cs-CZ" sz="2000" dirty="0">
                <a:latin typeface="Calibri" panose="020F0502020204030204" pitchFamily="34" charset="0"/>
              </a:rPr>
              <a:t>– 14 standardů, 38 </a:t>
            </a:r>
            <a:r>
              <a:rPr lang="cs-CZ" sz="2000" dirty="0" smtClean="0">
                <a:latin typeface="Calibri" panose="020F0502020204030204" pitchFamily="34" charset="0"/>
              </a:rPr>
              <a:t>kritérií;</a:t>
            </a:r>
            <a:endParaRPr lang="cs-CZ" sz="2000" dirty="0">
              <a:latin typeface="Calibri" panose="020F050202020403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Ø"/>
            </a:pPr>
            <a:r>
              <a:rPr lang="cs-CZ" sz="2000" b="1" i="1" dirty="0">
                <a:latin typeface="Calibri" panose="020F0502020204030204" pitchFamily="34" charset="0"/>
              </a:rPr>
              <a:t>krajské úřady </a:t>
            </a:r>
            <a:r>
              <a:rPr lang="cs-CZ" sz="2000" dirty="0">
                <a:latin typeface="Calibri" panose="020F0502020204030204" pitchFamily="34" charset="0"/>
              </a:rPr>
              <a:t>– 13 standardů, 31 kritérií;</a:t>
            </a:r>
          </a:p>
          <a:p>
            <a:pPr marL="358775" indent="-358775">
              <a:buFont typeface="Wingdings" panose="05000000000000000000" pitchFamily="2" charset="2"/>
              <a:buChar char="Ø"/>
            </a:pPr>
            <a:r>
              <a:rPr lang="cs-CZ" sz="2000" b="1" i="1" dirty="0">
                <a:latin typeface="Calibri" panose="020F0502020204030204" pitchFamily="34" charset="0"/>
              </a:rPr>
              <a:t>MPSV a ÚMPOD </a:t>
            </a:r>
            <a:r>
              <a:rPr lang="cs-CZ" sz="2000" dirty="0">
                <a:latin typeface="Calibri" panose="020F0502020204030204" pitchFamily="34" charset="0"/>
              </a:rPr>
              <a:t>– 13 standardů, 29 </a:t>
            </a:r>
            <a:r>
              <a:rPr lang="cs-CZ" sz="2000" dirty="0" smtClean="0">
                <a:latin typeface="Calibri" panose="020F0502020204030204" pitchFamily="34" charset="0"/>
              </a:rPr>
              <a:t>kritérií.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/>
          </a:p>
          <a:p>
            <a:pPr marL="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184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14592" cy="576064"/>
          </a:xfrm>
        </p:spPr>
        <p:txBody>
          <a:bodyPr/>
          <a:lstStyle/>
          <a:p>
            <a:r>
              <a:rPr lang="cs-CZ" sz="2800" b="1" dirty="0">
                <a:solidFill>
                  <a:srgbClr val="7030A0"/>
                </a:solidFill>
                <a:latin typeface="Calibri" panose="020F0502020204030204" pitchFamily="34" charset="0"/>
              </a:rPr>
              <a:t>Tvorba standardů</a:t>
            </a:r>
            <a:endParaRPr lang="cs-CZ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8278688" cy="5616624"/>
          </a:xfrm>
        </p:spPr>
        <p:txBody>
          <a:bodyPr/>
          <a:lstStyle/>
          <a:p>
            <a:r>
              <a:rPr lang="cs-CZ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2008</a:t>
            </a:r>
            <a:r>
              <a:rPr lang="cs-CZ" sz="2000" dirty="0" smtClean="0">
                <a:latin typeface="Calibri" panose="020F0502020204030204" pitchFamily="34" charset="0"/>
              </a:rPr>
              <a:t> – publikace </a:t>
            </a:r>
            <a:r>
              <a:rPr lang="cs-CZ" sz="20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Standardy pro péči o děti mimo domov v Evropě (Quality4Children) </a:t>
            </a:r>
            <a:r>
              <a:rPr lang="cs-CZ" sz="2000" dirty="0" smtClean="0">
                <a:latin typeface="Calibri" panose="020F0502020204030204" pitchFamily="34" charset="0"/>
              </a:rPr>
              <a:t>– vycházely z Úmluvy o právech dítěte;</a:t>
            </a:r>
          </a:p>
          <a:p>
            <a:r>
              <a:rPr lang="cs-CZ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2010/2011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dirty="0">
                <a:latin typeface="Calibri" panose="020F0502020204030204" pitchFamily="34" charset="0"/>
              </a:rPr>
              <a:t>- ustanovena pracovní </a:t>
            </a:r>
            <a:r>
              <a:rPr lang="cs-CZ" sz="2000" dirty="0" smtClean="0">
                <a:latin typeface="Calibri" panose="020F0502020204030204" pitchFamily="34" charset="0"/>
              </a:rPr>
              <a:t>skupina na MPSV - mnoho </a:t>
            </a:r>
            <a:r>
              <a:rPr lang="cs-CZ" sz="2000" dirty="0">
                <a:latin typeface="Calibri" panose="020F0502020204030204" pitchFamily="34" charset="0"/>
              </a:rPr>
              <a:t>zástupců </a:t>
            </a:r>
            <a:r>
              <a:rPr lang="cs-CZ" sz="2000" dirty="0" smtClean="0">
                <a:latin typeface="Calibri" panose="020F0502020204030204" pitchFamily="34" charset="0"/>
              </a:rPr>
              <a:t>bylo poskytovateli </a:t>
            </a:r>
            <a:r>
              <a:rPr lang="cs-CZ" sz="2000" dirty="0">
                <a:latin typeface="Calibri" panose="020F0502020204030204" pitchFamily="34" charset="0"/>
              </a:rPr>
              <a:t>sociálních služeb – první verze zaměřena „</a:t>
            </a:r>
            <a:r>
              <a:rPr lang="cs-CZ" sz="2000" dirty="0" err="1">
                <a:latin typeface="Calibri" panose="020F0502020204030204" pitchFamily="34" charset="0"/>
              </a:rPr>
              <a:t>službově</a:t>
            </a:r>
            <a:r>
              <a:rPr lang="cs-CZ" sz="2000" dirty="0">
                <a:latin typeface="Calibri" panose="020F0502020204030204" pitchFamily="34" charset="0"/>
              </a:rPr>
              <a:t>“;</a:t>
            </a:r>
          </a:p>
          <a:p>
            <a:r>
              <a:rPr lang="cs-CZ" sz="2000" dirty="0">
                <a:latin typeface="Calibri" panose="020F0502020204030204" pitchFamily="34" charset="0"/>
              </a:rPr>
              <a:t>opomenuto - </a:t>
            </a:r>
            <a:r>
              <a:rPr lang="cs-CZ" sz="2000" b="1" dirty="0">
                <a:latin typeface="Calibri" panose="020F0502020204030204" pitchFamily="34" charset="0"/>
              </a:rPr>
              <a:t>OSPOD není poskytovatelem služby</a:t>
            </a:r>
            <a:r>
              <a:rPr lang="cs-CZ" sz="2000" dirty="0">
                <a:latin typeface="Calibri" panose="020F0502020204030204" pitchFamily="34" charset="0"/>
              </a:rPr>
              <a:t>, ale </a:t>
            </a:r>
            <a:r>
              <a:rPr lang="cs-CZ" sz="2000" b="1" dirty="0">
                <a:latin typeface="Calibri" panose="020F0502020204030204" pitchFamily="34" charset="0"/>
              </a:rPr>
              <a:t>orgánem veřejné </a:t>
            </a:r>
            <a:r>
              <a:rPr lang="cs-CZ" sz="2000" b="1" dirty="0" smtClean="0">
                <a:latin typeface="Calibri" panose="020F0502020204030204" pitchFamily="34" charset="0"/>
              </a:rPr>
              <a:t>správy - </a:t>
            </a:r>
            <a:r>
              <a:rPr lang="cs-CZ" sz="2000" dirty="0" smtClean="0">
                <a:latin typeface="Calibri" panose="020F0502020204030204" pitchFamily="34" charset="0"/>
              </a:rPr>
              <a:t>řada </a:t>
            </a:r>
            <a:r>
              <a:rPr lang="cs-CZ" sz="2000" dirty="0">
                <a:latin typeface="Calibri" panose="020F0502020204030204" pitchFamily="34" charset="0"/>
              </a:rPr>
              <a:t>činností a postupů vyplývá přímo ze zákona </a:t>
            </a:r>
            <a:r>
              <a:rPr lang="cs-CZ" sz="2000" dirty="0" smtClean="0">
                <a:latin typeface="Calibri" panose="020F0502020204030204" pitchFamily="34" charset="0"/>
              </a:rPr>
              <a:t>o </a:t>
            </a:r>
            <a:r>
              <a:rPr lang="cs-CZ" sz="2000" dirty="0">
                <a:latin typeface="Calibri" panose="020F0502020204030204" pitchFamily="34" charset="0"/>
              </a:rPr>
              <a:t>SPOD;</a:t>
            </a:r>
          </a:p>
          <a:p>
            <a:r>
              <a:rPr lang="cs-CZ" sz="2000" i="1" dirty="0">
                <a:solidFill>
                  <a:srgbClr val="7030A0"/>
                </a:solidFill>
                <a:latin typeface="Calibri" panose="020F0502020204030204" pitchFamily="34" charset="0"/>
              </a:rPr>
              <a:t>Příklad – požadavky na to, aby bylo stanoveno poslání, cíle, cílová skupina – </a:t>
            </a:r>
            <a:r>
              <a:rPr lang="cs-CZ" sz="2000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to </a:t>
            </a:r>
            <a:r>
              <a:rPr lang="cs-CZ" sz="2000" i="1" dirty="0">
                <a:solidFill>
                  <a:srgbClr val="7030A0"/>
                </a:solidFill>
                <a:latin typeface="Calibri" panose="020F0502020204030204" pitchFamily="34" charset="0"/>
              </a:rPr>
              <a:t>už </a:t>
            </a:r>
            <a:r>
              <a:rPr lang="cs-CZ" sz="2000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ale vymezuje </a:t>
            </a:r>
            <a:r>
              <a:rPr lang="cs-CZ" sz="2000" i="1" dirty="0">
                <a:solidFill>
                  <a:srgbClr val="7030A0"/>
                </a:solidFill>
                <a:latin typeface="Calibri" panose="020F0502020204030204" pitchFamily="34" charset="0"/>
              </a:rPr>
              <a:t>zákon o SPOD</a:t>
            </a:r>
            <a:r>
              <a:rPr lang="cs-CZ" sz="2000" dirty="0">
                <a:latin typeface="Calibri" panose="020F0502020204030204" pitchFamily="34" charset="0"/>
              </a:rPr>
              <a:t>; </a:t>
            </a:r>
          </a:p>
          <a:p>
            <a:r>
              <a:rPr lang="cs-CZ" sz="2000" dirty="0">
                <a:latin typeface="Calibri" panose="020F0502020204030204" pitchFamily="34" charset="0"/>
              </a:rPr>
              <a:t>první verze – stanoveno 18 standardů kvality - </a:t>
            </a:r>
            <a:r>
              <a:rPr lang="cs-CZ" sz="2000" i="1" dirty="0">
                <a:latin typeface="Calibri" panose="020F0502020204030204" pitchFamily="34" charset="0"/>
              </a:rPr>
              <a:t>popisné, kladly vysoké nároky na OSPOD, co se týče zpracování písemných pravidel a zavedení standardů do praxe, obtížně měřitelné naplnění některých kritérií </a:t>
            </a:r>
            <a:r>
              <a:rPr lang="cs-CZ" sz="2000" i="1" dirty="0" smtClean="0">
                <a:latin typeface="Calibri" panose="020F0502020204030204" pitchFamily="34" charset="0"/>
              </a:rPr>
              <a:t>v </a:t>
            </a:r>
            <a:r>
              <a:rPr lang="cs-CZ" sz="2000" i="1" dirty="0">
                <a:latin typeface="Calibri" panose="020F0502020204030204" pitchFamily="34" charset="0"/>
              </a:rPr>
              <a:t>praxi</a:t>
            </a:r>
            <a:r>
              <a:rPr lang="cs-CZ" sz="2000" dirty="0">
                <a:latin typeface="Calibri" panose="020F0502020204030204" pitchFamily="34" charset="0"/>
              </a:rPr>
              <a:t>;</a:t>
            </a:r>
          </a:p>
          <a:p>
            <a:r>
              <a:rPr lang="cs-CZ" sz="2000" i="1" dirty="0">
                <a:solidFill>
                  <a:srgbClr val="C00000"/>
                </a:solidFill>
                <a:latin typeface="Calibri" panose="020F0502020204030204" pitchFamily="34" charset="0"/>
              </a:rPr>
              <a:t>v roce 2012 </a:t>
            </a:r>
            <a:r>
              <a:rPr lang="cs-CZ" sz="2000" dirty="0">
                <a:latin typeface="Calibri" panose="020F0502020204030204" pitchFamily="34" charset="0"/>
              </a:rPr>
              <a:t>– korekce – snížení počtu standardů na 14 a kritérií na 38, </a:t>
            </a:r>
            <a:r>
              <a:rPr lang="cs-CZ" sz="2000" dirty="0" smtClean="0">
                <a:latin typeface="Calibri" panose="020F0502020204030204" pitchFamily="34" charset="0"/>
              </a:rPr>
              <a:t>důraz na konkretizaci </a:t>
            </a:r>
            <a:r>
              <a:rPr lang="cs-CZ" sz="2000" dirty="0">
                <a:latin typeface="Calibri" panose="020F0502020204030204" pitchFamily="34" charset="0"/>
              </a:rPr>
              <a:t>a měřitelnost kritérií, snížení nároků na vypracování písemných pravidel </a:t>
            </a:r>
            <a:r>
              <a:rPr lang="cs-CZ" sz="2000" dirty="0" smtClean="0">
                <a:latin typeface="Calibri" panose="020F0502020204030204" pitchFamily="34" charset="0"/>
              </a:rPr>
              <a:t>(</a:t>
            </a:r>
            <a:r>
              <a:rPr lang="cs-CZ" sz="2000" dirty="0">
                <a:latin typeface="Calibri" panose="020F0502020204030204" pitchFamily="34" charset="0"/>
              </a:rPr>
              <a:t>řadu postupů upravují už vnitřní předpisy úřadu</a:t>
            </a:r>
            <a:r>
              <a:rPr lang="cs-CZ" sz="2000" dirty="0" smtClean="0">
                <a:latin typeface="Calibri" panose="020F0502020204030204" pitchFamily="34" charset="0"/>
              </a:rPr>
              <a:t>);</a:t>
            </a:r>
          </a:p>
          <a:p>
            <a:r>
              <a:rPr lang="cs-CZ" sz="20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od 1. 1. 2013 </a:t>
            </a:r>
            <a:r>
              <a:rPr lang="cs-CZ" sz="2000" dirty="0" smtClean="0">
                <a:latin typeface="Calibri" panose="020F0502020204030204" pitchFamily="34" charset="0"/>
              </a:rPr>
              <a:t>legislativní ukotvení v novele zákona o SPOD a v její prováděcí vyhlášce č. 473/2012 Sb. </a:t>
            </a:r>
            <a:endParaRPr lang="cs-CZ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280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920880" cy="576064"/>
          </a:xfrm>
        </p:spPr>
        <p:txBody>
          <a:bodyPr/>
          <a:lstStyle/>
          <a:p>
            <a:r>
              <a:rPr lang="cs-CZ" sz="3600" b="1" dirty="0">
                <a:solidFill>
                  <a:srgbClr val="7030A0"/>
                </a:solidFill>
                <a:latin typeface="Calibri" panose="020F0502020204030204" pitchFamily="34" charset="0"/>
              </a:rPr>
              <a:t>Zavádění</a:t>
            </a:r>
            <a:endParaRPr lang="cs-CZ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7584" y="836712"/>
            <a:ext cx="8064896" cy="5760640"/>
          </a:xfrm>
        </p:spPr>
        <p:txBody>
          <a:bodyPr/>
          <a:lstStyle/>
          <a:p>
            <a:r>
              <a:rPr lang="cs-CZ" sz="1950" dirty="0">
                <a:latin typeface="Calibri" panose="020F0502020204030204" pitchFamily="34" charset="0"/>
              </a:rPr>
              <a:t>IP MPSV „</a:t>
            </a:r>
            <a:r>
              <a:rPr lang="cs-CZ" sz="1950" i="1" dirty="0">
                <a:latin typeface="Calibri" panose="020F0502020204030204" pitchFamily="34" charset="0"/>
              </a:rPr>
              <a:t>Systémová podpora procesů transformace systému péče </a:t>
            </a:r>
            <a:br>
              <a:rPr lang="cs-CZ" sz="1950" i="1" dirty="0">
                <a:latin typeface="Calibri" panose="020F0502020204030204" pitchFamily="34" charset="0"/>
              </a:rPr>
            </a:br>
            <a:r>
              <a:rPr lang="cs-CZ" sz="1950" i="1" dirty="0">
                <a:latin typeface="Calibri" panose="020F0502020204030204" pitchFamily="34" charset="0"/>
              </a:rPr>
              <a:t>o ohrožené rodiny a děti</a:t>
            </a:r>
            <a:r>
              <a:rPr lang="cs-CZ" sz="1950" dirty="0">
                <a:latin typeface="Calibri" panose="020F0502020204030204" pitchFamily="34" charset="0"/>
              </a:rPr>
              <a:t>“– </a:t>
            </a:r>
            <a:r>
              <a:rPr lang="cs-CZ" sz="1950" dirty="0" smtClean="0">
                <a:latin typeface="Calibri" panose="020F0502020204030204" pitchFamily="34" charset="0"/>
              </a:rPr>
              <a:t>standardizace jednou </a:t>
            </a:r>
            <a:r>
              <a:rPr lang="cs-CZ" sz="1950" dirty="0">
                <a:latin typeface="Calibri" panose="020F0502020204030204" pitchFamily="34" charset="0"/>
              </a:rPr>
              <a:t>z klíčových </a:t>
            </a:r>
            <a:r>
              <a:rPr lang="cs-CZ" sz="1950" dirty="0" smtClean="0">
                <a:latin typeface="Calibri" panose="020F0502020204030204" pitchFamily="34" charset="0"/>
              </a:rPr>
              <a:t>aktivit ;</a:t>
            </a:r>
          </a:p>
          <a:p>
            <a:r>
              <a:rPr lang="cs-CZ" sz="1950" dirty="0" smtClean="0">
                <a:latin typeface="Calibri" panose="020F0502020204030204" pitchFamily="34" charset="0"/>
              </a:rPr>
              <a:t>pilotní </a:t>
            </a:r>
            <a:r>
              <a:rPr lang="cs-CZ" sz="1950" dirty="0">
                <a:latin typeface="Calibri" panose="020F0502020204030204" pitchFamily="34" charset="0"/>
              </a:rPr>
              <a:t>ověřování - Pardubický a Olomoucký kraj, a to jak na úrovni OÚ, tak </a:t>
            </a:r>
            <a:br>
              <a:rPr lang="cs-CZ" sz="1950" dirty="0">
                <a:latin typeface="Calibri" panose="020F0502020204030204" pitchFamily="34" charset="0"/>
              </a:rPr>
            </a:br>
            <a:r>
              <a:rPr lang="cs-CZ" sz="1950" dirty="0">
                <a:latin typeface="Calibri" panose="020F0502020204030204" pitchFamily="34" charset="0"/>
              </a:rPr>
              <a:t>i </a:t>
            </a:r>
            <a:r>
              <a:rPr lang="cs-CZ" sz="1950" dirty="0" smtClean="0">
                <a:latin typeface="Calibri" panose="020F0502020204030204" pitchFamily="34" charset="0"/>
              </a:rPr>
              <a:t>KÚ - </a:t>
            </a:r>
            <a:r>
              <a:rPr lang="cs-CZ" sz="195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ověření </a:t>
            </a:r>
            <a:r>
              <a:rPr lang="cs-CZ" sz="1950" i="1" dirty="0">
                <a:solidFill>
                  <a:srgbClr val="0033CC"/>
                </a:solidFill>
                <a:latin typeface="Calibri" panose="020F0502020204030204" pitchFamily="34" charset="0"/>
              </a:rPr>
              <a:t>z hlediska zavádění standardů do praxe i z hlediska jejich </a:t>
            </a:r>
            <a:r>
              <a:rPr lang="cs-CZ" sz="195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kontroly</a:t>
            </a:r>
            <a:endParaRPr lang="cs-CZ" sz="1950" dirty="0">
              <a:solidFill>
                <a:srgbClr val="0033CC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950" b="1" dirty="0">
                <a:latin typeface="Calibri" panose="020F0502020204030204" pitchFamily="34" charset="0"/>
              </a:rPr>
              <a:t>Součástí projektu</a:t>
            </a:r>
          </a:p>
          <a:p>
            <a:r>
              <a:rPr lang="cs-CZ" sz="1950" i="1" u="sng" dirty="0">
                <a:solidFill>
                  <a:srgbClr val="C00000"/>
                </a:solidFill>
                <a:latin typeface="Calibri" panose="020F0502020204030204" pitchFamily="34" charset="0"/>
              </a:rPr>
              <a:t>tvorba metodiky pro OSPOD pro zavádění a kontrolu standardů</a:t>
            </a:r>
            <a:r>
              <a:rPr lang="cs-CZ" sz="1950" dirty="0">
                <a:latin typeface="Calibri" panose="020F0502020204030204" pitchFamily="34" charset="0"/>
              </a:rPr>
              <a:t>:</a:t>
            </a:r>
          </a:p>
          <a:p>
            <a:pPr marL="360363" indent="0">
              <a:buNone/>
            </a:pPr>
            <a:r>
              <a:rPr lang="cs-CZ" sz="1950" i="1" dirty="0">
                <a:latin typeface="Calibri" panose="020F0502020204030204" pitchFamily="34" charset="0"/>
              </a:rPr>
              <a:t>- Manuál implementace standardů kvality sociálně - právní ochrany pro OSPOD (2014);</a:t>
            </a:r>
            <a:endParaRPr lang="cs-CZ" sz="1950" dirty="0">
              <a:latin typeface="Calibri" panose="020F0502020204030204" pitchFamily="34" charset="0"/>
            </a:endParaRPr>
          </a:p>
          <a:p>
            <a:pPr marL="360363" indent="0">
              <a:buNone/>
            </a:pPr>
            <a:r>
              <a:rPr lang="cs-CZ" sz="1950" i="1" dirty="0">
                <a:latin typeface="Calibri" panose="020F0502020204030204" pitchFamily="34" charset="0"/>
              </a:rPr>
              <a:t>- Manuál k provádění kontrol kvality sociálně-právní ochrany dětí (2015);</a:t>
            </a:r>
          </a:p>
          <a:p>
            <a:r>
              <a:rPr lang="cs-CZ" sz="1950" i="1" u="sng" dirty="0">
                <a:solidFill>
                  <a:srgbClr val="C00000"/>
                </a:solidFill>
                <a:latin typeface="Calibri" panose="020F0502020204030204" pitchFamily="34" charset="0"/>
              </a:rPr>
              <a:t>školení pracovníků OSPOD </a:t>
            </a:r>
            <a:r>
              <a:rPr lang="cs-CZ" sz="1950" dirty="0">
                <a:latin typeface="Calibri" panose="020F0502020204030204" pitchFamily="34" charset="0"/>
              </a:rPr>
              <a:t>– 5 denní školení (vyhodnocování, IPOD, zavádění standardů) </a:t>
            </a:r>
            <a:r>
              <a:rPr lang="pt-BR" sz="1950" dirty="0">
                <a:latin typeface="Calibri" panose="020F0502020204030204" pitchFamily="34" charset="0"/>
              </a:rPr>
              <a:t>cca 40 seminářů s kapacitou 1 800 osob</a:t>
            </a:r>
            <a:r>
              <a:rPr lang="cs-CZ" sz="1950" dirty="0">
                <a:latin typeface="Calibri" panose="020F0502020204030204" pitchFamily="34" charset="0"/>
              </a:rPr>
              <a:t> na území ČR);</a:t>
            </a:r>
          </a:p>
          <a:p>
            <a:r>
              <a:rPr lang="cs-CZ" sz="1950" i="1" u="sng" dirty="0">
                <a:solidFill>
                  <a:srgbClr val="C00000"/>
                </a:solidFill>
                <a:latin typeface="Calibri" panose="020F0502020204030204" pitchFamily="34" charset="0"/>
              </a:rPr>
              <a:t>vysvětlující stanoviska </a:t>
            </a:r>
            <a:r>
              <a:rPr lang="cs-CZ" sz="1950" dirty="0">
                <a:latin typeface="Calibri" panose="020F0502020204030204" pitchFamily="34" charset="0"/>
              </a:rPr>
              <a:t>(průběžně do současnosti)</a:t>
            </a:r>
          </a:p>
          <a:p>
            <a:r>
              <a:rPr lang="cs-CZ" sz="1950" dirty="0">
                <a:latin typeface="Calibri" panose="020F0502020204030204" pitchFamily="34" charset="0"/>
              </a:rPr>
              <a:t>řada krajských úřadů – vlastní individuální projekty, v rámci nichž zaváděly standardy s podporou odborníků (nejen OSPOD krajského úřadu, ale</a:t>
            </a:r>
            <a:br>
              <a:rPr lang="cs-CZ" sz="1950" dirty="0">
                <a:latin typeface="Calibri" panose="020F0502020204030204" pitchFamily="34" charset="0"/>
              </a:rPr>
            </a:br>
            <a:r>
              <a:rPr lang="cs-CZ" sz="1950" dirty="0">
                <a:latin typeface="Calibri" panose="020F0502020204030204" pitchFamily="34" charset="0"/>
              </a:rPr>
              <a:t>i podpora OSPOD obecních úřadů)</a:t>
            </a:r>
          </a:p>
          <a:p>
            <a:pPr marL="182563" indent="-182563" algn="just"/>
            <a:endParaRPr lang="cs-CZ" sz="1700" i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261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9955" y="188640"/>
            <a:ext cx="7772400" cy="648072"/>
          </a:xfrm>
        </p:spPr>
        <p:txBody>
          <a:bodyPr/>
          <a:lstStyle/>
          <a:p>
            <a:r>
              <a:rPr lang="cs-CZ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Finanční dopady </a:t>
            </a:r>
            <a:endParaRPr lang="cs-CZ" sz="2200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55576" y="836712"/>
            <a:ext cx="7992888" cy="5616624"/>
          </a:xfrm>
        </p:spPr>
        <p:txBody>
          <a:bodyPr/>
          <a:lstStyle/>
          <a:p>
            <a:r>
              <a:rPr lang="cs-CZ" sz="1800" b="1" dirty="0">
                <a:latin typeface="Calibri" panose="020F0502020204030204" pitchFamily="34" charset="0"/>
              </a:rPr>
              <a:t>změna koncepce </a:t>
            </a:r>
            <a:r>
              <a:rPr lang="cs-CZ" sz="1800" b="1" i="1" dirty="0">
                <a:solidFill>
                  <a:srgbClr val="0033CC"/>
                </a:solidFill>
                <a:latin typeface="Calibri" panose="020F0502020204030204" pitchFamily="34" charset="0"/>
              </a:rPr>
              <a:t>dotace na výkon SPO pro obce s rozšířenou působností</a:t>
            </a:r>
            <a:br>
              <a:rPr lang="cs-CZ" sz="1800" b="1" i="1" dirty="0">
                <a:solidFill>
                  <a:srgbClr val="0033CC"/>
                </a:solidFill>
                <a:latin typeface="Calibri" panose="020F0502020204030204" pitchFamily="34" charset="0"/>
              </a:rPr>
            </a:br>
            <a:r>
              <a:rPr lang="cs-CZ" sz="1800" b="1" i="1" dirty="0">
                <a:solidFill>
                  <a:srgbClr val="0033CC"/>
                </a:solidFill>
                <a:latin typeface="Calibri" panose="020F0502020204030204" pitchFamily="34" charset="0"/>
              </a:rPr>
              <a:t>a hl. město Prahu</a:t>
            </a:r>
            <a:r>
              <a:rPr lang="cs-CZ" sz="1800" i="1" dirty="0">
                <a:solidFill>
                  <a:srgbClr val="0033CC"/>
                </a:solidFill>
                <a:latin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</a:rPr>
              <a:t>– uznatelné výdaje </a:t>
            </a:r>
            <a:r>
              <a:rPr lang="cs-CZ" sz="1800" dirty="0" smtClean="0">
                <a:latin typeface="Calibri" panose="020F0502020204030204" pitchFamily="34" charset="0"/>
              </a:rPr>
              <a:t>musí reflektovat </a:t>
            </a:r>
            <a:r>
              <a:rPr lang="cs-CZ" sz="1800" dirty="0">
                <a:latin typeface="Calibri" panose="020F0502020204030204" pitchFamily="34" charset="0"/>
              </a:rPr>
              <a:t>požadavky standardů</a:t>
            </a:r>
            <a:r>
              <a:rPr lang="cs-CZ" sz="1800" dirty="0" smtClean="0">
                <a:latin typeface="Calibri" panose="020F0502020204030204" pitchFamily="34" charset="0"/>
              </a:rPr>
              <a:t>;</a:t>
            </a:r>
          </a:p>
          <a:p>
            <a:r>
              <a:rPr lang="cs-CZ" sz="1800" dirty="0" smtClean="0">
                <a:latin typeface="Calibri" panose="020F0502020204030204" pitchFamily="34" charset="0"/>
              </a:rPr>
              <a:t>vazba na § 58 odst. 1 zákona o SPOD </a:t>
            </a:r>
            <a:r>
              <a:rPr lang="cs-CZ" sz="1800" i="1" dirty="0" smtClean="0">
                <a:latin typeface="Calibri" panose="020F0502020204030204" pitchFamily="34" charset="0"/>
              </a:rPr>
              <a:t>– u OSPOD „náklady vzniklé v souvislosti </a:t>
            </a:r>
            <a:br>
              <a:rPr lang="cs-CZ" sz="1800" i="1" dirty="0" smtClean="0">
                <a:latin typeface="Calibri" panose="020F0502020204030204" pitchFamily="34" charset="0"/>
              </a:rPr>
            </a:br>
            <a:r>
              <a:rPr lang="cs-CZ" sz="1800" i="1" dirty="0" smtClean="0">
                <a:latin typeface="Calibri" panose="020F0502020204030204" pitchFamily="34" charset="0"/>
              </a:rPr>
              <a:t>s výkonem SPO nese stát“....; </a:t>
            </a:r>
            <a:endParaRPr lang="cs-CZ" sz="1800" i="1" dirty="0">
              <a:latin typeface="Calibri" panose="020F0502020204030204" pitchFamily="34" charset="0"/>
            </a:endParaRPr>
          </a:p>
          <a:p>
            <a:r>
              <a:rPr lang="cs-CZ" sz="1800" b="1" dirty="0">
                <a:latin typeface="Calibri" panose="020F0502020204030204" pitchFamily="34" charset="0"/>
              </a:rPr>
              <a:t>zvýšení objemu přerozdělovaných prostředků </a:t>
            </a:r>
            <a:r>
              <a:rPr lang="cs-CZ" sz="1800" dirty="0">
                <a:latin typeface="Calibri" panose="020F0502020204030204" pitchFamily="34" charset="0"/>
              </a:rPr>
              <a:t>– finance na zajištění osobních nákladů, prostorového, materiálního a technického </a:t>
            </a:r>
            <a:r>
              <a:rPr lang="cs-CZ" sz="1800" dirty="0" smtClean="0">
                <a:latin typeface="Calibri" panose="020F0502020204030204" pitchFamily="34" charset="0"/>
              </a:rPr>
              <a:t>vybavení, atd.;</a:t>
            </a:r>
            <a:endParaRPr lang="cs-CZ" sz="1800" dirty="0">
              <a:latin typeface="Calibri" panose="020F0502020204030204" pitchFamily="34" charset="0"/>
            </a:endParaRPr>
          </a:p>
          <a:p>
            <a:r>
              <a:rPr lang="cs-CZ" sz="1800" dirty="0">
                <a:latin typeface="Calibri" panose="020F0502020204030204" pitchFamily="34" charset="0"/>
              </a:rPr>
              <a:t>podkladem pro financování </a:t>
            </a:r>
            <a:r>
              <a:rPr lang="cs-CZ" sz="1800" b="1" i="1" dirty="0">
                <a:latin typeface="Calibri" panose="020F0502020204030204" pitchFamily="34" charset="0"/>
              </a:rPr>
              <a:t>Sociodemografická analýza – mapy ohrožení dětí </a:t>
            </a:r>
            <a:br>
              <a:rPr lang="cs-CZ" sz="1800" b="1" i="1" dirty="0">
                <a:latin typeface="Calibri" panose="020F0502020204030204" pitchFamily="34" charset="0"/>
              </a:rPr>
            </a:br>
            <a:r>
              <a:rPr lang="cs-CZ" sz="1800" b="1" i="1" dirty="0">
                <a:latin typeface="Calibri" panose="020F0502020204030204" pitchFamily="34" charset="0"/>
              </a:rPr>
              <a:t>a rodin v ČR </a:t>
            </a:r>
            <a:r>
              <a:rPr lang="cs-CZ" sz="1800" i="1" dirty="0">
                <a:solidFill>
                  <a:srgbClr val="0033CC"/>
                </a:solidFill>
                <a:latin typeface="Calibri" panose="020F0502020204030204" pitchFamily="34" charset="0"/>
              </a:rPr>
              <a:t>(základem pro nastavení mechanismu pro </a:t>
            </a:r>
            <a:r>
              <a:rPr lang="cs-CZ" sz="18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úhradu os</a:t>
            </a:r>
            <a:r>
              <a:rPr lang="cs-CZ" sz="1800" i="1" dirty="0">
                <a:solidFill>
                  <a:srgbClr val="0033CC"/>
                </a:solidFill>
                <a:latin typeface="Calibri" panose="020F0502020204030204" pitchFamily="34" charset="0"/>
              </a:rPr>
              <a:t>. </a:t>
            </a:r>
            <a:r>
              <a:rPr lang="cs-CZ" sz="18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nákladů spojených se zajištěním adekvátního personálního zabezpečení výkonu SPO</a:t>
            </a:r>
            <a:r>
              <a:rPr lang="cs-CZ" sz="1800" dirty="0" smtClean="0">
                <a:latin typeface="Calibri" panose="020F0502020204030204" pitchFamily="34" charset="0"/>
              </a:rPr>
              <a:t>);</a:t>
            </a:r>
            <a:endParaRPr lang="cs-CZ" sz="1800" dirty="0">
              <a:latin typeface="Calibri" panose="020F0502020204030204" pitchFamily="34" charset="0"/>
            </a:endParaRPr>
          </a:p>
          <a:p>
            <a:r>
              <a:rPr lang="cs-CZ" sz="1800" b="1" dirty="0">
                <a:latin typeface="Calibri" panose="020F0502020204030204" pitchFamily="34" charset="0"/>
              </a:rPr>
              <a:t>vyšší nároky na kontrolu využití dotace </a:t>
            </a:r>
            <a:r>
              <a:rPr lang="cs-CZ" sz="1800" i="1" dirty="0">
                <a:solidFill>
                  <a:srgbClr val="0033CC"/>
                </a:solidFill>
                <a:latin typeface="Calibri" panose="020F0502020204030204" pitchFamily="34" charset="0"/>
              </a:rPr>
              <a:t>(vyšší riziko neúčelného vynakládání </a:t>
            </a:r>
            <a:r>
              <a:rPr lang="cs-CZ" sz="1800" i="1" dirty="0" smtClean="0">
                <a:solidFill>
                  <a:srgbClr val="0033CC"/>
                </a:solidFill>
                <a:latin typeface="Calibri" panose="020F0502020204030204" pitchFamily="34" charset="0"/>
              </a:rPr>
              <a:t>prostředků pod rouškou naplňování standardů)</a:t>
            </a:r>
            <a:endParaRPr lang="cs-CZ" sz="1800" i="1" dirty="0">
              <a:solidFill>
                <a:srgbClr val="0033CC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CF0D4BB6-D650-49AF-B580-7550F665E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888" y="40770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520" y="4293096"/>
            <a:ext cx="4383087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9015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9955" y="260648"/>
            <a:ext cx="7772400" cy="432048"/>
          </a:xfrm>
        </p:spPr>
        <p:txBody>
          <a:bodyPr/>
          <a:lstStyle/>
          <a:p>
            <a:r>
              <a:rPr lang="cs-CZ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Personální dopady</a:t>
            </a:r>
            <a:endParaRPr lang="cs-CZ" sz="2400" b="1" dirty="0">
              <a:solidFill>
                <a:srgbClr val="000066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836712"/>
            <a:ext cx="8206680" cy="5184576"/>
          </a:xfrm>
        </p:spPr>
        <p:txBody>
          <a:bodyPr/>
          <a:lstStyle/>
          <a:p>
            <a:pPr marL="228600" lvl="0" indent="-22860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1200" dirty="0">
                <a:solidFill>
                  <a:prstClr val="black"/>
                </a:solidFill>
                <a:latin typeface="Calibri" panose="020F0502020204030204"/>
              </a:rPr>
              <a:t>zvýšení počtu zaměstnanců OSPOD v návaznosti na požadavky kritérií:</a:t>
            </a:r>
          </a:p>
          <a:p>
            <a:pPr marL="228600" lvl="0" indent="-22860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i="1" kern="1200" dirty="0">
                <a:solidFill>
                  <a:prstClr val="black"/>
                </a:solidFill>
                <a:latin typeface="Calibri" panose="020F0502020204030204"/>
              </a:rPr>
              <a:t>kritérium 4b) </a:t>
            </a:r>
            <a:r>
              <a:rPr lang="cs-CZ" sz="2000" kern="1200" dirty="0">
                <a:solidFill>
                  <a:prstClr val="black"/>
                </a:solidFill>
                <a:latin typeface="Calibri" panose="020F0502020204030204"/>
              </a:rPr>
              <a:t>přiměřený počet zaměstnanců </a:t>
            </a:r>
            <a:r>
              <a:rPr lang="cs-CZ" sz="2000" i="1" kern="1200" dirty="0">
                <a:solidFill>
                  <a:srgbClr val="0033CC"/>
                </a:solidFill>
                <a:latin typeface="Calibri" panose="020F0502020204030204"/>
              </a:rPr>
              <a:t>(1 zaměstnanec/800 dětí</a:t>
            </a:r>
            <a:br>
              <a:rPr lang="cs-CZ" sz="2000" i="1" kern="1200" dirty="0">
                <a:solidFill>
                  <a:srgbClr val="0033CC"/>
                </a:solidFill>
                <a:latin typeface="Calibri" panose="020F0502020204030204"/>
              </a:rPr>
            </a:br>
            <a:r>
              <a:rPr lang="cs-CZ" sz="2000" i="1" kern="1200" dirty="0">
                <a:solidFill>
                  <a:srgbClr val="0033CC"/>
                </a:solidFill>
                <a:latin typeface="Calibri" panose="020F0502020204030204"/>
              </a:rPr>
              <a:t>s trvalým pobytem ve správním obvodu OSPOD, zohlednění náročnosti výkonu </a:t>
            </a:r>
            <a:r>
              <a:rPr lang="cs-CZ" sz="2000" i="1" kern="1200" dirty="0" smtClean="0">
                <a:solidFill>
                  <a:srgbClr val="0033CC"/>
                </a:solidFill>
                <a:latin typeface="Calibri" panose="020F0502020204030204"/>
              </a:rPr>
              <a:t>SPO)</a:t>
            </a:r>
            <a:r>
              <a:rPr lang="cs-CZ" sz="2000" kern="1200" dirty="0" smtClean="0">
                <a:solidFill>
                  <a:prstClr val="black"/>
                </a:solidFill>
                <a:latin typeface="Calibri" panose="020F0502020204030204"/>
              </a:rPr>
              <a:t>;</a:t>
            </a:r>
            <a:endParaRPr lang="cs-CZ" sz="2000" kern="1200" dirty="0">
              <a:solidFill>
                <a:prstClr val="black"/>
              </a:solidFill>
              <a:latin typeface="Calibri" panose="020F0502020204030204"/>
            </a:endParaRPr>
          </a:p>
          <a:p>
            <a:pPr marL="228600" lvl="0" indent="-22860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i="1" kern="1200" dirty="0">
                <a:solidFill>
                  <a:prstClr val="black"/>
                </a:solidFill>
                <a:latin typeface="Calibri" panose="020F0502020204030204"/>
              </a:rPr>
              <a:t>kritérium 8d) </a:t>
            </a:r>
            <a:r>
              <a:rPr lang="cs-CZ" sz="2000" kern="1200" dirty="0">
                <a:solidFill>
                  <a:prstClr val="black"/>
                </a:solidFill>
                <a:latin typeface="Calibri" panose="020F0502020204030204"/>
              </a:rPr>
              <a:t>stanovená </a:t>
            </a:r>
            <a:r>
              <a:rPr lang="cs-CZ" sz="2000" kern="1200" dirty="0" smtClean="0">
                <a:solidFill>
                  <a:prstClr val="black"/>
                </a:solidFill>
                <a:latin typeface="Calibri" panose="020F0502020204030204"/>
              </a:rPr>
              <a:t>max. okamžitá </a:t>
            </a:r>
            <a:r>
              <a:rPr lang="cs-CZ" sz="2000" kern="1200" dirty="0">
                <a:solidFill>
                  <a:prstClr val="black"/>
                </a:solidFill>
                <a:latin typeface="Calibri" panose="020F0502020204030204"/>
              </a:rPr>
              <a:t>kapacita pracovníků </a:t>
            </a:r>
            <a:r>
              <a:rPr lang="cs-CZ" sz="2000" i="1" kern="1200" dirty="0">
                <a:solidFill>
                  <a:srgbClr val="0033CC"/>
                </a:solidFill>
                <a:latin typeface="Calibri" panose="020F0502020204030204"/>
              </a:rPr>
              <a:t>(terénní pracovník – max. 80 rodin, kurátor – max. 40 rodin,  </a:t>
            </a:r>
            <a:r>
              <a:rPr lang="cs-CZ" sz="2000" i="1" kern="1200" dirty="0" smtClean="0">
                <a:solidFill>
                  <a:srgbClr val="0033CC"/>
                </a:solidFill>
                <a:latin typeface="Calibri" panose="020F0502020204030204"/>
              </a:rPr>
              <a:t>pracovník </a:t>
            </a:r>
            <a:r>
              <a:rPr lang="cs-CZ" sz="2000" i="1" kern="1200" dirty="0">
                <a:solidFill>
                  <a:srgbClr val="0033CC"/>
                </a:solidFill>
                <a:latin typeface="Calibri" panose="020F0502020204030204"/>
              </a:rPr>
              <a:t>doprovázející pěstounské rodiny max. 40 rodin</a:t>
            </a:r>
            <a:r>
              <a:rPr lang="cs-CZ" sz="2000" i="1" kern="1200" dirty="0" smtClean="0">
                <a:solidFill>
                  <a:srgbClr val="0033CC"/>
                </a:solidFill>
                <a:latin typeface="Calibri" panose="020F0502020204030204"/>
              </a:rPr>
              <a:t>)</a:t>
            </a:r>
            <a:r>
              <a:rPr lang="cs-CZ" sz="2000" i="1" kern="1200" dirty="0" smtClean="0">
                <a:solidFill>
                  <a:schemeClr val="accent4"/>
                </a:solidFill>
                <a:latin typeface="Calibri" panose="020F0502020204030204"/>
              </a:rPr>
              <a:t>;</a:t>
            </a:r>
            <a:endParaRPr lang="cs-CZ" sz="2000" i="1" kern="1200" dirty="0">
              <a:solidFill>
                <a:srgbClr val="0033CC"/>
              </a:solidFill>
              <a:latin typeface="Calibri" panose="020F0502020204030204"/>
            </a:endParaRPr>
          </a:p>
          <a:p>
            <a:pPr marL="228600" lvl="0" indent="-22860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kern="1200" dirty="0">
                <a:solidFill>
                  <a:prstClr val="black"/>
                </a:solidFill>
                <a:latin typeface="Calibri" panose="020F0502020204030204"/>
              </a:rPr>
              <a:t>zvýšený počet zaměstnanců = vyšší nároky na jejich metodické vedení</a:t>
            </a:r>
          </a:p>
          <a:p>
            <a:pPr marL="0" lvl="0" indent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cs-CZ" sz="2000" kern="1200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 algn="just">
              <a:buNone/>
            </a:pPr>
            <a:endParaRPr lang="cs-CZ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376A1CF9-B0A4-446B-9FCA-0187716B0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15580"/>
              </p:ext>
            </p:extLst>
          </p:nvPr>
        </p:nvGraphicFramePr>
        <p:xfrm>
          <a:off x="2627784" y="3460558"/>
          <a:ext cx="3600400" cy="3178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8029">
                  <a:extLst>
                    <a:ext uri="{9D8B030D-6E8A-4147-A177-3AD203B41FA5}">
                      <a16:colId xmlns:a16="http://schemas.microsoft.com/office/drawing/2014/main" xmlns="" val="3411023302"/>
                    </a:ext>
                  </a:extLst>
                </a:gridCol>
                <a:gridCol w="2552371">
                  <a:extLst>
                    <a:ext uri="{9D8B030D-6E8A-4147-A177-3AD203B41FA5}">
                      <a16:colId xmlns:a16="http://schemas.microsoft.com/office/drawing/2014/main" xmlns="" val="3849514096"/>
                    </a:ext>
                  </a:extLst>
                </a:gridCol>
              </a:tblGrid>
              <a:tr h="3742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Rok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Počet pracovníků OSPOD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65023443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1757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201819635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1790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495300484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785568770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173901125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509772950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2107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196116786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119471468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2514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852413142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2576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280738588"/>
                  </a:ext>
                </a:extLst>
              </a:tr>
              <a:tr h="210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2 621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1275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61867946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1D0ECB9A-BAA4-49E7-80A4-162F28EC2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539" y="377688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1641F56A-4CD2-414A-87BF-D70FBFC04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382" y="3891894"/>
            <a:ext cx="21031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[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3003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PPT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F94AD5218EE74187C8EAC1B9CC2695" ma:contentTypeVersion="2" ma:contentTypeDescription="Vytvoří nový dokument" ma:contentTypeScope="" ma:versionID="a65bffe7853e942f3e15e8a3605bc73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030a4fb49af6ac1945304746faa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BA78A2-8378-4C8B-97A2-27EB9839FC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C8A273E-BA1D-43F3-BC40-756343A86A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C2418B-361F-4164-A973-FD7ED24E1852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PPT</Template>
  <TotalTime>2340</TotalTime>
  <Words>768</Words>
  <Application>Microsoft Office PowerPoint</Application>
  <PresentationFormat>Předvádění na obrazovce (4:3)</PresentationFormat>
  <Paragraphs>144</Paragraphs>
  <Slides>14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Prezentace PPT</vt:lpstr>
      <vt:lpstr>Prezentace aplikace PowerPoint</vt:lpstr>
      <vt:lpstr>Standardy kvality</vt:lpstr>
      <vt:lpstr>Proč standardizovat SPO</vt:lpstr>
      <vt:lpstr>Legislativní rámec standardů</vt:lpstr>
      <vt:lpstr>Kdo je povinen se standardy řídit </vt:lpstr>
      <vt:lpstr>Tvorba standardů</vt:lpstr>
      <vt:lpstr>Zavádění</vt:lpstr>
      <vt:lpstr>Finanční dopady </vt:lpstr>
      <vt:lpstr>Personální dopady</vt:lpstr>
      <vt:lpstr>Přístup OSPOD ke standardizaci</vt:lpstr>
      <vt:lpstr>Kontrola</vt:lpstr>
      <vt:lpstr>Další nároky kontroly </vt:lpstr>
      <vt:lpstr>Výzva do budoucna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Ševčíková Marie Bc. (MPSV)</dc:creator>
  <cp:lastModifiedBy>Košatková Eva Mgr. (MPSV)</cp:lastModifiedBy>
  <cp:revision>217</cp:revision>
  <cp:lastPrinted>2015-06-04T13:43:58Z</cp:lastPrinted>
  <dcterms:created xsi:type="dcterms:W3CDTF">2013-07-11T09:50:12Z</dcterms:created>
  <dcterms:modified xsi:type="dcterms:W3CDTF">2018-06-11T07:27:47Z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0x010100E5F94AD5218EE74187C8EAC1B9CC2695</vt:lpwstr>
  </property>
</Properties>
</file>