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1" r:id="rId1"/>
  </p:sldMasterIdLst>
  <p:notesMasterIdLst>
    <p:notesMasterId r:id="rId16"/>
  </p:notesMasterIdLst>
  <p:handoutMasterIdLst>
    <p:handoutMasterId r:id="rId17"/>
  </p:handoutMasterIdLst>
  <p:sldIdLst>
    <p:sldId id="466" r:id="rId2"/>
    <p:sldId id="256" r:id="rId3"/>
    <p:sldId id="471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331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81469" autoAdjust="0"/>
  </p:normalViewPr>
  <p:slideViewPr>
    <p:cSldViewPr showGuides="1">
      <p:cViewPr varScale="1">
        <p:scale>
          <a:sx n="94" d="100"/>
          <a:sy n="94" d="100"/>
        </p:scale>
        <p:origin x="1716" y="7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31" cy="496652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837" y="1"/>
            <a:ext cx="2945231" cy="496652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F5A55B2B-CFB6-464F-A28B-D5EC47C9D70B}" type="datetimeFigureOut">
              <a:rPr lang="cs-CZ" smtClean="0"/>
              <a:pPr/>
              <a:t>16.08.2018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385"/>
            <a:ext cx="2945231" cy="496652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837" y="9428385"/>
            <a:ext cx="2945231" cy="496652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AECD3E60-F2AB-480B-8F06-3D18DCF9E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6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16.08.2018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53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2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03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5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73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820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95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A26C-5579-48D4-AB9D-342A124DD06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43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404664"/>
            <a:ext cx="8208912" cy="230425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400" b="1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3" y="3140968"/>
            <a:ext cx="8208912" cy="2304256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1400" b="1" baseline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1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sz="18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85" y="5778000"/>
            <a:ext cx="3240031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8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cs/2593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petr.votruba@mpsv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388464" cy="1512168"/>
          </a:xfrm>
        </p:spPr>
        <p:txBody>
          <a:bodyPr/>
          <a:lstStyle/>
          <a:p>
            <a:pPr algn="ctr"/>
            <a:r>
              <a:rPr lang="cs-CZ" sz="2800" dirty="0">
                <a:latin typeface="+mn-lt"/>
              </a:rPr>
              <a:t>Workshop </a:t>
            </a:r>
            <a:r>
              <a:rPr lang="cs-CZ" sz="2800" dirty="0" smtClean="0">
                <a:latin typeface="+mn-lt"/>
              </a:rPr>
              <a:t>projektu systémová podpora sociální práce v obcích na téma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95536" y="3356992"/>
            <a:ext cx="8387763" cy="1224136"/>
          </a:xfrm>
        </p:spPr>
        <p:txBody>
          <a:bodyPr/>
          <a:lstStyle/>
          <a:p>
            <a:pPr algn="ctr"/>
            <a:r>
              <a:rPr lang="cs-CZ" b="1" dirty="0"/>
              <a:t>Standardy činností sociální práce ve veřejné správě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395536" y="4885200"/>
            <a:ext cx="8388464" cy="540000"/>
          </a:xfrm>
        </p:spPr>
        <p:txBody>
          <a:bodyPr/>
          <a:lstStyle/>
          <a:p>
            <a:pPr algn="ctr"/>
            <a:r>
              <a:rPr lang="cs-CZ" b="1" dirty="0" smtClean="0"/>
              <a:t>Praha, 12. </a:t>
            </a:r>
            <a:r>
              <a:rPr lang="cs-CZ" b="1" dirty="0"/>
              <a:t>6</a:t>
            </a:r>
            <a:r>
              <a:rPr lang="cs-CZ" b="1" dirty="0" smtClean="0"/>
              <a:t>. 2018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95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cesty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Slovensko </a:t>
            </a:r>
            <a:r>
              <a:rPr lang="cs-CZ" dirty="0"/>
              <a:t>– </a:t>
            </a:r>
            <a:r>
              <a:rPr lang="it-IT" dirty="0" smtClean="0"/>
              <a:t>Bratislava</a:t>
            </a:r>
            <a:r>
              <a:rPr lang="cs-CZ" dirty="0" smtClean="0"/>
              <a:t>:</a:t>
            </a:r>
            <a:r>
              <a:rPr lang="it-IT" dirty="0" smtClean="0"/>
              <a:t> </a:t>
            </a:r>
            <a:r>
              <a:rPr lang="it-IT" dirty="0"/>
              <a:t>10. – 12. 10. </a:t>
            </a:r>
            <a:r>
              <a:rPr lang="it-IT" dirty="0" smtClean="0"/>
              <a:t>2017</a:t>
            </a:r>
            <a:endParaRPr lang="cs-CZ" dirty="0" smtClean="0"/>
          </a:p>
          <a:p>
            <a:r>
              <a:rPr lang="cs-CZ" dirty="0" smtClean="0"/>
              <a:t>Polsko – Krakov: 17. – 19. 4. 2018</a:t>
            </a:r>
          </a:p>
          <a:p>
            <a:r>
              <a:rPr lang="cs-CZ" dirty="0" smtClean="0"/>
              <a:t>Německo – Berlín: 22. – 24. 5. 2018</a:t>
            </a:r>
          </a:p>
          <a:p>
            <a:r>
              <a:rPr lang="cs-CZ" dirty="0" smtClean="0"/>
              <a:t>Informace o zahraničních cestách zveřejněny/budou zveřejněny na stránkách MPSV, společně s prezentacemi</a:t>
            </a:r>
          </a:p>
          <a:p>
            <a:r>
              <a:rPr lang="cs-CZ" dirty="0" smtClean="0"/>
              <a:t>Získaná zahraniční zkušenost bude součástí Příručky dobré praxe, nebo vydána jako samostatný Zpravodaj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4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Projekty obcí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896544"/>
          </a:xfrm>
        </p:spPr>
        <p:txBody>
          <a:bodyPr/>
          <a:lstStyle/>
          <a:p>
            <a:r>
              <a:rPr lang="cs-CZ" dirty="0" smtClean="0"/>
              <a:t>Délka realizace každého z 15 projektů obcí – 2 roky</a:t>
            </a:r>
          </a:p>
          <a:p>
            <a:r>
              <a:rPr lang="cs-CZ" dirty="0" smtClean="0"/>
              <a:t>Posílení výkonu sociální práce o 2 – 4 nové sociální pracovníky</a:t>
            </a:r>
          </a:p>
          <a:p>
            <a:r>
              <a:rPr lang="cs-CZ" dirty="0" smtClean="0"/>
              <a:t>Z projektů jsou hrazeny vzdělávací programy a supervize</a:t>
            </a:r>
          </a:p>
          <a:p>
            <a:r>
              <a:rPr lang="cs-CZ" dirty="0"/>
              <a:t>Každá obec řeší </a:t>
            </a:r>
            <a:r>
              <a:rPr lang="cs-CZ" dirty="0" smtClean="0"/>
              <a:t>specifické </a:t>
            </a:r>
            <a:r>
              <a:rPr lang="cs-CZ" dirty="0"/>
              <a:t>problémy na </a:t>
            </a:r>
            <a:r>
              <a:rPr lang="cs-CZ" dirty="0" smtClean="0"/>
              <a:t>svém území</a:t>
            </a:r>
          </a:p>
          <a:p>
            <a:r>
              <a:rPr lang="cs-CZ" dirty="0" smtClean="0"/>
              <a:t>Bližší informace o projektech obcí jsou v 1. Zpravodaji</a:t>
            </a:r>
          </a:p>
          <a:p>
            <a:r>
              <a:rPr lang="cs-CZ" dirty="0" smtClean="0"/>
              <a:t>Projekty obcí se začaly realizovat v 1. čtvrtletí 2017</a:t>
            </a:r>
          </a:p>
          <a:p>
            <a:r>
              <a:rPr lang="cs-CZ" dirty="0"/>
              <a:t>Systémový projekt MPSV </a:t>
            </a:r>
            <a:r>
              <a:rPr lang="cs-CZ" dirty="0" smtClean="0"/>
              <a:t>získává od obcí informace a podklady ze současné praxe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Plánujeme do konce roku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cs-CZ" dirty="0" smtClean="0"/>
              <a:t>2. 10. Olomouc – workshop na téma „Dokumentace sociálního pracovníka“</a:t>
            </a:r>
          </a:p>
          <a:p>
            <a:r>
              <a:rPr lang="cs-CZ" dirty="0" smtClean="0"/>
              <a:t>29. – 31. 10. zahraniční cesta Rakousko – Vídeň</a:t>
            </a:r>
          </a:p>
          <a:p>
            <a:r>
              <a:rPr lang="cs-CZ" dirty="0" smtClean="0"/>
              <a:t>Vydání 3. - 5. čísla Zpravodaje</a:t>
            </a:r>
          </a:p>
          <a:p>
            <a:r>
              <a:rPr lang="cs-CZ" dirty="0" smtClean="0"/>
              <a:t>Zveřejnění informací ze zahraničních cest (Polsko, Německo, Rakousko?)</a:t>
            </a:r>
          </a:p>
          <a:p>
            <a:r>
              <a:rPr lang="cs-CZ" dirty="0" smtClean="0"/>
              <a:t>Měsíční </a:t>
            </a:r>
            <a:r>
              <a:rPr lang="cs-CZ" dirty="0"/>
              <a:t>porady </a:t>
            </a:r>
            <a:r>
              <a:rPr lang="cs-CZ" dirty="0" smtClean="0"/>
              <a:t>v jednotlivých oblastech</a:t>
            </a:r>
            <a:r>
              <a:rPr lang="en-US" dirty="0" smtClean="0"/>
              <a:t> +</a:t>
            </a:r>
            <a:r>
              <a:rPr lang="cs-CZ" dirty="0" smtClean="0"/>
              <a:t> společné</a:t>
            </a:r>
          </a:p>
          <a:p>
            <a:r>
              <a:rPr lang="cs-CZ" dirty="0" smtClean="0"/>
              <a:t>Sociálně právní poradenství</a:t>
            </a:r>
          </a:p>
          <a:p>
            <a:r>
              <a:rPr lang="cs-CZ" dirty="0" smtClean="0"/>
              <a:t>Pracovní skupina pro přípravu podkladů pro tvorbu standardů činností sociální práce ve veřejné správě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9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se plánuje na rok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Leden/únor – Hradec Králové – workshop na téma „Multidisciplinární a interdisciplinární spolupráce“</a:t>
            </a:r>
          </a:p>
          <a:p>
            <a:r>
              <a:rPr lang="cs-CZ" dirty="0" smtClean="0"/>
              <a:t>Vydání </a:t>
            </a:r>
            <a:r>
              <a:rPr lang="cs-CZ" dirty="0"/>
              <a:t>6</a:t>
            </a:r>
            <a:r>
              <a:rPr lang="cs-CZ" dirty="0" smtClean="0"/>
              <a:t>. a 7. </a:t>
            </a:r>
            <a:r>
              <a:rPr lang="cs-CZ" dirty="0"/>
              <a:t>čísla </a:t>
            </a:r>
            <a:r>
              <a:rPr lang="cs-CZ" dirty="0" smtClean="0"/>
              <a:t>Zpravodaje</a:t>
            </a:r>
          </a:p>
          <a:p>
            <a:r>
              <a:rPr lang="cs-CZ" dirty="0" smtClean="0"/>
              <a:t>Vydání Příručky praxe </a:t>
            </a:r>
            <a:r>
              <a:rPr lang="cs-CZ" dirty="0"/>
              <a:t>sociální práce v </a:t>
            </a:r>
            <a:r>
              <a:rPr lang="cs-CZ" dirty="0" smtClean="0"/>
              <a:t>obci</a:t>
            </a:r>
          </a:p>
          <a:p>
            <a:r>
              <a:rPr lang="cs-CZ" dirty="0" smtClean="0"/>
              <a:t>Pilotní ověření vzdělávacího </a:t>
            </a:r>
            <a:r>
              <a:rPr lang="cs-CZ" dirty="0"/>
              <a:t>programu pro sociální </a:t>
            </a:r>
            <a:r>
              <a:rPr lang="cs-CZ" dirty="0" smtClean="0"/>
              <a:t>pracovníky</a:t>
            </a:r>
          </a:p>
          <a:p>
            <a:r>
              <a:rPr lang="cs-CZ" dirty="0" smtClean="0"/>
              <a:t>Dvoudenní závěrečná konference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1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8208912" cy="4824536"/>
          </a:xfrm>
        </p:spPr>
        <p:txBody>
          <a:bodyPr/>
          <a:lstStyle/>
          <a:p>
            <a:pPr marL="57150" algn="ctr">
              <a:lnSpc>
                <a:spcPct val="80000"/>
              </a:lnSpc>
              <a:spcAft>
                <a:spcPts val="600"/>
              </a:spcAft>
            </a:pPr>
            <a:endParaRPr lang="cs-CZ" altLang="cs-CZ" sz="2000" dirty="0">
              <a:solidFill>
                <a:srgbClr val="14407E"/>
              </a:solidFill>
              <a:cs typeface="Times New Roman" pitchFamily="18" charset="0"/>
            </a:endParaRPr>
          </a:p>
          <a:p>
            <a:pPr marL="57150" algn="ctr">
              <a:lnSpc>
                <a:spcPct val="80000"/>
              </a:lnSpc>
              <a:spcAft>
                <a:spcPts val="600"/>
              </a:spcAft>
            </a:pPr>
            <a:endParaRPr lang="cs-CZ" altLang="cs-CZ" sz="2000" dirty="0">
              <a:solidFill>
                <a:srgbClr val="14407E"/>
              </a:solidFill>
              <a:cs typeface="Times New Roman" pitchFamily="18" charset="0"/>
            </a:endParaRPr>
          </a:p>
          <a:p>
            <a:pPr marL="57150" algn="ctr">
              <a:lnSpc>
                <a:spcPct val="80000"/>
              </a:lnSpc>
              <a:spcAft>
                <a:spcPts val="600"/>
              </a:spcAft>
            </a:pPr>
            <a:endParaRPr lang="cs-CZ" altLang="cs-CZ" sz="2000" dirty="0">
              <a:solidFill>
                <a:srgbClr val="14407E"/>
              </a:solidFill>
              <a:cs typeface="Times New Roman" pitchFamily="18" charset="0"/>
            </a:endParaRPr>
          </a:p>
          <a:p>
            <a:pPr marL="57150" algn="ctr">
              <a:lnSpc>
                <a:spcPct val="80000"/>
              </a:lnSpc>
              <a:spcAft>
                <a:spcPts val="600"/>
              </a:spcAft>
            </a:pPr>
            <a:endParaRPr lang="cs-CZ" altLang="cs-CZ" sz="3600" dirty="0">
              <a:solidFill>
                <a:srgbClr val="14407E"/>
              </a:solidFill>
              <a:cs typeface="Times New Roman" pitchFamily="18" charset="0"/>
            </a:endParaRPr>
          </a:p>
          <a:p>
            <a:pPr marL="57150" algn="ctr">
              <a:lnSpc>
                <a:spcPct val="80000"/>
              </a:lnSpc>
              <a:spcAft>
                <a:spcPts val="600"/>
              </a:spcAft>
            </a:pPr>
            <a:endParaRPr lang="cs-CZ" altLang="cs-CZ" sz="3600" dirty="0">
              <a:solidFill>
                <a:srgbClr val="14407E"/>
              </a:solidFill>
              <a:cs typeface="Times New Roman" pitchFamily="18" charset="0"/>
            </a:endParaRPr>
          </a:p>
          <a:p>
            <a:pPr marL="57150" algn="ctr">
              <a:lnSpc>
                <a:spcPct val="80000"/>
              </a:lnSpc>
              <a:spcAft>
                <a:spcPts val="600"/>
              </a:spcAft>
            </a:pPr>
            <a:r>
              <a:rPr lang="cs-CZ" altLang="cs-CZ" sz="3600" dirty="0" smtClean="0">
                <a:solidFill>
                  <a:srgbClr val="14407E"/>
                </a:solidFill>
                <a:cs typeface="Times New Roman" pitchFamily="18" charset="0"/>
              </a:rPr>
              <a:t>Děkuji </a:t>
            </a:r>
            <a:r>
              <a:rPr lang="cs-CZ" altLang="cs-CZ" sz="3600" dirty="0">
                <a:solidFill>
                  <a:srgbClr val="14407E"/>
                </a:solidFill>
                <a:cs typeface="Times New Roman" pitchFamily="18" charset="0"/>
              </a:rPr>
              <a:t>za pozornost</a:t>
            </a:r>
          </a:p>
          <a:p>
            <a:pPr marL="57150" algn="ctr">
              <a:lnSpc>
                <a:spcPct val="80000"/>
              </a:lnSpc>
              <a:spcAft>
                <a:spcPts val="600"/>
              </a:spcAft>
            </a:pP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www.mpsv.cz/cs/25939</a:t>
            </a:r>
            <a:endParaRPr lang="cs-CZ" altLang="cs-CZ" sz="2000" dirty="0" smtClean="0">
              <a:solidFill>
                <a:srgbClr val="14407E"/>
              </a:solidFill>
              <a:cs typeface="Times New Roman" pitchFamily="18" charset="0"/>
            </a:endParaRPr>
          </a:p>
          <a:p>
            <a:pPr marL="57150" algn="ctr">
              <a:lnSpc>
                <a:spcPct val="80000"/>
              </a:lnSpc>
              <a:spcAft>
                <a:spcPts val="600"/>
              </a:spcAft>
            </a:pPr>
            <a:r>
              <a:rPr lang="cs-CZ" altLang="cs-CZ" sz="2000" dirty="0" smtClean="0">
                <a:solidFill>
                  <a:srgbClr val="14407E"/>
                </a:solidFill>
                <a:cs typeface="Times New Roman" pitchFamily="18" charset="0"/>
                <a:hlinkClick r:id="rId4"/>
              </a:rPr>
              <a:t>petr.votruba@mpsv.cz</a:t>
            </a:r>
            <a:endParaRPr lang="cs-CZ" altLang="cs-CZ" sz="2000" dirty="0" smtClean="0">
              <a:solidFill>
                <a:srgbClr val="14407E"/>
              </a:solidFill>
              <a:cs typeface="Times New Roman" pitchFamily="18" charset="0"/>
            </a:endParaRPr>
          </a:p>
          <a:p>
            <a:pPr marL="57150" algn="ctr">
              <a:lnSpc>
                <a:spcPct val="80000"/>
              </a:lnSpc>
              <a:spcAft>
                <a:spcPts val="600"/>
              </a:spcAft>
            </a:pPr>
            <a:r>
              <a:rPr lang="cs-CZ" altLang="cs-CZ" sz="2000" dirty="0" smtClean="0">
                <a:solidFill>
                  <a:srgbClr val="14407E"/>
                </a:solidFill>
                <a:cs typeface="Times New Roman" pitchFamily="18" charset="0"/>
              </a:rPr>
              <a:t>778 475 266</a:t>
            </a:r>
          </a:p>
          <a:p>
            <a:pPr marL="57150" algn="ctr">
              <a:lnSpc>
                <a:spcPct val="80000"/>
              </a:lnSpc>
              <a:spcAft>
                <a:spcPts val="600"/>
              </a:spcAft>
            </a:pPr>
            <a:endParaRPr lang="cs-CZ" altLang="cs-CZ" sz="2000" dirty="0" smtClean="0">
              <a:solidFill>
                <a:srgbClr val="14407E"/>
              </a:solidFill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0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spcAft>
                <a:spcPts val="1200"/>
              </a:spcAft>
            </a:pPr>
            <a:r>
              <a:rPr lang="cs-CZ" sz="2800" kern="1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Aktuality z projektu Systémová podpora sociální práce v obcích</a:t>
            </a:r>
            <a:br>
              <a:rPr lang="cs-CZ" sz="2800" kern="1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kern="1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CZ.03.2.63/0.0/0.0/15_017/0003527</a:t>
            </a:r>
            <a:br>
              <a:rPr lang="cs-CZ" sz="2800" kern="1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kern="1200" cap="none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kern="1200" cap="none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511298" y="4089600"/>
            <a:ext cx="7453189" cy="54000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r>
              <a:rPr lang="cs-CZ" sz="2400" dirty="0"/>
              <a:t>Bc. Petr Votruba, koordinátor projektu</a:t>
            </a:r>
          </a:p>
          <a:p>
            <a:pPr>
              <a:spcBef>
                <a:spcPts val="600"/>
              </a:spcBef>
            </a:pPr>
            <a:r>
              <a:rPr lang="cs-CZ" sz="2400" dirty="0" smtClean="0"/>
              <a:t>oddělení koncepce sociální práce a vzdělávání MPSV</a:t>
            </a:r>
          </a:p>
          <a:p>
            <a:pPr>
              <a:spcBef>
                <a:spcPts val="600"/>
              </a:spcBef>
            </a:pPr>
            <a:endParaRPr lang="cs-CZ" sz="24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512000" y="4885200"/>
            <a:ext cx="7272000" cy="776048"/>
          </a:xfrm>
        </p:spPr>
        <p:txBody>
          <a:bodyPr/>
          <a:lstStyle/>
          <a:p>
            <a:r>
              <a:rPr lang="cs-CZ" sz="2400" dirty="0" smtClean="0"/>
              <a:t>Praha, 12. 6. 2018</a:t>
            </a:r>
            <a:endParaRPr lang="cs-CZ" sz="2400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780928"/>
            <a:ext cx="540000" cy="540000"/>
          </a:xfrm>
        </p:spPr>
      </p:pic>
      <p:pic>
        <p:nvPicPr>
          <p:cNvPr id="15" name="Zástupný symbol pro obrázek 1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4077072"/>
            <a:ext cx="540000" cy="540000"/>
          </a:xfrm>
        </p:spPr>
      </p:pic>
      <p:pic>
        <p:nvPicPr>
          <p:cNvPr id="16" name="Zástupný symbol pro obrázek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5085184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Projekt Systémová podpora sociální práce v obcích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715969"/>
            <a:ext cx="8064000" cy="4779232"/>
          </a:xfrm>
        </p:spPr>
        <p:txBody>
          <a:bodyPr/>
          <a:lstStyle/>
          <a:p>
            <a:r>
              <a:rPr lang="cs-CZ" sz="2800" dirty="0" smtClean="0"/>
              <a:t>Doba </a:t>
            </a:r>
            <a:r>
              <a:rPr lang="cs-CZ" sz="2800" dirty="0"/>
              <a:t>realizace od 1. 1. 2016 do 31. 12. </a:t>
            </a:r>
            <a:r>
              <a:rPr lang="cs-CZ" sz="2800" dirty="0" smtClean="0"/>
              <a:t>2019</a:t>
            </a:r>
            <a:endParaRPr lang="cs-CZ" sz="2800" dirty="0"/>
          </a:p>
          <a:p>
            <a:r>
              <a:rPr lang="cs-CZ" sz="2800" dirty="0"/>
              <a:t>Hlavním cílem projektu je koordinace a ověření metodické role MPSV k výkonu sociální práce v obcích v rámci přenesené </a:t>
            </a:r>
            <a:r>
              <a:rPr lang="cs-CZ" sz="2800" dirty="0" smtClean="0"/>
              <a:t>působnosti</a:t>
            </a:r>
            <a:endParaRPr lang="cs-CZ" sz="2800" dirty="0"/>
          </a:p>
          <a:p>
            <a:r>
              <a:rPr lang="cs-CZ" sz="2800" dirty="0"/>
              <a:t>Systémový projekt MPSV získává podklady                  ze současné </a:t>
            </a:r>
            <a:r>
              <a:rPr lang="cs-CZ" sz="2800" dirty="0" smtClean="0"/>
              <a:t>praxe od 15 obcí (samostatné projekty)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5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02" y="1800225"/>
            <a:ext cx="5714396" cy="4319588"/>
          </a:xfrm>
        </p:spPr>
      </p:pic>
    </p:spTree>
    <p:extLst>
      <p:ext uri="{BB962C8B-B14F-4D97-AF65-F5344CB8AC3E}">
        <p14:creationId xmlns:p14="http://schemas.microsoft.com/office/powerpoint/2010/main" val="35929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workshopy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0" y="1800225"/>
            <a:ext cx="7525020" cy="431958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1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workshopy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424936" cy="4635216"/>
          </a:xfrm>
        </p:spPr>
        <p:txBody>
          <a:bodyPr/>
          <a:lstStyle/>
          <a:p>
            <a:pPr algn="just"/>
            <a:r>
              <a:rPr lang="cs-CZ" dirty="0" smtClean="0"/>
              <a:t>V rámci projektu je plánováno celkem </a:t>
            </a:r>
            <a:r>
              <a:rPr lang="cs-CZ" dirty="0"/>
              <a:t>6 </a:t>
            </a:r>
            <a:r>
              <a:rPr lang="cs-CZ" dirty="0" smtClean="0"/>
              <a:t>workshopů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„Příklady dobré praxe spolupráce sociálních pracovníků obecních úřadů a Úřadu práce ČR“ (Praha, 15. 6. 2017)</a:t>
            </a:r>
          </a:p>
          <a:p>
            <a:pPr>
              <a:lnSpc>
                <a:spcPct val="100000"/>
              </a:lnSpc>
            </a:pPr>
            <a:r>
              <a:rPr lang="cs-CZ" dirty="0"/>
              <a:t>„Sociální šetření“ (Olomouc, 2. 10. 2017)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„</a:t>
            </a:r>
            <a:r>
              <a:rPr lang="cs-CZ" dirty="0">
                <a:cs typeface="Times New Roman" panose="02020603050405020304" pitchFamily="18" charset="0"/>
              </a:rPr>
              <a:t>Sociální práce ve vztahu k výkonu veřejného opatrovnictví</a:t>
            </a:r>
            <a:r>
              <a:rPr lang="cs-CZ" dirty="0" smtClean="0">
                <a:cs typeface="Times New Roman" panose="02020603050405020304" pitchFamily="18" charset="0"/>
              </a:rPr>
              <a:t>“ (</a:t>
            </a:r>
            <a:r>
              <a:rPr lang="cs-CZ" dirty="0">
                <a:cs typeface="Times New Roman" panose="02020603050405020304" pitchFamily="18" charset="0"/>
              </a:rPr>
              <a:t>Hradec Králové, 1. 2. </a:t>
            </a:r>
            <a:r>
              <a:rPr lang="cs-CZ" dirty="0" smtClean="0">
                <a:cs typeface="Times New Roman" panose="02020603050405020304" pitchFamily="18" charset="0"/>
              </a:rPr>
              <a:t>2018)</a:t>
            </a:r>
            <a:endParaRPr lang="cs-CZ" dirty="0">
              <a:cs typeface="Times New Roman" panose="02020603050405020304" pitchFamily="18" charset="0"/>
            </a:endParaRPr>
          </a:p>
          <a:p>
            <a:r>
              <a:rPr lang="cs-CZ" b="1" dirty="0" smtClean="0">
                <a:cs typeface="Times New Roman" panose="02020603050405020304" pitchFamily="18" charset="0"/>
              </a:rPr>
              <a:t>4. workshop – Praha, 12. 6. 2018 </a:t>
            </a:r>
            <a:r>
              <a:rPr lang="cs-CZ" b="1" dirty="0" smtClean="0"/>
              <a:t>– </a:t>
            </a:r>
            <a:r>
              <a:rPr lang="cs-CZ" b="1" dirty="0"/>
              <a:t>„Standardy činností sociální práce ve veřejné </a:t>
            </a:r>
            <a:r>
              <a:rPr lang="cs-CZ" b="1" dirty="0" smtClean="0"/>
              <a:t>správě“</a:t>
            </a:r>
          </a:p>
          <a:p>
            <a:r>
              <a:rPr lang="cs-CZ" dirty="0"/>
              <a:t>Výstupy z workshopů jsou zveřejňovány ve Zpravodaji sociální práce – samostatný výtisk ke každému z workshopů.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9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Zpravodaje sociální práce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04" y="1800225"/>
            <a:ext cx="5760191" cy="431958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8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Zpravodaje sociální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5517232"/>
          </a:xfrm>
        </p:spPr>
        <p:txBody>
          <a:bodyPr/>
          <a:lstStyle/>
          <a:p>
            <a:pPr algn="just"/>
            <a:r>
              <a:rPr lang="cs-CZ" dirty="0"/>
              <a:t>Celkem 7 </a:t>
            </a:r>
            <a:r>
              <a:rPr lang="cs-CZ" dirty="0" smtClean="0"/>
              <a:t>čísel</a:t>
            </a:r>
          </a:p>
          <a:p>
            <a:pPr algn="just"/>
            <a:r>
              <a:rPr lang="cs-CZ" dirty="0" smtClean="0"/>
              <a:t>Výstupy </a:t>
            </a:r>
            <a:r>
              <a:rPr lang="cs-CZ" dirty="0"/>
              <a:t>z workshopů, určeno </a:t>
            </a:r>
            <a:r>
              <a:rPr lang="cs-CZ" dirty="0" smtClean="0"/>
              <a:t>pro SP </a:t>
            </a:r>
            <a:r>
              <a:rPr lang="cs-CZ" dirty="0"/>
              <a:t>veřejné </a:t>
            </a:r>
            <a:r>
              <a:rPr lang="cs-CZ" dirty="0" smtClean="0"/>
              <a:t>správy</a:t>
            </a:r>
            <a:endParaRPr lang="cs-CZ" dirty="0"/>
          </a:p>
          <a:p>
            <a:pPr algn="just"/>
            <a:r>
              <a:rPr lang="cs-CZ" dirty="0" smtClean="0"/>
              <a:t>1</a:t>
            </a:r>
            <a:r>
              <a:rPr lang="cs-CZ" dirty="0"/>
              <a:t>. Zpravodaj – „pilotní“ – představeny projekty </a:t>
            </a:r>
            <a:r>
              <a:rPr lang="cs-CZ" dirty="0" smtClean="0"/>
              <a:t>obcí - vydán </a:t>
            </a:r>
            <a:r>
              <a:rPr lang="cs-CZ" dirty="0"/>
              <a:t>v říjnu </a:t>
            </a:r>
            <a:r>
              <a:rPr lang="cs-CZ" dirty="0" smtClean="0"/>
              <a:t>2017</a:t>
            </a:r>
            <a:endParaRPr lang="cs-CZ" dirty="0"/>
          </a:p>
          <a:p>
            <a:pPr algn="just"/>
            <a:r>
              <a:rPr lang="cs-CZ" dirty="0"/>
              <a:t>2. Zpravodaj – „Příklady dobré praxe spolupráce sociálních pracovníků obecních úřadů a Úřadu práce ČR“ – </a:t>
            </a:r>
            <a:r>
              <a:rPr lang="cs-CZ" dirty="0" smtClean="0"/>
              <a:t>vydán v dubnu 2018</a:t>
            </a:r>
            <a:endParaRPr lang="cs-CZ" dirty="0"/>
          </a:p>
          <a:p>
            <a:pPr algn="just"/>
            <a:r>
              <a:rPr lang="cs-CZ" dirty="0"/>
              <a:t>3. Zpravodaj – „Sociální šetření“ </a:t>
            </a:r>
            <a:r>
              <a:rPr lang="cs-CZ" dirty="0" smtClean="0"/>
              <a:t>– 3. čtvrtletí 2018</a:t>
            </a:r>
            <a:endParaRPr lang="cs-CZ" dirty="0"/>
          </a:p>
          <a:p>
            <a:pPr algn="just"/>
            <a:r>
              <a:rPr lang="cs-CZ" dirty="0"/>
              <a:t>4. Zpravodaj – </a:t>
            </a:r>
            <a:r>
              <a:rPr lang="cs-CZ" dirty="0">
                <a:cs typeface="Times New Roman" panose="02020603050405020304" pitchFamily="18" charset="0"/>
              </a:rPr>
              <a:t>„Sociální práce ve vztahu k výkonu veřejného opatrovnictví</a:t>
            </a:r>
            <a:r>
              <a:rPr lang="cs-CZ" dirty="0" smtClean="0">
                <a:cs typeface="Times New Roman" panose="02020603050405020304" pitchFamily="18" charset="0"/>
              </a:rPr>
              <a:t>“ – 3. čtvrtletí 2018</a:t>
            </a:r>
          </a:p>
          <a:p>
            <a:pPr algn="just"/>
            <a:r>
              <a:rPr lang="cs-CZ" dirty="0" smtClean="0">
                <a:cs typeface="Times New Roman" panose="02020603050405020304" pitchFamily="18" charset="0"/>
              </a:rPr>
              <a:t>5. Zpravodaj – „</a:t>
            </a:r>
            <a:r>
              <a:rPr lang="cs-CZ" dirty="0"/>
              <a:t>Standardy činností sociální práce ve veřejné </a:t>
            </a:r>
            <a:r>
              <a:rPr lang="cs-CZ" dirty="0" smtClean="0"/>
              <a:t>správě“ – 4. čtvrtletí 2018</a:t>
            </a:r>
            <a:endParaRPr lang="cs-CZ" dirty="0"/>
          </a:p>
          <a:p>
            <a:pPr algn="just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1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cesty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" y="1800225"/>
            <a:ext cx="7679267" cy="431958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1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508</Words>
  <Application>Microsoft Office PowerPoint</Application>
  <PresentationFormat>Předvádění na obrazovce (4:3)</PresentationFormat>
  <Paragraphs>89</Paragraphs>
  <Slides>14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Wingdings 3</vt:lpstr>
      <vt:lpstr>prezentace</vt:lpstr>
      <vt:lpstr>Workshop projektu systémová podpora sociální práce v obcích na téma </vt:lpstr>
      <vt:lpstr>Aktuality z projektu Systémová podpora sociální práce v obcích CZ.03.2.63/0.0/0.0/15_017/0003527  </vt:lpstr>
      <vt:lpstr>Projekt Systémová podpora sociální práce v obcích</vt:lpstr>
      <vt:lpstr>Prezentace aplikace PowerPoint</vt:lpstr>
      <vt:lpstr>workshopy</vt:lpstr>
      <vt:lpstr>workshopy</vt:lpstr>
      <vt:lpstr>Zpravodaje sociální práce</vt:lpstr>
      <vt:lpstr>Zpravodaje sociální práce</vt:lpstr>
      <vt:lpstr>Zahraniční cesty</vt:lpstr>
      <vt:lpstr>Zahraniční cesty</vt:lpstr>
      <vt:lpstr>Projekty obcí</vt:lpstr>
      <vt:lpstr>Co Plánujeme do konce roku 2018</vt:lpstr>
      <vt:lpstr>A co se plánuje na rok 2019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2018-08-16T08:56:19Z</dcterms:modified>
</cp:coreProperties>
</file>