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B9D62A3-55AA-4682-A613-BD2C9D4711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57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75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90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38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519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19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103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0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67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3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33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04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4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9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76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83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81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41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4D8A7B6-A1FD-465E-AA09-ECCC3580872D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B2CD4C-B083-4875-8AD6-CA4218F15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776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7DAE3A-4147-4463-8D59-09650D80E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766" y="1638300"/>
            <a:ext cx="8676222" cy="32004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				</a:t>
            </a:r>
            <a:r>
              <a:rPr lang="cs-CZ" sz="2200" dirty="0">
                <a:solidFill>
                  <a:schemeClr val="tx1"/>
                </a:solidFill>
              </a:rPr>
              <a:t>Projekt: Podpora sociální práce v obci Písek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				</a:t>
            </a:r>
            <a:r>
              <a:rPr lang="cs-CZ" sz="2200" dirty="0">
                <a:solidFill>
                  <a:schemeClr val="tx1"/>
                </a:solidFill>
              </a:rPr>
              <a:t>Číslo projektu: CZ.03.2.63/0.0/0.0/16_128/0006176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Standardy činností sociální práce ve veřejné správě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3600" b="1" dirty="0">
                <a:solidFill>
                  <a:schemeClr val="accent6"/>
                </a:solidFill>
              </a:rPr>
              <a:t>Terénní sociální práce a činnosti prevence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C9EB2B8-8115-430C-A272-EFA32B6A0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dirty="0"/>
              <a:t>Praha, 12. 06. 2018			Mgr. Petra Obstová, Bc. Alexandra Králová</a:t>
            </a:r>
          </a:p>
          <a:p>
            <a:pPr algn="l"/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D6F08D2-5E1C-4DF1-BEE5-7ADAAF9A5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1" y="419100"/>
            <a:ext cx="3553625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4E16F2-D839-48AE-BDCD-3F9B574F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37733"/>
          </a:xfrm>
        </p:spPr>
        <p:txBody>
          <a:bodyPr>
            <a:normAutofit/>
          </a:bodyPr>
          <a:lstStyle/>
          <a:p>
            <a:r>
              <a:rPr lang="cs-CZ" sz="4000" dirty="0"/>
              <a:t>Výkon činnosti terénní sociální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6D525F6-8EC2-4DE9-8C4E-FE380BC3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25133"/>
            <a:ext cx="9905998" cy="44280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Podnět:</a:t>
            </a:r>
          </a:p>
          <a:p>
            <a:r>
              <a:rPr lang="cs-CZ" dirty="0" smtClean="0"/>
              <a:t>Sociální </a:t>
            </a:r>
            <a:r>
              <a:rPr lang="cs-CZ" dirty="0"/>
              <a:t>pracovník vykonává terénní sociální </a:t>
            </a:r>
            <a:r>
              <a:rPr lang="cs-CZ" dirty="0" smtClean="0"/>
              <a:t>práci – např. depistáž -  </a:t>
            </a:r>
            <a:r>
              <a:rPr lang="cs-CZ" dirty="0"/>
              <a:t>na základě vlastního </a:t>
            </a:r>
            <a:r>
              <a:rPr lang="cs-CZ" dirty="0" smtClean="0"/>
              <a:t>úsudku, </a:t>
            </a:r>
            <a:r>
              <a:rPr lang="cs-CZ" dirty="0"/>
              <a:t>potřeb obecního </a:t>
            </a:r>
            <a:r>
              <a:rPr lang="cs-CZ" dirty="0" smtClean="0"/>
              <a:t>úřadu, </a:t>
            </a:r>
            <a:r>
              <a:rPr lang="cs-CZ" dirty="0"/>
              <a:t>případně podnětu, který může přijít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 jakékoliv </a:t>
            </a:r>
            <a:r>
              <a:rPr lang="cs-CZ" dirty="0"/>
              <a:t>organizace /občana</a:t>
            </a:r>
          </a:p>
          <a:p>
            <a:r>
              <a:rPr lang="cs-CZ" dirty="0"/>
              <a:t>je nutné rozlišovat, kdy jde pouze o „cílené“ šetření a kdy se jedná o „komplexní“ šetření – v některých případech se nemusí jednat o výkon sociální </a:t>
            </a:r>
            <a:r>
              <a:rPr lang="cs-CZ" dirty="0" smtClean="0"/>
              <a:t>práce *</a:t>
            </a:r>
            <a:endParaRPr lang="cs-CZ" dirty="0"/>
          </a:p>
          <a:p>
            <a:r>
              <a:rPr lang="cs-CZ" dirty="0"/>
              <a:t>Multidisciplinární spolupráce probíhá například s neziskovými organizacemi, sociálními službami, domovní a bytovou správou, úřadem práce, </a:t>
            </a:r>
            <a:r>
              <a:rPr lang="cs-CZ" dirty="0" err="1"/>
              <a:t>ospod</a:t>
            </a:r>
            <a:r>
              <a:rPr lang="cs-CZ" dirty="0"/>
              <a:t>, lékaři, policií, zdravotními službami, okresní správou sociálního zabezpečení</a:t>
            </a:r>
            <a:r>
              <a:rPr lang="cs-CZ" dirty="0" smtClean="0"/>
              <a:t>…</a:t>
            </a:r>
          </a:p>
          <a:p>
            <a:endParaRPr lang="cs-CZ" dirty="0"/>
          </a:p>
          <a:p>
            <a:pPr marL="0" indent="0" algn="just">
              <a:buNone/>
            </a:pPr>
            <a:r>
              <a:rPr lang="cs-CZ" i="1" dirty="0" smtClean="0"/>
              <a:t>*Výkonem činností sociální práce není například doučování dětí, šetření v Bytě klienta, který žádá o dávku mimořádné okamžité pomoci žádosti – tedy pouhé ověření potřeby lednice, tedy vše co není v § 109 zákona č. 108/2006 Sb., o sociálních službách, </a:t>
            </a:r>
            <a:br>
              <a:rPr lang="cs-CZ" i="1" dirty="0" smtClean="0"/>
            </a:br>
            <a:r>
              <a:rPr lang="cs-CZ" i="1" dirty="0" smtClean="0"/>
              <a:t>ve znění pozdějších předpisů, uvedeno taxativně jako výkon sociální práce.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187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BF7DA9-4D27-4CF8-A7E6-C81048B0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k výkonu terénní činnosti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BAE211A-9DA0-45B3-BD6D-9D8B91DF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56339"/>
            <a:ext cx="9905998" cy="3880338"/>
          </a:xfrm>
        </p:spPr>
        <p:txBody>
          <a:bodyPr>
            <a:normAutofit/>
          </a:bodyPr>
          <a:lstStyle/>
          <a:p>
            <a:r>
              <a:rPr lang="cs-CZ" dirty="0"/>
              <a:t>Při zahájení sociální práce v </a:t>
            </a:r>
            <a:r>
              <a:rPr lang="cs-CZ" dirty="0" err="1"/>
              <a:t>orp</a:t>
            </a:r>
            <a:r>
              <a:rPr lang="cs-CZ" dirty="0"/>
              <a:t> je vhodné první výjezdy realizovat společně s pracovníky </a:t>
            </a:r>
            <a:r>
              <a:rPr lang="cs-CZ" dirty="0" err="1"/>
              <a:t>ospod</a:t>
            </a:r>
            <a:r>
              <a:rPr lang="cs-CZ" dirty="0"/>
              <a:t>. Je důležité umět odlišit práci </a:t>
            </a:r>
            <a:r>
              <a:rPr lang="cs-CZ" dirty="0" err="1"/>
              <a:t>ospod</a:t>
            </a:r>
            <a:r>
              <a:rPr lang="cs-CZ" dirty="0"/>
              <a:t> a </a:t>
            </a:r>
            <a:r>
              <a:rPr lang="cs-CZ" dirty="0" err="1"/>
              <a:t>ospp</a:t>
            </a:r>
            <a:r>
              <a:rPr lang="cs-CZ" dirty="0"/>
              <a:t>. </a:t>
            </a:r>
          </a:p>
          <a:p>
            <a:r>
              <a:rPr lang="cs-CZ" dirty="0"/>
              <a:t>Spolupráce s </a:t>
            </a:r>
            <a:r>
              <a:rPr lang="cs-CZ" dirty="0" err="1"/>
              <a:t>úp</a:t>
            </a:r>
            <a:r>
              <a:rPr lang="cs-CZ" dirty="0"/>
              <a:t> - sociální pracovník města může do terénu jezdit společně s </a:t>
            </a:r>
            <a:r>
              <a:rPr lang="cs-CZ" dirty="0" err="1"/>
              <a:t>úp</a:t>
            </a:r>
            <a:r>
              <a:rPr lang="cs-CZ" dirty="0"/>
              <a:t>, ale vykonává činnosti pouze v rámci své působnosti. Podněty přichází od </a:t>
            </a:r>
            <a:r>
              <a:rPr lang="cs-CZ" dirty="0" err="1"/>
              <a:t>úp</a:t>
            </a:r>
            <a:r>
              <a:rPr lang="cs-CZ" dirty="0"/>
              <a:t>, ale k výkonu sociální práce. Především se jedná o prevenci. </a:t>
            </a:r>
          </a:p>
          <a:p>
            <a:r>
              <a:rPr lang="cs-CZ" dirty="0"/>
              <a:t>Materiální zajištění terénních pracovníků – služební automobil, mobilní telefon (nejlépe s možností dat a lokalizace) dezinfekční prostředky, ochranné pomůcky např.  návleky na obuv, možnost očkování pracovníka.</a:t>
            </a:r>
          </a:p>
          <a:p>
            <a:r>
              <a:rPr lang="cs-CZ" dirty="0"/>
              <a:t>Personální zajištění – do terénu je nejvhodnější chodit ve dvojicích. Pokud s klientem pracujeme dlouhodobě, je možné již chodit sám. </a:t>
            </a:r>
          </a:p>
        </p:txBody>
      </p:sp>
    </p:spTree>
    <p:extLst>
      <p:ext uri="{BB962C8B-B14F-4D97-AF65-F5344CB8AC3E}">
        <p14:creationId xmlns:p14="http://schemas.microsoft.com/office/powerpoint/2010/main" val="25465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98D14E6-33CE-416C-9B85-701693BA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1800"/>
            <a:ext cx="10515600" cy="5745163"/>
          </a:xfrm>
        </p:spPr>
        <p:txBody>
          <a:bodyPr/>
          <a:lstStyle/>
          <a:p>
            <a:r>
              <a:rPr lang="cs-CZ" dirty="0"/>
              <a:t>Podpora ze strany vedení  obecního / městského úřadu</a:t>
            </a:r>
          </a:p>
          <a:p>
            <a:r>
              <a:rPr lang="cs-CZ" dirty="0"/>
              <a:t>Distribuce informací o sociální práci – tisk, web, letáky, vizitky apod., a to i v rámci ORP.</a:t>
            </a:r>
          </a:p>
          <a:p>
            <a:r>
              <a:rPr lang="cs-CZ" dirty="0"/>
              <a:t>Ochrana pracovníka – zajistit, aby kolegové věděli kde je a jak dlouho tam přibližně bude (sdílený elektronický kalendář)</a:t>
            </a:r>
          </a:p>
          <a:p>
            <a:r>
              <a:rPr lang="cs-CZ" dirty="0"/>
              <a:t>nabídka spolupráce – mít s sebou v terénu univerzální znění písemné informace, kterou v případě potřeby necháme klientovi ve schránce / na dveřích… jako informaci o tom, že jsme ho chtěli navštívit, ale nezastihli jsme ho, kde a kdy nás může vyhledat.</a:t>
            </a:r>
          </a:p>
          <a:p>
            <a:r>
              <a:rPr lang="cs-CZ" dirty="0"/>
              <a:t>Poskytnutí základního sociální poradenství v terénu a mít s sebou kontakty na instituce či kolegy, kteří mohou poskytnout odborné sociální poradenství.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ECD0DD-4805-4892-94DC-505AC57E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možných důkazů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A4DDFC2-B0AA-41B3-8FCC-F70541139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Záznamy terénní sociální práce sociálního pracovníka – dokumentace</a:t>
            </a:r>
          </a:p>
          <a:p>
            <a:r>
              <a:rPr lang="cs-CZ" dirty="0"/>
              <a:t>Časovost – jak často se pracovník v terénu pohybuje</a:t>
            </a:r>
          </a:p>
          <a:p>
            <a:r>
              <a:rPr lang="cs-CZ" dirty="0"/>
              <a:t>Přehled o počtu nových klientů a ukončené spolupráci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5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ED65D2-57BE-4566-A74A-632EA1CC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Rizika, limity, překážky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AE7840B-08FD-4261-9EAD-4166638DA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16369"/>
            <a:ext cx="9905998" cy="3774831"/>
          </a:xfrm>
        </p:spPr>
        <p:txBody>
          <a:bodyPr>
            <a:normAutofit/>
          </a:bodyPr>
          <a:lstStyle/>
          <a:p>
            <a:r>
              <a:rPr lang="cs-CZ" dirty="0"/>
              <a:t>Nedostatečná podpora vedení</a:t>
            </a:r>
          </a:p>
          <a:p>
            <a:r>
              <a:rPr lang="cs-CZ" dirty="0"/>
              <a:t>Personální přetíženost</a:t>
            </a:r>
          </a:p>
          <a:p>
            <a:r>
              <a:rPr lang="cs-CZ" dirty="0"/>
              <a:t>Nevytvoření pracovního místa – místa z projektu nejsou návazná na další práci – pracovní nejistota. Ovlivňuje to i politická situace ve městě – komunální volby.</a:t>
            </a:r>
          </a:p>
          <a:p>
            <a:r>
              <a:rPr lang="cs-CZ" dirty="0"/>
              <a:t>Nezajištění dostupnosti terénu – chybějící služební automobil, mobilní telefon</a:t>
            </a:r>
          </a:p>
          <a:p>
            <a:r>
              <a:rPr lang="cs-CZ" dirty="0"/>
              <a:t>Neprovázanost sociálních služeb </a:t>
            </a:r>
          </a:p>
          <a:p>
            <a:r>
              <a:rPr lang="cs-CZ" dirty="0"/>
              <a:t>Nespolupráce zainteresovaných </a:t>
            </a:r>
            <a:r>
              <a:rPr lang="cs-CZ" dirty="0" smtClean="0"/>
              <a:t>subjektů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4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8221DC3-F7DD-415B-8FEF-B2E352B7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700"/>
            <a:ext cx="10515600" cy="5783263"/>
          </a:xfrm>
        </p:spPr>
        <p:txBody>
          <a:bodyPr/>
          <a:lstStyle/>
          <a:p>
            <a:r>
              <a:rPr lang="cs-CZ" dirty="0"/>
              <a:t>Administrativní přetížení</a:t>
            </a:r>
          </a:p>
          <a:p>
            <a:r>
              <a:rPr lang="cs-CZ" dirty="0"/>
              <a:t>Zahlcení podněty z jiných organizací, které by mohly a měly tuto činnost vykonávat také samy</a:t>
            </a:r>
          </a:p>
          <a:p>
            <a:r>
              <a:rPr lang="cs-CZ" dirty="0"/>
              <a:t>nedostatečná sociální síť </a:t>
            </a:r>
            <a:r>
              <a:rPr lang="cs-CZ" dirty="0" smtClean="0"/>
              <a:t>služeb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4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24BDB5-C7B5-44EF-93FC-570708FE2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terénní sociální práce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3A9D4658-5A4F-48B0-99AF-E092EE5F7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439164"/>
            <a:ext cx="10515600" cy="3149660"/>
          </a:xfrm>
        </p:spPr>
      </p:pic>
    </p:spTree>
    <p:extLst>
      <p:ext uri="{BB962C8B-B14F-4D97-AF65-F5344CB8AC3E}">
        <p14:creationId xmlns:p14="http://schemas.microsoft.com/office/powerpoint/2010/main" val="38659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D4E613F-2360-49A6-BC64-63A8DEFC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31801"/>
            <a:ext cx="9905998" cy="535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endParaRPr lang="cs-CZ" sz="4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cs-CZ" sz="4400" b="1" dirty="0">
                <a:solidFill>
                  <a:schemeClr val="accent1"/>
                </a:solidFill>
              </a:rPr>
              <a:t>Děkujeme za pozornost</a:t>
            </a:r>
          </a:p>
          <a:p>
            <a:pPr marL="0" indent="0">
              <a:buNone/>
            </a:pPr>
            <a:endParaRPr lang="cs-CZ" sz="4400" b="1" dirty="0"/>
          </a:p>
          <a:p>
            <a:pPr marL="0" indent="0">
              <a:buNone/>
            </a:pPr>
            <a:r>
              <a:rPr lang="cs-CZ" sz="1600" b="1" dirty="0"/>
              <a:t>Město Písek, Odbor sociálních věcí, oddělení sociální práce a pomoci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petra.obstova@mupisek.cz											tel:	382 330 818</a:t>
            </a:r>
          </a:p>
          <a:p>
            <a:pPr marL="0" indent="0">
              <a:buNone/>
            </a:pPr>
            <a:r>
              <a:rPr lang="cs-CZ" sz="1600" b="1" dirty="0"/>
              <a:t>Alexandra.kralova@mupisek.cz 										Tel:	382 330 812</a:t>
            </a:r>
          </a:p>
        </p:txBody>
      </p:sp>
    </p:spTree>
    <p:extLst>
      <p:ext uri="{BB962C8B-B14F-4D97-AF65-F5344CB8AC3E}">
        <p14:creationId xmlns:p14="http://schemas.microsoft.com/office/powerpoint/2010/main" val="361261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83D71A-144C-4524-B231-1B945C45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činnost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442770E-A7DD-4F2B-A53B-D26E2648B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34308"/>
            <a:ext cx="9905998" cy="4126523"/>
          </a:xfrm>
        </p:spPr>
        <p:txBody>
          <a:bodyPr>
            <a:normAutofit/>
          </a:bodyPr>
          <a:lstStyle/>
          <a:p>
            <a:r>
              <a:rPr lang="cs-CZ" dirty="0"/>
              <a:t>Prevence znamená soustavu opatření, která mají předcházet nežádoucím sociálně patologickým jevům.</a:t>
            </a:r>
          </a:p>
          <a:p>
            <a:r>
              <a:rPr lang="cs-CZ" b="1" dirty="0"/>
              <a:t>Primární prevence </a:t>
            </a:r>
            <a:r>
              <a:rPr lang="cs-CZ" dirty="0"/>
              <a:t>zahrnuje veškeré aktivity realizované s cílem předejít problémům spojených s výskytem sociálně patologických jevů. </a:t>
            </a:r>
          </a:p>
          <a:p>
            <a:r>
              <a:rPr lang="cs-CZ" b="1" dirty="0"/>
              <a:t>Sekundární prevence </a:t>
            </a:r>
            <a:r>
              <a:rPr lang="cs-CZ" dirty="0"/>
              <a:t>se snaží příslušné jevy včas zachytit a bránit jejich prohlubování a šíření. </a:t>
            </a:r>
          </a:p>
          <a:p>
            <a:r>
              <a:rPr lang="cs-CZ" b="1" dirty="0"/>
              <a:t>Terciální prevence </a:t>
            </a:r>
            <a:r>
              <a:rPr lang="cs-CZ" dirty="0"/>
              <a:t>se snaží zabránit opakování, předcházet dalším škodám či zhoršování nepříznivé sociální situace jedince.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7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C81694-0815-498F-9B25-FD2D9679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činnosti sociální práce v rámci primární prevence na úrovni obecního / městského úřadu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C30BD7F-216B-4EA1-9C4F-08AF4CF16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sz="2100" dirty="0"/>
          </a:p>
          <a:p>
            <a:r>
              <a:rPr lang="cs-CZ" dirty="0" smtClean="0"/>
              <a:t>Multidisciplinární </a:t>
            </a:r>
            <a:r>
              <a:rPr lang="cs-CZ" dirty="0"/>
              <a:t>spolupráce v obci</a:t>
            </a:r>
          </a:p>
          <a:p>
            <a:r>
              <a:rPr lang="cs-CZ" dirty="0"/>
              <a:t>Interdisciplinární spolupráce</a:t>
            </a:r>
          </a:p>
          <a:p>
            <a:r>
              <a:rPr lang="cs-CZ" dirty="0"/>
              <a:t>Osvěta obyvatelstva – přednášky, semináře</a:t>
            </a:r>
          </a:p>
          <a:p>
            <a:r>
              <a:rPr lang="cs-CZ" dirty="0"/>
              <a:t>Terénní činnost – například počátek výkonu práce v ORP se starosty jednotlivých </a:t>
            </a:r>
            <a:r>
              <a:rPr lang="cs-CZ" dirty="0" smtClean="0"/>
              <a:t>obcí a následné depistáže</a:t>
            </a:r>
            <a:endParaRPr lang="cs-CZ" dirty="0"/>
          </a:p>
          <a:p>
            <a:r>
              <a:rPr lang="cs-CZ" dirty="0"/>
              <a:t>Informovanost občanů města o činnostech sociálních pracovníků (pozitivní reklama)</a:t>
            </a:r>
          </a:p>
          <a:p>
            <a:r>
              <a:rPr lang="cs-CZ" dirty="0"/>
              <a:t>Dobrovolnictví ve veřejné správě</a:t>
            </a:r>
          </a:p>
          <a:p>
            <a:r>
              <a:rPr lang="cs-CZ" dirty="0"/>
              <a:t>Zveřejnění sítě sociálních služeb</a:t>
            </a:r>
          </a:p>
        </p:txBody>
      </p:sp>
    </p:spTree>
    <p:extLst>
      <p:ext uri="{BB962C8B-B14F-4D97-AF65-F5344CB8AC3E}">
        <p14:creationId xmlns:p14="http://schemas.microsoft.com/office/powerpoint/2010/main" val="35108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D57070-139C-4380-B1C0-65951809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činnosti sociální práce v rámci sekundární prevence na úrovni obecního / městského úřadu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03CC25B-8620-4E8A-98F8-31FF6755A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Případová práce s klientem při hledání řešení jeho nepříznivé sociální situace</a:t>
            </a:r>
          </a:p>
          <a:p>
            <a:pPr lvl="1"/>
            <a:r>
              <a:rPr lang="cs-CZ" dirty="0"/>
              <a:t>Reakce na podněty občanů k výkonu sociální práce </a:t>
            </a:r>
          </a:p>
          <a:p>
            <a:pPr lvl="1"/>
            <a:r>
              <a:rPr lang="cs-CZ" dirty="0"/>
              <a:t>Spolupráce s neziskovým sektorem </a:t>
            </a:r>
          </a:p>
          <a:p>
            <a:pPr lvl="1"/>
            <a:r>
              <a:rPr lang="cs-CZ" dirty="0"/>
              <a:t>Spolupráce s exekučními komorami</a:t>
            </a:r>
          </a:p>
        </p:txBody>
      </p:sp>
    </p:spTree>
    <p:extLst>
      <p:ext uri="{BB962C8B-B14F-4D97-AF65-F5344CB8AC3E}">
        <p14:creationId xmlns:p14="http://schemas.microsoft.com/office/powerpoint/2010/main" val="13804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73ED42-0402-4795-9766-7950AFE6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činnosti sociální práce v rámci terciární prevence na úrovni obecního / městského úřadu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BE69F39-B0E7-4CE4-95D3-026ED2724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kurátor (pro dospělé</a:t>
            </a:r>
            <a:r>
              <a:rPr lang="cs-CZ" dirty="0" smtClean="0"/>
              <a:t>) – provádí depistáž</a:t>
            </a:r>
            <a:endParaRPr lang="cs-CZ" dirty="0"/>
          </a:p>
          <a:p>
            <a:r>
              <a:rPr lang="cs-CZ" dirty="0"/>
              <a:t>Práce s jedinci v „dluhové pasti“</a:t>
            </a:r>
          </a:p>
          <a:p>
            <a:r>
              <a:rPr lang="cs-CZ" dirty="0"/>
              <a:t>Spolupráce s úřadem práce</a:t>
            </a:r>
          </a:p>
        </p:txBody>
      </p:sp>
    </p:spTree>
    <p:extLst>
      <p:ext uri="{BB962C8B-B14F-4D97-AF65-F5344CB8AC3E}">
        <p14:creationId xmlns:p14="http://schemas.microsoft.com/office/powerpoint/2010/main" val="7961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F238FE-BA69-40B0-B07D-64040CE5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možných důkazů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2200EA3-E60E-4F93-B602-204A22373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Záznamy o vykonané preventivní činnosti</a:t>
            </a:r>
          </a:p>
          <a:p>
            <a:r>
              <a:rPr lang="cs-CZ" dirty="0"/>
              <a:t>Prezenční listiny</a:t>
            </a:r>
          </a:p>
          <a:p>
            <a:r>
              <a:rPr lang="cs-CZ" dirty="0"/>
              <a:t>Dokumentace sociálního pracovníka</a:t>
            </a:r>
          </a:p>
          <a:p>
            <a:r>
              <a:rPr lang="cs-CZ" dirty="0"/>
              <a:t>Záznam o průběhu případových konferencí a pracovních skupin</a:t>
            </a:r>
          </a:p>
          <a:p>
            <a:r>
              <a:rPr lang="cs-CZ" dirty="0"/>
              <a:t>Záznamy o multidisciplinární spolupráci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53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89DA49-57B6-45AE-A886-C28FC89A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Rizika, limity, překážky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C69F888-99F1-467B-8D1A-0E2A278E9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Nespolupráce zainteresovaných subjektů</a:t>
            </a:r>
          </a:p>
          <a:p>
            <a:r>
              <a:rPr lang="cs-CZ" dirty="0"/>
              <a:t>Administrativní zatížení sociálních pracovníků</a:t>
            </a:r>
          </a:p>
          <a:p>
            <a:r>
              <a:rPr lang="cs-CZ" dirty="0"/>
              <a:t>Personální zatížení v případě malého počtu sociálních pracovníků </a:t>
            </a:r>
          </a:p>
          <a:p>
            <a:r>
              <a:rPr lang="cs-CZ" dirty="0" smtClean="0"/>
              <a:t>Postoj obyvatel vůči poskytování podpory ze strany obecního úřadu / Městského úřadu (v rámci výkonu sociální práce) nepřizpůsobivým spoluobčanům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0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0585EE-FDAE-43D4-9B07-6BD0E4BF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623" y="300548"/>
            <a:ext cx="9905998" cy="1905000"/>
          </a:xfrm>
        </p:spPr>
        <p:txBody>
          <a:bodyPr/>
          <a:lstStyle/>
          <a:p>
            <a:r>
              <a:rPr lang="cs-CZ" dirty="0"/>
              <a:t>Kazuistika – průřez všemi oblastmi prevence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46CA2E11-6578-4CDE-9CCF-E8B6C3496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3" y="2006884"/>
            <a:ext cx="5230277" cy="359806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3415A73-825F-45CE-936C-3B3ADBD07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43" y="2006884"/>
            <a:ext cx="5120160" cy="33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EAEB43-8824-49B1-BCCF-8079F68A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Terénní sociální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896987A-4C06-45A4-B7E7-90F500112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Terénnost </a:t>
            </a:r>
            <a:r>
              <a:rPr lang="cs-CZ" dirty="0"/>
              <a:t>sociální práce vyjadřuje, </a:t>
            </a:r>
            <a:r>
              <a:rPr lang="cs-CZ" dirty="0" smtClean="0"/>
              <a:t>kde je </a:t>
            </a:r>
            <a:r>
              <a:rPr lang="cs-CZ" dirty="0"/>
              <a:t>vykonávána. </a:t>
            </a:r>
            <a:endParaRPr lang="cs-CZ" dirty="0" smtClean="0"/>
          </a:p>
          <a:p>
            <a:r>
              <a:rPr lang="cs-CZ" dirty="0" smtClean="0"/>
              <a:t>Terénem je chápáno prostředí</a:t>
            </a:r>
            <a:r>
              <a:rPr lang="cs-CZ" dirty="0"/>
              <a:t>, kde cílová skupina bydlí, </a:t>
            </a:r>
            <a:r>
              <a:rPr lang="cs-CZ" dirty="0" smtClean="0"/>
              <a:t>tráví volný </a:t>
            </a:r>
            <a:r>
              <a:rPr lang="cs-CZ" dirty="0"/>
              <a:t>čas, </a:t>
            </a:r>
            <a:r>
              <a:rPr lang="cs-CZ" dirty="0" smtClean="0"/>
              <a:t>tedy od domácností </a:t>
            </a:r>
            <a:r>
              <a:rPr lang="cs-CZ" dirty="0"/>
              <a:t>přes </a:t>
            </a:r>
            <a:r>
              <a:rPr lang="cs-CZ" dirty="0" smtClean="0"/>
              <a:t>veřejná prostranství až </a:t>
            </a:r>
            <a:r>
              <a:rPr lang="cs-CZ" dirty="0"/>
              <a:t>po herny, kluby a další </a:t>
            </a:r>
            <a:r>
              <a:rPr lang="cs-CZ" dirty="0" smtClean="0"/>
              <a:t>místa, kde cílovou skupinu lze zastihnout, kde se vyskytuje.</a:t>
            </a:r>
          </a:p>
          <a:p>
            <a:r>
              <a:rPr lang="cs-CZ" dirty="0" smtClean="0"/>
              <a:t>Cílovou </a:t>
            </a:r>
            <a:r>
              <a:rPr lang="cs-CZ" dirty="0"/>
              <a:t>skupinou jsou osoby v nepříznivé sociální situaci</a:t>
            </a:r>
          </a:p>
          <a:p>
            <a:r>
              <a:rPr lang="cs-CZ" dirty="0"/>
              <a:t>Sociální pracovník nabízí lidem podporu a pomoc při zajišťování jejich základních potřeb, nabízí doprovod, asistenci, poradenství, pomoc. </a:t>
            </a:r>
          </a:p>
          <a:p>
            <a:r>
              <a:rPr lang="cs-CZ" dirty="0"/>
              <a:t>Terénní sociální práce má 3 fáze (přípravu, výkon a vyhodnocení).</a:t>
            </a:r>
          </a:p>
        </p:txBody>
      </p:sp>
    </p:spTree>
    <p:extLst>
      <p:ext uri="{BB962C8B-B14F-4D97-AF65-F5344CB8AC3E}">
        <p14:creationId xmlns:p14="http://schemas.microsoft.com/office/powerpoint/2010/main" val="28173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144</TotalTime>
  <Words>737</Words>
  <Application>Microsoft Office PowerPoint</Application>
  <PresentationFormat>Širokoúhlá obrazovka</PresentationFormat>
  <Paragraphs>86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Síť</vt:lpstr>
      <vt:lpstr>            Projekt: Podpora sociální práce v obci Písek     Číslo projektu: CZ.03.2.63/0.0/0.0/16_128/0006176  Standardy činností sociální práce ve veřejné správě  Terénní sociální práce a činnosti prevence</vt:lpstr>
      <vt:lpstr>Preventivní činnost</vt:lpstr>
      <vt:lpstr>oblasti činnosti sociální práce v rámci primární prevence na úrovni obecního / městského úřadu</vt:lpstr>
      <vt:lpstr>oblasti činnosti sociální práce v rámci sekundární prevence na úrovni obecního / městského úřadu</vt:lpstr>
      <vt:lpstr>oblasti činnosti sociální práce v rámci terciární prevence na úrovni obecního / městského úřadu</vt:lpstr>
      <vt:lpstr>Návrh možných důkazů</vt:lpstr>
      <vt:lpstr>Rizika, limity, překážky</vt:lpstr>
      <vt:lpstr>Kazuistika – průřez všemi oblastmi prevence</vt:lpstr>
      <vt:lpstr>Terénní sociální práce</vt:lpstr>
      <vt:lpstr>Výkon činnosti terénní sociální práce</vt:lpstr>
      <vt:lpstr>Doporučení k výkonu terénní činnosti</vt:lpstr>
      <vt:lpstr>Prezentace aplikace PowerPoint</vt:lpstr>
      <vt:lpstr>Návrh možných důkazů</vt:lpstr>
      <vt:lpstr>Rizika, limity, překážky</vt:lpstr>
      <vt:lpstr>Prezentace aplikace PowerPoint</vt:lpstr>
      <vt:lpstr>Kazuistika terénní sociální práce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Terénní sociální práce a preventivní činnost</dc:title>
  <dc:creator>Obstová Petra</dc:creator>
  <cp:lastModifiedBy>Koláčková Jana</cp:lastModifiedBy>
  <cp:revision>26</cp:revision>
  <dcterms:created xsi:type="dcterms:W3CDTF">2018-06-05T07:53:02Z</dcterms:created>
  <dcterms:modified xsi:type="dcterms:W3CDTF">2018-06-11T10:04:39Z</dcterms:modified>
</cp:coreProperties>
</file>