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80" r:id="rId3"/>
    <p:sldId id="281" r:id="rId4"/>
    <p:sldId id="278" r:id="rId5"/>
    <p:sldId id="257" r:id="rId6"/>
    <p:sldId id="258" r:id="rId7"/>
    <p:sldId id="259" r:id="rId8"/>
    <p:sldId id="260" r:id="rId9"/>
    <p:sldId id="261" r:id="rId10"/>
    <p:sldId id="263" r:id="rId11"/>
    <p:sldId id="262" r:id="rId12"/>
    <p:sldId id="264" r:id="rId13"/>
    <p:sldId id="265" r:id="rId14"/>
    <p:sldId id="266" r:id="rId15"/>
    <p:sldId id="270" r:id="rId16"/>
    <p:sldId id="272" r:id="rId17"/>
    <p:sldId id="273" r:id="rId18"/>
    <p:sldId id="274" r:id="rId19"/>
    <p:sldId id="27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60"/>
  </p:normalViewPr>
  <p:slideViewPr>
    <p:cSldViewPr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4AAE90-8156-4182-AEC2-FE66EAC5D888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645DE7-EC33-45FE-8B1E-B107F6C473FA}">
      <dgm:prSet phldrT="[Text]"/>
      <dgm:spPr/>
      <dgm:t>
        <a:bodyPr/>
        <a:lstStyle/>
        <a:p>
          <a:r>
            <a:rPr lang="cs-CZ" dirty="0"/>
            <a:t>vedoucí OSVZ</a:t>
          </a:r>
        </a:p>
      </dgm:t>
    </dgm:pt>
    <dgm:pt modelId="{70FADAD1-1390-4A40-8A6F-E867D5EAF7AF}" type="parTrans" cxnId="{8A3F3CD9-F82F-4E62-BAD6-AA165C3BE8DA}">
      <dgm:prSet/>
      <dgm:spPr/>
      <dgm:t>
        <a:bodyPr/>
        <a:lstStyle/>
        <a:p>
          <a:endParaRPr lang="cs-CZ"/>
        </a:p>
      </dgm:t>
    </dgm:pt>
    <dgm:pt modelId="{A9E5FFA3-B247-4268-BCF3-E7C32E0BD8FD}" type="sibTrans" cxnId="{8A3F3CD9-F82F-4E62-BAD6-AA165C3BE8DA}">
      <dgm:prSet/>
      <dgm:spPr/>
      <dgm:t>
        <a:bodyPr/>
        <a:lstStyle/>
        <a:p>
          <a:endParaRPr lang="cs-CZ"/>
        </a:p>
      </dgm:t>
    </dgm:pt>
    <dgm:pt modelId="{FD139CFE-02A0-4394-898B-9B127199444F}">
      <dgm:prSet phldrT="[Text]" custT="1"/>
      <dgm:spPr>
        <a:solidFill>
          <a:srgbClr val="00B0F0"/>
        </a:solidFill>
      </dgm:spPr>
      <dgm:t>
        <a:bodyPr/>
        <a:lstStyle/>
        <a:p>
          <a:r>
            <a:rPr lang="cs-CZ" sz="1100" b="1" dirty="0" smtClean="0">
              <a:solidFill>
                <a:schemeClr val="accent4">
                  <a:lumMod val="75000"/>
                </a:schemeClr>
              </a:solidFill>
            </a:rPr>
            <a:t>Sociální pracovník (koordinátor </a:t>
          </a:r>
          <a:r>
            <a:rPr lang="cs-CZ" sz="1100" b="1" dirty="0">
              <a:solidFill>
                <a:schemeClr val="accent4">
                  <a:lumMod val="75000"/>
                </a:schemeClr>
              </a:solidFill>
            </a:rPr>
            <a:t>sociální podpory - případový </a:t>
          </a:r>
          <a:r>
            <a:rPr lang="cs-CZ" sz="1100" b="1" dirty="0" smtClean="0">
              <a:solidFill>
                <a:schemeClr val="accent4">
                  <a:lumMod val="75000"/>
                </a:schemeClr>
              </a:solidFill>
            </a:rPr>
            <a:t>pracovník)</a:t>
          </a:r>
          <a:endParaRPr lang="cs-CZ" sz="1100" b="1" dirty="0">
            <a:solidFill>
              <a:schemeClr val="accent4">
                <a:lumMod val="75000"/>
              </a:schemeClr>
            </a:solidFill>
          </a:endParaRPr>
        </a:p>
      </dgm:t>
    </dgm:pt>
    <dgm:pt modelId="{4F29B553-6EEF-41B0-8CA7-38436FF99860}" type="parTrans" cxnId="{1020D4CA-92F7-4D3D-A627-8146188AF65C}">
      <dgm:prSet/>
      <dgm:spPr/>
      <dgm:t>
        <a:bodyPr/>
        <a:lstStyle/>
        <a:p>
          <a:endParaRPr lang="cs-CZ"/>
        </a:p>
      </dgm:t>
    </dgm:pt>
    <dgm:pt modelId="{C438C71B-0B91-4558-881B-5F3579314322}" type="sibTrans" cxnId="{1020D4CA-92F7-4D3D-A627-8146188AF65C}">
      <dgm:prSet/>
      <dgm:spPr/>
      <dgm:t>
        <a:bodyPr/>
        <a:lstStyle/>
        <a:p>
          <a:endParaRPr lang="cs-CZ"/>
        </a:p>
      </dgm:t>
    </dgm:pt>
    <dgm:pt modelId="{89C6732B-1764-4A21-84EE-37EFF8786C7C}">
      <dgm:prSet phldrT="[Text]" custT="1"/>
      <dgm:spPr>
        <a:solidFill>
          <a:srgbClr val="00B0F0"/>
        </a:solidFill>
      </dgm:spPr>
      <dgm:t>
        <a:bodyPr/>
        <a:lstStyle/>
        <a:p>
          <a:r>
            <a:rPr lang="cs-CZ" sz="1100" b="1" dirty="0" smtClean="0">
              <a:solidFill>
                <a:schemeClr val="accent4">
                  <a:lumMod val="75000"/>
                </a:schemeClr>
              </a:solidFill>
            </a:rPr>
            <a:t>Sociální pracovník (sociální kurátor pro dospělé)</a:t>
          </a:r>
          <a:endParaRPr lang="cs-CZ" sz="1100" b="1" dirty="0">
            <a:solidFill>
              <a:schemeClr val="accent4">
                <a:lumMod val="75000"/>
              </a:schemeClr>
            </a:solidFill>
          </a:endParaRPr>
        </a:p>
      </dgm:t>
    </dgm:pt>
    <dgm:pt modelId="{ADC86BB9-1C36-4F09-8EE5-3A88789E3C43}" type="parTrans" cxnId="{268FAFB7-E9CD-4FA7-B228-5E453D09057C}">
      <dgm:prSet/>
      <dgm:spPr/>
      <dgm:t>
        <a:bodyPr/>
        <a:lstStyle/>
        <a:p>
          <a:endParaRPr lang="cs-CZ"/>
        </a:p>
      </dgm:t>
    </dgm:pt>
    <dgm:pt modelId="{2474AA7C-170D-4D73-BC70-F3B2998E148E}" type="sibTrans" cxnId="{268FAFB7-E9CD-4FA7-B228-5E453D09057C}">
      <dgm:prSet/>
      <dgm:spPr/>
      <dgm:t>
        <a:bodyPr/>
        <a:lstStyle/>
        <a:p>
          <a:endParaRPr lang="cs-CZ"/>
        </a:p>
      </dgm:t>
    </dgm:pt>
    <dgm:pt modelId="{8F9BB1B8-192E-4BDA-AA65-283E0BA77F7B}">
      <dgm:prSet phldrT="[Text]"/>
      <dgm:spPr/>
      <dgm:t>
        <a:bodyPr/>
        <a:lstStyle/>
        <a:p>
          <a:r>
            <a:rPr lang="cs-CZ"/>
            <a:t>sociální pracovníci OSPOD, náhradní rodinné  a pěstounské péče (8X)</a:t>
          </a:r>
        </a:p>
      </dgm:t>
    </dgm:pt>
    <dgm:pt modelId="{9BA09DE3-3736-4BD4-8EEB-E37A884517A5}" type="sibTrans" cxnId="{2A134994-7873-41E1-B07C-38C9091860D6}">
      <dgm:prSet/>
      <dgm:spPr/>
      <dgm:t>
        <a:bodyPr/>
        <a:lstStyle/>
        <a:p>
          <a:endParaRPr lang="cs-CZ"/>
        </a:p>
      </dgm:t>
    </dgm:pt>
    <dgm:pt modelId="{787465D9-AE13-4500-8E6A-CB0B5010ED87}" type="parTrans" cxnId="{2A134994-7873-41E1-B07C-38C9091860D6}">
      <dgm:prSet/>
      <dgm:spPr/>
      <dgm:t>
        <a:bodyPr/>
        <a:lstStyle/>
        <a:p>
          <a:endParaRPr lang="cs-CZ"/>
        </a:p>
      </dgm:t>
    </dgm:pt>
    <dgm:pt modelId="{6B67EA50-C282-4B97-8F7C-2465C0B23A77}">
      <dgm:prSet/>
      <dgm:spPr/>
      <dgm:t>
        <a:bodyPr/>
        <a:lstStyle/>
        <a:p>
          <a:r>
            <a:rPr lang="cs-CZ"/>
            <a:t>veřejný</a:t>
          </a:r>
          <a:r>
            <a:rPr lang="cs-CZ" baseline="0"/>
            <a:t> opatrovník</a:t>
          </a:r>
          <a:endParaRPr lang="cs-CZ"/>
        </a:p>
      </dgm:t>
    </dgm:pt>
    <dgm:pt modelId="{293CF02C-5C6A-434A-BCC4-B84195760F18}" type="parTrans" cxnId="{7EAD34C8-D5BC-419F-979D-62AE170286D6}">
      <dgm:prSet/>
      <dgm:spPr/>
      <dgm:t>
        <a:bodyPr/>
        <a:lstStyle/>
        <a:p>
          <a:endParaRPr lang="cs-CZ"/>
        </a:p>
      </dgm:t>
    </dgm:pt>
    <dgm:pt modelId="{BF6FD674-4345-4F22-93D3-CB475D14117A}" type="sibTrans" cxnId="{7EAD34C8-D5BC-419F-979D-62AE170286D6}">
      <dgm:prSet/>
      <dgm:spPr/>
      <dgm:t>
        <a:bodyPr/>
        <a:lstStyle/>
        <a:p>
          <a:endParaRPr lang="cs-CZ"/>
        </a:p>
      </dgm:t>
    </dgm:pt>
    <dgm:pt modelId="{01706C47-3C68-4B95-9FF4-97DAFBFD58F3}">
      <dgm:prSet custT="1"/>
      <dgm:spPr>
        <a:solidFill>
          <a:srgbClr val="00B0F0"/>
        </a:solidFill>
      </dgm:spPr>
      <dgm:t>
        <a:bodyPr/>
        <a:lstStyle/>
        <a:p>
          <a:r>
            <a:rPr lang="cs-CZ" sz="1200" b="1" dirty="0" smtClean="0">
              <a:solidFill>
                <a:schemeClr val="accent4">
                  <a:lumMod val="75000"/>
                </a:schemeClr>
              </a:solidFill>
            </a:rPr>
            <a:t>Terénní </a:t>
          </a:r>
          <a:r>
            <a:rPr lang="cs-CZ" sz="1200" b="1" dirty="0">
              <a:solidFill>
                <a:schemeClr val="accent4">
                  <a:lumMod val="75000"/>
                </a:schemeClr>
              </a:solidFill>
            </a:rPr>
            <a:t>sociální pracovník 2X</a:t>
          </a:r>
        </a:p>
      </dgm:t>
    </dgm:pt>
    <dgm:pt modelId="{978194B7-7FB6-4783-A7EE-C38BC3B7C27B}" type="parTrans" cxnId="{E2F87116-D080-48F1-ACFD-92FAC9C77E35}">
      <dgm:prSet/>
      <dgm:spPr/>
      <dgm:t>
        <a:bodyPr/>
        <a:lstStyle/>
        <a:p>
          <a:endParaRPr lang="cs-CZ"/>
        </a:p>
      </dgm:t>
    </dgm:pt>
    <dgm:pt modelId="{79EA1B05-230F-4F58-988A-61F88C6579FA}" type="sibTrans" cxnId="{E2F87116-D080-48F1-ACFD-92FAC9C77E35}">
      <dgm:prSet/>
      <dgm:spPr/>
      <dgm:t>
        <a:bodyPr/>
        <a:lstStyle/>
        <a:p>
          <a:endParaRPr lang="cs-CZ"/>
        </a:p>
      </dgm:t>
    </dgm:pt>
    <dgm:pt modelId="{6964A3EC-4FA2-4A38-89A5-20345CF88EA7}">
      <dgm:prSet/>
      <dgm:spPr/>
      <dgm:t>
        <a:bodyPr/>
        <a:lstStyle/>
        <a:p>
          <a:r>
            <a:rPr lang="cs-CZ" dirty="0" smtClean="0"/>
            <a:t>sociální</a:t>
          </a:r>
          <a:r>
            <a:rPr lang="cs-CZ" baseline="0" dirty="0" smtClean="0"/>
            <a:t> pracovnice pečovatelské služby</a:t>
          </a:r>
          <a:endParaRPr lang="cs-CZ" dirty="0"/>
        </a:p>
      </dgm:t>
    </dgm:pt>
    <dgm:pt modelId="{202641C1-A218-4293-9A78-054FE9FF3572}" type="parTrans" cxnId="{93CCFE46-0505-4CE5-BB98-1950D2E42668}">
      <dgm:prSet/>
      <dgm:spPr/>
      <dgm:t>
        <a:bodyPr/>
        <a:lstStyle/>
        <a:p>
          <a:endParaRPr lang="cs-CZ"/>
        </a:p>
      </dgm:t>
    </dgm:pt>
    <dgm:pt modelId="{645B34EC-8565-4CF3-8799-D5F54581F135}" type="sibTrans" cxnId="{93CCFE46-0505-4CE5-BB98-1950D2E42668}">
      <dgm:prSet/>
      <dgm:spPr/>
      <dgm:t>
        <a:bodyPr/>
        <a:lstStyle/>
        <a:p>
          <a:endParaRPr lang="cs-CZ"/>
        </a:p>
      </dgm:t>
    </dgm:pt>
    <dgm:pt modelId="{B927537E-7F28-4E0D-B994-405C58370FEC}">
      <dgm:prSet phldrT="[Text]"/>
      <dgm:spPr/>
      <dgm:t>
        <a:bodyPr/>
        <a:lstStyle/>
        <a:p>
          <a:r>
            <a:rPr lang="cs-CZ" dirty="0" smtClean="0"/>
            <a:t>koordinátor komunitního plánování</a:t>
          </a:r>
          <a:endParaRPr lang="cs-CZ" dirty="0"/>
        </a:p>
      </dgm:t>
    </dgm:pt>
    <dgm:pt modelId="{A1405E2D-F459-410F-8C15-6A2EAFF85ECC}" type="parTrans" cxnId="{AAD3172C-FD62-4711-8C1F-9026D598AE64}">
      <dgm:prSet/>
      <dgm:spPr/>
      <dgm:t>
        <a:bodyPr/>
        <a:lstStyle/>
        <a:p>
          <a:endParaRPr lang="cs-CZ"/>
        </a:p>
      </dgm:t>
    </dgm:pt>
    <dgm:pt modelId="{620F5974-76BE-4345-AFC2-AE112B8BAF1A}" type="sibTrans" cxnId="{AAD3172C-FD62-4711-8C1F-9026D598AE64}">
      <dgm:prSet/>
      <dgm:spPr/>
      <dgm:t>
        <a:bodyPr/>
        <a:lstStyle/>
        <a:p>
          <a:endParaRPr lang="cs-CZ"/>
        </a:p>
      </dgm:t>
    </dgm:pt>
    <dgm:pt modelId="{C156E132-A990-456A-B086-2FD54FDC44F2}" type="pres">
      <dgm:prSet presAssocID="{F64AAE90-8156-4182-AEC2-FE66EAC5D88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A2B1AD7-D4AA-4D73-9CCA-6FA3FF68EB69}" type="pres">
      <dgm:prSet presAssocID="{B6645DE7-EC33-45FE-8B1E-B107F6C473FA}" presName="node" presStyleLbl="node1" presStyleIdx="0" presStyleCnt="8" custRadScaleRad="100665" custRadScaleInc="-61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A7E5C1-DFC8-4869-829A-CE96B6435F86}" type="pres">
      <dgm:prSet presAssocID="{B6645DE7-EC33-45FE-8B1E-B107F6C473FA}" presName="spNode" presStyleCnt="0"/>
      <dgm:spPr/>
    </dgm:pt>
    <dgm:pt modelId="{644A8B80-46F8-489D-9338-C052FB90417B}" type="pres">
      <dgm:prSet presAssocID="{A9E5FFA3-B247-4268-BCF3-E7C32E0BD8FD}" presName="sibTrans" presStyleLbl="sibTrans1D1" presStyleIdx="0" presStyleCnt="8"/>
      <dgm:spPr/>
      <dgm:t>
        <a:bodyPr/>
        <a:lstStyle/>
        <a:p>
          <a:endParaRPr lang="cs-CZ"/>
        </a:p>
      </dgm:t>
    </dgm:pt>
    <dgm:pt modelId="{FFBDD739-E961-4A84-B11D-890D1F3164AF}" type="pres">
      <dgm:prSet presAssocID="{6964A3EC-4FA2-4A38-89A5-20345CF88EA7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D0AC85-10C2-4385-87FE-70C4C0E9BFA7}" type="pres">
      <dgm:prSet presAssocID="{6964A3EC-4FA2-4A38-89A5-20345CF88EA7}" presName="spNode" presStyleCnt="0"/>
      <dgm:spPr/>
    </dgm:pt>
    <dgm:pt modelId="{D9F61439-37DD-4A10-97C7-F60329014B87}" type="pres">
      <dgm:prSet presAssocID="{645B34EC-8565-4CF3-8799-D5F54581F135}" presName="sibTrans" presStyleLbl="sibTrans1D1" presStyleIdx="1" presStyleCnt="8"/>
      <dgm:spPr/>
      <dgm:t>
        <a:bodyPr/>
        <a:lstStyle/>
        <a:p>
          <a:endParaRPr lang="cs-CZ"/>
        </a:p>
      </dgm:t>
    </dgm:pt>
    <dgm:pt modelId="{139BAE35-867B-4B79-9115-D9C63BBC7F5F}" type="pres">
      <dgm:prSet presAssocID="{01706C47-3C68-4B95-9FF4-97DAFBFD58F3}" presName="node" presStyleLbl="node1" presStyleIdx="2" presStyleCnt="8" custScaleY="1103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FF9FC8-CCE4-4FAA-B843-2F0C6FAEFB31}" type="pres">
      <dgm:prSet presAssocID="{01706C47-3C68-4B95-9FF4-97DAFBFD58F3}" presName="spNode" presStyleCnt="0"/>
      <dgm:spPr/>
    </dgm:pt>
    <dgm:pt modelId="{B60E683A-E3A9-4DBE-8BDD-0312EEF9F9FF}" type="pres">
      <dgm:prSet presAssocID="{79EA1B05-230F-4F58-988A-61F88C6579FA}" presName="sibTrans" presStyleLbl="sibTrans1D1" presStyleIdx="2" presStyleCnt="8"/>
      <dgm:spPr/>
      <dgm:t>
        <a:bodyPr/>
        <a:lstStyle/>
        <a:p>
          <a:endParaRPr lang="cs-CZ"/>
        </a:p>
      </dgm:t>
    </dgm:pt>
    <dgm:pt modelId="{4B1C95A8-3935-45B9-8D2C-7F8B6C1FA3D1}" type="pres">
      <dgm:prSet presAssocID="{FD139CFE-02A0-4394-898B-9B127199444F}" presName="node" presStyleLbl="node1" presStyleIdx="3" presStyleCnt="8" custScaleX="118479" custScaleY="1817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931D3C-A86D-4C6A-9E93-739D547C98C2}" type="pres">
      <dgm:prSet presAssocID="{FD139CFE-02A0-4394-898B-9B127199444F}" presName="spNode" presStyleCnt="0"/>
      <dgm:spPr/>
    </dgm:pt>
    <dgm:pt modelId="{9DC20893-F7EE-4A4A-B47F-CFF6CE8BE23C}" type="pres">
      <dgm:prSet presAssocID="{C438C71B-0B91-4558-881B-5F3579314322}" presName="sibTrans" presStyleLbl="sibTrans1D1" presStyleIdx="3" presStyleCnt="8"/>
      <dgm:spPr/>
      <dgm:t>
        <a:bodyPr/>
        <a:lstStyle/>
        <a:p>
          <a:endParaRPr lang="cs-CZ"/>
        </a:p>
      </dgm:t>
    </dgm:pt>
    <dgm:pt modelId="{ACC0F9A2-3322-4048-8A87-6EB45FB499C4}" type="pres">
      <dgm:prSet presAssocID="{6B67EA50-C282-4B97-8F7C-2465C0B23A77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34DD84-BB78-4236-BBB6-EAAA02B9E510}" type="pres">
      <dgm:prSet presAssocID="{6B67EA50-C282-4B97-8F7C-2465C0B23A77}" presName="spNode" presStyleCnt="0"/>
      <dgm:spPr/>
    </dgm:pt>
    <dgm:pt modelId="{BE139B18-39C5-4E61-A01E-FA66F77AB1BC}" type="pres">
      <dgm:prSet presAssocID="{BF6FD674-4345-4F22-93D3-CB475D14117A}" presName="sibTrans" presStyleLbl="sibTrans1D1" presStyleIdx="4" presStyleCnt="8"/>
      <dgm:spPr/>
      <dgm:t>
        <a:bodyPr/>
        <a:lstStyle/>
        <a:p>
          <a:endParaRPr lang="cs-CZ"/>
        </a:p>
      </dgm:t>
    </dgm:pt>
    <dgm:pt modelId="{842F7CE8-2A15-4724-A65E-60F61D4A3184}" type="pres">
      <dgm:prSet presAssocID="{89C6732B-1764-4A21-84EE-37EFF8786C7C}" presName="node" presStyleLbl="node1" presStyleIdx="5" presStyleCnt="8" custScaleY="144126" custRadScaleRad="101308" custRadScaleInc="-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7D70AD-2D71-490A-B348-6E2653C4ED8E}" type="pres">
      <dgm:prSet presAssocID="{89C6732B-1764-4A21-84EE-37EFF8786C7C}" presName="spNode" presStyleCnt="0"/>
      <dgm:spPr/>
    </dgm:pt>
    <dgm:pt modelId="{07592F27-A033-4ACD-B93F-AC4BDD22B0C9}" type="pres">
      <dgm:prSet presAssocID="{2474AA7C-170D-4D73-BC70-F3B2998E148E}" presName="sibTrans" presStyleLbl="sibTrans1D1" presStyleIdx="5" presStyleCnt="8"/>
      <dgm:spPr/>
      <dgm:t>
        <a:bodyPr/>
        <a:lstStyle/>
        <a:p>
          <a:endParaRPr lang="cs-CZ"/>
        </a:p>
      </dgm:t>
    </dgm:pt>
    <dgm:pt modelId="{74D15816-6F83-4819-A551-615D52A9AE85}" type="pres">
      <dgm:prSet presAssocID="{8F9BB1B8-192E-4BDA-AA65-283E0BA77F7B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663651-0344-40E1-B306-A2D803C75294}" type="pres">
      <dgm:prSet presAssocID="{8F9BB1B8-192E-4BDA-AA65-283E0BA77F7B}" presName="spNode" presStyleCnt="0"/>
      <dgm:spPr/>
    </dgm:pt>
    <dgm:pt modelId="{DE3E8284-F199-4BCB-B515-D6C1395C171B}" type="pres">
      <dgm:prSet presAssocID="{9BA09DE3-3736-4BD4-8EEB-E37A884517A5}" presName="sibTrans" presStyleLbl="sibTrans1D1" presStyleIdx="6" presStyleCnt="8"/>
      <dgm:spPr/>
      <dgm:t>
        <a:bodyPr/>
        <a:lstStyle/>
        <a:p>
          <a:endParaRPr lang="cs-CZ"/>
        </a:p>
      </dgm:t>
    </dgm:pt>
    <dgm:pt modelId="{024482F7-F6B5-4198-8072-90FF161E015E}" type="pres">
      <dgm:prSet presAssocID="{B927537E-7F28-4E0D-B994-405C58370FEC}" presName="node" presStyleLbl="node1" presStyleIdx="7" presStyleCnt="8" custRadScaleRad="100665" custRadScaleInc="-61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5D0559-3B04-44F9-908A-BB7E7E33DF73}" type="pres">
      <dgm:prSet presAssocID="{B927537E-7F28-4E0D-B994-405C58370FEC}" presName="spNode" presStyleCnt="0"/>
      <dgm:spPr/>
    </dgm:pt>
    <dgm:pt modelId="{EA5FC658-1293-4338-AE83-F6A0278ACCFA}" type="pres">
      <dgm:prSet presAssocID="{620F5974-76BE-4345-AFC2-AE112B8BAF1A}" presName="sibTrans" presStyleLbl="sibTrans1D1" presStyleIdx="7" presStyleCnt="8"/>
      <dgm:spPr/>
      <dgm:t>
        <a:bodyPr/>
        <a:lstStyle/>
        <a:p>
          <a:endParaRPr lang="cs-CZ"/>
        </a:p>
      </dgm:t>
    </dgm:pt>
  </dgm:ptLst>
  <dgm:cxnLst>
    <dgm:cxn modelId="{F8E8E120-1EFF-434B-A145-35CE7D372FC8}" type="presOf" srcId="{89C6732B-1764-4A21-84EE-37EFF8786C7C}" destId="{842F7CE8-2A15-4724-A65E-60F61D4A3184}" srcOrd="0" destOrd="0" presId="urn:microsoft.com/office/officeart/2005/8/layout/cycle6"/>
    <dgm:cxn modelId="{74000FA4-616A-4101-80B2-9A6F068735AA}" type="presOf" srcId="{01706C47-3C68-4B95-9FF4-97DAFBFD58F3}" destId="{139BAE35-867B-4B79-9115-D9C63BBC7F5F}" srcOrd="0" destOrd="0" presId="urn:microsoft.com/office/officeart/2005/8/layout/cycle6"/>
    <dgm:cxn modelId="{C3DC9A1B-34C3-435E-B9D2-DA09D833ADEB}" type="presOf" srcId="{6B67EA50-C282-4B97-8F7C-2465C0B23A77}" destId="{ACC0F9A2-3322-4048-8A87-6EB45FB499C4}" srcOrd="0" destOrd="0" presId="urn:microsoft.com/office/officeart/2005/8/layout/cycle6"/>
    <dgm:cxn modelId="{4225ECCA-9FEB-44AD-880E-1AD2BE29505A}" type="presOf" srcId="{9BA09DE3-3736-4BD4-8EEB-E37A884517A5}" destId="{DE3E8284-F199-4BCB-B515-D6C1395C171B}" srcOrd="0" destOrd="0" presId="urn:microsoft.com/office/officeart/2005/8/layout/cycle6"/>
    <dgm:cxn modelId="{206D6C4E-3669-4242-853E-2912B2DDD143}" type="presOf" srcId="{B927537E-7F28-4E0D-B994-405C58370FEC}" destId="{024482F7-F6B5-4198-8072-90FF161E015E}" srcOrd="0" destOrd="0" presId="urn:microsoft.com/office/officeart/2005/8/layout/cycle6"/>
    <dgm:cxn modelId="{A120F780-E05B-4CF7-BFC4-59FCC81D35B0}" type="presOf" srcId="{645B34EC-8565-4CF3-8799-D5F54581F135}" destId="{D9F61439-37DD-4A10-97C7-F60329014B87}" srcOrd="0" destOrd="0" presId="urn:microsoft.com/office/officeart/2005/8/layout/cycle6"/>
    <dgm:cxn modelId="{1A01594F-07DD-4777-B75B-FAED4FE8CA86}" type="presOf" srcId="{C438C71B-0B91-4558-881B-5F3579314322}" destId="{9DC20893-F7EE-4A4A-B47F-CFF6CE8BE23C}" srcOrd="0" destOrd="0" presId="urn:microsoft.com/office/officeart/2005/8/layout/cycle6"/>
    <dgm:cxn modelId="{AAD3172C-FD62-4711-8C1F-9026D598AE64}" srcId="{F64AAE90-8156-4182-AEC2-FE66EAC5D888}" destId="{B927537E-7F28-4E0D-B994-405C58370FEC}" srcOrd="7" destOrd="0" parTransId="{A1405E2D-F459-410F-8C15-6A2EAFF85ECC}" sibTransId="{620F5974-76BE-4345-AFC2-AE112B8BAF1A}"/>
    <dgm:cxn modelId="{32A8079D-8469-4924-A228-7641951B32AB}" type="presOf" srcId="{BF6FD674-4345-4F22-93D3-CB475D14117A}" destId="{BE139B18-39C5-4E61-A01E-FA66F77AB1BC}" srcOrd="0" destOrd="0" presId="urn:microsoft.com/office/officeart/2005/8/layout/cycle6"/>
    <dgm:cxn modelId="{2A134994-7873-41E1-B07C-38C9091860D6}" srcId="{F64AAE90-8156-4182-AEC2-FE66EAC5D888}" destId="{8F9BB1B8-192E-4BDA-AA65-283E0BA77F7B}" srcOrd="6" destOrd="0" parTransId="{787465D9-AE13-4500-8E6A-CB0B5010ED87}" sibTransId="{9BA09DE3-3736-4BD4-8EEB-E37A884517A5}"/>
    <dgm:cxn modelId="{761E7F85-8B28-477E-8FE3-4381D232281B}" type="presOf" srcId="{620F5974-76BE-4345-AFC2-AE112B8BAF1A}" destId="{EA5FC658-1293-4338-AE83-F6A0278ACCFA}" srcOrd="0" destOrd="0" presId="urn:microsoft.com/office/officeart/2005/8/layout/cycle6"/>
    <dgm:cxn modelId="{93CCFE46-0505-4CE5-BB98-1950D2E42668}" srcId="{F64AAE90-8156-4182-AEC2-FE66EAC5D888}" destId="{6964A3EC-4FA2-4A38-89A5-20345CF88EA7}" srcOrd="1" destOrd="0" parTransId="{202641C1-A218-4293-9A78-054FE9FF3572}" sibTransId="{645B34EC-8565-4CF3-8799-D5F54581F135}"/>
    <dgm:cxn modelId="{DA145598-3024-4F8C-8E12-7B136C91EE61}" type="presOf" srcId="{8F9BB1B8-192E-4BDA-AA65-283E0BA77F7B}" destId="{74D15816-6F83-4819-A551-615D52A9AE85}" srcOrd="0" destOrd="0" presId="urn:microsoft.com/office/officeart/2005/8/layout/cycle6"/>
    <dgm:cxn modelId="{7EAD34C8-D5BC-419F-979D-62AE170286D6}" srcId="{F64AAE90-8156-4182-AEC2-FE66EAC5D888}" destId="{6B67EA50-C282-4B97-8F7C-2465C0B23A77}" srcOrd="4" destOrd="0" parTransId="{293CF02C-5C6A-434A-BCC4-B84195760F18}" sibTransId="{BF6FD674-4345-4F22-93D3-CB475D14117A}"/>
    <dgm:cxn modelId="{3086F136-D362-4CEE-9F9A-22D87AD563E6}" type="presOf" srcId="{F64AAE90-8156-4182-AEC2-FE66EAC5D888}" destId="{C156E132-A990-456A-B086-2FD54FDC44F2}" srcOrd="0" destOrd="0" presId="urn:microsoft.com/office/officeart/2005/8/layout/cycle6"/>
    <dgm:cxn modelId="{A17F2251-53B9-4A57-B400-D698A6755F21}" type="presOf" srcId="{79EA1B05-230F-4F58-988A-61F88C6579FA}" destId="{B60E683A-E3A9-4DBE-8BDD-0312EEF9F9FF}" srcOrd="0" destOrd="0" presId="urn:microsoft.com/office/officeart/2005/8/layout/cycle6"/>
    <dgm:cxn modelId="{268FAFB7-E9CD-4FA7-B228-5E453D09057C}" srcId="{F64AAE90-8156-4182-AEC2-FE66EAC5D888}" destId="{89C6732B-1764-4A21-84EE-37EFF8786C7C}" srcOrd="5" destOrd="0" parTransId="{ADC86BB9-1C36-4F09-8EE5-3A88789E3C43}" sibTransId="{2474AA7C-170D-4D73-BC70-F3B2998E148E}"/>
    <dgm:cxn modelId="{1020D4CA-92F7-4D3D-A627-8146188AF65C}" srcId="{F64AAE90-8156-4182-AEC2-FE66EAC5D888}" destId="{FD139CFE-02A0-4394-898B-9B127199444F}" srcOrd="3" destOrd="0" parTransId="{4F29B553-6EEF-41B0-8CA7-38436FF99860}" sibTransId="{C438C71B-0B91-4558-881B-5F3579314322}"/>
    <dgm:cxn modelId="{08AECA67-B960-4592-937B-6C2514A07E11}" type="presOf" srcId="{FD139CFE-02A0-4394-898B-9B127199444F}" destId="{4B1C95A8-3935-45B9-8D2C-7F8B6C1FA3D1}" srcOrd="0" destOrd="0" presId="urn:microsoft.com/office/officeart/2005/8/layout/cycle6"/>
    <dgm:cxn modelId="{D2592122-DB38-448A-9365-39BDCF5BA9C3}" type="presOf" srcId="{B6645DE7-EC33-45FE-8B1E-B107F6C473FA}" destId="{EA2B1AD7-D4AA-4D73-9CCA-6FA3FF68EB69}" srcOrd="0" destOrd="0" presId="urn:microsoft.com/office/officeart/2005/8/layout/cycle6"/>
    <dgm:cxn modelId="{8A3F3CD9-F82F-4E62-BAD6-AA165C3BE8DA}" srcId="{F64AAE90-8156-4182-AEC2-FE66EAC5D888}" destId="{B6645DE7-EC33-45FE-8B1E-B107F6C473FA}" srcOrd="0" destOrd="0" parTransId="{70FADAD1-1390-4A40-8A6F-E867D5EAF7AF}" sibTransId="{A9E5FFA3-B247-4268-BCF3-E7C32E0BD8FD}"/>
    <dgm:cxn modelId="{E2F87116-D080-48F1-ACFD-92FAC9C77E35}" srcId="{F64AAE90-8156-4182-AEC2-FE66EAC5D888}" destId="{01706C47-3C68-4B95-9FF4-97DAFBFD58F3}" srcOrd="2" destOrd="0" parTransId="{978194B7-7FB6-4783-A7EE-C38BC3B7C27B}" sibTransId="{79EA1B05-230F-4F58-988A-61F88C6579FA}"/>
    <dgm:cxn modelId="{1C398BF4-4DA1-49CF-BEA3-6F8C5CCAC5BE}" type="presOf" srcId="{A9E5FFA3-B247-4268-BCF3-E7C32E0BD8FD}" destId="{644A8B80-46F8-489D-9338-C052FB90417B}" srcOrd="0" destOrd="0" presId="urn:microsoft.com/office/officeart/2005/8/layout/cycle6"/>
    <dgm:cxn modelId="{DFB76C72-1875-4FFE-91A7-CFF84D2DFF11}" type="presOf" srcId="{6964A3EC-4FA2-4A38-89A5-20345CF88EA7}" destId="{FFBDD739-E961-4A84-B11D-890D1F3164AF}" srcOrd="0" destOrd="0" presId="urn:microsoft.com/office/officeart/2005/8/layout/cycle6"/>
    <dgm:cxn modelId="{A2EB85DD-E26A-4E48-90EA-CBAFFE2D9C29}" type="presOf" srcId="{2474AA7C-170D-4D73-BC70-F3B2998E148E}" destId="{07592F27-A033-4ACD-B93F-AC4BDD22B0C9}" srcOrd="0" destOrd="0" presId="urn:microsoft.com/office/officeart/2005/8/layout/cycle6"/>
    <dgm:cxn modelId="{8F8A49C0-BF31-4731-BA75-6D2A18E4F25A}" type="presParOf" srcId="{C156E132-A990-456A-B086-2FD54FDC44F2}" destId="{EA2B1AD7-D4AA-4D73-9CCA-6FA3FF68EB69}" srcOrd="0" destOrd="0" presId="urn:microsoft.com/office/officeart/2005/8/layout/cycle6"/>
    <dgm:cxn modelId="{C41F3E9C-FE3F-4CCD-BE54-075E38C6434E}" type="presParOf" srcId="{C156E132-A990-456A-B086-2FD54FDC44F2}" destId="{BDA7E5C1-DFC8-4869-829A-CE96B6435F86}" srcOrd="1" destOrd="0" presId="urn:microsoft.com/office/officeart/2005/8/layout/cycle6"/>
    <dgm:cxn modelId="{55B40794-264C-46B4-8F5A-DE692C59639F}" type="presParOf" srcId="{C156E132-A990-456A-B086-2FD54FDC44F2}" destId="{644A8B80-46F8-489D-9338-C052FB90417B}" srcOrd="2" destOrd="0" presId="urn:microsoft.com/office/officeart/2005/8/layout/cycle6"/>
    <dgm:cxn modelId="{E3D912DC-6544-4287-A081-74E28B65E465}" type="presParOf" srcId="{C156E132-A990-456A-B086-2FD54FDC44F2}" destId="{FFBDD739-E961-4A84-B11D-890D1F3164AF}" srcOrd="3" destOrd="0" presId="urn:microsoft.com/office/officeart/2005/8/layout/cycle6"/>
    <dgm:cxn modelId="{DA074601-DCBE-4960-A18B-32AD0CECC36D}" type="presParOf" srcId="{C156E132-A990-456A-B086-2FD54FDC44F2}" destId="{B5D0AC85-10C2-4385-87FE-70C4C0E9BFA7}" srcOrd="4" destOrd="0" presId="urn:microsoft.com/office/officeart/2005/8/layout/cycle6"/>
    <dgm:cxn modelId="{F05CA5B4-7BA0-42A1-ACA9-7B14EB9F4AAB}" type="presParOf" srcId="{C156E132-A990-456A-B086-2FD54FDC44F2}" destId="{D9F61439-37DD-4A10-97C7-F60329014B87}" srcOrd="5" destOrd="0" presId="urn:microsoft.com/office/officeart/2005/8/layout/cycle6"/>
    <dgm:cxn modelId="{FFDD7C9B-B74D-4040-8F24-5E78A4D231C6}" type="presParOf" srcId="{C156E132-A990-456A-B086-2FD54FDC44F2}" destId="{139BAE35-867B-4B79-9115-D9C63BBC7F5F}" srcOrd="6" destOrd="0" presId="urn:microsoft.com/office/officeart/2005/8/layout/cycle6"/>
    <dgm:cxn modelId="{CAAFB257-888C-4C85-9B68-82703EF3A17A}" type="presParOf" srcId="{C156E132-A990-456A-B086-2FD54FDC44F2}" destId="{15FF9FC8-CCE4-4FAA-B843-2F0C6FAEFB31}" srcOrd="7" destOrd="0" presId="urn:microsoft.com/office/officeart/2005/8/layout/cycle6"/>
    <dgm:cxn modelId="{14E02864-839F-4042-9831-B9C2379FF7C1}" type="presParOf" srcId="{C156E132-A990-456A-B086-2FD54FDC44F2}" destId="{B60E683A-E3A9-4DBE-8BDD-0312EEF9F9FF}" srcOrd="8" destOrd="0" presId="urn:microsoft.com/office/officeart/2005/8/layout/cycle6"/>
    <dgm:cxn modelId="{372BE6C8-A788-4720-9033-A479F6F4B836}" type="presParOf" srcId="{C156E132-A990-456A-B086-2FD54FDC44F2}" destId="{4B1C95A8-3935-45B9-8D2C-7F8B6C1FA3D1}" srcOrd="9" destOrd="0" presId="urn:microsoft.com/office/officeart/2005/8/layout/cycle6"/>
    <dgm:cxn modelId="{A0FE700B-4BD9-4A7D-82AC-BEF947FE42A9}" type="presParOf" srcId="{C156E132-A990-456A-B086-2FD54FDC44F2}" destId="{13931D3C-A86D-4C6A-9E93-739D547C98C2}" srcOrd="10" destOrd="0" presId="urn:microsoft.com/office/officeart/2005/8/layout/cycle6"/>
    <dgm:cxn modelId="{71B1A891-2FCA-4A58-89EA-39EDD31FB0F5}" type="presParOf" srcId="{C156E132-A990-456A-B086-2FD54FDC44F2}" destId="{9DC20893-F7EE-4A4A-B47F-CFF6CE8BE23C}" srcOrd="11" destOrd="0" presId="urn:microsoft.com/office/officeart/2005/8/layout/cycle6"/>
    <dgm:cxn modelId="{1D190248-3B83-49A4-8078-F17026B8E7CD}" type="presParOf" srcId="{C156E132-A990-456A-B086-2FD54FDC44F2}" destId="{ACC0F9A2-3322-4048-8A87-6EB45FB499C4}" srcOrd="12" destOrd="0" presId="urn:microsoft.com/office/officeart/2005/8/layout/cycle6"/>
    <dgm:cxn modelId="{9B291F1C-B412-4C44-A7EC-EBF617927110}" type="presParOf" srcId="{C156E132-A990-456A-B086-2FD54FDC44F2}" destId="{BE34DD84-BB78-4236-BBB6-EAAA02B9E510}" srcOrd="13" destOrd="0" presId="urn:microsoft.com/office/officeart/2005/8/layout/cycle6"/>
    <dgm:cxn modelId="{992F308D-E2C7-4A1D-A347-E9748FD6C8D8}" type="presParOf" srcId="{C156E132-A990-456A-B086-2FD54FDC44F2}" destId="{BE139B18-39C5-4E61-A01E-FA66F77AB1BC}" srcOrd="14" destOrd="0" presId="urn:microsoft.com/office/officeart/2005/8/layout/cycle6"/>
    <dgm:cxn modelId="{E9DC3C1F-94C6-434B-978B-90A5838EA4BA}" type="presParOf" srcId="{C156E132-A990-456A-B086-2FD54FDC44F2}" destId="{842F7CE8-2A15-4724-A65E-60F61D4A3184}" srcOrd="15" destOrd="0" presId="urn:microsoft.com/office/officeart/2005/8/layout/cycle6"/>
    <dgm:cxn modelId="{D255ABC3-A014-488E-912E-58B32043E704}" type="presParOf" srcId="{C156E132-A990-456A-B086-2FD54FDC44F2}" destId="{167D70AD-2D71-490A-B348-6E2653C4ED8E}" srcOrd="16" destOrd="0" presId="urn:microsoft.com/office/officeart/2005/8/layout/cycle6"/>
    <dgm:cxn modelId="{000CA444-4D80-4E53-9341-8D121460922A}" type="presParOf" srcId="{C156E132-A990-456A-B086-2FD54FDC44F2}" destId="{07592F27-A033-4ACD-B93F-AC4BDD22B0C9}" srcOrd="17" destOrd="0" presId="urn:microsoft.com/office/officeart/2005/8/layout/cycle6"/>
    <dgm:cxn modelId="{1BDE00FE-F4E4-43CB-83E4-43863EFCA631}" type="presParOf" srcId="{C156E132-A990-456A-B086-2FD54FDC44F2}" destId="{74D15816-6F83-4819-A551-615D52A9AE85}" srcOrd="18" destOrd="0" presId="urn:microsoft.com/office/officeart/2005/8/layout/cycle6"/>
    <dgm:cxn modelId="{7D0E910A-3F34-4CB5-8F41-3F2CECE56A7C}" type="presParOf" srcId="{C156E132-A990-456A-B086-2FD54FDC44F2}" destId="{DF663651-0344-40E1-B306-A2D803C75294}" srcOrd="19" destOrd="0" presId="urn:microsoft.com/office/officeart/2005/8/layout/cycle6"/>
    <dgm:cxn modelId="{6B2EC984-4099-4948-A4B4-271522E02CE1}" type="presParOf" srcId="{C156E132-A990-456A-B086-2FD54FDC44F2}" destId="{DE3E8284-F199-4BCB-B515-D6C1395C171B}" srcOrd="20" destOrd="0" presId="urn:microsoft.com/office/officeart/2005/8/layout/cycle6"/>
    <dgm:cxn modelId="{72B4CA05-9E14-42DE-BE24-EE46DF7F129D}" type="presParOf" srcId="{C156E132-A990-456A-B086-2FD54FDC44F2}" destId="{024482F7-F6B5-4198-8072-90FF161E015E}" srcOrd="21" destOrd="0" presId="urn:microsoft.com/office/officeart/2005/8/layout/cycle6"/>
    <dgm:cxn modelId="{529EE2C1-8993-481E-9628-70D7746E3E9B}" type="presParOf" srcId="{C156E132-A990-456A-B086-2FD54FDC44F2}" destId="{905D0559-3B04-44F9-908A-BB7E7E33DF73}" srcOrd="22" destOrd="0" presId="urn:microsoft.com/office/officeart/2005/8/layout/cycle6"/>
    <dgm:cxn modelId="{A29F6A15-84A6-4C32-B348-282795E6D81D}" type="presParOf" srcId="{C156E132-A990-456A-B086-2FD54FDC44F2}" destId="{EA5FC658-1293-4338-AE83-F6A0278ACCFA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B1AD7-D4AA-4D73-9CCA-6FA3FF68EB69}">
      <dsp:nvSpPr>
        <dsp:cNvPr id="0" name=""/>
        <dsp:cNvSpPr/>
      </dsp:nvSpPr>
      <dsp:spPr>
        <a:xfrm>
          <a:off x="3745917" y="0"/>
          <a:ext cx="1004174" cy="6527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/>
            <a:t>vedoucí OSVZ</a:t>
          </a:r>
        </a:p>
      </dsp:txBody>
      <dsp:txXfrm>
        <a:off x="3777780" y="31863"/>
        <a:ext cx="940448" cy="588987"/>
      </dsp:txXfrm>
    </dsp:sp>
    <dsp:sp modelId="{644A8B80-46F8-489D-9338-C052FB90417B}">
      <dsp:nvSpPr>
        <dsp:cNvPr id="0" name=""/>
        <dsp:cNvSpPr/>
      </dsp:nvSpPr>
      <dsp:spPr>
        <a:xfrm>
          <a:off x="2015925" y="325214"/>
          <a:ext cx="4529371" cy="4529371"/>
        </a:xfrm>
        <a:custGeom>
          <a:avLst/>
          <a:gdLst/>
          <a:ahLst/>
          <a:cxnLst/>
          <a:rect l="0" t="0" r="0" b="0"/>
          <a:pathLst>
            <a:path>
              <a:moveTo>
                <a:pt x="2741784" y="50825"/>
              </a:moveTo>
              <a:arcTo wR="2264685" hR="2264685" stAng="16929692" swAng="116474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BDD739-E961-4A84-B11D-890D1F3164AF}">
      <dsp:nvSpPr>
        <dsp:cNvPr id="0" name=""/>
        <dsp:cNvSpPr/>
      </dsp:nvSpPr>
      <dsp:spPr>
        <a:xfrm>
          <a:off x="5383763" y="664556"/>
          <a:ext cx="1004174" cy="6527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sociální</a:t>
          </a:r>
          <a:r>
            <a:rPr lang="cs-CZ" sz="700" kern="1200" baseline="0" dirty="0" smtClean="0"/>
            <a:t> pracovnice pečovatelské služby</a:t>
          </a:r>
          <a:endParaRPr lang="cs-CZ" sz="700" kern="1200" dirty="0"/>
        </a:p>
      </dsp:txBody>
      <dsp:txXfrm>
        <a:off x="5415626" y="696419"/>
        <a:ext cx="940448" cy="588987"/>
      </dsp:txXfrm>
    </dsp:sp>
    <dsp:sp modelId="{D9F61439-37DD-4A10-97C7-F60329014B87}">
      <dsp:nvSpPr>
        <dsp:cNvPr id="0" name=""/>
        <dsp:cNvSpPr/>
      </dsp:nvSpPr>
      <dsp:spPr>
        <a:xfrm>
          <a:off x="2019790" y="327602"/>
          <a:ext cx="4529371" cy="4529371"/>
        </a:xfrm>
        <a:custGeom>
          <a:avLst/>
          <a:gdLst/>
          <a:ahLst/>
          <a:cxnLst/>
          <a:rect l="0" t="0" r="0" b="0"/>
          <a:pathLst>
            <a:path>
              <a:moveTo>
                <a:pt x="4141877" y="997818"/>
              </a:moveTo>
              <a:arcTo wR="2264685" hR="2264685" stAng="19559138" swAng="147705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BAE35-867B-4B79-9115-D9C63BBC7F5F}">
      <dsp:nvSpPr>
        <dsp:cNvPr id="0" name=""/>
        <dsp:cNvSpPr/>
      </dsp:nvSpPr>
      <dsp:spPr>
        <a:xfrm>
          <a:off x="6047074" y="2232248"/>
          <a:ext cx="1004174" cy="720079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>
              <a:solidFill>
                <a:schemeClr val="accent4">
                  <a:lumMod val="75000"/>
                </a:schemeClr>
              </a:solidFill>
            </a:rPr>
            <a:t>Terénní </a:t>
          </a:r>
          <a:r>
            <a:rPr lang="cs-CZ" sz="1200" b="1" kern="1200" dirty="0">
              <a:solidFill>
                <a:schemeClr val="accent4">
                  <a:lumMod val="75000"/>
                </a:schemeClr>
              </a:solidFill>
            </a:rPr>
            <a:t>sociální pracovník 2X</a:t>
          </a:r>
        </a:p>
      </dsp:txBody>
      <dsp:txXfrm>
        <a:off x="6082225" y="2267399"/>
        <a:ext cx="933872" cy="649777"/>
      </dsp:txXfrm>
    </dsp:sp>
    <dsp:sp modelId="{B60E683A-E3A9-4DBE-8BDD-0312EEF9F9FF}">
      <dsp:nvSpPr>
        <dsp:cNvPr id="0" name=""/>
        <dsp:cNvSpPr/>
      </dsp:nvSpPr>
      <dsp:spPr>
        <a:xfrm>
          <a:off x="2019790" y="327602"/>
          <a:ext cx="4529371" cy="4529371"/>
        </a:xfrm>
        <a:custGeom>
          <a:avLst/>
          <a:gdLst/>
          <a:ahLst/>
          <a:cxnLst/>
          <a:rect l="0" t="0" r="0" b="0"/>
          <a:pathLst>
            <a:path>
              <a:moveTo>
                <a:pt x="4499476" y="2631443"/>
              </a:moveTo>
              <a:arcTo wR="2264685" hR="2264685" stAng="559194" swAng="101643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1C95A8-3935-45B9-8D2C-7F8B6C1FA3D1}">
      <dsp:nvSpPr>
        <dsp:cNvPr id="0" name=""/>
        <dsp:cNvSpPr/>
      </dsp:nvSpPr>
      <dsp:spPr>
        <a:xfrm>
          <a:off x="5290983" y="3600401"/>
          <a:ext cx="1189735" cy="1186521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chemeClr val="accent4">
                  <a:lumMod val="75000"/>
                </a:schemeClr>
              </a:solidFill>
            </a:rPr>
            <a:t>Sociální pracovník (koordinátor </a:t>
          </a:r>
          <a:r>
            <a:rPr lang="cs-CZ" sz="1100" b="1" kern="1200" dirty="0">
              <a:solidFill>
                <a:schemeClr val="accent4">
                  <a:lumMod val="75000"/>
                </a:schemeClr>
              </a:solidFill>
            </a:rPr>
            <a:t>sociální podpory - případový </a:t>
          </a:r>
          <a:r>
            <a:rPr lang="cs-CZ" sz="1100" b="1" kern="1200" dirty="0" smtClean="0">
              <a:solidFill>
                <a:schemeClr val="accent4">
                  <a:lumMod val="75000"/>
                </a:schemeClr>
              </a:solidFill>
            </a:rPr>
            <a:t>pracovník)</a:t>
          </a:r>
          <a:endParaRPr lang="cs-CZ" sz="1100" b="1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5348904" y="3658322"/>
        <a:ext cx="1073893" cy="1070679"/>
      </dsp:txXfrm>
    </dsp:sp>
    <dsp:sp modelId="{9DC20893-F7EE-4A4A-B47F-CFF6CE8BE23C}">
      <dsp:nvSpPr>
        <dsp:cNvPr id="0" name=""/>
        <dsp:cNvSpPr/>
      </dsp:nvSpPr>
      <dsp:spPr>
        <a:xfrm>
          <a:off x="2019790" y="327602"/>
          <a:ext cx="4529371" cy="4529371"/>
        </a:xfrm>
        <a:custGeom>
          <a:avLst/>
          <a:gdLst/>
          <a:ahLst/>
          <a:cxnLst/>
          <a:rect l="0" t="0" r="0" b="0"/>
          <a:pathLst>
            <a:path>
              <a:moveTo>
                <a:pt x="3266393" y="4295789"/>
              </a:moveTo>
              <a:arcTo wR="2264685" hR="2264685" stAng="3824894" swAng="79843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0F9A2-3322-4048-8A87-6EB45FB499C4}">
      <dsp:nvSpPr>
        <dsp:cNvPr id="0" name=""/>
        <dsp:cNvSpPr/>
      </dsp:nvSpPr>
      <dsp:spPr>
        <a:xfrm>
          <a:off x="3782388" y="4530617"/>
          <a:ext cx="1004174" cy="6527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/>
            <a:t>veřejný</a:t>
          </a:r>
          <a:r>
            <a:rPr lang="cs-CZ" sz="700" kern="1200" baseline="0"/>
            <a:t> opatrovník</a:t>
          </a:r>
          <a:endParaRPr lang="cs-CZ" sz="700" kern="1200"/>
        </a:p>
      </dsp:txBody>
      <dsp:txXfrm>
        <a:off x="3814251" y="4562480"/>
        <a:ext cx="940448" cy="588987"/>
      </dsp:txXfrm>
    </dsp:sp>
    <dsp:sp modelId="{BE139B18-39C5-4E61-A01E-FA66F77AB1BC}">
      <dsp:nvSpPr>
        <dsp:cNvPr id="0" name=""/>
        <dsp:cNvSpPr/>
      </dsp:nvSpPr>
      <dsp:spPr>
        <a:xfrm>
          <a:off x="1917456" y="306804"/>
          <a:ext cx="4529371" cy="4529371"/>
        </a:xfrm>
        <a:custGeom>
          <a:avLst/>
          <a:gdLst/>
          <a:ahLst/>
          <a:cxnLst/>
          <a:rect l="0" t="0" r="0" b="0"/>
          <a:pathLst>
            <a:path>
              <a:moveTo>
                <a:pt x="1858522" y="4492651"/>
              </a:moveTo>
              <a:arcTo wR="2264685" hR="2264685" stAng="6019902" swAng="97248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F7CE8-2A15-4724-A65E-60F61D4A3184}">
      <dsp:nvSpPr>
        <dsp:cNvPr id="0" name=""/>
        <dsp:cNvSpPr/>
      </dsp:nvSpPr>
      <dsp:spPr>
        <a:xfrm>
          <a:off x="2160242" y="3744418"/>
          <a:ext cx="1004174" cy="940729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chemeClr val="accent4">
                  <a:lumMod val="75000"/>
                </a:schemeClr>
              </a:solidFill>
            </a:rPr>
            <a:t>Sociální pracovník (sociální kurátor pro dospělé)</a:t>
          </a:r>
          <a:endParaRPr lang="cs-CZ" sz="1100" b="1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2206165" y="3790341"/>
        <a:ext cx="912328" cy="848883"/>
      </dsp:txXfrm>
    </dsp:sp>
    <dsp:sp modelId="{07592F27-A033-4ACD-B93F-AC4BDD22B0C9}">
      <dsp:nvSpPr>
        <dsp:cNvPr id="0" name=""/>
        <dsp:cNvSpPr/>
      </dsp:nvSpPr>
      <dsp:spPr>
        <a:xfrm>
          <a:off x="2029840" y="406244"/>
          <a:ext cx="4529371" cy="4529371"/>
        </a:xfrm>
        <a:custGeom>
          <a:avLst/>
          <a:gdLst/>
          <a:ahLst/>
          <a:cxnLst/>
          <a:rect l="0" t="0" r="0" b="0"/>
          <a:pathLst>
            <a:path>
              <a:moveTo>
                <a:pt x="266503" y="3330550"/>
              </a:moveTo>
              <a:arcTo wR="2264685" hR="2264685" stAng="9115426" swAng="129466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15816-6F83-4819-A551-615D52A9AE85}">
      <dsp:nvSpPr>
        <dsp:cNvPr id="0" name=""/>
        <dsp:cNvSpPr/>
      </dsp:nvSpPr>
      <dsp:spPr>
        <a:xfrm>
          <a:off x="1517703" y="2265931"/>
          <a:ext cx="1004174" cy="6527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/>
            <a:t>sociální pracovníci OSPOD, náhradní rodinné  a pěstounské péče (8X)</a:t>
          </a:r>
        </a:p>
      </dsp:txBody>
      <dsp:txXfrm>
        <a:off x="1549566" y="2297794"/>
        <a:ext cx="940448" cy="588987"/>
      </dsp:txXfrm>
    </dsp:sp>
    <dsp:sp modelId="{DE3E8284-F199-4BCB-B515-D6C1395C171B}">
      <dsp:nvSpPr>
        <dsp:cNvPr id="0" name=""/>
        <dsp:cNvSpPr/>
      </dsp:nvSpPr>
      <dsp:spPr>
        <a:xfrm>
          <a:off x="2024596" y="292693"/>
          <a:ext cx="4529371" cy="4529371"/>
        </a:xfrm>
        <a:custGeom>
          <a:avLst/>
          <a:gdLst/>
          <a:ahLst/>
          <a:cxnLst/>
          <a:rect l="0" t="0" r="0" b="0"/>
          <a:pathLst>
            <a:path>
              <a:moveTo>
                <a:pt x="20132" y="1963387"/>
              </a:moveTo>
              <a:arcTo wR="2264685" hR="2264685" stAng="11258725" swAng="149051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482F7-F6B5-4198-8072-90FF161E015E}">
      <dsp:nvSpPr>
        <dsp:cNvPr id="0" name=""/>
        <dsp:cNvSpPr/>
      </dsp:nvSpPr>
      <dsp:spPr>
        <a:xfrm>
          <a:off x="2144782" y="679902"/>
          <a:ext cx="1004174" cy="6527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koordinátor komunitního plánování</a:t>
          </a:r>
          <a:endParaRPr lang="cs-CZ" sz="700" kern="1200" dirty="0"/>
        </a:p>
      </dsp:txBody>
      <dsp:txXfrm>
        <a:off x="2176645" y="711765"/>
        <a:ext cx="940448" cy="588987"/>
      </dsp:txXfrm>
    </dsp:sp>
    <dsp:sp modelId="{EA5FC658-1293-4338-AE83-F6A0278ACCFA}">
      <dsp:nvSpPr>
        <dsp:cNvPr id="0" name=""/>
        <dsp:cNvSpPr/>
      </dsp:nvSpPr>
      <dsp:spPr>
        <a:xfrm>
          <a:off x="1979300" y="335537"/>
          <a:ext cx="4529371" cy="4529371"/>
        </a:xfrm>
        <a:custGeom>
          <a:avLst/>
          <a:gdLst/>
          <a:ahLst/>
          <a:cxnLst/>
          <a:rect l="0" t="0" r="0" b="0"/>
          <a:pathLst>
            <a:path>
              <a:moveTo>
                <a:pt x="1070644" y="340350"/>
              </a:moveTo>
              <a:arcTo wR="2264685" hR="2264685" stAng="14290836" swAng="113534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741A6-A404-451C-8483-199A3B320C66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E416A-F417-4849-8D59-A8D988DCDB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101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E416A-F417-4849-8D59-A8D988DCDBE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76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E5A56B3-1283-49D2-BBFC-509A2A7D302B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5E2D783-E7DA-4214-B264-2A3BDA3507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56B3-1283-49D2-BBFC-509A2A7D302B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D783-E7DA-4214-B264-2A3BDA3507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56B3-1283-49D2-BBFC-509A2A7D302B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D783-E7DA-4214-B264-2A3BDA3507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E5A56B3-1283-49D2-BBFC-509A2A7D302B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D783-E7DA-4214-B264-2A3BDA3507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E5A56B3-1283-49D2-BBFC-509A2A7D302B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5E2D783-E7DA-4214-B264-2A3BDA350784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E5A56B3-1283-49D2-BBFC-509A2A7D302B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5E2D783-E7DA-4214-B264-2A3BDA3507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E5A56B3-1283-49D2-BBFC-509A2A7D302B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5E2D783-E7DA-4214-B264-2A3BDA35078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56B3-1283-49D2-BBFC-509A2A7D302B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D783-E7DA-4214-B264-2A3BDA3507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E5A56B3-1283-49D2-BBFC-509A2A7D302B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5E2D783-E7DA-4214-B264-2A3BDA3507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E5A56B3-1283-49D2-BBFC-509A2A7D302B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5E2D783-E7DA-4214-B264-2A3BDA35078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E5A56B3-1283-49D2-BBFC-509A2A7D302B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5E2D783-E7DA-4214-B264-2A3BDA35078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E5A56B3-1283-49D2-BBFC-509A2A7D302B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5E2D783-E7DA-4214-B264-2A3BDA350784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544" y="260648"/>
            <a:ext cx="8062912" cy="4968552"/>
          </a:xfrm>
        </p:spPr>
        <p:txBody>
          <a:bodyPr>
            <a:normAutofit fontScale="90000"/>
          </a:bodyPr>
          <a:lstStyle/>
          <a:p>
            <a:r>
              <a:rPr lang="cs-CZ" sz="3600" dirty="0" smtClean="0">
                <a:effectLst/>
              </a:rPr>
              <a:t/>
            </a:r>
            <a:br>
              <a:rPr lang="cs-CZ" sz="3600" dirty="0" smtClean="0">
                <a:effectLst/>
              </a:rPr>
            </a:br>
            <a:r>
              <a:rPr lang="cs-CZ" sz="3600" dirty="0">
                <a:effectLst/>
              </a:rPr>
              <a:t/>
            </a:r>
            <a:br>
              <a:rPr lang="cs-CZ" sz="3600" dirty="0">
                <a:effectLst/>
              </a:rPr>
            </a:br>
            <a:r>
              <a:rPr lang="cs-CZ" sz="3600" dirty="0" smtClean="0">
                <a:effectLst/>
              </a:rPr>
              <a:t/>
            </a:r>
            <a:br>
              <a:rPr lang="cs-CZ" sz="3600" dirty="0" smtClean="0">
                <a:effectLst/>
              </a:rPr>
            </a:br>
            <a:r>
              <a:rPr lang="cs-CZ" sz="3600" dirty="0">
                <a:effectLst/>
              </a:rPr>
              <a:t/>
            </a:r>
            <a:br>
              <a:rPr lang="cs-CZ" sz="3600" dirty="0">
                <a:effectLst/>
              </a:rPr>
            </a:br>
            <a:r>
              <a:rPr lang="cs-CZ" sz="3600" dirty="0" smtClean="0">
                <a:effectLst/>
              </a:rPr>
              <a:t/>
            </a:r>
            <a:br>
              <a:rPr lang="cs-CZ" sz="3600" dirty="0" smtClean="0">
                <a:effectLst/>
              </a:rPr>
            </a:br>
            <a:r>
              <a:rPr lang="cs-CZ" sz="3600" dirty="0">
                <a:effectLst/>
              </a:rPr>
              <a:t/>
            </a:r>
            <a:br>
              <a:rPr lang="cs-CZ" sz="3600" dirty="0">
                <a:effectLst/>
              </a:rPr>
            </a:br>
            <a:r>
              <a:rPr lang="cs-CZ" sz="3600" dirty="0" smtClean="0">
                <a:effectLst/>
              </a:rPr>
              <a:t>workshop </a:t>
            </a:r>
            <a:r>
              <a:rPr lang="cs-CZ" sz="3600" dirty="0">
                <a:effectLst/>
              </a:rPr>
              <a:t>na téma </a:t>
            </a:r>
            <a:br>
              <a:rPr lang="cs-CZ" sz="3600" dirty="0">
                <a:effectLst/>
              </a:rPr>
            </a:br>
            <a:r>
              <a:rPr lang="cs-CZ" sz="3600" b="1" i="1" dirty="0">
                <a:effectLst/>
              </a:rPr>
              <a:t>Standardy činností sociální práce ve veřejné </a:t>
            </a:r>
            <a:r>
              <a:rPr lang="cs-CZ" sz="3600" b="1" i="1" dirty="0" smtClean="0">
                <a:effectLst/>
              </a:rPr>
              <a:t>správě</a:t>
            </a:r>
            <a:br>
              <a:rPr lang="cs-CZ" sz="3600" b="1" i="1" dirty="0" smtClean="0">
                <a:effectLst/>
              </a:rPr>
            </a:br>
            <a:r>
              <a:rPr lang="cs-CZ" sz="3600" b="1" i="1" dirty="0">
                <a:effectLst/>
              </a:rPr>
              <a:t/>
            </a:r>
            <a:br>
              <a:rPr lang="cs-CZ" sz="3600" b="1" i="1" dirty="0">
                <a:effectLst/>
              </a:rPr>
            </a:br>
            <a:r>
              <a:rPr lang="cs-CZ" sz="3600" dirty="0">
                <a:effectLst/>
              </a:rPr>
              <a:t/>
            </a:r>
            <a:br>
              <a:rPr lang="cs-CZ" sz="3600" dirty="0">
                <a:effectLst/>
              </a:rPr>
            </a:br>
            <a:r>
              <a:rPr lang="cs-CZ" sz="2700" dirty="0" smtClean="0">
                <a:effectLst/>
              </a:rPr>
              <a:t>město Lovosice, prezentující: Mgr. Veronika Schejbalová</a:t>
            </a:r>
            <a:r>
              <a:rPr lang="cs-CZ" sz="3600" dirty="0" smtClean="0">
                <a:effectLst/>
              </a:rPr>
              <a:t>          </a:t>
            </a:r>
            <a:endParaRPr lang="cs-CZ" sz="3600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3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436" y="47324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998" y="6165304"/>
            <a:ext cx="4572000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80" y="4293096"/>
            <a:ext cx="11525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595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effectLst/>
              </a:rPr>
              <a:t>Metodická a koncepční činnost</a:t>
            </a:r>
            <a:endParaRPr lang="cs-CZ" sz="2000" b="1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844824"/>
            <a:ext cx="8229600" cy="4609984"/>
          </a:xfrm>
        </p:spPr>
        <p:txBody>
          <a:bodyPr/>
          <a:lstStyle/>
          <a:p>
            <a:pPr marL="64008" indent="0">
              <a:buNone/>
            </a:pPr>
            <a:r>
              <a:rPr lang="cs-CZ" sz="2000" b="1" dirty="0" smtClean="0"/>
              <a:t>Standardy kvality</a:t>
            </a:r>
          </a:p>
          <a:p>
            <a:pPr marL="64008" indent="0">
              <a:buNone/>
            </a:pPr>
            <a:endParaRPr lang="cs-CZ" sz="1200" dirty="0"/>
          </a:p>
          <a:p>
            <a:pPr marL="64008" indent="0" algn="just">
              <a:buNone/>
            </a:pPr>
            <a:r>
              <a:rPr lang="cs-CZ" sz="2000" dirty="0" smtClean="0"/>
              <a:t>(</a:t>
            </a:r>
            <a:r>
              <a:rPr lang="cs-CZ" sz="2000" dirty="0"/>
              <a:t>v rámci projektu sepsány standardy </a:t>
            </a:r>
            <a:r>
              <a:rPr lang="cs-CZ" sz="2000" dirty="0" smtClean="0"/>
              <a:t>sociální </a:t>
            </a:r>
            <a:r>
              <a:rPr lang="cs-CZ" sz="2000" dirty="0"/>
              <a:t>práce z důvodu </a:t>
            </a:r>
            <a:r>
              <a:rPr lang="cs-CZ" sz="2000" b="1" dirty="0"/>
              <a:t>vymezení role sociálního pracovníka </a:t>
            </a:r>
            <a:r>
              <a:rPr lang="cs-CZ" sz="2000" dirty="0"/>
              <a:t>v rámci organizační struktury úřadu a </a:t>
            </a:r>
            <a:r>
              <a:rPr lang="cs-CZ" sz="2000" b="1" dirty="0"/>
              <a:t>nastavení podmínek pro výkon sociální </a:t>
            </a:r>
            <a:r>
              <a:rPr lang="cs-CZ" sz="2000" b="1" dirty="0" smtClean="0"/>
              <a:t>práce</a:t>
            </a:r>
            <a:r>
              <a:rPr lang="cs-CZ" sz="2000" dirty="0" smtClean="0"/>
              <a:t>) 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30876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19256" cy="1865362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Metodické a koncepční vedení výkonu </a:t>
            </a:r>
            <a:br>
              <a:rPr lang="cs-CZ" sz="2000" b="1" dirty="0" smtClean="0"/>
            </a:br>
            <a:r>
              <a:rPr lang="cs-CZ" sz="2000" b="1" dirty="0" smtClean="0"/>
              <a:t>sociální práce krajským úřadem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708920"/>
            <a:ext cx="8147248" cy="3745888"/>
          </a:xfrm>
          <a:ln>
            <a:noFill/>
          </a:ln>
        </p:spPr>
        <p:txBody>
          <a:bodyPr>
            <a:normAutofit/>
          </a:bodyPr>
          <a:lstStyle/>
          <a:p>
            <a:pPr marL="484632" indent="0">
              <a:spcBef>
                <a:spcPct val="0"/>
              </a:spcBef>
              <a:buNone/>
            </a:pPr>
            <a:r>
              <a:rPr lang="cs-CZ" sz="2000" b="1" dirty="0" smtClean="0"/>
              <a:t>Pravidelné </a:t>
            </a:r>
            <a:r>
              <a:rPr lang="cs-CZ" sz="2000" b="1" dirty="0"/>
              <a:t>porady </a:t>
            </a:r>
            <a:br>
              <a:rPr lang="cs-CZ" sz="2000" b="1" dirty="0"/>
            </a:br>
            <a:r>
              <a:rPr lang="cs-CZ" sz="2000" dirty="0"/>
              <a:t>(minimálně 3x do roka)</a:t>
            </a:r>
          </a:p>
          <a:p>
            <a:pPr marL="484632" indent="0">
              <a:spcBef>
                <a:spcPct val="0"/>
              </a:spcBef>
              <a:buNone/>
            </a:pPr>
            <a:endParaRPr lang="cs-CZ" sz="2000" b="1" dirty="0" smtClean="0"/>
          </a:p>
          <a:p>
            <a:pPr marL="484632" indent="0">
              <a:spcBef>
                <a:spcPct val="0"/>
              </a:spcBef>
              <a:buNone/>
            </a:pPr>
            <a:r>
              <a:rPr lang="cs-CZ" sz="2000" b="1" dirty="0" smtClean="0"/>
              <a:t>Mimořádné </a:t>
            </a:r>
            <a:r>
              <a:rPr lang="cs-CZ" sz="2000" b="1" dirty="0"/>
              <a:t>porady </a:t>
            </a:r>
            <a:br>
              <a:rPr lang="cs-CZ" sz="2000" b="1" dirty="0"/>
            </a:br>
            <a:r>
              <a:rPr lang="cs-CZ" sz="2000" dirty="0"/>
              <a:t>(dle potřeby)</a:t>
            </a:r>
          </a:p>
          <a:p>
            <a:pPr marL="484632" indent="0">
              <a:spcBef>
                <a:spcPct val="0"/>
              </a:spcBef>
              <a:buNone/>
            </a:pPr>
            <a:endParaRPr lang="cs-CZ" sz="2000" b="1" dirty="0" smtClean="0"/>
          </a:p>
          <a:p>
            <a:pPr marL="484632" indent="0">
              <a:spcBef>
                <a:spcPct val="0"/>
              </a:spcBef>
              <a:buNone/>
            </a:pPr>
            <a:r>
              <a:rPr lang="cs-CZ" sz="2000" b="1" dirty="0" smtClean="0"/>
              <a:t>Kazuistické </a:t>
            </a:r>
            <a:r>
              <a:rPr lang="cs-CZ" sz="2000" b="1" dirty="0"/>
              <a:t>semináře </a:t>
            </a:r>
            <a:br>
              <a:rPr lang="cs-CZ" sz="2000" b="1" dirty="0"/>
            </a:br>
            <a:r>
              <a:rPr lang="cs-CZ" sz="2000" dirty="0"/>
              <a:t>(pro sociální pracovníky (sociální kurátory) 4x do roka)</a:t>
            </a:r>
          </a:p>
          <a:p>
            <a:pPr marL="484632" indent="0">
              <a:spcBef>
                <a:spcPct val="0"/>
              </a:spcBef>
              <a:buNone/>
            </a:pPr>
            <a:endParaRPr lang="cs-CZ" sz="2000" dirty="0"/>
          </a:p>
          <a:p>
            <a:pPr marL="484632" indent="0">
              <a:spcBef>
                <a:spcPct val="0"/>
              </a:spcBef>
              <a:buNone/>
            </a:pPr>
            <a:r>
              <a:rPr lang="pl-PL" sz="2000" dirty="0"/>
              <a:t>(porady na kraji pro SP)</a:t>
            </a:r>
          </a:p>
          <a:p>
            <a:pPr marL="484632" indent="0">
              <a:spcBef>
                <a:spcPct val="0"/>
              </a:spcBef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967459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Koordinace případů, případové konference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961912"/>
          </a:xfrm>
        </p:spPr>
        <p:txBody>
          <a:bodyPr/>
          <a:lstStyle/>
          <a:p>
            <a:pPr marL="64008" indent="0">
              <a:buNone/>
            </a:pPr>
            <a:r>
              <a:rPr lang="cs-CZ" sz="2000" b="1" dirty="0" smtClean="0"/>
              <a:t>Sociální pracovník  (koordinátor sociální podpory, případový pracovník) </a:t>
            </a:r>
          </a:p>
          <a:p>
            <a:pPr marL="64008" indent="0">
              <a:buNone/>
            </a:pPr>
            <a:endParaRPr lang="cs-CZ" sz="2000" b="1" dirty="0" smtClean="0"/>
          </a:p>
          <a:p>
            <a:pPr marL="64008" indent="0" algn="just">
              <a:buNone/>
            </a:pPr>
            <a:r>
              <a:rPr lang="cs-CZ" sz="2000" dirty="0"/>
              <a:t>(pravidelná setkávání s odborníky zapojenými do </a:t>
            </a:r>
            <a:r>
              <a:rPr lang="cs-CZ" sz="2000" dirty="0" smtClean="0"/>
              <a:t>řešení nepříznivé sociální situace klienta</a:t>
            </a:r>
            <a:r>
              <a:rPr lang="cs-CZ" sz="2000" dirty="0"/>
              <a:t>, </a:t>
            </a:r>
            <a:r>
              <a:rPr lang="cs-CZ" sz="2000" dirty="0" smtClean="0"/>
              <a:t>projektový pracovník koordinuje </a:t>
            </a:r>
            <a:r>
              <a:rPr lang="cs-CZ" sz="2000" dirty="0"/>
              <a:t>aktéry a pořádá případové porady, dle naléhavosti </a:t>
            </a:r>
            <a:r>
              <a:rPr lang="cs-CZ" sz="2000" dirty="0" smtClean="0"/>
              <a:t>klientovi </a:t>
            </a:r>
            <a:r>
              <a:rPr lang="cs-CZ" sz="2000" dirty="0"/>
              <a:t>nepříznivé sociální situace </a:t>
            </a:r>
            <a:r>
              <a:rPr lang="cs-CZ" sz="2000" dirty="0" smtClean="0"/>
              <a:t>= </a:t>
            </a:r>
            <a:r>
              <a:rPr lang="cs-CZ" sz="2000" dirty="0"/>
              <a:t>multidisciplinární spolupráce)</a:t>
            </a:r>
          </a:p>
        </p:txBody>
      </p:sp>
    </p:spTree>
    <p:extLst>
      <p:ext uri="{BB962C8B-B14F-4D97-AF65-F5344CB8AC3E}">
        <p14:creationId xmlns:p14="http://schemas.microsoft.com/office/powerpoint/2010/main" val="1809004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1266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Přenos informací získaných při výkonu činností sociální práce v přenesené působnosti</a:t>
            </a:r>
            <a:br>
              <a:rPr lang="cs-CZ" sz="2000" b="1" dirty="0" smtClean="0"/>
            </a:b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1914"/>
            <a:ext cx="8229600" cy="5192894"/>
          </a:xfrm>
        </p:spPr>
        <p:txBody>
          <a:bodyPr/>
          <a:lstStyle/>
          <a:p>
            <a:pPr marL="64008" indent="0">
              <a:buNone/>
            </a:pPr>
            <a:r>
              <a:rPr lang="cs-CZ" sz="2000" b="1" dirty="0" smtClean="0"/>
              <a:t>Příklad možného rozsahu spolupráce sociálního pracovníka </a:t>
            </a:r>
            <a:br>
              <a:rPr lang="cs-CZ" sz="2000" b="1" dirty="0" smtClean="0"/>
            </a:br>
            <a:r>
              <a:rPr lang="cs-CZ" sz="2000" b="1" dirty="0" smtClean="0"/>
              <a:t>s </a:t>
            </a:r>
            <a:r>
              <a:rPr lang="cs-CZ" sz="2000" b="1" dirty="0"/>
              <a:t>koordinátorem komunitního </a:t>
            </a:r>
            <a:r>
              <a:rPr lang="cs-CZ" sz="2000" b="1" dirty="0" smtClean="0"/>
              <a:t>plánování:</a:t>
            </a:r>
            <a:endParaRPr lang="cs-CZ" sz="2000" b="1" dirty="0"/>
          </a:p>
          <a:p>
            <a:pPr marL="64008" indent="0" algn="just">
              <a:buNone/>
            </a:pPr>
            <a:r>
              <a:rPr lang="cs-CZ" sz="2000" b="1" dirty="0" smtClean="0"/>
              <a:t>Aktivní </a:t>
            </a:r>
            <a:r>
              <a:rPr lang="cs-CZ" sz="2000" b="1" dirty="0"/>
              <a:t>účast v koordinačních skupinách komunitního plánování </a:t>
            </a:r>
            <a:r>
              <a:rPr lang="cs-CZ" sz="2000" dirty="0"/>
              <a:t>(koordinátor komunitního plánování se účastní setkávání jednotlivých koordinačních skupin, kde jsou členové složeni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 </a:t>
            </a:r>
            <a:r>
              <a:rPr lang="cs-CZ" sz="2000" dirty="0"/>
              <a:t>poskytovatelů sociálních služeb a služeb souvisejících)</a:t>
            </a:r>
          </a:p>
          <a:p>
            <a:pPr marL="64008" indent="0">
              <a:buNone/>
            </a:pPr>
            <a:endParaRPr lang="cs-CZ" sz="2000" dirty="0" smtClean="0"/>
          </a:p>
          <a:p>
            <a:pPr marL="64008" indent="0">
              <a:buNone/>
            </a:pPr>
            <a:r>
              <a:rPr lang="cs-CZ" sz="2000" b="1" dirty="0" smtClean="0"/>
              <a:t>Aktivní </a:t>
            </a:r>
            <a:r>
              <a:rPr lang="cs-CZ" sz="2000" b="1" dirty="0"/>
              <a:t>účast na hlavních koordinačních skupinách </a:t>
            </a:r>
          </a:p>
          <a:p>
            <a:pPr marL="64008" indent="0">
              <a:buNone/>
            </a:pPr>
            <a:r>
              <a:rPr lang="cs-CZ" sz="2000" dirty="0"/>
              <a:t>(koordinátor komunitního plánování vede hlavní koordinační skupiny, kde jsou manažeři jednotlivých koordinačních skupin) </a:t>
            </a:r>
          </a:p>
          <a:p>
            <a:pPr>
              <a:buFontTx/>
              <a:buChar char="-"/>
            </a:pPr>
            <a:endParaRPr lang="cs-CZ" sz="1200" dirty="0"/>
          </a:p>
          <a:p>
            <a:pPr marL="64008" indent="0">
              <a:buNone/>
            </a:pPr>
            <a:r>
              <a:rPr lang="cs-CZ" sz="1200" b="1" dirty="0" smtClean="0"/>
              <a:t>Praxe města Lovosice </a:t>
            </a: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 smtClean="0"/>
              <a:t>osobou koordinátora komunitního plánování je vedoucí </a:t>
            </a:r>
            <a:r>
              <a:rPr lang="cs-CZ" sz="1200" dirty="0"/>
              <a:t>odboru (sociálních věcí a zdravotnictví, komunitní plánování, tajemnice komise sociálně právní, sociálních věcí (národnostní menšiny</a:t>
            </a:r>
            <a:r>
              <a:rPr lang="cs-CZ" sz="1200" dirty="0" smtClean="0"/>
              <a:t>), čímž je garantován přenos informací z oblasti výkonu sociální práce.</a:t>
            </a:r>
          </a:p>
          <a:p>
            <a:pPr marL="64008" indent="0">
              <a:buNone/>
            </a:pPr>
            <a:r>
              <a:rPr lang="cs-CZ" sz="1200" dirty="0" smtClean="0"/>
              <a:t>Je nutné zdůraznit, že se jedná o praxi města Lovosice.</a:t>
            </a:r>
            <a:endParaRPr lang="cs-CZ" sz="1200" dirty="0"/>
          </a:p>
          <a:p>
            <a:pPr marL="64008" indent="0">
              <a:buNone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148703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373616" cy="237626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/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/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/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/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/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/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sz="2200" b="1" dirty="0" smtClean="0">
                <a:solidFill>
                  <a:schemeClr val="tx1"/>
                </a:solidFill>
              </a:rPr>
              <a:t>Zjišťování potřeb obyvatel </a:t>
            </a:r>
            <a:br>
              <a:rPr lang="cs-CZ" sz="2200" b="1" dirty="0" smtClean="0">
                <a:solidFill>
                  <a:schemeClr val="tx1"/>
                </a:solidFill>
              </a:rPr>
            </a:br>
            <a:r>
              <a:rPr lang="cs-CZ" sz="2200" b="1" dirty="0" smtClean="0">
                <a:solidFill>
                  <a:schemeClr val="tx1"/>
                </a:solidFill>
              </a:rPr>
              <a:t>obce a kraje </a:t>
            </a:r>
            <a:r>
              <a:rPr lang="cs-CZ" sz="2200" b="1" dirty="0" smtClean="0">
                <a:solidFill>
                  <a:schemeClr val="tx1"/>
                </a:solidFill>
              </a:rPr>
              <a:t>a spolupráce v rámci přenesené působnosti</a:t>
            </a:r>
            <a:r>
              <a:rPr lang="cs-CZ" sz="2200" b="1" dirty="0" smtClean="0">
                <a:solidFill>
                  <a:schemeClr val="tx1"/>
                </a:solidFill>
              </a:rPr>
              <a:t/>
            </a:r>
            <a:br>
              <a:rPr lang="cs-CZ" sz="2200" b="1" dirty="0" smtClean="0">
                <a:solidFill>
                  <a:schemeClr val="tx1"/>
                </a:solidFill>
              </a:rPr>
            </a:br>
            <a:r>
              <a:rPr lang="cs-CZ" sz="2200" b="1" dirty="0" smtClean="0">
                <a:solidFill>
                  <a:schemeClr val="tx1"/>
                </a:solidFill>
              </a:rPr>
              <a:t>(analytická metodická a koncepční činnost)</a:t>
            </a:r>
            <a:br>
              <a:rPr lang="cs-CZ" sz="2200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/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/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/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/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/>
            </a:r>
            <a:br>
              <a:rPr lang="cs-CZ" b="1" dirty="0">
                <a:solidFill>
                  <a:schemeClr val="tx1"/>
                </a:solidFill>
              </a:rPr>
            </a:b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221088"/>
          </a:xfrm>
        </p:spPr>
        <p:txBody>
          <a:bodyPr/>
          <a:lstStyle/>
          <a:p>
            <a:pPr marL="64008" indent="0">
              <a:buNone/>
            </a:pPr>
            <a:r>
              <a:rPr lang="cs-CZ" sz="2000" dirty="0" smtClean="0">
                <a:solidFill>
                  <a:schemeClr val="accent1"/>
                </a:solidFill>
              </a:rPr>
              <a:t>Standard ,,Zjišťování potřeb obyvatel obce a kraje“ částečně vychází ze standardu ,,Analytická metodická a koncepční činnost“.</a:t>
            </a:r>
          </a:p>
          <a:p>
            <a:pPr marL="64008" indent="0" algn="just">
              <a:buNone/>
            </a:pPr>
            <a:endParaRPr lang="cs-CZ" sz="3200" dirty="0">
              <a:solidFill>
                <a:schemeClr val="accent1"/>
              </a:solidFill>
            </a:endParaRPr>
          </a:p>
          <a:p>
            <a:pPr marL="64008" indent="0" algn="just">
              <a:buNone/>
            </a:pPr>
            <a:r>
              <a:rPr lang="cs-CZ" sz="2000" dirty="0" smtClean="0">
                <a:solidFill>
                  <a:schemeClr val="accent1"/>
                </a:solidFill>
              </a:rPr>
              <a:t>V rámci přenesené působnosti jsou myšleni obyvatelé na území obecního úřadu / městského úřadu / obcí s rozšířenou působností.</a:t>
            </a:r>
          </a:p>
          <a:p>
            <a:pPr marL="64008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64008" indent="0">
              <a:buNone/>
            </a:pP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04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664296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Spolupráce sociálního pracovníka se </a:t>
            </a:r>
            <a:r>
              <a:rPr lang="cs-CZ" sz="2000" b="1" dirty="0" smtClean="0"/>
              <a:t>sociálním pracovníkem sociálních služeb </a:t>
            </a:r>
            <a:r>
              <a:rPr lang="cs-CZ" sz="2000" b="1" dirty="0" smtClean="0"/>
              <a:t>– ověření dostupnosti pro klienty, předávání informací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0592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cs-CZ" sz="2000" dirty="0" smtClean="0"/>
              <a:t>Spolupráce sociálního pracovníka se </a:t>
            </a:r>
            <a:r>
              <a:rPr lang="cs-CZ" sz="2000" dirty="0" smtClean="0"/>
              <a:t>sociálními pracovníky sociálních služeb </a:t>
            </a:r>
            <a:r>
              <a:rPr lang="cs-CZ" sz="2000" dirty="0" smtClean="0"/>
              <a:t>se realizuje osobní návštěvou sociálního pracovníka v sociální službě nebo elektronicky či telefonem. </a:t>
            </a:r>
          </a:p>
          <a:p>
            <a:pPr marL="64008" indent="0">
              <a:buNone/>
            </a:pPr>
            <a:r>
              <a:rPr lang="cs-CZ" sz="2000" dirty="0" smtClean="0"/>
              <a:t>Získané informace jsou v Lovosicích využívány </a:t>
            </a:r>
            <a:r>
              <a:rPr lang="cs-CZ" sz="2000" dirty="0" smtClean="0"/>
              <a:t>také </a:t>
            </a:r>
            <a:r>
              <a:rPr lang="cs-CZ" sz="2000" dirty="0" smtClean="0"/>
              <a:t>pro komunitní plánování. 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87461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Plánování sociálních služeb v rámci samostatné působnosti </a:t>
            </a:r>
            <a:br>
              <a:rPr lang="cs-CZ" sz="2000" b="1" dirty="0" smtClean="0"/>
            </a:br>
            <a:r>
              <a:rPr lang="cs-CZ" sz="2000" b="1" dirty="0" smtClean="0"/>
              <a:t>s využitím informací získaných při výkonu </a:t>
            </a:r>
            <a:r>
              <a:rPr lang="cs-CZ" sz="2000" b="1" dirty="0" smtClean="0"/>
              <a:t>činností sociální </a:t>
            </a:r>
            <a:r>
              <a:rPr lang="cs-CZ" sz="2000" b="1" dirty="0" smtClean="0"/>
              <a:t>práce </a:t>
            </a:r>
            <a:br>
              <a:rPr lang="cs-CZ" sz="2000" b="1" dirty="0" smtClean="0"/>
            </a:br>
            <a:r>
              <a:rPr lang="cs-CZ" sz="2000" b="1" dirty="0" smtClean="0"/>
              <a:t>v rámci přenesené působnosti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 fontScale="25000" lnSpcReduction="20000"/>
          </a:bodyPr>
          <a:lstStyle/>
          <a:p>
            <a:pPr marL="64008" indent="0">
              <a:buNone/>
            </a:pPr>
            <a:endParaRPr lang="cs-CZ" b="1" dirty="0" smtClean="0"/>
          </a:p>
          <a:p>
            <a:pPr marL="64008" indent="0">
              <a:buNone/>
            </a:pPr>
            <a:r>
              <a:rPr lang="cs-CZ" sz="7200" b="1" dirty="0" smtClean="0"/>
              <a:t>Příklad </a:t>
            </a:r>
            <a:r>
              <a:rPr lang="cs-CZ" sz="7200" b="1" dirty="0" smtClean="0"/>
              <a:t>praxe </a:t>
            </a:r>
            <a:r>
              <a:rPr lang="cs-CZ" sz="7200" b="1" dirty="0" smtClean="0"/>
              <a:t>MÚ </a:t>
            </a:r>
            <a:r>
              <a:rPr lang="cs-CZ" sz="7200" b="1" dirty="0"/>
              <a:t>Lovosice </a:t>
            </a:r>
            <a:r>
              <a:rPr lang="cs-CZ" sz="7200" dirty="0"/>
              <a:t/>
            </a:r>
            <a:br>
              <a:rPr lang="cs-CZ" sz="7200" dirty="0"/>
            </a:br>
            <a:r>
              <a:rPr lang="cs-CZ" sz="7200" dirty="0"/>
              <a:t>osobou koordinátora komunitního plánování je vedoucí odboru (sociálních věcí a zdravotnictví, komunitní plánování, tajemnice komise sociálně právní, sociálních věcí (národnostní menšiny), čímž je garantován přenos informací z oblasti </a:t>
            </a:r>
            <a:r>
              <a:rPr lang="cs-CZ" sz="7200" dirty="0" smtClean="0"/>
              <a:t>výkonu činností </a:t>
            </a:r>
            <a:r>
              <a:rPr lang="cs-CZ" sz="7200" dirty="0"/>
              <a:t>sociální práce</a:t>
            </a:r>
            <a:r>
              <a:rPr lang="cs-CZ" sz="7200" dirty="0" smtClean="0"/>
              <a:t>.*</a:t>
            </a:r>
            <a:endParaRPr lang="cs-CZ" sz="7200" dirty="0"/>
          </a:p>
          <a:p>
            <a:pPr marL="484632" indent="0">
              <a:spcBef>
                <a:spcPct val="0"/>
              </a:spcBef>
              <a:buNone/>
            </a:pPr>
            <a:endParaRPr lang="cs-CZ" sz="6200" b="1" dirty="0"/>
          </a:p>
          <a:p>
            <a:pPr marL="64008" indent="0">
              <a:buNone/>
            </a:pPr>
            <a:r>
              <a:rPr lang="cs-CZ" sz="8000" b="1" dirty="0" smtClean="0"/>
              <a:t>SWOT </a:t>
            </a:r>
            <a:r>
              <a:rPr lang="cs-CZ" sz="8000" b="1" dirty="0"/>
              <a:t>analýza </a:t>
            </a:r>
            <a:br>
              <a:rPr lang="cs-CZ" sz="8000" b="1" dirty="0"/>
            </a:br>
            <a:r>
              <a:rPr lang="cs-CZ" sz="8000" dirty="0" smtClean="0"/>
              <a:t>tzn. zjišťování </a:t>
            </a:r>
            <a:r>
              <a:rPr lang="cs-CZ" sz="8000" dirty="0"/>
              <a:t>silných a slabých stránek, dále příležitostí a rizik </a:t>
            </a:r>
            <a:r>
              <a:rPr lang="cs-CZ" sz="8000" dirty="0" smtClean="0"/>
              <a:t/>
            </a:r>
            <a:br>
              <a:rPr lang="cs-CZ" sz="8000" dirty="0" smtClean="0"/>
            </a:br>
            <a:r>
              <a:rPr lang="cs-CZ" sz="8000" dirty="0" smtClean="0"/>
              <a:t>v </a:t>
            </a:r>
            <a:r>
              <a:rPr lang="cs-CZ" sz="8000" dirty="0"/>
              <a:t>sociální </a:t>
            </a:r>
            <a:r>
              <a:rPr lang="cs-CZ" sz="8000" dirty="0" smtClean="0"/>
              <a:t>oblasti; následné </a:t>
            </a:r>
            <a:r>
              <a:rPr lang="cs-CZ" sz="7200" dirty="0" smtClean="0"/>
              <a:t>stanovení </a:t>
            </a:r>
            <a:r>
              <a:rPr lang="cs-CZ" sz="7200" dirty="0"/>
              <a:t>cílů a opatření </a:t>
            </a:r>
            <a:r>
              <a:rPr lang="cs-CZ" sz="7200" dirty="0" smtClean="0"/>
              <a:t>pro konkrétní sociální služby</a:t>
            </a:r>
            <a:endParaRPr lang="cs-CZ" sz="7200" dirty="0"/>
          </a:p>
          <a:p>
            <a:pPr marL="63500" indent="0">
              <a:buClr>
                <a:schemeClr val="tx1"/>
              </a:buClr>
              <a:buNone/>
            </a:pPr>
            <a:r>
              <a:rPr lang="cs-CZ" sz="8000" b="1" dirty="0" smtClean="0"/>
              <a:t>Pravidelná </a:t>
            </a:r>
            <a:r>
              <a:rPr lang="cs-CZ" sz="8000" b="1" dirty="0"/>
              <a:t>setkávání koordinačních </a:t>
            </a:r>
            <a:r>
              <a:rPr lang="cs-CZ" sz="8000" b="1" dirty="0" smtClean="0"/>
              <a:t>skupin - </a:t>
            </a:r>
            <a:r>
              <a:rPr lang="cs-CZ" sz="7200" dirty="0" smtClean="0"/>
              <a:t>sociální </a:t>
            </a:r>
            <a:r>
              <a:rPr lang="cs-CZ" sz="7200" dirty="0"/>
              <a:t>pracovníci jsou </a:t>
            </a:r>
            <a:r>
              <a:rPr lang="cs-CZ" sz="7200" dirty="0" smtClean="0"/>
              <a:t>manažery </a:t>
            </a:r>
            <a:r>
              <a:rPr lang="cs-CZ" sz="7200" dirty="0"/>
              <a:t>jednotlivých skupin </a:t>
            </a:r>
            <a:r>
              <a:rPr lang="cs-CZ" sz="7200" dirty="0" smtClean="0"/>
              <a:t>: </a:t>
            </a:r>
          </a:p>
          <a:p>
            <a:pPr marL="1206500" indent="-1143000">
              <a:buClr>
                <a:schemeClr val="tx1"/>
              </a:buClr>
              <a:buFont typeface="+mj-lt"/>
              <a:buAutoNum type="alphaLcParenR"/>
            </a:pPr>
            <a:r>
              <a:rPr lang="cs-CZ" sz="7200" dirty="0" smtClean="0"/>
              <a:t>Oblast </a:t>
            </a:r>
            <a:r>
              <a:rPr lang="cs-CZ" sz="7200" dirty="0"/>
              <a:t>sociální pomoci a péče o seniory a zdravotně postižené</a:t>
            </a:r>
            <a:r>
              <a:rPr lang="cs-CZ" sz="7200" dirty="0" smtClean="0"/>
              <a:t>,</a:t>
            </a:r>
          </a:p>
          <a:p>
            <a:pPr marL="1206500" indent="-1143000">
              <a:buClr>
                <a:schemeClr val="tx1"/>
              </a:buClr>
              <a:buFont typeface="+mj-lt"/>
              <a:buAutoNum type="alphaLcParenR"/>
            </a:pPr>
            <a:r>
              <a:rPr lang="cs-CZ" sz="7200" dirty="0"/>
              <a:t>Oblast sociální pomoci a péče o osoby ohrožené sociálním vyloučením</a:t>
            </a:r>
            <a:r>
              <a:rPr lang="cs-CZ" sz="7200" dirty="0" smtClean="0"/>
              <a:t>,</a:t>
            </a:r>
          </a:p>
          <a:p>
            <a:pPr marL="1206500" indent="-1143000">
              <a:buClr>
                <a:schemeClr val="tx1"/>
              </a:buClr>
              <a:buFont typeface="+mj-lt"/>
              <a:buAutoNum type="alphaLcParenR"/>
            </a:pPr>
            <a:r>
              <a:rPr lang="cs-CZ" sz="7200" dirty="0" smtClean="0"/>
              <a:t>Oblast </a:t>
            </a:r>
            <a:r>
              <a:rPr lang="cs-CZ" sz="7200" dirty="0"/>
              <a:t>sociální pomoci a péče o rodinu, děti a mládež</a:t>
            </a:r>
            <a:endParaRPr lang="cs-CZ" sz="7200" dirty="0" smtClean="0"/>
          </a:p>
          <a:p>
            <a:pPr marL="64008" indent="0">
              <a:buNone/>
            </a:pPr>
            <a:r>
              <a:rPr lang="cs-CZ" sz="7200" dirty="0" smtClean="0"/>
              <a:t> </a:t>
            </a:r>
            <a:br>
              <a:rPr lang="cs-CZ" sz="7200" dirty="0" smtClean="0"/>
            </a:br>
            <a:r>
              <a:rPr lang="cs-CZ" sz="5600" dirty="0" smtClean="0"/>
              <a:t>*Komunitní plánování (metoda, kterou lze na úrovni obcí plánovat sociální služby tak, aby odpovídaly místním specifikům i potřebám jednotlivých občanů</a:t>
            </a:r>
            <a:r>
              <a:rPr lang="cs-CZ" sz="6400" dirty="0" smtClean="0"/>
              <a:t>). </a:t>
            </a:r>
            <a:endParaRPr lang="cs-CZ" sz="5600" dirty="0"/>
          </a:p>
          <a:p>
            <a:pPr marL="64008" indent="0">
              <a:buNone/>
            </a:pPr>
            <a:endParaRPr lang="cs-CZ" sz="6400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0990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Možnost využití sociologických výzkumů pro samostatnou působnost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Autofit/>
          </a:bodyPr>
          <a:lstStyle/>
          <a:p>
            <a:pPr marL="484632" indent="0" algn="just">
              <a:spcBef>
                <a:spcPct val="0"/>
              </a:spcBef>
              <a:buNone/>
            </a:pPr>
            <a:r>
              <a:rPr lang="cs-CZ" sz="2000" dirty="0"/>
              <a:t>Sociodemografická analýza města Lovosice je jedním </a:t>
            </a:r>
            <a:br>
              <a:rPr lang="cs-CZ" sz="2000" dirty="0"/>
            </a:br>
            <a:r>
              <a:rPr lang="cs-CZ" sz="2000" dirty="0"/>
              <a:t>z podkladů pro tvorbu komunitního plánu péče, přináší informace o demografickém vývoji v regionu, prognózu vývoje do dalších let a informace o cílových skupinách komunitního plánování i zhodnocení předchozího komunitního plánu péče.</a:t>
            </a:r>
          </a:p>
          <a:p>
            <a:pPr marL="484632" indent="0" algn="just">
              <a:spcBef>
                <a:spcPct val="0"/>
              </a:spcBef>
              <a:buNone/>
            </a:pPr>
            <a:endParaRPr lang="cs-CZ" sz="2000" dirty="0"/>
          </a:p>
          <a:p>
            <a:pPr marL="484632" indent="0" algn="just">
              <a:spcBef>
                <a:spcPct val="0"/>
              </a:spcBef>
              <a:buNone/>
            </a:pPr>
            <a:r>
              <a:rPr lang="cs-CZ" sz="2000" dirty="0"/>
              <a:t>UJEP v rámci závěrečných prací (spolupráce s FSE, prezentace na workshopu ,,sociální práce, vzdělávání, kompetence, praxe“).</a:t>
            </a:r>
          </a:p>
          <a:p>
            <a:pPr marL="484632" indent="0" algn="just">
              <a:spcBef>
                <a:spcPct val="0"/>
              </a:spcBef>
              <a:buNone/>
            </a:pPr>
            <a:endParaRPr lang="cs-CZ" sz="2000" dirty="0"/>
          </a:p>
          <a:p>
            <a:pPr marL="484632" indent="0" algn="just">
              <a:spcBef>
                <a:spcPct val="0"/>
              </a:spcBef>
              <a:buNone/>
            </a:pPr>
            <a:r>
              <a:rPr lang="cs-CZ" sz="2000" dirty="0"/>
              <a:t>Spolupráce se sociologickým ústavem (výzkum v rámci projektu „Tržní selhání v kontextu sociálního bydlení jako služby obecného hospodářského zájmu“, cílem projektu bylo vytvoření metodiky pro identifikaci tržního selhání v oblasti bydlení sloužící jako podklad pro přípravu a aplikaci nástrojů sociálního bydlení v ČR)</a:t>
            </a:r>
          </a:p>
          <a:p>
            <a:pPr marL="64008" indent="0"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400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558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721346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Zabezpečení sociální agendy včetně řešení sociálně právních problémů v zařízeních poskytujících služby sociální péče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8016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cs-CZ" sz="2000" b="1" dirty="0" smtClean="0"/>
              <a:t>Spisová dokumentace klienta </a:t>
            </a:r>
            <a:br>
              <a:rPr lang="cs-CZ" sz="2000" b="1" dirty="0" smtClean="0"/>
            </a:br>
            <a:r>
              <a:rPr lang="cs-CZ" sz="2000" dirty="0"/>
              <a:t>(slouží jako pomůcka při řešení situace klienta)</a:t>
            </a:r>
          </a:p>
          <a:p>
            <a:pPr marL="64008" indent="0">
              <a:buNone/>
            </a:pPr>
            <a:r>
              <a:rPr lang="cs-CZ" sz="2000" b="1" dirty="0" smtClean="0"/>
              <a:t>Síťování – přehled sociálních služeb, institucí, organizací pro potřeby sociálních pracovníků</a:t>
            </a:r>
            <a:endParaRPr lang="cs-CZ" sz="2000" b="1" dirty="0"/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755576" y="3140968"/>
            <a:ext cx="6425940" cy="3016025"/>
            <a:chOff x="75" y="1842"/>
            <a:chExt cx="5612" cy="2634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75" y="1842"/>
              <a:ext cx="5610" cy="2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5619" y="4368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" name="Group 9"/>
            <p:cNvGrpSpPr>
              <a:grpSpLocks/>
            </p:cNvGrpSpPr>
            <p:nvPr/>
          </p:nvGrpSpPr>
          <p:grpSpPr bwMode="auto">
            <a:xfrm>
              <a:off x="2235" y="3110"/>
              <a:ext cx="1151" cy="166"/>
              <a:chOff x="2235" y="3110"/>
              <a:chExt cx="1151" cy="166"/>
            </a:xfrm>
          </p:grpSpPr>
          <p:sp>
            <p:nvSpPr>
              <p:cNvPr id="1160" name="Rectangle 7"/>
              <p:cNvSpPr>
                <a:spLocks noChangeArrowheads="1"/>
              </p:cNvSpPr>
              <p:nvPr/>
            </p:nvSpPr>
            <p:spPr bwMode="auto">
              <a:xfrm>
                <a:off x="2235" y="3110"/>
                <a:ext cx="1151" cy="16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61" name="Rectangle 8"/>
              <p:cNvSpPr>
                <a:spLocks noChangeArrowheads="1"/>
              </p:cNvSpPr>
              <p:nvPr/>
            </p:nvSpPr>
            <p:spPr bwMode="auto">
              <a:xfrm>
                <a:off x="2235" y="3110"/>
                <a:ext cx="1151" cy="166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2296" y="3135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2320" y="3135"/>
              <a:ext cx="10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S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2373" y="3135"/>
              <a:ext cx="767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ociální pracovník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3042" y="3135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2296" y="3220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" name="Group 17"/>
            <p:cNvGrpSpPr>
              <a:grpSpLocks/>
            </p:cNvGrpSpPr>
            <p:nvPr/>
          </p:nvGrpSpPr>
          <p:grpSpPr bwMode="auto">
            <a:xfrm>
              <a:off x="3674" y="3441"/>
              <a:ext cx="937" cy="165"/>
              <a:chOff x="3674" y="3441"/>
              <a:chExt cx="937" cy="165"/>
            </a:xfrm>
          </p:grpSpPr>
          <p:sp>
            <p:nvSpPr>
              <p:cNvPr id="1158" name="Rectangle 15"/>
              <p:cNvSpPr>
                <a:spLocks noChangeArrowheads="1"/>
              </p:cNvSpPr>
              <p:nvPr/>
            </p:nvSpPr>
            <p:spPr bwMode="auto">
              <a:xfrm>
                <a:off x="3674" y="3441"/>
                <a:ext cx="937" cy="16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9" name="Rectangle 16"/>
              <p:cNvSpPr>
                <a:spLocks noChangeArrowheads="1"/>
              </p:cNvSpPr>
              <p:nvPr/>
            </p:nvSpPr>
            <p:spPr bwMode="auto">
              <a:xfrm>
                <a:off x="3674" y="3441"/>
                <a:ext cx="937" cy="165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3736" y="3467"/>
              <a:ext cx="71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Sociální kurátor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9"/>
            <p:cNvSpPr>
              <a:spLocks noChangeArrowheads="1"/>
            </p:cNvSpPr>
            <p:nvPr/>
          </p:nvSpPr>
          <p:spPr bwMode="auto">
            <a:xfrm>
              <a:off x="4352" y="3467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20"/>
            <p:cNvSpPr>
              <a:spLocks noChangeArrowheads="1"/>
            </p:cNvSpPr>
            <p:nvPr/>
          </p:nvSpPr>
          <p:spPr bwMode="auto">
            <a:xfrm>
              <a:off x="3736" y="3551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7" name="Group 23"/>
            <p:cNvGrpSpPr>
              <a:grpSpLocks/>
            </p:cNvGrpSpPr>
            <p:nvPr/>
          </p:nvGrpSpPr>
          <p:grpSpPr bwMode="auto">
            <a:xfrm>
              <a:off x="3674" y="3717"/>
              <a:ext cx="937" cy="165"/>
              <a:chOff x="3674" y="3717"/>
              <a:chExt cx="937" cy="165"/>
            </a:xfrm>
          </p:grpSpPr>
          <p:sp>
            <p:nvSpPr>
              <p:cNvPr id="1156" name="Rectangle 21"/>
              <p:cNvSpPr>
                <a:spLocks noChangeArrowheads="1"/>
              </p:cNvSpPr>
              <p:nvPr/>
            </p:nvSpPr>
            <p:spPr bwMode="auto">
              <a:xfrm>
                <a:off x="3674" y="3717"/>
                <a:ext cx="937" cy="16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7" name="Rectangle 22"/>
              <p:cNvSpPr>
                <a:spLocks noChangeArrowheads="1"/>
              </p:cNvSpPr>
              <p:nvPr/>
            </p:nvSpPr>
            <p:spPr bwMode="auto">
              <a:xfrm>
                <a:off x="3674" y="3717"/>
                <a:ext cx="937" cy="165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3736" y="3744"/>
              <a:ext cx="26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Meto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>
              <a:off x="3938" y="3744"/>
              <a:ext cx="351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dik KÚ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4223" y="3744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1" name="Group 29"/>
            <p:cNvGrpSpPr>
              <a:grpSpLocks/>
            </p:cNvGrpSpPr>
            <p:nvPr/>
          </p:nvGrpSpPr>
          <p:grpSpPr bwMode="auto">
            <a:xfrm>
              <a:off x="4256" y="2140"/>
              <a:ext cx="864" cy="221"/>
              <a:chOff x="4256" y="2140"/>
              <a:chExt cx="864" cy="221"/>
            </a:xfrm>
          </p:grpSpPr>
          <p:sp>
            <p:nvSpPr>
              <p:cNvPr id="1154" name="Rectangle 27"/>
              <p:cNvSpPr>
                <a:spLocks noChangeArrowheads="1"/>
              </p:cNvSpPr>
              <p:nvPr/>
            </p:nvSpPr>
            <p:spPr bwMode="auto">
              <a:xfrm>
                <a:off x="4256" y="2140"/>
                <a:ext cx="864" cy="22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5" name="Rectangle 28"/>
              <p:cNvSpPr>
                <a:spLocks noChangeArrowheads="1"/>
              </p:cNvSpPr>
              <p:nvPr/>
            </p:nvSpPr>
            <p:spPr bwMode="auto">
              <a:xfrm>
                <a:off x="4256" y="2140"/>
                <a:ext cx="864" cy="221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22" name="Rectangle 30"/>
            <p:cNvSpPr>
              <a:spLocks noChangeArrowheads="1"/>
            </p:cNvSpPr>
            <p:nvPr/>
          </p:nvSpPr>
          <p:spPr bwMode="auto">
            <a:xfrm>
              <a:off x="4317" y="2165"/>
              <a:ext cx="62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Psychiatrická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31"/>
            <p:cNvSpPr>
              <a:spLocks noChangeArrowheads="1"/>
            </p:cNvSpPr>
            <p:nvPr/>
          </p:nvSpPr>
          <p:spPr bwMode="auto">
            <a:xfrm>
              <a:off x="4317" y="2253"/>
              <a:ext cx="35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léčebna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32"/>
            <p:cNvSpPr>
              <a:spLocks noChangeArrowheads="1"/>
            </p:cNvSpPr>
            <p:nvPr/>
          </p:nvSpPr>
          <p:spPr bwMode="auto">
            <a:xfrm>
              <a:off x="4610" y="2241"/>
              <a:ext cx="6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*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33"/>
            <p:cNvSpPr>
              <a:spLocks noChangeArrowheads="1"/>
            </p:cNvSpPr>
            <p:nvPr/>
          </p:nvSpPr>
          <p:spPr bwMode="auto">
            <a:xfrm>
              <a:off x="4643" y="2241"/>
              <a:ext cx="48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6" name="Group 36"/>
            <p:cNvGrpSpPr>
              <a:grpSpLocks/>
            </p:cNvGrpSpPr>
            <p:nvPr/>
          </p:nvGrpSpPr>
          <p:grpSpPr bwMode="auto">
            <a:xfrm>
              <a:off x="4318" y="2393"/>
              <a:ext cx="936" cy="276"/>
              <a:chOff x="4318" y="2393"/>
              <a:chExt cx="936" cy="276"/>
            </a:xfrm>
          </p:grpSpPr>
          <p:sp>
            <p:nvSpPr>
              <p:cNvPr id="1152" name="Rectangle 34"/>
              <p:cNvSpPr>
                <a:spLocks noChangeArrowheads="1"/>
              </p:cNvSpPr>
              <p:nvPr/>
            </p:nvSpPr>
            <p:spPr bwMode="auto">
              <a:xfrm>
                <a:off x="4318" y="2393"/>
                <a:ext cx="936" cy="27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3" name="Rectangle 35"/>
              <p:cNvSpPr>
                <a:spLocks noChangeArrowheads="1"/>
              </p:cNvSpPr>
              <p:nvPr/>
            </p:nvSpPr>
            <p:spPr bwMode="auto">
              <a:xfrm>
                <a:off x="4318" y="2393"/>
                <a:ext cx="936" cy="276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27" name="Rectangle 37"/>
            <p:cNvSpPr>
              <a:spLocks noChangeArrowheads="1"/>
            </p:cNvSpPr>
            <p:nvPr/>
          </p:nvSpPr>
          <p:spPr bwMode="auto">
            <a:xfrm>
              <a:off x="4380" y="2418"/>
              <a:ext cx="89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Městská nemocnice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38"/>
            <p:cNvSpPr>
              <a:spLocks noChangeArrowheads="1"/>
            </p:cNvSpPr>
            <p:nvPr/>
          </p:nvSpPr>
          <p:spPr bwMode="auto">
            <a:xfrm>
              <a:off x="4380" y="2505"/>
              <a:ext cx="49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Litoměřice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39"/>
            <p:cNvSpPr>
              <a:spLocks noChangeArrowheads="1"/>
            </p:cNvSpPr>
            <p:nvPr/>
          </p:nvSpPr>
          <p:spPr bwMode="auto">
            <a:xfrm>
              <a:off x="4801" y="2505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" name="Group 42"/>
            <p:cNvGrpSpPr>
              <a:grpSpLocks/>
            </p:cNvGrpSpPr>
            <p:nvPr/>
          </p:nvGrpSpPr>
          <p:grpSpPr bwMode="auto">
            <a:xfrm>
              <a:off x="2700" y="3662"/>
              <a:ext cx="864" cy="165"/>
              <a:chOff x="2700" y="3662"/>
              <a:chExt cx="864" cy="165"/>
            </a:xfrm>
          </p:grpSpPr>
          <p:sp>
            <p:nvSpPr>
              <p:cNvPr id="1150" name="Rectangle 40"/>
              <p:cNvSpPr>
                <a:spLocks noChangeArrowheads="1"/>
              </p:cNvSpPr>
              <p:nvPr/>
            </p:nvSpPr>
            <p:spPr bwMode="auto">
              <a:xfrm>
                <a:off x="2700" y="3662"/>
                <a:ext cx="864" cy="16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1" name="Rectangle 41"/>
              <p:cNvSpPr>
                <a:spLocks noChangeArrowheads="1"/>
              </p:cNvSpPr>
              <p:nvPr/>
            </p:nvSpPr>
            <p:spPr bwMode="auto">
              <a:xfrm>
                <a:off x="2700" y="3662"/>
                <a:ext cx="864" cy="165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31" name="Rectangle 43"/>
            <p:cNvSpPr>
              <a:spLocks noChangeArrowheads="1"/>
            </p:cNvSpPr>
            <p:nvPr/>
          </p:nvSpPr>
          <p:spPr bwMode="auto">
            <a:xfrm>
              <a:off x="2761" y="3689"/>
              <a:ext cx="74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Rodina, příbuzní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4" name="Rectangle 44"/>
            <p:cNvSpPr>
              <a:spLocks noChangeArrowheads="1"/>
            </p:cNvSpPr>
            <p:nvPr/>
          </p:nvSpPr>
          <p:spPr bwMode="auto">
            <a:xfrm>
              <a:off x="3406" y="3689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25" name="Group 47"/>
            <p:cNvGrpSpPr>
              <a:grpSpLocks/>
            </p:cNvGrpSpPr>
            <p:nvPr/>
          </p:nvGrpSpPr>
          <p:grpSpPr bwMode="auto">
            <a:xfrm>
              <a:off x="435" y="3220"/>
              <a:ext cx="936" cy="221"/>
              <a:chOff x="435" y="3220"/>
              <a:chExt cx="936" cy="221"/>
            </a:xfrm>
          </p:grpSpPr>
          <p:sp>
            <p:nvSpPr>
              <p:cNvPr id="1148" name="Rectangle 45"/>
              <p:cNvSpPr>
                <a:spLocks noChangeArrowheads="1"/>
              </p:cNvSpPr>
              <p:nvPr/>
            </p:nvSpPr>
            <p:spPr bwMode="auto">
              <a:xfrm>
                <a:off x="435" y="3220"/>
                <a:ext cx="936" cy="22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9" name="Rectangle 46"/>
              <p:cNvSpPr>
                <a:spLocks noChangeArrowheads="1"/>
              </p:cNvSpPr>
              <p:nvPr/>
            </p:nvSpPr>
            <p:spPr bwMode="auto">
              <a:xfrm>
                <a:off x="435" y="3220"/>
                <a:ext cx="936" cy="221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027" name="Rectangle 48"/>
            <p:cNvSpPr>
              <a:spLocks noChangeArrowheads="1"/>
            </p:cNvSpPr>
            <p:nvPr/>
          </p:nvSpPr>
          <p:spPr bwMode="auto">
            <a:xfrm>
              <a:off x="496" y="3245"/>
              <a:ext cx="637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Azylový dům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Rectangle 49"/>
            <p:cNvSpPr>
              <a:spLocks noChangeArrowheads="1"/>
            </p:cNvSpPr>
            <p:nvPr/>
          </p:nvSpPr>
          <p:spPr bwMode="auto">
            <a:xfrm>
              <a:off x="496" y="3332"/>
              <a:ext cx="75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Naděje, o. s. Ltm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Rectangle 50"/>
            <p:cNvSpPr>
              <a:spLocks noChangeArrowheads="1"/>
            </p:cNvSpPr>
            <p:nvPr/>
          </p:nvSpPr>
          <p:spPr bwMode="auto">
            <a:xfrm>
              <a:off x="1158" y="3332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30" name="Group 53"/>
            <p:cNvGrpSpPr>
              <a:grpSpLocks/>
            </p:cNvGrpSpPr>
            <p:nvPr/>
          </p:nvGrpSpPr>
          <p:grpSpPr bwMode="auto">
            <a:xfrm>
              <a:off x="435" y="2944"/>
              <a:ext cx="936" cy="221"/>
              <a:chOff x="435" y="2944"/>
              <a:chExt cx="936" cy="221"/>
            </a:xfrm>
          </p:grpSpPr>
          <p:sp>
            <p:nvSpPr>
              <p:cNvPr id="1146" name="Rectangle 51"/>
              <p:cNvSpPr>
                <a:spLocks noChangeArrowheads="1"/>
              </p:cNvSpPr>
              <p:nvPr/>
            </p:nvSpPr>
            <p:spPr bwMode="auto">
              <a:xfrm>
                <a:off x="435" y="2944"/>
                <a:ext cx="936" cy="22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7" name="Rectangle 52"/>
              <p:cNvSpPr>
                <a:spLocks noChangeArrowheads="1"/>
              </p:cNvSpPr>
              <p:nvPr/>
            </p:nvSpPr>
            <p:spPr bwMode="auto">
              <a:xfrm>
                <a:off x="435" y="2944"/>
                <a:ext cx="936" cy="221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031" name="Rectangle 54"/>
            <p:cNvSpPr>
              <a:spLocks noChangeArrowheads="1"/>
            </p:cNvSpPr>
            <p:nvPr/>
          </p:nvSpPr>
          <p:spPr bwMode="auto">
            <a:xfrm>
              <a:off x="496" y="2970"/>
              <a:ext cx="803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Azylový dům pro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Rectangle 55"/>
            <p:cNvSpPr>
              <a:spLocks noChangeArrowheads="1"/>
            </p:cNvSpPr>
            <p:nvPr/>
          </p:nvSpPr>
          <p:spPr bwMode="auto">
            <a:xfrm>
              <a:off x="496" y="3056"/>
              <a:ext cx="75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muže Litoměřice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Rectangle 56"/>
            <p:cNvSpPr>
              <a:spLocks noChangeArrowheads="1"/>
            </p:cNvSpPr>
            <p:nvPr/>
          </p:nvSpPr>
          <p:spPr bwMode="auto">
            <a:xfrm>
              <a:off x="1149" y="3056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34" name="Group 59"/>
            <p:cNvGrpSpPr>
              <a:grpSpLocks/>
            </p:cNvGrpSpPr>
            <p:nvPr/>
          </p:nvGrpSpPr>
          <p:grpSpPr bwMode="auto">
            <a:xfrm>
              <a:off x="1299" y="2724"/>
              <a:ext cx="1008" cy="165"/>
              <a:chOff x="1299" y="2724"/>
              <a:chExt cx="1008" cy="165"/>
            </a:xfrm>
          </p:grpSpPr>
          <p:sp>
            <p:nvSpPr>
              <p:cNvPr id="1144" name="Rectangle 57"/>
              <p:cNvSpPr>
                <a:spLocks noChangeArrowheads="1"/>
              </p:cNvSpPr>
              <p:nvPr/>
            </p:nvSpPr>
            <p:spPr bwMode="auto">
              <a:xfrm>
                <a:off x="1299" y="2724"/>
                <a:ext cx="1008" cy="16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5" name="Rectangle 58"/>
              <p:cNvSpPr>
                <a:spLocks noChangeArrowheads="1"/>
              </p:cNvSpPr>
              <p:nvPr/>
            </p:nvSpPr>
            <p:spPr bwMode="auto">
              <a:xfrm>
                <a:off x="1299" y="2724"/>
                <a:ext cx="1008" cy="165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035" name="Rectangle 60"/>
            <p:cNvSpPr>
              <a:spLocks noChangeArrowheads="1"/>
            </p:cNvSpPr>
            <p:nvPr/>
          </p:nvSpPr>
          <p:spPr bwMode="auto">
            <a:xfrm>
              <a:off x="1360" y="2750"/>
              <a:ext cx="117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K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Rectangle 61"/>
            <p:cNvSpPr>
              <a:spLocks noChangeArrowheads="1"/>
            </p:cNvSpPr>
            <p:nvPr/>
          </p:nvSpPr>
          <p:spPr bwMode="auto">
            <a:xfrm>
              <a:off x="1430" y="2750"/>
              <a:ext cx="77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Rectangle 62"/>
            <p:cNvSpPr>
              <a:spLocks noChangeArrowheads="1"/>
            </p:cNvSpPr>
            <p:nvPr/>
          </p:nvSpPr>
          <p:spPr bwMode="auto">
            <a:xfrm>
              <a:off x="1461" y="2750"/>
              <a:ext cx="89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Centrum Litoměřice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Rectangle 63"/>
            <p:cNvSpPr>
              <a:spLocks noChangeArrowheads="1"/>
            </p:cNvSpPr>
            <p:nvPr/>
          </p:nvSpPr>
          <p:spPr bwMode="auto">
            <a:xfrm>
              <a:off x="2243" y="2750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Rectangle 64"/>
            <p:cNvSpPr>
              <a:spLocks noChangeArrowheads="1"/>
            </p:cNvSpPr>
            <p:nvPr/>
          </p:nvSpPr>
          <p:spPr bwMode="auto">
            <a:xfrm>
              <a:off x="1360" y="2834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40" name="Group 67"/>
            <p:cNvGrpSpPr>
              <a:grpSpLocks/>
            </p:cNvGrpSpPr>
            <p:nvPr/>
          </p:nvGrpSpPr>
          <p:grpSpPr bwMode="auto">
            <a:xfrm>
              <a:off x="363" y="2393"/>
              <a:ext cx="1008" cy="221"/>
              <a:chOff x="363" y="2393"/>
              <a:chExt cx="1008" cy="221"/>
            </a:xfrm>
          </p:grpSpPr>
          <p:sp>
            <p:nvSpPr>
              <p:cNvPr id="1142" name="Rectangle 65"/>
              <p:cNvSpPr>
                <a:spLocks noChangeArrowheads="1"/>
              </p:cNvSpPr>
              <p:nvPr/>
            </p:nvSpPr>
            <p:spPr bwMode="auto">
              <a:xfrm>
                <a:off x="363" y="2393"/>
                <a:ext cx="1008" cy="22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3" name="Rectangle 66"/>
              <p:cNvSpPr>
                <a:spLocks noChangeArrowheads="1"/>
              </p:cNvSpPr>
              <p:nvPr/>
            </p:nvSpPr>
            <p:spPr bwMode="auto">
              <a:xfrm>
                <a:off x="363" y="2393"/>
                <a:ext cx="1008" cy="221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041" name="Rectangle 68"/>
            <p:cNvSpPr>
              <a:spLocks noChangeArrowheads="1"/>
            </p:cNvSpPr>
            <p:nvPr/>
          </p:nvSpPr>
          <p:spPr bwMode="auto">
            <a:xfrm>
              <a:off x="423" y="2418"/>
              <a:ext cx="833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White Light  I.,o.s.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Rectangle 69"/>
            <p:cNvSpPr>
              <a:spLocks noChangeArrowheads="1"/>
            </p:cNvSpPr>
            <p:nvPr/>
          </p:nvSpPr>
          <p:spPr bwMode="auto">
            <a:xfrm>
              <a:off x="1151" y="2418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Rectangle 70"/>
            <p:cNvSpPr>
              <a:spLocks noChangeArrowheads="1"/>
            </p:cNvSpPr>
            <p:nvPr/>
          </p:nvSpPr>
          <p:spPr bwMode="auto">
            <a:xfrm>
              <a:off x="423" y="2505"/>
              <a:ext cx="70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Ústí nad Labem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Rectangle 71"/>
            <p:cNvSpPr>
              <a:spLocks noChangeArrowheads="1"/>
            </p:cNvSpPr>
            <p:nvPr/>
          </p:nvSpPr>
          <p:spPr bwMode="auto">
            <a:xfrm>
              <a:off x="1037" y="2505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45" name="Group 74"/>
            <p:cNvGrpSpPr>
              <a:grpSpLocks/>
            </p:cNvGrpSpPr>
            <p:nvPr/>
          </p:nvGrpSpPr>
          <p:grpSpPr bwMode="auto">
            <a:xfrm>
              <a:off x="147" y="2118"/>
              <a:ext cx="720" cy="220"/>
              <a:chOff x="147" y="2118"/>
              <a:chExt cx="720" cy="220"/>
            </a:xfrm>
          </p:grpSpPr>
          <p:sp>
            <p:nvSpPr>
              <p:cNvPr id="1140" name="Rectangle 72"/>
              <p:cNvSpPr>
                <a:spLocks noChangeArrowheads="1"/>
              </p:cNvSpPr>
              <p:nvPr/>
            </p:nvSpPr>
            <p:spPr bwMode="auto">
              <a:xfrm>
                <a:off x="147" y="2118"/>
                <a:ext cx="720" cy="2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1" name="Rectangle 73"/>
              <p:cNvSpPr>
                <a:spLocks noChangeArrowheads="1"/>
              </p:cNvSpPr>
              <p:nvPr/>
            </p:nvSpPr>
            <p:spPr bwMode="auto">
              <a:xfrm>
                <a:off x="147" y="2118"/>
                <a:ext cx="720" cy="220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046" name="Rectangle 75"/>
            <p:cNvSpPr>
              <a:spLocks noChangeArrowheads="1"/>
            </p:cNvSpPr>
            <p:nvPr/>
          </p:nvSpPr>
          <p:spPr bwMode="auto">
            <a:xfrm>
              <a:off x="208" y="2143"/>
              <a:ext cx="61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Terapeutická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Rectangle 76"/>
            <p:cNvSpPr>
              <a:spLocks noChangeArrowheads="1"/>
            </p:cNvSpPr>
            <p:nvPr/>
          </p:nvSpPr>
          <p:spPr bwMode="auto">
            <a:xfrm>
              <a:off x="208" y="2230"/>
              <a:ext cx="43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komunita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8" name="Rectangle 77"/>
            <p:cNvSpPr>
              <a:spLocks noChangeArrowheads="1"/>
            </p:cNvSpPr>
            <p:nvPr/>
          </p:nvSpPr>
          <p:spPr bwMode="auto">
            <a:xfrm>
              <a:off x="571" y="2218"/>
              <a:ext cx="6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*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Rectangle 78"/>
            <p:cNvSpPr>
              <a:spLocks noChangeArrowheads="1"/>
            </p:cNvSpPr>
            <p:nvPr/>
          </p:nvSpPr>
          <p:spPr bwMode="auto">
            <a:xfrm>
              <a:off x="603" y="2218"/>
              <a:ext cx="48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50" name="Group 81"/>
            <p:cNvGrpSpPr>
              <a:grpSpLocks/>
            </p:cNvGrpSpPr>
            <p:nvPr/>
          </p:nvGrpSpPr>
          <p:grpSpPr bwMode="auto">
            <a:xfrm>
              <a:off x="1083" y="2118"/>
              <a:ext cx="1008" cy="220"/>
              <a:chOff x="1083" y="2118"/>
              <a:chExt cx="1008" cy="220"/>
            </a:xfrm>
          </p:grpSpPr>
          <p:sp>
            <p:nvSpPr>
              <p:cNvPr id="1138" name="Rectangle 79"/>
              <p:cNvSpPr>
                <a:spLocks noChangeArrowheads="1"/>
              </p:cNvSpPr>
              <p:nvPr/>
            </p:nvSpPr>
            <p:spPr bwMode="auto">
              <a:xfrm>
                <a:off x="1083" y="2118"/>
                <a:ext cx="1008" cy="2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9" name="Rectangle 80"/>
              <p:cNvSpPr>
                <a:spLocks noChangeArrowheads="1"/>
              </p:cNvSpPr>
              <p:nvPr/>
            </p:nvSpPr>
            <p:spPr bwMode="auto">
              <a:xfrm>
                <a:off x="1083" y="2118"/>
                <a:ext cx="1008" cy="220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051" name="Rectangle 82"/>
            <p:cNvSpPr>
              <a:spLocks noChangeArrowheads="1"/>
            </p:cNvSpPr>
            <p:nvPr/>
          </p:nvSpPr>
          <p:spPr bwMode="auto">
            <a:xfrm>
              <a:off x="1144" y="2143"/>
              <a:ext cx="65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Sananim, o. s.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Rectangle 83"/>
            <p:cNvSpPr>
              <a:spLocks noChangeArrowheads="1"/>
            </p:cNvSpPr>
            <p:nvPr/>
          </p:nvSpPr>
          <p:spPr bwMode="auto">
            <a:xfrm>
              <a:off x="1709" y="2143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Rectangle 84"/>
            <p:cNvSpPr>
              <a:spLocks noChangeArrowheads="1"/>
            </p:cNvSpPr>
            <p:nvPr/>
          </p:nvSpPr>
          <p:spPr bwMode="auto">
            <a:xfrm>
              <a:off x="1144" y="2230"/>
              <a:ext cx="58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Ústí nad Lab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Rectangle 85"/>
            <p:cNvSpPr>
              <a:spLocks noChangeArrowheads="1"/>
            </p:cNvSpPr>
            <p:nvPr/>
          </p:nvSpPr>
          <p:spPr bwMode="auto">
            <a:xfrm>
              <a:off x="1639" y="2230"/>
              <a:ext cx="16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em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Rectangle 86"/>
            <p:cNvSpPr>
              <a:spLocks noChangeArrowheads="1"/>
            </p:cNvSpPr>
            <p:nvPr/>
          </p:nvSpPr>
          <p:spPr bwMode="auto">
            <a:xfrm>
              <a:off x="1757" y="2230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56" name="Group 89"/>
            <p:cNvGrpSpPr>
              <a:grpSpLocks/>
            </p:cNvGrpSpPr>
            <p:nvPr/>
          </p:nvGrpSpPr>
          <p:grpSpPr bwMode="auto">
            <a:xfrm>
              <a:off x="1587" y="2393"/>
              <a:ext cx="936" cy="221"/>
              <a:chOff x="1587" y="2393"/>
              <a:chExt cx="936" cy="221"/>
            </a:xfrm>
          </p:grpSpPr>
          <p:sp>
            <p:nvSpPr>
              <p:cNvPr id="1136" name="Rectangle 87"/>
              <p:cNvSpPr>
                <a:spLocks noChangeArrowheads="1"/>
              </p:cNvSpPr>
              <p:nvPr/>
            </p:nvSpPr>
            <p:spPr bwMode="auto">
              <a:xfrm>
                <a:off x="1587" y="2393"/>
                <a:ext cx="936" cy="22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7" name="Rectangle 88"/>
              <p:cNvSpPr>
                <a:spLocks noChangeArrowheads="1"/>
              </p:cNvSpPr>
              <p:nvPr/>
            </p:nvSpPr>
            <p:spPr bwMode="auto">
              <a:xfrm>
                <a:off x="1587" y="2393"/>
                <a:ext cx="936" cy="221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057" name="Rectangle 90"/>
            <p:cNvSpPr>
              <a:spLocks noChangeArrowheads="1"/>
            </p:cNvSpPr>
            <p:nvPr/>
          </p:nvSpPr>
          <p:spPr bwMode="auto">
            <a:xfrm>
              <a:off x="1649" y="2418"/>
              <a:ext cx="86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Zařízení zajišťující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8" name="Rectangle 91"/>
            <p:cNvSpPr>
              <a:spLocks noChangeArrowheads="1"/>
            </p:cNvSpPr>
            <p:nvPr/>
          </p:nvSpPr>
          <p:spPr bwMode="auto">
            <a:xfrm>
              <a:off x="1649" y="2505"/>
              <a:ext cx="47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detoxikaci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Rectangle 92"/>
            <p:cNvSpPr>
              <a:spLocks noChangeArrowheads="1"/>
            </p:cNvSpPr>
            <p:nvPr/>
          </p:nvSpPr>
          <p:spPr bwMode="auto">
            <a:xfrm>
              <a:off x="2049" y="2505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0" name="Freeform 93"/>
            <p:cNvSpPr>
              <a:spLocks noEditPoints="1"/>
            </p:cNvSpPr>
            <p:nvPr/>
          </p:nvSpPr>
          <p:spPr bwMode="auto">
            <a:xfrm>
              <a:off x="3008" y="3276"/>
              <a:ext cx="110" cy="386"/>
            </a:xfrm>
            <a:custGeom>
              <a:avLst/>
              <a:gdLst>
                <a:gd name="T0" fmla="*/ 34 w 110"/>
                <a:gd name="T1" fmla="*/ 33 h 386"/>
                <a:gd name="T2" fmla="*/ 93 w 110"/>
                <a:gd name="T3" fmla="*/ 351 h 386"/>
                <a:gd name="T4" fmla="*/ 75 w 110"/>
                <a:gd name="T5" fmla="*/ 353 h 386"/>
                <a:gd name="T6" fmla="*/ 16 w 110"/>
                <a:gd name="T7" fmla="*/ 35 h 386"/>
                <a:gd name="T8" fmla="*/ 34 w 110"/>
                <a:gd name="T9" fmla="*/ 33 h 386"/>
                <a:gd name="T10" fmla="*/ 0 w 110"/>
                <a:gd name="T11" fmla="*/ 44 h 386"/>
                <a:gd name="T12" fmla="*/ 19 w 110"/>
                <a:gd name="T13" fmla="*/ 0 h 386"/>
                <a:gd name="T14" fmla="*/ 53 w 110"/>
                <a:gd name="T15" fmla="*/ 38 h 386"/>
                <a:gd name="T16" fmla="*/ 0 w 110"/>
                <a:gd name="T17" fmla="*/ 44 h 386"/>
                <a:gd name="T18" fmla="*/ 110 w 110"/>
                <a:gd name="T19" fmla="*/ 342 h 386"/>
                <a:gd name="T20" fmla="*/ 91 w 110"/>
                <a:gd name="T21" fmla="*/ 386 h 386"/>
                <a:gd name="T22" fmla="*/ 56 w 110"/>
                <a:gd name="T23" fmla="*/ 348 h 386"/>
                <a:gd name="T24" fmla="*/ 110 w 110"/>
                <a:gd name="T25" fmla="*/ 342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386">
                  <a:moveTo>
                    <a:pt x="34" y="33"/>
                  </a:moveTo>
                  <a:lnTo>
                    <a:pt x="93" y="351"/>
                  </a:lnTo>
                  <a:lnTo>
                    <a:pt x="75" y="353"/>
                  </a:lnTo>
                  <a:lnTo>
                    <a:pt x="16" y="35"/>
                  </a:lnTo>
                  <a:lnTo>
                    <a:pt x="34" y="33"/>
                  </a:lnTo>
                  <a:close/>
                  <a:moveTo>
                    <a:pt x="0" y="44"/>
                  </a:moveTo>
                  <a:lnTo>
                    <a:pt x="19" y="0"/>
                  </a:lnTo>
                  <a:lnTo>
                    <a:pt x="53" y="38"/>
                  </a:lnTo>
                  <a:lnTo>
                    <a:pt x="0" y="44"/>
                  </a:lnTo>
                  <a:close/>
                  <a:moveTo>
                    <a:pt x="110" y="342"/>
                  </a:moveTo>
                  <a:lnTo>
                    <a:pt x="91" y="386"/>
                  </a:lnTo>
                  <a:lnTo>
                    <a:pt x="56" y="348"/>
                  </a:lnTo>
                  <a:lnTo>
                    <a:pt x="110" y="342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1" name="Freeform 94"/>
            <p:cNvSpPr>
              <a:spLocks noEditPoints="1"/>
            </p:cNvSpPr>
            <p:nvPr/>
          </p:nvSpPr>
          <p:spPr bwMode="auto">
            <a:xfrm>
              <a:off x="3386" y="2881"/>
              <a:ext cx="1133" cy="259"/>
            </a:xfrm>
            <a:custGeom>
              <a:avLst/>
              <a:gdLst>
                <a:gd name="T0" fmla="*/ 4564 w 4720"/>
                <a:gd name="T1" fmla="*/ 104 h 1411"/>
                <a:gd name="T2" fmla="*/ 165 w 4720"/>
                <a:gd name="T3" fmla="*/ 1340 h 1411"/>
                <a:gd name="T4" fmla="*/ 144 w 4720"/>
                <a:gd name="T5" fmla="*/ 1329 h 1411"/>
                <a:gd name="T6" fmla="*/ 156 w 4720"/>
                <a:gd name="T7" fmla="*/ 1308 h 1411"/>
                <a:gd name="T8" fmla="*/ 4555 w 4720"/>
                <a:gd name="T9" fmla="*/ 72 h 1411"/>
                <a:gd name="T10" fmla="*/ 4575 w 4720"/>
                <a:gd name="T11" fmla="*/ 83 h 1411"/>
                <a:gd name="T12" fmla="*/ 4564 w 4720"/>
                <a:gd name="T13" fmla="*/ 104 h 1411"/>
                <a:gd name="T14" fmla="*/ 4500 w 4720"/>
                <a:gd name="T15" fmla="*/ 0 h 1411"/>
                <a:gd name="T16" fmla="*/ 4720 w 4720"/>
                <a:gd name="T17" fmla="*/ 42 h 1411"/>
                <a:gd name="T18" fmla="*/ 4554 w 4720"/>
                <a:gd name="T19" fmla="*/ 193 h 1411"/>
                <a:gd name="T20" fmla="*/ 4500 w 4720"/>
                <a:gd name="T21" fmla="*/ 0 h 1411"/>
                <a:gd name="T22" fmla="*/ 219 w 4720"/>
                <a:gd name="T23" fmla="*/ 1411 h 1411"/>
                <a:gd name="T24" fmla="*/ 0 w 4720"/>
                <a:gd name="T25" fmla="*/ 1369 h 1411"/>
                <a:gd name="T26" fmla="*/ 165 w 4720"/>
                <a:gd name="T27" fmla="*/ 1219 h 1411"/>
                <a:gd name="T28" fmla="*/ 219 w 4720"/>
                <a:gd name="T29" fmla="*/ 1411 h 1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20" h="1411">
                  <a:moveTo>
                    <a:pt x="4564" y="104"/>
                  </a:moveTo>
                  <a:lnTo>
                    <a:pt x="165" y="1340"/>
                  </a:lnTo>
                  <a:cubicBezTo>
                    <a:pt x="156" y="1343"/>
                    <a:pt x="147" y="1337"/>
                    <a:pt x="144" y="1329"/>
                  </a:cubicBezTo>
                  <a:cubicBezTo>
                    <a:pt x="142" y="1320"/>
                    <a:pt x="147" y="1310"/>
                    <a:pt x="156" y="1308"/>
                  </a:cubicBezTo>
                  <a:lnTo>
                    <a:pt x="4555" y="72"/>
                  </a:lnTo>
                  <a:cubicBezTo>
                    <a:pt x="4564" y="69"/>
                    <a:pt x="4573" y="74"/>
                    <a:pt x="4575" y="83"/>
                  </a:cubicBezTo>
                  <a:cubicBezTo>
                    <a:pt x="4578" y="92"/>
                    <a:pt x="4573" y="101"/>
                    <a:pt x="4564" y="104"/>
                  </a:cubicBezTo>
                  <a:close/>
                  <a:moveTo>
                    <a:pt x="4500" y="0"/>
                  </a:moveTo>
                  <a:lnTo>
                    <a:pt x="4720" y="42"/>
                  </a:lnTo>
                  <a:lnTo>
                    <a:pt x="4554" y="193"/>
                  </a:lnTo>
                  <a:lnTo>
                    <a:pt x="4500" y="0"/>
                  </a:lnTo>
                  <a:close/>
                  <a:moveTo>
                    <a:pt x="219" y="1411"/>
                  </a:moveTo>
                  <a:lnTo>
                    <a:pt x="0" y="1369"/>
                  </a:lnTo>
                  <a:lnTo>
                    <a:pt x="165" y="1219"/>
                  </a:lnTo>
                  <a:lnTo>
                    <a:pt x="219" y="1411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2" name="Freeform 95"/>
            <p:cNvSpPr>
              <a:spLocks noEditPoints="1"/>
            </p:cNvSpPr>
            <p:nvPr/>
          </p:nvSpPr>
          <p:spPr bwMode="auto">
            <a:xfrm>
              <a:off x="3310" y="2515"/>
              <a:ext cx="1008" cy="598"/>
            </a:xfrm>
            <a:custGeom>
              <a:avLst/>
              <a:gdLst>
                <a:gd name="T0" fmla="*/ 9 w 4202"/>
                <a:gd name="T1" fmla="*/ 3220 h 3252"/>
                <a:gd name="T2" fmla="*/ 4060 w 4202"/>
                <a:gd name="T3" fmla="*/ 89 h 3252"/>
                <a:gd name="T4" fmla="*/ 4083 w 4202"/>
                <a:gd name="T5" fmla="*/ 92 h 3252"/>
                <a:gd name="T6" fmla="*/ 4080 w 4202"/>
                <a:gd name="T7" fmla="*/ 115 h 3252"/>
                <a:gd name="T8" fmla="*/ 29 w 4202"/>
                <a:gd name="T9" fmla="*/ 3246 h 3252"/>
                <a:gd name="T10" fmla="*/ 6 w 4202"/>
                <a:gd name="T11" fmla="*/ 3243 h 3252"/>
                <a:gd name="T12" fmla="*/ 9 w 4202"/>
                <a:gd name="T13" fmla="*/ 3220 h 3252"/>
                <a:gd name="T14" fmla="*/ 3983 w 4202"/>
                <a:gd name="T15" fmla="*/ 43 h 3252"/>
                <a:gd name="T16" fmla="*/ 4202 w 4202"/>
                <a:gd name="T17" fmla="*/ 0 h 3252"/>
                <a:gd name="T18" fmla="*/ 4105 w 4202"/>
                <a:gd name="T19" fmla="*/ 201 h 3252"/>
                <a:gd name="T20" fmla="*/ 3983 w 4202"/>
                <a:gd name="T21" fmla="*/ 43 h 3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02" h="3252">
                  <a:moveTo>
                    <a:pt x="9" y="3220"/>
                  </a:moveTo>
                  <a:lnTo>
                    <a:pt x="4060" y="89"/>
                  </a:lnTo>
                  <a:cubicBezTo>
                    <a:pt x="4067" y="83"/>
                    <a:pt x="4078" y="84"/>
                    <a:pt x="4083" y="92"/>
                  </a:cubicBezTo>
                  <a:cubicBezTo>
                    <a:pt x="4089" y="99"/>
                    <a:pt x="4088" y="109"/>
                    <a:pt x="4080" y="115"/>
                  </a:cubicBezTo>
                  <a:lnTo>
                    <a:pt x="29" y="3246"/>
                  </a:lnTo>
                  <a:cubicBezTo>
                    <a:pt x="22" y="3252"/>
                    <a:pt x="11" y="3251"/>
                    <a:pt x="6" y="3243"/>
                  </a:cubicBezTo>
                  <a:cubicBezTo>
                    <a:pt x="0" y="3236"/>
                    <a:pt x="1" y="3226"/>
                    <a:pt x="9" y="3220"/>
                  </a:cubicBezTo>
                  <a:close/>
                  <a:moveTo>
                    <a:pt x="3983" y="43"/>
                  </a:moveTo>
                  <a:lnTo>
                    <a:pt x="4202" y="0"/>
                  </a:lnTo>
                  <a:lnTo>
                    <a:pt x="4105" y="201"/>
                  </a:lnTo>
                  <a:lnTo>
                    <a:pt x="3983" y="43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3" name="Freeform 96"/>
            <p:cNvSpPr>
              <a:spLocks noEditPoints="1"/>
            </p:cNvSpPr>
            <p:nvPr/>
          </p:nvSpPr>
          <p:spPr bwMode="auto">
            <a:xfrm>
              <a:off x="3382" y="3272"/>
              <a:ext cx="292" cy="445"/>
            </a:xfrm>
            <a:custGeom>
              <a:avLst/>
              <a:gdLst>
                <a:gd name="T0" fmla="*/ 68 w 2438"/>
                <a:gd name="T1" fmla="*/ 24 h 4838"/>
                <a:gd name="T2" fmla="*/ 2319 w 2438"/>
                <a:gd name="T3" fmla="*/ 4525 h 4838"/>
                <a:gd name="T4" fmla="*/ 2304 w 2438"/>
                <a:gd name="T5" fmla="*/ 4570 h 4838"/>
                <a:gd name="T6" fmla="*/ 2259 w 2438"/>
                <a:gd name="T7" fmla="*/ 4555 h 4838"/>
                <a:gd name="T8" fmla="*/ 8 w 2438"/>
                <a:gd name="T9" fmla="*/ 53 h 4838"/>
                <a:gd name="T10" fmla="*/ 23 w 2438"/>
                <a:gd name="T11" fmla="*/ 9 h 4838"/>
                <a:gd name="T12" fmla="*/ 68 w 2438"/>
                <a:gd name="T13" fmla="*/ 24 h 4838"/>
                <a:gd name="T14" fmla="*/ 2438 w 2438"/>
                <a:gd name="T15" fmla="*/ 4391 h 4838"/>
                <a:gd name="T16" fmla="*/ 2438 w 2438"/>
                <a:gd name="T17" fmla="*/ 4838 h 4838"/>
                <a:gd name="T18" fmla="*/ 2080 w 2438"/>
                <a:gd name="T19" fmla="*/ 4570 h 4838"/>
                <a:gd name="T20" fmla="*/ 2438 w 2438"/>
                <a:gd name="T21" fmla="*/ 4391 h 4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38" h="4838">
                  <a:moveTo>
                    <a:pt x="68" y="24"/>
                  </a:moveTo>
                  <a:lnTo>
                    <a:pt x="2319" y="4525"/>
                  </a:lnTo>
                  <a:cubicBezTo>
                    <a:pt x="2327" y="4542"/>
                    <a:pt x="2320" y="4562"/>
                    <a:pt x="2304" y="4570"/>
                  </a:cubicBezTo>
                  <a:cubicBezTo>
                    <a:pt x="2288" y="4578"/>
                    <a:pt x="2267" y="4572"/>
                    <a:pt x="2259" y="4555"/>
                  </a:cubicBezTo>
                  <a:lnTo>
                    <a:pt x="8" y="53"/>
                  </a:lnTo>
                  <a:cubicBezTo>
                    <a:pt x="0" y="37"/>
                    <a:pt x="7" y="17"/>
                    <a:pt x="23" y="9"/>
                  </a:cubicBezTo>
                  <a:cubicBezTo>
                    <a:pt x="40" y="0"/>
                    <a:pt x="60" y="7"/>
                    <a:pt x="68" y="24"/>
                  </a:cubicBezTo>
                  <a:close/>
                  <a:moveTo>
                    <a:pt x="2438" y="4391"/>
                  </a:moveTo>
                  <a:lnTo>
                    <a:pt x="2438" y="4838"/>
                  </a:lnTo>
                  <a:lnTo>
                    <a:pt x="2080" y="4570"/>
                  </a:lnTo>
                  <a:lnTo>
                    <a:pt x="2438" y="4391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4" name="Freeform 97"/>
            <p:cNvSpPr>
              <a:spLocks noEditPoints="1"/>
            </p:cNvSpPr>
            <p:nvPr/>
          </p:nvSpPr>
          <p:spPr bwMode="auto">
            <a:xfrm>
              <a:off x="4082" y="3603"/>
              <a:ext cx="48" cy="114"/>
            </a:xfrm>
            <a:custGeom>
              <a:avLst/>
              <a:gdLst>
                <a:gd name="T0" fmla="*/ 116 w 200"/>
                <a:gd name="T1" fmla="*/ 17 h 618"/>
                <a:gd name="T2" fmla="*/ 116 w 200"/>
                <a:gd name="T3" fmla="*/ 452 h 618"/>
                <a:gd name="T4" fmla="*/ 100 w 200"/>
                <a:gd name="T5" fmla="*/ 468 h 618"/>
                <a:gd name="T6" fmla="*/ 83 w 200"/>
                <a:gd name="T7" fmla="*/ 452 h 618"/>
                <a:gd name="T8" fmla="*/ 83 w 200"/>
                <a:gd name="T9" fmla="*/ 17 h 618"/>
                <a:gd name="T10" fmla="*/ 100 w 200"/>
                <a:gd name="T11" fmla="*/ 0 h 618"/>
                <a:gd name="T12" fmla="*/ 116 w 200"/>
                <a:gd name="T13" fmla="*/ 17 h 618"/>
                <a:gd name="T14" fmla="*/ 200 w 200"/>
                <a:gd name="T15" fmla="*/ 418 h 618"/>
                <a:gd name="T16" fmla="*/ 100 w 200"/>
                <a:gd name="T17" fmla="*/ 618 h 618"/>
                <a:gd name="T18" fmla="*/ 0 w 200"/>
                <a:gd name="T19" fmla="*/ 418 h 618"/>
                <a:gd name="T20" fmla="*/ 200 w 200"/>
                <a:gd name="T21" fmla="*/ 418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0" h="618">
                  <a:moveTo>
                    <a:pt x="116" y="17"/>
                  </a:moveTo>
                  <a:lnTo>
                    <a:pt x="116" y="452"/>
                  </a:lnTo>
                  <a:cubicBezTo>
                    <a:pt x="116" y="461"/>
                    <a:pt x="109" y="468"/>
                    <a:pt x="100" y="468"/>
                  </a:cubicBezTo>
                  <a:cubicBezTo>
                    <a:pt x="91" y="468"/>
                    <a:pt x="83" y="461"/>
                    <a:pt x="83" y="452"/>
                  </a:cubicBezTo>
                  <a:lnTo>
                    <a:pt x="83" y="17"/>
                  </a:lnTo>
                  <a:cubicBezTo>
                    <a:pt x="83" y="8"/>
                    <a:pt x="91" y="0"/>
                    <a:pt x="100" y="0"/>
                  </a:cubicBezTo>
                  <a:cubicBezTo>
                    <a:pt x="109" y="0"/>
                    <a:pt x="116" y="8"/>
                    <a:pt x="116" y="17"/>
                  </a:cubicBezTo>
                  <a:close/>
                  <a:moveTo>
                    <a:pt x="200" y="418"/>
                  </a:moveTo>
                  <a:lnTo>
                    <a:pt x="100" y="618"/>
                  </a:lnTo>
                  <a:lnTo>
                    <a:pt x="0" y="418"/>
                  </a:lnTo>
                  <a:lnTo>
                    <a:pt x="200" y="418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5" name="Freeform 98"/>
            <p:cNvSpPr>
              <a:spLocks noEditPoints="1"/>
            </p:cNvSpPr>
            <p:nvPr/>
          </p:nvSpPr>
          <p:spPr bwMode="auto">
            <a:xfrm>
              <a:off x="3386" y="3217"/>
              <a:ext cx="720" cy="228"/>
            </a:xfrm>
            <a:custGeom>
              <a:avLst/>
              <a:gdLst>
                <a:gd name="T0" fmla="*/ 161 w 3000"/>
                <a:gd name="T1" fmla="*/ 65 h 1239"/>
                <a:gd name="T2" fmla="*/ 2851 w 3000"/>
                <a:gd name="T3" fmla="*/ 1143 h 1239"/>
                <a:gd name="T4" fmla="*/ 2861 w 3000"/>
                <a:gd name="T5" fmla="*/ 1164 h 1239"/>
                <a:gd name="T6" fmla="*/ 2839 w 3000"/>
                <a:gd name="T7" fmla="*/ 1174 h 1239"/>
                <a:gd name="T8" fmla="*/ 148 w 3000"/>
                <a:gd name="T9" fmla="*/ 96 h 1239"/>
                <a:gd name="T10" fmla="*/ 139 w 3000"/>
                <a:gd name="T11" fmla="*/ 74 h 1239"/>
                <a:gd name="T12" fmla="*/ 161 w 3000"/>
                <a:gd name="T13" fmla="*/ 65 h 1239"/>
                <a:gd name="T14" fmla="*/ 148 w 3000"/>
                <a:gd name="T15" fmla="*/ 186 h 1239"/>
                <a:gd name="T16" fmla="*/ 0 w 3000"/>
                <a:gd name="T17" fmla="*/ 18 h 1239"/>
                <a:gd name="T18" fmla="*/ 223 w 3000"/>
                <a:gd name="T19" fmla="*/ 0 h 1239"/>
                <a:gd name="T20" fmla="*/ 148 w 3000"/>
                <a:gd name="T21" fmla="*/ 186 h 1239"/>
                <a:gd name="T22" fmla="*/ 2851 w 3000"/>
                <a:gd name="T23" fmla="*/ 1053 h 1239"/>
                <a:gd name="T24" fmla="*/ 3000 w 3000"/>
                <a:gd name="T25" fmla="*/ 1220 h 1239"/>
                <a:gd name="T26" fmla="*/ 2777 w 3000"/>
                <a:gd name="T27" fmla="*/ 1239 h 1239"/>
                <a:gd name="T28" fmla="*/ 2851 w 3000"/>
                <a:gd name="T29" fmla="*/ 1053 h 1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000" h="1239">
                  <a:moveTo>
                    <a:pt x="161" y="65"/>
                  </a:moveTo>
                  <a:lnTo>
                    <a:pt x="2851" y="1143"/>
                  </a:lnTo>
                  <a:cubicBezTo>
                    <a:pt x="2860" y="1146"/>
                    <a:pt x="2864" y="1156"/>
                    <a:pt x="2861" y="1164"/>
                  </a:cubicBezTo>
                  <a:cubicBezTo>
                    <a:pt x="2857" y="1173"/>
                    <a:pt x="2847" y="1177"/>
                    <a:pt x="2839" y="1174"/>
                  </a:cubicBezTo>
                  <a:lnTo>
                    <a:pt x="148" y="96"/>
                  </a:lnTo>
                  <a:cubicBezTo>
                    <a:pt x="140" y="92"/>
                    <a:pt x="136" y="83"/>
                    <a:pt x="139" y="74"/>
                  </a:cubicBezTo>
                  <a:cubicBezTo>
                    <a:pt x="142" y="66"/>
                    <a:pt x="152" y="62"/>
                    <a:pt x="161" y="65"/>
                  </a:cubicBezTo>
                  <a:close/>
                  <a:moveTo>
                    <a:pt x="148" y="186"/>
                  </a:moveTo>
                  <a:lnTo>
                    <a:pt x="0" y="18"/>
                  </a:lnTo>
                  <a:lnTo>
                    <a:pt x="223" y="0"/>
                  </a:lnTo>
                  <a:lnTo>
                    <a:pt x="148" y="186"/>
                  </a:lnTo>
                  <a:close/>
                  <a:moveTo>
                    <a:pt x="2851" y="1053"/>
                  </a:moveTo>
                  <a:lnTo>
                    <a:pt x="3000" y="1220"/>
                  </a:lnTo>
                  <a:lnTo>
                    <a:pt x="2777" y="1239"/>
                  </a:lnTo>
                  <a:lnTo>
                    <a:pt x="2851" y="1053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6" name="Freeform 99"/>
            <p:cNvSpPr>
              <a:spLocks noEditPoints="1"/>
            </p:cNvSpPr>
            <p:nvPr/>
          </p:nvSpPr>
          <p:spPr bwMode="auto">
            <a:xfrm>
              <a:off x="2019" y="2889"/>
              <a:ext cx="216" cy="221"/>
            </a:xfrm>
            <a:custGeom>
              <a:avLst/>
              <a:gdLst>
                <a:gd name="T0" fmla="*/ 226 w 1796"/>
                <a:gd name="T1" fmla="*/ 247 h 2403"/>
                <a:gd name="T2" fmla="*/ 1624 w 1796"/>
                <a:gd name="T3" fmla="*/ 2117 h 2403"/>
                <a:gd name="T4" fmla="*/ 1617 w 1796"/>
                <a:gd name="T5" fmla="*/ 2163 h 2403"/>
                <a:gd name="T6" fmla="*/ 1570 w 1796"/>
                <a:gd name="T7" fmla="*/ 2156 h 2403"/>
                <a:gd name="T8" fmla="*/ 173 w 1796"/>
                <a:gd name="T9" fmla="*/ 287 h 2403"/>
                <a:gd name="T10" fmla="*/ 179 w 1796"/>
                <a:gd name="T11" fmla="*/ 240 h 2403"/>
                <a:gd name="T12" fmla="*/ 226 w 1796"/>
                <a:gd name="T13" fmla="*/ 247 h 2403"/>
                <a:gd name="T14" fmla="*/ 79 w 1796"/>
                <a:gd name="T15" fmla="*/ 440 h 2403"/>
                <a:gd name="T16" fmla="*/ 0 w 1796"/>
                <a:gd name="T17" fmla="*/ 0 h 2403"/>
                <a:gd name="T18" fmla="*/ 399 w 1796"/>
                <a:gd name="T19" fmla="*/ 201 h 2403"/>
                <a:gd name="T20" fmla="*/ 79 w 1796"/>
                <a:gd name="T21" fmla="*/ 440 h 2403"/>
                <a:gd name="T22" fmla="*/ 1717 w 1796"/>
                <a:gd name="T23" fmla="*/ 1963 h 2403"/>
                <a:gd name="T24" fmla="*/ 1796 w 1796"/>
                <a:gd name="T25" fmla="*/ 2403 h 2403"/>
                <a:gd name="T26" fmla="*/ 1397 w 1796"/>
                <a:gd name="T27" fmla="*/ 2203 h 2403"/>
                <a:gd name="T28" fmla="*/ 1717 w 1796"/>
                <a:gd name="T29" fmla="*/ 1963 h 2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96" h="2403">
                  <a:moveTo>
                    <a:pt x="226" y="247"/>
                  </a:moveTo>
                  <a:lnTo>
                    <a:pt x="1624" y="2117"/>
                  </a:lnTo>
                  <a:cubicBezTo>
                    <a:pt x="1635" y="2131"/>
                    <a:pt x="1632" y="2152"/>
                    <a:pt x="1617" y="2163"/>
                  </a:cubicBezTo>
                  <a:cubicBezTo>
                    <a:pt x="1602" y="2174"/>
                    <a:pt x="1581" y="2171"/>
                    <a:pt x="1570" y="2156"/>
                  </a:cubicBezTo>
                  <a:lnTo>
                    <a:pt x="173" y="287"/>
                  </a:lnTo>
                  <a:cubicBezTo>
                    <a:pt x="162" y="272"/>
                    <a:pt x="165" y="251"/>
                    <a:pt x="179" y="240"/>
                  </a:cubicBezTo>
                  <a:cubicBezTo>
                    <a:pt x="194" y="229"/>
                    <a:pt x="215" y="232"/>
                    <a:pt x="226" y="247"/>
                  </a:cubicBezTo>
                  <a:close/>
                  <a:moveTo>
                    <a:pt x="79" y="440"/>
                  </a:moveTo>
                  <a:lnTo>
                    <a:pt x="0" y="0"/>
                  </a:lnTo>
                  <a:lnTo>
                    <a:pt x="399" y="201"/>
                  </a:lnTo>
                  <a:lnTo>
                    <a:pt x="79" y="440"/>
                  </a:lnTo>
                  <a:close/>
                  <a:moveTo>
                    <a:pt x="1717" y="1963"/>
                  </a:moveTo>
                  <a:lnTo>
                    <a:pt x="1796" y="2403"/>
                  </a:lnTo>
                  <a:lnTo>
                    <a:pt x="1397" y="2203"/>
                  </a:lnTo>
                  <a:lnTo>
                    <a:pt x="1717" y="1963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7" name="Freeform 100"/>
            <p:cNvSpPr>
              <a:spLocks noEditPoints="1"/>
            </p:cNvSpPr>
            <p:nvPr/>
          </p:nvSpPr>
          <p:spPr bwMode="auto">
            <a:xfrm>
              <a:off x="1995" y="2614"/>
              <a:ext cx="48" cy="113"/>
            </a:xfrm>
            <a:custGeom>
              <a:avLst/>
              <a:gdLst>
                <a:gd name="T0" fmla="*/ 166 w 400"/>
                <a:gd name="T1" fmla="*/ 1204 h 1237"/>
                <a:gd name="T2" fmla="*/ 166 w 400"/>
                <a:gd name="T3" fmla="*/ 334 h 1237"/>
                <a:gd name="T4" fmla="*/ 200 w 400"/>
                <a:gd name="T5" fmla="*/ 300 h 1237"/>
                <a:gd name="T6" fmla="*/ 233 w 400"/>
                <a:gd name="T7" fmla="*/ 334 h 1237"/>
                <a:gd name="T8" fmla="*/ 233 w 400"/>
                <a:gd name="T9" fmla="*/ 1204 h 1237"/>
                <a:gd name="T10" fmla="*/ 200 w 400"/>
                <a:gd name="T11" fmla="*/ 1237 h 1237"/>
                <a:gd name="T12" fmla="*/ 166 w 400"/>
                <a:gd name="T13" fmla="*/ 1204 h 1237"/>
                <a:gd name="T14" fmla="*/ 0 w 400"/>
                <a:gd name="T15" fmla="*/ 400 h 1237"/>
                <a:gd name="T16" fmla="*/ 200 w 400"/>
                <a:gd name="T17" fmla="*/ 0 h 1237"/>
                <a:gd name="T18" fmla="*/ 400 w 400"/>
                <a:gd name="T19" fmla="*/ 400 h 1237"/>
                <a:gd name="T20" fmla="*/ 0 w 400"/>
                <a:gd name="T21" fmla="*/ 400 h 1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0" h="1237">
                  <a:moveTo>
                    <a:pt x="166" y="1204"/>
                  </a:moveTo>
                  <a:lnTo>
                    <a:pt x="166" y="334"/>
                  </a:lnTo>
                  <a:cubicBezTo>
                    <a:pt x="166" y="315"/>
                    <a:pt x="181" y="300"/>
                    <a:pt x="200" y="300"/>
                  </a:cubicBezTo>
                  <a:cubicBezTo>
                    <a:pt x="218" y="300"/>
                    <a:pt x="233" y="315"/>
                    <a:pt x="233" y="334"/>
                  </a:cubicBezTo>
                  <a:lnTo>
                    <a:pt x="233" y="1204"/>
                  </a:lnTo>
                  <a:cubicBezTo>
                    <a:pt x="233" y="1222"/>
                    <a:pt x="218" y="1237"/>
                    <a:pt x="200" y="1237"/>
                  </a:cubicBezTo>
                  <a:cubicBezTo>
                    <a:pt x="181" y="1237"/>
                    <a:pt x="166" y="1222"/>
                    <a:pt x="166" y="1204"/>
                  </a:cubicBezTo>
                  <a:close/>
                  <a:moveTo>
                    <a:pt x="0" y="400"/>
                  </a:moveTo>
                  <a:lnTo>
                    <a:pt x="200" y="0"/>
                  </a:lnTo>
                  <a:lnTo>
                    <a:pt x="400" y="400"/>
                  </a:lnTo>
                  <a:lnTo>
                    <a:pt x="0" y="400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8" name="Freeform 101"/>
            <p:cNvSpPr>
              <a:spLocks noEditPoints="1"/>
            </p:cNvSpPr>
            <p:nvPr/>
          </p:nvSpPr>
          <p:spPr bwMode="auto">
            <a:xfrm>
              <a:off x="2355" y="2614"/>
              <a:ext cx="48" cy="499"/>
            </a:xfrm>
            <a:custGeom>
              <a:avLst/>
              <a:gdLst>
                <a:gd name="T0" fmla="*/ 167 w 400"/>
                <a:gd name="T1" fmla="*/ 5400 h 5434"/>
                <a:gd name="T2" fmla="*/ 167 w 400"/>
                <a:gd name="T3" fmla="*/ 334 h 5434"/>
                <a:gd name="T4" fmla="*/ 200 w 400"/>
                <a:gd name="T5" fmla="*/ 300 h 5434"/>
                <a:gd name="T6" fmla="*/ 234 w 400"/>
                <a:gd name="T7" fmla="*/ 334 h 5434"/>
                <a:gd name="T8" fmla="*/ 234 w 400"/>
                <a:gd name="T9" fmla="*/ 5400 h 5434"/>
                <a:gd name="T10" fmla="*/ 200 w 400"/>
                <a:gd name="T11" fmla="*/ 5434 h 5434"/>
                <a:gd name="T12" fmla="*/ 167 w 400"/>
                <a:gd name="T13" fmla="*/ 5400 h 5434"/>
                <a:gd name="T14" fmla="*/ 0 w 400"/>
                <a:gd name="T15" fmla="*/ 400 h 5434"/>
                <a:gd name="T16" fmla="*/ 200 w 400"/>
                <a:gd name="T17" fmla="*/ 0 h 5434"/>
                <a:gd name="T18" fmla="*/ 400 w 400"/>
                <a:gd name="T19" fmla="*/ 400 h 5434"/>
                <a:gd name="T20" fmla="*/ 0 w 400"/>
                <a:gd name="T21" fmla="*/ 400 h 5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0" h="5434">
                  <a:moveTo>
                    <a:pt x="167" y="5400"/>
                  </a:moveTo>
                  <a:lnTo>
                    <a:pt x="167" y="334"/>
                  </a:lnTo>
                  <a:cubicBezTo>
                    <a:pt x="167" y="315"/>
                    <a:pt x="182" y="300"/>
                    <a:pt x="200" y="300"/>
                  </a:cubicBezTo>
                  <a:cubicBezTo>
                    <a:pt x="219" y="300"/>
                    <a:pt x="234" y="315"/>
                    <a:pt x="234" y="334"/>
                  </a:cubicBezTo>
                  <a:lnTo>
                    <a:pt x="234" y="5400"/>
                  </a:lnTo>
                  <a:cubicBezTo>
                    <a:pt x="234" y="5419"/>
                    <a:pt x="219" y="5434"/>
                    <a:pt x="200" y="5434"/>
                  </a:cubicBezTo>
                  <a:cubicBezTo>
                    <a:pt x="182" y="5434"/>
                    <a:pt x="167" y="5419"/>
                    <a:pt x="167" y="5400"/>
                  </a:cubicBezTo>
                  <a:close/>
                  <a:moveTo>
                    <a:pt x="0" y="400"/>
                  </a:moveTo>
                  <a:lnTo>
                    <a:pt x="200" y="0"/>
                  </a:lnTo>
                  <a:lnTo>
                    <a:pt x="400" y="400"/>
                  </a:lnTo>
                  <a:lnTo>
                    <a:pt x="0" y="400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9" name="Freeform 102"/>
            <p:cNvSpPr>
              <a:spLocks noEditPoints="1"/>
            </p:cNvSpPr>
            <p:nvPr/>
          </p:nvSpPr>
          <p:spPr bwMode="auto">
            <a:xfrm>
              <a:off x="1371" y="3217"/>
              <a:ext cx="868" cy="126"/>
            </a:xfrm>
            <a:custGeom>
              <a:avLst/>
              <a:gdLst>
                <a:gd name="T0" fmla="*/ 7206 w 7236"/>
                <a:gd name="T1" fmla="*/ 68 h 1370"/>
                <a:gd name="T2" fmla="*/ 335 w 7236"/>
                <a:gd name="T3" fmla="*/ 1217 h 1370"/>
                <a:gd name="T4" fmla="*/ 296 w 7236"/>
                <a:gd name="T5" fmla="*/ 1189 h 1370"/>
                <a:gd name="T6" fmla="*/ 324 w 7236"/>
                <a:gd name="T7" fmla="*/ 1151 h 1370"/>
                <a:gd name="T8" fmla="*/ 7195 w 7236"/>
                <a:gd name="T9" fmla="*/ 3 h 1370"/>
                <a:gd name="T10" fmla="*/ 7233 w 7236"/>
                <a:gd name="T11" fmla="*/ 30 h 1370"/>
                <a:gd name="T12" fmla="*/ 7206 w 7236"/>
                <a:gd name="T13" fmla="*/ 68 h 1370"/>
                <a:gd name="T14" fmla="*/ 428 w 7236"/>
                <a:gd name="T15" fmla="*/ 1370 h 1370"/>
                <a:gd name="T16" fmla="*/ 0 w 7236"/>
                <a:gd name="T17" fmla="*/ 1239 h 1370"/>
                <a:gd name="T18" fmla="*/ 362 w 7236"/>
                <a:gd name="T19" fmla="*/ 976 h 1370"/>
                <a:gd name="T20" fmla="*/ 428 w 7236"/>
                <a:gd name="T21" fmla="*/ 1370 h 1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36" h="1370">
                  <a:moveTo>
                    <a:pt x="7206" y="68"/>
                  </a:moveTo>
                  <a:lnTo>
                    <a:pt x="335" y="1217"/>
                  </a:lnTo>
                  <a:cubicBezTo>
                    <a:pt x="317" y="1220"/>
                    <a:pt x="299" y="1208"/>
                    <a:pt x="296" y="1189"/>
                  </a:cubicBezTo>
                  <a:cubicBezTo>
                    <a:pt x="293" y="1171"/>
                    <a:pt x="306" y="1154"/>
                    <a:pt x="324" y="1151"/>
                  </a:cubicBezTo>
                  <a:lnTo>
                    <a:pt x="7195" y="3"/>
                  </a:lnTo>
                  <a:cubicBezTo>
                    <a:pt x="7213" y="0"/>
                    <a:pt x="7230" y="12"/>
                    <a:pt x="7233" y="30"/>
                  </a:cubicBezTo>
                  <a:cubicBezTo>
                    <a:pt x="7236" y="48"/>
                    <a:pt x="7224" y="65"/>
                    <a:pt x="7206" y="68"/>
                  </a:cubicBezTo>
                  <a:close/>
                  <a:moveTo>
                    <a:pt x="428" y="1370"/>
                  </a:moveTo>
                  <a:lnTo>
                    <a:pt x="0" y="1239"/>
                  </a:lnTo>
                  <a:lnTo>
                    <a:pt x="362" y="976"/>
                  </a:lnTo>
                  <a:lnTo>
                    <a:pt x="428" y="1370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0" name="Freeform 103"/>
            <p:cNvSpPr>
              <a:spLocks noEditPoints="1"/>
            </p:cNvSpPr>
            <p:nvPr/>
          </p:nvSpPr>
          <p:spPr bwMode="auto">
            <a:xfrm>
              <a:off x="1371" y="3043"/>
              <a:ext cx="868" cy="126"/>
            </a:xfrm>
            <a:custGeom>
              <a:avLst/>
              <a:gdLst>
                <a:gd name="T0" fmla="*/ 7195 w 7236"/>
                <a:gd name="T1" fmla="*/ 1364 h 1367"/>
                <a:gd name="T2" fmla="*/ 324 w 7236"/>
                <a:gd name="T3" fmla="*/ 219 h 1367"/>
                <a:gd name="T4" fmla="*/ 296 w 7236"/>
                <a:gd name="T5" fmla="*/ 181 h 1367"/>
                <a:gd name="T6" fmla="*/ 335 w 7236"/>
                <a:gd name="T7" fmla="*/ 153 h 1367"/>
                <a:gd name="T8" fmla="*/ 7206 w 7236"/>
                <a:gd name="T9" fmla="*/ 1299 h 1367"/>
                <a:gd name="T10" fmla="*/ 7233 w 7236"/>
                <a:gd name="T11" fmla="*/ 1337 h 1367"/>
                <a:gd name="T12" fmla="*/ 7195 w 7236"/>
                <a:gd name="T13" fmla="*/ 1364 h 1367"/>
                <a:gd name="T14" fmla="*/ 362 w 7236"/>
                <a:gd name="T15" fmla="*/ 395 h 1367"/>
                <a:gd name="T16" fmla="*/ 0 w 7236"/>
                <a:gd name="T17" fmla="*/ 131 h 1367"/>
                <a:gd name="T18" fmla="*/ 428 w 7236"/>
                <a:gd name="T19" fmla="*/ 0 h 1367"/>
                <a:gd name="T20" fmla="*/ 362 w 7236"/>
                <a:gd name="T21" fmla="*/ 395 h 1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36" h="1367">
                  <a:moveTo>
                    <a:pt x="7195" y="1364"/>
                  </a:moveTo>
                  <a:lnTo>
                    <a:pt x="324" y="219"/>
                  </a:lnTo>
                  <a:cubicBezTo>
                    <a:pt x="306" y="216"/>
                    <a:pt x="293" y="199"/>
                    <a:pt x="296" y="181"/>
                  </a:cubicBezTo>
                  <a:cubicBezTo>
                    <a:pt x="299" y="163"/>
                    <a:pt x="317" y="150"/>
                    <a:pt x="335" y="153"/>
                  </a:cubicBezTo>
                  <a:lnTo>
                    <a:pt x="7206" y="1299"/>
                  </a:lnTo>
                  <a:cubicBezTo>
                    <a:pt x="7224" y="1302"/>
                    <a:pt x="7236" y="1319"/>
                    <a:pt x="7233" y="1337"/>
                  </a:cubicBezTo>
                  <a:cubicBezTo>
                    <a:pt x="7230" y="1355"/>
                    <a:pt x="7213" y="1367"/>
                    <a:pt x="7195" y="1364"/>
                  </a:cubicBezTo>
                  <a:close/>
                  <a:moveTo>
                    <a:pt x="362" y="395"/>
                  </a:moveTo>
                  <a:lnTo>
                    <a:pt x="0" y="131"/>
                  </a:lnTo>
                  <a:lnTo>
                    <a:pt x="428" y="0"/>
                  </a:lnTo>
                  <a:lnTo>
                    <a:pt x="362" y="395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1" name="Freeform 104"/>
            <p:cNvSpPr>
              <a:spLocks noEditPoints="1"/>
            </p:cNvSpPr>
            <p:nvPr/>
          </p:nvSpPr>
          <p:spPr bwMode="auto">
            <a:xfrm>
              <a:off x="363" y="2610"/>
              <a:ext cx="1876" cy="559"/>
            </a:xfrm>
            <a:custGeom>
              <a:avLst/>
              <a:gdLst>
                <a:gd name="T0" fmla="*/ 15589 w 15638"/>
                <a:gd name="T1" fmla="*/ 6075 h 6081"/>
                <a:gd name="T2" fmla="*/ 300 w 15638"/>
                <a:gd name="T3" fmla="*/ 194 h 6081"/>
                <a:gd name="T4" fmla="*/ 280 w 15638"/>
                <a:gd name="T5" fmla="*/ 151 h 6081"/>
                <a:gd name="T6" fmla="*/ 324 w 15638"/>
                <a:gd name="T7" fmla="*/ 132 h 6081"/>
                <a:gd name="T8" fmla="*/ 15612 w 15638"/>
                <a:gd name="T9" fmla="*/ 6012 h 6081"/>
                <a:gd name="T10" fmla="*/ 15632 w 15638"/>
                <a:gd name="T11" fmla="*/ 6055 h 6081"/>
                <a:gd name="T12" fmla="*/ 15589 w 15638"/>
                <a:gd name="T13" fmla="*/ 6075 h 6081"/>
                <a:gd name="T14" fmla="*/ 302 w 15638"/>
                <a:gd name="T15" fmla="*/ 374 h 6081"/>
                <a:gd name="T16" fmla="*/ 0 w 15638"/>
                <a:gd name="T17" fmla="*/ 43 h 6081"/>
                <a:gd name="T18" fmla="*/ 446 w 15638"/>
                <a:gd name="T19" fmla="*/ 0 h 6081"/>
                <a:gd name="T20" fmla="*/ 302 w 15638"/>
                <a:gd name="T21" fmla="*/ 374 h 6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638" h="6081">
                  <a:moveTo>
                    <a:pt x="15589" y="6075"/>
                  </a:moveTo>
                  <a:lnTo>
                    <a:pt x="300" y="194"/>
                  </a:lnTo>
                  <a:cubicBezTo>
                    <a:pt x="282" y="188"/>
                    <a:pt x="274" y="168"/>
                    <a:pt x="280" y="151"/>
                  </a:cubicBezTo>
                  <a:cubicBezTo>
                    <a:pt x="287" y="134"/>
                    <a:pt x="306" y="125"/>
                    <a:pt x="324" y="132"/>
                  </a:cubicBezTo>
                  <a:lnTo>
                    <a:pt x="15612" y="6012"/>
                  </a:lnTo>
                  <a:cubicBezTo>
                    <a:pt x="15630" y="6019"/>
                    <a:pt x="15638" y="6038"/>
                    <a:pt x="15632" y="6055"/>
                  </a:cubicBezTo>
                  <a:cubicBezTo>
                    <a:pt x="15625" y="6073"/>
                    <a:pt x="15606" y="6081"/>
                    <a:pt x="15589" y="6075"/>
                  </a:cubicBezTo>
                  <a:close/>
                  <a:moveTo>
                    <a:pt x="302" y="374"/>
                  </a:moveTo>
                  <a:lnTo>
                    <a:pt x="0" y="43"/>
                  </a:lnTo>
                  <a:lnTo>
                    <a:pt x="446" y="0"/>
                  </a:lnTo>
                  <a:lnTo>
                    <a:pt x="302" y="374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2" name="Freeform 105"/>
            <p:cNvSpPr>
              <a:spLocks noEditPoints="1"/>
            </p:cNvSpPr>
            <p:nvPr/>
          </p:nvSpPr>
          <p:spPr bwMode="auto">
            <a:xfrm>
              <a:off x="1371" y="2614"/>
              <a:ext cx="77" cy="114"/>
            </a:xfrm>
            <a:custGeom>
              <a:avLst/>
              <a:gdLst>
                <a:gd name="T0" fmla="*/ 1148 w 1283"/>
                <a:gd name="T1" fmla="*/ 2437 h 2483"/>
                <a:gd name="T2" fmla="*/ 240 w 1283"/>
                <a:gd name="T3" fmla="*/ 626 h 2483"/>
                <a:gd name="T4" fmla="*/ 269 w 1283"/>
                <a:gd name="T5" fmla="*/ 537 h 2483"/>
                <a:gd name="T6" fmla="*/ 359 w 1283"/>
                <a:gd name="T7" fmla="*/ 567 h 2483"/>
                <a:gd name="T8" fmla="*/ 1267 w 1283"/>
                <a:gd name="T9" fmla="*/ 2377 h 2483"/>
                <a:gd name="T10" fmla="*/ 1237 w 1283"/>
                <a:gd name="T11" fmla="*/ 2467 h 2483"/>
                <a:gd name="T12" fmla="*/ 1148 w 1283"/>
                <a:gd name="T13" fmla="*/ 2437 h 2483"/>
                <a:gd name="T14" fmla="*/ 1 w 1283"/>
                <a:gd name="T15" fmla="*/ 895 h 2483"/>
                <a:gd name="T16" fmla="*/ 0 w 1283"/>
                <a:gd name="T17" fmla="*/ 0 h 2483"/>
                <a:gd name="T18" fmla="*/ 717 w 1283"/>
                <a:gd name="T19" fmla="*/ 536 h 2483"/>
                <a:gd name="T20" fmla="*/ 1 w 1283"/>
                <a:gd name="T21" fmla="*/ 895 h 2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83" h="2483">
                  <a:moveTo>
                    <a:pt x="1148" y="2437"/>
                  </a:moveTo>
                  <a:lnTo>
                    <a:pt x="240" y="626"/>
                  </a:lnTo>
                  <a:cubicBezTo>
                    <a:pt x="223" y="593"/>
                    <a:pt x="236" y="553"/>
                    <a:pt x="269" y="537"/>
                  </a:cubicBezTo>
                  <a:cubicBezTo>
                    <a:pt x="302" y="520"/>
                    <a:pt x="342" y="534"/>
                    <a:pt x="359" y="567"/>
                  </a:cubicBezTo>
                  <a:lnTo>
                    <a:pt x="1267" y="2377"/>
                  </a:lnTo>
                  <a:cubicBezTo>
                    <a:pt x="1283" y="2410"/>
                    <a:pt x="1270" y="2450"/>
                    <a:pt x="1237" y="2467"/>
                  </a:cubicBezTo>
                  <a:cubicBezTo>
                    <a:pt x="1204" y="2483"/>
                    <a:pt x="1164" y="2470"/>
                    <a:pt x="1148" y="2437"/>
                  </a:cubicBezTo>
                  <a:close/>
                  <a:moveTo>
                    <a:pt x="1" y="895"/>
                  </a:moveTo>
                  <a:lnTo>
                    <a:pt x="0" y="0"/>
                  </a:lnTo>
                  <a:lnTo>
                    <a:pt x="717" y="536"/>
                  </a:lnTo>
                  <a:lnTo>
                    <a:pt x="1" y="895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3" name="Freeform 106"/>
            <p:cNvSpPr>
              <a:spLocks noEditPoints="1"/>
            </p:cNvSpPr>
            <p:nvPr/>
          </p:nvSpPr>
          <p:spPr bwMode="auto">
            <a:xfrm>
              <a:off x="1491" y="2338"/>
              <a:ext cx="48" cy="389"/>
            </a:xfrm>
            <a:custGeom>
              <a:avLst/>
              <a:gdLst>
                <a:gd name="T0" fmla="*/ 334 w 800"/>
                <a:gd name="T1" fmla="*/ 8407 h 8474"/>
                <a:gd name="T2" fmla="*/ 334 w 800"/>
                <a:gd name="T3" fmla="*/ 667 h 8474"/>
                <a:gd name="T4" fmla="*/ 400 w 800"/>
                <a:gd name="T5" fmla="*/ 600 h 8474"/>
                <a:gd name="T6" fmla="*/ 467 w 800"/>
                <a:gd name="T7" fmla="*/ 667 h 8474"/>
                <a:gd name="T8" fmla="*/ 467 w 800"/>
                <a:gd name="T9" fmla="*/ 8407 h 8474"/>
                <a:gd name="T10" fmla="*/ 400 w 800"/>
                <a:gd name="T11" fmla="*/ 8474 h 8474"/>
                <a:gd name="T12" fmla="*/ 334 w 800"/>
                <a:gd name="T13" fmla="*/ 8407 h 8474"/>
                <a:gd name="T14" fmla="*/ 0 w 800"/>
                <a:gd name="T15" fmla="*/ 800 h 8474"/>
                <a:gd name="T16" fmla="*/ 400 w 800"/>
                <a:gd name="T17" fmla="*/ 0 h 8474"/>
                <a:gd name="T18" fmla="*/ 800 w 800"/>
                <a:gd name="T19" fmla="*/ 800 h 8474"/>
                <a:gd name="T20" fmla="*/ 0 w 800"/>
                <a:gd name="T21" fmla="*/ 800 h 8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0" h="8474">
                  <a:moveTo>
                    <a:pt x="334" y="8407"/>
                  </a:moveTo>
                  <a:lnTo>
                    <a:pt x="334" y="667"/>
                  </a:lnTo>
                  <a:cubicBezTo>
                    <a:pt x="334" y="630"/>
                    <a:pt x="364" y="600"/>
                    <a:pt x="400" y="600"/>
                  </a:cubicBezTo>
                  <a:cubicBezTo>
                    <a:pt x="437" y="600"/>
                    <a:pt x="467" y="630"/>
                    <a:pt x="467" y="667"/>
                  </a:cubicBezTo>
                  <a:lnTo>
                    <a:pt x="467" y="8407"/>
                  </a:lnTo>
                  <a:cubicBezTo>
                    <a:pt x="467" y="8444"/>
                    <a:pt x="437" y="8474"/>
                    <a:pt x="400" y="8474"/>
                  </a:cubicBezTo>
                  <a:cubicBezTo>
                    <a:pt x="364" y="8474"/>
                    <a:pt x="334" y="8444"/>
                    <a:pt x="334" y="8407"/>
                  </a:cubicBezTo>
                  <a:close/>
                  <a:moveTo>
                    <a:pt x="0" y="800"/>
                  </a:moveTo>
                  <a:lnTo>
                    <a:pt x="400" y="0"/>
                  </a:lnTo>
                  <a:lnTo>
                    <a:pt x="800" y="800"/>
                  </a:lnTo>
                  <a:lnTo>
                    <a:pt x="0" y="800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4" name="Freeform 107"/>
            <p:cNvSpPr>
              <a:spLocks noEditPoints="1"/>
            </p:cNvSpPr>
            <p:nvPr/>
          </p:nvSpPr>
          <p:spPr bwMode="auto">
            <a:xfrm>
              <a:off x="843" y="2338"/>
              <a:ext cx="48" cy="58"/>
            </a:xfrm>
            <a:custGeom>
              <a:avLst/>
              <a:gdLst>
                <a:gd name="T0" fmla="*/ 333 w 800"/>
                <a:gd name="T1" fmla="*/ 1200 h 1267"/>
                <a:gd name="T2" fmla="*/ 333 w 800"/>
                <a:gd name="T3" fmla="*/ 667 h 1267"/>
                <a:gd name="T4" fmla="*/ 400 w 800"/>
                <a:gd name="T5" fmla="*/ 600 h 1267"/>
                <a:gd name="T6" fmla="*/ 467 w 800"/>
                <a:gd name="T7" fmla="*/ 667 h 1267"/>
                <a:gd name="T8" fmla="*/ 467 w 800"/>
                <a:gd name="T9" fmla="*/ 1200 h 1267"/>
                <a:gd name="T10" fmla="*/ 400 w 800"/>
                <a:gd name="T11" fmla="*/ 1267 h 1267"/>
                <a:gd name="T12" fmla="*/ 333 w 800"/>
                <a:gd name="T13" fmla="*/ 1200 h 1267"/>
                <a:gd name="T14" fmla="*/ 0 w 800"/>
                <a:gd name="T15" fmla="*/ 800 h 1267"/>
                <a:gd name="T16" fmla="*/ 400 w 800"/>
                <a:gd name="T17" fmla="*/ 0 h 1267"/>
                <a:gd name="T18" fmla="*/ 800 w 800"/>
                <a:gd name="T19" fmla="*/ 800 h 1267"/>
                <a:gd name="T20" fmla="*/ 0 w 800"/>
                <a:gd name="T21" fmla="*/ 800 h 1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0" h="1267">
                  <a:moveTo>
                    <a:pt x="333" y="1200"/>
                  </a:moveTo>
                  <a:lnTo>
                    <a:pt x="333" y="667"/>
                  </a:lnTo>
                  <a:cubicBezTo>
                    <a:pt x="333" y="630"/>
                    <a:pt x="363" y="600"/>
                    <a:pt x="400" y="600"/>
                  </a:cubicBezTo>
                  <a:cubicBezTo>
                    <a:pt x="437" y="600"/>
                    <a:pt x="467" y="630"/>
                    <a:pt x="467" y="667"/>
                  </a:cubicBezTo>
                  <a:lnTo>
                    <a:pt x="467" y="1200"/>
                  </a:lnTo>
                  <a:cubicBezTo>
                    <a:pt x="467" y="1237"/>
                    <a:pt x="437" y="1267"/>
                    <a:pt x="400" y="1267"/>
                  </a:cubicBezTo>
                  <a:cubicBezTo>
                    <a:pt x="363" y="1267"/>
                    <a:pt x="333" y="1237"/>
                    <a:pt x="333" y="1200"/>
                  </a:cubicBezTo>
                  <a:close/>
                  <a:moveTo>
                    <a:pt x="0" y="800"/>
                  </a:moveTo>
                  <a:lnTo>
                    <a:pt x="400" y="0"/>
                  </a:lnTo>
                  <a:lnTo>
                    <a:pt x="800" y="800"/>
                  </a:lnTo>
                  <a:lnTo>
                    <a:pt x="0" y="800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5" name="Freeform 108"/>
            <p:cNvSpPr>
              <a:spLocks noEditPoints="1"/>
            </p:cNvSpPr>
            <p:nvPr/>
          </p:nvSpPr>
          <p:spPr bwMode="auto">
            <a:xfrm>
              <a:off x="867" y="2265"/>
              <a:ext cx="220" cy="36"/>
            </a:xfrm>
            <a:custGeom>
              <a:avLst/>
              <a:gdLst>
                <a:gd name="T0" fmla="*/ 3594 w 3660"/>
                <a:gd name="T1" fmla="*/ 456 h 800"/>
                <a:gd name="T2" fmla="*/ 667 w 3660"/>
                <a:gd name="T3" fmla="*/ 467 h 800"/>
                <a:gd name="T4" fmla="*/ 600 w 3660"/>
                <a:gd name="T5" fmla="*/ 401 h 800"/>
                <a:gd name="T6" fmla="*/ 667 w 3660"/>
                <a:gd name="T7" fmla="*/ 334 h 800"/>
                <a:gd name="T8" fmla="*/ 3593 w 3660"/>
                <a:gd name="T9" fmla="*/ 323 h 800"/>
                <a:gd name="T10" fmla="*/ 3660 w 3660"/>
                <a:gd name="T11" fmla="*/ 390 h 800"/>
                <a:gd name="T12" fmla="*/ 3594 w 3660"/>
                <a:gd name="T13" fmla="*/ 456 h 800"/>
                <a:gd name="T14" fmla="*/ 802 w 3660"/>
                <a:gd name="T15" fmla="*/ 800 h 800"/>
                <a:gd name="T16" fmla="*/ 0 w 3660"/>
                <a:gd name="T17" fmla="*/ 403 h 800"/>
                <a:gd name="T18" fmla="*/ 799 w 3660"/>
                <a:gd name="T19" fmla="*/ 0 h 800"/>
                <a:gd name="T20" fmla="*/ 802 w 3660"/>
                <a:gd name="T21" fmla="*/ 800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60" h="800">
                  <a:moveTo>
                    <a:pt x="3594" y="456"/>
                  </a:moveTo>
                  <a:lnTo>
                    <a:pt x="667" y="467"/>
                  </a:lnTo>
                  <a:cubicBezTo>
                    <a:pt x="630" y="467"/>
                    <a:pt x="600" y="438"/>
                    <a:pt x="600" y="401"/>
                  </a:cubicBezTo>
                  <a:cubicBezTo>
                    <a:pt x="600" y="364"/>
                    <a:pt x="630" y="334"/>
                    <a:pt x="667" y="334"/>
                  </a:cubicBezTo>
                  <a:lnTo>
                    <a:pt x="3593" y="323"/>
                  </a:lnTo>
                  <a:cubicBezTo>
                    <a:pt x="3630" y="323"/>
                    <a:pt x="3660" y="353"/>
                    <a:pt x="3660" y="390"/>
                  </a:cubicBezTo>
                  <a:cubicBezTo>
                    <a:pt x="3660" y="426"/>
                    <a:pt x="3631" y="456"/>
                    <a:pt x="3594" y="456"/>
                  </a:cubicBezTo>
                  <a:close/>
                  <a:moveTo>
                    <a:pt x="802" y="800"/>
                  </a:moveTo>
                  <a:lnTo>
                    <a:pt x="0" y="403"/>
                  </a:lnTo>
                  <a:lnTo>
                    <a:pt x="799" y="0"/>
                  </a:lnTo>
                  <a:lnTo>
                    <a:pt x="802" y="800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6" name="Line 109"/>
            <p:cNvSpPr>
              <a:spLocks noChangeShapeType="1"/>
            </p:cNvSpPr>
            <p:nvPr/>
          </p:nvSpPr>
          <p:spPr bwMode="auto">
            <a:xfrm flipV="1">
              <a:off x="2595" y="2283"/>
              <a:ext cx="0" cy="828"/>
            </a:xfrm>
            <a:prstGeom prst="line">
              <a:avLst/>
            </a:prstGeom>
            <a:noFill/>
            <a:ln w="6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7" name="Freeform 110"/>
            <p:cNvSpPr>
              <a:spLocks noEditPoints="1"/>
            </p:cNvSpPr>
            <p:nvPr/>
          </p:nvSpPr>
          <p:spPr bwMode="auto">
            <a:xfrm>
              <a:off x="2091" y="2264"/>
              <a:ext cx="508" cy="37"/>
            </a:xfrm>
            <a:custGeom>
              <a:avLst/>
              <a:gdLst>
                <a:gd name="T0" fmla="*/ 4204 w 4237"/>
                <a:gd name="T1" fmla="*/ 239 h 400"/>
                <a:gd name="T2" fmla="*/ 334 w 4237"/>
                <a:gd name="T3" fmla="*/ 233 h 400"/>
                <a:gd name="T4" fmla="*/ 300 w 4237"/>
                <a:gd name="T5" fmla="*/ 200 h 400"/>
                <a:gd name="T6" fmla="*/ 334 w 4237"/>
                <a:gd name="T7" fmla="*/ 166 h 400"/>
                <a:gd name="T8" fmla="*/ 4204 w 4237"/>
                <a:gd name="T9" fmla="*/ 172 h 400"/>
                <a:gd name="T10" fmla="*/ 4237 w 4237"/>
                <a:gd name="T11" fmla="*/ 206 h 400"/>
                <a:gd name="T12" fmla="*/ 4204 w 4237"/>
                <a:gd name="T13" fmla="*/ 239 h 400"/>
                <a:gd name="T14" fmla="*/ 400 w 4237"/>
                <a:gd name="T15" fmla="*/ 400 h 400"/>
                <a:gd name="T16" fmla="*/ 0 w 4237"/>
                <a:gd name="T17" fmla="*/ 199 h 400"/>
                <a:gd name="T18" fmla="*/ 401 w 4237"/>
                <a:gd name="T19" fmla="*/ 0 h 400"/>
                <a:gd name="T20" fmla="*/ 400 w 4237"/>
                <a:gd name="T21" fmla="*/ 40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37" h="400">
                  <a:moveTo>
                    <a:pt x="4204" y="239"/>
                  </a:moveTo>
                  <a:lnTo>
                    <a:pt x="334" y="233"/>
                  </a:lnTo>
                  <a:cubicBezTo>
                    <a:pt x="315" y="233"/>
                    <a:pt x="300" y="218"/>
                    <a:pt x="300" y="200"/>
                  </a:cubicBezTo>
                  <a:cubicBezTo>
                    <a:pt x="300" y="181"/>
                    <a:pt x="315" y="166"/>
                    <a:pt x="334" y="166"/>
                  </a:cubicBezTo>
                  <a:lnTo>
                    <a:pt x="4204" y="172"/>
                  </a:lnTo>
                  <a:cubicBezTo>
                    <a:pt x="4222" y="172"/>
                    <a:pt x="4237" y="187"/>
                    <a:pt x="4237" y="206"/>
                  </a:cubicBezTo>
                  <a:cubicBezTo>
                    <a:pt x="4237" y="224"/>
                    <a:pt x="4222" y="239"/>
                    <a:pt x="4204" y="239"/>
                  </a:cubicBezTo>
                  <a:close/>
                  <a:moveTo>
                    <a:pt x="400" y="400"/>
                  </a:moveTo>
                  <a:lnTo>
                    <a:pt x="0" y="199"/>
                  </a:lnTo>
                  <a:lnTo>
                    <a:pt x="401" y="0"/>
                  </a:lnTo>
                  <a:lnTo>
                    <a:pt x="400" y="400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grpSp>
          <p:nvGrpSpPr>
            <p:cNvPr id="1078" name="Group 113"/>
            <p:cNvGrpSpPr>
              <a:grpSpLocks/>
            </p:cNvGrpSpPr>
            <p:nvPr/>
          </p:nvGrpSpPr>
          <p:grpSpPr bwMode="auto">
            <a:xfrm>
              <a:off x="435" y="3551"/>
              <a:ext cx="936" cy="221"/>
              <a:chOff x="435" y="3551"/>
              <a:chExt cx="936" cy="221"/>
            </a:xfrm>
          </p:grpSpPr>
          <p:sp>
            <p:nvSpPr>
              <p:cNvPr id="1134" name="Rectangle 111"/>
              <p:cNvSpPr>
                <a:spLocks noChangeArrowheads="1"/>
              </p:cNvSpPr>
              <p:nvPr/>
            </p:nvSpPr>
            <p:spPr bwMode="auto">
              <a:xfrm>
                <a:off x="435" y="3551"/>
                <a:ext cx="936" cy="22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5" name="Rectangle 112"/>
              <p:cNvSpPr>
                <a:spLocks noChangeArrowheads="1"/>
              </p:cNvSpPr>
              <p:nvPr/>
            </p:nvSpPr>
            <p:spPr bwMode="auto">
              <a:xfrm>
                <a:off x="435" y="3551"/>
                <a:ext cx="936" cy="221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079" name="Rectangle 114"/>
            <p:cNvSpPr>
              <a:spLocks noChangeArrowheads="1"/>
            </p:cNvSpPr>
            <p:nvPr/>
          </p:nvSpPr>
          <p:spPr bwMode="auto">
            <a:xfrm>
              <a:off x="496" y="3576"/>
              <a:ext cx="803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Azylový dům pro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0" name="Rectangle 115"/>
            <p:cNvSpPr>
              <a:spLocks noChangeArrowheads="1"/>
            </p:cNvSpPr>
            <p:nvPr/>
          </p:nvSpPr>
          <p:spPr bwMode="auto">
            <a:xfrm>
              <a:off x="496" y="3663"/>
              <a:ext cx="37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matky s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1" name="Rectangle 116"/>
            <p:cNvSpPr>
              <a:spLocks noChangeArrowheads="1"/>
            </p:cNvSpPr>
            <p:nvPr/>
          </p:nvSpPr>
          <p:spPr bwMode="auto">
            <a:xfrm>
              <a:off x="797" y="3663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2" name="Rectangle 117"/>
            <p:cNvSpPr>
              <a:spLocks noChangeArrowheads="1"/>
            </p:cNvSpPr>
            <p:nvPr/>
          </p:nvSpPr>
          <p:spPr bwMode="auto">
            <a:xfrm>
              <a:off x="821" y="3663"/>
              <a:ext cx="50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dětmi, Ltm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3" name="Rectangle 118"/>
            <p:cNvSpPr>
              <a:spLocks noChangeArrowheads="1"/>
            </p:cNvSpPr>
            <p:nvPr/>
          </p:nvSpPr>
          <p:spPr bwMode="auto">
            <a:xfrm>
              <a:off x="1248" y="3663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4" name="Freeform 119"/>
            <p:cNvSpPr>
              <a:spLocks noEditPoints="1"/>
            </p:cNvSpPr>
            <p:nvPr/>
          </p:nvSpPr>
          <p:spPr bwMode="auto">
            <a:xfrm>
              <a:off x="1371" y="3217"/>
              <a:ext cx="868" cy="334"/>
            </a:xfrm>
            <a:custGeom>
              <a:avLst/>
              <a:gdLst>
                <a:gd name="T0" fmla="*/ 7215 w 7239"/>
                <a:gd name="T1" fmla="*/ 68 h 3635"/>
                <a:gd name="T2" fmla="*/ 314 w 7239"/>
                <a:gd name="T3" fmla="*/ 3516 h 3635"/>
                <a:gd name="T4" fmla="*/ 269 w 7239"/>
                <a:gd name="T5" fmla="*/ 3501 h 3635"/>
                <a:gd name="T6" fmla="*/ 284 w 7239"/>
                <a:gd name="T7" fmla="*/ 3456 h 3635"/>
                <a:gd name="T8" fmla="*/ 7186 w 7239"/>
                <a:gd name="T9" fmla="*/ 9 h 3635"/>
                <a:gd name="T10" fmla="*/ 7230 w 7239"/>
                <a:gd name="T11" fmla="*/ 24 h 3635"/>
                <a:gd name="T12" fmla="*/ 7215 w 7239"/>
                <a:gd name="T13" fmla="*/ 68 h 3635"/>
                <a:gd name="T14" fmla="*/ 448 w 7239"/>
                <a:gd name="T15" fmla="*/ 3635 h 3635"/>
                <a:gd name="T16" fmla="*/ 0 w 7239"/>
                <a:gd name="T17" fmla="*/ 3635 h 3635"/>
                <a:gd name="T18" fmla="*/ 269 w 7239"/>
                <a:gd name="T19" fmla="*/ 3277 h 3635"/>
                <a:gd name="T20" fmla="*/ 448 w 7239"/>
                <a:gd name="T21" fmla="*/ 3635 h 3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39" h="3635">
                  <a:moveTo>
                    <a:pt x="7215" y="68"/>
                  </a:moveTo>
                  <a:lnTo>
                    <a:pt x="314" y="3516"/>
                  </a:lnTo>
                  <a:cubicBezTo>
                    <a:pt x="297" y="3524"/>
                    <a:pt x="277" y="3518"/>
                    <a:pt x="269" y="3501"/>
                  </a:cubicBezTo>
                  <a:cubicBezTo>
                    <a:pt x="261" y="3485"/>
                    <a:pt x="267" y="3465"/>
                    <a:pt x="284" y="3456"/>
                  </a:cubicBezTo>
                  <a:lnTo>
                    <a:pt x="7186" y="9"/>
                  </a:lnTo>
                  <a:cubicBezTo>
                    <a:pt x="7202" y="0"/>
                    <a:pt x="7222" y="7"/>
                    <a:pt x="7230" y="24"/>
                  </a:cubicBezTo>
                  <a:cubicBezTo>
                    <a:pt x="7239" y="40"/>
                    <a:pt x="7232" y="60"/>
                    <a:pt x="7215" y="68"/>
                  </a:cubicBezTo>
                  <a:close/>
                  <a:moveTo>
                    <a:pt x="448" y="3635"/>
                  </a:moveTo>
                  <a:lnTo>
                    <a:pt x="0" y="3635"/>
                  </a:lnTo>
                  <a:lnTo>
                    <a:pt x="269" y="3277"/>
                  </a:lnTo>
                  <a:lnTo>
                    <a:pt x="448" y="3635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grpSp>
          <p:nvGrpSpPr>
            <p:cNvPr id="1085" name="Group 122"/>
            <p:cNvGrpSpPr>
              <a:grpSpLocks/>
            </p:cNvGrpSpPr>
            <p:nvPr/>
          </p:nvGrpSpPr>
          <p:grpSpPr bwMode="auto">
            <a:xfrm>
              <a:off x="4519" y="2802"/>
              <a:ext cx="936" cy="164"/>
              <a:chOff x="4519" y="2802"/>
              <a:chExt cx="936" cy="164"/>
            </a:xfrm>
          </p:grpSpPr>
          <p:sp>
            <p:nvSpPr>
              <p:cNvPr id="1132" name="Rectangle 120"/>
              <p:cNvSpPr>
                <a:spLocks noChangeArrowheads="1"/>
              </p:cNvSpPr>
              <p:nvPr/>
            </p:nvSpPr>
            <p:spPr bwMode="auto">
              <a:xfrm>
                <a:off x="4519" y="2802"/>
                <a:ext cx="936" cy="16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3" name="Rectangle 121"/>
              <p:cNvSpPr>
                <a:spLocks noChangeArrowheads="1"/>
              </p:cNvSpPr>
              <p:nvPr/>
            </p:nvSpPr>
            <p:spPr bwMode="auto">
              <a:xfrm>
                <a:off x="4519" y="2802"/>
                <a:ext cx="936" cy="164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086" name="Rectangle 123"/>
            <p:cNvSpPr>
              <a:spLocks noChangeArrowheads="1"/>
            </p:cNvSpPr>
            <p:nvPr/>
          </p:nvSpPr>
          <p:spPr bwMode="auto">
            <a:xfrm>
              <a:off x="4580" y="2829"/>
              <a:ext cx="49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noclehárna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7" name="Rectangle 124"/>
            <p:cNvSpPr>
              <a:spLocks noChangeArrowheads="1"/>
            </p:cNvSpPr>
            <p:nvPr/>
          </p:nvSpPr>
          <p:spPr bwMode="auto">
            <a:xfrm>
              <a:off x="5002" y="2829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88" name="Group 127"/>
            <p:cNvGrpSpPr>
              <a:grpSpLocks/>
            </p:cNvGrpSpPr>
            <p:nvPr/>
          </p:nvGrpSpPr>
          <p:grpSpPr bwMode="auto">
            <a:xfrm>
              <a:off x="4519" y="3055"/>
              <a:ext cx="936" cy="217"/>
              <a:chOff x="4519" y="3055"/>
              <a:chExt cx="936" cy="217"/>
            </a:xfrm>
          </p:grpSpPr>
          <p:sp>
            <p:nvSpPr>
              <p:cNvPr id="1130" name="Rectangle 125"/>
              <p:cNvSpPr>
                <a:spLocks noChangeArrowheads="1"/>
              </p:cNvSpPr>
              <p:nvPr/>
            </p:nvSpPr>
            <p:spPr bwMode="auto">
              <a:xfrm>
                <a:off x="4519" y="3055"/>
                <a:ext cx="936" cy="21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1" name="Rectangle 126"/>
              <p:cNvSpPr>
                <a:spLocks noChangeArrowheads="1"/>
              </p:cNvSpPr>
              <p:nvPr/>
            </p:nvSpPr>
            <p:spPr bwMode="auto">
              <a:xfrm>
                <a:off x="4519" y="3055"/>
                <a:ext cx="936" cy="217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089" name="Rectangle 128"/>
            <p:cNvSpPr>
              <a:spLocks noChangeArrowheads="1"/>
            </p:cNvSpPr>
            <p:nvPr/>
          </p:nvSpPr>
          <p:spPr bwMode="auto">
            <a:xfrm>
              <a:off x="4580" y="3080"/>
              <a:ext cx="91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Nízkoprahové denní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0" name="Rectangle 129"/>
            <p:cNvSpPr>
              <a:spLocks noChangeArrowheads="1"/>
            </p:cNvSpPr>
            <p:nvPr/>
          </p:nvSpPr>
          <p:spPr bwMode="auto">
            <a:xfrm>
              <a:off x="4580" y="3164"/>
              <a:ext cx="40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centrum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1" name="Rectangle 130"/>
            <p:cNvSpPr>
              <a:spLocks noChangeArrowheads="1"/>
            </p:cNvSpPr>
            <p:nvPr/>
          </p:nvSpPr>
          <p:spPr bwMode="auto">
            <a:xfrm>
              <a:off x="4919" y="3164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2" name="Freeform 131"/>
            <p:cNvSpPr>
              <a:spLocks noEditPoints="1"/>
            </p:cNvSpPr>
            <p:nvPr/>
          </p:nvSpPr>
          <p:spPr bwMode="auto">
            <a:xfrm>
              <a:off x="3386" y="3117"/>
              <a:ext cx="1133" cy="87"/>
            </a:xfrm>
            <a:custGeom>
              <a:avLst/>
              <a:gdLst>
                <a:gd name="T0" fmla="*/ 4555 w 4720"/>
                <a:gd name="T1" fmla="*/ 114 h 477"/>
                <a:gd name="T2" fmla="*/ 167 w 4720"/>
                <a:gd name="T3" fmla="*/ 396 h 477"/>
                <a:gd name="T4" fmla="*/ 149 w 4720"/>
                <a:gd name="T5" fmla="*/ 381 h 477"/>
                <a:gd name="T6" fmla="*/ 165 w 4720"/>
                <a:gd name="T7" fmla="*/ 363 h 477"/>
                <a:gd name="T8" fmla="*/ 4552 w 4720"/>
                <a:gd name="T9" fmla="*/ 81 h 477"/>
                <a:gd name="T10" fmla="*/ 4570 w 4720"/>
                <a:gd name="T11" fmla="*/ 97 h 477"/>
                <a:gd name="T12" fmla="*/ 4555 w 4720"/>
                <a:gd name="T13" fmla="*/ 114 h 477"/>
                <a:gd name="T14" fmla="*/ 4514 w 4720"/>
                <a:gd name="T15" fmla="*/ 0 h 477"/>
                <a:gd name="T16" fmla="*/ 4720 w 4720"/>
                <a:gd name="T17" fmla="*/ 87 h 477"/>
                <a:gd name="T18" fmla="*/ 4527 w 4720"/>
                <a:gd name="T19" fmla="*/ 200 h 477"/>
                <a:gd name="T20" fmla="*/ 4514 w 4720"/>
                <a:gd name="T21" fmla="*/ 0 h 477"/>
                <a:gd name="T22" fmla="*/ 206 w 4720"/>
                <a:gd name="T23" fmla="*/ 477 h 477"/>
                <a:gd name="T24" fmla="*/ 0 w 4720"/>
                <a:gd name="T25" fmla="*/ 390 h 477"/>
                <a:gd name="T26" fmla="*/ 193 w 4720"/>
                <a:gd name="T27" fmla="*/ 278 h 477"/>
                <a:gd name="T28" fmla="*/ 206 w 4720"/>
                <a:gd name="T29" fmla="*/ 477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20" h="477">
                  <a:moveTo>
                    <a:pt x="4555" y="114"/>
                  </a:moveTo>
                  <a:lnTo>
                    <a:pt x="167" y="396"/>
                  </a:lnTo>
                  <a:cubicBezTo>
                    <a:pt x="158" y="397"/>
                    <a:pt x="150" y="390"/>
                    <a:pt x="149" y="381"/>
                  </a:cubicBezTo>
                  <a:cubicBezTo>
                    <a:pt x="149" y="372"/>
                    <a:pt x="156" y="364"/>
                    <a:pt x="165" y="363"/>
                  </a:cubicBezTo>
                  <a:lnTo>
                    <a:pt x="4552" y="81"/>
                  </a:lnTo>
                  <a:cubicBezTo>
                    <a:pt x="4562" y="81"/>
                    <a:pt x="4570" y="88"/>
                    <a:pt x="4570" y="97"/>
                  </a:cubicBezTo>
                  <a:cubicBezTo>
                    <a:pt x="4571" y="106"/>
                    <a:pt x="4564" y="114"/>
                    <a:pt x="4555" y="114"/>
                  </a:cubicBezTo>
                  <a:close/>
                  <a:moveTo>
                    <a:pt x="4514" y="0"/>
                  </a:moveTo>
                  <a:lnTo>
                    <a:pt x="4720" y="87"/>
                  </a:lnTo>
                  <a:lnTo>
                    <a:pt x="4527" y="200"/>
                  </a:lnTo>
                  <a:lnTo>
                    <a:pt x="4514" y="0"/>
                  </a:lnTo>
                  <a:close/>
                  <a:moveTo>
                    <a:pt x="206" y="477"/>
                  </a:moveTo>
                  <a:lnTo>
                    <a:pt x="0" y="390"/>
                  </a:lnTo>
                  <a:lnTo>
                    <a:pt x="193" y="278"/>
                  </a:lnTo>
                  <a:lnTo>
                    <a:pt x="206" y="477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93" name="Freeform 132"/>
            <p:cNvSpPr>
              <a:spLocks noEditPoints="1"/>
            </p:cNvSpPr>
            <p:nvPr/>
          </p:nvSpPr>
          <p:spPr bwMode="auto">
            <a:xfrm>
              <a:off x="3176" y="2283"/>
              <a:ext cx="1080" cy="830"/>
            </a:xfrm>
            <a:custGeom>
              <a:avLst/>
              <a:gdLst>
                <a:gd name="T0" fmla="*/ 7 w 4500"/>
                <a:gd name="T1" fmla="*/ 4486 h 4516"/>
                <a:gd name="T2" fmla="*/ 4371 w 4500"/>
                <a:gd name="T3" fmla="*/ 106 h 4516"/>
                <a:gd name="T4" fmla="*/ 4394 w 4500"/>
                <a:gd name="T5" fmla="*/ 106 h 4516"/>
                <a:gd name="T6" fmla="*/ 4394 w 4500"/>
                <a:gd name="T7" fmla="*/ 130 h 4516"/>
                <a:gd name="T8" fmla="*/ 30 w 4500"/>
                <a:gd name="T9" fmla="*/ 4510 h 4516"/>
                <a:gd name="T10" fmla="*/ 7 w 4500"/>
                <a:gd name="T11" fmla="*/ 4510 h 4516"/>
                <a:gd name="T12" fmla="*/ 7 w 4500"/>
                <a:gd name="T13" fmla="*/ 4486 h 4516"/>
                <a:gd name="T14" fmla="*/ 4288 w 4500"/>
                <a:gd name="T15" fmla="*/ 71 h 4516"/>
                <a:gd name="T16" fmla="*/ 4500 w 4500"/>
                <a:gd name="T17" fmla="*/ 0 h 4516"/>
                <a:gd name="T18" fmla="*/ 4430 w 4500"/>
                <a:gd name="T19" fmla="*/ 212 h 4516"/>
                <a:gd name="T20" fmla="*/ 4288 w 4500"/>
                <a:gd name="T21" fmla="*/ 71 h 4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00" h="4516">
                  <a:moveTo>
                    <a:pt x="7" y="4486"/>
                  </a:moveTo>
                  <a:lnTo>
                    <a:pt x="4371" y="106"/>
                  </a:lnTo>
                  <a:cubicBezTo>
                    <a:pt x="4377" y="100"/>
                    <a:pt x="4388" y="100"/>
                    <a:pt x="4394" y="106"/>
                  </a:cubicBezTo>
                  <a:cubicBezTo>
                    <a:pt x="4401" y="113"/>
                    <a:pt x="4401" y="123"/>
                    <a:pt x="4394" y="130"/>
                  </a:cubicBezTo>
                  <a:lnTo>
                    <a:pt x="30" y="4510"/>
                  </a:lnTo>
                  <a:cubicBezTo>
                    <a:pt x="24" y="4516"/>
                    <a:pt x="13" y="4516"/>
                    <a:pt x="7" y="4510"/>
                  </a:cubicBezTo>
                  <a:cubicBezTo>
                    <a:pt x="0" y="4503"/>
                    <a:pt x="0" y="4493"/>
                    <a:pt x="7" y="4486"/>
                  </a:cubicBezTo>
                  <a:close/>
                  <a:moveTo>
                    <a:pt x="4288" y="71"/>
                  </a:moveTo>
                  <a:lnTo>
                    <a:pt x="4500" y="0"/>
                  </a:lnTo>
                  <a:lnTo>
                    <a:pt x="4430" y="212"/>
                  </a:lnTo>
                  <a:lnTo>
                    <a:pt x="4288" y="71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94" name="Freeform 133"/>
            <p:cNvSpPr>
              <a:spLocks noEditPoints="1"/>
            </p:cNvSpPr>
            <p:nvPr/>
          </p:nvSpPr>
          <p:spPr bwMode="auto">
            <a:xfrm>
              <a:off x="2019" y="3269"/>
              <a:ext cx="412" cy="613"/>
            </a:xfrm>
            <a:custGeom>
              <a:avLst/>
              <a:gdLst>
                <a:gd name="T0" fmla="*/ 3423 w 3431"/>
                <a:gd name="T1" fmla="*/ 53 h 6674"/>
                <a:gd name="T2" fmla="*/ 181 w 3431"/>
                <a:gd name="T3" fmla="*/ 6393 h 6674"/>
                <a:gd name="T4" fmla="*/ 136 w 3431"/>
                <a:gd name="T5" fmla="*/ 6407 h 6674"/>
                <a:gd name="T6" fmla="*/ 122 w 3431"/>
                <a:gd name="T7" fmla="*/ 6363 h 6674"/>
                <a:gd name="T8" fmla="*/ 3363 w 3431"/>
                <a:gd name="T9" fmla="*/ 23 h 6674"/>
                <a:gd name="T10" fmla="*/ 3408 w 3431"/>
                <a:gd name="T11" fmla="*/ 8 h 6674"/>
                <a:gd name="T12" fmla="*/ 3423 w 3431"/>
                <a:gd name="T13" fmla="*/ 53 h 6674"/>
                <a:gd name="T14" fmla="*/ 360 w 3431"/>
                <a:gd name="T15" fmla="*/ 6409 h 6674"/>
                <a:gd name="T16" fmla="*/ 0 w 3431"/>
                <a:gd name="T17" fmla="*/ 6674 h 6674"/>
                <a:gd name="T18" fmla="*/ 4 w 3431"/>
                <a:gd name="T19" fmla="*/ 6227 h 6674"/>
                <a:gd name="T20" fmla="*/ 360 w 3431"/>
                <a:gd name="T21" fmla="*/ 6409 h 6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31" h="6674">
                  <a:moveTo>
                    <a:pt x="3423" y="53"/>
                  </a:moveTo>
                  <a:lnTo>
                    <a:pt x="181" y="6393"/>
                  </a:lnTo>
                  <a:cubicBezTo>
                    <a:pt x="173" y="6409"/>
                    <a:pt x="153" y="6416"/>
                    <a:pt x="136" y="6407"/>
                  </a:cubicBezTo>
                  <a:cubicBezTo>
                    <a:pt x="120" y="6399"/>
                    <a:pt x="113" y="6379"/>
                    <a:pt x="122" y="6363"/>
                  </a:cubicBezTo>
                  <a:lnTo>
                    <a:pt x="3363" y="23"/>
                  </a:lnTo>
                  <a:cubicBezTo>
                    <a:pt x="3372" y="6"/>
                    <a:pt x="3392" y="0"/>
                    <a:pt x="3408" y="8"/>
                  </a:cubicBezTo>
                  <a:cubicBezTo>
                    <a:pt x="3425" y="17"/>
                    <a:pt x="3431" y="37"/>
                    <a:pt x="3423" y="53"/>
                  </a:cubicBezTo>
                  <a:close/>
                  <a:moveTo>
                    <a:pt x="360" y="6409"/>
                  </a:moveTo>
                  <a:lnTo>
                    <a:pt x="0" y="6674"/>
                  </a:lnTo>
                  <a:lnTo>
                    <a:pt x="4" y="6227"/>
                  </a:lnTo>
                  <a:lnTo>
                    <a:pt x="360" y="6409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grpSp>
          <p:nvGrpSpPr>
            <p:cNvPr id="1095" name="Group 136"/>
            <p:cNvGrpSpPr>
              <a:grpSpLocks/>
            </p:cNvGrpSpPr>
            <p:nvPr/>
          </p:nvGrpSpPr>
          <p:grpSpPr bwMode="auto">
            <a:xfrm>
              <a:off x="1300" y="3882"/>
              <a:ext cx="935" cy="310"/>
              <a:chOff x="1300" y="3882"/>
              <a:chExt cx="935" cy="310"/>
            </a:xfrm>
          </p:grpSpPr>
          <p:sp>
            <p:nvSpPr>
              <p:cNvPr id="1128" name="Rectangle 134"/>
              <p:cNvSpPr>
                <a:spLocks noChangeArrowheads="1"/>
              </p:cNvSpPr>
              <p:nvPr/>
            </p:nvSpPr>
            <p:spPr bwMode="auto">
              <a:xfrm>
                <a:off x="1300" y="3882"/>
                <a:ext cx="935" cy="31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9" name="Rectangle 135"/>
              <p:cNvSpPr>
                <a:spLocks noChangeArrowheads="1"/>
              </p:cNvSpPr>
              <p:nvPr/>
            </p:nvSpPr>
            <p:spPr bwMode="auto">
              <a:xfrm>
                <a:off x="1300" y="3882"/>
                <a:ext cx="935" cy="310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096" name="Rectangle 137"/>
            <p:cNvSpPr>
              <a:spLocks noChangeArrowheads="1"/>
            </p:cNvSpPr>
            <p:nvPr/>
          </p:nvSpPr>
          <p:spPr bwMode="auto">
            <a:xfrm>
              <a:off x="1360" y="3907"/>
              <a:ext cx="803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Azylový dům pro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7" name="Rectangle 138"/>
            <p:cNvSpPr>
              <a:spLocks noChangeArrowheads="1"/>
            </p:cNvSpPr>
            <p:nvPr/>
          </p:nvSpPr>
          <p:spPr bwMode="auto">
            <a:xfrm>
              <a:off x="1360" y="3992"/>
              <a:ext cx="62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ženy a matky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8" name="Rectangle 139"/>
            <p:cNvSpPr>
              <a:spLocks noChangeArrowheads="1"/>
            </p:cNvSpPr>
            <p:nvPr/>
          </p:nvSpPr>
          <p:spPr bwMode="auto">
            <a:xfrm>
              <a:off x="1360" y="4079"/>
              <a:ext cx="8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s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9" name="Rectangle 140"/>
            <p:cNvSpPr>
              <a:spLocks noChangeArrowheads="1"/>
            </p:cNvSpPr>
            <p:nvPr/>
          </p:nvSpPr>
          <p:spPr bwMode="auto">
            <a:xfrm>
              <a:off x="1398" y="4079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0" name="Rectangle 141"/>
            <p:cNvSpPr>
              <a:spLocks noChangeArrowheads="1"/>
            </p:cNvSpPr>
            <p:nvPr/>
          </p:nvSpPr>
          <p:spPr bwMode="auto">
            <a:xfrm>
              <a:off x="1422" y="4079"/>
              <a:ext cx="713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dětmi, Lovosice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1" name="Rectangle 142"/>
            <p:cNvSpPr>
              <a:spLocks noChangeArrowheads="1"/>
            </p:cNvSpPr>
            <p:nvPr/>
          </p:nvSpPr>
          <p:spPr bwMode="auto">
            <a:xfrm>
              <a:off x="2040" y="4079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02" name="Group 145"/>
            <p:cNvGrpSpPr>
              <a:grpSpLocks/>
            </p:cNvGrpSpPr>
            <p:nvPr/>
          </p:nvGrpSpPr>
          <p:grpSpPr bwMode="auto">
            <a:xfrm>
              <a:off x="2307" y="1993"/>
              <a:ext cx="522" cy="220"/>
              <a:chOff x="2307" y="1993"/>
              <a:chExt cx="522" cy="220"/>
            </a:xfrm>
          </p:grpSpPr>
          <p:sp>
            <p:nvSpPr>
              <p:cNvPr id="1126" name="Rectangle 143"/>
              <p:cNvSpPr>
                <a:spLocks noChangeArrowheads="1"/>
              </p:cNvSpPr>
              <p:nvPr/>
            </p:nvSpPr>
            <p:spPr bwMode="auto">
              <a:xfrm>
                <a:off x="2307" y="1993"/>
                <a:ext cx="522" cy="2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7" name="Rectangle 144"/>
              <p:cNvSpPr>
                <a:spLocks noChangeArrowheads="1"/>
              </p:cNvSpPr>
              <p:nvPr/>
            </p:nvSpPr>
            <p:spPr bwMode="auto">
              <a:xfrm>
                <a:off x="2307" y="1993"/>
                <a:ext cx="522" cy="220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103" name="Rectangle 146"/>
            <p:cNvSpPr>
              <a:spLocks noChangeArrowheads="1"/>
            </p:cNvSpPr>
            <p:nvPr/>
          </p:nvSpPr>
          <p:spPr bwMode="auto">
            <a:xfrm>
              <a:off x="2369" y="2018"/>
              <a:ext cx="417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Městská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4" name="Rectangle 147"/>
            <p:cNvSpPr>
              <a:spLocks noChangeArrowheads="1"/>
            </p:cNvSpPr>
            <p:nvPr/>
          </p:nvSpPr>
          <p:spPr bwMode="auto">
            <a:xfrm>
              <a:off x="2369" y="2105"/>
              <a:ext cx="42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ubytovna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5" name="Rectangle 148"/>
            <p:cNvSpPr>
              <a:spLocks noChangeArrowheads="1"/>
            </p:cNvSpPr>
            <p:nvPr/>
          </p:nvSpPr>
          <p:spPr bwMode="auto">
            <a:xfrm>
              <a:off x="2726" y="2105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06" name="Group 151"/>
            <p:cNvGrpSpPr>
              <a:grpSpLocks/>
            </p:cNvGrpSpPr>
            <p:nvPr/>
          </p:nvGrpSpPr>
          <p:grpSpPr bwMode="auto">
            <a:xfrm>
              <a:off x="2639" y="2361"/>
              <a:ext cx="843" cy="232"/>
              <a:chOff x="2639" y="2361"/>
              <a:chExt cx="843" cy="232"/>
            </a:xfrm>
          </p:grpSpPr>
          <p:sp>
            <p:nvSpPr>
              <p:cNvPr id="1124" name="Rectangle 149"/>
              <p:cNvSpPr>
                <a:spLocks noChangeArrowheads="1"/>
              </p:cNvSpPr>
              <p:nvPr/>
            </p:nvSpPr>
            <p:spPr bwMode="auto">
              <a:xfrm>
                <a:off x="2639" y="2361"/>
                <a:ext cx="843" cy="23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5" name="Rectangle 150"/>
              <p:cNvSpPr>
                <a:spLocks noChangeArrowheads="1"/>
              </p:cNvSpPr>
              <p:nvPr/>
            </p:nvSpPr>
            <p:spPr bwMode="auto">
              <a:xfrm>
                <a:off x="2639" y="2361"/>
                <a:ext cx="843" cy="232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107" name="Rectangle 152"/>
            <p:cNvSpPr>
              <a:spLocks noChangeArrowheads="1"/>
            </p:cNvSpPr>
            <p:nvPr/>
          </p:nvSpPr>
          <p:spPr bwMode="auto">
            <a:xfrm>
              <a:off x="2715" y="2401"/>
              <a:ext cx="72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Majetkosprávní 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8" name="Rectangle 153"/>
            <p:cNvSpPr>
              <a:spLocks noChangeArrowheads="1"/>
            </p:cNvSpPr>
            <p:nvPr/>
          </p:nvSpPr>
          <p:spPr bwMode="auto">
            <a:xfrm>
              <a:off x="2700" y="2473"/>
              <a:ext cx="28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odbor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9" name="Rectangle 154"/>
            <p:cNvSpPr>
              <a:spLocks noChangeArrowheads="1"/>
            </p:cNvSpPr>
            <p:nvPr/>
          </p:nvSpPr>
          <p:spPr bwMode="auto">
            <a:xfrm>
              <a:off x="2923" y="2473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10" name="Group 157"/>
            <p:cNvGrpSpPr>
              <a:grpSpLocks/>
            </p:cNvGrpSpPr>
            <p:nvPr/>
          </p:nvGrpSpPr>
          <p:grpSpPr bwMode="auto">
            <a:xfrm>
              <a:off x="3132" y="1994"/>
              <a:ext cx="1008" cy="219"/>
              <a:chOff x="3132" y="1994"/>
              <a:chExt cx="1008" cy="219"/>
            </a:xfrm>
          </p:grpSpPr>
          <p:sp>
            <p:nvSpPr>
              <p:cNvPr id="1122" name="Rectangle 155"/>
              <p:cNvSpPr>
                <a:spLocks noChangeArrowheads="1"/>
              </p:cNvSpPr>
              <p:nvPr/>
            </p:nvSpPr>
            <p:spPr bwMode="auto">
              <a:xfrm>
                <a:off x="3132" y="1994"/>
                <a:ext cx="1008" cy="21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3" name="Rectangle 156"/>
              <p:cNvSpPr>
                <a:spLocks noChangeArrowheads="1"/>
              </p:cNvSpPr>
              <p:nvPr/>
            </p:nvSpPr>
            <p:spPr bwMode="auto">
              <a:xfrm>
                <a:off x="3132" y="1994"/>
                <a:ext cx="1008" cy="219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111" name="Rectangle 158"/>
            <p:cNvSpPr>
              <a:spLocks noChangeArrowheads="1"/>
            </p:cNvSpPr>
            <p:nvPr/>
          </p:nvSpPr>
          <p:spPr bwMode="auto">
            <a:xfrm>
              <a:off x="3192" y="2022"/>
              <a:ext cx="877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Komerční ubytovny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2" name="Rectangle 159"/>
            <p:cNvSpPr>
              <a:spLocks noChangeArrowheads="1"/>
            </p:cNvSpPr>
            <p:nvPr/>
          </p:nvSpPr>
          <p:spPr bwMode="auto">
            <a:xfrm>
              <a:off x="3963" y="2022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3" name="Freeform 160"/>
            <p:cNvSpPr>
              <a:spLocks noEditPoints="1"/>
            </p:cNvSpPr>
            <p:nvPr/>
          </p:nvSpPr>
          <p:spPr bwMode="auto">
            <a:xfrm>
              <a:off x="2777" y="2213"/>
              <a:ext cx="173" cy="151"/>
            </a:xfrm>
            <a:custGeom>
              <a:avLst/>
              <a:gdLst>
                <a:gd name="T0" fmla="*/ 1385 w 1447"/>
                <a:gd name="T1" fmla="*/ 1625 h 1640"/>
                <a:gd name="T2" fmla="*/ 195 w 1447"/>
                <a:gd name="T3" fmla="*/ 272 h 1640"/>
                <a:gd name="T4" fmla="*/ 198 w 1447"/>
                <a:gd name="T5" fmla="*/ 225 h 1640"/>
                <a:gd name="T6" fmla="*/ 245 w 1447"/>
                <a:gd name="T7" fmla="*/ 228 h 1640"/>
                <a:gd name="T8" fmla="*/ 1435 w 1447"/>
                <a:gd name="T9" fmla="*/ 1581 h 1640"/>
                <a:gd name="T10" fmla="*/ 1432 w 1447"/>
                <a:gd name="T11" fmla="*/ 1628 h 1640"/>
                <a:gd name="T12" fmla="*/ 1385 w 1447"/>
                <a:gd name="T13" fmla="*/ 1625 h 1640"/>
                <a:gd name="T14" fmla="*/ 114 w 1447"/>
                <a:gd name="T15" fmla="*/ 432 h 1640"/>
                <a:gd name="T16" fmla="*/ 0 w 1447"/>
                <a:gd name="T17" fmla="*/ 0 h 1640"/>
                <a:gd name="T18" fmla="*/ 414 w 1447"/>
                <a:gd name="T19" fmla="*/ 168 h 1640"/>
                <a:gd name="T20" fmla="*/ 114 w 1447"/>
                <a:gd name="T21" fmla="*/ 432 h 1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47" h="1640">
                  <a:moveTo>
                    <a:pt x="1385" y="1625"/>
                  </a:moveTo>
                  <a:lnTo>
                    <a:pt x="195" y="272"/>
                  </a:lnTo>
                  <a:cubicBezTo>
                    <a:pt x="183" y="258"/>
                    <a:pt x="184" y="237"/>
                    <a:pt x="198" y="225"/>
                  </a:cubicBezTo>
                  <a:cubicBezTo>
                    <a:pt x="212" y="213"/>
                    <a:pt x="233" y="214"/>
                    <a:pt x="245" y="228"/>
                  </a:cubicBezTo>
                  <a:lnTo>
                    <a:pt x="1435" y="1581"/>
                  </a:lnTo>
                  <a:cubicBezTo>
                    <a:pt x="1447" y="1595"/>
                    <a:pt x="1446" y="1616"/>
                    <a:pt x="1432" y="1628"/>
                  </a:cubicBezTo>
                  <a:cubicBezTo>
                    <a:pt x="1418" y="1640"/>
                    <a:pt x="1397" y="1639"/>
                    <a:pt x="1385" y="1625"/>
                  </a:cubicBezTo>
                  <a:close/>
                  <a:moveTo>
                    <a:pt x="114" y="432"/>
                  </a:moveTo>
                  <a:lnTo>
                    <a:pt x="0" y="0"/>
                  </a:lnTo>
                  <a:lnTo>
                    <a:pt x="414" y="168"/>
                  </a:lnTo>
                  <a:lnTo>
                    <a:pt x="114" y="432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14" name="Freeform 161"/>
            <p:cNvSpPr>
              <a:spLocks noEditPoints="1"/>
            </p:cNvSpPr>
            <p:nvPr/>
          </p:nvSpPr>
          <p:spPr bwMode="auto">
            <a:xfrm>
              <a:off x="2761" y="2614"/>
              <a:ext cx="141" cy="496"/>
            </a:xfrm>
            <a:custGeom>
              <a:avLst/>
              <a:gdLst>
                <a:gd name="T0" fmla="*/ 1024 w 1177"/>
                <a:gd name="T1" fmla="*/ 335 h 5394"/>
                <a:gd name="T2" fmla="*/ 219 w 1177"/>
                <a:gd name="T3" fmla="*/ 5071 h 5394"/>
                <a:gd name="T4" fmla="*/ 180 w 1177"/>
                <a:gd name="T5" fmla="*/ 5098 h 5394"/>
                <a:gd name="T6" fmla="*/ 153 w 1177"/>
                <a:gd name="T7" fmla="*/ 5060 h 5394"/>
                <a:gd name="T8" fmla="*/ 958 w 1177"/>
                <a:gd name="T9" fmla="*/ 324 h 5394"/>
                <a:gd name="T10" fmla="*/ 997 w 1177"/>
                <a:gd name="T11" fmla="*/ 296 h 5394"/>
                <a:gd name="T12" fmla="*/ 1024 w 1177"/>
                <a:gd name="T13" fmla="*/ 335 h 5394"/>
                <a:gd name="T14" fmla="*/ 783 w 1177"/>
                <a:gd name="T15" fmla="*/ 361 h 5394"/>
                <a:gd name="T16" fmla="*/ 1047 w 1177"/>
                <a:gd name="T17" fmla="*/ 0 h 5394"/>
                <a:gd name="T18" fmla="*/ 1177 w 1177"/>
                <a:gd name="T19" fmla="*/ 428 h 5394"/>
                <a:gd name="T20" fmla="*/ 783 w 1177"/>
                <a:gd name="T21" fmla="*/ 361 h 5394"/>
                <a:gd name="T22" fmla="*/ 394 w 1177"/>
                <a:gd name="T23" fmla="*/ 5033 h 5394"/>
                <a:gd name="T24" fmla="*/ 130 w 1177"/>
                <a:gd name="T25" fmla="*/ 5394 h 5394"/>
                <a:gd name="T26" fmla="*/ 0 w 1177"/>
                <a:gd name="T27" fmla="*/ 4966 h 5394"/>
                <a:gd name="T28" fmla="*/ 394 w 1177"/>
                <a:gd name="T29" fmla="*/ 5033 h 5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77" h="5394">
                  <a:moveTo>
                    <a:pt x="1024" y="335"/>
                  </a:moveTo>
                  <a:lnTo>
                    <a:pt x="219" y="5071"/>
                  </a:lnTo>
                  <a:cubicBezTo>
                    <a:pt x="216" y="5089"/>
                    <a:pt x="199" y="5101"/>
                    <a:pt x="180" y="5098"/>
                  </a:cubicBezTo>
                  <a:cubicBezTo>
                    <a:pt x="162" y="5095"/>
                    <a:pt x="150" y="5078"/>
                    <a:pt x="153" y="5060"/>
                  </a:cubicBezTo>
                  <a:lnTo>
                    <a:pt x="958" y="324"/>
                  </a:lnTo>
                  <a:cubicBezTo>
                    <a:pt x="961" y="305"/>
                    <a:pt x="978" y="293"/>
                    <a:pt x="997" y="296"/>
                  </a:cubicBezTo>
                  <a:cubicBezTo>
                    <a:pt x="1015" y="299"/>
                    <a:pt x="1027" y="317"/>
                    <a:pt x="1024" y="335"/>
                  </a:cubicBezTo>
                  <a:close/>
                  <a:moveTo>
                    <a:pt x="783" y="361"/>
                  </a:moveTo>
                  <a:lnTo>
                    <a:pt x="1047" y="0"/>
                  </a:lnTo>
                  <a:lnTo>
                    <a:pt x="1177" y="428"/>
                  </a:lnTo>
                  <a:lnTo>
                    <a:pt x="783" y="361"/>
                  </a:lnTo>
                  <a:close/>
                  <a:moveTo>
                    <a:pt x="394" y="5033"/>
                  </a:moveTo>
                  <a:lnTo>
                    <a:pt x="130" y="5394"/>
                  </a:lnTo>
                  <a:lnTo>
                    <a:pt x="0" y="4966"/>
                  </a:lnTo>
                  <a:lnTo>
                    <a:pt x="394" y="5033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15" name="Freeform 162"/>
            <p:cNvSpPr>
              <a:spLocks noEditPoints="1"/>
            </p:cNvSpPr>
            <p:nvPr/>
          </p:nvSpPr>
          <p:spPr bwMode="auto">
            <a:xfrm>
              <a:off x="3127" y="2213"/>
              <a:ext cx="705" cy="875"/>
            </a:xfrm>
            <a:custGeom>
              <a:avLst/>
              <a:gdLst>
                <a:gd name="T0" fmla="*/ 9 w 5878"/>
                <a:gd name="T1" fmla="*/ 9459 h 9515"/>
                <a:gd name="T2" fmla="*/ 5675 w 5878"/>
                <a:gd name="T3" fmla="*/ 266 h 9515"/>
                <a:gd name="T4" fmla="*/ 5720 w 5878"/>
                <a:gd name="T5" fmla="*/ 255 h 9515"/>
                <a:gd name="T6" fmla="*/ 5731 w 5878"/>
                <a:gd name="T7" fmla="*/ 301 h 9515"/>
                <a:gd name="T8" fmla="*/ 66 w 5878"/>
                <a:gd name="T9" fmla="*/ 9494 h 9515"/>
                <a:gd name="T10" fmla="*/ 20 w 5878"/>
                <a:gd name="T11" fmla="*/ 9505 h 9515"/>
                <a:gd name="T12" fmla="*/ 9 w 5878"/>
                <a:gd name="T13" fmla="*/ 9459 h 9515"/>
                <a:gd name="T14" fmla="*/ 5498 w 5878"/>
                <a:gd name="T15" fmla="*/ 235 h 9515"/>
                <a:gd name="T16" fmla="*/ 5878 w 5878"/>
                <a:gd name="T17" fmla="*/ 0 h 9515"/>
                <a:gd name="T18" fmla="*/ 5838 w 5878"/>
                <a:gd name="T19" fmla="*/ 445 h 9515"/>
                <a:gd name="T20" fmla="*/ 5498 w 5878"/>
                <a:gd name="T21" fmla="*/ 235 h 9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78" h="9515">
                  <a:moveTo>
                    <a:pt x="9" y="9459"/>
                  </a:moveTo>
                  <a:lnTo>
                    <a:pt x="5675" y="266"/>
                  </a:lnTo>
                  <a:cubicBezTo>
                    <a:pt x="5684" y="250"/>
                    <a:pt x="5705" y="246"/>
                    <a:pt x="5720" y="255"/>
                  </a:cubicBezTo>
                  <a:cubicBezTo>
                    <a:pt x="5736" y="265"/>
                    <a:pt x="5741" y="285"/>
                    <a:pt x="5731" y="301"/>
                  </a:cubicBezTo>
                  <a:lnTo>
                    <a:pt x="66" y="9494"/>
                  </a:lnTo>
                  <a:cubicBezTo>
                    <a:pt x="57" y="9510"/>
                    <a:pt x="36" y="9515"/>
                    <a:pt x="20" y="9505"/>
                  </a:cubicBezTo>
                  <a:cubicBezTo>
                    <a:pt x="5" y="9495"/>
                    <a:pt x="0" y="9475"/>
                    <a:pt x="9" y="9459"/>
                  </a:cubicBezTo>
                  <a:close/>
                  <a:moveTo>
                    <a:pt x="5498" y="235"/>
                  </a:moveTo>
                  <a:lnTo>
                    <a:pt x="5878" y="0"/>
                  </a:lnTo>
                  <a:lnTo>
                    <a:pt x="5838" y="445"/>
                  </a:lnTo>
                  <a:lnTo>
                    <a:pt x="5498" y="235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16" name="Freeform 163"/>
            <p:cNvSpPr>
              <a:spLocks noEditPoints="1"/>
            </p:cNvSpPr>
            <p:nvPr/>
          </p:nvSpPr>
          <p:spPr bwMode="auto">
            <a:xfrm>
              <a:off x="2475" y="3272"/>
              <a:ext cx="71" cy="751"/>
            </a:xfrm>
            <a:custGeom>
              <a:avLst/>
              <a:gdLst>
                <a:gd name="T0" fmla="*/ 428 w 593"/>
                <a:gd name="T1" fmla="*/ 334 h 8163"/>
                <a:gd name="T2" fmla="*/ 232 w 593"/>
                <a:gd name="T3" fmla="*/ 7831 h 8163"/>
                <a:gd name="T4" fmla="*/ 198 w 593"/>
                <a:gd name="T5" fmla="*/ 7863 h 8163"/>
                <a:gd name="T6" fmla="*/ 165 w 593"/>
                <a:gd name="T7" fmla="*/ 7829 h 8163"/>
                <a:gd name="T8" fmla="*/ 361 w 593"/>
                <a:gd name="T9" fmla="*/ 332 h 8163"/>
                <a:gd name="T10" fmla="*/ 395 w 593"/>
                <a:gd name="T11" fmla="*/ 300 h 8163"/>
                <a:gd name="T12" fmla="*/ 428 w 593"/>
                <a:gd name="T13" fmla="*/ 334 h 8163"/>
                <a:gd name="T14" fmla="*/ 193 w 593"/>
                <a:gd name="T15" fmla="*/ 394 h 8163"/>
                <a:gd name="T16" fmla="*/ 403 w 593"/>
                <a:gd name="T17" fmla="*/ 0 h 8163"/>
                <a:gd name="T18" fmla="*/ 593 w 593"/>
                <a:gd name="T19" fmla="*/ 405 h 8163"/>
                <a:gd name="T20" fmla="*/ 193 w 593"/>
                <a:gd name="T21" fmla="*/ 394 h 8163"/>
                <a:gd name="T22" fmla="*/ 400 w 593"/>
                <a:gd name="T23" fmla="*/ 7768 h 8163"/>
                <a:gd name="T24" fmla="*/ 190 w 593"/>
                <a:gd name="T25" fmla="*/ 8163 h 8163"/>
                <a:gd name="T26" fmla="*/ 0 w 593"/>
                <a:gd name="T27" fmla="*/ 7758 h 8163"/>
                <a:gd name="T28" fmla="*/ 400 w 593"/>
                <a:gd name="T29" fmla="*/ 7768 h 8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93" h="8163">
                  <a:moveTo>
                    <a:pt x="428" y="334"/>
                  </a:moveTo>
                  <a:lnTo>
                    <a:pt x="232" y="7831"/>
                  </a:lnTo>
                  <a:cubicBezTo>
                    <a:pt x="231" y="7849"/>
                    <a:pt x="216" y="7864"/>
                    <a:pt x="198" y="7863"/>
                  </a:cubicBezTo>
                  <a:cubicBezTo>
                    <a:pt x="179" y="7863"/>
                    <a:pt x="165" y="7847"/>
                    <a:pt x="165" y="7829"/>
                  </a:cubicBezTo>
                  <a:lnTo>
                    <a:pt x="361" y="332"/>
                  </a:lnTo>
                  <a:cubicBezTo>
                    <a:pt x="362" y="314"/>
                    <a:pt x="377" y="299"/>
                    <a:pt x="395" y="300"/>
                  </a:cubicBezTo>
                  <a:cubicBezTo>
                    <a:pt x="414" y="300"/>
                    <a:pt x="428" y="315"/>
                    <a:pt x="428" y="334"/>
                  </a:cubicBezTo>
                  <a:close/>
                  <a:moveTo>
                    <a:pt x="193" y="394"/>
                  </a:moveTo>
                  <a:lnTo>
                    <a:pt x="403" y="0"/>
                  </a:lnTo>
                  <a:lnTo>
                    <a:pt x="593" y="405"/>
                  </a:lnTo>
                  <a:lnTo>
                    <a:pt x="193" y="394"/>
                  </a:lnTo>
                  <a:close/>
                  <a:moveTo>
                    <a:pt x="400" y="7768"/>
                  </a:moveTo>
                  <a:lnTo>
                    <a:pt x="190" y="8163"/>
                  </a:lnTo>
                  <a:lnTo>
                    <a:pt x="0" y="7758"/>
                  </a:lnTo>
                  <a:lnTo>
                    <a:pt x="400" y="7768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grpSp>
          <p:nvGrpSpPr>
            <p:cNvPr id="1117" name="Group 166"/>
            <p:cNvGrpSpPr>
              <a:grpSpLocks/>
            </p:cNvGrpSpPr>
            <p:nvPr/>
          </p:nvGrpSpPr>
          <p:grpSpPr bwMode="auto">
            <a:xfrm>
              <a:off x="2498" y="4023"/>
              <a:ext cx="1042" cy="169"/>
              <a:chOff x="2498" y="4023"/>
              <a:chExt cx="1042" cy="169"/>
            </a:xfrm>
          </p:grpSpPr>
          <p:sp>
            <p:nvSpPr>
              <p:cNvPr id="1120" name="Rectangle 164"/>
              <p:cNvSpPr>
                <a:spLocks noChangeArrowheads="1"/>
              </p:cNvSpPr>
              <p:nvPr/>
            </p:nvSpPr>
            <p:spPr bwMode="auto">
              <a:xfrm>
                <a:off x="2498" y="4023"/>
                <a:ext cx="1042" cy="16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1" name="Rectangle 165"/>
              <p:cNvSpPr>
                <a:spLocks noChangeArrowheads="1"/>
              </p:cNvSpPr>
              <p:nvPr/>
            </p:nvSpPr>
            <p:spPr bwMode="auto">
              <a:xfrm>
                <a:off x="2498" y="4023"/>
                <a:ext cx="1042" cy="169"/>
              </a:xfrm>
              <a:prstGeom prst="rect">
                <a:avLst/>
              </a:prstGeom>
              <a:noFill/>
              <a:ln w="6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118" name="Rectangle 167"/>
            <p:cNvSpPr>
              <a:spLocks noChangeArrowheads="1"/>
            </p:cNvSpPr>
            <p:nvPr/>
          </p:nvSpPr>
          <p:spPr bwMode="auto">
            <a:xfrm>
              <a:off x="2559" y="4051"/>
              <a:ext cx="957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Neziskové organizace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9" name="Rectangle 168"/>
            <p:cNvSpPr>
              <a:spLocks noChangeArrowheads="1"/>
            </p:cNvSpPr>
            <p:nvPr/>
          </p:nvSpPr>
          <p:spPr bwMode="auto">
            <a:xfrm>
              <a:off x="3403" y="4051"/>
              <a:ext cx="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5230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2232248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Děkuji za pozornost.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60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 smtClean="0"/>
              <a:t>Personální zabezpečení OSVZ </a:t>
            </a:r>
            <a:br>
              <a:rPr lang="cs-CZ" sz="3200" dirty="0" smtClean="0"/>
            </a:br>
            <a:r>
              <a:rPr lang="cs-CZ" sz="3200" dirty="0" smtClean="0"/>
              <a:t>(celkem 15 zaměstnanců)</a:t>
            </a:r>
            <a:br>
              <a:rPr lang="cs-CZ" sz="3200" dirty="0" smtClean="0"/>
            </a:br>
            <a:r>
              <a:rPr lang="cs-CZ" sz="1800" b="1" dirty="0" smtClean="0"/>
              <a:t>Modře </a:t>
            </a:r>
            <a:r>
              <a:rPr lang="cs-CZ" sz="1800" b="1" dirty="0"/>
              <a:t>jsou vyznačeni sociální pracovníci v rámci výkonu činností sociální práce přenesené působnosti</a:t>
            </a:r>
            <a:br>
              <a:rPr lang="cs-CZ" sz="1800" b="1" dirty="0"/>
            </a:br>
            <a:endParaRPr lang="cs-CZ" sz="1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231948"/>
              </p:ext>
            </p:extLst>
          </p:nvPr>
        </p:nvGraphicFramePr>
        <p:xfrm>
          <a:off x="251520" y="1484784"/>
          <a:ext cx="856895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1635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Činnosti sociální práce sociálních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Činnosti sociální práce sociálních pracovníků je taxativně vyjmenována § 109 zákona o sociálních službách. V praxi to znamená, že sociální pracovníci v rámci činností sociální práce provádí mapování potřeb občanů, které musí být zajišťovány v rámci územně vymezené lokality, tj. zejména obecním úřadem, a to formou sociální práce a aktivity v rámci péče o občany</a:t>
            </a:r>
            <a:r>
              <a:rPr lang="cs-CZ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699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6088"/>
          </a:xfrm>
        </p:spPr>
        <p:txBody>
          <a:bodyPr>
            <a:normAutofit/>
          </a:bodyPr>
          <a:lstStyle/>
          <a:p>
            <a:pPr marL="578358" indent="-514350">
              <a:buFont typeface="+mj-lt"/>
              <a:buAutoNum type="arabicParenR"/>
            </a:pPr>
            <a:r>
              <a:rPr lang="cs-CZ" sz="3200" b="1" dirty="0" smtClean="0"/>
              <a:t>analytická</a:t>
            </a:r>
            <a:r>
              <a:rPr lang="cs-CZ" sz="3200" b="1" dirty="0"/>
              <a:t>, metodická a koncepční </a:t>
            </a:r>
            <a:r>
              <a:rPr lang="cs-CZ" sz="3200" b="1" dirty="0" smtClean="0"/>
              <a:t>činnost sociálního pracovníka</a:t>
            </a:r>
          </a:p>
          <a:p>
            <a:pPr marL="578358" indent="-514350">
              <a:buFont typeface="+mj-lt"/>
              <a:buAutoNum type="arabicParenR"/>
            </a:pPr>
            <a:r>
              <a:rPr lang="cs-CZ" sz="3200" b="1" dirty="0"/>
              <a:t>zjišťování potřeb obyvatel obce 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v </a:t>
            </a:r>
            <a:r>
              <a:rPr lang="cs-CZ" sz="3200" b="1" dirty="0"/>
              <a:t>rámci přenesené </a:t>
            </a:r>
            <a:r>
              <a:rPr lang="cs-CZ" sz="3200" b="1" dirty="0" smtClean="0"/>
              <a:t>působnosti – sociální pracovník</a:t>
            </a:r>
          </a:p>
          <a:p>
            <a:pPr marL="578358" indent="-514350">
              <a:buFont typeface="+mj-lt"/>
              <a:buAutoNum type="arabicParenR"/>
            </a:pPr>
            <a:r>
              <a:rPr lang="cs-CZ" sz="3200" b="1" dirty="0"/>
              <a:t>zabezpečení sociální agendy včetně řešení sociálně právních problémů 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v </a:t>
            </a:r>
            <a:r>
              <a:rPr lang="cs-CZ" sz="3200" b="1" dirty="0"/>
              <a:t>zařízeních poskytujících služby sociální </a:t>
            </a:r>
            <a:r>
              <a:rPr lang="cs-CZ" sz="3200" b="1" dirty="0" smtClean="0"/>
              <a:t>péče sociálním pracovníkem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65589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296144"/>
          </a:xfrm>
        </p:spPr>
        <p:txBody>
          <a:bodyPr>
            <a:normAutofit fontScale="90000"/>
          </a:bodyPr>
          <a:lstStyle/>
          <a:p>
            <a:pPr marL="0"/>
            <a:r>
              <a:rPr lang="cs-CZ" sz="4400" b="1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4400" b="1" dirty="0" smtClean="0">
                <a:solidFill>
                  <a:schemeClr val="tx1"/>
                </a:solidFill>
                <a:effectLst/>
              </a:rPr>
            </a:br>
            <a:r>
              <a:rPr lang="cs-CZ" sz="4400" b="1" dirty="0">
                <a:solidFill>
                  <a:schemeClr val="tx1"/>
                </a:solidFill>
                <a:effectLst/>
              </a:rPr>
              <a:t/>
            </a:r>
            <a:br>
              <a:rPr lang="cs-CZ" sz="4400" b="1" dirty="0">
                <a:solidFill>
                  <a:schemeClr val="tx1"/>
                </a:solidFill>
                <a:effectLst/>
              </a:rPr>
            </a:br>
            <a:r>
              <a:rPr lang="cs-CZ" sz="4000" b="1" dirty="0" smtClean="0">
                <a:solidFill>
                  <a:schemeClr val="tx1"/>
                </a:solidFill>
                <a:effectLst/>
              </a:rPr>
              <a:t>Analytická</a:t>
            </a:r>
            <a:r>
              <a:rPr lang="cs-CZ" sz="4000" b="1" dirty="0">
                <a:solidFill>
                  <a:schemeClr val="tx1"/>
                </a:solidFill>
                <a:effectLst/>
              </a:rPr>
              <a:t>, metodická </a:t>
            </a:r>
            <a:r>
              <a:rPr lang="cs-CZ" sz="4000" b="1" dirty="0" smtClean="0">
                <a:solidFill>
                  <a:schemeClr val="tx1"/>
                </a:solidFill>
                <a:effectLst/>
              </a:rPr>
              <a:t>a </a:t>
            </a:r>
            <a:r>
              <a:rPr lang="cs-CZ" sz="4000" b="1" dirty="0">
                <a:solidFill>
                  <a:schemeClr val="tx1"/>
                </a:solidFill>
                <a:effectLst/>
              </a:rPr>
              <a:t>koncepční </a:t>
            </a:r>
            <a:r>
              <a:rPr lang="cs-CZ" sz="4000" b="1" dirty="0" smtClean="0">
                <a:solidFill>
                  <a:schemeClr val="tx1"/>
                </a:solidFill>
                <a:effectLst/>
              </a:rPr>
              <a:t>činnost sociálního pracovníka</a:t>
            </a:r>
            <a:br>
              <a:rPr lang="cs-CZ" sz="4000" b="1" dirty="0" smtClean="0">
                <a:solidFill>
                  <a:schemeClr val="tx1"/>
                </a:solidFill>
                <a:effectLst/>
              </a:rPr>
            </a:br>
            <a:r>
              <a:rPr lang="cs-CZ" sz="4400" b="1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4400" b="1" dirty="0" smtClean="0">
                <a:solidFill>
                  <a:schemeClr val="tx1"/>
                </a:solidFill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40000" lnSpcReduction="20000"/>
          </a:bodyPr>
          <a:lstStyle/>
          <a:p>
            <a:pPr marL="64008" indent="0">
              <a:buNone/>
            </a:pPr>
            <a:r>
              <a:rPr lang="cs-CZ" sz="4500" dirty="0" smtClean="0">
                <a:solidFill>
                  <a:schemeClr val="accent1"/>
                </a:solidFill>
              </a:rPr>
              <a:t>Analýza výskytu nežádoucích sociálních jevů v území ORP v rámci přenesené působnosti:</a:t>
            </a:r>
          </a:p>
          <a:p>
            <a:pPr marL="64008" indent="0" algn="just">
              <a:buNone/>
            </a:pPr>
            <a:r>
              <a:rPr lang="cs-CZ" sz="2900" b="1" dirty="0" smtClean="0"/>
              <a:t>Depistáž </a:t>
            </a:r>
          </a:p>
          <a:p>
            <a:pPr marL="64008" indent="0" algn="just">
              <a:buNone/>
            </a:pPr>
            <a:r>
              <a:rPr lang="cs-CZ" sz="2900" dirty="0" smtClean="0"/>
              <a:t>(</a:t>
            </a:r>
            <a:r>
              <a:rPr lang="cs-CZ" sz="2900" dirty="0"/>
              <a:t>aktivní – depistáž se provádí formou místního šetření, na základě upozornění nebo jiného způsobu zjištění problémové </a:t>
            </a:r>
            <a:r>
              <a:rPr lang="cs-CZ" sz="2900" dirty="0" smtClean="0"/>
              <a:t>situace, pasivní </a:t>
            </a:r>
            <a:r>
              <a:rPr lang="cs-CZ" sz="2900" dirty="0"/>
              <a:t>– roznos letáků po městě i v ORP Lovosice, vhazování do schránek, vývěsní místa, webové stránky obecních úřadů, místní </a:t>
            </a:r>
            <a:r>
              <a:rPr lang="cs-CZ" sz="2900" dirty="0" smtClean="0"/>
              <a:t>obchůdky)</a:t>
            </a:r>
          </a:p>
          <a:p>
            <a:pPr marL="64008" indent="0" algn="just">
              <a:buNone/>
            </a:pPr>
            <a:r>
              <a:rPr lang="cs-CZ" sz="2900" b="1" dirty="0" smtClean="0"/>
              <a:t>Spolupráce </a:t>
            </a:r>
            <a:r>
              <a:rPr lang="cs-CZ" sz="2900" b="1" dirty="0" smtClean="0"/>
              <a:t>se sociálním pracovníkem sociálních služeb, </a:t>
            </a:r>
            <a:r>
              <a:rPr lang="cs-CZ" sz="2900" b="1" dirty="0" smtClean="0"/>
              <a:t>sociálními pracovníky </a:t>
            </a:r>
            <a:r>
              <a:rPr lang="cs-CZ" sz="2900" b="1" dirty="0"/>
              <a:t>ÚP </a:t>
            </a:r>
            <a:endParaRPr lang="cs-CZ" sz="2900" b="1" dirty="0" smtClean="0"/>
          </a:p>
          <a:p>
            <a:pPr marL="64008" indent="0" algn="just">
              <a:buNone/>
            </a:pPr>
            <a:r>
              <a:rPr lang="cs-CZ" sz="2900" dirty="0" smtClean="0"/>
              <a:t>(</a:t>
            </a:r>
            <a:r>
              <a:rPr lang="cs-CZ" sz="2900" dirty="0"/>
              <a:t>návštěvy SP OSVZ ve službách rozhovory s odborníky, porady se SP ÚP a SP ze </a:t>
            </a:r>
            <a:r>
              <a:rPr lang="cs-CZ" sz="2900" dirty="0" smtClean="0"/>
              <a:t>služeb), je realizováno také formou  dotazníkových šetření </a:t>
            </a:r>
            <a:r>
              <a:rPr lang="cs-CZ" sz="2900" dirty="0"/>
              <a:t>(úkolem je identifikovat potřeby občanů </a:t>
            </a:r>
            <a:r>
              <a:rPr lang="cs-CZ" sz="2900" dirty="0" smtClean="0"/>
              <a:t/>
            </a:r>
            <a:br>
              <a:rPr lang="cs-CZ" sz="2900" dirty="0" smtClean="0"/>
            </a:br>
            <a:r>
              <a:rPr lang="cs-CZ" sz="2900" dirty="0" smtClean="0"/>
              <a:t>a </a:t>
            </a:r>
            <a:r>
              <a:rPr lang="cs-CZ" sz="2900" dirty="0"/>
              <a:t>tím citlivě ovlivňovat vývoj sociálních služeb a služeb souvisejících v našem městě, cílem je udržet potřebné stávající sociální služby a služby související a na podkladě identifikace potřeb občanů podpořit vznik služeb nových)</a:t>
            </a:r>
          </a:p>
          <a:p>
            <a:pPr marL="64008" indent="0" algn="just">
              <a:buNone/>
            </a:pPr>
            <a:r>
              <a:rPr lang="cs-CZ" sz="2900" b="1" dirty="0" smtClean="0"/>
              <a:t>Spolupráce </a:t>
            </a:r>
            <a:r>
              <a:rPr lang="cs-CZ" sz="2900" b="1" dirty="0"/>
              <a:t>se starosty ORP Lovosice </a:t>
            </a:r>
            <a:endParaRPr lang="cs-CZ" sz="2900" b="1" dirty="0" smtClean="0"/>
          </a:p>
          <a:p>
            <a:pPr marL="64008" indent="0" algn="just">
              <a:buNone/>
            </a:pPr>
            <a:r>
              <a:rPr lang="cs-CZ" sz="2900" dirty="0" smtClean="0"/>
              <a:t>(</a:t>
            </a:r>
            <a:r>
              <a:rPr lang="cs-CZ" sz="2900" dirty="0"/>
              <a:t>dotazníky vyplňované se starosty na základě osobního rozhovoru o výskytu sociálních jevů </a:t>
            </a:r>
            <a:r>
              <a:rPr lang="cs-CZ" sz="2900" dirty="0" smtClean="0"/>
              <a:t/>
            </a:r>
            <a:br>
              <a:rPr lang="cs-CZ" sz="2900" dirty="0" smtClean="0"/>
            </a:br>
            <a:r>
              <a:rPr lang="cs-CZ" sz="2900" dirty="0" smtClean="0"/>
              <a:t>v </a:t>
            </a:r>
            <a:r>
              <a:rPr lang="cs-CZ" sz="2900" dirty="0"/>
              <a:t>ORP Lovosice)</a:t>
            </a:r>
          </a:p>
          <a:p>
            <a:pPr marL="64008" indent="0">
              <a:buNone/>
            </a:pPr>
            <a:endParaRPr lang="cs-CZ" sz="1700" dirty="0" smtClean="0"/>
          </a:p>
          <a:p>
            <a:pPr marL="64008" indent="0">
              <a:buNone/>
            </a:pPr>
            <a:r>
              <a:rPr lang="cs-CZ" sz="4400" dirty="0">
                <a:solidFill>
                  <a:schemeClr val="accent1"/>
                </a:solidFill>
              </a:rPr>
              <a:t>V rámci samostatné působnosti je zpracovávána a využívána pro účely analýzy výskytu nežádoucích sociálních jevů v území ORP :</a:t>
            </a:r>
          </a:p>
          <a:p>
            <a:pPr marL="64008" indent="0">
              <a:buNone/>
            </a:pPr>
            <a:r>
              <a:rPr lang="cs-CZ" b="1" dirty="0" smtClean="0"/>
              <a:t>Sociodemografická </a:t>
            </a:r>
            <a:r>
              <a:rPr lang="cs-CZ" b="1" dirty="0"/>
              <a:t>analýza </a:t>
            </a:r>
            <a:endParaRPr lang="cs-CZ" b="1" dirty="0" smtClean="0"/>
          </a:p>
          <a:p>
            <a:pPr marL="64008" indent="0" algn="just">
              <a:buNone/>
            </a:pPr>
            <a:r>
              <a:rPr lang="cs-CZ" sz="3200" dirty="0" smtClean="0"/>
              <a:t>(</a:t>
            </a:r>
            <a:r>
              <a:rPr lang="cs-CZ" sz="3200" dirty="0"/>
              <a:t>sociodemografická analýza města Lovosice je jedním z podkladů pro tvorbu komunitního plánu péče, přináší informace o demografickém vývoji v regionu, prognózu vývoje do dalších let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a </a:t>
            </a:r>
            <a:r>
              <a:rPr lang="cs-CZ" sz="3200" dirty="0"/>
              <a:t>informace o cílových skupinách komunitního plánování i zhodnocení předchozího komunitního plánu péče)</a:t>
            </a:r>
          </a:p>
          <a:p>
            <a:pPr marL="64008" indent="0">
              <a:buNone/>
            </a:pPr>
            <a:r>
              <a:rPr lang="cs-CZ" sz="3300" b="1" dirty="0" smtClean="0"/>
              <a:t>Komunitní plánování</a:t>
            </a:r>
          </a:p>
          <a:p>
            <a:pPr marL="64008" indent="0">
              <a:buNone/>
            </a:pPr>
            <a:r>
              <a:rPr lang="cs-CZ" sz="3300" dirty="0" smtClean="0"/>
              <a:t>manažeři </a:t>
            </a:r>
            <a:r>
              <a:rPr lang="cs-CZ" sz="3300" dirty="0"/>
              <a:t>(SP OSVZ) jednotlivých koordinačních skupin (</a:t>
            </a:r>
            <a:r>
              <a:rPr lang="cs-CZ" sz="3300" dirty="0" smtClean="0"/>
              <a:t>zaměřených </a:t>
            </a:r>
            <a:r>
              <a:rPr lang="cs-CZ" sz="3300" dirty="0"/>
              <a:t>na různé cílové skupiny) zjišťují problematiku sociálních jevů na základě diskuzí s poskytovateli sociálních služeb a s odborníky služeb souvisejících</a:t>
            </a:r>
            <a:r>
              <a:rPr lang="cs-CZ" sz="3300" b="1" dirty="0" smtClean="0"/>
              <a:t/>
            </a:r>
            <a:br>
              <a:rPr lang="cs-CZ" sz="3300" b="1" dirty="0" smtClean="0"/>
            </a:br>
            <a:endParaRPr lang="cs-CZ" sz="3300" dirty="0"/>
          </a:p>
          <a:p>
            <a:pPr marL="64008" indent="0">
              <a:buNone/>
            </a:pPr>
            <a:endParaRPr lang="cs-CZ" sz="3300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6120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4008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cs-CZ" sz="2000" b="1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Analýza </a:t>
            </a:r>
            <a:r>
              <a:rPr lang="cs-CZ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četnosti jednotlivých cílových </a:t>
            </a:r>
            <a:r>
              <a:rPr lang="cs-CZ" sz="2000" b="1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skupin – na základě využití Standardizovaného záznamu sociálního pracovníka (JIS )</a:t>
            </a:r>
            <a:endParaRPr lang="cs-CZ" sz="2000" b="1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cs-CZ" sz="2000" b="1" dirty="0" smtClean="0"/>
              <a:t>Statistiky dle JIS (SZSP)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(</a:t>
            </a:r>
            <a:r>
              <a:rPr lang="cs-CZ" sz="2000" dirty="0"/>
              <a:t>tabulky s počty klientů jednotlivých cílových </a:t>
            </a:r>
            <a:r>
              <a:rPr lang="cs-CZ" sz="2000" dirty="0" smtClean="0"/>
              <a:t>skupin)</a:t>
            </a:r>
          </a:p>
          <a:p>
            <a:pPr marL="64008" indent="0">
              <a:buNone/>
            </a:pPr>
            <a:r>
              <a:rPr lang="cs-CZ" sz="2000" b="1" dirty="0" smtClean="0"/>
              <a:t>Statistiky </a:t>
            </a:r>
            <a:r>
              <a:rPr lang="cs-CZ" sz="2000" b="1" dirty="0"/>
              <a:t>pro MPSV v rámci projektů</a:t>
            </a:r>
            <a:br>
              <a:rPr lang="cs-CZ" sz="2000" b="1" dirty="0"/>
            </a:br>
            <a:r>
              <a:rPr lang="cs-CZ" sz="2000" dirty="0" smtClean="0"/>
              <a:t>(</a:t>
            </a:r>
            <a:r>
              <a:rPr lang="cs-CZ" sz="2000" dirty="0"/>
              <a:t>tabulky s počty klientů a intervencí s popisem problémové situace klienta)</a:t>
            </a:r>
          </a:p>
          <a:p>
            <a:pPr marL="64008" indent="0">
              <a:buNone/>
            </a:pPr>
            <a:r>
              <a:rPr lang="cs-CZ" sz="2000" b="1" dirty="0" smtClean="0"/>
              <a:t>Statistiky </a:t>
            </a:r>
            <a:r>
              <a:rPr lang="cs-CZ" sz="2000" b="1" dirty="0"/>
              <a:t>od sociálních </a:t>
            </a:r>
            <a:r>
              <a:rPr lang="cs-CZ" sz="2000" b="1" dirty="0" smtClean="0"/>
              <a:t>služeb (GDPR) </a:t>
            </a: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000" dirty="0"/>
              <a:t>(v rámci poskytování dotace od města získáváme informace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o </a:t>
            </a:r>
            <a:r>
              <a:rPr lang="cs-CZ" sz="2000" dirty="0"/>
              <a:t>počtu klientů z jednotlivých cílových skupin)</a:t>
            </a:r>
          </a:p>
          <a:p>
            <a:pPr marL="64008" indent="0">
              <a:buNone/>
            </a:pPr>
            <a:r>
              <a:rPr lang="cs-CZ" sz="2000" b="1" dirty="0" smtClean="0"/>
              <a:t>Společná setkávání sociálních pracovníků z různých organizací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(</a:t>
            </a:r>
            <a:r>
              <a:rPr lang="cs-CZ" sz="2000" dirty="0"/>
              <a:t>neformální porady, při kterých si předáváme informace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o </a:t>
            </a:r>
            <a:r>
              <a:rPr lang="cs-CZ" sz="2000" dirty="0"/>
              <a:t>jednotlivých cílových </a:t>
            </a:r>
            <a:r>
              <a:rPr lang="cs-CZ" sz="2000" dirty="0" smtClean="0"/>
              <a:t>skupinách)</a:t>
            </a:r>
            <a:endParaRPr lang="cs-CZ" sz="2000" dirty="0"/>
          </a:p>
          <a:p>
            <a:pPr marL="64008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593707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4008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cs-CZ" sz="2000" b="1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Analýza – přehled kapacit </a:t>
            </a:r>
            <a:r>
              <a:rPr lang="cs-CZ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poskytovatelů </a:t>
            </a:r>
            <a:r>
              <a:rPr lang="cs-CZ" sz="2000" b="1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sociálních služeb </a:t>
            </a:r>
            <a:br>
              <a:rPr lang="cs-CZ" sz="2000" b="1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cs-CZ" sz="2000" b="1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v území ORP</a:t>
            </a:r>
            <a:endParaRPr lang="cs-CZ" sz="2000" b="1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cs-CZ" sz="2000" b="1" dirty="0" smtClean="0"/>
              <a:t>Mapa sociálních služeb </a:t>
            </a:r>
            <a:br>
              <a:rPr lang="cs-CZ" sz="2000" b="1" dirty="0" smtClean="0"/>
            </a:br>
            <a:r>
              <a:rPr lang="cs-CZ" sz="2000" dirty="0"/>
              <a:t>(podrobnější kontakty na poskytovatele sociálních služeb – pravidelná aktualizace)</a:t>
            </a:r>
          </a:p>
          <a:p>
            <a:pPr marL="64008" indent="0">
              <a:buNone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64008" indent="0">
              <a:buNone/>
            </a:pPr>
            <a:r>
              <a:rPr lang="cs-CZ" sz="2000" b="1" dirty="0"/>
              <a:t>Webová aplikace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/>
              <a:t>(informační systém, aplikace v tabletu – SP mají k dispozici mobilní telefony a tablety s připojením na Wi-Fi) </a:t>
            </a:r>
          </a:p>
          <a:p>
            <a:pPr>
              <a:buFontTx/>
              <a:buChar char="-"/>
            </a:pPr>
            <a:endParaRPr lang="cs-CZ" sz="1200" dirty="0"/>
          </a:p>
          <a:p>
            <a:pPr>
              <a:buFontTx/>
              <a:buChar char="-"/>
            </a:pPr>
            <a:endParaRPr lang="cs-CZ" sz="1200" dirty="0" smtClean="0"/>
          </a:p>
          <a:p>
            <a:pPr marL="64008" indent="0">
              <a:spcBef>
                <a:spcPts val="0"/>
              </a:spcBef>
              <a:buNone/>
            </a:pPr>
            <a:r>
              <a:rPr lang="cs-CZ" sz="20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Využití komunitního plánování –v rámci samostatné působnosti – pro doplnění výše uvedené analýzy </a:t>
            </a:r>
          </a:p>
          <a:p>
            <a:pPr marL="64008" indent="0">
              <a:buNone/>
            </a:pPr>
            <a:r>
              <a:rPr lang="cs-CZ" sz="2000" b="1" dirty="0"/>
              <a:t>Dotazníková šetření </a:t>
            </a:r>
            <a:br>
              <a:rPr lang="cs-CZ" sz="2000" b="1" dirty="0"/>
            </a:br>
            <a:r>
              <a:rPr lang="cs-CZ" sz="2000" dirty="0"/>
              <a:t>v rámci tvorby KPP (dotazníky jsou určeny jak pro </a:t>
            </a:r>
            <a:r>
              <a:rPr lang="cs-CZ" sz="2000" dirty="0" smtClean="0"/>
              <a:t>poskytovatele sociálních služeb, </a:t>
            </a:r>
            <a:r>
              <a:rPr lang="cs-CZ" sz="2000" dirty="0"/>
              <a:t>tak </a:t>
            </a:r>
            <a:r>
              <a:rPr lang="cs-CZ" sz="2000" dirty="0" smtClean="0"/>
              <a:t>pro klienty)</a:t>
            </a:r>
            <a:endParaRPr lang="cs-CZ" sz="2000" dirty="0"/>
          </a:p>
          <a:p>
            <a:pPr marL="64008" indent="0">
              <a:buNone/>
            </a:pPr>
            <a:r>
              <a:rPr lang="cs-CZ" sz="2000" b="1" dirty="0"/>
              <a:t>Revize KPP </a:t>
            </a:r>
            <a:br>
              <a:rPr lang="cs-CZ" sz="2000" b="1" dirty="0"/>
            </a:b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0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Analýza vyplácení pojistných i nepojistných sociálních dávek apod. pro potřeby sociálního pracovníka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464496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cs-CZ" sz="2000" b="1" dirty="0" smtClean="0"/>
              <a:t>Spolupráce s ÚP, </a:t>
            </a:r>
            <a:r>
              <a:rPr lang="cs-CZ" sz="2000" b="1" dirty="0"/>
              <a:t>OSSZ 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dirty="0" smtClean="0"/>
              <a:t>(</a:t>
            </a:r>
            <a:r>
              <a:rPr lang="cs-CZ" sz="2000" dirty="0"/>
              <a:t>možnost si vyžádat statistické údaje např. kolik </a:t>
            </a:r>
            <a:r>
              <a:rPr lang="cs-CZ" sz="2000" dirty="0" smtClean="0"/>
              <a:t>ÚP </a:t>
            </a:r>
            <a:r>
              <a:rPr lang="cs-CZ" sz="2000" dirty="0"/>
              <a:t>vyplatil MOP za </a:t>
            </a:r>
            <a:r>
              <a:rPr lang="cs-CZ" sz="2000" dirty="0" smtClean="0"/>
              <a:t>měsíc, dtto i ČSSZ - pozor – zde nutný souhlas klienta – pravidla GDPR)</a:t>
            </a:r>
          </a:p>
          <a:p>
            <a:pPr marL="64008" indent="0">
              <a:buNone/>
            </a:pPr>
            <a:endParaRPr lang="cs-CZ" sz="2000" dirty="0" smtClean="0"/>
          </a:p>
          <a:p>
            <a:pPr marL="64008" indent="0">
              <a:buNone/>
            </a:pPr>
            <a:r>
              <a:rPr lang="cs-CZ" sz="2000" b="1" dirty="0" smtClean="0"/>
              <a:t>Posouzení životní </a:t>
            </a:r>
            <a:r>
              <a:rPr lang="cs-CZ" sz="2000" b="1" dirty="0"/>
              <a:t>situace 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dirty="0" smtClean="0"/>
              <a:t>(</a:t>
            </a:r>
            <a:r>
              <a:rPr lang="cs-CZ" sz="2000" dirty="0"/>
              <a:t>základní pravidlo pro kvalitní sociální </a:t>
            </a:r>
            <a:r>
              <a:rPr lang="cs-CZ" sz="2000" dirty="0" smtClean="0"/>
              <a:t>práci)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52306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Sdílení informací, setkávání  sociálních pracovníků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cs-CZ" sz="2000" b="1" dirty="0" smtClean="0"/>
              <a:t>Porady </a:t>
            </a:r>
            <a:r>
              <a:rPr lang="cs-CZ" sz="2000" b="1" dirty="0"/>
              <a:t>OSVZ 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dirty="0" smtClean="0"/>
              <a:t>(</a:t>
            </a:r>
            <a:r>
              <a:rPr lang="cs-CZ" sz="2000" dirty="0"/>
              <a:t>minimálně jednou do </a:t>
            </a:r>
            <a:r>
              <a:rPr lang="cs-CZ" sz="2000" dirty="0" smtClean="0"/>
              <a:t>měsíce)</a:t>
            </a:r>
          </a:p>
          <a:p>
            <a:pPr marL="64008" indent="0">
              <a:buNone/>
            </a:pPr>
            <a:endParaRPr lang="cs-CZ" sz="2000" dirty="0" smtClean="0"/>
          </a:p>
          <a:p>
            <a:pPr marL="64008" indent="0">
              <a:buNone/>
            </a:pPr>
            <a:r>
              <a:rPr lang="cs-CZ" sz="2000" b="1" dirty="0" smtClean="0"/>
              <a:t>Případové </a:t>
            </a:r>
            <a:r>
              <a:rPr lang="cs-CZ" sz="2000" b="1" dirty="0"/>
              <a:t>porady 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dirty="0" smtClean="0"/>
              <a:t>(</a:t>
            </a:r>
            <a:r>
              <a:rPr lang="cs-CZ" sz="2000" dirty="0"/>
              <a:t>dle </a:t>
            </a:r>
            <a:r>
              <a:rPr lang="cs-CZ" sz="2000" dirty="0" smtClean="0"/>
              <a:t>potřeby)</a:t>
            </a:r>
          </a:p>
          <a:p>
            <a:pPr marL="64008" indent="0">
              <a:buNone/>
            </a:pPr>
            <a:endParaRPr lang="cs-CZ" sz="2000" dirty="0" smtClean="0"/>
          </a:p>
          <a:p>
            <a:pPr marL="64008" indent="0">
              <a:buNone/>
            </a:pPr>
            <a:r>
              <a:rPr lang="cs-CZ" sz="2000" b="1" dirty="0" smtClean="0"/>
              <a:t>Společné </a:t>
            </a:r>
            <a:r>
              <a:rPr lang="cs-CZ" sz="2000" b="1" dirty="0"/>
              <a:t>sdílení „dobré praxe</a:t>
            </a:r>
            <a:r>
              <a:rPr lang="cs-CZ" sz="2000" b="1" dirty="0" smtClean="0"/>
              <a:t>“</a:t>
            </a:r>
            <a:br>
              <a:rPr lang="cs-CZ" sz="2000" b="1" dirty="0" smtClean="0"/>
            </a:br>
            <a:r>
              <a:rPr lang="cs-CZ" sz="2000" dirty="0" smtClean="0"/>
              <a:t>(projednávání konkrétních </a:t>
            </a:r>
            <a:r>
              <a:rPr lang="cs-CZ" sz="2000" dirty="0"/>
              <a:t>případů, sdílení dobré praxe s kolegy na supervizích)</a:t>
            </a:r>
          </a:p>
          <a:p>
            <a:pPr marL="64008" indent="0">
              <a:buNone/>
            </a:pPr>
            <a:endParaRPr lang="cs-CZ" sz="2000" dirty="0" smtClean="0"/>
          </a:p>
          <a:p>
            <a:pPr marL="64008" indent="0">
              <a:buNone/>
            </a:pPr>
            <a:r>
              <a:rPr lang="cs-CZ" sz="2000" b="1" dirty="0" smtClean="0"/>
              <a:t>Společné </a:t>
            </a:r>
            <a:r>
              <a:rPr lang="cs-CZ" sz="2000" b="1" dirty="0"/>
              <a:t>workshopy </a:t>
            </a:r>
            <a:endParaRPr lang="cs-CZ" sz="2000" b="1" dirty="0" smtClean="0"/>
          </a:p>
          <a:p>
            <a:pPr marL="64008" indent="0">
              <a:buNone/>
            </a:pPr>
            <a:r>
              <a:rPr lang="cs-CZ" sz="2000" dirty="0" smtClean="0"/>
              <a:t>(</a:t>
            </a:r>
            <a:r>
              <a:rPr lang="cs-CZ" sz="2000" dirty="0"/>
              <a:t>v rámci projektu 2 workshopy ve spolupráci s FSE </a:t>
            </a:r>
            <a:r>
              <a:rPr lang="cs-CZ" sz="2000" dirty="0" smtClean="0"/>
              <a:t>UJEP)</a:t>
            </a:r>
          </a:p>
        </p:txBody>
      </p:sp>
    </p:spTree>
    <p:extLst>
      <p:ext uri="{BB962C8B-B14F-4D97-AF65-F5344CB8AC3E}">
        <p14:creationId xmlns:p14="http://schemas.microsoft.com/office/powerpoint/2010/main" val="2611720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1881</TotalTime>
  <Words>599</Words>
  <Application>Microsoft Office PowerPoint</Application>
  <PresentationFormat>Předvádění na obrazovce (4:3)</PresentationFormat>
  <Paragraphs>184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Verdana</vt:lpstr>
      <vt:lpstr>Wingdings 2</vt:lpstr>
      <vt:lpstr>Talent</vt:lpstr>
      <vt:lpstr>      workshop na téma  Standardy činností sociální práce ve veřejné správě   město Lovosice, prezentující: Mgr. Veronika Schejbalová          </vt:lpstr>
      <vt:lpstr>Personální zabezpečení OSVZ  (celkem 15 zaměstnanců) Modře jsou vyznačeni sociální pracovníci v rámci výkonu činností sociální práce přenesené působnosti </vt:lpstr>
      <vt:lpstr>Činnosti sociální práce sociálních pracovníků</vt:lpstr>
      <vt:lpstr>Prezentace aplikace PowerPoint</vt:lpstr>
      <vt:lpstr>  Analytická, metodická a koncepční činnost sociálního pracovníka  </vt:lpstr>
      <vt:lpstr>Analýza četnosti jednotlivých cílových skupin – na základě využití Standardizovaného záznamu sociálního pracovníka (JIS )</vt:lpstr>
      <vt:lpstr>Analýza – přehled kapacit poskytovatelů sociálních služeb  v území ORP</vt:lpstr>
      <vt:lpstr>Analýza vyplácení pojistných i nepojistných sociálních dávek apod. pro potřeby sociálního pracovníka</vt:lpstr>
      <vt:lpstr>Sdílení informací, setkávání  sociálních pracovníků</vt:lpstr>
      <vt:lpstr>Metodická a koncepční činnost</vt:lpstr>
      <vt:lpstr>Metodické a koncepční vedení výkonu  sociální práce krajským úřadem</vt:lpstr>
      <vt:lpstr>Koordinace případů, případové konference</vt:lpstr>
      <vt:lpstr>Přenos informací získaných při výkonu činností sociální práce v přenesené působnosti </vt:lpstr>
      <vt:lpstr>      Zjišťování potřeb obyvatel  obce a kraje a spolupráce v rámci přenesené působnosti (analytická metodická a koncepční činnost)      </vt:lpstr>
      <vt:lpstr>Spolupráce sociálního pracovníka se sociálním pracovníkem sociálních služeb – ověření dostupnosti pro klienty, předávání informací</vt:lpstr>
      <vt:lpstr>Plánování sociálních služeb v rámci samostatné působnosti  s využitím informací získaných při výkonu činností sociální práce  v rámci přenesené působnosti</vt:lpstr>
      <vt:lpstr>Možnost využití sociologických výzkumů pro samostatnou působnost</vt:lpstr>
      <vt:lpstr>Zabezpečení sociální agendy včetně řešení sociálně právních problémů v zařízeních poskytujících služby sociální péče</vt:lpstr>
      <vt:lpstr>Děkuji za pozornost.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analytická, metodická a koncepční činnost, zjišťování potřeb obyvatel obce v rámci přenesené působnosti, zabezpečení sociální agendy včetně řešení sociálně právních problémů v zařízeních poskytujících služby sociální péče.</dc:title>
  <dc:creator>Mgr. Schejbalová Veronika</dc:creator>
  <cp:lastModifiedBy>Kolářová Ilona Mgr. (MPSV)</cp:lastModifiedBy>
  <cp:revision>80</cp:revision>
  <dcterms:created xsi:type="dcterms:W3CDTF">2018-05-21T08:58:44Z</dcterms:created>
  <dcterms:modified xsi:type="dcterms:W3CDTF">2018-06-11T09:28:35Z</dcterms:modified>
</cp:coreProperties>
</file>