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75" r:id="rId4"/>
    <p:sldId id="276" r:id="rId5"/>
    <p:sldId id="281" r:id="rId6"/>
    <p:sldId id="282" r:id="rId7"/>
    <p:sldId id="283" r:id="rId8"/>
    <p:sldId id="272" r:id="rId9"/>
    <p:sldId id="274" r:id="rId10"/>
    <p:sldId id="277" r:id="rId11"/>
    <p:sldId id="278" r:id="rId12"/>
    <p:sldId id="285" r:id="rId13"/>
    <p:sldId id="280" r:id="rId14"/>
    <p:sldId id="286" r:id="rId15"/>
    <p:sldId id="287" r:id="rId16"/>
    <p:sldId id="289" r:id="rId17"/>
    <p:sldId id="288" r:id="rId18"/>
    <p:sldId id="290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8735-B977-42FF-B8FD-56D691715FBB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1F87-4125-4C3D-ACFF-ACF771FA4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9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D03A-BB8B-4959-958F-A1DCEFDC2350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2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7806-C42C-4568-95CF-04F4BB7CC5F9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0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416C-0272-4EB3-8D46-F7CA5DDCF6DF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0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1725-A5A4-4BFE-AD42-F0061B3B78C9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5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FFAE-B004-4995-9904-A73261ED22CC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6FA0-40DD-4C4C-BB1F-CC88E0CD2FE7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0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5D79-4B7A-4E61-9319-1382CB81D692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8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705B-5664-4CA2-902C-A63AF0E3C191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9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B30-8138-4BC8-933D-B3CD79452C50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DFF-082F-40A5-8E62-DEEA6E7E8F83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530C-422E-4709-8E6F-63C522CF68B7}" type="datetime1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4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D01-C974-4046-B623-AC0863390661}" type="datetime1">
              <a:rPr lang="cs-CZ" smtClean="0"/>
              <a:t>11.6.2018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00ED-9E13-4762-A58B-9430A5AA687F}" type="datetime1">
              <a:rPr lang="cs-CZ" smtClean="0"/>
              <a:t>11.6.2018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2922-B6A3-4571-A4EA-D0091B2CB594}" type="datetime1">
              <a:rPr lang="cs-CZ" smtClean="0"/>
              <a:t>11.6.2018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568C-62CB-4F0C-9EB2-CD4EB1714725}" type="datetime1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C563-1F94-4517-9162-4F8CA4BA8100}" type="datetime1">
              <a:rPr lang="cs-CZ" smtClean="0"/>
              <a:t>11.6.2018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3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A21A-7B78-462E-A4A6-9CEB24C79572}" type="datetime1">
              <a:rPr lang="cs-CZ" smtClean="0"/>
              <a:t>11.6.2018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9530E3-C6AC-4542-A871-5E7DF7010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18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itvinov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iYrtvbnuTaAhUGDuwKHUBKBkIQjRx6BAgBEAU&amp;url=https://mapy.cz/?source=foto&amp;id=471951&amp;psig=AOvVaw2to2w8dfauokD0g79q6w1i&amp;ust=152525470747986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vodickova@mulitvinov.cz" TargetMode="External"/><Relationship Id="rId2" Type="http://schemas.openxmlformats.org/officeDocument/2006/relationships/hyperlink" Target="mailto:veronika.strkacova@mulitvinov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itvinov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2B0B59-C6EE-4CBA-871D-521A5ED1C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825" y="2032968"/>
            <a:ext cx="8203473" cy="2556449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/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3. Krizová pomoc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Sociální rehabilitace 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Obrázek 3" descr="W:\PUBLICITA\VIZUÁLNÍ_IDENTITA\loga\OPZ\logo_OPZ_barevne.jpg">
            <a:extLst>
              <a:ext uri="{FF2B5EF4-FFF2-40B4-BE49-F238E27FC236}">
                <a16:creationId xmlns="" xmlns:a16="http://schemas.microsoft.com/office/drawing/2014/main" id="{5B7434AE-AD61-4383-A9FD-BFF7DFAF55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5" y="178254"/>
            <a:ext cx="2628900" cy="544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C5D87109-35F0-4E8A-AB3E-9F011E115765}"/>
              </a:ext>
            </a:extLst>
          </p:cNvPr>
          <p:cNvSpPr/>
          <p:nvPr/>
        </p:nvSpPr>
        <p:spPr>
          <a:xfrm>
            <a:off x="963542" y="723357"/>
            <a:ext cx="5393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CZ.03.2.63/0.0/0.0/16_</a:t>
            </a: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128/006104   ,,</a:t>
            </a:r>
            <a:r>
              <a:rPr lang="en-US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Profesionali</a:t>
            </a:r>
            <a:r>
              <a:rPr lang="cs-CZ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zace</a:t>
            </a:r>
            <a:r>
              <a:rPr lang="cs-CZ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sociální práce v Litvínově“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3DD9239B-172E-40E2-9847-16611E22B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06" y="95386"/>
            <a:ext cx="614636" cy="74063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8F898BE-F454-4EA2-B6A1-9A4CAF9C2054}"/>
              </a:ext>
            </a:extLst>
          </p:cNvPr>
          <p:cNvSpPr txBox="1"/>
          <p:nvPr/>
        </p:nvSpPr>
        <p:spPr>
          <a:xfrm>
            <a:off x="1819823" y="3777085"/>
            <a:ext cx="6840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Workshop Standardy činností sociální práce ve veřejné správě</a:t>
            </a:r>
          </a:p>
          <a:p>
            <a:pPr algn="ctr"/>
            <a:r>
              <a:rPr lang="cs-CZ" dirty="0"/>
              <a:t>Praha   12.6.2018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0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EB4003-A2E1-4E49-ACFD-6D8AA45A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7743854" cy="783771"/>
          </a:xfrm>
        </p:spPr>
        <p:txBody>
          <a:bodyPr>
            <a:normAutofit/>
          </a:bodyPr>
          <a:lstStyle/>
          <a:p>
            <a:r>
              <a:rPr lang="cs-CZ" dirty="0"/>
              <a:t>Sociální rehabilitace – popis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4EE2A2C-C11F-4F98-B652-D4A3070E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93" y="1681617"/>
            <a:ext cx="9276563" cy="4736600"/>
          </a:xfrm>
        </p:spPr>
        <p:txBody>
          <a:bodyPr>
            <a:normAutofit fontScale="85000" lnSpcReduction="20000"/>
          </a:bodyPr>
          <a:lstStyle/>
          <a:p>
            <a:r>
              <a:rPr lang="cs-CZ" sz="2100" dirty="0"/>
              <a:t>zákon č. 108/2006 Sb. o sociálních službách § </a:t>
            </a:r>
            <a:r>
              <a:rPr lang="cs-CZ" sz="2100" dirty="0" smtClean="0"/>
              <a:t>70 – viz níže</a:t>
            </a:r>
            <a:endParaRPr lang="cs-CZ" sz="2100" dirty="0"/>
          </a:p>
          <a:p>
            <a:r>
              <a:rPr lang="cs-CZ" sz="2100" dirty="0"/>
              <a:t>vyhláška č. 505/2006 Sb., kterou se provádějí některá ustanovení zákona o sociálních </a:t>
            </a:r>
            <a:r>
              <a:rPr lang="cs-CZ" sz="2100" dirty="0" smtClean="0"/>
              <a:t>službách, </a:t>
            </a:r>
            <a:br>
              <a:rPr lang="cs-CZ" sz="2100" dirty="0" smtClean="0"/>
            </a:br>
            <a:r>
              <a:rPr lang="cs-CZ" sz="2100" dirty="0" smtClean="0"/>
              <a:t>kde je v § 35 popsán výkon sociální rehabilitace v sociálních službách.</a:t>
            </a:r>
            <a:endParaRPr lang="cs-CZ" sz="2100" dirty="0"/>
          </a:p>
          <a:p>
            <a:pPr marL="0" indent="0">
              <a:buNone/>
            </a:pPr>
            <a:endParaRPr lang="cs-CZ" sz="2100" dirty="0"/>
          </a:p>
          <a:p>
            <a:r>
              <a:rPr lang="cs-CZ" sz="2100" b="1" i="1" dirty="0"/>
              <a:t>§</a:t>
            </a:r>
            <a:r>
              <a:rPr lang="cs-CZ" b="1" i="1" dirty="0"/>
              <a:t> </a:t>
            </a:r>
            <a:r>
              <a:rPr lang="cs-CZ" sz="1900" b="1" i="1" dirty="0" smtClean="0"/>
              <a:t>70</a:t>
            </a:r>
            <a:r>
              <a:rPr lang="cs-CZ" b="1" i="1" dirty="0" smtClean="0"/>
              <a:t> </a:t>
            </a:r>
            <a:r>
              <a:rPr lang="cs-CZ" b="1" i="1" dirty="0"/>
              <a:t>Sociální rehabilitace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sz="1900" i="1" dirty="0"/>
              <a:t/>
            </a:r>
            <a:br>
              <a:rPr lang="cs-CZ" sz="1900" i="1" dirty="0"/>
            </a:br>
            <a:r>
              <a:rPr lang="cs-CZ" sz="1900" i="1" dirty="0"/>
              <a:t>(1) Základní činnosti při poskytování sociální rehabilitace se zajišťují v rozsahu těchto úkonů: </a:t>
            </a:r>
          </a:p>
          <a:p>
            <a:pPr lvl="1">
              <a:buClrTx/>
              <a:buSzPct val="100000"/>
              <a:buFont typeface="+mj-lt"/>
              <a:buAutoNum type="alphaLcParenR"/>
            </a:pPr>
            <a:r>
              <a:rPr lang="cs-CZ" sz="1900" i="1" dirty="0" smtClean="0"/>
              <a:t>nácvik </a:t>
            </a:r>
            <a:r>
              <a:rPr lang="cs-CZ" sz="1900" i="1" dirty="0"/>
              <a:t>dovedností pro zvládání péče o vlastní osobu, soběstačnosti a dalších činností vedoucích k sociálnímu začleňování,</a:t>
            </a:r>
          </a:p>
          <a:p>
            <a:pPr lvl="1">
              <a:buClrTx/>
              <a:buSzPct val="100000"/>
              <a:buFont typeface="+mj-lt"/>
              <a:buAutoNum type="alphaLcParenR"/>
            </a:pPr>
            <a:r>
              <a:rPr lang="cs-CZ" sz="1900" i="1" dirty="0" smtClean="0"/>
              <a:t>zprostředkování </a:t>
            </a:r>
            <a:r>
              <a:rPr lang="cs-CZ" sz="1900" i="1" dirty="0"/>
              <a:t>kontaktu se společenským prostředím,</a:t>
            </a:r>
          </a:p>
          <a:p>
            <a:pPr lvl="1">
              <a:buClrTx/>
              <a:buSzPct val="100000"/>
              <a:buFont typeface="+mj-lt"/>
              <a:buAutoNum type="alphaLcParenR"/>
            </a:pPr>
            <a:r>
              <a:rPr lang="cs-CZ" sz="1900" i="1" dirty="0" smtClean="0"/>
              <a:t>výchovné</a:t>
            </a:r>
            <a:r>
              <a:rPr lang="cs-CZ" sz="1900" i="1" dirty="0"/>
              <a:t>, vzdělávací a aktivizační činnosti,</a:t>
            </a:r>
          </a:p>
          <a:p>
            <a:pPr lvl="1">
              <a:buClrTx/>
              <a:buSzPct val="100000"/>
              <a:buFont typeface="+mj-lt"/>
              <a:buAutoNum type="alphaLcParenR"/>
            </a:pPr>
            <a:r>
              <a:rPr lang="cs-CZ" sz="1900" i="1" dirty="0" smtClean="0"/>
              <a:t>pomoc </a:t>
            </a:r>
            <a:r>
              <a:rPr lang="cs-CZ" sz="1900" i="1" dirty="0"/>
              <a:t>při uplatňování práv, oprávněných zájmů a při obstarávání osobních záležitostí.</a:t>
            </a:r>
          </a:p>
          <a:p>
            <a:pPr marL="0" indent="0">
              <a:buNone/>
            </a:pP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4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EA9F0E8-F8A6-4CCD-945B-385332FD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rehabilitace – </a:t>
            </a:r>
            <a:r>
              <a:rPr lang="cs-CZ" dirty="0" smtClean="0"/>
              <a:t>příklady výkonu činností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04648C2-5CDF-4F6D-9C95-6BD41273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pomoc </a:t>
            </a:r>
            <a:r>
              <a:rPr lang="cs-CZ" dirty="0"/>
              <a:t>při prosazování práv a zájmů,</a:t>
            </a:r>
          </a:p>
          <a:p>
            <a:r>
              <a:rPr lang="cs-CZ" dirty="0"/>
              <a:t>pomoc při řešení dluhů a hospodaření s penězi,</a:t>
            </a:r>
          </a:p>
          <a:p>
            <a:r>
              <a:rPr lang="cs-CZ" dirty="0"/>
              <a:t>doprovod při jednání na úřadech,</a:t>
            </a:r>
          </a:p>
          <a:p>
            <a:r>
              <a:rPr lang="cs-CZ" dirty="0"/>
              <a:t>pomoc s listinami, formuláři,</a:t>
            </a:r>
          </a:p>
          <a:p>
            <a:r>
              <a:rPr lang="cs-CZ" dirty="0"/>
              <a:t>asistence při získávání zaměstnání,</a:t>
            </a:r>
          </a:p>
          <a:p>
            <a:r>
              <a:rPr lang="cs-CZ" dirty="0"/>
              <a:t>zprostředkování kontaktů s dalšími institucemi, organizacemi,</a:t>
            </a:r>
          </a:p>
          <a:p>
            <a:r>
              <a:rPr lang="cs-CZ" dirty="0"/>
              <a:t>pomoc, zprostředkování s bydlením. </a:t>
            </a:r>
          </a:p>
        </p:txBody>
      </p:sp>
    </p:spTree>
    <p:extLst>
      <p:ext uri="{BB962C8B-B14F-4D97-AF65-F5344CB8AC3E}">
        <p14:creationId xmlns:p14="http://schemas.microsoft.com/office/powerpoint/2010/main" val="6845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12709" cy="98406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Sociální rehabilitace – výkon činnosti, návrh možných důkazů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001DE1-79D3-46AC-801D-D3D10C8B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25" y="1759226"/>
            <a:ext cx="8596668" cy="47111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Jak postupujeme: </a:t>
            </a:r>
          </a:p>
          <a:p>
            <a:pPr>
              <a:lnSpc>
                <a:spcPct val="150000"/>
              </a:lnSpc>
            </a:pPr>
            <a:r>
              <a:rPr lang="cs-CZ" dirty="0"/>
              <a:t>depistážní činnost, předání podnětů nebo oslovení klientem,</a:t>
            </a:r>
          </a:p>
          <a:p>
            <a:pPr>
              <a:lnSpc>
                <a:spcPct val="150000"/>
              </a:lnSpc>
            </a:pPr>
            <a:r>
              <a:rPr lang="cs-CZ" dirty="0"/>
              <a:t>sociální šetření, zjištění potřeb klienta,</a:t>
            </a:r>
          </a:p>
          <a:p>
            <a:pPr>
              <a:lnSpc>
                <a:spcPct val="150000"/>
              </a:lnSpc>
            </a:pPr>
            <a:r>
              <a:rPr lang="cs-CZ" dirty="0"/>
              <a:t>individuální plánování, stanovení cílů spolupráce,</a:t>
            </a:r>
          </a:p>
          <a:p>
            <a:pPr>
              <a:lnSpc>
                <a:spcPct val="150000"/>
              </a:lnSpc>
            </a:pPr>
            <a:r>
              <a:rPr lang="cs-CZ" dirty="0"/>
              <a:t>vyhodnocení cílů, zhodnocení spolupráce.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r>
              <a:rPr lang="cs-CZ" dirty="0"/>
              <a:t>Všechny záznamy týkající se klienta jsou vedeny v OK systému.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13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/>
          <a:lstStyle/>
          <a:p>
            <a:r>
              <a:rPr lang="cs-CZ" dirty="0"/>
              <a:t>Sociální rehabilitace – výkon činnosti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001DE1-79D3-46AC-801D-D3D10C8B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44769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Jak se o nás klienti dozví?</a:t>
            </a:r>
          </a:p>
          <a:p>
            <a:r>
              <a:rPr lang="cs-CZ" dirty="0"/>
              <a:t>letáčky služby sociální práce, terénního pracovníka, koordinátora sociální podpory,</a:t>
            </a:r>
          </a:p>
          <a:p>
            <a:r>
              <a:rPr lang="cs-CZ" dirty="0"/>
              <a:t>webové stránky města Litvínova – </a:t>
            </a:r>
            <a:r>
              <a:rPr lang="cs-CZ" dirty="0">
                <a:hlinkClick r:id="rId2"/>
              </a:rPr>
              <a:t>www.mulitvinov.cz</a:t>
            </a:r>
            <a:r>
              <a:rPr lang="cs-CZ" dirty="0"/>
              <a:t>,</a:t>
            </a:r>
          </a:p>
          <a:p>
            <a:r>
              <a:rPr lang="cs-CZ" dirty="0"/>
              <a:t>v rámci výborné spolupráce s ostatními institucemi.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Jak se o klientech dozvíme? </a:t>
            </a:r>
          </a:p>
          <a:p>
            <a:r>
              <a:rPr lang="cs-CZ" dirty="0"/>
              <a:t>interdisciplinární, multidisciplinární setkání,</a:t>
            </a:r>
          </a:p>
          <a:p>
            <a:r>
              <a:rPr lang="cs-CZ" dirty="0"/>
              <a:t>setkání NNO – nestátní neziskové organizace,</a:t>
            </a:r>
          </a:p>
          <a:p>
            <a:r>
              <a:rPr lang="cs-CZ" dirty="0"/>
              <a:t>v rámci výborné spolupráce s ostatními institucemi – ÚP, </a:t>
            </a:r>
            <a:r>
              <a:rPr lang="cs-CZ" dirty="0" err="1"/>
              <a:t>MěP</a:t>
            </a:r>
            <a:r>
              <a:rPr lang="cs-CZ" dirty="0"/>
              <a:t>, PČR, zdravotní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pobytová zařízení.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324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Sociální rehabilitace – sociálně vyloučené lokality na území Litvínova </a:t>
            </a:r>
          </a:p>
        </p:txBody>
      </p:sp>
      <p:pic>
        <p:nvPicPr>
          <p:cNvPr id="4" name="Obrázek 3" descr="C:\Users\fridrich\Desktop\svl litvínov.png">
            <a:extLst>
              <a:ext uri="{FF2B5EF4-FFF2-40B4-BE49-F238E27FC236}">
                <a16:creationId xmlns="" xmlns:a16="http://schemas.microsoft.com/office/drawing/2014/main" id="{1794A006-10D7-4CAF-BEA3-74603D77AB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66" y="2047462"/>
            <a:ext cx="7195930" cy="3677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Sociální rehabilitace – Janov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A5A7C13-F3C8-4A71-8066-A19996B5F0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21" y="2100455"/>
            <a:ext cx="7533861" cy="3932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0F017B0-3D2F-45F3-A8E2-EF079B52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8861"/>
            <a:ext cx="8596668" cy="422250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Organizační složka Městského úřadu Litvínov Sociální služby První krok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Sociálně aktivizační služby pro rodiny s dětmi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Terénní programy</a:t>
            </a:r>
          </a:p>
          <a:p>
            <a:endParaRPr lang="cs-CZ" dirty="0"/>
          </a:p>
          <a:p>
            <a:r>
              <a:rPr lang="cs-CZ" dirty="0"/>
              <a:t>Dluhová poradna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988A0955-FCD9-4AB5-8A1D-5EE2A498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rehabilitace – Janov</a:t>
            </a:r>
          </a:p>
        </p:txBody>
      </p:sp>
    </p:spTree>
    <p:extLst>
      <p:ext uri="{BB962C8B-B14F-4D97-AF65-F5344CB8AC3E}">
        <p14:creationId xmlns:p14="http://schemas.microsoft.com/office/powerpoint/2010/main" val="11212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Sociální rehabilitace – městská ubytovna UNO</a:t>
            </a:r>
          </a:p>
        </p:txBody>
      </p:sp>
      <p:pic>
        <p:nvPicPr>
          <p:cNvPr id="4" name="irc_mi" descr="Výsledek obrázku pro uno litvínov">
            <a:hlinkClick r:id="rId2"/>
            <a:extLst>
              <a:ext uri="{FF2B5EF4-FFF2-40B4-BE49-F238E27FC236}">
                <a16:creationId xmlns="" xmlns:a16="http://schemas.microsoft.com/office/drawing/2014/main" id="{49A72305-7F35-4C96-B8E4-41B0851DD7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3" y="1979502"/>
            <a:ext cx="7584799" cy="397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1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437E86-B61A-4ED8-9916-FE29E10F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35"/>
            <a:ext cx="10524067" cy="1320800"/>
          </a:xfrm>
        </p:spPr>
        <p:txBody>
          <a:bodyPr/>
          <a:lstStyle/>
          <a:p>
            <a:r>
              <a:rPr lang="cs-CZ" dirty="0"/>
              <a:t>Sociální rehabilitace– rizika, limity, překážky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6F81444-D173-4FDF-A640-0474F9D4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9817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osobnostní předpoklady sociálního pracovníka garantující etický přístup </a:t>
            </a:r>
            <a:br>
              <a:rPr lang="cs-CZ" sz="2000" dirty="0" smtClean="0"/>
            </a:br>
            <a:r>
              <a:rPr lang="cs-CZ" sz="2000" dirty="0" smtClean="0"/>
              <a:t>ke klientům </a:t>
            </a:r>
            <a:r>
              <a:rPr lang="cs-CZ" sz="2000" dirty="0"/>
              <a:t>sociální rehabilitace,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potřebné kompetence sociálního pracovníka a možnost zajištění vhodného dalšího vzdělávání,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personální nedostatek sociálních pracovníků,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závislost </a:t>
            </a:r>
            <a:r>
              <a:rPr lang="cs-CZ" sz="2000" dirty="0"/>
              <a:t>klienta na </a:t>
            </a:r>
            <a:r>
              <a:rPr lang="cs-CZ" sz="2000" dirty="0" smtClean="0"/>
              <a:t>sociálním pracovníkovi</a:t>
            </a:r>
            <a:r>
              <a:rPr lang="cs-CZ" sz="2000" dirty="0"/>
              <a:t>, </a:t>
            </a:r>
            <a:r>
              <a:rPr lang="cs-CZ" sz="2000" dirty="0" smtClean="0"/>
              <a:t>poskytované sociální službě, </a:t>
            </a:r>
            <a:r>
              <a:rPr lang="cs-CZ" sz="2000" smtClean="0"/>
              <a:t>sociálních dávkách </a:t>
            </a:r>
            <a:endParaRPr lang="cs-CZ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časová </a:t>
            </a:r>
            <a:r>
              <a:rPr lang="cs-CZ" sz="2000" dirty="0"/>
              <a:t>náročnost. </a:t>
            </a:r>
          </a:p>
        </p:txBody>
      </p:sp>
    </p:spTree>
    <p:extLst>
      <p:ext uri="{BB962C8B-B14F-4D97-AF65-F5344CB8AC3E}">
        <p14:creationId xmlns:p14="http://schemas.microsoft.com/office/powerpoint/2010/main" val="1335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35A20A26-2628-4B04-A4A4-3EA09ECE789E}"/>
              </a:ext>
            </a:extLst>
          </p:cNvPr>
          <p:cNvSpPr txBox="1"/>
          <p:nvPr/>
        </p:nvSpPr>
        <p:spPr>
          <a:xfrm>
            <a:off x="916041" y="521582"/>
            <a:ext cx="8581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/>
              <a:t>Děkuji Vám za pozornost</a:t>
            </a:r>
          </a:p>
          <a:p>
            <a:pPr algn="ctr"/>
            <a:r>
              <a:rPr lang="cs-CZ" sz="5400" dirty="0">
                <a:sym typeface="Wingdings" panose="05000000000000000000" pitchFamily="2" charset="2"/>
              </a:rPr>
              <a:t></a:t>
            </a:r>
            <a:endParaRPr lang="cs-CZ" sz="5400" dirty="0"/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AE9F719-00E3-4786-B8FF-E35404A23666}"/>
              </a:ext>
            </a:extLst>
          </p:cNvPr>
          <p:cNvSpPr txBox="1"/>
          <p:nvPr/>
        </p:nvSpPr>
        <p:spPr>
          <a:xfrm>
            <a:off x="1232452" y="2604052"/>
            <a:ext cx="8581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Město Litvínov se sídlem Městský úřad Litvínov</a:t>
            </a:r>
          </a:p>
          <a:p>
            <a:r>
              <a:rPr lang="cs-CZ" dirty="0"/>
              <a:t>Odbor sociálních věcí a školství – oddělení sociální práce </a:t>
            </a:r>
          </a:p>
          <a:p>
            <a:endParaRPr lang="cs-CZ" dirty="0"/>
          </a:p>
          <a:p>
            <a:r>
              <a:rPr lang="cs-CZ" dirty="0"/>
              <a:t>Mgr. Veronika </a:t>
            </a:r>
            <a:r>
              <a:rPr lang="cs-CZ" dirty="0" err="1"/>
              <a:t>Strkáčová</a:t>
            </a:r>
            <a:endParaRPr lang="cs-CZ" dirty="0"/>
          </a:p>
          <a:p>
            <a:r>
              <a:rPr lang="cs-CZ" dirty="0"/>
              <a:t>Tel: 476 767 980 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veronika.strkacova@mulitvinov.cz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Jana Vodičková, DiS.</a:t>
            </a:r>
          </a:p>
          <a:p>
            <a:r>
              <a:rPr lang="cs-CZ" dirty="0"/>
              <a:t>Tel: 476 767 947</a:t>
            </a:r>
          </a:p>
          <a:p>
            <a:r>
              <a:rPr lang="cs-CZ" dirty="0"/>
              <a:t>E-mail: </a:t>
            </a:r>
            <a:r>
              <a:rPr lang="cs-CZ" dirty="0">
                <a:hlinkClick r:id="rId3"/>
              </a:rPr>
              <a:t>jana.vodickova@mulitvinov.cz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1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EB4003-A2E1-4E49-ACFD-6D8AA45A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7743854" cy="783771"/>
          </a:xfrm>
        </p:spPr>
        <p:txBody>
          <a:bodyPr>
            <a:normAutofit/>
          </a:bodyPr>
          <a:lstStyle/>
          <a:p>
            <a:r>
              <a:rPr lang="cs-CZ" dirty="0"/>
              <a:t>Krizová pomoc – popis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4EE2A2C-C11F-4F98-B652-D4A3070E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94" y="1681617"/>
            <a:ext cx="8596668" cy="4736600"/>
          </a:xfrm>
        </p:spPr>
        <p:txBody>
          <a:bodyPr>
            <a:normAutofit/>
          </a:bodyPr>
          <a:lstStyle/>
          <a:p>
            <a:r>
              <a:rPr lang="cs-CZ" b="1" dirty="0"/>
              <a:t>Zákon č. 108/2006 Sb. o sociálních službách § 60 </a:t>
            </a:r>
          </a:p>
          <a:p>
            <a:pPr algn="just"/>
            <a:r>
              <a:rPr lang="cs-CZ" i="1" dirty="0"/>
              <a:t>(1)</a:t>
            </a:r>
            <a:r>
              <a:rPr lang="cs-CZ" dirty="0"/>
              <a:t> Krizová pomoc je terénní, ambulantní nebo pobytová služba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přechodnou dobu poskytovaná osobám, které se nacházejí v situaci ohrožení zdraví nebo života, kdy přechodně nemohou řešit svoji nepříznivou sociální situaci vlastními silami.</a:t>
            </a:r>
          </a:p>
          <a:p>
            <a:endParaRPr lang="cs-CZ" i="1" dirty="0"/>
          </a:p>
          <a:p>
            <a:r>
              <a:rPr lang="cs-CZ" i="1" dirty="0"/>
              <a:t>(2)</a:t>
            </a:r>
            <a:r>
              <a:rPr lang="cs-CZ" dirty="0"/>
              <a:t> Služba podle odstavce </a:t>
            </a:r>
            <a:r>
              <a:rPr lang="cs-CZ" dirty="0" smtClean="0"/>
              <a:t>1 obsahuje </a:t>
            </a:r>
            <a:r>
              <a:rPr lang="cs-CZ" dirty="0"/>
              <a:t>tyto základní činnosti</a:t>
            </a:r>
            <a:r>
              <a:rPr lang="cs-CZ" dirty="0" smtClean="0"/>
              <a:t>:</a:t>
            </a:r>
            <a:br>
              <a:rPr lang="cs-CZ" dirty="0" smtClean="0"/>
            </a:br>
            <a:endParaRPr lang="cs-CZ" dirty="0"/>
          </a:p>
          <a:p>
            <a:pPr lvl="1" algn="just">
              <a:spcBef>
                <a:spcPts val="0"/>
              </a:spcBef>
              <a:buClrTx/>
              <a:buSzPct val="100000"/>
              <a:buFont typeface="+mj-lt"/>
              <a:buAutoNum type="alphaLcParenR"/>
            </a:pPr>
            <a:r>
              <a:rPr lang="cs-CZ" dirty="0" smtClean="0"/>
              <a:t>poskytnutí </a:t>
            </a:r>
            <a:r>
              <a:rPr lang="cs-CZ" dirty="0"/>
              <a:t>ubytování,</a:t>
            </a:r>
          </a:p>
          <a:p>
            <a:pPr lvl="1" algn="just">
              <a:spcBef>
                <a:spcPts val="0"/>
              </a:spcBef>
              <a:buClrTx/>
              <a:buSzPct val="100000"/>
              <a:buFont typeface="+mj-lt"/>
              <a:buAutoNum type="alphaLcParenR"/>
            </a:pPr>
            <a:r>
              <a:rPr lang="cs-CZ" dirty="0" smtClean="0"/>
              <a:t>poskytnutí </a:t>
            </a:r>
            <a:r>
              <a:rPr lang="cs-CZ" dirty="0"/>
              <a:t>stravy nebo pomoc při zajištění stravy,</a:t>
            </a:r>
          </a:p>
          <a:p>
            <a:pPr lvl="1" algn="just">
              <a:spcBef>
                <a:spcPts val="0"/>
              </a:spcBef>
              <a:buClrTx/>
              <a:buSzPct val="100000"/>
              <a:buFont typeface="+mj-lt"/>
              <a:buAutoNum type="alphaLcParenR"/>
            </a:pPr>
            <a:r>
              <a:rPr lang="cs-CZ" dirty="0" smtClean="0"/>
              <a:t>sociálně </a:t>
            </a:r>
            <a:r>
              <a:rPr lang="cs-CZ" dirty="0"/>
              <a:t>terapeutické činnosti,</a:t>
            </a:r>
          </a:p>
          <a:p>
            <a:pPr lvl="1" algn="just">
              <a:spcBef>
                <a:spcPts val="0"/>
              </a:spcBef>
              <a:buClrTx/>
              <a:buSzPct val="100000"/>
              <a:buFont typeface="+mj-lt"/>
              <a:buAutoNum type="alphaLcParenR"/>
            </a:pPr>
            <a:r>
              <a:rPr lang="cs-CZ" dirty="0" smtClean="0"/>
              <a:t>pomoc </a:t>
            </a:r>
            <a:r>
              <a:rPr lang="cs-CZ" dirty="0"/>
              <a:t>při uplatňování práv, oprávněných zájmů a při obstarávání osobních záležitostí.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5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/>
          <a:lstStyle/>
          <a:p>
            <a:r>
              <a:rPr lang="cs-CZ" dirty="0"/>
              <a:t>Krizová pomoc – výkon činnosti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001DE1-79D3-46AC-801D-D3D10C8B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447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Jak se o nás klienti dozví?</a:t>
            </a:r>
          </a:p>
          <a:p>
            <a:r>
              <a:rPr lang="cs-CZ" dirty="0"/>
              <a:t>letáčky služby sociální práce, terénního pracovníka, koordinátora sociální podpory</a:t>
            </a:r>
            <a:r>
              <a:rPr lang="cs-CZ" dirty="0" smtClean="0"/>
              <a:t>, v rámci depistáže</a:t>
            </a:r>
            <a:endParaRPr lang="cs-CZ" dirty="0"/>
          </a:p>
          <a:p>
            <a:r>
              <a:rPr lang="cs-CZ" dirty="0"/>
              <a:t>webové stránky města Litvínova – </a:t>
            </a:r>
            <a:r>
              <a:rPr lang="cs-CZ" dirty="0">
                <a:hlinkClick r:id="rId2"/>
              </a:rPr>
              <a:t>www.mulitvinov.cz</a:t>
            </a:r>
            <a:r>
              <a:rPr lang="cs-CZ" dirty="0"/>
              <a:t>,</a:t>
            </a:r>
          </a:p>
          <a:p>
            <a:r>
              <a:rPr lang="cs-CZ" dirty="0"/>
              <a:t>v rámci výborné spolupráce s ostatními institucemi.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Jak se o klientech dozvíme? </a:t>
            </a:r>
          </a:p>
          <a:p>
            <a:r>
              <a:rPr lang="cs-CZ" dirty="0" smtClean="0"/>
              <a:t>při výkonu sociální práce – například depistáže</a:t>
            </a:r>
          </a:p>
          <a:p>
            <a:r>
              <a:rPr lang="cs-CZ" dirty="0" smtClean="0"/>
              <a:t>interdisciplinární</a:t>
            </a:r>
            <a:r>
              <a:rPr lang="cs-CZ" dirty="0"/>
              <a:t>, multidisciplinární setkání,</a:t>
            </a:r>
          </a:p>
          <a:p>
            <a:r>
              <a:rPr lang="cs-CZ" dirty="0"/>
              <a:t>setkání NNO – nestátní neziskové organizace, </a:t>
            </a:r>
          </a:p>
          <a:p>
            <a:r>
              <a:rPr lang="cs-CZ" dirty="0"/>
              <a:t>v rámci výborné spolupráce s ostatními institucemi – ÚP, </a:t>
            </a:r>
            <a:r>
              <a:rPr lang="cs-CZ" dirty="0" err="1"/>
              <a:t>MěP</a:t>
            </a:r>
            <a:r>
              <a:rPr lang="cs-CZ" dirty="0"/>
              <a:t>, PČR, zdravotní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pobytová zařízení.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692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E65AD09B-0881-4643-AD92-B1AE8B13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Krizová pomoc – výkon činnosti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EC95F91-F092-4EB2-AC54-24CC7914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9" y="1281607"/>
            <a:ext cx="3986417" cy="51887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B705A1A7-E8E7-4687-A7A5-BF4DE936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0" y="1531639"/>
            <a:ext cx="3758570" cy="49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E65AD09B-0881-4643-AD92-B1AE8B13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99" y="231913"/>
            <a:ext cx="8596668" cy="1320800"/>
          </a:xfrm>
        </p:spPr>
        <p:txBody>
          <a:bodyPr/>
          <a:lstStyle/>
          <a:p>
            <a:r>
              <a:rPr lang="cs-CZ" dirty="0"/>
              <a:t>Krizová pomoc – výkon činnosti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2E065333-9F16-401B-B62C-359FDD5D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38" y="974470"/>
            <a:ext cx="3496408" cy="55137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1C7D426-D8F1-4E11-8180-48FF5DE1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850" y="974470"/>
            <a:ext cx="3607996" cy="51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E65AD09B-0881-4643-AD92-B1AE8B13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99" y="231913"/>
            <a:ext cx="8596668" cy="1320800"/>
          </a:xfrm>
        </p:spPr>
        <p:txBody>
          <a:bodyPr/>
          <a:lstStyle/>
          <a:p>
            <a:r>
              <a:rPr lang="cs-CZ" dirty="0"/>
              <a:t>Krizová pomoc – výkon činnosti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B2ED2C6-08BD-45FD-A9B0-3FC78D10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31" y="1154312"/>
            <a:ext cx="7971182" cy="55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B1078A-F222-4277-A315-00DF462E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12709" cy="98406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Krizová pomoc – výkon činnosti, návrh možných důkazů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001DE1-79D3-46AC-801D-D3D10C8B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25" y="1759226"/>
            <a:ext cx="8596668" cy="47111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Jak postupujeme: </a:t>
            </a:r>
          </a:p>
          <a:p>
            <a:pPr>
              <a:lnSpc>
                <a:spcPct val="150000"/>
              </a:lnSpc>
            </a:pPr>
            <a:r>
              <a:rPr lang="cs-CZ" dirty="0"/>
              <a:t>depistážní činnost, předání podnětů nebo oslovení klientem,</a:t>
            </a:r>
          </a:p>
          <a:p>
            <a:pPr>
              <a:lnSpc>
                <a:spcPct val="150000"/>
              </a:lnSpc>
            </a:pPr>
            <a:r>
              <a:rPr lang="cs-CZ" dirty="0"/>
              <a:t>sociální šetření, zjištění potřeb klienta,</a:t>
            </a:r>
          </a:p>
          <a:p>
            <a:pPr>
              <a:lnSpc>
                <a:spcPct val="150000"/>
              </a:lnSpc>
            </a:pPr>
            <a:r>
              <a:rPr lang="cs-CZ" dirty="0"/>
              <a:t>individuální plánování, stanovení cílů spolupráce,</a:t>
            </a:r>
          </a:p>
          <a:p>
            <a:pPr>
              <a:lnSpc>
                <a:spcPct val="150000"/>
              </a:lnSpc>
            </a:pPr>
            <a:r>
              <a:rPr lang="cs-CZ" dirty="0"/>
              <a:t>vyhodnocení cílů, zhodnocení spolupráce.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r>
              <a:rPr lang="cs-CZ" dirty="0"/>
              <a:t>Všechny </a:t>
            </a:r>
            <a:r>
              <a:rPr lang="cs-CZ" dirty="0" smtClean="0"/>
              <a:t>záznamy (dokumentace) </a:t>
            </a:r>
            <a:r>
              <a:rPr lang="cs-CZ" dirty="0"/>
              <a:t>týkající se </a:t>
            </a:r>
            <a:r>
              <a:rPr lang="cs-CZ" dirty="0" smtClean="0"/>
              <a:t>sociální práce s klientem jsou </a:t>
            </a:r>
            <a:r>
              <a:rPr lang="cs-CZ" dirty="0"/>
              <a:t>vedeny v OK </a:t>
            </a:r>
            <a:r>
              <a:rPr lang="cs-CZ" dirty="0" smtClean="0"/>
              <a:t>systému (SZSP).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35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16F625E-D3EC-4C4F-AF41-6C6914BF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Krizová pomoc v Litvínově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220F7B9A-AF2E-4E4C-904E-B705F891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4960"/>
            <a:ext cx="8596668" cy="47548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b="1" dirty="0"/>
              <a:t>Spolupráce v rámci městského úřadu:</a:t>
            </a:r>
          </a:p>
          <a:p>
            <a:pPr>
              <a:lnSpc>
                <a:spcPct val="200000"/>
              </a:lnSpc>
            </a:pPr>
            <a:r>
              <a:rPr lang="cs-CZ" dirty="0"/>
              <a:t>OSP, OSPOD, Organizační složka První krok</a:t>
            </a:r>
            <a:endParaRPr lang="cs-CZ" b="1" dirty="0"/>
          </a:p>
          <a:p>
            <a:pPr marL="0" indent="0">
              <a:lnSpc>
                <a:spcPct val="200000"/>
              </a:lnSpc>
              <a:buNone/>
            </a:pPr>
            <a:r>
              <a:rPr lang="cs-CZ" b="1" dirty="0"/>
              <a:t>Spolupráce s ostatními </a:t>
            </a:r>
            <a:r>
              <a:rPr lang="cs-CZ" b="1" dirty="0" smtClean="0"/>
              <a:t>institucemi: 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dirty="0"/>
              <a:t>Městská policie Litvínov, Policie ČR, Úřad </a:t>
            </a:r>
            <a:r>
              <a:rPr lang="cs-CZ" dirty="0" smtClean="0"/>
              <a:t>práce, sociální služby  - nejčastěji, nutné je doplnit, že se na sociálního pracovníka může s podnětem / oznámením obrátit i zdravotnické, či školní zařízení a v rámci řešení krizové situace klienta není vyloučena ani spolupráce s psychiatrií či psychologem</a:t>
            </a:r>
            <a:endParaRPr lang="cs-CZ" dirty="0"/>
          </a:p>
          <a:p>
            <a:r>
              <a:rPr lang="cs-CZ" dirty="0" smtClean="0"/>
              <a:t>Potravinová </a:t>
            </a:r>
            <a:r>
              <a:rPr lang="cs-CZ" dirty="0"/>
              <a:t>pomoc</a:t>
            </a:r>
          </a:p>
          <a:p>
            <a:r>
              <a:rPr lang="cs-CZ" dirty="0"/>
              <a:t>Materiální pomoc (sociální šatník, hygiena)</a:t>
            </a:r>
          </a:p>
          <a:p>
            <a:r>
              <a:rPr lang="cs-CZ" dirty="0"/>
              <a:t>Finanční pomoc </a:t>
            </a:r>
          </a:p>
          <a:p>
            <a:r>
              <a:rPr lang="cs-CZ" dirty="0"/>
              <a:t>Prostupné bydlení </a:t>
            </a:r>
          </a:p>
          <a:p>
            <a:r>
              <a:rPr lang="cs-CZ" dirty="0"/>
              <a:t>Sociální bydlení</a:t>
            </a:r>
          </a:p>
        </p:txBody>
      </p:sp>
    </p:spTree>
    <p:extLst>
      <p:ext uri="{BB962C8B-B14F-4D97-AF65-F5344CB8AC3E}">
        <p14:creationId xmlns:p14="http://schemas.microsoft.com/office/powerpoint/2010/main" val="42599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437E86-B61A-4ED8-9916-FE29E10F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Krizová pomoc – rizika, limity, překážky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6F81444-D173-4FDF-A640-0474F9D4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04565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Závislost klienta na službě </a:t>
            </a:r>
          </a:p>
          <a:p>
            <a:r>
              <a:rPr lang="cs-CZ" dirty="0"/>
              <a:t>Nedostatek sociálních pracovníků</a:t>
            </a:r>
          </a:p>
          <a:p>
            <a:r>
              <a:rPr lang="cs-CZ" dirty="0" smtClean="0"/>
              <a:t>Potřebné </a:t>
            </a:r>
            <a:r>
              <a:rPr lang="cs-CZ" dirty="0" smtClean="0"/>
              <a:t>kompetence sociálního pracovníka a možnost zajištění vhodného dalšího vzdělávání</a:t>
            </a:r>
            <a:endParaRPr lang="cs-CZ" dirty="0"/>
          </a:p>
          <a:p>
            <a:r>
              <a:rPr lang="cs-CZ" dirty="0"/>
              <a:t>Časová </a:t>
            </a:r>
            <a:r>
              <a:rPr lang="cs-CZ" dirty="0" smtClean="0"/>
              <a:t>náročnost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9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624</Words>
  <Application>Microsoft Office PowerPoint</Application>
  <PresentationFormat>Širokoúhlá obrazovka</PresentationFormat>
  <Paragraphs>123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Fazeta</vt:lpstr>
      <vt:lpstr> 3. Krizová pomoc Sociální rehabilitace  </vt:lpstr>
      <vt:lpstr>Krizová pomoc – popis činnosti</vt:lpstr>
      <vt:lpstr>Krizová pomoc – výkon činnosti </vt:lpstr>
      <vt:lpstr>Krizová pomoc – výkon činnosti </vt:lpstr>
      <vt:lpstr>Krizová pomoc – výkon činnosti </vt:lpstr>
      <vt:lpstr>Krizová pomoc – výkon činnosti </vt:lpstr>
      <vt:lpstr>Krizová pomoc – výkon činnosti, návrh možných důkazů </vt:lpstr>
      <vt:lpstr>Krizová pomoc v Litvínově</vt:lpstr>
      <vt:lpstr>Krizová pomoc – rizika, limity, překážky</vt:lpstr>
      <vt:lpstr>Sociální rehabilitace – popis činnosti</vt:lpstr>
      <vt:lpstr>Sociální rehabilitace – příklady výkonu činností </vt:lpstr>
      <vt:lpstr>Sociální rehabilitace – výkon činnosti, návrh možných důkazů </vt:lpstr>
      <vt:lpstr>Sociální rehabilitace – výkon činnosti </vt:lpstr>
      <vt:lpstr>Sociální rehabilitace – sociálně vyloučené lokality na území Litvínova </vt:lpstr>
      <vt:lpstr>Sociální rehabilitace – Janov</vt:lpstr>
      <vt:lpstr>Sociální rehabilitace – Janov</vt:lpstr>
      <vt:lpstr>Sociální rehabilitace – městská ubytovna UNO</vt:lpstr>
      <vt:lpstr>Sociální rehabilitace– rizika, limity, překážky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Rehabilitace</dc:title>
  <dc:creator>Vodickova Jana</dc:creator>
  <cp:lastModifiedBy>Koláčková Jana</cp:lastModifiedBy>
  <cp:revision>43</cp:revision>
  <dcterms:created xsi:type="dcterms:W3CDTF">2018-05-28T06:45:18Z</dcterms:created>
  <dcterms:modified xsi:type="dcterms:W3CDTF">2018-06-11T10:31:56Z</dcterms:modified>
</cp:coreProperties>
</file>