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sldIdLst>
    <p:sldId id="256" r:id="rId2"/>
    <p:sldId id="257" r:id="rId3"/>
    <p:sldId id="258" r:id="rId4"/>
    <p:sldId id="280" r:id="rId5"/>
    <p:sldId id="260" r:id="rId6"/>
    <p:sldId id="259" r:id="rId7"/>
    <p:sldId id="261" r:id="rId8"/>
    <p:sldId id="262" r:id="rId9"/>
    <p:sldId id="263" r:id="rId10"/>
    <p:sldId id="264" r:id="rId11"/>
    <p:sldId id="279"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972" autoAdjust="0"/>
  </p:normalViewPr>
  <p:slideViewPr>
    <p:cSldViewPr>
      <p:cViewPr varScale="1">
        <p:scale>
          <a:sx n="80" d="100"/>
          <a:sy n="80" d="100"/>
        </p:scale>
        <p:origin x="-35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685029-8CB0-4ACA-849F-6C4C9A9CA75B}" type="doc">
      <dgm:prSet loTypeId="urn:microsoft.com/office/officeart/2005/8/layout/process5" loCatId="process" qsTypeId="urn:microsoft.com/office/officeart/2005/8/quickstyle/3d2" qsCatId="3D" csTypeId="urn:microsoft.com/office/officeart/2005/8/colors/accent1_3" csCatId="accent1" phldr="1"/>
      <dgm:spPr/>
      <dgm:t>
        <a:bodyPr/>
        <a:lstStyle/>
        <a:p>
          <a:endParaRPr lang="cs-CZ"/>
        </a:p>
      </dgm:t>
    </dgm:pt>
    <dgm:pt modelId="{66301AEB-F72A-4482-B502-17DD23773CF2}">
      <dgm:prSet phldrT="[Text]"/>
      <dgm:spPr/>
      <dgm:t>
        <a:bodyPr/>
        <a:lstStyle/>
        <a:p>
          <a:r>
            <a:rPr lang="cs-CZ" dirty="0" smtClean="0"/>
            <a:t>Vyhlášení termínů</a:t>
          </a:r>
          <a:endParaRPr lang="cs-CZ" dirty="0"/>
        </a:p>
      </dgm:t>
    </dgm:pt>
    <dgm:pt modelId="{688AD35A-2CE5-4C9C-BB2C-00C59C91696C}" type="parTrans" cxnId="{D38120F9-A35A-46B4-A04D-64EBC47D676E}">
      <dgm:prSet/>
      <dgm:spPr/>
      <dgm:t>
        <a:bodyPr/>
        <a:lstStyle/>
        <a:p>
          <a:endParaRPr lang="cs-CZ"/>
        </a:p>
      </dgm:t>
    </dgm:pt>
    <dgm:pt modelId="{4012D169-DA42-477E-A670-CB8DE55F43CD}" type="sibTrans" cxnId="{D38120F9-A35A-46B4-A04D-64EBC47D676E}">
      <dgm:prSet/>
      <dgm:spPr/>
      <dgm:t>
        <a:bodyPr/>
        <a:lstStyle/>
        <a:p>
          <a:endParaRPr lang="cs-CZ"/>
        </a:p>
      </dgm:t>
    </dgm:pt>
    <dgm:pt modelId="{C011D2FA-35D8-491C-84DB-D2EAF020213F}">
      <dgm:prSet phldrT="[Text]"/>
      <dgm:spPr/>
      <dgm:t>
        <a:bodyPr/>
        <a:lstStyle/>
        <a:p>
          <a:r>
            <a:rPr lang="cs-CZ" dirty="0" smtClean="0"/>
            <a:t>Otevření aplikace</a:t>
          </a:r>
          <a:endParaRPr lang="cs-CZ" dirty="0"/>
        </a:p>
      </dgm:t>
    </dgm:pt>
    <dgm:pt modelId="{CDEBDC17-9358-4D0B-8D80-9CD3C554C89D}" type="parTrans" cxnId="{DBDDC659-BF8B-49CE-B436-983B0A9418C3}">
      <dgm:prSet/>
      <dgm:spPr/>
      <dgm:t>
        <a:bodyPr/>
        <a:lstStyle/>
        <a:p>
          <a:endParaRPr lang="cs-CZ"/>
        </a:p>
      </dgm:t>
    </dgm:pt>
    <dgm:pt modelId="{788983B6-D5E2-48AE-BDF0-9A5050603BE6}" type="sibTrans" cxnId="{DBDDC659-BF8B-49CE-B436-983B0A9418C3}">
      <dgm:prSet/>
      <dgm:spPr/>
      <dgm:t>
        <a:bodyPr/>
        <a:lstStyle/>
        <a:p>
          <a:endParaRPr lang="cs-CZ"/>
        </a:p>
      </dgm:t>
    </dgm:pt>
    <dgm:pt modelId="{703E0CA6-6269-4620-9172-F78E80D18192}">
      <dgm:prSet phldrT="[Text]"/>
      <dgm:spPr/>
      <dgm:t>
        <a:bodyPr/>
        <a:lstStyle/>
        <a:p>
          <a:r>
            <a:rPr lang="cs-CZ" dirty="0" smtClean="0"/>
            <a:t>Podávání žádostí</a:t>
          </a:r>
          <a:endParaRPr lang="cs-CZ" dirty="0"/>
        </a:p>
      </dgm:t>
    </dgm:pt>
    <dgm:pt modelId="{8F55187D-2598-467A-B2B0-4DCBF9F11844}" type="parTrans" cxnId="{7EACBFC4-F46A-4E61-93CE-0A8B8FFE319C}">
      <dgm:prSet/>
      <dgm:spPr/>
      <dgm:t>
        <a:bodyPr/>
        <a:lstStyle/>
        <a:p>
          <a:endParaRPr lang="cs-CZ"/>
        </a:p>
      </dgm:t>
    </dgm:pt>
    <dgm:pt modelId="{35952F5A-E4F2-40BF-B4EF-5EE299249C03}" type="sibTrans" cxnId="{7EACBFC4-F46A-4E61-93CE-0A8B8FFE319C}">
      <dgm:prSet/>
      <dgm:spPr/>
      <dgm:t>
        <a:bodyPr/>
        <a:lstStyle/>
        <a:p>
          <a:endParaRPr lang="cs-CZ"/>
        </a:p>
      </dgm:t>
    </dgm:pt>
    <dgm:pt modelId="{EF38289B-C386-46FE-9A0C-599FA771F0B5}">
      <dgm:prSet phldrT="[Text]"/>
      <dgm:spPr/>
      <dgm:t>
        <a:bodyPr/>
        <a:lstStyle/>
        <a:p>
          <a:r>
            <a:rPr lang="cs-CZ" dirty="0" smtClean="0"/>
            <a:t>Formální kontrola</a:t>
          </a:r>
          <a:endParaRPr lang="cs-CZ" dirty="0"/>
        </a:p>
      </dgm:t>
    </dgm:pt>
    <dgm:pt modelId="{B0AB3A1E-E7CE-46FC-94A3-2A5352EB2D39}" type="parTrans" cxnId="{7C176CEC-CC31-4110-958F-1073F6719E0B}">
      <dgm:prSet/>
      <dgm:spPr/>
      <dgm:t>
        <a:bodyPr/>
        <a:lstStyle/>
        <a:p>
          <a:endParaRPr lang="cs-CZ"/>
        </a:p>
      </dgm:t>
    </dgm:pt>
    <dgm:pt modelId="{BFF0F381-90D3-4F6F-95A5-6321101B0522}" type="sibTrans" cxnId="{7C176CEC-CC31-4110-958F-1073F6719E0B}">
      <dgm:prSet/>
      <dgm:spPr/>
      <dgm:t>
        <a:bodyPr/>
        <a:lstStyle/>
        <a:p>
          <a:endParaRPr lang="cs-CZ"/>
        </a:p>
      </dgm:t>
    </dgm:pt>
    <dgm:pt modelId="{B4D7EE75-7EDA-474D-8900-C7D787C624AF}">
      <dgm:prSet phldrT="[Text]"/>
      <dgm:spPr/>
      <dgm:t>
        <a:bodyPr/>
        <a:lstStyle/>
        <a:p>
          <a:r>
            <a:rPr lang="cs-CZ" dirty="0" smtClean="0"/>
            <a:t>Věcné hodnocení</a:t>
          </a:r>
          <a:endParaRPr lang="cs-CZ" dirty="0"/>
        </a:p>
      </dgm:t>
    </dgm:pt>
    <dgm:pt modelId="{8935B1A2-D05A-44C9-B2FD-814037648C11}" type="parTrans" cxnId="{7253DEC6-7F6D-4A6F-A19E-6C5F950474BC}">
      <dgm:prSet/>
      <dgm:spPr/>
      <dgm:t>
        <a:bodyPr/>
        <a:lstStyle/>
        <a:p>
          <a:endParaRPr lang="cs-CZ"/>
        </a:p>
      </dgm:t>
    </dgm:pt>
    <dgm:pt modelId="{E95528FA-9625-4BF6-B125-F3E101C4A0AF}" type="sibTrans" cxnId="{7253DEC6-7F6D-4A6F-A19E-6C5F950474BC}">
      <dgm:prSet/>
      <dgm:spPr/>
      <dgm:t>
        <a:bodyPr/>
        <a:lstStyle/>
        <a:p>
          <a:endParaRPr lang="cs-CZ"/>
        </a:p>
      </dgm:t>
    </dgm:pt>
    <dgm:pt modelId="{45D31635-39C2-4E78-BF53-096C4D93D6EB}">
      <dgm:prSet/>
      <dgm:spPr/>
      <dgm:t>
        <a:bodyPr/>
        <a:lstStyle/>
        <a:p>
          <a:r>
            <a:rPr lang="cs-CZ" dirty="0" smtClean="0"/>
            <a:t>Zasedání akreditační komise</a:t>
          </a:r>
          <a:endParaRPr lang="cs-CZ" dirty="0"/>
        </a:p>
      </dgm:t>
    </dgm:pt>
    <dgm:pt modelId="{CEA1A8A1-53A7-48B2-89E5-15FBAEDA621B}" type="parTrans" cxnId="{7F9F4773-1C9E-458D-9F21-F29DC954288C}">
      <dgm:prSet/>
      <dgm:spPr/>
      <dgm:t>
        <a:bodyPr/>
        <a:lstStyle/>
        <a:p>
          <a:endParaRPr lang="cs-CZ"/>
        </a:p>
      </dgm:t>
    </dgm:pt>
    <dgm:pt modelId="{0408810E-09F2-4FC8-ADEE-179FBF8F175F}" type="sibTrans" cxnId="{7F9F4773-1C9E-458D-9F21-F29DC954288C}">
      <dgm:prSet/>
      <dgm:spPr/>
      <dgm:t>
        <a:bodyPr/>
        <a:lstStyle/>
        <a:p>
          <a:endParaRPr lang="cs-CZ"/>
        </a:p>
      </dgm:t>
    </dgm:pt>
    <dgm:pt modelId="{26B11951-A3E4-47E2-9E3F-0C8FFCC2C534}">
      <dgm:prSet/>
      <dgm:spPr/>
      <dgm:t>
        <a:bodyPr/>
        <a:lstStyle/>
        <a:p>
          <a:r>
            <a:rPr lang="cs-CZ" dirty="0" smtClean="0"/>
            <a:t>Vydání rozhodnutí</a:t>
          </a:r>
          <a:endParaRPr lang="cs-CZ" dirty="0"/>
        </a:p>
      </dgm:t>
    </dgm:pt>
    <dgm:pt modelId="{81731052-3B70-4446-8BEA-BE7A4542A9E1}" type="parTrans" cxnId="{CFE50520-7CF8-46F6-86D2-798EF5EAE968}">
      <dgm:prSet/>
      <dgm:spPr/>
      <dgm:t>
        <a:bodyPr/>
        <a:lstStyle/>
        <a:p>
          <a:endParaRPr lang="cs-CZ"/>
        </a:p>
      </dgm:t>
    </dgm:pt>
    <dgm:pt modelId="{72847D57-5164-424E-BF72-B4B1CD63C85B}" type="sibTrans" cxnId="{CFE50520-7CF8-46F6-86D2-798EF5EAE968}">
      <dgm:prSet/>
      <dgm:spPr/>
      <dgm:t>
        <a:bodyPr/>
        <a:lstStyle/>
        <a:p>
          <a:endParaRPr lang="cs-CZ"/>
        </a:p>
      </dgm:t>
    </dgm:pt>
    <dgm:pt modelId="{FF741439-7A6B-4FAB-8E0C-3B4FE067038F}">
      <dgm:prSet/>
      <dgm:spPr/>
      <dgm:t>
        <a:bodyPr/>
        <a:lstStyle/>
        <a:p>
          <a:r>
            <a:rPr lang="cs-CZ" dirty="0" smtClean="0"/>
            <a:t>Nabytí právní moci =&gt; průpis do Katalogu</a:t>
          </a:r>
          <a:endParaRPr lang="cs-CZ" dirty="0"/>
        </a:p>
      </dgm:t>
    </dgm:pt>
    <dgm:pt modelId="{C4BAB04E-EDF0-4821-B412-F7711DEE7479}" type="parTrans" cxnId="{7A3267A7-9BF3-459D-9AE3-A15564D799C1}">
      <dgm:prSet/>
      <dgm:spPr/>
      <dgm:t>
        <a:bodyPr/>
        <a:lstStyle/>
        <a:p>
          <a:endParaRPr lang="cs-CZ"/>
        </a:p>
      </dgm:t>
    </dgm:pt>
    <dgm:pt modelId="{B8BB1E93-6007-4E52-B9A4-5728306DD82B}" type="sibTrans" cxnId="{7A3267A7-9BF3-459D-9AE3-A15564D799C1}">
      <dgm:prSet/>
      <dgm:spPr/>
      <dgm:t>
        <a:bodyPr/>
        <a:lstStyle/>
        <a:p>
          <a:endParaRPr lang="cs-CZ"/>
        </a:p>
      </dgm:t>
    </dgm:pt>
    <dgm:pt modelId="{70D0D083-F30A-41D6-89AA-DC61366B5A5B}" type="pres">
      <dgm:prSet presAssocID="{AF685029-8CB0-4ACA-849F-6C4C9A9CA75B}" presName="diagram" presStyleCnt="0">
        <dgm:presLayoutVars>
          <dgm:dir/>
          <dgm:resizeHandles val="exact"/>
        </dgm:presLayoutVars>
      </dgm:prSet>
      <dgm:spPr/>
      <dgm:t>
        <a:bodyPr/>
        <a:lstStyle/>
        <a:p>
          <a:endParaRPr lang="cs-CZ"/>
        </a:p>
      </dgm:t>
    </dgm:pt>
    <dgm:pt modelId="{EFB1BDF0-C8BF-4325-8B8F-2E3B1589109D}" type="pres">
      <dgm:prSet presAssocID="{66301AEB-F72A-4482-B502-17DD23773CF2}" presName="node" presStyleLbl="node1" presStyleIdx="0" presStyleCnt="8">
        <dgm:presLayoutVars>
          <dgm:bulletEnabled val="1"/>
        </dgm:presLayoutVars>
      </dgm:prSet>
      <dgm:spPr/>
      <dgm:t>
        <a:bodyPr/>
        <a:lstStyle/>
        <a:p>
          <a:endParaRPr lang="cs-CZ"/>
        </a:p>
      </dgm:t>
    </dgm:pt>
    <dgm:pt modelId="{717877C3-F11D-4282-9BDB-B847167A78CC}" type="pres">
      <dgm:prSet presAssocID="{4012D169-DA42-477E-A670-CB8DE55F43CD}" presName="sibTrans" presStyleLbl="sibTrans2D1" presStyleIdx="0" presStyleCnt="7"/>
      <dgm:spPr/>
      <dgm:t>
        <a:bodyPr/>
        <a:lstStyle/>
        <a:p>
          <a:endParaRPr lang="cs-CZ"/>
        </a:p>
      </dgm:t>
    </dgm:pt>
    <dgm:pt modelId="{8B2C300F-70B8-4328-9BE4-BBCE24D56E10}" type="pres">
      <dgm:prSet presAssocID="{4012D169-DA42-477E-A670-CB8DE55F43CD}" presName="connectorText" presStyleLbl="sibTrans2D1" presStyleIdx="0" presStyleCnt="7"/>
      <dgm:spPr/>
      <dgm:t>
        <a:bodyPr/>
        <a:lstStyle/>
        <a:p>
          <a:endParaRPr lang="cs-CZ"/>
        </a:p>
      </dgm:t>
    </dgm:pt>
    <dgm:pt modelId="{16EBDBA9-B05B-4A47-B92B-5ED294669C74}" type="pres">
      <dgm:prSet presAssocID="{C011D2FA-35D8-491C-84DB-D2EAF020213F}" presName="node" presStyleLbl="node1" presStyleIdx="1" presStyleCnt="8">
        <dgm:presLayoutVars>
          <dgm:bulletEnabled val="1"/>
        </dgm:presLayoutVars>
      </dgm:prSet>
      <dgm:spPr/>
      <dgm:t>
        <a:bodyPr/>
        <a:lstStyle/>
        <a:p>
          <a:endParaRPr lang="cs-CZ"/>
        </a:p>
      </dgm:t>
    </dgm:pt>
    <dgm:pt modelId="{102E3AA4-ECDD-4E17-9172-20B2349C0233}" type="pres">
      <dgm:prSet presAssocID="{788983B6-D5E2-48AE-BDF0-9A5050603BE6}" presName="sibTrans" presStyleLbl="sibTrans2D1" presStyleIdx="1" presStyleCnt="7"/>
      <dgm:spPr/>
      <dgm:t>
        <a:bodyPr/>
        <a:lstStyle/>
        <a:p>
          <a:endParaRPr lang="cs-CZ"/>
        </a:p>
      </dgm:t>
    </dgm:pt>
    <dgm:pt modelId="{57682EB7-39E2-4D1D-A7DC-1FD5C974AEF2}" type="pres">
      <dgm:prSet presAssocID="{788983B6-D5E2-48AE-BDF0-9A5050603BE6}" presName="connectorText" presStyleLbl="sibTrans2D1" presStyleIdx="1" presStyleCnt="7"/>
      <dgm:spPr/>
      <dgm:t>
        <a:bodyPr/>
        <a:lstStyle/>
        <a:p>
          <a:endParaRPr lang="cs-CZ"/>
        </a:p>
      </dgm:t>
    </dgm:pt>
    <dgm:pt modelId="{66645D25-D80A-4180-878B-A94A55202AEA}" type="pres">
      <dgm:prSet presAssocID="{703E0CA6-6269-4620-9172-F78E80D18192}" presName="node" presStyleLbl="node1" presStyleIdx="2" presStyleCnt="8">
        <dgm:presLayoutVars>
          <dgm:bulletEnabled val="1"/>
        </dgm:presLayoutVars>
      </dgm:prSet>
      <dgm:spPr/>
      <dgm:t>
        <a:bodyPr/>
        <a:lstStyle/>
        <a:p>
          <a:endParaRPr lang="cs-CZ"/>
        </a:p>
      </dgm:t>
    </dgm:pt>
    <dgm:pt modelId="{61BC45CD-D519-4142-8A46-1ED5A0769D3E}" type="pres">
      <dgm:prSet presAssocID="{35952F5A-E4F2-40BF-B4EF-5EE299249C03}" presName="sibTrans" presStyleLbl="sibTrans2D1" presStyleIdx="2" presStyleCnt="7"/>
      <dgm:spPr/>
      <dgm:t>
        <a:bodyPr/>
        <a:lstStyle/>
        <a:p>
          <a:endParaRPr lang="cs-CZ"/>
        </a:p>
      </dgm:t>
    </dgm:pt>
    <dgm:pt modelId="{A7A0ABA1-54C9-4E54-B8E0-6999B79D5DCF}" type="pres">
      <dgm:prSet presAssocID="{35952F5A-E4F2-40BF-B4EF-5EE299249C03}" presName="connectorText" presStyleLbl="sibTrans2D1" presStyleIdx="2" presStyleCnt="7"/>
      <dgm:spPr/>
      <dgm:t>
        <a:bodyPr/>
        <a:lstStyle/>
        <a:p>
          <a:endParaRPr lang="cs-CZ"/>
        </a:p>
      </dgm:t>
    </dgm:pt>
    <dgm:pt modelId="{91A7C923-9301-4983-8798-C61C93C1192D}" type="pres">
      <dgm:prSet presAssocID="{EF38289B-C386-46FE-9A0C-599FA771F0B5}" presName="node" presStyleLbl="node1" presStyleIdx="3" presStyleCnt="8">
        <dgm:presLayoutVars>
          <dgm:bulletEnabled val="1"/>
        </dgm:presLayoutVars>
      </dgm:prSet>
      <dgm:spPr/>
      <dgm:t>
        <a:bodyPr/>
        <a:lstStyle/>
        <a:p>
          <a:endParaRPr lang="cs-CZ"/>
        </a:p>
      </dgm:t>
    </dgm:pt>
    <dgm:pt modelId="{7E908938-7F80-42D5-BE63-638E3DC6D33D}" type="pres">
      <dgm:prSet presAssocID="{BFF0F381-90D3-4F6F-95A5-6321101B0522}" presName="sibTrans" presStyleLbl="sibTrans2D1" presStyleIdx="3" presStyleCnt="7"/>
      <dgm:spPr/>
      <dgm:t>
        <a:bodyPr/>
        <a:lstStyle/>
        <a:p>
          <a:endParaRPr lang="cs-CZ"/>
        </a:p>
      </dgm:t>
    </dgm:pt>
    <dgm:pt modelId="{8CB7A474-A928-4B79-A1E5-EAE8FD55CE0F}" type="pres">
      <dgm:prSet presAssocID="{BFF0F381-90D3-4F6F-95A5-6321101B0522}" presName="connectorText" presStyleLbl="sibTrans2D1" presStyleIdx="3" presStyleCnt="7"/>
      <dgm:spPr/>
      <dgm:t>
        <a:bodyPr/>
        <a:lstStyle/>
        <a:p>
          <a:endParaRPr lang="cs-CZ"/>
        </a:p>
      </dgm:t>
    </dgm:pt>
    <dgm:pt modelId="{D260DC62-7F05-486D-A36D-CFDC820E15CC}" type="pres">
      <dgm:prSet presAssocID="{B4D7EE75-7EDA-474D-8900-C7D787C624AF}" presName="node" presStyleLbl="node1" presStyleIdx="4" presStyleCnt="8">
        <dgm:presLayoutVars>
          <dgm:bulletEnabled val="1"/>
        </dgm:presLayoutVars>
      </dgm:prSet>
      <dgm:spPr/>
      <dgm:t>
        <a:bodyPr/>
        <a:lstStyle/>
        <a:p>
          <a:endParaRPr lang="cs-CZ"/>
        </a:p>
      </dgm:t>
    </dgm:pt>
    <dgm:pt modelId="{7B704205-2870-496B-A209-D40E0594F31B}" type="pres">
      <dgm:prSet presAssocID="{E95528FA-9625-4BF6-B125-F3E101C4A0AF}" presName="sibTrans" presStyleLbl="sibTrans2D1" presStyleIdx="4" presStyleCnt="7"/>
      <dgm:spPr/>
      <dgm:t>
        <a:bodyPr/>
        <a:lstStyle/>
        <a:p>
          <a:endParaRPr lang="cs-CZ"/>
        </a:p>
      </dgm:t>
    </dgm:pt>
    <dgm:pt modelId="{90D0B1DF-750D-47DF-8513-CA79B685D89B}" type="pres">
      <dgm:prSet presAssocID="{E95528FA-9625-4BF6-B125-F3E101C4A0AF}" presName="connectorText" presStyleLbl="sibTrans2D1" presStyleIdx="4" presStyleCnt="7"/>
      <dgm:spPr/>
      <dgm:t>
        <a:bodyPr/>
        <a:lstStyle/>
        <a:p>
          <a:endParaRPr lang="cs-CZ"/>
        </a:p>
      </dgm:t>
    </dgm:pt>
    <dgm:pt modelId="{08EC2A7A-445D-4D87-B4CD-5CF5D8E202A5}" type="pres">
      <dgm:prSet presAssocID="{45D31635-39C2-4E78-BF53-096C4D93D6EB}" presName="node" presStyleLbl="node1" presStyleIdx="5" presStyleCnt="8">
        <dgm:presLayoutVars>
          <dgm:bulletEnabled val="1"/>
        </dgm:presLayoutVars>
      </dgm:prSet>
      <dgm:spPr/>
      <dgm:t>
        <a:bodyPr/>
        <a:lstStyle/>
        <a:p>
          <a:endParaRPr lang="cs-CZ"/>
        </a:p>
      </dgm:t>
    </dgm:pt>
    <dgm:pt modelId="{241ECFF0-15A0-4A56-972F-F044B2F3994A}" type="pres">
      <dgm:prSet presAssocID="{0408810E-09F2-4FC8-ADEE-179FBF8F175F}" presName="sibTrans" presStyleLbl="sibTrans2D1" presStyleIdx="5" presStyleCnt="7"/>
      <dgm:spPr/>
      <dgm:t>
        <a:bodyPr/>
        <a:lstStyle/>
        <a:p>
          <a:endParaRPr lang="cs-CZ"/>
        </a:p>
      </dgm:t>
    </dgm:pt>
    <dgm:pt modelId="{A44546AF-7513-415C-AC64-AC659C1ACEB3}" type="pres">
      <dgm:prSet presAssocID="{0408810E-09F2-4FC8-ADEE-179FBF8F175F}" presName="connectorText" presStyleLbl="sibTrans2D1" presStyleIdx="5" presStyleCnt="7"/>
      <dgm:spPr/>
      <dgm:t>
        <a:bodyPr/>
        <a:lstStyle/>
        <a:p>
          <a:endParaRPr lang="cs-CZ"/>
        </a:p>
      </dgm:t>
    </dgm:pt>
    <dgm:pt modelId="{EF2F2359-1AA8-4B59-9804-32E6919131D8}" type="pres">
      <dgm:prSet presAssocID="{26B11951-A3E4-47E2-9E3F-0C8FFCC2C534}" presName="node" presStyleLbl="node1" presStyleIdx="6" presStyleCnt="8">
        <dgm:presLayoutVars>
          <dgm:bulletEnabled val="1"/>
        </dgm:presLayoutVars>
      </dgm:prSet>
      <dgm:spPr/>
      <dgm:t>
        <a:bodyPr/>
        <a:lstStyle/>
        <a:p>
          <a:endParaRPr lang="cs-CZ"/>
        </a:p>
      </dgm:t>
    </dgm:pt>
    <dgm:pt modelId="{1B6C8CEB-2BBD-44DF-BD27-1E0935E76D6D}" type="pres">
      <dgm:prSet presAssocID="{72847D57-5164-424E-BF72-B4B1CD63C85B}" presName="sibTrans" presStyleLbl="sibTrans2D1" presStyleIdx="6" presStyleCnt="7"/>
      <dgm:spPr/>
      <dgm:t>
        <a:bodyPr/>
        <a:lstStyle/>
        <a:p>
          <a:endParaRPr lang="cs-CZ"/>
        </a:p>
      </dgm:t>
    </dgm:pt>
    <dgm:pt modelId="{49F28FE3-0E0D-458F-B060-DE6C4A8BA3F8}" type="pres">
      <dgm:prSet presAssocID="{72847D57-5164-424E-BF72-B4B1CD63C85B}" presName="connectorText" presStyleLbl="sibTrans2D1" presStyleIdx="6" presStyleCnt="7"/>
      <dgm:spPr/>
      <dgm:t>
        <a:bodyPr/>
        <a:lstStyle/>
        <a:p>
          <a:endParaRPr lang="cs-CZ"/>
        </a:p>
      </dgm:t>
    </dgm:pt>
    <dgm:pt modelId="{A91A6D9E-61AE-4359-95CF-5EE0E0FB5B72}" type="pres">
      <dgm:prSet presAssocID="{FF741439-7A6B-4FAB-8E0C-3B4FE067038F}" presName="node" presStyleLbl="node1" presStyleIdx="7" presStyleCnt="8">
        <dgm:presLayoutVars>
          <dgm:bulletEnabled val="1"/>
        </dgm:presLayoutVars>
      </dgm:prSet>
      <dgm:spPr/>
      <dgm:t>
        <a:bodyPr/>
        <a:lstStyle/>
        <a:p>
          <a:endParaRPr lang="cs-CZ"/>
        </a:p>
      </dgm:t>
    </dgm:pt>
  </dgm:ptLst>
  <dgm:cxnLst>
    <dgm:cxn modelId="{7C176CEC-CC31-4110-958F-1073F6719E0B}" srcId="{AF685029-8CB0-4ACA-849F-6C4C9A9CA75B}" destId="{EF38289B-C386-46FE-9A0C-599FA771F0B5}" srcOrd="3" destOrd="0" parTransId="{B0AB3A1E-E7CE-46FC-94A3-2A5352EB2D39}" sibTransId="{BFF0F381-90D3-4F6F-95A5-6321101B0522}"/>
    <dgm:cxn modelId="{A54648BC-CEF5-4954-B06F-255D784B4E04}" type="presOf" srcId="{0408810E-09F2-4FC8-ADEE-179FBF8F175F}" destId="{A44546AF-7513-415C-AC64-AC659C1ACEB3}" srcOrd="1" destOrd="0" presId="urn:microsoft.com/office/officeart/2005/8/layout/process5"/>
    <dgm:cxn modelId="{9A4C7DEB-FF0B-45A2-AB8A-8F630F26A58C}" type="presOf" srcId="{788983B6-D5E2-48AE-BDF0-9A5050603BE6}" destId="{102E3AA4-ECDD-4E17-9172-20B2349C0233}" srcOrd="0" destOrd="0" presId="urn:microsoft.com/office/officeart/2005/8/layout/process5"/>
    <dgm:cxn modelId="{D25AF940-5E4F-462D-951D-E14F4917E52F}" type="presOf" srcId="{FF741439-7A6B-4FAB-8E0C-3B4FE067038F}" destId="{A91A6D9E-61AE-4359-95CF-5EE0E0FB5B72}" srcOrd="0" destOrd="0" presId="urn:microsoft.com/office/officeart/2005/8/layout/process5"/>
    <dgm:cxn modelId="{22E51541-BB6A-40F9-BCF1-5A472BEC2944}" type="presOf" srcId="{E95528FA-9625-4BF6-B125-F3E101C4A0AF}" destId="{7B704205-2870-496B-A209-D40E0594F31B}" srcOrd="0" destOrd="0" presId="urn:microsoft.com/office/officeart/2005/8/layout/process5"/>
    <dgm:cxn modelId="{7F9F4773-1C9E-458D-9F21-F29DC954288C}" srcId="{AF685029-8CB0-4ACA-849F-6C4C9A9CA75B}" destId="{45D31635-39C2-4E78-BF53-096C4D93D6EB}" srcOrd="5" destOrd="0" parTransId="{CEA1A8A1-53A7-48B2-89E5-15FBAEDA621B}" sibTransId="{0408810E-09F2-4FC8-ADEE-179FBF8F175F}"/>
    <dgm:cxn modelId="{947F1BB0-5EB5-49C2-95B6-5D9656BEFC82}" type="presOf" srcId="{703E0CA6-6269-4620-9172-F78E80D18192}" destId="{66645D25-D80A-4180-878B-A94A55202AEA}" srcOrd="0" destOrd="0" presId="urn:microsoft.com/office/officeart/2005/8/layout/process5"/>
    <dgm:cxn modelId="{AF75EBD0-91B5-4D28-BE70-B83F9FF45604}" type="presOf" srcId="{45D31635-39C2-4E78-BF53-096C4D93D6EB}" destId="{08EC2A7A-445D-4D87-B4CD-5CF5D8E202A5}" srcOrd="0" destOrd="0" presId="urn:microsoft.com/office/officeart/2005/8/layout/process5"/>
    <dgm:cxn modelId="{CFE50520-7CF8-46F6-86D2-798EF5EAE968}" srcId="{AF685029-8CB0-4ACA-849F-6C4C9A9CA75B}" destId="{26B11951-A3E4-47E2-9E3F-0C8FFCC2C534}" srcOrd="6" destOrd="0" parTransId="{81731052-3B70-4446-8BEA-BE7A4542A9E1}" sibTransId="{72847D57-5164-424E-BF72-B4B1CD63C85B}"/>
    <dgm:cxn modelId="{05D27569-7035-449F-B5C9-92EE837E703D}" type="presOf" srcId="{35952F5A-E4F2-40BF-B4EF-5EE299249C03}" destId="{61BC45CD-D519-4142-8A46-1ED5A0769D3E}" srcOrd="0" destOrd="0" presId="urn:microsoft.com/office/officeart/2005/8/layout/process5"/>
    <dgm:cxn modelId="{C11F5893-E55C-4CD1-BDE2-7DDCC5D02B22}" type="presOf" srcId="{35952F5A-E4F2-40BF-B4EF-5EE299249C03}" destId="{A7A0ABA1-54C9-4E54-B8E0-6999B79D5DCF}" srcOrd="1" destOrd="0" presId="urn:microsoft.com/office/officeart/2005/8/layout/process5"/>
    <dgm:cxn modelId="{574AC084-B365-4BA8-83AC-74DD29C2B80D}" type="presOf" srcId="{E95528FA-9625-4BF6-B125-F3E101C4A0AF}" destId="{90D0B1DF-750D-47DF-8513-CA79B685D89B}" srcOrd="1" destOrd="0" presId="urn:microsoft.com/office/officeart/2005/8/layout/process5"/>
    <dgm:cxn modelId="{DBDDC659-BF8B-49CE-B436-983B0A9418C3}" srcId="{AF685029-8CB0-4ACA-849F-6C4C9A9CA75B}" destId="{C011D2FA-35D8-491C-84DB-D2EAF020213F}" srcOrd="1" destOrd="0" parTransId="{CDEBDC17-9358-4D0B-8D80-9CD3C554C89D}" sibTransId="{788983B6-D5E2-48AE-BDF0-9A5050603BE6}"/>
    <dgm:cxn modelId="{09565898-254F-47BA-B658-0B2C569748F5}" type="presOf" srcId="{B4D7EE75-7EDA-474D-8900-C7D787C624AF}" destId="{D260DC62-7F05-486D-A36D-CFDC820E15CC}" srcOrd="0" destOrd="0" presId="urn:microsoft.com/office/officeart/2005/8/layout/process5"/>
    <dgm:cxn modelId="{2AEB24F2-517F-47E7-96A8-208366AE0C14}" type="presOf" srcId="{72847D57-5164-424E-BF72-B4B1CD63C85B}" destId="{49F28FE3-0E0D-458F-B060-DE6C4A8BA3F8}" srcOrd="1" destOrd="0" presId="urn:microsoft.com/office/officeart/2005/8/layout/process5"/>
    <dgm:cxn modelId="{880DFD71-709D-4BAA-8E07-FCD099BC329C}" type="presOf" srcId="{72847D57-5164-424E-BF72-B4B1CD63C85B}" destId="{1B6C8CEB-2BBD-44DF-BD27-1E0935E76D6D}" srcOrd="0" destOrd="0" presId="urn:microsoft.com/office/officeart/2005/8/layout/process5"/>
    <dgm:cxn modelId="{7A3267A7-9BF3-459D-9AE3-A15564D799C1}" srcId="{AF685029-8CB0-4ACA-849F-6C4C9A9CA75B}" destId="{FF741439-7A6B-4FAB-8E0C-3B4FE067038F}" srcOrd="7" destOrd="0" parTransId="{C4BAB04E-EDF0-4821-B412-F7711DEE7479}" sibTransId="{B8BB1E93-6007-4E52-B9A4-5728306DD82B}"/>
    <dgm:cxn modelId="{92D741CC-1339-4181-81DE-8E24C75A4E87}" type="presOf" srcId="{C011D2FA-35D8-491C-84DB-D2EAF020213F}" destId="{16EBDBA9-B05B-4A47-B92B-5ED294669C74}" srcOrd="0" destOrd="0" presId="urn:microsoft.com/office/officeart/2005/8/layout/process5"/>
    <dgm:cxn modelId="{7D8BCA5B-7B78-4C62-B3F9-E5BD98BDBB1E}" type="presOf" srcId="{AF685029-8CB0-4ACA-849F-6C4C9A9CA75B}" destId="{70D0D083-F30A-41D6-89AA-DC61366B5A5B}" srcOrd="0" destOrd="0" presId="urn:microsoft.com/office/officeart/2005/8/layout/process5"/>
    <dgm:cxn modelId="{30C4F4A6-C606-4F36-A603-24BBC21FB37E}" type="presOf" srcId="{BFF0F381-90D3-4F6F-95A5-6321101B0522}" destId="{8CB7A474-A928-4B79-A1E5-EAE8FD55CE0F}" srcOrd="1" destOrd="0" presId="urn:microsoft.com/office/officeart/2005/8/layout/process5"/>
    <dgm:cxn modelId="{7EACBFC4-F46A-4E61-93CE-0A8B8FFE319C}" srcId="{AF685029-8CB0-4ACA-849F-6C4C9A9CA75B}" destId="{703E0CA6-6269-4620-9172-F78E80D18192}" srcOrd="2" destOrd="0" parTransId="{8F55187D-2598-467A-B2B0-4DCBF9F11844}" sibTransId="{35952F5A-E4F2-40BF-B4EF-5EE299249C03}"/>
    <dgm:cxn modelId="{A13D1893-887C-4F1E-B13F-0462A7094DCE}" type="presOf" srcId="{26B11951-A3E4-47E2-9E3F-0C8FFCC2C534}" destId="{EF2F2359-1AA8-4B59-9804-32E6919131D8}" srcOrd="0" destOrd="0" presId="urn:microsoft.com/office/officeart/2005/8/layout/process5"/>
    <dgm:cxn modelId="{33F74B9B-7E84-478E-90C8-E0B168B14660}" type="presOf" srcId="{0408810E-09F2-4FC8-ADEE-179FBF8F175F}" destId="{241ECFF0-15A0-4A56-972F-F044B2F3994A}" srcOrd="0" destOrd="0" presId="urn:microsoft.com/office/officeart/2005/8/layout/process5"/>
    <dgm:cxn modelId="{D38120F9-A35A-46B4-A04D-64EBC47D676E}" srcId="{AF685029-8CB0-4ACA-849F-6C4C9A9CA75B}" destId="{66301AEB-F72A-4482-B502-17DD23773CF2}" srcOrd="0" destOrd="0" parTransId="{688AD35A-2CE5-4C9C-BB2C-00C59C91696C}" sibTransId="{4012D169-DA42-477E-A670-CB8DE55F43CD}"/>
    <dgm:cxn modelId="{F7102893-C9C8-4809-B609-F68CC1B7E760}" type="presOf" srcId="{EF38289B-C386-46FE-9A0C-599FA771F0B5}" destId="{91A7C923-9301-4983-8798-C61C93C1192D}" srcOrd="0" destOrd="0" presId="urn:microsoft.com/office/officeart/2005/8/layout/process5"/>
    <dgm:cxn modelId="{0EEA2973-AE44-4033-952D-9ABBEA6A3139}" type="presOf" srcId="{BFF0F381-90D3-4F6F-95A5-6321101B0522}" destId="{7E908938-7F80-42D5-BE63-638E3DC6D33D}" srcOrd="0" destOrd="0" presId="urn:microsoft.com/office/officeart/2005/8/layout/process5"/>
    <dgm:cxn modelId="{1A5B6A25-25B0-41D3-A3EA-6F023AEF2222}" type="presOf" srcId="{66301AEB-F72A-4482-B502-17DD23773CF2}" destId="{EFB1BDF0-C8BF-4325-8B8F-2E3B1589109D}" srcOrd="0" destOrd="0" presId="urn:microsoft.com/office/officeart/2005/8/layout/process5"/>
    <dgm:cxn modelId="{D9388413-B744-4237-A66D-A9886EE50421}" type="presOf" srcId="{4012D169-DA42-477E-A670-CB8DE55F43CD}" destId="{8B2C300F-70B8-4328-9BE4-BBCE24D56E10}" srcOrd="1" destOrd="0" presId="urn:microsoft.com/office/officeart/2005/8/layout/process5"/>
    <dgm:cxn modelId="{294FC152-3770-45F9-947D-978D345DA1FC}" type="presOf" srcId="{788983B6-D5E2-48AE-BDF0-9A5050603BE6}" destId="{57682EB7-39E2-4D1D-A7DC-1FD5C974AEF2}" srcOrd="1" destOrd="0" presId="urn:microsoft.com/office/officeart/2005/8/layout/process5"/>
    <dgm:cxn modelId="{7253DEC6-7F6D-4A6F-A19E-6C5F950474BC}" srcId="{AF685029-8CB0-4ACA-849F-6C4C9A9CA75B}" destId="{B4D7EE75-7EDA-474D-8900-C7D787C624AF}" srcOrd="4" destOrd="0" parTransId="{8935B1A2-D05A-44C9-B2FD-814037648C11}" sibTransId="{E95528FA-9625-4BF6-B125-F3E101C4A0AF}"/>
    <dgm:cxn modelId="{BF130479-B7DC-487B-9269-D502F8AAD720}" type="presOf" srcId="{4012D169-DA42-477E-A670-CB8DE55F43CD}" destId="{717877C3-F11D-4282-9BDB-B847167A78CC}" srcOrd="0" destOrd="0" presId="urn:microsoft.com/office/officeart/2005/8/layout/process5"/>
    <dgm:cxn modelId="{D589D21E-E301-4E19-B5C3-343C69665435}" type="presParOf" srcId="{70D0D083-F30A-41D6-89AA-DC61366B5A5B}" destId="{EFB1BDF0-C8BF-4325-8B8F-2E3B1589109D}" srcOrd="0" destOrd="0" presId="urn:microsoft.com/office/officeart/2005/8/layout/process5"/>
    <dgm:cxn modelId="{57FB5D84-54FA-41FA-AF12-6E69014E2625}" type="presParOf" srcId="{70D0D083-F30A-41D6-89AA-DC61366B5A5B}" destId="{717877C3-F11D-4282-9BDB-B847167A78CC}" srcOrd="1" destOrd="0" presId="urn:microsoft.com/office/officeart/2005/8/layout/process5"/>
    <dgm:cxn modelId="{3BE73C09-26A4-43EF-918E-2762DEFA3F7D}" type="presParOf" srcId="{717877C3-F11D-4282-9BDB-B847167A78CC}" destId="{8B2C300F-70B8-4328-9BE4-BBCE24D56E10}" srcOrd="0" destOrd="0" presId="urn:microsoft.com/office/officeart/2005/8/layout/process5"/>
    <dgm:cxn modelId="{B47A060D-5FA4-4D45-909C-1F0EA3B1C3A9}" type="presParOf" srcId="{70D0D083-F30A-41D6-89AA-DC61366B5A5B}" destId="{16EBDBA9-B05B-4A47-B92B-5ED294669C74}" srcOrd="2" destOrd="0" presId="urn:microsoft.com/office/officeart/2005/8/layout/process5"/>
    <dgm:cxn modelId="{FF5AE679-8EE6-4C4D-995D-FDD1495F7532}" type="presParOf" srcId="{70D0D083-F30A-41D6-89AA-DC61366B5A5B}" destId="{102E3AA4-ECDD-4E17-9172-20B2349C0233}" srcOrd="3" destOrd="0" presId="urn:microsoft.com/office/officeart/2005/8/layout/process5"/>
    <dgm:cxn modelId="{C21CCD2D-5E4F-463A-80F3-911EEB1D83C0}" type="presParOf" srcId="{102E3AA4-ECDD-4E17-9172-20B2349C0233}" destId="{57682EB7-39E2-4D1D-A7DC-1FD5C974AEF2}" srcOrd="0" destOrd="0" presId="urn:microsoft.com/office/officeart/2005/8/layout/process5"/>
    <dgm:cxn modelId="{73530A89-A2B5-4FE5-B892-BB6A54BB12FF}" type="presParOf" srcId="{70D0D083-F30A-41D6-89AA-DC61366B5A5B}" destId="{66645D25-D80A-4180-878B-A94A55202AEA}" srcOrd="4" destOrd="0" presId="urn:microsoft.com/office/officeart/2005/8/layout/process5"/>
    <dgm:cxn modelId="{26066942-825B-4C50-B5E9-91960418391B}" type="presParOf" srcId="{70D0D083-F30A-41D6-89AA-DC61366B5A5B}" destId="{61BC45CD-D519-4142-8A46-1ED5A0769D3E}" srcOrd="5" destOrd="0" presId="urn:microsoft.com/office/officeart/2005/8/layout/process5"/>
    <dgm:cxn modelId="{F95AC84B-19E2-4FD7-A57A-EFDF5A90CE8A}" type="presParOf" srcId="{61BC45CD-D519-4142-8A46-1ED5A0769D3E}" destId="{A7A0ABA1-54C9-4E54-B8E0-6999B79D5DCF}" srcOrd="0" destOrd="0" presId="urn:microsoft.com/office/officeart/2005/8/layout/process5"/>
    <dgm:cxn modelId="{24269DEF-9F3F-4642-BA29-5D1DF81C7C25}" type="presParOf" srcId="{70D0D083-F30A-41D6-89AA-DC61366B5A5B}" destId="{91A7C923-9301-4983-8798-C61C93C1192D}" srcOrd="6" destOrd="0" presId="urn:microsoft.com/office/officeart/2005/8/layout/process5"/>
    <dgm:cxn modelId="{695E3782-6456-4263-A71B-56034C5E20E9}" type="presParOf" srcId="{70D0D083-F30A-41D6-89AA-DC61366B5A5B}" destId="{7E908938-7F80-42D5-BE63-638E3DC6D33D}" srcOrd="7" destOrd="0" presId="urn:microsoft.com/office/officeart/2005/8/layout/process5"/>
    <dgm:cxn modelId="{0D830CC0-300B-419D-8771-02437DC25E2E}" type="presParOf" srcId="{7E908938-7F80-42D5-BE63-638E3DC6D33D}" destId="{8CB7A474-A928-4B79-A1E5-EAE8FD55CE0F}" srcOrd="0" destOrd="0" presId="urn:microsoft.com/office/officeart/2005/8/layout/process5"/>
    <dgm:cxn modelId="{EF91E307-BECD-4D6F-A642-542487F43E78}" type="presParOf" srcId="{70D0D083-F30A-41D6-89AA-DC61366B5A5B}" destId="{D260DC62-7F05-486D-A36D-CFDC820E15CC}" srcOrd="8" destOrd="0" presId="urn:microsoft.com/office/officeart/2005/8/layout/process5"/>
    <dgm:cxn modelId="{B8038CF2-B77B-4433-96E4-B66A699A2D00}" type="presParOf" srcId="{70D0D083-F30A-41D6-89AA-DC61366B5A5B}" destId="{7B704205-2870-496B-A209-D40E0594F31B}" srcOrd="9" destOrd="0" presId="urn:microsoft.com/office/officeart/2005/8/layout/process5"/>
    <dgm:cxn modelId="{27D57082-BDAD-46FE-928B-78BA84567874}" type="presParOf" srcId="{7B704205-2870-496B-A209-D40E0594F31B}" destId="{90D0B1DF-750D-47DF-8513-CA79B685D89B}" srcOrd="0" destOrd="0" presId="urn:microsoft.com/office/officeart/2005/8/layout/process5"/>
    <dgm:cxn modelId="{20C540DD-9949-4F6D-9E93-72BC45EA3C1B}" type="presParOf" srcId="{70D0D083-F30A-41D6-89AA-DC61366B5A5B}" destId="{08EC2A7A-445D-4D87-B4CD-5CF5D8E202A5}" srcOrd="10" destOrd="0" presId="urn:microsoft.com/office/officeart/2005/8/layout/process5"/>
    <dgm:cxn modelId="{773C3327-F554-4B43-87FC-8255AD41BF91}" type="presParOf" srcId="{70D0D083-F30A-41D6-89AA-DC61366B5A5B}" destId="{241ECFF0-15A0-4A56-972F-F044B2F3994A}" srcOrd="11" destOrd="0" presId="urn:microsoft.com/office/officeart/2005/8/layout/process5"/>
    <dgm:cxn modelId="{D0E1B94E-E37D-4068-8C85-68B2086E8355}" type="presParOf" srcId="{241ECFF0-15A0-4A56-972F-F044B2F3994A}" destId="{A44546AF-7513-415C-AC64-AC659C1ACEB3}" srcOrd="0" destOrd="0" presId="urn:microsoft.com/office/officeart/2005/8/layout/process5"/>
    <dgm:cxn modelId="{A3F5BDE7-6295-4B53-8503-778DC5EB48D9}" type="presParOf" srcId="{70D0D083-F30A-41D6-89AA-DC61366B5A5B}" destId="{EF2F2359-1AA8-4B59-9804-32E6919131D8}" srcOrd="12" destOrd="0" presId="urn:microsoft.com/office/officeart/2005/8/layout/process5"/>
    <dgm:cxn modelId="{C31B5FAF-7657-436F-84BF-253904EDACB1}" type="presParOf" srcId="{70D0D083-F30A-41D6-89AA-DC61366B5A5B}" destId="{1B6C8CEB-2BBD-44DF-BD27-1E0935E76D6D}" srcOrd="13" destOrd="0" presId="urn:microsoft.com/office/officeart/2005/8/layout/process5"/>
    <dgm:cxn modelId="{9B64A77E-9807-44D8-AF87-94E8BB84595E}" type="presParOf" srcId="{1B6C8CEB-2BBD-44DF-BD27-1E0935E76D6D}" destId="{49F28FE3-0E0D-458F-B060-DE6C4A8BA3F8}" srcOrd="0" destOrd="0" presId="urn:microsoft.com/office/officeart/2005/8/layout/process5"/>
    <dgm:cxn modelId="{FA5CA419-BC55-4E87-9C75-B53B07BF030A}" type="presParOf" srcId="{70D0D083-F30A-41D6-89AA-DC61366B5A5B}" destId="{A91A6D9E-61AE-4359-95CF-5EE0E0FB5B72}" srcOrd="14"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B1BDF0-C8BF-4325-8B8F-2E3B1589109D}">
      <dsp:nvSpPr>
        <dsp:cNvPr id="0" name=""/>
        <dsp:cNvSpPr/>
      </dsp:nvSpPr>
      <dsp:spPr>
        <a:xfrm>
          <a:off x="808895" y="1047"/>
          <a:ext cx="1739949" cy="1043969"/>
        </a:xfrm>
        <a:prstGeom prst="roundRect">
          <a:avLst>
            <a:gd name="adj" fmla="val 10000"/>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smtClean="0"/>
            <a:t>Vyhlášení termínů</a:t>
          </a:r>
          <a:endParaRPr lang="cs-CZ" sz="1900" kern="1200" dirty="0"/>
        </a:p>
      </dsp:txBody>
      <dsp:txXfrm>
        <a:off x="839472" y="31624"/>
        <a:ext cx="1678795" cy="982815"/>
      </dsp:txXfrm>
    </dsp:sp>
    <dsp:sp modelId="{717877C3-F11D-4282-9BDB-B847167A78CC}">
      <dsp:nvSpPr>
        <dsp:cNvPr id="0" name=""/>
        <dsp:cNvSpPr/>
      </dsp:nvSpPr>
      <dsp:spPr>
        <a:xfrm>
          <a:off x="2701960" y="307278"/>
          <a:ext cx="368869" cy="431507"/>
        </a:xfrm>
        <a:prstGeom prst="rightArrow">
          <a:avLst>
            <a:gd name="adj1" fmla="val 60000"/>
            <a:gd name="adj2" fmla="val 50000"/>
          </a:avLst>
        </a:prstGeom>
        <a:solidFill>
          <a:schemeClr val="accent1">
            <a:shade val="9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cs-CZ" sz="1500" kern="1200"/>
        </a:p>
      </dsp:txBody>
      <dsp:txXfrm>
        <a:off x="2701960" y="393579"/>
        <a:ext cx="258208" cy="258905"/>
      </dsp:txXfrm>
    </dsp:sp>
    <dsp:sp modelId="{16EBDBA9-B05B-4A47-B92B-5ED294669C74}">
      <dsp:nvSpPr>
        <dsp:cNvPr id="0" name=""/>
        <dsp:cNvSpPr/>
      </dsp:nvSpPr>
      <dsp:spPr>
        <a:xfrm>
          <a:off x="3244825" y="1047"/>
          <a:ext cx="1739949" cy="1043969"/>
        </a:xfrm>
        <a:prstGeom prst="roundRect">
          <a:avLst>
            <a:gd name="adj" fmla="val 10000"/>
          </a:avLst>
        </a:prstGeom>
        <a:gradFill rotWithShape="0">
          <a:gsLst>
            <a:gs pos="0">
              <a:schemeClr val="accent1">
                <a:shade val="80000"/>
                <a:hueOff val="43749"/>
                <a:satOff val="-627"/>
                <a:lumOff val="3659"/>
                <a:alphaOff val="0"/>
                <a:shade val="51000"/>
                <a:satMod val="130000"/>
              </a:schemeClr>
            </a:gs>
            <a:gs pos="80000">
              <a:schemeClr val="accent1">
                <a:shade val="80000"/>
                <a:hueOff val="43749"/>
                <a:satOff val="-627"/>
                <a:lumOff val="3659"/>
                <a:alphaOff val="0"/>
                <a:shade val="93000"/>
                <a:satMod val="130000"/>
              </a:schemeClr>
            </a:gs>
            <a:gs pos="100000">
              <a:schemeClr val="accent1">
                <a:shade val="80000"/>
                <a:hueOff val="43749"/>
                <a:satOff val="-627"/>
                <a:lumOff val="365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smtClean="0"/>
            <a:t>Otevření aplikace</a:t>
          </a:r>
          <a:endParaRPr lang="cs-CZ" sz="1900" kern="1200" dirty="0"/>
        </a:p>
      </dsp:txBody>
      <dsp:txXfrm>
        <a:off x="3275402" y="31624"/>
        <a:ext cx="1678795" cy="982815"/>
      </dsp:txXfrm>
    </dsp:sp>
    <dsp:sp modelId="{102E3AA4-ECDD-4E17-9172-20B2349C0233}">
      <dsp:nvSpPr>
        <dsp:cNvPr id="0" name=""/>
        <dsp:cNvSpPr/>
      </dsp:nvSpPr>
      <dsp:spPr>
        <a:xfrm>
          <a:off x="5137890" y="307278"/>
          <a:ext cx="368869" cy="431507"/>
        </a:xfrm>
        <a:prstGeom prst="rightArrow">
          <a:avLst>
            <a:gd name="adj1" fmla="val 60000"/>
            <a:gd name="adj2" fmla="val 50000"/>
          </a:avLst>
        </a:prstGeom>
        <a:solidFill>
          <a:schemeClr val="accent1">
            <a:shade val="90000"/>
            <a:hueOff val="51050"/>
            <a:satOff val="-709"/>
            <a:lumOff val="3826"/>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cs-CZ" sz="1500" kern="1200"/>
        </a:p>
      </dsp:txBody>
      <dsp:txXfrm>
        <a:off x="5137890" y="393579"/>
        <a:ext cx="258208" cy="258905"/>
      </dsp:txXfrm>
    </dsp:sp>
    <dsp:sp modelId="{66645D25-D80A-4180-878B-A94A55202AEA}">
      <dsp:nvSpPr>
        <dsp:cNvPr id="0" name=""/>
        <dsp:cNvSpPr/>
      </dsp:nvSpPr>
      <dsp:spPr>
        <a:xfrm>
          <a:off x="5680754" y="1047"/>
          <a:ext cx="1739949" cy="1043969"/>
        </a:xfrm>
        <a:prstGeom prst="roundRect">
          <a:avLst>
            <a:gd name="adj" fmla="val 10000"/>
          </a:avLst>
        </a:prstGeom>
        <a:gradFill rotWithShape="0">
          <a:gsLst>
            <a:gs pos="0">
              <a:schemeClr val="accent1">
                <a:shade val="80000"/>
                <a:hueOff val="87499"/>
                <a:satOff val="-1255"/>
                <a:lumOff val="7319"/>
                <a:alphaOff val="0"/>
                <a:shade val="51000"/>
                <a:satMod val="130000"/>
              </a:schemeClr>
            </a:gs>
            <a:gs pos="80000">
              <a:schemeClr val="accent1">
                <a:shade val="80000"/>
                <a:hueOff val="87499"/>
                <a:satOff val="-1255"/>
                <a:lumOff val="7319"/>
                <a:alphaOff val="0"/>
                <a:shade val="93000"/>
                <a:satMod val="130000"/>
              </a:schemeClr>
            </a:gs>
            <a:gs pos="100000">
              <a:schemeClr val="accent1">
                <a:shade val="80000"/>
                <a:hueOff val="87499"/>
                <a:satOff val="-1255"/>
                <a:lumOff val="731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smtClean="0"/>
            <a:t>Podávání žádostí</a:t>
          </a:r>
          <a:endParaRPr lang="cs-CZ" sz="1900" kern="1200" dirty="0"/>
        </a:p>
      </dsp:txBody>
      <dsp:txXfrm>
        <a:off x="5711331" y="31624"/>
        <a:ext cx="1678795" cy="982815"/>
      </dsp:txXfrm>
    </dsp:sp>
    <dsp:sp modelId="{61BC45CD-D519-4142-8A46-1ED5A0769D3E}">
      <dsp:nvSpPr>
        <dsp:cNvPr id="0" name=""/>
        <dsp:cNvSpPr/>
      </dsp:nvSpPr>
      <dsp:spPr>
        <a:xfrm rot="5400000">
          <a:off x="6366294" y="1166813"/>
          <a:ext cx="368869" cy="431507"/>
        </a:xfrm>
        <a:prstGeom prst="rightArrow">
          <a:avLst>
            <a:gd name="adj1" fmla="val 60000"/>
            <a:gd name="adj2" fmla="val 50000"/>
          </a:avLst>
        </a:prstGeom>
        <a:solidFill>
          <a:schemeClr val="accent1">
            <a:shade val="90000"/>
            <a:hueOff val="102100"/>
            <a:satOff val="-1418"/>
            <a:lumOff val="7651"/>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cs-CZ" sz="1500" kern="1200"/>
        </a:p>
      </dsp:txBody>
      <dsp:txXfrm rot="-5400000">
        <a:off x="6421277" y="1198132"/>
        <a:ext cx="258905" cy="258208"/>
      </dsp:txXfrm>
    </dsp:sp>
    <dsp:sp modelId="{91A7C923-9301-4983-8798-C61C93C1192D}">
      <dsp:nvSpPr>
        <dsp:cNvPr id="0" name=""/>
        <dsp:cNvSpPr/>
      </dsp:nvSpPr>
      <dsp:spPr>
        <a:xfrm>
          <a:off x="5680754" y="1740996"/>
          <a:ext cx="1739949" cy="1043969"/>
        </a:xfrm>
        <a:prstGeom prst="roundRect">
          <a:avLst>
            <a:gd name="adj" fmla="val 10000"/>
          </a:avLst>
        </a:prstGeom>
        <a:gradFill rotWithShape="0">
          <a:gsLst>
            <a:gs pos="0">
              <a:schemeClr val="accent1">
                <a:shade val="80000"/>
                <a:hueOff val="131248"/>
                <a:satOff val="-1882"/>
                <a:lumOff val="10978"/>
                <a:alphaOff val="0"/>
                <a:shade val="51000"/>
                <a:satMod val="130000"/>
              </a:schemeClr>
            </a:gs>
            <a:gs pos="80000">
              <a:schemeClr val="accent1">
                <a:shade val="80000"/>
                <a:hueOff val="131248"/>
                <a:satOff val="-1882"/>
                <a:lumOff val="10978"/>
                <a:alphaOff val="0"/>
                <a:shade val="93000"/>
                <a:satMod val="130000"/>
              </a:schemeClr>
            </a:gs>
            <a:gs pos="100000">
              <a:schemeClr val="accent1">
                <a:shade val="80000"/>
                <a:hueOff val="131248"/>
                <a:satOff val="-1882"/>
                <a:lumOff val="109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smtClean="0"/>
            <a:t>Formální kontrola</a:t>
          </a:r>
          <a:endParaRPr lang="cs-CZ" sz="1900" kern="1200" dirty="0"/>
        </a:p>
      </dsp:txBody>
      <dsp:txXfrm>
        <a:off x="5711331" y="1771573"/>
        <a:ext cx="1678795" cy="982815"/>
      </dsp:txXfrm>
    </dsp:sp>
    <dsp:sp modelId="{7E908938-7F80-42D5-BE63-638E3DC6D33D}">
      <dsp:nvSpPr>
        <dsp:cNvPr id="0" name=""/>
        <dsp:cNvSpPr/>
      </dsp:nvSpPr>
      <dsp:spPr>
        <a:xfrm rot="10800000">
          <a:off x="5158769" y="2047227"/>
          <a:ext cx="368869" cy="431507"/>
        </a:xfrm>
        <a:prstGeom prst="rightArrow">
          <a:avLst>
            <a:gd name="adj1" fmla="val 60000"/>
            <a:gd name="adj2" fmla="val 50000"/>
          </a:avLst>
        </a:prstGeom>
        <a:solidFill>
          <a:schemeClr val="accent1">
            <a:shade val="90000"/>
            <a:hueOff val="153150"/>
            <a:satOff val="-2127"/>
            <a:lumOff val="11477"/>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cs-CZ" sz="1500" kern="1200"/>
        </a:p>
      </dsp:txBody>
      <dsp:txXfrm rot="10800000">
        <a:off x="5269430" y="2133528"/>
        <a:ext cx="258208" cy="258905"/>
      </dsp:txXfrm>
    </dsp:sp>
    <dsp:sp modelId="{D260DC62-7F05-486D-A36D-CFDC820E15CC}">
      <dsp:nvSpPr>
        <dsp:cNvPr id="0" name=""/>
        <dsp:cNvSpPr/>
      </dsp:nvSpPr>
      <dsp:spPr>
        <a:xfrm>
          <a:off x="3244825" y="1740996"/>
          <a:ext cx="1739949" cy="1043969"/>
        </a:xfrm>
        <a:prstGeom prst="roundRect">
          <a:avLst>
            <a:gd name="adj" fmla="val 10000"/>
          </a:avLst>
        </a:prstGeom>
        <a:gradFill rotWithShape="0">
          <a:gsLst>
            <a:gs pos="0">
              <a:schemeClr val="accent1">
                <a:shade val="80000"/>
                <a:hueOff val="174998"/>
                <a:satOff val="-2510"/>
                <a:lumOff val="14637"/>
                <a:alphaOff val="0"/>
                <a:shade val="51000"/>
                <a:satMod val="130000"/>
              </a:schemeClr>
            </a:gs>
            <a:gs pos="80000">
              <a:schemeClr val="accent1">
                <a:shade val="80000"/>
                <a:hueOff val="174998"/>
                <a:satOff val="-2510"/>
                <a:lumOff val="14637"/>
                <a:alphaOff val="0"/>
                <a:shade val="93000"/>
                <a:satMod val="130000"/>
              </a:schemeClr>
            </a:gs>
            <a:gs pos="100000">
              <a:schemeClr val="accent1">
                <a:shade val="80000"/>
                <a:hueOff val="174998"/>
                <a:satOff val="-2510"/>
                <a:lumOff val="1463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smtClean="0"/>
            <a:t>Věcné hodnocení</a:t>
          </a:r>
          <a:endParaRPr lang="cs-CZ" sz="1900" kern="1200" dirty="0"/>
        </a:p>
      </dsp:txBody>
      <dsp:txXfrm>
        <a:off x="3275402" y="1771573"/>
        <a:ext cx="1678795" cy="982815"/>
      </dsp:txXfrm>
    </dsp:sp>
    <dsp:sp modelId="{7B704205-2870-496B-A209-D40E0594F31B}">
      <dsp:nvSpPr>
        <dsp:cNvPr id="0" name=""/>
        <dsp:cNvSpPr/>
      </dsp:nvSpPr>
      <dsp:spPr>
        <a:xfrm rot="10800000">
          <a:off x="2722840" y="2047227"/>
          <a:ext cx="368869" cy="431507"/>
        </a:xfrm>
        <a:prstGeom prst="rightArrow">
          <a:avLst>
            <a:gd name="adj1" fmla="val 60000"/>
            <a:gd name="adj2" fmla="val 50000"/>
          </a:avLst>
        </a:prstGeom>
        <a:solidFill>
          <a:schemeClr val="accent1">
            <a:shade val="90000"/>
            <a:hueOff val="204200"/>
            <a:satOff val="-2837"/>
            <a:lumOff val="15303"/>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cs-CZ" sz="1500" kern="1200"/>
        </a:p>
      </dsp:txBody>
      <dsp:txXfrm rot="10800000">
        <a:off x="2833501" y="2133528"/>
        <a:ext cx="258208" cy="258905"/>
      </dsp:txXfrm>
    </dsp:sp>
    <dsp:sp modelId="{08EC2A7A-445D-4D87-B4CD-5CF5D8E202A5}">
      <dsp:nvSpPr>
        <dsp:cNvPr id="0" name=""/>
        <dsp:cNvSpPr/>
      </dsp:nvSpPr>
      <dsp:spPr>
        <a:xfrm>
          <a:off x="808895" y="1740996"/>
          <a:ext cx="1739949" cy="1043969"/>
        </a:xfrm>
        <a:prstGeom prst="roundRect">
          <a:avLst>
            <a:gd name="adj" fmla="val 10000"/>
          </a:avLst>
        </a:prstGeom>
        <a:gradFill rotWithShape="0">
          <a:gsLst>
            <a:gs pos="0">
              <a:schemeClr val="accent1">
                <a:shade val="80000"/>
                <a:hueOff val="218747"/>
                <a:satOff val="-3137"/>
                <a:lumOff val="18296"/>
                <a:alphaOff val="0"/>
                <a:shade val="51000"/>
                <a:satMod val="130000"/>
              </a:schemeClr>
            </a:gs>
            <a:gs pos="80000">
              <a:schemeClr val="accent1">
                <a:shade val="80000"/>
                <a:hueOff val="218747"/>
                <a:satOff val="-3137"/>
                <a:lumOff val="18296"/>
                <a:alphaOff val="0"/>
                <a:shade val="93000"/>
                <a:satMod val="130000"/>
              </a:schemeClr>
            </a:gs>
            <a:gs pos="100000">
              <a:schemeClr val="accent1">
                <a:shade val="80000"/>
                <a:hueOff val="218747"/>
                <a:satOff val="-3137"/>
                <a:lumOff val="1829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smtClean="0"/>
            <a:t>Zasedání akreditační komise</a:t>
          </a:r>
          <a:endParaRPr lang="cs-CZ" sz="1900" kern="1200" dirty="0"/>
        </a:p>
      </dsp:txBody>
      <dsp:txXfrm>
        <a:off x="839472" y="1771573"/>
        <a:ext cx="1678795" cy="982815"/>
      </dsp:txXfrm>
    </dsp:sp>
    <dsp:sp modelId="{241ECFF0-15A0-4A56-972F-F044B2F3994A}">
      <dsp:nvSpPr>
        <dsp:cNvPr id="0" name=""/>
        <dsp:cNvSpPr/>
      </dsp:nvSpPr>
      <dsp:spPr>
        <a:xfrm rot="5400000">
          <a:off x="1494435" y="2906762"/>
          <a:ext cx="368869" cy="431507"/>
        </a:xfrm>
        <a:prstGeom prst="rightArrow">
          <a:avLst>
            <a:gd name="adj1" fmla="val 60000"/>
            <a:gd name="adj2" fmla="val 50000"/>
          </a:avLst>
        </a:prstGeom>
        <a:solidFill>
          <a:schemeClr val="accent1">
            <a:shade val="90000"/>
            <a:hueOff val="255250"/>
            <a:satOff val="-3546"/>
            <a:lumOff val="19128"/>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cs-CZ" sz="1500" kern="1200"/>
        </a:p>
      </dsp:txBody>
      <dsp:txXfrm rot="-5400000">
        <a:off x="1549418" y="2938081"/>
        <a:ext cx="258905" cy="258208"/>
      </dsp:txXfrm>
    </dsp:sp>
    <dsp:sp modelId="{EF2F2359-1AA8-4B59-9804-32E6919131D8}">
      <dsp:nvSpPr>
        <dsp:cNvPr id="0" name=""/>
        <dsp:cNvSpPr/>
      </dsp:nvSpPr>
      <dsp:spPr>
        <a:xfrm>
          <a:off x="808895" y="3480946"/>
          <a:ext cx="1739949" cy="1043969"/>
        </a:xfrm>
        <a:prstGeom prst="roundRect">
          <a:avLst>
            <a:gd name="adj" fmla="val 10000"/>
          </a:avLst>
        </a:prstGeom>
        <a:gradFill rotWithShape="0">
          <a:gsLst>
            <a:gs pos="0">
              <a:schemeClr val="accent1">
                <a:shade val="80000"/>
                <a:hueOff val="262496"/>
                <a:satOff val="-3765"/>
                <a:lumOff val="21956"/>
                <a:alphaOff val="0"/>
                <a:shade val="51000"/>
                <a:satMod val="130000"/>
              </a:schemeClr>
            </a:gs>
            <a:gs pos="80000">
              <a:schemeClr val="accent1">
                <a:shade val="80000"/>
                <a:hueOff val="262496"/>
                <a:satOff val="-3765"/>
                <a:lumOff val="21956"/>
                <a:alphaOff val="0"/>
                <a:shade val="93000"/>
                <a:satMod val="130000"/>
              </a:schemeClr>
            </a:gs>
            <a:gs pos="100000">
              <a:schemeClr val="accent1">
                <a:shade val="80000"/>
                <a:hueOff val="262496"/>
                <a:satOff val="-3765"/>
                <a:lumOff val="219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smtClean="0"/>
            <a:t>Vydání rozhodnutí</a:t>
          </a:r>
          <a:endParaRPr lang="cs-CZ" sz="1900" kern="1200" dirty="0"/>
        </a:p>
      </dsp:txBody>
      <dsp:txXfrm>
        <a:off x="839472" y="3511523"/>
        <a:ext cx="1678795" cy="982815"/>
      </dsp:txXfrm>
    </dsp:sp>
    <dsp:sp modelId="{1B6C8CEB-2BBD-44DF-BD27-1E0935E76D6D}">
      <dsp:nvSpPr>
        <dsp:cNvPr id="0" name=""/>
        <dsp:cNvSpPr/>
      </dsp:nvSpPr>
      <dsp:spPr>
        <a:xfrm>
          <a:off x="2701960" y="3787177"/>
          <a:ext cx="368869" cy="431507"/>
        </a:xfrm>
        <a:prstGeom prst="rightArrow">
          <a:avLst>
            <a:gd name="adj1" fmla="val 60000"/>
            <a:gd name="adj2" fmla="val 50000"/>
          </a:avLst>
        </a:prstGeom>
        <a:solidFill>
          <a:schemeClr val="accent1">
            <a:shade val="90000"/>
            <a:hueOff val="306300"/>
            <a:satOff val="-4255"/>
            <a:lumOff val="22954"/>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cs-CZ" sz="1500" kern="1200"/>
        </a:p>
      </dsp:txBody>
      <dsp:txXfrm>
        <a:off x="2701960" y="3873478"/>
        <a:ext cx="258208" cy="258905"/>
      </dsp:txXfrm>
    </dsp:sp>
    <dsp:sp modelId="{A91A6D9E-61AE-4359-95CF-5EE0E0FB5B72}">
      <dsp:nvSpPr>
        <dsp:cNvPr id="0" name=""/>
        <dsp:cNvSpPr/>
      </dsp:nvSpPr>
      <dsp:spPr>
        <a:xfrm>
          <a:off x="3244825" y="3480946"/>
          <a:ext cx="1739949" cy="1043969"/>
        </a:xfrm>
        <a:prstGeom prst="roundRect">
          <a:avLst>
            <a:gd name="adj" fmla="val 10000"/>
          </a:avLst>
        </a:prstGeom>
        <a:gradFill rotWithShape="0">
          <a:gsLst>
            <a:gs pos="0">
              <a:schemeClr val="accent1">
                <a:shade val="80000"/>
                <a:hueOff val="306246"/>
                <a:satOff val="-4392"/>
                <a:lumOff val="25615"/>
                <a:alphaOff val="0"/>
                <a:shade val="51000"/>
                <a:satMod val="130000"/>
              </a:schemeClr>
            </a:gs>
            <a:gs pos="80000">
              <a:schemeClr val="accent1">
                <a:shade val="80000"/>
                <a:hueOff val="306246"/>
                <a:satOff val="-4392"/>
                <a:lumOff val="25615"/>
                <a:alphaOff val="0"/>
                <a:shade val="93000"/>
                <a:satMod val="130000"/>
              </a:schemeClr>
            </a:gs>
            <a:gs pos="100000">
              <a:schemeClr val="accent1">
                <a:shade val="80000"/>
                <a:hueOff val="306246"/>
                <a:satOff val="-4392"/>
                <a:lumOff val="256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smtClean="0"/>
            <a:t>Nabytí právní moci =&gt; průpis do Katalogu</a:t>
          </a:r>
          <a:endParaRPr lang="cs-CZ" sz="1900" kern="1200" dirty="0"/>
        </a:p>
      </dsp:txBody>
      <dsp:txXfrm>
        <a:off x="3275402" y="3511523"/>
        <a:ext cx="1678795" cy="982815"/>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F2D8BB-ADF4-4D2B-80EA-E5CC672364CF}" type="datetimeFigureOut">
              <a:rPr lang="cs-CZ" smtClean="0"/>
              <a:t>22.1.2018</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09426B-1B90-4B22-94C0-486AE7B1F81A}" type="slidenum">
              <a:rPr lang="cs-CZ" smtClean="0"/>
              <a:t>‹#›</a:t>
            </a:fld>
            <a:endParaRPr lang="cs-CZ"/>
          </a:p>
        </p:txBody>
      </p:sp>
    </p:spTree>
    <p:extLst>
      <p:ext uri="{BB962C8B-B14F-4D97-AF65-F5344CB8AC3E}">
        <p14:creationId xmlns:p14="http://schemas.microsoft.com/office/powerpoint/2010/main" val="931819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1</a:t>
            </a:fld>
            <a:endParaRPr lang="cs-CZ"/>
          </a:p>
        </p:txBody>
      </p:sp>
    </p:spTree>
    <p:extLst>
      <p:ext uri="{BB962C8B-B14F-4D97-AF65-F5344CB8AC3E}">
        <p14:creationId xmlns:p14="http://schemas.microsoft.com/office/powerpoint/2010/main" val="9586004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14</a:t>
            </a:fld>
            <a:endParaRPr lang="cs-CZ"/>
          </a:p>
        </p:txBody>
      </p:sp>
    </p:spTree>
    <p:extLst>
      <p:ext uri="{BB962C8B-B14F-4D97-AF65-F5344CB8AC3E}">
        <p14:creationId xmlns:p14="http://schemas.microsoft.com/office/powerpoint/2010/main" val="2963208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15</a:t>
            </a:fld>
            <a:endParaRPr lang="cs-CZ"/>
          </a:p>
        </p:txBody>
      </p:sp>
    </p:spTree>
    <p:extLst>
      <p:ext uri="{BB962C8B-B14F-4D97-AF65-F5344CB8AC3E}">
        <p14:creationId xmlns:p14="http://schemas.microsoft.com/office/powerpoint/2010/main" val="221271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16</a:t>
            </a:fld>
            <a:endParaRPr lang="cs-CZ"/>
          </a:p>
        </p:txBody>
      </p:sp>
    </p:spTree>
    <p:extLst>
      <p:ext uri="{BB962C8B-B14F-4D97-AF65-F5344CB8AC3E}">
        <p14:creationId xmlns:p14="http://schemas.microsoft.com/office/powerpoint/2010/main" val="36663854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17</a:t>
            </a:fld>
            <a:endParaRPr lang="cs-CZ"/>
          </a:p>
        </p:txBody>
      </p:sp>
    </p:spTree>
    <p:extLst>
      <p:ext uri="{BB962C8B-B14F-4D97-AF65-F5344CB8AC3E}">
        <p14:creationId xmlns:p14="http://schemas.microsoft.com/office/powerpoint/2010/main" val="32961636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18</a:t>
            </a:fld>
            <a:endParaRPr lang="cs-CZ"/>
          </a:p>
        </p:txBody>
      </p:sp>
    </p:spTree>
    <p:extLst>
      <p:ext uri="{BB962C8B-B14F-4D97-AF65-F5344CB8AC3E}">
        <p14:creationId xmlns:p14="http://schemas.microsoft.com/office/powerpoint/2010/main" val="801910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Grafická podoba osvědčení</a:t>
            </a:r>
            <a:r>
              <a:rPr lang="cs-CZ" baseline="0" dirty="0" smtClean="0"/>
              <a:t> není předepsána. Osvědčení musí však mít po obsahové stránce tyto náležitosti:</a:t>
            </a:r>
          </a:p>
          <a:p>
            <a:pPr marL="228600" indent="-228600">
              <a:buAutoNum type="arabicPeriod"/>
            </a:pPr>
            <a:r>
              <a:rPr lang="cs-CZ" baseline="0" dirty="0" smtClean="0"/>
              <a:t>Název vzdělávací instituce</a:t>
            </a:r>
          </a:p>
          <a:p>
            <a:pPr marL="228600" indent="-228600">
              <a:buAutoNum type="arabicPeriod"/>
            </a:pPr>
            <a:r>
              <a:rPr lang="cs-CZ" baseline="0" dirty="0" smtClean="0"/>
              <a:t>Číslo akreditace vzdělávacího programu</a:t>
            </a:r>
          </a:p>
          <a:p>
            <a:pPr marL="228600" indent="-228600">
              <a:buAutoNum type="arabicPeriod"/>
            </a:pPr>
            <a:r>
              <a:rPr lang="cs-CZ" baseline="0" dirty="0" smtClean="0"/>
              <a:t>Jméno, příjmení a titul účastníka vzdělávání</a:t>
            </a:r>
          </a:p>
          <a:p>
            <a:pPr marL="228600" indent="-228600">
              <a:buAutoNum type="arabicPeriod"/>
            </a:pPr>
            <a:r>
              <a:rPr lang="cs-CZ" baseline="0" dirty="0" smtClean="0"/>
              <a:t>Datum a místo narození účastníka</a:t>
            </a:r>
          </a:p>
          <a:p>
            <a:pPr marL="228600" indent="-228600">
              <a:buAutoNum type="arabicPeriod"/>
            </a:pPr>
            <a:r>
              <a:rPr lang="cs-CZ" baseline="0" dirty="0" smtClean="0"/>
              <a:t>Číslo osvědčení</a:t>
            </a:r>
          </a:p>
          <a:p>
            <a:pPr marL="228600" indent="-228600">
              <a:buAutoNum type="arabicPeriod"/>
            </a:pPr>
            <a:r>
              <a:rPr lang="cs-CZ" baseline="0" dirty="0" smtClean="0"/>
              <a:t>Název vzdělávacího programu</a:t>
            </a:r>
          </a:p>
          <a:p>
            <a:pPr marL="228600" indent="-228600">
              <a:buAutoNum type="arabicPeriod"/>
            </a:pPr>
            <a:r>
              <a:rPr lang="cs-CZ" baseline="0" dirty="0" smtClean="0"/>
              <a:t>Rozsah vzdělávacího programu a termín realizace</a:t>
            </a:r>
          </a:p>
          <a:p>
            <a:pPr marL="228600" indent="-228600">
              <a:buAutoNum type="arabicPeriod"/>
            </a:pPr>
            <a:r>
              <a:rPr lang="cs-CZ" baseline="0" dirty="0" smtClean="0"/>
              <a:t>Podpis oprávněných osob (statutární zástupce vzdělávací instituce, předseda zkušební komise…)</a:t>
            </a:r>
          </a:p>
          <a:p>
            <a:pPr marL="228600" indent="-228600">
              <a:buAutoNum type="arabicPeriod"/>
            </a:pPr>
            <a:r>
              <a:rPr lang="cs-CZ" baseline="0" dirty="0" smtClean="0"/>
              <a:t>Razítko a datum</a:t>
            </a:r>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19</a:t>
            </a:fld>
            <a:endParaRPr lang="cs-CZ"/>
          </a:p>
        </p:txBody>
      </p:sp>
    </p:spTree>
    <p:extLst>
      <p:ext uri="{BB962C8B-B14F-4D97-AF65-F5344CB8AC3E}">
        <p14:creationId xmlns:p14="http://schemas.microsoft.com/office/powerpoint/2010/main" val="31153349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20</a:t>
            </a:fld>
            <a:endParaRPr lang="cs-CZ"/>
          </a:p>
        </p:txBody>
      </p:sp>
    </p:spTree>
    <p:extLst>
      <p:ext uri="{BB962C8B-B14F-4D97-AF65-F5344CB8AC3E}">
        <p14:creationId xmlns:p14="http://schemas.microsoft.com/office/powerpoint/2010/main" val="3518277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21</a:t>
            </a:fld>
            <a:endParaRPr lang="cs-CZ"/>
          </a:p>
        </p:txBody>
      </p:sp>
    </p:spTree>
    <p:extLst>
      <p:ext uri="{BB962C8B-B14F-4D97-AF65-F5344CB8AC3E}">
        <p14:creationId xmlns:p14="http://schemas.microsoft.com/office/powerpoint/2010/main" val="40836029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22</a:t>
            </a:fld>
            <a:endParaRPr lang="cs-CZ"/>
          </a:p>
        </p:txBody>
      </p:sp>
    </p:spTree>
    <p:extLst>
      <p:ext uri="{BB962C8B-B14F-4D97-AF65-F5344CB8AC3E}">
        <p14:creationId xmlns:p14="http://schemas.microsoft.com/office/powerpoint/2010/main" val="5993968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23</a:t>
            </a:fld>
            <a:endParaRPr lang="cs-CZ"/>
          </a:p>
        </p:txBody>
      </p:sp>
    </p:spTree>
    <p:extLst>
      <p:ext uri="{BB962C8B-B14F-4D97-AF65-F5344CB8AC3E}">
        <p14:creationId xmlns:p14="http://schemas.microsoft.com/office/powerpoint/2010/main" val="3042999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1">
              <a:buFont typeface="Courier New" panose="02070309020205020404" pitchFamily="49" charset="0"/>
              <a:buNone/>
            </a:pPr>
            <a:r>
              <a:rPr lang="cs-CZ" dirty="0" smtClean="0">
                <a:latin typeface="Arial" panose="020B0604020202020204" pitchFamily="34" charset="0"/>
                <a:cs typeface="Arial" panose="020B0604020202020204" pitchFamily="34" charset="0"/>
              </a:rPr>
              <a:t>Příloha č. 1: V Profilu</a:t>
            </a:r>
            <a:r>
              <a:rPr lang="cs-CZ" baseline="0" dirty="0" smtClean="0">
                <a:latin typeface="Arial" panose="020B0604020202020204" pitchFamily="34" charset="0"/>
                <a:cs typeface="Arial" panose="020B0604020202020204" pitchFamily="34" charset="0"/>
              </a:rPr>
              <a:t> lektora jsou připojeny </a:t>
            </a:r>
            <a:r>
              <a:rPr lang="cs-CZ" dirty="0" smtClean="0">
                <a:latin typeface="Arial" panose="020B0604020202020204" pitchFamily="34" charset="0"/>
                <a:cs typeface="Arial" panose="020B0604020202020204" pitchFamily="34" charset="0"/>
              </a:rPr>
              <a:t>doklady o odborné způsobilosti</a:t>
            </a:r>
            <a:r>
              <a:rPr lang="cs-CZ" baseline="0" dirty="0" smtClean="0">
                <a:latin typeface="Arial" panose="020B0604020202020204" pitchFamily="34" charset="0"/>
                <a:cs typeface="Arial" panose="020B0604020202020204" pitchFamily="34" charset="0"/>
              </a:rPr>
              <a:t> lektora nebo osvědčení o uznání odborné a pedagogické kvalifikace lektorů</a:t>
            </a:r>
            <a:endParaRPr lang="cs-CZ" dirty="0" smtClean="0">
              <a:latin typeface="Arial" panose="020B0604020202020204" pitchFamily="34" charset="0"/>
              <a:cs typeface="Arial" panose="020B0604020202020204" pitchFamily="34" charset="0"/>
            </a:endParaRPr>
          </a:p>
          <a:p>
            <a:pPr lvl="1">
              <a:buFont typeface="Courier New" panose="02070309020205020404" pitchFamily="49" charset="0"/>
              <a:buNone/>
            </a:pPr>
            <a:r>
              <a:rPr lang="cs-CZ" dirty="0" smtClean="0">
                <a:latin typeface="Arial" panose="020B0604020202020204" pitchFamily="34" charset="0"/>
                <a:cs typeface="Arial" panose="020B0604020202020204" pitchFamily="34" charset="0"/>
              </a:rPr>
              <a:t>Příloha č. 2: Studijní materiály – příklad prezentace, příklad učebního textu v tištěné</a:t>
            </a:r>
            <a:r>
              <a:rPr lang="cs-CZ" baseline="0" dirty="0" smtClean="0">
                <a:latin typeface="Arial" panose="020B0604020202020204" pitchFamily="34" charset="0"/>
                <a:cs typeface="Arial" panose="020B0604020202020204" pitchFamily="34" charset="0"/>
              </a:rPr>
              <a:t> i elektronické formě aj.</a:t>
            </a:r>
            <a:endParaRPr lang="cs-CZ" dirty="0" smtClean="0">
              <a:latin typeface="Arial" panose="020B0604020202020204" pitchFamily="34" charset="0"/>
              <a:cs typeface="Arial" panose="020B0604020202020204" pitchFamily="34" charset="0"/>
            </a:endParaRPr>
          </a:p>
          <a:p>
            <a:pPr lvl="1">
              <a:buFont typeface="Courier New" panose="02070309020205020404" pitchFamily="49" charset="0"/>
              <a:buNone/>
            </a:pPr>
            <a:r>
              <a:rPr lang="cs-CZ" dirty="0" smtClean="0">
                <a:latin typeface="Arial" panose="020B0604020202020204" pitchFamily="34" charset="0"/>
                <a:cs typeface="Arial" panose="020B0604020202020204" pitchFamily="34" charset="0"/>
              </a:rPr>
              <a:t>Příloha č. 3: Seznam doporučené literatury (dle platné bibliografické normy – ČSN ISO 690)</a:t>
            </a:r>
          </a:p>
          <a:p>
            <a:pPr lvl="1">
              <a:buFont typeface="Courier New" panose="02070309020205020404" pitchFamily="49" charset="0"/>
              <a:buNone/>
            </a:pPr>
            <a:r>
              <a:rPr lang="cs-CZ" dirty="0" smtClean="0">
                <a:latin typeface="Arial" panose="020B0604020202020204" pitchFamily="34" charset="0"/>
                <a:cs typeface="Arial" panose="020B0604020202020204" pitchFamily="34" charset="0"/>
              </a:rPr>
              <a:t>Příloha č. 4: Potvrzení o zajištění praxe – pouze u žádosti o akreditaci kvalifikačního kurzu</a:t>
            </a:r>
          </a:p>
          <a:p>
            <a:pPr lvl="1">
              <a:buFont typeface="Courier New" panose="02070309020205020404" pitchFamily="49" charset="0"/>
              <a:buNone/>
            </a:pPr>
            <a:r>
              <a:rPr lang="cs-CZ" dirty="0" smtClean="0">
                <a:latin typeface="Arial" panose="020B0604020202020204" pitchFamily="34" charset="0"/>
                <a:cs typeface="Arial" panose="020B0604020202020204" pitchFamily="34" charset="0"/>
              </a:rPr>
              <a:t>Příloha č.</a:t>
            </a:r>
            <a:r>
              <a:rPr lang="cs-CZ" baseline="0" dirty="0" smtClean="0">
                <a:latin typeface="Arial" panose="020B0604020202020204" pitchFamily="34" charset="0"/>
                <a:cs typeface="Arial" panose="020B0604020202020204" pitchFamily="34" charset="0"/>
              </a:rPr>
              <a:t> 5: E</a:t>
            </a:r>
            <a:r>
              <a:rPr lang="cs-CZ" dirty="0" smtClean="0">
                <a:latin typeface="Arial" panose="020B0604020202020204" pitchFamily="34" charset="0"/>
                <a:cs typeface="Arial" panose="020B0604020202020204" pitchFamily="34" charset="0"/>
              </a:rPr>
              <a:t>valuační dotazník – vzory otázek</a:t>
            </a:r>
          </a:p>
          <a:p>
            <a:pPr lvl="1">
              <a:buFont typeface="Courier New" panose="02070309020205020404" pitchFamily="49" charset="0"/>
              <a:buNone/>
            </a:pPr>
            <a:r>
              <a:rPr lang="cs-CZ" dirty="0" smtClean="0">
                <a:latin typeface="Arial" panose="020B0604020202020204" pitchFamily="34" charset="0"/>
                <a:cs typeface="Arial" panose="020B0604020202020204" pitchFamily="34" charset="0"/>
              </a:rPr>
              <a:t>Příloha č. 6: Čestné prohlášení – komerční účely a ochranná známka</a:t>
            </a:r>
          </a:p>
          <a:p>
            <a:pPr lvl="1">
              <a:buFont typeface="Courier New" panose="02070309020205020404" pitchFamily="49" charset="0"/>
              <a:buNone/>
            </a:pPr>
            <a:r>
              <a:rPr lang="cs-CZ" dirty="0" smtClean="0">
                <a:latin typeface="Arial" panose="020B0604020202020204" pitchFamily="34" charset="0"/>
                <a:cs typeface="Arial" panose="020B0604020202020204" pitchFamily="34" charset="0"/>
              </a:rPr>
              <a:t>Příloha č. 7: Vzor osvědčení</a:t>
            </a:r>
          </a:p>
          <a:p>
            <a:pPr lvl="1">
              <a:buFont typeface="Courier New" panose="02070309020205020404" pitchFamily="49" charset="0"/>
              <a:buNone/>
            </a:pPr>
            <a:r>
              <a:rPr lang="cs-CZ" dirty="0" smtClean="0">
                <a:latin typeface="Arial" panose="020B0604020202020204" pitchFamily="34" charset="0"/>
                <a:cs typeface="Arial" panose="020B0604020202020204" pitchFamily="34" charset="0"/>
              </a:rPr>
              <a:t>Příloha č. 8: Doklad o zaplacení správního poplatku ve formě</a:t>
            </a:r>
            <a:r>
              <a:rPr lang="cs-CZ" baseline="0" dirty="0" smtClean="0">
                <a:latin typeface="Arial" panose="020B0604020202020204" pitchFamily="34" charset="0"/>
                <a:cs typeface="Arial" panose="020B0604020202020204" pitchFamily="34" charset="0"/>
              </a:rPr>
              <a:t> kopie potvrzení banky či výpisu z bankovního účtu</a:t>
            </a:r>
            <a:endParaRPr lang="cs-CZ" dirty="0" smtClean="0">
              <a:latin typeface="Arial" panose="020B0604020202020204" pitchFamily="34" charset="0"/>
              <a:cs typeface="Arial" panose="020B0604020202020204" pitchFamily="34" charset="0"/>
            </a:endParaRPr>
          </a:p>
          <a:p>
            <a:pPr lvl="1">
              <a:buFont typeface="Courier New" panose="02070309020205020404" pitchFamily="49" charset="0"/>
              <a:buNone/>
            </a:pPr>
            <a:r>
              <a:rPr lang="cs-CZ" dirty="0" smtClean="0">
                <a:latin typeface="Arial" panose="020B0604020202020204" pitchFamily="34" charset="0"/>
                <a:cs typeface="Arial" panose="020B0604020202020204" pitchFamily="34" charset="0"/>
              </a:rPr>
              <a:t>Příloha č.</a:t>
            </a:r>
            <a:r>
              <a:rPr lang="cs-CZ" baseline="0" dirty="0" smtClean="0">
                <a:latin typeface="Arial" panose="020B0604020202020204" pitchFamily="34" charset="0"/>
                <a:cs typeface="Arial" panose="020B0604020202020204" pitchFamily="34" charset="0"/>
              </a:rPr>
              <a:t> 9: </a:t>
            </a:r>
            <a:r>
              <a:rPr lang="cs-CZ" dirty="0" smtClean="0">
                <a:latin typeface="Arial" panose="020B0604020202020204" pitchFamily="34" charset="0"/>
                <a:cs typeface="Arial" panose="020B0604020202020204" pitchFamily="34" charset="0"/>
              </a:rPr>
              <a:t>Oprávnění k realizaci vzdělávacího programu – zejména stanovy, statut, zřizovací listina, živnostenské</a:t>
            </a:r>
            <a:r>
              <a:rPr lang="cs-CZ" baseline="0" dirty="0" smtClean="0">
                <a:latin typeface="Arial" panose="020B0604020202020204" pitchFamily="34" charset="0"/>
                <a:cs typeface="Arial" panose="020B0604020202020204" pitchFamily="34" charset="0"/>
              </a:rPr>
              <a:t> oprávnění</a:t>
            </a:r>
            <a:endParaRPr lang="cs-CZ" dirty="0" smtClean="0">
              <a:latin typeface="Arial" panose="020B0604020202020204" pitchFamily="34" charset="0"/>
              <a:cs typeface="Arial" panose="020B0604020202020204" pitchFamily="34" charset="0"/>
            </a:endParaRPr>
          </a:p>
          <a:p>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6</a:t>
            </a:fld>
            <a:endParaRPr lang="cs-CZ"/>
          </a:p>
        </p:txBody>
      </p:sp>
    </p:spTree>
    <p:extLst>
      <p:ext uri="{BB962C8B-B14F-4D97-AF65-F5344CB8AC3E}">
        <p14:creationId xmlns:p14="http://schemas.microsoft.com/office/powerpoint/2010/main" val="17964252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24</a:t>
            </a:fld>
            <a:endParaRPr lang="cs-CZ"/>
          </a:p>
        </p:txBody>
      </p:sp>
    </p:spTree>
    <p:extLst>
      <p:ext uri="{BB962C8B-B14F-4D97-AF65-F5344CB8AC3E}">
        <p14:creationId xmlns:p14="http://schemas.microsoft.com/office/powerpoint/2010/main" val="34957579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25</a:t>
            </a:fld>
            <a:endParaRPr lang="cs-CZ"/>
          </a:p>
        </p:txBody>
      </p:sp>
    </p:spTree>
    <p:extLst>
      <p:ext uri="{BB962C8B-B14F-4D97-AF65-F5344CB8AC3E}">
        <p14:creationId xmlns:p14="http://schemas.microsoft.com/office/powerpoint/2010/main" val="368665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Žádost</a:t>
            </a:r>
            <a:r>
              <a:rPr lang="cs-CZ" baseline="0" dirty="0" smtClean="0"/>
              <a:t> bude navržena k zamítnutí zejména v těchto případech:</a:t>
            </a:r>
          </a:p>
          <a:p>
            <a:pPr marL="171450" indent="-171450">
              <a:buFont typeface="Arial" panose="020B0604020202020204" pitchFamily="34" charset="0"/>
              <a:buChar char="•"/>
            </a:pPr>
            <a:r>
              <a:rPr lang="cs-CZ" baseline="0" dirty="0" smtClean="0"/>
              <a:t>Zpracování žádosti nesplňuje kritéria akreditovaného vzdělávacího programu určeného pro odborné vzdělávání zaměstnanců v oblasti sociální práce a sociálních služeb, uvedená v Průvodci vyplňováním žádosti o akreditaci a v § 37 vyhlášky č. 505/2006 Sb., kterou se provádějí některá ustanovení zákona o sociálních službách</a:t>
            </a:r>
          </a:p>
          <a:p>
            <a:pPr marL="171450" indent="-171450">
              <a:buFont typeface="Arial" panose="020B0604020202020204" pitchFamily="34" charset="0"/>
              <a:buChar char="•"/>
            </a:pPr>
            <a:r>
              <a:rPr lang="cs-CZ" baseline="0" dirty="0" smtClean="0"/>
              <a:t>Vzdělávací program jako celek je natolik nekvalitně zpracován, že není možné jej relevantně posoudit – např. nejasné a příliš obecně pojaté znění anotace, cílových kompetencí i popisu obsahu učebního plánu</a:t>
            </a:r>
          </a:p>
          <a:p>
            <a:pPr marL="171450" indent="-171450">
              <a:buFont typeface="Arial" panose="020B0604020202020204" pitchFamily="34" charset="0"/>
              <a:buChar char="•"/>
            </a:pPr>
            <a:r>
              <a:rPr lang="cs-CZ" baseline="0" dirty="0" smtClean="0"/>
              <a:t>Žádost není v souladu s ustanoveními § 117a zákona o sociálních službách, tj. obnovovat, upevňovat a doplňovat kvalifikaci vztahující se k vykonávané pozici. Obsahově zaměření programu směruje k jiným právním předpisům, mimo oblast sociální práce a sociálních služeb, případně do působnosti jiných resortů (např. kurzy všeobecné první pomoci, supervizní výcvik, psychoterapeutický či sebezkušenostní výcvik, všeobecný kurz sebeobrany, kvalifikace na pozici sociálně zdravotní pracovník podle zákona č. 96/2004, kurzy lektorských dovedností apod.)</a:t>
            </a:r>
          </a:p>
          <a:p>
            <a:pPr marL="171450" indent="-171450">
              <a:buFont typeface="Arial" panose="020B0604020202020204" pitchFamily="34" charset="0"/>
              <a:buChar char="•"/>
            </a:pPr>
            <a:r>
              <a:rPr lang="cs-CZ" baseline="0" dirty="0" smtClean="0"/>
              <a:t>Lektorský tým (jako celek) uvedený v žádosti nesplňuje požadavky na vzdělání a odbornou praxi</a:t>
            </a:r>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7</a:t>
            </a:fld>
            <a:endParaRPr lang="cs-CZ"/>
          </a:p>
        </p:txBody>
      </p:sp>
    </p:spTree>
    <p:extLst>
      <p:ext uri="{BB962C8B-B14F-4D97-AF65-F5344CB8AC3E}">
        <p14:creationId xmlns:p14="http://schemas.microsoft.com/office/powerpoint/2010/main" val="1721393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8</a:t>
            </a:fld>
            <a:endParaRPr lang="cs-CZ"/>
          </a:p>
        </p:txBody>
      </p:sp>
    </p:spTree>
    <p:extLst>
      <p:ext uri="{BB962C8B-B14F-4D97-AF65-F5344CB8AC3E}">
        <p14:creationId xmlns:p14="http://schemas.microsoft.com/office/powerpoint/2010/main" val="2456222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Název</a:t>
            </a:r>
            <a:r>
              <a:rPr lang="cs-CZ" baseline="0" dirty="0" smtClean="0"/>
              <a:t> vzdělávacího programu – viz s. 6, bod. 2.2 – šedý rámeček</a:t>
            </a:r>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9</a:t>
            </a:fld>
            <a:endParaRPr lang="cs-CZ"/>
          </a:p>
        </p:txBody>
      </p:sp>
    </p:spTree>
    <p:extLst>
      <p:ext uri="{BB962C8B-B14F-4D97-AF65-F5344CB8AC3E}">
        <p14:creationId xmlns:p14="http://schemas.microsoft.com/office/powerpoint/2010/main" val="1201774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10</a:t>
            </a:fld>
            <a:endParaRPr lang="cs-CZ"/>
          </a:p>
        </p:txBody>
      </p:sp>
    </p:spTree>
    <p:extLst>
      <p:ext uri="{BB962C8B-B14F-4D97-AF65-F5344CB8AC3E}">
        <p14:creationId xmlns:p14="http://schemas.microsoft.com/office/powerpoint/2010/main" val="946331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11</a:t>
            </a:fld>
            <a:endParaRPr lang="cs-CZ"/>
          </a:p>
        </p:txBody>
      </p:sp>
    </p:spTree>
    <p:extLst>
      <p:ext uri="{BB962C8B-B14F-4D97-AF65-F5344CB8AC3E}">
        <p14:creationId xmlns:p14="http://schemas.microsoft.com/office/powerpoint/2010/main" val="1122332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12</a:t>
            </a:fld>
            <a:endParaRPr lang="cs-CZ"/>
          </a:p>
        </p:txBody>
      </p:sp>
    </p:spTree>
    <p:extLst>
      <p:ext uri="{BB962C8B-B14F-4D97-AF65-F5344CB8AC3E}">
        <p14:creationId xmlns:p14="http://schemas.microsoft.com/office/powerpoint/2010/main" val="13871691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D09426B-1B90-4B22-94C0-486AE7B1F81A}" type="slidenum">
              <a:rPr lang="cs-CZ" smtClean="0"/>
              <a:t>13</a:t>
            </a:fld>
            <a:endParaRPr lang="cs-CZ"/>
          </a:p>
        </p:txBody>
      </p:sp>
    </p:spTree>
    <p:extLst>
      <p:ext uri="{BB962C8B-B14F-4D97-AF65-F5344CB8AC3E}">
        <p14:creationId xmlns:p14="http://schemas.microsoft.com/office/powerpoint/2010/main" val="2482593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C42F2A09-E466-4FD1-B76E-D98BFB8CBD1A}" type="datetime8">
              <a:rPr lang="cs-CZ" smtClean="0"/>
              <a:t>22.1.2018 9:50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7630BFD-DEBD-49A8-BE9F-E341492DA479}" type="datetime8">
              <a:rPr lang="cs-CZ" smtClean="0"/>
              <a:t>22.1.2018 9:50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CB191A5-B69D-486C-92D7-1B31CCCD00A3}" type="datetime8">
              <a:rPr lang="cs-CZ" smtClean="0"/>
              <a:t>22.1.2018 9:50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C51F5C9-37CB-43E5-95F5-3EE806128B7C}" type="datetime8">
              <a:rPr lang="cs-CZ" smtClean="0"/>
              <a:t>22.1.2018 9:50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F78FA245-94F7-4B0E-B3FE-97EF04BE55AA}" type="datetime8">
              <a:rPr lang="cs-CZ" smtClean="0"/>
              <a:t>22.1.2018 9:50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8B830FF-87FA-49F1-B246-BCCEB4593818}" type="datetime8">
              <a:rPr lang="cs-CZ" smtClean="0"/>
              <a:t>22.1.2018 9:50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D73223-1D6F-4093-A56D-A72BFDE9F1D2}" type="datetime8">
              <a:rPr lang="cs-CZ" smtClean="0"/>
              <a:t>22.1.2018 9:50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A159CFEB-87A7-4CEA-A7D1-C9494DF703D4}" type="datetime8">
              <a:rPr lang="cs-CZ" smtClean="0"/>
              <a:t>22.1.2018 9:50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59ADB8A-81F8-41CD-81D5-49FDA92AE592}" type="datetime8">
              <a:rPr lang="cs-CZ" smtClean="0"/>
              <a:t>22.1.2018 9:50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EB6B879-5DAD-4391-8B8B-EAEACBA34188}" type="datetime8">
              <a:rPr lang="cs-CZ" smtClean="0"/>
              <a:t>22.1.2018 9:50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59FF6602-B144-4650-81DB-B8827FB3B9D1}" type="datetime8">
              <a:rPr lang="cs-CZ" smtClean="0"/>
              <a:t>22.1.2018 9:50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B882A0-45E8-4E4A-9690-375169471F34}" type="datetime8">
              <a:rPr lang="cs-CZ" smtClean="0"/>
              <a:t>22.1.2018 9:50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filip.novotny2@mpsv.cz"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akris.mpsv.cz/"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Akreditace vzdělávacích programů MPSV</a:t>
            </a:r>
            <a:endParaRPr lang="cs-CZ" dirty="0">
              <a:latin typeface="Arial" panose="020B0604020202020204" pitchFamily="34" charset="0"/>
              <a:cs typeface="Arial" panose="020B0604020202020204" pitchFamily="34" charset="0"/>
            </a:endParaRPr>
          </a:p>
        </p:txBody>
      </p:sp>
      <p:sp>
        <p:nvSpPr>
          <p:cNvPr id="3" name="Podnadpis 2"/>
          <p:cNvSpPr>
            <a:spLocks noGrp="1"/>
          </p:cNvSpPr>
          <p:nvPr>
            <p:ph type="subTitle" idx="1"/>
          </p:nvPr>
        </p:nvSpPr>
        <p:spPr>
          <a:xfrm>
            <a:off x="1080000" y="3886200"/>
            <a:ext cx="6984000" cy="1752600"/>
          </a:xfrm>
        </p:spPr>
        <p:txBody>
          <a:bodyPr>
            <a:normAutofit/>
          </a:bodyPr>
          <a:lstStyle/>
          <a:p>
            <a:r>
              <a:rPr lang="cs-CZ" sz="2000" dirty="0" smtClean="0">
                <a:latin typeface="Arial" panose="020B0604020202020204" pitchFamily="34" charset="0"/>
                <a:cs typeface="Arial" panose="020B0604020202020204" pitchFamily="34" charset="0"/>
              </a:rPr>
              <a:t>Mgr. Filip Novotný</a:t>
            </a:r>
          </a:p>
          <a:p>
            <a:r>
              <a:rPr lang="cs-CZ" sz="2000" dirty="0" smtClean="0">
                <a:latin typeface="Arial" panose="020B0604020202020204" pitchFamily="34" charset="0"/>
                <a:cs typeface="Arial" panose="020B0604020202020204" pitchFamily="34" charset="0"/>
              </a:rPr>
              <a:t>Oddělení koncepce sociální práce a vzdělávání</a:t>
            </a:r>
          </a:p>
          <a:p>
            <a:r>
              <a:rPr lang="cs-CZ" sz="2000" dirty="0" smtClean="0">
                <a:latin typeface="Arial" panose="020B0604020202020204" pitchFamily="34" charset="0"/>
                <a:cs typeface="Arial" panose="020B0604020202020204" pitchFamily="34" charset="0"/>
              </a:rPr>
              <a:t>Odbor sociálních služeb, sociální práce a sociálního bydlení</a:t>
            </a:r>
            <a:endParaRPr lang="cs-CZ" sz="2000" dirty="0">
              <a:latin typeface="Arial" panose="020B0604020202020204" pitchFamily="34" charset="0"/>
              <a:cs typeface="Arial" panose="020B0604020202020204" pitchFamily="34" charset="0"/>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3608" y="548680"/>
            <a:ext cx="5190744" cy="1075944"/>
          </a:xfrm>
          <a:prstGeom prst="rect">
            <a:avLst/>
          </a:prstGeom>
        </p:spPr>
      </p:pic>
      <p:pic>
        <p:nvPicPr>
          <p:cNvPr id="6" name="Obrázek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65431" y="548680"/>
            <a:ext cx="976431" cy="1003936"/>
          </a:xfrm>
          <a:prstGeom prst="rect">
            <a:avLst/>
          </a:prstGeom>
        </p:spPr>
      </p:pic>
    </p:spTree>
    <p:extLst>
      <p:ext uri="{BB962C8B-B14F-4D97-AF65-F5344CB8AC3E}">
        <p14:creationId xmlns:p14="http://schemas.microsoft.com/office/powerpoint/2010/main" val="2293767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800" dirty="0" smtClean="0">
                <a:latin typeface="Arial" panose="020B0604020202020204" pitchFamily="34" charset="0"/>
                <a:cs typeface="Arial" panose="020B0604020202020204" pitchFamily="34" charset="0"/>
              </a:rPr>
              <a:t>Identifikace vzdělávacího programu II</a:t>
            </a:r>
            <a:endParaRPr lang="cs-CZ" sz="38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fontScale="85000" lnSpcReduction="20000"/>
          </a:bodyPr>
          <a:lstStyle/>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Tematická oblast</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Hlavní téma a výstižné podtéma</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Kvalifikační kurz - NE</a:t>
            </a:r>
          </a:p>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Vstupní požadavky</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Nepovinné</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Bezúhonnost, zdravotní způsobilost – NE</a:t>
            </a:r>
          </a:p>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Pracovní zařazení účastníka</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Sociální pracovník (prevence, péče, poradenství)</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Pracovník v sociálních službách</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Neformální pečovatel</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Pracovník v manažerské, řídicí funkci</a:t>
            </a:r>
          </a:p>
          <a:p>
            <a:pPr lvl="2"/>
            <a:endParaRPr lang="cs-CZ" dirty="0" smtClean="0">
              <a:latin typeface="Arial" panose="020B0604020202020204" pitchFamily="34" charset="0"/>
              <a:cs typeface="Arial" panose="020B0604020202020204" pitchFamily="34" charset="0"/>
            </a:endParaRP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10</a:t>
            </a:fld>
            <a:endParaRPr lang="cs-CZ"/>
          </a:p>
        </p:txBody>
      </p:sp>
    </p:spTree>
    <p:extLst>
      <p:ext uri="{BB962C8B-B14F-4D97-AF65-F5344CB8AC3E}">
        <p14:creationId xmlns:p14="http://schemas.microsoft.com/office/powerpoint/2010/main" val="3783444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800" dirty="0" smtClean="0">
                <a:latin typeface="Arial" panose="020B0604020202020204" pitchFamily="34" charset="0"/>
                <a:cs typeface="Arial" panose="020B0604020202020204" pitchFamily="34" charset="0"/>
              </a:rPr>
              <a:t>Identifikace vzdělávacího programu III</a:t>
            </a:r>
            <a:endParaRPr lang="cs-CZ" sz="38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fontScale="92500" lnSpcReduction="10000"/>
          </a:bodyPr>
          <a:lstStyle/>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Pracovní zařazení účastníka kurzu</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Sociální pracovník – SP</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Pracovník v sociálních službách</a:t>
            </a:r>
          </a:p>
          <a:p>
            <a:pPr marL="914400" lvl="2" indent="0">
              <a:buNone/>
            </a:pPr>
            <a:r>
              <a:rPr lang="cs-CZ" sz="2000" dirty="0" smtClean="0">
                <a:latin typeface="Arial" panose="020B0604020202020204" pitchFamily="34" charset="0"/>
                <a:cs typeface="Arial" panose="020B0604020202020204" pitchFamily="34" charset="0"/>
              </a:rPr>
              <a:t>– </a:t>
            </a:r>
            <a:r>
              <a:rPr lang="cs-CZ" dirty="0" err="1" smtClean="0">
                <a:latin typeface="Arial" panose="020B0604020202020204" pitchFamily="34" charset="0"/>
                <a:cs typeface="Arial" panose="020B0604020202020204" pitchFamily="34" charset="0"/>
              </a:rPr>
              <a:t>PC</a:t>
            </a:r>
            <a:r>
              <a:rPr lang="cs-CZ" i="1" dirty="0" err="1" smtClean="0">
                <a:latin typeface="Arial" panose="020B0604020202020204" pitchFamily="34" charset="0"/>
                <a:cs typeface="Arial" panose="020B0604020202020204" pitchFamily="34" charset="0"/>
              </a:rPr>
              <a:t>eloživotní</a:t>
            </a:r>
            <a:endParaRPr lang="cs-CZ" i="1" dirty="0" smtClean="0">
              <a:latin typeface="Arial" panose="020B0604020202020204" pitchFamily="34" charset="0"/>
              <a:cs typeface="Arial" panose="020B0604020202020204" pitchFamily="34" charset="0"/>
            </a:endParaRPr>
          </a:p>
          <a:p>
            <a:pPr marL="914400" lvl="2" indent="0">
              <a:buNone/>
            </a:pPr>
            <a:r>
              <a:rPr lang="cs-CZ" dirty="0">
                <a:latin typeface="Arial" panose="020B0604020202020204" pitchFamily="34" charset="0"/>
                <a:cs typeface="Arial" panose="020B0604020202020204" pitchFamily="34" charset="0"/>
              </a:rPr>
              <a:t>–</a:t>
            </a:r>
            <a:r>
              <a:rPr lang="cs-CZ" dirty="0" smtClean="0">
                <a:latin typeface="Arial" panose="020B0604020202020204" pitchFamily="34" charset="0"/>
                <a:cs typeface="Arial" panose="020B0604020202020204" pitchFamily="34" charset="0"/>
              </a:rPr>
              <a:t> </a:t>
            </a:r>
            <a:r>
              <a:rPr lang="cs-CZ" dirty="0" err="1" smtClean="0">
                <a:latin typeface="Arial" panose="020B0604020202020204" pitchFamily="34" charset="0"/>
                <a:cs typeface="Arial" panose="020B0604020202020204" pitchFamily="34" charset="0"/>
              </a:rPr>
              <a:t>PK</a:t>
            </a:r>
            <a:r>
              <a:rPr lang="cs-CZ" i="1" dirty="0" err="1" smtClean="0">
                <a:latin typeface="Arial" panose="020B0604020202020204" pitchFamily="34" charset="0"/>
                <a:cs typeface="Arial" panose="020B0604020202020204" pitchFamily="34" charset="0"/>
              </a:rPr>
              <a:t>valifikační</a:t>
            </a:r>
            <a:endParaRPr lang="cs-CZ" i="1" dirty="0" smtClean="0">
              <a:latin typeface="Arial" panose="020B0604020202020204" pitchFamily="34" charset="0"/>
              <a:cs typeface="Arial" panose="020B0604020202020204" pitchFamily="34" charset="0"/>
            </a:endParaRP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Neformální pečovatel – PP</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Pracovník v manažerské, řídicí funkci – VP</a:t>
            </a:r>
          </a:p>
          <a:p>
            <a:pPr lvl="1">
              <a:buFont typeface="Arial" panose="020B0604020202020204" pitchFamily="34" charset="0"/>
              <a:buChar char="•"/>
            </a:pPr>
            <a:endParaRPr lang="cs-CZ" sz="2400" dirty="0">
              <a:latin typeface="Arial" panose="020B0604020202020204" pitchFamily="34" charset="0"/>
              <a:cs typeface="Arial" panose="020B0604020202020204" pitchFamily="34" charset="0"/>
            </a:endParaRPr>
          </a:p>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Označení kurzů</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Dříve: 2016/0568-</a:t>
            </a:r>
            <a:r>
              <a:rPr lang="cs-CZ" sz="2400" dirty="0" smtClean="0">
                <a:solidFill>
                  <a:srgbClr val="00B050"/>
                </a:solidFill>
                <a:latin typeface="Arial" panose="020B0604020202020204" pitchFamily="34" charset="0"/>
                <a:cs typeface="Arial" panose="020B0604020202020204" pitchFamily="34" charset="0"/>
              </a:rPr>
              <a:t>SP</a:t>
            </a:r>
            <a:r>
              <a:rPr lang="cs-CZ" sz="2400" dirty="0" smtClean="0">
                <a:latin typeface="Arial" panose="020B0604020202020204" pitchFamily="34" charset="0"/>
                <a:cs typeface="Arial" panose="020B0604020202020204" pitchFamily="34" charset="0"/>
              </a:rPr>
              <a:t>/PC/VP/PP</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Nyní: </a:t>
            </a:r>
            <a:r>
              <a:rPr lang="cs-CZ" sz="2400" dirty="0" smtClean="0">
                <a:solidFill>
                  <a:srgbClr val="FF0000"/>
                </a:solidFill>
                <a:latin typeface="Arial" panose="020B0604020202020204" pitchFamily="34" charset="0"/>
                <a:cs typeface="Arial" panose="020B0604020202020204" pitchFamily="34" charset="0"/>
              </a:rPr>
              <a:t>A</a:t>
            </a:r>
            <a:r>
              <a:rPr lang="cs-CZ" sz="2400" dirty="0" smtClean="0">
                <a:latin typeface="Arial" panose="020B0604020202020204" pitchFamily="34" charset="0"/>
                <a:cs typeface="Arial" panose="020B0604020202020204" pitchFamily="34" charset="0"/>
              </a:rPr>
              <a:t>2017/0906-</a:t>
            </a:r>
            <a:r>
              <a:rPr lang="cs-CZ" sz="2400" dirty="0" smtClean="0">
                <a:solidFill>
                  <a:srgbClr val="00B050"/>
                </a:solidFill>
                <a:latin typeface="Arial" panose="020B0604020202020204" pitchFamily="34" charset="0"/>
                <a:cs typeface="Arial" panose="020B0604020202020204" pitchFamily="34" charset="0"/>
              </a:rPr>
              <a:t>SP</a:t>
            </a:r>
            <a:r>
              <a:rPr lang="cs-CZ" sz="2400" dirty="0" smtClean="0">
                <a:latin typeface="Arial" panose="020B0604020202020204" pitchFamily="34" charset="0"/>
                <a:cs typeface="Arial" panose="020B0604020202020204" pitchFamily="34" charset="0"/>
              </a:rPr>
              <a:t>/PC/VP/PP</a:t>
            </a:r>
          </a:p>
          <a:p>
            <a:pPr lvl="2"/>
            <a:endParaRPr lang="cs-CZ" dirty="0" smtClean="0">
              <a:latin typeface="Arial" panose="020B0604020202020204" pitchFamily="34" charset="0"/>
              <a:cs typeface="Arial" panose="020B0604020202020204" pitchFamily="34" charset="0"/>
            </a:endParaRP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11</a:t>
            </a:fld>
            <a:endParaRPr lang="cs-CZ"/>
          </a:p>
        </p:txBody>
      </p:sp>
    </p:spTree>
    <p:extLst>
      <p:ext uri="{BB962C8B-B14F-4D97-AF65-F5344CB8AC3E}">
        <p14:creationId xmlns:p14="http://schemas.microsoft.com/office/powerpoint/2010/main" val="3009832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800" dirty="0" smtClean="0">
                <a:latin typeface="Arial" panose="020B0604020202020204" pitchFamily="34" charset="0"/>
                <a:cs typeface="Arial" panose="020B0604020202020204" pitchFamily="34" charset="0"/>
              </a:rPr>
              <a:t>Identifikace vzdělávacího programu IV</a:t>
            </a:r>
            <a:endParaRPr lang="cs-CZ" sz="38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fontScale="77500" lnSpcReduction="20000"/>
          </a:bodyPr>
          <a:lstStyle/>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Forma sociální služby</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Terénní</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Pobytová</a:t>
            </a:r>
          </a:p>
          <a:p>
            <a:pPr lvl="1">
              <a:buFont typeface="Arial" panose="020B0604020202020204" pitchFamily="34" charset="0"/>
              <a:buChar char="•"/>
            </a:pPr>
            <a:r>
              <a:rPr lang="cs-CZ" dirty="0" err="1" smtClean="0">
                <a:latin typeface="Arial" panose="020B0604020202020204" pitchFamily="34" charset="0"/>
                <a:cs typeface="Arial" panose="020B0604020202020204" pitchFamily="34" charset="0"/>
              </a:rPr>
              <a:t>Ambulatní</a:t>
            </a:r>
            <a:endParaRPr lang="cs-CZ" dirty="0" smtClean="0">
              <a:latin typeface="Arial" panose="020B0604020202020204" pitchFamily="34" charset="0"/>
              <a:cs typeface="Arial" panose="020B0604020202020204" pitchFamily="34" charset="0"/>
            </a:endParaRP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Úřad</a:t>
            </a:r>
          </a:p>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Druh sociální služby</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Sociální prevence</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Sociální péče</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Sociální poradenství</a:t>
            </a:r>
          </a:p>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Počet účastníků</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Závisí na formě programu a metodách výuky</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Kvalifikační kurz – max. 30</a:t>
            </a:r>
          </a:p>
          <a:p>
            <a:pPr lvl="2"/>
            <a:endParaRPr lang="cs-CZ" dirty="0" smtClean="0">
              <a:latin typeface="Arial" panose="020B0604020202020204" pitchFamily="34" charset="0"/>
              <a:cs typeface="Arial" panose="020B0604020202020204" pitchFamily="34" charset="0"/>
            </a:endParaRP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12</a:t>
            </a:fld>
            <a:endParaRPr lang="cs-CZ"/>
          </a:p>
        </p:txBody>
      </p:sp>
    </p:spTree>
    <p:extLst>
      <p:ext uri="{BB962C8B-B14F-4D97-AF65-F5344CB8AC3E}">
        <p14:creationId xmlns:p14="http://schemas.microsoft.com/office/powerpoint/2010/main" val="938556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800" dirty="0" smtClean="0">
                <a:latin typeface="Arial" panose="020B0604020202020204" pitchFamily="34" charset="0"/>
                <a:cs typeface="Arial" panose="020B0604020202020204" pitchFamily="34" charset="0"/>
              </a:rPr>
              <a:t>Profil absolventa</a:t>
            </a:r>
            <a:endParaRPr lang="cs-CZ" sz="38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fontScale="92500" lnSpcReduction="20000"/>
          </a:bodyPr>
          <a:lstStyle/>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Cílové kompetence</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Krátkodobý kurz (5-8 hodin)</a:t>
            </a:r>
          </a:p>
          <a:p>
            <a:pPr lvl="2">
              <a:buFont typeface="Courier New" panose="02070309020205020404" pitchFamily="49" charset="0"/>
              <a:buChar char="o"/>
            </a:pPr>
            <a:r>
              <a:rPr lang="cs-CZ" dirty="0" smtClean="0">
                <a:latin typeface="Arial" panose="020B0604020202020204" pitchFamily="34" charset="0"/>
                <a:cs typeface="Arial" panose="020B0604020202020204" pitchFamily="34" charset="0"/>
              </a:rPr>
              <a:t>„absolvent se orientuje v základech…“</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Delší kurz</a:t>
            </a:r>
          </a:p>
          <a:p>
            <a:pPr lvl="2">
              <a:buFont typeface="Courier New" panose="02070309020205020404" pitchFamily="49" charset="0"/>
              <a:buChar char="o"/>
            </a:pPr>
            <a:r>
              <a:rPr lang="cs-CZ" dirty="0" smtClean="0">
                <a:latin typeface="Arial" panose="020B0604020202020204" pitchFamily="34" charset="0"/>
                <a:cs typeface="Arial" panose="020B0604020202020204" pitchFamily="34" charset="0"/>
              </a:rPr>
              <a:t>„absolvent zná problematiku…“</a:t>
            </a:r>
          </a:p>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Cílová skupina</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v nabídce 17 skupin</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osoby s převažujícím tělesným postižením</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senioři</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ostatní – žadatel specifikuje</a:t>
            </a: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13</a:t>
            </a:fld>
            <a:endParaRPr lang="cs-CZ"/>
          </a:p>
        </p:txBody>
      </p:sp>
    </p:spTree>
    <p:extLst>
      <p:ext uri="{BB962C8B-B14F-4D97-AF65-F5344CB8AC3E}">
        <p14:creationId xmlns:p14="http://schemas.microsoft.com/office/powerpoint/2010/main" val="2675812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800" dirty="0" smtClean="0">
                <a:latin typeface="Arial" panose="020B0604020202020204" pitchFamily="34" charset="0"/>
                <a:cs typeface="Arial" panose="020B0604020202020204" pitchFamily="34" charset="0"/>
              </a:rPr>
              <a:t>Profil kurzu</a:t>
            </a:r>
            <a:endParaRPr lang="cs-CZ" sz="38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600200"/>
            <a:ext cx="8363272" cy="4525963"/>
          </a:xfrm>
        </p:spPr>
        <p:txBody>
          <a:bodyPr>
            <a:normAutofit/>
          </a:bodyPr>
          <a:lstStyle/>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Učební plán</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Moduly řazeny chronologicky</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vyučovací hodina = 45 minut, hodina praxe = 60 minut</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Rozsah počtu hodin = počet jednotek</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1denní program – min. 5, max. 8 hodin</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2 hodiny + krátká přestávka</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4-5 hodin + delší přestávka</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Přestávky se neuvádějí</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Modul – obsah, stručný popis, časová dotace</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Vícedenní kurzy – moduly nutno odlišit podle dne</a:t>
            </a: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14</a:t>
            </a:fld>
            <a:endParaRPr lang="cs-CZ"/>
          </a:p>
        </p:txBody>
      </p:sp>
    </p:spTree>
    <p:extLst>
      <p:ext uri="{BB962C8B-B14F-4D97-AF65-F5344CB8AC3E}">
        <p14:creationId xmlns:p14="http://schemas.microsoft.com/office/powerpoint/2010/main" val="1519291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800" dirty="0" smtClean="0">
                <a:latin typeface="Arial" panose="020B0604020202020204" pitchFamily="34" charset="0"/>
                <a:cs typeface="Arial" panose="020B0604020202020204" pitchFamily="34" charset="0"/>
              </a:rPr>
              <a:t>Profil kurzu II</a:t>
            </a:r>
            <a:endParaRPr lang="cs-CZ" sz="38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600200"/>
            <a:ext cx="8363272" cy="4525963"/>
          </a:xfrm>
        </p:spPr>
        <p:txBody>
          <a:bodyPr>
            <a:normAutofit fontScale="85000" lnSpcReduction="20000"/>
          </a:bodyPr>
          <a:lstStyle/>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U každého modulu a obsahu</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Materiálně-technické zabezpečení</a:t>
            </a:r>
          </a:p>
          <a:p>
            <a:pPr lvl="2">
              <a:buFont typeface="Courier New" panose="02070309020205020404" pitchFamily="49" charset="0"/>
              <a:buChar char="o"/>
            </a:pPr>
            <a:r>
              <a:rPr lang="cs-CZ" sz="2000" dirty="0" smtClean="0">
                <a:latin typeface="Arial" panose="020B0604020202020204" pitchFamily="34" charset="0"/>
                <a:cs typeface="Arial" panose="020B0604020202020204" pitchFamily="34" charset="0"/>
              </a:rPr>
              <a:t>Videokamera</a:t>
            </a:r>
          </a:p>
          <a:p>
            <a:pPr lvl="2">
              <a:buFont typeface="Courier New" panose="02070309020205020404" pitchFamily="49" charset="0"/>
              <a:buChar char="o"/>
            </a:pPr>
            <a:r>
              <a:rPr lang="cs-CZ" sz="2000" dirty="0" err="1" smtClean="0">
                <a:latin typeface="Arial" panose="020B0604020202020204" pitchFamily="34" charset="0"/>
                <a:cs typeface="Arial" panose="020B0604020202020204" pitchFamily="34" charset="0"/>
              </a:rPr>
              <a:t>Flipchart</a:t>
            </a:r>
            <a:endParaRPr lang="cs-CZ" sz="2000" dirty="0" smtClean="0">
              <a:latin typeface="Arial" panose="020B0604020202020204" pitchFamily="34" charset="0"/>
              <a:cs typeface="Arial" panose="020B0604020202020204" pitchFamily="34" charset="0"/>
            </a:endParaRPr>
          </a:p>
          <a:p>
            <a:pPr lvl="2">
              <a:buFont typeface="Courier New" panose="02070309020205020404" pitchFamily="49" charset="0"/>
              <a:buChar char="o"/>
            </a:pPr>
            <a:r>
              <a:rPr lang="cs-CZ" sz="2000" dirty="0" smtClean="0">
                <a:latin typeface="Arial" panose="020B0604020202020204" pitchFamily="34" charset="0"/>
                <a:cs typeface="Arial" panose="020B0604020202020204" pitchFamily="34" charset="0"/>
              </a:rPr>
              <a:t>Dataprojektor</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Výukové metody</a:t>
            </a:r>
          </a:p>
          <a:p>
            <a:pPr lvl="2">
              <a:buFont typeface="Courier New" panose="02070309020205020404" pitchFamily="49" charset="0"/>
              <a:buChar char="o"/>
            </a:pPr>
            <a:r>
              <a:rPr lang="cs-CZ" sz="2000" dirty="0" smtClean="0">
                <a:latin typeface="Arial" panose="020B0604020202020204" pitchFamily="34" charset="0"/>
                <a:cs typeface="Arial" panose="020B0604020202020204" pitchFamily="34" charset="0"/>
              </a:rPr>
              <a:t>přednáška</a:t>
            </a:r>
          </a:p>
          <a:p>
            <a:pPr lvl="2">
              <a:buFont typeface="Courier New" panose="02070309020205020404" pitchFamily="49" charset="0"/>
              <a:buChar char="o"/>
            </a:pPr>
            <a:r>
              <a:rPr lang="cs-CZ" sz="2000" dirty="0" smtClean="0">
                <a:latin typeface="Arial" panose="020B0604020202020204" pitchFamily="34" charset="0"/>
                <a:cs typeface="Arial" panose="020B0604020202020204" pitchFamily="34" charset="0"/>
              </a:rPr>
              <a:t>Modelové situace</a:t>
            </a:r>
          </a:p>
          <a:p>
            <a:pPr lvl="2">
              <a:buFont typeface="Courier New" panose="02070309020205020404" pitchFamily="49" charset="0"/>
              <a:buChar char="o"/>
            </a:pPr>
            <a:r>
              <a:rPr lang="cs-CZ" sz="2000" dirty="0" smtClean="0">
                <a:latin typeface="Arial" panose="020B0604020202020204" pitchFamily="34" charset="0"/>
                <a:cs typeface="Arial" panose="020B0604020202020204" pitchFamily="34" charset="0"/>
              </a:rPr>
              <a:t>Video zpětná vazba</a:t>
            </a:r>
          </a:p>
          <a:p>
            <a:pPr lvl="2">
              <a:buFont typeface="Courier New" panose="02070309020205020404" pitchFamily="49" charset="0"/>
              <a:buChar char="o"/>
            </a:pPr>
            <a:r>
              <a:rPr lang="cs-CZ" sz="2000" dirty="0" smtClean="0">
                <a:latin typeface="Arial" panose="020B0604020202020204" pitchFamily="34" charset="0"/>
                <a:cs typeface="Arial" panose="020B0604020202020204" pitchFamily="34" charset="0"/>
              </a:rPr>
              <a:t>Skupinová diskuse</a:t>
            </a:r>
          </a:p>
          <a:p>
            <a:pPr lvl="2">
              <a:buFont typeface="Courier New" panose="02070309020205020404" pitchFamily="49" charset="0"/>
              <a:buChar char="o"/>
            </a:pPr>
            <a:r>
              <a:rPr lang="cs-CZ" sz="2000" dirty="0" smtClean="0">
                <a:latin typeface="Arial" panose="020B0604020202020204" pitchFamily="34" charset="0"/>
                <a:cs typeface="Arial" panose="020B0604020202020204" pitchFamily="34" charset="0"/>
              </a:rPr>
              <a:t>Brainstorming</a:t>
            </a:r>
          </a:p>
          <a:p>
            <a:pPr>
              <a:buFont typeface="Courier New" panose="02070309020205020404" pitchFamily="49" charset="0"/>
              <a:buChar char="o"/>
            </a:pPr>
            <a:r>
              <a:rPr lang="cs-CZ" sz="2600" dirty="0" smtClean="0">
                <a:latin typeface="Arial" panose="020B0604020202020204" pitchFamily="34" charset="0"/>
                <a:cs typeface="Arial" panose="020B0604020202020204" pitchFamily="34" charset="0"/>
              </a:rPr>
              <a:t>Kvalifikační kurz pro pracovníky v sociálních službách</a:t>
            </a:r>
          </a:p>
          <a:p>
            <a:pPr lvl="1">
              <a:buFont typeface="Arial" panose="020B0604020202020204" pitchFamily="34" charset="0"/>
              <a:buChar char="•"/>
            </a:pPr>
            <a:r>
              <a:rPr lang="cs-CZ" sz="2200" dirty="0" smtClean="0">
                <a:latin typeface="Arial" panose="020B0604020202020204" pitchFamily="34" charset="0"/>
                <a:cs typeface="Arial" panose="020B0604020202020204" pitchFamily="34" charset="0"/>
              </a:rPr>
              <a:t>Min. 150 hodin</a:t>
            </a:r>
          </a:p>
          <a:p>
            <a:pPr lvl="1">
              <a:buFont typeface="Arial" panose="020B0604020202020204" pitchFamily="34" charset="0"/>
              <a:buChar char="•"/>
            </a:pPr>
            <a:r>
              <a:rPr lang="cs-CZ" sz="2200" dirty="0" smtClean="0">
                <a:latin typeface="Arial" panose="020B0604020202020204" pitchFamily="34" charset="0"/>
                <a:cs typeface="Arial" panose="020B0604020202020204" pitchFamily="34" charset="0"/>
              </a:rPr>
              <a:t>Obecná část</a:t>
            </a:r>
          </a:p>
          <a:p>
            <a:pPr lvl="1">
              <a:buFont typeface="Arial" panose="020B0604020202020204" pitchFamily="34" charset="0"/>
              <a:buChar char="•"/>
            </a:pPr>
            <a:r>
              <a:rPr lang="cs-CZ" sz="2200" dirty="0" smtClean="0">
                <a:latin typeface="Arial" panose="020B0604020202020204" pitchFamily="34" charset="0"/>
                <a:cs typeface="Arial" panose="020B0604020202020204" pitchFamily="34" charset="0"/>
              </a:rPr>
              <a:t>Zvláštní část – nejméně 80 hodin; zabezpečení praxe</a:t>
            </a:r>
          </a:p>
          <a:p>
            <a:pPr lvl="1">
              <a:buFont typeface="Arial" panose="020B0604020202020204" pitchFamily="34" charset="0"/>
              <a:buChar char="•"/>
            </a:pPr>
            <a:endParaRPr lang="cs-CZ" sz="2000" dirty="0" smtClean="0">
              <a:latin typeface="Arial" panose="020B0604020202020204" pitchFamily="34" charset="0"/>
              <a:cs typeface="Arial" panose="020B0604020202020204" pitchFamily="34" charset="0"/>
            </a:endParaRP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15</a:t>
            </a:fld>
            <a:endParaRPr lang="cs-CZ"/>
          </a:p>
        </p:txBody>
      </p:sp>
    </p:spTree>
    <p:extLst>
      <p:ext uri="{BB962C8B-B14F-4D97-AF65-F5344CB8AC3E}">
        <p14:creationId xmlns:p14="http://schemas.microsoft.com/office/powerpoint/2010/main" val="1441989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800" dirty="0" smtClean="0">
                <a:latin typeface="Arial" panose="020B0604020202020204" pitchFamily="34" charset="0"/>
                <a:cs typeface="Arial" panose="020B0604020202020204" pitchFamily="34" charset="0"/>
              </a:rPr>
              <a:t>Profil kurzu III</a:t>
            </a:r>
            <a:endParaRPr lang="cs-CZ" sz="38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600200"/>
            <a:ext cx="8363272" cy="4525963"/>
          </a:xfrm>
        </p:spPr>
        <p:txBody>
          <a:bodyPr>
            <a:normAutofit/>
          </a:bodyPr>
          <a:lstStyle/>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Studijní materiály a seznam doporučené literatury</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Vlastní materiály</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Vlastní pracovní listy</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Ukázka: min. 5 stran formátu A4</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Seznam doporučené literatury – povinná příloha – ČSN ISO 690</a:t>
            </a:r>
          </a:p>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Doplňující informace</a:t>
            </a:r>
            <a:endParaRPr lang="cs-CZ" sz="2200" dirty="0" smtClean="0">
              <a:latin typeface="Arial" panose="020B0604020202020204" pitchFamily="34" charset="0"/>
              <a:cs typeface="Arial" panose="020B0604020202020204" pitchFamily="34" charset="0"/>
            </a:endParaRP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Certifikát kvality</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Vzdělávací program již v minulosti akreditován</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Specifika vzdělávacího programu</a:t>
            </a:r>
          </a:p>
          <a:p>
            <a:pPr lvl="1">
              <a:buFont typeface="Arial" panose="020B0604020202020204" pitchFamily="34" charset="0"/>
              <a:buChar char="•"/>
            </a:pPr>
            <a:endParaRPr lang="cs-CZ" sz="2000" dirty="0" smtClean="0">
              <a:latin typeface="Arial" panose="020B0604020202020204" pitchFamily="34" charset="0"/>
              <a:cs typeface="Arial" panose="020B0604020202020204" pitchFamily="34" charset="0"/>
            </a:endParaRP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16</a:t>
            </a:fld>
            <a:endParaRPr lang="cs-CZ"/>
          </a:p>
        </p:txBody>
      </p:sp>
    </p:spTree>
    <p:extLst>
      <p:ext uri="{BB962C8B-B14F-4D97-AF65-F5344CB8AC3E}">
        <p14:creationId xmlns:p14="http://schemas.microsoft.com/office/powerpoint/2010/main" val="3459226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800" dirty="0" smtClean="0">
                <a:latin typeface="Arial" panose="020B0604020202020204" pitchFamily="34" charset="0"/>
                <a:cs typeface="Arial" panose="020B0604020202020204" pitchFamily="34" charset="0"/>
              </a:rPr>
              <a:t>Závěrečná zkouška, hodnocení kurzu I</a:t>
            </a:r>
            <a:endParaRPr lang="cs-CZ" sz="38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600200"/>
            <a:ext cx="8363272" cy="4525963"/>
          </a:xfrm>
        </p:spPr>
        <p:txBody>
          <a:bodyPr>
            <a:normAutofit/>
          </a:bodyPr>
          <a:lstStyle/>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Programy do 8 hodin</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Rekapitulace obsahu</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Zpětná vazba od účastníků a lektorů</a:t>
            </a:r>
          </a:p>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Programy s více než 8 hodinami povinně</a:t>
            </a:r>
          </a:p>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Výhradně prezenční forma</a:t>
            </a:r>
          </a:p>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Minimální kritéria pro získání osvědčení</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Minimální % účasti</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 úspěšnosti v testu</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Předložení/obhájení samostatné práce</a:t>
            </a:r>
          </a:p>
          <a:p>
            <a:pPr>
              <a:buFont typeface="Courier New" panose="02070309020205020404" pitchFamily="49" charset="0"/>
              <a:buChar char="o"/>
            </a:pPr>
            <a:endParaRPr lang="cs-CZ" sz="1800" dirty="0" smtClean="0">
              <a:latin typeface="Arial" panose="020B0604020202020204" pitchFamily="34" charset="0"/>
              <a:cs typeface="Arial" panose="020B0604020202020204" pitchFamily="34" charset="0"/>
            </a:endParaRPr>
          </a:p>
          <a:p>
            <a:pPr lvl="1">
              <a:buFont typeface="Arial" panose="020B0604020202020204" pitchFamily="34" charset="0"/>
              <a:buChar char="•"/>
            </a:pPr>
            <a:endParaRPr lang="cs-CZ" sz="2000" dirty="0" smtClean="0">
              <a:latin typeface="Arial" panose="020B0604020202020204" pitchFamily="34" charset="0"/>
              <a:cs typeface="Arial" panose="020B0604020202020204" pitchFamily="34" charset="0"/>
            </a:endParaRP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17</a:t>
            </a:fld>
            <a:endParaRPr lang="cs-CZ"/>
          </a:p>
        </p:txBody>
      </p:sp>
    </p:spTree>
    <p:extLst>
      <p:ext uri="{BB962C8B-B14F-4D97-AF65-F5344CB8AC3E}">
        <p14:creationId xmlns:p14="http://schemas.microsoft.com/office/powerpoint/2010/main" val="3463998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800" dirty="0" smtClean="0">
                <a:latin typeface="Arial" panose="020B0604020202020204" pitchFamily="34" charset="0"/>
                <a:cs typeface="Arial" panose="020B0604020202020204" pitchFamily="34" charset="0"/>
              </a:rPr>
              <a:t>Závěrečná zkouška, hodnocení kurzu II</a:t>
            </a:r>
            <a:endParaRPr lang="cs-CZ" sz="38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600200"/>
            <a:ext cx="8363272" cy="4525963"/>
          </a:xfrm>
        </p:spPr>
        <p:txBody>
          <a:bodyPr>
            <a:normAutofit/>
          </a:bodyPr>
          <a:lstStyle/>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Programy do 8 hodin</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Absence nepřípustná</a:t>
            </a:r>
          </a:p>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Programy s více než 8 hodinami</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Absence přípustná nejvýše 10 % + řádná omluva</a:t>
            </a:r>
          </a:p>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Kvalifikační kurz pro pracovníky v sociálních službách</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Do 10 % absence povolena bez zdůvodnění</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Do 20 % po řádném zdůvodnění + doplnění znalostí</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Absence &gt;20 % nepřípustná</a:t>
            </a:r>
          </a:p>
          <a:p>
            <a:pPr>
              <a:buFont typeface="Courier New" panose="02070309020205020404" pitchFamily="49" charset="0"/>
              <a:buChar char="o"/>
            </a:pPr>
            <a:endParaRPr lang="cs-CZ" sz="1800" dirty="0" smtClean="0">
              <a:latin typeface="Arial" panose="020B0604020202020204" pitchFamily="34" charset="0"/>
              <a:cs typeface="Arial" panose="020B0604020202020204" pitchFamily="34" charset="0"/>
            </a:endParaRPr>
          </a:p>
          <a:p>
            <a:pPr lvl="1">
              <a:buFont typeface="Arial" panose="020B0604020202020204" pitchFamily="34" charset="0"/>
              <a:buChar char="•"/>
            </a:pPr>
            <a:endParaRPr lang="cs-CZ" sz="2000" dirty="0" smtClean="0">
              <a:latin typeface="Arial" panose="020B0604020202020204" pitchFamily="34" charset="0"/>
              <a:cs typeface="Arial" panose="020B0604020202020204" pitchFamily="34" charset="0"/>
            </a:endParaRP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18</a:t>
            </a:fld>
            <a:endParaRPr lang="cs-CZ"/>
          </a:p>
        </p:txBody>
      </p:sp>
    </p:spTree>
    <p:extLst>
      <p:ext uri="{BB962C8B-B14F-4D97-AF65-F5344CB8AC3E}">
        <p14:creationId xmlns:p14="http://schemas.microsoft.com/office/powerpoint/2010/main" val="2138245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800" dirty="0" smtClean="0">
                <a:latin typeface="Arial" panose="020B0604020202020204" pitchFamily="34" charset="0"/>
                <a:cs typeface="Arial" panose="020B0604020202020204" pitchFamily="34" charset="0"/>
              </a:rPr>
              <a:t>Závěrečná zkouška, hodnocení kurzu III</a:t>
            </a:r>
            <a:endParaRPr lang="cs-CZ" sz="38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600200"/>
            <a:ext cx="8363272" cy="4525963"/>
          </a:xfrm>
        </p:spPr>
        <p:txBody>
          <a:bodyPr>
            <a:normAutofit fontScale="92500"/>
          </a:bodyPr>
          <a:lstStyle/>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Minimální kritéria získání osvědčení</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100 % docházka (do 8 vyučovacích hodin včetně)</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90 % docházka + ověření znalostí (&gt;8 hodin)</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80 % docházka + závěrečná zkouška (pouze kvalifikační kurz)</a:t>
            </a:r>
          </a:p>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Grafická podoba</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Není předepsána</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Vzor dostupný</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9 obligatorních obsahových náležitostí</a:t>
            </a:r>
          </a:p>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Vydání osvědčení podmíněno platností akreditace</a:t>
            </a:r>
          </a:p>
          <a:p>
            <a:pPr>
              <a:buFont typeface="Courier New" panose="02070309020205020404" pitchFamily="49" charset="0"/>
              <a:buChar char="o"/>
            </a:pPr>
            <a:endParaRPr lang="cs-CZ" dirty="0" smtClean="0">
              <a:latin typeface="Arial" panose="020B0604020202020204" pitchFamily="34" charset="0"/>
              <a:cs typeface="Arial" panose="020B0604020202020204" pitchFamily="34" charset="0"/>
            </a:endParaRPr>
          </a:p>
          <a:p>
            <a:pPr>
              <a:buFont typeface="Courier New" panose="02070309020205020404" pitchFamily="49" charset="0"/>
              <a:buChar char="o"/>
            </a:pPr>
            <a:endParaRPr lang="cs-CZ" sz="1800" dirty="0" smtClean="0">
              <a:latin typeface="Arial" panose="020B0604020202020204" pitchFamily="34" charset="0"/>
              <a:cs typeface="Arial" panose="020B0604020202020204" pitchFamily="34" charset="0"/>
            </a:endParaRPr>
          </a:p>
          <a:p>
            <a:pPr lvl="1">
              <a:buFont typeface="Arial" panose="020B0604020202020204" pitchFamily="34" charset="0"/>
              <a:buChar char="•"/>
            </a:pPr>
            <a:endParaRPr lang="cs-CZ" sz="2000" dirty="0" smtClean="0">
              <a:latin typeface="Arial" panose="020B0604020202020204" pitchFamily="34" charset="0"/>
              <a:cs typeface="Arial" panose="020B0604020202020204" pitchFamily="34" charset="0"/>
            </a:endParaRP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19</a:t>
            </a:fld>
            <a:endParaRPr lang="cs-CZ"/>
          </a:p>
        </p:txBody>
      </p:sp>
    </p:spTree>
    <p:extLst>
      <p:ext uri="{BB962C8B-B14F-4D97-AF65-F5344CB8AC3E}">
        <p14:creationId xmlns:p14="http://schemas.microsoft.com/office/powerpoint/2010/main" val="3790151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Arial" panose="020B0604020202020204" pitchFamily="34" charset="0"/>
                <a:cs typeface="Arial" panose="020B0604020202020204" pitchFamily="34" charset="0"/>
              </a:rPr>
              <a:t>Osnova</a:t>
            </a:r>
            <a:endParaRPr lang="cs-CZ"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a:bodyPr>
          <a:lstStyle/>
          <a:p>
            <a:pPr lvl="1">
              <a:buFont typeface="Courier New" panose="02070309020205020404" pitchFamily="49" charset="0"/>
              <a:buChar char="o"/>
            </a:pPr>
            <a:r>
              <a:rPr lang="cs-CZ" dirty="0" smtClean="0">
                <a:latin typeface="Arial" panose="020B0604020202020204" pitchFamily="34" charset="0"/>
                <a:cs typeface="Arial" panose="020B0604020202020204" pitchFamily="34" charset="0"/>
              </a:rPr>
              <a:t>Podání žádosti</a:t>
            </a:r>
          </a:p>
          <a:p>
            <a:pPr lvl="1">
              <a:buFont typeface="Courier New" panose="02070309020205020404" pitchFamily="49" charset="0"/>
              <a:buChar char="o"/>
            </a:pPr>
            <a:r>
              <a:rPr lang="cs-CZ" dirty="0" smtClean="0">
                <a:latin typeface="Arial" panose="020B0604020202020204" pitchFamily="34" charset="0"/>
                <a:cs typeface="Arial" panose="020B0604020202020204" pitchFamily="34" charset="0"/>
              </a:rPr>
              <a:t>Forma předložené žádosti</a:t>
            </a:r>
          </a:p>
          <a:p>
            <a:pPr lvl="1">
              <a:buFont typeface="Courier New" panose="02070309020205020404" pitchFamily="49" charset="0"/>
              <a:buChar char="o"/>
            </a:pPr>
            <a:r>
              <a:rPr lang="cs-CZ" dirty="0" smtClean="0">
                <a:latin typeface="Arial" panose="020B0604020202020204" pitchFamily="34" charset="0"/>
                <a:cs typeface="Arial" panose="020B0604020202020204" pitchFamily="34" charset="0"/>
              </a:rPr>
              <a:t>Kontrola formálních náležitostí</a:t>
            </a:r>
          </a:p>
          <a:p>
            <a:pPr lvl="1">
              <a:buFont typeface="Courier New" panose="02070309020205020404" pitchFamily="49" charset="0"/>
              <a:buChar char="o"/>
            </a:pPr>
            <a:r>
              <a:rPr lang="cs-CZ" dirty="0" smtClean="0">
                <a:latin typeface="Arial" panose="020B0604020202020204" pitchFamily="34" charset="0"/>
                <a:cs typeface="Arial" panose="020B0604020202020204" pitchFamily="34" charset="0"/>
              </a:rPr>
              <a:t>Posouzení úplnosti žádosti a hodnocení kvality vzdělávacího programu</a:t>
            </a:r>
          </a:p>
          <a:p>
            <a:pPr lvl="1">
              <a:buFont typeface="Courier New" panose="02070309020205020404" pitchFamily="49" charset="0"/>
              <a:buChar char="o"/>
            </a:pPr>
            <a:r>
              <a:rPr lang="cs-CZ" dirty="0" smtClean="0">
                <a:latin typeface="Arial" panose="020B0604020202020204" pitchFamily="34" charset="0"/>
                <a:cs typeface="Arial" panose="020B0604020202020204" pitchFamily="34" charset="0"/>
              </a:rPr>
              <a:t>Přílohy žádosti</a:t>
            </a:r>
          </a:p>
          <a:p>
            <a:pPr lvl="1">
              <a:buFont typeface="Courier New" panose="02070309020205020404" pitchFamily="49" charset="0"/>
              <a:buChar char="o"/>
            </a:pPr>
            <a:r>
              <a:rPr lang="cs-CZ" dirty="0" smtClean="0">
                <a:latin typeface="Arial" panose="020B0604020202020204" pitchFamily="34" charset="0"/>
                <a:cs typeface="Arial" panose="020B0604020202020204" pitchFamily="34" charset="0"/>
              </a:rPr>
              <a:t>Příprava odborného posudku</a:t>
            </a:r>
          </a:p>
          <a:p>
            <a:pPr lvl="1">
              <a:buFont typeface="Courier New" panose="02070309020205020404" pitchFamily="49" charset="0"/>
              <a:buChar char="o"/>
            </a:pPr>
            <a:r>
              <a:rPr lang="cs-CZ" dirty="0" smtClean="0">
                <a:latin typeface="Arial" panose="020B0604020202020204" pitchFamily="34" charset="0"/>
                <a:cs typeface="Arial" panose="020B0604020202020204" pitchFamily="34" charset="0"/>
              </a:rPr>
              <a:t>Vydání rozhodnutí </a:t>
            </a:r>
            <a:r>
              <a:rPr lang="cs-CZ" smtClean="0">
                <a:latin typeface="Arial" panose="020B0604020202020204" pitchFamily="34" charset="0"/>
                <a:cs typeface="Arial" panose="020B0604020202020204" pitchFamily="34" charset="0"/>
              </a:rPr>
              <a:t>o žádosti</a:t>
            </a:r>
            <a:endParaRPr lang="cs-CZ" dirty="0" smtClean="0">
              <a:latin typeface="Arial" panose="020B0604020202020204" pitchFamily="34" charset="0"/>
              <a:cs typeface="Arial" panose="020B0604020202020204" pitchFamily="34" charset="0"/>
            </a:endParaRPr>
          </a:p>
        </p:txBody>
      </p:sp>
      <p:sp>
        <p:nvSpPr>
          <p:cNvPr id="4" name="Zástupný symbol pro datum 3"/>
          <p:cNvSpPr>
            <a:spLocks noGrp="1"/>
          </p:cNvSpPr>
          <p:nvPr>
            <p:ph type="dt" sz="half" idx="10"/>
          </p:nvPr>
        </p:nvSpPr>
        <p:spPr/>
        <p:txBody>
          <a:bodyPr/>
          <a:lstStyle/>
          <a:p>
            <a:fld id="{F7F6F5BD-BD84-4C70-830F-763749287AC6}"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2</a:t>
            </a:fld>
            <a:endParaRPr lang="cs-CZ"/>
          </a:p>
        </p:txBody>
      </p:sp>
    </p:spTree>
    <p:extLst>
      <p:ext uri="{BB962C8B-B14F-4D97-AF65-F5344CB8AC3E}">
        <p14:creationId xmlns:p14="http://schemas.microsoft.com/office/powerpoint/2010/main" val="3760002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800" dirty="0" smtClean="0">
                <a:latin typeface="Arial" panose="020B0604020202020204" pitchFamily="34" charset="0"/>
                <a:cs typeface="Arial" panose="020B0604020202020204" pitchFamily="34" charset="0"/>
              </a:rPr>
              <a:t>Závěrečná zkouška, hodnocení kurzu IV</a:t>
            </a:r>
            <a:endParaRPr lang="cs-CZ" sz="38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600200"/>
            <a:ext cx="8363272" cy="4525963"/>
          </a:xfrm>
        </p:spPr>
        <p:txBody>
          <a:bodyPr>
            <a:normAutofit/>
          </a:bodyPr>
          <a:lstStyle/>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Opravné prostředky</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Opakování testu</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Ústní přezkoušení</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Vypracování zadaného úkolu</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Jiné (žadatel specifikuje</a:t>
            </a:r>
          </a:p>
          <a:p>
            <a:pPr>
              <a:buFont typeface="Courier New" panose="02070309020205020404" pitchFamily="49" charset="0"/>
              <a:buChar char="o"/>
            </a:pPr>
            <a:endParaRPr lang="cs-CZ" dirty="0" smtClean="0">
              <a:latin typeface="Arial" panose="020B0604020202020204" pitchFamily="34" charset="0"/>
              <a:cs typeface="Arial" panose="020B0604020202020204" pitchFamily="34" charset="0"/>
            </a:endParaRPr>
          </a:p>
          <a:p>
            <a:pPr>
              <a:buFont typeface="Courier New" panose="02070309020205020404" pitchFamily="49" charset="0"/>
              <a:buChar char="o"/>
            </a:pPr>
            <a:endParaRPr lang="cs-CZ" sz="1800" dirty="0" smtClean="0">
              <a:latin typeface="Arial" panose="020B0604020202020204" pitchFamily="34" charset="0"/>
              <a:cs typeface="Arial" panose="020B0604020202020204" pitchFamily="34" charset="0"/>
            </a:endParaRPr>
          </a:p>
          <a:p>
            <a:pPr lvl="1">
              <a:buFont typeface="Arial" panose="020B0604020202020204" pitchFamily="34" charset="0"/>
              <a:buChar char="•"/>
            </a:pPr>
            <a:endParaRPr lang="cs-CZ" sz="2000" dirty="0" smtClean="0">
              <a:latin typeface="Arial" panose="020B0604020202020204" pitchFamily="34" charset="0"/>
              <a:cs typeface="Arial" panose="020B0604020202020204" pitchFamily="34" charset="0"/>
            </a:endParaRP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20</a:t>
            </a:fld>
            <a:endParaRPr lang="cs-CZ"/>
          </a:p>
        </p:txBody>
      </p:sp>
    </p:spTree>
    <p:extLst>
      <p:ext uri="{BB962C8B-B14F-4D97-AF65-F5344CB8AC3E}">
        <p14:creationId xmlns:p14="http://schemas.microsoft.com/office/powerpoint/2010/main" val="2059267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800" dirty="0" smtClean="0">
                <a:latin typeface="Arial" panose="020B0604020202020204" pitchFamily="34" charset="0"/>
                <a:cs typeface="Arial" panose="020B0604020202020204" pitchFamily="34" charset="0"/>
              </a:rPr>
              <a:t>Lektorský tým</a:t>
            </a:r>
            <a:endParaRPr lang="cs-CZ" sz="38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600200"/>
            <a:ext cx="8363272" cy="4525963"/>
          </a:xfrm>
        </p:spPr>
        <p:txBody>
          <a:bodyPr>
            <a:normAutofit/>
          </a:bodyPr>
          <a:lstStyle/>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Požadované vzdělání</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ve vztahu ke vzdělávacímu programu</a:t>
            </a:r>
          </a:p>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Požadovaná praxe</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zkušenosti ze sociální oblasti nutné</a:t>
            </a:r>
          </a:p>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Zkušenosti s lektorskou činností</a:t>
            </a:r>
            <a:endParaRPr lang="cs-CZ" dirty="0" smtClean="0">
              <a:latin typeface="Arial" panose="020B0604020202020204" pitchFamily="34" charset="0"/>
              <a:cs typeface="Arial" panose="020B0604020202020204" pitchFamily="34" charset="0"/>
            </a:endParaRPr>
          </a:p>
          <a:p>
            <a:pPr>
              <a:buFont typeface="Courier New" panose="02070309020205020404" pitchFamily="49" charset="0"/>
              <a:buChar char="o"/>
            </a:pPr>
            <a:endParaRPr lang="cs-CZ" sz="1800" dirty="0" smtClean="0">
              <a:latin typeface="Arial" panose="020B0604020202020204" pitchFamily="34" charset="0"/>
              <a:cs typeface="Arial" panose="020B0604020202020204" pitchFamily="34" charset="0"/>
            </a:endParaRPr>
          </a:p>
          <a:p>
            <a:pPr lvl="1">
              <a:buFont typeface="Arial" panose="020B0604020202020204" pitchFamily="34" charset="0"/>
              <a:buChar char="•"/>
            </a:pPr>
            <a:endParaRPr lang="cs-CZ" sz="2000" dirty="0" smtClean="0">
              <a:latin typeface="Arial" panose="020B0604020202020204" pitchFamily="34" charset="0"/>
              <a:cs typeface="Arial" panose="020B0604020202020204" pitchFamily="34" charset="0"/>
            </a:endParaRP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21</a:t>
            </a:fld>
            <a:endParaRPr lang="cs-CZ"/>
          </a:p>
        </p:txBody>
      </p:sp>
    </p:spTree>
    <p:extLst>
      <p:ext uri="{BB962C8B-B14F-4D97-AF65-F5344CB8AC3E}">
        <p14:creationId xmlns:p14="http://schemas.microsoft.com/office/powerpoint/2010/main" val="3142059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800" dirty="0" smtClean="0">
                <a:latin typeface="Arial" panose="020B0604020202020204" pitchFamily="34" charset="0"/>
                <a:cs typeface="Arial" panose="020B0604020202020204" pitchFamily="34" charset="0"/>
              </a:rPr>
              <a:t>Příprava odborného posudku</a:t>
            </a:r>
            <a:endParaRPr lang="cs-CZ" sz="38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600200"/>
            <a:ext cx="8363272" cy="4525963"/>
          </a:xfrm>
        </p:spPr>
        <p:txBody>
          <a:bodyPr>
            <a:normAutofit fontScale="92500"/>
          </a:bodyPr>
          <a:lstStyle/>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Žádosti přidělovány v aplikaci AKRIS</a:t>
            </a:r>
          </a:p>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Hodnotitelé připraví posudky</a:t>
            </a:r>
          </a:p>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Posudky projedná akreditační komise</a:t>
            </a:r>
          </a:p>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Akreditační komise vydá stanovisko</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Udělit</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Zamítnout</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(Doplnit)</a:t>
            </a:r>
          </a:p>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Hlasování (nadpoloviční většina členů) =&gt; stanovisko</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Na jednání komise</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Per </a:t>
            </a:r>
            <a:r>
              <a:rPr lang="cs-CZ" sz="2400" dirty="0" err="1" smtClean="0">
                <a:latin typeface="Arial" panose="020B0604020202020204" pitchFamily="34" charset="0"/>
                <a:cs typeface="Arial" panose="020B0604020202020204" pitchFamily="34" charset="0"/>
              </a:rPr>
              <a:t>rollam</a:t>
            </a:r>
            <a:endParaRPr lang="cs-CZ" sz="2400" dirty="0" smtClean="0">
              <a:latin typeface="Arial" panose="020B0604020202020204" pitchFamily="34" charset="0"/>
              <a:cs typeface="Arial" panose="020B0604020202020204" pitchFamily="34" charset="0"/>
            </a:endParaRPr>
          </a:p>
          <a:p>
            <a:pPr>
              <a:buFont typeface="Courier New" panose="02070309020205020404" pitchFamily="49" charset="0"/>
              <a:buChar char="o"/>
            </a:pPr>
            <a:endParaRPr lang="cs-CZ" sz="1800" dirty="0" smtClean="0">
              <a:latin typeface="Arial" panose="020B0604020202020204" pitchFamily="34" charset="0"/>
              <a:cs typeface="Arial" panose="020B0604020202020204" pitchFamily="34" charset="0"/>
            </a:endParaRPr>
          </a:p>
          <a:p>
            <a:pPr lvl="1">
              <a:buFont typeface="Arial" panose="020B0604020202020204" pitchFamily="34" charset="0"/>
              <a:buChar char="•"/>
            </a:pPr>
            <a:endParaRPr lang="cs-CZ" sz="2000" dirty="0" smtClean="0">
              <a:latin typeface="Arial" panose="020B0604020202020204" pitchFamily="34" charset="0"/>
              <a:cs typeface="Arial" panose="020B0604020202020204" pitchFamily="34" charset="0"/>
            </a:endParaRP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22</a:t>
            </a:fld>
            <a:endParaRPr lang="cs-CZ"/>
          </a:p>
        </p:txBody>
      </p:sp>
    </p:spTree>
    <p:extLst>
      <p:ext uri="{BB962C8B-B14F-4D97-AF65-F5344CB8AC3E}">
        <p14:creationId xmlns:p14="http://schemas.microsoft.com/office/powerpoint/2010/main" val="3573088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800" dirty="0" smtClean="0">
                <a:latin typeface="Arial" panose="020B0604020202020204" pitchFamily="34" charset="0"/>
                <a:cs typeface="Arial" panose="020B0604020202020204" pitchFamily="34" charset="0"/>
              </a:rPr>
              <a:t>Vydání rozhodnutí a co následuje?</a:t>
            </a:r>
            <a:endParaRPr lang="cs-CZ" sz="38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600200"/>
            <a:ext cx="8363272" cy="4525963"/>
          </a:xfrm>
        </p:spPr>
        <p:txBody>
          <a:bodyPr>
            <a:normAutofit/>
          </a:bodyPr>
          <a:lstStyle/>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Rozhodnutí vydá Ministerstvo</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Do 30 dnů po obdržení stanoviska akreditační komise</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Stanovisko předkládá předseda komise</a:t>
            </a:r>
          </a:p>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15denní lhůta pro podání rozkladu</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Marné uplynutí</a:t>
            </a:r>
          </a:p>
          <a:p>
            <a:pPr lvl="2">
              <a:buFont typeface="Courier New" panose="02070309020205020404" pitchFamily="49" charset="0"/>
              <a:buChar char="o"/>
            </a:pPr>
            <a:r>
              <a:rPr lang="cs-CZ" sz="2200" dirty="0" smtClean="0">
                <a:latin typeface="Arial" panose="020B0604020202020204" pitchFamily="34" charset="0"/>
                <a:cs typeface="Arial" panose="020B0604020202020204" pitchFamily="34" charset="0"/>
              </a:rPr>
              <a:t>Nabytí právní moci =&gt; propsání programu do Katalogu</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Podání rozkladu</a:t>
            </a:r>
          </a:p>
          <a:p>
            <a:pPr lvl="2">
              <a:buFont typeface="Courier New" panose="02070309020205020404" pitchFamily="49" charset="0"/>
              <a:buChar char="o"/>
            </a:pPr>
            <a:r>
              <a:rPr lang="cs-CZ" sz="2200" dirty="0" smtClean="0">
                <a:latin typeface="Arial" panose="020B0604020202020204" pitchFamily="34" charset="0"/>
                <a:cs typeface="Arial" panose="020B0604020202020204" pitchFamily="34" charset="0"/>
              </a:rPr>
              <a:t>Projednání rozkladovou komisí</a:t>
            </a:r>
          </a:p>
          <a:p>
            <a:pPr lvl="2">
              <a:buFont typeface="Courier New" panose="02070309020205020404" pitchFamily="49" charset="0"/>
              <a:buChar char="o"/>
            </a:pPr>
            <a:r>
              <a:rPr lang="cs-CZ" sz="2200" dirty="0" smtClean="0">
                <a:latin typeface="Arial" panose="020B0604020202020204" pitchFamily="34" charset="0"/>
                <a:cs typeface="Arial" panose="020B0604020202020204" pitchFamily="34" charset="0"/>
              </a:rPr>
              <a:t>Rozhoduje ministr/</a:t>
            </a:r>
            <a:r>
              <a:rPr lang="cs-CZ" sz="2200" dirty="0" err="1" smtClean="0">
                <a:latin typeface="Arial" panose="020B0604020202020204" pitchFamily="34" charset="0"/>
                <a:cs typeface="Arial" panose="020B0604020202020204" pitchFamily="34" charset="0"/>
              </a:rPr>
              <a:t>yně</a:t>
            </a:r>
            <a:endParaRPr lang="cs-CZ" sz="2200" dirty="0" smtClean="0">
              <a:latin typeface="Arial" panose="020B0604020202020204" pitchFamily="34" charset="0"/>
              <a:cs typeface="Arial" panose="020B0604020202020204" pitchFamily="34" charset="0"/>
            </a:endParaRPr>
          </a:p>
          <a:p>
            <a:pPr lvl="2">
              <a:buFont typeface="Courier New" panose="02070309020205020404" pitchFamily="49" charset="0"/>
              <a:buChar char="o"/>
            </a:pPr>
            <a:r>
              <a:rPr lang="cs-CZ" sz="2200" dirty="0" smtClean="0">
                <a:latin typeface="Arial" panose="020B0604020202020204" pitchFamily="34" charset="0"/>
                <a:cs typeface="Arial" panose="020B0604020202020204" pitchFamily="34" charset="0"/>
              </a:rPr>
              <a:t>Vrátí 1. instanci X rozklad zamítne</a:t>
            </a:r>
          </a:p>
          <a:p>
            <a:pPr lvl="1">
              <a:buFont typeface="Arial" panose="020B0604020202020204" pitchFamily="34" charset="0"/>
              <a:buChar char="•"/>
            </a:pPr>
            <a:endParaRPr lang="cs-CZ" sz="2000" dirty="0" smtClean="0">
              <a:latin typeface="Arial" panose="020B0604020202020204" pitchFamily="34" charset="0"/>
              <a:cs typeface="Arial" panose="020B0604020202020204" pitchFamily="34" charset="0"/>
            </a:endParaRP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23</a:t>
            </a:fld>
            <a:endParaRPr lang="cs-CZ"/>
          </a:p>
        </p:txBody>
      </p:sp>
    </p:spTree>
    <p:extLst>
      <p:ext uri="{BB962C8B-B14F-4D97-AF65-F5344CB8AC3E}">
        <p14:creationId xmlns:p14="http://schemas.microsoft.com/office/powerpoint/2010/main" val="3885875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800" dirty="0" smtClean="0">
                <a:latin typeface="Arial" panose="020B0604020202020204" pitchFamily="34" charset="0"/>
                <a:cs typeface="Arial" panose="020B0604020202020204" pitchFamily="34" charset="0"/>
              </a:rPr>
              <a:t>Pár čísel na závěr</a:t>
            </a:r>
            <a:endParaRPr lang="cs-CZ" sz="38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600200"/>
            <a:ext cx="8363272" cy="4525963"/>
          </a:xfrm>
        </p:spPr>
        <p:txBody>
          <a:bodyPr>
            <a:normAutofit/>
          </a:bodyPr>
          <a:lstStyle/>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Jak často akreditační komise zasedá?</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Nejméně 4krát, obvykle 6krát ročně</a:t>
            </a:r>
          </a:p>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Kolik má členů?</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Komise má aktuálně 16 členů</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Nová bude úspornější</a:t>
            </a:r>
          </a:p>
          <a:p>
            <a:pPr>
              <a:buFont typeface="Courier New" panose="02070309020205020404" pitchFamily="49" charset="0"/>
              <a:buChar char="o"/>
            </a:pPr>
            <a:r>
              <a:rPr lang="cs-CZ" sz="2800" dirty="0" smtClean="0">
                <a:latin typeface="Arial" panose="020B0604020202020204" pitchFamily="34" charset="0"/>
                <a:cs typeface="Arial" panose="020B0604020202020204" pitchFamily="34" charset="0"/>
              </a:rPr>
              <a:t>Kolik žádostí ročně průměrně projedná?</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1.800 žádostí o akreditaci, z toho 3,5 % </a:t>
            </a:r>
            <a:r>
              <a:rPr lang="cs-CZ" sz="2400" dirty="0" err="1" smtClean="0">
                <a:latin typeface="Arial" panose="020B0604020202020204" pitchFamily="34" charset="0"/>
                <a:cs typeface="Arial" panose="020B0604020202020204" pitchFamily="34" charset="0"/>
              </a:rPr>
              <a:t>kvalif</a:t>
            </a:r>
            <a:r>
              <a:rPr lang="cs-CZ" sz="2400" dirty="0" smtClean="0">
                <a:latin typeface="Arial" panose="020B0604020202020204" pitchFamily="34" charset="0"/>
                <a:cs typeface="Arial" panose="020B0604020202020204" pitchFamily="34" charset="0"/>
              </a:rPr>
              <a:t>. kurzy</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600 žádostí o změnu/doplnění lektorského týmu</a:t>
            </a:r>
          </a:p>
          <a:p>
            <a:pPr lvl="1">
              <a:buFont typeface="Arial" panose="020B0604020202020204" pitchFamily="34" charset="0"/>
              <a:buChar char="•"/>
            </a:pPr>
            <a:r>
              <a:rPr lang="cs-CZ" sz="2400" dirty="0" smtClean="0">
                <a:latin typeface="Arial" panose="020B0604020202020204" pitchFamily="34" charset="0"/>
                <a:cs typeface="Arial" panose="020B0604020202020204" pitchFamily="34" charset="0"/>
              </a:rPr>
              <a:t>Poměr udělených a zamítnutých = 2 : 1</a:t>
            </a:r>
          </a:p>
          <a:p>
            <a:pPr lvl="1">
              <a:buFont typeface="Arial" panose="020B0604020202020204" pitchFamily="34" charset="0"/>
              <a:buChar char="•"/>
            </a:pPr>
            <a:endParaRPr lang="cs-CZ" sz="2400" dirty="0" smtClean="0">
              <a:latin typeface="Arial" panose="020B0604020202020204" pitchFamily="34" charset="0"/>
              <a:cs typeface="Arial" panose="020B0604020202020204" pitchFamily="34" charset="0"/>
            </a:endParaRP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24</a:t>
            </a:fld>
            <a:endParaRPr lang="cs-CZ"/>
          </a:p>
        </p:txBody>
      </p:sp>
    </p:spTree>
    <p:extLst>
      <p:ext uri="{BB962C8B-B14F-4D97-AF65-F5344CB8AC3E}">
        <p14:creationId xmlns:p14="http://schemas.microsoft.com/office/powerpoint/2010/main" val="1542947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3800" dirty="0" smtClean="0">
                <a:latin typeface="Arial" panose="020B0604020202020204" pitchFamily="34" charset="0"/>
                <a:cs typeface="Arial" panose="020B0604020202020204" pitchFamily="34" charset="0"/>
              </a:rPr>
              <a:t>Děkuji za pozornost</a:t>
            </a:r>
            <a:endParaRPr lang="cs-CZ" sz="3800" dirty="0">
              <a:latin typeface="Arial" panose="020B0604020202020204" pitchFamily="34" charset="0"/>
              <a:cs typeface="Arial" panose="020B0604020202020204" pitchFamily="34" charset="0"/>
            </a:endParaRPr>
          </a:p>
        </p:txBody>
      </p:sp>
      <p:sp>
        <p:nvSpPr>
          <p:cNvPr id="6" name="Podnadpis 5"/>
          <p:cNvSpPr>
            <a:spLocks noGrp="1"/>
          </p:cNvSpPr>
          <p:nvPr>
            <p:ph type="subTitle" idx="1"/>
          </p:nvPr>
        </p:nvSpPr>
        <p:spPr/>
        <p:txBody>
          <a:bodyPr/>
          <a:lstStyle/>
          <a:p>
            <a:r>
              <a:rPr lang="cs-CZ" dirty="0" smtClean="0"/>
              <a:t>Mgr. Filip Novotný</a:t>
            </a:r>
          </a:p>
          <a:p>
            <a:r>
              <a:rPr lang="cs-CZ" dirty="0" smtClean="0">
                <a:hlinkClick r:id="rId3"/>
              </a:rPr>
              <a:t>filip.novotny2@mpsv.cz</a:t>
            </a:r>
            <a:endParaRPr lang="cs-CZ" dirty="0" smtClean="0"/>
          </a:p>
          <a:p>
            <a:r>
              <a:rPr lang="cs-CZ" dirty="0" smtClean="0"/>
              <a:t>+420 221 92 2572</a:t>
            </a:r>
          </a:p>
          <a:p>
            <a:endParaRPr lang="cs-CZ" dirty="0"/>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25</a:t>
            </a:fld>
            <a:endParaRPr lang="cs-CZ"/>
          </a:p>
        </p:txBody>
      </p:sp>
    </p:spTree>
    <p:extLst>
      <p:ext uri="{BB962C8B-B14F-4D97-AF65-F5344CB8AC3E}">
        <p14:creationId xmlns:p14="http://schemas.microsoft.com/office/powerpoint/2010/main" val="2370066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Arial" panose="020B0604020202020204" pitchFamily="34" charset="0"/>
                <a:cs typeface="Arial" panose="020B0604020202020204" pitchFamily="34" charset="0"/>
              </a:rPr>
              <a:t>Proces</a:t>
            </a:r>
            <a:endParaRPr lang="cs-CZ" dirty="0">
              <a:latin typeface="Arial" panose="020B0604020202020204" pitchFamily="34" charset="0"/>
              <a:cs typeface="Arial" panose="020B0604020202020204" pitchFamily="34" charset="0"/>
            </a:endParaRP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71533960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datum 4"/>
          <p:cNvSpPr>
            <a:spLocks noGrp="1"/>
          </p:cNvSpPr>
          <p:nvPr>
            <p:ph type="dt" sz="half" idx="10"/>
          </p:nvPr>
        </p:nvSpPr>
        <p:spPr/>
        <p:txBody>
          <a:bodyPr/>
          <a:lstStyle/>
          <a:p>
            <a:fld id="{B72F9D66-4D9D-4096-A0A8-2D66B196EA79}" type="datetime8">
              <a:rPr lang="cs-CZ" smtClean="0"/>
              <a:t>22.1.2018 9:50</a:t>
            </a:fld>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3</a:t>
            </a:fld>
            <a:endParaRPr lang="cs-CZ"/>
          </a:p>
        </p:txBody>
      </p:sp>
    </p:spTree>
    <p:extLst>
      <p:ext uri="{BB962C8B-B14F-4D97-AF65-F5344CB8AC3E}">
        <p14:creationId xmlns:p14="http://schemas.microsoft.com/office/powerpoint/2010/main" val="4068237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Arial" panose="020B0604020202020204" pitchFamily="34" charset="0"/>
                <a:cs typeface="Arial" panose="020B0604020202020204" pitchFamily="34" charset="0"/>
              </a:rPr>
              <a:t>Čím se řídíme?</a:t>
            </a:r>
            <a:endParaRPr lang="cs-CZ" dirty="0">
              <a:latin typeface="Arial" panose="020B0604020202020204" pitchFamily="34" charset="0"/>
              <a:cs typeface="Arial" panose="020B0604020202020204" pitchFamily="34" charset="0"/>
            </a:endParaRPr>
          </a:p>
        </p:txBody>
      </p:sp>
      <p:sp>
        <p:nvSpPr>
          <p:cNvPr id="5" name="Zástupný symbol pro datum 4"/>
          <p:cNvSpPr>
            <a:spLocks noGrp="1"/>
          </p:cNvSpPr>
          <p:nvPr>
            <p:ph type="dt" sz="half" idx="10"/>
          </p:nvPr>
        </p:nvSpPr>
        <p:spPr/>
        <p:txBody>
          <a:bodyPr/>
          <a:lstStyle/>
          <a:p>
            <a:fld id="{B72F9D66-4D9D-4096-A0A8-2D66B196EA79}" type="datetime8">
              <a:rPr lang="cs-CZ" smtClean="0"/>
              <a:t>22.1.2018 9:50</a:t>
            </a:fld>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4</a:t>
            </a:fld>
            <a:endParaRPr lang="cs-CZ"/>
          </a:p>
        </p:txBody>
      </p:sp>
      <p:sp>
        <p:nvSpPr>
          <p:cNvPr id="3" name="Zástupný symbol pro obsah 2"/>
          <p:cNvSpPr>
            <a:spLocks noGrp="1"/>
          </p:cNvSpPr>
          <p:nvPr>
            <p:ph idx="1"/>
          </p:nvPr>
        </p:nvSpPr>
        <p:spPr/>
        <p:txBody>
          <a:bodyPr/>
          <a:lstStyle/>
          <a:p>
            <a:r>
              <a:rPr lang="cs-CZ" dirty="0" smtClean="0"/>
              <a:t>§ 117a a násl. zákona o sociálních službách</a:t>
            </a:r>
          </a:p>
          <a:p>
            <a:r>
              <a:rPr lang="cs-CZ" dirty="0" smtClean="0"/>
              <a:t>Zákon č. 500/2004 Sb., správní řád</a:t>
            </a:r>
          </a:p>
          <a:p>
            <a:r>
              <a:rPr lang="cs-CZ" dirty="0" smtClean="0"/>
              <a:t>Příkaz ministryně 2/2007</a:t>
            </a:r>
          </a:p>
          <a:p>
            <a:r>
              <a:rPr lang="cs-CZ" dirty="0" smtClean="0"/>
              <a:t>Zákon č. 255/2012 Sb., o kontrole</a:t>
            </a:r>
            <a:endParaRPr lang="cs-CZ" dirty="0"/>
          </a:p>
        </p:txBody>
      </p:sp>
    </p:spTree>
    <p:extLst>
      <p:ext uri="{BB962C8B-B14F-4D97-AF65-F5344CB8AC3E}">
        <p14:creationId xmlns:p14="http://schemas.microsoft.com/office/powerpoint/2010/main" val="944352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latin typeface="Arial" panose="020B0604020202020204" pitchFamily="34" charset="0"/>
                <a:cs typeface="Arial" panose="020B0604020202020204" pitchFamily="34" charset="0"/>
              </a:rPr>
              <a:t>Od vyhlášení termínů</a:t>
            </a:r>
            <a:br>
              <a:rPr lang="cs-CZ" dirty="0" smtClean="0">
                <a:latin typeface="Arial" panose="020B0604020202020204" pitchFamily="34" charset="0"/>
                <a:cs typeface="Arial" panose="020B0604020202020204" pitchFamily="34" charset="0"/>
              </a:rPr>
            </a:br>
            <a:r>
              <a:rPr lang="cs-CZ" dirty="0" smtClean="0">
                <a:latin typeface="Arial" panose="020B0604020202020204" pitchFamily="34" charset="0"/>
                <a:cs typeface="Arial" panose="020B0604020202020204" pitchFamily="34" charset="0"/>
              </a:rPr>
              <a:t>k podání žádosti</a:t>
            </a:r>
            <a:endParaRPr lang="cs-CZ"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fontScale="77500" lnSpcReduction="20000"/>
          </a:bodyPr>
          <a:lstStyle/>
          <a:p>
            <a:endParaRPr lang="cs-CZ" dirty="0" smtClean="0">
              <a:latin typeface="Arial" panose="020B0604020202020204" pitchFamily="34" charset="0"/>
              <a:cs typeface="Arial" panose="020B0604020202020204" pitchFamily="34" charset="0"/>
            </a:endParaRPr>
          </a:p>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Termíny vyhlašuje MPSV</a:t>
            </a:r>
          </a:p>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Žádosti se podávají v aplikaci AKRIS: </a:t>
            </a:r>
            <a:r>
              <a:rPr lang="cs-CZ" dirty="0" smtClean="0">
                <a:latin typeface="Arial" panose="020B0604020202020204" pitchFamily="34" charset="0"/>
                <a:cs typeface="Arial" panose="020B0604020202020204" pitchFamily="34" charset="0"/>
                <a:hlinkClick r:id="rId2"/>
              </a:rPr>
              <a:t>akris.mpsv.cz</a:t>
            </a:r>
            <a:endParaRPr lang="cs-CZ" dirty="0" smtClean="0">
              <a:latin typeface="Arial" panose="020B0604020202020204" pitchFamily="34" charset="0"/>
              <a:cs typeface="Arial" panose="020B0604020202020204" pitchFamily="34" charset="0"/>
            </a:endParaRPr>
          </a:p>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Aplikace AKRIS se otevře v určený čas</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počátek a konec nastaví </a:t>
            </a:r>
            <a:r>
              <a:rPr lang="cs-CZ" dirty="0" err="1" smtClean="0">
                <a:latin typeface="Arial" panose="020B0604020202020204" pitchFamily="34" charset="0"/>
                <a:cs typeface="Arial" panose="020B0604020202020204" pitchFamily="34" charset="0"/>
              </a:rPr>
              <a:t>admin</a:t>
            </a:r>
            <a:endParaRPr lang="cs-CZ" dirty="0" smtClean="0">
              <a:latin typeface="Arial" panose="020B0604020202020204" pitchFamily="34" charset="0"/>
              <a:cs typeface="Arial" panose="020B0604020202020204" pitchFamily="34" charset="0"/>
            </a:endParaRPr>
          </a:p>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Žádost o:</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akreditaci vzdělávacího programu</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rozšíření lektorského týmu</a:t>
            </a:r>
          </a:p>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Žádost lze připravit kdykoli</a:t>
            </a:r>
          </a:p>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Podání</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s elektronickým podpisem</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bez elektronického podpisu + krycí list</a:t>
            </a: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5</a:t>
            </a:fld>
            <a:endParaRPr lang="cs-CZ"/>
          </a:p>
        </p:txBody>
      </p:sp>
    </p:spTree>
    <p:extLst>
      <p:ext uri="{BB962C8B-B14F-4D97-AF65-F5344CB8AC3E}">
        <p14:creationId xmlns:p14="http://schemas.microsoft.com/office/powerpoint/2010/main" val="1747518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latin typeface="Arial" panose="020B0604020202020204" pitchFamily="34" charset="0"/>
                <a:cs typeface="Arial" panose="020B0604020202020204" pitchFamily="34" charset="0"/>
              </a:rPr>
              <a:t>Kontrola formálních náležitostí</a:t>
            </a:r>
            <a:endParaRPr lang="cs-CZ"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fontScale="92500" lnSpcReduction="20000"/>
          </a:bodyPr>
          <a:lstStyle/>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Zejména obsah jednotlivých příloh</a:t>
            </a:r>
          </a:p>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Přílohy:</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Doklady o odborné způsobilosti lektora</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Studijní materiály</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Seznam doporučené literatury</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Potvrzení o zajištění praxe</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Evaluační dotazník</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Čestné prohlášení</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Vzor osvědčení</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Doklad o zaplacení správního poplatku</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Oprávnění k realizaci vzdělávacího programu</a:t>
            </a: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6</a:t>
            </a:fld>
            <a:endParaRPr lang="cs-CZ"/>
          </a:p>
        </p:txBody>
      </p:sp>
    </p:spTree>
    <p:extLst>
      <p:ext uri="{BB962C8B-B14F-4D97-AF65-F5344CB8AC3E}">
        <p14:creationId xmlns:p14="http://schemas.microsoft.com/office/powerpoint/2010/main" val="365467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latin typeface="Arial" panose="020B0604020202020204" pitchFamily="34" charset="0"/>
                <a:cs typeface="Arial" panose="020B0604020202020204" pitchFamily="34" charset="0"/>
              </a:rPr>
              <a:t>Věcné hodnocení</a:t>
            </a:r>
            <a:endParaRPr lang="cs-CZ"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fontScale="85000" lnSpcReduction="20000"/>
          </a:bodyPr>
          <a:lstStyle/>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Hodnotitel</a:t>
            </a:r>
          </a:p>
          <a:p>
            <a:pPr lvl="1">
              <a:buFont typeface="Arial" panose="020B0604020202020204" pitchFamily="34" charset="0"/>
              <a:buChar char="•"/>
            </a:pPr>
            <a:r>
              <a:rPr lang="cs-CZ" dirty="0">
                <a:latin typeface="Arial" panose="020B0604020202020204" pitchFamily="34" charset="0"/>
                <a:cs typeface="Arial" panose="020B0604020202020204" pitchFamily="34" charset="0"/>
              </a:rPr>
              <a:t>E</a:t>
            </a:r>
            <a:r>
              <a:rPr lang="cs-CZ" dirty="0" smtClean="0">
                <a:latin typeface="Arial" panose="020B0604020202020204" pitchFamily="34" charset="0"/>
                <a:cs typeface="Arial" panose="020B0604020202020204" pitchFamily="34" charset="0"/>
              </a:rPr>
              <a:t>xterní odborník nebo zaměstnanec MPSV</a:t>
            </a:r>
          </a:p>
          <a:p>
            <a:pPr lvl="1">
              <a:buFont typeface="Arial" panose="020B0604020202020204" pitchFamily="34" charset="0"/>
              <a:buChar char="•"/>
            </a:pPr>
            <a:r>
              <a:rPr lang="cs-CZ" dirty="0">
                <a:latin typeface="Arial" panose="020B0604020202020204" pitchFamily="34" charset="0"/>
                <a:cs typeface="Arial" panose="020B0604020202020204" pitchFamily="34" charset="0"/>
              </a:rPr>
              <a:t>Z</a:t>
            </a:r>
            <a:r>
              <a:rPr lang="cs-CZ" dirty="0" smtClean="0">
                <a:latin typeface="Arial" panose="020B0604020202020204" pitchFamily="34" charset="0"/>
                <a:cs typeface="Arial" panose="020B0604020202020204" pitchFamily="34" charset="0"/>
              </a:rPr>
              <a:t>ároveň člen akreditační komise</a:t>
            </a:r>
          </a:p>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Obsah hodnocení</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Popis nedostatků včetně návodných návrhů na nápravu či doplnění</a:t>
            </a:r>
          </a:p>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Důvody pro zamítnutí:</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Nesplnění kritérií akreditovaného vzdělávacího programu</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Nekvalitní zpracování</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Rozpor se zákonem o sociálních službách</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Lektorský tým nesplňuje požadavky na vzdělání</a:t>
            </a: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7</a:t>
            </a:fld>
            <a:endParaRPr lang="cs-CZ"/>
          </a:p>
        </p:txBody>
      </p:sp>
    </p:spTree>
    <p:extLst>
      <p:ext uri="{BB962C8B-B14F-4D97-AF65-F5344CB8AC3E}">
        <p14:creationId xmlns:p14="http://schemas.microsoft.com/office/powerpoint/2010/main" val="2736393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latin typeface="Arial" panose="020B0604020202020204" pitchFamily="34" charset="0"/>
                <a:cs typeface="Arial" panose="020B0604020202020204" pitchFamily="34" charset="0"/>
              </a:rPr>
              <a:t>Žádost o akreditaci</a:t>
            </a:r>
            <a:endParaRPr lang="cs-CZ"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a:bodyPr>
          <a:lstStyle/>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Žádost</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Identifikace žadatele</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Identifikace vzdělávacího programu</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Profil absolventa</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Profil programu</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Závěrečná zkouška, hodnocení kurzu</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Lektorský tým</a:t>
            </a: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8</a:t>
            </a:fld>
            <a:endParaRPr lang="cs-CZ"/>
          </a:p>
        </p:txBody>
      </p:sp>
    </p:spTree>
    <p:extLst>
      <p:ext uri="{BB962C8B-B14F-4D97-AF65-F5344CB8AC3E}">
        <p14:creationId xmlns:p14="http://schemas.microsoft.com/office/powerpoint/2010/main" val="798679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800" dirty="0" smtClean="0">
                <a:latin typeface="Arial" panose="020B0604020202020204" pitchFamily="34" charset="0"/>
                <a:cs typeface="Arial" panose="020B0604020202020204" pitchFamily="34" charset="0"/>
              </a:rPr>
              <a:t>Identifikace vzdělávacího programu I</a:t>
            </a:r>
            <a:endParaRPr lang="cs-CZ" sz="3800"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fontScale="77500" lnSpcReduction="20000"/>
          </a:bodyPr>
          <a:lstStyle/>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Typ kurzu</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Kvalifikační kurz pro pracovníky v sociálních službách</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Kurz dalšího vzdělávání</a:t>
            </a:r>
          </a:p>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Název vzdělávacího programu</a:t>
            </a:r>
          </a:p>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Anotace</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300 – 1500 znaků</a:t>
            </a:r>
          </a:p>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Rozsah</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1 vyučovací hodina = 45 minut</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Min. 5 hodin, resp. 150 hodin</a:t>
            </a:r>
          </a:p>
          <a:p>
            <a:pPr>
              <a:buFont typeface="Courier New" panose="02070309020205020404" pitchFamily="49" charset="0"/>
              <a:buChar char="o"/>
            </a:pPr>
            <a:r>
              <a:rPr lang="cs-CZ" dirty="0" smtClean="0">
                <a:latin typeface="Arial" panose="020B0604020202020204" pitchFamily="34" charset="0"/>
                <a:cs typeface="Arial" panose="020B0604020202020204" pitchFamily="34" charset="0"/>
              </a:rPr>
              <a:t>Forma programu</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Prezenční</a:t>
            </a:r>
          </a:p>
          <a:p>
            <a:pPr lvl="1">
              <a:buFont typeface="Arial" panose="020B0604020202020204" pitchFamily="34" charset="0"/>
              <a:buChar char="•"/>
            </a:pPr>
            <a:r>
              <a:rPr lang="cs-CZ" dirty="0" smtClean="0">
                <a:latin typeface="Arial" panose="020B0604020202020204" pitchFamily="34" charset="0"/>
                <a:cs typeface="Arial" panose="020B0604020202020204" pitchFamily="34" charset="0"/>
              </a:rPr>
              <a:t>Kombinovaná (</a:t>
            </a:r>
            <a:r>
              <a:rPr lang="cs-CZ" dirty="0" err="1" smtClean="0">
                <a:latin typeface="Arial" panose="020B0604020202020204" pitchFamily="34" charset="0"/>
                <a:cs typeface="Arial" panose="020B0604020202020204" pitchFamily="34" charset="0"/>
              </a:rPr>
              <a:t>prezeční</a:t>
            </a:r>
            <a:r>
              <a:rPr lang="cs-CZ" dirty="0" smtClean="0">
                <a:latin typeface="Arial" panose="020B0604020202020204" pitchFamily="34" charset="0"/>
                <a:cs typeface="Arial" panose="020B0604020202020204" pitchFamily="34" charset="0"/>
              </a:rPr>
              <a:t> + e-</a:t>
            </a:r>
            <a:r>
              <a:rPr lang="cs-CZ" dirty="0" err="1" smtClean="0">
                <a:latin typeface="Arial" panose="020B0604020202020204" pitchFamily="34" charset="0"/>
                <a:cs typeface="Arial" panose="020B0604020202020204" pitchFamily="34" charset="0"/>
              </a:rPr>
              <a:t>learning</a:t>
            </a:r>
            <a:r>
              <a:rPr lang="cs-CZ" dirty="0" smtClean="0">
                <a:latin typeface="Arial" panose="020B0604020202020204" pitchFamily="34" charset="0"/>
                <a:cs typeface="Arial" panose="020B0604020202020204" pitchFamily="34" charset="0"/>
              </a:rPr>
              <a:t> nebo konzultace)</a:t>
            </a:r>
          </a:p>
          <a:p>
            <a:pPr lvl="2"/>
            <a:endParaRPr lang="cs-CZ" dirty="0" smtClean="0">
              <a:latin typeface="Arial" panose="020B0604020202020204" pitchFamily="34" charset="0"/>
              <a:cs typeface="Arial" panose="020B0604020202020204" pitchFamily="34" charset="0"/>
            </a:endParaRPr>
          </a:p>
        </p:txBody>
      </p:sp>
      <p:sp>
        <p:nvSpPr>
          <p:cNvPr id="4" name="Zástupný symbol pro datum 3"/>
          <p:cNvSpPr>
            <a:spLocks noGrp="1"/>
          </p:cNvSpPr>
          <p:nvPr>
            <p:ph type="dt" sz="half" idx="10"/>
          </p:nvPr>
        </p:nvSpPr>
        <p:spPr/>
        <p:txBody>
          <a:bodyPr/>
          <a:lstStyle/>
          <a:p>
            <a:fld id="{FE54941A-1FF0-494C-B5C3-7D80856E28DF}" type="datetime8">
              <a:rPr lang="cs-CZ" smtClean="0"/>
              <a:t>22.1.2018 9:50</a:t>
            </a:fld>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9</a:t>
            </a:fld>
            <a:endParaRPr lang="cs-CZ"/>
          </a:p>
        </p:txBody>
      </p:sp>
    </p:spTree>
    <p:extLst>
      <p:ext uri="{BB962C8B-B14F-4D97-AF65-F5344CB8AC3E}">
        <p14:creationId xmlns:p14="http://schemas.microsoft.com/office/powerpoint/2010/main" val="57719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492</TotalTime>
  <Words>1469</Words>
  <Application>Microsoft Office PowerPoint</Application>
  <PresentationFormat>Předvádění na obrazovce (4:3)</PresentationFormat>
  <Paragraphs>342</Paragraphs>
  <Slides>25</Slides>
  <Notes>21</Notes>
  <HiddenSlides>0</HiddenSlides>
  <MMClips>0</MMClips>
  <ScaleCrop>false</ScaleCrop>
  <HeadingPairs>
    <vt:vector size="4" baseType="variant">
      <vt:variant>
        <vt:lpstr>Motiv</vt:lpstr>
      </vt:variant>
      <vt:variant>
        <vt:i4>1</vt:i4>
      </vt:variant>
      <vt:variant>
        <vt:lpstr>Nadpisy snímků</vt:lpstr>
      </vt:variant>
      <vt:variant>
        <vt:i4>25</vt:i4>
      </vt:variant>
    </vt:vector>
  </HeadingPairs>
  <TitlesOfParts>
    <vt:vector size="26" baseType="lpstr">
      <vt:lpstr>Motiv sady Office</vt:lpstr>
      <vt:lpstr>Akreditace vzdělávacích programů MPSV</vt:lpstr>
      <vt:lpstr>Osnova</vt:lpstr>
      <vt:lpstr>Proces</vt:lpstr>
      <vt:lpstr>Čím se řídíme?</vt:lpstr>
      <vt:lpstr>Od vyhlášení termínů k podání žádosti</vt:lpstr>
      <vt:lpstr>Kontrola formálních náležitostí</vt:lpstr>
      <vt:lpstr>Věcné hodnocení</vt:lpstr>
      <vt:lpstr>Žádost o akreditaci</vt:lpstr>
      <vt:lpstr>Identifikace vzdělávacího programu I</vt:lpstr>
      <vt:lpstr>Identifikace vzdělávacího programu II</vt:lpstr>
      <vt:lpstr>Identifikace vzdělávacího programu III</vt:lpstr>
      <vt:lpstr>Identifikace vzdělávacího programu IV</vt:lpstr>
      <vt:lpstr>Profil absolventa</vt:lpstr>
      <vt:lpstr>Profil kurzu</vt:lpstr>
      <vt:lpstr>Profil kurzu II</vt:lpstr>
      <vt:lpstr>Profil kurzu III</vt:lpstr>
      <vt:lpstr>Závěrečná zkouška, hodnocení kurzu I</vt:lpstr>
      <vt:lpstr>Závěrečná zkouška, hodnocení kurzu II</vt:lpstr>
      <vt:lpstr>Závěrečná zkouška, hodnocení kurzu III</vt:lpstr>
      <vt:lpstr>Závěrečná zkouška, hodnocení kurzu IV</vt:lpstr>
      <vt:lpstr>Lektorský tým</vt:lpstr>
      <vt:lpstr>Příprava odborného posudku</vt:lpstr>
      <vt:lpstr>Vydání rozhodnutí a co následuje?</vt:lpstr>
      <vt:lpstr>Pár čísel na závěr</vt:lpstr>
      <vt:lpstr>Děkuji za pozornost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Trličíková Michala (MPSV)</dc:creator>
  <cp:lastModifiedBy>Dubinová Kristýna (MPSV)</cp:lastModifiedBy>
  <cp:revision>80</cp:revision>
  <dcterms:created xsi:type="dcterms:W3CDTF">2015-05-26T11:30:55Z</dcterms:created>
  <dcterms:modified xsi:type="dcterms:W3CDTF">2018-01-22T08:50:50Z</dcterms:modified>
</cp:coreProperties>
</file>