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Supervize jako </a:t>
            </a:r>
            <a:r>
              <a:rPr lang="cs-CZ" dirty="0" smtClean="0"/>
              <a:t>„koření“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MgA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. Hana Regnerová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48680"/>
            <a:ext cx="5190744" cy="1075944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5431" y="548680"/>
            <a:ext cx="976431" cy="100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Otázky k diskuzi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funguje supervize </a:t>
            </a:r>
            <a:r>
              <a:rPr lang="cs-CZ" smtClean="0"/>
              <a:t>u Vás?</a:t>
            </a:r>
            <a:endParaRPr lang="cs-CZ" dirty="0"/>
          </a:p>
          <a:p>
            <a:r>
              <a:rPr lang="cs-CZ" dirty="0" smtClean="0"/>
              <a:t>Supervize </a:t>
            </a:r>
            <a:r>
              <a:rPr lang="cs-CZ" dirty="0"/>
              <a:t>v sociálních službách a její </a:t>
            </a:r>
            <a:r>
              <a:rPr lang="cs-CZ" dirty="0" smtClean="0"/>
              <a:t>budoucnost?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22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065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3x3x3 = SUPERVIZE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dirty="0"/>
              <a:t>AKTEŘI </a:t>
            </a:r>
          </a:p>
          <a:p>
            <a:r>
              <a:rPr lang="cs-CZ" dirty="0"/>
              <a:t>Organizace	 	tým/jedinec	</a:t>
            </a:r>
            <a:r>
              <a:rPr lang="cs-CZ" dirty="0" smtClean="0"/>
              <a:t>supervize</a:t>
            </a:r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ZAMĚŘENÍ</a:t>
            </a:r>
          </a:p>
          <a:p>
            <a:r>
              <a:rPr lang="cs-CZ" dirty="0"/>
              <a:t>Cíle/případové	</a:t>
            </a:r>
            <a:r>
              <a:rPr lang="cs-CZ" dirty="0" smtClean="0"/>
              <a:t>Procesy/řízení Komunikace/vztahy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FUNKCE</a:t>
            </a:r>
          </a:p>
          <a:p>
            <a:pPr algn="ctr"/>
            <a:r>
              <a:rPr lang="cs-CZ" dirty="0" smtClean="0"/>
              <a:t>Vzdělávací	 řídící 	podpůrná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02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INGREDIENCE - </a:t>
            </a:r>
            <a:r>
              <a:rPr lang="cs-CZ" b="1" dirty="0"/>
              <a:t>kolektiv / jednotlivec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/>
              <a:t>Synergie 1+1=3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/>
              <a:t>Vedoucí/pozice, úkol/cíl, vztahy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/>
              <a:t>Komunikační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9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INGREDIENCE </a:t>
            </a:r>
            <a:r>
              <a:rPr lang="cs-CZ" dirty="0"/>
              <a:t>A PODMÍNKY ZPRACOVÁNÍ - </a:t>
            </a:r>
            <a:r>
              <a:rPr lang="cs-CZ" b="1" dirty="0"/>
              <a:t>organizace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/>
              <a:t>Poslaní</a:t>
            </a:r>
          </a:p>
          <a:p>
            <a:r>
              <a:rPr lang="cs-CZ" sz="4400" dirty="0"/>
              <a:t>Hodnoty</a:t>
            </a:r>
          </a:p>
          <a:p>
            <a:r>
              <a:rPr lang="cs-CZ" sz="4400" dirty="0"/>
              <a:t>Struktura</a:t>
            </a:r>
          </a:p>
          <a:p>
            <a:r>
              <a:rPr lang="cs-CZ" sz="4400" dirty="0"/>
              <a:t>Procesy, komunikace</a:t>
            </a:r>
          </a:p>
          <a:p>
            <a:r>
              <a:rPr lang="cs-CZ" sz="4400" dirty="0"/>
              <a:t>Změny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76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KOŘENÍ - </a:t>
            </a:r>
            <a:r>
              <a:rPr lang="cs-CZ" sz="4000" b="1" dirty="0"/>
              <a:t>supervize</a:t>
            </a:r>
            <a:r>
              <a:rPr lang="cs-CZ" sz="4000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0240" y="1417638"/>
            <a:ext cx="8176559" cy="5179713"/>
          </a:xfrm>
        </p:spPr>
        <p:txBody>
          <a:bodyPr>
            <a:noAutofit/>
          </a:bodyPr>
          <a:lstStyle/>
          <a:p>
            <a:r>
              <a:rPr lang="cs-CZ" sz="4000" dirty="0" smtClean="0"/>
              <a:t>Proč  právě v sociálních službách?</a:t>
            </a:r>
          </a:p>
          <a:p>
            <a:endParaRPr lang="cs-CZ" sz="1000" dirty="0" smtClean="0"/>
          </a:p>
          <a:p>
            <a:r>
              <a:rPr lang="cs-CZ" sz="2800" dirty="0" smtClean="0"/>
              <a:t>Případová, týmová </a:t>
            </a:r>
            <a:r>
              <a:rPr lang="cs-CZ" sz="2800" dirty="0"/>
              <a:t>– vztahová, </a:t>
            </a:r>
            <a:r>
              <a:rPr lang="cs-CZ" sz="2800" dirty="0" smtClean="0"/>
              <a:t>komunikační, řízení</a:t>
            </a:r>
            <a:endParaRPr lang="cs-CZ" sz="2800" dirty="0"/>
          </a:p>
          <a:p>
            <a:endParaRPr lang="cs-CZ" sz="1000" dirty="0"/>
          </a:p>
          <a:p>
            <a:r>
              <a:rPr lang="cs-CZ" sz="2800" dirty="0"/>
              <a:t>Interní supervize, souřadné postavení – intervize</a:t>
            </a:r>
          </a:p>
          <a:p>
            <a:r>
              <a:rPr lang="cs-CZ" sz="2800" dirty="0"/>
              <a:t>Přímá/zprostředkovaná</a:t>
            </a:r>
          </a:p>
          <a:p>
            <a:r>
              <a:rPr lang="cs-CZ" sz="2800" dirty="0"/>
              <a:t>Supervizor, více </a:t>
            </a:r>
            <a:r>
              <a:rPr lang="cs-CZ" sz="2800" dirty="0" smtClean="0"/>
              <a:t>supervizorů</a:t>
            </a:r>
          </a:p>
          <a:p>
            <a:endParaRPr lang="cs-CZ" sz="1000" dirty="0"/>
          </a:p>
          <a:p>
            <a:r>
              <a:rPr lang="cs-CZ" sz="2800" dirty="0"/>
              <a:t>Vzdělávací, řídící, podpůrná</a:t>
            </a:r>
          </a:p>
        </p:txBody>
      </p:sp>
    </p:spTree>
    <p:extLst>
      <p:ext uri="{BB962C8B-B14F-4D97-AF65-F5344CB8AC3E}">
        <p14:creationId xmlns:p14="http://schemas.microsoft.com/office/powerpoint/2010/main" val="28302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Supervize jako </a:t>
            </a:r>
            <a:r>
              <a:rPr lang="cs-CZ" sz="4000" b="1" dirty="0" smtClean="0"/>
              <a:t>zdravé dochucovadlo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2342" y="1417638"/>
            <a:ext cx="8753168" cy="5323730"/>
          </a:xfrm>
        </p:spPr>
        <p:txBody>
          <a:bodyPr>
            <a:no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aměření </a:t>
            </a:r>
            <a:r>
              <a:rPr lang="cs-CZ" sz="2400" dirty="0"/>
              <a:t>pozornosti na téma, proces ujasňování, dosahování cíle, </a:t>
            </a:r>
            <a:r>
              <a:rPr lang="cs-CZ" sz="2400" dirty="0" smtClean="0"/>
              <a:t>nebo řešení problému</a:t>
            </a:r>
            <a:r>
              <a:rPr lang="cs-CZ" sz="2400" dirty="0"/>
              <a:t>;</a:t>
            </a:r>
          </a:p>
          <a:p>
            <a:r>
              <a:rPr lang="cs-CZ" sz="2400" dirty="0" err="1" smtClean="0"/>
              <a:t>Připrava</a:t>
            </a:r>
            <a:r>
              <a:rPr lang="cs-CZ" sz="2400" dirty="0" smtClean="0"/>
              <a:t> podmínek (kontraktování, bezpečí, důvěra, přemostění, </a:t>
            </a:r>
            <a:r>
              <a:rPr lang="cs-CZ" sz="2400" dirty="0" err="1" smtClean="0"/>
              <a:t>externalizace</a:t>
            </a:r>
            <a:r>
              <a:rPr lang="cs-CZ" sz="2400" dirty="0" smtClean="0"/>
              <a:t>, …), </a:t>
            </a:r>
            <a:r>
              <a:rPr lang="cs-CZ" sz="2400" dirty="0"/>
              <a:t>zastavuje proces na významných místech, </a:t>
            </a:r>
            <a:r>
              <a:rPr lang="cs-CZ" sz="2400" dirty="0" smtClean="0"/>
              <a:t>vyzývá</a:t>
            </a:r>
            <a:r>
              <a:rPr lang="cs-CZ" sz="2400" dirty="0"/>
              <a:t>, </a:t>
            </a:r>
            <a:r>
              <a:rPr lang="cs-CZ" sz="2400" dirty="0" smtClean="0"/>
              <a:t>usnadňuje komunikaci </a:t>
            </a:r>
            <a:r>
              <a:rPr lang="cs-CZ" sz="2400" dirty="0"/>
              <a:t>a </a:t>
            </a:r>
            <a:r>
              <a:rPr lang="cs-CZ" sz="2400" dirty="0" smtClean="0"/>
              <a:t>vede k reflexi.</a:t>
            </a:r>
          </a:p>
          <a:p>
            <a:r>
              <a:rPr lang="cs-CZ" sz="2400" dirty="0"/>
              <a:t>Facilitace - podněcování – supervizor zajišťuje vyváženost vstupů, prostor pro každého, dosažení cíle;</a:t>
            </a:r>
          </a:p>
          <a:p>
            <a:r>
              <a:rPr lang="cs-CZ" sz="2400" dirty="0"/>
              <a:t>Vizualizace - zviditelnění – supervizor zpřístupňuje a zpřehledňuje sdílené zkušenosti pro </a:t>
            </a:r>
            <a:r>
              <a:rPr lang="cs-CZ" sz="2400" dirty="0" err="1"/>
              <a:t>supervidované</a:t>
            </a:r>
            <a:r>
              <a:rPr lang="cs-CZ" sz="2400" dirty="0"/>
              <a:t>, pomáhá je třídit, urovnávat;</a:t>
            </a:r>
          </a:p>
          <a:p>
            <a:r>
              <a:rPr lang="cs-CZ" sz="2400" dirty="0"/>
              <a:t>Pojmenování souvislostí, protikladů nebo vzorců – supervizor se dotazuje, upozorňuje, ukazuje souvislosti;</a:t>
            </a:r>
          </a:p>
          <a:p>
            <a:r>
              <a:rPr lang="cs-CZ" sz="2400" dirty="0" smtClean="0"/>
              <a:t>Práce s emocemi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4398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„Kopr do buchtiček se šodó“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ne každá supervize se hodí pro </a:t>
            </a:r>
            <a:r>
              <a:rPr lang="cs-CZ" sz="3000" dirty="0" smtClean="0"/>
              <a:t>každého</a:t>
            </a:r>
          </a:p>
          <a:p>
            <a:r>
              <a:rPr lang="cs-CZ" sz="3000" dirty="0" smtClean="0"/>
              <a:t>Zkušenosti se supervizí: …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320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Služba je přesolená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1097" y="2060848"/>
            <a:ext cx="8463391" cy="4131463"/>
          </a:xfrm>
        </p:spPr>
        <p:txBody>
          <a:bodyPr>
            <a:noAutofit/>
          </a:bodyPr>
          <a:lstStyle/>
          <a:p>
            <a:r>
              <a:rPr lang="cs-CZ" sz="4000" dirty="0"/>
              <a:t>Příliš mnoho </a:t>
            </a:r>
            <a:r>
              <a:rPr lang="cs-CZ" sz="4000" dirty="0" smtClean="0"/>
              <a:t>supervize:</a:t>
            </a:r>
            <a:endParaRPr lang="cs-CZ" sz="4000" dirty="0"/>
          </a:p>
          <a:p>
            <a:pPr marL="0" indent="0">
              <a:buNone/>
            </a:pPr>
            <a:r>
              <a:rPr lang="cs-CZ" sz="4000" dirty="0"/>
              <a:t>- přebírání či přehazování odpovědnosti</a:t>
            </a:r>
          </a:p>
          <a:p>
            <a:pPr marL="0" indent="0">
              <a:buNone/>
            </a:pPr>
            <a:r>
              <a:rPr lang="cs-CZ" sz="4000" dirty="0"/>
              <a:t>- intervence jinde než je potřeba</a:t>
            </a:r>
          </a:p>
          <a:p>
            <a:pPr>
              <a:buFontTx/>
              <a:buChar char="-"/>
            </a:pPr>
            <a:r>
              <a:rPr lang="cs-CZ" sz="4000" dirty="0"/>
              <a:t>nutné ukončení procesu</a:t>
            </a:r>
          </a:p>
          <a:p>
            <a:pPr>
              <a:buFontTx/>
              <a:buChar char="-"/>
            </a:pPr>
            <a:r>
              <a:rPr lang="cs-CZ" sz="4000" dirty="0"/>
              <a:t>nepřenos do praxe</a:t>
            </a:r>
          </a:p>
        </p:txBody>
      </p:sp>
    </p:spTree>
    <p:extLst>
      <p:ext uri="{BB962C8B-B14F-4D97-AF65-F5344CB8AC3E}">
        <p14:creationId xmlns:p14="http://schemas.microsoft.com/office/powerpoint/2010/main" val="29163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tedy kořenit aneb co nesmí chybět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Důvěra</a:t>
            </a:r>
          </a:p>
          <a:p>
            <a:r>
              <a:rPr lang="cs-CZ" sz="4000" dirty="0"/>
              <a:t>Bezpečí</a:t>
            </a:r>
          </a:p>
          <a:p>
            <a:r>
              <a:rPr lang="cs-CZ" sz="4000" dirty="0"/>
              <a:t>Etika</a:t>
            </a:r>
          </a:p>
          <a:p>
            <a:r>
              <a:rPr lang="cs-CZ" sz="4000" dirty="0"/>
              <a:t>Dokumentování</a:t>
            </a:r>
          </a:p>
          <a:p>
            <a:r>
              <a:rPr lang="cs-CZ" sz="4000" dirty="0" smtClean="0"/>
              <a:t>Kontraktování (ukončení)</a:t>
            </a:r>
          </a:p>
          <a:p>
            <a:r>
              <a:rPr lang="cs-CZ" sz="4000" dirty="0" smtClean="0"/>
              <a:t>Most </a:t>
            </a:r>
            <a:r>
              <a:rPr lang="cs-CZ" sz="4000" dirty="0"/>
              <a:t>– přenos do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97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262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Supervize jako „koření“</vt:lpstr>
      <vt:lpstr>3x3x3 = SUPERVIZE </vt:lpstr>
      <vt:lpstr>INGREDIENCE - kolektiv / jednotlivec </vt:lpstr>
      <vt:lpstr>DALŠÍ INGREDIENCE A PODMÍNKY ZPRACOVÁNÍ - organizace </vt:lpstr>
      <vt:lpstr>KOŘENÍ - supervize </vt:lpstr>
      <vt:lpstr>Supervize jako zdravé dochucovadlo</vt:lpstr>
      <vt:lpstr>„Kopr do buchtiček se šodó“</vt:lpstr>
      <vt:lpstr>Služba je přesolená</vt:lpstr>
      <vt:lpstr>Jak tedy kořenit aneb co nesmí chybět</vt:lpstr>
      <vt:lpstr>Otázky k diskuzi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Trličíková Michala (MPSV)</dc:creator>
  <cp:lastModifiedBy>Dubinová Kristýna (MPSV)</cp:lastModifiedBy>
  <cp:revision>16</cp:revision>
  <dcterms:created xsi:type="dcterms:W3CDTF">2015-05-26T11:30:55Z</dcterms:created>
  <dcterms:modified xsi:type="dcterms:W3CDTF">2018-01-22T08:51:06Z</dcterms:modified>
</cp:coreProperties>
</file>