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2" r:id="rId3"/>
    <p:sldId id="293" r:id="rId4"/>
    <p:sldId id="301" r:id="rId5"/>
    <p:sldId id="302" r:id="rId6"/>
    <p:sldId id="303" r:id="rId7"/>
    <p:sldId id="299" r:id="rId8"/>
    <p:sldId id="298" r:id="rId9"/>
    <p:sldId id="300" r:id="rId10"/>
    <p:sldId id="307" r:id="rId11"/>
    <p:sldId id="308" r:id="rId12"/>
    <p:sldId id="309" r:id="rId13"/>
    <p:sldId id="310" r:id="rId14"/>
    <p:sldId id="311" r:id="rId15"/>
    <p:sldId id="313" r:id="rId16"/>
    <p:sldId id="314" r:id="rId17"/>
    <p:sldId id="315" r:id="rId18"/>
    <p:sldId id="322" r:id="rId19"/>
    <p:sldId id="321" r:id="rId20"/>
    <p:sldId id="325" r:id="rId21"/>
    <p:sldId id="327" r:id="rId22"/>
    <p:sldId id="326" r:id="rId23"/>
    <p:sldId id="328" r:id="rId24"/>
    <p:sldId id="331" r:id="rId25"/>
    <p:sldId id="333" r:id="rId26"/>
    <p:sldId id="332" r:id="rId27"/>
    <p:sldId id="347" r:id="rId28"/>
    <p:sldId id="346" r:id="rId29"/>
    <p:sldId id="334" r:id="rId30"/>
    <p:sldId id="335" r:id="rId31"/>
    <p:sldId id="337" r:id="rId32"/>
    <p:sldId id="338" r:id="rId33"/>
    <p:sldId id="340" r:id="rId34"/>
    <p:sldId id="341" r:id="rId35"/>
    <p:sldId id="289" r:id="rId36"/>
  </p:sldIdLst>
  <p:sldSz cx="12192000" cy="6858000"/>
  <p:notesSz cx="6784975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7802" autoAdjust="0"/>
  </p:normalViewPr>
  <p:slideViewPr>
    <p:cSldViewPr snapToGrid="0" snapToObjects="1" showGuides="1">
      <p:cViewPr>
        <p:scale>
          <a:sx n="90" d="100"/>
          <a:sy n="90" d="100"/>
        </p:scale>
        <p:origin x="1272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895" cy="497359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2496" y="1"/>
            <a:ext cx="2940895" cy="497359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973D9714-82AE-4655-B864-B757330F9358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642"/>
            <a:ext cx="2940895" cy="497359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2496" y="9408642"/>
            <a:ext cx="2940895" cy="497359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4B914CBB-897C-423C-93CE-FF0FE29ED4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0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1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517918FA-FEAA-42F8-B671-B522033BC2B7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05351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1" y="9408982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4C6A425A-045D-40E1-91C7-6AB2F58D6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0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682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258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37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727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6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322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93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213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997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8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20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61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43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18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23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718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552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425A-045D-40E1-91C7-6AB2F58D6B6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8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97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20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2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4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4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30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08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3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34987" y="349624"/>
            <a:ext cx="9144000" cy="6714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Świadczenia pomocy społecznej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4385" y="2364984"/>
            <a:ext cx="10639707" cy="3141639"/>
          </a:xfrm>
        </p:spPr>
        <p:txBody>
          <a:bodyPr>
            <a:normAutofit fontScale="55000" lnSpcReduction="20000"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posiłek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niezbędne ubranie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opiekuńcze w miejscu zamieszkania, w ośrodkach wsparcia oraz </a:t>
            </a:r>
            <a:b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w rodzinnych domach pomocy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specjalistyczne usługi opiekuńcze w miejscu zamieszkania oraz w ośrodkach wsparcia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pobyt w mieszkaniu chronionym dla osób z zaburzeniami psychicznymi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pobyt i usługi w domu pomocy społecznej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pomoc w uzyskaniu odpowiednich warunków mieszkaniowych, w tym </a:t>
            </a:r>
            <a:b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w mieszkaniu chronionym, pomoc w uzyskaniu zatrudnienia, pomoc na zagospodarowanie - w formie rzeczowej dla osób usamodzielnianych</a:t>
            </a:r>
            <a:endParaRPr lang="pl-PL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1359" y="1687375"/>
            <a:ext cx="567495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 niepieniężne:</a:t>
            </a:r>
          </a:p>
        </p:txBody>
      </p:sp>
    </p:spTree>
    <p:extLst>
      <p:ext uri="{BB962C8B-B14F-4D97-AF65-F5344CB8AC3E}">
        <p14:creationId xmlns:p14="http://schemas.microsoft.com/office/powerpoint/2010/main" val="27138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03293" y="-591671"/>
            <a:ext cx="9144000" cy="15589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Podział administracyjny Krakowa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7784" y="1342693"/>
            <a:ext cx="9653588" cy="3141639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Powierzchnia - 327 km ²  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Liczba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ludności – 765 320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92935"/>
              </p:ext>
            </p:extLst>
          </p:nvPr>
        </p:nvGraphicFramePr>
        <p:xfrm>
          <a:off x="499501" y="2796988"/>
          <a:ext cx="8680357" cy="494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Document" r:id="rId4" imgW="8015169" imgH="5574178" progId="Word.Document.8">
                  <p:embed/>
                </p:oleObj>
              </mc:Choice>
              <mc:Fallback>
                <p:oleObj name="Document" r:id="rId4" imgW="8015169" imgH="5574178" progId="Word.Document.8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01" y="2796988"/>
                        <a:ext cx="8680357" cy="4948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4805082" y="1342693"/>
            <a:ext cx="7386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26745" algn="l"/>
              </a:tabLst>
            </a:pP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Średnia gęstość zaludnienia – 2 </a:t>
            </a: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342 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mieszkańców na 1 km</a:t>
            </a:r>
            <a:r>
              <a:rPr lang="pl-PL" sz="24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26745" algn="l"/>
              </a:tabLst>
            </a:pP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Kobiety – 53,3% populacji. Na 100 mężczyzn przypadało 106 kobiet</a:t>
            </a:r>
            <a:endParaRPr lang="pl-PL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4009" y="245454"/>
            <a:ext cx="9199418" cy="7969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System pomocy społecznej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Krakowie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8268" y="1225320"/>
            <a:ext cx="1029970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2017 roku w sferze zainteresowania Miejskiego Ośrodka Pomocy Społecznej znalazło się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około 5% mieszkańców Krakowa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 pomocy Miejskiego Ośrodka Pomocy Społecznej skorzystały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37 914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osób (w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tym: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33 921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osoby korzystające ze świadczeń pomocy społecznej,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568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uczniów objętych pomocą materialną o charakterze socjalnym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3 559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osób objętych wsparciem w ramach Państwowego Funduszu Rehabilitacji Osób Niepełnosprawnych)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*Liczby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nie sumują się, gdyż dana osoba mogła być objęta wsparciem w więcej niż jednej z wymienionych grup.</a:t>
            </a:r>
          </a:p>
        </p:txBody>
      </p:sp>
    </p:spTree>
    <p:extLst>
      <p:ext uri="{BB962C8B-B14F-4D97-AF65-F5344CB8AC3E}">
        <p14:creationId xmlns:p14="http://schemas.microsoft.com/office/powerpoint/2010/main" val="29186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43951" y="-591671"/>
            <a:ext cx="9144000" cy="15589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Główne przyczyny udzielania pomocy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6837" y="1543973"/>
            <a:ext cx="11039703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2017 roku przyznawano pomoc z powodu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ubóstwa – 7 361 rodzin (12 649 osób)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długotrwałej lub ciężkiej choroby – 9 759 rodzin (14 756 osoby)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niepełnosprawności – 7 320 rodzin (10 521 osób)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bezrobocia – 4 445 rodzin (9 632 osoby)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bezradności w sprawach opiekuńczo - wychowawczych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prowadzenia gospodarstwa domowego – 2 011 rodzin (6 181 osób)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bezdomności – 1 019 rodzin (1 085 osoby)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przemocy w rodzinie – 94 rodziny (253 osoby)</a:t>
            </a:r>
          </a:p>
        </p:txBody>
      </p:sp>
    </p:spTree>
    <p:extLst>
      <p:ext uri="{BB962C8B-B14F-4D97-AF65-F5344CB8AC3E}">
        <p14:creationId xmlns:p14="http://schemas.microsoft.com/office/powerpoint/2010/main" val="4097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39906" y="-657533"/>
            <a:ext cx="11681012" cy="15589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Struktura Miejskiego Ośrodka </a:t>
            </a:r>
            <a:r>
              <a:rPr lang="pl-PL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Pomocy </a:t>
            </a:r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Społecznej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53413" y="387952"/>
            <a:ext cx="11227533" cy="31416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pl-PL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315782" y="2844057"/>
            <a:ext cx="346037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3600" dirty="0">
                <a:cs typeface="Arial" panose="020B0604020202020204" pitchFamily="34" charset="0"/>
              </a:rPr>
              <a:t>Zastępca Dyrektora ds. Pomocy Specjalistycznej</a:t>
            </a:r>
            <a:br>
              <a:rPr lang="pl-PL" altLang="pl-PL" sz="3600" dirty="0">
                <a:cs typeface="Arial" panose="020B0604020202020204" pitchFamily="34" charset="0"/>
              </a:rPr>
            </a:br>
            <a:r>
              <a:rPr lang="pl-PL" altLang="pl-PL" sz="3600" dirty="0">
                <a:cs typeface="Arial" panose="020B0604020202020204" pitchFamily="34" charset="0"/>
              </a:rPr>
              <a:t> (ZDN)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1591560" y="2122125"/>
            <a:ext cx="91437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l-PL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1591560" y="2140267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l-PL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10731792" y="2140267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l-PL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5956744" y="2140267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pl-PL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46847" y="2837376"/>
            <a:ext cx="338710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3600" dirty="0">
                <a:cs typeface="Arial" panose="020B0604020202020204" pitchFamily="34" charset="0"/>
              </a:rPr>
              <a:t>Zastępca Dyrektora ds. Pomocy Środowiskowej  (ZDR)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518279" y="2985269"/>
            <a:ext cx="3123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3600" dirty="0">
                <a:cs typeface="Arial" panose="020B0604020202020204" pitchFamily="34" charset="0"/>
              </a:rPr>
              <a:t>Zastępca Dyrektora ds. Administracyjnych (ZDA)</a:t>
            </a:r>
          </a:p>
        </p:txBody>
      </p:sp>
      <p:sp>
        <p:nvSpPr>
          <p:cNvPr id="4" name="Prostokąt 3"/>
          <p:cNvSpPr/>
          <p:nvPr/>
        </p:nvSpPr>
        <p:spPr>
          <a:xfrm>
            <a:off x="4671136" y="1351947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Dyrektor (D)</a:t>
            </a:r>
          </a:p>
        </p:txBody>
      </p:sp>
    </p:spTree>
    <p:extLst>
      <p:ext uri="{BB962C8B-B14F-4D97-AF65-F5344CB8AC3E}">
        <p14:creationId xmlns:p14="http://schemas.microsoft.com/office/powerpoint/2010/main" val="25054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260256" y="2936027"/>
            <a:ext cx="1884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400" b="1" dirty="0">
                <a:cs typeface="Arial" panose="020B0604020202020204" pitchFamily="34" charset="0"/>
              </a:rPr>
              <a:t>Kierownik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69906" y="4736252"/>
            <a:ext cx="370681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cs typeface="Arial" panose="020B0604020202020204" pitchFamily="34" charset="0"/>
              </a:rPr>
              <a:t>Zespół Problemowy ds. Rodzin </a:t>
            </a:r>
            <a:br>
              <a:rPr lang="pl-PL" altLang="pl-PL" sz="2000" dirty="0">
                <a:cs typeface="Arial" panose="020B0604020202020204" pitchFamily="34" charset="0"/>
              </a:rPr>
            </a:br>
            <a:r>
              <a:rPr lang="pl-PL" altLang="pl-PL" sz="2000" dirty="0">
                <a:cs typeface="Arial" panose="020B0604020202020204" pitchFamily="34" charset="0"/>
              </a:rPr>
              <a:t>i Osób Bezrobotnych (ZdsR)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6268319" y="5960215"/>
            <a:ext cx="370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cs typeface="Arial" panose="020B0604020202020204" pitchFamily="34" charset="0"/>
              </a:rPr>
              <a:t>Zespół  Informacji i Obsługi (ZI)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689969" y="2848715"/>
            <a:ext cx="3014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 dirty="0">
                <a:cs typeface="Arial" panose="020B0604020202020204" pitchFamily="34" charset="0"/>
              </a:rPr>
              <a:t>Filia  nr 1 (F1) Dzielnica III, XIV i XV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689969" y="3237652"/>
            <a:ext cx="2419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 dirty="0">
                <a:cs typeface="Arial" panose="020B0604020202020204" pitchFamily="34" charset="0"/>
              </a:rPr>
              <a:t>Filia nr 2 (F2) Dzielnica IV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659806" y="4086965"/>
            <a:ext cx="287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4 (F4) Dzielnica XVIII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1675681" y="3628177"/>
            <a:ext cx="28463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 dirty="0">
                <a:cs typeface="Arial" panose="020B0604020202020204" pitchFamily="34" charset="0"/>
              </a:rPr>
              <a:t>Filia nr 3 (F3) Dzielnica IX, X i XIII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659806" y="4447327"/>
            <a:ext cx="2449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5 (F5) Dzielnica VIII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659806" y="4823565"/>
            <a:ext cx="2449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6 (F6) Dzielnica I i II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659806" y="5210915"/>
            <a:ext cx="2700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7 (F7) Dzielnica V, VI i VII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1659806" y="5599852"/>
            <a:ext cx="262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8 (F8) Dzielnica XI i XII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59806" y="5960215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9 (F9) Dzielnica XVI i XVII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4360144" y="1947659"/>
            <a:ext cx="31422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200" b="1" dirty="0">
                <a:cs typeface="Arial" panose="020B0604020202020204" pitchFamily="34" charset="0"/>
              </a:rPr>
              <a:t>Filie: F2, </a:t>
            </a:r>
            <a:r>
              <a:rPr lang="pl-PL" altLang="pl-PL" sz="3200" b="1" dirty="0" smtClean="0">
                <a:cs typeface="Arial" panose="020B0604020202020204" pitchFamily="34" charset="0"/>
              </a:rPr>
              <a:t>F4</a:t>
            </a:r>
            <a:r>
              <a:rPr lang="pl-PL" altLang="pl-PL" sz="3200" b="1" dirty="0">
                <a:cs typeface="Arial" panose="020B0604020202020204" pitchFamily="34" charset="0"/>
              </a:rPr>
              <a:t>, </a:t>
            </a:r>
            <a:r>
              <a:rPr lang="pl-PL" altLang="pl-PL" sz="3200" b="1" dirty="0" smtClean="0">
                <a:cs typeface="Arial" panose="020B0604020202020204" pitchFamily="34" charset="0"/>
              </a:rPr>
              <a:t>F6</a:t>
            </a:r>
            <a:endParaRPr lang="pl-PL" altLang="pl-PL" sz="3200" b="1" dirty="0">
              <a:cs typeface="Arial" panose="020B0604020202020204" pitchFamily="34" charset="0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H="1">
            <a:off x="4603031" y="572526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H="1">
            <a:off x="4603031" y="3782165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 flipH="1">
            <a:off x="4603031" y="500454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 flipH="1">
            <a:off x="4603031" y="536331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4603031" y="298841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5909544" y="3512290"/>
            <a:ext cx="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>
            <a:off x="5909544" y="6177702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Line 27"/>
          <p:cNvSpPr>
            <a:spLocks noChangeShapeType="1"/>
          </p:cNvSpPr>
          <p:nvPr/>
        </p:nvSpPr>
        <p:spPr bwMode="auto">
          <a:xfrm>
            <a:off x="5909544" y="509661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5909544" y="4088552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 flipH="1">
            <a:off x="4603031" y="342021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>
            <a:off x="5106269" y="2699490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H="1">
            <a:off x="4603031" y="378216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H="1">
            <a:off x="4603031" y="428381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 flipH="1">
            <a:off x="4603031" y="464576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 flipH="1">
            <a:off x="4603031" y="608404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1485901" y="1022910"/>
            <a:ext cx="940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prstClr val="black"/>
                </a:solidFill>
                <a:latin typeface="Lato" panose="020F0502020204030203" pitchFamily="34" charset="-18"/>
                <a:ea typeface="+mj-ea"/>
                <a:cs typeface="+mj-cs"/>
              </a:rPr>
              <a:t>Struktura Miejskiego Ośrodka Pomocy Społecznej</a:t>
            </a:r>
            <a:endParaRPr lang="pl-PL" dirty="0"/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6380743" y="3667730"/>
            <a:ext cx="4560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cs typeface="Arial" panose="020B0604020202020204" pitchFamily="34" charset="0"/>
              </a:rPr>
              <a:t>Zespół Problemowy ds. Osób Starszych i Niepełnosprawnych (ZdsN)</a:t>
            </a:r>
          </a:p>
        </p:txBody>
      </p:sp>
    </p:spTree>
    <p:extLst>
      <p:ext uri="{BB962C8B-B14F-4D97-AF65-F5344CB8AC3E}">
        <p14:creationId xmlns:p14="http://schemas.microsoft.com/office/powerpoint/2010/main" val="25798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stokąt 62"/>
          <p:cNvSpPr/>
          <p:nvPr/>
        </p:nvSpPr>
        <p:spPr>
          <a:xfrm>
            <a:off x="2124796" y="380768"/>
            <a:ext cx="9953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Struktura Miejskiego Ośrodka Pomocy Społecznej</a:t>
            </a: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960788" y="2656185"/>
            <a:ext cx="1867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400" b="1" dirty="0">
                <a:cs typeface="Arial" panose="020B0604020202020204" pitchFamily="34" charset="0"/>
              </a:rPr>
              <a:t>Kierownik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6210151" y="3591223"/>
            <a:ext cx="302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000">
                <a:cs typeface="Arial" panose="020B0604020202020204" pitchFamily="34" charset="0"/>
              </a:rPr>
              <a:t>Zespół ds. pracy socjalnej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199038" y="4616748"/>
            <a:ext cx="3566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cs typeface="Arial" panose="020B0604020202020204" pitchFamily="34" charset="0"/>
              </a:rPr>
              <a:t>Zespół ds. usług i świadczeń</a:t>
            </a: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6210151" y="5680373"/>
            <a:ext cx="3693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cs typeface="Arial" panose="020B0604020202020204" pitchFamily="34" charset="0"/>
              </a:rPr>
              <a:t>Zespół Informacji i Obsługi</a:t>
            </a: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1390501" y="2568873"/>
            <a:ext cx="3014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 dirty="0">
                <a:cs typeface="Arial" panose="020B0604020202020204" pitchFamily="34" charset="0"/>
              </a:rPr>
              <a:t>Filia  nr 1 (F1) Dzielnica III, XIV i XV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390501" y="2957810"/>
            <a:ext cx="2419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 dirty="0">
                <a:cs typeface="Arial" panose="020B0604020202020204" pitchFamily="34" charset="0"/>
              </a:rPr>
              <a:t>Filia nr 2 (F2) Dzielnica IV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1360338" y="3807123"/>
            <a:ext cx="287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 dirty="0">
                <a:cs typeface="Arial" panose="020B0604020202020204" pitchFamily="34" charset="0"/>
              </a:rPr>
              <a:t>Filia nr 4 (F4) Dzielnica XVIII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1376213" y="3348335"/>
            <a:ext cx="28463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3 (F3) Dzielnica IX, X i XIII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1360338" y="4167485"/>
            <a:ext cx="2449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5 (F5) Dzielnica VIII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1360338" y="4543723"/>
            <a:ext cx="2449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6 (F6) Dzielnica I i II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1360338" y="4931073"/>
            <a:ext cx="2700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7 (F7) Dzielnica V, VI i VII</a:t>
            </a: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1360338" y="5320010"/>
            <a:ext cx="262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8 (F8) Dzielnica XI i XII</a:t>
            </a: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1360338" y="5680373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cs typeface="Arial" panose="020B0604020202020204" pitchFamily="34" charset="0"/>
              </a:rPr>
              <a:t>Filia nr 9 (F9) Dzielnica XVI i XVII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352539" y="1501785"/>
            <a:ext cx="4552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200" b="1" dirty="0">
                <a:cs typeface="Arial" panose="020B0604020202020204" pitchFamily="34" charset="0"/>
              </a:rPr>
              <a:t>Filie: F1, </a:t>
            </a:r>
            <a:r>
              <a:rPr lang="pl-PL" altLang="pl-PL" sz="3200" b="1" dirty="0" smtClean="0">
                <a:cs typeface="Arial" panose="020B0604020202020204" pitchFamily="34" charset="0"/>
              </a:rPr>
              <a:t>F3, F5, F7</a:t>
            </a:r>
            <a:r>
              <a:rPr lang="pl-PL" altLang="pl-PL" sz="3200" b="1" dirty="0">
                <a:cs typeface="Arial" panose="020B0604020202020204" pitchFamily="34" charset="0"/>
              </a:rPr>
              <a:t>, F9</a:t>
            </a:r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 flipH="1">
            <a:off x="4303563" y="544542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H="1">
            <a:off x="4303563" y="3502323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 flipH="1">
            <a:off x="4303563" y="472469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 flipH="1">
            <a:off x="4303563" y="508347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Line 24"/>
          <p:cNvSpPr>
            <a:spLocks noChangeShapeType="1"/>
          </p:cNvSpPr>
          <p:nvPr/>
        </p:nvSpPr>
        <p:spPr bwMode="auto">
          <a:xfrm flipH="1">
            <a:off x="4303563" y="270857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>
            <a:off x="5610076" y="3232448"/>
            <a:ext cx="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Line 26"/>
          <p:cNvSpPr>
            <a:spLocks noChangeShapeType="1"/>
          </p:cNvSpPr>
          <p:nvPr/>
        </p:nvSpPr>
        <p:spPr bwMode="auto">
          <a:xfrm>
            <a:off x="5610076" y="589786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Line 27"/>
          <p:cNvSpPr>
            <a:spLocks noChangeShapeType="1"/>
          </p:cNvSpPr>
          <p:nvPr/>
        </p:nvSpPr>
        <p:spPr bwMode="auto">
          <a:xfrm>
            <a:off x="5610076" y="481677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Line 28"/>
          <p:cNvSpPr>
            <a:spLocks noChangeShapeType="1"/>
          </p:cNvSpPr>
          <p:nvPr/>
        </p:nvSpPr>
        <p:spPr bwMode="auto">
          <a:xfrm>
            <a:off x="5610076" y="380871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 flipH="1">
            <a:off x="4303563" y="314037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Line 34"/>
          <p:cNvSpPr>
            <a:spLocks noChangeShapeType="1"/>
          </p:cNvSpPr>
          <p:nvPr/>
        </p:nvSpPr>
        <p:spPr bwMode="auto">
          <a:xfrm>
            <a:off x="4806801" y="241964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87" name="Line 60"/>
          <p:cNvSpPr>
            <a:spLocks noChangeShapeType="1"/>
          </p:cNvSpPr>
          <p:nvPr/>
        </p:nvSpPr>
        <p:spPr bwMode="auto">
          <a:xfrm flipH="1">
            <a:off x="4303563" y="350232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Line 61"/>
          <p:cNvSpPr>
            <a:spLocks noChangeShapeType="1"/>
          </p:cNvSpPr>
          <p:nvPr/>
        </p:nvSpPr>
        <p:spPr bwMode="auto">
          <a:xfrm flipH="1">
            <a:off x="4303563" y="400397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Line 62"/>
          <p:cNvSpPr>
            <a:spLocks noChangeShapeType="1"/>
          </p:cNvSpPr>
          <p:nvPr/>
        </p:nvSpPr>
        <p:spPr bwMode="auto">
          <a:xfrm flipH="1">
            <a:off x="4303563" y="436592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Line 63"/>
          <p:cNvSpPr>
            <a:spLocks noChangeShapeType="1"/>
          </p:cNvSpPr>
          <p:nvPr/>
        </p:nvSpPr>
        <p:spPr bwMode="auto">
          <a:xfrm flipH="1">
            <a:off x="4303563" y="580419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37460" y="-592524"/>
            <a:ext cx="11154540" cy="15589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System pomocy społecznej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Krakowie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6568" y="1581800"/>
            <a:ext cx="1121734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Miejski Ośrodek Pomocy Społecznej realizuje zadania w ramach działań własnych oraz koordynacji i nadzoru nad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placówkami publicznymi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niepublicznymi (wg stanu na grudzień 2017 r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Placówki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te to: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domy pomocy społecznej, ośrodki wsparcia dla osób starszych, środowiskowe domy samopomocy, mieszkania chronione, placówki opiekuńczo – wychowawcze, placówki wsparcia dziennego, placówki specjalistycznego poradnictwa, ośrodek interwencji kryzysowej, ośrodek dla osób dotkniętych przemocą,  schroniska, noclegownie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ogrzewalnie dla osób bezdomnych, kluby integracji społecznej, warsztaty terapii zajęciowej, centra integracji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społecznej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5370" y="-121508"/>
            <a:ext cx="11154540" cy="15589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Wspieranie rodziny</a:t>
            </a:r>
            <a:b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1219" y="2058634"/>
            <a:ext cx="999001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7409" y="1016350"/>
            <a:ext cx="10775763" cy="4619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Program Wspierania Rodziny dla Gminy Miejskiej Kraków na lata 2016 – 2018 został przyjęty Uchwałą nr L/919/16 </a:t>
            </a: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dnia 6 lipca 2016 roku. Program Wspierania Rodziny jest adresowany do wszystkich krakowskich rodzin z dziećmi, dzieci i </a:t>
            </a: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młodzieży</a:t>
            </a: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Asystent </a:t>
            </a: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rodziny – W 2017 roku wsparciem w formie asystentury rodzinnej objęte były 602 rodziny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związku z ustawą o wsparciu kobiet w ciąży i rodzin „Za życiem”, w 2017 roku obszar działań asystenta rodziny uległ rozszerzeniu, między innymi poprzez przypisanie mu funkcji koordynatora kompleksowego wsparcia dedykowanego kobietom w ciąży i ich rodzinom, szczególnie w przypadku ciąży powikłanej, niepowodzeń położniczych oraz wsparcia rodzin dzieci, u których zdiagnozowano ciężkie i nieodwracalne upośledzenie albo nieuleczalną chorobę zagrażającą ich życiu, która powstała w prenatalnym okresie rozwoju dziecka lub w czasie </a:t>
            </a: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porodu    </a:t>
            </a: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Rodziny wspierające </a:t>
            </a: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to forma wsparcia rodziny przeżywającej trudności w prawidłowym wypełnianiu funkcji opiekuńczych i/lub wychowawczych. Polega na zaangażowaniu w pomoc rodzinie rodzin z jej otoczenia: rodzinnego – krewnych, środowiska sąsiedzkiego, znajomych. W 2017 roku wyłoniono pięć rodzin </a:t>
            </a: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wspierających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Placówki </a:t>
            </a: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wsparcia dziennego – w 2017 r. funkcjonowało 36 placówek wsparcia dziennego, prowadzonych </a:t>
            </a: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organizacje</a:t>
            </a: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pozarządowe </a:t>
            </a: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zlecenie GMK – 3 placówki w formie pracy podwórkowej, 5 </a:t>
            </a: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placówek   </a:t>
            </a:r>
            <a:b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specjalistycznych</a:t>
            </a:r>
            <a:r>
              <a:rPr lang="pl-PL" alt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 </a:t>
            </a: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opiekuńczych</a:t>
            </a:r>
            <a:endParaRPr lang="pl-PL" alt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pl-PL" alt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40471" y="45032"/>
            <a:ext cx="10502674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Poradnictwo specjalistyczne i terapia rodzin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3619" y="2533764"/>
            <a:ext cx="999001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7696" y="985658"/>
            <a:ext cx="11158118" cy="2285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Poradnictwo prawne, psychologiczne realizowane przez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MOPS jest </a:t>
            </a:r>
            <a:r>
              <a:rPr lang="pl-PL" alt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ogólnodostępne, świadczone bez względu na dochód oraz bez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rejonizacji. Poradnictwo </a:t>
            </a:r>
            <a:r>
              <a:rPr lang="pl-PL" altLang="pl-PL" sz="1700" dirty="0">
                <a:latin typeface="Arial" panose="020B0604020202020204" pitchFamily="34" charset="0"/>
                <a:cs typeface="Arial" panose="020B0604020202020204" pitchFamily="34" charset="0"/>
              </a:rPr>
              <a:t>świadczone jest dla osób, które mają trudności lub wykazują potrzebę wsparcia w rozwiązywaniu swoich problemów życiowych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1700" dirty="0">
                <a:latin typeface="Arial" panose="020B0604020202020204" pitchFamily="34" charset="0"/>
                <a:cs typeface="Arial" panose="020B0604020202020204" pitchFamily="34" charset="0"/>
              </a:rPr>
              <a:t>roku 2017 poradnictwem specjalistycznym objęto w sumie 1 549 osób. 1 178 osobom udzielono porad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prawnych, a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371 </a:t>
            </a:r>
            <a:r>
              <a:rPr lang="pl-PL" alt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osobom udzielono porad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psychologicznych. Udzielono </a:t>
            </a:r>
            <a:r>
              <a:rPr lang="pl-PL" altLang="pl-PL" sz="1700" dirty="0">
                <a:latin typeface="Arial" panose="020B0604020202020204" pitchFamily="34" charset="0"/>
                <a:cs typeface="Arial" panose="020B0604020202020204" pitchFamily="34" charset="0"/>
              </a:rPr>
              <a:t>łącznie 6 977 porad, w tym 3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340 </a:t>
            </a:r>
            <a:b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porad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prawnych</a:t>
            </a:r>
            <a:r>
              <a:rPr lang="pl-PL" alt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(w 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tym 953 porad w  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formie </a:t>
            </a:r>
            <a:r>
              <a:rPr lang="pl-PL" altLang="pl-PL" sz="1700" dirty="0">
                <a:latin typeface="Arial" panose="020B0604020202020204" pitchFamily="34" charset="0"/>
                <a:cs typeface="Arial" panose="020B0604020202020204" pitchFamily="34" charset="0"/>
              </a:rPr>
              <a:t>udzielenia pomocy w sporządzeniu pism procesowych) oraz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3 </a:t>
            </a:r>
            <a:r>
              <a:rPr lang="pl-PL" altLang="pl-PL" sz="1700" dirty="0">
                <a:latin typeface="Arial" panose="020B0604020202020204" pitchFamily="34" charset="0"/>
                <a:cs typeface="Arial" panose="020B0604020202020204" pitchFamily="34" charset="0"/>
              </a:rPr>
              <a:t>637 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porad psychologicznych</a:t>
            </a:r>
            <a:r>
              <a:rPr lang="pl-PL" alt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pl-PL" altLang="pl-PL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Poradnictwo i terapia rodzin w 4 ośrodkach poradnictwa i terapii prowadzonych przez 2 organizacje  </a:t>
            </a:r>
            <a:b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pozarządowe na zlecenie GMK – Działania ośrodków adresowane są głównie do środowisk zagrożonych </a:t>
            </a:r>
            <a:b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wykluczeniem społecznym, niewydolnych społecznie i wychowawczo. Zakres świadczonych usług</a:t>
            </a:r>
            <a:b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obejmuje pisemną diagnozę rodziny lub osoby indywidualnej, świadczenie poradnictwa specjalistycznego  </a:t>
            </a:r>
            <a:b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(rodzinnego, psychologicznego) oraz terapii rodzinnej, indywidualnej i grupowej. </a:t>
            </a:r>
          </a:p>
          <a:p>
            <a:pPr marL="179388" lv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l-PL" altLang="pl-PL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2017 roku z pomocy ośrodków skorzystało 1 286 rodzin, ogółem wsparciem objęto 1 976 osób. W ośrodkach przeprowadzono 1 867 diagnoz, 7 673 spotkań terapeutycznych (indywidualnych, rodzinnych, grupowych) oraz 2 120 porad specjalistycznych.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pl-PL" alt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61" y="2156012"/>
            <a:ext cx="5172635" cy="303903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703" y="4276164"/>
            <a:ext cx="1351815" cy="191534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119717" y="590800"/>
            <a:ext cx="7673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System pomocy społecznej </a:t>
            </a:r>
            <a:b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 Krakowie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564" y="1822942"/>
            <a:ext cx="1515036" cy="209325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44070" y="554518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Miejski Ośrodek Pomocy Społecznej w Krakowie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Kraków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4791" y="125089"/>
            <a:ext cx="11972260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Wspieranie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rodziny -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Piecza zastępcza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1219" y="2058634"/>
            <a:ext cx="999001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2982" y="988580"/>
            <a:ext cx="10775763" cy="2938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100" dirty="0">
                <a:latin typeface="Arial" panose="020B0604020202020204" pitchFamily="34" charset="0"/>
                <a:cs typeface="Arial" panose="020B0604020202020204" pitchFamily="34" charset="0"/>
              </a:rPr>
              <a:t>Rodzinna piecza zastępcza: 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pl-PL" altLang="pl-PL" sz="2100" dirty="0">
                <a:latin typeface="Arial" panose="020B0604020202020204" pitchFamily="34" charset="0"/>
                <a:cs typeface="Arial" panose="020B0604020202020204" pitchFamily="34" charset="0"/>
              </a:rPr>
              <a:t>rodziny zastępcze spokrewnione, które tworzą wyłącznie wstępni lub rodzeństwo dziecka (316 rodzin, 392 dzieci</a:t>
            </a:r>
            <a:r>
              <a:rPr lang="pl-PL" alt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l-PL" altLang="pl-PL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defRPr/>
            </a:pPr>
            <a:r>
              <a:rPr lang="pl-PL" altLang="pl-PL" sz="2100" dirty="0">
                <a:latin typeface="Arial" panose="020B0604020202020204" pitchFamily="34" charset="0"/>
                <a:cs typeface="Arial" panose="020B0604020202020204" pitchFamily="34" charset="0"/>
              </a:rPr>
              <a:t>rodziny zastępcze niezawodowe, w których opiekunami są dalsi krewni lub osoby niespokrewnione z dzieckiem (115 rodzin, 137 dzieci</a:t>
            </a:r>
            <a:r>
              <a:rPr lang="pl-PL" alt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l-PL" altLang="pl-PL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Zawodowe </a:t>
            </a:r>
            <a:r>
              <a:rPr lang="pl-PL" altLang="pl-PL" sz="2100" dirty="0">
                <a:latin typeface="Arial" panose="020B0604020202020204" pitchFamily="34" charset="0"/>
                <a:cs typeface="Arial" panose="020B0604020202020204" pitchFamily="34" charset="0"/>
              </a:rPr>
              <a:t>rodziny zastępcze:  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pl-PL" alt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rodziny </a:t>
            </a:r>
            <a:r>
              <a:rPr lang="pl-PL" altLang="pl-PL" sz="2100" dirty="0">
                <a:latin typeface="Arial" panose="020B0604020202020204" pitchFamily="34" charset="0"/>
                <a:cs typeface="Arial" panose="020B0604020202020204" pitchFamily="34" charset="0"/>
              </a:rPr>
              <a:t>zastępcze pełniące funkcję pogotowia rodzinnego ( 28 rodzin, 48 miejsca, skorzystało 94 dzieci);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pl-PL" altLang="pl-PL" sz="2100" dirty="0">
                <a:latin typeface="Arial" panose="020B0604020202020204" pitchFamily="34" charset="0"/>
                <a:cs typeface="Arial" panose="020B0604020202020204" pitchFamily="34" charset="0"/>
              </a:rPr>
              <a:t>zawodowe specjalistyczne rodziny zastępcze ( 9 rodzin, 12 dzieci</a:t>
            </a:r>
            <a:r>
              <a:rPr lang="pl-PL" alt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l-PL" altLang="pl-PL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Rodzinne Domy Pomocy:</a:t>
            </a:r>
          </a:p>
          <a:p>
            <a:pPr lvl="1" algn="just">
              <a:lnSpc>
                <a:spcPct val="120000"/>
              </a:lnSpc>
              <a:defRPr/>
            </a:pPr>
            <a:r>
              <a:rPr lang="pl-PL" altLang="pl-PL" sz="2100" dirty="0">
                <a:latin typeface="Arial" panose="020B0604020202020204" pitchFamily="34" charset="0"/>
                <a:cs typeface="Arial" panose="020B0604020202020204" pitchFamily="34" charset="0"/>
              </a:rPr>
              <a:t> w</a:t>
            </a:r>
            <a:r>
              <a:rPr lang="pl-PL" altLang="pl-P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100" dirty="0">
                <a:latin typeface="Arial" panose="020B0604020202020204" pitchFamily="34" charset="0"/>
                <a:cs typeface="Arial" panose="020B0604020202020204" pitchFamily="34" charset="0"/>
              </a:rPr>
              <a:t>roku 2017 funkcjonowały 2 rodzinne domy dziecka, w których przebywało łącznie 12 dzieci.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5146" y="17428"/>
            <a:ext cx="8928847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Wspieranie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rodziny -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Piecza zastępcza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1715" y="890785"/>
            <a:ext cx="11310935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2017 r. w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Krakowie funkcjonowało łącznie 41 placówek opiekuńczo – wychowawczych, zapewniających 455 miejsc. 27 placówek prowadzonych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było 63 na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zlecenie Gminy Miejskiej Kraków przez organizacje pozarządowe, a 14 placówek funkcjonowało jako jednostki publiczne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 roku 2017 placówki opiekuńczo – wychowawcze łącznie zapewniły opiekę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wychowanie 616 dzieciom. </a:t>
            </a:r>
          </a:p>
          <a:p>
            <a:pPr algn="just">
              <a:spcBef>
                <a:spcPts val="0"/>
              </a:spcBef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placówki typu interwencyjnego, zapewniające doraźną opiekę nad dzieckiem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czasie trwania sytuacji kryzysowej, w szczególności w przypadkach wymagających natychmiastowego zapewnienia opieki – do czasu wydania przez sąd postanowienia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umieszczeniu dziecka w placówce, rodzinie zastępczej, adopcyjnej lub powrocie do rodziny biologicznej.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placówkach tego typu w roku 2017 przebywało łącznie 145 dzieci;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placówki typu socjalizacyjnego, zapewniających opiekę łącznie 292 dzieciom; </a:t>
            </a: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placówek typu rodzinnego, w których w 2017 roku przebywało łącznie 54 dzieci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placówek typu specjalistyczno – terapeutycznego – zapewniające opiekę nad dziećmi o indywidualnych potrzebach w tym: legitymujących się orzeczeniem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niepełnosprawności lub umiarkowanym i znacznym stopniem niepełnosprawności; wymagających stosowania specjalnych metod wychowawczych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specjalistycznej terapii oraz wymagających wyrównywania opóźnień rozwojowych </a:t>
            </a: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 edukacyjnych. W placówkach tego typu w roku 2017 przebywało łącznie 125 dzieci.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1837" y="1900521"/>
            <a:ext cx="10775763" cy="2938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latin typeface="Lato" panose="020F0502020204030203" pitchFamily="34" charset="-18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latin typeface="Lato" panose="020F0502020204030203" pitchFamily="34" charset="-18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54139" y="890785"/>
            <a:ext cx="36808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Instytucjonalna piecza zastępcza:</a:t>
            </a:r>
          </a:p>
        </p:txBody>
      </p:sp>
    </p:spTree>
    <p:extLst>
      <p:ext uri="{BB962C8B-B14F-4D97-AF65-F5344CB8AC3E}">
        <p14:creationId xmlns:p14="http://schemas.microsoft.com/office/powerpoint/2010/main" val="24605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06706" y="359005"/>
            <a:ext cx="8824531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Wspieranie rodziny - Piecza zastępcza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1219" y="2058634"/>
            <a:ext cx="999001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1484" y="1375148"/>
            <a:ext cx="11083065" cy="2938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W 2017 </a:t>
            </a:r>
            <a:r>
              <a:rPr lang="pl-PL" altLang="pl-PL" sz="3100" dirty="0">
                <a:latin typeface="Arial" panose="020B0604020202020204" pitchFamily="34" charset="0"/>
                <a:cs typeface="Arial" panose="020B0604020202020204" pitchFamily="34" charset="0"/>
              </a:rPr>
              <a:t>r. udzielono pomocy </a:t>
            </a:r>
            <a:r>
              <a:rPr lang="pl-PL" altLang="pl-PL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związanej </a:t>
            </a:r>
            <a:br>
              <a:rPr lang="pl-PL" altLang="pl-PL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sz="3100" dirty="0">
                <a:latin typeface="Arial" panose="020B0604020202020204" pitchFamily="34" charset="0"/>
                <a:cs typeface="Arial" panose="020B0604020202020204" pitchFamily="34" charset="0"/>
              </a:rPr>
              <a:t>usamodzielnieniem  </a:t>
            </a:r>
            <a:r>
              <a:rPr lang="pl-PL" altLang="pl-PL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357 </a:t>
            </a:r>
            <a:r>
              <a:rPr lang="pl-PL" altLang="pl-PL" sz="3100" dirty="0">
                <a:latin typeface="Arial" panose="020B0604020202020204" pitchFamily="34" charset="0"/>
                <a:cs typeface="Arial" panose="020B0604020202020204" pitchFamily="34" charset="0"/>
              </a:rPr>
              <a:t>wychowankom rodzin zastępczych i placówek</a:t>
            </a:r>
            <a:r>
              <a:rPr lang="pl-PL" altLang="pl-PL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pl-PL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terenie Gminy Miejskiej Kraków funkcjonowały w </a:t>
            </a:r>
            <a: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 r</a:t>
            </a:r>
            <a:r>
              <a:rPr lang="pl-PL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trzy mieszkania chronione dla </a:t>
            </a:r>
            <a: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usamodzielniających </a:t>
            </a:r>
            <a:r>
              <a:rPr lang="pl-PL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się wychowanków placówek opiekuńczo – wychowawczych </a:t>
            </a:r>
            <a: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rodzin zastępczych. Z tej formy pomocy </a:t>
            </a:r>
            <a:r>
              <a:rPr lang="pl-PL" sz="3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3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roku 2017 skorzystało 20 osób. </a:t>
            </a:r>
            <a:endParaRPr lang="pl-PL" alt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06706" y="125089"/>
            <a:ext cx="8695765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osób i rodzin w środowisku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1219" y="2058634"/>
            <a:ext cx="999001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9127" y="1214571"/>
            <a:ext cx="10775763" cy="2938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  <a:defRPr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Praca socjalna prowadzona z osobami i </a:t>
            </a:r>
            <a:r>
              <a:rPr lang="pl-PL" alt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rodzinami</a:t>
            </a:r>
            <a:endParaRPr lang="pl-PL" alt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socjalna jest procesem, w ramach którego podejmowane czynności pozostają ze sobą w logicznym związku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zmierzają w określonym celu. Jest nim zmiana sytuacji życiowej osoby/rodziny rozumiana jako poprawa lub zapobieganie pogorszeniu się. Pracą socjalną nie są zatem pojedyncze działania ograniczające się do udzielenia informacji, wskazówek lub doraźnej pomocy w zakresie rozwiązywania spraw życiowych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Najczęściej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podejmowanymi rezultatami pracy socjalnej prowadzonej z osobą i rodziną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 roku były: uzyskanie pomocy materialnej, rzeczowej od organizacji pozarządowych, sponsorów, udział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zajęciach KIS/CIS, uzyskanie ulg, umorzeń oraz dofinansowań, podjęcie lub kontynuacja leczenia somatycznego.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Rodzaje działań oraz intensywność ich realizacji są maksymalnie zindywidualizowane, odpowiadając specyfice potrzeb osób i rodzin.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0050" y="232248"/>
            <a:ext cx="8650940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osób i rodzin w środowisku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1219" y="2058634"/>
            <a:ext cx="999001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4956" y="1318521"/>
            <a:ext cx="10977574" cy="3978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rupowe </a:t>
            </a: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formy oddziaływania </a:t>
            </a:r>
            <a:r>
              <a:rPr lang="pl-PL" alt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pracy socjalnej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pl-PL" sz="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x-non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</a:t>
            </a:r>
            <a:r>
              <a:rPr lang="x-non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socjalna </a:t>
            </a:r>
            <a:r>
              <a:rPr lang="x-non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metodą</a:t>
            </a:r>
            <a:r>
              <a:rPr lang="pl-PL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grupową </a:t>
            </a:r>
            <a:r>
              <a:rPr lang="x-non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wykorzystywana jest zarówno jako uzupełnienie metody pracy </a:t>
            </a:r>
            <a:r>
              <a:rPr lang="x-non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x-non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indywidualnym przypadkiem, jak i w ramach pracy </a:t>
            </a:r>
            <a:r>
              <a:rPr lang="x-non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społecznością </a:t>
            </a:r>
            <a:r>
              <a:rPr lang="x-non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lokalną. Przykładami  grupowych form pracy socjalnej realizowanych w MOPS </a:t>
            </a:r>
            <a:r>
              <a:rPr lang="pl-PL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x-non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Krakowie są: </a:t>
            </a:r>
            <a:endParaRPr lang="pl-PL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x-none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grupy wsparcia w ramach programu aktywności lokalnej „Znaczenie rodziny”;</a:t>
            </a:r>
            <a:endParaRPr lang="pl-PL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x-none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warsztaty edukacyjne dla rodziców;</a:t>
            </a:r>
            <a:endParaRPr lang="pl-PL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x-none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grupy wsparcia dla osób dotkniętych przemocą w </a:t>
            </a:r>
            <a:r>
              <a:rPr lang="x-none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rodzinie</a:t>
            </a:r>
            <a:endParaRPr lang="pl-PL" sz="2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pl-PL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alt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pl-PL" alt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1645" y="167618"/>
            <a:ext cx="8588188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osób i rodzin w środowisku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1219" y="2058634"/>
            <a:ext cx="999001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8225" y="1101704"/>
            <a:ext cx="10775763" cy="3867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</a:t>
            </a:r>
            <a:r>
              <a:rPr lang="pl-PL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socjalna prowadzona w ramach projektów socjalnych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Celem powyższych działań jest zaktywizowanie osób i rodzin oraz zachęcanie ich do udziału w życiu społecznym, wyrażania się na forum publicznym i większego zaangażowania 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na rzecz własnego środowiska 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lokalnego</a:t>
            </a:r>
            <a:r>
              <a:rPr lang="x-none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pl-PL" altLang="pl-PL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roku zrealizowano łącznie 41 projektów socjalnych, w tym: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projektów, które miały na celu reintegrację społeczną klientów MOPS i ich rodzin,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projekty dotyczące tworzenia sieci współpracy z podmiotami działającymi w środowisku lokalnym, specjalistami innych instytucji,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projekt odnoszący się do integracji ze środowiskiem,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projekty w zakresie tworzenia grup wsparcia.</a:t>
            </a:r>
            <a:endParaRPr lang="pl-PL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pl-PL" alt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pl-PL" alt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pl-PL" alt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9115" y="136501"/>
            <a:ext cx="8597153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osób i rodzin w środowisku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1219" y="2058634"/>
            <a:ext cx="999001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3164" y="1180543"/>
            <a:ext cx="11445180" cy="5128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Organizowanie społeczności lokalnej (OSL</a:t>
            </a:r>
            <a:r>
              <a:rPr lang="pl-PL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Gminie Miejskiej Kraków prowadzenie pracy socjalnej metodą środowiskową realizowane jest w ramach Działu Rewitalizacji Społecznej 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MOPS.	</a:t>
            </a:r>
            <a:endParaRPr lang="pl-PL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pl-PL" sz="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Podstawowymi 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narzędziami wykorzystywanymi w OSL są praca ze społecznością kategorialną i społecznością terytorialną oraz narzędzia wspierające czyli wolontariat i partnerstwa z przedstawicielami lokalnych instytucji 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organizacji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pl-PL" sz="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 opiera się 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aktywizacji i integracji społeczności lokalnych przede wszystkim w oparciu 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i więzi poziome, a nie relacje hierarchiczne. 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modelu tym osoby i grupy w systemie pomocy społecznej nie są traktowane jako klienci pomocy społecznej, ale jako partnerzy, którzy mają swój potencjał</a:t>
            </a:r>
            <a:r>
              <a:rPr lang="pl-PL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pl-PL" altLang="pl-PL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pl-PL" alt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pl-PL" alt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9115" y="136501"/>
            <a:ext cx="8597153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osób i rodzin w środowisku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1219" y="2058634"/>
            <a:ext cx="999001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Lato" panose="020F0502020204030203" pitchFamily="34" charset="-18"/>
              <a:cs typeface="Times New Roman" panose="02020603050405020304" pitchFamily="18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Lato" panose="020F0502020204030203" pitchFamily="34" charset="-18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Lato" panose="020F0502020204030203" pitchFamily="34" charset="-1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3164" y="1435725"/>
            <a:ext cx="11445180" cy="5128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l-PL" altLang="pl-PL" sz="1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8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x-none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</a:t>
            </a:r>
            <a:r>
              <a:rPr lang="x-none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socjalna na ulicy – </a:t>
            </a:r>
            <a:r>
              <a:rPr lang="x-none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streetworking</a:t>
            </a:r>
            <a:endParaRPr lang="pl-PL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l-PL" sz="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x-non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socjalna prowadzona „na ulicy” – „streetworking” kierowana jest do osób, które funkcjonują w przestrzeni publicznej, traktując ją jako swoiste centrum życiowe. Metoda ta łączy elementy pracy </a:t>
            </a:r>
            <a:r>
              <a:rPr lang="pl-PL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x-non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osobą i rodziną oraz ze społecznością lokalną. </a:t>
            </a:r>
            <a:r>
              <a:rPr lang="pl-PL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socjalna prowadzona metodą streetwork w 2017 roku realizowana </a:t>
            </a:r>
            <a:r>
              <a:rPr lang="pl-PL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była: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osobami bezdomnymi (189 </a:t>
            </a:r>
            <a:r>
              <a:rPr 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osób bezdomnych)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dziećmi i młodzieżą w </a:t>
            </a:r>
            <a:r>
              <a:rPr 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 </a:t>
            </a:r>
            <a:r>
              <a:rPr 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Działu Rewitalizacji </a:t>
            </a:r>
            <a:r>
              <a:rPr 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Społecznej MOPS (265 osób </a:t>
            </a:r>
            <a:r>
              <a:rPr 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wieku do 25 roku życia)</a:t>
            </a:r>
            <a:endParaRPr lang="pl-PL" altLang="pl-PL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pl-PL" alt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pl-PL" alt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6353" y="106451"/>
            <a:ext cx="8561294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Wolontariat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5"/>
          <p:cNvSpPr>
            <a:spLocks noChangeArrowheads="1"/>
          </p:cNvSpPr>
          <p:nvPr/>
        </p:nvSpPr>
        <p:spPr bwMode="auto">
          <a:xfrm>
            <a:off x="654641" y="1086128"/>
            <a:ext cx="10103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W </a:t>
            </a:r>
            <a:r>
              <a:rPr kumimoji="0" lang="pl-PL" alt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2017</a:t>
            </a:r>
            <a:r>
              <a:rPr kumimoji="0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roku podjęto współpracę z </a:t>
            </a:r>
            <a:r>
              <a:rPr kumimoji="0" lang="pl-PL" alt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284</a:t>
            </a:r>
            <a:r>
              <a:rPr kumimoji="0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wolontariuszami. Wolontariat podejmowali uczniowie szkół, studenci oraz słuchacze Uniwersytetu III Wieku.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4641" y="2190764"/>
            <a:ext cx="1101455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W</a:t>
            </a:r>
            <a:r>
              <a:rPr lang="pl-PL" altLang="pl-PL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2017 </a:t>
            </a:r>
            <a:r>
              <a:rPr lang="pl-PL" altLang="pl-PL" sz="24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roku realizowano m.in. następujące działania: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4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 obszarze pomocy dzieciom z rodzin korzystających ze wsparcia MOPS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 obszarze pomocy osobom niepełnosprawnym, starszym i samotnym,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 Programach Aktywności Lokalnej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pl-PL" sz="24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654641" y="4176508"/>
            <a:ext cx="101030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Osoby, które chcą zostać wolontariuszem mogą zgłaszać się do pracownika ds. Wolontariatu MOPS. Pani Małgorzata Natkaniec przyjmuje w siedzibie przy ul. Ugorek 1, 31-450 Kraków: poniedziałek, środa, piątek w godz. 11.00-18.00 oraz wtorek, czwartek w godz. od 9.00-16.00 lub pisząc zapytanie na adres e-mail: </a:t>
            </a:r>
            <a:r>
              <a:rPr kumimoji="0" lang="pl-PL" alt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wolontariat@mops.krakow.pl</a:t>
            </a:r>
            <a:r>
              <a:rPr kumimoji="0" lang="pl-PL" alt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; tel. 608 052 409.</a:t>
            </a:r>
            <a:endParaRPr kumimoji="0" lang="pl-PL" altLang="pl-PL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06706" y="401536"/>
            <a:ext cx="8600413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osób i rodzin w środowisku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7100" y="1246469"/>
            <a:ext cx="10149373" cy="314163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Programu Przeciwdziałania Przemocy w Rodzinie oraz Ochrony Ofiar Przemocy </a:t>
            </a:r>
            <a:r>
              <a:rPr lang="pl-PL" altLang="pl-PL" sz="2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2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Rodzinie </a:t>
            </a: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2017 r. odbywała się poprzez: 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wsparcia dla osób dotkniętych przemocą w rodzinie, w tym zapewnienie schronienia osobom doświadczającym przemocy </a:t>
            </a:r>
            <a:r>
              <a:rPr lang="pl-PL" altLang="pl-PL" sz="2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rodzinie</a:t>
            </a: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grupy wsparcia dla osób dotkniętych przemocą w rodzinie,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udzielanie poradnictwa psychologicznego i prawnego dla osób dotkniętych przemocą w rodzinie, 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podejmowanie działań </a:t>
            </a:r>
            <a:r>
              <a:rPr lang="pl-PL" altLang="pl-PL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informacyjno</a:t>
            </a: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edukacyjnych z zakresu przeciwdziałania przemocy w rodzinie,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podejmowanie działań mających na celu zmianę postaw i </a:t>
            </a:r>
            <a:r>
              <a:rPr lang="pl-PL" altLang="pl-PL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osób stosujących przemoc w rodzinie,</a:t>
            </a:r>
          </a:p>
          <a:p>
            <a:pPr marL="800100" lvl="1" indent="-34290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oddziaływań </a:t>
            </a:r>
            <a:r>
              <a:rPr lang="pl-PL" altLang="pl-PL" sz="2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korekcyjno</a:t>
            </a:r>
            <a:r>
              <a:rPr lang="pl-PL" altLang="pl-PL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edukacyjnych.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pl-PL" alt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6353" y="304846"/>
            <a:ext cx="9144000" cy="592429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Podstawy prawne pomocy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społecznej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1" y="1045973"/>
            <a:ext cx="9144000" cy="4114599"/>
          </a:xfrm>
        </p:spPr>
        <p:txBody>
          <a:bodyPr>
            <a:noAutofit/>
          </a:bodyPr>
          <a:lstStyle/>
          <a:p>
            <a:pPr algn="just"/>
            <a:r>
              <a:rPr lang="pl-PL" sz="1500" b="1" dirty="0">
                <a:latin typeface="Arial" panose="020B0604020202020204" pitchFamily="34" charset="0"/>
                <a:cs typeface="Arial" panose="020B0604020202020204" pitchFamily="34" charset="0"/>
              </a:rPr>
              <a:t>Miejski Ośrodek Pomocy Społecznej w </a:t>
            </a:r>
            <a:r>
              <a:rPr lang="pl-P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Krakowie realizuje </a:t>
            </a:r>
            <a:r>
              <a:rPr lang="pl-PL" sz="1500" b="1" dirty="0">
                <a:latin typeface="Arial" panose="020B0604020202020204" pitchFamily="34" charset="0"/>
                <a:cs typeface="Arial" panose="020B0604020202020204" pitchFamily="34" charset="0"/>
              </a:rPr>
              <a:t>zadania wynikające z</a:t>
            </a:r>
            <a:r>
              <a:rPr lang="pl-P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pomocy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społecznej;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wspieraniu rodziny i systemie pieczy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zastępczej;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rehabilitacji zawodowej i społecznej oraz zatrudnianiu osób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niepełnosprawnych;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zatrudnieniu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socjalnym;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przeciwdziałaniu przemocy w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rodzinie;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systemie oświaty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500" b="1" dirty="0">
                <a:latin typeface="Arial" panose="020B0604020202020204" pitchFamily="34" charset="0"/>
                <a:cs typeface="Arial" panose="020B0604020202020204" pitchFamily="34" charset="0"/>
              </a:rPr>
              <a:t>Ponadto Miejski Ośrodek Pomocy Społecznej w Krakowie realizuje </a:t>
            </a:r>
            <a:r>
              <a:rPr lang="pl-P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zadania określone </a:t>
            </a:r>
            <a:r>
              <a:rPr lang="pl-PL" sz="15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świadczeniach opieki zdrowotnej finansowanych ze środków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publicznych;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ochronie zdrowia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psychicznego;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działalności pożytku publicznego i o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wolontariacie;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promocji zatrudnienia i instytucjach rynku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pracy;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ustawy o wychowaniu w trzeźwości i przeciwdziałaniu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alkoholizmowi;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ustawy 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o pomocy państwa w wychowywaniu dzieci;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ustawy 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o wsparciu kobiet w ciąży i rodzin „Za życiem”.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60005" y="181379"/>
            <a:ext cx="8615083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osób i rodzin w środowisku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0000" y="1406666"/>
            <a:ext cx="11061898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2017 roku pracownicy socjalni wszczęli 249 procedur „Niebieskie Karty”, a z innych instytucji zobowiązanych do wszczęcia procedury wpłynęło 601 „Niebieskich Kart w tym: 556 – Policja, 32 – oświata, 9 – ochrona zdrowia, 4 – Miejska Komisja Rozwiązywania Problemów Alkoholowych, co łącznie daje 850 „Niebieskich Kart</a:t>
            </a:r>
            <a:r>
              <a:rPr lang="pl-PL" altLang="pl-PL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 realizacji procedury „Niebieskie Karty” pomocą zostało objętych 1 130 rodzin (3 204 osoby</a:t>
            </a:r>
            <a:r>
              <a:rPr lang="pl-PL" altLang="pl-PL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 indent="-1800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altLang="pl-PL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dotknięte przemocą w rodzinie, miały możliwość korzystania z dostępnych na terenie Krakowa form wsparcia, terapii i poradnictwa. Ponadto poszerzając ofertę wsparcia MOPS zorganizował 2 edycje </a:t>
            </a:r>
            <a:r>
              <a:rPr lang="pl-PL" altLang="pl-PL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warsztatów </a:t>
            </a:r>
            <a:r>
              <a:rPr lang="pl-PL" altLang="pl-PL" sz="1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niestacjonarnych dla osób dorosłych dotkniętych przemocą w rodzinie i ich dzieci</a:t>
            </a:r>
            <a:r>
              <a:rPr lang="pl-PL" altLang="pl-PL" sz="1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-1800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Wśród instytucji tworzących w Krakowie system pomocy osobom dotkniętym przemocą są instytucje realizujące działania z zakresu interwencji kryzysowej tj. Ośrodek Interwencji Kryzysowej oraz Ośrodek dla Osób Dotkniętych Przemocą, który na zlecenie Gminy Miejskiej Kraków prowadzony jest przez Caritas Archidiecezji Krakowskiej. W 2017 r. ze schronienia z uwagi na przemoc w rodzinie we wskazanych ośrodkach skorzystało 50 osób (14 – OIK, 36 – OODP). Ośrodek Interwencji Kryzysowej w 2017 r. udzielił pomocy 437 osobom dotkniętym problemem przemocy.</a:t>
            </a:r>
          </a:p>
          <a:p>
            <a:pPr lvl="0" indent="-1800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pl-PL" alt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00000" y="1068757"/>
            <a:ext cx="11367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Programu Przeciwdziałania Przemocy w Rodzinie oraz Ochrony Ofiar Przemocy </a:t>
            </a:r>
            <a:r>
              <a:rPr lang="pl-PL" altLang="pl-PL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Rodzinie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40758" y="280492"/>
            <a:ext cx="8399930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osób i rodzin w środowisku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2709" y="1119588"/>
            <a:ext cx="11282472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materialna o charakterze socjalnym dla uczniów w 2017 r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altLang="pl-PL" sz="2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</a:pP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2 568 przyznanych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wyprawek szkolnych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zasiłków szkolnych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 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stypendiów;</a:t>
            </a: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w zakresie dożywiania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</a:pP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 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r. pomocą w formie posiłku objęto ogółem 7 509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osób,</a:t>
            </a:r>
            <a:b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natomiast 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pomocą w formie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  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pieniężnego 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zakup 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żywności 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posiłku objęto 14 024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osoby;</a:t>
            </a:r>
            <a:endParaRPr lang="pl-PL" altLang="pl-PL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Rządowy program pomocy uczniom w 2017 r. „Wyprawka szkolna”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615 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uczniów, którzy </a:t>
            </a:r>
            <a:r>
              <a:rPr lang="pl-PL" altLang="pl-PL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otrzymali pomoc </a:t>
            </a:r>
            <a:r>
              <a:rPr lang="pl-PL" altLang="pl-PL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programu.</a:t>
            </a: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59171" y="178169"/>
            <a:ext cx="9592235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Osoby wykluczone zawodowo i społecznie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4096" y="1012094"/>
            <a:ext cx="10533605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 bezrobocia w Krakowie w grudniu 2016 r. – 3,6 %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Polski – 8,3 %</a:t>
            </a: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zarejestrowane w Grodzkim Urzędzie Pracy  –  16 213 osób</a:t>
            </a: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danych Grodzkiego Urzędu Pracy wynika, </a:t>
            </a:r>
            <a:r>
              <a:rPr lang="pl-PL" altLang="pl-PL" sz="2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że:</a:t>
            </a:r>
            <a:endParaRPr lang="pl-PL" altLang="pl-PL" sz="2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długotrwale bezrobotne stanowią 56,3% wszystkich zarejestrowanych bezrobotnych, 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w wieku 55 lat i więcej – 33%,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bez kwalifikacji zawodowych – 24%.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</a:pPr>
            <a:endParaRPr lang="pl-PL" altLang="pl-PL" sz="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te mają małe szanse na znalezienie zatrudnienia – bezskuteczne poszukiwanie pracy budzi frustracje i zniechęcenie, a to z kolei rodzi zagrożenie wykluczeniem społecznym i marginalizacją .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89188" y="47786"/>
            <a:ext cx="8848164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Zatrudnienie socjalne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5872" y="1026276"/>
            <a:ext cx="11144249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Miejski Ośrodek Pomocy Społecznej w Krakowie realizuje zadania </a:t>
            </a:r>
            <a:r>
              <a:rPr lang="pl-PL" altLang="pl-PL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zakresu integracji i reintegracji zawodowej </a:t>
            </a:r>
            <a:r>
              <a:rPr lang="pl-PL" altLang="pl-PL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altLang="pl-P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społecznej osób zagrożonych wykluczeniem społecznym, w oparciu o ustawę </a:t>
            </a:r>
            <a:r>
              <a:rPr lang="pl-PL" altLang="pl-PL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altLang="pl-P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zatrudnieniu socjalnym, poprzez prowadzenie Klubu Integracji Społecznej, współpracę w ramach zlecenia prowadzenia Klubu Integracji Społecznej „Leonardo”, Klubu Integracji </a:t>
            </a:r>
            <a:r>
              <a:rPr lang="pl-PL" altLang="pl-PL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Społecznej dla osób niepełnosprawnych </a:t>
            </a:r>
            <a:r>
              <a:rPr lang="pl-PL" altLang="pl-P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 wsparcie realizacji zadań Centrum Integracji </a:t>
            </a:r>
            <a:r>
              <a:rPr lang="pl-PL" altLang="pl-PL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Społecznej </a:t>
            </a:r>
            <a:r>
              <a:rPr lang="pl-PL" altLang="pl-P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Centrum Integracji Społecznej </a:t>
            </a:r>
            <a:r>
              <a:rPr lang="pl-PL" altLang="pl-PL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osób bezdomnych.</a:t>
            </a:r>
            <a:endParaRPr lang="pl-PL" altLang="pl-PL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86544" y="98404"/>
            <a:ext cx="8848164" cy="8449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Zatrudnienie socjalne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5593" y="759124"/>
            <a:ext cx="10978715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 Integracji Społecznej MOPS – w 2017 r. było 904 uczestników – wsparcie indywidualne, grupowe, prace społecznie użyteczne, roboty </a:t>
            </a:r>
            <a:r>
              <a:rPr lang="pl-PL" altLang="pl-PL" sz="27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publiczne.</a:t>
            </a:r>
            <a:endParaRPr lang="pl-PL" altLang="pl-PL" sz="2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Współpraca w ramach Partnerstwa prowadzenia Klubu Integracji Społecznej przez Fundację „Leonardo” –  w 2017 r. było 115 </a:t>
            </a:r>
            <a:r>
              <a:rPr lang="pl-PL" altLang="pl-PL" sz="27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uczestników.</a:t>
            </a:r>
            <a:endParaRPr lang="pl-PL" altLang="pl-PL" sz="2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2017 roku z pomocy w Klubu Integracji Społecznej dla osób niepracujących niepełnosprawnych skorzystało 60 </a:t>
            </a:r>
            <a:r>
              <a:rPr lang="pl-PL" altLang="pl-PL" sz="27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osób.</a:t>
            </a:r>
            <a:endParaRPr lang="pl-PL" altLang="pl-PL" sz="27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Wspieranie zadań realizowanych przez Centrum Integracji Społecznej </a:t>
            </a:r>
            <a:r>
              <a:rPr lang="pl-PL" altLang="pl-PL" sz="27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altLang="pl-PL" sz="2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2017 r. było łącznie 163 </a:t>
            </a:r>
            <a:r>
              <a:rPr lang="pl-PL" altLang="pl-PL" sz="27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</a:t>
            </a: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pl-PL" altLang="pl-PL" sz="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180000" algn="just" eaLnBrk="0" fontAlgn="base" hangingPunct="0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altLang="pl-PL" sz="27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2017 roku w Centrum Integracji Społecznej dla osób bezdomnych uczestniczyły 33 osoby</a:t>
            </a: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325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9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52918" y="400634"/>
            <a:ext cx="9144000" cy="592429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Główne cele pomocy społecznej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1340" y="1291960"/>
            <a:ext cx="11304495" cy="4114599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Wsparcie osób i rodzin w przezwyciężeniu trudnej sytuacji życiowej, doprowadzenie – w miarę możliwości – do ich życiowego usamodzielnienia i umożliwienie im życia w warunkach odpowiadających godności człowieka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Zapewnienie dochodu na poziomie interwencji socjalnej dla osób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rodzin nie posiadających dochodu lub posiadających niskie dochody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Zapewnienie profesjonalnej pomocy rodzinom dotkniętym skutkami patologii społecznych, w tym przemocą w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rodzinie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Integracja ze środowiskiem osób wykluczonych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społecznie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Stworzenie sieci usług socjalnych adekwatnych do potrzeb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57983" y="418563"/>
            <a:ext cx="9487169" cy="592429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Prawo do świadczeń pomocy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społecznej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przysługuje: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9270" y="1233693"/>
            <a:ext cx="11205881" cy="4114599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Osobom posiadającym obywatelstwo polskie, mającym miejsce zamieszkania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przebywającym na terytorium Rzeczypospolitej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Polskiej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Cudzoziemcom mającym miejsce zamieszkania i przebywającym na terytorium Rzeczypospolitej Polskiej: posiadającym zezwolenie na pobyt stały, zezwolenia na pobyt  rezydenta długoterminowego UE, zezwolenia na pobyt czasowy lub w związku z uzyskaniem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Rzeczypospolitej Polskiej statusu uchodźcy lub ochrony uzupełniającej, w związku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uzyskaniem w Rzeczypospolitej Polskiej zgody na pobyt ze względów humanitarnych  lub  zgody  na  pobyt  tolerowany – w formie schronienia, posiłku, niezbędnego ubrania oraz zasiłku celowego;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Obywatelom państw członkowskich Unii Europejskiej lub Europejskiego Obszaru Gospodarczego, przebywającym na terytorium Rzeczypospolitej Polskiej, którzy uzyskali prawo pobytu lub prawo stałego pobytu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43952" y="382325"/>
            <a:ext cx="9144000" cy="592429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Przyczyny udzielania pomocy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2013" y="1154048"/>
            <a:ext cx="3908425" cy="3221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ubóstwo;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sieroctwo;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bezdomność;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bezrobocie;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niepełnosprawność;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długotrwała lub ciężka choroba;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przemoc w rodzinie;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otrzeba ochrony ofiar handlu ludźmi;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trudność w przystosowaniu do życia po zwolnieniu z zakładu karnego;</a:t>
            </a:r>
          </a:p>
          <a:p>
            <a:pPr>
              <a:lnSpc>
                <a:spcPct val="80000"/>
              </a:lnSpc>
            </a:pPr>
            <a:endParaRPr lang="pl-PL" alt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9"/>
          <p:cNvSpPr>
            <a:spLocks noChangeArrowheads="1"/>
          </p:cNvSpPr>
          <p:nvPr/>
        </p:nvSpPr>
        <p:spPr bwMode="auto">
          <a:xfrm>
            <a:off x="4902946" y="911601"/>
            <a:ext cx="597124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pl-PL" altLang="pl-PL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cs typeface="Arial" panose="020B0604020202020204" pitchFamily="34" charset="0"/>
              </a:rPr>
              <a:t>trudności  w integracji  cudzoziemców,  którzy  uzyskali  w Rzeczypospolitej Polskiej status uchodźcy, ochronę   uzupełniającą lub zezwolenie na pobyt czasowy;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cs typeface="Arial" panose="020B0604020202020204" pitchFamily="34" charset="0"/>
              </a:rPr>
              <a:t>potrzeba ochrony macierzyństwa lub wielodzietności;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cs typeface="Arial" panose="020B0604020202020204" pitchFamily="34" charset="0"/>
              </a:rPr>
              <a:t>bezradność w sprawach opiekuńczo-wychowawczych i prowadzenia gospodarstwa domowego, zwłaszcza w rodzinach  niepełnych lub </a:t>
            </a:r>
            <a:r>
              <a:rPr lang="pl-PL" altLang="pl-PL" sz="2400" dirty="0" smtClean="0">
                <a:cs typeface="Arial" panose="020B0604020202020204" pitchFamily="34" charset="0"/>
              </a:rPr>
              <a:t>wielodzietnych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 smtClean="0">
                <a:cs typeface="Arial" panose="020B0604020202020204" pitchFamily="34" charset="0"/>
              </a:rPr>
              <a:t>alkoholizm </a:t>
            </a:r>
            <a:r>
              <a:rPr lang="pl-PL" altLang="pl-PL" sz="2400" dirty="0">
                <a:cs typeface="Arial" panose="020B0604020202020204" pitchFamily="34" charset="0"/>
              </a:rPr>
              <a:t>lub narkomania;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cs typeface="Arial" panose="020B0604020202020204" pitchFamily="34" charset="0"/>
              </a:rPr>
              <a:t>zdarzenie losowe i sytuacja kryzysowa;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cs typeface="Arial" panose="020B0604020202020204" pitchFamily="34" charset="0"/>
              </a:rPr>
              <a:t>klęska żywiołowa lub ekologiczna</a:t>
            </a:r>
            <a:r>
              <a:rPr lang="pl-PL" altLang="pl-PL" sz="2400" dirty="0" smtClean="0">
                <a:cs typeface="Arial" panose="020B0604020202020204" pitchFamily="34" charset="0"/>
              </a:rPr>
              <a:t>.</a:t>
            </a:r>
            <a:endParaRPr lang="pl-PL" altLang="pl-PL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2024" y="1835097"/>
            <a:ext cx="11035551" cy="4332621"/>
          </a:xfrm>
        </p:spPr>
        <p:txBody>
          <a:bodyPr>
            <a:normAutofit fontScale="40000" lnSpcReduction="20000"/>
          </a:bodyPr>
          <a:lstStyle/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7500" dirty="0">
                <a:latin typeface="Arial" panose="020B0604020202020204" pitchFamily="34" charset="0"/>
                <a:cs typeface="Arial" panose="020B0604020202020204" pitchFamily="34" charset="0"/>
              </a:rPr>
              <a:t>Osobie samotnie gospodarującej, której dochód nie przekracza kryterium dochodowego osoby samotnie gospodarującej, </a:t>
            </a:r>
            <a:r>
              <a:rPr lang="pl-PL" sz="7500" b="1" dirty="0">
                <a:latin typeface="Arial" panose="020B0604020202020204" pitchFamily="34" charset="0"/>
                <a:cs typeface="Arial" panose="020B0604020202020204" pitchFamily="34" charset="0"/>
              </a:rPr>
              <a:t>tj. 634 </a:t>
            </a:r>
            <a:r>
              <a:rPr lang="pl-PL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7500" dirty="0">
                <a:latin typeface="Arial" panose="020B0604020202020204" pitchFamily="34" charset="0"/>
                <a:cs typeface="Arial" panose="020B0604020202020204" pitchFamily="34" charset="0"/>
              </a:rPr>
              <a:t>Osobie w rodzinie, której dochód na osobę nie przekracza kryterium dochodowego na osobę w rodzinie, </a:t>
            </a:r>
            <a:r>
              <a:rPr lang="pl-PL" sz="7500" b="1" dirty="0">
                <a:latin typeface="Arial" panose="020B0604020202020204" pitchFamily="34" charset="0"/>
                <a:cs typeface="Arial" panose="020B0604020202020204" pitchFamily="34" charset="0"/>
              </a:rPr>
              <a:t>tj. kwoty 514 </a:t>
            </a:r>
            <a:r>
              <a:rPr lang="pl-PL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7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7500" dirty="0">
                <a:latin typeface="Arial" panose="020B0604020202020204" pitchFamily="34" charset="0"/>
                <a:cs typeface="Arial" panose="020B0604020202020204" pitchFamily="34" charset="0"/>
              </a:rPr>
              <a:t>Rodzinom, których dochód nie przekracza kwoty kryterium dochodowego na osobę w rodzinie, </a:t>
            </a:r>
            <a:r>
              <a:rPr lang="pl-PL" sz="7500" b="1" dirty="0">
                <a:latin typeface="Arial" panose="020B0604020202020204" pitchFamily="34" charset="0"/>
                <a:cs typeface="Arial" panose="020B0604020202020204" pitchFamily="34" charset="0"/>
              </a:rPr>
              <a:t>tj. 514 zł</a:t>
            </a:r>
            <a:r>
              <a:rPr lang="pl-PL" sz="7500" dirty="0">
                <a:latin typeface="Arial" panose="020B0604020202020204" pitchFamily="34" charset="0"/>
                <a:cs typeface="Arial" panose="020B0604020202020204" pitchFamily="34" charset="0"/>
              </a:rPr>
              <a:t>, pomnożonej przez liczbę członków rodziny</a:t>
            </a: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1984001" y="-144388"/>
            <a:ext cx="9849411" cy="1153867"/>
          </a:xfrm>
        </p:spPr>
        <p:txBody>
          <a:bodyPr>
            <a:noAutofit/>
          </a:bodyPr>
          <a:lstStyle/>
          <a:p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Prawo do świadczeń pomocy </a:t>
            </a:r>
            <a:r>
              <a:rPr lang="pl-PL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społecznej </a:t>
            </a:r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przysługuje</a:t>
            </a:r>
          </a:p>
        </p:txBody>
      </p:sp>
    </p:spTree>
    <p:extLst>
      <p:ext uri="{BB962C8B-B14F-4D97-AF65-F5344CB8AC3E}">
        <p14:creationId xmlns:p14="http://schemas.microsoft.com/office/powerpoint/2010/main" val="2729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33599" y="-30303"/>
            <a:ext cx="9144000" cy="109168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Świadczenia pomocy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społecznej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1708" y="1695411"/>
            <a:ext cx="10458449" cy="4037527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Świadczenia pieniężne:</a:t>
            </a: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zasiłek stały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zasiłek okresowy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zasiłek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celowy i specjalny zasiłek celowy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zasiłek i pożyczka na ekonomiczne usamodzielnienie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pomoc na usamodzielnienie oraz na kontynuowanie nauki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świadczenie pieniężne na utrzymanie i pokrycie wydatków związanych z nauką języka polskiego dla uchodźców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wynagrodzenie należne opiekunowi z tytułu sprawowania opieki przyznane przez sąd</a:t>
            </a:r>
          </a:p>
        </p:txBody>
      </p:sp>
    </p:spTree>
    <p:extLst>
      <p:ext uri="{BB962C8B-B14F-4D97-AF65-F5344CB8AC3E}">
        <p14:creationId xmlns:p14="http://schemas.microsoft.com/office/powerpoint/2010/main" val="6189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4526" y="-484095"/>
            <a:ext cx="9144000" cy="15589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Świadczenia pomocy społecznej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2609" y="1360603"/>
            <a:ext cx="10822920" cy="314163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Świadczenia niepieniężne: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praca socjalna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bilet kredytowany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składki na ubezpieczenie zdrowotne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składki na ubezpieczenia społeczne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pomoc rzeczowa, w tym na ekonomiczne usamodzielnienie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sprawienie pogrzebu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poradnictwo specjalistyczne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interwencja kryzysowa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schronienie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2064</Words>
  <Application>Microsoft Office PowerPoint</Application>
  <PresentationFormat>Panoramiczny</PresentationFormat>
  <Paragraphs>502</Paragraphs>
  <Slides>35</Slides>
  <Notes>18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Lato</vt:lpstr>
      <vt:lpstr>Times New Roman</vt:lpstr>
      <vt:lpstr>Wingdings</vt:lpstr>
      <vt:lpstr>Motyw pakietu Office</vt:lpstr>
      <vt:lpstr>Document</vt:lpstr>
      <vt:lpstr>Prezentacja programu PowerPoint</vt:lpstr>
      <vt:lpstr>Prezentacja programu PowerPoint</vt:lpstr>
      <vt:lpstr>Podstawy prawne pomocy społecznej</vt:lpstr>
      <vt:lpstr>Główne cele pomocy społecznej</vt:lpstr>
      <vt:lpstr>Prawo do świadczeń pomocy społecznej przysługuje:</vt:lpstr>
      <vt:lpstr>Przyczyny udzielania pomocy</vt:lpstr>
      <vt:lpstr>Prawo do świadczeń pomocy społecznej przysługuje</vt:lpstr>
      <vt:lpstr>Świadczenia pomocy społecznej</vt:lpstr>
      <vt:lpstr>Świadczenia pomocy społecznej</vt:lpstr>
      <vt:lpstr>Świadczenia pomocy społecznej</vt:lpstr>
      <vt:lpstr>Podział administracyjny Krakowa</vt:lpstr>
      <vt:lpstr>System pomocy społecznej w Krakowie</vt:lpstr>
      <vt:lpstr>Główne przyczyny udzielania pomocy</vt:lpstr>
      <vt:lpstr>Struktura Miejskiego Ośrodka Pomocy Społecznej</vt:lpstr>
      <vt:lpstr>Prezentacja programu PowerPoint</vt:lpstr>
      <vt:lpstr>Prezentacja programu PowerPoint</vt:lpstr>
      <vt:lpstr>System pomocy społecznej w Krakowie</vt:lpstr>
      <vt:lpstr>Wspieranie rodziny </vt:lpstr>
      <vt:lpstr>Poradnictwo specjalistyczne i terapia rodzin</vt:lpstr>
      <vt:lpstr>Wspieranie rodziny - Piecza zastępcza</vt:lpstr>
      <vt:lpstr>Wspieranie rodziny - Piecza zastępcza</vt:lpstr>
      <vt:lpstr>Wspieranie rodziny - Piecza zastępcza</vt:lpstr>
      <vt:lpstr>Wsparcie osób i rodzin w środowisku</vt:lpstr>
      <vt:lpstr>Wsparcie osób i rodzin w środowisku</vt:lpstr>
      <vt:lpstr>Wsparcie osób i rodzin w środowisku</vt:lpstr>
      <vt:lpstr>Wsparcie osób i rodzin w środowisku</vt:lpstr>
      <vt:lpstr>Wsparcie osób i rodzin w środowisku</vt:lpstr>
      <vt:lpstr>Wolontariat</vt:lpstr>
      <vt:lpstr>Wsparcie osób i rodzin w środowisku</vt:lpstr>
      <vt:lpstr>Wsparcie osób i rodzin w środowisku</vt:lpstr>
      <vt:lpstr>Wsparcie osób i rodzin w środowisku</vt:lpstr>
      <vt:lpstr>Osoby wykluczone zawodowo i społecznie</vt:lpstr>
      <vt:lpstr>Zatrudnienie socjalne</vt:lpstr>
      <vt:lpstr>Zatrudnienie socjalne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Microsoft Office</dc:creator>
  <cp:lastModifiedBy>Rutkowski Sebastian</cp:lastModifiedBy>
  <cp:revision>231</cp:revision>
  <cp:lastPrinted>2018-04-13T11:27:15Z</cp:lastPrinted>
  <dcterms:created xsi:type="dcterms:W3CDTF">2017-04-18T17:54:13Z</dcterms:created>
  <dcterms:modified xsi:type="dcterms:W3CDTF">2018-04-13T11:54:32Z</dcterms:modified>
</cp:coreProperties>
</file>