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26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27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28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7" r:id="rId2"/>
    <p:sldId id="487" r:id="rId3"/>
    <p:sldId id="500" r:id="rId4"/>
    <p:sldId id="486" r:id="rId5"/>
    <p:sldId id="512" r:id="rId6"/>
    <p:sldId id="513" r:id="rId7"/>
    <p:sldId id="516" r:id="rId8"/>
    <p:sldId id="501" r:id="rId9"/>
    <p:sldId id="515" r:id="rId10"/>
    <p:sldId id="517" r:id="rId11"/>
    <p:sldId id="518" r:id="rId12"/>
    <p:sldId id="520" r:id="rId13"/>
    <p:sldId id="507" r:id="rId14"/>
    <p:sldId id="521" r:id="rId15"/>
    <p:sldId id="522" r:id="rId16"/>
    <p:sldId id="519" r:id="rId17"/>
    <p:sldId id="524" r:id="rId18"/>
    <p:sldId id="525" r:id="rId19"/>
    <p:sldId id="526" r:id="rId20"/>
    <p:sldId id="508" r:id="rId21"/>
    <p:sldId id="527" r:id="rId22"/>
    <p:sldId id="509" r:id="rId23"/>
    <p:sldId id="528" r:id="rId24"/>
    <p:sldId id="529" r:id="rId25"/>
    <p:sldId id="510" r:id="rId26"/>
    <p:sldId id="530" r:id="rId27"/>
    <p:sldId id="531" r:id="rId28"/>
    <p:sldId id="532" r:id="rId29"/>
    <p:sldId id="533" r:id="rId30"/>
    <p:sldId id="502" r:id="rId31"/>
    <p:sldId id="503" r:id="rId32"/>
    <p:sldId id="490" r:id="rId33"/>
    <p:sldId id="511" r:id="rId34"/>
    <p:sldId id="489" r:id="rId35"/>
  </p:sldIdLst>
  <p:sldSz cx="9144000" cy="6858000" type="screen4x3"/>
  <p:notesSz cx="6784975" cy="9906000"/>
  <p:defaultTextStyle>
    <a:defPPr>
      <a:defRPr lang="en-US"/>
    </a:defPPr>
    <a:lvl1pPr algn="just" rtl="0" fontAlgn="base">
      <a:spcBef>
        <a:spcPct val="20000"/>
      </a:spcBef>
      <a:spcAft>
        <a:spcPct val="0"/>
      </a:spcAft>
      <a:buChar char="–"/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just" rtl="0" fontAlgn="base">
      <a:spcBef>
        <a:spcPct val="20000"/>
      </a:spcBef>
      <a:spcAft>
        <a:spcPct val="0"/>
      </a:spcAft>
      <a:buChar char="–"/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just" rtl="0" fontAlgn="base">
      <a:spcBef>
        <a:spcPct val="20000"/>
      </a:spcBef>
      <a:spcAft>
        <a:spcPct val="0"/>
      </a:spcAft>
      <a:buChar char="–"/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just" rtl="0" fontAlgn="base">
      <a:spcBef>
        <a:spcPct val="20000"/>
      </a:spcBef>
      <a:spcAft>
        <a:spcPct val="0"/>
      </a:spcAft>
      <a:buChar char="–"/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just" rtl="0" fontAlgn="base">
      <a:spcBef>
        <a:spcPct val="20000"/>
      </a:spcBef>
      <a:spcAft>
        <a:spcPct val="0"/>
      </a:spcAft>
      <a:buChar char="–"/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A50021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3" autoAdjust="0"/>
    <p:restoredTop sz="85765" autoAdjust="0"/>
  </p:normalViewPr>
  <p:slideViewPr>
    <p:cSldViewPr>
      <p:cViewPr>
        <p:scale>
          <a:sx n="59" d="100"/>
          <a:sy n="59" d="100"/>
        </p:scale>
        <p:origin x="-3030" y="-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166" y="-102"/>
      </p:cViewPr>
      <p:guideLst>
        <p:guide orient="horz" pos="3120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925" y="0"/>
            <a:ext cx="29400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400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925" y="9410700"/>
            <a:ext cx="29400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AAA50C08-62E3-423C-BB35-B8AB6D4021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287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44925" y="0"/>
            <a:ext cx="29400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05350"/>
            <a:ext cx="4975225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765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400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4925" y="9410700"/>
            <a:ext cx="29400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14107204-B799-48B3-BC5C-F42D428334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689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14C2E1B-773D-4A9D-B5D5-A16180B9E976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1</a:t>
            </a:fld>
            <a:endParaRPr lang="cs-CZ" altLang="cs-CZ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10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11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12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13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14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15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16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17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18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19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2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20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21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22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23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24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25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26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27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28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29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3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30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31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32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33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34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4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5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6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7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8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CF3A28-A49B-4E35-A8F7-23A3E8CF1B3F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9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E2B65-5DBC-4CD2-8920-5406DA343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3504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9E2CE-DF5B-434B-AE1E-D238FC3E2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38866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5C8EE-29D1-4818-A6CF-8BF569B32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4919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334CF-2D24-4E3C-9303-0979F4245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470402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F3CA1-210A-4641-B4CC-5D1B9D0BA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1901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1F571-7A62-41DD-B21E-2A4465441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59664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30391-C004-47F8-8562-45880C929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15835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81356-0C9A-42DD-A365-4C726417DA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49906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25EAB-553C-475E-8176-995780E6A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99060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8717C-C899-4CC3-9268-14B0F3D9E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73522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0C9F9-6D68-4C94-B952-5D1FA66A1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48723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>
                <a:latin typeface="+mn-lt"/>
              </a:defRPr>
            </a:lvl1pPr>
          </a:lstStyle>
          <a:p>
            <a:pPr>
              <a:defRPr/>
            </a:pPr>
            <a:fld id="{39E620CF-4C81-45B9-A676-B18839B54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2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sv.cz/cs/14279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sluzbyprevence.mpsv.cz/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uvodst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2411760" y="1412776"/>
            <a:ext cx="6480720" cy="241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8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Seminář 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cs-CZ" altLang="cs-CZ" sz="28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k tematickým okruhům</a:t>
            </a: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cs-CZ" altLang="cs-CZ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Pracovní materiály 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cs-CZ" altLang="cs-CZ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k věcnému záměru zákona o sociálních pracovních</a:t>
            </a: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cs-CZ" altLang="cs-CZ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18. března 2014, Praha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endParaRPr lang="en-US" altLang="cs-CZ" sz="2000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2915816" y="4725740"/>
            <a:ext cx="5976663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cs-CZ" altLang="cs-CZ" sz="22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PhDr. Melanie Zajacová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cs-CZ" altLang="cs-CZ" sz="22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Mgr. Filip Novotný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cs-CZ" altLang="cs-CZ" sz="22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Odbor sociálních služeb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cs-CZ" altLang="cs-CZ" sz="22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Ministerstvo práce a sociálních věcí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200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Téma 1: obecně k záměru zákona - II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543" y="1341328"/>
            <a:ext cx="8135937" cy="5256024"/>
          </a:xfrm>
        </p:spPr>
        <p:txBody>
          <a:bodyPr numCol="1"/>
          <a:lstStyle/>
          <a:p>
            <a:pPr marL="0" lvl="1" indent="0">
              <a:buNone/>
            </a:pPr>
            <a:r>
              <a:rPr lang="cs-CZ" sz="2400" b="1" dirty="0" smtClean="0">
                <a:ea typeface="+mn-ea"/>
                <a:cs typeface="+mn-cs"/>
              </a:rPr>
              <a:t>PRO</a:t>
            </a:r>
          </a:p>
          <a:p>
            <a:pPr marL="342900" lvl="1" indent="-342900">
              <a:buFontTx/>
              <a:buChar char="•"/>
            </a:pPr>
            <a:r>
              <a:rPr lang="cs-CZ" sz="2400" i="1" dirty="0" smtClean="0">
                <a:ea typeface="+mn-ea"/>
                <a:cs typeface="+mn-cs"/>
              </a:rPr>
              <a:t>Vytvořit </a:t>
            </a:r>
            <a:r>
              <a:rPr lang="cs-CZ" sz="2400" i="1" dirty="0">
                <a:ea typeface="+mn-ea"/>
                <a:cs typeface="+mn-cs"/>
              </a:rPr>
              <a:t>společnou normu pro sociální pracovníky napříč resorty.</a:t>
            </a:r>
          </a:p>
          <a:p>
            <a:r>
              <a:rPr lang="cs-CZ" sz="2400" i="1" dirty="0" smtClean="0"/>
              <a:t>Jednoznačnost</a:t>
            </a:r>
            <a:r>
              <a:rPr lang="cs-CZ" sz="2400" i="1" dirty="0"/>
              <a:t>, přehlednost a komplexní </a:t>
            </a:r>
            <a:r>
              <a:rPr lang="cs-CZ" sz="2400" i="1" dirty="0" smtClean="0"/>
              <a:t>vymezení.</a:t>
            </a:r>
            <a:endParaRPr lang="cs-CZ" sz="2400" i="1" dirty="0"/>
          </a:p>
          <a:p>
            <a:r>
              <a:rPr lang="cs-CZ" sz="2400" i="1" dirty="0" smtClean="0"/>
              <a:t>Současné </a:t>
            </a:r>
            <a:r>
              <a:rPr lang="cs-CZ" sz="2400" i="1" dirty="0"/>
              <a:t>vymezení v zákoně 108/2006 Sb</a:t>
            </a:r>
            <a:r>
              <a:rPr lang="cs-CZ" sz="2400" i="1" dirty="0" smtClean="0"/>
              <a:t>., </a:t>
            </a:r>
            <a:r>
              <a:rPr lang="cs-CZ" sz="2400" i="1" dirty="0"/>
              <a:t>nedává sociální práci exkluzivitu, resp. monopol na určité specifikované činnosti, které nemůže vykonávat nikdo jiný než sociální pracovník</a:t>
            </a:r>
            <a:r>
              <a:rPr lang="cs-CZ" sz="2400" i="1" dirty="0" smtClean="0"/>
              <a:t>.</a:t>
            </a:r>
          </a:p>
          <a:p>
            <a:r>
              <a:rPr lang="cs-CZ" sz="2400" i="1" dirty="0"/>
              <a:t>Vítáme zákon, pokud chceme změnu, něco dokázat a chtít, aby nás někdo respektoval. Jsme rádi, že MPSV a další instituce vynaložily velké úsilí o zlepšení prestiže profese.</a:t>
            </a:r>
          </a:p>
          <a:p>
            <a:r>
              <a:rPr lang="cs-CZ" sz="2400" i="1" dirty="0"/>
              <a:t>Domníváme se, že zákon přinese posílení postavení sociální práce v rámci organizací a i ve společnosti.</a:t>
            </a:r>
          </a:p>
          <a:p>
            <a:endParaRPr lang="cs-CZ" sz="2400" i="1" dirty="0"/>
          </a:p>
          <a:p>
            <a:pPr marL="342900" lvl="1" indent="-342900">
              <a:buFontTx/>
              <a:buChar char="•"/>
              <a:defRPr/>
            </a:pPr>
            <a:endParaRPr lang="cs-CZ" sz="2400" i="1" dirty="0"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2400" i="1" dirty="0"/>
          </a:p>
          <a:p>
            <a:pPr>
              <a:buFontTx/>
              <a:buChar char="•"/>
              <a:defRPr/>
            </a:pPr>
            <a:endParaRPr lang="cs-CZ" sz="2400" i="1" dirty="0"/>
          </a:p>
          <a:p>
            <a:pPr>
              <a:buFontTx/>
              <a:buChar char="•"/>
              <a:defRPr/>
            </a:pPr>
            <a:endParaRPr lang="cs-CZ" sz="2400" i="1" dirty="0"/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96038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Téma 1: obecně k záměru zákona - III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543" y="1341328"/>
            <a:ext cx="8135937" cy="5256024"/>
          </a:xfrm>
        </p:spPr>
        <p:txBody>
          <a:bodyPr numCol="1"/>
          <a:lstStyle/>
          <a:p>
            <a:pPr marL="0" lvl="1" indent="0">
              <a:buNone/>
            </a:pPr>
            <a:r>
              <a:rPr lang="cs-CZ" sz="2400" b="1" dirty="0" smtClean="0">
                <a:ea typeface="+mn-ea"/>
                <a:cs typeface="+mn-cs"/>
              </a:rPr>
              <a:t>PROTI</a:t>
            </a:r>
          </a:p>
          <a:p>
            <a:r>
              <a:rPr lang="cs-CZ" sz="2400" i="1" dirty="0"/>
              <a:t>Zákon nezmění prestiž sociální práce – způsobeno cílovou skupinou, státem a veřejností.</a:t>
            </a:r>
          </a:p>
          <a:p>
            <a:r>
              <a:rPr lang="cs-CZ" sz="2400" i="1" dirty="0" smtClean="0"/>
              <a:t>Dojde ke zvýšení </a:t>
            </a:r>
            <a:r>
              <a:rPr lang="cs-CZ" sz="2400" i="1" dirty="0"/>
              <a:t>administrativní zátěže a </a:t>
            </a:r>
            <a:r>
              <a:rPr lang="cs-CZ" sz="2400" i="1" dirty="0" smtClean="0"/>
              <a:t>nákladů.</a:t>
            </a:r>
          </a:p>
          <a:p>
            <a:r>
              <a:rPr lang="cs-CZ" sz="2400" i="1" dirty="0"/>
              <a:t>Není třeba </a:t>
            </a:r>
            <a:r>
              <a:rPr lang="cs-CZ" sz="2400" i="1" dirty="0" smtClean="0"/>
              <a:t>něco měnit, </a:t>
            </a:r>
            <a:r>
              <a:rPr lang="cs-CZ" sz="2400" i="1" dirty="0"/>
              <a:t>máme zákon </a:t>
            </a:r>
            <a:r>
              <a:rPr lang="cs-CZ" sz="2400" i="1" dirty="0" smtClean="0"/>
              <a:t>108/2006 Sb.</a:t>
            </a:r>
          </a:p>
          <a:p>
            <a:r>
              <a:rPr lang="cs-CZ" sz="2400" i="1" dirty="0" smtClean="0"/>
              <a:t>Materiál obsahuje málo informací, je nepřehledný a nedostatečně konkretizovaný.</a:t>
            </a:r>
            <a:endParaRPr lang="cs-CZ" sz="2400" i="1" dirty="0"/>
          </a:p>
          <a:p>
            <a:endParaRPr lang="cs-CZ" sz="2400" i="1" dirty="0"/>
          </a:p>
          <a:p>
            <a:endParaRPr lang="cs-CZ" sz="2400" i="1" dirty="0"/>
          </a:p>
          <a:p>
            <a:endParaRPr lang="cs-CZ" sz="2400" i="1" dirty="0"/>
          </a:p>
          <a:p>
            <a:pPr marL="342900" lvl="1" indent="-342900">
              <a:buFontTx/>
              <a:buChar char="•"/>
              <a:defRPr/>
            </a:pPr>
            <a:endParaRPr lang="cs-CZ" sz="2400" i="1" dirty="0"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2400" i="1" dirty="0"/>
          </a:p>
          <a:p>
            <a:pPr>
              <a:buFontTx/>
              <a:buChar char="•"/>
              <a:defRPr/>
            </a:pPr>
            <a:endParaRPr lang="cs-CZ" sz="2400" i="1" dirty="0"/>
          </a:p>
          <a:p>
            <a:pPr>
              <a:buFontTx/>
              <a:buChar char="•"/>
              <a:defRPr/>
            </a:pPr>
            <a:endParaRPr lang="cs-CZ" sz="2400" i="1" dirty="0"/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18524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Téma 1: obecně k záměru zákona - IV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543" y="1341328"/>
            <a:ext cx="8135937" cy="5256024"/>
          </a:xfrm>
        </p:spPr>
        <p:txBody>
          <a:bodyPr numCol="1"/>
          <a:lstStyle/>
          <a:p>
            <a:pPr marL="0" indent="0">
              <a:buNone/>
            </a:pPr>
            <a:r>
              <a:rPr lang="cs-CZ" sz="2400" b="1" dirty="0" smtClean="0"/>
              <a:t>Otázky a témata</a:t>
            </a:r>
          </a:p>
          <a:p>
            <a:r>
              <a:rPr lang="cs-CZ" sz="2400" i="1" dirty="0"/>
              <a:t>Z</a:t>
            </a:r>
            <a:r>
              <a:rPr lang="cs-CZ" sz="2400" i="1" dirty="0" smtClean="0"/>
              <a:t>ačlenit do zákona pracovníky </a:t>
            </a:r>
            <a:r>
              <a:rPr lang="cs-CZ" sz="2400" i="1" dirty="0"/>
              <a:t>v sociálních službách x oddělit pracovníky v sociálních </a:t>
            </a:r>
            <a:r>
              <a:rPr lang="cs-CZ" sz="2400" i="1" dirty="0" smtClean="0"/>
              <a:t>službách?</a:t>
            </a:r>
            <a:endParaRPr lang="cs-CZ" sz="2400" i="1" dirty="0"/>
          </a:p>
          <a:p>
            <a:r>
              <a:rPr lang="cs-CZ" sz="2400" i="1" dirty="0"/>
              <a:t>Z</a:t>
            </a:r>
            <a:r>
              <a:rPr lang="cs-CZ" sz="2400" i="1" dirty="0" smtClean="0"/>
              <a:t>mění </a:t>
            </a:r>
            <a:r>
              <a:rPr lang="cs-CZ" sz="2400" i="1" dirty="0"/>
              <a:t>se radikálně situace všech cílových skupin a příjemců sociální </a:t>
            </a:r>
            <a:r>
              <a:rPr lang="cs-CZ" sz="2400" i="1" dirty="0" smtClean="0"/>
              <a:t>práce?</a:t>
            </a:r>
            <a:endParaRPr lang="cs-CZ" sz="2400" i="1" dirty="0"/>
          </a:p>
          <a:p>
            <a:r>
              <a:rPr lang="cs-CZ" sz="2400" i="1" dirty="0"/>
              <a:t>Diskutovat o prováděcím předpisu společně se </a:t>
            </a:r>
            <a:r>
              <a:rPr lang="cs-CZ" sz="2400" i="1" dirty="0" smtClean="0"/>
              <a:t>zákonem.</a:t>
            </a:r>
            <a:endParaRPr lang="cs-CZ" sz="2400" i="1" dirty="0"/>
          </a:p>
          <a:p>
            <a:r>
              <a:rPr lang="cs-CZ" sz="2400" i="1" dirty="0"/>
              <a:t>Určit maximální počet klientů na sociálního </a:t>
            </a:r>
            <a:r>
              <a:rPr lang="cs-CZ" sz="2400" i="1" dirty="0" smtClean="0"/>
              <a:t>pracovníka.</a:t>
            </a:r>
            <a:endParaRPr lang="cs-CZ" sz="2400" i="1" dirty="0"/>
          </a:p>
          <a:p>
            <a:r>
              <a:rPr lang="cs-CZ" sz="2400" b="1" i="1" dirty="0">
                <a:solidFill>
                  <a:schemeClr val="accent1">
                    <a:lumMod val="75000"/>
                  </a:schemeClr>
                </a:solidFill>
              </a:rPr>
              <a:t>Téma finančního ohodnocování</a:t>
            </a:r>
          </a:p>
          <a:p>
            <a:r>
              <a:rPr lang="cs-CZ" sz="2400" i="1" dirty="0" smtClean="0"/>
              <a:t>Historie vzniku </a:t>
            </a:r>
            <a:r>
              <a:rPr lang="cs-CZ" sz="2400" i="1" dirty="0"/>
              <a:t>stávajících materiálů a kdo </a:t>
            </a:r>
            <a:r>
              <a:rPr lang="cs-CZ" sz="2400" i="1" dirty="0" smtClean="0"/>
              <a:t>se podílel na jejich obsahu?</a:t>
            </a:r>
            <a:endParaRPr lang="cs-CZ" sz="2400" i="1" dirty="0"/>
          </a:p>
          <a:p>
            <a:endParaRPr lang="cs-CZ" sz="2400" i="1" dirty="0"/>
          </a:p>
          <a:p>
            <a:endParaRPr lang="cs-CZ" sz="2400" i="1" dirty="0"/>
          </a:p>
          <a:p>
            <a:endParaRPr lang="cs-CZ" sz="2400" i="1" dirty="0"/>
          </a:p>
          <a:p>
            <a:pPr marL="342900" lvl="1" indent="-342900">
              <a:buFontTx/>
              <a:buChar char="•"/>
              <a:defRPr/>
            </a:pPr>
            <a:endParaRPr lang="cs-CZ" sz="2400" i="1" dirty="0"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2400" i="1" dirty="0"/>
          </a:p>
          <a:p>
            <a:pPr>
              <a:buFontTx/>
              <a:buChar char="•"/>
              <a:defRPr/>
            </a:pPr>
            <a:endParaRPr lang="cs-CZ" sz="2400" i="1" dirty="0"/>
          </a:p>
          <a:p>
            <a:pPr>
              <a:buFontTx/>
              <a:buChar char="•"/>
              <a:defRPr/>
            </a:pPr>
            <a:endParaRPr lang="cs-CZ" sz="2400" i="1" dirty="0"/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62178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349000"/>
            <a:ext cx="7776000" cy="2160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Téma 2: 	Sociální pracovníci</a:t>
            </a:r>
            <a:endParaRPr lang="cs-CZ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20655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Téma 2: sociální pracovníci - I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543" y="1341328"/>
            <a:ext cx="8135937" cy="5040000"/>
          </a:xfrm>
        </p:spPr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cs-CZ" sz="2400" i="1" dirty="0"/>
              <a:t>Je zapotřebí více rozpracovat a specifikovat kompetence, práva a povinnosti sociálního pracovníka.</a:t>
            </a:r>
          </a:p>
          <a:p>
            <a:pPr marL="342900" lvl="1" indent="-342900">
              <a:buFontTx/>
              <a:buChar char="•"/>
              <a:defRPr/>
            </a:pPr>
            <a:endParaRPr lang="cs-CZ" sz="2400" i="1" dirty="0"/>
          </a:p>
          <a:p>
            <a:pPr marL="342900" lvl="1" indent="-342900">
              <a:buFontTx/>
              <a:buChar char="•"/>
              <a:defRPr/>
            </a:pPr>
            <a:r>
              <a:rPr lang="cs-CZ" sz="2400" i="1" dirty="0"/>
              <a:t>Nerozumíme smyslu členění sociálních pracovníků </a:t>
            </a:r>
          </a:p>
          <a:p>
            <a:pPr marL="342900" lvl="1" indent="-342900">
              <a:buFontTx/>
              <a:buChar char="•"/>
              <a:defRPr/>
            </a:pPr>
            <a:r>
              <a:rPr lang="cs-CZ" sz="2400" i="1" dirty="0" smtClean="0"/>
              <a:t>Zrušení </a:t>
            </a:r>
            <a:r>
              <a:rPr lang="cs-CZ" sz="2400" i="1" dirty="0"/>
              <a:t>členění, zachování jedné profese </a:t>
            </a:r>
          </a:p>
          <a:p>
            <a:pPr marL="342900" lvl="1" indent="-342900">
              <a:buFontTx/>
              <a:buChar char="•"/>
              <a:defRPr/>
            </a:pPr>
            <a:r>
              <a:rPr lang="cs-CZ" sz="2400" i="1" dirty="0"/>
              <a:t>Jak jsou myšleny </a:t>
            </a:r>
            <a:r>
              <a:rPr lang="cs-CZ" sz="2400" i="1" dirty="0" smtClean="0"/>
              <a:t>specializace</a:t>
            </a:r>
          </a:p>
          <a:p>
            <a:pPr marL="342900" lvl="1" indent="-342900">
              <a:buFontTx/>
              <a:buChar char="•"/>
              <a:defRPr/>
            </a:pPr>
            <a:r>
              <a:rPr lang="cs-CZ" sz="2400" i="1" dirty="0"/>
              <a:t>Zrušit termín </a:t>
            </a:r>
            <a:r>
              <a:rPr lang="cs-CZ" sz="2400" i="1" dirty="0" err="1" smtClean="0"/>
              <a:t>socionom</a:t>
            </a:r>
            <a:endParaRPr lang="cs-CZ" sz="2400" i="1" dirty="0"/>
          </a:p>
          <a:p>
            <a:pPr marL="342900" lvl="1" indent="-342900">
              <a:buFontTx/>
              <a:buChar char="•"/>
              <a:defRPr/>
            </a:pPr>
            <a:endParaRPr lang="cs-CZ" sz="2400" i="1" dirty="0"/>
          </a:p>
          <a:p>
            <a:pPr marL="342900" lvl="1" indent="-342900">
              <a:buFontTx/>
              <a:buChar char="•"/>
              <a:defRPr/>
            </a:pPr>
            <a:r>
              <a:rPr lang="cs-CZ" sz="2400" i="1" dirty="0"/>
              <a:t>Přidali bychom pozici asistent sociálního pracovníka</a:t>
            </a:r>
          </a:p>
          <a:p>
            <a:pPr marL="342900" lvl="1" indent="-342900">
              <a:buFontTx/>
              <a:buChar char="•"/>
              <a:defRPr/>
            </a:pPr>
            <a:endParaRPr lang="cs-CZ" sz="2400" i="1" dirty="0"/>
          </a:p>
          <a:p>
            <a:pPr marL="342900" lvl="1" indent="-342900">
              <a:buFontTx/>
              <a:buChar char="•"/>
              <a:defRPr/>
            </a:pPr>
            <a:r>
              <a:rPr lang="cs-CZ" sz="2400" i="1" dirty="0"/>
              <a:t>Další zátěž sociálních pracovníků.</a:t>
            </a:r>
          </a:p>
          <a:p>
            <a:pPr marL="0" lvl="1" indent="0">
              <a:buNone/>
              <a:defRPr/>
            </a:pPr>
            <a:endParaRPr lang="cs-CZ" sz="2400" i="1" dirty="0" smtClean="0"/>
          </a:p>
          <a:p>
            <a:pPr marL="0" lvl="1" indent="0">
              <a:buNone/>
              <a:defRPr/>
            </a:pPr>
            <a:endParaRPr lang="cs-CZ" sz="2400" dirty="0"/>
          </a:p>
          <a:p>
            <a:pPr marL="0" indent="0" algn="just" eaLnBrk="1" hangingPunct="1">
              <a:buNone/>
              <a:defRPr/>
            </a:pPr>
            <a:endParaRPr lang="cs-CZ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sz="18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Tx/>
              <a:buNone/>
              <a:defRPr/>
            </a:pPr>
            <a:endParaRPr lang="cs-CZ" sz="8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8083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Téma 2: sociální pracovníci - II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543" y="1341328"/>
            <a:ext cx="8135937" cy="5040000"/>
          </a:xfrm>
        </p:spPr>
        <p:txBody>
          <a:bodyPr/>
          <a:lstStyle/>
          <a:p>
            <a:r>
              <a:rPr lang="cs-CZ" sz="2400" i="1" dirty="0"/>
              <a:t>V důsledku zvýšení nákladů na zaměstnávání sociálního pracovníka dojde u zaměstnavatelů, kteří hradí převážně </a:t>
            </a:r>
            <a:r>
              <a:rPr lang="cs-CZ" sz="2400" i="1" dirty="0" smtClean="0"/>
              <a:t>svoji </a:t>
            </a:r>
            <a:r>
              <a:rPr lang="cs-CZ" sz="2400" i="1" dirty="0"/>
              <a:t>činnost z dotací a grantů, ke snížení mzdového ohodnocení sociálních pracovníků.</a:t>
            </a:r>
          </a:p>
          <a:p>
            <a:pPr marL="342900" lvl="1" indent="-342900">
              <a:buFontTx/>
              <a:buChar char="•"/>
              <a:defRPr/>
            </a:pPr>
            <a:endParaRPr lang="cs-CZ" sz="2400" i="1" dirty="0"/>
          </a:p>
          <a:p>
            <a:r>
              <a:rPr lang="cs-CZ" sz="2400" i="1" dirty="0"/>
              <a:t>Kdo bude vykonávat dohled nad všeobecným sociálním pracovníkem? </a:t>
            </a:r>
          </a:p>
          <a:p>
            <a:pPr marL="342900" lvl="1" indent="-342900">
              <a:buFontTx/>
              <a:buChar char="•"/>
              <a:defRPr/>
            </a:pPr>
            <a:r>
              <a:rPr lang="cs-CZ" sz="2400" i="1" dirty="0"/>
              <a:t>Každý si bude chtít zvýšit kvalifikaci a všeobecné pak budou dělat jen studenti?</a:t>
            </a:r>
          </a:p>
          <a:p>
            <a:pPr marL="342900" lvl="1" indent="-342900">
              <a:buFontTx/>
              <a:buChar char="•"/>
              <a:defRPr/>
            </a:pPr>
            <a:r>
              <a:rPr lang="cs-CZ" sz="2400" i="1" dirty="0"/>
              <a:t>Stanovení počtu 10 pracovníků pro specialistu, proč toto číslo?</a:t>
            </a:r>
          </a:p>
          <a:p>
            <a:pPr marL="342900" lvl="1" indent="-342900">
              <a:buFontTx/>
              <a:buChar char="•"/>
              <a:defRPr/>
            </a:pPr>
            <a:r>
              <a:rPr lang="cs-CZ" sz="2400" i="1" dirty="0"/>
              <a:t>Nestane se ze </a:t>
            </a:r>
            <a:r>
              <a:rPr lang="cs-CZ" sz="2400" i="1" dirty="0" err="1"/>
              <a:t>socionoma</a:t>
            </a:r>
            <a:r>
              <a:rPr lang="cs-CZ" sz="2400" i="1" dirty="0"/>
              <a:t> za pár let jen teoretik bez potřebné praxe v terénu?</a:t>
            </a:r>
          </a:p>
          <a:p>
            <a:pPr marL="342900" lvl="1" indent="-342900">
              <a:buFontTx/>
              <a:buChar char="•"/>
              <a:defRPr/>
            </a:pPr>
            <a:endParaRPr lang="cs-CZ" sz="2400" i="1" dirty="0"/>
          </a:p>
          <a:p>
            <a:pPr marL="0" lvl="1" indent="0">
              <a:buNone/>
              <a:defRPr/>
            </a:pPr>
            <a:endParaRPr lang="cs-CZ" sz="2400" i="1" dirty="0" smtClean="0"/>
          </a:p>
          <a:p>
            <a:pPr marL="0" lvl="1" indent="0">
              <a:buNone/>
              <a:defRPr/>
            </a:pPr>
            <a:endParaRPr lang="cs-CZ" sz="2400" dirty="0"/>
          </a:p>
          <a:p>
            <a:pPr marL="0" indent="0" algn="just" eaLnBrk="1" hangingPunct="1">
              <a:buNone/>
              <a:defRPr/>
            </a:pPr>
            <a:endParaRPr lang="cs-CZ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sz="18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Tx/>
              <a:buNone/>
              <a:defRPr/>
            </a:pPr>
            <a:endParaRPr lang="cs-CZ" sz="8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47673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349000"/>
            <a:ext cx="7776000" cy="2160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Téma 3: 	Vzdělání a kvalifikace</a:t>
            </a:r>
            <a:endParaRPr lang="cs-CZ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18878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Téma 3: vzdělání a kvalifikace - I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543" y="1341328"/>
            <a:ext cx="8135937" cy="5040000"/>
          </a:xfrm>
        </p:spPr>
        <p:txBody>
          <a:bodyPr/>
          <a:lstStyle/>
          <a:p>
            <a:r>
              <a:rPr lang="cs-CZ" sz="2400" i="1" dirty="0"/>
              <a:t>Schází přechodné ustanovení pro sociální pracovníky, kteří splňují kvalifikaci podle z. 108/2006, aby si znovu nemuseli dodělávat vzdělání. </a:t>
            </a:r>
          </a:p>
          <a:p>
            <a:pPr marL="342900" lvl="1" indent="-342900">
              <a:buFontTx/>
              <a:buChar char="•"/>
              <a:defRPr/>
            </a:pPr>
            <a:endParaRPr lang="cs-CZ" sz="2400" i="1" dirty="0"/>
          </a:p>
          <a:p>
            <a:r>
              <a:rPr lang="cs-CZ" sz="2400" i="1" dirty="0"/>
              <a:t>Kvalifikační vzdělávání - zařazení a uznání kvalifikace pro </a:t>
            </a:r>
            <a:r>
              <a:rPr lang="cs-CZ" sz="2400" i="1" dirty="0" smtClean="0"/>
              <a:t>SP pouze sociální práci nebo i pro jiný obor?</a:t>
            </a:r>
            <a:endParaRPr lang="cs-CZ" sz="2400" i="1" dirty="0"/>
          </a:p>
          <a:p>
            <a:r>
              <a:rPr lang="cs-CZ" sz="2400" i="1" dirty="0"/>
              <a:t>Vzdělávat by neměli jen </a:t>
            </a:r>
            <a:r>
              <a:rPr lang="cs-CZ" sz="2400" i="1" dirty="0" err="1"/>
              <a:t>socionomové</a:t>
            </a:r>
            <a:r>
              <a:rPr lang="cs-CZ" sz="2400" i="1" dirty="0"/>
              <a:t>, ale i lidé z praxe, i když nemají patřičné vysokoškolské tituly – v některých oborech by bylo těžké hledat kvalitní </a:t>
            </a:r>
            <a:r>
              <a:rPr lang="cs-CZ" sz="2400" i="1" dirty="0" err="1"/>
              <a:t>socionomy</a:t>
            </a:r>
            <a:r>
              <a:rPr lang="cs-CZ" sz="2400" i="1" dirty="0"/>
              <a:t>.</a:t>
            </a:r>
          </a:p>
          <a:p>
            <a:r>
              <a:rPr lang="cs-CZ" sz="2400" i="1" dirty="0"/>
              <a:t>Zákon by se měl zaměřit na vzdělávání studentů sociální práce na vysokých školách, aby absolvent vyšel lépe vybaven do praxe</a:t>
            </a:r>
            <a:r>
              <a:rPr lang="cs-CZ" sz="2400" i="1" dirty="0" smtClean="0"/>
              <a:t>. Více </a:t>
            </a:r>
            <a:r>
              <a:rPr lang="cs-CZ" sz="2400" i="1" dirty="0"/>
              <a:t>praxe pro studenty sociální práce.</a:t>
            </a:r>
          </a:p>
          <a:p>
            <a:pPr marL="342900" lvl="1" indent="-342900">
              <a:buFontTx/>
              <a:buChar char="•"/>
              <a:defRPr/>
            </a:pPr>
            <a:endParaRPr lang="cs-CZ" sz="2400" i="1" dirty="0"/>
          </a:p>
          <a:p>
            <a:pPr marL="0" lvl="1" indent="0">
              <a:buNone/>
              <a:defRPr/>
            </a:pPr>
            <a:endParaRPr lang="cs-CZ" sz="2400" i="1" dirty="0" smtClean="0"/>
          </a:p>
          <a:p>
            <a:pPr marL="0" lvl="1" indent="0">
              <a:buNone/>
              <a:defRPr/>
            </a:pPr>
            <a:endParaRPr lang="cs-CZ" sz="2400" dirty="0"/>
          </a:p>
          <a:p>
            <a:pPr marL="0" indent="0" algn="just" eaLnBrk="1" hangingPunct="1">
              <a:buNone/>
              <a:defRPr/>
            </a:pPr>
            <a:endParaRPr lang="cs-CZ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sz="18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Tx/>
              <a:buNone/>
              <a:defRPr/>
            </a:pPr>
            <a:endParaRPr lang="cs-CZ" sz="8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92222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Téma 3: vzdělání a kvalifikace - II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543" y="1341328"/>
            <a:ext cx="8135937" cy="5040000"/>
          </a:xfrm>
        </p:spPr>
        <p:txBody>
          <a:bodyPr/>
          <a:lstStyle/>
          <a:p>
            <a:r>
              <a:rPr lang="cs-CZ" sz="2400" i="1" dirty="0"/>
              <a:t>Tlak na prohlubování dovedností a další vzdělávání je značný, ale na výsledcích a kvalitě se to projevuje minimálně.</a:t>
            </a:r>
          </a:p>
          <a:p>
            <a:r>
              <a:rPr lang="cs-CZ" sz="2400" i="1" dirty="0"/>
              <a:t>Aby se na kurzy nedocházelo podle nákladů a mělo to nějakou strukturu.</a:t>
            </a:r>
          </a:p>
          <a:p>
            <a:r>
              <a:rPr lang="cs-CZ" sz="2400" i="1" dirty="0"/>
              <a:t>Zásadní slabinou je dnes kontrola kvality vzdělávacích programů.</a:t>
            </a:r>
          </a:p>
          <a:p>
            <a:r>
              <a:rPr lang="cs-CZ" sz="2400" i="1" dirty="0"/>
              <a:t>Větší nároky na kvalifikaci odvádí sociální pracovníky od přímé práce s klienty.</a:t>
            </a:r>
          </a:p>
          <a:p>
            <a:pPr marL="0" lvl="1" indent="0">
              <a:buNone/>
              <a:defRPr/>
            </a:pPr>
            <a:endParaRPr lang="cs-CZ" sz="2400" i="1" dirty="0" smtClean="0"/>
          </a:p>
          <a:p>
            <a:pPr marL="0" lvl="1" indent="0">
              <a:buNone/>
              <a:defRPr/>
            </a:pPr>
            <a:endParaRPr lang="cs-CZ" sz="2400" dirty="0"/>
          </a:p>
          <a:p>
            <a:pPr marL="0" indent="0" algn="just" eaLnBrk="1" hangingPunct="1">
              <a:buNone/>
              <a:defRPr/>
            </a:pPr>
            <a:endParaRPr lang="cs-CZ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sz="18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Tx/>
              <a:buNone/>
              <a:defRPr/>
            </a:pPr>
            <a:endParaRPr lang="cs-CZ" sz="8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40350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Téma 3: vzdělání a kvalifikace - III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543" y="1341328"/>
            <a:ext cx="8135937" cy="5040000"/>
          </a:xfrm>
        </p:spPr>
        <p:txBody>
          <a:bodyPr/>
          <a:lstStyle/>
          <a:p>
            <a:r>
              <a:rPr lang="cs-CZ" sz="2400" i="1" dirty="0"/>
              <a:t>Co znamená zabezpečit vzdělávání? Objednat? Uhradit?</a:t>
            </a:r>
          </a:p>
          <a:p>
            <a:r>
              <a:rPr lang="cs-CZ" sz="2400" i="1" dirty="0"/>
              <a:t>Kdo finančně zabezpečuje povinné další vzdělávání?</a:t>
            </a:r>
          </a:p>
          <a:p>
            <a:r>
              <a:rPr lang="cs-CZ" sz="2400" i="1" dirty="0"/>
              <a:t>Jak bude ošetřena nostrifikace vzdělání v sociální práci získaná v zahraničí?</a:t>
            </a:r>
          </a:p>
          <a:p>
            <a:pPr marL="0" lvl="1" indent="0">
              <a:buNone/>
              <a:defRPr/>
            </a:pPr>
            <a:endParaRPr lang="cs-CZ" sz="2400" i="1" dirty="0" smtClean="0"/>
          </a:p>
          <a:p>
            <a:pPr marL="0" lvl="1" indent="0">
              <a:buNone/>
              <a:defRPr/>
            </a:pPr>
            <a:endParaRPr lang="cs-CZ" sz="2400" dirty="0"/>
          </a:p>
          <a:p>
            <a:pPr marL="0" indent="0" algn="just" eaLnBrk="1" hangingPunct="1">
              <a:buNone/>
              <a:defRPr/>
            </a:pPr>
            <a:endParaRPr lang="cs-CZ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sz="18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Tx/>
              <a:buNone/>
              <a:defRPr/>
            </a:pPr>
            <a:endParaRPr lang="cs-CZ" sz="8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46831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Osnova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196975"/>
            <a:ext cx="7914208" cy="5327650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Úvodem k dnešnímu semináři</a:t>
            </a:r>
            <a:endParaRPr lang="cs-CZ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Téma 1: obecně k záměru zákona</a:t>
            </a:r>
          </a:p>
          <a:p>
            <a:pPr algn="just" eaLnBrk="1" hangingPunct="1">
              <a:defRPr/>
            </a:pP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Téma 2: sociální pracovníci</a:t>
            </a:r>
          </a:p>
          <a:p>
            <a:pPr algn="just" eaLnBrk="1" hangingPunct="1">
              <a:defRPr/>
            </a:pP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Téma 3: vzdělání a kvalifikace</a:t>
            </a:r>
          </a:p>
          <a:p>
            <a:pPr algn="just" eaLnBrk="1" hangingPunct="1">
              <a:defRPr/>
            </a:pP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Téma 4: supervize</a:t>
            </a:r>
          </a:p>
          <a:p>
            <a:pPr algn="just" eaLnBrk="1" hangingPunct="1">
              <a:defRPr/>
            </a:pP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Téma 5: sociální klinika</a:t>
            </a:r>
          </a:p>
          <a:p>
            <a:pPr algn="just" eaLnBrk="1" hangingPunct="1">
              <a:defRPr/>
            </a:pP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Téma 6: profesní komora</a:t>
            </a:r>
          </a:p>
          <a:p>
            <a:pPr algn="just" eaLnBrk="1" hangingPunct="1">
              <a:defRPr/>
            </a:pP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</a:t>
            </a:r>
          </a:p>
          <a:p>
            <a:pPr marL="0" indent="0" algn="just" eaLnBrk="1" hangingPunct="1">
              <a:buNone/>
              <a:defRPr/>
            </a:pPr>
            <a:endParaRPr lang="cs-CZ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11127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349000"/>
            <a:ext cx="7776000" cy="2160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Téma 4:	Supervize</a:t>
            </a:r>
            <a:endParaRPr lang="cs-CZ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2464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Téma 4: supervize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idx="1"/>
          </p:nvPr>
        </p:nvSpPr>
        <p:spPr>
          <a:xfrm>
            <a:off x="756543" y="1341328"/>
            <a:ext cx="8135937" cy="5040000"/>
          </a:xfrm>
        </p:spPr>
        <p:txBody>
          <a:bodyPr/>
          <a:lstStyle/>
          <a:p>
            <a:r>
              <a:rPr lang="cs-CZ" sz="2400" i="1" dirty="0"/>
              <a:t>Vágní definice </a:t>
            </a:r>
            <a:r>
              <a:rPr lang="cs-CZ" sz="2400" i="1" dirty="0" smtClean="0"/>
              <a:t>supervize</a:t>
            </a:r>
            <a:endParaRPr lang="cs-CZ" sz="2400" i="1" dirty="0"/>
          </a:p>
          <a:p>
            <a:r>
              <a:rPr lang="cs-CZ" sz="2400" i="1" dirty="0"/>
              <a:t>Stanovit povinnost supervize v minimálním počtu hodin </a:t>
            </a:r>
          </a:p>
          <a:p>
            <a:r>
              <a:rPr lang="cs-CZ" sz="2400" i="1" dirty="0"/>
              <a:t>Oceňujeme zavedení supervize jako součást sociální </a:t>
            </a:r>
            <a:r>
              <a:rPr lang="cs-CZ" sz="2400" i="1" dirty="0" smtClean="0"/>
              <a:t>práce</a:t>
            </a:r>
          </a:p>
          <a:p>
            <a:r>
              <a:rPr lang="cs-CZ" sz="2400" i="1" dirty="0" smtClean="0"/>
              <a:t>V některých odvětvích není supervize uplatnitelná</a:t>
            </a:r>
          </a:p>
          <a:p>
            <a:r>
              <a:rPr lang="cs-CZ" sz="2400" i="1" dirty="0"/>
              <a:t>Kdo bude hradit supervize? Sociální pracovníci, zaměstnavatel, komora…?</a:t>
            </a:r>
          </a:p>
          <a:p>
            <a:r>
              <a:rPr lang="cs-CZ" sz="2400" i="1" dirty="0"/>
              <a:t>Kdo bude garantovat kvalitu supervize?</a:t>
            </a:r>
          </a:p>
          <a:p>
            <a:endParaRPr lang="cs-CZ" sz="2400" i="1" dirty="0" smtClean="0"/>
          </a:p>
          <a:p>
            <a:pPr marL="0" lvl="1" indent="0">
              <a:buNone/>
              <a:defRPr/>
            </a:pPr>
            <a:endParaRPr lang="cs-CZ" sz="2400" dirty="0"/>
          </a:p>
          <a:p>
            <a:pPr marL="0" indent="0" algn="just" eaLnBrk="1" hangingPunct="1">
              <a:buNone/>
              <a:defRPr/>
            </a:pPr>
            <a:endParaRPr lang="cs-CZ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sz="18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Tx/>
              <a:buNone/>
              <a:defRPr/>
            </a:pPr>
            <a:endParaRPr lang="cs-CZ" sz="8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78013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349000"/>
            <a:ext cx="7776000" cy="2160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Téma 5:	Sociální klinika</a:t>
            </a:r>
            <a:endParaRPr lang="cs-CZ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45816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Téma 5: sociální klinika - I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idx="1"/>
          </p:nvPr>
        </p:nvSpPr>
        <p:spPr>
          <a:xfrm>
            <a:off x="756543" y="1341328"/>
            <a:ext cx="8135937" cy="5040000"/>
          </a:xfrm>
        </p:spPr>
        <p:txBody>
          <a:bodyPr/>
          <a:lstStyle/>
          <a:p>
            <a:r>
              <a:rPr lang="cs-CZ" sz="2400" i="1" dirty="0" smtClean="0"/>
              <a:t>Jasněji </a:t>
            </a:r>
            <a:r>
              <a:rPr lang="cs-CZ" sz="2400" i="1" dirty="0"/>
              <a:t>specifikovat kompetence, práva a povinnosti takového pracoviště</a:t>
            </a:r>
          </a:p>
          <a:p>
            <a:r>
              <a:rPr lang="cs-CZ" sz="2400" i="1" dirty="0"/>
              <a:t>Název vzbuzuje pocit zdravotnického zařízení a klinika obecně znamená založené pracoviště pro studenty </a:t>
            </a:r>
          </a:p>
          <a:p>
            <a:r>
              <a:rPr lang="cs-CZ" sz="2400" i="1" dirty="0"/>
              <a:t>Dojde k prohloubení nerovného postavení mezi nestátními neziskovými poskytovateli sociálních služeb a ostatními zaměstnavateli sociálních pracovníků při získání výhod plynoucích ze statutu pracoviště sociální kliniky</a:t>
            </a:r>
          </a:p>
          <a:p>
            <a:r>
              <a:rPr lang="cs-CZ" sz="2400" i="1" dirty="0"/>
              <a:t>Zvýhodní to větší pracoviště </a:t>
            </a:r>
            <a:endParaRPr lang="cs-CZ" sz="2400" i="1" dirty="0" smtClean="0"/>
          </a:p>
          <a:p>
            <a:r>
              <a:rPr lang="cs-CZ" sz="2400" i="1" dirty="0" smtClean="0"/>
              <a:t>Může </a:t>
            </a:r>
            <a:r>
              <a:rPr lang="cs-CZ" sz="2400" i="1" dirty="0"/>
              <a:t>být limitující pro pracoviště v rámci úřadu veřejné správy. Výdaje na personální zabezpečení do počtu pracovníků schvaluje samospráva a nebude ji nic motivovat k tomu, aby byl úřad také pracoviště sociální kliniky</a:t>
            </a:r>
          </a:p>
          <a:p>
            <a:endParaRPr lang="cs-CZ" sz="2400" i="1" dirty="0"/>
          </a:p>
          <a:p>
            <a:pPr marL="0" indent="0">
              <a:buNone/>
            </a:pPr>
            <a:endParaRPr lang="cs-CZ" sz="2400" i="1" dirty="0" smtClean="0"/>
          </a:p>
          <a:p>
            <a:pPr marL="0" lvl="1" indent="0">
              <a:buNone/>
              <a:defRPr/>
            </a:pPr>
            <a:endParaRPr lang="cs-CZ" sz="2400" dirty="0"/>
          </a:p>
          <a:p>
            <a:pPr marL="0" indent="0" algn="just" eaLnBrk="1" hangingPunct="1">
              <a:buNone/>
              <a:defRPr/>
            </a:pPr>
            <a:endParaRPr lang="cs-CZ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sz="18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Tx/>
              <a:buNone/>
              <a:defRPr/>
            </a:pPr>
            <a:endParaRPr lang="cs-CZ" sz="8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55416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Téma 5: sociální klinika - II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idx="1"/>
          </p:nvPr>
        </p:nvSpPr>
        <p:spPr>
          <a:xfrm>
            <a:off x="756543" y="1341328"/>
            <a:ext cx="8135937" cy="5040000"/>
          </a:xfrm>
        </p:spPr>
        <p:txBody>
          <a:bodyPr/>
          <a:lstStyle/>
          <a:p>
            <a:r>
              <a:rPr lang="cs-CZ" sz="2400" i="1" dirty="0"/>
              <a:t>Jaké další resorty by spadaly do sociálních klinik?</a:t>
            </a:r>
          </a:p>
          <a:p>
            <a:r>
              <a:rPr lang="cs-CZ" sz="2400" i="1" dirty="0"/>
              <a:t>Co se stane s pracovištěm, když se nestane sociální klinikou?</a:t>
            </a:r>
          </a:p>
          <a:p>
            <a:r>
              <a:rPr lang="cs-CZ" sz="2400" i="1" dirty="0"/>
              <a:t>Kdo bude garantovat kontinuitu financování klinik?</a:t>
            </a:r>
          </a:p>
          <a:p>
            <a:r>
              <a:rPr lang="cs-CZ" sz="2400" i="1" dirty="0"/>
              <a:t>Když odejde specialista nebo konkrétní pracovník, znamená to, že se ruší statut sociální kliniky?</a:t>
            </a:r>
          </a:p>
          <a:p>
            <a:r>
              <a:rPr lang="cs-CZ" sz="2400" i="1" dirty="0"/>
              <a:t>Jaké jsou podmínky pro udělení statutu sociální klinika? Jedná se o inspekci kvality? Audit? A kdo bude hradit a z jakých prostředků udělení licence? </a:t>
            </a:r>
          </a:p>
          <a:p>
            <a:r>
              <a:rPr lang="cs-CZ" sz="2400" i="1" dirty="0"/>
              <a:t>Kdo bude rozhodovat o sporech při neudělení statutu?</a:t>
            </a:r>
          </a:p>
          <a:p>
            <a:r>
              <a:rPr lang="cs-CZ" sz="2400" i="1" dirty="0"/>
              <a:t>Jaké jsou výhody plynoucí ze statutu pracoviště sociální kliniky?</a:t>
            </a:r>
          </a:p>
          <a:p>
            <a:r>
              <a:rPr lang="cs-CZ" sz="2400" i="1" dirty="0"/>
              <a:t>Klinika znamená obecně pracoviště pro klienty, znamená to podporu při praxích pro studenty?</a:t>
            </a:r>
          </a:p>
          <a:p>
            <a:endParaRPr lang="cs-CZ" sz="2400" i="1" dirty="0"/>
          </a:p>
          <a:p>
            <a:pPr marL="0" indent="0">
              <a:buNone/>
            </a:pPr>
            <a:endParaRPr lang="cs-CZ" sz="2400" i="1" dirty="0" smtClean="0"/>
          </a:p>
          <a:p>
            <a:pPr marL="0" lvl="1" indent="0">
              <a:buNone/>
              <a:defRPr/>
            </a:pPr>
            <a:endParaRPr lang="cs-CZ" sz="2400" dirty="0"/>
          </a:p>
          <a:p>
            <a:pPr marL="0" indent="0" algn="just" eaLnBrk="1" hangingPunct="1">
              <a:buNone/>
              <a:defRPr/>
            </a:pPr>
            <a:endParaRPr lang="cs-CZ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sz="18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Tx/>
              <a:buNone/>
              <a:defRPr/>
            </a:pPr>
            <a:endParaRPr lang="cs-CZ" sz="8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37488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349000"/>
            <a:ext cx="7776000" cy="2160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Téma 6:	Profesní komora</a:t>
            </a:r>
            <a:endParaRPr lang="cs-CZ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06297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Téma 6: profesní komora - I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idx="1"/>
          </p:nvPr>
        </p:nvSpPr>
        <p:spPr>
          <a:xfrm>
            <a:off x="756543" y="1341328"/>
            <a:ext cx="8135937" cy="5040000"/>
          </a:xfrm>
        </p:spPr>
        <p:txBody>
          <a:bodyPr numCol="1"/>
          <a:lstStyle/>
          <a:p>
            <a:pPr marL="0" indent="0">
              <a:buNone/>
            </a:pPr>
            <a:r>
              <a:rPr lang="cs-CZ" sz="2400" b="1" dirty="0" smtClean="0"/>
              <a:t>PRO</a:t>
            </a:r>
          </a:p>
          <a:p>
            <a:r>
              <a:rPr lang="cs-CZ" sz="2400" i="1" dirty="0"/>
              <a:t>Očekávání – podpora a ochrana, prestiž sociální práce, právní, metodická a praktická problematika</a:t>
            </a:r>
          </a:p>
          <a:p>
            <a:r>
              <a:rPr lang="cs-CZ" sz="2400" i="1" dirty="0"/>
              <a:t>Profesní komora může být významným subjektem posilujícím odborné stanovisko sociálního pracovníka.</a:t>
            </a:r>
          </a:p>
          <a:p>
            <a:pPr marL="0" indent="0">
              <a:buNone/>
            </a:pPr>
            <a:r>
              <a:rPr lang="cs-CZ" sz="2400" b="1" dirty="0" smtClean="0"/>
              <a:t>PROTI</a:t>
            </a:r>
            <a:endParaRPr lang="cs-CZ" sz="2400" b="1" dirty="0"/>
          </a:p>
          <a:p>
            <a:r>
              <a:rPr lang="cs-CZ" sz="2400" i="1" dirty="0"/>
              <a:t>Odmítání profesní komory – jako zbytečné, další zátěže administrativní a finanční, škatulkování, byrokratizace</a:t>
            </a:r>
          </a:p>
          <a:p>
            <a:r>
              <a:rPr lang="cs-CZ" sz="2400" i="1" dirty="0"/>
              <a:t>Nezaručí kvalitu výkonu sociální práce a zlepšení prestiže </a:t>
            </a:r>
          </a:p>
          <a:p>
            <a:pPr marL="0" indent="0">
              <a:buNone/>
            </a:pPr>
            <a:r>
              <a:rPr lang="cs-CZ" sz="2400" b="1" dirty="0" smtClean="0"/>
              <a:t>RIZIKA</a:t>
            </a:r>
            <a:endParaRPr lang="cs-CZ" sz="2400" b="1" dirty="0"/>
          </a:p>
          <a:p>
            <a:r>
              <a:rPr lang="cs-CZ" sz="2400" i="1" dirty="0" smtClean="0"/>
              <a:t>Otázka nezávislosti na státu, ekonomické soběstačnosti a tendence k příklonu k odborovým aktivitám na úkor odborných</a:t>
            </a:r>
            <a:endParaRPr lang="cs-CZ" sz="2400" i="1" dirty="0"/>
          </a:p>
          <a:p>
            <a:pPr marL="0" indent="0">
              <a:buNone/>
            </a:pPr>
            <a:endParaRPr lang="cs-CZ" sz="2400" i="1" dirty="0" smtClean="0"/>
          </a:p>
          <a:p>
            <a:pPr marL="0" lvl="1" indent="0">
              <a:buNone/>
              <a:defRPr/>
            </a:pPr>
            <a:endParaRPr lang="cs-CZ" sz="2400" dirty="0"/>
          </a:p>
          <a:p>
            <a:pPr marL="0" indent="0" algn="just" eaLnBrk="1" hangingPunct="1">
              <a:buNone/>
              <a:defRPr/>
            </a:pPr>
            <a:endParaRPr lang="cs-CZ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sz="18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Tx/>
              <a:buNone/>
              <a:defRPr/>
            </a:pPr>
            <a:endParaRPr lang="cs-CZ" sz="8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9451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Téma 6: profesní komora - II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idx="1"/>
          </p:nvPr>
        </p:nvSpPr>
        <p:spPr>
          <a:xfrm>
            <a:off x="756543" y="1341328"/>
            <a:ext cx="8135937" cy="5040000"/>
          </a:xfrm>
        </p:spPr>
        <p:txBody>
          <a:bodyPr numCol="1"/>
          <a:lstStyle/>
          <a:p>
            <a:pPr marL="0" indent="0">
              <a:buNone/>
            </a:pPr>
            <a:r>
              <a:rPr lang="cs-CZ" sz="2400" b="1" dirty="0" smtClean="0"/>
              <a:t>PRO</a:t>
            </a:r>
          </a:p>
          <a:p>
            <a:r>
              <a:rPr lang="cs-CZ" sz="2400" i="1" dirty="0" smtClean="0"/>
              <a:t>Členství v profesní komoře by mělo být povinné</a:t>
            </a:r>
            <a:endParaRPr lang="cs-CZ" sz="2400" i="1" dirty="0"/>
          </a:p>
          <a:p>
            <a:pPr marL="0" indent="0">
              <a:buNone/>
            </a:pPr>
            <a:r>
              <a:rPr lang="cs-CZ" sz="2400" b="1" dirty="0" smtClean="0"/>
              <a:t>PROTI</a:t>
            </a:r>
            <a:endParaRPr lang="cs-CZ" sz="2400" b="1" dirty="0"/>
          </a:p>
          <a:p>
            <a:r>
              <a:rPr lang="cs-CZ" sz="2400" i="1" dirty="0" smtClean="0"/>
              <a:t>Členství v profesní komoře by mělo být dobrovolné</a:t>
            </a:r>
          </a:p>
          <a:p>
            <a:endParaRPr lang="cs-CZ" sz="2400" i="1" dirty="0"/>
          </a:p>
          <a:p>
            <a:r>
              <a:rPr lang="cs-CZ" sz="2400" i="1" dirty="0"/>
              <a:t>Komora by měla být </a:t>
            </a:r>
            <a:r>
              <a:rPr lang="cs-CZ" sz="2400" i="1" dirty="0" smtClean="0"/>
              <a:t>nestátní</a:t>
            </a:r>
            <a:r>
              <a:rPr lang="cs-CZ" sz="2400" i="1" dirty="0"/>
              <a:t>, </a:t>
            </a:r>
            <a:r>
              <a:rPr lang="cs-CZ" sz="2400" i="1" dirty="0" smtClean="0"/>
              <a:t>nezávislá</a:t>
            </a:r>
          </a:p>
          <a:p>
            <a:r>
              <a:rPr lang="cs-CZ" sz="2400" i="1" dirty="0" smtClean="0"/>
              <a:t>Zástupce MPSV v profesní komoře – z jakého důvodu?</a:t>
            </a:r>
          </a:p>
          <a:p>
            <a:endParaRPr lang="cs-CZ" sz="2400" i="1" dirty="0"/>
          </a:p>
          <a:p>
            <a:r>
              <a:rPr lang="cs-CZ" sz="2400" i="1" dirty="0" smtClean="0"/>
              <a:t>Otázka vlivu </a:t>
            </a:r>
            <a:r>
              <a:rPr lang="cs-CZ" sz="2400" i="1" dirty="0"/>
              <a:t>komory na již zastřešené stávající organizace</a:t>
            </a:r>
          </a:p>
          <a:p>
            <a:endParaRPr lang="cs-CZ" sz="2400" i="1" dirty="0"/>
          </a:p>
          <a:p>
            <a:pPr marL="0" indent="0">
              <a:buNone/>
            </a:pPr>
            <a:endParaRPr lang="cs-CZ" sz="2400" i="1" dirty="0" smtClean="0"/>
          </a:p>
          <a:p>
            <a:pPr marL="0" lvl="1" indent="0">
              <a:buNone/>
              <a:defRPr/>
            </a:pPr>
            <a:endParaRPr lang="cs-CZ" sz="2400" dirty="0"/>
          </a:p>
          <a:p>
            <a:pPr marL="0" indent="0" algn="just" eaLnBrk="1" hangingPunct="1">
              <a:buNone/>
              <a:defRPr/>
            </a:pPr>
            <a:endParaRPr lang="cs-CZ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sz="18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Tx/>
              <a:buNone/>
              <a:defRPr/>
            </a:pPr>
            <a:endParaRPr lang="cs-CZ" sz="8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24035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Téma 6: profesní komora - III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idx="1"/>
          </p:nvPr>
        </p:nvSpPr>
        <p:spPr>
          <a:xfrm>
            <a:off x="756543" y="1341328"/>
            <a:ext cx="8135937" cy="5040000"/>
          </a:xfrm>
        </p:spPr>
        <p:txBody>
          <a:bodyPr numCol="1"/>
          <a:lstStyle/>
          <a:p>
            <a:pPr marL="0" indent="0">
              <a:buNone/>
            </a:pPr>
            <a:r>
              <a:rPr lang="cs-CZ" sz="2400" b="1" dirty="0" smtClean="0"/>
              <a:t>Otázky: </a:t>
            </a:r>
          </a:p>
          <a:p>
            <a:r>
              <a:rPr lang="cs-CZ" sz="2400" i="1" dirty="0"/>
              <a:t>Jak bude financována komora sociálních pracovníků?</a:t>
            </a:r>
          </a:p>
          <a:p>
            <a:r>
              <a:rPr lang="cs-CZ" sz="2400" i="1" dirty="0"/>
              <a:t>Kdo bude platit příspěvek do komory? Sociální pracovník </a:t>
            </a:r>
            <a:r>
              <a:rPr lang="cs-CZ" sz="2400" i="1" dirty="0" smtClean="0"/>
              <a:t>nebo zaměstnavatel</a:t>
            </a:r>
            <a:r>
              <a:rPr lang="cs-CZ" sz="2400" i="1" dirty="0"/>
              <a:t>? </a:t>
            </a:r>
            <a:endParaRPr lang="cs-CZ" sz="2400" i="1" dirty="0" smtClean="0"/>
          </a:p>
          <a:p>
            <a:r>
              <a:rPr lang="cs-CZ" sz="2400" i="1" dirty="0" smtClean="0"/>
              <a:t>Jaká bude výše příspěvků v profesní komoře?</a:t>
            </a:r>
          </a:p>
          <a:p>
            <a:r>
              <a:rPr lang="cs-CZ" sz="2400" i="1" dirty="0"/>
              <a:t>V době nezaměstnanosti a mateřské/rodičovské bude sociální pracovník platit příspěvek?</a:t>
            </a:r>
          </a:p>
          <a:p>
            <a:r>
              <a:rPr lang="cs-CZ" sz="2400" i="1" dirty="0"/>
              <a:t>Když nezaplatí příspěvek, bude vyloučen z komory a přijde o zaměstnání?</a:t>
            </a:r>
          </a:p>
          <a:p>
            <a:endParaRPr lang="cs-CZ" sz="2400" i="1" dirty="0"/>
          </a:p>
          <a:p>
            <a:r>
              <a:rPr lang="cs-CZ" sz="2400" i="1" dirty="0"/>
              <a:t>Jaké výhody budou z členství? Slevy na kurzy, právní pomoc, lepší finanční ohodnocení…?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endParaRPr lang="cs-CZ" sz="2400" i="1" dirty="0" smtClean="0"/>
          </a:p>
          <a:p>
            <a:pPr marL="0" lvl="1" indent="0">
              <a:buNone/>
              <a:defRPr/>
            </a:pPr>
            <a:endParaRPr lang="cs-CZ" sz="2400" dirty="0"/>
          </a:p>
          <a:p>
            <a:pPr marL="0" indent="0" algn="just" eaLnBrk="1" hangingPunct="1">
              <a:buNone/>
              <a:defRPr/>
            </a:pPr>
            <a:endParaRPr lang="cs-CZ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sz="18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Tx/>
              <a:buNone/>
              <a:defRPr/>
            </a:pPr>
            <a:endParaRPr lang="cs-CZ" sz="8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7021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Téma 6: profesní komora - IV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idx="1"/>
          </p:nvPr>
        </p:nvSpPr>
        <p:spPr>
          <a:xfrm>
            <a:off x="756543" y="1341328"/>
            <a:ext cx="8135937" cy="5040000"/>
          </a:xfrm>
        </p:spPr>
        <p:txBody>
          <a:bodyPr numCol="1"/>
          <a:lstStyle/>
          <a:p>
            <a:pPr marL="0" indent="0">
              <a:buNone/>
            </a:pPr>
            <a:r>
              <a:rPr lang="cs-CZ" sz="2400" b="1" dirty="0" smtClean="0"/>
              <a:t>Otázky: </a:t>
            </a:r>
          </a:p>
          <a:p>
            <a:r>
              <a:rPr lang="cs-CZ" sz="2400" i="1" dirty="0" smtClean="0"/>
              <a:t>Jakých </a:t>
            </a:r>
            <a:r>
              <a:rPr lang="cs-CZ" sz="2400" i="1" dirty="0"/>
              <a:t>závazných právních dokumentů se komora bude držet?</a:t>
            </a:r>
          </a:p>
          <a:p>
            <a:r>
              <a:rPr lang="cs-CZ" sz="2400" i="1" dirty="0"/>
              <a:t>Jak budou voleny orgány komory? Podmínky odvolatelnosti budou jaké?</a:t>
            </a:r>
          </a:p>
          <a:p>
            <a:r>
              <a:rPr lang="cs-CZ" sz="2400" i="1" dirty="0"/>
              <a:t>Orgány komory – jaké přesně budou? Není jasné, co vykonávají? Jak jsou kontrolovány? Jde o čestné nebo placené funkce v orgánech komory?</a:t>
            </a:r>
          </a:p>
          <a:p>
            <a:r>
              <a:rPr lang="cs-CZ" sz="2400" i="1" dirty="0"/>
              <a:t>Jak bude řešen spor mezi komoru a sociálním </a:t>
            </a:r>
            <a:r>
              <a:rPr lang="cs-CZ" sz="2400" i="1" dirty="0" smtClean="0"/>
              <a:t>pracovníkem?</a:t>
            </a:r>
          </a:p>
          <a:p>
            <a:r>
              <a:rPr lang="cs-CZ" sz="2400" i="1" dirty="0" smtClean="0"/>
              <a:t>V </a:t>
            </a:r>
            <a:r>
              <a:rPr lang="cs-CZ" sz="2400" i="1" dirty="0"/>
              <a:t>případě, že bude sociální pracovník jako OSVČ, dá se poplatek za komoru odečíst z daní?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endParaRPr lang="cs-CZ" sz="2400" i="1" dirty="0" smtClean="0"/>
          </a:p>
          <a:p>
            <a:pPr marL="0" lvl="1" indent="0">
              <a:buNone/>
              <a:defRPr/>
            </a:pPr>
            <a:endParaRPr lang="cs-CZ" sz="2400" dirty="0"/>
          </a:p>
          <a:p>
            <a:pPr marL="0" indent="0" algn="just" eaLnBrk="1" hangingPunct="1">
              <a:buNone/>
              <a:defRPr/>
            </a:pPr>
            <a:endParaRPr lang="cs-CZ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sz="18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Tx/>
              <a:buNone/>
              <a:defRPr/>
            </a:pPr>
            <a:endParaRPr lang="cs-CZ" sz="8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4607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349000"/>
            <a:ext cx="7776000" cy="2160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Úvodem k dnešnímu semináři</a:t>
            </a:r>
            <a:endParaRPr lang="cs-CZ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09529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276872"/>
            <a:ext cx="7776000" cy="2160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</a:t>
            </a:r>
            <a:endParaRPr lang="cs-CZ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15017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Shrnutí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idx="1"/>
          </p:nvPr>
        </p:nvSpPr>
        <p:spPr>
          <a:xfrm>
            <a:off x="828464" y="1341328"/>
            <a:ext cx="7920000" cy="5040000"/>
          </a:xfrm>
        </p:spPr>
        <p:txBody>
          <a:bodyPr/>
          <a:lstStyle/>
          <a:p>
            <a:pPr lvl="0">
              <a:defRPr/>
            </a:pPr>
            <a:r>
              <a:rPr lang="cs-CZ" sz="2400" i="1" dirty="0"/>
              <a:t>Je zjevné, že většina připomínkujících nahlíží na dokument úhlem pohledu buď svého odvětví nebo organizace, což je pochopitelné a akceptovatelné, nicméně to má vliv na hledání konsensuálního </a:t>
            </a:r>
            <a:r>
              <a:rPr lang="cs-CZ" sz="2400" i="1" dirty="0" smtClean="0"/>
              <a:t>znění</a:t>
            </a:r>
          </a:p>
          <a:p>
            <a:pPr lvl="0">
              <a:defRPr/>
            </a:pPr>
            <a:r>
              <a:rPr lang="cs-CZ" sz="2400" i="1" dirty="0" smtClean="0"/>
              <a:t>K tématům jsme shromáždili řadu podnětů, připomínek, ale i otázek, které naznačují, že téma nebylo dostatečně vysvětleno.</a:t>
            </a:r>
          </a:p>
          <a:p>
            <a:pPr lvl="0">
              <a:defRPr/>
            </a:pPr>
            <a:r>
              <a:rPr lang="cs-CZ" sz="2400" i="1" dirty="0" smtClean="0"/>
              <a:t>Jsme k dispozici a nabízíme svůj čas ke konstruktivním debatám.</a:t>
            </a:r>
            <a:endParaRPr lang="cs-CZ" sz="2400" i="1" dirty="0"/>
          </a:p>
          <a:p>
            <a:pPr algn="just" eaLnBrk="1" hangingPunct="1">
              <a:defRPr/>
            </a:pPr>
            <a:endParaRPr lang="cs-CZ" sz="2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7616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smtClean="0">
                <a:latin typeface="Arial" charset="0"/>
                <a:cs typeface="Arial" charset="0"/>
              </a:rPr>
              <a:t>Kontakty</a:t>
            </a:r>
            <a:endParaRPr lang="cs-CZ" altLang="cs-CZ" sz="2800" b="1" dirty="0" smtClean="0">
              <a:latin typeface="Arial" charset="0"/>
              <a:cs typeface="Arial" charset="0"/>
            </a:endParaRP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413336"/>
            <a:ext cx="7842200" cy="5040000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posta@mpsv.cz</a:t>
            </a:r>
          </a:p>
          <a:p>
            <a:pPr algn="just" eaLnBrk="1" hangingPunct="1">
              <a:defRPr/>
            </a:pPr>
            <a:r>
              <a:rPr lang="cs-CZ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+420 221 921 </a:t>
            </a:r>
            <a:r>
              <a:rPr lang="cs-CZ" sz="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111</a:t>
            </a:r>
          </a:p>
          <a:p>
            <a:pPr algn="just" eaLnBrk="1" hangingPunct="1">
              <a:defRPr/>
            </a:pPr>
            <a:endParaRPr lang="cs-CZ" sz="2800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cs-CZ" sz="28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melanie.zajacova@mpsv.cz</a:t>
            </a:r>
            <a:endParaRPr lang="cs-CZ" sz="28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cs-CZ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+420 221 </a:t>
            </a:r>
            <a:r>
              <a:rPr lang="cs-CZ" sz="2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923 965</a:t>
            </a:r>
            <a:endParaRPr lang="cs-CZ" sz="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None/>
              <a:defRPr/>
            </a:pPr>
            <a:endParaRPr lang="cs-CZ" sz="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cs-CZ" sz="28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filip.novotny2@mpsv.cz</a:t>
            </a:r>
          </a:p>
          <a:p>
            <a:pPr algn="just" eaLnBrk="1" hangingPunct="1">
              <a:defRPr/>
            </a:pPr>
            <a:r>
              <a:rPr lang="cs-CZ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+420 221 922 572</a:t>
            </a:r>
          </a:p>
          <a:p>
            <a:pPr marL="0" indent="0" algn="just" eaLnBrk="1" hangingPunct="1">
              <a:buNone/>
              <a:defRPr/>
            </a:pPr>
            <a:endParaRPr lang="cs-CZ" sz="2800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51391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Web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413336"/>
            <a:ext cx="7842200" cy="5040000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r>
              <a:rPr lang="cs-CZ" sz="28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Sociální práce na webu MPSV</a:t>
            </a:r>
          </a:p>
          <a:p>
            <a:pPr marL="0" indent="0" algn="just" eaLnBrk="1" hangingPunct="1">
              <a:buNone/>
              <a:defRPr/>
            </a:pPr>
            <a:endParaRPr lang="cs-CZ" sz="2800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cs-CZ" sz="28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http://www.mpsv.cz/cs/14279</a:t>
            </a:r>
            <a:endParaRPr lang="cs-CZ" sz="2800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None/>
              <a:defRPr/>
            </a:pPr>
            <a:endParaRPr lang="cs-CZ" sz="2800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cs-CZ" sz="28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http://sluzbyprevence.mpsv.cz</a:t>
            </a:r>
            <a:endParaRPr lang="cs-CZ" sz="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None/>
              <a:defRPr/>
            </a:pPr>
            <a:endParaRPr lang="cs-CZ" sz="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None/>
              <a:defRPr/>
            </a:pPr>
            <a:endParaRPr lang="cs-CZ" sz="2800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26292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132856"/>
            <a:ext cx="77724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Děkujeme Vám za pozornost</a:t>
            </a: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63005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Úvodem k dnešnímu semináři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543" y="1341328"/>
            <a:ext cx="8135937" cy="5040000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r>
              <a:rPr lang="cs-CZ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Kde jsme teď:</a:t>
            </a:r>
          </a:p>
          <a:p>
            <a:pPr marL="0" indent="0" algn="just" eaLnBrk="1" hangingPunct="1">
              <a:buNone/>
              <a:defRPr/>
            </a:pPr>
            <a:endParaRPr lang="cs-CZ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</a:pPr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Předložili </a:t>
            </a:r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jsme k diskusi pracovní materiály </a:t>
            </a:r>
          </a:p>
          <a:p>
            <a:pPr lvl="0">
              <a:spcAft>
                <a:spcPts val="600"/>
              </a:spcAft>
            </a:pPr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Přišlo </a:t>
            </a:r>
            <a:r>
              <a:rPr lang="cs-CZ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86</a:t>
            </a:r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připomínek prostřednictvím elektronických formulářů </a:t>
            </a:r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od </a:t>
            </a:r>
            <a:r>
              <a:rPr lang="cs-CZ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fyzických osob  a </a:t>
            </a:r>
            <a:r>
              <a:rPr lang="cs-CZ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e-mailů s obsáhlými připomínkami </a:t>
            </a:r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od </a:t>
            </a:r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organizací, asociací i jednotlivců</a:t>
            </a:r>
          </a:p>
          <a:p>
            <a:pPr lvl="0">
              <a:spcAft>
                <a:spcPts val="600"/>
              </a:spcAft>
            </a:pPr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Nyní máme velmi zajímavé podněty pro další práci</a:t>
            </a:r>
          </a:p>
          <a:p>
            <a:pPr lvl="0">
              <a:spcAft>
                <a:spcPts val="600"/>
              </a:spcAft>
            </a:pPr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Dnes představíme nejčastěji zmiňovaná témata</a:t>
            </a:r>
          </a:p>
          <a:p>
            <a:pPr lvl="0">
              <a:spcAft>
                <a:spcPts val="600"/>
              </a:spcAft>
            </a:pPr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 ohledem na rozsah a rozmanitost připomínek byla zvolena metoda kódování – z důvodu omezené časové dotace dnešního </a:t>
            </a:r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setkání i času, který byl vyhrazen pro naši práci</a:t>
            </a:r>
            <a:endParaRPr lang="cs-CZ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 eaLnBrk="1" hangingPunct="1">
              <a:buNone/>
              <a:defRPr/>
            </a:pPr>
            <a:endParaRPr lang="cs-CZ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None/>
              <a:defRPr/>
            </a:pPr>
            <a:endParaRPr lang="cs-CZ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sz="18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Tx/>
              <a:buNone/>
              <a:defRPr/>
            </a:pPr>
            <a:endParaRPr lang="cs-CZ" sz="8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55198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Úvodem k dnešnímu semináři - I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543" y="1341328"/>
            <a:ext cx="8135937" cy="5040000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r>
              <a:rPr lang="cs-CZ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 směřujeme:</a:t>
            </a:r>
          </a:p>
          <a:p>
            <a:pPr lvl="0"/>
            <a:endParaRPr lang="cs-CZ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Hledáme </a:t>
            </a:r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konsensus – formulace, které jsou akceptovatelné </a:t>
            </a:r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pro </a:t>
            </a:r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většinu sociálních pracovníků = vnímáme rozmanitost i protichůdnost přání a vyjádřených připomínek</a:t>
            </a:r>
          </a:p>
          <a:p>
            <a:pPr lvl="0"/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Dnešní setkání jako první pracuje s možnými variantami úprav a tématy k další </a:t>
            </a:r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diskusi</a:t>
            </a:r>
          </a:p>
          <a:p>
            <a:pPr lvl="0"/>
            <a:endParaRPr lang="cs-CZ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 ohledem na počet připomínkujících a připomínek </a:t>
            </a:r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nelze hovořit    </a:t>
            </a:r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reprezentativním zastoupení  - nicméně, vzhledem například k četnosti, se tato témata jeví jako důležitá a hodná pozornosti</a:t>
            </a:r>
          </a:p>
          <a:p>
            <a:pPr lvl="0"/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zjevné, že většina připomínkujících nahlíží na dokument úhlem pohledu buď svého odvětví nebo organizace, což je pochopitelné a akceptovatelné, nicméně to má vliv na hledání konsensuálního znění</a:t>
            </a:r>
          </a:p>
          <a:p>
            <a:pPr lvl="0"/>
            <a:endParaRPr lang="cs-CZ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cs-CZ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 eaLnBrk="1" hangingPunct="1">
              <a:buNone/>
              <a:defRPr/>
            </a:pPr>
            <a:endParaRPr lang="cs-CZ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None/>
              <a:defRPr/>
            </a:pPr>
            <a:endParaRPr lang="cs-CZ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sz="18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Tx/>
              <a:buNone/>
              <a:defRPr/>
            </a:pPr>
            <a:endParaRPr lang="cs-CZ" sz="8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08766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Úvodem k dnešnímu semináři - II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543" y="1341328"/>
            <a:ext cx="8135937" cy="5040000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vznikala dnešní témata:</a:t>
            </a:r>
          </a:p>
          <a:p>
            <a:endParaRPr lang="cs-CZ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Soupis všech došlých připomínek v chronologickém pořadí</a:t>
            </a:r>
          </a:p>
          <a:p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Kategorizace (kódování) do témat, k nimž přišly připomínky</a:t>
            </a:r>
          </a:p>
          <a:p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Soupis jednotlivých připomínek k tématům (kódům)</a:t>
            </a:r>
          </a:p>
          <a:p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Kategorizace (kódování) připomínek dle četnosti</a:t>
            </a:r>
          </a:p>
          <a:p>
            <a:pPr marL="0" indent="0">
              <a:buNone/>
            </a:pPr>
            <a:endParaRPr lang="cs-CZ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</a:t>
            </a:r>
            <a:r>
              <a:rPr lang="cs-CZ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bude následovat:</a:t>
            </a:r>
          </a:p>
          <a:p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Diskuse </a:t>
            </a:r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subjekty, od nichž jsme obdrželi </a:t>
            </a:r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připomínky, </a:t>
            </a:r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aby došlo k vzájemnému vyjasnění sdělení (duben, květen)</a:t>
            </a:r>
          </a:p>
          <a:p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Zásadní témata a návrhy předložíme odbornému kolegiu (duben)</a:t>
            </a:r>
          </a:p>
          <a:p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Materiály projdou revizí a budou opět předloženy k diskusi (květen, červen</a:t>
            </a:r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cs-CZ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49196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Úvodem k dnešnímu semináři - III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543" y="1341328"/>
            <a:ext cx="8135937" cy="5040000"/>
          </a:xfrm>
        </p:spPr>
        <p:txBody>
          <a:bodyPr/>
          <a:lstStyle/>
          <a:p>
            <a:pPr marL="0" indent="0">
              <a:buNone/>
            </a:pPr>
            <a:endParaRPr lang="cs-CZ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Varianta A</a:t>
            </a:r>
          </a:p>
          <a:p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této fázi materiály zpracujeme do formy věcného záměru zákona a bude spuštěn připomínkovací proces</a:t>
            </a:r>
          </a:p>
          <a:p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Připomínky budou zpracovány</a:t>
            </a:r>
          </a:p>
          <a:p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Materiál bude předložen Vládě</a:t>
            </a:r>
          </a:p>
          <a:p>
            <a:pPr marL="0" indent="0">
              <a:buNone/>
            </a:pPr>
            <a:endParaRPr lang="cs-CZ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Varianta B</a:t>
            </a:r>
          </a:p>
          <a:p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 konzultačním procesu bude pokračováno a přeložení materiálu Vládě bude odloženo na pozdější termín.</a:t>
            </a:r>
          </a:p>
          <a:p>
            <a:pPr marL="0" indent="0">
              <a:buNone/>
            </a:pPr>
            <a:endParaRPr lang="cs-CZ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Varianta C</a:t>
            </a:r>
          </a:p>
          <a:p>
            <a:r>
              <a:rPr lang="cs-C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lvl="1" indent="0" algn="just" eaLnBrk="1" hangingPunct="1">
              <a:buNone/>
              <a:defRPr/>
            </a:pPr>
            <a:endParaRPr lang="cs-CZ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None/>
              <a:defRPr/>
            </a:pPr>
            <a:endParaRPr lang="cs-CZ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sz="18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Tx/>
              <a:buNone/>
              <a:defRPr/>
            </a:pPr>
            <a:endParaRPr lang="cs-CZ" sz="8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32251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349000"/>
            <a:ext cx="7776000" cy="2160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Téma 1:	Obecně k záměru zákona</a:t>
            </a:r>
            <a:endParaRPr lang="cs-CZ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04850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24800" cy="5762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altLang="cs-CZ" sz="2800" b="1" dirty="0" smtClean="0">
                <a:latin typeface="Arial" charset="0"/>
                <a:cs typeface="Arial" charset="0"/>
              </a:rPr>
              <a:t>Téma 1: obecně k záměru zákona - I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543" y="1341328"/>
            <a:ext cx="8135937" cy="5040000"/>
          </a:xfrm>
        </p:spPr>
        <p:txBody>
          <a:bodyPr/>
          <a:lstStyle/>
          <a:p>
            <a:r>
              <a:rPr lang="cs-CZ" sz="2400" i="1" dirty="0"/>
              <a:t>Je zapotřebí více času na připomínkování a podrobné projednání záměru zákona </a:t>
            </a:r>
            <a:endParaRPr lang="cs-CZ" sz="2400" i="1" dirty="0" smtClean="0"/>
          </a:p>
          <a:p>
            <a:pPr marL="0" indent="0">
              <a:buNone/>
            </a:pPr>
            <a:endParaRPr lang="cs-CZ" sz="2400" i="1" dirty="0" smtClean="0"/>
          </a:p>
          <a:p>
            <a:pPr lvl="0"/>
            <a:r>
              <a:rPr lang="cs-CZ" sz="2400" i="1" dirty="0"/>
              <a:t>Předpis připravovat společně se sociálními pracovníky </a:t>
            </a:r>
          </a:p>
          <a:p>
            <a:r>
              <a:rPr lang="cs-CZ" sz="2400" i="1" dirty="0" smtClean="0">
                <a:ea typeface="+mn-ea"/>
                <a:cs typeface="+mn-cs"/>
              </a:rPr>
              <a:t>Přizvat </a:t>
            </a:r>
            <a:r>
              <a:rPr lang="cs-CZ" sz="2400" i="1" dirty="0">
                <a:ea typeface="+mn-ea"/>
                <a:cs typeface="+mn-cs"/>
              </a:rPr>
              <a:t>co nejvíce organizací a institucí k debatě o </a:t>
            </a:r>
            <a:r>
              <a:rPr lang="cs-CZ" sz="2400" i="1" dirty="0" smtClean="0">
                <a:ea typeface="+mn-ea"/>
                <a:cs typeface="+mn-cs"/>
              </a:rPr>
              <a:t>zákonu</a:t>
            </a:r>
          </a:p>
          <a:p>
            <a:endParaRPr lang="cs-CZ" sz="2400" i="1" dirty="0" smtClean="0">
              <a:ea typeface="+mn-ea"/>
              <a:cs typeface="+mn-cs"/>
            </a:endParaRPr>
          </a:p>
          <a:p>
            <a:pPr marL="342900" lvl="1" indent="-342900">
              <a:buChar char="•"/>
              <a:defRPr/>
            </a:pPr>
            <a:r>
              <a:rPr lang="cs-CZ" sz="2400" i="1" dirty="0">
                <a:ea typeface="+mn-ea"/>
                <a:cs typeface="+mn-cs"/>
              </a:rPr>
              <a:t>Je potřeba, aby text byl </a:t>
            </a:r>
            <a:r>
              <a:rPr lang="cs-CZ" sz="2400" i="1" dirty="0" smtClean="0">
                <a:ea typeface="+mn-ea"/>
                <a:cs typeface="+mn-cs"/>
              </a:rPr>
              <a:t>srozumitelný</a:t>
            </a:r>
          </a:p>
          <a:p>
            <a:pPr marL="0" lvl="1" indent="0">
              <a:buNone/>
              <a:defRPr/>
            </a:pPr>
            <a:endParaRPr lang="cs-CZ" sz="2400" i="1" dirty="0" smtClean="0">
              <a:ea typeface="+mn-ea"/>
              <a:cs typeface="+mn-cs"/>
            </a:endParaRPr>
          </a:p>
          <a:p>
            <a:pPr marL="342900" lvl="1" indent="-342900">
              <a:buChar char="•"/>
              <a:defRPr/>
            </a:pPr>
            <a:r>
              <a:rPr lang="cs-CZ" sz="2400" i="1" dirty="0" smtClean="0"/>
              <a:t>Lepší </a:t>
            </a:r>
            <a:r>
              <a:rPr lang="cs-CZ" sz="2400" i="1" dirty="0"/>
              <a:t>prezentace návrhu ze strany </a:t>
            </a:r>
            <a:r>
              <a:rPr lang="cs-CZ" sz="2400" i="1" dirty="0" smtClean="0"/>
              <a:t>MPSV</a:t>
            </a:r>
          </a:p>
          <a:p>
            <a:pPr marL="0" lvl="1" indent="0">
              <a:buNone/>
              <a:defRPr/>
            </a:pPr>
            <a:endParaRPr lang="cs-CZ" sz="2400" i="1" dirty="0" smtClean="0"/>
          </a:p>
          <a:p>
            <a:pPr marL="342900" lvl="1" indent="-342900">
              <a:buFontTx/>
              <a:buChar char="•"/>
              <a:defRPr/>
            </a:pPr>
            <a:r>
              <a:rPr lang="cs-CZ" sz="2400" i="1" dirty="0"/>
              <a:t>Znát kontext plánovaných změn v tzv. velké novele </a:t>
            </a:r>
            <a:r>
              <a:rPr lang="cs-CZ" sz="2400" i="1" dirty="0" smtClean="0"/>
              <a:t>zákona  </a:t>
            </a:r>
            <a:r>
              <a:rPr lang="cs-CZ" sz="2400" i="1" dirty="0"/>
              <a:t>108/2006 a provázat tyto změny s věcným záměrem zákona</a:t>
            </a:r>
          </a:p>
          <a:p>
            <a:pPr marL="342900" lvl="1" indent="-342900">
              <a:buChar char="•"/>
              <a:defRPr/>
            </a:pPr>
            <a:endParaRPr lang="cs-CZ" sz="2400" dirty="0"/>
          </a:p>
          <a:p>
            <a:pPr marL="0" indent="0" algn="just" eaLnBrk="1" hangingPunct="1">
              <a:buNone/>
              <a:defRPr/>
            </a:pPr>
            <a:endParaRPr lang="cs-CZ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cs-CZ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sz="18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 marL="0" indent="0" eaLnBrk="1" hangingPunct="1">
              <a:buFontTx/>
              <a:buNone/>
              <a:defRPr/>
            </a:pPr>
            <a:endParaRPr lang="cs-CZ" sz="800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60748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5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6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7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8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2858</TotalTime>
  <Words>1178</Words>
  <Application>Microsoft Office PowerPoint</Application>
  <PresentationFormat>Předvádění na obrazovce (4:3)</PresentationFormat>
  <Paragraphs>357</Paragraphs>
  <Slides>34</Slides>
  <Notes>34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Default Design</vt:lpstr>
      <vt:lpstr>Prezentace aplikace PowerPoint</vt:lpstr>
      <vt:lpstr>Osnova</vt:lpstr>
      <vt:lpstr>Úvodem k dnešnímu semináři</vt:lpstr>
      <vt:lpstr>Úvodem k dnešnímu semináři</vt:lpstr>
      <vt:lpstr>Úvodem k dnešnímu semináři - I</vt:lpstr>
      <vt:lpstr>Úvodem k dnešnímu semináři - II</vt:lpstr>
      <vt:lpstr>Úvodem k dnešnímu semináři - III</vt:lpstr>
      <vt:lpstr>Téma 1: Obecně k záměru zákona</vt:lpstr>
      <vt:lpstr>Téma 1: obecně k záměru zákona - I</vt:lpstr>
      <vt:lpstr>Téma 1: obecně k záměru zákona - II</vt:lpstr>
      <vt:lpstr>Téma 1: obecně k záměru zákona - III</vt:lpstr>
      <vt:lpstr>Téma 1: obecně k záměru zákona - IV</vt:lpstr>
      <vt:lpstr>Téma 2:  Sociální pracovníci</vt:lpstr>
      <vt:lpstr>Téma 2: sociální pracovníci - I</vt:lpstr>
      <vt:lpstr>Téma 2: sociální pracovníci - II</vt:lpstr>
      <vt:lpstr>Téma 3:  Vzdělání a kvalifikace</vt:lpstr>
      <vt:lpstr>Téma 3: vzdělání a kvalifikace - I</vt:lpstr>
      <vt:lpstr>Téma 3: vzdělání a kvalifikace - II</vt:lpstr>
      <vt:lpstr>Téma 3: vzdělání a kvalifikace - III</vt:lpstr>
      <vt:lpstr>Téma 4: Supervize</vt:lpstr>
      <vt:lpstr>Téma 4: supervize</vt:lpstr>
      <vt:lpstr>Téma 5: Sociální klinika</vt:lpstr>
      <vt:lpstr>Téma 5: sociální klinika - I</vt:lpstr>
      <vt:lpstr>Téma 5: sociální klinika - II</vt:lpstr>
      <vt:lpstr>Téma 6: Profesní komora</vt:lpstr>
      <vt:lpstr>Téma 6: profesní komora - I</vt:lpstr>
      <vt:lpstr>Téma 6: profesní komora - II</vt:lpstr>
      <vt:lpstr>Téma 6: profesní komora - III</vt:lpstr>
      <vt:lpstr>Téma 6: profesní komora - IV</vt:lpstr>
      <vt:lpstr>Shrnutí</vt:lpstr>
      <vt:lpstr>Shrnutí</vt:lpstr>
      <vt:lpstr>Kontakty</vt:lpstr>
      <vt:lpstr>Web</vt:lpstr>
      <vt:lpstr>Děkujeme Vám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Ministerstvo práce a sociálních věcí</dc:creator>
  <cp:lastModifiedBy>Novotný Filip (MPSV)</cp:lastModifiedBy>
  <cp:revision>212</cp:revision>
  <cp:lastPrinted>2014-03-18T08:12:24Z</cp:lastPrinted>
  <dcterms:created xsi:type="dcterms:W3CDTF">2004-09-26T13:46:31Z</dcterms:created>
  <dcterms:modified xsi:type="dcterms:W3CDTF">2014-03-24T07:51:28Z</dcterms:modified>
</cp:coreProperties>
</file>