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0" r:id="rId3"/>
    <p:sldId id="281" r:id="rId4"/>
    <p:sldId id="283" r:id="rId5"/>
    <p:sldId id="285" r:id="rId6"/>
    <p:sldId id="258" r:id="rId7"/>
    <p:sldId id="282" r:id="rId8"/>
    <p:sldId id="284" r:id="rId9"/>
    <p:sldId id="259" r:id="rId10"/>
    <p:sldId id="260" r:id="rId11"/>
    <p:sldId id="277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lidé s psychiatrickým onemocněním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List2!$C$5:$C$13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lidé s psychiatrickým onemocněním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List2!$D$5:$D$13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lidé s psychiatrickým onemocněním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List2!$E$5:$E$13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cat>
            <c:strRef>
              <c:f>List2!$B$5:$B$13</c:f>
              <c:strCache>
                <c:ptCount val="9"/>
                <c:pt idx="0">
                  <c:v>1) nezaměstnanost</c:v>
                </c:pt>
                <c:pt idx="1">
                  <c:v>2) zadluženost</c:v>
                </c:pt>
                <c:pt idx="2">
                  <c:v>3) závislosti</c:v>
                </c:pt>
                <c:pt idx="3">
                  <c:v>4) lidé bez domova</c:v>
                </c:pt>
                <c:pt idx="4">
                  <c:v>5) výkon trestu odnětí svobody</c:v>
                </c:pt>
                <c:pt idx="5">
                  <c:v>6) lidé s psychiatrickým onemocněním</c:v>
                </c:pt>
                <c:pt idx="6">
                  <c:v>7) lidé s postižením</c:v>
                </c:pt>
                <c:pt idx="7">
                  <c:v>8) problematika domácího násilí</c:v>
                </c:pt>
                <c:pt idx="8">
                  <c:v>9) imigranti</c:v>
                </c:pt>
              </c:strCache>
            </c:strRef>
          </c:cat>
          <c:val>
            <c:numRef>
              <c:f>List2!$F$5:$F$13</c:f>
              <c:numCache>
                <c:formatCode>General</c:formatCode>
                <c:ptCount val="9"/>
                <c:pt idx="0">
                  <c:v>26</c:v>
                </c:pt>
                <c:pt idx="1">
                  <c:v>26</c:v>
                </c:pt>
                <c:pt idx="2">
                  <c:v>8</c:v>
                </c:pt>
                <c:pt idx="3">
                  <c:v>7</c:v>
                </c:pt>
                <c:pt idx="4">
                  <c:v>12</c:v>
                </c:pt>
                <c:pt idx="5">
                  <c:v>5</c:v>
                </c:pt>
                <c:pt idx="6">
                  <c:v>19</c:v>
                </c:pt>
                <c:pt idx="7">
                  <c:v>7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A650B-A286-4D0E-9796-6875647F7D3A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902A8-057A-4C0B-873F-2A9927397D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951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41A6-A404-451C-8483-199A3B320C66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416A-F417-4849-8D59-A8D988DCDB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0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416A-F417-4849-8D59-A8D988DCDBE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76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416A-F417-4849-8D59-A8D988DCDBE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E5A56B3-1283-49D2-BBFC-509A2A7D302B}" type="datetimeFigureOut">
              <a:rPr lang="cs-CZ" smtClean="0"/>
              <a:pPr/>
              <a:t>02.09.2019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E2D783-E7DA-4214-B264-2A3BDA35078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chltm.cz/pomoc-v-cr/poradenske-centrum-litomeri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r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deje.cz/steti/dluhova_poradna_odborne_socialni_poradenstvi" TargetMode="External"/><Relationship Id="rId2" Type="http://schemas.openxmlformats.org/officeDocument/2006/relationships/hyperlink" Target="https://www.financnitisen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260648"/>
            <a:ext cx="8062912" cy="4968552"/>
          </a:xfrm>
        </p:spPr>
        <p:txBody>
          <a:bodyPr>
            <a:normAutofit/>
          </a:bodyPr>
          <a:lstStyle/>
          <a:p>
            <a:r>
              <a:rPr lang="cs-CZ" sz="5300" b="1" dirty="0" smtClean="0">
                <a:effectLst/>
              </a:rPr>
              <a:t>Dluhová </a:t>
            </a:r>
            <a:r>
              <a:rPr lang="cs-CZ" sz="5300" b="1" dirty="0" smtClean="0">
                <a:effectLst/>
              </a:rPr>
              <a:t>problematika</a:t>
            </a:r>
            <a:r>
              <a:rPr lang="cs-CZ" sz="3600" b="1" i="1" dirty="0">
                <a:effectLst/>
              </a:rPr>
              <a:t/>
            </a:r>
            <a:br>
              <a:rPr lang="cs-CZ" sz="3600" b="1" i="1" dirty="0">
                <a:effectLst/>
              </a:rPr>
            </a:br>
            <a:r>
              <a:rPr lang="cs-CZ" sz="3600" dirty="0">
                <a:effectLst/>
              </a:rPr>
              <a:t/>
            </a:r>
            <a:br>
              <a:rPr lang="cs-CZ" sz="3600" dirty="0">
                <a:effectLst/>
              </a:rPr>
            </a:br>
            <a:r>
              <a:rPr lang="cs-CZ" sz="2700" dirty="0" smtClean="0">
                <a:effectLst/>
              </a:rPr>
              <a:t>prezentující</a:t>
            </a:r>
            <a:r>
              <a:rPr lang="cs-CZ" sz="2700" dirty="0" smtClean="0">
                <a:effectLst/>
              </a:rPr>
              <a:t>: Mgr. Veronika Schejbalová</a:t>
            </a:r>
            <a:r>
              <a:rPr lang="cs-CZ" sz="3600" dirty="0" smtClean="0">
                <a:effectLst/>
              </a:rPr>
              <a:t>          </a:t>
            </a:r>
            <a:endParaRPr lang="cs-CZ" sz="36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11525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9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effectLst/>
              </a:rPr>
              <a:t/>
            </a:r>
            <a:br>
              <a:rPr lang="cs-CZ" sz="3200" b="1" dirty="0" smtClean="0">
                <a:effectLst/>
              </a:rPr>
            </a:br>
            <a:r>
              <a:rPr lang="cs-CZ" sz="3200" b="1" dirty="0">
                <a:effectLst/>
              </a:rPr>
              <a:t/>
            </a:r>
            <a:br>
              <a:rPr lang="cs-CZ" sz="3200" b="1" dirty="0">
                <a:effectLst/>
              </a:rPr>
            </a:br>
            <a:r>
              <a:rPr lang="cs-CZ" sz="3200" b="1" dirty="0" smtClean="0">
                <a:effectLst/>
              </a:rPr>
              <a:t>exekuci na důchod má přes devadesát tisíc lidí</a:t>
            </a:r>
            <a:br>
              <a:rPr lang="cs-CZ" sz="3200" b="1" dirty="0" smtClean="0">
                <a:effectLst/>
              </a:rPr>
            </a:br>
            <a:endParaRPr lang="cs-CZ" sz="32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229600" cy="3888432"/>
          </a:xfrm>
        </p:spPr>
        <p:txBody>
          <a:bodyPr>
            <a:noAutofit/>
          </a:bodyPr>
          <a:lstStyle/>
          <a:p>
            <a:r>
              <a:rPr lang="cs-CZ" sz="1400" dirty="0"/>
              <a:t>Exekucí na důchod přibývá; kvůli dluhům ji má  přes  90  tisíc  lidí.  Nejvíce jich je v Ústeckém a Moravskoslezském kraji. Od roku 2003 se počet osob s exekuční srážkou ze starobní, invalidní či pozůstalostní penze zvedl víc než čtyřikrát.  Vyplývá  to  z údajů České správy sociálního zabezpečení (ČSSZ).</a:t>
            </a:r>
          </a:p>
          <a:p>
            <a:r>
              <a:rPr lang="cs-CZ" sz="1400" dirty="0"/>
              <a:t>Část starobního, invalidního či pozůstalostního důchodu na konci roku 2003 ČSSZ srážela více než 21 tisícům lidí. V roce 2010  už  to  bylo  přes  50 tisíc, o  čtyři roky později zhruba 75 tisíc  lidí,  předloni  přes  85  tisíc lidí a letos v březnu 90 418. Exekuci  na  důchod  má  i přes 25  tisíc  invalidních  důchodců a  zhruba 1 600 lidí pobírajících vdovský  důchod.</a:t>
            </a:r>
          </a:p>
          <a:p>
            <a:r>
              <a:rPr lang="cs-CZ" sz="1400" dirty="0"/>
              <a:t>ČSSZ  o exekučních srážkách nerozhoduje. Řídí se nařízením soudu či exekučním příkazem. Srážení částky z důchodu může úřad ukončit až po splacení dluhu a úroků i nákladů  řízení.  ČSSZ  může soudu dát podnět k případnému zastavení  exekuce,  nejdřív  ale musí  exekuční  příkazy  s rozhodčí  doložkou  sama  vyhledat a  situaci posoudit a vyhodnotit. Na to ale zřejmě nestačí personální a technické kapacity správy. Od května proto testuje, za jakých podmínek toho bude schopna.</a:t>
            </a:r>
          </a:p>
          <a:p>
            <a:pPr marL="64008" indent="0">
              <a:buNone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23224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Děkuji za pozornost.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ttps://www.czso.cz/documents/11248/17829086/ORP4208a.png/a11fb2b7-49da-4038-a61e-1daa4ae954b9?version=1.1&amp;t=146666494984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40" t="-6543" r="-3340" b="-6543"/>
          <a:stretch/>
        </p:blipFill>
        <p:spPr bwMode="auto">
          <a:xfrm>
            <a:off x="5229572" y="1700808"/>
            <a:ext cx="3600000" cy="36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528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effectLst/>
              </a:rPr>
              <a:t>Město Lovosice</a:t>
            </a:r>
            <a:r>
              <a:rPr lang="cs-CZ" sz="1800" b="1" dirty="0"/>
              <a:t/>
            </a:r>
            <a:br>
              <a:rPr lang="cs-CZ" sz="1800" b="1" dirty="0"/>
            </a:b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  <a:noFill/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ORP Lovosice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rozloha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262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počet obyvatel 27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702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obcí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Sociální problematika </a:t>
            </a:r>
            <a:r>
              <a:rPr lang="cs-CZ" sz="3200" b="1" dirty="0" smtClean="0"/>
              <a:t>v ORP </a:t>
            </a:r>
            <a:r>
              <a:rPr lang="cs-CZ" sz="3200" b="1" dirty="0" smtClean="0"/>
              <a:t>Lovosice - informace z roku 2017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949956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6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Mapa exekucí – město </a:t>
            </a:r>
            <a:r>
              <a:rPr lang="cs-CZ" sz="3200" b="1" dirty="0" smtClean="0"/>
              <a:t>Lovosice 2017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916832"/>
            <a:ext cx="8609782" cy="460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http://mapaexekuci.cz/mapa/index.html</a:t>
            </a:r>
            <a:endParaRPr lang="cs-CZ" sz="3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16833"/>
            <a:ext cx="5040560" cy="377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4008" algn="ctr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3200" b="1" dirty="0" smtClean="0"/>
              <a:t>Dluhová situace v sousedních ORP</a:t>
            </a:r>
            <a:endParaRPr lang="cs-CZ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dirty="0" smtClean="0"/>
              <a:t>ORP Litoměřice a ORP Roudnice nad Labem - klientům  je SP z MÚ doporučováno Poradenské centrum Litoměřice, které je zařízením Diecézní charity Litoměřice </a:t>
            </a:r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  <a:p>
            <a:pPr marL="64008" indent="0">
              <a:buNone/>
            </a:pPr>
            <a:r>
              <a:rPr lang="cs-CZ" sz="2000" dirty="0" smtClean="0">
                <a:hlinkClick r:id="rId2"/>
              </a:rPr>
              <a:t>https://dchltm.cz/pomoc-v-cr/poradenske-centrum-litomerice/</a:t>
            </a:r>
            <a:endParaRPr lang="cs-CZ" sz="2000" dirty="0" smtClean="0"/>
          </a:p>
          <a:p>
            <a:pPr marL="64008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937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effectLst/>
              </a:rPr>
              <a:t>Sociální a jiné služby zajištující dluhové poradenství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ledna 2019 poskytuje v Lovosicích dluhovou poradnu Mozaika, z.s.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/>
              <a:t>Mobilní advokátní poradna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spolupráce s externím advokátem - bezplatné poradenství určeno pro seniory z oblasti dluhové problematiky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>
                <a:hlinkClick r:id="rId2"/>
              </a:rPr>
              <a:t>http://www.iure.</a:t>
            </a:r>
            <a:r>
              <a:rPr lang="cs-CZ" dirty="0" err="1" smtClean="0">
                <a:hlinkClick r:id="rId2"/>
              </a:rPr>
              <a:t>org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4008" algn="ctr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sz="3200" b="1" dirty="0" smtClean="0">
                <a:effectLst/>
              </a:rPr>
              <a:t>Sociální a jiné služby zajištující dluhové poradenství</a:t>
            </a:r>
            <a:endParaRPr lang="cs-CZ" sz="3200" b="1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hlinkClick r:id="rId2"/>
              </a:rPr>
              <a:t>https://www.financnitisen.cz/</a:t>
            </a:r>
            <a:endParaRPr lang="cs-CZ" sz="2800" u="sng" dirty="0" smtClean="0"/>
          </a:p>
          <a:p>
            <a:pPr>
              <a:buNone/>
            </a:pPr>
            <a:endParaRPr lang="cs-CZ" sz="2800" dirty="0" smtClean="0"/>
          </a:p>
          <a:p>
            <a:r>
              <a:rPr lang="cs-CZ" sz="2800" u="sng" dirty="0" smtClean="0">
                <a:hlinkClick r:id="rId3"/>
              </a:rPr>
              <a:t>https://www.nadeje.cz/steti/dluhova_poradna_odborne_socialni_poradenstvi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049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2254</TotalTime>
  <Words>129</Words>
  <Application>Microsoft Office PowerPoint</Application>
  <PresentationFormat>Předvádění na obrazovce (4:3)</PresentationFormat>
  <Paragraphs>44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Talent</vt:lpstr>
      <vt:lpstr>Dluhová problematika  prezentující: Mgr. Veronika Schejbalová          </vt:lpstr>
      <vt:lpstr>Město Lovosice </vt:lpstr>
      <vt:lpstr>Sociální problematika v ORP Lovosice - informace z roku 2017</vt:lpstr>
      <vt:lpstr>Mapa exekucí – město Lovosice 2017</vt:lpstr>
      <vt:lpstr>http://mapaexekuci.cz/mapa/index.html</vt:lpstr>
      <vt:lpstr>Dluhová situace v sousedních ORP</vt:lpstr>
      <vt:lpstr>Sociální a jiné služby zajištující dluhové poradenství</vt:lpstr>
      <vt:lpstr>Mobilní advokátní poradna</vt:lpstr>
      <vt:lpstr>Sociální a jiné služby zajištující dluhové poradenství</vt:lpstr>
      <vt:lpstr>  exekuci na důchod má přes devadesát tisíc lidí </vt:lpstr>
      <vt:lpstr>Děkuji za pozornost.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analytická, metodická a koncepční činnost, zjišťování potřeb obyvatel obce v rámci přenesené působnosti, zabezpečení sociální agendy včetně řešení sociálně právních problémů v zařízeních poskytujících služby sociální péče.</dc:title>
  <dc:creator>Mgr. Schejbalová Veronika</dc:creator>
  <cp:lastModifiedBy>Mgr. Schejbalová Veronika</cp:lastModifiedBy>
  <cp:revision>117</cp:revision>
  <cp:lastPrinted>2018-06-11T13:56:30Z</cp:lastPrinted>
  <dcterms:created xsi:type="dcterms:W3CDTF">2018-05-21T08:58:44Z</dcterms:created>
  <dcterms:modified xsi:type="dcterms:W3CDTF">2019-09-02T13:07:27Z</dcterms:modified>
</cp:coreProperties>
</file>