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6" r:id="rId4"/>
    <p:sldId id="272" r:id="rId5"/>
    <p:sldId id="273" r:id="rId6"/>
    <p:sldId id="260" r:id="rId7"/>
    <p:sldId id="265" r:id="rId8"/>
    <p:sldId id="264" r:id="rId9"/>
    <p:sldId id="262" r:id="rId10"/>
    <p:sldId id="263" r:id="rId11"/>
    <p:sldId id="274" r:id="rId12"/>
    <p:sldId id="267" r:id="rId13"/>
    <p:sldId id="268" r:id="rId14"/>
    <p:sldId id="271" r:id="rId15"/>
    <p:sldId id="269" r:id="rId16"/>
    <p:sldId id="270" r:id="rId17"/>
    <p:sldId id="277" r:id="rId18"/>
    <p:sldId id="275" r:id="rId19"/>
    <p:sldId id="278" r:id="rId20"/>
  </p:sldIdLst>
  <p:sldSz cx="12192000" cy="6858000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9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51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0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72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90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80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12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63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3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93A6-E56C-44BF-875C-46E1234CD71F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A78F-5764-43C5-B0DD-33EBF2A35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apaexekuci.cz/index.php/mapa-2/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oradna@meussj.cz" TargetMode="External"/><Relationship Id="rId2" Type="http://schemas.openxmlformats.org/officeDocument/2006/relationships/hyperlink" Target="mailto:info@meussj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92686" y="4689872"/>
            <a:ext cx="5163094" cy="1146572"/>
          </a:xfrm>
        </p:spPr>
        <p:txBody>
          <a:bodyPr>
            <a:normAutofit/>
          </a:bodyPr>
          <a:lstStyle/>
          <a:p>
            <a:pPr algn="r"/>
            <a:endParaRPr lang="cs-C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07530" y="5836444"/>
            <a:ext cx="5048250" cy="747871"/>
          </a:xfrm>
        </p:spPr>
        <p:txBody>
          <a:bodyPr>
            <a:normAutofit/>
          </a:bodyPr>
          <a:lstStyle/>
          <a:p>
            <a:pPr algn="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266E80-66CD-4BA2-A1A2-7C5BD3ED4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893AC81-A64B-4CEE-8869-76EB8A712ABC}"/>
              </a:ext>
            </a:extLst>
          </p:cNvPr>
          <p:cNvSpPr/>
          <p:nvPr/>
        </p:nvSpPr>
        <p:spPr>
          <a:xfrm>
            <a:off x="7554796" y="3432473"/>
            <a:ext cx="4755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/>
              <a:t>Cesta z dluhů a její specifika v Ústeckém kraji</a:t>
            </a:r>
            <a:r>
              <a:rPr lang="cs-CZ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48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4AC7593-EB09-4036-8990-564A9FE1EBCE}"/>
              </a:ext>
            </a:extLst>
          </p:cNvPr>
          <p:cNvSpPr/>
          <p:nvPr/>
        </p:nvSpPr>
        <p:spPr>
          <a:xfrm>
            <a:off x="7979315" y="5977890"/>
            <a:ext cx="3873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Sociální poradna MěÚSS Jirkov, p.o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52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8B111-A9C0-42F9-B2FB-EF576B50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situace v regionu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6B1F8A-DC88-435A-B5C4-FE6C1D8A2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historický kontext, který ovlivnil dnešní situaci</a:t>
            </a:r>
          </a:p>
          <a:p>
            <a:r>
              <a:rPr lang="cs-CZ" dirty="0"/>
              <a:t>poválečné období, řízené osídlení, dělnický kraj</a:t>
            </a:r>
          </a:p>
          <a:p>
            <a:r>
              <a:rPr lang="cs-CZ" dirty="0"/>
              <a:t>dluh jako norma</a:t>
            </a:r>
          </a:p>
          <a:p>
            <a:r>
              <a:rPr lang="cs-CZ" dirty="0"/>
              <a:t>závislost na sociálním systému je běžná</a:t>
            </a:r>
          </a:p>
          <a:p>
            <a:r>
              <a:rPr lang="cs-CZ" dirty="0"/>
              <a:t>příjmová chudoba (samoživitelé, nízkopříjmové skupiny obyvatel)</a:t>
            </a:r>
          </a:p>
          <a:p>
            <a:r>
              <a:rPr lang="cs-CZ" dirty="0"/>
              <a:t>finanční negramotnost </a:t>
            </a:r>
          </a:p>
          <a:p>
            <a:r>
              <a:rPr lang="cs-CZ" dirty="0"/>
              <a:t>dlouhodobá nezaměstnanost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937C50-F331-44D3-A654-ED5150BD2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88875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7172294-9615-4953-B37F-460BA9F1E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1801B51-EE0B-4EE5-A25C-AC513604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Mapa exekucí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A5455E-FE09-4C79-A6AC-0E0FB2802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9" y="1469036"/>
            <a:ext cx="7438364" cy="43027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BF9DBA-D646-48D6-AA85-1A4689A16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464" y="3896637"/>
            <a:ext cx="4694392" cy="270936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85209" y="6198240"/>
            <a:ext cx="4347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u="sng" dirty="0">
                <a:hlinkClick r:id="rId5"/>
              </a:rPr>
              <a:t>http://mapaexekuci.cz/index.php/mapa-2/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260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D02A6-E214-4150-A5C3-2399C855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sociální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BD87F-C6ED-4903-BF1A-9E04AA81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poctivá anamnéza</a:t>
            </a:r>
          </a:p>
          <a:p>
            <a:r>
              <a:rPr lang="cs-CZ" dirty="0"/>
              <a:t>poznání prostředí a </a:t>
            </a:r>
            <a:r>
              <a:rPr lang="cs-CZ" dirty="0" smtClean="0"/>
              <a:t>komunity </a:t>
            </a:r>
            <a:r>
              <a:rPr lang="cs-CZ" dirty="0"/>
              <a:t>klienta</a:t>
            </a:r>
          </a:p>
          <a:p>
            <a:r>
              <a:rPr lang="cs-CZ" dirty="0"/>
              <a:t>nepracujeme jen na oddlužení, ale vedeme </a:t>
            </a:r>
            <a:r>
              <a:rPr lang="cs-CZ" dirty="0" err="1"/>
              <a:t>multidisciplinárně</a:t>
            </a:r>
            <a:r>
              <a:rPr lang="cs-CZ" dirty="0"/>
              <a:t> případ klienta, koordinujeme sociální práci na případu</a:t>
            </a:r>
          </a:p>
          <a:p>
            <a:r>
              <a:rPr lang="cs-CZ" dirty="0"/>
              <a:t>dlouhodobá opora klienta, podpora při </a:t>
            </a:r>
            <a:r>
              <a:rPr lang="cs-CZ" dirty="0" smtClean="0"/>
              <a:t>řešení </a:t>
            </a:r>
            <a:r>
              <a:rPr lang="cs-CZ" dirty="0"/>
              <a:t>návazných problémů (rodina, práce…)</a:t>
            </a:r>
          </a:p>
          <a:p>
            <a:pPr lvl="1"/>
            <a:r>
              <a:rPr lang="cs-CZ" dirty="0"/>
              <a:t>dohled </a:t>
            </a:r>
            <a:r>
              <a:rPr lang="cs-CZ" dirty="0" smtClean="0"/>
              <a:t>nad plněním </a:t>
            </a:r>
            <a:r>
              <a:rPr lang="cs-CZ" dirty="0"/>
              <a:t>závazků – lustrace rejstříku</a:t>
            </a:r>
          </a:p>
          <a:p>
            <a:pPr lvl="1"/>
            <a:r>
              <a:rPr lang="cs-CZ" dirty="0"/>
              <a:t>pravidelný kontakt s klientem (telefonický, emaily, schůzka v delším časovém horizontu…)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32BDD6-BCBE-4E49-8952-4D9C4FC81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65704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408D7-1345-49F6-9A67-9689C235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práce v číslech (k 6/2019)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6889A-C13A-4EC9-AE7F-2CC8B4A91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Počet podaných návrhů za rok 2018 - </a:t>
            </a:r>
            <a:r>
              <a:rPr lang="cs-CZ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</a:p>
          <a:p>
            <a:r>
              <a:rPr lang="cs-CZ" dirty="0"/>
              <a:t>Počet podaných návrhů za ½ roku 2019 - </a:t>
            </a:r>
            <a:r>
              <a:rPr lang="cs-C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</a:p>
          <a:p>
            <a:r>
              <a:rPr lang="cs-CZ" dirty="0"/>
              <a:t>Počet aktuálně vedených insolvencí – počet osob v insolvenci, které nyní        podporujeme - </a:t>
            </a:r>
            <a:r>
              <a:rPr lang="cs-CZ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</a:t>
            </a:r>
          </a:p>
          <a:p>
            <a:r>
              <a:rPr lang="cs-CZ" dirty="0"/>
              <a:t>Počet klientů, kterým jsme zpracovali a podali návrh, a kteří již insolvenci úspěšně ukončili - </a:t>
            </a:r>
            <a:r>
              <a:rPr lang="cs-CZ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Hlavní oblasti poradenství v roce 2018:</a:t>
            </a:r>
          </a:p>
          <a:p>
            <a:pPr marL="0" indent="0" algn="ctr">
              <a:buNone/>
            </a:pPr>
            <a:r>
              <a:rPr lang="cs-CZ" dirty="0"/>
              <a:t>Dluhy </a:t>
            </a:r>
            <a:r>
              <a:rPr lang="cs-CZ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78 %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rodinná situace /péče o děti/ rozvody </a:t>
            </a:r>
            <a:r>
              <a:rPr lang="cs-CZ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12 %</a:t>
            </a:r>
            <a:r>
              <a:rPr lang="cs-CZ" sz="3300" dirty="0"/>
              <a:t> </a:t>
            </a:r>
          </a:p>
          <a:p>
            <a:pPr marL="0" indent="0" algn="ctr">
              <a:buNone/>
            </a:pPr>
            <a:r>
              <a:rPr lang="cs-CZ" dirty="0"/>
              <a:t>podpora seniorů a OZP </a:t>
            </a:r>
            <a:r>
              <a:rPr lang="cs-CZ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5BB5A1-6B51-4AF7-8E93-4168C2691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52776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8E465-FB0E-4739-AFF7-65C53AF6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Specifický dlužník v ÚK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D4B38-31D7-4914-B410-5FBE2C20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Dluhy jsou většinou ve výši kolem 500.000,- Kč</a:t>
            </a:r>
          </a:p>
          <a:p>
            <a:r>
              <a:rPr lang="cs-CZ" dirty="0"/>
              <a:t>Typicky se jedná o:</a:t>
            </a:r>
          </a:p>
          <a:p>
            <a:pPr lvl="1"/>
            <a:r>
              <a:rPr lang="cs-CZ" dirty="0"/>
              <a:t>Věk 45 - 55 let</a:t>
            </a:r>
          </a:p>
          <a:p>
            <a:pPr lvl="1"/>
            <a:r>
              <a:rPr lang="cs-CZ" dirty="0"/>
              <a:t>Muž – základní vzdělání/výuční list, svobodný, bezdětný či s 1 vyživovací povinností, dluhy vznikly z mladické nerozvážnosti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Věk 40 - 50 let</a:t>
            </a:r>
          </a:p>
          <a:p>
            <a:pPr lvl="1"/>
            <a:r>
              <a:rPr lang="cs-CZ" dirty="0"/>
              <a:t>Žena – základní vzdělání/výuční list, rozvedená, 2-3 děti, dluhy vznikly po rozvodu, kdy si brala půjčky, aby zabezpečila rodinu, jelikož otec nehradil výživné stanovené soudem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FD2B5E-A923-4862-A139-9654EE605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9221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25C2A-4D0D-4E58-8D61-67F87E0C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- Muž, věk 56, rozvedený, </a:t>
            </a:r>
            <a:br>
              <a:rPr lang="cs-CZ" dirty="0"/>
            </a:br>
            <a:r>
              <a:rPr lang="cs-CZ" dirty="0"/>
              <a:t>1 dítě svěřené do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900649-A0DE-4CAA-B4DE-981C0E92C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u="sng" dirty="0"/>
              <a:t>Cílová skupina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b="1" dirty="0"/>
              <a:t>osoba se zdravotním postižením</a:t>
            </a:r>
            <a:endParaRPr lang="cs-CZ" dirty="0"/>
          </a:p>
          <a:p>
            <a:r>
              <a:rPr lang="cs-CZ" u="sng" dirty="0"/>
              <a:t>Cíl</a:t>
            </a:r>
            <a:r>
              <a:rPr lang="cs-CZ" dirty="0"/>
              <a:t>: </a:t>
            </a:r>
            <a:r>
              <a:rPr lang="cs-CZ" b="1" dirty="0"/>
              <a:t>získat pomoc s oddlužením</a:t>
            </a:r>
          </a:p>
          <a:p>
            <a:endParaRPr lang="cs-CZ" dirty="0"/>
          </a:p>
          <a:p>
            <a:pPr algn="just"/>
            <a:r>
              <a:rPr lang="cs-CZ" dirty="0"/>
              <a:t>Registrovaný klient – 7/2018, čerpal </a:t>
            </a:r>
            <a:r>
              <a:rPr lang="cs-CZ" dirty="0" err="1"/>
              <a:t>amb</a:t>
            </a:r>
            <a:r>
              <a:rPr lang="cs-CZ" dirty="0"/>
              <a:t>./terénní formu SP, využil právního poradenství</a:t>
            </a:r>
          </a:p>
          <a:p>
            <a:pPr algn="just"/>
            <a:r>
              <a:rPr lang="cs-CZ" dirty="0"/>
              <a:t>Přišel na doporučení jiné sociální služby, kterou čerpal z důvodu potřeby oddlužení, ale která nebyla oprávněna návrh na podat</a:t>
            </a:r>
          </a:p>
          <a:p>
            <a:pPr algn="just"/>
            <a:r>
              <a:rPr lang="cs-CZ" dirty="0"/>
              <a:t>Neslyšící, odezírá, mluvenému i psanému slovu rozumí, jeho řečové schopnosti jsou velmi omezené, využívány alternativní způsoby komunikace (písemná/obrázková forma, částečně znaková řeč. Telefonická komunikace - prostřednictvím SMS zpráv, případně prostřednictvím osob blízkých klientovi, kteří souhlasili a informace ohledně dalších schůzek a organizace spolupráce klientovi předávali. Byl využíván email.</a:t>
            </a:r>
          </a:p>
          <a:p>
            <a:pPr algn="just"/>
            <a:r>
              <a:rPr lang="cs-CZ" dirty="0"/>
              <a:t>V souladu s platnými interními předpisy MěÚSS byl s klientem zpracován a pracovníky Poradny využíván návod na komunikaci (viz alternativní a augmentativní komunikace s klienty s poruchou komunikace).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A64FE3-8D06-4C5A-B764-57219D1C5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53" y="566727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4320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A00E-3D0C-4F2C-A3CB-2ED0360F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- Muž, věk 56, rozvedený, </a:t>
            </a:r>
            <a:br>
              <a:rPr lang="cs-CZ" dirty="0"/>
            </a:br>
            <a:r>
              <a:rPr lang="cs-CZ" dirty="0"/>
              <a:t>1 dítě svěřené do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D9BD04-3BD5-430C-9BEB-DA29D3A5A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cs-CZ" b="1" u="sng" dirty="0"/>
              <a:t>Popis případu:</a:t>
            </a:r>
            <a:endParaRPr lang="cs-CZ" dirty="0"/>
          </a:p>
          <a:p>
            <a:pPr algn="just"/>
            <a:r>
              <a:rPr lang="cs-CZ" dirty="0"/>
              <a:t>začátek spolupráce - léto 2018, přišel ve velmi tíživé sociální situaci -  ID ve výši 5.885,-Kč, </a:t>
            </a:r>
            <a:r>
              <a:rPr lang="cs-CZ" dirty="0" err="1"/>
              <a:t>PnP</a:t>
            </a:r>
            <a:r>
              <a:rPr lang="cs-CZ" dirty="0"/>
              <a:t> ve výši 8.800,-Kč, pečuje o svou nezletilou dceru (zdravotně postižená), od 11/2014 je nezaměstnaný a evidovaný na ÚP. Má podíl na družstevním bytě.</a:t>
            </a:r>
          </a:p>
          <a:p>
            <a:pPr algn="just"/>
            <a:r>
              <a:rPr lang="cs-CZ" dirty="0"/>
              <a:t>Dluhy klienta byly ve výši 142.000,-Kč.</a:t>
            </a:r>
          </a:p>
          <a:p>
            <a:pPr algn="just"/>
            <a:r>
              <a:rPr lang="cs-CZ" dirty="0"/>
              <a:t>Klient vzhledem ke své situaci neměl možnost vstoupit do oddlužení v souladu s platnou legislativou v době řešení podpory o podání návrhu, jelikož nebyl schopen ze svých příjmů uhradit 30% svých závazků. </a:t>
            </a:r>
          </a:p>
          <a:p>
            <a:pPr algn="just"/>
            <a:r>
              <a:rPr lang="cs-CZ" dirty="0"/>
              <a:t>Za podpory SP se klientovi podařilo najít pomoc a navýšil svůj příjem o smlouvu o důchodu -  900,-Kč měsíčně. </a:t>
            </a:r>
          </a:p>
          <a:p>
            <a:pPr algn="just"/>
            <a:r>
              <a:rPr lang="cs-CZ" dirty="0"/>
              <a:t>Klient se zorientoval ve své situaci, získal podporu v získání kompetencí a dostatečných prostředků k tomu, aby splnil zákonné podmínky a mohl být oddlužen, k insolvenčnímu řízení zajištěn tlumočník.</a:t>
            </a:r>
          </a:p>
          <a:p>
            <a:pPr algn="just"/>
            <a:r>
              <a:rPr lang="cs-CZ" dirty="0"/>
              <a:t>Termín podání oddlužení : 12.9.2018. </a:t>
            </a:r>
          </a:p>
          <a:p>
            <a:pPr algn="just"/>
            <a:r>
              <a:rPr lang="cs-CZ" dirty="0"/>
              <a:t>Klient v průběhu poskytované podpory čerpal doprovody k jednání na úřady, kde sociální pracovník pomohl kompenzovat v jednání s úředníky klientovo handicap. </a:t>
            </a:r>
          </a:p>
          <a:p>
            <a:pPr algn="just"/>
            <a:r>
              <a:rPr lang="cs-CZ" dirty="0"/>
              <a:t>Poradna podporovala klienta v komunikaci s IS, potřebou řešení bytové situace, nastavení splátek a vedení rodinného rozpočtu tak, aby klient byl schopen svým závazkům dostát a oddlužení bylo reálné. Poradna v souladu s možnostmi klienta s ním pracovala v oblasti podpory a zvyšování jeho znalostí a kompetencí v oblasti finanční gramotnosti.</a:t>
            </a:r>
          </a:p>
          <a:p>
            <a:pPr algn="just"/>
            <a:r>
              <a:rPr lang="cs-CZ" dirty="0"/>
              <a:t>Klient je nadále podporován poradnou. V souladu s platným popisem realizace OSP MěÚSS Jirkov bude klient podporován po celou dobu insolvence, nastavená spolupráce je v rozsahu 1x za půl roku, kontrola plnění splátkového kalendáře, pravidelná kontrola plnění dle záznamů v insolvenčním rejstříku, řešení aktuálních změn v sociální situaci klienta.</a:t>
            </a:r>
          </a:p>
          <a:p>
            <a:pPr algn="just"/>
            <a:r>
              <a:rPr lang="cs-CZ" dirty="0"/>
              <a:t>Od první návštěvy do oddlužení čerpal klient podporu ve výši 13,5 hod, v průběhu 25 vedených kontaktů a intervencí. Návrh byl zpracován a podán v rozsahu 8 hod (práce v zájmu klienta bez jeho přítomnosti).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38685B-0CA4-4F8F-836E-48D0309F7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53" y="374621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84669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8F2EF3-D7FE-4B7D-8C18-A0B22852A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nás čeká v dluhové </a:t>
            </a:r>
            <a:br>
              <a:rPr lang="cs-CZ" dirty="0"/>
            </a:br>
            <a:r>
              <a:rPr lang="cs-CZ" dirty="0"/>
              <a:t>problematice v ÚK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B9A9CC-1F6C-4445-8CE0-317C0BF80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- dlužníci:</a:t>
            </a:r>
          </a:p>
          <a:p>
            <a:pPr lvl="1"/>
            <a:r>
              <a:rPr lang="cs-CZ" dirty="0"/>
              <a:t>Rodiče za ně neplatí poplatky (např.: „odpady“ apod.)</a:t>
            </a:r>
          </a:p>
          <a:p>
            <a:pPr lvl="1"/>
            <a:r>
              <a:rPr lang="cs-CZ" dirty="0"/>
              <a:t>Rodiče na jejich rodné číslo uzavírají smlouvy (např.: výhodnější tarif u mobilního operátora a poté neplatí)</a:t>
            </a:r>
          </a:p>
          <a:p>
            <a:r>
              <a:rPr lang="cs-CZ" dirty="0"/>
              <a:t>K 18tinám dostanou status „dlužník“</a:t>
            </a:r>
          </a:p>
          <a:p>
            <a:pPr marL="0" indent="0">
              <a:buNone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Pracujeme nyní s jejich rodiči!</a:t>
            </a:r>
          </a:p>
          <a:p>
            <a:r>
              <a:rPr lang="cs-CZ" dirty="0"/>
              <a:t>Co můžeme udělat již nyní </a:t>
            </a:r>
          </a:p>
          <a:p>
            <a:pPr lvl="1"/>
            <a:r>
              <a:rPr lang="cs-CZ" dirty="0"/>
              <a:t>podporovat finanční gramotnost jejich rodičů, šířit osvětu v oblasti dluhů tak, aby těchto dětí bylo co nejméně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4E61E82-C865-40AA-8089-BC4866544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7361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EA00E-3D0C-4F2C-A3CB-2ED0360F8C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F620643-7B06-49B0-8D4F-147899406A5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2" y="443882"/>
            <a:ext cx="7680193" cy="5752731"/>
          </a:xfrm>
          <a:effectLst>
            <a:outerShdw blurRad="1270000" dist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238685B-0CA4-4F8F-836E-48D0309F7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671E309-D88A-4E64-8526-D41994CA63E9}"/>
              </a:ext>
            </a:extLst>
          </p:cNvPr>
          <p:cNvSpPr txBox="1"/>
          <p:nvPr/>
        </p:nvSpPr>
        <p:spPr>
          <a:xfrm>
            <a:off x="1837677" y="844900"/>
            <a:ext cx="486496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dirty="0">
                <a:latin typeface="+mj-lt"/>
              </a:rPr>
              <a:t>Děkujeme 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B13E73-214B-496F-AE37-13EE21F87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041" y="2651723"/>
            <a:ext cx="2222377" cy="2376337"/>
          </a:xfrm>
          <a:prstGeom prst="rect">
            <a:avLst/>
          </a:prstGeom>
          <a:effectLst>
            <a:glow rad="127000">
              <a:schemeClr val="bg1"/>
            </a:glow>
            <a:outerShdw blurRad="1270000" dist="6223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4766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E979D-93EF-4F45-9F31-F18FF887F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4709"/>
          </a:xfrm>
        </p:spPr>
        <p:txBody>
          <a:bodyPr/>
          <a:lstStyle/>
          <a:p>
            <a:r>
              <a:rPr lang="cs-CZ" dirty="0"/>
              <a:t>kontakty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0C51ED-AC4B-4F1C-93E6-2DD75C3A0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5344"/>
            <a:ext cx="9144000" cy="2452456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Mgr. Eva Šulcová </a:t>
            </a:r>
            <a:r>
              <a:rPr lang="cs-CZ" dirty="0"/>
              <a:t>– ředitelka MěÚSS Jirkov, p.o.</a:t>
            </a:r>
          </a:p>
          <a:p>
            <a:r>
              <a:rPr lang="cs-CZ" dirty="0"/>
              <a:t>Email: </a:t>
            </a:r>
            <a:r>
              <a:rPr lang="cs-CZ" dirty="0">
                <a:hlinkClick r:id="rId2"/>
              </a:rPr>
              <a:t>info@meussj.cz</a:t>
            </a:r>
            <a:r>
              <a:rPr lang="cs-CZ" dirty="0"/>
              <a:t>	 tel: 474684432</a:t>
            </a:r>
          </a:p>
          <a:p>
            <a:pPr algn="l"/>
            <a:r>
              <a:rPr lang="cs-CZ" b="1" dirty="0"/>
              <a:t>Bc. Michaela Říhová </a:t>
            </a:r>
            <a:r>
              <a:rPr lang="cs-CZ" dirty="0"/>
              <a:t>– sociální pracovnice, dluhový expert Sociální poradny Jirkov </a:t>
            </a:r>
          </a:p>
          <a:p>
            <a:r>
              <a:rPr lang="cs-CZ" dirty="0"/>
              <a:t>Email: </a:t>
            </a:r>
            <a:r>
              <a:rPr lang="cs-CZ" dirty="0">
                <a:hlinkClick r:id="rId3"/>
              </a:rPr>
              <a:t>poradna@meussj.cz</a:t>
            </a:r>
            <a:r>
              <a:rPr lang="cs-CZ" dirty="0"/>
              <a:t>	 tel: 774 422 012 </a:t>
            </a:r>
          </a:p>
        </p:txBody>
      </p:sp>
    </p:spTree>
    <p:extLst>
      <p:ext uri="{BB962C8B-B14F-4D97-AF65-F5344CB8AC3E}">
        <p14:creationId xmlns:p14="http://schemas.microsoft.com/office/powerpoint/2010/main" val="268210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EB6F1C5-9A9E-44EA-9D71-EDE7D45A7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EC9CFD01-5CAC-42FC-9F69-B97B831A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Kdo jsme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34864C2-E1C4-4D76-B754-C52885A99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599" y="1774741"/>
            <a:ext cx="9622437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cs typeface="Arial" panose="020B0604020202020204" pitchFamily="34" charset="0"/>
              </a:rPr>
              <a:t>MěÚSS je příspěvková organizace města Jirkov, poskytuje služby sociální péče a sociální poradenství.</a:t>
            </a:r>
          </a:p>
          <a:p>
            <a:r>
              <a:rPr lang="cs-CZ" dirty="0">
                <a:cs typeface="Arial" panose="020B0604020202020204" pitchFamily="34" charset="0"/>
              </a:rPr>
              <a:t>DOZP</a:t>
            </a:r>
          </a:p>
          <a:p>
            <a:r>
              <a:rPr lang="cs-CZ" dirty="0">
                <a:cs typeface="Arial" panose="020B0604020202020204" pitchFamily="34" charset="0"/>
              </a:rPr>
              <a:t>DS</a:t>
            </a:r>
          </a:p>
          <a:p>
            <a:r>
              <a:rPr lang="cs-CZ" dirty="0">
                <a:cs typeface="Arial" panose="020B0604020202020204" pitchFamily="34" charset="0"/>
              </a:rPr>
              <a:t>DZR</a:t>
            </a:r>
          </a:p>
          <a:p>
            <a:r>
              <a:rPr lang="cs-CZ" dirty="0">
                <a:cs typeface="Arial" panose="020B0604020202020204" pitchFamily="34" charset="0"/>
              </a:rPr>
              <a:t>OS</a:t>
            </a:r>
          </a:p>
          <a:p>
            <a:r>
              <a:rPr lang="cs-CZ" dirty="0">
                <a:cs typeface="Arial" panose="020B0604020202020204" pitchFamily="34" charset="0"/>
              </a:rPr>
              <a:t>PS</a:t>
            </a:r>
          </a:p>
          <a:p>
            <a:r>
              <a:rPr lang="cs-CZ" dirty="0">
                <a:cs typeface="Arial" panose="020B0604020202020204" pitchFamily="34" charset="0"/>
              </a:rPr>
              <a:t>Sociální poradna</a:t>
            </a:r>
          </a:p>
          <a:p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5816F947-7FB7-4B0C-9607-23159CA991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32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735BB-14B2-4D92-B08E-6B2C1574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 jsme si vyzkoušeli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94D772-8B9F-4BFE-BDE3-C9379EE2A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Sociální služby poskytujeme od vzniku organizace  - r. 1993</a:t>
            </a:r>
          </a:p>
          <a:p>
            <a:pPr algn="just"/>
            <a:r>
              <a:rPr lang="cs-CZ" dirty="0"/>
              <a:t>Noclehárna Boženy Němcové (2007 - 2010 noclehárna dle §63 zák. 108/2006 Sb., od r. 2010  ubytovna v občanském režimu</a:t>
            </a:r>
          </a:p>
          <a:p>
            <a:pPr marL="457200" lvl="1" indent="0" algn="just">
              <a:buNone/>
            </a:pPr>
            <a:r>
              <a:rPr lang="cs-CZ" dirty="0"/>
              <a:t>(sbírali zkušenosti s cílovou skupinou , dobrovolnickou prací, klienty jsme podporovali v řešení problémů, které prací, dluhy a bydlením)</a:t>
            </a:r>
          </a:p>
          <a:p>
            <a:pPr algn="just"/>
            <a:r>
              <a:rPr lang="cs-CZ" dirty="0"/>
              <a:t>Od 1.1.2010 – Sociální poradna - 1 SP v ambulanci, právník, psychoterapeut</a:t>
            </a:r>
          </a:p>
          <a:p>
            <a:pPr lvl="1" algn="just"/>
            <a:r>
              <a:rPr lang="cs-CZ" dirty="0"/>
              <a:t>Společně proti předlužování – projekt prevence zadlužování, finanční gramotnosti</a:t>
            </a:r>
          </a:p>
          <a:p>
            <a:pPr algn="just"/>
            <a:r>
              <a:rPr lang="cs-CZ" dirty="0"/>
              <a:t>Od 2013 -  rozšíření o 1 terénního pracovníka</a:t>
            </a:r>
          </a:p>
          <a:p>
            <a:pPr algn="just"/>
            <a:r>
              <a:rPr lang="cs-CZ" dirty="0"/>
              <a:t>Od 1.7.2019 – rozšíření na  kapacitu 4 (3 ambulance, 5 SP (A/T),3 odborníci)</a:t>
            </a:r>
          </a:p>
          <a:p>
            <a:pPr algn="just"/>
            <a:r>
              <a:rPr lang="cs-CZ" dirty="0"/>
              <a:t>Zkušenosti zaměstnavatele – dluhy a exekuce zaměstnanců, dluhy seniorů, kteří čerpají pobytové služby…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172294-9615-4953-B37F-460BA9F1E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4490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1801B51-EE0B-4EE5-A25C-AC513604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06" y="530803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23F1C2-AA38-4C9A-8098-A50483DD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4" y="0"/>
            <a:ext cx="6810375" cy="4191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323874-381E-4BB7-B8DC-2A3FBAFD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36" y="3362325"/>
            <a:ext cx="4933950" cy="3495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CECD0D-3C3D-45CB-896A-096A0CABB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623" y="4481663"/>
            <a:ext cx="2222377" cy="23763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1174824-6F0D-45A3-BFAB-79DF64D57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594" y="4254994"/>
            <a:ext cx="5162550" cy="2590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C807CC-FAF5-4BFD-9784-EF90E5844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274" y="0"/>
            <a:ext cx="5483861" cy="450097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FE1AEE-ABA6-4257-A549-5D4CB7DE7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771" y="2908212"/>
            <a:ext cx="2821897" cy="16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462FB03-A5B2-4592-8C36-7341F682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3934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21801B51-EE0B-4EE5-A25C-AC513604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9084D7-D1BE-4DE8-93B9-E7CB0EA30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11" y="4279037"/>
            <a:ext cx="3326139" cy="25789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606A095-A4BF-404C-A437-08965C1BE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934" y="0"/>
            <a:ext cx="7218066" cy="45924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AECD1F-BA21-4E58-A066-A27FF68EE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0" y="3895725"/>
            <a:ext cx="39052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4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D2990-1D9F-4D85-9A48-51A91652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80" y="22414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cs typeface="Arial" panose="020B0604020202020204" pitchFamily="34" charset="0"/>
              </a:rPr>
              <a:t>Co děláme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1A9B22E6-3679-4F5E-8D69-9668048A4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0679" y="1549709"/>
            <a:ext cx="9765202" cy="5084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Poskytujeme radu, pomoc a podporu v oblasti uplatňování práv klientů, zprostředkování kontaktu se společenským prostředím a poskytujeme psychosociální podporu.</a:t>
            </a:r>
          </a:p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Odborné sociální poradenství (ambulantní i terénní)</a:t>
            </a:r>
          </a:p>
          <a:p>
            <a:pPr marL="0" indent="0" algn="ctr">
              <a:buNone/>
            </a:pPr>
            <a:r>
              <a:rPr lang="cs-CZ" sz="2000" dirty="0"/>
              <a:t>Právní poradenství</a:t>
            </a:r>
          </a:p>
          <a:p>
            <a:pPr marL="0" indent="0" algn="ctr">
              <a:buNone/>
            </a:pPr>
            <a:r>
              <a:rPr lang="cs-CZ" sz="2000" dirty="0"/>
              <a:t>Psychoterapeutická podpora</a:t>
            </a:r>
          </a:p>
          <a:p>
            <a:pPr marL="0" indent="0" algn="ctr">
              <a:buNone/>
            </a:pPr>
            <a:r>
              <a:rPr lang="cs-CZ" sz="2000" dirty="0"/>
              <a:t>Mediace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b="1" dirty="0"/>
          </a:p>
          <a:p>
            <a:pPr marL="0" indent="0" algn="ctr">
              <a:buNone/>
            </a:pPr>
            <a:r>
              <a:rPr lang="cs-CZ" sz="2000" b="1" dirty="0"/>
              <a:t>Terénní služby poskytujeme na území Jirkova a přilehlých obcí.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CE9D97-4E89-48E3-8AB5-B85E967B7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33" y="597563"/>
            <a:ext cx="2525247" cy="773729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98130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0FC68-BB97-42A5-ADD3-ECC23A8F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F2AB1-632C-4411-9A55-190B11E75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jasná a sdílená vize organizace</a:t>
            </a:r>
          </a:p>
          <a:p>
            <a:r>
              <a:rPr lang="cs-CZ" dirty="0"/>
              <a:t>opora stabilní středně velké organizace se zázemím (procesní řízení)</a:t>
            </a:r>
          </a:p>
          <a:p>
            <a:r>
              <a:rPr lang="cs-CZ" dirty="0"/>
              <a:t>schopnost  přizpůsobovat se změnám </a:t>
            </a:r>
          </a:p>
          <a:p>
            <a:pPr lvl="1"/>
            <a:r>
              <a:rPr lang="cs-CZ" dirty="0"/>
              <a:t>Změny insolvenčního zákona (zák.č.182/2006 Sb. O úpadku a způsobech jeho řešení</a:t>
            </a:r>
          </a:p>
          <a:p>
            <a:pPr lvl="2"/>
            <a:r>
              <a:rPr lang="cs-CZ" dirty="0"/>
              <a:t>Povinnost akreditace pro poskytování služeb oddlužení (byli jsme 18. v ČR)</a:t>
            </a:r>
          </a:p>
          <a:p>
            <a:pPr lvl="2"/>
            <a:r>
              <a:rPr lang="cs-CZ" dirty="0"/>
              <a:t>Změny související s novelizací od 1.6.2019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Změny v poskytování a financování sociálních služeb, vznik základních a rozvojových sítí (hledání různých zdrojů financování)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3A9242-2438-4629-9D92-416CD59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78252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657E2-94EF-4E94-8C63-13AF19D6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děláme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12E59-EDD5-4FB6-AEFD-AD5D5B04F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základem naší práce je stabilní tým vč. stabilního týmu odborníků </a:t>
            </a:r>
            <a:r>
              <a:rPr lang="cs-CZ" sz="1800" dirty="0"/>
              <a:t>(právnička a psychoterapeut jsou členy týmu od začátku poskytování služby – r. 2010)</a:t>
            </a:r>
          </a:p>
          <a:p>
            <a:pPr algn="just"/>
            <a:r>
              <a:rPr lang="cs-CZ" dirty="0"/>
              <a:t>nastavený systém organizace zaměřený na lidské zdroje – důležitá pro dlouhodobou stabilitu je zejména adaptace zaměstnance a péče o zaměstnance:</a:t>
            </a:r>
          </a:p>
          <a:p>
            <a:pPr lvl="1" algn="just"/>
            <a:r>
              <a:rPr lang="cs-CZ" dirty="0"/>
              <a:t>Vzdělávání</a:t>
            </a:r>
          </a:p>
          <a:p>
            <a:pPr lvl="1" algn="just"/>
            <a:r>
              <a:rPr lang="cs-CZ" dirty="0"/>
              <a:t>Supervize – týmová, případová, individuální</a:t>
            </a:r>
          </a:p>
          <a:p>
            <a:pPr lvl="1" algn="just"/>
            <a:r>
              <a:rPr lang="cs-CZ" dirty="0"/>
              <a:t>Stáže – soud, exekutor, ÚP</a:t>
            </a:r>
          </a:p>
          <a:p>
            <a:pPr algn="just"/>
            <a:r>
              <a:rPr lang="cs-CZ" dirty="0"/>
              <a:t>Základem je tým dobrých poradců </a:t>
            </a:r>
            <a:r>
              <a:rPr lang="cs-CZ" sz="2400" dirty="0"/>
              <a:t>(umí naslouchat, umí vytipovat podstatu, umí řešit to, co klient potřebuje, „</a:t>
            </a:r>
            <a:r>
              <a:rPr lang="cs-CZ" sz="2400" dirty="0" err="1"/>
              <a:t>nepřepečovává</a:t>
            </a:r>
            <a:r>
              <a:rPr lang="cs-CZ" sz="2400" dirty="0"/>
              <a:t>“, chápe a uplatňuje hranice sociální práce  a hranice registrace služby, </a:t>
            </a:r>
            <a:r>
              <a:rPr lang="cs-CZ" sz="2400" dirty="0" err="1"/>
              <a:t>zkompetentňuje</a:t>
            </a:r>
            <a:r>
              <a:rPr lang="cs-CZ" sz="2400" dirty="0"/>
              <a:t> klienty, rozhodnutí nechá na klientovi…)</a:t>
            </a:r>
          </a:p>
          <a:p>
            <a:pPr algn="just"/>
            <a:r>
              <a:rPr lang="cs-CZ" dirty="0"/>
              <a:t>Síťování pomoci podpora přirozeného prostředí </a:t>
            </a:r>
            <a:r>
              <a:rPr lang="cs-CZ" sz="2400" dirty="0"/>
              <a:t>(spolupráce s institucemi – úřady, sociální služby, příspěvkové organizace v místě poskytování, zaměstnavatelé v místě poskytování apod., znalost lokality)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298E64-B512-41AF-8678-270B93C34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37099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899D1-D01B-4E72-81D9-0D41137C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nyní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574E10-6CE8-456C-9590-239035ECA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Základní síť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DFFA2-7CD1-44DC-81C1-D3C4E34D4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 15 let věku</a:t>
            </a:r>
          </a:p>
          <a:p>
            <a:r>
              <a:rPr lang="cs-CZ" dirty="0"/>
              <a:t>Cílová skupina:</a:t>
            </a:r>
          </a:p>
          <a:p>
            <a:pPr lvl="1"/>
            <a:r>
              <a:rPr lang="cs-CZ" dirty="0"/>
              <a:t>osoby v krizi</a:t>
            </a:r>
          </a:p>
          <a:p>
            <a:pPr lvl="1"/>
            <a:r>
              <a:rPr lang="cs-CZ" dirty="0"/>
              <a:t>osoby se zdravotním postižením</a:t>
            </a:r>
          </a:p>
          <a:p>
            <a:pPr lvl="1"/>
            <a:r>
              <a:rPr lang="cs-CZ" dirty="0"/>
              <a:t>senioři</a:t>
            </a:r>
          </a:p>
          <a:p>
            <a:pPr lvl="1"/>
            <a:r>
              <a:rPr lang="cs-CZ" dirty="0"/>
              <a:t>osoby SV či tímto ohrožené</a:t>
            </a:r>
          </a:p>
          <a:p>
            <a:pPr lvl="1"/>
            <a:r>
              <a:rPr lang="cs-CZ" dirty="0"/>
              <a:t>osoby komerčně zneužívané</a:t>
            </a:r>
          </a:p>
          <a:p>
            <a:r>
              <a:rPr lang="cs-CZ" dirty="0"/>
              <a:t>Pro ambulantní služby jakýkoli občan ČR</a:t>
            </a:r>
          </a:p>
          <a:p>
            <a:r>
              <a:rPr lang="cs-CZ" dirty="0"/>
              <a:t>Pro terénní služby oblast města Jirkova a přilehlých obcí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A6EF94-2126-45DC-80B9-9AF585646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Rozvojová síť - projekt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644E0B-5E7F-4711-8982-79345490BC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Od 15 – 64 let věku</a:t>
            </a:r>
          </a:p>
          <a:p>
            <a:r>
              <a:rPr lang="cs-CZ" dirty="0"/>
              <a:t>Cílová skupina:</a:t>
            </a:r>
          </a:p>
          <a:p>
            <a:pPr lvl="1"/>
            <a:r>
              <a:rPr lang="cs-CZ" dirty="0"/>
              <a:t>osoby SV či tímto ohrožené</a:t>
            </a:r>
          </a:p>
          <a:p>
            <a:pPr lvl="1"/>
            <a:r>
              <a:rPr lang="cs-CZ" dirty="0"/>
              <a:t>osoby se zdravotním postižením</a:t>
            </a:r>
          </a:p>
          <a:p>
            <a:r>
              <a:rPr lang="cs-CZ" dirty="0"/>
              <a:t>Jirkov, zejména SVL Nové </a:t>
            </a:r>
            <a:r>
              <a:rPr lang="cs-CZ" dirty="0" err="1"/>
              <a:t>Ervěnice</a:t>
            </a:r>
            <a:r>
              <a:rPr lang="cs-CZ" dirty="0"/>
              <a:t> a Vinařice II.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8AC5BF-3238-4A17-9981-C23F9746D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53" y="546679"/>
            <a:ext cx="2525247" cy="922357"/>
          </a:xfrm>
          <a:prstGeom prst="rect">
            <a:avLst/>
          </a:prstGeom>
          <a:ln w="158750">
            <a:solidFill>
              <a:schemeClr val="bg1"/>
            </a:solidFill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776507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967</Words>
  <Application>Microsoft Office PowerPoint</Application>
  <PresentationFormat>Širokoúhlá obrazovka</PresentationFormat>
  <Paragraphs>134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Motiv Office</vt:lpstr>
      <vt:lpstr>Prezentace aplikace PowerPoint</vt:lpstr>
      <vt:lpstr>Kdo jsme</vt:lpstr>
      <vt:lpstr>Co vše jsme si vyzkoušeli</vt:lpstr>
      <vt:lpstr>Prezentace aplikace PowerPoint</vt:lpstr>
      <vt:lpstr>Prezentace aplikace PowerPoint</vt:lpstr>
      <vt:lpstr>Co děláme</vt:lpstr>
      <vt:lpstr>Strategie</vt:lpstr>
      <vt:lpstr>Jak to děláme</vt:lpstr>
      <vt:lpstr>Jak je to nyní</vt:lpstr>
      <vt:lpstr>Specifika situace v regionu</vt:lpstr>
      <vt:lpstr>Mapa exekucí</vt:lpstr>
      <vt:lpstr>Pilíře sociální práce</vt:lpstr>
      <vt:lpstr>Naše práce v číslech (k 6/2019)</vt:lpstr>
      <vt:lpstr>Specifický dlužník v ÚK</vt:lpstr>
      <vt:lpstr>Kazuistika - Muž, věk 56, rozvedený,  1 dítě svěřené do péče</vt:lpstr>
      <vt:lpstr>Kazuistika - Muž, věk 56, rozvedený,  1 dítě svěřené do péče</vt:lpstr>
      <vt:lpstr>Co nás čeká v dluhové  problematice v ÚK </vt:lpstr>
      <vt:lpstr>Prezentace aplikace PowerPoint</vt:lpstr>
      <vt:lpstr>kontakty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milos.kraus</dc:creator>
  <cp:lastModifiedBy>Černá Jana Bc. (MPSV)</cp:lastModifiedBy>
  <cp:revision>107</cp:revision>
  <cp:lastPrinted>2019-08-30T11:27:29Z</cp:lastPrinted>
  <dcterms:created xsi:type="dcterms:W3CDTF">2014-10-16T11:25:33Z</dcterms:created>
  <dcterms:modified xsi:type="dcterms:W3CDTF">2019-09-24T06:47:08Z</dcterms:modified>
</cp:coreProperties>
</file>