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03" r:id="rId3"/>
    <p:sldId id="304" r:id="rId4"/>
    <p:sldId id="293" r:id="rId5"/>
    <p:sldId id="294" r:id="rId6"/>
    <p:sldId id="300" r:id="rId7"/>
    <p:sldId id="301" r:id="rId8"/>
    <p:sldId id="302" r:id="rId9"/>
    <p:sldId id="307" r:id="rId10"/>
    <p:sldId id="306" r:id="rId11"/>
    <p:sldId id="305" r:id="rId12"/>
    <p:sldId id="290" r:id="rId1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novoX230" initials="L" lastIdx="10" clrIdx="0"/>
  <p:cmAuthor id="1" name="Zárasová Zuzana JUDr. (MPSV)" initials="ZZJ(" lastIdx="16" clrIdx="1"/>
  <p:cmAuthor id="2" name="Štěpánková Štýbrová Martina Mgr." initials="ŠŠMM" lastIdx="9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32" autoAdjust="0"/>
    <p:restoredTop sz="89000" autoAdjust="0"/>
  </p:normalViewPr>
  <p:slideViewPr>
    <p:cSldViewPr>
      <p:cViewPr>
        <p:scale>
          <a:sx n="66" d="100"/>
          <a:sy n="66" d="100"/>
        </p:scale>
        <p:origin x="1360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2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88EC3-4F52-41D7-A98F-C6BEADDEB06C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60875" cy="3346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172D0F-DF1D-4B29-A650-EEB9FE35E7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6831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4FCF-8A81-452E-A82F-113F616EF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B771-0F34-44B1-AA7C-D126D96738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026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4FCF-8A81-452E-A82F-113F616EF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B771-0F34-44B1-AA7C-D126D96738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245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4FCF-8A81-452E-A82F-113F616EF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B771-0F34-44B1-AA7C-D126D96738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880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4FCF-8A81-452E-A82F-113F616EF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B771-0F34-44B1-AA7C-D126D96738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9732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4FCF-8A81-452E-A82F-113F616EF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B771-0F34-44B1-AA7C-D126D96738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3416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4FCF-8A81-452E-A82F-113F616EF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B771-0F34-44B1-AA7C-D126D96738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5112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4FCF-8A81-452E-A82F-113F616EF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B771-0F34-44B1-AA7C-D126D96738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2589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4FCF-8A81-452E-A82F-113F616EF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B771-0F34-44B1-AA7C-D126D96738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323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4FCF-8A81-452E-A82F-113F616EF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B771-0F34-44B1-AA7C-D126D96738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6359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4FCF-8A81-452E-A82F-113F616EF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B771-0F34-44B1-AA7C-D126D96738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341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4FCF-8A81-452E-A82F-113F616EF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B771-0F34-44B1-AA7C-D126D96738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7667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14FCF-8A81-452E-A82F-113F616EF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CB771-0F34-44B1-AA7C-D126D96738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5493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7B8E0B29-9580-4172-A05E-9F5908DFFC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384"/>
            <a:ext cx="9144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2420888"/>
            <a:ext cx="7772400" cy="2232248"/>
          </a:xfrm>
        </p:spPr>
        <p:txBody>
          <a:bodyPr>
            <a:normAutofit fontScale="90000"/>
          </a:bodyPr>
          <a:lstStyle/>
          <a:p>
            <a:b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Průběžné výsledky kontrol SÚIP</a:t>
            </a:r>
            <a:br>
              <a:rPr lang="cs-CZ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6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„Férová práce“</a:t>
            </a:r>
            <a:br>
              <a:rPr lang="cs-CZ" sz="6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3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41376" y="5301208"/>
            <a:ext cx="6400800" cy="864096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Ministerstvo práce a sociálních věcí</a:t>
            </a:r>
          </a:p>
          <a:p>
            <a:r>
              <a:rPr lang="cs-CZ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8. 9. 2021</a:t>
            </a:r>
          </a:p>
        </p:txBody>
      </p:sp>
    </p:spTree>
    <p:extLst>
      <p:ext uri="{BB962C8B-B14F-4D97-AF65-F5344CB8AC3E}">
        <p14:creationId xmlns:p14="http://schemas.microsoft.com/office/powerpoint/2010/main" val="3704392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6B6B0D-D017-4E46-8FC6-CA4FD4ECE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5E531-2035-4091-83CF-795B0CA39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83185CC-EE96-44C9-AE43-5BA9895443C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17097" y="304420"/>
            <a:ext cx="8926903" cy="6278942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ABAF2080-BF64-4075-91F1-BB2D9A44D0CA}"/>
              </a:ext>
            </a:extLst>
          </p:cNvPr>
          <p:cNvSpPr/>
          <p:nvPr/>
        </p:nvSpPr>
        <p:spPr>
          <a:xfrm>
            <a:off x="2627784" y="1844824"/>
            <a:ext cx="792088" cy="720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EC1DA563-B1D7-40EB-9976-40802C94F012}"/>
              </a:ext>
            </a:extLst>
          </p:cNvPr>
          <p:cNvSpPr/>
          <p:nvPr/>
        </p:nvSpPr>
        <p:spPr>
          <a:xfrm>
            <a:off x="539552" y="5301208"/>
            <a:ext cx="1008112" cy="720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DDCA09DB-4646-4E6E-9D70-DB9249423315}"/>
              </a:ext>
            </a:extLst>
          </p:cNvPr>
          <p:cNvSpPr/>
          <p:nvPr/>
        </p:nvSpPr>
        <p:spPr>
          <a:xfrm>
            <a:off x="539552" y="4293096"/>
            <a:ext cx="1224136" cy="720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012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7C4875ED-BC58-4862-A97C-05FA6C22457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548384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3B46F91-4B69-443B-B688-62F7127B5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Výše možných sankcí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652736"/>
            <a:ext cx="8003232" cy="4983162"/>
          </a:xfrm>
        </p:spPr>
        <p:txBody>
          <a:bodyPr>
            <a:normAutofit lnSpcReduction="10000"/>
          </a:bodyPr>
          <a:lstStyle/>
          <a:p>
            <a:pPr marL="174625" lvl="1" indent="0">
              <a:buNone/>
            </a:pP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Příklady možných sankcí za zjištěná porušení v rámci kontrolní akce:</a:t>
            </a:r>
          </a:p>
          <a:p>
            <a:pPr marL="517525" lvl="1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zastřené zprostředkování zaměstnání	  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min. 50 tis. až 10 mil. Kč </a:t>
            </a:r>
          </a:p>
          <a:p>
            <a:pPr marL="517525" lvl="1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výkon nelegální práce		  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min 50 tis. až 10 mil. Kč </a:t>
            </a:r>
          </a:p>
          <a:p>
            <a:pPr marL="517525" lvl="1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nevyplacení příplatků za práci v noci, přesčas, o víkendu a za ztížené pracovní prostředí	  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až 2 mil. Kč 				   		</a:t>
            </a:r>
          </a:p>
          <a:p>
            <a:pPr marL="517525" lvl="1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nedodržení srovnatelných pracovních a mzdových podmínek agenturních zaměstnanců</a:t>
            </a:r>
          </a:p>
          <a:p>
            <a:pPr marL="174625" lvl="1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až 2 mil. Kč</a:t>
            </a:r>
          </a:p>
          <a:p>
            <a:pPr marL="517525" lvl="1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nedodržení podmínek provozu el. zařízení</a:t>
            </a:r>
          </a:p>
          <a:p>
            <a:pPr marL="174625" lvl="1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až 2 mil. Kč</a:t>
            </a:r>
          </a:p>
          <a:p>
            <a:pPr marL="447675" lvl="1" indent="-273050">
              <a:buFont typeface="Arial" panose="020B0604020202020204" pitchFamily="34" charset="0"/>
              <a:buChar char="•"/>
            </a:pPr>
            <a:endParaRPr lang="cs-CZ" sz="22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675" lvl="1" indent="-273050">
              <a:buFont typeface="Arial" panose="020B0604020202020204" pitchFamily="34" charset="0"/>
              <a:buChar char="•"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ctr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ctr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9327943-5022-48CB-8431-1788EC5BED5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388608"/>
            <a:ext cx="829056" cy="469392"/>
          </a:xfrm>
          <a:prstGeom prst="rect">
            <a:avLst/>
          </a:prstGeom>
        </p:spPr>
      </p:pic>
      <p:sp>
        <p:nvSpPr>
          <p:cNvPr id="6" name="Zástupný symbol pro číslo snímku 4">
            <a:extLst>
              <a:ext uri="{FF2B5EF4-FFF2-40B4-BE49-F238E27FC236}">
                <a16:creationId xmlns:a16="http://schemas.microsoft.com/office/drawing/2014/main" id="{40EBFD1F-2129-4471-951E-B08D99F56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28384" y="6453336"/>
            <a:ext cx="829056" cy="365125"/>
          </a:xfrm>
        </p:spPr>
        <p:txBody>
          <a:bodyPr/>
          <a:lstStyle/>
          <a:p>
            <a:pPr algn="ctr"/>
            <a:fld id="{C638FC7B-1CEE-4983-80E3-61CB8EECAFD0}" type="slidenum">
              <a:rPr lang="cs-CZ" smtClean="0">
                <a:solidFill>
                  <a:schemeClr val="bg1"/>
                </a:solidFill>
                <a:latin typeface="Arial Black" panose="020B0A04020102020204" pitchFamily="34" charset="0"/>
              </a:rPr>
              <a:pPr algn="ctr"/>
              <a:t>11</a:t>
            </a:fld>
            <a:endParaRPr lang="cs-CZ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928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C929BE46-3A23-4730-86C5-7D1E823307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algn="ctr">
              <a:buNone/>
            </a:pPr>
            <a:endParaRPr lang="cs-CZ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ctr">
              <a:buNone/>
            </a:pPr>
            <a:endParaRPr lang="cs-CZ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ctr">
              <a:buNone/>
            </a:pPr>
            <a:endParaRPr lang="cs-CZ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ctr">
              <a:buNone/>
            </a:pPr>
            <a:endParaRPr lang="cs-CZ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ctr">
              <a:buNone/>
            </a:pPr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Děkujeme za pozornost</a:t>
            </a:r>
          </a:p>
          <a:p>
            <a:pPr marL="457200" lvl="1" indent="0" algn="ctr">
              <a:buNone/>
            </a:pPr>
            <a:endParaRPr lang="cs-CZ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91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DE600CF-BE20-4816-B051-10F95C7A82A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548384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3B46F91-4B69-443B-B688-62F7127B5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Mimořádné kontrolní akce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600200"/>
            <a:ext cx="7715200" cy="4571663"/>
          </a:xfrm>
        </p:spPr>
        <p:txBody>
          <a:bodyPr>
            <a:normAutofit fontScale="47500" lnSpcReduction="20000"/>
          </a:bodyPr>
          <a:lstStyle/>
          <a:p>
            <a:pPr marL="457200" lvl="1" indent="0" algn="ctr">
              <a:buNone/>
            </a:pPr>
            <a:endParaRPr lang="cs-CZ" sz="2000" dirty="0"/>
          </a:p>
          <a:p>
            <a:pPr marL="273050" lvl="1" indent="-273050">
              <a:buFont typeface="Arial" panose="020B0604020202020204" pitchFamily="34" charset="0"/>
              <a:buChar char="•"/>
            </a:pPr>
            <a:r>
              <a:rPr lang="cs-CZ" sz="4200" dirty="0">
                <a:latin typeface="Arial" panose="020B0604020202020204" pitchFamily="34" charset="0"/>
                <a:cs typeface="Arial" panose="020B0604020202020204" pitchFamily="34" charset="0"/>
              </a:rPr>
              <a:t>Kontroly zahajovány v období od 21.6 do 23.7. 2021</a:t>
            </a:r>
          </a:p>
          <a:p>
            <a:pPr marL="273050" lvl="1" indent="-273050">
              <a:buFont typeface="Arial" panose="020B0604020202020204" pitchFamily="34" charset="0"/>
              <a:buChar char="•"/>
            </a:pPr>
            <a:endParaRPr lang="cs-CZ" sz="4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lvl="1" indent="-273050">
              <a:buFont typeface="Arial" panose="020B0604020202020204" pitchFamily="34" charset="0"/>
              <a:buChar char="•"/>
            </a:pPr>
            <a:r>
              <a:rPr lang="cs-CZ" sz="4200" dirty="0">
                <a:latin typeface="Arial" panose="020B0604020202020204" pitchFamily="34" charset="0"/>
                <a:cs typeface="Arial" panose="020B0604020202020204" pitchFamily="34" charset="0"/>
              </a:rPr>
              <a:t>V každém kraji a na území hl. města Prahy</a:t>
            </a:r>
          </a:p>
          <a:p>
            <a:pPr marL="273050" lvl="1" indent="-273050">
              <a:buFont typeface="Arial" panose="020B0604020202020204" pitchFamily="34" charset="0"/>
              <a:buChar char="•"/>
            </a:pPr>
            <a:endParaRPr lang="cs-CZ" sz="4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lvl="1" indent="-273050">
              <a:buFont typeface="Arial" panose="020B0604020202020204" pitchFamily="34" charset="0"/>
              <a:buChar char="•"/>
            </a:pPr>
            <a:r>
              <a:rPr lang="cs-CZ" sz="4200" dirty="0">
                <a:latin typeface="Arial" panose="020B0604020202020204" pitchFamily="34" charset="0"/>
                <a:cs typeface="Arial" panose="020B0604020202020204" pitchFamily="34" charset="0"/>
              </a:rPr>
              <a:t>Zejména pracoviště</a:t>
            </a:r>
          </a:p>
          <a:p>
            <a:pPr marL="342900" lvl="1" indent="-342900">
              <a:buFontTx/>
              <a:buChar char="-"/>
            </a:pPr>
            <a:r>
              <a:rPr lang="cs-CZ" sz="4200" dirty="0">
                <a:latin typeface="Arial" panose="020B0604020202020204" pitchFamily="34" charset="0"/>
                <a:cs typeface="Arial" panose="020B0604020202020204" pitchFamily="34" charset="0"/>
              </a:rPr>
              <a:t>v průmyslu</a:t>
            </a:r>
          </a:p>
          <a:p>
            <a:pPr marL="342900" lvl="1" indent="-342900">
              <a:buFontTx/>
              <a:buChar char="-"/>
            </a:pPr>
            <a:r>
              <a:rPr lang="cs-CZ" sz="4200" dirty="0">
                <a:latin typeface="Arial" panose="020B0604020202020204" pitchFamily="34" charset="0"/>
                <a:cs typeface="Arial" panose="020B0604020202020204" pitchFamily="34" charset="0"/>
              </a:rPr>
              <a:t>stavebnictví</a:t>
            </a:r>
          </a:p>
          <a:p>
            <a:pPr marL="342900" lvl="1" indent="-342900">
              <a:buFontTx/>
              <a:buChar char="-"/>
            </a:pPr>
            <a:r>
              <a:rPr lang="cs-CZ" sz="4200" dirty="0">
                <a:latin typeface="Arial" panose="020B0604020202020204" pitchFamily="34" charset="0"/>
                <a:cs typeface="Arial" panose="020B0604020202020204" pitchFamily="34" charset="0"/>
              </a:rPr>
              <a:t>v zemědělské výrobě</a:t>
            </a:r>
          </a:p>
          <a:p>
            <a:pPr marL="342900" lvl="1" indent="-342900">
              <a:buFontTx/>
              <a:buChar char="-"/>
            </a:pPr>
            <a:r>
              <a:rPr lang="cs-CZ" sz="4200" dirty="0">
                <a:latin typeface="Arial" panose="020B0604020202020204" pitchFamily="34" charset="0"/>
                <a:cs typeface="Arial" panose="020B0604020202020204" pitchFamily="34" charset="0"/>
              </a:rPr>
              <a:t>ve skladech a logistických centrech</a:t>
            </a:r>
          </a:p>
          <a:p>
            <a:pPr marL="0" lvl="1" indent="0">
              <a:buNone/>
            </a:pPr>
            <a:endParaRPr lang="cs-CZ" sz="4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lvl="1" indent="-273050">
              <a:buFont typeface="Arial" panose="020B0604020202020204" pitchFamily="34" charset="0"/>
              <a:buChar char="•"/>
            </a:pPr>
            <a:r>
              <a:rPr lang="cs-CZ" sz="4200" dirty="0">
                <a:latin typeface="Arial" panose="020B0604020202020204" pitchFamily="34" charset="0"/>
                <a:cs typeface="Arial" panose="020B0604020202020204" pitchFamily="34" charset="0"/>
              </a:rPr>
              <a:t>Do kontrol se zapojilo 299 inspektorů</a:t>
            </a:r>
          </a:p>
          <a:p>
            <a:pPr marL="273050" lvl="1" indent="-273050">
              <a:buFont typeface="Arial" panose="020B0604020202020204" pitchFamily="34" charset="0"/>
              <a:buChar char="•"/>
            </a:pPr>
            <a:endParaRPr lang="cs-CZ" sz="4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lvl="1" indent="-273050">
              <a:buFont typeface="Arial" panose="020B0604020202020204" pitchFamily="34" charset="0"/>
              <a:buChar char="•"/>
            </a:pPr>
            <a:r>
              <a:rPr lang="cs-CZ" sz="4200" dirty="0">
                <a:latin typeface="Arial" panose="020B0604020202020204" pitchFamily="34" charset="0"/>
                <a:cs typeface="Arial" panose="020B0604020202020204" pitchFamily="34" charset="0"/>
              </a:rPr>
              <a:t>Kromě hlavních zaměstnavatelů, kontrolováni i jejich subdodavatelé a agentury práce</a:t>
            </a:r>
          </a:p>
          <a:p>
            <a:pPr marL="273050" lvl="1" indent="-273050">
              <a:buFont typeface="Arial" panose="020B0604020202020204" pitchFamily="34" charset="0"/>
              <a:buChar char="•"/>
            </a:pPr>
            <a:endParaRPr lang="cs-CZ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lvl="1" indent="-273050">
              <a:buFont typeface="Arial" panose="020B0604020202020204" pitchFamily="34" charset="0"/>
              <a:buChar char="•"/>
            </a:pPr>
            <a:endParaRPr lang="cs-CZ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lvl="1" indent="-273050">
              <a:buFont typeface="Arial" panose="020B0604020202020204" pitchFamily="34" charset="0"/>
              <a:buChar char="•"/>
            </a:pPr>
            <a:endParaRPr lang="cs-CZ" dirty="0"/>
          </a:p>
          <a:p>
            <a:pPr marL="457200" lvl="1" indent="0">
              <a:buNone/>
            </a:pP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endParaRPr lang="cs-CZ" sz="2000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1" indent="0" algn="ctr">
              <a:buNone/>
            </a:pP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1" indent="0" algn="ctr">
              <a:buNone/>
            </a:pP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1" indent="0" algn="ctr">
              <a:buNone/>
            </a:pP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12011A4-4DAC-4334-B135-A83E608559E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388608"/>
            <a:ext cx="829056" cy="469392"/>
          </a:xfrm>
          <a:prstGeom prst="rect">
            <a:avLst/>
          </a:prstGeom>
        </p:spPr>
      </p:pic>
      <p:sp>
        <p:nvSpPr>
          <p:cNvPr id="7" name="Zástupný symbol pro číslo snímku 4">
            <a:extLst>
              <a:ext uri="{FF2B5EF4-FFF2-40B4-BE49-F238E27FC236}">
                <a16:creationId xmlns:a16="http://schemas.microsoft.com/office/drawing/2014/main" id="{6270EC22-F4C7-4C2C-BE8C-0848778B2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28384" y="6453336"/>
            <a:ext cx="829056" cy="365125"/>
          </a:xfrm>
        </p:spPr>
        <p:txBody>
          <a:bodyPr/>
          <a:lstStyle/>
          <a:p>
            <a:pPr algn="ctr"/>
            <a:fld id="{C638FC7B-1CEE-4983-80E3-61CB8EECAFD0}" type="slidenum">
              <a:rPr lang="cs-CZ" smtClean="0">
                <a:solidFill>
                  <a:schemeClr val="bg1"/>
                </a:solidFill>
                <a:latin typeface="Arial Black" panose="020B0A04020102020204" pitchFamily="34" charset="0"/>
              </a:rPr>
              <a:pPr algn="ctr"/>
              <a:t>2</a:t>
            </a:fld>
            <a:endParaRPr lang="cs-CZ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220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F69AF467-59EA-44C4-BB39-FCE5A6E9B0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052"/>
            <a:ext cx="9144000" cy="1548384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3B46F91-4B69-443B-B688-62F7127B5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Kontroly a zjištěné nedostatky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00200"/>
            <a:ext cx="8424936" cy="4525963"/>
          </a:xfrm>
        </p:spPr>
        <p:txBody>
          <a:bodyPr>
            <a:normAutofit/>
          </a:bodyPr>
          <a:lstStyle/>
          <a:p>
            <a:pPr marL="457200" lvl="1" indent="0" algn="ctr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u="sng" dirty="0">
                <a:latin typeface="Arial" panose="020B0604020202020204" pitchFamily="34" charset="0"/>
                <a:cs typeface="Arial" panose="020B0604020202020204" pitchFamily="34" charset="0"/>
              </a:rPr>
              <a:t>Zkontrolováno 167 zaměstnavatelů</a:t>
            </a:r>
          </a:p>
          <a:p>
            <a:pPr marL="457200" lvl="1" indent="0">
              <a:buNone/>
            </a:pPr>
            <a:endParaRPr lang="cs-CZ" sz="22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u="sng" dirty="0">
                <a:latin typeface="Arial" panose="020B0604020202020204" pitchFamily="34" charset="0"/>
                <a:cs typeface="Arial" panose="020B0604020202020204" pitchFamily="34" charset="0"/>
              </a:rPr>
              <a:t>123 dokončených kontrol </a:t>
            </a:r>
            <a:br>
              <a:rPr lang="cs-CZ" sz="22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(30 hlavních zaměstnavatelů a 93 subdodavatelů a agentur)</a:t>
            </a:r>
          </a:p>
          <a:p>
            <a:pPr marL="457200" lvl="1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u="sng" dirty="0">
                <a:latin typeface="Arial" panose="020B0604020202020204" pitchFamily="34" charset="0"/>
                <a:cs typeface="Arial" panose="020B0604020202020204" pitchFamily="34" charset="0"/>
              </a:rPr>
              <a:t>95 kontrol se zjištěním porušení zákona (77 %)</a:t>
            </a:r>
          </a:p>
          <a:p>
            <a:pPr marL="457200" lvl="1" indent="0">
              <a:buNone/>
            </a:pPr>
            <a:endParaRPr lang="cs-CZ" sz="22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-  Zjištění u 29 z 30 hlavních zaměstnavatelů (97%)</a:t>
            </a:r>
          </a:p>
          <a:p>
            <a:pPr marL="457200" lvl="1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-  Zjištění u 66 z 93 subdodavatelů a agentur práce (71%)</a:t>
            </a:r>
          </a:p>
          <a:p>
            <a:pPr marL="457200" lvl="1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ctr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ctr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ctr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ctr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54A2E0C-A926-4A79-8650-3516D36241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388608"/>
            <a:ext cx="829056" cy="469392"/>
          </a:xfrm>
          <a:prstGeom prst="rect">
            <a:avLst/>
          </a:prstGeom>
        </p:spPr>
      </p:pic>
      <p:sp>
        <p:nvSpPr>
          <p:cNvPr id="6" name="Zástupný symbol pro číslo snímku 4">
            <a:extLst>
              <a:ext uri="{FF2B5EF4-FFF2-40B4-BE49-F238E27FC236}">
                <a16:creationId xmlns:a16="http://schemas.microsoft.com/office/drawing/2014/main" id="{DAA60CB6-F751-48A1-A4C8-FBC6FA2CD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28384" y="6453336"/>
            <a:ext cx="829056" cy="365125"/>
          </a:xfrm>
        </p:spPr>
        <p:txBody>
          <a:bodyPr/>
          <a:lstStyle/>
          <a:p>
            <a:pPr algn="ctr"/>
            <a:fld id="{C638FC7B-1CEE-4983-80E3-61CB8EECAFD0}" type="slidenum">
              <a:rPr lang="cs-CZ" smtClean="0">
                <a:solidFill>
                  <a:schemeClr val="bg1"/>
                </a:solidFill>
                <a:latin typeface="Arial Black" panose="020B0A04020102020204" pitchFamily="34" charset="0"/>
              </a:rPr>
              <a:pPr algn="ctr"/>
              <a:t>3</a:t>
            </a:fld>
            <a:endParaRPr lang="cs-CZ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111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D27D58E5-CA2A-44F5-BF5E-E0A546302B2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548384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3B46F91-4B69-443B-B688-62F7127B5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Nejčastější zjištěná porušení</a:t>
            </a:r>
            <a:b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pracovněprávní oblasti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805140"/>
            <a:ext cx="7787208" cy="4983162"/>
          </a:xfrm>
        </p:spPr>
        <p:txBody>
          <a:bodyPr>
            <a:normAutofit/>
          </a:bodyPr>
          <a:lstStyle/>
          <a:p>
            <a:pPr marL="174625" lvl="1" indent="0"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Celkem </a:t>
            </a:r>
            <a:r>
              <a:rPr lang="cs-CZ" b="1" u="sng" dirty="0">
                <a:latin typeface="Arial" panose="020B0604020202020204" pitchFamily="34" charset="0"/>
                <a:cs typeface="Arial" panose="020B0604020202020204" pitchFamily="34" charset="0"/>
              </a:rPr>
              <a:t>277 kontrolních zjištění</a:t>
            </a:r>
          </a:p>
          <a:p>
            <a:pPr marL="174625" lvl="1" indent="0">
              <a:buNone/>
            </a:pPr>
            <a:endParaRPr lang="cs-CZ" sz="1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47725" lvl="2" indent="-27305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85 – odměňování zaměstnanců</a:t>
            </a:r>
          </a:p>
          <a:p>
            <a:pPr marL="847725" lvl="2" indent="-27305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73 – pracovní doba</a:t>
            </a:r>
          </a:p>
          <a:p>
            <a:pPr marL="847725" lvl="2" indent="-27305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66 – agenturní zaměstnávání</a:t>
            </a:r>
          </a:p>
          <a:p>
            <a:pPr marL="847725" lvl="2" indent="-27305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33 – pracovní poměr a dohody</a:t>
            </a:r>
          </a:p>
          <a:p>
            <a:pPr marL="847725" lvl="2" indent="-27305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9 – rovné zacházení</a:t>
            </a:r>
          </a:p>
          <a:p>
            <a:pPr marL="847725" lvl="2" indent="-27305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9 – náhrady mzdy</a:t>
            </a:r>
          </a:p>
          <a:p>
            <a:pPr marL="847725" lvl="2" indent="-27305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2 – součinnost zaměstnavatele a odborů</a:t>
            </a:r>
          </a:p>
          <a:p>
            <a:pPr marL="457200" lvl="1" indent="0" algn="ctr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ctr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ctr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0760FE5-2EDC-4906-8032-1CCB3C6BC5A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388608"/>
            <a:ext cx="829056" cy="469392"/>
          </a:xfrm>
          <a:prstGeom prst="rect">
            <a:avLst/>
          </a:prstGeom>
        </p:spPr>
      </p:pic>
      <p:sp>
        <p:nvSpPr>
          <p:cNvPr id="6" name="Zástupný symbol pro číslo snímku 4">
            <a:extLst>
              <a:ext uri="{FF2B5EF4-FFF2-40B4-BE49-F238E27FC236}">
                <a16:creationId xmlns:a16="http://schemas.microsoft.com/office/drawing/2014/main" id="{2EE92F03-8744-479E-BD28-CDDD6975A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28384" y="6453336"/>
            <a:ext cx="829056" cy="365125"/>
          </a:xfrm>
        </p:spPr>
        <p:txBody>
          <a:bodyPr/>
          <a:lstStyle/>
          <a:p>
            <a:pPr algn="ctr"/>
            <a:fld id="{C638FC7B-1CEE-4983-80E3-61CB8EECAFD0}" type="slidenum">
              <a:rPr lang="cs-CZ" smtClean="0">
                <a:solidFill>
                  <a:schemeClr val="bg1"/>
                </a:solidFill>
                <a:latin typeface="Arial Black" panose="020B0A04020102020204" pitchFamily="34" charset="0"/>
              </a:rPr>
              <a:pPr algn="ctr"/>
              <a:t>4</a:t>
            </a:fld>
            <a:endParaRPr lang="cs-CZ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24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69C53EEE-426C-4A08-93AB-6C7ECCAAF71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548384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3B46F91-4B69-443B-B688-62F7127B5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Další kontrolní zjištění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600200"/>
            <a:ext cx="7957848" cy="4983162"/>
          </a:xfrm>
        </p:spPr>
        <p:txBody>
          <a:bodyPr>
            <a:normAutofit/>
          </a:bodyPr>
          <a:lstStyle/>
          <a:p>
            <a:pPr marL="457200" lvl="1" indent="0" algn="ctr">
              <a:buNone/>
            </a:pPr>
            <a:endParaRPr lang="cs-CZ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675" lvl="1" indent="-273050">
              <a:buFont typeface="Arial" panose="020B0604020202020204" pitchFamily="34" charset="0"/>
              <a:buChar char="•"/>
            </a:pPr>
            <a:r>
              <a:rPr lang="cs-CZ" sz="2300" dirty="0">
                <a:latin typeface="Arial" panose="020B0604020202020204" pitchFamily="34" charset="0"/>
                <a:cs typeface="Arial" panose="020B0604020202020204" pitchFamily="34" charset="0"/>
              </a:rPr>
              <a:t>Odhaleno 13 případů zastřeného zprostředkování – celkem 129 osob</a:t>
            </a:r>
          </a:p>
          <a:p>
            <a:pPr marL="447675" lvl="1" indent="-273050">
              <a:buFont typeface="Arial" panose="020B0604020202020204" pitchFamily="34" charset="0"/>
              <a:buChar char="•"/>
            </a:pPr>
            <a:endParaRPr lang="cs-CZ" sz="23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675" lvl="1" indent="-273050">
              <a:buFont typeface="Arial" panose="020B0604020202020204" pitchFamily="34" charset="0"/>
              <a:buChar char="•"/>
            </a:pPr>
            <a:r>
              <a:rPr lang="cs-CZ" sz="2300" dirty="0">
                <a:latin typeface="Arial" panose="020B0604020202020204" pitchFamily="34" charset="0"/>
                <a:cs typeface="Arial" panose="020B0604020202020204" pitchFamily="34" charset="0"/>
              </a:rPr>
              <a:t>V 27 případech odhalena nelegální práce - celkem 75 osob</a:t>
            </a:r>
          </a:p>
          <a:p>
            <a:pPr marL="447675" lvl="1" indent="-273050">
              <a:buFont typeface="Arial" panose="020B0604020202020204" pitchFamily="34" charset="0"/>
              <a:buChar char="•"/>
            </a:pPr>
            <a:endParaRPr lang="cs-CZ" sz="23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675" lvl="1" indent="-273050">
              <a:buFont typeface="Arial" panose="020B0604020202020204" pitchFamily="34" charset="0"/>
              <a:buChar char="•"/>
            </a:pPr>
            <a:r>
              <a:rPr lang="cs-CZ" sz="2300" dirty="0">
                <a:latin typeface="Arial" panose="020B0604020202020204" pitchFamily="34" charset="0"/>
                <a:cs typeface="Arial" panose="020B0604020202020204" pitchFamily="34" charset="0"/>
              </a:rPr>
              <a:t>276 zjištění porušení v oblasti BOZP</a:t>
            </a:r>
          </a:p>
          <a:p>
            <a:pPr marL="447675" lvl="1" indent="-273050">
              <a:buFont typeface="Arial" panose="020B0604020202020204" pitchFamily="34" charset="0"/>
              <a:buChar char="•"/>
            </a:pPr>
            <a:endParaRPr lang="cs-CZ" sz="23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675" lvl="1" indent="-273050">
              <a:buFont typeface="Arial" panose="020B0604020202020204" pitchFamily="34" charset="0"/>
              <a:buChar char="•"/>
            </a:pPr>
            <a:r>
              <a:rPr lang="cs-CZ" sz="2300" dirty="0">
                <a:latin typeface="Arial" panose="020B0604020202020204" pitchFamily="34" charset="0"/>
                <a:cs typeface="Arial" panose="020B0604020202020204" pitchFamily="34" charset="0"/>
              </a:rPr>
              <a:t>V 33 případech  nesplnění informační povinnosti při zaměstnávání cizích státních příslušníků</a:t>
            </a:r>
          </a:p>
          <a:p>
            <a:pPr marL="447675" lvl="1" indent="-273050">
              <a:buFont typeface="Arial" panose="020B0604020202020204" pitchFamily="34" charset="0"/>
              <a:buChar char="•"/>
            </a:pPr>
            <a:endParaRPr lang="cs-CZ" sz="23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675" lvl="1" indent="-273050">
              <a:buFont typeface="Arial" panose="020B0604020202020204" pitchFamily="34" charset="0"/>
              <a:buChar char="•"/>
            </a:pPr>
            <a:endParaRPr lang="cs-CZ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ctr">
              <a:buNone/>
            </a:pPr>
            <a:endParaRPr lang="cs-CZ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ctr">
              <a:buNone/>
            </a:pPr>
            <a:endParaRPr lang="cs-CZ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315E7D3-E911-48BE-AAB2-1E8D834EC79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388608"/>
            <a:ext cx="829056" cy="469392"/>
          </a:xfrm>
          <a:prstGeom prst="rect">
            <a:avLst/>
          </a:prstGeom>
        </p:spPr>
      </p:pic>
      <p:sp>
        <p:nvSpPr>
          <p:cNvPr id="6" name="Zástupný symbol pro číslo snímku 4">
            <a:extLst>
              <a:ext uri="{FF2B5EF4-FFF2-40B4-BE49-F238E27FC236}">
                <a16:creationId xmlns:a16="http://schemas.microsoft.com/office/drawing/2014/main" id="{96F9C61C-2902-4C46-9AE3-D2C306A20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28384" y="6453336"/>
            <a:ext cx="829056" cy="365125"/>
          </a:xfrm>
        </p:spPr>
        <p:txBody>
          <a:bodyPr/>
          <a:lstStyle/>
          <a:p>
            <a:pPr algn="ctr"/>
            <a:fld id="{C638FC7B-1CEE-4983-80E3-61CB8EECAFD0}" type="slidenum">
              <a:rPr lang="cs-CZ" smtClean="0">
                <a:solidFill>
                  <a:schemeClr val="bg1"/>
                </a:solidFill>
                <a:latin typeface="Arial Black" panose="020B0A04020102020204" pitchFamily="34" charset="0"/>
              </a:rPr>
              <a:pPr algn="ctr"/>
              <a:t>5</a:t>
            </a:fld>
            <a:endParaRPr lang="cs-CZ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255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3A7128B4-9C3C-4403-B1CA-EE9D4D2F34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548384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3B46F91-4B69-443B-B688-62F7127B5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BRANO a. s.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11976"/>
            <a:ext cx="8136904" cy="4983162"/>
          </a:xfrm>
        </p:spPr>
        <p:txBody>
          <a:bodyPr>
            <a:normAutofit/>
          </a:bodyPr>
          <a:lstStyle/>
          <a:p>
            <a:pPr marL="457200" lvl="1" indent="0" algn="ctr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47725" lvl="2" indent="-273050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Výroba autodílů v Moravskoslezském kraji</a:t>
            </a:r>
          </a:p>
          <a:p>
            <a:pPr marL="847725" lvl="2" indent="-273050"/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</a:rPr>
              <a:t>Rozvrh pracovní doby v rozporu se ZP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u 11 zaměstnanců</a:t>
            </a:r>
          </a:p>
          <a:p>
            <a:pPr marL="847725" lvl="2" indent="-273050"/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</a:rPr>
              <a:t>Nedostatky v evidenci pracovní doby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u 6 zaměstnanců</a:t>
            </a:r>
          </a:p>
          <a:p>
            <a:pPr marL="847725" lvl="2" indent="-273050"/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</a:rPr>
              <a:t>Porušování odpočinku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během pracovní doby u 6 zaměstnanců</a:t>
            </a:r>
          </a:p>
          <a:p>
            <a:pPr marL="847725" lvl="2" indent="-273050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15 zaměstnancům přiděleným agenturou práce </a:t>
            </a:r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</a:rPr>
              <a:t>není rozvržena pracovní doba</a:t>
            </a:r>
          </a:p>
          <a:p>
            <a:pPr marL="847725" lvl="2" indent="-273050"/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</a:rPr>
              <a:t>Nedodržování maximálního rozsahu přesčasů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u 5 dočasně přidělených zaměstnanců AP</a:t>
            </a:r>
          </a:p>
          <a:p>
            <a:pPr marL="847725" lvl="2" indent="-273050"/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</a:rPr>
              <a:t>Neoprávněné srážky ze mzdy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u 10 zaměstnanců</a:t>
            </a:r>
          </a:p>
          <a:p>
            <a:pPr marL="847725" lvl="2" indent="-273050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Nedostatky v oblasti BOZP</a:t>
            </a:r>
          </a:p>
          <a:p>
            <a:pPr marL="574675" lvl="2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47725" lvl="2" indent="-273050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Zaměstnavateli hrozí pokuta až do výše 2 mil. Kč</a:t>
            </a:r>
          </a:p>
          <a:p>
            <a:pPr marL="847725" lvl="2" indent="-273050"/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47725" lvl="2" indent="-273050"/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675" lvl="1" indent="-273050">
              <a:buFont typeface="Arial" panose="020B0604020202020204" pitchFamily="34" charset="0"/>
              <a:buChar char="•"/>
            </a:pPr>
            <a:endParaRPr lang="cs-CZ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675" lvl="1" indent="-273050">
              <a:buFont typeface="Arial" panose="020B0604020202020204" pitchFamily="34" charset="0"/>
              <a:buChar char="•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ctr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ctr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CC3844A-E6C1-4665-8AF8-1AE2D256F9E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388608"/>
            <a:ext cx="829056" cy="469392"/>
          </a:xfrm>
          <a:prstGeom prst="rect">
            <a:avLst/>
          </a:prstGeom>
        </p:spPr>
      </p:pic>
      <p:sp>
        <p:nvSpPr>
          <p:cNvPr id="6" name="Zástupný symbol pro číslo snímku 4">
            <a:extLst>
              <a:ext uri="{FF2B5EF4-FFF2-40B4-BE49-F238E27FC236}">
                <a16:creationId xmlns:a16="http://schemas.microsoft.com/office/drawing/2014/main" id="{FC7D1195-3FB0-48D0-AB9D-697F4D8EA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28384" y="6453336"/>
            <a:ext cx="829056" cy="365125"/>
          </a:xfrm>
        </p:spPr>
        <p:txBody>
          <a:bodyPr/>
          <a:lstStyle/>
          <a:p>
            <a:pPr algn="ctr"/>
            <a:fld id="{C638FC7B-1CEE-4983-80E3-61CB8EECAFD0}" type="slidenum">
              <a:rPr lang="cs-CZ" smtClean="0">
                <a:solidFill>
                  <a:schemeClr val="bg1"/>
                </a:solidFill>
                <a:latin typeface="Arial Black" panose="020B0A04020102020204" pitchFamily="34" charset="0"/>
              </a:rPr>
              <a:pPr algn="ctr"/>
              <a:t>6</a:t>
            </a:fld>
            <a:endParaRPr lang="cs-CZ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115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3A7128B4-9C3C-4403-B1CA-EE9D4D2F34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548384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3B46F91-4B69-443B-B688-62F7127B5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pPr marL="174625" lvl="1" indent="0" algn="ctr">
              <a:buNone/>
            </a:pPr>
            <a:r>
              <a:rPr lang="nb-NO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Arens Oberflächenfullservice s.r.o.</a:t>
            </a:r>
            <a:endParaRPr lang="cs-CZ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6008" y="1611762"/>
            <a:ext cx="8136904" cy="4983162"/>
          </a:xfrm>
        </p:spPr>
        <p:txBody>
          <a:bodyPr>
            <a:normAutofit lnSpcReduction="10000"/>
          </a:bodyPr>
          <a:lstStyle/>
          <a:p>
            <a:pPr marL="457200" lvl="1" indent="0" algn="ctr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47725" lvl="2" indent="-27305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Obrábění kovů v Jihomoravském kraji</a:t>
            </a:r>
          </a:p>
          <a:p>
            <a:pPr marL="847725" lvl="2" indent="-273050"/>
            <a:r>
              <a:rPr lang="cs-CZ" u="sng" dirty="0">
                <a:latin typeface="Arial" panose="020B0604020202020204" pitchFamily="34" charset="0"/>
                <a:cs typeface="Arial" panose="020B0604020202020204" pitchFamily="34" charset="0"/>
              </a:rPr>
              <a:t>Nevedení evidence </a:t>
            </a:r>
            <a:r>
              <a:rPr lang="cs-CZ" u="sng" dirty="0" err="1">
                <a:latin typeface="Arial" panose="020B0604020202020204" pitchFamily="34" charset="0"/>
                <a:cs typeface="Arial" panose="020B0604020202020204" pitchFamily="34" charset="0"/>
              </a:rPr>
              <a:t>prac</a:t>
            </a:r>
            <a:r>
              <a:rPr lang="cs-CZ" u="sng" dirty="0">
                <a:latin typeface="Arial" panose="020B0604020202020204" pitchFamily="34" charset="0"/>
                <a:cs typeface="Arial" panose="020B0604020202020204" pitchFamily="34" charset="0"/>
              </a:rPr>
              <a:t>. doby dle ZP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– systémové porušení (195 zaměstnanců)</a:t>
            </a:r>
          </a:p>
          <a:p>
            <a:pPr marL="847725" lvl="2" indent="-273050"/>
            <a:r>
              <a:rPr lang="cs-CZ" u="sng" dirty="0">
                <a:latin typeface="Arial" panose="020B0604020202020204" pitchFamily="34" charset="0"/>
                <a:cs typeface="Arial" panose="020B0604020202020204" pitchFamily="34" charset="0"/>
              </a:rPr>
              <a:t>Diskriminace z důvodu zdravotnímu stavu - nemoci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(poskytování odměn za docházku pouze zaměstnancům bez pracovní neschopnosti)</a:t>
            </a:r>
          </a:p>
          <a:p>
            <a:pPr marL="847725" lvl="2" indent="-27305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Nevypracování rozvrhu pracovní doby u 10 zaměstnanců</a:t>
            </a:r>
          </a:p>
          <a:p>
            <a:pPr marL="847725" lvl="2" indent="-27305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Nedostatky v oblasti BOZP (např. provoz s elektrickými zařízeními)</a:t>
            </a:r>
          </a:p>
          <a:p>
            <a:pPr marL="574675" lvl="2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47725" lvl="2" indent="-27305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Zaměstnavateli hrozí pokuta až do výše 2 mil. Kč</a:t>
            </a:r>
          </a:p>
          <a:p>
            <a:pPr marL="447675" lvl="1" indent="-273050">
              <a:buFont typeface="Arial" panose="020B0604020202020204" pitchFamily="34" charset="0"/>
              <a:buChar char="•"/>
            </a:pPr>
            <a:endParaRPr lang="cs-CZ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675" lvl="1" indent="-273050">
              <a:buFont typeface="Arial" panose="020B0604020202020204" pitchFamily="34" charset="0"/>
              <a:buChar char="•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ctr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ctr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CC3844A-E6C1-4665-8AF8-1AE2D256F9E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388608"/>
            <a:ext cx="829056" cy="469392"/>
          </a:xfrm>
          <a:prstGeom prst="rect">
            <a:avLst/>
          </a:prstGeom>
        </p:spPr>
      </p:pic>
      <p:sp>
        <p:nvSpPr>
          <p:cNvPr id="6" name="Zástupný symbol pro číslo snímku 4">
            <a:extLst>
              <a:ext uri="{FF2B5EF4-FFF2-40B4-BE49-F238E27FC236}">
                <a16:creationId xmlns:a16="http://schemas.microsoft.com/office/drawing/2014/main" id="{FC7D1195-3FB0-48D0-AB9D-697F4D8EA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28384" y="6453336"/>
            <a:ext cx="829056" cy="365125"/>
          </a:xfrm>
        </p:spPr>
        <p:txBody>
          <a:bodyPr/>
          <a:lstStyle/>
          <a:p>
            <a:pPr algn="ctr"/>
            <a:fld id="{C638FC7B-1CEE-4983-80E3-61CB8EECAFD0}" type="slidenum">
              <a:rPr lang="cs-CZ" smtClean="0">
                <a:solidFill>
                  <a:schemeClr val="bg1"/>
                </a:solidFill>
                <a:latin typeface="Arial Black" panose="020B0A04020102020204" pitchFamily="34" charset="0"/>
              </a:rPr>
              <a:pPr algn="ctr"/>
              <a:t>7</a:t>
            </a:fld>
            <a:endParaRPr lang="cs-CZ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634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3A7128B4-9C3C-4403-B1CA-EE9D4D2F34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548384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3B46F91-4B69-443B-B688-62F7127B5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nb-NO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IMOS Brno, a.s.</a:t>
            </a:r>
            <a:endParaRPr lang="cs-CZ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712968" cy="4983162"/>
          </a:xfrm>
        </p:spPr>
        <p:txBody>
          <a:bodyPr>
            <a:normAutofit/>
          </a:bodyPr>
          <a:lstStyle/>
          <a:p>
            <a:pPr marL="457200" lvl="1" indent="0" algn="ctr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lvl="1" indent="0">
              <a:buNone/>
            </a:pP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47725" lvl="2" indent="-27305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Stavební firma, pobočka v Kraji Vysočina</a:t>
            </a:r>
          </a:p>
          <a:p>
            <a:pPr marL="847725" lvl="2" indent="-273050"/>
            <a:r>
              <a:rPr lang="cs-CZ" u="sng" dirty="0">
                <a:latin typeface="Arial" panose="020B0604020202020204" pitchFamily="34" charset="0"/>
                <a:cs typeface="Arial" panose="020B0604020202020204" pitchFamily="34" charset="0"/>
              </a:rPr>
              <a:t>Neposkytování příplatků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za noční práci</a:t>
            </a:r>
          </a:p>
          <a:p>
            <a:pPr marL="847725" lvl="2" indent="-273050"/>
            <a:r>
              <a:rPr lang="cs-CZ" u="sng" dirty="0">
                <a:latin typeface="Arial" panose="020B0604020202020204" pitchFamily="34" charset="0"/>
                <a:cs typeface="Arial" panose="020B0604020202020204" pitchFamily="34" charset="0"/>
              </a:rPr>
              <a:t>Chybné vedení evidence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práce v noci</a:t>
            </a:r>
          </a:p>
          <a:p>
            <a:pPr marL="847725" lvl="2" indent="-273050"/>
            <a:r>
              <a:rPr lang="cs-CZ" u="sng" dirty="0">
                <a:latin typeface="Arial" panose="020B0604020202020204" pitchFamily="34" charset="0"/>
                <a:cs typeface="Arial" panose="020B0604020202020204" pitchFamily="34" charset="0"/>
              </a:rPr>
              <a:t>Neposkytnutí nepřetržitého odpočinku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týdnu</a:t>
            </a:r>
          </a:p>
          <a:p>
            <a:pPr marL="847725" lvl="2" indent="-27305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Nedostatky s vybavením pracoviště – BOZP</a:t>
            </a:r>
          </a:p>
          <a:p>
            <a:pPr marL="574675" lvl="2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47725" lvl="2" indent="-27305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Zaměstnavateli hrozí pokuta až do výše 2 mil. Kč</a:t>
            </a:r>
          </a:p>
          <a:p>
            <a:pPr marL="447675" lvl="1" indent="-273050">
              <a:buFont typeface="Arial" panose="020B0604020202020204" pitchFamily="34" charset="0"/>
              <a:buChar char="•"/>
            </a:pPr>
            <a:endParaRPr lang="cs-CZ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675" lvl="1" indent="-273050">
              <a:buFont typeface="Arial" panose="020B0604020202020204" pitchFamily="34" charset="0"/>
              <a:buChar char="•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ctr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ctr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CC3844A-E6C1-4665-8AF8-1AE2D256F9E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388608"/>
            <a:ext cx="829056" cy="469392"/>
          </a:xfrm>
          <a:prstGeom prst="rect">
            <a:avLst/>
          </a:prstGeom>
        </p:spPr>
      </p:pic>
      <p:sp>
        <p:nvSpPr>
          <p:cNvPr id="6" name="Zástupný symbol pro číslo snímku 4">
            <a:extLst>
              <a:ext uri="{FF2B5EF4-FFF2-40B4-BE49-F238E27FC236}">
                <a16:creationId xmlns:a16="http://schemas.microsoft.com/office/drawing/2014/main" id="{FC7D1195-3FB0-48D0-AB9D-697F4D8EA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28384" y="6453336"/>
            <a:ext cx="829056" cy="365125"/>
          </a:xfrm>
        </p:spPr>
        <p:txBody>
          <a:bodyPr/>
          <a:lstStyle/>
          <a:p>
            <a:pPr algn="ctr"/>
            <a:fld id="{C638FC7B-1CEE-4983-80E3-61CB8EECAFD0}" type="slidenum">
              <a:rPr lang="cs-CZ" smtClean="0">
                <a:solidFill>
                  <a:schemeClr val="bg1"/>
                </a:solidFill>
                <a:latin typeface="Arial Black" panose="020B0A04020102020204" pitchFamily="34" charset="0"/>
              </a:rPr>
              <a:pPr algn="ctr"/>
              <a:t>8</a:t>
            </a:fld>
            <a:endParaRPr lang="cs-CZ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413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3A7128B4-9C3C-4403-B1CA-EE9D4D2F34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548384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3B46F91-4B69-443B-B688-62F7127B5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pl-PL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Saar Gummi Czech s.r.o.</a:t>
            </a:r>
            <a:endParaRPr lang="cs-CZ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712968" cy="4983162"/>
          </a:xfrm>
        </p:spPr>
        <p:txBody>
          <a:bodyPr>
            <a:normAutofit lnSpcReduction="10000"/>
          </a:bodyPr>
          <a:lstStyle/>
          <a:p>
            <a:pPr marL="457200" lvl="1" indent="0" algn="ctr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lvl="1" indent="0">
              <a:buNone/>
            </a:pP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47725" lvl="2" indent="-27305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Výroba těsnění do automobilů, Královehradecký kraj</a:t>
            </a:r>
          </a:p>
          <a:p>
            <a:pPr marL="847725" lvl="2" indent="-273050"/>
            <a:r>
              <a:rPr lang="cs-CZ" u="sng" dirty="0">
                <a:latin typeface="Arial" panose="020B0604020202020204" pitchFamily="34" charset="0"/>
                <a:cs typeface="Arial" panose="020B0604020202020204" pitchFamily="34" charset="0"/>
              </a:rPr>
              <a:t>Nebyl evidován začátek a konec pracovní doby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ani práce přesčas – u 15 zaměstnanců</a:t>
            </a:r>
          </a:p>
          <a:p>
            <a:pPr marL="847725" lvl="2" indent="-273050"/>
            <a:r>
              <a:rPr lang="cs-CZ" u="sng" dirty="0">
                <a:latin typeface="Arial" panose="020B0604020202020204" pitchFamily="34" charset="0"/>
                <a:cs typeface="Arial" panose="020B0604020202020204" pitchFamily="34" charset="0"/>
              </a:rPr>
              <a:t>Nebyl dodržován předepsaný odpočinek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u 7 zaměstnanců</a:t>
            </a:r>
          </a:p>
          <a:p>
            <a:pPr marL="847725" lvl="2" indent="-27305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Nebyla plněna informační povinnost při zaměstnávání cizinců</a:t>
            </a:r>
          </a:p>
          <a:p>
            <a:pPr marL="847725" lvl="2" indent="-27305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Řada nedostatků v oblasti BOZP</a:t>
            </a:r>
          </a:p>
          <a:p>
            <a:pPr marL="847725" lvl="2" indent="-273050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47725" lvl="2" indent="-27305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Zaměstnavateli hrozí pokuta až do výše 2 mil. Kč</a:t>
            </a:r>
          </a:p>
          <a:p>
            <a:pPr marL="847725" lvl="2" indent="-273050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47725" lvl="2" indent="-273050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675" lvl="1" indent="-273050">
              <a:buFont typeface="Arial" panose="020B0604020202020204" pitchFamily="34" charset="0"/>
              <a:buChar char="•"/>
            </a:pPr>
            <a:endParaRPr lang="cs-CZ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675" lvl="1" indent="-273050">
              <a:buFont typeface="Arial" panose="020B0604020202020204" pitchFamily="34" charset="0"/>
              <a:buChar char="•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ctr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ctr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CC3844A-E6C1-4665-8AF8-1AE2D256F9E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388608"/>
            <a:ext cx="829056" cy="469392"/>
          </a:xfrm>
          <a:prstGeom prst="rect">
            <a:avLst/>
          </a:prstGeom>
        </p:spPr>
      </p:pic>
      <p:sp>
        <p:nvSpPr>
          <p:cNvPr id="6" name="Zástupný symbol pro číslo snímku 4">
            <a:extLst>
              <a:ext uri="{FF2B5EF4-FFF2-40B4-BE49-F238E27FC236}">
                <a16:creationId xmlns:a16="http://schemas.microsoft.com/office/drawing/2014/main" id="{FC7D1195-3FB0-48D0-AB9D-697F4D8EA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28384" y="6453336"/>
            <a:ext cx="829056" cy="365125"/>
          </a:xfrm>
        </p:spPr>
        <p:txBody>
          <a:bodyPr/>
          <a:lstStyle/>
          <a:p>
            <a:pPr algn="ctr"/>
            <a:fld id="{C638FC7B-1CEE-4983-80E3-61CB8EECAFD0}" type="slidenum">
              <a:rPr lang="cs-CZ" smtClean="0">
                <a:solidFill>
                  <a:schemeClr val="bg1"/>
                </a:solidFill>
                <a:latin typeface="Arial Black" panose="020B0A04020102020204" pitchFamily="34" charset="0"/>
              </a:rPr>
              <a:pPr algn="ctr"/>
              <a:t>9</a:t>
            </a:fld>
            <a:endParaRPr lang="cs-CZ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63186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4647</TotalTime>
  <Words>587</Words>
  <Application>Microsoft Office PowerPoint</Application>
  <PresentationFormat>Předvádění na obrazovce (4:3)</PresentationFormat>
  <Paragraphs>137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Arial Black</vt:lpstr>
      <vt:lpstr>Calibri</vt:lpstr>
      <vt:lpstr>Motiv systému Office</vt:lpstr>
      <vt:lpstr> Průběžné výsledky kontrol SÚIP  „Férová práce“   </vt:lpstr>
      <vt:lpstr>Mimořádné kontrolní akce</vt:lpstr>
      <vt:lpstr>Kontroly a zjištěné nedostatky</vt:lpstr>
      <vt:lpstr>Nejčastější zjištěná porušení v pracovněprávní oblasti</vt:lpstr>
      <vt:lpstr>Další kontrolní zjištění</vt:lpstr>
      <vt:lpstr>BRANO a. s.</vt:lpstr>
      <vt:lpstr>Arens Oberflächenfullservice s.r.o.</vt:lpstr>
      <vt:lpstr>IMOS Brno, a.s.</vt:lpstr>
      <vt:lpstr>Saar Gummi Czech s.r.o.</vt:lpstr>
      <vt:lpstr>Prezentace aplikace PowerPoint</vt:lpstr>
      <vt:lpstr>Výše možných sankcí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Novela zákona o sociálně-právní ochraně dětí</dc:title>
  <dc:creator>LenovoX230</dc:creator>
  <cp:lastModifiedBy>Pícl Michal Ing. (MPSV)</cp:lastModifiedBy>
  <cp:revision>292</cp:revision>
  <cp:lastPrinted>2021-09-08T07:14:45Z</cp:lastPrinted>
  <dcterms:created xsi:type="dcterms:W3CDTF">2020-11-15T22:20:52Z</dcterms:created>
  <dcterms:modified xsi:type="dcterms:W3CDTF">2021-09-08T08:32:23Z</dcterms:modified>
</cp:coreProperties>
</file>