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77.jpg" ContentType="image/jpg"/>
  <Override PartName="/ppt/media/image78.jpg" ContentType="image/jpg"/>
  <Override PartName="/ppt/media/image79.jpg" ContentType="image/jpg"/>
  <Override PartName="/ppt/media/image81.jpg" ContentType="image/jpg"/>
  <Override PartName="/ppt/media/image82.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7" r:id="rId1"/>
  </p:sldMasterIdLst>
  <p:notesMasterIdLst>
    <p:notesMasterId r:id="rId409"/>
  </p:notesMasterIdLst>
  <p:sldIdLst>
    <p:sldId id="678" r:id="rId2"/>
    <p:sldId id="256" r:id="rId3"/>
    <p:sldId id="257" r:id="rId4"/>
    <p:sldId id="258" r:id="rId5"/>
    <p:sldId id="259" r:id="rId6"/>
    <p:sldId id="260" r:id="rId7"/>
    <p:sldId id="261" r:id="rId8"/>
    <p:sldId id="273" r:id="rId9"/>
    <p:sldId id="262" r:id="rId10"/>
    <p:sldId id="264" r:id="rId11"/>
    <p:sldId id="265" r:id="rId12"/>
    <p:sldId id="266" r:id="rId13"/>
    <p:sldId id="267" r:id="rId14"/>
    <p:sldId id="268" r:id="rId15"/>
    <p:sldId id="270" r:id="rId16"/>
    <p:sldId id="271" r:id="rId17"/>
    <p:sldId id="272"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6" r:id="rId131"/>
    <p:sldId id="387" r:id="rId132"/>
    <p:sldId id="388" r:id="rId133"/>
    <p:sldId id="389" r:id="rId134"/>
    <p:sldId id="390" r:id="rId135"/>
    <p:sldId id="391" r:id="rId136"/>
    <p:sldId id="392" r:id="rId137"/>
    <p:sldId id="393" r:id="rId138"/>
    <p:sldId id="394" r:id="rId139"/>
    <p:sldId id="395" r:id="rId140"/>
    <p:sldId id="396" r:id="rId141"/>
    <p:sldId id="397" r:id="rId142"/>
    <p:sldId id="398" r:id="rId143"/>
    <p:sldId id="399" r:id="rId144"/>
    <p:sldId id="400" r:id="rId145"/>
    <p:sldId id="401" r:id="rId146"/>
    <p:sldId id="402" r:id="rId147"/>
    <p:sldId id="403" r:id="rId148"/>
    <p:sldId id="404" r:id="rId149"/>
    <p:sldId id="405" r:id="rId150"/>
    <p:sldId id="406" r:id="rId151"/>
    <p:sldId id="407" r:id="rId152"/>
    <p:sldId id="408" r:id="rId153"/>
    <p:sldId id="409" r:id="rId154"/>
    <p:sldId id="410" r:id="rId155"/>
    <p:sldId id="411" r:id="rId156"/>
    <p:sldId id="412" r:id="rId157"/>
    <p:sldId id="413" r:id="rId158"/>
    <p:sldId id="414" r:id="rId159"/>
    <p:sldId id="415" r:id="rId160"/>
    <p:sldId id="416" r:id="rId161"/>
    <p:sldId id="417" r:id="rId162"/>
    <p:sldId id="418" r:id="rId163"/>
    <p:sldId id="419" r:id="rId164"/>
    <p:sldId id="420" r:id="rId165"/>
    <p:sldId id="421" r:id="rId166"/>
    <p:sldId id="422" r:id="rId167"/>
    <p:sldId id="423" r:id="rId168"/>
    <p:sldId id="424" r:id="rId169"/>
    <p:sldId id="425" r:id="rId170"/>
    <p:sldId id="426" r:id="rId171"/>
    <p:sldId id="427" r:id="rId172"/>
    <p:sldId id="428" r:id="rId173"/>
    <p:sldId id="429" r:id="rId174"/>
    <p:sldId id="430" r:id="rId175"/>
    <p:sldId id="431" r:id="rId176"/>
    <p:sldId id="432" r:id="rId177"/>
    <p:sldId id="433" r:id="rId178"/>
    <p:sldId id="434" r:id="rId179"/>
    <p:sldId id="435" r:id="rId180"/>
    <p:sldId id="436" r:id="rId181"/>
    <p:sldId id="437" r:id="rId182"/>
    <p:sldId id="438" r:id="rId183"/>
    <p:sldId id="439" r:id="rId184"/>
    <p:sldId id="440" r:id="rId185"/>
    <p:sldId id="441" r:id="rId186"/>
    <p:sldId id="442" r:id="rId187"/>
    <p:sldId id="443" r:id="rId188"/>
    <p:sldId id="444" r:id="rId189"/>
    <p:sldId id="445" r:id="rId190"/>
    <p:sldId id="446" r:id="rId191"/>
    <p:sldId id="447" r:id="rId192"/>
    <p:sldId id="448" r:id="rId193"/>
    <p:sldId id="449" r:id="rId194"/>
    <p:sldId id="450" r:id="rId195"/>
    <p:sldId id="451" r:id="rId196"/>
    <p:sldId id="452" r:id="rId197"/>
    <p:sldId id="453" r:id="rId198"/>
    <p:sldId id="454" r:id="rId199"/>
    <p:sldId id="455" r:id="rId200"/>
    <p:sldId id="456" r:id="rId201"/>
    <p:sldId id="457" r:id="rId202"/>
    <p:sldId id="458" r:id="rId203"/>
    <p:sldId id="459" r:id="rId204"/>
    <p:sldId id="460" r:id="rId205"/>
    <p:sldId id="461" r:id="rId206"/>
    <p:sldId id="462" r:id="rId207"/>
    <p:sldId id="463" r:id="rId208"/>
    <p:sldId id="464" r:id="rId209"/>
    <p:sldId id="465" r:id="rId210"/>
    <p:sldId id="466" r:id="rId211"/>
    <p:sldId id="467" r:id="rId212"/>
    <p:sldId id="468" r:id="rId213"/>
    <p:sldId id="469" r:id="rId214"/>
    <p:sldId id="470" r:id="rId215"/>
    <p:sldId id="471" r:id="rId216"/>
    <p:sldId id="472" r:id="rId217"/>
    <p:sldId id="473" r:id="rId218"/>
    <p:sldId id="474" r:id="rId219"/>
    <p:sldId id="475" r:id="rId220"/>
    <p:sldId id="476" r:id="rId221"/>
    <p:sldId id="477" r:id="rId222"/>
    <p:sldId id="478" r:id="rId223"/>
    <p:sldId id="479" r:id="rId224"/>
    <p:sldId id="480" r:id="rId225"/>
    <p:sldId id="481" r:id="rId226"/>
    <p:sldId id="482" r:id="rId227"/>
    <p:sldId id="483" r:id="rId228"/>
    <p:sldId id="484" r:id="rId229"/>
    <p:sldId id="485" r:id="rId230"/>
    <p:sldId id="486" r:id="rId231"/>
    <p:sldId id="487" r:id="rId232"/>
    <p:sldId id="488" r:id="rId233"/>
    <p:sldId id="489" r:id="rId234"/>
    <p:sldId id="490" r:id="rId235"/>
    <p:sldId id="491" r:id="rId236"/>
    <p:sldId id="492" r:id="rId237"/>
    <p:sldId id="493" r:id="rId238"/>
    <p:sldId id="494" r:id="rId239"/>
    <p:sldId id="495" r:id="rId240"/>
    <p:sldId id="496" r:id="rId241"/>
    <p:sldId id="497" r:id="rId242"/>
    <p:sldId id="498" r:id="rId243"/>
    <p:sldId id="499" r:id="rId244"/>
    <p:sldId id="500" r:id="rId245"/>
    <p:sldId id="501" r:id="rId246"/>
    <p:sldId id="502" r:id="rId247"/>
    <p:sldId id="503" r:id="rId248"/>
    <p:sldId id="504" r:id="rId249"/>
    <p:sldId id="505" r:id="rId250"/>
    <p:sldId id="506" r:id="rId251"/>
    <p:sldId id="507" r:id="rId252"/>
    <p:sldId id="508" r:id="rId253"/>
    <p:sldId id="509" r:id="rId254"/>
    <p:sldId id="510" r:id="rId255"/>
    <p:sldId id="511" r:id="rId256"/>
    <p:sldId id="512" r:id="rId257"/>
    <p:sldId id="513" r:id="rId258"/>
    <p:sldId id="514" r:id="rId259"/>
    <p:sldId id="515" r:id="rId260"/>
    <p:sldId id="516" r:id="rId261"/>
    <p:sldId id="517" r:id="rId262"/>
    <p:sldId id="518" r:id="rId263"/>
    <p:sldId id="519" r:id="rId264"/>
    <p:sldId id="520" r:id="rId265"/>
    <p:sldId id="521" r:id="rId266"/>
    <p:sldId id="522" r:id="rId267"/>
    <p:sldId id="523" r:id="rId268"/>
    <p:sldId id="524" r:id="rId269"/>
    <p:sldId id="525" r:id="rId270"/>
    <p:sldId id="526" r:id="rId271"/>
    <p:sldId id="527" r:id="rId272"/>
    <p:sldId id="528" r:id="rId273"/>
    <p:sldId id="529" r:id="rId274"/>
    <p:sldId id="530" r:id="rId275"/>
    <p:sldId id="531" r:id="rId276"/>
    <p:sldId id="532" r:id="rId277"/>
    <p:sldId id="533" r:id="rId278"/>
    <p:sldId id="534" r:id="rId279"/>
    <p:sldId id="535" r:id="rId280"/>
    <p:sldId id="536" r:id="rId281"/>
    <p:sldId id="537" r:id="rId282"/>
    <p:sldId id="538" r:id="rId283"/>
    <p:sldId id="539" r:id="rId284"/>
    <p:sldId id="540" r:id="rId285"/>
    <p:sldId id="541" r:id="rId286"/>
    <p:sldId id="542" r:id="rId287"/>
    <p:sldId id="543" r:id="rId288"/>
    <p:sldId id="544" r:id="rId289"/>
    <p:sldId id="545" r:id="rId290"/>
    <p:sldId id="546" r:id="rId291"/>
    <p:sldId id="547" r:id="rId292"/>
    <p:sldId id="548" r:id="rId293"/>
    <p:sldId id="549" r:id="rId294"/>
    <p:sldId id="550" r:id="rId295"/>
    <p:sldId id="551" r:id="rId296"/>
    <p:sldId id="552" r:id="rId297"/>
    <p:sldId id="553" r:id="rId298"/>
    <p:sldId id="554" r:id="rId299"/>
    <p:sldId id="555" r:id="rId300"/>
    <p:sldId id="556" r:id="rId301"/>
    <p:sldId id="557" r:id="rId302"/>
    <p:sldId id="558" r:id="rId303"/>
    <p:sldId id="559" r:id="rId304"/>
    <p:sldId id="560" r:id="rId305"/>
    <p:sldId id="561" r:id="rId306"/>
    <p:sldId id="562" r:id="rId307"/>
    <p:sldId id="563" r:id="rId308"/>
    <p:sldId id="564" r:id="rId309"/>
    <p:sldId id="565" r:id="rId310"/>
    <p:sldId id="566" r:id="rId311"/>
    <p:sldId id="567" r:id="rId312"/>
    <p:sldId id="568" r:id="rId313"/>
    <p:sldId id="569" r:id="rId314"/>
    <p:sldId id="570" r:id="rId315"/>
    <p:sldId id="571" r:id="rId316"/>
    <p:sldId id="572" r:id="rId317"/>
    <p:sldId id="573" r:id="rId318"/>
    <p:sldId id="574" r:id="rId319"/>
    <p:sldId id="575" r:id="rId320"/>
    <p:sldId id="576" r:id="rId321"/>
    <p:sldId id="577" r:id="rId322"/>
    <p:sldId id="578" r:id="rId323"/>
    <p:sldId id="579" r:id="rId324"/>
    <p:sldId id="580" r:id="rId325"/>
    <p:sldId id="581" r:id="rId326"/>
    <p:sldId id="582" r:id="rId327"/>
    <p:sldId id="583" r:id="rId328"/>
    <p:sldId id="584" r:id="rId329"/>
    <p:sldId id="585" r:id="rId330"/>
    <p:sldId id="586" r:id="rId331"/>
    <p:sldId id="587" r:id="rId332"/>
    <p:sldId id="588" r:id="rId333"/>
    <p:sldId id="589" r:id="rId334"/>
    <p:sldId id="590" r:id="rId335"/>
    <p:sldId id="591" r:id="rId336"/>
    <p:sldId id="592" r:id="rId337"/>
    <p:sldId id="593" r:id="rId338"/>
    <p:sldId id="594" r:id="rId339"/>
    <p:sldId id="595" r:id="rId340"/>
    <p:sldId id="596" r:id="rId341"/>
    <p:sldId id="597" r:id="rId342"/>
    <p:sldId id="598" r:id="rId343"/>
    <p:sldId id="599" r:id="rId344"/>
    <p:sldId id="600" r:id="rId345"/>
    <p:sldId id="601" r:id="rId346"/>
    <p:sldId id="602" r:id="rId347"/>
    <p:sldId id="603" r:id="rId348"/>
    <p:sldId id="604" r:id="rId349"/>
    <p:sldId id="605" r:id="rId350"/>
    <p:sldId id="606" r:id="rId351"/>
    <p:sldId id="607" r:id="rId352"/>
    <p:sldId id="608" r:id="rId353"/>
    <p:sldId id="609" r:id="rId354"/>
    <p:sldId id="610" r:id="rId355"/>
    <p:sldId id="611" r:id="rId356"/>
    <p:sldId id="612" r:id="rId357"/>
    <p:sldId id="613" r:id="rId358"/>
    <p:sldId id="614" r:id="rId359"/>
    <p:sldId id="615" r:id="rId360"/>
    <p:sldId id="616" r:id="rId361"/>
    <p:sldId id="679" r:id="rId362"/>
    <p:sldId id="680" r:id="rId363"/>
    <p:sldId id="681" r:id="rId364"/>
    <p:sldId id="682" r:id="rId365"/>
    <p:sldId id="683" r:id="rId366"/>
    <p:sldId id="684" r:id="rId367"/>
    <p:sldId id="685" r:id="rId368"/>
    <p:sldId id="686" r:id="rId369"/>
    <p:sldId id="687" r:id="rId370"/>
    <p:sldId id="688" r:id="rId371"/>
    <p:sldId id="689" r:id="rId372"/>
    <p:sldId id="690" r:id="rId373"/>
    <p:sldId id="691" r:id="rId374"/>
    <p:sldId id="692" r:id="rId375"/>
    <p:sldId id="693" r:id="rId376"/>
    <p:sldId id="694" r:id="rId377"/>
    <p:sldId id="695" r:id="rId378"/>
    <p:sldId id="696" r:id="rId379"/>
    <p:sldId id="697" r:id="rId380"/>
    <p:sldId id="698" r:id="rId381"/>
    <p:sldId id="699" r:id="rId382"/>
    <p:sldId id="700" r:id="rId383"/>
    <p:sldId id="701" r:id="rId384"/>
    <p:sldId id="702" r:id="rId385"/>
    <p:sldId id="703" r:id="rId386"/>
    <p:sldId id="704" r:id="rId387"/>
    <p:sldId id="705" r:id="rId388"/>
    <p:sldId id="706" r:id="rId389"/>
    <p:sldId id="707" r:id="rId390"/>
    <p:sldId id="708" r:id="rId391"/>
    <p:sldId id="709" r:id="rId392"/>
    <p:sldId id="710" r:id="rId393"/>
    <p:sldId id="711" r:id="rId394"/>
    <p:sldId id="712" r:id="rId395"/>
    <p:sldId id="713" r:id="rId396"/>
    <p:sldId id="714" r:id="rId397"/>
    <p:sldId id="715" r:id="rId398"/>
    <p:sldId id="716" r:id="rId399"/>
    <p:sldId id="717" r:id="rId400"/>
    <p:sldId id="718" r:id="rId401"/>
    <p:sldId id="719" r:id="rId402"/>
    <p:sldId id="720" r:id="rId403"/>
    <p:sldId id="721" r:id="rId404"/>
    <p:sldId id="722" r:id="rId405"/>
    <p:sldId id="723" r:id="rId406"/>
    <p:sldId id="724" r:id="rId407"/>
    <p:sldId id="725" r:id="rId40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tableStyles" Target="tableStyles.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165" Type="http://schemas.openxmlformats.org/officeDocument/2006/relationships/slide" Target="slides/slide164.xml"/><Relationship Id="rId372" Type="http://schemas.openxmlformats.org/officeDocument/2006/relationships/slide" Target="slides/slide371.xml"/><Relationship Id="rId232" Type="http://schemas.openxmlformats.org/officeDocument/2006/relationships/slide" Target="slides/slide231.xml"/><Relationship Id="rId274" Type="http://schemas.openxmlformats.org/officeDocument/2006/relationships/slide" Target="slides/slide273.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slide" Target="slides/slide407.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notesMaster" Target="notesMasters/notesMaster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presProps" Target="presProp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viewProps" Target="viewProps.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theme" Target="theme/theme1.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220" Type="http://schemas.openxmlformats.org/officeDocument/2006/relationships/slide" Target="slides/slide21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200" Type="http://schemas.openxmlformats.org/officeDocument/2006/relationships/slide" Target="slides/slide199.xml"/><Relationship Id="rId382" Type="http://schemas.openxmlformats.org/officeDocument/2006/relationships/slide" Target="slides/slide381.xml"/><Relationship Id="rId242" Type="http://schemas.openxmlformats.org/officeDocument/2006/relationships/slide" Target="slides/slide241.xml"/><Relationship Id="rId284" Type="http://schemas.openxmlformats.org/officeDocument/2006/relationships/slide" Target="slides/slide283.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s>
</file>

<file path=ppt/diagrams/_rels/data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NULL"/><Relationship Id="rId1" Type="http://schemas.openxmlformats.org/officeDocument/2006/relationships/image" Target="../media/image31.png"/><Relationship Id="rId4" Type="http://schemas.openxmlformats.org/officeDocument/2006/relationships/image" Target="NULL"/></Relationships>
</file>

<file path=ppt/diagrams/_rels/data1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image" Target="NULL"/><Relationship Id="rId2" Type="http://schemas.openxmlformats.org/officeDocument/2006/relationships/image" Target="NULL"/><Relationship Id="rId1" Type="http://schemas.openxmlformats.org/officeDocument/2006/relationships/image" Target="../media/image34.png"/><Relationship Id="rId6" Type="http://schemas.openxmlformats.org/officeDocument/2006/relationships/image" Target="NULL"/><Relationship Id="rId11" Type="http://schemas.openxmlformats.org/officeDocument/2006/relationships/image" Target="../media/image39.png"/><Relationship Id="rId5" Type="http://schemas.openxmlformats.org/officeDocument/2006/relationships/image" Target="../media/image36.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38.png"/></Relationships>
</file>

<file path=ppt/diagrams/_rels/data1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NULL"/><Relationship Id="rId1" Type="http://schemas.openxmlformats.org/officeDocument/2006/relationships/image" Target="../media/image40.png"/><Relationship Id="rId6" Type="http://schemas.openxmlformats.org/officeDocument/2006/relationships/image" Target="NULL"/><Relationship Id="rId5" Type="http://schemas.openxmlformats.org/officeDocument/2006/relationships/image" Target="../media/image42.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44.png"/></Relationships>
</file>

<file path=ppt/diagrams/_rels/data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NULL"/><Relationship Id="rId1" Type="http://schemas.openxmlformats.org/officeDocument/2006/relationships/image" Target="../media/image46.png"/><Relationship Id="rId6" Type="http://schemas.openxmlformats.org/officeDocument/2006/relationships/image" Target="NULL"/><Relationship Id="rId5" Type="http://schemas.openxmlformats.org/officeDocument/2006/relationships/image" Target="../media/image48.png"/><Relationship Id="rId4" Type="http://schemas.openxmlformats.org/officeDocument/2006/relationships/image" Target="NULL"/></Relationships>
</file>

<file path=ppt/diagrams/_rels/data5.xml.rels><?xml version="1.0" encoding="UTF-8" standalone="yes"?>
<Relationships xmlns="http://schemas.openxmlformats.org/package/2006/relationships"><Relationship Id="rId1" Type="http://schemas.openxmlformats.org/officeDocument/2006/relationships/image" Target="../media/image14.png"/></Relationships>
</file>

<file path=ppt/diagrams/_rels/data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NULL"/><Relationship Id="rId2" Type="http://schemas.openxmlformats.org/officeDocument/2006/relationships/image" Target="NULL"/><Relationship Id="rId1" Type="http://schemas.openxmlformats.org/officeDocument/2006/relationships/image" Target="../media/image25.png"/><Relationship Id="rId6" Type="http://schemas.openxmlformats.org/officeDocument/2006/relationships/image" Target="NULL"/><Relationship Id="rId11" Type="http://schemas.openxmlformats.org/officeDocument/2006/relationships/image" Target="../media/image30.png"/><Relationship Id="rId5" Type="http://schemas.openxmlformats.org/officeDocument/2006/relationships/image" Target="../media/image27.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29.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NULL"/><Relationship Id="rId1" Type="http://schemas.openxmlformats.org/officeDocument/2006/relationships/image" Target="../media/image31.png"/><Relationship Id="rId4" Type="http://schemas.openxmlformats.org/officeDocument/2006/relationships/image" Target="NULL"/></Relationships>
</file>

<file path=ppt/diagrams/_rels/drawing1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image" Target="NULL"/><Relationship Id="rId2" Type="http://schemas.openxmlformats.org/officeDocument/2006/relationships/image" Target="NULL"/><Relationship Id="rId1" Type="http://schemas.openxmlformats.org/officeDocument/2006/relationships/image" Target="../media/image34.png"/><Relationship Id="rId6" Type="http://schemas.openxmlformats.org/officeDocument/2006/relationships/image" Target="NULL"/><Relationship Id="rId11" Type="http://schemas.openxmlformats.org/officeDocument/2006/relationships/image" Target="../media/image39.png"/><Relationship Id="rId5" Type="http://schemas.openxmlformats.org/officeDocument/2006/relationships/image" Target="../media/image36.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38.png"/></Relationships>
</file>

<file path=ppt/diagrams/_rels/drawing1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NULL"/><Relationship Id="rId1" Type="http://schemas.openxmlformats.org/officeDocument/2006/relationships/image" Target="../media/image40.png"/><Relationship Id="rId6" Type="http://schemas.openxmlformats.org/officeDocument/2006/relationships/image" Target="NULL"/><Relationship Id="rId5" Type="http://schemas.openxmlformats.org/officeDocument/2006/relationships/image" Target="../media/image42.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44.png"/></Relationships>
</file>

<file path=ppt/diagrams/_rels/drawing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NULL"/><Relationship Id="rId1" Type="http://schemas.openxmlformats.org/officeDocument/2006/relationships/image" Target="../media/image46.png"/><Relationship Id="rId6" Type="http://schemas.openxmlformats.org/officeDocument/2006/relationships/image" Target="NULL"/><Relationship Id="rId5" Type="http://schemas.openxmlformats.org/officeDocument/2006/relationships/image" Target="../media/image48.png"/><Relationship Id="rId4" Type="http://schemas.openxmlformats.org/officeDocument/2006/relationships/image" Target="NULL"/></Relationships>
</file>

<file path=ppt/diagrams/_rels/drawing5.xml.rels><?xml version="1.0" encoding="UTF-8" standalone="yes"?>
<Relationships xmlns="http://schemas.openxmlformats.org/package/2006/relationships"><Relationship Id="rId1" Type="http://schemas.openxmlformats.org/officeDocument/2006/relationships/image" Target="../media/image14.png"/></Relationships>
</file>

<file path=ppt/diagrams/_rels/drawing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NULL"/><Relationship Id="rId2" Type="http://schemas.openxmlformats.org/officeDocument/2006/relationships/image" Target="NULL"/><Relationship Id="rId1" Type="http://schemas.openxmlformats.org/officeDocument/2006/relationships/image" Target="../media/image25.png"/><Relationship Id="rId6" Type="http://schemas.openxmlformats.org/officeDocument/2006/relationships/image" Target="NULL"/><Relationship Id="rId11" Type="http://schemas.openxmlformats.org/officeDocument/2006/relationships/image" Target="../media/image30.png"/><Relationship Id="rId5" Type="http://schemas.openxmlformats.org/officeDocument/2006/relationships/image" Target="../media/image27.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FD2623-EA5B-4706-B75B-832DCC05EAC7}" type="doc">
      <dgm:prSet loTypeId="urn:microsoft.com/office/officeart/2005/8/layout/orgChart1" loCatId="hierarchy" qsTypeId="urn:microsoft.com/office/officeart/2005/8/quickstyle/simple4" qsCatId="simple" csTypeId="urn:microsoft.com/office/officeart/2005/8/colors/colorful1" csCatId="colorful" phldr="1"/>
      <dgm:spPr/>
      <dgm:t>
        <a:bodyPr/>
        <a:lstStyle/>
        <a:p>
          <a:endParaRPr lang="cs-CZ"/>
        </a:p>
      </dgm:t>
    </dgm:pt>
    <dgm:pt modelId="{89BC286A-EBED-4A40-8ABA-8E436D197EAA}">
      <dgm:prSet custT="1"/>
      <dgm:spPr/>
      <dgm:t>
        <a:bodyPr/>
        <a:lstStyle/>
        <a:p>
          <a:r>
            <a:rPr lang="cs-CZ" sz="3200" b="1" dirty="0">
              <a:solidFill>
                <a:schemeClr val="tx1">
                  <a:lumMod val="75000"/>
                  <a:lumOff val="25000"/>
                </a:schemeClr>
              </a:solidFill>
              <a:effectLst>
                <a:outerShdw blurRad="38100" dist="38100" dir="2700000" algn="tl">
                  <a:srgbClr val="000000">
                    <a:alpha val="43137"/>
                  </a:srgbClr>
                </a:outerShdw>
              </a:effectLst>
            </a:rPr>
            <a:t>Nepojistné sociální dávky</a:t>
          </a:r>
        </a:p>
      </dgm:t>
    </dgm:pt>
    <dgm:pt modelId="{C5C5F822-B623-4575-9B5B-F52C29D4CBB2}" type="parTrans" cxnId="{97A3F3DE-4DE8-44EC-896C-DEACB4B7242B}">
      <dgm:prSet/>
      <dgm:spPr/>
      <dgm:t>
        <a:bodyPr/>
        <a:lstStyle/>
        <a:p>
          <a:endParaRPr lang="cs-CZ"/>
        </a:p>
      </dgm:t>
    </dgm:pt>
    <dgm:pt modelId="{6ADB3F1F-D409-42A2-8ABE-D06E8900A067}" type="sibTrans" cxnId="{97A3F3DE-4DE8-44EC-896C-DEACB4B7242B}">
      <dgm:prSet/>
      <dgm:spPr/>
      <dgm:t>
        <a:bodyPr/>
        <a:lstStyle/>
        <a:p>
          <a:endParaRPr lang="cs-CZ"/>
        </a:p>
      </dgm:t>
    </dgm:pt>
    <dgm:pt modelId="{8A01EB1A-E4CE-4D31-BF1B-2081613CEF59}">
      <dgm:prSet custT="1"/>
      <dgm:spPr/>
      <dgm:t>
        <a:bodyPr/>
        <a:lstStyle/>
        <a:p>
          <a:pPr>
            <a:spcAft>
              <a:spcPts val="0"/>
            </a:spcAft>
          </a:pPr>
          <a:r>
            <a:rPr lang="cs-CZ" sz="2400" b="1" dirty="0">
              <a:solidFill>
                <a:schemeClr val="bg1">
                  <a:lumMod val="95000"/>
                </a:schemeClr>
              </a:solidFill>
              <a:effectLst>
                <a:outerShdw blurRad="38100" dist="38100" dir="2700000" algn="tl">
                  <a:srgbClr val="000000">
                    <a:alpha val="43137"/>
                  </a:srgbClr>
                </a:outerShdw>
              </a:effectLst>
            </a:rPr>
            <a:t>Dávky </a:t>
          </a:r>
        </a:p>
        <a:p>
          <a:pPr>
            <a:spcAft>
              <a:spcPts val="0"/>
            </a:spcAft>
          </a:pPr>
          <a:r>
            <a:rPr lang="cs-CZ" sz="2400" b="1" dirty="0">
              <a:solidFill>
                <a:schemeClr val="bg1">
                  <a:lumMod val="95000"/>
                </a:schemeClr>
              </a:solidFill>
              <a:effectLst>
                <a:outerShdw blurRad="38100" dist="38100" dir="2700000" algn="tl">
                  <a:srgbClr val="000000">
                    <a:alpha val="43137"/>
                  </a:srgbClr>
                </a:outerShdw>
              </a:effectLst>
            </a:rPr>
            <a:t>státní sociální podpory</a:t>
          </a:r>
        </a:p>
        <a:p>
          <a:pPr>
            <a:spcAft>
              <a:spcPts val="0"/>
            </a:spcAft>
          </a:pPr>
          <a:r>
            <a:rPr lang="cs-CZ" sz="2400" b="1" dirty="0">
              <a:solidFill>
                <a:schemeClr val="bg1">
                  <a:lumMod val="95000"/>
                </a:schemeClr>
              </a:solidFill>
              <a:effectLst>
                <a:outerShdw blurRad="38100" dist="38100" dir="2700000" algn="tl">
                  <a:srgbClr val="000000">
                    <a:alpha val="43137"/>
                  </a:srgbClr>
                </a:outerShdw>
              </a:effectLst>
            </a:rPr>
            <a:t>(SSP)</a:t>
          </a:r>
        </a:p>
      </dgm:t>
    </dgm:pt>
    <dgm:pt modelId="{B26ACC1E-C474-44C5-98AB-AD0D4E3A557F}" type="parTrans" cxnId="{B524033A-152B-4913-B4AA-44A90B04E375}">
      <dgm:prSet/>
      <dgm:spPr/>
      <dgm:t>
        <a:bodyPr/>
        <a:lstStyle/>
        <a:p>
          <a:endParaRPr lang="cs-CZ"/>
        </a:p>
      </dgm:t>
    </dgm:pt>
    <dgm:pt modelId="{520061FD-4B5E-4619-8680-F445AB5B0B81}" type="sibTrans" cxnId="{B524033A-152B-4913-B4AA-44A90B04E375}">
      <dgm:prSet/>
      <dgm:spPr/>
      <dgm:t>
        <a:bodyPr/>
        <a:lstStyle/>
        <a:p>
          <a:endParaRPr lang="cs-CZ"/>
        </a:p>
      </dgm:t>
    </dgm:pt>
    <dgm:pt modelId="{07C6FD06-CD4F-4491-AACD-3447996D945D}">
      <dgm:prSet custT="1"/>
      <dgm:spPr/>
      <dgm:t>
        <a:bodyPr/>
        <a:lstStyle/>
        <a:p>
          <a:r>
            <a:rPr lang="cs-CZ" sz="2400" b="1" dirty="0">
              <a:solidFill>
                <a:schemeClr val="bg1">
                  <a:lumMod val="95000"/>
                </a:schemeClr>
              </a:solidFill>
              <a:effectLst>
                <a:outerShdw blurRad="38100" dist="38100" dir="2700000" algn="tl">
                  <a:srgbClr val="000000">
                    <a:alpha val="43137"/>
                  </a:srgbClr>
                </a:outerShdw>
              </a:effectLst>
            </a:rPr>
            <a:t>Dávky pomoci v hmotné nouzi</a:t>
          </a:r>
        </a:p>
        <a:p>
          <a:r>
            <a:rPr lang="cs-CZ" sz="2400" b="1" dirty="0">
              <a:solidFill>
                <a:schemeClr val="bg1">
                  <a:lumMod val="95000"/>
                </a:schemeClr>
              </a:solidFill>
              <a:effectLst>
                <a:outerShdw blurRad="38100" dist="38100" dir="2700000" algn="tl">
                  <a:srgbClr val="000000">
                    <a:alpha val="43137"/>
                  </a:srgbClr>
                </a:outerShdw>
              </a:effectLst>
            </a:rPr>
            <a:t>(HN)</a:t>
          </a:r>
        </a:p>
      </dgm:t>
    </dgm:pt>
    <dgm:pt modelId="{FA027A55-6623-4531-9F5A-52E5A0196E0A}" type="parTrans" cxnId="{D703136C-0EB4-44B8-A26A-E58586130DFC}">
      <dgm:prSet/>
      <dgm:spPr/>
      <dgm:t>
        <a:bodyPr/>
        <a:lstStyle/>
        <a:p>
          <a:endParaRPr lang="cs-CZ"/>
        </a:p>
      </dgm:t>
    </dgm:pt>
    <dgm:pt modelId="{07111038-BDE0-4676-B598-64151E76D2A2}" type="sibTrans" cxnId="{D703136C-0EB4-44B8-A26A-E58586130DFC}">
      <dgm:prSet/>
      <dgm:spPr/>
      <dgm:t>
        <a:bodyPr/>
        <a:lstStyle/>
        <a:p>
          <a:endParaRPr lang="cs-CZ"/>
        </a:p>
      </dgm:t>
    </dgm:pt>
    <dgm:pt modelId="{E8F701CF-C7CF-4D8B-A0B6-09D756E423FE}">
      <dgm:prSet custT="1"/>
      <dgm:spPr/>
      <dgm:t>
        <a:bodyPr/>
        <a:lstStyle/>
        <a:p>
          <a:r>
            <a:rPr lang="cs-CZ" sz="2400" b="1" dirty="0">
              <a:solidFill>
                <a:schemeClr val="bg1">
                  <a:lumMod val="95000"/>
                </a:schemeClr>
              </a:solidFill>
              <a:effectLst>
                <a:outerShdw blurRad="38100" dist="38100" dir="2700000" algn="tl">
                  <a:srgbClr val="000000">
                    <a:alpha val="43137"/>
                  </a:srgbClr>
                </a:outerShdw>
              </a:effectLst>
            </a:rPr>
            <a:t>Dávky pro osoby závislé na péči jiné fyzické osoby</a:t>
          </a:r>
        </a:p>
        <a:p>
          <a:r>
            <a:rPr lang="cs-CZ" sz="2400" b="1" dirty="0">
              <a:solidFill>
                <a:schemeClr val="bg1">
                  <a:lumMod val="95000"/>
                </a:schemeClr>
              </a:solidFill>
              <a:effectLst>
                <a:outerShdw blurRad="38100" dist="38100" dir="2700000" algn="tl">
                  <a:srgbClr val="000000">
                    <a:alpha val="43137"/>
                  </a:srgbClr>
                </a:outerShdw>
              </a:effectLst>
            </a:rPr>
            <a:t>(PNP)</a:t>
          </a:r>
        </a:p>
      </dgm:t>
    </dgm:pt>
    <dgm:pt modelId="{84C3BB4B-E962-49DF-B229-250B8BC3D188}" type="parTrans" cxnId="{A1B6B655-0EA6-4CFC-965C-D567D0F87EE1}">
      <dgm:prSet/>
      <dgm:spPr/>
      <dgm:t>
        <a:bodyPr/>
        <a:lstStyle/>
        <a:p>
          <a:endParaRPr lang="cs-CZ"/>
        </a:p>
      </dgm:t>
    </dgm:pt>
    <dgm:pt modelId="{2241DFAA-6C4E-4FE9-A743-770EE7CD770D}" type="sibTrans" cxnId="{A1B6B655-0EA6-4CFC-965C-D567D0F87EE1}">
      <dgm:prSet/>
      <dgm:spPr/>
      <dgm:t>
        <a:bodyPr/>
        <a:lstStyle/>
        <a:p>
          <a:endParaRPr lang="cs-CZ"/>
        </a:p>
      </dgm:t>
    </dgm:pt>
    <dgm:pt modelId="{C925E30C-6CDF-48B6-A9EF-14BF3C8A22C1}">
      <dgm:prSet custT="1"/>
      <dgm:spPr/>
      <dgm:t>
        <a:bodyPr/>
        <a:lstStyle/>
        <a:p>
          <a:r>
            <a:rPr lang="cs-CZ" sz="2400" b="1" dirty="0">
              <a:solidFill>
                <a:schemeClr val="bg1">
                  <a:lumMod val="95000"/>
                </a:schemeClr>
              </a:solidFill>
              <a:effectLst>
                <a:outerShdw blurRad="38100" dist="38100" dir="2700000" algn="tl">
                  <a:srgbClr val="000000">
                    <a:alpha val="43137"/>
                  </a:srgbClr>
                </a:outerShdw>
              </a:effectLst>
            </a:rPr>
            <a:t>Dávky pro osoby se zdravotním postižením</a:t>
          </a:r>
        </a:p>
        <a:p>
          <a:r>
            <a:rPr lang="cs-CZ" sz="2400" b="1" dirty="0">
              <a:solidFill>
                <a:schemeClr val="bg1">
                  <a:lumMod val="95000"/>
                </a:schemeClr>
              </a:solidFill>
              <a:effectLst>
                <a:outerShdw blurRad="38100" dist="38100" dir="2700000" algn="tl">
                  <a:srgbClr val="000000">
                    <a:alpha val="43137"/>
                  </a:srgbClr>
                </a:outerShdw>
              </a:effectLst>
            </a:rPr>
            <a:t>(DOZP)</a:t>
          </a:r>
        </a:p>
      </dgm:t>
    </dgm:pt>
    <dgm:pt modelId="{15D25CB5-A41E-46E7-BCAE-B6412014DFE7}" type="parTrans" cxnId="{27F804CA-1552-4206-BEB7-88508F949330}">
      <dgm:prSet/>
      <dgm:spPr/>
      <dgm:t>
        <a:bodyPr/>
        <a:lstStyle/>
        <a:p>
          <a:endParaRPr lang="cs-CZ"/>
        </a:p>
      </dgm:t>
    </dgm:pt>
    <dgm:pt modelId="{DE7FB41C-E7B0-47D3-A0A8-042EE878B7B3}" type="sibTrans" cxnId="{27F804CA-1552-4206-BEB7-88508F949330}">
      <dgm:prSet/>
      <dgm:spPr/>
      <dgm:t>
        <a:bodyPr/>
        <a:lstStyle/>
        <a:p>
          <a:endParaRPr lang="cs-CZ"/>
        </a:p>
      </dgm:t>
    </dgm:pt>
    <dgm:pt modelId="{F641CA3F-4700-4F1E-8859-DD49E74D2514}">
      <dgm:prSet custT="1"/>
      <dgm:spPr/>
      <dgm:t>
        <a:bodyPr/>
        <a:lstStyle/>
        <a:p>
          <a:r>
            <a:rPr lang="cs-CZ" sz="2000" b="1" dirty="0">
              <a:effectLst>
                <a:outerShdw blurRad="38100" dist="38100" dir="2700000" algn="tl">
                  <a:srgbClr val="000000">
                    <a:alpha val="43137"/>
                  </a:srgbClr>
                </a:outerShdw>
              </a:effectLst>
            </a:rPr>
            <a:t>Dávky pěstounské péče</a:t>
          </a:r>
        </a:p>
      </dgm:t>
    </dgm:pt>
    <dgm:pt modelId="{CB7766F3-6C16-4207-9847-41A36248BB41}" type="parTrans" cxnId="{35C18C3A-564B-4403-92D1-6CC703B6C08E}">
      <dgm:prSet/>
      <dgm:spPr/>
    </dgm:pt>
    <dgm:pt modelId="{E6795655-1624-4CC1-92AD-0F5ADB5B3A11}" type="sibTrans" cxnId="{35C18C3A-564B-4403-92D1-6CC703B6C08E}">
      <dgm:prSet/>
      <dgm:spPr/>
    </dgm:pt>
    <dgm:pt modelId="{C37432CE-902C-46B0-A4B8-FFD667EE86CA}">
      <dgm:prSet custT="1"/>
      <dgm:spPr/>
      <dgm:t>
        <a:bodyPr/>
        <a:lstStyle/>
        <a:p>
          <a:r>
            <a:rPr lang="cs-CZ" sz="2000" b="1" dirty="0">
              <a:effectLst/>
            </a:rPr>
            <a:t>Náhradní výživné</a:t>
          </a:r>
        </a:p>
      </dgm:t>
    </dgm:pt>
    <dgm:pt modelId="{BF454B58-B359-429F-B6EF-CE208CBC9667}" type="parTrans" cxnId="{424EC126-9744-4CB1-AEA3-A901023362C4}">
      <dgm:prSet/>
      <dgm:spPr/>
    </dgm:pt>
    <dgm:pt modelId="{BABE5125-9CC4-4119-8398-337A273BE912}" type="sibTrans" cxnId="{424EC126-9744-4CB1-AEA3-A901023362C4}">
      <dgm:prSet/>
      <dgm:spPr/>
    </dgm:pt>
    <dgm:pt modelId="{FA64828B-A256-47F9-8D38-78F2F8F826D9}" type="pres">
      <dgm:prSet presAssocID="{7CFD2623-EA5B-4706-B75B-832DCC05EAC7}" presName="hierChild1" presStyleCnt="0">
        <dgm:presLayoutVars>
          <dgm:orgChart val="1"/>
          <dgm:chPref val="1"/>
          <dgm:dir/>
          <dgm:animOne val="branch"/>
          <dgm:animLvl val="lvl"/>
          <dgm:resizeHandles/>
        </dgm:presLayoutVars>
      </dgm:prSet>
      <dgm:spPr/>
      <dgm:t>
        <a:bodyPr/>
        <a:lstStyle/>
        <a:p>
          <a:endParaRPr lang="cs-CZ"/>
        </a:p>
      </dgm:t>
    </dgm:pt>
    <dgm:pt modelId="{90434468-D4C2-40BD-83A0-29014BCCDE64}" type="pres">
      <dgm:prSet presAssocID="{89BC286A-EBED-4A40-8ABA-8E436D197EAA}" presName="hierRoot1" presStyleCnt="0">
        <dgm:presLayoutVars>
          <dgm:hierBranch val="init"/>
        </dgm:presLayoutVars>
      </dgm:prSet>
      <dgm:spPr/>
    </dgm:pt>
    <dgm:pt modelId="{FEBF5625-9A3F-4B1E-9703-BA70C2DC6884}" type="pres">
      <dgm:prSet presAssocID="{89BC286A-EBED-4A40-8ABA-8E436D197EAA}" presName="rootComposite1" presStyleCnt="0"/>
      <dgm:spPr/>
    </dgm:pt>
    <dgm:pt modelId="{3F2150B6-AFCB-4F0B-9205-DB9CF05EFC27}" type="pres">
      <dgm:prSet presAssocID="{89BC286A-EBED-4A40-8ABA-8E436D197EAA}" presName="rootText1" presStyleLbl="node0" presStyleIdx="0" presStyleCnt="1" custScaleX="286536">
        <dgm:presLayoutVars>
          <dgm:chPref val="3"/>
        </dgm:presLayoutVars>
      </dgm:prSet>
      <dgm:spPr/>
      <dgm:t>
        <a:bodyPr/>
        <a:lstStyle/>
        <a:p>
          <a:endParaRPr lang="cs-CZ"/>
        </a:p>
      </dgm:t>
    </dgm:pt>
    <dgm:pt modelId="{D038C9D7-AA12-4119-AA63-4915C5F223DF}" type="pres">
      <dgm:prSet presAssocID="{89BC286A-EBED-4A40-8ABA-8E436D197EAA}" presName="rootConnector1" presStyleLbl="node1" presStyleIdx="0" presStyleCnt="0"/>
      <dgm:spPr/>
      <dgm:t>
        <a:bodyPr/>
        <a:lstStyle/>
        <a:p>
          <a:endParaRPr lang="cs-CZ"/>
        </a:p>
      </dgm:t>
    </dgm:pt>
    <dgm:pt modelId="{DA5E3855-3D45-4ED6-B0D1-45A8EF2141EA}" type="pres">
      <dgm:prSet presAssocID="{89BC286A-EBED-4A40-8ABA-8E436D197EAA}" presName="hierChild2" presStyleCnt="0"/>
      <dgm:spPr/>
    </dgm:pt>
    <dgm:pt modelId="{E25D0DC6-9493-4B6B-A166-6156955567E7}" type="pres">
      <dgm:prSet presAssocID="{B26ACC1E-C474-44C5-98AB-AD0D4E3A557F}" presName="Name37" presStyleLbl="parChTrans1D2" presStyleIdx="0" presStyleCnt="4"/>
      <dgm:spPr/>
      <dgm:t>
        <a:bodyPr/>
        <a:lstStyle/>
        <a:p>
          <a:endParaRPr lang="cs-CZ"/>
        </a:p>
      </dgm:t>
    </dgm:pt>
    <dgm:pt modelId="{C67DDD4B-C420-42CF-9C6E-98D15EA5F965}" type="pres">
      <dgm:prSet presAssocID="{8A01EB1A-E4CE-4D31-BF1B-2081613CEF59}" presName="hierRoot2" presStyleCnt="0">
        <dgm:presLayoutVars>
          <dgm:hierBranch val="init"/>
        </dgm:presLayoutVars>
      </dgm:prSet>
      <dgm:spPr/>
    </dgm:pt>
    <dgm:pt modelId="{60BF2D69-D6C6-47F2-9F54-3E1C2F96B485}" type="pres">
      <dgm:prSet presAssocID="{8A01EB1A-E4CE-4D31-BF1B-2081613CEF59}" presName="rootComposite" presStyleCnt="0"/>
      <dgm:spPr/>
    </dgm:pt>
    <dgm:pt modelId="{17A15F8E-6EBB-4611-B5D2-E07BC375FD4B}" type="pres">
      <dgm:prSet presAssocID="{8A01EB1A-E4CE-4D31-BF1B-2081613CEF59}" presName="rootText" presStyleLbl="node2" presStyleIdx="0" presStyleCnt="4" custScaleX="118095" custScaleY="184045" custLinFactX="162710" custLinFactNeighborX="200000" custLinFactNeighborY="1527">
        <dgm:presLayoutVars>
          <dgm:chPref val="3"/>
        </dgm:presLayoutVars>
      </dgm:prSet>
      <dgm:spPr/>
      <dgm:t>
        <a:bodyPr/>
        <a:lstStyle/>
        <a:p>
          <a:endParaRPr lang="cs-CZ"/>
        </a:p>
      </dgm:t>
    </dgm:pt>
    <dgm:pt modelId="{D9E94BC3-5B2F-4FF5-824A-C523988BAF64}" type="pres">
      <dgm:prSet presAssocID="{8A01EB1A-E4CE-4D31-BF1B-2081613CEF59}" presName="rootConnector" presStyleLbl="node2" presStyleIdx="0" presStyleCnt="4"/>
      <dgm:spPr/>
      <dgm:t>
        <a:bodyPr/>
        <a:lstStyle/>
        <a:p>
          <a:endParaRPr lang="cs-CZ"/>
        </a:p>
      </dgm:t>
    </dgm:pt>
    <dgm:pt modelId="{2FFB6888-93B4-4038-8345-0D44EC943174}" type="pres">
      <dgm:prSet presAssocID="{8A01EB1A-E4CE-4D31-BF1B-2081613CEF59}" presName="hierChild4" presStyleCnt="0"/>
      <dgm:spPr/>
    </dgm:pt>
    <dgm:pt modelId="{EB38361C-6949-4C50-8CA3-798351B0AA75}" type="pres">
      <dgm:prSet presAssocID="{CB7766F3-6C16-4207-9847-41A36248BB41}" presName="Name37" presStyleLbl="parChTrans1D3" presStyleIdx="0" presStyleCnt="2"/>
      <dgm:spPr/>
    </dgm:pt>
    <dgm:pt modelId="{0077D373-F7A1-4F25-9915-3DEE4978DF8F}" type="pres">
      <dgm:prSet presAssocID="{F641CA3F-4700-4F1E-8859-DD49E74D2514}" presName="hierRoot2" presStyleCnt="0">
        <dgm:presLayoutVars>
          <dgm:hierBranch val="init"/>
        </dgm:presLayoutVars>
      </dgm:prSet>
      <dgm:spPr/>
    </dgm:pt>
    <dgm:pt modelId="{7D2667BF-F072-40CF-AF52-23346EB1DC60}" type="pres">
      <dgm:prSet presAssocID="{F641CA3F-4700-4F1E-8859-DD49E74D2514}" presName="rootComposite" presStyleCnt="0"/>
      <dgm:spPr/>
    </dgm:pt>
    <dgm:pt modelId="{7ADD32BB-26CE-4F6A-8146-9B53529793EF}" type="pres">
      <dgm:prSet presAssocID="{F641CA3F-4700-4F1E-8859-DD49E74D2514}" presName="rootText" presStyleLbl="node3" presStyleIdx="0" presStyleCnt="2" custLinFactX="195043" custLinFactNeighborX="200000" custLinFactNeighborY="2326">
        <dgm:presLayoutVars>
          <dgm:chPref val="3"/>
        </dgm:presLayoutVars>
      </dgm:prSet>
      <dgm:spPr/>
      <dgm:t>
        <a:bodyPr/>
        <a:lstStyle/>
        <a:p>
          <a:endParaRPr lang="cs-CZ"/>
        </a:p>
      </dgm:t>
    </dgm:pt>
    <dgm:pt modelId="{8517FD7B-7315-4CE4-A7C2-E0F86FB66B96}" type="pres">
      <dgm:prSet presAssocID="{F641CA3F-4700-4F1E-8859-DD49E74D2514}" presName="rootConnector" presStyleLbl="node3" presStyleIdx="0" presStyleCnt="2"/>
      <dgm:spPr/>
      <dgm:t>
        <a:bodyPr/>
        <a:lstStyle/>
        <a:p>
          <a:endParaRPr lang="cs-CZ"/>
        </a:p>
      </dgm:t>
    </dgm:pt>
    <dgm:pt modelId="{B174D2B1-AED7-4056-9FFB-6A4B9B6323D7}" type="pres">
      <dgm:prSet presAssocID="{F641CA3F-4700-4F1E-8859-DD49E74D2514}" presName="hierChild4" presStyleCnt="0"/>
      <dgm:spPr/>
    </dgm:pt>
    <dgm:pt modelId="{C04EF73E-2139-420F-8D64-6E0B62EB3737}" type="pres">
      <dgm:prSet presAssocID="{F641CA3F-4700-4F1E-8859-DD49E74D2514}" presName="hierChild5" presStyleCnt="0"/>
      <dgm:spPr/>
    </dgm:pt>
    <dgm:pt modelId="{98F187AD-C6DD-4BC6-9B2D-931E90DFA994}" type="pres">
      <dgm:prSet presAssocID="{BF454B58-B359-429F-B6EF-CE208CBC9667}" presName="Name37" presStyleLbl="parChTrans1D3" presStyleIdx="1" presStyleCnt="2"/>
      <dgm:spPr/>
    </dgm:pt>
    <dgm:pt modelId="{9C581A3C-950C-4063-BCE9-4EB32EC18E3C}" type="pres">
      <dgm:prSet presAssocID="{C37432CE-902C-46B0-A4B8-FFD667EE86CA}" presName="hierRoot2" presStyleCnt="0">
        <dgm:presLayoutVars>
          <dgm:hierBranch val="init"/>
        </dgm:presLayoutVars>
      </dgm:prSet>
      <dgm:spPr/>
    </dgm:pt>
    <dgm:pt modelId="{26758A35-8320-47AF-BACA-83D72D55E6BB}" type="pres">
      <dgm:prSet presAssocID="{C37432CE-902C-46B0-A4B8-FFD667EE86CA}" presName="rootComposite" presStyleCnt="0"/>
      <dgm:spPr/>
    </dgm:pt>
    <dgm:pt modelId="{3DCEA642-A64F-47D4-B53D-7D7AB41202A9}" type="pres">
      <dgm:prSet presAssocID="{C37432CE-902C-46B0-A4B8-FFD667EE86CA}" presName="rootText" presStyleLbl="node3" presStyleIdx="1" presStyleCnt="2" custLinFactX="200000" custLinFactNeighborX="224784" custLinFactNeighborY="-29748">
        <dgm:presLayoutVars>
          <dgm:chPref val="3"/>
        </dgm:presLayoutVars>
      </dgm:prSet>
      <dgm:spPr/>
      <dgm:t>
        <a:bodyPr/>
        <a:lstStyle/>
        <a:p>
          <a:endParaRPr lang="cs-CZ"/>
        </a:p>
      </dgm:t>
    </dgm:pt>
    <dgm:pt modelId="{A05757D1-5B91-4188-88C6-E63A2A43F6D8}" type="pres">
      <dgm:prSet presAssocID="{C37432CE-902C-46B0-A4B8-FFD667EE86CA}" presName="rootConnector" presStyleLbl="node3" presStyleIdx="1" presStyleCnt="2"/>
      <dgm:spPr/>
      <dgm:t>
        <a:bodyPr/>
        <a:lstStyle/>
        <a:p>
          <a:endParaRPr lang="cs-CZ"/>
        </a:p>
      </dgm:t>
    </dgm:pt>
    <dgm:pt modelId="{552CC9FF-BE93-47A0-AD37-A7AD9D44C56E}" type="pres">
      <dgm:prSet presAssocID="{C37432CE-902C-46B0-A4B8-FFD667EE86CA}" presName="hierChild4" presStyleCnt="0"/>
      <dgm:spPr/>
    </dgm:pt>
    <dgm:pt modelId="{2E225BD8-47E6-47D2-9B2F-8085040657EC}" type="pres">
      <dgm:prSet presAssocID="{C37432CE-902C-46B0-A4B8-FFD667EE86CA}" presName="hierChild5" presStyleCnt="0"/>
      <dgm:spPr/>
    </dgm:pt>
    <dgm:pt modelId="{DB050F1A-C3A2-4144-9CBB-D69A91C55FA4}" type="pres">
      <dgm:prSet presAssocID="{8A01EB1A-E4CE-4D31-BF1B-2081613CEF59}" presName="hierChild5" presStyleCnt="0"/>
      <dgm:spPr/>
    </dgm:pt>
    <dgm:pt modelId="{98921BD1-94F1-407B-BB00-E1CF57C2225E}" type="pres">
      <dgm:prSet presAssocID="{FA027A55-6623-4531-9F5A-52E5A0196E0A}" presName="Name37" presStyleLbl="parChTrans1D2" presStyleIdx="1" presStyleCnt="4"/>
      <dgm:spPr/>
      <dgm:t>
        <a:bodyPr/>
        <a:lstStyle/>
        <a:p>
          <a:endParaRPr lang="cs-CZ"/>
        </a:p>
      </dgm:t>
    </dgm:pt>
    <dgm:pt modelId="{2B891B90-938A-49DC-AAFB-04A4E544E93E}" type="pres">
      <dgm:prSet presAssocID="{07C6FD06-CD4F-4491-AACD-3447996D945D}" presName="hierRoot2" presStyleCnt="0">
        <dgm:presLayoutVars>
          <dgm:hierBranch val="init"/>
        </dgm:presLayoutVars>
      </dgm:prSet>
      <dgm:spPr/>
    </dgm:pt>
    <dgm:pt modelId="{23548D4A-993D-4BD8-8551-574E9A95C149}" type="pres">
      <dgm:prSet presAssocID="{07C6FD06-CD4F-4491-AACD-3447996D945D}" presName="rootComposite" presStyleCnt="0"/>
      <dgm:spPr/>
    </dgm:pt>
    <dgm:pt modelId="{6E8607D6-599B-45AB-9AD3-1D28ADD87397}" type="pres">
      <dgm:prSet presAssocID="{07C6FD06-CD4F-4491-AACD-3447996D945D}" presName="rootText" presStyleLbl="node2" presStyleIdx="1" presStyleCnt="4" custScaleX="106887" custScaleY="186273" custLinFactX="-59459" custLinFactNeighborX="-100000" custLinFactNeighborY="1999">
        <dgm:presLayoutVars>
          <dgm:chPref val="3"/>
        </dgm:presLayoutVars>
      </dgm:prSet>
      <dgm:spPr/>
      <dgm:t>
        <a:bodyPr/>
        <a:lstStyle/>
        <a:p>
          <a:endParaRPr lang="cs-CZ"/>
        </a:p>
      </dgm:t>
    </dgm:pt>
    <dgm:pt modelId="{0B02485F-7F64-44F9-81E7-904B05D0AABE}" type="pres">
      <dgm:prSet presAssocID="{07C6FD06-CD4F-4491-AACD-3447996D945D}" presName="rootConnector" presStyleLbl="node2" presStyleIdx="1" presStyleCnt="4"/>
      <dgm:spPr/>
      <dgm:t>
        <a:bodyPr/>
        <a:lstStyle/>
        <a:p>
          <a:endParaRPr lang="cs-CZ"/>
        </a:p>
      </dgm:t>
    </dgm:pt>
    <dgm:pt modelId="{77CBB7B5-4BF9-4534-8D49-6944D295453A}" type="pres">
      <dgm:prSet presAssocID="{07C6FD06-CD4F-4491-AACD-3447996D945D}" presName="hierChild4" presStyleCnt="0"/>
      <dgm:spPr/>
    </dgm:pt>
    <dgm:pt modelId="{F90CCB5A-CE3A-46B3-A28C-43BA54894A20}" type="pres">
      <dgm:prSet presAssocID="{07C6FD06-CD4F-4491-AACD-3447996D945D}" presName="hierChild5" presStyleCnt="0"/>
      <dgm:spPr/>
    </dgm:pt>
    <dgm:pt modelId="{8383AB43-E1F2-4775-901F-03400F3A01B7}" type="pres">
      <dgm:prSet presAssocID="{84C3BB4B-E962-49DF-B229-250B8BC3D188}" presName="Name37" presStyleLbl="parChTrans1D2" presStyleIdx="2" presStyleCnt="4"/>
      <dgm:spPr/>
      <dgm:t>
        <a:bodyPr/>
        <a:lstStyle/>
        <a:p>
          <a:endParaRPr lang="cs-CZ"/>
        </a:p>
      </dgm:t>
    </dgm:pt>
    <dgm:pt modelId="{8736A586-52F6-484B-81E9-6382900F0272}" type="pres">
      <dgm:prSet presAssocID="{E8F701CF-C7CF-4D8B-A0B6-09D756E423FE}" presName="hierRoot2" presStyleCnt="0">
        <dgm:presLayoutVars>
          <dgm:hierBranch val="init"/>
        </dgm:presLayoutVars>
      </dgm:prSet>
      <dgm:spPr/>
    </dgm:pt>
    <dgm:pt modelId="{A2A62B3B-6727-446A-9A1B-AB0ADB993C5C}" type="pres">
      <dgm:prSet presAssocID="{E8F701CF-C7CF-4D8B-A0B6-09D756E423FE}" presName="rootComposite" presStyleCnt="0"/>
      <dgm:spPr/>
    </dgm:pt>
    <dgm:pt modelId="{AA4E6ECA-2087-4C52-9A7D-CB9F597FE751}" type="pres">
      <dgm:prSet presAssocID="{E8F701CF-C7CF-4D8B-A0B6-09D756E423FE}" presName="rootText" presStyleLbl="node2" presStyleIdx="2" presStyleCnt="4" custScaleX="113892" custScaleY="181840" custLinFactNeighborX="-39009" custLinFactNeighborY="1528">
        <dgm:presLayoutVars>
          <dgm:chPref val="3"/>
        </dgm:presLayoutVars>
      </dgm:prSet>
      <dgm:spPr/>
      <dgm:t>
        <a:bodyPr/>
        <a:lstStyle/>
        <a:p>
          <a:endParaRPr lang="cs-CZ"/>
        </a:p>
      </dgm:t>
    </dgm:pt>
    <dgm:pt modelId="{2FC0C468-2E2A-4D7C-971A-BE7C4ECB4179}" type="pres">
      <dgm:prSet presAssocID="{E8F701CF-C7CF-4D8B-A0B6-09D756E423FE}" presName="rootConnector" presStyleLbl="node2" presStyleIdx="2" presStyleCnt="4"/>
      <dgm:spPr/>
      <dgm:t>
        <a:bodyPr/>
        <a:lstStyle/>
        <a:p>
          <a:endParaRPr lang="cs-CZ"/>
        </a:p>
      </dgm:t>
    </dgm:pt>
    <dgm:pt modelId="{1B57146C-BFE6-40CD-91B4-A7995844D518}" type="pres">
      <dgm:prSet presAssocID="{E8F701CF-C7CF-4D8B-A0B6-09D756E423FE}" presName="hierChild4" presStyleCnt="0"/>
      <dgm:spPr/>
    </dgm:pt>
    <dgm:pt modelId="{61D3B5FA-7406-4818-8EC6-21223D4EA8B7}" type="pres">
      <dgm:prSet presAssocID="{E8F701CF-C7CF-4D8B-A0B6-09D756E423FE}" presName="hierChild5" presStyleCnt="0"/>
      <dgm:spPr/>
    </dgm:pt>
    <dgm:pt modelId="{8CEA859C-C11E-4AAF-B94D-A63406EAC4C7}" type="pres">
      <dgm:prSet presAssocID="{15D25CB5-A41E-46E7-BCAE-B6412014DFE7}" presName="Name37" presStyleLbl="parChTrans1D2" presStyleIdx="3" presStyleCnt="4"/>
      <dgm:spPr/>
      <dgm:t>
        <a:bodyPr/>
        <a:lstStyle/>
        <a:p>
          <a:endParaRPr lang="cs-CZ"/>
        </a:p>
      </dgm:t>
    </dgm:pt>
    <dgm:pt modelId="{D8F645A5-29BB-46D3-9AA3-D957757547CF}" type="pres">
      <dgm:prSet presAssocID="{C925E30C-6CDF-48B6-A9EF-14BF3C8A22C1}" presName="hierRoot2" presStyleCnt="0">
        <dgm:presLayoutVars>
          <dgm:hierBranch val="init"/>
        </dgm:presLayoutVars>
      </dgm:prSet>
      <dgm:spPr/>
    </dgm:pt>
    <dgm:pt modelId="{BFB6ED42-E125-4A9C-8CC6-57D211CEDDCD}" type="pres">
      <dgm:prSet presAssocID="{C925E30C-6CDF-48B6-A9EF-14BF3C8A22C1}" presName="rootComposite" presStyleCnt="0"/>
      <dgm:spPr/>
    </dgm:pt>
    <dgm:pt modelId="{9A8286A0-5DA2-40B5-B826-6E4D81DCE76A}" type="pres">
      <dgm:prSet presAssocID="{C925E30C-6CDF-48B6-A9EF-14BF3C8A22C1}" presName="rootText" presStyleLbl="node2" presStyleIdx="3" presStyleCnt="4" custScaleX="96798" custScaleY="183313" custLinFactX="-100000" custLinFactNeighborX="-191200" custLinFactNeighborY="1602">
        <dgm:presLayoutVars>
          <dgm:chPref val="3"/>
        </dgm:presLayoutVars>
      </dgm:prSet>
      <dgm:spPr/>
      <dgm:t>
        <a:bodyPr/>
        <a:lstStyle/>
        <a:p>
          <a:endParaRPr lang="cs-CZ"/>
        </a:p>
      </dgm:t>
    </dgm:pt>
    <dgm:pt modelId="{26D79531-DADC-4627-9177-CBC80E50329E}" type="pres">
      <dgm:prSet presAssocID="{C925E30C-6CDF-48B6-A9EF-14BF3C8A22C1}" presName="rootConnector" presStyleLbl="node2" presStyleIdx="3" presStyleCnt="4"/>
      <dgm:spPr/>
      <dgm:t>
        <a:bodyPr/>
        <a:lstStyle/>
        <a:p>
          <a:endParaRPr lang="cs-CZ"/>
        </a:p>
      </dgm:t>
    </dgm:pt>
    <dgm:pt modelId="{684F090B-C4F2-4928-8E44-715923089997}" type="pres">
      <dgm:prSet presAssocID="{C925E30C-6CDF-48B6-A9EF-14BF3C8A22C1}" presName="hierChild4" presStyleCnt="0"/>
      <dgm:spPr/>
    </dgm:pt>
    <dgm:pt modelId="{B0848881-B718-4186-B1F2-9696707221A7}" type="pres">
      <dgm:prSet presAssocID="{C925E30C-6CDF-48B6-A9EF-14BF3C8A22C1}" presName="hierChild5" presStyleCnt="0"/>
      <dgm:spPr/>
    </dgm:pt>
    <dgm:pt modelId="{4D959693-E55B-4164-9CE9-B2D8D236FF09}" type="pres">
      <dgm:prSet presAssocID="{89BC286A-EBED-4A40-8ABA-8E436D197EAA}" presName="hierChild3" presStyleCnt="0"/>
      <dgm:spPr/>
    </dgm:pt>
  </dgm:ptLst>
  <dgm:cxnLst>
    <dgm:cxn modelId="{27F804CA-1552-4206-BEB7-88508F949330}" srcId="{89BC286A-EBED-4A40-8ABA-8E436D197EAA}" destId="{C925E30C-6CDF-48B6-A9EF-14BF3C8A22C1}" srcOrd="3" destOrd="0" parTransId="{15D25CB5-A41E-46E7-BCAE-B6412014DFE7}" sibTransId="{DE7FB41C-E7B0-47D3-A0A8-042EE878B7B3}"/>
    <dgm:cxn modelId="{35C18C3A-564B-4403-92D1-6CC703B6C08E}" srcId="{8A01EB1A-E4CE-4D31-BF1B-2081613CEF59}" destId="{F641CA3F-4700-4F1E-8859-DD49E74D2514}" srcOrd="0" destOrd="0" parTransId="{CB7766F3-6C16-4207-9847-41A36248BB41}" sibTransId="{E6795655-1624-4CC1-92AD-0F5ADB5B3A11}"/>
    <dgm:cxn modelId="{395B69F0-DC43-436F-A884-E42E1A9F8B9E}" type="presOf" srcId="{84C3BB4B-E962-49DF-B229-250B8BC3D188}" destId="{8383AB43-E1F2-4775-901F-03400F3A01B7}" srcOrd="0" destOrd="0" presId="urn:microsoft.com/office/officeart/2005/8/layout/orgChart1"/>
    <dgm:cxn modelId="{57DE122D-4E16-46B1-92B1-C153B71EB1F2}" type="presOf" srcId="{07C6FD06-CD4F-4491-AACD-3447996D945D}" destId="{0B02485F-7F64-44F9-81E7-904B05D0AABE}" srcOrd="1" destOrd="0" presId="urn:microsoft.com/office/officeart/2005/8/layout/orgChart1"/>
    <dgm:cxn modelId="{CAD460FF-BA31-4C74-92AD-A43728CEFAE5}" type="presOf" srcId="{FA027A55-6623-4531-9F5A-52E5A0196E0A}" destId="{98921BD1-94F1-407B-BB00-E1CF57C2225E}" srcOrd="0" destOrd="0" presId="urn:microsoft.com/office/officeart/2005/8/layout/orgChart1"/>
    <dgm:cxn modelId="{424EC126-9744-4CB1-AEA3-A901023362C4}" srcId="{8A01EB1A-E4CE-4D31-BF1B-2081613CEF59}" destId="{C37432CE-902C-46B0-A4B8-FFD667EE86CA}" srcOrd="1" destOrd="0" parTransId="{BF454B58-B359-429F-B6EF-CE208CBC9667}" sibTransId="{BABE5125-9CC4-4119-8398-337A273BE912}"/>
    <dgm:cxn modelId="{B1A304B5-667B-452F-9425-B790CEF46A51}" type="presOf" srcId="{07C6FD06-CD4F-4491-AACD-3447996D945D}" destId="{6E8607D6-599B-45AB-9AD3-1D28ADD87397}" srcOrd="0" destOrd="0" presId="urn:microsoft.com/office/officeart/2005/8/layout/orgChart1"/>
    <dgm:cxn modelId="{C3BA888B-24F3-446C-BD7E-2FE08D64437A}" type="presOf" srcId="{89BC286A-EBED-4A40-8ABA-8E436D197EAA}" destId="{3F2150B6-AFCB-4F0B-9205-DB9CF05EFC27}" srcOrd="0" destOrd="0" presId="urn:microsoft.com/office/officeart/2005/8/layout/orgChart1"/>
    <dgm:cxn modelId="{D703136C-0EB4-44B8-A26A-E58586130DFC}" srcId="{89BC286A-EBED-4A40-8ABA-8E436D197EAA}" destId="{07C6FD06-CD4F-4491-AACD-3447996D945D}" srcOrd="1" destOrd="0" parTransId="{FA027A55-6623-4531-9F5A-52E5A0196E0A}" sibTransId="{07111038-BDE0-4676-B598-64151E76D2A2}"/>
    <dgm:cxn modelId="{5F1971C6-EEB7-4899-AD34-36BAB3A25E14}" type="presOf" srcId="{F641CA3F-4700-4F1E-8859-DD49E74D2514}" destId="{8517FD7B-7315-4CE4-A7C2-E0F86FB66B96}" srcOrd="1" destOrd="0" presId="urn:microsoft.com/office/officeart/2005/8/layout/orgChart1"/>
    <dgm:cxn modelId="{CA94BCB6-1A78-4042-8058-06842012DEA7}" type="presOf" srcId="{E8F701CF-C7CF-4D8B-A0B6-09D756E423FE}" destId="{2FC0C468-2E2A-4D7C-971A-BE7C4ECB4179}" srcOrd="1" destOrd="0" presId="urn:microsoft.com/office/officeart/2005/8/layout/orgChart1"/>
    <dgm:cxn modelId="{DE144818-6434-4BBC-AC28-42350A043BEF}" type="presOf" srcId="{8A01EB1A-E4CE-4D31-BF1B-2081613CEF59}" destId="{D9E94BC3-5B2F-4FF5-824A-C523988BAF64}" srcOrd="1" destOrd="0" presId="urn:microsoft.com/office/officeart/2005/8/layout/orgChart1"/>
    <dgm:cxn modelId="{C9A0E799-7645-4778-B314-E193AC873B18}" type="presOf" srcId="{7CFD2623-EA5B-4706-B75B-832DCC05EAC7}" destId="{FA64828B-A256-47F9-8D38-78F2F8F826D9}" srcOrd="0" destOrd="0" presId="urn:microsoft.com/office/officeart/2005/8/layout/orgChart1"/>
    <dgm:cxn modelId="{4C76ECF4-2CB1-4CE8-8F44-779ECD69E954}" type="presOf" srcId="{C925E30C-6CDF-48B6-A9EF-14BF3C8A22C1}" destId="{9A8286A0-5DA2-40B5-B826-6E4D81DCE76A}" srcOrd="0" destOrd="0" presId="urn:microsoft.com/office/officeart/2005/8/layout/orgChart1"/>
    <dgm:cxn modelId="{7A297C53-D240-40E1-A774-E1A413BEF2B4}" type="presOf" srcId="{E8F701CF-C7CF-4D8B-A0B6-09D756E423FE}" destId="{AA4E6ECA-2087-4C52-9A7D-CB9F597FE751}" srcOrd="0" destOrd="0" presId="urn:microsoft.com/office/officeart/2005/8/layout/orgChart1"/>
    <dgm:cxn modelId="{00F9B825-F6AA-4167-B7DB-F098CC66D0D4}" type="presOf" srcId="{C37432CE-902C-46B0-A4B8-FFD667EE86CA}" destId="{3DCEA642-A64F-47D4-B53D-7D7AB41202A9}" srcOrd="0" destOrd="0" presId="urn:microsoft.com/office/officeart/2005/8/layout/orgChart1"/>
    <dgm:cxn modelId="{B524033A-152B-4913-B4AA-44A90B04E375}" srcId="{89BC286A-EBED-4A40-8ABA-8E436D197EAA}" destId="{8A01EB1A-E4CE-4D31-BF1B-2081613CEF59}" srcOrd="0" destOrd="0" parTransId="{B26ACC1E-C474-44C5-98AB-AD0D4E3A557F}" sibTransId="{520061FD-4B5E-4619-8680-F445AB5B0B81}"/>
    <dgm:cxn modelId="{B64571D1-03BA-4B32-85EF-6D1481617B76}" type="presOf" srcId="{8A01EB1A-E4CE-4D31-BF1B-2081613CEF59}" destId="{17A15F8E-6EBB-4611-B5D2-E07BC375FD4B}" srcOrd="0" destOrd="0" presId="urn:microsoft.com/office/officeart/2005/8/layout/orgChart1"/>
    <dgm:cxn modelId="{9DFEFA3D-1D8B-4B09-8B76-A63BC7BEACF8}" type="presOf" srcId="{F641CA3F-4700-4F1E-8859-DD49E74D2514}" destId="{7ADD32BB-26CE-4F6A-8146-9B53529793EF}" srcOrd="0" destOrd="0" presId="urn:microsoft.com/office/officeart/2005/8/layout/orgChart1"/>
    <dgm:cxn modelId="{EC26290C-06A4-48CE-8C18-3BA806918022}" type="presOf" srcId="{B26ACC1E-C474-44C5-98AB-AD0D4E3A557F}" destId="{E25D0DC6-9493-4B6B-A166-6156955567E7}" srcOrd="0" destOrd="0" presId="urn:microsoft.com/office/officeart/2005/8/layout/orgChart1"/>
    <dgm:cxn modelId="{3F92D6C8-1F33-4F45-821A-8F35AEEA5AAC}" type="presOf" srcId="{C37432CE-902C-46B0-A4B8-FFD667EE86CA}" destId="{A05757D1-5B91-4188-88C6-E63A2A43F6D8}" srcOrd="1" destOrd="0" presId="urn:microsoft.com/office/officeart/2005/8/layout/orgChart1"/>
    <dgm:cxn modelId="{97A3F3DE-4DE8-44EC-896C-DEACB4B7242B}" srcId="{7CFD2623-EA5B-4706-B75B-832DCC05EAC7}" destId="{89BC286A-EBED-4A40-8ABA-8E436D197EAA}" srcOrd="0" destOrd="0" parTransId="{C5C5F822-B623-4575-9B5B-F52C29D4CBB2}" sibTransId="{6ADB3F1F-D409-42A2-8ABE-D06E8900A067}"/>
    <dgm:cxn modelId="{EBC6BC12-2DF9-418B-9369-07CB155A706D}" type="presOf" srcId="{BF454B58-B359-429F-B6EF-CE208CBC9667}" destId="{98F187AD-C6DD-4BC6-9B2D-931E90DFA994}" srcOrd="0" destOrd="0" presId="urn:microsoft.com/office/officeart/2005/8/layout/orgChart1"/>
    <dgm:cxn modelId="{4F0071D8-D97E-479C-AA88-EC66B756C1D8}" type="presOf" srcId="{CB7766F3-6C16-4207-9847-41A36248BB41}" destId="{EB38361C-6949-4C50-8CA3-798351B0AA75}" srcOrd="0" destOrd="0" presId="urn:microsoft.com/office/officeart/2005/8/layout/orgChart1"/>
    <dgm:cxn modelId="{7FEA2091-190E-43B6-9E03-CA914ACAC98D}" type="presOf" srcId="{89BC286A-EBED-4A40-8ABA-8E436D197EAA}" destId="{D038C9D7-AA12-4119-AA63-4915C5F223DF}" srcOrd="1" destOrd="0" presId="urn:microsoft.com/office/officeart/2005/8/layout/orgChart1"/>
    <dgm:cxn modelId="{A1B6B655-0EA6-4CFC-965C-D567D0F87EE1}" srcId="{89BC286A-EBED-4A40-8ABA-8E436D197EAA}" destId="{E8F701CF-C7CF-4D8B-A0B6-09D756E423FE}" srcOrd="2" destOrd="0" parTransId="{84C3BB4B-E962-49DF-B229-250B8BC3D188}" sibTransId="{2241DFAA-6C4E-4FE9-A743-770EE7CD770D}"/>
    <dgm:cxn modelId="{0EF9B14B-A47A-48A3-AC20-E2B8E5508DA4}" type="presOf" srcId="{15D25CB5-A41E-46E7-BCAE-B6412014DFE7}" destId="{8CEA859C-C11E-4AAF-B94D-A63406EAC4C7}" srcOrd="0" destOrd="0" presId="urn:microsoft.com/office/officeart/2005/8/layout/orgChart1"/>
    <dgm:cxn modelId="{9DED86B0-C409-4E02-BBAD-956266BE38AC}" type="presOf" srcId="{C925E30C-6CDF-48B6-A9EF-14BF3C8A22C1}" destId="{26D79531-DADC-4627-9177-CBC80E50329E}" srcOrd="1" destOrd="0" presId="urn:microsoft.com/office/officeart/2005/8/layout/orgChart1"/>
    <dgm:cxn modelId="{40F780F1-BE07-466F-B4AD-0FD94D12BFDA}" type="presParOf" srcId="{FA64828B-A256-47F9-8D38-78F2F8F826D9}" destId="{90434468-D4C2-40BD-83A0-29014BCCDE64}" srcOrd="0" destOrd="0" presId="urn:microsoft.com/office/officeart/2005/8/layout/orgChart1"/>
    <dgm:cxn modelId="{D13A8B94-8244-4A12-B3DF-4B3BA296C7FF}" type="presParOf" srcId="{90434468-D4C2-40BD-83A0-29014BCCDE64}" destId="{FEBF5625-9A3F-4B1E-9703-BA70C2DC6884}" srcOrd="0" destOrd="0" presId="urn:microsoft.com/office/officeart/2005/8/layout/orgChart1"/>
    <dgm:cxn modelId="{E4BB2E26-2A6F-4681-AFB7-91EC72AE7FE5}" type="presParOf" srcId="{FEBF5625-9A3F-4B1E-9703-BA70C2DC6884}" destId="{3F2150B6-AFCB-4F0B-9205-DB9CF05EFC27}" srcOrd="0" destOrd="0" presId="urn:microsoft.com/office/officeart/2005/8/layout/orgChart1"/>
    <dgm:cxn modelId="{298DF6FB-3D3C-4009-A1F1-87FEF3A09AD0}" type="presParOf" srcId="{FEBF5625-9A3F-4B1E-9703-BA70C2DC6884}" destId="{D038C9D7-AA12-4119-AA63-4915C5F223DF}" srcOrd="1" destOrd="0" presId="urn:microsoft.com/office/officeart/2005/8/layout/orgChart1"/>
    <dgm:cxn modelId="{0BB5944E-A664-4EC9-A387-BD2DF5539DED}" type="presParOf" srcId="{90434468-D4C2-40BD-83A0-29014BCCDE64}" destId="{DA5E3855-3D45-4ED6-B0D1-45A8EF2141EA}" srcOrd="1" destOrd="0" presId="urn:microsoft.com/office/officeart/2005/8/layout/orgChart1"/>
    <dgm:cxn modelId="{7E49B9AF-CEFA-41A3-90AA-94C042367D73}" type="presParOf" srcId="{DA5E3855-3D45-4ED6-B0D1-45A8EF2141EA}" destId="{E25D0DC6-9493-4B6B-A166-6156955567E7}" srcOrd="0" destOrd="0" presId="urn:microsoft.com/office/officeart/2005/8/layout/orgChart1"/>
    <dgm:cxn modelId="{B53CADF7-358A-4579-BE9C-B0C46D8C848B}" type="presParOf" srcId="{DA5E3855-3D45-4ED6-B0D1-45A8EF2141EA}" destId="{C67DDD4B-C420-42CF-9C6E-98D15EA5F965}" srcOrd="1" destOrd="0" presId="urn:microsoft.com/office/officeart/2005/8/layout/orgChart1"/>
    <dgm:cxn modelId="{66C2072F-589A-4DB5-BBAC-40DD5FD93100}" type="presParOf" srcId="{C67DDD4B-C420-42CF-9C6E-98D15EA5F965}" destId="{60BF2D69-D6C6-47F2-9F54-3E1C2F96B485}" srcOrd="0" destOrd="0" presId="urn:microsoft.com/office/officeart/2005/8/layout/orgChart1"/>
    <dgm:cxn modelId="{414B1069-3A1D-4F3C-AD80-22B05626EA9A}" type="presParOf" srcId="{60BF2D69-D6C6-47F2-9F54-3E1C2F96B485}" destId="{17A15F8E-6EBB-4611-B5D2-E07BC375FD4B}" srcOrd="0" destOrd="0" presId="urn:microsoft.com/office/officeart/2005/8/layout/orgChart1"/>
    <dgm:cxn modelId="{1B1B7BEB-4BAA-49A5-BFF9-4A153FC777A2}" type="presParOf" srcId="{60BF2D69-D6C6-47F2-9F54-3E1C2F96B485}" destId="{D9E94BC3-5B2F-4FF5-824A-C523988BAF64}" srcOrd="1" destOrd="0" presId="urn:microsoft.com/office/officeart/2005/8/layout/orgChart1"/>
    <dgm:cxn modelId="{4CCC1E2E-320E-47A2-B608-E4325EA0A791}" type="presParOf" srcId="{C67DDD4B-C420-42CF-9C6E-98D15EA5F965}" destId="{2FFB6888-93B4-4038-8345-0D44EC943174}" srcOrd="1" destOrd="0" presId="urn:microsoft.com/office/officeart/2005/8/layout/orgChart1"/>
    <dgm:cxn modelId="{6B0F015D-00A2-4F39-B81F-685C0945696D}" type="presParOf" srcId="{2FFB6888-93B4-4038-8345-0D44EC943174}" destId="{EB38361C-6949-4C50-8CA3-798351B0AA75}" srcOrd="0" destOrd="0" presId="urn:microsoft.com/office/officeart/2005/8/layout/orgChart1"/>
    <dgm:cxn modelId="{8F1AEF2F-20B1-4652-8C53-0A7073DB4636}" type="presParOf" srcId="{2FFB6888-93B4-4038-8345-0D44EC943174}" destId="{0077D373-F7A1-4F25-9915-3DEE4978DF8F}" srcOrd="1" destOrd="0" presId="urn:microsoft.com/office/officeart/2005/8/layout/orgChart1"/>
    <dgm:cxn modelId="{B2FE15C2-4E7C-4518-B29B-4F16FAAF56EA}" type="presParOf" srcId="{0077D373-F7A1-4F25-9915-3DEE4978DF8F}" destId="{7D2667BF-F072-40CF-AF52-23346EB1DC60}" srcOrd="0" destOrd="0" presId="urn:microsoft.com/office/officeart/2005/8/layout/orgChart1"/>
    <dgm:cxn modelId="{9C273094-57E6-4774-BD74-7FDA876F523A}" type="presParOf" srcId="{7D2667BF-F072-40CF-AF52-23346EB1DC60}" destId="{7ADD32BB-26CE-4F6A-8146-9B53529793EF}" srcOrd="0" destOrd="0" presId="urn:microsoft.com/office/officeart/2005/8/layout/orgChart1"/>
    <dgm:cxn modelId="{A3EAB568-7549-4294-ACE2-DD801B4633F2}" type="presParOf" srcId="{7D2667BF-F072-40CF-AF52-23346EB1DC60}" destId="{8517FD7B-7315-4CE4-A7C2-E0F86FB66B96}" srcOrd="1" destOrd="0" presId="urn:microsoft.com/office/officeart/2005/8/layout/orgChart1"/>
    <dgm:cxn modelId="{41A33806-39D3-4A5F-A80E-AB35195A8641}" type="presParOf" srcId="{0077D373-F7A1-4F25-9915-3DEE4978DF8F}" destId="{B174D2B1-AED7-4056-9FFB-6A4B9B6323D7}" srcOrd="1" destOrd="0" presId="urn:microsoft.com/office/officeart/2005/8/layout/orgChart1"/>
    <dgm:cxn modelId="{B10504B2-B8A4-4950-B220-2F25DF43AAED}" type="presParOf" srcId="{0077D373-F7A1-4F25-9915-3DEE4978DF8F}" destId="{C04EF73E-2139-420F-8D64-6E0B62EB3737}" srcOrd="2" destOrd="0" presId="urn:microsoft.com/office/officeart/2005/8/layout/orgChart1"/>
    <dgm:cxn modelId="{31F3B002-A6B8-48F5-9BD6-0734032BC5AB}" type="presParOf" srcId="{2FFB6888-93B4-4038-8345-0D44EC943174}" destId="{98F187AD-C6DD-4BC6-9B2D-931E90DFA994}" srcOrd="2" destOrd="0" presId="urn:microsoft.com/office/officeart/2005/8/layout/orgChart1"/>
    <dgm:cxn modelId="{2FBAD1CB-6A7C-4610-8556-621F3359BB78}" type="presParOf" srcId="{2FFB6888-93B4-4038-8345-0D44EC943174}" destId="{9C581A3C-950C-4063-BCE9-4EB32EC18E3C}" srcOrd="3" destOrd="0" presId="urn:microsoft.com/office/officeart/2005/8/layout/orgChart1"/>
    <dgm:cxn modelId="{C4FCCBDB-1167-4053-A67C-3EB25FD9801A}" type="presParOf" srcId="{9C581A3C-950C-4063-BCE9-4EB32EC18E3C}" destId="{26758A35-8320-47AF-BACA-83D72D55E6BB}" srcOrd="0" destOrd="0" presId="urn:microsoft.com/office/officeart/2005/8/layout/orgChart1"/>
    <dgm:cxn modelId="{95255053-34AB-4FF7-9843-BA315EF78DB5}" type="presParOf" srcId="{26758A35-8320-47AF-BACA-83D72D55E6BB}" destId="{3DCEA642-A64F-47D4-B53D-7D7AB41202A9}" srcOrd="0" destOrd="0" presId="urn:microsoft.com/office/officeart/2005/8/layout/orgChart1"/>
    <dgm:cxn modelId="{B196FD56-F0FE-44EF-9204-14DFF095BBDE}" type="presParOf" srcId="{26758A35-8320-47AF-BACA-83D72D55E6BB}" destId="{A05757D1-5B91-4188-88C6-E63A2A43F6D8}" srcOrd="1" destOrd="0" presId="urn:microsoft.com/office/officeart/2005/8/layout/orgChart1"/>
    <dgm:cxn modelId="{6E458E62-E44A-4EA3-90A7-8A5407AED2A6}" type="presParOf" srcId="{9C581A3C-950C-4063-BCE9-4EB32EC18E3C}" destId="{552CC9FF-BE93-47A0-AD37-A7AD9D44C56E}" srcOrd="1" destOrd="0" presId="urn:microsoft.com/office/officeart/2005/8/layout/orgChart1"/>
    <dgm:cxn modelId="{FD383ED7-BE92-4F2E-8424-17AA4500F2DB}" type="presParOf" srcId="{9C581A3C-950C-4063-BCE9-4EB32EC18E3C}" destId="{2E225BD8-47E6-47D2-9B2F-8085040657EC}" srcOrd="2" destOrd="0" presId="urn:microsoft.com/office/officeart/2005/8/layout/orgChart1"/>
    <dgm:cxn modelId="{BFA81F4D-D3ED-4700-82FC-B91A17A02F8B}" type="presParOf" srcId="{C67DDD4B-C420-42CF-9C6E-98D15EA5F965}" destId="{DB050F1A-C3A2-4144-9CBB-D69A91C55FA4}" srcOrd="2" destOrd="0" presId="urn:microsoft.com/office/officeart/2005/8/layout/orgChart1"/>
    <dgm:cxn modelId="{3A6203BE-83F1-485A-B60B-0077F2BB692B}" type="presParOf" srcId="{DA5E3855-3D45-4ED6-B0D1-45A8EF2141EA}" destId="{98921BD1-94F1-407B-BB00-E1CF57C2225E}" srcOrd="2" destOrd="0" presId="urn:microsoft.com/office/officeart/2005/8/layout/orgChart1"/>
    <dgm:cxn modelId="{DD5A9B1A-B388-4D8C-9097-6F9F3528BAD0}" type="presParOf" srcId="{DA5E3855-3D45-4ED6-B0D1-45A8EF2141EA}" destId="{2B891B90-938A-49DC-AAFB-04A4E544E93E}" srcOrd="3" destOrd="0" presId="urn:microsoft.com/office/officeart/2005/8/layout/orgChart1"/>
    <dgm:cxn modelId="{12244857-3786-47B9-A599-276B43332957}" type="presParOf" srcId="{2B891B90-938A-49DC-AAFB-04A4E544E93E}" destId="{23548D4A-993D-4BD8-8551-574E9A95C149}" srcOrd="0" destOrd="0" presId="urn:microsoft.com/office/officeart/2005/8/layout/orgChart1"/>
    <dgm:cxn modelId="{6A3E9C1B-1526-421A-AD47-2D3E7882E85A}" type="presParOf" srcId="{23548D4A-993D-4BD8-8551-574E9A95C149}" destId="{6E8607D6-599B-45AB-9AD3-1D28ADD87397}" srcOrd="0" destOrd="0" presId="urn:microsoft.com/office/officeart/2005/8/layout/orgChart1"/>
    <dgm:cxn modelId="{D404B05F-EBA0-4B70-93C3-A7E3B8DCCE25}" type="presParOf" srcId="{23548D4A-993D-4BD8-8551-574E9A95C149}" destId="{0B02485F-7F64-44F9-81E7-904B05D0AABE}" srcOrd="1" destOrd="0" presId="urn:microsoft.com/office/officeart/2005/8/layout/orgChart1"/>
    <dgm:cxn modelId="{5891DF3D-399D-42DE-9D3F-7D1F8C60818C}" type="presParOf" srcId="{2B891B90-938A-49DC-AAFB-04A4E544E93E}" destId="{77CBB7B5-4BF9-4534-8D49-6944D295453A}" srcOrd="1" destOrd="0" presId="urn:microsoft.com/office/officeart/2005/8/layout/orgChart1"/>
    <dgm:cxn modelId="{5217FC3F-3B06-45EE-BF69-71FF25B7D23D}" type="presParOf" srcId="{2B891B90-938A-49DC-AAFB-04A4E544E93E}" destId="{F90CCB5A-CE3A-46B3-A28C-43BA54894A20}" srcOrd="2" destOrd="0" presId="urn:microsoft.com/office/officeart/2005/8/layout/orgChart1"/>
    <dgm:cxn modelId="{A4F089AB-C746-477F-8C40-B7F36931CAB5}" type="presParOf" srcId="{DA5E3855-3D45-4ED6-B0D1-45A8EF2141EA}" destId="{8383AB43-E1F2-4775-901F-03400F3A01B7}" srcOrd="4" destOrd="0" presId="urn:microsoft.com/office/officeart/2005/8/layout/orgChart1"/>
    <dgm:cxn modelId="{4E364410-AA56-4B43-B585-52E73210F96F}" type="presParOf" srcId="{DA5E3855-3D45-4ED6-B0D1-45A8EF2141EA}" destId="{8736A586-52F6-484B-81E9-6382900F0272}" srcOrd="5" destOrd="0" presId="urn:microsoft.com/office/officeart/2005/8/layout/orgChart1"/>
    <dgm:cxn modelId="{1F4B4BCB-D57F-4BF2-890C-BDA1693770D5}" type="presParOf" srcId="{8736A586-52F6-484B-81E9-6382900F0272}" destId="{A2A62B3B-6727-446A-9A1B-AB0ADB993C5C}" srcOrd="0" destOrd="0" presId="urn:microsoft.com/office/officeart/2005/8/layout/orgChart1"/>
    <dgm:cxn modelId="{95D5D4C4-898D-4A85-A9BF-720892E18B58}" type="presParOf" srcId="{A2A62B3B-6727-446A-9A1B-AB0ADB993C5C}" destId="{AA4E6ECA-2087-4C52-9A7D-CB9F597FE751}" srcOrd="0" destOrd="0" presId="urn:microsoft.com/office/officeart/2005/8/layout/orgChart1"/>
    <dgm:cxn modelId="{0D41F167-CC45-458D-8CC8-EBEBFC802C27}" type="presParOf" srcId="{A2A62B3B-6727-446A-9A1B-AB0ADB993C5C}" destId="{2FC0C468-2E2A-4D7C-971A-BE7C4ECB4179}" srcOrd="1" destOrd="0" presId="urn:microsoft.com/office/officeart/2005/8/layout/orgChart1"/>
    <dgm:cxn modelId="{ED10BD76-5AD5-4855-A6FD-0058AF26E929}" type="presParOf" srcId="{8736A586-52F6-484B-81E9-6382900F0272}" destId="{1B57146C-BFE6-40CD-91B4-A7995844D518}" srcOrd="1" destOrd="0" presId="urn:microsoft.com/office/officeart/2005/8/layout/orgChart1"/>
    <dgm:cxn modelId="{48295A55-3456-4503-A7CD-83B7EBFF9171}" type="presParOf" srcId="{8736A586-52F6-484B-81E9-6382900F0272}" destId="{61D3B5FA-7406-4818-8EC6-21223D4EA8B7}" srcOrd="2" destOrd="0" presId="urn:microsoft.com/office/officeart/2005/8/layout/orgChart1"/>
    <dgm:cxn modelId="{17DCE410-8CA5-430A-96B0-FA7F247096D0}" type="presParOf" srcId="{DA5E3855-3D45-4ED6-B0D1-45A8EF2141EA}" destId="{8CEA859C-C11E-4AAF-B94D-A63406EAC4C7}" srcOrd="6" destOrd="0" presId="urn:microsoft.com/office/officeart/2005/8/layout/orgChart1"/>
    <dgm:cxn modelId="{D0BAA4CC-15BC-49E2-973B-ED96AC58C1F2}" type="presParOf" srcId="{DA5E3855-3D45-4ED6-B0D1-45A8EF2141EA}" destId="{D8F645A5-29BB-46D3-9AA3-D957757547CF}" srcOrd="7" destOrd="0" presId="urn:microsoft.com/office/officeart/2005/8/layout/orgChart1"/>
    <dgm:cxn modelId="{DA16F444-139C-460E-AE1C-428426D7BC3B}" type="presParOf" srcId="{D8F645A5-29BB-46D3-9AA3-D957757547CF}" destId="{BFB6ED42-E125-4A9C-8CC6-57D211CEDDCD}" srcOrd="0" destOrd="0" presId="urn:microsoft.com/office/officeart/2005/8/layout/orgChart1"/>
    <dgm:cxn modelId="{D483379E-04D6-4C88-AF9F-FAF1A12E7928}" type="presParOf" srcId="{BFB6ED42-E125-4A9C-8CC6-57D211CEDDCD}" destId="{9A8286A0-5DA2-40B5-B826-6E4D81DCE76A}" srcOrd="0" destOrd="0" presId="urn:microsoft.com/office/officeart/2005/8/layout/orgChart1"/>
    <dgm:cxn modelId="{79055697-EDF1-439F-AC6B-65766D8AFCF3}" type="presParOf" srcId="{BFB6ED42-E125-4A9C-8CC6-57D211CEDDCD}" destId="{26D79531-DADC-4627-9177-CBC80E50329E}" srcOrd="1" destOrd="0" presId="urn:microsoft.com/office/officeart/2005/8/layout/orgChart1"/>
    <dgm:cxn modelId="{406D3845-8EAA-4570-A6D4-53DE3831B374}" type="presParOf" srcId="{D8F645A5-29BB-46D3-9AA3-D957757547CF}" destId="{684F090B-C4F2-4928-8E44-715923089997}" srcOrd="1" destOrd="0" presId="urn:microsoft.com/office/officeart/2005/8/layout/orgChart1"/>
    <dgm:cxn modelId="{C2E77D25-F6D5-4B1B-8C0B-7D20820F7310}" type="presParOf" srcId="{D8F645A5-29BB-46D3-9AA3-D957757547CF}" destId="{B0848881-B718-4186-B1F2-9696707221A7}" srcOrd="2" destOrd="0" presId="urn:microsoft.com/office/officeart/2005/8/layout/orgChart1"/>
    <dgm:cxn modelId="{9D098463-C042-4916-8E0C-E914A6C85909}" type="presParOf" srcId="{90434468-D4C2-40BD-83A0-29014BCCDE64}" destId="{4D959693-E55B-4164-9CE9-B2D8D236FF0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D54C11C-78F7-4B95-8906-399AAF0F43C3}"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27F5189-3BD4-4B69-92F4-06B74C89DA4B}">
      <dgm:prSet/>
      <dgm:spPr/>
      <dgm:t>
        <a:bodyPr/>
        <a:lstStyle/>
        <a:p>
          <a:pPr>
            <a:defRPr cap="all"/>
          </a:pPr>
          <a:r>
            <a:rPr lang="cs-CZ"/>
            <a:t>Pocit</a:t>
          </a:r>
          <a:endParaRPr lang="en-US"/>
        </a:p>
      </dgm:t>
    </dgm:pt>
    <dgm:pt modelId="{FA66655D-ADCF-42AD-9087-E5AB8E483CAF}" type="parTrans" cxnId="{4502689D-FB51-44E1-966B-628C9D57D9C6}">
      <dgm:prSet/>
      <dgm:spPr/>
      <dgm:t>
        <a:bodyPr/>
        <a:lstStyle/>
        <a:p>
          <a:endParaRPr lang="en-US"/>
        </a:p>
      </dgm:t>
    </dgm:pt>
    <dgm:pt modelId="{95D8D5CC-289E-42D4-8BFB-1327936F2CD8}" type="sibTrans" cxnId="{4502689D-FB51-44E1-966B-628C9D57D9C6}">
      <dgm:prSet/>
      <dgm:spPr/>
      <dgm:t>
        <a:bodyPr/>
        <a:lstStyle/>
        <a:p>
          <a:endParaRPr lang="en-US"/>
        </a:p>
      </dgm:t>
    </dgm:pt>
    <dgm:pt modelId="{E42221D6-2D91-40E5-9EE5-46941FEE8BD7}">
      <dgm:prSet/>
      <dgm:spPr/>
      <dgm:t>
        <a:bodyPr/>
        <a:lstStyle/>
        <a:p>
          <a:pPr>
            <a:defRPr cap="all"/>
          </a:pPr>
          <a:r>
            <a:rPr lang="cs-CZ"/>
            <a:t>Co se musí splnit, abych se cítil úspěšný</a:t>
          </a:r>
          <a:endParaRPr lang="en-US"/>
        </a:p>
      </dgm:t>
    </dgm:pt>
    <dgm:pt modelId="{C3705C08-8467-4B50-9015-6B8CE1F11652}" type="parTrans" cxnId="{001D2665-6B6E-42F8-9266-2CF6D62434D0}">
      <dgm:prSet/>
      <dgm:spPr/>
      <dgm:t>
        <a:bodyPr/>
        <a:lstStyle/>
        <a:p>
          <a:endParaRPr lang="en-US"/>
        </a:p>
      </dgm:t>
    </dgm:pt>
    <dgm:pt modelId="{7E779D82-21DC-4FDF-8FA6-B6D1D33E9556}" type="sibTrans" cxnId="{001D2665-6B6E-42F8-9266-2CF6D62434D0}">
      <dgm:prSet/>
      <dgm:spPr/>
      <dgm:t>
        <a:bodyPr/>
        <a:lstStyle/>
        <a:p>
          <a:endParaRPr lang="en-US"/>
        </a:p>
      </dgm:t>
    </dgm:pt>
    <dgm:pt modelId="{7DC34402-A015-4E44-8BFE-20282BF83565}" type="pres">
      <dgm:prSet presAssocID="{2D54C11C-78F7-4B95-8906-399AAF0F43C3}" presName="root" presStyleCnt="0">
        <dgm:presLayoutVars>
          <dgm:dir/>
          <dgm:resizeHandles val="exact"/>
        </dgm:presLayoutVars>
      </dgm:prSet>
      <dgm:spPr/>
      <dgm:t>
        <a:bodyPr/>
        <a:lstStyle/>
        <a:p>
          <a:endParaRPr lang="cs-CZ"/>
        </a:p>
      </dgm:t>
    </dgm:pt>
    <dgm:pt modelId="{09BBEAD7-1640-41C0-818E-7E7467E6C142}" type="pres">
      <dgm:prSet presAssocID="{A27F5189-3BD4-4B69-92F4-06B74C89DA4B}" presName="compNode" presStyleCnt="0"/>
      <dgm:spPr/>
    </dgm:pt>
    <dgm:pt modelId="{67AC7E0E-C3FE-489E-AC93-D86DA331CC28}" type="pres">
      <dgm:prSet presAssocID="{A27F5189-3BD4-4B69-92F4-06B74C89DA4B}" presName="iconBgRect" presStyleLbl="bgShp" presStyleIdx="0" presStyleCnt="2"/>
      <dgm:spPr/>
    </dgm:pt>
    <dgm:pt modelId="{484E4DB7-857E-44BD-9620-52F99B30B5C5}" type="pres">
      <dgm:prSet presAssocID="{A27F5189-3BD4-4B69-92F4-06B74C89DA4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unny Face Outline"/>
        </a:ext>
      </dgm:extLst>
    </dgm:pt>
    <dgm:pt modelId="{53EBD6C3-DC70-45A6-9081-053F6F939D32}" type="pres">
      <dgm:prSet presAssocID="{A27F5189-3BD4-4B69-92F4-06B74C89DA4B}" presName="spaceRect" presStyleCnt="0"/>
      <dgm:spPr/>
    </dgm:pt>
    <dgm:pt modelId="{70A5ACD8-2251-4764-89E7-D1B662BCE289}" type="pres">
      <dgm:prSet presAssocID="{A27F5189-3BD4-4B69-92F4-06B74C89DA4B}" presName="textRect" presStyleLbl="revTx" presStyleIdx="0" presStyleCnt="2">
        <dgm:presLayoutVars>
          <dgm:chMax val="1"/>
          <dgm:chPref val="1"/>
        </dgm:presLayoutVars>
      </dgm:prSet>
      <dgm:spPr/>
      <dgm:t>
        <a:bodyPr/>
        <a:lstStyle/>
        <a:p>
          <a:endParaRPr lang="cs-CZ"/>
        </a:p>
      </dgm:t>
    </dgm:pt>
    <dgm:pt modelId="{43380169-A2AC-45A9-9A02-ED88F3E9CB6C}" type="pres">
      <dgm:prSet presAssocID="{95D8D5CC-289E-42D4-8BFB-1327936F2CD8}" presName="sibTrans" presStyleCnt="0"/>
      <dgm:spPr/>
    </dgm:pt>
    <dgm:pt modelId="{94FD27D2-69CE-469E-ACB3-F7DB783EB73B}" type="pres">
      <dgm:prSet presAssocID="{E42221D6-2D91-40E5-9EE5-46941FEE8BD7}" presName="compNode" presStyleCnt="0"/>
      <dgm:spPr/>
    </dgm:pt>
    <dgm:pt modelId="{FF12FEE3-EF5E-4188-A6DF-2A44059058E1}" type="pres">
      <dgm:prSet presAssocID="{E42221D6-2D91-40E5-9EE5-46941FEE8BD7}" presName="iconBgRect" presStyleLbl="bgShp" presStyleIdx="1" presStyleCnt="2"/>
      <dgm:spPr/>
    </dgm:pt>
    <dgm:pt modelId="{05049216-A7DE-4EF0-8C86-0C32662CA7F8}" type="pres">
      <dgm:prSet presAssocID="{E42221D6-2D91-40E5-9EE5-46941FEE8BD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Zaškrtnutí"/>
        </a:ext>
      </dgm:extLst>
    </dgm:pt>
    <dgm:pt modelId="{BE4685EE-E620-4057-853B-F13CA2A15E12}" type="pres">
      <dgm:prSet presAssocID="{E42221D6-2D91-40E5-9EE5-46941FEE8BD7}" presName="spaceRect" presStyleCnt="0"/>
      <dgm:spPr/>
    </dgm:pt>
    <dgm:pt modelId="{4609960E-4FF4-4156-8D60-60D87BAA6A32}" type="pres">
      <dgm:prSet presAssocID="{E42221D6-2D91-40E5-9EE5-46941FEE8BD7}" presName="textRect" presStyleLbl="revTx" presStyleIdx="1" presStyleCnt="2">
        <dgm:presLayoutVars>
          <dgm:chMax val="1"/>
          <dgm:chPref val="1"/>
        </dgm:presLayoutVars>
      </dgm:prSet>
      <dgm:spPr/>
      <dgm:t>
        <a:bodyPr/>
        <a:lstStyle/>
        <a:p>
          <a:endParaRPr lang="cs-CZ"/>
        </a:p>
      </dgm:t>
    </dgm:pt>
  </dgm:ptLst>
  <dgm:cxnLst>
    <dgm:cxn modelId="{1C764EC7-CC23-46DC-8473-05A51B271A10}" type="presOf" srcId="{E42221D6-2D91-40E5-9EE5-46941FEE8BD7}" destId="{4609960E-4FF4-4156-8D60-60D87BAA6A32}" srcOrd="0" destOrd="0" presId="urn:microsoft.com/office/officeart/2018/5/layout/IconCircleLabelList"/>
    <dgm:cxn modelId="{3A9EF27A-B635-41FB-873C-FA63C5EAB4F6}" type="presOf" srcId="{2D54C11C-78F7-4B95-8906-399AAF0F43C3}" destId="{7DC34402-A015-4E44-8BFE-20282BF83565}" srcOrd="0" destOrd="0" presId="urn:microsoft.com/office/officeart/2018/5/layout/IconCircleLabelList"/>
    <dgm:cxn modelId="{4502689D-FB51-44E1-966B-628C9D57D9C6}" srcId="{2D54C11C-78F7-4B95-8906-399AAF0F43C3}" destId="{A27F5189-3BD4-4B69-92F4-06B74C89DA4B}" srcOrd="0" destOrd="0" parTransId="{FA66655D-ADCF-42AD-9087-E5AB8E483CAF}" sibTransId="{95D8D5CC-289E-42D4-8BFB-1327936F2CD8}"/>
    <dgm:cxn modelId="{E1EBB065-C0B7-4769-8640-026246834E68}" type="presOf" srcId="{A27F5189-3BD4-4B69-92F4-06B74C89DA4B}" destId="{70A5ACD8-2251-4764-89E7-D1B662BCE289}" srcOrd="0" destOrd="0" presId="urn:microsoft.com/office/officeart/2018/5/layout/IconCircleLabelList"/>
    <dgm:cxn modelId="{001D2665-6B6E-42F8-9266-2CF6D62434D0}" srcId="{2D54C11C-78F7-4B95-8906-399AAF0F43C3}" destId="{E42221D6-2D91-40E5-9EE5-46941FEE8BD7}" srcOrd="1" destOrd="0" parTransId="{C3705C08-8467-4B50-9015-6B8CE1F11652}" sibTransId="{7E779D82-21DC-4FDF-8FA6-B6D1D33E9556}"/>
    <dgm:cxn modelId="{E81A710B-CCE3-4596-9A30-6664415E234A}" type="presParOf" srcId="{7DC34402-A015-4E44-8BFE-20282BF83565}" destId="{09BBEAD7-1640-41C0-818E-7E7467E6C142}" srcOrd="0" destOrd="0" presId="urn:microsoft.com/office/officeart/2018/5/layout/IconCircleLabelList"/>
    <dgm:cxn modelId="{B7E70A93-0664-4976-91E9-1534C1309AC1}" type="presParOf" srcId="{09BBEAD7-1640-41C0-818E-7E7467E6C142}" destId="{67AC7E0E-C3FE-489E-AC93-D86DA331CC28}" srcOrd="0" destOrd="0" presId="urn:microsoft.com/office/officeart/2018/5/layout/IconCircleLabelList"/>
    <dgm:cxn modelId="{48C1C754-BEEF-4C78-84CF-07D5FF574DBC}" type="presParOf" srcId="{09BBEAD7-1640-41C0-818E-7E7467E6C142}" destId="{484E4DB7-857E-44BD-9620-52F99B30B5C5}" srcOrd="1" destOrd="0" presId="urn:microsoft.com/office/officeart/2018/5/layout/IconCircleLabelList"/>
    <dgm:cxn modelId="{BC44A07D-6B23-4B8E-AEB7-72D9552902BB}" type="presParOf" srcId="{09BBEAD7-1640-41C0-818E-7E7467E6C142}" destId="{53EBD6C3-DC70-45A6-9081-053F6F939D32}" srcOrd="2" destOrd="0" presId="urn:microsoft.com/office/officeart/2018/5/layout/IconCircleLabelList"/>
    <dgm:cxn modelId="{DE7DB03F-68FF-47FF-9C42-8460B8F725C9}" type="presParOf" srcId="{09BBEAD7-1640-41C0-818E-7E7467E6C142}" destId="{70A5ACD8-2251-4764-89E7-D1B662BCE289}" srcOrd="3" destOrd="0" presId="urn:microsoft.com/office/officeart/2018/5/layout/IconCircleLabelList"/>
    <dgm:cxn modelId="{C2A72753-0E9C-4E2C-9AE3-B45AC5097A68}" type="presParOf" srcId="{7DC34402-A015-4E44-8BFE-20282BF83565}" destId="{43380169-A2AC-45A9-9A02-ED88F3E9CB6C}" srcOrd="1" destOrd="0" presId="urn:microsoft.com/office/officeart/2018/5/layout/IconCircleLabelList"/>
    <dgm:cxn modelId="{A426B277-A832-4334-B89E-2CDC8771ED4C}" type="presParOf" srcId="{7DC34402-A015-4E44-8BFE-20282BF83565}" destId="{94FD27D2-69CE-469E-ACB3-F7DB783EB73B}" srcOrd="2" destOrd="0" presId="urn:microsoft.com/office/officeart/2018/5/layout/IconCircleLabelList"/>
    <dgm:cxn modelId="{ADCBED7B-2A6A-4C4C-9D0E-5F58E41615F0}" type="presParOf" srcId="{94FD27D2-69CE-469E-ACB3-F7DB783EB73B}" destId="{FF12FEE3-EF5E-4188-A6DF-2A44059058E1}" srcOrd="0" destOrd="0" presId="urn:microsoft.com/office/officeart/2018/5/layout/IconCircleLabelList"/>
    <dgm:cxn modelId="{74B86D98-A326-4F77-929F-E02016079A48}" type="presParOf" srcId="{94FD27D2-69CE-469E-ACB3-F7DB783EB73B}" destId="{05049216-A7DE-4EF0-8C86-0C32662CA7F8}" srcOrd="1" destOrd="0" presId="urn:microsoft.com/office/officeart/2018/5/layout/IconCircleLabelList"/>
    <dgm:cxn modelId="{38C091FF-C65B-40F4-AE78-B8B9E1530C15}" type="presParOf" srcId="{94FD27D2-69CE-469E-ACB3-F7DB783EB73B}" destId="{BE4685EE-E620-4057-853B-F13CA2A15E12}" srcOrd="2" destOrd="0" presId="urn:microsoft.com/office/officeart/2018/5/layout/IconCircleLabelList"/>
    <dgm:cxn modelId="{AEC19D38-A325-44E3-942A-36631EF29F55}" type="presParOf" srcId="{94FD27D2-69CE-469E-ACB3-F7DB783EB73B}" destId="{4609960E-4FF4-4156-8D60-60D87BAA6A32}"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8060D11-E701-4A00-AA69-8E044570ED27}"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F8627447-8844-4F40-9866-94D4EB94891C}">
      <dgm:prSet/>
      <dgm:spPr/>
      <dgm:t>
        <a:bodyPr/>
        <a:lstStyle/>
        <a:p>
          <a:r>
            <a:rPr lang="cs-CZ"/>
            <a:t>Běžné věci dělat jiným způsobem - stačí jen jedna, např. Čistit si zuby druhou rukou, místo ranní kávy si udělat čaj</a:t>
          </a:r>
          <a:endParaRPr lang="en-US"/>
        </a:p>
      </dgm:t>
    </dgm:pt>
    <dgm:pt modelId="{EC9D3359-F439-41DF-A721-A1C7F748B10B}" type="parTrans" cxnId="{5B7DEB02-099C-42D9-A739-9C898EDA6411}">
      <dgm:prSet/>
      <dgm:spPr/>
      <dgm:t>
        <a:bodyPr/>
        <a:lstStyle/>
        <a:p>
          <a:endParaRPr lang="en-US"/>
        </a:p>
      </dgm:t>
    </dgm:pt>
    <dgm:pt modelId="{00A76423-9466-4976-BD36-15F7F3245CE0}" type="sibTrans" cxnId="{5B7DEB02-099C-42D9-A739-9C898EDA6411}">
      <dgm:prSet/>
      <dgm:spPr/>
      <dgm:t>
        <a:bodyPr/>
        <a:lstStyle/>
        <a:p>
          <a:endParaRPr lang="en-US"/>
        </a:p>
      </dgm:t>
    </dgm:pt>
    <dgm:pt modelId="{96B4DF87-C303-4A12-9FD6-8A4389EF17AE}">
      <dgm:prSet/>
      <dgm:spPr/>
      <dgm:t>
        <a:bodyPr/>
        <a:lstStyle/>
        <a:p>
          <a:r>
            <a:rPr lang="cs-CZ"/>
            <a:t>Meditace – jen zklidnění a sledovat co se děje v mé hlavě, nic neřešit, nezaujímat stanovisko, nechat je odplynout</a:t>
          </a:r>
          <a:endParaRPr lang="en-US"/>
        </a:p>
      </dgm:t>
    </dgm:pt>
    <dgm:pt modelId="{8EA75B9E-30A2-4A7F-A520-D78C3B6F7AB2}" type="parTrans" cxnId="{07B7507C-93FF-457E-A61E-D5B14D4D0371}">
      <dgm:prSet/>
      <dgm:spPr/>
      <dgm:t>
        <a:bodyPr/>
        <a:lstStyle/>
        <a:p>
          <a:endParaRPr lang="en-US"/>
        </a:p>
      </dgm:t>
    </dgm:pt>
    <dgm:pt modelId="{D55E6B53-19A7-451D-925B-7543AD930C54}" type="sibTrans" cxnId="{07B7507C-93FF-457E-A61E-D5B14D4D0371}">
      <dgm:prSet/>
      <dgm:spPr/>
      <dgm:t>
        <a:bodyPr/>
        <a:lstStyle/>
        <a:p>
          <a:endParaRPr lang="en-US"/>
        </a:p>
      </dgm:t>
    </dgm:pt>
    <dgm:pt modelId="{CD9511D1-BA98-4115-8B8F-A4DC36563327}">
      <dgm:prSet/>
      <dgm:spPr/>
      <dgm:t>
        <a:bodyPr/>
        <a:lstStyle/>
        <a:p>
          <a:r>
            <a:rPr lang="cs-CZ"/>
            <a:t>Představit si nejhorší stav - vše ostatní je jen výhoda a pozitivum</a:t>
          </a:r>
          <a:endParaRPr lang="en-US"/>
        </a:p>
      </dgm:t>
    </dgm:pt>
    <dgm:pt modelId="{D2F47A09-A45F-427F-9EF3-0CC5AD6FF6B3}" type="parTrans" cxnId="{6D2F4317-8C58-4FB0-A37A-9CD48715DEB1}">
      <dgm:prSet/>
      <dgm:spPr/>
      <dgm:t>
        <a:bodyPr/>
        <a:lstStyle/>
        <a:p>
          <a:endParaRPr lang="en-US"/>
        </a:p>
      </dgm:t>
    </dgm:pt>
    <dgm:pt modelId="{198EE444-C7A7-48E2-986B-2F39BF80A264}" type="sibTrans" cxnId="{6D2F4317-8C58-4FB0-A37A-9CD48715DEB1}">
      <dgm:prSet/>
      <dgm:spPr/>
      <dgm:t>
        <a:bodyPr/>
        <a:lstStyle/>
        <a:p>
          <a:endParaRPr lang="en-US"/>
        </a:p>
      </dgm:t>
    </dgm:pt>
    <dgm:pt modelId="{57081832-9BBD-455E-AE9F-F65229047386}">
      <dgm:prSet/>
      <dgm:spPr/>
      <dgm:t>
        <a:bodyPr/>
        <a:lstStyle/>
        <a:p>
          <a:r>
            <a:rPr lang="cs-CZ"/>
            <a:t>Nedělat si domněnky</a:t>
          </a:r>
          <a:endParaRPr lang="en-US"/>
        </a:p>
      </dgm:t>
    </dgm:pt>
    <dgm:pt modelId="{9611D2AD-CAE6-4C8B-87B5-EBB584AB6056}" type="parTrans" cxnId="{D3AAF1AF-DCEC-44D8-8EBE-CF026A5DB5E0}">
      <dgm:prSet/>
      <dgm:spPr/>
      <dgm:t>
        <a:bodyPr/>
        <a:lstStyle/>
        <a:p>
          <a:endParaRPr lang="en-US"/>
        </a:p>
      </dgm:t>
    </dgm:pt>
    <dgm:pt modelId="{09029809-4CC7-497C-8CBC-986556884AAF}" type="sibTrans" cxnId="{D3AAF1AF-DCEC-44D8-8EBE-CF026A5DB5E0}">
      <dgm:prSet/>
      <dgm:spPr/>
      <dgm:t>
        <a:bodyPr/>
        <a:lstStyle/>
        <a:p>
          <a:endParaRPr lang="en-US"/>
        </a:p>
      </dgm:t>
    </dgm:pt>
    <dgm:pt modelId="{045067A4-C186-402E-BF43-996B6D0E219C}" type="pres">
      <dgm:prSet presAssocID="{28060D11-E701-4A00-AA69-8E044570ED27}" presName="linear" presStyleCnt="0">
        <dgm:presLayoutVars>
          <dgm:animLvl val="lvl"/>
          <dgm:resizeHandles val="exact"/>
        </dgm:presLayoutVars>
      </dgm:prSet>
      <dgm:spPr/>
      <dgm:t>
        <a:bodyPr/>
        <a:lstStyle/>
        <a:p>
          <a:endParaRPr lang="cs-CZ"/>
        </a:p>
      </dgm:t>
    </dgm:pt>
    <dgm:pt modelId="{97A68E07-602B-49A6-996E-C7C107DB66C1}" type="pres">
      <dgm:prSet presAssocID="{F8627447-8844-4F40-9866-94D4EB94891C}" presName="parentText" presStyleLbl="node1" presStyleIdx="0" presStyleCnt="4">
        <dgm:presLayoutVars>
          <dgm:chMax val="0"/>
          <dgm:bulletEnabled val="1"/>
        </dgm:presLayoutVars>
      </dgm:prSet>
      <dgm:spPr/>
      <dgm:t>
        <a:bodyPr/>
        <a:lstStyle/>
        <a:p>
          <a:endParaRPr lang="cs-CZ"/>
        </a:p>
      </dgm:t>
    </dgm:pt>
    <dgm:pt modelId="{AEF8B88B-00C0-4C25-9CF0-E45C969BA7A0}" type="pres">
      <dgm:prSet presAssocID="{00A76423-9466-4976-BD36-15F7F3245CE0}" presName="spacer" presStyleCnt="0"/>
      <dgm:spPr/>
    </dgm:pt>
    <dgm:pt modelId="{4ECFC7F0-BB09-49AC-8556-DF6D2EC3131A}" type="pres">
      <dgm:prSet presAssocID="{96B4DF87-C303-4A12-9FD6-8A4389EF17AE}" presName="parentText" presStyleLbl="node1" presStyleIdx="1" presStyleCnt="4">
        <dgm:presLayoutVars>
          <dgm:chMax val="0"/>
          <dgm:bulletEnabled val="1"/>
        </dgm:presLayoutVars>
      </dgm:prSet>
      <dgm:spPr/>
      <dgm:t>
        <a:bodyPr/>
        <a:lstStyle/>
        <a:p>
          <a:endParaRPr lang="cs-CZ"/>
        </a:p>
      </dgm:t>
    </dgm:pt>
    <dgm:pt modelId="{D7A07D2D-DA7D-4984-82F7-8710D073DFB7}" type="pres">
      <dgm:prSet presAssocID="{D55E6B53-19A7-451D-925B-7543AD930C54}" presName="spacer" presStyleCnt="0"/>
      <dgm:spPr/>
    </dgm:pt>
    <dgm:pt modelId="{2973854D-4C82-44A9-8471-7AAA48211F73}" type="pres">
      <dgm:prSet presAssocID="{CD9511D1-BA98-4115-8B8F-A4DC36563327}" presName="parentText" presStyleLbl="node1" presStyleIdx="2" presStyleCnt="4">
        <dgm:presLayoutVars>
          <dgm:chMax val="0"/>
          <dgm:bulletEnabled val="1"/>
        </dgm:presLayoutVars>
      </dgm:prSet>
      <dgm:spPr/>
      <dgm:t>
        <a:bodyPr/>
        <a:lstStyle/>
        <a:p>
          <a:endParaRPr lang="cs-CZ"/>
        </a:p>
      </dgm:t>
    </dgm:pt>
    <dgm:pt modelId="{C156874D-8F7A-4399-82CA-DE3F45222F99}" type="pres">
      <dgm:prSet presAssocID="{198EE444-C7A7-48E2-986B-2F39BF80A264}" presName="spacer" presStyleCnt="0"/>
      <dgm:spPr/>
    </dgm:pt>
    <dgm:pt modelId="{9C6D3EF2-709F-4ACA-BCB9-D26CFE14C897}" type="pres">
      <dgm:prSet presAssocID="{57081832-9BBD-455E-AE9F-F65229047386}" presName="parentText" presStyleLbl="node1" presStyleIdx="3" presStyleCnt="4">
        <dgm:presLayoutVars>
          <dgm:chMax val="0"/>
          <dgm:bulletEnabled val="1"/>
        </dgm:presLayoutVars>
      </dgm:prSet>
      <dgm:spPr/>
      <dgm:t>
        <a:bodyPr/>
        <a:lstStyle/>
        <a:p>
          <a:endParaRPr lang="cs-CZ"/>
        </a:p>
      </dgm:t>
    </dgm:pt>
  </dgm:ptLst>
  <dgm:cxnLst>
    <dgm:cxn modelId="{FDF4C287-A468-4C7A-A334-C3EC884FCEE4}" type="presOf" srcId="{28060D11-E701-4A00-AA69-8E044570ED27}" destId="{045067A4-C186-402E-BF43-996B6D0E219C}" srcOrd="0" destOrd="0" presId="urn:microsoft.com/office/officeart/2005/8/layout/vList2"/>
    <dgm:cxn modelId="{5B7DEB02-099C-42D9-A739-9C898EDA6411}" srcId="{28060D11-E701-4A00-AA69-8E044570ED27}" destId="{F8627447-8844-4F40-9866-94D4EB94891C}" srcOrd="0" destOrd="0" parTransId="{EC9D3359-F439-41DF-A721-A1C7F748B10B}" sibTransId="{00A76423-9466-4976-BD36-15F7F3245CE0}"/>
    <dgm:cxn modelId="{07B7507C-93FF-457E-A61E-D5B14D4D0371}" srcId="{28060D11-E701-4A00-AA69-8E044570ED27}" destId="{96B4DF87-C303-4A12-9FD6-8A4389EF17AE}" srcOrd="1" destOrd="0" parTransId="{8EA75B9E-30A2-4A7F-A520-D78C3B6F7AB2}" sibTransId="{D55E6B53-19A7-451D-925B-7543AD930C54}"/>
    <dgm:cxn modelId="{EF4973F8-10C0-4530-A323-4C79B5AA9F5E}" type="presOf" srcId="{96B4DF87-C303-4A12-9FD6-8A4389EF17AE}" destId="{4ECFC7F0-BB09-49AC-8556-DF6D2EC3131A}" srcOrd="0" destOrd="0" presId="urn:microsoft.com/office/officeart/2005/8/layout/vList2"/>
    <dgm:cxn modelId="{D3AAF1AF-DCEC-44D8-8EBE-CF026A5DB5E0}" srcId="{28060D11-E701-4A00-AA69-8E044570ED27}" destId="{57081832-9BBD-455E-AE9F-F65229047386}" srcOrd="3" destOrd="0" parTransId="{9611D2AD-CAE6-4C8B-87B5-EBB584AB6056}" sibTransId="{09029809-4CC7-497C-8CBC-986556884AAF}"/>
    <dgm:cxn modelId="{FB3CC44A-BF0C-4AB3-ABD1-BDBB862BAA99}" type="presOf" srcId="{57081832-9BBD-455E-AE9F-F65229047386}" destId="{9C6D3EF2-709F-4ACA-BCB9-D26CFE14C897}" srcOrd="0" destOrd="0" presId="urn:microsoft.com/office/officeart/2005/8/layout/vList2"/>
    <dgm:cxn modelId="{47E49DB3-1CAD-40FE-98BE-A5B7F95A27B1}" type="presOf" srcId="{F8627447-8844-4F40-9866-94D4EB94891C}" destId="{97A68E07-602B-49A6-996E-C7C107DB66C1}" srcOrd="0" destOrd="0" presId="urn:microsoft.com/office/officeart/2005/8/layout/vList2"/>
    <dgm:cxn modelId="{3BBA01E3-FBE7-461A-B645-0748C6C72907}" type="presOf" srcId="{CD9511D1-BA98-4115-8B8F-A4DC36563327}" destId="{2973854D-4C82-44A9-8471-7AAA48211F73}" srcOrd="0" destOrd="0" presId="urn:microsoft.com/office/officeart/2005/8/layout/vList2"/>
    <dgm:cxn modelId="{6D2F4317-8C58-4FB0-A37A-9CD48715DEB1}" srcId="{28060D11-E701-4A00-AA69-8E044570ED27}" destId="{CD9511D1-BA98-4115-8B8F-A4DC36563327}" srcOrd="2" destOrd="0" parTransId="{D2F47A09-A45F-427F-9EF3-0CC5AD6FF6B3}" sibTransId="{198EE444-C7A7-48E2-986B-2F39BF80A264}"/>
    <dgm:cxn modelId="{84BC0334-909D-4550-863F-EA636542A0EE}" type="presParOf" srcId="{045067A4-C186-402E-BF43-996B6D0E219C}" destId="{97A68E07-602B-49A6-996E-C7C107DB66C1}" srcOrd="0" destOrd="0" presId="urn:microsoft.com/office/officeart/2005/8/layout/vList2"/>
    <dgm:cxn modelId="{82B992A4-44CC-4491-ADA9-32C9D938790F}" type="presParOf" srcId="{045067A4-C186-402E-BF43-996B6D0E219C}" destId="{AEF8B88B-00C0-4C25-9CF0-E45C969BA7A0}" srcOrd="1" destOrd="0" presId="urn:microsoft.com/office/officeart/2005/8/layout/vList2"/>
    <dgm:cxn modelId="{8A51742F-2791-43D7-8DCC-3A46279D798A}" type="presParOf" srcId="{045067A4-C186-402E-BF43-996B6D0E219C}" destId="{4ECFC7F0-BB09-49AC-8556-DF6D2EC3131A}" srcOrd="2" destOrd="0" presId="urn:microsoft.com/office/officeart/2005/8/layout/vList2"/>
    <dgm:cxn modelId="{1DBBED79-DBEB-408B-AE34-2070C98318ED}" type="presParOf" srcId="{045067A4-C186-402E-BF43-996B6D0E219C}" destId="{D7A07D2D-DA7D-4984-82F7-8710D073DFB7}" srcOrd="3" destOrd="0" presId="urn:microsoft.com/office/officeart/2005/8/layout/vList2"/>
    <dgm:cxn modelId="{0C83A45F-35CD-436E-B730-D5A7A11DA583}" type="presParOf" srcId="{045067A4-C186-402E-BF43-996B6D0E219C}" destId="{2973854D-4C82-44A9-8471-7AAA48211F73}" srcOrd="4" destOrd="0" presId="urn:microsoft.com/office/officeart/2005/8/layout/vList2"/>
    <dgm:cxn modelId="{B4929025-E9E0-4D20-9799-A7871CBC8156}" type="presParOf" srcId="{045067A4-C186-402E-BF43-996B6D0E219C}" destId="{C156874D-8F7A-4399-82CA-DE3F45222F99}" srcOrd="5" destOrd="0" presId="urn:microsoft.com/office/officeart/2005/8/layout/vList2"/>
    <dgm:cxn modelId="{EF969A6A-BFFA-4751-97AE-196B48B05E2E}" type="presParOf" srcId="{045067A4-C186-402E-BF43-996B6D0E219C}" destId="{9C6D3EF2-709F-4ACA-BCB9-D26CFE14C89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6F39656-ABAB-45D3-B7EC-FACAD61B6EF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92AA16D-AE08-416C-9A82-BBF311076084}">
      <dgm:prSet/>
      <dgm:spPr/>
      <dgm:t>
        <a:bodyPr/>
        <a:lstStyle/>
        <a:p>
          <a:r>
            <a:rPr lang="cs-CZ"/>
            <a:t>normální podmínky</a:t>
          </a:r>
          <a:endParaRPr lang="en-US"/>
        </a:p>
      </dgm:t>
    </dgm:pt>
    <dgm:pt modelId="{D2D4157A-6033-458F-82FC-7B984AB90E63}" type="parTrans" cxnId="{1BA0F693-1935-4D4D-9B71-08E0C769CB90}">
      <dgm:prSet/>
      <dgm:spPr/>
      <dgm:t>
        <a:bodyPr/>
        <a:lstStyle/>
        <a:p>
          <a:endParaRPr lang="en-US"/>
        </a:p>
      </dgm:t>
    </dgm:pt>
    <dgm:pt modelId="{3E1BDE10-B86F-4405-988B-054012B0EB5E}" type="sibTrans" cxnId="{1BA0F693-1935-4D4D-9B71-08E0C769CB90}">
      <dgm:prSet/>
      <dgm:spPr/>
      <dgm:t>
        <a:bodyPr/>
        <a:lstStyle/>
        <a:p>
          <a:endParaRPr lang="en-US"/>
        </a:p>
      </dgm:t>
    </dgm:pt>
    <dgm:pt modelId="{1D180265-723A-4FD8-9CED-F4C762556C08}">
      <dgm:prSet/>
      <dgm:spPr/>
      <dgm:t>
        <a:bodyPr/>
        <a:lstStyle/>
        <a:p>
          <a:r>
            <a:rPr lang="cs-CZ"/>
            <a:t>předvídatelný způsob ohrožení</a:t>
          </a:r>
          <a:endParaRPr lang="en-US"/>
        </a:p>
      </dgm:t>
    </dgm:pt>
    <dgm:pt modelId="{D7A582F6-19F9-4D14-9010-A6370B40796A}" type="parTrans" cxnId="{FCCE1742-C9D2-465F-859B-AA7B45943C1E}">
      <dgm:prSet/>
      <dgm:spPr/>
      <dgm:t>
        <a:bodyPr/>
        <a:lstStyle/>
        <a:p>
          <a:endParaRPr lang="en-US"/>
        </a:p>
      </dgm:t>
    </dgm:pt>
    <dgm:pt modelId="{583A9441-C4CB-4DF0-B754-8F6DEC65A65C}" type="sibTrans" cxnId="{FCCE1742-C9D2-465F-859B-AA7B45943C1E}">
      <dgm:prSet/>
      <dgm:spPr/>
      <dgm:t>
        <a:bodyPr/>
        <a:lstStyle/>
        <a:p>
          <a:endParaRPr lang="en-US"/>
        </a:p>
      </dgm:t>
    </dgm:pt>
    <dgm:pt modelId="{3245D748-E6BB-4B54-B2C4-F3F218210690}">
      <dgm:prSet/>
      <dgm:spPr/>
      <dgm:t>
        <a:bodyPr/>
        <a:lstStyle/>
        <a:p>
          <a:r>
            <a:rPr lang="cs-CZ"/>
            <a:t>běžné v každodenním životě</a:t>
          </a:r>
          <a:endParaRPr lang="en-US"/>
        </a:p>
      </dgm:t>
    </dgm:pt>
    <dgm:pt modelId="{501A041B-FF5E-4197-88E6-58C995E6F143}" type="parTrans" cxnId="{37BE9563-C5C7-4968-AC42-19119887E5A5}">
      <dgm:prSet/>
      <dgm:spPr/>
      <dgm:t>
        <a:bodyPr/>
        <a:lstStyle/>
        <a:p>
          <a:endParaRPr lang="en-US"/>
        </a:p>
      </dgm:t>
    </dgm:pt>
    <dgm:pt modelId="{6A20D254-2CB4-41BF-B598-61CEAB427C69}" type="sibTrans" cxnId="{37BE9563-C5C7-4968-AC42-19119887E5A5}">
      <dgm:prSet/>
      <dgm:spPr/>
      <dgm:t>
        <a:bodyPr/>
        <a:lstStyle/>
        <a:p>
          <a:endParaRPr lang="en-US"/>
        </a:p>
      </dgm:t>
    </dgm:pt>
    <dgm:pt modelId="{0CD14FD9-91FD-4E91-A982-96981D4FC667}">
      <dgm:prSet/>
      <dgm:spPr/>
      <dgm:t>
        <a:bodyPr/>
        <a:lstStyle/>
        <a:p>
          <a:r>
            <a:rPr lang="cs-CZ"/>
            <a:t>hrozí v podobné situaci běžnému občanovi</a:t>
          </a:r>
          <a:endParaRPr lang="en-US"/>
        </a:p>
      </dgm:t>
    </dgm:pt>
    <dgm:pt modelId="{476DB500-592D-4989-87A9-3BCA7AE5F20C}" type="parTrans" cxnId="{6100EC5B-BDDF-4E2F-B340-632FE686B8F1}">
      <dgm:prSet/>
      <dgm:spPr/>
      <dgm:t>
        <a:bodyPr/>
        <a:lstStyle/>
        <a:p>
          <a:endParaRPr lang="en-US"/>
        </a:p>
      </dgm:t>
    </dgm:pt>
    <dgm:pt modelId="{8D452D9A-3094-41F1-A53E-DCB3AC7EF16D}" type="sibTrans" cxnId="{6100EC5B-BDDF-4E2F-B340-632FE686B8F1}">
      <dgm:prSet/>
      <dgm:spPr/>
      <dgm:t>
        <a:bodyPr/>
        <a:lstStyle/>
        <a:p>
          <a:endParaRPr lang="en-US"/>
        </a:p>
      </dgm:t>
    </dgm:pt>
    <dgm:pt modelId="{E1F321D6-842F-4174-A178-AE817D82F039}">
      <dgm:prSet/>
      <dgm:spPr/>
      <dgm:t>
        <a:bodyPr/>
        <a:lstStyle/>
        <a:p>
          <a:r>
            <a:rPr lang="cs-CZ"/>
            <a:t>soulad s dosaženým stavem poznání a informacemi v době rozhodování o postupu</a:t>
          </a:r>
          <a:endParaRPr lang="en-US"/>
        </a:p>
      </dgm:t>
    </dgm:pt>
    <dgm:pt modelId="{039E9328-5A06-4E3E-A3E1-1798C2DEDBAB}" type="parTrans" cxnId="{C10F2257-7CE3-48DE-8FCB-FAE06E4F0224}">
      <dgm:prSet/>
      <dgm:spPr/>
      <dgm:t>
        <a:bodyPr/>
        <a:lstStyle/>
        <a:p>
          <a:endParaRPr lang="en-US"/>
        </a:p>
      </dgm:t>
    </dgm:pt>
    <dgm:pt modelId="{290DA8B2-D942-4900-9288-5F0A47BCFBD3}" type="sibTrans" cxnId="{C10F2257-7CE3-48DE-8FCB-FAE06E4F0224}">
      <dgm:prSet/>
      <dgm:spPr/>
      <dgm:t>
        <a:bodyPr/>
        <a:lstStyle/>
        <a:p>
          <a:endParaRPr lang="en-US"/>
        </a:p>
      </dgm:t>
    </dgm:pt>
    <dgm:pt modelId="{D62034B5-9AD9-475B-BBA7-CAC778E435E7}">
      <dgm:prSet/>
      <dgm:spPr/>
      <dgm:t>
        <a:bodyPr/>
        <a:lstStyle/>
        <a:p>
          <a:r>
            <a:rPr lang="cs-CZ"/>
            <a:t>společenský prospěšná činnost, které nelze dosáhnout jiným postupem</a:t>
          </a:r>
          <a:endParaRPr lang="en-US"/>
        </a:p>
      </dgm:t>
    </dgm:pt>
    <dgm:pt modelId="{1C3BAFD9-32B0-4A7D-8371-19E2BC23D96C}" type="parTrans" cxnId="{425BB35B-91C1-417A-93EF-1A0C1A0DDECA}">
      <dgm:prSet/>
      <dgm:spPr/>
      <dgm:t>
        <a:bodyPr/>
        <a:lstStyle/>
        <a:p>
          <a:endParaRPr lang="en-US"/>
        </a:p>
      </dgm:t>
    </dgm:pt>
    <dgm:pt modelId="{FF30FDDA-940C-476B-98DE-6D5B8CE935E9}" type="sibTrans" cxnId="{425BB35B-91C1-417A-93EF-1A0C1A0DDECA}">
      <dgm:prSet/>
      <dgm:spPr/>
      <dgm:t>
        <a:bodyPr/>
        <a:lstStyle/>
        <a:p>
          <a:endParaRPr lang="en-US"/>
        </a:p>
      </dgm:t>
    </dgm:pt>
    <dgm:pt modelId="{CB568D85-9850-4BA3-9A81-4A0E59EC0153}" type="pres">
      <dgm:prSet presAssocID="{D6F39656-ABAB-45D3-B7EC-FACAD61B6EFD}" presName="root" presStyleCnt="0">
        <dgm:presLayoutVars>
          <dgm:dir/>
          <dgm:resizeHandles val="exact"/>
        </dgm:presLayoutVars>
      </dgm:prSet>
      <dgm:spPr/>
      <dgm:t>
        <a:bodyPr/>
        <a:lstStyle/>
        <a:p>
          <a:endParaRPr lang="cs-CZ"/>
        </a:p>
      </dgm:t>
    </dgm:pt>
    <dgm:pt modelId="{A34EB3C9-0D9B-4E03-83E8-06B78A841FEA}" type="pres">
      <dgm:prSet presAssocID="{392AA16D-AE08-416C-9A82-BBF311076084}" presName="compNode" presStyleCnt="0"/>
      <dgm:spPr/>
    </dgm:pt>
    <dgm:pt modelId="{60467FA0-5BDF-4BEC-8BF4-5BD725C174B3}" type="pres">
      <dgm:prSet presAssocID="{392AA16D-AE08-416C-9A82-BBF311076084}" presName="bgRect" presStyleLbl="bgShp" presStyleIdx="0" presStyleCnt="6"/>
      <dgm:spPr/>
    </dgm:pt>
    <dgm:pt modelId="{DF05B65C-E066-4C0A-BF67-E191691D3CB0}" type="pres">
      <dgm:prSet presAssocID="{392AA16D-AE08-416C-9A82-BBF311076084}" presName="iconRect" presStyleLbl="node1" presStyleIdx="0" presStyleCnt="6"/>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cs-CZ"/>
        </a:p>
      </dgm:t>
      <dgm:extLst>
        <a:ext uri="{E40237B7-FDA0-4F09-8148-C483321AD2D9}">
          <dgm14:cNvPr xmlns:dgm14="http://schemas.microsoft.com/office/drawing/2010/diagram" id="0" name="" descr="Zaškrtnutí"/>
        </a:ext>
      </dgm:extLst>
    </dgm:pt>
    <dgm:pt modelId="{414D9F8F-9531-475C-95BD-F3CDFACF1330}" type="pres">
      <dgm:prSet presAssocID="{392AA16D-AE08-416C-9A82-BBF311076084}" presName="spaceRect" presStyleCnt="0"/>
      <dgm:spPr/>
    </dgm:pt>
    <dgm:pt modelId="{42BB45F3-7DC7-4774-B67E-C7F1178F1331}" type="pres">
      <dgm:prSet presAssocID="{392AA16D-AE08-416C-9A82-BBF311076084}" presName="parTx" presStyleLbl="revTx" presStyleIdx="0" presStyleCnt="6">
        <dgm:presLayoutVars>
          <dgm:chMax val="0"/>
          <dgm:chPref val="0"/>
        </dgm:presLayoutVars>
      </dgm:prSet>
      <dgm:spPr/>
      <dgm:t>
        <a:bodyPr/>
        <a:lstStyle/>
        <a:p>
          <a:endParaRPr lang="cs-CZ"/>
        </a:p>
      </dgm:t>
    </dgm:pt>
    <dgm:pt modelId="{E7DFECCE-654D-43E8-A8E9-DF65ECD11A41}" type="pres">
      <dgm:prSet presAssocID="{3E1BDE10-B86F-4405-988B-054012B0EB5E}" presName="sibTrans" presStyleCnt="0"/>
      <dgm:spPr/>
    </dgm:pt>
    <dgm:pt modelId="{37719AFD-45FC-43F9-8285-B0BA79CFA4CB}" type="pres">
      <dgm:prSet presAssocID="{1D180265-723A-4FD8-9CED-F4C762556C08}" presName="compNode" presStyleCnt="0"/>
      <dgm:spPr/>
    </dgm:pt>
    <dgm:pt modelId="{6BC683C4-58D6-4C99-9E48-A8ADFA0B2FE0}" type="pres">
      <dgm:prSet presAssocID="{1D180265-723A-4FD8-9CED-F4C762556C08}" presName="bgRect" presStyleLbl="bgShp" presStyleIdx="1" presStyleCnt="6"/>
      <dgm:spPr/>
    </dgm:pt>
    <dgm:pt modelId="{F6528382-A25F-4091-9318-DA59CD9FE02C}" type="pres">
      <dgm:prSet presAssocID="{1D180265-723A-4FD8-9CED-F4C762556C08}" presName="iconRect" presStyleLbl="node1" presStyleIdx="1" presStyleCnt="6"/>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cs-CZ"/>
        </a:p>
      </dgm:t>
      <dgm:extLst>
        <a:ext uri="{E40237B7-FDA0-4F09-8148-C483321AD2D9}">
          <dgm14:cNvPr xmlns:dgm14="http://schemas.microsoft.com/office/drawing/2010/diagram" id="0" name="" descr="Varování"/>
        </a:ext>
      </dgm:extLst>
    </dgm:pt>
    <dgm:pt modelId="{19F622CD-0F1D-4ACF-B201-DA5A045B3864}" type="pres">
      <dgm:prSet presAssocID="{1D180265-723A-4FD8-9CED-F4C762556C08}" presName="spaceRect" presStyleCnt="0"/>
      <dgm:spPr/>
    </dgm:pt>
    <dgm:pt modelId="{1CFD2BF3-EA9E-4E9E-BF53-38683238C010}" type="pres">
      <dgm:prSet presAssocID="{1D180265-723A-4FD8-9CED-F4C762556C08}" presName="parTx" presStyleLbl="revTx" presStyleIdx="1" presStyleCnt="6">
        <dgm:presLayoutVars>
          <dgm:chMax val="0"/>
          <dgm:chPref val="0"/>
        </dgm:presLayoutVars>
      </dgm:prSet>
      <dgm:spPr/>
      <dgm:t>
        <a:bodyPr/>
        <a:lstStyle/>
        <a:p>
          <a:endParaRPr lang="cs-CZ"/>
        </a:p>
      </dgm:t>
    </dgm:pt>
    <dgm:pt modelId="{EAF4EC52-B3BB-4619-815B-E8214C08FFAE}" type="pres">
      <dgm:prSet presAssocID="{583A9441-C4CB-4DF0-B754-8F6DEC65A65C}" presName="sibTrans" presStyleCnt="0"/>
      <dgm:spPr/>
    </dgm:pt>
    <dgm:pt modelId="{AE1906FA-90B0-417F-94DB-56ACD492F9A6}" type="pres">
      <dgm:prSet presAssocID="{3245D748-E6BB-4B54-B2C4-F3F218210690}" presName="compNode" presStyleCnt="0"/>
      <dgm:spPr/>
    </dgm:pt>
    <dgm:pt modelId="{2DD35D3A-B4C7-4438-B774-229B615E1ECF}" type="pres">
      <dgm:prSet presAssocID="{3245D748-E6BB-4B54-B2C4-F3F218210690}" presName="bgRect" presStyleLbl="bgShp" presStyleIdx="2" presStyleCnt="6"/>
      <dgm:spPr/>
    </dgm:pt>
    <dgm:pt modelId="{067D7CDC-E0CE-456F-92E7-2C687DD8114C}" type="pres">
      <dgm:prSet presAssocID="{3245D748-E6BB-4B54-B2C4-F3F218210690}" presName="iconRect" presStyleLbl="node1" presStyleIdx="2" presStyleCnt="6"/>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cs-CZ"/>
        </a:p>
      </dgm:t>
      <dgm:extLst>
        <a:ext uri="{E40237B7-FDA0-4F09-8148-C483321AD2D9}">
          <dgm14:cNvPr xmlns:dgm14="http://schemas.microsoft.com/office/drawing/2010/diagram" id="0" name="" descr="Right Pointing Backhand Index"/>
        </a:ext>
      </dgm:extLst>
    </dgm:pt>
    <dgm:pt modelId="{434E4CE7-532B-41BD-A812-0CBA71B8CF15}" type="pres">
      <dgm:prSet presAssocID="{3245D748-E6BB-4B54-B2C4-F3F218210690}" presName="spaceRect" presStyleCnt="0"/>
      <dgm:spPr/>
    </dgm:pt>
    <dgm:pt modelId="{D9E538DB-5F05-402F-A663-06766BB24616}" type="pres">
      <dgm:prSet presAssocID="{3245D748-E6BB-4B54-B2C4-F3F218210690}" presName="parTx" presStyleLbl="revTx" presStyleIdx="2" presStyleCnt="6">
        <dgm:presLayoutVars>
          <dgm:chMax val="0"/>
          <dgm:chPref val="0"/>
        </dgm:presLayoutVars>
      </dgm:prSet>
      <dgm:spPr/>
      <dgm:t>
        <a:bodyPr/>
        <a:lstStyle/>
        <a:p>
          <a:endParaRPr lang="cs-CZ"/>
        </a:p>
      </dgm:t>
    </dgm:pt>
    <dgm:pt modelId="{8792E878-D701-4010-A8E8-EC232B995A9F}" type="pres">
      <dgm:prSet presAssocID="{6A20D254-2CB4-41BF-B598-61CEAB427C69}" presName="sibTrans" presStyleCnt="0"/>
      <dgm:spPr/>
    </dgm:pt>
    <dgm:pt modelId="{2B3C06EE-573A-48B9-8B6A-EFFBADF55D30}" type="pres">
      <dgm:prSet presAssocID="{0CD14FD9-91FD-4E91-A982-96981D4FC667}" presName="compNode" presStyleCnt="0"/>
      <dgm:spPr/>
    </dgm:pt>
    <dgm:pt modelId="{2B93CD10-3036-40C7-9405-D58485555F64}" type="pres">
      <dgm:prSet presAssocID="{0CD14FD9-91FD-4E91-A982-96981D4FC667}" presName="bgRect" presStyleLbl="bgShp" presStyleIdx="3" presStyleCnt="6"/>
      <dgm:spPr/>
    </dgm:pt>
    <dgm:pt modelId="{C94DFADE-14D9-48CF-BF6D-FBAB6D30BB33}" type="pres">
      <dgm:prSet presAssocID="{0CD14FD9-91FD-4E91-A982-96981D4FC667}" presName="iconRect" presStyleLbl="node1" presStyleIdx="3" presStyleCnt="6"/>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cs-CZ"/>
        </a:p>
      </dgm:t>
      <dgm:extLst>
        <a:ext uri="{E40237B7-FDA0-4F09-8148-C483321AD2D9}">
          <dgm14:cNvPr xmlns:dgm14="http://schemas.microsoft.com/office/drawing/2010/diagram" id="0" name="" descr="Zavřít"/>
        </a:ext>
      </dgm:extLst>
    </dgm:pt>
    <dgm:pt modelId="{33EA50C9-9A4A-4953-B3F1-85BD5E105FF1}" type="pres">
      <dgm:prSet presAssocID="{0CD14FD9-91FD-4E91-A982-96981D4FC667}" presName="spaceRect" presStyleCnt="0"/>
      <dgm:spPr/>
    </dgm:pt>
    <dgm:pt modelId="{250F3A94-A273-41F9-9F0B-BD4A6414A5DC}" type="pres">
      <dgm:prSet presAssocID="{0CD14FD9-91FD-4E91-A982-96981D4FC667}" presName="parTx" presStyleLbl="revTx" presStyleIdx="3" presStyleCnt="6">
        <dgm:presLayoutVars>
          <dgm:chMax val="0"/>
          <dgm:chPref val="0"/>
        </dgm:presLayoutVars>
      </dgm:prSet>
      <dgm:spPr/>
      <dgm:t>
        <a:bodyPr/>
        <a:lstStyle/>
        <a:p>
          <a:endParaRPr lang="cs-CZ"/>
        </a:p>
      </dgm:t>
    </dgm:pt>
    <dgm:pt modelId="{9AD1F75D-397A-4A90-8BCE-F6B3EE495952}" type="pres">
      <dgm:prSet presAssocID="{8D452D9A-3094-41F1-A53E-DCB3AC7EF16D}" presName="sibTrans" presStyleCnt="0"/>
      <dgm:spPr/>
    </dgm:pt>
    <dgm:pt modelId="{3101132D-A8F2-4806-ADDC-8DC470DD5111}" type="pres">
      <dgm:prSet presAssocID="{E1F321D6-842F-4174-A178-AE817D82F039}" presName="compNode" presStyleCnt="0"/>
      <dgm:spPr/>
    </dgm:pt>
    <dgm:pt modelId="{73B82A18-A4FD-4911-A03E-5B4CE4AA5F8C}" type="pres">
      <dgm:prSet presAssocID="{E1F321D6-842F-4174-A178-AE817D82F039}" presName="bgRect" presStyleLbl="bgShp" presStyleIdx="4" presStyleCnt="6"/>
      <dgm:spPr/>
    </dgm:pt>
    <dgm:pt modelId="{7A1D045A-450F-49D7-94BA-2B58B0C6FD44}" type="pres">
      <dgm:prSet presAssocID="{E1F321D6-842F-4174-A178-AE817D82F039}" presName="iconRect" presStyleLbl="node1" presStyleIdx="4" presStyleCnt="6"/>
      <dgm:spPr>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t>
        <a:bodyPr/>
        <a:lstStyle/>
        <a:p>
          <a:endParaRPr lang="cs-CZ"/>
        </a:p>
      </dgm:t>
      <dgm:extLst>
        <a:ext uri="{E40237B7-FDA0-4F09-8148-C483321AD2D9}">
          <dgm14:cNvPr xmlns:dgm14="http://schemas.microsoft.com/office/drawing/2010/diagram" id="0" name="" descr="Head with Gears"/>
        </a:ext>
      </dgm:extLst>
    </dgm:pt>
    <dgm:pt modelId="{CB6355D8-4F3F-4A8A-A2DD-4ADB4A45EEE1}" type="pres">
      <dgm:prSet presAssocID="{E1F321D6-842F-4174-A178-AE817D82F039}" presName="spaceRect" presStyleCnt="0"/>
      <dgm:spPr/>
    </dgm:pt>
    <dgm:pt modelId="{ED0CF199-5CA5-4490-A194-E7ABD6B486E4}" type="pres">
      <dgm:prSet presAssocID="{E1F321D6-842F-4174-A178-AE817D82F039}" presName="parTx" presStyleLbl="revTx" presStyleIdx="4" presStyleCnt="6">
        <dgm:presLayoutVars>
          <dgm:chMax val="0"/>
          <dgm:chPref val="0"/>
        </dgm:presLayoutVars>
      </dgm:prSet>
      <dgm:spPr/>
      <dgm:t>
        <a:bodyPr/>
        <a:lstStyle/>
        <a:p>
          <a:endParaRPr lang="cs-CZ"/>
        </a:p>
      </dgm:t>
    </dgm:pt>
    <dgm:pt modelId="{F53ED7C7-68B1-4B78-8A31-9BB8E44B3F37}" type="pres">
      <dgm:prSet presAssocID="{290DA8B2-D942-4900-9288-5F0A47BCFBD3}" presName="sibTrans" presStyleCnt="0"/>
      <dgm:spPr/>
    </dgm:pt>
    <dgm:pt modelId="{67772924-0319-42E2-96B3-916934D6BC50}" type="pres">
      <dgm:prSet presAssocID="{D62034B5-9AD9-475B-BBA7-CAC778E435E7}" presName="compNode" presStyleCnt="0"/>
      <dgm:spPr/>
    </dgm:pt>
    <dgm:pt modelId="{A672CAF8-7098-4E4D-9A93-F2B8CF06964B}" type="pres">
      <dgm:prSet presAssocID="{D62034B5-9AD9-475B-BBA7-CAC778E435E7}" presName="bgRect" presStyleLbl="bgShp" presStyleIdx="5" presStyleCnt="6"/>
      <dgm:spPr/>
    </dgm:pt>
    <dgm:pt modelId="{93D6243D-798F-45F2-B96E-380706C65D82}" type="pres">
      <dgm:prSet presAssocID="{D62034B5-9AD9-475B-BBA7-CAC778E435E7}" presName="iconRect" presStyleLbl="node1" presStyleIdx="5" presStyleCnt="6"/>
      <dgm:spPr>
        <a:blipFill>
          <a:blip xmlns:r="http://schemas.openxmlformats.org/officeDocument/2006/relationships"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dgm:spPr>
      <dgm:t>
        <a:bodyPr/>
        <a:lstStyle/>
        <a:p>
          <a:endParaRPr lang="cs-CZ"/>
        </a:p>
      </dgm:t>
      <dgm:extLst>
        <a:ext uri="{E40237B7-FDA0-4F09-8148-C483321AD2D9}">
          <dgm14:cNvPr xmlns:dgm14="http://schemas.microsoft.com/office/drawing/2010/diagram" id="0" name="" descr="Tancovat"/>
        </a:ext>
      </dgm:extLst>
    </dgm:pt>
    <dgm:pt modelId="{26956A07-D74E-4900-BE16-B6DC1D8C7D2D}" type="pres">
      <dgm:prSet presAssocID="{D62034B5-9AD9-475B-BBA7-CAC778E435E7}" presName="spaceRect" presStyleCnt="0"/>
      <dgm:spPr/>
    </dgm:pt>
    <dgm:pt modelId="{CC058717-BAF6-47EF-8443-93A2E38AC792}" type="pres">
      <dgm:prSet presAssocID="{D62034B5-9AD9-475B-BBA7-CAC778E435E7}" presName="parTx" presStyleLbl="revTx" presStyleIdx="5" presStyleCnt="6">
        <dgm:presLayoutVars>
          <dgm:chMax val="0"/>
          <dgm:chPref val="0"/>
        </dgm:presLayoutVars>
      </dgm:prSet>
      <dgm:spPr/>
      <dgm:t>
        <a:bodyPr/>
        <a:lstStyle/>
        <a:p>
          <a:endParaRPr lang="cs-CZ"/>
        </a:p>
      </dgm:t>
    </dgm:pt>
  </dgm:ptLst>
  <dgm:cxnLst>
    <dgm:cxn modelId="{EF89EB2F-89AB-4D48-B1F5-24815ED17D62}" type="presOf" srcId="{D6F39656-ABAB-45D3-B7EC-FACAD61B6EFD}" destId="{CB568D85-9850-4BA3-9A81-4A0E59EC0153}" srcOrd="0" destOrd="0" presId="urn:microsoft.com/office/officeart/2018/2/layout/IconVerticalSolidList"/>
    <dgm:cxn modelId="{C10F2257-7CE3-48DE-8FCB-FAE06E4F0224}" srcId="{D6F39656-ABAB-45D3-B7EC-FACAD61B6EFD}" destId="{E1F321D6-842F-4174-A178-AE817D82F039}" srcOrd="4" destOrd="0" parTransId="{039E9328-5A06-4E3E-A3E1-1798C2DEDBAB}" sibTransId="{290DA8B2-D942-4900-9288-5F0A47BCFBD3}"/>
    <dgm:cxn modelId="{CAC590FD-B1E0-4894-883C-FB05BBC8AD1B}" type="presOf" srcId="{E1F321D6-842F-4174-A178-AE817D82F039}" destId="{ED0CF199-5CA5-4490-A194-E7ABD6B486E4}" srcOrd="0" destOrd="0" presId="urn:microsoft.com/office/officeart/2018/2/layout/IconVerticalSolidList"/>
    <dgm:cxn modelId="{5D784024-E58A-4331-BCB3-132B47E65FA4}" type="presOf" srcId="{392AA16D-AE08-416C-9A82-BBF311076084}" destId="{42BB45F3-7DC7-4774-B67E-C7F1178F1331}" srcOrd="0" destOrd="0" presId="urn:microsoft.com/office/officeart/2018/2/layout/IconVerticalSolidList"/>
    <dgm:cxn modelId="{FCCE1742-C9D2-465F-859B-AA7B45943C1E}" srcId="{D6F39656-ABAB-45D3-B7EC-FACAD61B6EFD}" destId="{1D180265-723A-4FD8-9CED-F4C762556C08}" srcOrd="1" destOrd="0" parTransId="{D7A582F6-19F9-4D14-9010-A6370B40796A}" sibTransId="{583A9441-C4CB-4DF0-B754-8F6DEC65A65C}"/>
    <dgm:cxn modelId="{6100EC5B-BDDF-4E2F-B340-632FE686B8F1}" srcId="{D6F39656-ABAB-45D3-B7EC-FACAD61B6EFD}" destId="{0CD14FD9-91FD-4E91-A982-96981D4FC667}" srcOrd="3" destOrd="0" parTransId="{476DB500-592D-4989-87A9-3BCA7AE5F20C}" sibTransId="{8D452D9A-3094-41F1-A53E-DCB3AC7EF16D}"/>
    <dgm:cxn modelId="{425BB35B-91C1-417A-93EF-1A0C1A0DDECA}" srcId="{D6F39656-ABAB-45D3-B7EC-FACAD61B6EFD}" destId="{D62034B5-9AD9-475B-BBA7-CAC778E435E7}" srcOrd="5" destOrd="0" parTransId="{1C3BAFD9-32B0-4A7D-8371-19E2BC23D96C}" sibTransId="{FF30FDDA-940C-476B-98DE-6D5B8CE935E9}"/>
    <dgm:cxn modelId="{AC12EB8C-525C-46C8-8C59-05E2D483A34D}" type="presOf" srcId="{3245D748-E6BB-4B54-B2C4-F3F218210690}" destId="{D9E538DB-5F05-402F-A663-06766BB24616}" srcOrd="0" destOrd="0" presId="urn:microsoft.com/office/officeart/2018/2/layout/IconVerticalSolidList"/>
    <dgm:cxn modelId="{37BE9563-C5C7-4968-AC42-19119887E5A5}" srcId="{D6F39656-ABAB-45D3-B7EC-FACAD61B6EFD}" destId="{3245D748-E6BB-4B54-B2C4-F3F218210690}" srcOrd="2" destOrd="0" parTransId="{501A041B-FF5E-4197-88E6-58C995E6F143}" sibTransId="{6A20D254-2CB4-41BF-B598-61CEAB427C69}"/>
    <dgm:cxn modelId="{CF82DB64-94FC-40A1-9779-91E23CDB4589}" type="presOf" srcId="{0CD14FD9-91FD-4E91-A982-96981D4FC667}" destId="{250F3A94-A273-41F9-9F0B-BD4A6414A5DC}" srcOrd="0" destOrd="0" presId="urn:microsoft.com/office/officeart/2018/2/layout/IconVerticalSolidList"/>
    <dgm:cxn modelId="{7FE90F04-5E61-4F11-855D-26B135FDAE38}" type="presOf" srcId="{D62034B5-9AD9-475B-BBA7-CAC778E435E7}" destId="{CC058717-BAF6-47EF-8443-93A2E38AC792}" srcOrd="0" destOrd="0" presId="urn:microsoft.com/office/officeart/2018/2/layout/IconVerticalSolidList"/>
    <dgm:cxn modelId="{1BA0F693-1935-4D4D-9B71-08E0C769CB90}" srcId="{D6F39656-ABAB-45D3-B7EC-FACAD61B6EFD}" destId="{392AA16D-AE08-416C-9A82-BBF311076084}" srcOrd="0" destOrd="0" parTransId="{D2D4157A-6033-458F-82FC-7B984AB90E63}" sibTransId="{3E1BDE10-B86F-4405-988B-054012B0EB5E}"/>
    <dgm:cxn modelId="{0CDC2373-F7B5-4920-814F-4F115F303B14}" type="presOf" srcId="{1D180265-723A-4FD8-9CED-F4C762556C08}" destId="{1CFD2BF3-EA9E-4E9E-BF53-38683238C010}" srcOrd="0" destOrd="0" presId="urn:microsoft.com/office/officeart/2018/2/layout/IconVerticalSolidList"/>
    <dgm:cxn modelId="{5613E543-9C21-45AF-8E16-63A26D8459D4}" type="presParOf" srcId="{CB568D85-9850-4BA3-9A81-4A0E59EC0153}" destId="{A34EB3C9-0D9B-4E03-83E8-06B78A841FEA}" srcOrd="0" destOrd="0" presId="urn:microsoft.com/office/officeart/2018/2/layout/IconVerticalSolidList"/>
    <dgm:cxn modelId="{9ABEB7B1-38DE-498D-B25E-EB43D82EAA47}" type="presParOf" srcId="{A34EB3C9-0D9B-4E03-83E8-06B78A841FEA}" destId="{60467FA0-5BDF-4BEC-8BF4-5BD725C174B3}" srcOrd="0" destOrd="0" presId="urn:microsoft.com/office/officeart/2018/2/layout/IconVerticalSolidList"/>
    <dgm:cxn modelId="{8863E6C1-F2BD-4298-BA77-09221C5902A1}" type="presParOf" srcId="{A34EB3C9-0D9B-4E03-83E8-06B78A841FEA}" destId="{DF05B65C-E066-4C0A-BF67-E191691D3CB0}" srcOrd="1" destOrd="0" presId="urn:microsoft.com/office/officeart/2018/2/layout/IconVerticalSolidList"/>
    <dgm:cxn modelId="{E606A40A-0846-4A8A-BC32-5142F1BF82E4}" type="presParOf" srcId="{A34EB3C9-0D9B-4E03-83E8-06B78A841FEA}" destId="{414D9F8F-9531-475C-95BD-F3CDFACF1330}" srcOrd="2" destOrd="0" presId="urn:microsoft.com/office/officeart/2018/2/layout/IconVerticalSolidList"/>
    <dgm:cxn modelId="{A36374D2-997A-42D4-A653-AC26ED131092}" type="presParOf" srcId="{A34EB3C9-0D9B-4E03-83E8-06B78A841FEA}" destId="{42BB45F3-7DC7-4774-B67E-C7F1178F1331}" srcOrd="3" destOrd="0" presId="urn:microsoft.com/office/officeart/2018/2/layout/IconVerticalSolidList"/>
    <dgm:cxn modelId="{35CA7258-C161-4CDA-8E64-F4A10B86534F}" type="presParOf" srcId="{CB568D85-9850-4BA3-9A81-4A0E59EC0153}" destId="{E7DFECCE-654D-43E8-A8E9-DF65ECD11A41}" srcOrd="1" destOrd="0" presId="urn:microsoft.com/office/officeart/2018/2/layout/IconVerticalSolidList"/>
    <dgm:cxn modelId="{28D6A885-A7C7-4E11-AC4B-EA8617DE2A97}" type="presParOf" srcId="{CB568D85-9850-4BA3-9A81-4A0E59EC0153}" destId="{37719AFD-45FC-43F9-8285-B0BA79CFA4CB}" srcOrd="2" destOrd="0" presId="urn:microsoft.com/office/officeart/2018/2/layout/IconVerticalSolidList"/>
    <dgm:cxn modelId="{A878750E-1283-4CC0-AF3B-B95F3679E3DA}" type="presParOf" srcId="{37719AFD-45FC-43F9-8285-B0BA79CFA4CB}" destId="{6BC683C4-58D6-4C99-9E48-A8ADFA0B2FE0}" srcOrd="0" destOrd="0" presId="urn:microsoft.com/office/officeart/2018/2/layout/IconVerticalSolidList"/>
    <dgm:cxn modelId="{D29F2E87-C786-459D-B56A-7D48308589DE}" type="presParOf" srcId="{37719AFD-45FC-43F9-8285-B0BA79CFA4CB}" destId="{F6528382-A25F-4091-9318-DA59CD9FE02C}" srcOrd="1" destOrd="0" presId="urn:microsoft.com/office/officeart/2018/2/layout/IconVerticalSolidList"/>
    <dgm:cxn modelId="{969863DA-3FF5-4953-9ADE-409F41BA6169}" type="presParOf" srcId="{37719AFD-45FC-43F9-8285-B0BA79CFA4CB}" destId="{19F622CD-0F1D-4ACF-B201-DA5A045B3864}" srcOrd="2" destOrd="0" presId="urn:microsoft.com/office/officeart/2018/2/layout/IconVerticalSolidList"/>
    <dgm:cxn modelId="{6F12398F-6BFF-4398-915A-928D855A833F}" type="presParOf" srcId="{37719AFD-45FC-43F9-8285-B0BA79CFA4CB}" destId="{1CFD2BF3-EA9E-4E9E-BF53-38683238C010}" srcOrd="3" destOrd="0" presId="urn:microsoft.com/office/officeart/2018/2/layout/IconVerticalSolidList"/>
    <dgm:cxn modelId="{EF1A778A-23BE-473A-9592-06E9D21D0B5F}" type="presParOf" srcId="{CB568D85-9850-4BA3-9A81-4A0E59EC0153}" destId="{EAF4EC52-B3BB-4619-815B-E8214C08FFAE}" srcOrd="3" destOrd="0" presId="urn:microsoft.com/office/officeart/2018/2/layout/IconVerticalSolidList"/>
    <dgm:cxn modelId="{39E8CECE-059E-442A-979E-BBADDEBA428C}" type="presParOf" srcId="{CB568D85-9850-4BA3-9A81-4A0E59EC0153}" destId="{AE1906FA-90B0-417F-94DB-56ACD492F9A6}" srcOrd="4" destOrd="0" presId="urn:microsoft.com/office/officeart/2018/2/layout/IconVerticalSolidList"/>
    <dgm:cxn modelId="{836A2F0A-7FDA-419C-868B-ABEDD91E01D3}" type="presParOf" srcId="{AE1906FA-90B0-417F-94DB-56ACD492F9A6}" destId="{2DD35D3A-B4C7-4438-B774-229B615E1ECF}" srcOrd="0" destOrd="0" presId="urn:microsoft.com/office/officeart/2018/2/layout/IconVerticalSolidList"/>
    <dgm:cxn modelId="{78B71D74-E55C-428A-BB07-2840FD72A087}" type="presParOf" srcId="{AE1906FA-90B0-417F-94DB-56ACD492F9A6}" destId="{067D7CDC-E0CE-456F-92E7-2C687DD8114C}" srcOrd="1" destOrd="0" presId="urn:microsoft.com/office/officeart/2018/2/layout/IconVerticalSolidList"/>
    <dgm:cxn modelId="{B486E561-8FFD-4090-8A1C-468B474AF37F}" type="presParOf" srcId="{AE1906FA-90B0-417F-94DB-56ACD492F9A6}" destId="{434E4CE7-532B-41BD-A812-0CBA71B8CF15}" srcOrd="2" destOrd="0" presId="urn:microsoft.com/office/officeart/2018/2/layout/IconVerticalSolidList"/>
    <dgm:cxn modelId="{95504408-B35A-4BEE-9F18-E8C9253742A8}" type="presParOf" srcId="{AE1906FA-90B0-417F-94DB-56ACD492F9A6}" destId="{D9E538DB-5F05-402F-A663-06766BB24616}" srcOrd="3" destOrd="0" presId="urn:microsoft.com/office/officeart/2018/2/layout/IconVerticalSolidList"/>
    <dgm:cxn modelId="{5A95D405-99BF-4721-8AC8-CB63DB80BE4D}" type="presParOf" srcId="{CB568D85-9850-4BA3-9A81-4A0E59EC0153}" destId="{8792E878-D701-4010-A8E8-EC232B995A9F}" srcOrd="5" destOrd="0" presId="urn:microsoft.com/office/officeart/2018/2/layout/IconVerticalSolidList"/>
    <dgm:cxn modelId="{262AD343-8223-4517-B5E2-5DEA058B08F7}" type="presParOf" srcId="{CB568D85-9850-4BA3-9A81-4A0E59EC0153}" destId="{2B3C06EE-573A-48B9-8B6A-EFFBADF55D30}" srcOrd="6" destOrd="0" presId="urn:microsoft.com/office/officeart/2018/2/layout/IconVerticalSolidList"/>
    <dgm:cxn modelId="{8543AAB4-150C-4EC5-B4BA-1512097F93B6}" type="presParOf" srcId="{2B3C06EE-573A-48B9-8B6A-EFFBADF55D30}" destId="{2B93CD10-3036-40C7-9405-D58485555F64}" srcOrd="0" destOrd="0" presId="urn:microsoft.com/office/officeart/2018/2/layout/IconVerticalSolidList"/>
    <dgm:cxn modelId="{1C8CC561-6440-40C7-A216-0F1523DCFEE4}" type="presParOf" srcId="{2B3C06EE-573A-48B9-8B6A-EFFBADF55D30}" destId="{C94DFADE-14D9-48CF-BF6D-FBAB6D30BB33}" srcOrd="1" destOrd="0" presId="urn:microsoft.com/office/officeart/2018/2/layout/IconVerticalSolidList"/>
    <dgm:cxn modelId="{EF2B528D-5829-4388-BE0E-69286D92A7E3}" type="presParOf" srcId="{2B3C06EE-573A-48B9-8B6A-EFFBADF55D30}" destId="{33EA50C9-9A4A-4953-B3F1-85BD5E105FF1}" srcOrd="2" destOrd="0" presId="urn:microsoft.com/office/officeart/2018/2/layout/IconVerticalSolidList"/>
    <dgm:cxn modelId="{9BF48153-5D8E-498C-9DE1-94422AD38A14}" type="presParOf" srcId="{2B3C06EE-573A-48B9-8B6A-EFFBADF55D30}" destId="{250F3A94-A273-41F9-9F0B-BD4A6414A5DC}" srcOrd="3" destOrd="0" presId="urn:microsoft.com/office/officeart/2018/2/layout/IconVerticalSolidList"/>
    <dgm:cxn modelId="{F83AF3AA-20EA-4676-9D1E-2305CA9FE19F}" type="presParOf" srcId="{CB568D85-9850-4BA3-9A81-4A0E59EC0153}" destId="{9AD1F75D-397A-4A90-8BCE-F6B3EE495952}" srcOrd="7" destOrd="0" presId="urn:microsoft.com/office/officeart/2018/2/layout/IconVerticalSolidList"/>
    <dgm:cxn modelId="{F5CAE1DA-0455-442C-AC1E-4B5C5C18BB9A}" type="presParOf" srcId="{CB568D85-9850-4BA3-9A81-4A0E59EC0153}" destId="{3101132D-A8F2-4806-ADDC-8DC470DD5111}" srcOrd="8" destOrd="0" presId="urn:microsoft.com/office/officeart/2018/2/layout/IconVerticalSolidList"/>
    <dgm:cxn modelId="{6A7AD489-FB45-4F1B-907F-5AC023C42EEF}" type="presParOf" srcId="{3101132D-A8F2-4806-ADDC-8DC470DD5111}" destId="{73B82A18-A4FD-4911-A03E-5B4CE4AA5F8C}" srcOrd="0" destOrd="0" presId="urn:microsoft.com/office/officeart/2018/2/layout/IconVerticalSolidList"/>
    <dgm:cxn modelId="{1A315AEF-8449-42A3-A155-C55806855184}" type="presParOf" srcId="{3101132D-A8F2-4806-ADDC-8DC470DD5111}" destId="{7A1D045A-450F-49D7-94BA-2B58B0C6FD44}" srcOrd="1" destOrd="0" presId="urn:microsoft.com/office/officeart/2018/2/layout/IconVerticalSolidList"/>
    <dgm:cxn modelId="{5FB94FF0-1743-4261-888D-FACA3C139BA0}" type="presParOf" srcId="{3101132D-A8F2-4806-ADDC-8DC470DD5111}" destId="{CB6355D8-4F3F-4A8A-A2DD-4ADB4A45EEE1}" srcOrd="2" destOrd="0" presId="urn:microsoft.com/office/officeart/2018/2/layout/IconVerticalSolidList"/>
    <dgm:cxn modelId="{9988BCA7-8210-440B-A0B2-116BE6C2AE69}" type="presParOf" srcId="{3101132D-A8F2-4806-ADDC-8DC470DD5111}" destId="{ED0CF199-5CA5-4490-A194-E7ABD6B486E4}" srcOrd="3" destOrd="0" presId="urn:microsoft.com/office/officeart/2018/2/layout/IconVerticalSolidList"/>
    <dgm:cxn modelId="{CEA49418-4C44-4DA9-BD6B-BF71A8C34E1E}" type="presParOf" srcId="{CB568D85-9850-4BA3-9A81-4A0E59EC0153}" destId="{F53ED7C7-68B1-4B78-8A31-9BB8E44B3F37}" srcOrd="9" destOrd="0" presId="urn:microsoft.com/office/officeart/2018/2/layout/IconVerticalSolidList"/>
    <dgm:cxn modelId="{9EBCBDB3-4D7A-4877-919C-E6F95E22231A}" type="presParOf" srcId="{CB568D85-9850-4BA3-9A81-4A0E59EC0153}" destId="{67772924-0319-42E2-96B3-916934D6BC50}" srcOrd="10" destOrd="0" presId="urn:microsoft.com/office/officeart/2018/2/layout/IconVerticalSolidList"/>
    <dgm:cxn modelId="{AB631317-C473-4DB1-8034-E2B23E385FC1}" type="presParOf" srcId="{67772924-0319-42E2-96B3-916934D6BC50}" destId="{A672CAF8-7098-4E4D-9A93-F2B8CF06964B}" srcOrd="0" destOrd="0" presId="urn:microsoft.com/office/officeart/2018/2/layout/IconVerticalSolidList"/>
    <dgm:cxn modelId="{BE5D30A6-5A21-42CC-AE3D-0E36DEA83BCC}" type="presParOf" srcId="{67772924-0319-42E2-96B3-916934D6BC50}" destId="{93D6243D-798F-45F2-B96E-380706C65D82}" srcOrd="1" destOrd="0" presId="urn:microsoft.com/office/officeart/2018/2/layout/IconVerticalSolidList"/>
    <dgm:cxn modelId="{298E59C9-0CEA-45D9-92B3-E5B28C467E1F}" type="presParOf" srcId="{67772924-0319-42E2-96B3-916934D6BC50}" destId="{26956A07-D74E-4900-BE16-B6DC1D8C7D2D}" srcOrd="2" destOrd="0" presId="urn:microsoft.com/office/officeart/2018/2/layout/IconVerticalSolidList"/>
    <dgm:cxn modelId="{C33AE72C-138D-4FF3-92DA-9D2918D970FB}" type="presParOf" srcId="{67772924-0319-42E2-96B3-916934D6BC50}" destId="{CC058717-BAF6-47EF-8443-93A2E38AC79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78CCEA6-8DF1-45D7-B416-90ABDC474FC5}"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49B86C7F-8B42-4D53-933E-CD86BA847D43}">
      <dgm:prSet/>
      <dgm:spPr/>
      <dgm:t>
        <a:bodyPr/>
        <a:lstStyle/>
        <a:p>
          <a:r>
            <a:rPr lang="cs-CZ"/>
            <a:t>Osobní pohoda</a:t>
          </a:r>
          <a:endParaRPr lang="en-US"/>
        </a:p>
      </dgm:t>
    </dgm:pt>
    <dgm:pt modelId="{040447F2-0CAE-4DC1-A2FD-97B31F0B8D8A}" type="parTrans" cxnId="{B723F9F9-D0EA-4398-8B5A-4755C28F9E6B}">
      <dgm:prSet/>
      <dgm:spPr/>
      <dgm:t>
        <a:bodyPr/>
        <a:lstStyle/>
        <a:p>
          <a:endParaRPr lang="en-US"/>
        </a:p>
      </dgm:t>
    </dgm:pt>
    <dgm:pt modelId="{601839FE-F2E6-4EDB-80CE-92E9503F8AF7}" type="sibTrans" cxnId="{B723F9F9-D0EA-4398-8B5A-4755C28F9E6B}">
      <dgm:prSet/>
      <dgm:spPr/>
      <dgm:t>
        <a:bodyPr/>
        <a:lstStyle/>
        <a:p>
          <a:endParaRPr lang="en-US"/>
        </a:p>
      </dgm:t>
    </dgm:pt>
    <dgm:pt modelId="{2F30C836-4248-4DE0-8E8F-821036BFDDA4}">
      <dgm:prSet/>
      <dgm:spPr/>
      <dgm:t>
        <a:bodyPr/>
        <a:lstStyle/>
        <a:p>
          <a:r>
            <a:rPr lang="cs-CZ"/>
            <a:t>Bezpečí pracoviště – architektura</a:t>
          </a:r>
          <a:endParaRPr lang="en-US"/>
        </a:p>
      </dgm:t>
    </dgm:pt>
    <dgm:pt modelId="{B6CB8971-97A8-4D0B-A65B-AC64B3CD6662}" type="parTrans" cxnId="{7CF0E027-5B69-4D24-9C7B-D14F03FEE3DA}">
      <dgm:prSet/>
      <dgm:spPr/>
      <dgm:t>
        <a:bodyPr/>
        <a:lstStyle/>
        <a:p>
          <a:endParaRPr lang="en-US"/>
        </a:p>
      </dgm:t>
    </dgm:pt>
    <dgm:pt modelId="{D3B488BC-B2DA-49FE-A852-ED20F7D8D7AF}" type="sibTrans" cxnId="{7CF0E027-5B69-4D24-9C7B-D14F03FEE3DA}">
      <dgm:prSet/>
      <dgm:spPr/>
      <dgm:t>
        <a:bodyPr/>
        <a:lstStyle/>
        <a:p>
          <a:endParaRPr lang="en-US"/>
        </a:p>
      </dgm:t>
    </dgm:pt>
    <dgm:pt modelId="{49E264DD-4270-4756-A55B-42DDD9C5877A}">
      <dgm:prSet/>
      <dgm:spPr/>
      <dgm:t>
        <a:bodyPr/>
        <a:lstStyle/>
        <a:p>
          <a:r>
            <a:rPr lang="cs-CZ"/>
            <a:t>Zařízení budovy a jeho prostředí</a:t>
          </a:r>
          <a:endParaRPr lang="en-US"/>
        </a:p>
      </dgm:t>
    </dgm:pt>
    <dgm:pt modelId="{B7FCE2A3-B19D-44CC-9C88-D901FECF8CE8}" type="parTrans" cxnId="{5EBC29CC-6635-4539-B609-1BDA9909B4EB}">
      <dgm:prSet/>
      <dgm:spPr/>
      <dgm:t>
        <a:bodyPr/>
        <a:lstStyle/>
        <a:p>
          <a:endParaRPr lang="en-US"/>
        </a:p>
      </dgm:t>
    </dgm:pt>
    <dgm:pt modelId="{841A0B8E-1CEB-4889-9380-C41CD31EC12A}" type="sibTrans" cxnId="{5EBC29CC-6635-4539-B609-1BDA9909B4EB}">
      <dgm:prSet/>
      <dgm:spPr/>
      <dgm:t>
        <a:bodyPr/>
        <a:lstStyle/>
        <a:p>
          <a:endParaRPr lang="en-US"/>
        </a:p>
      </dgm:t>
    </dgm:pt>
    <dgm:pt modelId="{DFD2D3C0-195D-4951-8EB6-30AD3DDFF4FD}">
      <dgm:prSet/>
      <dgm:spPr/>
      <dgm:t>
        <a:bodyPr/>
        <a:lstStyle/>
        <a:p>
          <a:r>
            <a:rPr lang="cs-CZ"/>
            <a:t>Komunikace</a:t>
          </a:r>
          <a:endParaRPr lang="en-US"/>
        </a:p>
      </dgm:t>
    </dgm:pt>
    <dgm:pt modelId="{51CC8716-D531-450D-9F12-4821536DBFEB}" type="parTrans" cxnId="{4453FDD5-5056-43DB-90C4-7380F8A1D127}">
      <dgm:prSet/>
      <dgm:spPr/>
      <dgm:t>
        <a:bodyPr/>
        <a:lstStyle/>
        <a:p>
          <a:endParaRPr lang="en-US"/>
        </a:p>
      </dgm:t>
    </dgm:pt>
    <dgm:pt modelId="{BA89332E-74B8-45FA-8A67-7E1240EB5460}" type="sibTrans" cxnId="{4453FDD5-5056-43DB-90C4-7380F8A1D127}">
      <dgm:prSet/>
      <dgm:spPr/>
      <dgm:t>
        <a:bodyPr/>
        <a:lstStyle/>
        <a:p>
          <a:endParaRPr lang="en-US"/>
        </a:p>
      </dgm:t>
    </dgm:pt>
    <dgm:pt modelId="{1141BF45-E771-4B23-A244-7F5A09BC49CD}">
      <dgm:prSet/>
      <dgm:spPr/>
      <dgm:t>
        <a:bodyPr/>
        <a:lstStyle/>
        <a:p>
          <a:r>
            <a:rPr lang="cs-CZ"/>
            <a:t>Možnosti přivolání pomoci</a:t>
          </a:r>
          <a:endParaRPr lang="en-US"/>
        </a:p>
      </dgm:t>
    </dgm:pt>
    <dgm:pt modelId="{0187FEBB-F0A0-42DA-8FBE-49E5D9585F90}" type="parTrans" cxnId="{69062EE8-4B73-4FB8-B1F4-9A707C422173}">
      <dgm:prSet/>
      <dgm:spPr/>
      <dgm:t>
        <a:bodyPr/>
        <a:lstStyle/>
        <a:p>
          <a:endParaRPr lang="en-US"/>
        </a:p>
      </dgm:t>
    </dgm:pt>
    <dgm:pt modelId="{B17F64E4-3A24-4150-A516-379234F5F7DE}" type="sibTrans" cxnId="{69062EE8-4B73-4FB8-B1F4-9A707C422173}">
      <dgm:prSet/>
      <dgm:spPr/>
      <dgm:t>
        <a:bodyPr/>
        <a:lstStyle/>
        <a:p>
          <a:endParaRPr lang="en-US"/>
        </a:p>
      </dgm:t>
    </dgm:pt>
    <dgm:pt modelId="{465A7834-9320-4025-8576-1DA442367BEA}" type="pres">
      <dgm:prSet presAssocID="{878CCEA6-8DF1-45D7-B416-90ABDC474FC5}" presName="root" presStyleCnt="0">
        <dgm:presLayoutVars>
          <dgm:dir/>
          <dgm:resizeHandles val="exact"/>
        </dgm:presLayoutVars>
      </dgm:prSet>
      <dgm:spPr/>
      <dgm:t>
        <a:bodyPr/>
        <a:lstStyle/>
        <a:p>
          <a:endParaRPr lang="cs-CZ"/>
        </a:p>
      </dgm:t>
    </dgm:pt>
    <dgm:pt modelId="{AE086781-7848-469D-8A37-933E441B2B16}" type="pres">
      <dgm:prSet presAssocID="{49B86C7F-8B42-4D53-933E-CD86BA847D43}" presName="compNode" presStyleCnt="0"/>
      <dgm:spPr/>
    </dgm:pt>
    <dgm:pt modelId="{B2205B04-DBF5-49B6-A60A-A6739103874C}" type="pres">
      <dgm:prSet presAssocID="{49B86C7F-8B42-4D53-933E-CD86BA847D43}" presName="bgRect" presStyleLbl="bgShp" presStyleIdx="0" presStyleCnt="5"/>
      <dgm:spPr/>
    </dgm:pt>
    <dgm:pt modelId="{A826B0DE-AAB3-4EF8-8479-357FA5C54539}" type="pres">
      <dgm:prSet presAssocID="{49B86C7F-8B42-4D53-933E-CD86BA847D43}" presName="iconRect" presStyleLbl="node1" presStyleIdx="0" presStyleCnt="5"/>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cs-CZ"/>
        </a:p>
      </dgm:t>
      <dgm:extLst>
        <a:ext uri="{E40237B7-FDA0-4F09-8148-C483321AD2D9}">
          <dgm14:cNvPr xmlns:dgm14="http://schemas.microsoft.com/office/drawing/2010/diagram" id="0" name="" descr="Slunce"/>
        </a:ext>
      </dgm:extLst>
    </dgm:pt>
    <dgm:pt modelId="{EE321FE6-EC3E-4C5F-BB6F-08E48BE39A21}" type="pres">
      <dgm:prSet presAssocID="{49B86C7F-8B42-4D53-933E-CD86BA847D43}" presName="spaceRect" presStyleCnt="0"/>
      <dgm:spPr/>
    </dgm:pt>
    <dgm:pt modelId="{432E2E65-91EE-4412-95F5-A552901A2FC9}" type="pres">
      <dgm:prSet presAssocID="{49B86C7F-8B42-4D53-933E-CD86BA847D43}" presName="parTx" presStyleLbl="revTx" presStyleIdx="0" presStyleCnt="5">
        <dgm:presLayoutVars>
          <dgm:chMax val="0"/>
          <dgm:chPref val="0"/>
        </dgm:presLayoutVars>
      </dgm:prSet>
      <dgm:spPr/>
      <dgm:t>
        <a:bodyPr/>
        <a:lstStyle/>
        <a:p>
          <a:endParaRPr lang="cs-CZ"/>
        </a:p>
      </dgm:t>
    </dgm:pt>
    <dgm:pt modelId="{53049792-6CF9-4031-95C8-76684E950DC9}" type="pres">
      <dgm:prSet presAssocID="{601839FE-F2E6-4EDB-80CE-92E9503F8AF7}" presName="sibTrans" presStyleCnt="0"/>
      <dgm:spPr/>
    </dgm:pt>
    <dgm:pt modelId="{752804AB-46B6-4B07-A8AA-4281FF52377F}" type="pres">
      <dgm:prSet presAssocID="{2F30C836-4248-4DE0-8E8F-821036BFDDA4}" presName="compNode" presStyleCnt="0"/>
      <dgm:spPr/>
    </dgm:pt>
    <dgm:pt modelId="{D3241354-9A37-4751-8668-EF524D72C9FD}" type="pres">
      <dgm:prSet presAssocID="{2F30C836-4248-4DE0-8E8F-821036BFDDA4}" presName="bgRect" presStyleLbl="bgShp" presStyleIdx="1" presStyleCnt="5"/>
      <dgm:spPr/>
    </dgm:pt>
    <dgm:pt modelId="{EC91E5ED-9A7C-4ABA-94E5-EA9D5E9A09C2}" type="pres">
      <dgm:prSet presAssocID="{2F30C836-4248-4DE0-8E8F-821036BFDDA4}" presName="iconRect" presStyleLbl="node1" presStyleIdx="1" presStyleCnt="5"/>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cs-CZ"/>
        </a:p>
      </dgm:t>
      <dgm:extLst>
        <a:ext uri="{E40237B7-FDA0-4F09-8148-C483321AD2D9}">
          <dgm14:cNvPr xmlns:dgm14="http://schemas.microsoft.com/office/drawing/2010/diagram" id="0" name="" descr="Počítač"/>
        </a:ext>
      </dgm:extLst>
    </dgm:pt>
    <dgm:pt modelId="{214056B0-69A7-4861-8802-44D35743BF4D}" type="pres">
      <dgm:prSet presAssocID="{2F30C836-4248-4DE0-8E8F-821036BFDDA4}" presName="spaceRect" presStyleCnt="0"/>
      <dgm:spPr/>
    </dgm:pt>
    <dgm:pt modelId="{789073F6-2D5A-4D82-B0CA-78726D911CEF}" type="pres">
      <dgm:prSet presAssocID="{2F30C836-4248-4DE0-8E8F-821036BFDDA4}" presName="parTx" presStyleLbl="revTx" presStyleIdx="1" presStyleCnt="5">
        <dgm:presLayoutVars>
          <dgm:chMax val="0"/>
          <dgm:chPref val="0"/>
        </dgm:presLayoutVars>
      </dgm:prSet>
      <dgm:spPr/>
      <dgm:t>
        <a:bodyPr/>
        <a:lstStyle/>
        <a:p>
          <a:endParaRPr lang="cs-CZ"/>
        </a:p>
      </dgm:t>
    </dgm:pt>
    <dgm:pt modelId="{902B2F27-0CB8-412B-ABD5-D5BB8AE1B0BD}" type="pres">
      <dgm:prSet presAssocID="{D3B488BC-B2DA-49FE-A852-ED20F7D8D7AF}" presName="sibTrans" presStyleCnt="0"/>
      <dgm:spPr/>
    </dgm:pt>
    <dgm:pt modelId="{DB525D1B-8541-4AF2-87F6-3A21CBC12A10}" type="pres">
      <dgm:prSet presAssocID="{49E264DD-4270-4756-A55B-42DDD9C5877A}" presName="compNode" presStyleCnt="0"/>
      <dgm:spPr/>
    </dgm:pt>
    <dgm:pt modelId="{E2263B14-533A-4919-A35F-3F03784931F7}" type="pres">
      <dgm:prSet presAssocID="{49E264DD-4270-4756-A55B-42DDD9C5877A}" presName="bgRect" presStyleLbl="bgShp" presStyleIdx="2" presStyleCnt="5"/>
      <dgm:spPr/>
    </dgm:pt>
    <dgm:pt modelId="{E90A4CA2-CDEA-4481-9770-C315873CF0E6}" type="pres">
      <dgm:prSet presAssocID="{49E264DD-4270-4756-A55B-42DDD9C5877A}" presName="iconRect" presStyleLbl="node1" presStyleIdx="2" presStyleCnt="5"/>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cs-CZ"/>
        </a:p>
      </dgm:t>
      <dgm:extLst>
        <a:ext uri="{E40237B7-FDA0-4F09-8148-C483321AD2D9}">
          <dgm14:cNvPr xmlns:dgm14="http://schemas.microsoft.com/office/drawing/2010/diagram" id="0" name="" descr="Smart Phone"/>
        </a:ext>
      </dgm:extLst>
    </dgm:pt>
    <dgm:pt modelId="{044D826E-92B9-46D9-BC32-8EF934902B7D}" type="pres">
      <dgm:prSet presAssocID="{49E264DD-4270-4756-A55B-42DDD9C5877A}" presName="spaceRect" presStyleCnt="0"/>
      <dgm:spPr/>
    </dgm:pt>
    <dgm:pt modelId="{886D196E-52D2-461A-A5C9-8FE1D3CB3169}" type="pres">
      <dgm:prSet presAssocID="{49E264DD-4270-4756-A55B-42DDD9C5877A}" presName="parTx" presStyleLbl="revTx" presStyleIdx="2" presStyleCnt="5">
        <dgm:presLayoutVars>
          <dgm:chMax val="0"/>
          <dgm:chPref val="0"/>
        </dgm:presLayoutVars>
      </dgm:prSet>
      <dgm:spPr/>
      <dgm:t>
        <a:bodyPr/>
        <a:lstStyle/>
        <a:p>
          <a:endParaRPr lang="cs-CZ"/>
        </a:p>
      </dgm:t>
    </dgm:pt>
    <dgm:pt modelId="{705F2311-4C77-4CA4-9554-9D0E02EE439C}" type="pres">
      <dgm:prSet presAssocID="{841A0B8E-1CEB-4889-9380-C41CD31EC12A}" presName="sibTrans" presStyleCnt="0"/>
      <dgm:spPr/>
    </dgm:pt>
    <dgm:pt modelId="{D83F907F-1405-4A79-94F1-85563B5DF92D}" type="pres">
      <dgm:prSet presAssocID="{DFD2D3C0-195D-4951-8EB6-30AD3DDFF4FD}" presName="compNode" presStyleCnt="0"/>
      <dgm:spPr/>
    </dgm:pt>
    <dgm:pt modelId="{57FAD24B-CA64-4BBB-AAE1-39843FAA9DEC}" type="pres">
      <dgm:prSet presAssocID="{DFD2D3C0-195D-4951-8EB6-30AD3DDFF4FD}" presName="bgRect" presStyleLbl="bgShp" presStyleIdx="3" presStyleCnt="5"/>
      <dgm:spPr/>
    </dgm:pt>
    <dgm:pt modelId="{8847D8CF-B3E9-41A6-A483-43F5CEA075B8}" type="pres">
      <dgm:prSet presAssocID="{DFD2D3C0-195D-4951-8EB6-30AD3DDFF4FD}" presName="iconRect" presStyleLbl="node1" presStyleIdx="3" presStyleCnt="5"/>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cs-CZ"/>
        </a:p>
      </dgm:t>
      <dgm:extLst>
        <a:ext uri="{E40237B7-FDA0-4F09-8148-C483321AD2D9}">
          <dgm14:cNvPr xmlns:dgm14="http://schemas.microsoft.com/office/drawing/2010/diagram" id="0" name="" descr="Chat"/>
        </a:ext>
      </dgm:extLst>
    </dgm:pt>
    <dgm:pt modelId="{88916112-C310-4B06-89ED-D114CAB13A7C}" type="pres">
      <dgm:prSet presAssocID="{DFD2D3C0-195D-4951-8EB6-30AD3DDFF4FD}" presName="spaceRect" presStyleCnt="0"/>
      <dgm:spPr/>
    </dgm:pt>
    <dgm:pt modelId="{427D35C2-52E9-4CB2-A512-9848616EC042}" type="pres">
      <dgm:prSet presAssocID="{DFD2D3C0-195D-4951-8EB6-30AD3DDFF4FD}" presName="parTx" presStyleLbl="revTx" presStyleIdx="3" presStyleCnt="5">
        <dgm:presLayoutVars>
          <dgm:chMax val="0"/>
          <dgm:chPref val="0"/>
        </dgm:presLayoutVars>
      </dgm:prSet>
      <dgm:spPr/>
      <dgm:t>
        <a:bodyPr/>
        <a:lstStyle/>
        <a:p>
          <a:endParaRPr lang="cs-CZ"/>
        </a:p>
      </dgm:t>
    </dgm:pt>
    <dgm:pt modelId="{0F5205C3-B3DE-4A0A-87BC-48260FF88816}" type="pres">
      <dgm:prSet presAssocID="{BA89332E-74B8-45FA-8A67-7E1240EB5460}" presName="sibTrans" presStyleCnt="0"/>
      <dgm:spPr/>
    </dgm:pt>
    <dgm:pt modelId="{8CB3586E-B3C6-46C8-9862-C276309DDA88}" type="pres">
      <dgm:prSet presAssocID="{1141BF45-E771-4B23-A244-7F5A09BC49CD}" presName="compNode" presStyleCnt="0"/>
      <dgm:spPr/>
    </dgm:pt>
    <dgm:pt modelId="{C264FCA0-3943-4B60-A516-86E46CE8AF79}" type="pres">
      <dgm:prSet presAssocID="{1141BF45-E771-4B23-A244-7F5A09BC49CD}" presName="bgRect" presStyleLbl="bgShp" presStyleIdx="4" presStyleCnt="5"/>
      <dgm:spPr/>
    </dgm:pt>
    <dgm:pt modelId="{55E3A343-36C6-4371-B57A-4705C0953357}" type="pres">
      <dgm:prSet presAssocID="{1141BF45-E771-4B23-A244-7F5A09BC49CD}" presName="iconRect" presStyleLbl="node1" presStyleIdx="4" presStyleCnt="5"/>
      <dgm:spPr>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t>
        <a:bodyPr/>
        <a:lstStyle/>
        <a:p>
          <a:endParaRPr lang="cs-CZ"/>
        </a:p>
      </dgm:t>
      <dgm:extLst>
        <a:ext uri="{E40237B7-FDA0-4F09-8148-C483321AD2D9}">
          <dgm14:cNvPr xmlns:dgm14="http://schemas.microsoft.com/office/drawing/2010/diagram" id="0" name="" descr="Zaškrtnutí"/>
        </a:ext>
      </dgm:extLst>
    </dgm:pt>
    <dgm:pt modelId="{C436D8CB-DBD6-4CD4-A0CA-A40CBA5161D3}" type="pres">
      <dgm:prSet presAssocID="{1141BF45-E771-4B23-A244-7F5A09BC49CD}" presName="spaceRect" presStyleCnt="0"/>
      <dgm:spPr/>
    </dgm:pt>
    <dgm:pt modelId="{74908DFA-F669-41FB-B1D7-CBECC51FA866}" type="pres">
      <dgm:prSet presAssocID="{1141BF45-E771-4B23-A244-7F5A09BC49CD}" presName="parTx" presStyleLbl="revTx" presStyleIdx="4" presStyleCnt="5">
        <dgm:presLayoutVars>
          <dgm:chMax val="0"/>
          <dgm:chPref val="0"/>
        </dgm:presLayoutVars>
      </dgm:prSet>
      <dgm:spPr/>
      <dgm:t>
        <a:bodyPr/>
        <a:lstStyle/>
        <a:p>
          <a:endParaRPr lang="cs-CZ"/>
        </a:p>
      </dgm:t>
    </dgm:pt>
  </dgm:ptLst>
  <dgm:cxnLst>
    <dgm:cxn modelId="{4453FDD5-5056-43DB-90C4-7380F8A1D127}" srcId="{878CCEA6-8DF1-45D7-B416-90ABDC474FC5}" destId="{DFD2D3C0-195D-4951-8EB6-30AD3DDFF4FD}" srcOrd="3" destOrd="0" parTransId="{51CC8716-D531-450D-9F12-4821536DBFEB}" sibTransId="{BA89332E-74B8-45FA-8A67-7E1240EB5460}"/>
    <dgm:cxn modelId="{69062EE8-4B73-4FB8-B1F4-9A707C422173}" srcId="{878CCEA6-8DF1-45D7-B416-90ABDC474FC5}" destId="{1141BF45-E771-4B23-A244-7F5A09BC49CD}" srcOrd="4" destOrd="0" parTransId="{0187FEBB-F0A0-42DA-8FBE-49E5D9585F90}" sibTransId="{B17F64E4-3A24-4150-A516-379234F5F7DE}"/>
    <dgm:cxn modelId="{5B531110-09B9-4160-A73B-13810EE9C519}" type="presOf" srcId="{DFD2D3C0-195D-4951-8EB6-30AD3DDFF4FD}" destId="{427D35C2-52E9-4CB2-A512-9848616EC042}" srcOrd="0" destOrd="0" presId="urn:microsoft.com/office/officeart/2018/2/layout/IconVerticalSolidList"/>
    <dgm:cxn modelId="{B723F9F9-D0EA-4398-8B5A-4755C28F9E6B}" srcId="{878CCEA6-8DF1-45D7-B416-90ABDC474FC5}" destId="{49B86C7F-8B42-4D53-933E-CD86BA847D43}" srcOrd="0" destOrd="0" parTransId="{040447F2-0CAE-4DC1-A2FD-97B31F0B8D8A}" sibTransId="{601839FE-F2E6-4EDB-80CE-92E9503F8AF7}"/>
    <dgm:cxn modelId="{3A316919-8826-4B25-8E8F-359863FF0E49}" type="presOf" srcId="{1141BF45-E771-4B23-A244-7F5A09BC49CD}" destId="{74908DFA-F669-41FB-B1D7-CBECC51FA866}" srcOrd="0" destOrd="0" presId="urn:microsoft.com/office/officeart/2018/2/layout/IconVerticalSolidList"/>
    <dgm:cxn modelId="{C88405CE-0F9C-4A8F-9299-462A1158B4BB}" type="presOf" srcId="{49E264DD-4270-4756-A55B-42DDD9C5877A}" destId="{886D196E-52D2-461A-A5C9-8FE1D3CB3169}" srcOrd="0" destOrd="0" presId="urn:microsoft.com/office/officeart/2018/2/layout/IconVerticalSolidList"/>
    <dgm:cxn modelId="{F7F8FB36-F81A-436D-85A5-4DBE1EB737F8}" type="presOf" srcId="{878CCEA6-8DF1-45D7-B416-90ABDC474FC5}" destId="{465A7834-9320-4025-8576-1DA442367BEA}" srcOrd="0" destOrd="0" presId="urn:microsoft.com/office/officeart/2018/2/layout/IconVerticalSolidList"/>
    <dgm:cxn modelId="{7CF0E027-5B69-4D24-9C7B-D14F03FEE3DA}" srcId="{878CCEA6-8DF1-45D7-B416-90ABDC474FC5}" destId="{2F30C836-4248-4DE0-8E8F-821036BFDDA4}" srcOrd="1" destOrd="0" parTransId="{B6CB8971-97A8-4D0B-A65B-AC64B3CD6662}" sibTransId="{D3B488BC-B2DA-49FE-A852-ED20F7D8D7AF}"/>
    <dgm:cxn modelId="{C984FFCB-9673-440B-A19C-2EDD3327134E}" type="presOf" srcId="{49B86C7F-8B42-4D53-933E-CD86BA847D43}" destId="{432E2E65-91EE-4412-95F5-A552901A2FC9}" srcOrd="0" destOrd="0" presId="urn:microsoft.com/office/officeart/2018/2/layout/IconVerticalSolidList"/>
    <dgm:cxn modelId="{C2E8EDBB-870F-4BE8-B2F5-C922B41E4146}" type="presOf" srcId="{2F30C836-4248-4DE0-8E8F-821036BFDDA4}" destId="{789073F6-2D5A-4D82-B0CA-78726D911CEF}" srcOrd="0" destOrd="0" presId="urn:microsoft.com/office/officeart/2018/2/layout/IconVerticalSolidList"/>
    <dgm:cxn modelId="{5EBC29CC-6635-4539-B609-1BDA9909B4EB}" srcId="{878CCEA6-8DF1-45D7-B416-90ABDC474FC5}" destId="{49E264DD-4270-4756-A55B-42DDD9C5877A}" srcOrd="2" destOrd="0" parTransId="{B7FCE2A3-B19D-44CC-9C88-D901FECF8CE8}" sibTransId="{841A0B8E-1CEB-4889-9380-C41CD31EC12A}"/>
    <dgm:cxn modelId="{3E72A758-601B-4966-946A-267ED1D2EA54}" type="presParOf" srcId="{465A7834-9320-4025-8576-1DA442367BEA}" destId="{AE086781-7848-469D-8A37-933E441B2B16}" srcOrd="0" destOrd="0" presId="urn:microsoft.com/office/officeart/2018/2/layout/IconVerticalSolidList"/>
    <dgm:cxn modelId="{BFA44074-3F1D-417A-9060-B394883031DB}" type="presParOf" srcId="{AE086781-7848-469D-8A37-933E441B2B16}" destId="{B2205B04-DBF5-49B6-A60A-A6739103874C}" srcOrd="0" destOrd="0" presId="urn:microsoft.com/office/officeart/2018/2/layout/IconVerticalSolidList"/>
    <dgm:cxn modelId="{C1A66C6D-FBC3-4E5F-A777-024AD1A143E2}" type="presParOf" srcId="{AE086781-7848-469D-8A37-933E441B2B16}" destId="{A826B0DE-AAB3-4EF8-8479-357FA5C54539}" srcOrd="1" destOrd="0" presId="urn:microsoft.com/office/officeart/2018/2/layout/IconVerticalSolidList"/>
    <dgm:cxn modelId="{E173B7C3-91CD-4FE4-8F5D-EADA1229AD72}" type="presParOf" srcId="{AE086781-7848-469D-8A37-933E441B2B16}" destId="{EE321FE6-EC3E-4C5F-BB6F-08E48BE39A21}" srcOrd="2" destOrd="0" presId="urn:microsoft.com/office/officeart/2018/2/layout/IconVerticalSolidList"/>
    <dgm:cxn modelId="{2A7040B0-6F7D-4393-BB0E-25FA9E34AFF6}" type="presParOf" srcId="{AE086781-7848-469D-8A37-933E441B2B16}" destId="{432E2E65-91EE-4412-95F5-A552901A2FC9}" srcOrd="3" destOrd="0" presId="urn:microsoft.com/office/officeart/2018/2/layout/IconVerticalSolidList"/>
    <dgm:cxn modelId="{1608617D-F195-48CE-8BEC-4AD63E5F8770}" type="presParOf" srcId="{465A7834-9320-4025-8576-1DA442367BEA}" destId="{53049792-6CF9-4031-95C8-76684E950DC9}" srcOrd="1" destOrd="0" presId="urn:microsoft.com/office/officeart/2018/2/layout/IconVerticalSolidList"/>
    <dgm:cxn modelId="{FAC36DBE-52FB-434D-A51E-9619BB1B0FA8}" type="presParOf" srcId="{465A7834-9320-4025-8576-1DA442367BEA}" destId="{752804AB-46B6-4B07-A8AA-4281FF52377F}" srcOrd="2" destOrd="0" presId="urn:microsoft.com/office/officeart/2018/2/layout/IconVerticalSolidList"/>
    <dgm:cxn modelId="{4BF20CBD-C405-4C0A-9B12-C521C70C4066}" type="presParOf" srcId="{752804AB-46B6-4B07-A8AA-4281FF52377F}" destId="{D3241354-9A37-4751-8668-EF524D72C9FD}" srcOrd="0" destOrd="0" presId="urn:microsoft.com/office/officeart/2018/2/layout/IconVerticalSolidList"/>
    <dgm:cxn modelId="{8CE5D20A-5B27-4F57-92D9-6D0992D3A8DF}" type="presParOf" srcId="{752804AB-46B6-4B07-A8AA-4281FF52377F}" destId="{EC91E5ED-9A7C-4ABA-94E5-EA9D5E9A09C2}" srcOrd="1" destOrd="0" presId="urn:microsoft.com/office/officeart/2018/2/layout/IconVerticalSolidList"/>
    <dgm:cxn modelId="{2A5BF761-6838-4FB3-9C89-12E219739193}" type="presParOf" srcId="{752804AB-46B6-4B07-A8AA-4281FF52377F}" destId="{214056B0-69A7-4861-8802-44D35743BF4D}" srcOrd="2" destOrd="0" presId="urn:microsoft.com/office/officeart/2018/2/layout/IconVerticalSolidList"/>
    <dgm:cxn modelId="{7A63A10F-DFFA-424E-923C-141E814F964E}" type="presParOf" srcId="{752804AB-46B6-4B07-A8AA-4281FF52377F}" destId="{789073F6-2D5A-4D82-B0CA-78726D911CEF}" srcOrd="3" destOrd="0" presId="urn:microsoft.com/office/officeart/2018/2/layout/IconVerticalSolidList"/>
    <dgm:cxn modelId="{5C6BB208-4684-46C8-A14F-13C191E4F13F}" type="presParOf" srcId="{465A7834-9320-4025-8576-1DA442367BEA}" destId="{902B2F27-0CB8-412B-ABD5-D5BB8AE1B0BD}" srcOrd="3" destOrd="0" presId="urn:microsoft.com/office/officeart/2018/2/layout/IconVerticalSolidList"/>
    <dgm:cxn modelId="{776E75F4-BE4C-4E2C-BFE0-918315D140B8}" type="presParOf" srcId="{465A7834-9320-4025-8576-1DA442367BEA}" destId="{DB525D1B-8541-4AF2-87F6-3A21CBC12A10}" srcOrd="4" destOrd="0" presId="urn:microsoft.com/office/officeart/2018/2/layout/IconVerticalSolidList"/>
    <dgm:cxn modelId="{400E7EBD-58F0-4F42-921F-30EAE7320765}" type="presParOf" srcId="{DB525D1B-8541-4AF2-87F6-3A21CBC12A10}" destId="{E2263B14-533A-4919-A35F-3F03784931F7}" srcOrd="0" destOrd="0" presId="urn:microsoft.com/office/officeart/2018/2/layout/IconVerticalSolidList"/>
    <dgm:cxn modelId="{297B23B5-D5AE-428F-92BF-1C2751D55536}" type="presParOf" srcId="{DB525D1B-8541-4AF2-87F6-3A21CBC12A10}" destId="{E90A4CA2-CDEA-4481-9770-C315873CF0E6}" srcOrd="1" destOrd="0" presId="urn:microsoft.com/office/officeart/2018/2/layout/IconVerticalSolidList"/>
    <dgm:cxn modelId="{AB887AEA-6870-45A8-B0FE-FC0563FD544E}" type="presParOf" srcId="{DB525D1B-8541-4AF2-87F6-3A21CBC12A10}" destId="{044D826E-92B9-46D9-BC32-8EF934902B7D}" srcOrd="2" destOrd="0" presId="urn:microsoft.com/office/officeart/2018/2/layout/IconVerticalSolidList"/>
    <dgm:cxn modelId="{A62C7418-E373-4289-ACE1-90D98A03BBE7}" type="presParOf" srcId="{DB525D1B-8541-4AF2-87F6-3A21CBC12A10}" destId="{886D196E-52D2-461A-A5C9-8FE1D3CB3169}" srcOrd="3" destOrd="0" presId="urn:microsoft.com/office/officeart/2018/2/layout/IconVerticalSolidList"/>
    <dgm:cxn modelId="{FFFC3A06-61BE-43CF-B1FE-D3B15E0141BB}" type="presParOf" srcId="{465A7834-9320-4025-8576-1DA442367BEA}" destId="{705F2311-4C77-4CA4-9554-9D0E02EE439C}" srcOrd="5" destOrd="0" presId="urn:microsoft.com/office/officeart/2018/2/layout/IconVerticalSolidList"/>
    <dgm:cxn modelId="{DC3A8C2C-9804-40E2-82B5-380F86C4D0FD}" type="presParOf" srcId="{465A7834-9320-4025-8576-1DA442367BEA}" destId="{D83F907F-1405-4A79-94F1-85563B5DF92D}" srcOrd="6" destOrd="0" presId="urn:microsoft.com/office/officeart/2018/2/layout/IconVerticalSolidList"/>
    <dgm:cxn modelId="{7B582795-8CA1-4851-8630-C460F8F7ADE8}" type="presParOf" srcId="{D83F907F-1405-4A79-94F1-85563B5DF92D}" destId="{57FAD24B-CA64-4BBB-AAE1-39843FAA9DEC}" srcOrd="0" destOrd="0" presId="urn:microsoft.com/office/officeart/2018/2/layout/IconVerticalSolidList"/>
    <dgm:cxn modelId="{EE89C977-EB43-4478-9F99-1BC2FFBA5152}" type="presParOf" srcId="{D83F907F-1405-4A79-94F1-85563B5DF92D}" destId="{8847D8CF-B3E9-41A6-A483-43F5CEA075B8}" srcOrd="1" destOrd="0" presId="urn:microsoft.com/office/officeart/2018/2/layout/IconVerticalSolidList"/>
    <dgm:cxn modelId="{6FECFC5A-958F-49F8-998C-E3AB43BF3D86}" type="presParOf" srcId="{D83F907F-1405-4A79-94F1-85563B5DF92D}" destId="{88916112-C310-4B06-89ED-D114CAB13A7C}" srcOrd="2" destOrd="0" presId="urn:microsoft.com/office/officeart/2018/2/layout/IconVerticalSolidList"/>
    <dgm:cxn modelId="{DA203C1E-BC30-4A43-A995-2DB619F27FAB}" type="presParOf" srcId="{D83F907F-1405-4A79-94F1-85563B5DF92D}" destId="{427D35C2-52E9-4CB2-A512-9848616EC042}" srcOrd="3" destOrd="0" presId="urn:microsoft.com/office/officeart/2018/2/layout/IconVerticalSolidList"/>
    <dgm:cxn modelId="{C525BEAC-1CE5-4EEF-9F69-EF7B4F1433C3}" type="presParOf" srcId="{465A7834-9320-4025-8576-1DA442367BEA}" destId="{0F5205C3-B3DE-4A0A-87BC-48260FF88816}" srcOrd="7" destOrd="0" presId="urn:microsoft.com/office/officeart/2018/2/layout/IconVerticalSolidList"/>
    <dgm:cxn modelId="{D019110B-E9C3-4547-885C-6F941235BBF0}" type="presParOf" srcId="{465A7834-9320-4025-8576-1DA442367BEA}" destId="{8CB3586E-B3C6-46C8-9862-C276309DDA88}" srcOrd="8" destOrd="0" presId="urn:microsoft.com/office/officeart/2018/2/layout/IconVerticalSolidList"/>
    <dgm:cxn modelId="{CAA0DF00-F13C-49DD-82B5-C8D871C2BC6F}" type="presParOf" srcId="{8CB3586E-B3C6-46C8-9862-C276309DDA88}" destId="{C264FCA0-3943-4B60-A516-86E46CE8AF79}" srcOrd="0" destOrd="0" presId="urn:microsoft.com/office/officeart/2018/2/layout/IconVerticalSolidList"/>
    <dgm:cxn modelId="{7C6C53B0-D26E-4A02-A74E-5448D3F9BE1A}" type="presParOf" srcId="{8CB3586E-B3C6-46C8-9862-C276309DDA88}" destId="{55E3A343-36C6-4371-B57A-4705C0953357}" srcOrd="1" destOrd="0" presId="urn:microsoft.com/office/officeart/2018/2/layout/IconVerticalSolidList"/>
    <dgm:cxn modelId="{BC191A80-A3BA-43E2-B3C2-3F07EE664566}" type="presParOf" srcId="{8CB3586E-B3C6-46C8-9862-C276309DDA88}" destId="{C436D8CB-DBD6-4CD4-A0CA-A40CBA5161D3}" srcOrd="2" destOrd="0" presId="urn:microsoft.com/office/officeart/2018/2/layout/IconVerticalSolidList"/>
    <dgm:cxn modelId="{C3875065-445B-4657-8FD0-F803A2119053}" type="presParOf" srcId="{8CB3586E-B3C6-46C8-9862-C276309DDA88}" destId="{74908DFA-F669-41FB-B1D7-CBECC51FA86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D136834-9232-44C5-9710-24D0C94C8F58}"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819E13F5-5B2C-4715-9EE1-9BA090561868}">
      <dgm:prSet/>
      <dgm:spPr/>
      <dgm:t>
        <a:bodyPr/>
        <a:lstStyle/>
        <a:p>
          <a:r>
            <a:rPr lang="cs-CZ"/>
            <a:t>V terénu</a:t>
          </a:r>
          <a:endParaRPr lang="en-US"/>
        </a:p>
      </dgm:t>
    </dgm:pt>
    <dgm:pt modelId="{7B994908-CD18-40E7-BF11-FAC5617D48CD}" type="parTrans" cxnId="{4A5D1B1A-5998-4009-90C4-0DF1A5CD3FB7}">
      <dgm:prSet/>
      <dgm:spPr/>
      <dgm:t>
        <a:bodyPr/>
        <a:lstStyle/>
        <a:p>
          <a:endParaRPr lang="en-US"/>
        </a:p>
      </dgm:t>
    </dgm:pt>
    <dgm:pt modelId="{C4250A83-7B08-447B-BDE1-0FEC870BB5FF}" type="sibTrans" cxnId="{4A5D1B1A-5998-4009-90C4-0DF1A5CD3FB7}">
      <dgm:prSet/>
      <dgm:spPr/>
      <dgm:t>
        <a:bodyPr/>
        <a:lstStyle/>
        <a:p>
          <a:endParaRPr lang="en-US"/>
        </a:p>
      </dgm:t>
    </dgm:pt>
    <dgm:pt modelId="{29A4EC44-051E-43A8-AA67-C74E7DDD1537}">
      <dgm:prSet/>
      <dgm:spPr/>
      <dgm:t>
        <a:bodyPr/>
        <a:lstStyle/>
        <a:p>
          <a:r>
            <a:rPr lang="cs-CZ"/>
            <a:t>V domácnosti</a:t>
          </a:r>
          <a:endParaRPr lang="en-US"/>
        </a:p>
      </dgm:t>
    </dgm:pt>
    <dgm:pt modelId="{1572A04F-0286-4D81-A467-74C83EB2CD27}" type="parTrans" cxnId="{F065BEE6-BAC1-4F6B-8ABC-ACEB3E67CDF3}">
      <dgm:prSet/>
      <dgm:spPr/>
      <dgm:t>
        <a:bodyPr/>
        <a:lstStyle/>
        <a:p>
          <a:endParaRPr lang="en-US"/>
        </a:p>
      </dgm:t>
    </dgm:pt>
    <dgm:pt modelId="{E9441468-B212-412C-9BF2-B65426FF66BB}" type="sibTrans" cxnId="{F065BEE6-BAC1-4F6B-8ABC-ACEB3E67CDF3}">
      <dgm:prSet/>
      <dgm:spPr/>
      <dgm:t>
        <a:bodyPr/>
        <a:lstStyle/>
        <a:p>
          <a:endParaRPr lang="en-US"/>
        </a:p>
      </dgm:t>
    </dgm:pt>
    <dgm:pt modelId="{C50D058A-8C00-49A7-B0DC-926748D09DC3}">
      <dgm:prSet/>
      <dgm:spPr/>
      <dgm:t>
        <a:bodyPr/>
        <a:lstStyle/>
        <a:p>
          <a:r>
            <a:rPr lang="cs-CZ"/>
            <a:t>V zařízení / kanceláři</a:t>
          </a:r>
          <a:endParaRPr lang="en-US"/>
        </a:p>
      </dgm:t>
    </dgm:pt>
    <dgm:pt modelId="{8E5DE70D-2BAB-489F-8034-C7867C765868}" type="parTrans" cxnId="{F9FED4E3-BFE4-42F0-89AB-B948CE00BC77}">
      <dgm:prSet/>
      <dgm:spPr/>
      <dgm:t>
        <a:bodyPr/>
        <a:lstStyle/>
        <a:p>
          <a:endParaRPr lang="en-US"/>
        </a:p>
      </dgm:t>
    </dgm:pt>
    <dgm:pt modelId="{0AB890D9-3FCC-4F94-A808-BCAF346F09DA}" type="sibTrans" cxnId="{F9FED4E3-BFE4-42F0-89AB-B948CE00BC77}">
      <dgm:prSet/>
      <dgm:spPr/>
      <dgm:t>
        <a:bodyPr/>
        <a:lstStyle/>
        <a:p>
          <a:endParaRPr lang="en-US"/>
        </a:p>
      </dgm:t>
    </dgm:pt>
    <dgm:pt modelId="{B1711AA8-9B43-47A5-B0BB-9FE4819758C3}">
      <dgm:prSet/>
      <dgm:spPr/>
      <dgm:t>
        <a:bodyPr/>
        <a:lstStyle/>
        <a:p>
          <a:r>
            <a:rPr lang="cs-CZ"/>
            <a:t>Doprovod klienta</a:t>
          </a:r>
          <a:endParaRPr lang="en-US"/>
        </a:p>
      </dgm:t>
    </dgm:pt>
    <dgm:pt modelId="{27A0093C-7E39-4D3A-81E9-30A8B99AA8D5}" type="parTrans" cxnId="{7EE6EF02-7AF2-4BF9-A69A-C8AEFE3D5AF0}">
      <dgm:prSet/>
      <dgm:spPr/>
      <dgm:t>
        <a:bodyPr/>
        <a:lstStyle/>
        <a:p>
          <a:endParaRPr lang="en-US"/>
        </a:p>
      </dgm:t>
    </dgm:pt>
    <dgm:pt modelId="{0A745D10-600A-4122-865A-86113A5404DF}" type="sibTrans" cxnId="{7EE6EF02-7AF2-4BF9-A69A-C8AEFE3D5AF0}">
      <dgm:prSet/>
      <dgm:spPr/>
      <dgm:t>
        <a:bodyPr/>
        <a:lstStyle/>
        <a:p>
          <a:endParaRPr lang="en-US"/>
        </a:p>
      </dgm:t>
    </dgm:pt>
    <dgm:pt modelId="{7DE5211B-411A-4DD6-8B5C-928EA83C432C}" type="pres">
      <dgm:prSet presAssocID="{4D136834-9232-44C5-9710-24D0C94C8F58}" presName="linear" presStyleCnt="0">
        <dgm:presLayoutVars>
          <dgm:animLvl val="lvl"/>
          <dgm:resizeHandles val="exact"/>
        </dgm:presLayoutVars>
      </dgm:prSet>
      <dgm:spPr/>
      <dgm:t>
        <a:bodyPr/>
        <a:lstStyle/>
        <a:p>
          <a:endParaRPr lang="cs-CZ"/>
        </a:p>
      </dgm:t>
    </dgm:pt>
    <dgm:pt modelId="{3CBEF497-4B58-4018-B586-78EEE1B6B491}" type="pres">
      <dgm:prSet presAssocID="{819E13F5-5B2C-4715-9EE1-9BA090561868}" presName="parentText" presStyleLbl="node1" presStyleIdx="0" presStyleCnt="4">
        <dgm:presLayoutVars>
          <dgm:chMax val="0"/>
          <dgm:bulletEnabled val="1"/>
        </dgm:presLayoutVars>
      </dgm:prSet>
      <dgm:spPr/>
      <dgm:t>
        <a:bodyPr/>
        <a:lstStyle/>
        <a:p>
          <a:endParaRPr lang="cs-CZ"/>
        </a:p>
      </dgm:t>
    </dgm:pt>
    <dgm:pt modelId="{63FC0895-C8A2-4BF9-B539-59EE713F403A}" type="pres">
      <dgm:prSet presAssocID="{C4250A83-7B08-447B-BDE1-0FEC870BB5FF}" presName="spacer" presStyleCnt="0"/>
      <dgm:spPr/>
    </dgm:pt>
    <dgm:pt modelId="{D8FE14AB-9776-44F6-B882-B1D27E931DE1}" type="pres">
      <dgm:prSet presAssocID="{29A4EC44-051E-43A8-AA67-C74E7DDD1537}" presName="parentText" presStyleLbl="node1" presStyleIdx="1" presStyleCnt="4">
        <dgm:presLayoutVars>
          <dgm:chMax val="0"/>
          <dgm:bulletEnabled val="1"/>
        </dgm:presLayoutVars>
      </dgm:prSet>
      <dgm:spPr/>
      <dgm:t>
        <a:bodyPr/>
        <a:lstStyle/>
        <a:p>
          <a:endParaRPr lang="cs-CZ"/>
        </a:p>
      </dgm:t>
    </dgm:pt>
    <dgm:pt modelId="{7DE22948-D1F3-4EB3-90CF-486E3FEF66BA}" type="pres">
      <dgm:prSet presAssocID="{E9441468-B212-412C-9BF2-B65426FF66BB}" presName="spacer" presStyleCnt="0"/>
      <dgm:spPr/>
    </dgm:pt>
    <dgm:pt modelId="{6092EB8D-5A49-4C11-8C6F-CE554608D4E5}" type="pres">
      <dgm:prSet presAssocID="{C50D058A-8C00-49A7-B0DC-926748D09DC3}" presName="parentText" presStyleLbl="node1" presStyleIdx="2" presStyleCnt="4">
        <dgm:presLayoutVars>
          <dgm:chMax val="0"/>
          <dgm:bulletEnabled val="1"/>
        </dgm:presLayoutVars>
      </dgm:prSet>
      <dgm:spPr/>
      <dgm:t>
        <a:bodyPr/>
        <a:lstStyle/>
        <a:p>
          <a:endParaRPr lang="cs-CZ"/>
        </a:p>
      </dgm:t>
    </dgm:pt>
    <dgm:pt modelId="{55B37675-C75A-4667-B21E-0B0998113B31}" type="pres">
      <dgm:prSet presAssocID="{0AB890D9-3FCC-4F94-A808-BCAF346F09DA}" presName="spacer" presStyleCnt="0"/>
      <dgm:spPr/>
    </dgm:pt>
    <dgm:pt modelId="{64E6F097-61B1-49C4-8EF4-89746E319439}" type="pres">
      <dgm:prSet presAssocID="{B1711AA8-9B43-47A5-B0BB-9FE4819758C3}" presName="parentText" presStyleLbl="node1" presStyleIdx="3" presStyleCnt="4">
        <dgm:presLayoutVars>
          <dgm:chMax val="0"/>
          <dgm:bulletEnabled val="1"/>
        </dgm:presLayoutVars>
      </dgm:prSet>
      <dgm:spPr/>
      <dgm:t>
        <a:bodyPr/>
        <a:lstStyle/>
        <a:p>
          <a:endParaRPr lang="cs-CZ"/>
        </a:p>
      </dgm:t>
    </dgm:pt>
  </dgm:ptLst>
  <dgm:cxnLst>
    <dgm:cxn modelId="{E7C67919-CDE1-4FF7-ABC2-3C34B8BCC556}" type="presOf" srcId="{B1711AA8-9B43-47A5-B0BB-9FE4819758C3}" destId="{64E6F097-61B1-49C4-8EF4-89746E319439}" srcOrd="0" destOrd="0" presId="urn:microsoft.com/office/officeart/2005/8/layout/vList2"/>
    <dgm:cxn modelId="{7EE6EF02-7AF2-4BF9-A69A-C8AEFE3D5AF0}" srcId="{4D136834-9232-44C5-9710-24D0C94C8F58}" destId="{B1711AA8-9B43-47A5-B0BB-9FE4819758C3}" srcOrd="3" destOrd="0" parTransId="{27A0093C-7E39-4D3A-81E9-30A8B99AA8D5}" sibTransId="{0A745D10-600A-4122-865A-86113A5404DF}"/>
    <dgm:cxn modelId="{C9FDE9DB-C718-4560-919F-6216EC24C8E3}" type="presOf" srcId="{819E13F5-5B2C-4715-9EE1-9BA090561868}" destId="{3CBEF497-4B58-4018-B586-78EEE1B6B491}" srcOrd="0" destOrd="0" presId="urn:microsoft.com/office/officeart/2005/8/layout/vList2"/>
    <dgm:cxn modelId="{E1736E74-2E34-4DFC-AB9D-430DCAB6E5E7}" type="presOf" srcId="{29A4EC44-051E-43A8-AA67-C74E7DDD1537}" destId="{D8FE14AB-9776-44F6-B882-B1D27E931DE1}" srcOrd="0" destOrd="0" presId="urn:microsoft.com/office/officeart/2005/8/layout/vList2"/>
    <dgm:cxn modelId="{4A5D1B1A-5998-4009-90C4-0DF1A5CD3FB7}" srcId="{4D136834-9232-44C5-9710-24D0C94C8F58}" destId="{819E13F5-5B2C-4715-9EE1-9BA090561868}" srcOrd="0" destOrd="0" parTransId="{7B994908-CD18-40E7-BF11-FAC5617D48CD}" sibTransId="{C4250A83-7B08-447B-BDE1-0FEC870BB5FF}"/>
    <dgm:cxn modelId="{F065BEE6-BAC1-4F6B-8ABC-ACEB3E67CDF3}" srcId="{4D136834-9232-44C5-9710-24D0C94C8F58}" destId="{29A4EC44-051E-43A8-AA67-C74E7DDD1537}" srcOrd="1" destOrd="0" parTransId="{1572A04F-0286-4D81-A467-74C83EB2CD27}" sibTransId="{E9441468-B212-412C-9BF2-B65426FF66BB}"/>
    <dgm:cxn modelId="{05F682A8-C8D9-4A23-9A4D-ECC424E31729}" type="presOf" srcId="{4D136834-9232-44C5-9710-24D0C94C8F58}" destId="{7DE5211B-411A-4DD6-8B5C-928EA83C432C}" srcOrd="0" destOrd="0" presId="urn:microsoft.com/office/officeart/2005/8/layout/vList2"/>
    <dgm:cxn modelId="{DDCEA083-07D9-42AD-9D04-A23C85075DA5}" type="presOf" srcId="{C50D058A-8C00-49A7-B0DC-926748D09DC3}" destId="{6092EB8D-5A49-4C11-8C6F-CE554608D4E5}" srcOrd="0" destOrd="0" presId="urn:microsoft.com/office/officeart/2005/8/layout/vList2"/>
    <dgm:cxn modelId="{F9FED4E3-BFE4-42F0-89AB-B948CE00BC77}" srcId="{4D136834-9232-44C5-9710-24D0C94C8F58}" destId="{C50D058A-8C00-49A7-B0DC-926748D09DC3}" srcOrd="2" destOrd="0" parTransId="{8E5DE70D-2BAB-489F-8034-C7867C765868}" sibTransId="{0AB890D9-3FCC-4F94-A808-BCAF346F09DA}"/>
    <dgm:cxn modelId="{93A7276B-3B59-4F0F-A65B-A7DE802F1683}" type="presParOf" srcId="{7DE5211B-411A-4DD6-8B5C-928EA83C432C}" destId="{3CBEF497-4B58-4018-B586-78EEE1B6B491}" srcOrd="0" destOrd="0" presId="urn:microsoft.com/office/officeart/2005/8/layout/vList2"/>
    <dgm:cxn modelId="{DBE97843-7F6F-476C-8B9C-261AE59599CF}" type="presParOf" srcId="{7DE5211B-411A-4DD6-8B5C-928EA83C432C}" destId="{63FC0895-C8A2-4BF9-B539-59EE713F403A}" srcOrd="1" destOrd="0" presId="urn:microsoft.com/office/officeart/2005/8/layout/vList2"/>
    <dgm:cxn modelId="{9867A733-1356-44CF-8F40-C5F32DFD33EB}" type="presParOf" srcId="{7DE5211B-411A-4DD6-8B5C-928EA83C432C}" destId="{D8FE14AB-9776-44F6-B882-B1D27E931DE1}" srcOrd="2" destOrd="0" presId="urn:microsoft.com/office/officeart/2005/8/layout/vList2"/>
    <dgm:cxn modelId="{CE1E5E72-4380-4961-A2DB-62D73A8C83D3}" type="presParOf" srcId="{7DE5211B-411A-4DD6-8B5C-928EA83C432C}" destId="{7DE22948-D1F3-4EB3-90CF-486E3FEF66BA}" srcOrd="3" destOrd="0" presId="urn:microsoft.com/office/officeart/2005/8/layout/vList2"/>
    <dgm:cxn modelId="{840F990D-0A9A-45F4-A76F-5611F6BC599E}" type="presParOf" srcId="{7DE5211B-411A-4DD6-8B5C-928EA83C432C}" destId="{6092EB8D-5A49-4C11-8C6F-CE554608D4E5}" srcOrd="4" destOrd="0" presId="urn:microsoft.com/office/officeart/2005/8/layout/vList2"/>
    <dgm:cxn modelId="{A151AD86-1ECA-4233-B724-C3CEFF595948}" type="presParOf" srcId="{7DE5211B-411A-4DD6-8B5C-928EA83C432C}" destId="{55B37675-C75A-4667-B21E-0B0998113B31}" srcOrd="5" destOrd="0" presId="urn:microsoft.com/office/officeart/2005/8/layout/vList2"/>
    <dgm:cxn modelId="{3FC3B015-DACC-4032-91B8-EEB63BB2AEE6}" type="presParOf" srcId="{7DE5211B-411A-4DD6-8B5C-928EA83C432C}" destId="{64E6F097-61B1-49C4-8EF4-89746E31943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226F1C8-5A93-467B-B792-CC199C8C3CD2}"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EAEAE3A0-2414-4B88-9AEC-49D1888A6FEF}">
      <dgm:prSet/>
      <dgm:spPr/>
      <dgm:t>
        <a:bodyPr/>
        <a:lstStyle/>
        <a:p>
          <a:r>
            <a:rPr lang="cs-CZ"/>
            <a:t>Listina základních práv a svobod</a:t>
          </a:r>
          <a:endParaRPr lang="en-US"/>
        </a:p>
      </dgm:t>
    </dgm:pt>
    <dgm:pt modelId="{AA01C2F8-FC12-4264-950C-11CE820DDB47}" type="parTrans" cxnId="{601ABB2D-5B92-445D-864C-9B2A25347CC9}">
      <dgm:prSet/>
      <dgm:spPr/>
      <dgm:t>
        <a:bodyPr/>
        <a:lstStyle/>
        <a:p>
          <a:endParaRPr lang="en-US"/>
        </a:p>
      </dgm:t>
    </dgm:pt>
    <dgm:pt modelId="{C6AC66C4-515A-470B-B55A-9EF6B0B49F52}" type="sibTrans" cxnId="{601ABB2D-5B92-445D-864C-9B2A25347CC9}">
      <dgm:prSet/>
      <dgm:spPr/>
      <dgm:t>
        <a:bodyPr/>
        <a:lstStyle/>
        <a:p>
          <a:endParaRPr lang="en-US"/>
        </a:p>
      </dgm:t>
    </dgm:pt>
    <dgm:pt modelId="{BD52B915-4C2F-4779-82BE-448953106447}">
      <dgm:prSet/>
      <dgm:spPr/>
      <dgm:t>
        <a:bodyPr/>
        <a:lstStyle/>
        <a:p>
          <a:r>
            <a:rPr lang="cs-CZ"/>
            <a:t>Občanský zákoník</a:t>
          </a:r>
          <a:endParaRPr lang="en-US"/>
        </a:p>
      </dgm:t>
    </dgm:pt>
    <dgm:pt modelId="{BE3059B6-0FF2-42B9-A00A-E26DA8D4778C}" type="parTrans" cxnId="{96D9DF68-598C-409F-B5CC-E3AB2B6CF70C}">
      <dgm:prSet/>
      <dgm:spPr/>
      <dgm:t>
        <a:bodyPr/>
        <a:lstStyle/>
        <a:p>
          <a:endParaRPr lang="en-US"/>
        </a:p>
      </dgm:t>
    </dgm:pt>
    <dgm:pt modelId="{E911E2C7-1036-497B-B066-B324E1D7F742}" type="sibTrans" cxnId="{96D9DF68-598C-409F-B5CC-E3AB2B6CF70C}">
      <dgm:prSet/>
      <dgm:spPr/>
      <dgm:t>
        <a:bodyPr/>
        <a:lstStyle/>
        <a:p>
          <a:endParaRPr lang="en-US"/>
        </a:p>
      </dgm:t>
    </dgm:pt>
    <dgm:pt modelId="{4A4BCE7B-E30D-4C9B-BCE5-0C9830AE133C}">
      <dgm:prSet/>
      <dgm:spPr/>
      <dgm:t>
        <a:bodyPr/>
        <a:lstStyle/>
        <a:p>
          <a:r>
            <a:rPr lang="cs-CZ"/>
            <a:t>Zákoník práce</a:t>
          </a:r>
          <a:endParaRPr lang="en-US"/>
        </a:p>
      </dgm:t>
    </dgm:pt>
    <dgm:pt modelId="{765C2072-4BC0-4A6D-87C1-F0134ACB8A25}" type="parTrans" cxnId="{A5E93CE6-3083-4019-8664-20617B106C58}">
      <dgm:prSet/>
      <dgm:spPr/>
      <dgm:t>
        <a:bodyPr/>
        <a:lstStyle/>
        <a:p>
          <a:endParaRPr lang="en-US"/>
        </a:p>
      </dgm:t>
    </dgm:pt>
    <dgm:pt modelId="{B37B272F-A986-4DD0-AA6F-ADFD302B77EB}" type="sibTrans" cxnId="{A5E93CE6-3083-4019-8664-20617B106C58}">
      <dgm:prSet/>
      <dgm:spPr/>
      <dgm:t>
        <a:bodyPr/>
        <a:lstStyle/>
        <a:p>
          <a:endParaRPr lang="en-US"/>
        </a:p>
      </dgm:t>
    </dgm:pt>
    <dgm:pt modelId="{CAC9A8A8-AD1D-4EEC-B207-CDF390362EC8}">
      <dgm:prSet/>
      <dgm:spPr/>
      <dgm:t>
        <a:bodyPr/>
        <a:lstStyle/>
        <a:p>
          <a:r>
            <a:rPr lang="cs-CZ"/>
            <a:t>Zákon o sociálních službách</a:t>
          </a:r>
          <a:endParaRPr lang="en-US"/>
        </a:p>
      </dgm:t>
    </dgm:pt>
    <dgm:pt modelId="{3EACB0AC-FF67-44AF-81EA-CC85FE6D6972}" type="parTrans" cxnId="{A2C252CB-6469-41B4-A585-53B6D2FAAE77}">
      <dgm:prSet/>
      <dgm:spPr/>
      <dgm:t>
        <a:bodyPr/>
        <a:lstStyle/>
        <a:p>
          <a:endParaRPr lang="en-US"/>
        </a:p>
      </dgm:t>
    </dgm:pt>
    <dgm:pt modelId="{A07567DF-74E5-4555-854A-99691FD6956D}" type="sibTrans" cxnId="{A2C252CB-6469-41B4-A585-53B6D2FAAE77}">
      <dgm:prSet/>
      <dgm:spPr/>
      <dgm:t>
        <a:bodyPr/>
        <a:lstStyle/>
        <a:p>
          <a:endParaRPr lang="en-US"/>
        </a:p>
      </dgm:t>
    </dgm:pt>
    <dgm:pt modelId="{53C46994-5A2A-41CC-A999-ACB5D0B1150E}">
      <dgm:prSet/>
      <dgm:spPr/>
      <dgm:t>
        <a:bodyPr/>
        <a:lstStyle/>
        <a:p>
          <a:r>
            <a:rPr lang="cs-CZ"/>
            <a:t>Standardy kvality sociálních služeb</a:t>
          </a:r>
          <a:endParaRPr lang="en-US"/>
        </a:p>
      </dgm:t>
    </dgm:pt>
    <dgm:pt modelId="{C75078CD-BE76-45DF-A64A-EB2DA0F15878}" type="parTrans" cxnId="{ED582185-F0E1-4B9B-88BA-9E4D43A59C2F}">
      <dgm:prSet/>
      <dgm:spPr/>
      <dgm:t>
        <a:bodyPr/>
        <a:lstStyle/>
        <a:p>
          <a:endParaRPr lang="en-US"/>
        </a:p>
      </dgm:t>
    </dgm:pt>
    <dgm:pt modelId="{007237BD-45D7-44D4-A31D-0434ABD93D00}" type="sibTrans" cxnId="{ED582185-F0E1-4B9B-88BA-9E4D43A59C2F}">
      <dgm:prSet/>
      <dgm:spPr/>
      <dgm:t>
        <a:bodyPr/>
        <a:lstStyle/>
        <a:p>
          <a:endParaRPr lang="en-US"/>
        </a:p>
      </dgm:t>
    </dgm:pt>
    <dgm:pt modelId="{82C4DD87-7A92-4583-AF91-8B0016E6D930}" type="pres">
      <dgm:prSet presAssocID="{0226F1C8-5A93-467B-B792-CC199C8C3CD2}" presName="linear" presStyleCnt="0">
        <dgm:presLayoutVars>
          <dgm:animLvl val="lvl"/>
          <dgm:resizeHandles val="exact"/>
        </dgm:presLayoutVars>
      </dgm:prSet>
      <dgm:spPr/>
      <dgm:t>
        <a:bodyPr/>
        <a:lstStyle/>
        <a:p>
          <a:endParaRPr lang="cs-CZ"/>
        </a:p>
      </dgm:t>
    </dgm:pt>
    <dgm:pt modelId="{44AE7AAB-46A2-4FB5-967B-03B92D89B8DA}" type="pres">
      <dgm:prSet presAssocID="{EAEAE3A0-2414-4B88-9AEC-49D1888A6FEF}" presName="parentText" presStyleLbl="node1" presStyleIdx="0" presStyleCnt="5">
        <dgm:presLayoutVars>
          <dgm:chMax val="0"/>
          <dgm:bulletEnabled val="1"/>
        </dgm:presLayoutVars>
      </dgm:prSet>
      <dgm:spPr/>
      <dgm:t>
        <a:bodyPr/>
        <a:lstStyle/>
        <a:p>
          <a:endParaRPr lang="cs-CZ"/>
        </a:p>
      </dgm:t>
    </dgm:pt>
    <dgm:pt modelId="{FAA411FF-B944-4AD7-AD21-12891C6FB55D}" type="pres">
      <dgm:prSet presAssocID="{C6AC66C4-515A-470B-B55A-9EF6B0B49F52}" presName="spacer" presStyleCnt="0"/>
      <dgm:spPr/>
    </dgm:pt>
    <dgm:pt modelId="{9113F899-5870-447A-8495-B4D1EC714B78}" type="pres">
      <dgm:prSet presAssocID="{BD52B915-4C2F-4779-82BE-448953106447}" presName="parentText" presStyleLbl="node1" presStyleIdx="1" presStyleCnt="5">
        <dgm:presLayoutVars>
          <dgm:chMax val="0"/>
          <dgm:bulletEnabled val="1"/>
        </dgm:presLayoutVars>
      </dgm:prSet>
      <dgm:spPr/>
      <dgm:t>
        <a:bodyPr/>
        <a:lstStyle/>
        <a:p>
          <a:endParaRPr lang="cs-CZ"/>
        </a:p>
      </dgm:t>
    </dgm:pt>
    <dgm:pt modelId="{2BE14B98-545B-46E2-8BE8-12B9DF283013}" type="pres">
      <dgm:prSet presAssocID="{E911E2C7-1036-497B-B066-B324E1D7F742}" presName="spacer" presStyleCnt="0"/>
      <dgm:spPr/>
    </dgm:pt>
    <dgm:pt modelId="{E53184CB-5C51-4A1D-B50B-F2B97ABFFEDC}" type="pres">
      <dgm:prSet presAssocID="{4A4BCE7B-E30D-4C9B-BCE5-0C9830AE133C}" presName="parentText" presStyleLbl="node1" presStyleIdx="2" presStyleCnt="5">
        <dgm:presLayoutVars>
          <dgm:chMax val="0"/>
          <dgm:bulletEnabled val="1"/>
        </dgm:presLayoutVars>
      </dgm:prSet>
      <dgm:spPr/>
      <dgm:t>
        <a:bodyPr/>
        <a:lstStyle/>
        <a:p>
          <a:endParaRPr lang="cs-CZ"/>
        </a:p>
      </dgm:t>
    </dgm:pt>
    <dgm:pt modelId="{E4DFD253-0D16-48A7-9729-3E4B71833686}" type="pres">
      <dgm:prSet presAssocID="{B37B272F-A986-4DD0-AA6F-ADFD302B77EB}" presName="spacer" presStyleCnt="0"/>
      <dgm:spPr/>
    </dgm:pt>
    <dgm:pt modelId="{43097C81-C13C-46A2-9ABD-7CE01B10CC1A}" type="pres">
      <dgm:prSet presAssocID="{CAC9A8A8-AD1D-4EEC-B207-CDF390362EC8}" presName="parentText" presStyleLbl="node1" presStyleIdx="3" presStyleCnt="5">
        <dgm:presLayoutVars>
          <dgm:chMax val="0"/>
          <dgm:bulletEnabled val="1"/>
        </dgm:presLayoutVars>
      </dgm:prSet>
      <dgm:spPr/>
      <dgm:t>
        <a:bodyPr/>
        <a:lstStyle/>
        <a:p>
          <a:endParaRPr lang="cs-CZ"/>
        </a:p>
      </dgm:t>
    </dgm:pt>
    <dgm:pt modelId="{3F6C7AE2-3EC8-4C86-9D2E-04A93F5CBC1A}" type="pres">
      <dgm:prSet presAssocID="{A07567DF-74E5-4555-854A-99691FD6956D}" presName="spacer" presStyleCnt="0"/>
      <dgm:spPr/>
    </dgm:pt>
    <dgm:pt modelId="{829D1008-0555-4F4F-A5B2-EED32E393621}" type="pres">
      <dgm:prSet presAssocID="{53C46994-5A2A-41CC-A999-ACB5D0B1150E}" presName="parentText" presStyleLbl="node1" presStyleIdx="4" presStyleCnt="5">
        <dgm:presLayoutVars>
          <dgm:chMax val="0"/>
          <dgm:bulletEnabled val="1"/>
        </dgm:presLayoutVars>
      </dgm:prSet>
      <dgm:spPr/>
      <dgm:t>
        <a:bodyPr/>
        <a:lstStyle/>
        <a:p>
          <a:endParaRPr lang="cs-CZ"/>
        </a:p>
      </dgm:t>
    </dgm:pt>
  </dgm:ptLst>
  <dgm:cxnLst>
    <dgm:cxn modelId="{EFF7FCFF-C621-48DF-A3F5-5AB95E65E4BA}" type="presOf" srcId="{EAEAE3A0-2414-4B88-9AEC-49D1888A6FEF}" destId="{44AE7AAB-46A2-4FB5-967B-03B92D89B8DA}" srcOrd="0" destOrd="0" presId="urn:microsoft.com/office/officeart/2005/8/layout/vList2"/>
    <dgm:cxn modelId="{04370534-F886-4340-9F5C-32580A26DE4B}" type="presOf" srcId="{CAC9A8A8-AD1D-4EEC-B207-CDF390362EC8}" destId="{43097C81-C13C-46A2-9ABD-7CE01B10CC1A}" srcOrd="0" destOrd="0" presId="urn:microsoft.com/office/officeart/2005/8/layout/vList2"/>
    <dgm:cxn modelId="{764F01AB-CA74-4305-93F4-ECB7D5EB811A}" type="presOf" srcId="{0226F1C8-5A93-467B-B792-CC199C8C3CD2}" destId="{82C4DD87-7A92-4583-AF91-8B0016E6D930}" srcOrd="0" destOrd="0" presId="urn:microsoft.com/office/officeart/2005/8/layout/vList2"/>
    <dgm:cxn modelId="{ED582185-F0E1-4B9B-88BA-9E4D43A59C2F}" srcId="{0226F1C8-5A93-467B-B792-CC199C8C3CD2}" destId="{53C46994-5A2A-41CC-A999-ACB5D0B1150E}" srcOrd="4" destOrd="0" parTransId="{C75078CD-BE76-45DF-A64A-EB2DA0F15878}" sibTransId="{007237BD-45D7-44D4-A31D-0434ABD93D00}"/>
    <dgm:cxn modelId="{A5E93CE6-3083-4019-8664-20617B106C58}" srcId="{0226F1C8-5A93-467B-B792-CC199C8C3CD2}" destId="{4A4BCE7B-E30D-4C9B-BCE5-0C9830AE133C}" srcOrd="2" destOrd="0" parTransId="{765C2072-4BC0-4A6D-87C1-F0134ACB8A25}" sibTransId="{B37B272F-A986-4DD0-AA6F-ADFD302B77EB}"/>
    <dgm:cxn modelId="{96D9DF68-598C-409F-B5CC-E3AB2B6CF70C}" srcId="{0226F1C8-5A93-467B-B792-CC199C8C3CD2}" destId="{BD52B915-4C2F-4779-82BE-448953106447}" srcOrd="1" destOrd="0" parTransId="{BE3059B6-0FF2-42B9-A00A-E26DA8D4778C}" sibTransId="{E911E2C7-1036-497B-B066-B324E1D7F742}"/>
    <dgm:cxn modelId="{49F6E94A-C6B4-46C6-8F35-83425DEB3751}" type="presOf" srcId="{4A4BCE7B-E30D-4C9B-BCE5-0C9830AE133C}" destId="{E53184CB-5C51-4A1D-B50B-F2B97ABFFEDC}" srcOrd="0" destOrd="0" presId="urn:microsoft.com/office/officeart/2005/8/layout/vList2"/>
    <dgm:cxn modelId="{C3428B63-9E2F-46F3-976B-240C4658897E}" type="presOf" srcId="{BD52B915-4C2F-4779-82BE-448953106447}" destId="{9113F899-5870-447A-8495-B4D1EC714B78}" srcOrd="0" destOrd="0" presId="urn:microsoft.com/office/officeart/2005/8/layout/vList2"/>
    <dgm:cxn modelId="{A2C252CB-6469-41B4-A585-53B6D2FAAE77}" srcId="{0226F1C8-5A93-467B-B792-CC199C8C3CD2}" destId="{CAC9A8A8-AD1D-4EEC-B207-CDF390362EC8}" srcOrd="3" destOrd="0" parTransId="{3EACB0AC-FF67-44AF-81EA-CC85FE6D6972}" sibTransId="{A07567DF-74E5-4555-854A-99691FD6956D}"/>
    <dgm:cxn modelId="{9361B79D-645F-46ED-8C4E-E2094BD43D68}" type="presOf" srcId="{53C46994-5A2A-41CC-A999-ACB5D0B1150E}" destId="{829D1008-0555-4F4F-A5B2-EED32E393621}" srcOrd="0" destOrd="0" presId="urn:microsoft.com/office/officeart/2005/8/layout/vList2"/>
    <dgm:cxn modelId="{601ABB2D-5B92-445D-864C-9B2A25347CC9}" srcId="{0226F1C8-5A93-467B-B792-CC199C8C3CD2}" destId="{EAEAE3A0-2414-4B88-9AEC-49D1888A6FEF}" srcOrd="0" destOrd="0" parTransId="{AA01C2F8-FC12-4264-950C-11CE820DDB47}" sibTransId="{C6AC66C4-515A-470B-B55A-9EF6B0B49F52}"/>
    <dgm:cxn modelId="{9A9133B5-BE33-4A79-9DC4-C48151EE0E48}" type="presParOf" srcId="{82C4DD87-7A92-4583-AF91-8B0016E6D930}" destId="{44AE7AAB-46A2-4FB5-967B-03B92D89B8DA}" srcOrd="0" destOrd="0" presId="urn:microsoft.com/office/officeart/2005/8/layout/vList2"/>
    <dgm:cxn modelId="{D530D689-1183-44CC-B306-80536169D2A8}" type="presParOf" srcId="{82C4DD87-7A92-4583-AF91-8B0016E6D930}" destId="{FAA411FF-B944-4AD7-AD21-12891C6FB55D}" srcOrd="1" destOrd="0" presId="urn:microsoft.com/office/officeart/2005/8/layout/vList2"/>
    <dgm:cxn modelId="{B7D2F7BA-5B11-463F-988D-A0C776E7674D}" type="presParOf" srcId="{82C4DD87-7A92-4583-AF91-8B0016E6D930}" destId="{9113F899-5870-447A-8495-B4D1EC714B78}" srcOrd="2" destOrd="0" presId="urn:microsoft.com/office/officeart/2005/8/layout/vList2"/>
    <dgm:cxn modelId="{7778A45C-8133-4AEC-A8CD-74BB6A3954BE}" type="presParOf" srcId="{82C4DD87-7A92-4583-AF91-8B0016E6D930}" destId="{2BE14B98-545B-46E2-8BE8-12B9DF283013}" srcOrd="3" destOrd="0" presId="urn:microsoft.com/office/officeart/2005/8/layout/vList2"/>
    <dgm:cxn modelId="{BB621B9D-C632-4513-8F28-7B75BFA57A47}" type="presParOf" srcId="{82C4DD87-7A92-4583-AF91-8B0016E6D930}" destId="{E53184CB-5C51-4A1D-B50B-F2B97ABFFEDC}" srcOrd="4" destOrd="0" presId="urn:microsoft.com/office/officeart/2005/8/layout/vList2"/>
    <dgm:cxn modelId="{A2B8A7CC-067A-4F28-BB21-6EE55C0E525A}" type="presParOf" srcId="{82C4DD87-7A92-4583-AF91-8B0016E6D930}" destId="{E4DFD253-0D16-48A7-9729-3E4B71833686}" srcOrd="5" destOrd="0" presId="urn:microsoft.com/office/officeart/2005/8/layout/vList2"/>
    <dgm:cxn modelId="{5C121E85-E675-4832-BBB1-B762439DE8A4}" type="presParOf" srcId="{82C4DD87-7A92-4583-AF91-8B0016E6D930}" destId="{43097C81-C13C-46A2-9ABD-7CE01B10CC1A}" srcOrd="6" destOrd="0" presId="urn:microsoft.com/office/officeart/2005/8/layout/vList2"/>
    <dgm:cxn modelId="{857713EA-34E7-4A1C-AA84-2AE6E74A3FED}" type="presParOf" srcId="{82C4DD87-7A92-4583-AF91-8B0016E6D930}" destId="{3F6C7AE2-3EC8-4C86-9D2E-04A93F5CBC1A}" srcOrd="7" destOrd="0" presId="urn:microsoft.com/office/officeart/2005/8/layout/vList2"/>
    <dgm:cxn modelId="{C3E5298D-2DB9-4F8D-81EB-15438DAF0C9D}" type="presParOf" srcId="{82C4DD87-7A92-4583-AF91-8B0016E6D930}" destId="{829D1008-0555-4F4F-A5B2-EED32E393621}"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C63D833-E61C-454E-8A05-8DBD79F65BCD}"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19AAC20E-B4F9-4225-86B1-714F83AD531F}">
      <dgm:prSet/>
      <dgm:spPr/>
      <dgm:t>
        <a:bodyPr/>
        <a:lstStyle/>
        <a:p>
          <a:r>
            <a:rPr lang="cs-CZ"/>
            <a:t>4c) Poskytovatel sjednává s osobou rozsah a průběh poskytování sociální služby s ohledem na osobní cíl závislý na možnostech, schopnostech a přání osoby;</a:t>
          </a:r>
          <a:endParaRPr lang="en-US"/>
        </a:p>
      </dgm:t>
    </dgm:pt>
    <dgm:pt modelId="{0461091C-74D1-49B9-B136-7D19A1A4EF36}" type="parTrans" cxnId="{DE9B502C-ADBF-4577-8090-067D5AED6536}">
      <dgm:prSet/>
      <dgm:spPr/>
      <dgm:t>
        <a:bodyPr/>
        <a:lstStyle/>
        <a:p>
          <a:endParaRPr lang="en-US"/>
        </a:p>
      </dgm:t>
    </dgm:pt>
    <dgm:pt modelId="{311DAFF3-F2CB-4BFE-B5A3-0B233E062388}" type="sibTrans" cxnId="{DE9B502C-ADBF-4577-8090-067D5AED6536}">
      <dgm:prSet/>
      <dgm:spPr/>
      <dgm:t>
        <a:bodyPr/>
        <a:lstStyle/>
        <a:p>
          <a:endParaRPr lang="en-US"/>
        </a:p>
      </dgm:t>
    </dgm:pt>
    <dgm:pt modelId="{9CA4BC9E-327F-446A-B6BB-FE1284A7F3B0}">
      <dgm:prSet/>
      <dgm:spPr/>
      <dgm:t>
        <a:bodyPr/>
        <a:lstStyle/>
        <a:p>
          <a:r>
            <a:rPr lang="cs-CZ"/>
            <a:t>14) Nouzové a havarijní situace</a:t>
          </a:r>
          <a:endParaRPr lang="en-US"/>
        </a:p>
      </dgm:t>
    </dgm:pt>
    <dgm:pt modelId="{F33EF7C7-D99C-46AB-980F-6AAA428D8BBC}" type="parTrans" cxnId="{5318DAA0-4CBD-4978-B6F5-2AC652C927A6}">
      <dgm:prSet/>
      <dgm:spPr/>
      <dgm:t>
        <a:bodyPr/>
        <a:lstStyle/>
        <a:p>
          <a:endParaRPr lang="en-US"/>
        </a:p>
      </dgm:t>
    </dgm:pt>
    <dgm:pt modelId="{7F7A736F-BF9E-4EF3-8F25-5215D8D1E83D}" type="sibTrans" cxnId="{5318DAA0-4CBD-4978-B6F5-2AC652C927A6}">
      <dgm:prSet/>
      <dgm:spPr/>
      <dgm:t>
        <a:bodyPr/>
        <a:lstStyle/>
        <a:p>
          <a:endParaRPr lang="en-US"/>
        </a:p>
      </dgm:t>
    </dgm:pt>
    <dgm:pt modelId="{7528BD8D-A048-4F08-86BE-78E622452B3F}" type="pres">
      <dgm:prSet presAssocID="{BC63D833-E61C-454E-8A05-8DBD79F65BCD}" presName="linear" presStyleCnt="0">
        <dgm:presLayoutVars>
          <dgm:animLvl val="lvl"/>
          <dgm:resizeHandles val="exact"/>
        </dgm:presLayoutVars>
      </dgm:prSet>
      <dgm:spPr/>
      <dgm:t>
        <a:bodyPr/>
        <a:lstStyle/>
        <a:p>
          <a:endParaRPr lang="cs-CZ"/>
        </a:p>
      </dgm:t>
    </dgm:pt>
    <dgm:pt modelId="{D4107FC3-0B04-41EB-81CA-AA06DE1C7E8D}" type="pres">
      <dgm:prSet presAssocID="{19AAC20E-B4F9-4225-86B1-714F83AD531F}" presName="parentText" presStyleLbl="node1" presStyleIdx="0" presStyleCnt="2">
        <dgm:presLayoutVars>
          <dgm:chMax val="0"/>
          <dgm:bulletEnabled val="1"/>
        </dgm:presLayoutVars>
      </dgm:prSet>
      <dgm:spPr/>
      <dgm:t>
        <a:bodyPr/>
        <a:lstStyle/>
        <a:p>
          <a:endParaRPr lang="cs-CZ"/>
        </a:p>
      </dgm:t>
    </dgm:pt>
    <dgm:pt modelId="{F17DFDE9-CD01-46AD-9C29-2A6AA41987F9}" type="pres">
      <dgm:prSet presAssocID="{311DAFF3-F2CB-4BFE-B5A3-0B233E062388}" presName="spacer" presStyleCnt="0"/>
      <dgm:spPr/>
    </dgm:pt>
    <dgm:pt modelId="{24D16B3B-4E2C-4C56-BAEF-424BC5C86EA8}" type="pres">
      <dgm:prSet presAssocID="{9CA4BC9E-327F-446A-B6BB-FE1284A7F3B0}" presName="parentText" presStyleLbl="node1" presStyleIdx="1" presStyleCnt="2">
        <dgm:presLayoutVars>
          <dgm:chMax val="0"/>
          <dgm:bulletEnabled val="1"/>
        </dgm:presLayoutVars>
      </dgm:prSet>
      <dgm:spPr/>
      <dgm:t>
        <a:bodyPr/>
        <a:lstStyle/>
        <a:p>
          <a:endParaRPr lang="cs-CZ"/>
        </a:p>
      </dgm:t>
    </dgm:pt>
  </dgm:ptLst>
  <dgm:cxnLst>
    <dgm:cxn modelId="{DE9B502C-ADBF-4577-8090-067D5AED6536}" srcId="{BC63D833-E61C-454E-8A05-8DBD79F65BCD}" destId="{19AAC20E-B4F9-4225-86B1-714F83AD531F}" srcOrd="0" destOrd="0" parTransId="{0461091C-74D1-49B9-B136-7D19A1A4EF36}" sibTransId="{311DAFF3-F2CB-4BFE-B5A3-0B233E062388}"/>
    <dgm:cxn modelId="{8F6CA676-360C-4C95-9E7D-DD8C8D39648B}" type="presOf" srcId="{9CA4BC9E-327F-446A-B6BB-FE1284A7F3B0}" destId="{24D16B3B-4E2C-4C56-BAEF-424BC5C86EA8}" srcOrd="0" destOrd="0" presId="urn:microsoft.com/office/officeart/2005/8/layout/vList2"/>
    <dgm:cxn modelId="{5318DAA0-4CBD-4978-B6F5-2AC652C927A6}" srcId="{BC63D833-E61C-454E-8A05-8DBD79F65BCD}" destId="{9CA4BC9E-327F-446A-B6BB-FE1284A7F3B0}" srcOrd="1" destOrd="0" parTransId="{F33EF7C7-D99C-46AB-980F-6AAA428D8BBC}" sibTransId="{7F7A736F-BF9E-4EF3-8F25-5215D8D1E83D}"/>
    <dgm:cxn modelId="{AF6F2709-9A99-4C79-8DEA-9EDA84277D1C}" type="presOf" srcId="{19AAC20E-B4F9-4225-86B1-714F83AD531F}" destId="{D4107FC3-0B04-41EB-81CA-AA06DE1C7E8D}" srcOrd="0" destOrd="0" presId="urn:microsoft.com/office/officeart/2005/8/layout/vList2"/>
    <dgm:cxn modelId="{ADE3AC9E-F990-412B-AB2C-00F57498885F}" type="presOf" srcId="{BC63D833-E61C-454E-8A05-8DBD79F65BCD}" destId="{7528BD8D-A048-4F08-86BE-78E622452B3F}" srcOrd="0" destOrd="0" presId="urn:microsoft.com/office/officeart/2005/8/layout/vList2"/>
    <dgm:cxn modelId="{361B90EB-46D8-4DB3-A3FA-C72379E0B47A}" type="presParOf" srcId="{7528BD8D-A048-4F08-86BE-78E622452B3F}" destId="{D4107FC3-0B04-41EB-81CA-AA06DE1C7E8D}" srcOrd="0" destOrd="0" presId="urn:microsoft.com/office/officeart/2005/8/layout/vList2"/>
    <dgm:cxn modelId="{64154F40-10E9-41B3-9805-1B87575C2B1B}" type="presParOf" srcId="{7528BD8D-A048-4F08-86BE-78E622452B3F}" destId="{F17DFDE9-CD01-46AD-9C29-2A6AA41987F9}" srcOrd="1" destOrd="0" presId="urn:microsoft.com/office/officeart/2005/8/layout/vList2"/>
    <dgm:cxn modelId="{E8B4442F-E960-479B-AFB9-9A2DE57B81F5}" type="presParOf" srcId="{7528BD8D-A048-4F08-86BE-78E622452B3F}" destId="{24D16B3B-4E2C-4C56-BAEF-424BC5C86EA8}"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4EDA983-102E-4F7D-8F9B-CC5A069D4B75}"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0A9ECFC0-E6D5-4BDC-9E7B-B86DFAD481B0}">
      <dgm:prSet/>
      <dgm:spPr/>
      <dgm:t>
        <a:bodyPr/>
        <a:lstStyle/>
        <a:p>
          <a:r>
            <a:rPr lang="cs-CZ"/>
            <a:t>Alarm – tlačítko, SOS hodinky</a:t>
          </a:r>
          <a:endParaRPr lang="en-US"/>
        </a:p>
      </dgm:t>
    </dgm:pt>
    <dgm:pt modelId="{CD655DAD-A09A-4163-8AB2-47BEC2FBC81B}" type="parTrans" cxnId="{93EDD6BD-B62C-49CF-A6DB-1E9583353FB7}">
      <dgm:prSet/>
      <dgm:spPr/>
      <dgm:t>
        <a:bodyPr/>
        <a:lstStyle/>
        <a:p>
          <a:endParaRPr lang="en-US"/>
        </a:p>
      </dgm:t>
    </dgm:pt>
    <dgm:pt modelId="{AD17E324-0FC3-4C65-BEED-879D79834B9F}" type="sibTrans" cxnId="{93EDD6BD-B62C-49CF-A6DB-1E9583353FB7}">
      <dgm:prSet/>
      <dgm:spPr/>
      <dgm:t>
        <a:bodyPr/>
        <a:lstStyle/>
        <a:p>
          <a:endParaRPr lang="en-US"/>
        </a:p>
      </dgm:t>
    </dgm:pt>
    <dgm:pt modelId="{CEF142A0-1626-4BFF-A246-B67BD142D9B7}">
      <dgm:prSet/>
      <dgm:spPr/>
      <dgm:t>
        <a:bodyPr/>
        <a:lstStyle/>
        <a:p>
          <a:r>
            <a:rPr lang="cs-CZ"/>
            <a:t>- Hlasitý alarm</a:t>
          </a:r>
          <a:endParaRPr lang="en-US"/>
        </a:p>
      </dgm:t>
    </dgm:pt>
    <dgm:pt modelId="{1ED4637B-B0EB-420C-9C22-87A92D9E9360}" type="parTrans" cxnId="{218A97B2-8801-48CE-B216-E68ABC864283}">
      <dgm:prSet/>
      <dgm:spPr/>
      <dgm:t>
        <a:bodyPr/>
        <a:lstStyle/>
        <a:p>
          <a:endParaRPr lang="en-US"/>
        </a:p>
      </dgm:t>
    </dgm:pt>
    <dgm:pt modelId="{7F2C2716-209A-4F54-BE3B-42A5FD490CE4}" type="sibTrans" cxnId="{218A97B2-8801-48CE-B216-E68ABC864283}">
      <dgm:prSet/>
      <dgm:spPr/>
      <dgm:t>
        <a:bodyPr/>
        <a:lstStyle/>
        <a:p>
          <a:endParaRPr lang="en-US"/>
        </a:p>
      </dgm:t>
    </dgm:pt>
    <dgm:pt modelId="{1F2F14B5-F3A9-4823-989C-F3434C5F273C}">
      <dgm:prSet/>
      <dgm:spPr/>
      <dgm:t>
        <a:bodyPr/>
        <a:lstStyle/>
        <a:p>
          <a:r>
            <a:rPr lang="cs-CZ"/>
            <a:t>- Tichý alarm</a:t>
          </a:r>
          <a:endParaRPr lang="en-US"/>
        </a:p>
      </dgm:t>
    </dgm:pt>
    <dgm:pt modelId="{0A967663-2099-49F4-8356-30BD1CB55A2A}" type="parTrans" cxnId="{3153B142-A040-4290-93A0-EE1B6B120455}">
      <dgm:prSet/>
      <dgm:spPr/>
      <dgm:t>
        <a:bodyPr/>
        <a:lstStyle/>
        <a:p>
          <a:endParaRPr lang="en-US"/>
        </a:p>
      </dgm:t>
    </dgm:pt>
    <dgm:pt modelId="{510A3098-4C53-4EE7-9C17-FFF6C2A03011}" type="sibTrans" cxnId="{3153B142-A040-4290-93A0-EE1B6B120455}">
      <dgm:prSet/>
      <dgm:spPr/>
      <dgm:t>
        <a:bodyPr/>
        <a:lstStyle/>
        <a:p>
          <a:endParaRPr lang="en-US"/>
        </a:p>
      </dgm:t>
    </dgm:pt>
    <dgm:pt modelId="{FCF10A33-CC32-47FE-BE5A-C3B5C11F400C}">
      <dgm:prSet/>
      <dgm:spPr/>
      <dgm:t>
        <a:bodyPr/>
        <a:lstStyle/>
        <a:p>
          <a:r>
            <a:rPr lang="cs-CZ"/>
            <a:t>Problém může být lokalizace</a:t>
          </a:r>
          <a:endParaRPr lang="en-US"/>
        </a:p>
      </dgm:t>
    </dgm:pt>
    <dgm:pt modelId="{DE1F5C6E-5941-49E1-8D67-C1F6D0B2F6CC}" type="parTrans" cxnId="{8F7757D7-40C6-4C64-BF4A-0150C381A572}">
      <dgm:prSet/>
      <dgm:spPr/>
      <dgm:t>
        <a:bodyPr/>
        <a:lstStyle/>
        <a:p>
          <a:endParaRPr lang="en-US"/>
        </a:p>
      </dgm:t>
    </dgm:pt>
    <dgm:pt modelId="{4412E714-324A-4EA6-89E5-84415C568AC0}" type="sibTrans" cxnId="{8F7757D7-40C6-4C64-BF4A-0150C381A572}">
      <dgm:prSet/>
      <dgm:spPr/>
      <dgm:t>
        <a:bodyPr/>
        <a:lstStyle/>
        <a:p>
          <a:endParaRPr lang="en-US"/>
        </a:p>
      </dgm:t>
    </dgm:pt>
    <dgm:pt modelId="{E923FB29-CB90-4CAC-869A-A8B33F5285DF}">
      <dgm:prSet/>
      <dgm:spPr/>
      <dgm:t>
        <a:bodyPr/>
        <a:lstStyle/>
        <a:p>
          <a:r>
            <a:rPr lang="cs-CZ"/>
            <a:t>Pomocník – kdo je na příjmu</a:t>
          </a:r>
          <a:endParaRPr lang="en-US"/>
        </a:p>
      </dgm:t>
    </dgm:pt>
    <dgm:pt modelId="{3F2CAF17-5EFC-4504-8C61-BB22F44907CB}" type="parTrans" cxnId="{AFD53AE8-ADA9-46EB-9F17-3A028D78F823}">
      <dgm:prSet/>
      <dgm:spPr/>
      <dgm:t>
        <a:bodyPr/>
        <a:lstStyle/>
        <a:p>
          <a:endParaRPr lang="en-US"/>
        </a:p>
      </dgm:t>
    </dgm:pt>
    <dgm:pt modelId="{A47E9403-DF13-4655-93DD-72AE8B118D86}" type="sibTrans" cxnId="{AFD53AE8-ADA9-46EB-9F17-3A028D78F823}">
      <dgm:prSet/>
      <dgm:spPr/>
      <dgm:t>
        <a:bodyPr/>
        <a:lstStyle/>
        <a:p>
          <a:endParaRPr lang="en-US"/>
        </a:p>
      </dgm:t>
    </dgm:pt>
    <dgm:pt modelId="{AAFD71D6-46C0-447A-B2E5-86C44C9492DE}">
      <dgm:prSet/>
      <dgm:spPr/>
      <dgm:t>
        <a:bodyPr/>
        <a:lstStyle/>
        <a:p>
          <a:r>
            <a:rPr lang="cs-CZ"/>
            <a:t>Pravidelný nácvik pomoci</a:t>
          </a:r>
          <a:endParaRPr lang="en-US"/>
        </a:p>
      </dgm:t>
    </dgm:pt>
    <dgm:pt modelId="{43C5D777-A836-4254-A294-21C75A33D985}" type="parTrans" cxnId="{7939782E-0C7E-4222-96E0-85BA0558959F}">
      <dgm:prSet/>
      <dgm:spPr/>
      <dgm:t>
        <a:bodyPr/>
        <a:lstStyle/>
        <a:p>
          <a:endParaRPr lang="en-US"/>
        </a:p>
      </dgm:t>
    </dgm:pt>
    <dgm:pt modelId="{8AF8BFBD-1116-4DF4-B2B1-E216C08D0AEC}" type="sibTrans" cxnId="{7939782E-0C7E-4222-96E0-85BA0558959F}">
      <dgm:prSet/>
      <dgm:spPr/>
      <dgm:t>
        <a:bodyPr/>
        <a:lstStyle/>
        <a:p>
          <a:endParaRPr lang="en-US"/>
        </a:p>
      </dgm:t>
    </dgm:pt>
    <dgm:pt modelId="{C11F4435-379B-4B4F-9EFB-C8F31A66F848}" type="pres">
      <dgm:prSet presAssocID="{24EDA983-102E-4F7D-8F9B-CC5A069D4B75}" presName="linear" presStyleCnt="0">
        <dgm:presLayoutVars>
          <dgm:animLvl val="lvl"/>
          <dgm:resizeHandles val="exact"/>
        </dgm:presLayoutVars>
      </dgm:prSet>
      <dgm:spPr/>
      <dgm:t>
        <a:bodyPr/>
        <a:lstStyle/>
        <a:p>
          <a:endParaRPr lang="cs-CZ"/>
        </a:p>
      </dgm:t>
    </dgm:pt>
    <dgm:pt modelId="{D82F65B0-D100-4637-BD9E-C0660FF7BD30}" type="pres">
      <dgm:prSet presAssocID="{0A9ECFC0-E6D5-4BDC-9E7B-B86DFAD481B0}" presName="parentText" presStyleLbl="node1" presStyleIdx="0" presStyleCnt="3">
        <dgm:presLayoutVars>
          <dgm:chMax val="0"/>
          <dgm:bulletEnabled val="1"/>
        </dgm:presLayoutVars>
      </dgm:prSet>
      <dgm:spPr/>
      <dgm:t>
        <a:bodyPr/>
        <a:lstStyle/>
        <a:p>
          <a:endParaRPr lang="cs-CZ"/>
        </a:p>
      </dgm:t>
    </dgm:pt>
    <dgm:pt modelId="{B13CF2F9-D03C-468E-BBE7-AAA0E7512C64}" type="pres">
      <dgm:prSet presAssocID="{AD17E324-0FC3-4C65-BEED-879D79834B9F}" presName="spacer" presStyleCnt="0"/>
      <dgm:spPr/>
    </dgm:pt>
    <dgm:pt modelId="{C36FDC4B-EEA9-4409-8EE9-676BB1FB9910}" type="pres">
      <dgm:prSet presAssocID="{CEF142A0-1626-4BFF-A246-B67BD142D9B7}" presName="parentText" presStyleLbl="node1" presStyleIdx="1" presStyleCnt="3">
        <dgm:presLayoutVars>
          <dgm:chMax val="0"/>
          <dgm:bulletEnabled val="1"/>
        </dgm:presLayoutVars>
      </dgm:prSet>
      <dgm:spPr/>
      <dgm:t>
        <a:bodyPr/>
        <a:lstStyle/>
        <a:p>
          <a:endParaRPr lang="cs-CZ"/>
        </a:p>
      </dgm:t>
    </dgm:pt>
    <dgm:pt modelId="{C05E7031-8F74-4D71-B5EE-6CEF8A58BF16}" type="pres">
      <dgm:prSet presAssocID="{7F2C2716-209A-4F54-BE3B-42A5FD490CE4}" presName="spacer" presStyleCnt="0"/>
      <dgm:spPr/>
    </dgm:pt>
    <dgm:pt modelId="{5057F8FD-65AF-4DFD-8543-6109881846FB}" type="pres">
      <dgm:prSet presAssocID="{1F2F14B5-F3A9-4823-989C-F3434C5F273C}" presName="parentText" presStyleLbl="node1" presStyleIdx="2" presStyleCnt="3">
        <dgm:presLayoutVars>
          <dgm:chMax val="0"/>
          <dgm:bulletEnabled val="1"/>
        </dgm:presLayoutVars>
      </dgm:prSet>
      <dgm:spPr/>
      <dgm:t>
        <a:bodyPr/>
        <a:lstStyle/>
        <a:p>
          <a:endParaRPr lang="cs-CZ"/>
        </a:p>
      </dgm:t>
    </dgm:pt>
    <dgm:pt modelId="{44A29DDD-0FDB-41C6-86EE-6DC643306AD9}" type="pres">
      <dgm:prSet presAssocID="{1F2F14B5-F3A9-4823-989C-F3434C5F273C}" presName="childText" presStyleLbl="revTx" presStyleIdx="0" presStyleCnt="1">
        <dgm:presLayoutVars>
          <dgm:bulletEnabled val="1"/>
        </dgm:presLayoutVars>
      </dgm:prSet>
      <dgm:spPr/>
      <dgm:t>
        <a:bodyPr/>
        <a:lstStyle/>
        <a:p>
          <a:endParaRPr lang="cs-CZ"/>
        </a:p>
      </dgm:t>
    </dgm:pt>
  </dgm:ptLst>
  <dgm:cxnLst>
    <dgm:cxn modelId="{D1FBE003-5538-4AEF-9D92-9563EAFB1FE5}" type="presOf" srcId="{CEF142A0-1626-4BFF-A246-B67BD142D9B7}" destId="{C36FDC4B-EEA9-4409-8EE9-676BB1FB9910}" srcOrd="0" destOrd="0" presId="urn:microsoft.com/office/officeart/2005/8/layout/vList2"/>
    <dgm:cxn modelId="{350CB975-AEA6-4956-8633-8BAA38249345}" type="presOf" srcId="{1F2F14B5-F3A9-4823-989C-F3434C5F273C}" destId="{5057F8FD-65AF-4DFD-8543-6109881846FB}" srcOrd="0" destOrd="0" presId="urn:microsoft.com/office/officeart/2005/8/layout/vList2"/>
    <dgm:cxn modelId="{3153B142-A040-4290-93A0-EE1B6B120455}" srcId="{24EDA983-102E-4F7D-8F9B-CC5A069D4B75}" destId="{1F2F14B5-F3A9-4823-989C-F3434C5F273C}" srcOrd="2" destOrd="0" parTransId="{0A967663-2099-49F4-8356-30BD1CB55A2A}" sibTransId="{510A3098-4C53-4EE7-9C17-FFF6C2A03011}"/>
    <dgm:cxn modelId="{93EDD6BD-B62C-49CF-A6DB-1E9583353FB7}" srcId="{24EDA983-102E-4F7D-8F9B-CC5A069D4B75}" destId="{0A9ECFC0-E6D5-4BDC-9E7B-B86DFAD481B0}" srcOrd="0" destOrd="0" parTransId="{CD655DAD-A09A-4163-8AB2-47BEC2FBC81B}" sibTransId="{AD17E324-0FC3-4C65-BEED-879D79834B9F}"/>
    <dgm:cxn modelId="{AFD53AE8-ADA9-46EB-9F17-3A028D78F823}" srcId="{1F2F14B5-F3A9-4823-989C-F3434C5F273C}" destId="{E923FB29-CB90-4CAC-869A-A8B33F5285DF}" srcOrd="1" destOrd="0" parTransId="{3F2CAF17-5EFC-4504-8C61-BB22F44907CB}" sibTransId="{A47E9403-DF13-4655-93DD-72AE8B118D86}"/>
    <dgm:cxn modelId="{D8B7543D-AC99-41C5-9189-686A140B79F6}" type="presOf" srcId="{FCF10A33-CC32-47FE-BE5A-C3B5C11F400C}" destId="{44A29DDD-0FDB-41C6-86EE-6DC643306AD9}" srcOrd="0" destOrd="0" presId="urn:microsoft.com/office/officeart/2005/8/layout/vList2"/>
    <dgm:cxn modelId="{FDA70B52-C453-4C2B-8755-5F08CF1F38C8}" type="presOf" srcId="{0A9ECFC0-E6D5-4BDC-9E7B-B86DFAD481B0}" destId="{D82F65B0-D100-4637-BD9E-C0660FF7BD30}" srcOrd="0" destOrd="0" presId="urn:microsoft.com/office/officeart/2005/8/layout/vList2"/>
    <dgm:cxn modelId="{98E42F95-E92E-440D-9A6D-38097FF39267}" type="presOf" srcId="{AAFD71D6-46C0-447A-B2E5-86C44C9492DE}" destId="{44A29DDD-0FDB-41C6-86EE-6DC643306AD9}" srcOrd="0" destOrd="2" presId="urn:microsoft.com/office/officeart/2005/8/layout/vList2"/>
    <dgm:cxn modelId="{7939782E-0C7E-4222-96E0-85BA0558959F}" srcId="{1F2F14B5-F3A9-4823-989C-F3434C5F273C}" destId="{AAFD71D6-46C0-447A-B2E5-86C44C9492DE}" srcOrd="2" destOrd="0" parTransId="{43C5D777-A836-4254-A294-21C75A33D985}" sibTransId="{8AF8BFBD-1116-4DF4-B2B1-E216C08D0AEC}"/>
    <dgm:cxn modelId="{8F7757D7-40C6-4C64-BF4A-0150C381A572}" srcId="{1F2F14B5-F3A9-4823-989C-F3434C5F273C}" destId="{FCF10A33-CC32-47FE-BE5A-C3B5C11F400C}" srcOrd="0" destOrd="0" parTransId="{DE1F5C6E-5941-49E1-8D67-C1F6D0B2F6CC}" sibTransId="{4412E714-324A-4EA6-89E5-84415C568AC0}"/>
    <dgm:cxn modelId="{1B65171F-0004-448B-8AB0-E4E4A9597C88}" type="presOf" srcId="{E923FB29-CB90-4CAC-869A-A8B33F5285DF}" destId="{44A29DDD-0FDB-41C6-86EE-6DC643306AD9}" srcOrd="0" destOrd="1" presId="urn:microsoft.com/office/officeart/2005/8/layout/vList2"/>
    <dgm:cxn modelId="{218A97B2-8801-48CE-B216-E68ABC864283}" srcId="{24EDA983-102E-4F7D-8F9B-CC5A069D4B75}" destId="{CEF142A0-1626-4BFF-A246-B67BD142D9B7}" srcOrd="1" destOrd="0" parTransId="{1ED4637B-B0EB-420C-9C22-87A92D9E9360}" sibTransId="{7F2C2716-209A-4F54-BE3B-42A5FD490CE4}"/>
    <dgm:cxn modelId="{9E433029-D4C5-4D8B-8C7D-D93E9640E90C}" type="presOf" srcId="{24EDA983-102E-4F7D-8F9B-CC5A069D4B75}" destId="{C11F4435-379B-4B4F-9EFB-C8F31A66F848}" srcOrd="0" destOrd="0" presId="urn:microsoft.com/office/officeart/2005/8/layout/vList2"/>
    <dgm:cxn modelId="{402A23BA-DD31-41E3-962B-E2A1615C68B4}" type="presParOf" srcId="{C11F4435-379B-4B4F-9EFB-C8F31A66F848}" destId="{D82F65B0-D100-4637-BD9E-C0660FF7BD30}" srcOrd="0" destOrd="0" presId="urn:microsoft.com/office/officeart/2005/8/layout/vList2"/>
    <dgm:cxn modelId="{E0D0380C-0D0B-423A-BE66-34575D0B6A6C}" type="presParOf" srcId="{C11F4435-379B-4B4F-9EFB-C8F31A66F848}" destId="{B13CF2F9-D03C-468E-BBE7-AAA0E7512C64}" srcOrd="1" destOrd="0" presId="urn:microsoft.com/office/officeart/2005/8/layout/vList2"/>
    <dgm:cxn modelId="{064708C2-18B4-4723-A86A-27C47E926955}" type="presParOf" srcId="{C11F4435-379B-4B4F-9EFB-C8F31A66F848}" destId="{C36FDC4B-EEA9-4409-8EE9-676BB1FB9910}" srcOrd="2" destOrd="0" presId="urn:microsoft.com/office/officeart/2005/8/layout/vList2"/>
    <dgm:cxn modelId="{0281862B-675D-469B-BF29-87644974CF43}" type="presParOf" srcId="{C11F4435-379B-4B4F-9EFB-C8F31A66F848}" destId="{C05E7031-8F74-4D71-B5EE-6CEF8A58BF16}" srcOrd="3" destOrd="0" presId="urn:microsoft.com/office/officeart/2005/8/layout/vList2"/>
    <dgm:cxn modelId="{851C2D9A-82E2-4FF6-8F80-2A954E47E253}" type="presParOf" srcId="{C11F4435-379B-4B4F-9EFB-C8F31A66F848}" destId="{5057F8FD-65AF-4DFD-8543-6109881846FB}" srcOrd="4" destOrd="0" presId="urn:microsoft.com/office/officeart/2005/8/layout/vList2"/>
    <dgm:cxn modelId="{3F62FA22-9050-41E0-9E18-7CB36DBFF7C7}" type="presParOf" srcId="{C11F4435-379B-4B4F-9EFB-C8F31A66F848}" destId="{44A29DDD-0FDB-41C6-86EE-6DC643306AD9}"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5DEBC5B-8F66-4D62-91A1-707DAA60A24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44330344-A27B-4158-B172-EFD54FAC248F}">
      <dgm:prSet/>
      <dgm:spPr/>
      <dgm:t>
        <a:bodyPr/>
        <a:lstStyle/>
        <a:p>
          <a:r>
            <a:rPr lang="cs-CZ"/>
            <a:t>Jakákoli intervence může být důvodem k obvinění:</a:t>
          </a:r>
          <a:endParaRPr lang="en-US"/>
        </a:p>
      </dgm:t>
    </dgm:pt>
    <dgm:pt modelId="{13F71726-F135-4211-A351-7C1CEF59AD2E}" type="parTrans" cxnId="{68890B8A-EFDC-49E6-8871-ACDA30B8C29D}">
      <dgm:prSet/>
      <dgm:spPr/>
      <dgm:t>
        <a:bodyPr/>
        <a:lstStyle/>
        <a:p>
          <a:endParaRPr lang="en-US"/>
        </a:p>
      </dgm:t>
    </dgm:pt>
    <dgm:pt modelId="{F38756EB-10AF-4BFC-89AC-45A4703A4375}" type="sibTrans" cxnId="{68890B8A-EFDC-49E6-8871-ACDA30B8C29D}">
      <dgm:prSet/>
      <dgm:spPr/>
      <dgm:t>
        <a:bodyPr/>
        <a:lstStyle/>
        <a:p>
          <a:endParaRPr lang="en-US"/>
        </a:p>
      </dgm:t>
    </dgm:pt>
    <dgm:pt modelId="{6BA86C73-96C1-4AE0-84D6-70BC19343BA5}">
      <dgm:prSet/>
      <dgm:spPr/>
      <dgm:t>
        <a:bodyPr/>
        <a:lstStyle/>
        <a:p>
          <a:r>
            <a:rPr lang="cs-CZ"/>
            <a:t>z napadení</a:t>
          </a:r>
          <a:endParaRPr lang="en-US"/>
        </a:p>
      </dgm:t>
    </dgm:pt>
    <dgm:pt modelId="{1C9E7167-D941-4745-BE91-6B47881017FF}" type="parTrans" cxnId="{20ABF2BD-D554-45ED-80A5-94B75C3FDEF6}">
      <dgm:prSet/>
      <dgm:spPr/>
      <dgm:t>
        <a:bodyPr/>
        <a:lstStyle/>
        <a:p>
          <a:endParaRPr lang="en-US"/>
        </a:p>
      </dgm:t>
    </dgm:pt>
    <dgm:pt modelId="{7E34091E-2105-4DEC-B882-ED43F29BDF49}" type="sibTrans" cxnId="{20ABF2BD-D554-45ED-80A5-94B75C3FDEF6}">
      <dgm:prSet/>
      <dgm:spPr/>
      <dgm:t>
        <a:bodyPr/>
        <a:lstStyle/>
        <a:p>
          <a:endParaRPr lang="en-US"/>
        </a:p>
      </dgm:t>
    </dgm:pt>
    <dgm:pt modelId="{8E578290-BD71-4CC2-A6E7-69D10AAD0E5D}">
      <dgm:prSet/>
      <dgm:spPr/>
      <dgm:t>
        <a:bodyPr/>
        <a:lstStyle/>
        <a:p>
          <a:r>
            <a:rPr lang="pl-PL"/>
            <a:t>napadení a ublížení na zdraví</a:t>
          </a:r>
          <a:endParaRPr lang="en-US"/>
        </a:p>
      </dgm:t>
    </dgm:pt>
    <dgm:pt modelId="{2139ECE4-33FE-40F3-8C7C-FA00741F4A66}" type="parTrans" cxnId="{72A9D0F0-2BD0-47CA-8043-0190E1170BB5}">
      <dgm:prSet/>
      <dgm:spPr/>
      <dgm:t>
        <a:bodyPr/>
        <a:lstStyle/>
        <a:p>
          <a:endParaRPr lang="en-US"/>
        </a:p>
      </dgm:t>
    </dgm:pt>
    <dgm:pt modelId="{76AB43C5-E444-4644-906F-38DF05CD1369}" type="sibTrans" cxnId="{72A9D0F0-2BD0-47CA-8043-0190E1170BB5}">
      <dgm:prSet/>
      <dgm:spPr/>
      <dgm:t>
        <a:bodyPr/>
        <a:lstStyle/>
        <a:p>
          <a:endParaRPr lang="en-US"/>
        </a:p>
      </dgm:t>
    </dgm:pt>
    <dgm:pt modelId="{61CABAAA-C8AB-48C8-84AC-A34E0AB8616B}">
      <dgm:prSet/>
      <dgm:spPr/>
      <dgm:t>
        <a:bodyPr/>
        <a:lstStyle/>
        <a:p>
          <a:r>
            <a:rPr lang="cs-CZ"/>
            <a:t>nebo omezování osobní svobody</a:t>
          </a:r>
          <a:endParaRPr lang="en-US"/>
        </a:p>
      </dgm:t>
    </dgm:pt>
    <dgm:pt modelId="{36765924-0A6F-4139-8755-44AB14BD8D68}" type="parTrans" cxnId="{4F2F8175-7FAF-4F3B-8884-F9CF1C58607B}">
      <dgm:prSet/>
      <dgm:spPr/>
      <dgm:t>
        <a:bodyPr/>
        <a:lstStyle/>
        <a:p>
          <a:endParaRPr lang="en-US"/>
        </a:p>
      </dgm:t>
    </dgm:pt>
    <dgm:pt modelId="{FC8A208E-1B18-487D-8B89-D01263A0A828}" type="sibTrans" cxnId="{4F2F8175-7FAF-4F3B-8884-F9CF1C58607B}">
      <dgm:prSet/>
      <dgm:spPr/>
      <dgm:t>
        <a:bodyPr/>
        <a:lstStyle/>
        <a:p>
          <a:endParaRPr lang="en-US"/>
        </a:p>
      </dgm:t>
    </dgm:pt>
    <dgm:pt modelId="{400E2794-31F1-4160-898C-CEFB53C2D3F8}" type="pres">
      <dgm:prSet presAssocID="{35DEBC5B-8F66-4D62-91A1-707DAA60A24B}" presName="linear" presStyleCnt="0">
        <dgm:presLayoutVars>
          <dgm:animLvl val="lvl"/>
          <dgm:resizeHandles val="exact"/>
        </dgm:presLayoutVars>
      </dgm:prSet>
      <dgm:spPr/>
      <dgm:t>
        <a:bodyPr/>
        <a:lstStyle/>
        <a:p>
          <a:endParaRPr lang="cs-CZ"/>
        </a:p>
      </dgm:t>
    </dgm:pt>
    <dgm:pt modelId="{D1FA0467-7DA6-4069-8502-6C326A7AA73B}" type="pres">
      <dgm:prSet presAssocID="{44330344-A27B-4158-B172-EFD54FAC248F}" presName="parentText" presStyleLbl="node1" presStyleIdx="0" presStyleCnt="1">
        <dgm:presLayoutVars>
          <dgm:chMax val="0"/>
          <dgm:bulletEnabled val="1"/>
        </dgm:presLayoutVars>
      </dgm:prSet>
      <dgm:spPr/>
      <dgm:t>
        <a:bodyPr/>
        <a:lstStyle/>
        <a:p>
          <a:endParaRPr lang="cs-CZ"/>
        </a:p>
      </dgm:t>
    </dgm:pt>
    <dgm:pt modelId="{2FA5B0BB-1229-47E9-A16E-BC12F3347E3E}" type="pres">
      <dgm:prSet presAssocID="{44330344-A27B-4158-B172-EFD54FAC248F}" presName="childText" presStyleLbl="revTx" presStyleIdx="0" presStyleCnt="1">
        <dgm:presLayoutVars>
          <dgm:bulletEnabled val="1"/>
        </dgm:presLayoutVars>
      </dgm:prSet>
      <dgm:spPr/>
      <dgm:t>
        <a:bodyPr/>
        <a:lstStyle/>
        <a:p>
          <a:endParaRPr lang="cs-CZ"/>
        </a:p>
      </dgm:t>
    </dgm:pt>
  </dgm:ptLst>
  <dgm:cxnLst>
    <dgm:cxn modelId="{68890B8A-EFDC-49E6-8871-ACDA30B8C29D}" srcId="{35DEBC5B-8F66-4D62-91A1-707DAA60A24B}" destId="{44330344-A27B-4158-B172-EFD54FAC248F}" srcOrd="0" destOrd="0" parTransId="{13F71726-F135-4211-A351-7C1CEF59AD2E}" sibTransId="{F38756EB-10AF-4BFC-89AC-45A4703A4375}"/>
    <dgm:cxn modelId="{4F2F8175-7FAF-4F3B-8884-F9CF1C58607B}" srcId="{44330344-A27B-4158-B172-EFD54FAC248F}" destId="{61CABAAA-C8AB-48C8-84AC-A34E0AB8616B}" srcOrd="2" destOrd="0" parTransId="{36765924-0A6F-4139-8755-44AB14BD8D68}" sibTransId="{FC8A208E-1B18-487D-8B89-D01263A0A828}"/>
    <dgm:cxn modelId="{A0DD5F54-6130-4AD7-8435-44DD6D693101}" type="presOf" srcId="{44330344-A27B-4158-B172-EFD54FAC248F}" destId="{D1FA0467-7DA6-4069-8502-6C326A7AA73B}" srcOrd="0" destOrd="0" presId="urn:microsoft.com/office/officeart/2005/8/layout/vList2"/>
    <dgm:cxn modelId="{B8F7A629-4E59-49EE-B288-BEA78801E00A}" type="presOf" srcId="{35DEBC5B-8F66-4D62-91A1-707DAA60A24B}" destId="{400E2794-31F1-4160-898C-CEFB53C2D3F8}" srcOrd="0" destOrd="0" presId="urn:microsoft.com/office/officeart/2005/8/layout/vList2"/>
    <dgm:cxn modelId="{56E4DF06-DCCB-416E-AD16-752ED95828C2}" type="presOf" srcId="{6BA86C73-96C1-4AE0-84D6-70BC19343BA5}" destId="{2FA5B0BB-1229-47E9-A16E-BC12F3347E3E}" srcOrd="0" destOrd="0" presId="urn:microsoft.com/office/officeart/2005/8/layout/vList2"/>
    <dgm:cxn modelId="{72A9D0F0-2BD0-47CA-8043-0190E1170BB5}" srcId="{44330344-A27B-4158-B172-EFD54FAC248F}" destId="{8E578290-BD71-4CC2-A6E7-69D10AAD0E5D}" srcOrd="1" destOrd="0" parTransId="{2139ECE4-33FE-40F3-8C7C-FA00741F4A66}" sibTransId="{76AB43C5-E444-4644-906F-38DF05CD1369}"/>
    <dgm:cxn modelId="{20ABF2BD-D554-45ED-80A5-94B75C3FDEF6}" srcId="{44330344-A27B-4158-B172-EFD54FAC248F}" destId="{6BA86C73-96C1-4AE0-84D6-70BC19343BA5}" srcOrd="0" destOrd="0" parTransId="{1C9E7167-D941-4745-BE91-6B47881017FF}" sibTransId="{7E34091E-2105-4DEC-B882-ED43F29BDF49}"/>
    <dgm:cxn modelId="{A8B32336-7CA2-4040-B994-E8BD5EA2A049}" type="presOf" srcId="{61CABAAA-C8AB-48C8-84AC-A34E0AB8616B}" destId="{2FA5B0BB-1229-47E9-A16E-BC12F3347E3E}" srcOrd="0" destOrd="2" presId="urn:microsoft.com/office/officeart/2005/8/layout/vList2"/>
    <dgm:cxn modelId="{62508347-0A09-4D78-9D04-03AC2FC2D817}" type="presOf" srcId="{8E578290-BD71-4CC2-A6E7-69D10AAD0E5D}" destId="{2FA5B0BB-1229-47E9-A16E-BC12F3347E3E}" srcOrd="0" destOrd="1" presId="urn:microsoft.com/office/officeart/2005/8/layout/vList2"/>
    <dgm:cxn modelId="{6D8F7A8C-B7BB-40B9-9AD6-CBED0766D5E3}" type="presParOf" srcId="{400E2794-31F1-4160-898C-CEFB53C2D3F8}" destId="{D1FA0467-7DA6-4069-8502-6C326A7AA73B}" srcOrd="0" destOrd="0" presId="urn:microsoft.com/office/officeart/2005/8/layout/vList2"/>
    <dgm:cxn modelId="{2045D4EA-E1D4-48E9-924C-BA2FECC5ECF0}" type="presParOf" srcId="{400E2794-31F1-4160-898C-CEFB53C2D3F8}" destId="{2FA5B0BB-1229-47E9-A16E-BC12F3347E3E}"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42CBD43-975B-44E8-9138-0AB4DA5B9D75}" type="doc">
      <dgm:prSet loTypeId="urn:microsoft.com/office/officeart/2018/5/layout/IconCircleLabelList" loCatId="icon" qsTypeId="urn:microsoft.com/office/officeart/2005/8/quickstyle/simple1" qsCatId="simple" csTypeId="urn:microsoft.com/office/officeart/2018/5/colors/Iconchunking_coloredtext_accent0_3" csCatId="mainScheme" phldr="1"/>
      <dgm:spPr/>
      <dgm:t>
        <a:bodyPr/>
        <a:lstStyle/>
        <a:p>
          <a:endParaRPr lang="en-US"/>
        </a:p>
      </dgm:t>
    </dgm:pt>
    <dgm:pt modelId="{47C85CAE-BBD9-43F1-B993-51D99DFB0797}">
      <dgm:prSet/>
      <dgm:spPr/>
      <dgm:t>
        <a:bodyPr/>
        <a:lstStyle/>
        <a:p>
          <a:pPr>
            <a:defRPr cap="all"/>
          </a:pPr>
          <a:r>
            <a:rPr lang="cs-CZ"/>
            <a:t>Kritika není nikdy k vaší osobě, ale k projevům chování, kterým druhá strana nějak rozumí</a:t>
          </a:r>
          <a:endParaRPr lang="en-US"/>
        </a:p>
      </dgm:t>
    </dgm:pt>
    <dgm:pt modelId="{E1FD72E5-54E0-47C2-A8DF-54534CFA7E78}" type="parTrans" cxnId="{C367640C-3F81-4F35-B343-3DBBD5FE87C8}">
      <dgm:prSet/>
      <dgm:spPr/>
      <dgm:t>
        <a:bodyPr/>
        <a:lstStyle/>
        <a:p>
          <a:endParaRPr lang="en-US"/>
        </a:p>
      </dgm:t>
    </dgm:pt>
    <dgm:pt modelId="{50EF5B71-3F42-47D8-9BB7-238A4601973A}" type="sibTrans" cxnId="{C367640C-3F81-4F35-B343-3DBBD5FE87C8}">
      <dgm:prSet/>
      <dgm:spPr/>
      <dgm:t>
        <a:bodyPr/>
        <a:lstStyle/>
        <a:p>
          <a:endParaRPr lang="en-US"/>
        </a:p>
      </dgm:t>
    </dgm:pt>
    <dgm:pt modelId="{5379CA1B-C248-4B07-A975-3EDEAC1AD326}">
      <dgm:prSet/>
      <dgm:spPr/>
      <dgm:t>
        <a:bodyPr/>
        <a:lstStyle/>
        <a:p>
          <a:pPr>
            <a:defRPr cap="all"/>
          </a:pPr>
          <a:r>
            <a:rPr lang="cs-CZ"/>
            <a:t>Zůstat v pozici naslouchajícího člověka</a:t>
          </a:r>
          <a:endParaRPr lang="en-US"/>
        </a:p>
      </dgm:t>
    </dgm:pt>
    <dgm:pt modelId="{B9F5293B-3388-4C7A-B6AF-31BC227E3B91}" type="parTrans" cxnId="{E5B705BE-D034-47FF-A0A2-DE9C496A1D5F}">
      <dgm:prSet/>
      <dgm:spPr/>
      <dgm:t>
        <a:bodyPr/>
        <a:lstStyle/>
        <a:p>
          <a:endParaRPr lang="en-US"/>
        </a:p>
      </dgm:t>
    </dgm:pt>
    <dgm:pt modelId="{70EB1A74-6D79-4986-B205-77D43FE3BA36}" type="sibTrans" cxnId="{E5B705BE-D034-47FF-A0A2-DE9C496A1D5F}">
      <dgm:prSet/>
      <dgm:spPr/>
      <dgm:t>
        <a:bodyPr/>
        <a:lstStyle/>
        <a:p>
          <a:endParaRPr lang="en-US"/>
        </a:p>
      </dgm:t>
    </dgm:pt>
    <dgm:pt modelId="{A466BEC9-E20E-472F-9750-2ECCB9B0B4FE}">
      <dgm:prSet/>
      <dgm:spPr/>
      <dgm:t>
        <a:bodyPr/>
        <a:lstStyle/>
        <a:p>
          <a:pPr>
            <a:defRPr cap="all"/>
          </a:pPr>
          <a:r>
            <a:rPr lang="cs-CZ"/>
            <a:t>Možnost přejít k očekáváním – negativní dotazování</a:t>
          </a:r>
          <a:endParaRPr lang="en-US"/>
        </a:p>
      </dgm:t>
    </dgm:pt>
    <dgm:pt modelId="{FFA506AB-E98A-41BE-A3BF-FD8F95E7A52F}" type="parTrans" cxnId="{4C48C254-8BEC-4DA7-A630-E086C986EA5A}">
      <dgm:prSet/>
      <dgm:spPr/>
      <dgm:t>
        <a:bodyPr/>
        <a:lstStyle/>
        <a:p>
          <a:endParaRPr lang="en-US"/>
        </a:p>
      </dgm:t>
    </dgm:pt>
    <dgm:pt modelId="{21C48A41-14E3-434A-9EE7-FCC0224EAF51}" type="sibTrans" cxnId="{4C48C254-8BEC-4DA7-A630-E086C986EA5A}">
      <dgm:prSet/>
      <dgm:spPr/>
      <dgm:t>
        <a:bodyPr/>
        <a:lstStyle/>
        <a:p>
          <a:endParaRPr lang="en-US"/>
        </a:p>
      </dgm:t>
    </dgm:pt>
    <dgm:pt modelId="{8FAC7E3C-D41E-491E-886C-DA913F9399DB}" type="pres">
      <dgm:prSet presAssocID="{542CBD43-975B-44E8-9138-0AB4DA5B9D75}" presName="root" presStyleCnt="0">
        <dgm:presLayoutVars>
          <dgm:dir/>
          <dgm:resizeHandles val="exact"/>
        </dgm:presLayoutVars>
      </dgm:prSet>
      <dgm:spPr/>
      <dgm:t>
        <a:bodyPr/>
        <a:lstStyle/>
        <a:p>
          <a:endParaRPr lang="cs-CZ"/>
        </a:p>
      </dgm:t>
    </dgm:pt>
    <dgm:pt modelId="{CE3388BC-FC8A-4C58-AE88-17F7E6EE144C}" type="pres">
      <dgm:prSet presAssocID="{47C85CAE-BBD9-43F1-B993-51D99DFB0797}" presName="compNode" presStyleCnt="0"/>
      <dgm:spPr/>
    </dgm:pt>
    <dgm:pt modelId="{E533B7FB-F397-4921-A197-B045E57AE5B5}" type="pres">
      <dgm:prSet presAssocID="{47C85CAE-BBD9-43F1-B993-51D99DFB0797}" presName="iconBgRect" presStyleLbl="bgShp" presStyleIdx="0" presStyleCnt="3"/>
      <dgm:spPr/>
    </dgm:pt>
    <dgm:pt modelId="{DBF77274-E660-419B-A3E3-CF45AC871CA7}" type="pres">
      <dgm:prSet presAssocID="{47C85CAE-BBD9-43F1-B993-51D99DFB079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Angry Face with No Fill"/>
        </a:ext>
      </dgm:extLst>
    </dgm:pt>
    <dgm:pt modelId="{BFEBDFF2-0A34-432A-842D-B8388F20AC57}" type="pres">
      <dgm:prSet presAssocID="{47C85CAE-BBD9-43F1-B993-51D99DFB0797}" presName="spaceRect" presStyleCnt="0"/>
      <dgm:spPr/>
    </dgm:pt>
    <dgm:pt modelId="{0A0487FE-54AE-4A08-A785-9F96A9F281D9}" type="pres">
      <dgm:prSet presAssocID="{47C85CAE-BBD9-43F1-B993-51D99DFB0797}" presName="textRect" presStyleLbl="revTx" presStyleIdx="0" presStyleCnt="3">
        <dgm:presLayoutVars>
          <dgm:chMax val="1"/>
          <dgm:chPref val="1"/>
        </dgm:presLayoutVars>
      </dgm:prSet>
      <dgm:spPr/>
      <dgm:t>
        <a:bodyPr/>
        <a:lstStyle/>
        <a:p>
          <a:endParaRPr lang="cs-CZ"/>
        </a:p>
      </dgm:t>
    </dgm:pt>
    <dgm:pt modelId="{99711A66-BFA2-495F-ADE9-A0E375A5637E}" type="pres">
      <dgm:prSet presAssocID="{50EF5B71-3F42-47D8-9BB7-238A4601973A}" presName="sibTrans" presStyleCnt="0"/>
      <dgm:spPr/>
    </dgm:pt>
    <dgm:pt modelId="{351D4CE3-49B1-469D-830E-EF8FCF489BCE}" type="pres">
      <dgm:prSet presAssocID="{5379CA1B-C248-4B07-A975-3EDEAC1AD326}" presName="compNode" presStyleCnt="0"/>
      <dgm:spPr/>
    </dgm:pt>
    <dgm:pt modelId="{84E0B3F2-67D5-4CE0-B117-13731DD8134B}" type="pres">
      <dgm:prSet presAssocID="{5379CA1B-C248-4B07-A975-3EDEAC1AD326}" presName="iconBgRect" presStyleLbl="bgShp" presStyleIdx="1" presStyleCnt="3"/>
      <dgm:spPr/>
    </dgm:pt>
    <dgm:pt modelId="{564058CC-133B-4B4E-985C-66D5AA4DD591}" type="pres">
      <dgm:prSet presAssocID="{5379CA1B-C248-4B07-A975-3EDEAC1AD32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Zaškrtnutí"/>
        </a:ext>
      </dgm:extLst>
    </dgm:pt>
    <dgm:pt modelId="{09A023AB-AB39-4139-8EFE-F8B09844E86C}" type="pres">
      <dgm:prSet presAssocID="{5379CA1B-C248-4B07-A975-3EDEAC1AD326}" presName="spaceRect" presStyleCnt="0"/>
      <dgm:spPr/>
    </dgm:pt>
    <dgm:pt modelId="{724CD923-6D55-4F33-A4A5-96072B868EC9}" type="pres">
      <dgm:prSet presAssocID="{5379CA1B-C248-4B07-A975-3EDEAC1AD326}" presName="textRect" presStyleLbl="revTx" presStyleIdx="1" presStyleCnt="3">
        <dgm:presLayoutVars>
          <dgm:chMax val="1"/>
          <dgm:chPref val="1"/>
        </dgm:presLayoutVars>
      </dgm:prSet>
      <dgm:spPr/>
      <dgm:t>
        <a:bodyPr/>
        <a:lstStyle/>
        <a:p>
          <a:endParaRPr lang="cs-CZ"/>
        </a:p>
      </dgm:t>
    </dgm:pt>
    <dgm:pt modelId="{847E8E80-AB1F-453F-B391-BD2E41C69C47}" type="pres">
      <dgm:prSet presAssocID="{70EB1A74-6D79-4986-B205-77D43FE3BA36}" presName="sibTrans" presStyleCnt="0"/>
      <dgm:spPr/>
    </dgm:pt>
    <dgm:pt modelId="{13581632-FEA4-4CCD-9338-5F166B76B2EA}" type="pres">
      <dgm:prSet presAssocID="{A466BEC9-E20E-472F-9750-2ECCB9B0B4FE}" presName="compNode" presStyleCnt="0"/>
      <dgm:spPr/>
    </dgm:pt>
    <dgm:pt modelId="{53ED0C88-FEF1-4A2E-AFF9-4AC22D682F92}" type="pres">
      <dgm:prSet presAssocID="{A466BEC9-E20E-472F-9750-2ECCB9B0B4FE}" presName="iconBgRect" presStyleLbl="bgShp" presStyleIdx="2" presStyleCnt="3"/>
      <dgm:spPr/>
    </dgm:pt>
    <dgm:pt modelId="{DE98AE92-FC63-4DD4-9493-657E310B4914}" type="pres">
      <dgm:prSet presAssocID="{A466BEC9-E20E-472F-9750-2ECCB9B0B4F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Zavřít"/>
        </a:ext>
      </dgm:extLst>
    </dgm:pt>
    <dgm:pt modelId="{B6ACA0CB-7787-49CA-9BC2-BDC479F90318}" type="pres">
      <dgm:prSet presAssocID="{A466BEC9-E20E-472F-9750-2ECCB9B0B4FE}" presName="spaceRect" presStyleCnt="0"/>
      <dgm:spPr/>
    </dgm:pt>
    <dgm:pt modelId="{756FB0CD-FA41-4F99-9E93-320A219652B3}" type="pres">
      <dgm:prSet presAssocID="{A466BEC9-E20E-472F-9750-2ECCB9B0B4FE}" presName="textRect" presStyleLbl="revTx" presStyleIdx="2" presStyleCnt="3">
        <dgm:presLayoutVars>
          <dgm:chMax val="1"/>
          <dgm:chPref val="1"/>
        </dgm:presLayoutVars>
      </dgm:prSet>
      <dgm:spPr/>
      <dgm:t>
        <a:bodyPr/>
        <a:lstStyle/>
        <a:p>
          <a:endParaRPr lang="cs-CZ"/>
        </a:p>
      </dgm:t>
    </dgm:pt>
  </dgm:ptLst>
  <dgm:cxnLst>
    <dgm:cxn modelId="{C8EE1B71-03BB-48F0-B7F3-130627D42B89}" type="presOf" srcId="{542CBD43-975B-44E8-9138-0AB4DA5B9D75}" destId="{8FAC7E3C-D41E-491E-886C-DA913F9399DB}" srcOrd="0" destOrd="0" presId="urn:microsoft.com/office/officeart/2018/5/layout/IconCircleLabelList"/>
    <dgm:cxn modelId="{4C48C254-8BEC-4DA7-A630-E086C986EA5A}" srcId="{542CBD43-975B-44E8-9138-0AB4DA5B9D75}" destId="{A466BEC9-E20E-472F-9750-2ECCB9B0B4FE}" srcOrd="2" destOrd="0" parTransId="{FFA506AB-E98A-41BE-A3BF-FD8F95E7A52F}" sibTransId="{21C48A41-14E3-434A-9EE7-FCC0224EAF51}"/>
    <dgm:cxn modelId="{E5B705BE-D034-47FF-A0A2-DE9C496A1D5F}" srcId="{542CBD43-975B-44E8-9138-0AB4DA5B9D75}" destId="{5379CA1B-C248-4B07-A975-3EDEAC1AD326}" srcOrd="1" destOrd="0" parTransId="{B9F5293B-3388-4C7A-B6AF-31BC227E3B91}" sibTransId="{70EB1A74-6D79-4986-B205-77D43FE3BA36}"/>
    <dgm:cxn modelId="{EF86CB2D-7CB8-4065-A1E7-D1A034FF345D}" type="presOf" srcId="{5379CA1B-C248-4B07-A975-3EDEAC1AD326}" destId="{724CD923-6D55-4F33-A4A5-96072B868EC9}" srcOrd="0" destOrd="0" presId="urn:microsoft.com/office/officeart/2018/5/layout/IconCircleLabelList"/>
    <dgm:cxn modelId="{0A108D23-11CE-42E5-B3C2-90EA4A488AF8}" type="presOf" srcId="{A466BEC9-E20E-472F-9750-2ECCB9B0B4FE}" destId="{756FB0CD-FA41-4F99-9E93-320A219652B3}" srcOrd="0" destOrd="0" presId="urn:microsoft.com/office/officeart/2018/5/layout/IconCircleLabelList"/>
    <dgm:cxn modelId="{C367640C-3F81-4F35-B343-3DBBD5FE87C8}" srcId="{542CBD43-975B-44E8-9138-0AB4DA5B9D75}" destId="{47C85CAE-BBD9-43F1-B993-51D99DFB0797}" srcOrd="0" destOrd="0" parTransId="{E1FD72E5-54E0-47C2-A8DF-54534CFA7E78}" sibTransId="{50EF5B71-3F42-47D8-9BB7-238A4601973A}"/>
    <dgm:cxn modelId="{C7A72F1B-3B25-4866-A538-7687B03C0AA9}" type="presOf" srcId="{47C85CAE-BBD9-43F1-B993-51D99DFB0797}" destId="{0A0487FE-54AE-4A08-A785-9F96A9F281D9}" srcOrd="0" destOrd="0" presId="urn:microsoft.com/office/officeart/2018/5/layout/IconCircleLabelList"/>
    <dgm:cxn modelId="{BCDA36F4-8AC6-4E10-A7D9-1594A9421314}" type="presParOf" srcId="{8FAC7E3C-D41E-491E-886C-DA913F9399DB}" destId="{CE3388BC-FC8A-4C58-AE88-17F7E6EE144C}" srcOrd="0" destOrd="0" presId="urn:microsoft.com/office/officeart/2018/5/layout/IconCircleLabelList"/>
    <dgm:cxn modelId="{671ED6EF-7EA2-471D-BA1B-0634881CDEA5}" type="presParOf" srcId="{CE3388BC-FC8A-4C58-AE88-17F7E6EE144C}" destId="{E533B7FB-F397-4921-A197-B045E57AE5B5}" srcOrd="0" destOrd="0" presId="urn:microsoft.com/office/officeart/2018/5/layout/IconCircleLabelList"/>
    <dgm:cxn modelId="{71184BE2-86E9-497E-930F-6C68C143204D}" type="presParOf" srcId="{CE3388BC-FC8A-4C58-AE88-17F7E6EE144C}" destId="{DBF77274-E660-419B-A3E3-CF45AC871CA7}" srcOrd="1" destOrd="0" presId="urn:microsoft.com/office/officeart/2018/5/layout/IconCircleLabelList"/>
    <dgm:cxn modelId="{F0E6D72C-F971-433B-9CE4-BE2BFB408FB3}" type="presParOf" srcId="{CE3388BC-FC8A-4C58-AE88-17F7E6EE144C}" destId="{BFEBDFF2-0A34-432A-842D-B8388F20AC57}" srcOrd="2" destOrd="0" presId="urn:microsoft.com/office/officeart/2018/5/layout/IconCircleLabelList"/>
    <dgm:cxn modelId="{D3F64343-DA06-4032-BDE9-B76AE9C3F988}" type="presParOf" srcId="{CE3388BC-FC8A-4C58-AE88-17F7E6EE144C}" destId="{0A0487FE-54AE-4A08-A785-9F96A9F281D9}" srcOrd="3" destOrd="0" presId="urn:microsoft.com/office/officeart/2018/5/layout/IconCircleLabelList"/>
    <dgm:cxn modelId="{28B156AD-8E53-4F66-9900-B8E88A23B0B2}" type="presParOf" srcId="{8FAC7E3C-D41E-491E-886C-DA913F9399DB}" destId="{99711A66-BFA2-495F-ADE9-A0E375A5637E}" srcOrd="1" destOrd="0" presId="urn:microsoft.com/office/officeart/2018/5/layout/IconCircleLabelList"/>
    <dgm:cxn modelId="{12830738-48AC-4C99-AD37-D88DE7CCC788}" type="presParOf" srcId="{8FAC7E3C-D41E-491E-886C-DA913F9399DB}" destId="{351D4CE3-49B1-469D-830E-EF8FCF489BCE}" srcOrd="2" destOrd="0" presId="urn:microsoft.com/office/officeart/2018/5/layout/IconCircleLabelList"/>
    <dgm:cxn modelId="{E3BE0B6A-89E4-4D05-9271-2BE8A165F450}" type="presParOf" srcId="{351D4CE3-49B1-469D-830E-EF8FCF489BCE}" destId="{84E0B3F2-67D5-4CE0-B117-13731DD8134B}" srcOrd="0" destOrd="0" presId="urn:microsoft.com/office/officeart/2018/5/layout/IconCircleLabelList"/>
    <dgm:cxn modelId="{7DA918B5-6F01-4487-BB5F-54DD9707BF89}" type="presParOf" srcId="{351D4CE3-49B1-469D-830E-EF8FCF489BCE}" destId="{564058CC-133B-4B4E-985C-66D5AA4DD591}" srcOrd="1" destOrd="0" presId="urn:microsoft.com/office/officeart/2018/5/layout/IconCircleLabelList"/>
    <dgm:cxn modelId="{61FA87EE-3ADD-46CC-8E2D-2361AA5A16F5}" type="presParOf" srcId="{351D4CE3-49B1-469D-830E-EF8FCF489BCE}" destId="{09A023AB-AB39-4139-8EFE-F8B09844E86C}" srcOrd="2" destOrd="0" presId="urn:microsoft.com/office/officeart/2018/5/layout/IconCircleLabelList"/>
    <dgm:cxn modelId="{189F0873-CE4D-416D-98A4-51ABE810F224}" type="presParOf" srcId="{351D4CE3-49B1-469D-830E-EF8FCF489BCE}" destId="{724CD923-6D55-4F33-A4A5-96072B868EC9}" srcOrd="3" destOrd="0" presId="urn:microsoft.com/office/officeart/2018/5/layout/IconCircleLabelList"/>
    <dgm:cxn modelId="{E884B67C-158D-469C-8C9A-2AB883CF29F3}" type="presParOf" srcId="{8FAC7E3C-D41E-491E-886C-DA913F9399DB}" destId="{847E8E80-AB1F-453F-B391-BD2E41C69C47}" srcOrd="3" destOrd="0" presId="urn:microsoft.com/office/officeart/2018/5/layout/IconCircleLabelList"/>
    <dgm:cxn modelId="{F2BB58D0-C3DD-4F3C-B746-2A718AA78A4A}" type="presParOf" srcId="{8FAC7E3C-D41E-491E-886C-DA913F9399DB}" destId="{13581632-FEA4-4CCD-9338-5F166B76B2EA}" srcOrd="4" destOrd="0" presId="urn:microsoft.com/office/officeart/2018/5/layout/IconCircleLabelList"/>
    <dgm:cxn modelId="{23BBE224-9765-4F41-96E8-4D0927ECB117}" type="presParOf" srcId="{13581632-FEA4-4CCD-9338-5F166B76B2EA}" destId="{53ED0C88-FEF1-4A2E-AFF9-4AC22D682F92}" srcOrd="0" destOrd="0" presId="urn:microsoft.com/office/officeart/2018/5/layout/IconCircleLabelList"/>
    <dgm:cxn modelId="{878B7510-1895-4F80-A1FD-D8C7DEC83B37}" type="presParOf" srcId="{13581632-FEA4-4CCD-9338-5F166B76B2EA}" destId="{DE98AE92-FC63-4DD4-9493-657E310B4914}" srcOrd="1" destOrd="0" presId="urn:microsoft.com/office/officeart/2018/5/layout/IconCircleLabelList"/>
    <dgm:cxn modelId="{AB92DEDA-521F-4461-AC39-600069C1C0B2}" type="presParOf" srcId="{13581632-FEA4-4CCD-9338-5F166B76B2EA}" destId="{B6ACA0CB-7787-49CA-9BC2-BDC479F90318}" srcOrd="2" destOrd="0" presId="urn:microsoft.com/office/officeart/2018/5/layout/IconCircleLabelList"/>
    <dgm:cxn modelId="{4BE73C8C-2E7D-415A-991F-70F78335C624}" type="presParOf" srcId="{13581632-FEA4-4CCD-9338-5F166B76B2EA}" destId="{756FB0CD-FA41-4F99-9E93-320A219652B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C716CC-D135-4AFB-A113-0799B09575B9}" type="doc">
      <dgm:prSet loTypeId="urn:microsoft.com/office/officeart/2005/8/layout/hierarchy2" loCatId="hierarchy" qsTypeId="urn:microsoft.com/office/officeart/2005/8/quickstyle/3d6" qsCatId="3D" csTypeId="urn:microsoft.com/office/officeart/2005/8/colors/colorful1" csCatId="colorful" phldr="1"/>
      <dgm:spPr/>
      <dgm:t>
        <a:bodyPr/>
        <a:lstStyle/>
        <a:p>
          <a:endParaRPr lang="cs-CZ"/>
        </a:p>
      </dgm:t>
    </dgm:pt>
    <dgm:pt modelId="{CBC1C890-7DDA-485B-ABE2-0B37EBC7869E}">
      <dgm:prSet custT="1"/>
      <dgm:spPr/>
      <dgm:t>
        <a:bodyPr/>
        <a:lstStyle/>
        <a:p>
          <a:r>
            <a:rPr lang="cs-CZ" sz="2800" b="1" dirty="0"/>
            <a:t>Dávky pomoci v hmotné nouzi</a:t>
          </a:r>
          <a:endParaRPr lang="cs-CZ" sz="2800" dirty="0"/>
        </a:p>
      </dgm:t>
    </dgm:pt>
    <dgm:pt modelId="{6862A6DF-3C06-4ABF-B9F8-19FE9866A8F9}" type="parTrans" cxnId="{E4992A48-04B8-4943-81F8-F543E28FCB25}">
      <dgm:prSet/>
      <dgm:spPr/>
      <dgm:t>
        <a:bodyPr/>
        <a:lstStyle/>
        <a:p>
          <a:endParaRPr lang="cs-CZ"/>
        </a:p>
      </dgm:t>
    </dgm:pt>
    <dgm:pt modelId="{D55D7F16-8D32-4499-9478-927AA1C28599}" type="sibTrans" cxnId="{E4992A48-04B8-4943-81F8-F543E28FCB25}">
      <dgm:prSet/>
      <dgm:spPr/>
      <dgm:t>
        <a:bodyPr/>
        <a:lstStyle/>
        <a:p>
          <a:endParaRPr lang="cs-CZ"/>
        </a:p>
      </dgm:t>
    </dgm:pt>
    <dgm:pt modelId="{3A4ADF06-05E4-42E6-81F0-FF92FEF2231E}">
      <dgm:prSet custT="1"/>
      <dgm:spPr/>
      <dgm:t>
        <a:bodyPr/>
        <a:lstStyle/>
        <a:p>
          <a:r>
            <a:rPr lang="cs-CZ" sz="2800" b="1" dirty="0"/>
            <a:t>Příspěvek na živobytí</a:t>
          </a:r>
          <a:endParaRPr lang="cs-CZ" sz="2800" dirty="0"/>
        </a:p>
      </dgm:t>
    </dgm:pt>
    <dgm:pt modelId="{302A4426-B6E1-409E-AE9B-EF9BF455590B}" type="parTrans" cxnId="{57801B9F-76E5-437B-9C19-E8AD2D04C2B3}">
      <dgm:prSet/>
      <dgm:spPr/>
      <dgm:t>
        <a:bodyPr/>
        <a:lstStyle/>
        <a:p>
          <a:endParaRPr lang="cs-CZ"/>
        </a:p>
      </dgm:t>
    </dgm:pt>
    <dgm:pt modelId="{425B72BF-BF6D-48A8-99C0-B3476F5A440F}" type="sibTrans" cxnId="{57801B9F-76E5-437B-9C19-E8AD2D04C2B3}">
      <dgm:prSet/>
      <dgm:spPr/>
      <dgm:t>
        <a:bodyPr/>
        <a:lstStyle/>
        <a:p>
          <a:endParaRPr lang="cs-CZ"/>
        </a:p>
      </dgm:t>
    </dgm:pt>
    <dgm:pt modelId="{E0D0F57B-CC35-4463-9583-E2BE1AA7B9AE}">
      <dgm:prSet custT="1"/>
      <dgm:spPr/>
      <dgm:t>
        <a:bodyPr/>
        <a:lstStyle/>
        <a:p>
          <a:r>
            <a:rPr lang="cs-CZ" sz="2800" b="1" dirty="0"/>
            <a:t>Doplatek na bydlení </a:t>
          </a:r>
          <a:endParaRPr lang="cs-CZ" sz="2800" dirty="0"/>
        </a:p>
      </dgm:t>
    </dgm:pt>
    <dgm:pt modelId="{9C034F7F-EE4F-4CC7-9986-406AF0784E3E}" type="parTrans" cxnId="{0B8A9F45-F26A-4166-926A-B08BD656375C}">
      <dgm:prSet/>
      <dgm:spPr/>
      <dgm:t>
        <a:bodyPr/>
        <a:lstStyle/>
        <a:p>
          <a:endParaRPr lang="cs-CZ"/>
        </a:p>
      </dgm:t>
    </dgm:pt>
    <dgm:pt modelId="{EA114EA9-CB01-4082-8C0A-42473A9CF930}" type="sibTrans" cxnId="{0B8A9F45-F26A-4166-926A-B08BD656375C}">
      <dgm:prSet/>
      <dgm:spPr/>
      <dgm:t>
        <a:bodyPr/>
        <a:lstStyle/>
        <a:p>
          <a:endParaRPr lang="cs-CZ"/>
        </a:p>
      </dgm:t>
    </dgm:pt>
    <dgm:pt modelId="{E09ADDA9-9847-4351-B59B-29C55FDA576B}">
      <dgm:prSet custT="1"/>
      <dgm:spPr/>
      <dgm:t>
        <a:bodyPr/>
        <a:lstStyle/>
        <a:p>
          <a:r>
            <a:rPr lang="cs-CZ" sz="2800" b="1" dirty="0"/>
            <a:t>Mimořádná okamžitá pomoc</a:t>
          </a:r>
          <a:endParaRPr lang="cs-CZ" sz="2400" dirty="0"/>
        </a:p>
      </dgm:t>
    </dgm:pt>
    <dgm:pt modelId="{F5054894-36D3-44D4-802C-0566EB726996}" type="parTrans" cxnId="{220A4636-4C3B-4C8A-B257-217B0F7FD641}">
      <dgm:prSet/>
      <dgm:spPr/>
      <dgm:t>
        <a:bodyPr/>
        <a:lstStyle/>
        <a:p>
          <a:endParaRPr lang="cs-CZ"/>
        </a:p>
      </dgm:t>
    </dgm:pt>
    <dgm:pt modelId="{44E39EC3-5FB8-4184-BA6B-6D28B8143CA1}" type="sibTrans" cxnId="{220A4636-4C3B-4C8A-B257-217B0F7FD641}">
      <dgm:prSet/>
      <dgm:spPr/>
      <dgm:t>
        <a:bodyPr/>
        <a:lstStyle/>
        <a:p>
          <a:endParaRPr lang="cs-CZ"/>
        </a:p>
      </dgm:t>
    </dgm:pt>
    <dgm:pt modelId="{767ECB7A-18C4-4836-B204-FD81F1E18ABE}" type="pres">
      <dgm:prSet presAssocID="{A7C716CC-D135-4AFB-A113-0799B09575B9}" presName="diagram" presStyleCnt="0">
        <dgm:presLayoutVars>
          <dgm:chPref val="1"/>
          <dgm:dir/>
          <dgm:animOne val="branch"/>
          <dgm:animLvl val="lvl"/>
          <dgm:resizeHandles val="exact"/>
        </dgm:presLayoutVars>
      </dgm:prSet>
      <dgm:spPr/>
      <dgm:t>
        <a:bodyPr/>
        <a:lstStyle/>
        <a:p>
          <a:endParaRPr lang="cs-CZ"/>
        </a:p>
      </dgm:t>
    </dgm:pt>
    <dgm:pt modelId="{0DA1C8CD-B68C-4350-9B67-DAE25589BE78}" type="pres">
      <dgm:prSet presAssocID="{CBC1C890-7DDA-485B-ABE2-0B37EBC7869E}" presName="root1" presStyleCnt="0"/>
      <dgm:spPr/>
    </dgm:pt>
    <dgm:pt modelId="{91DB1906-78A0-4205-B5DE-816EBFABCEDE}" type="pres">
      <dgm:prSet presAssocID="{CBC1C890-7DDA-485B-ABE2-0B37EBC7869E}" presName="LevelOneTextNode" presStyleLbl="node0" presStyleIdx="0" presStyleCnt="1" custScaleX="176158">
        <dgm:presLayoutVars>
          <dgm:chPref val="3"/>
        </dgm:presLayoutVars>
      </dgm:prSet>
      <dgm:spPr/>
      <dgm:t>
        <a:bodyPr/>
        <a:lstStyle/>
        <a:p>
          <a:endParaRPr lang="cs-CZ"/>
        </a:p>
      </dgm:t>
    </dgm:pt>
    <dgm:pt modelId="{E8225BF9-5641-4E83-99AA-828DCA9ACAB4}" type="pres">
      <dgm:prSet presAssocID="{CBC1C890-7DDA-485B-ABE2-0B37EBC7869E}" presName="level2hierChild" presStyleCnt="0"/>
      <dgm:spPr/>
    </dgm:pt>
    <dgm:pt modelId="{03206F98-22D8-49E5-AFBE-B9BE92DA5715}" type="pres">
      <dgm:prSet presAssocID="{302A4426-B6E1-409E-AE9B-EF9BF455590B}" presName="conn2-1" presStyleLbl="parChTrans1D2" presStyleIdx="0" presStyleCnt="3"/>
      <dgm:spPr/>
      <dgm:t>
        <a:bodyPr/>
        <a:lstStyle/>
        <a:p>
          <a:endParaRPr lang="cs-CZ"/>
        </a:p>
      </dgm:t>
    </dgm:pt>
    <dgm:pt modelId="{8CC971D0-50A0-4633-B359-381D3B9F8AC9}" type="pres">
      <dgm:prSet presAssocID="{302A4426-B6E1-409E-AE9B-EF9BF455590B}" presName="connTx" presStyleLbl="parChTrans1D2" presStyleIdx="0" presStyleCnt="3"/>
      <dgm:spPr/>
      <dgm:t>
        <a:bodyPr/>
        <a:lstStyle/>
        <a:p>
          <a:endParaRPr lang="cs-CZ"/>
        </a:p>
      </dgm:t>
    </dgm:pt>
    <dgm:pt modelId="{A755C8DA-7B05-45D0-AD79-8178BED19236}" type="pres">
      <dgm:prSet presAssocID="{3A4ADF06-05E4-42E6-81F0-FF92FEF2231E}" presName="root2" presStyleCnt="0"/>
      <dgm:spPr/>
    </dgm:pt>
    <dgm:pt modelId="{4EF951A6-BCBC-43BE-93AB-83FF0AD184ED}" type="pres">
      <dgm:prSet presAssocID="{3A4ADF06-05E4-42E6-81F0-FF92FEF2231E}" presName="LevelTwoTextNode" presStyleLbl="node2" presStyleIdx="0" presStyleCnt="3" custScaleX="121439">
        <dgm:presLayoutVars>
          <dgm:chPref val="3"/>
        </dgm:presLayoutVars>
      </dgm:prSet>
      <dgm:spPr/>
      <dgm:t>
        <a:bodyPr/>
        <a:lstStyle/>
        <a:p>
          <a:endParaRPr lang="cs-CZ"/>
        </a:p>
      </dgm:t>
    </dgm:pt>
    <dgm:pt modelId="{0E5E70B4-A92A-435C-BBFB-B73F2BE8DDFF}" type="pres">
      <dgm:prSet presAssocID="{3A4ADF06-05E4-42E6-81F0-FF92FEF2231E}" presName="level3hierChild" presStyleCnt="0"/>
      <dgm:spPr/>
    </dgm:pt>
    <dgm:pt modelId="{292BA2B2-9796-4D9F-A8E2-00A84C681DC8}" type="pres">
      <dgm:prSet presAssocID="{9C034F7F-EE4F-4CC7-9986-406AF0784E3E}" presName="conn2-1" presStyleLbl="parChTrans1D2" presStyleIdx="1" presStyleCnt="3"/>
      <dgm:spPr/>
      <dgm:t>
        <a:bodyPr/>
        <a:lstStyle/>
        <a:p>
          <a:endParaRPr lang="cs-CZ"/>
        </a:p>
      </dgm:t>
    </dgm:pt>
    <dgm:pt modelId="{02E57853-9CD5-42B5-A926-003EF05CACB6}" type="pres">
      <dgm:prSet presAssocID="{9C034F7F-EE4F-4CC7-9986-406AF0784E3E}" presName="connTx" presStyleLbl="parChTrans1D2" presStyleIdx="1" presStyleCnt="3"/>
      <dgm:spPr/>
      <dgm:t>
        <a:bodyPr/>
        <a:lstStyle/>
        <a:p>
          <a:endParaRPr lang="cs-CZ"/>
        </a:p>
      </dgm:t>
    </dgm:pt>
    <dgm:pt modelId="{D7A25E4B-8082-4D5D-8BF2-F5BAB1B7DF67}" type="pres">
      <dgm:prSet presAssocID="{E0D0F57B-CC35-4463-9583-E2BE1AA7B9AE}" presName="root2" presStyleCnt="0"/>
      <dgm:spPr/>
    </dgm:pt>
    <dgm:pt modelId="{57B854F6-685B-49ED-B55F-B2AAF28C6495}" type="pres">
      <dgm:prSet presAssocID="{E0D0F57B-CC35-4463-9583-E2BE1AA7B9AE}" presName="LevelTwoTextNode" presStyleLbl="node2" presStyleIdx="1" presStyleCnt="3" custScaleX="119492">
        <dgm:presLayoutVars>
          <dgm:chPref val="3"/>
        </dgm:presLayoutVars>
      </dgm:prSet>
      <dgm:spPr/>
      <dgm:t>
        <a:bodyPr/>
        <a:lstStyle/>
        <a:p>
          <a:endParaRPr lang="cs-CZ"/>
        </a:p>
      </dgm:t>
    </dgm:pt>
    <dgm:pt modelId="{59787388-16F3-432E-A92E-1AA95E5F333A}" type="pres">
      <dgm:prSet presAssocID="{E0D0F57B-CC35-4463-9583-E2BE1AA7B9AE}" presName="level3hierChild" presStyleCnt="0"/>
      <dgm:spPr/>
    </dgm:pt>
    <dgm:pt modelId="{A04C5694-2FAE-4A49-9A81-4757E6FFB2C9}" type="pres">
      <dgm:prSet presAssocID="{F5054894-36D3-44D4-802C-0566EB726996}" presName="conn2-1" presStyleLbl="parChTrans1D2" presStyleIdx="2" presStyleCnt="3"/>
      <dgm:spPr/>
      <dgm:t>
        <a:bodyPr/>
        <a:lstStyle/>
        <a:p>
          <a:endParaRPr lang="cs-CZ"/>
        </a:p>
      </dgm:t>
    </dgm:pt>
    <dgm:pt modelId="{AEC622C4-6846-482D-A2CB-DD827714C7E5}" type="pres">
      <dgm:prSet presAssocID="{F5054894-36D3-44D4-802C-0566EB726996}" presName="connTx" presStyleLbl="parChTrans1D2" presStyleIdx="2" presStyleCnt="3"/>
      <dgm:spPr/>
      <dgm:t>
        <a:bodyPr/>
        <a:lstStyle/>
        <a:p>
          <a:endParaRPr lang="cs-CZ"/>
        </a:p>
      </dgm:t>
    </dgm:pt>
    <dgm:pt modelId="{64E25F1B-8D1F-4D1D-8C90-C4548765E3EC}" type="pres">
      <dgm:prSet presAssocID="{E09ADDA9-9847-4351-B59B-29C55FDA576B}" presName="root2" presStyleCnt="0"/>
      <dgm:spPr/>
    </dgm:pt>
    <dgm:pt modelId="{9081D86A-5AE3-4B9D-89C1-09156602DB05}" type="pres">
      <dgm:prSet presAssocID="{E09ADDA9-9847-4351-B59B-29C55FDA576B}" presName="LevelTwoTextNode" presStyleLbl="node2" presStyleIdx="2" presStyleCnt="3" custScaleX="121439">
        <dgm:presLayoutVars>
          <dgm:chPref val="3"/>
        </dgm:presLayoutVars>
      </dgm:prSet>
      <dgm:spPr/>
      <dgm:t>
        <a:bodyPr/>
        <a:lstStyle/>
        <a:p>
          <a:endParaRPr lang="cs-CZ"/>
        </a:p>
      </dgm:t>
    </dgm:pt>
    <dgm:pt modelId="{339FBA2B-225B-4901-B605-938B0F50296B}" type="pres">
      <dgm:prSet presAssocID="{E09ADDA9-9847-4351-B59B-29C55FDA576B}" presName="level3hierChild" presStyleCnt="0"/>
      <dgm:spPr/>
    </dgm:pt>
  </dgm:ptLst>
  <dgm:cxnLst>
    <dgm:cxn modelId="{B4F0FB24-2611-4E1C-B9E2-935472B242F0}" type="presOf" srcId="{A7C716CC-D135-4AFB-A113-0799B09575B9}" destId="{767ECB7A-18C4-4836-B204-FD81F1E18ABE}" srcOrd="0" destOrd="0" presId="urn:microsoft.com/office/officeart/2005/8/layout/hierarchy2"/>
    <dgm:cxn modelId="{0B8A9F45-F26A-4166-926A-B08BD656375C}" srcId="{CBC1C890-7DDA-485B-ABE2-0B37EBC7869E}" destId="{E0D0F57B-CC35-4463-9583-E2BE1AA7B9AE}" srcOrd="1" destOrd="0" parTransId="{9C034F7F-EE4F-4CC7-9986-406AF0784E3E}" sibTransId="{EA114EA9-CB01-4082-8C0A-42473A9CF930}"/>
    <dgm:cxn modelId="{57801B9F-76E5-437B-9C19-E8AD2D04C2B3}" srcId="{CBC1C890-7DDA-485B-ABE2-0B37EBC7869E}" destId="{3A4ADF06-05E4-42E6-81F0-FF92FEF2231E}" srcOrd="0" destOrd="0" parTransId="{302A4426-B6E1-409E-AE9B-EF9BF455590B}" sibTransId="{425B72BF-BF6D-48A8-99C0-B3476F5A440F}"/>
    <dgm:cxn modelId="{B9BC75C8-A78C-4D03-89F0-584306244E5B}" type="presOf" srcId="{E09ADDA9-9847-4351-B59B-29C55FDA576B}" destId="{9081D86A-5AE3-4B9D-89C1-09156602DB05}" srcOrd="0" destOrd="0" presId="urn:microsoft.com/office/officeart/2005/8/layout/hierarchy2"/>
    <dgm:cxn modelId="{39049A75-E58C-41F8-8C54-2FA282DB9ADC}" type="presOf" srcId="{F5054894-36D3-44D4-802C-0566EB726996}" destId="{AEC622C4-6846-482D-A2CB-DD827714C7E5}" srcOrd="1" destOrd="0" presId="urn:microsoft.com/office/officeart/2005/8/layout/hierarchy2"/>
    <dgm:cxn modelId="{C623C6B1-A1AA-40FD-9B89-A0F5C65674D6}" type="presOf" srcId="{E0D0F57B-CC35-4463-9583-E2BE1AA7B9AE}" destId="{57B854F6-685B-49ED-B55F-B2AAF28C6495}" srcOrd="0" destOrd="0" presId="urn:microsoft.com/office/officeart/2005/8/layout/hierarchy2"/>
    <dgm:cxn modelId="{89B664F1-9B42-4490-9B83-F5FE654D36E0}" type="presOf" srcId="{9C034F7F-EE4F-4CC7-9986-406AF0784E3E}" destId="{02E57853-9CD5-42B5-A926-003EF05CACB6}" srcOrd="1" destOrd="0" presId="urn:microsoft.com/office/officeart/2005/8/layout/hierarchy2"/>
    <dgm:cxn modelId="{9D0E48CA-49D1-4B54-8DEA-745646694773}" type="presOf" srcId="{CBC1C890-7DDA-485B-ABE2-0B37EBC7869E}" destId="{91DB1906-78A0-4205-B5DE-816EBFABCEDE}" srcOrd="0" destOrd="0" presId="urn:microsoft.com/office/officeart/2005/8/layout/hierarchy2"/>
    <dgm:cxn modelId="{E4992A48-04B8-4943-81F8-F543E28FCB25}" srcId="{A7C716CC-D135-4AFB-A113-0799B09575B9}" destId="{CBC1C890-7DDA-485B-ABE2-0B37EBC7869E}" srcOrd="0" destOrd="0" parTransId="{6862A6DF-3C06-4ABF-B9F8-19FE9866A8F9}" sibTransId="{D55D7F16-8D32-4499-9478-927AA1C28599}"/>
    <dgm:cxn modelId="{220A4636-4C3B-4C8A-B257-217B0F7FD641}" srcId="{CBC1C890-7DDA-485B-ABE2-0B37EBC7869E}" destId="{E09ADDA9-9847-4351-B59B-29C55FDA576B}" srcOrd="2" destOrd="0" parTransId="{F5054894-36D3-44D4-802C-0566EB726996}" sibTransId="{44E39EC3-5FB8-4184-BA6B-6D28B8143CA1}"/>
    <dgm:cxn modelId="{E85586B2-0932-4883-B4B3-E16877955CD8}" type="presOf" srcId="{302A4426-B6E1-409E-AE9B-EF9BF455590B}" destId="{8CC971D0-50A0-4633-B359-381D3B9F8AC9}" srcOrd="1" destOrd="0" presId="urn:microsoft.com/office/officeart/2005/8/layout/hierarchy2"/>
    <dgm:cxn modelId="{DF9DBC91-E1A6-46CE-AEF4-0E991F7BFBAC}" type="presOf" srcId="{F5054894-36D3-44D4-802C-0566EB726996}" destId="{A04C5694-2FAE-4A49-9A81-4757E6FFB2C9}" srcOrd="0" destOrd="0" presId="urn:microsoft.com/office/officeart/2005/8/layout/hierarchy2"/>
    <dgm:cxn modelId="{296D0619-6F8D-4258-94E3-3F5BE543A057}" type="presOf" srcId="{3A4ADF06-05E4-42E6-81F0-FF92FEF2231E}" destId="{4EF951A6-BCBC-43BE-93AB-83FF0AD184ED}" srcOrd="0" destOrd="0" presId="urn:microsoft.com/office/officeart/2005/8/layout/hierarchy2"/>
    <dgm:cxn modelId="{37C8C6CD-277A-4AD0-9662-6D83B827E4A8}" type="presOf" srcId="{302A4426-B6E1-409E-AE9B-EF9BF455590B}" destId="{03206F98-22D8-49E5-AFBE-B9BE92DA5715}" srcOrd="0" destOrd="0" presId="urn:microsoft.com/office/officeart/2005/8/layout/hierarchy2"/>
    <dgm:cxn modelId="{07AAC2EB-B9B2-404A-ADD2-2B809F8E4C8A}" type="presOf" srcId="{9C034F7F-EE4F-4CC7-9986-406AF0784E3E}" destId="{292BA2B2-9796-4D9F-A8E2-00A84C681DC8}" srcOrd="0" destOrd="0" presId="urn:microsoft.com/office/officeart/2005/8/layout/hierarchy2"/>
    <dgm:cxn modelId="{0E21C0BC-A70F-47E6-ACDF-AC5B09C83965}" type="presParOf" srcId="{767ECB7A-18C4-4836-B204-FD81F1E18ABE}" destId="{0DA1C8CD-B68C-4350-9B67-DAE25589BE78}" srcOrd="0" destOrd="0" presId="urn:microsoft.com/office/officeart/2005/8/layout/hierarchy2"/>
    <dgm:cxn modelId="{9478A1AD-6C0E-4B9B-9B14-0A782DE1C554}" type="presParOf" srcId="{0DA1C8CD-B68C-4350-9B67-DAE25589BE78}" destId="{91DB1906-78A0-4205-B5DE-816EBFABCEDE}" srcOrd="0" destOrd="0" presId="urn:microsoft.com/office/officeart/2005/8/layout/hierarchy2"/>
    <dgm:cxn modelId="{76B37D56-B895-464F-BB20-1E465C84723E}" type="presParOf" srcId="{0DA1C8CD-B68C-4350-9B67-DAE25589BE78}" destId="{E8225BF9-5641-4E83-99AA-828DCA9ACAB4}" srcOrd="1" destOrd="0" presId="urn:microsoft.com/office/officeart/2005/8/layout/hierarchy2"/>
    <dgm:cxn modelId="{CC50D311-974A-4966-B9A4-E66249175440}" type="presParOf" srcId="{E8225BF9-5641-4E83-99AA-828DCA9ACAB4}" destId="{03206F98-22D8-49E5-AFBE-B9BE92DA5715}" srcOrd="0" destOrd="0" presId="urn:microsoft.com/office/officeart/2005/8/layout/hierarchy2"/>
    <dgm:cxn modelId="{579FE98A-15D0-4F71-8C0E-D17DC65A1C84}" type="presParOf" srcId="{03206F98-22D8-49E5-AFBE-B9BE92DA5715}" destId="{8CC971D0-50A0-4633-B359-381D3B9F8AC9}" srcOrd="0" destOrd="0" presId="urn:microsoft.com/office/officeart/2005/8/layout/hierarchy2"/>
    <dgm:cxn modelId="{22686CA5-FD85-495B-A496-C48A051BD48C}" type="presParOf" srcId="{E8225BF9-5641-4E83-99AA-828DCA9ACAB4}" destId="{A755C8DA-7B05-45D0-AD79-8178BED19236}" srcOrd="1" destOrd="0" presId="urn:microsoft.com/office/officeart/2005/8/layout/hierarchy2"/>
    <dgm:cxn modelId="{D6DA1650-1D40-4EE4-9F04-22354516194B}" type="presParOf" srcId="{A755C8DA-7B05-45D0-AD79-8178BED19236}" destId="{4EF951A6-BCBC-43BE-93AB-83FF0AD184ED}" srcOrd="0" destOrd="0" presId="urn:microsoft.com/office/officeart/2005/8/layout/hierarchy2"/>
    <dgm:cxn modelId="{A5BAFFB1-94C0-4223-9474-B696B9CD6D8F}" type="presParOf" srcId="{A755C8DA-7B05-45D0-AD79-8178BED19236}" destId="{0E5E70B4-A92A-435C-BBFB-B73F2BE8DDFF}" srcOrd="1" destOrd="0" presId="urn:microsoft.com/office/officeart/2005/8/layout/hierarchy2"/>
    <dgm:cxn modelId="{16C14BD8-004C-4409-A8AA-AE6D1B3943F7}" type="presParOf" srcId="{E8225BF9-5641-4E83-99AA-828DCA9ACAB4}" destId="{292BA2B2-9796-4D9F-A8E2-00A84C681DC8}" srcOrd="2" destOrd="0" presId="urn:microsoft.com/office/officeart/2005/8/layout/hierarchy2"/>
    <dgm:cxn modelId="{73E52F90-EE0D-4310-BF0F-174BE6B3E9D3}" type="presParOf" srcId="{292BA2B2-9796-4D9F-A8E2-00A84C681DC8}" destId="{02E57853-9CD5-42B5-A926-003EF05CACB6}" srcOrd="0" destOrd="0" presId="urn:microsoft.com/office/officeart/2005/8/layout/hierarchy2"/>
    <dgm:cxn modelId="{20C3D1AB-4487-435F-A371-6972F6291BE6}" type="presParOf" srcId="{E8225BF9-5641-4E83-99AA-828DCA9ACAB4}" destId="{D7A25E4B-8082-4D5D-8BF2-F5BAB1B7DF67}" srcOrd="3" destOrd="0" presId="urn:microsoft.com/office/officeart/2005/8/layout/hierarchy2"/>
    <dgm:cxn modelId="{92AFD9BE-97D3-4F99-8C70-6C530FD8C81C}" type="presParOf" srcId="{D7A25E4B-8082-4D5D-8BF2-F5BAB1B7DF67}" destId="{57B854F6-685B-49ED-B55F-B2AAF28C6495}" srcOrd="0" destOrd="0" presId="urn:microsoft.com/office/officeart/2005/8/layout/hierarchy2"/>
    <dgm:cxn modelId="{76786378-9963-472D-B1B9-2B257162E51B}" type="presParOf" srcId="{D7A25E4B-8082-4D5D-8BF2-F5BAB1B7DF67}" destId="{59787388-16F3-432E-A92E-1AA95E5F333A}" srcOrd="1" destOrd="0" presId="urn:microsoft.com/office/officeart/2005/8/layout/hierarchy2"/>
    <dgm:cxn modelId="{4AAA46DB-1519-48F8-B2C6-74B7806CEC01}" type="presParOf" srcId="{E8225BF9-5641-4E83-99AA-828DCA9ACAB4}" destId="{A04C5694-2FAE-4A49-9A81-4757E6FFB2C9}" srcOrd="4" destOrd="0" presId="urn:microsoft.com/office/officeart/2005/8/layout/hierarchy2"/>
    <dgm:cxn modelId="{0858C816-4219-4C63-8006-228697ED24C7}" type="presParOf" srcId="{A04C5694-2FAE-4A49-9A81-4757E6FFB2C9}" destId="{AEC622C4-6846-482D-A2CB-DD827714C7E5}" srcOrd="0" destOrd="0" presId="urn:microsoft.com/office/officeart/2005/8/layout/hierarchy2"/>
    <dgm:cxn modelId="{EFBF9C12-3F6C-4E07-9D3D-2CB7B86533D1}" type="presParOf" srcId="{E8225BF9-5641-4E83-99AA-828DCA9ACAB4}" destId="{64E25F1B-8D1F-4D1D-8C90-C4548765E3EC}" srcOrd="5" destOrd="0" presId="urn:microsoft.com/office/officeart/2005/8/layout/hierarchy2"/>
    <dgm:cxn modelId="{1835D08E-7DBA-4C73-ADE3-16AC71CAE639}" type="presParOf" srcId="{64E25F1B-8D1F-4D1D-8C90-C4548765E3EC}" destId="{9081D86A-5AE3-4B9D-89C1-09156602DB05}" srcOrd="0" destOrd="0" presId="urn:microsoft.com/office/officeart/2005/8/layout/hierarchy2"/>
    <dgm:cxn modelId="{E1FBECEF-9911-4F6B-AF90-06FA1D9863FE}" type="presParOf" srcId="{64E25F1B-8D1F-4D1D-8C90-C4548765E3EC}" destId="{339FBA2B-225B-4901-B605-938B0F50296B}"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81751AB-FADD-4FDA-AB6F-7136F2920E5B}" type="doc">
      <dgm:prSet loTypeId="urn:microsoft.com/office/officeart/2005/8/layout/bProcess4" loCatId="process" qsTypeId="urn:microsoft.com/office/officeart/2005/8/quickstyle/simple1" qsCatId="simple" csTypeId="urn:microsoft.com/office/officeart/2005/8/colors/accent1_2" csCatId="accent1"/>
      <dgm:spPr/>
      <dgm:t>
        <a:bodyPr/>
        <a:lstStyle/>
        <a:p>
          <a:endParaRPr lang="en-US"/>
        </a:p>
      </dgm:t>
    </dgm:pt>
    <dgm:pt modelId="{3702AF32-0B12-4200-BDD7-DF3F28444EDF}">
      <dgm:prSet/>
      <dgm:spPr/>
      <dgm:t>
        <a:bodyPr/>
        <a:lstStyle/>
        <a:p>
          <a:r>
            <a:rPr lang="cs-CZ"/>
            <a:t>stadium idealistického nadšení; </a:t>
          </a:r>
          <a:endParaRPr lang="en-US"/>
        </a:p>
      </dgm:t>
    </dgm:pt>
    <dgm:pt modelId="{8A644951-7CB4-4493-937A-339A7117AAC6}" type="parTrans" cxnId="{FA2856E7-D95D-4516-8AC1-E3CC63C59F77}">
      <dgm:prSet/>
      <dgm:spPr/>
      <dgm:t>
        <a:bodyPr/>
        <a:lstStyle/>
        <a:p>
          <a:endParaRPr lang="en-US"/>
        </a:p>
      </dgm:t>
    </dgm:pt>
    <dgm:pt modelId="{DC98C109-26F7-464F-B6A0-DDD639828335}" type="sibTrans" cxnId="{FA2856E7-D95D-4516-8AC1-E3CC63C59F77}">
      <dgm:prSet/>
      <dgm:spPr/>
      <dgm:t>
        <a:bodyPr/>
        <a:lstStyle/>
        <a:p>
          <a:endParaRPr lang="en-US"/>
        </a:p>
      </dgm:t>
    </dgm:pt>
    <dgm:pt modelId="{6FAA9154-7FD6-4BAE-972C-FA092A1261A3}">
      <dgm:prSet/>
      <dgm:spPr/>
      <dgm:t>
        <a:bodyPr/>
        <a:lstStyle/>
        <a:p>
          <a:r>
            <a:rPr lang="cs-CZ"/>
            <a:t>stadium stagnace; </a:t>
          </a:r>
          <a:endParaRPr lang="en-US"/>
        </a:p>
      </dgm:t>
    </dgm:pt>
    <dgm:pt modelId="{C8E8116E-1CDD-4623-B17C-F18BD92C9069}" type="parTrans" cxnId="{4D99AE50-1F39-4EF3-AE4D-CB7CAEA46320}">
      <dgm:prSet/>
      <dgm:spPr/>
      <dgm:t>
        <a:bodyPr/>
        <a:lstStyle/>
        <a:p>
          <a:endParaRPr lang="en-US"/>
        </a:p>
      </dgm:t>
    </dgm:pt>
    <dgm:pt modelId="{D289DF59-1043-42BD-89B5-509CB7F36818}" type="sibTrans" cxnId="{4D99AE50-1F39-4EF3-AE4D-CB7CAEA46320}">
      <dgm:prSet/>
      <dgm:spPr/>
      <dgm:t>
        <a:bodyPr/>
        <a:lstStyle/>
        <a:p>
          <a:endParaRPr lang="en-US"/>
        </a:p>
      </dgm:t>
    </dgm:pt>
    <dgm:pt modelId="{F17C723F-2246-42BA-8CCA-BD27F532C054}">
      <dgm:prSet/>
      <dgm:spPr/>
      <dgm:t>
        <a:bodyPr/>
        <a:lstStyle/>
        <a:p>
          <a:r>
            <a:rPr lang="cs-CZ"/>
            <a:t>stadium frustrace; </a:t>
          </a:r>
          <a:endParaRPr lang="en-US"/>
        </a:p>
      </dgm:t>
    </dgm:pt>
    <dgm:pt modelId="{87AC27BC-5DFA-4B4B-AA00-512B20025D33}" type="parTrans" cxnId="{6B632CA1-0684-493D-AF33-9CF13244F005}">
      <dgm:prSet/>
      <dgm:spPr/>
      <dgm:t>
        <a:bodyPr/>
        <a:lstStyle/>
        <a:p>
          <a:endParaRPr lang="en-US"/>
        </a:p>
      </dgm:t>
    </dgm:pt>
    <dgm:pt modelId="{E53EEEF2-DCA1-4D56-9516-B049B9FBCCCC}" type="sibTrans" cxnId="{6B632CA1-0684-493D-AF33-9CF13244F005}">
      <dgm:prSet/>
      <dgm:spPr/>
      <dgm:t>
        <a:bodyPr/>
        <a:lstStyle/>
        <a:p>
          <a:endParaRPr lang="en-US"/>
        </a:p>
      </dgm:t>
    </dgm:pt>
    <dgm:pt modelId="{752DA62C-E1C4-48A8-9874-735BA0613C7F}">
      <dgm:prSet/>
      <dgm:spPr/>
      <dgm:t>
        <a:bodyPr/>
        <a:lstStyle/>
        <a:p>
          <a:r>
            <a:rPr lang="cs-CZ"/>
            <a:t>stadium apatie. </a:t>
          </a:r>
          <a:endParaRPr lang="en-US"/>
        </a:p>
      </dgm:t>
    </dgm:pt>
    <dgm:pt modelId="{D496B2ED-2D42-4D44-9864-B953A7C2A4D3}" type="parTrans" cxnId="{5008639C-3843-478A-9666-1C87BCC536D3}">
      <dgm:prSet/>
      <dgm:spPr/>
      <dgm:t>
        <a:bodyPr/>
        <a:lstStyle/>
        <a:p>
          <a:endParaRPr lang="en-US"/>
        </a:p>
      </dgm:t>
    </dgm:pt>
    <dgm:pt modelId="{C9A7136D-651D-4A0A-88C3-351FCA5C9E9E}" type="sibTrans" cxnId="{5008639C-3843-478A-9666-1C87BCC536D3}">
      <dgm:prSet/>
      <dgm:spPr/>
      <dgm:t>
        <a:bodyPr/>
        <a:lstStyle/>
        <a:p>
          <a:endParaRPr lang="en-US"/>
        </a:p>
      </dgm:t>
    </dgm:pt>
    <dgm:pt modelId="{8112E852-B870-4886-89B4-6F1C3F3EC204}">
      <dgm:prSet/>
      <dgm:spPr/>
      <dgm:t>
        <a:bodyPr/>
        <a:lstStyle/>
        <a:p>
          <a:r>
            <a:rPr lang="cs-CZ"/>
            <a:t>Výsledek:</a:t>
          </a:r>
          <a:endParaRPr lang="en-US"/>
        </a:p>
      </dgm:t>
    </dgm:pt>
    <dgm:pt modelId="{20DA3DAB-79B1-496F-A5AD-07E037831593}" type="parTrans" cxnId="{6B979E24-3825-4716-9407-294EEA53D753}">
      <dgm:prSet/>
      <dgm:spPr/>
      <dgm:t>
        <a:bodyPr/>
        <a:lstStyle/>
        <a:p>
          <a:endParaRPr lang="en-US"/>
        </a:p>
      </dgm:t>
    </dgm:pt>
    <dgm:pt modelId="{EB0279D4-560E-476B-B584-359257C241F8}" type="sibTrans" cxnId="{6B979E24-3825-4716-9407-294EEA53D753}">
      <dgm:prSet/>
      <dgm:spPr/>
      <dgm:t>
        <a:bodyPr/>
        <a:lstStyle/>
        <a:p>
          <a:endParaRPr lang="en-US"/>
        </a:p>
      </dgm:t>
    </dgm:pt>
    <dgm:pt modelId="{59651C4C-63D3-4393-91CB-DC74E660221A}">
      <dgm:prSet/>
      <dgm:spPr/>
      <dgm:t>
        <a:bodyPr/>
        <a:lstStyle/>
        <a:p>
          <a:r>
            <a:rPr lang="cs-CZ"/>
            <a:t>Obava ze zaměstnání</a:t>
          </a:r>
          <a:endParaRPr lang="en-US"/>
        </a:p>
      </dgm:t>
    </dgm:pt>
    <dgm:pt modelId="{BE0C6EFE-33BF-401D-AB20-8CFF46C5FE0A}" type="parTrans" cxnId="{A7E8C118-4980-422D-8889-14D5AC26336A}">
      <dgm:prSet/>
      <dgm:spPr/>
      <dgm:t>
        <a:bodyPr/>
        <a:lstStyle/>
        <a:p>
          <a:endParaRPr lang="en-US"/>
        </a:p>
      </dgm:t>
    </dgm:pt>
    <dgm:pt modelId="{FD34A425-9A0C-4F7A-B779-51AE7A56DAA1}" type="sibTrans" cxnId="{A7E8C118-4980-422D-8889-14D5AC26336A}">
      <dgm:prSet/>
      <dgm:spPr/>
      <dgm:t>
        <a:bodyPr/>
        <a:lstStyle/>
        <a:p>
          <a:endParaRPr lang="en-US"/>
        </a:p>
      </dgm:t>
    </dgm:pt>
    <dgm:pt modelId="{68754F24-5472-44A2-AEB8-2B7A82BD753E}">
      <dgm:prSet/>
      <dgm:spPr/>
      <dgm:t>
        <a:bodyPr/>
        <a:lstStyle/>
        <a:p>
          <a:r>
            <a:rPr lang="cs-CZ"/>
            <a:t>Útěk do nemoci</a:t>
          </a:r>
          <a:endParaRPr lang="en-US"/>
        </a:p>
      </dgm:t>
    </dgm:pt>
    <dgm:pt modelId="{E279B690-D578-4506-84CE-072537B8C0F3}" type="parTrans" cxnId="{0780FBBD-DFA6-4E96-9763-8523E95390A8}">
      <dgm:prSet/>
      <dgm:spPr/>
      <dgm:t>
        <a:bodyPr/>
        <a:lstStyle/>
        <a:p>
          <a:endParaRPr lang="en-US"/>
        </a:p>
      </dgm:t>
    </dgm:pt>
    <dgm:pt modelId="{19E3CD5E-DEE9-4375-A3A5-2CE3FD6590CF}" type="sibTrans" cxnId="{0780FBBD-DFA6-4E96-9763-8523E95390A8}">
      <dgm:prSet/>
      <dgm:spPr/>
      <dgm:t>
        <a:bodyPr/>
        <a:lstStyle/>
        <a:p>
          <a:endParaRPr lang="en-US"/>
        </a:p>
      </dgm:t>
    </dgm:pt>
    <dgm:pt modelId="{17C5B04F-23A0-4823-AFDA-78A7D06307F9}">
      <dgm:prSet/>
      <dgm:spPr/>
      <dgm:t>
        <a:bodyPr/>
        <a:lstStyle/>
        <a:p>
          <a:r>
            <a:rPr lang="cs-CZ"/>
            <a:t>Psychosomantické nemoci</a:t>
          </a:r>
          <a:endParaRPr lang="en-US"/>
        </a:p>
      </dgm:t>
    </dgm:pt>
    <dgm:pt modelId="{F3387E43-D62A-4B1C-B15E-D5E085F2F3F1}" type="parTrans" cxnId="{1B960775-F3A6-4FA1-86C9-2A41FF2EA6DE}">
      <dgm:prSet/>
      <dgm:spPr/>
      <dgm:t>
        <a:bodyPr/>
        <a:lstStyle/>
        <a:p>
          <a:endParaRPr lang="en-US"/>
        </a:p>
      </dgm:t>
    </dgm:pt>
    <dgm:pt modelId="{44BCE88C-7FD9-42DC-9EC9-C6DC5A246E28}" type="sibTrans" cxnId="{1B960775-F3A6-4FA1-86C9-2A41FF2EA6DE}">
      <dgm:prSet/>
      <dgm:spPr/>
      <dgm:t>
        <a:bodyPr/>
        <a:lstStyle/>
        <a:p>
          <a:endParaRPr lang="en-US"/>
        </a:p>
      </dgm:t>
    </dgm:pt>
    <dgm:pt modelId="{2E6A4A89-B8D4-4744-8750-5FFF4BEF96A0}">
      <dgm:prSet/>
      <dgm:spPr/>
      <dgm:t>
        <a:bodyPr/>
        <a:lstStyle/>
        <a:p>
          <a:r>
            <a:rPr lang="cs-CZ"/>
            <a:t>Metabolický syndrom</a:t>
          </a:r>
          <a:endParaRPr lang="en-US"/>
        </a:p>
      </dgm:t>
    </dgm:pt>
    <dgm:pt modelId="{4B7F074B-1161-4E28-89A3-4B9D5D03B7AA}" type="parTrans" cxnId="{4E7674B2-3CEF-4947-BB28-F2844FE4605A}">
      <dgm:prSet/>
      <dgm:spPr/>
      <dgm:t>
        <a:bodyPr/>
        <a:lstStyle/>
        <a:p>
          <a:endParaRPr lang="en-US"/>
        </a:p>
      </dgm:t>
    </dgm:pt>
    <dgm:pt modelId="{70D5AF2C-91F8-4EC6-AC52-89150C78DBCB}" type="sibTrans" cxnId="{4E7674B2-3CEF-4947-BB28-F2844FE4605A}">
      <dgm:prSet/>
      <dgm:spPr/>
      <dgm:t>
        <a:bodyPr/>
        <a:lstStyle/>
        <a:p>
          <a:endParaRPr lang="en-US"/>
        </a:p>
      </dgm:t>
    </dgm:pt>
    <dgm:pt modelId="{B09E4D56-3484-45A5-A106-812FBAC571AF}" type="pres">
      <dgm:prSet presAssocID="{081751AB-FADD-4FDA-AB6F-7136F2920E5B}" presName="Name0" presStyleCnt="0">
        <dgm:presLayoutVars>
          <dgm:dir/>
          <dgm:resizeHandles/>
        </dgm:presLayoutVars>
      </dgm:prSet>
      <dgm:spPr/>
      <dgm:t>
        <a:bodyPr/>
        <a:lstStyle/>
        <a:p>
          <a:endParaRPr lang="cs-CZ"/>
        </a:p>
      </dgm:t>
    </dgm:pt>
    <dgm:pt modelId="{6888DFE9-9356-4A56-BAD4-74BE3E6D8F66}" type="pres">
      <dgm:prSet presAssocID="{3702AF32-0B12-4200-BDD7-DF3F28444EDF}" presName="compNode" presStyleCnt="0"/>
      <dgm:spPr/>
    </dgm:pt>
    <dgm:pt modelId="{7D06FACD-BDEC-47EB-99B8-E6058F910809}" type="pres">
      <dgm:prSet presAssocID="{3702AF32-0B12-4200-BDD7-DF3F28444EDF}" presName="dummyConnPt" presStyleCnt="0"/>
      <dgm:spPr/>
    </dgm:pt>
    <dgm:pt modelId="{FEB1F0C5-85A7-4C3B-91A5-3ADEA3F3B919}" type="pres">
      <dgm:prSet presAssocID="{3702AF32-0B12-4200-BDD7-DF3F28444EDF}" presName="node" presStyleLbl="node1" presStyleIdx="0" presStyleCnt="9">
        <dgm:presLayoutVars>
          <dgm:bulletEnabled val="1"/>
        </dgm:presLayoutVars>
      </dgm:prSet>
      <dgm:spPr/>
      <dgm:t>
        <a:bodyPr/>
        <a:lstStyle/>
        <a:p>
          <a:endParaRPr lang="cs-CZ"/>
        </a:p>
      </dgm:t>
    </dgm:pt>
    <dgm:pt modelId="{74EABC36-D462-4274-B6DC-215CDC85F2C1}" type="pres">
      <dgm:prSet presAssocID="{DC98C109-26F7-464F-B6A0-DDD639828335}" presName="sibTrans" presStyleLbl="bgSibTrans2D1" presStyleIdx="0" presStyleCnt="8"/>
      <dgm:spPr/>
      <dgm:t>
        <a:bodyPr/>
        <a:lstStyle/>
        <a:p>
          <a:endParaRPr lang="cs-CZ"/>
        </a:p>
      </dgm:t>
    </dgm:pt>
    <dgm:pt modelId="{222A3281-96C4-4C78-9288-E482A35E0288}" type="pres">
      <dgm:prSet presAssocID="{6FAA9154-7FD6-4BAE-972C-FA092A1261A3}" presName="compNode" presStyleCnt="0"/>
      <dgm:spPr/>
    </dgm:pt>
    <dgm:pt modelId="{904D28D4-EE1F-4290-81E5-28403460100E}" type="pres">
      <dgm:prSet presAssocID="{6FAA9154-7FD6-4BAE-972C-FA092A1261A3}" presName="dummyConnPt" presStyleCnt="0"/>
      <dgm:spPr/>
    </dgm:pt>
    <dgm:pt modelId="{800710E8-4633-45EB-B6E6-57EBC60D090C}" type="pres">
      <dgm:prSet presAssocID="{6FAA9154-7FD6-4BAE-972C-FA092A1261A3}" presName="node" presStyleLbl="node1" presStyleIdx="1" presStyleCnt="9">
        <dgm:presLayoutVars>
          <dgm:bulletEnabled val="1"/>
        </dgm:presLayoutVars>
      </dgm:prSet>
      <dgm:spPr/>
      <dgm:t>
        <a:bodyPr/>
        <a:lstStyle/>
        <a:p>
          <a:endParaRPr lang="cs-CZ"/>
        </a:p>
      </dgm:t>
    </dgm:pt>
    <dgm:pt modelId="{3263562C-0525-4CA1-91A2-943C8F546D94}" type="pres">
      <dgm:prSet presAssocID="{D289DF59-1043-42BD-89B5-509CB7F36818}" presName="sibTrans" presStyleLbl="bgSibTrans2D1" presStyleIdx="1" presStyleCnt="8"/>
      <dgm:spPr/>
      <dgm:t>
        <a:bodyPr/>
        <a:lstStyle/>
        <a:p>
          <a:endParaRPr lang="cs-CZ"/>
        </a:p>
      </dgm:t>
    </dgm:pt>
    <dgm:pt modelId="{7CE73A0A-B266-4F57-82C5-9CDF581822C3}" type="pres">
      <dgm:prSet presAssocID="{F17C723F-2246-42BA-8CCA-BD27F532C054}" presName="compNode" presStyleCnt="0"/>
      <dgm:spPr/>
    </dgm:pt>
    <dgm:pt modelId="{8249AF7E-EC34-413B-9FA7-06E667E97FBA}" type="pres">
      <dgm:prSet presAssocID="{F17C723F-2246-42BA-8CCA-BD27F532C054}" presName="dummyConnPt" presStyleCnt="0"/>
      <dgm:spPr/>
    </dgm:pt>
    <dgm:pt modelId="{DFC243E4-1500-4C6C-823A-FA71C6F08366}" type="pres">
      <dgm:prSet presAssocID="{F17C723F-2246-42BA-8CCA-BD27F532C054}" presName="node" presStyleLbl="node1" presStyleIdx="2" presStyleCnt="9">
        <dgm:presLayoutVars>
          <dgm:bulletEnabled val="1"/>
        </dgm:presLayoutVars>
      </dgm:prSet>
      <dgm:spPr/>
      <dgm:t>
        <a:bodyPr/>
        <a:lstStyle/>
        <a:p>
          <a:endParaRPr lang="cs-CZ"/>
        </a:p>
      </dgm:t>
    </dgm:pt>
    <dgm:pt modelId="{515F29A2-F5C8-49FA-A716-5FFE27E25E7E}" type="pres">
      <dgm:prSet presAssocID="{E53EEEF2-DCA1-4D56-9516-B049B9FBCCCC}" presName="sibTrans" presStyleLbl="bgSibTrans2D1" presStyleIdx="2" presStyleCnt="8"/>
      <dgm:spPr/>
      <dgm:t>
        <a:bodyPr/>
        <a:lstStyle/>
        <a:p>
          <a:endParaRPr lang="cs-CZ"/>
        </a:p>
      </dgm:t>
    </dgm:pt>
    <dgm:pt modelId="{D0306F04-2364-4FB1-A6C1-FD633345084F}" type="pres">
      <dgm:prSet presAssocID="{752DA62C-E1C4-48A8-9874-735BA0613C7F}" presName="compNode" presStyleCnt="0"/>
      <dgm:spPr/>
    </dgm:pt>
    <dgm:pt modelId="{88B8824A-EFCB-4CB7-A6D6-68D7DB20C1B4}" type="pres">
      <dgm:prSet presAssocID="{752DA62C-E1C4-48A8-9874-735BA0613C7F}" presName="dummyConnPt" presStyleCnt="0"/>
      <dgm:spPr/>
    </dgm:pt>
    <dgm:pt modelId="{9A10C9AE-7173-4711-A3BB-A3643DFC618F}" type="pres">
      <dgm:prSet presAssocID="{752DA62C-E1C4-48A8-9874-735BA0613C7F}" presName="node" presStyleLbl="node1" presStyleIdx="3" presStyleCnt="9">
        <dgm:presLayoutVars>
          <dgm:bulletEnabled val="1"/>
        </dgm:presLayoutVars>
      </dgm:prSet>
      <dgm:spPr/>
      <dgm:t>
        <a:bodyPr/>
        <a:lstStyle/>
        <a:p>
          <a:endParaRPr lang="cs-CZ"/>
        </a:p>
      </dgm:t>
    </dgm:pt>
    <dgm:pt modelId="{6158577A-9E38-4EFA-A438-6CA7FEDD743B}" type="pres">
      <dgm:prSet presAssocID="{C9A7136D-651D-4A0A-88C3-351FCA5C9E9E}" presName="sibTrans" presStyleLbl="bgSibTrans2D1" presStyleIdx="3" presStyleCnt="8"/>
      <dgm:spPr/>
      <dgm:t>
        <a:bodyPr/>
        <a:lstStyle/>
        <a:p>
          <a:endParaRPr lang="cs-CZ"/>
        </a:p>
      </dgm:t>
    </dgm:pt>
    <dgm:pt modelId="{0C37F44E-B2D5-457A-B98D-A3FFED350D50}" type="pres">
      <dgm:prSet presAssocID="{8112E852-B870-4886-89B4-6F1C3F3EC204}" presName="compNode" presStyleCnt="0"/>
      <dgm:spPr/>
    </dgm:pt>
    <dgm:pt modelId="{96234F07-576C-40CF-BDA3-D2E624BB5232}" type="pres">
      <dgm:prSet presAssocID="{8112E852-B870-4886-89B4-6F1C3F3EC204}" presName="dummyConnPt" presStyleCnt="0"/>
      <dgm:spPr/>
    </dgm:pt>
    <dgm:pt modelId="{3415C47E-FE3C-42D6-9661-FE59BDBDE284}" type="pres">
      <dgm:prSet presAssocID="{8112E852-B870-4886-89B4-6F1C3F3EC204}" presName="node" presStyleLbl="node1" presStyleIdx="4" presStyleCnt="9">
        <dgm:presLayoutVars>
          <dgm:bulletEnabled val="1"/>
        </dgm:presLayoutVars>
      </dgm:prSet>
      <dgm:spPr/>
      <dgm:t>
        <a:bodyPr/>
        <a:lstStyle/>
        <a:p>
          <a:endParaRPr lang="cs-CZ"/>
        </a:p>
      </dgm:t>
    </dgm:pt>
    <dgm:pt modelId="{A65B07FC-DD41-4A76-9123-8ADA0C02867A}" type="pres">
      <dgm:prSet presAssocID="{EB0279D4-560E-476B-B584-359257C241F8}" presName="sibTrans" presStyleLbl="bgSibTrans2D1" presStyleIdx="4" presStyleCnt="8"/>
      <dgm:spPr/>
      <dgm:t>
        <a:bodyPr/>
        <a:lstStyle/>
        <a:p>
          <a:endParaRPr lang="cs-CZ"/>
        </a:p>
      </dgm:t>
    </dgm:pt>
    <dgm:pt modelId="{E0594B82-0616-4FBE-937C-524E4B32AA67}" type="pres">
      <dgm:prSet presAssocID="{59651C4C-63D3-4393-91CB-DC74E660221A}" presName="compNode" presStyleCnt="0"/>
      <dgm:spPr/>
    </dgm:pt>
    <dgm:pt modelId="{64EE7D60-1A12-4487-83A1-334FD39A8126}" type="pres">
      <dgm:prSet presAssocID="{59651C4C-63D3-4393-91CB-DC74E660221A}" presName="dummyConnPt" presStyleCnt="0"/>
      <dgm:spPr/>
    </dgm:pt>
    <dgm:pt modelId="{05AB1F4B-4853-432E-B992-961880B4E6CE}" type="pres">
      <dgm:prSet presAssocID="{59651C4C-63D3-4393-91CB-DC74E660221A}" presName="node" presStyleLbl="node1" presStyleIdx="5" presStyleCnt="9">
        <dgm:presLayoutVars>
          <dgm:bulletEnabled val="1"/>
        </dgm:presLayoutVars>
      </dgm:prSet>
      <dgm:spPr/>
      <dgm:t>
        <a:bodyPr/>
        <a:lstStyle/>
        <a:p>
          <a:endParaRPr lang="cs-CZ"/>
        </a:p>
      </dgm:t>
    </dgm:pt>
    <dgm:pt modelId="{D0103F5C-9D36-4A8D-9FDD-B7FF184DAFF6}" type="pres">
      <dgm:prSet presAssocID="{FD34A425-9A0C-4F7A-B779-51AE7A56DAA1}" presName="sibTrans" presStyleLbl="bgSibTrans2D1" presStyleIdx="5" presStyleCnt="8"/>
      <dgm:spPr/>
      <dgm:t>
        <a:bodyPr/>
        <a:lstStyle/>
        <a:p>
          <a:endParaRPr lang="cs-CZ"/>
        </a:p>
      </dgm:t>
    </dgm:pt>
    <dgm:pt modelId="{5FD80CB9-2989-43F6-958C-4E9FAF68F59E}" type="pres">
      <dgm:prSet presAssocID="{68754F24-5472-44A2-AEB8-2B7A82BD753E}" presName="compNode" presStyleCnt="0"/>
      <dgm:spPr/>
    </dgm:pt>
    <dgm:pt modelId="{7599A265-C45B-4E92-8B3A-7B940A233B75}" type="pres">
      <dgm:prSet presAssocID="{68754F24-5472-44A2-AEB8-2B7A82BD753E}" presName="dummyConnPt" presStyleCnt="0"/>
      <dgm:spPr/>
    </dgm:pt>
    <dgm:pt modelId="{0F8D3A17-4B97-4C93-A075-D16C308593A5}" type="pres">
      <dgm:prSet presAssocID="{68754F24-5472-44A2-AEB8-2B7A82BD753E}" presName="node" presStyleLbl="node1" presStyleIdx="6" presStyleCnt="9">
        <dgm:presLayoutVars>
          <dgm:bulletEnabled val="1"/>
        </dgm:presLayoutVars>
      </dgm:prSet>
      <dgm:spPr/>
      <dgm:t>
        <a:bodyPr/>
        <a:lstStyle/>
        <a:p>
          <a:endParaRPr lang="cs-CZ"/>
        </a:p>
      </dgm:t>
    </dgm:pt>
    <dgm:pt modelId="{E1844EFD-AD8F-4C93-91B6-20B75BB3FD3D}" type="pres">
      <dgm:prSet presAssocID="{19E3CD5E-DEE9-4375-A3A5-2CE3FD6590CF}" presName="sibTrans" presStyleLbl="bgSibTrans2D1" presStyleIdx="6" presStyleCnt="8"/>
      <dgm:spPr/>
      <dgm:t>
        <a:bodyPr/>
        <a:lstStyle/>
        <a:p>
          <a:endParaRPr lang="cs-CZ"/>
        </a:p>
      </dgm:t>
    </dgm:pt>
    <dgm:pt modelId="{A1E16492-F1CC-498A-BEC3-3261FCA2A689}" type="pres">
      <dgm:prSet presAssocID="{17C5B04F-23A0-4823-AFDA-78A7D06307F9}" presName="compNode" presStyleCnt="0"/>
      <dgm:spPr/>
    </dgm:pt>
    <dgm:pt modelId="{57CB827B-E211-41BD-84CF-BE5CF6A41396}" type="pres">
      <dgm:prSet presAssocID="{17C5B04F-23A0-4823-AFDA-78A7D06307F9}" presName="dummyConnPt" presStyleCnt="0"/>
      <dgm:spPr/>
    </dgm:pt>
    <dgm:pt modelId="{7812B0CC-C16A-410B-B32F-210D5DA2D82D}" type="pres">
      <dgm:prSet presAssocID="{17C5B04F-23A0-4823-AFDA-78A7D06307F9}" presName="node" presStyleLbl="node1" presStyleIdx="7" presStyleCnt="9">
        <dgm:presLayoutVars>
          <dgm:bulletEnabled val="1"/>
        </dgm:presLayoutVars>
      </dgm:prSet>
      <dgm:spPr/>
      <dgm:t>
        <a:bodyPr/>
        <a:lstStyle/>
        <a:p>
          <a:endParaRPr lang="cs-CZ"/>
        </a:p>
      </dgm:t>
    </dgm:pt>
    <dgm:pt modelId="{3785CC54-B3CD-4116-AFD5-70A92154CBC9}" type="pres">
      <dgm:prSet presAssocID="{44BCE88C-7FD9-42DC-9EC9-C6DC5A246E28}" presName="sibTrans" presStyleLbl="bgSibTrans2D1" presStyleIdx="7" presStyleCnt="8"/>
      <dgm:spPr/>
      <dgm:t>
        <a:bodyPr/>
        <a:lstStyle/>
        <a:p>
          <a:endParaRPr lang="cs-CZ"/>
        </a:p>
      </dgm:t>
    </dgm:pt>
    <dgm:pt modelId="{4B0C8F6E-9751-4F90-AE36-02F62390DF5E}" type="pres">
      <dgm:prSet presAssocID="{2E6A4A89-B8D4-4744-8750-5FFF4BEF96A0}" presName="compNode" presStyleCnt="0"/>
      <dgm:spPr/>
    </dgm:pt>
    <dgm:pt modelId="{19B5812C-9ACA-4B7F-BB7D-092B1E56AFD8}" type="pres">
      <dgm:prSet presAssocID="{2E6A4A89-B8D4-4744-8750-5FFF4BEF96A0}" presName="dummyConnPt" presStyleCnt="0"/>
      <dgm:spPr/>
    </dgm:pt>
    <dgm:pt modelId="{54C954CA-0B42-42F1-9077-CC03FB088A83}" type="pres">
      <dgm:prSet presAssocID="{2E6A4A89-B8D4-4744-8750-5FFF4BEF96A0}" presName="node" presStyleLbl="node1" presStyleIdx="8" presStyleCnt="9">
        <dgm:presLayoutVars>
          <dgm:bulletEnabled val="1"/>
        </dgm:presLayoutVars>
      </dgm:prSet>
      <dgm:spPr/>
      <dgm:t>
        <a:bodyPr/>
        <a:lstStyle/>
        <a:p>
          <a:endParaRPr lang="cs-CZ"/>
        </a:p>
      </dgm:t>
    </dgm:pt>
  </dgm:ptLst>
  <dgm:cxnLst>
    <dgm:cxn modelId="{6B632CA1-0684-493D-AF33-9CF13244F005}" srcId="{081751AB-FADD-4FDA-AB6F-7136F2920E5B}" destId="{F17C723F-2246-42BA-8CCA-BD27F532C054}" srcOrd="2" destOrd="0" parTransId="{87AC27BC-5DFA-4B4B-AA00-512B20025D33}" sibTransId="{E53EEEF2-DCA1-4D56-9516-B049B9FBCCCC}"/>
    <dgm:cxn modelId="{A7B6B4D5-FA94-4D92-9BAD-AC41CE13CC84}" type="presOf" srcId="{EB0279D4-560E-476B-B584-359257C241F8}" destId="{A65B07FC-DD41-4A76-9123-8ADA0C02867A}" srcOrd="0" destOrd="0" presId="urn:microsoft.com/office/officeart/2005/8/layout/bProcess4"/>
    <dgm:cxn modelId="{FA2856E7-D95D-4516-8AC1-E3CC63C59F77}" srcId="{081751AB-FADD-4FDA-AB6F-7136F2920E5B}" destId="{3702AF32-0B12-4200-BDD7-DF3F28444EDF}" srcOrd="0" destOrd="0" parTransId="{8A644951-7CB4-4493-937A-339A7117AAC6}" sibTransId="{DC98C109-26F7-464F-B6A0-DDD639828335}"/>
    <dgm:cxn modelId="{9CF686BE-4207-4CF3-BD61-64EB11095159}" type="presOf" srcId="{44BCE88C-7FD9-42DC-9EC9-C6DC5A246E28}" destId="{3785CC54-B3CD-4116-AFD5-70A92154CBC9}" srcOrd="0" destOrd="0" presId="urn:microsoft.com/office/officeart/2005/8/layout/bProcess4"/>
    <dgm:cxn modelId="{B1EC5EC3-CFDE-4373-9291-D1AFC3D9566B}" type="presOf" srcId="{68754F24-5472-44A2-AEB8-2B7A82BD753E}" destId="{0F8D3A17-4B97-4C93-A075-D16C308593A5}" srcOrd="0" destOrd="0" presId="urn:microsoft.com/office/officeart/2005/8/layout/bProcess4"/>
    <dgm:cxn modelId="{6AC3ACC6-04CB-41F2-A9FA-733DCAD26452}" type="presOf" srcId="{C9A7136D-651D-4A0A-88C3-351FCA5C9E9E}" destId="{6158577A-9E38-4EFA-A438-6CA7FEDD743B}" srcOrd="0" destOrd="0" presId="urn:microsoft.com/office/officeart/2005/8/layout/bProcess4"/>
    <dgm:cxn modelId="{5008639C-3843-478A-9666-1C87BCC536D3}" srcId="{081751AB-FADD-4FDA-AB6F-7136F2920E5B}" destId="{752DA62C-E1C4-48A8-9874-735BA0613C7F}" srcOrd="3" destOrd="0" parTransId="{D496B2ED-2D42-4D44-9864-B953A7C2A4D3}" sibTransId="{C9A7136D-651D-4A0A-88C3-351FCA5C9E9E}"/>
    <dgm:cxn modelId="{7756C549-5699-4F08-91B2-BED377CDAB6D}" type="presOf" srcId="{3702AF32-0B12-4200-BDD7-DF3F28444EDF}" destId="{FEB1F0C5-85A7-4C3B-91A5-3ADEA3F3B919}" srcOrd="0" destOrd="0" presId="urn:microsoft.com/office/officeart/2005/8/layout/bProcess4"/>
    <dgm:cxn modelId="{A7E8C118-4980-422D-8889-14D5AC26336A}" srcId="{081751AB-FADD-4FDA-AB6F-7136F2920E5B}" destId="{59651C4C-63D3-4393-91CB-DC74E660221A}" srcOrd="5" destOrd="0" parTransId="{BE0C6EFE-33BF-401D-AB20-8CFF46C5FE0A}" sibTransId="{FD34A425-9A0C-4F7A-B779-51AE7A56DAA1}"/>
    <dgm:cxn modelId="{0603DEB5-B2C4-4E42-A681-B5BDC4D91FEA}" type="presOf" srcId="{19E3CD5E-DEE9-4375-A3A5-2CE3FD6590CF}" destId="{E1844EFD-AD8F-4C93-91B6-20B75BB3FD3D}" srcOrd="0" destOrd="0" presId="urn:microsoft.com/office/officeart/2005/8/layout/bProcess4"/>
    <dgm:cxn modelId="{56E1160C-B305-4CE8-9EA5-0609D6EDFBE7}" type="presOf" srcId="{2E6A4A89-B8D4-4744-8750-5FFF4BEF96A0}" destId="{54C954CA-0B42-42F1-9077-CC03FB088A83}" srcOrd="0" destOrd="0" presId="urn:microsoft.com/office/officeart/2005/8/layout/bProcess4"/>
    <dgm:cxn modelId="{4D99AE50-1F39-4EF3-AE4D-CB7CAEA46320}" srcId="{081751AB-FADD-4FDA-AB6F-7136F2920E5B}" destId="{6FAA9154-7FD6-4BAE-972C-FA092A1261A3}" srcOrd="1" destOrd="0" parTransId="{C8E8116E-1CDD-4623-B17C-F18BD92C9069}" sibTransId="{D289DF59-1043-42BD-89B5-509CB7F36818}"/>
    <dgm:cxn modelId="{0780FBBD-DFA6-4E96-9763-8523E95390A8}" srcId="{081751AB-FADD-4FDA-AB6F-7136F2920E5B}" destId="{68754F24-5472-44A2-AEB8-2B7A82BD753E}" srcOrd="6" destOrd="0" parTransId="{E279B690-D578-4506-84CE-072537B8C0F3}" sibTransId="{19E3CD5E-DEE9-4375-A3A5-2CE3FD6590CF}"/>
    <dgm:cxn modelId="{43C8519A-5BC6-4507-A136-EBCC9967A8D3}" type="presOf" srcId="{DC98C109-26F7-464F-B6A0-DDD639828335}" destId="{74EABC36-D462-4274-B6DC-215CDC85F2C1}" srcOrd="0" destOrd="0" presId="urn:microsoft.com/office/officeart/2005/8/layout/bProcess4"/>
    <dgm:cxn modelId="{6B979E24-3825-4716-9407-294EEA53D753}" srcId="{081751AB-FADD-4FDA-AB6F-7136F2920E5B}" destId="{8112E852-B870-4886-89B4-6F1C3F3EC204}" srcOrd="4" destOrd="0" parTransId="{20DA3DAB-79B1-496F-A5AD-07E037831593}" sibTransId="{EB0279D4-560E-476B-B584-359257C241F8}"/>
    <dgm:cxn modelId="{4E7674B2-3CEF-4947-BB28-F2844FE4605A}" srcId="{081751AB-FADD-4FDA-AB6F-7136F2920E5B}" destId="{2E6A4A89-B8D4-4744-8750-5FFF4BEF96A0}" srcOrd="8" destOrd="0" parTransId="{4B7F074B-1161-4E28-89A3-4B9D5D03B7AA}" sibTransId="{70D5AF2C-91F8-4EC6-AC52-89150C78DBCB}"/>
    <dgm:cxn modelId="{A68F68C6-3BEF-4DCE-822A-79D28461F6AF}" type="presOf" srcId="{59651C4C-63D3-4393-91CB-DC74E660221A}" destId="{05AB1F4B-4853-432E-B992-961880B4E6CE}" srcOrd="0" destOrd="0" presId="urn:microsoft.com/office/officeart/2005/8/layout/bProcess4"/>
    <dgm:cxn modelId="{D0222648-1F6C-4D80-86A8-2328956C19B9}" type="presOf" srcId="{FD34A425-9A0C-4F7A-B779-51AE7A56DAA1}" destId="{D0103F5C-9D36-4A8D-9FDD-B7FF184DAFF6}" srcOrd="0" destOrd="0" presId="urn:microsoft.com/office/officeart/2005/8/layout/bProcess4"/>
    <dgm:cxn modelId="{958350F6-F518-4D0D-8393-EA70D22679BD}" type="presOf" srcId="{F17C723F-2246-42BA-8CCA-BD27F532C054}" destId="{DFC243E4-1500-4C6C-823A-FA71C6F08366}" srcOrd="0" destOrd="0" presId="urn:microsoft.com/office/officeart/2005/8/layout/bProcess4"/>
    <dgm:cxn modelId="{E7D78154-7478-4137-BA44-6878E3E84F58}" type="presOf" srcId="{D289DF59-1043-42BD-89B5-509CB7F36818}" destId="{3263562C-0525-4CA1-91A2-943C8F546D94}" srcOrd="0" destOrd="0" presId="urn:microsoft.com/office/officeart/2005/8/layout/bProcess4"/>
    <dgm:cxn modelId="{C723C12E-C7F1-4C6E-96DC-1353AED11E4C}" type="presOf" srcId="{8112E852-B870-4886-89B4-6F1C3F3EC204}" destId="{3415C47E-FE3C-42D6-9661-FE59BDBDE284}" srcOrd="0" destOrd="0" presId="urn:microsoft.com/office/officeart/2005/8/layout/bProcess4"/>
    <dgm:cxn modelId="{9B265648-097C-49D8-ABB4-02DD5ACE89E9}" type="presOf" srcId="{E53EEEF2-DCA1-4D56-9516-B049B9FBCCCC}" destId="{515F29A2-F5C8-49FA-A716-5FFE27E25E7E}" srcOrd="0" destOrd="0" presId="urn:microsoft.com/office/officeart/2005/8/layout/bProcess4"/>
    <dgm:cxn modelId="{1B960775-F3A6-4FA1-86C9-2A41FF2EA6DE}" srcId="{081751AB-FADD-4FDA-AB6F-7136F2920E5B}" destId="{17C5B04F-23A0-4823-AFDA-78A7D06307F9}" srcOrd="7" destOrd="0" parTransId="{F3387E43-D62A-4B1C-B15E-D5E085F2F3F1}" sibTransId="{44BCE88C-7FD9-42DC-9EC9-C6DC5A246E28}"/>
    <dgm:cxn modelId="{B1D3F2E1-28C7-45FB-8C2D-DBA1A4F2F78A}" type="presOf" srcId="{6FAA9154-7FD6-4BAE-972C-FA092A1261A3}" destId="{800710E8-4633-45EB-B6E6-57EBC60D090C}" srcOrd="0" destOrd="0" presId="urn:microsoft.com/office/officeart/2005/8/layout/bProcess4"/>
    <dgm:cxn modelId="{2730EA0E-7C68-485F-ACFD-72506E891B88}" type="presOf" srcId="{752DA62C-E1C4-48A8-9874-735BA0613C7F}" destId="{9A10C9AE-7173-4711-A3BB-A3643DFC618F}" srcOrd="0" destOrd="0" presId="urn:microsoft.com/office/officeart/2005/8/layout/bProcess4"/>
    <dgm:cxn modelId="{3ED3976D-A21E-44A4-8562-B67A8CA4526F}" type="presOf" srcId="{17C5B04F-23A0-4823-AFDA-78A7D06307F9}" destId="{7812B0CC-C16A-410B-B32F-210D5DA2D82D}" srcOrd="0" destOrd="0" presId="urn:microsoft.com/office/officeart/2005/8/layout/bProcess4"/>
    <dgm:cxn modelId="{50C29276-9213-4C3A-BCE9-AC910383DE04}" type="presOf" srcId="{081751AB-FADD-4FDA-AB6F-7136F2920E5B}" destId="{B09E4D56-3484-45A5-A106-812FBAC571AF}" srcOrd="0" destOrd="0" presId="urn:microsoft.com/office/officeart/2005/8/layout/bProcess4"/>
    <dgm:cxn modelId="{4648EE0A-149E-4B6D-B296-DFED3A7EC8CF}" type="presParOf" srcId="{B09E4D56-3484-45A5-A106-812FBAC571AF}" destId="{6888DFE9-9356-4A56-BAD4-74BE3E6D8F66}" srcOrd="0" destOrd="0" presId="urn:microsoft.com/office/officeart/2005/8/layout/bProcess4"/>
    <dgm:cxn modelId="{505DBC75-A8D9-4759-BE5F-F954619F82B9}" type="presParOf" srcId="{6888DFE9-9356-4A56-BAD4-74BE3E6D8F66}" destId="{7D06FACD-BDEC-47EB-99B8-E6058F910809}" srcOrd="0" destOrd="0" presId="urn:microsoft.com/office/officeart/2005/8/layout/bProcess4"/>
    <dgm:cxn modelId="{F12C4CDC-690A-4824-94FA-6C2DC319DA77}" type="presParOf" srcId="{6888DFE9-9356-4A56-BAD4-74BE3E6D8F66}" destId="{FEB1F0C5-85A7-4C3B-91A5-3ADEA3F3B919}" srcOrd="1" destOrd="0" presId="urn:microsoft.com/office/officeart/2005/8/layout/bProcess4"/>
    <dgm:cxn modelId="{2B539188-5A78-47CC-AC8C-8ECA8ED2E871}" type="presParOf" srcId="{B09E4D56-3484-45A5-A106-812FBAC571AF}" destId="{74EABC36-D462-4274-B6DC-215CDC85F2C1}" srcOrd="1" destOrd="0" presId="urn:microsoft.com/office/officeart/2005/8/layout/bProcess4"/>
    <dgm:cxn modelId="{291D9347-9244-44A0-9B73-BC041D4D6458}" type="presParOf" srcId="{B09E4D56-3484-45A5-A106-812FBAC571AF}" destId="{222A3281-96C4-4C78-9288-E482A35E0288}" srcOrd="2" destOrd="0" presId="urn:microsoft.com/office/officeart/2005/8/layout/bProcess4"/>
    <dgm:cxn modelId="{DD92438D-E36B-4B44-BAB6-7AE289B94CCC}" type="presParOf" srcId="{222A3281-96C4-4C78-9288-E482A35E0288}" destId="{904D28D4-EE1F-4290-81E5-28403460100E}" srcOrd="0" destOrd="0" presId="urn:microsoft.com/office/officeart/2005/8/layout/bProcess4"/>
    <dgm:cxn modelId="{7F7BE190-C611-4346-8418-547940E81932}" type="presParOf" srcId="{222A3281-96C4-4C78-9288-E482A35E0288}" destId="{800710E8-4633-45EB-B6E6-57EBC60D090C}" srcOrd="1" destOrd="0" presId="urn:microsoft.com/office/officeart/2005/8/layout/bProcess4"/>
    <dgm:cxn modelId="{3A496429-D7A1-4848-A800-3FBF87FD25D7}" type="presParOf" srcId="{B09E4D56-3484-45A5-A106-812FBAC571AF}" destId="{3263562C-0525-4CA1-91A2-943C8F546D94}" srcOrd="3" destOrd="0" presId="urn:microsoft.com/office/officeart/2005/8/layout/bProcess4"/>
    <dgm:cxn modelId="{5763E028-6320-4C21-8243-2E61E374F2D3}" type="presParOf" srcId="{B09E4D56-3484-45A5-A106-812FBAC571AF}" destId="{7CE73A0A-B266-4F57-82C5-9CDF581822C3}" srcOrd="4" destOrd="0" presId="urn:microsoft.com/office/officeart/2005/8/layout/bProcess4"/>
    <dgm:cxn modelId="{8B87B48E-0709-4F0C-9DFC-848FB4919EF9}" type="presParOf" srcId="{7CE73A0A-B266-4F57-82C5-9CDF581822C3}" destId="{8249AF7E-EC34-413B-9FA7-06E667E97FBA}" srcOrd="0" destOrd="0" presId="urn:microsoft.com/office/officeart/2005/8/layout/bProcess4"/>
    <dgm:cxn modelId="{197E0C68-1258-4932-B4CF-E09A52CAD568}" type="presParOf" srcId="{7CE73A0A-B266-4F57-82C5-9CDF581822C3}" destId="{DFC243E4-1500-4C6C-823A-FA71C6F08366}" srcOrd="1" destOrd="0" presId="urn:microsoft.com/office/officeart/2005/8/layout/bProcess4"/>
    <dgm:cxn modelId="{84B7D15C-264C-4033-8C74-37C50A65A4B9}" type="presParOf" srcId="{B09E4D56-3484-45A5-A106-812FBAC571AF}" destId="{515F29A2-F5C8-49FA-A716-5FFE27E25E7E}" srcOrd="5" destOrd="0" presId="urn:microsoft.com/office/officeart/2005/8/layout/bProcess4"/>
    <dgm:cxn modelId="{77FC6409-6BCA-40CA-9089-4E4144EE5944}" type="presParOf" srcId="{B09E4D56-3484-45A5-A106-812FBAC571AF}" destId="{D0306F04-2364-4FB1-A6C1-FD633345084F}" srcOrd="6" destOrd="0" presId="urn:microsoft.com/office/officeart/2005/8/layout/bProcess4"/>
    <dgm:cxn modelId="{2002411B-F74B-4A8F-8996-0CEEAB5A39F8}" type="presParOf" srcId="{D0306F04-2364-4FB1-A6C1-FD633345084F}" destId="{88B8824A-EFCB-4CB7-A6D6-68D7DB20C1B4}" srcOrd="0" destOrd="0" presId="urn:microsoft.com/office/officeart/2005/8/layout/bProcess4"/>
    <dgm:cxn modelId="{973377B8-A1A7-4993-92FB-62B3E383D9E5}" type="presParOf" srcId="{D0306F04-2364-4FB1-A6C1-FD633345084F}" destId="{9A10C9AE-7173-4711-A3BB-A3643DFC618F}" srcOrd="1" destOrd="0" presId="urn:microsoft.com/office/officeart/2005/8/layout/bProcess4"/>
    <dgm:cxn modelId="{5D7FC17C-D2EA-47F6-8D3C-7FABC19A93EF}" type="presParOf" srcId="{B09E4D56-3484-45A5-A106-812FBAC571AF}" destId="{6158577A-9E38-4EFA-A438-6CA7FEDD743B}" srcOrd="7" destOrd="0" presId="urn:microsoft.com/office/officeart/2005/8/layout/bProcess4"/>
    <dgm:cxn modelId="{6ED557B9-FCFE-4DF9-8C8C-9FC702675BB8}" type="presParOf" srcId="{B09E4D56-3484-45A5-A106-812FBAC571AF}" destId="{0C37F44E-B2D5-457A-B98D-A3FFED350D50}" srcOrd="8" destOrd="0" presId="urn:microsoft.com/office/officeart/2005/8/layout/bProcess4"/>
    <dgm:cxn modelId="{D20E1F0A-3BA0-4CA3-BC23-F15CA8A122B6}" type="presParOf" srcId="{0C37F44E-B2D5-457A-B98D-A3FFED350D50}" destId="{96234F07-576C-40CF-BDA3-D2E624BB5232}" srcOrd="0" destOrd="0" presId="urn:microsoft.com/office/officeart/2005/8/layout/bProcess4"/>
    <dgm:cxn modelId="{DD391CC6-55E7-49B5-B613-CF55FBA0C8E2}" type="presParOf" srcId="{0C37F44E-B2D5-457A-B98D-A3FFED350D50}" destId="{3415C47E-FE3C-42D6-9661-FE59BDBDE284}" srcOrd="1" destOrd="0" presId="urn:microsoft.com/office/officeart/2005/8/layout/bProcess4"/>
    <dgm:cxn modelId="{4FE6D86A-B989-4E2C-B259-C5E668CBC23E}" type="presParOf" srcId="{B09E4D56-3484-45A5-A106-812FBAC571AF}" destId="{A65B07FC-DD41-4A76-9123-8ADA0C02867A}" srcOrd="9" destOrd="0" presId="urn:microsoft.com/office/officeart/2005/8/layout/bProcess4"/>
    <dgm:cxn modelId="{2106E2C5-07DA-4F2F-804B-BED8B0D0A6DD}" type="presParOf" srcId="{B09E4D56-3484-45A5-A106-812FBAC571AF}" destId="{E0594B82-0616-4FBE-937C-524E4B32AA67}" srcOrd="10" destOrd="0" presId="urn:microsoft.com/office/officeart/2005/8/layout/bProcess4"/>
    <dgm:cxn modelId="{99EC0457-FE4F-4215-81DC-C1B2D38F63EB}" type="presParOf" srcId="{E0594B82-0616-4FBE-937C-524E4B32AA67}" destId="{64EE7D60-1A12-4487-83A1-334FD39A8126}" srcOrd="0" destOrd="0" presId="urn:microsoft.com/office/officeart/2005/8/layout/bProcess4"/>
    <dgm:cxn modelId="{FB7394B1-A544-4998-A84E-7EE974D1D0A2}" type="presParOf" srcId="{E0594B82-0616-4FBE-937C-524E4B32AA67}" destId="{05AB1F4B-4853-432E-B992-961880B4E6CE}" srcOrd="1" destOrd="0" presId="urn:microsoft.com/office/officeart/2005/8/layout/bProcess4"/>
    <dgm:cxn modelId="{907B8730-E0DF-4FE7-BCDF-8936DDBB7838}" type="presParOf" srcId="{B09E4D56-3484-45A5-A106-812FBAC571AF}" destId="{D0103F5C-9D36-4A8D-9FDD-B7FF184DAFF6}" srcOrd="11" destOrd="0" presId="urn:microsoft.com/office/officeart/2005/8/layout/bProcess4"/>
    <dgm:cxn modelId="{7CD28D65-7477-4A3D-AFDB-A62F3E322C4C}" type="presParOf" srcId="{B09E4D56-3484-45A5-A106-812FBAC571AF}" destId="{5FD80CB9-2989-43F6-958C-4E9FAF68F59E}" srcOrd="12" destOrd="0" presId="urn:microsoft.com/office/officeart/2005/8/layout/bProcess4"/>
    <dgm:cxn modelId="{EB5A3598-B441-4577-924E-996CDFC4D1A5}" type="presParOf" srcId="{5FD80CB9-2989-43F6-958C-4E9FAF68F59E}" destId="{7599A265-C45B-4E92-8B3A-7B940A233B75}" srcOrd="0" destOrd="0" presId="urn:microsoft.com/office/officeart/2005/8/layout/bProcess4"/>
    <dgm:cxn modelId="{9FE8D95E-1E9A-4F83-A2BF-6E255480EE0D}" type="presParOf" srcId="{5FD80CB9-2989-43F6-958C-4E9FAF68F59E}" destId="{0F8D3A17-4B97-4C93-A075-D16C308593A5}" srcOrd="1" destOrd="0" presId="urn:microsoft.com/office/officeart/2005/8/layout/bProcess4"/>
    <dgm:cxn modelId="{67A21522-48B3-400F-A675-33C31C777438}" type="presParOf" srcId="{B09E4D56-3484-45A5-A106-812FBAC571AF}" destId="{E1844EFD-AD8F-4C93-91B6-20B75BB3FD3D}" srcOrd="13" destOrd="0" presId="urn:microsoft.com/office/officeart/2005/8/layout/bProcess4"/>
    <dgm:cxn modelId="{4A7623A3-8740-494C-BA0E-E0838372DE38}" type="presParOf" srcId="{B09E4D56-3484-45A5-A106-812FBAC571AF}" destId="{A1E16492-F1CC-498A-BEC3-3261FCA2A689}" srcOrd="14" destOrd="0" presId="urn:microsoft.com/office/officeart/2005/8/layout/bProcess4"/>
    <dgm:cxn modelId="{C25BF88C-7A74-4B9B-BA09-3BBD36214A0B}" type="presParOf" srcId="{A1E16492-F1CC-498A-BEC3-3261FCA2A689}" destId="{57CB827B-E211-41BD-84CF-BE5CF6A41396}" srcOrd="0" destOrd="0" presId="urn:microsoft.com/office/officeart/2005/8/layout/bProcess4"/>
    <dgm:cxn modelId="{99B08E3E-1506-45C9-93E2-870D49CDE7E9}" type="presParOf" srcId="{A1E16492-F1CC-498A-BEC3-3261FCA2A689}" destId="{7812B0CC-C16A-410B-B32F-210D5DA2D82D}" srcOrd="1" destOrd="0" presId="urn:microsoft.com/office/officeart/2005/8/layout/bProcess4"/>
    <dgm:cxn modelId="{5B4F42CF-8C92-4176-B5A0-6EB346D2419E}" type="presParOf" srcId="{B09E4D56-3484-45A5-A106-812FBAC571AF}" destId="{3785CC54-B3CD-4116-AFD5-70A92154CBC9}" srcOrd="15" destOrd="0" presId="urn:microsoft.com/office/officeart/2005/8/layout/bProcess4"/>
    <dgm:cxn modelId="{CCD90661-3E38-4270-B176-F716654129AC}" type="presParOf" srcId="{B09E4D56-3484-45A5-A106-812FBAC571AF}" destId="{4B0C8F6E-9751-4F90-AE36-02F62390DF5E}" srcOrd="16" destOrd="0" presId="urn:microsoft.com/office/officeart/2005/8/layout/bProcess4"/>
    <dgm:cxn modelId="{F724DB11-4302-4FCC-95E1-350E9E86B49E}" type="presParOf" srcId="{4B0C8F6E-9751-4F90-AE36-02F62390DF5E}" destId="{19B5812C-9ACA-4B7F-BB7D-092B1E56AFD8}" srcOrd="0" destOrd="0" presId="urn:microsoft.com/office/officeart/2005/8/layout/bProcess4"/>
    <dgm:cxn modelId="{4A45A3FF-C1B2-4DF4-A22C-4E9B13BAA7FF}" type="presParOf" srcId="{4B0C8F6E-9751-4F90-AE36-02F62390DF5E}" destId="{54C954CA-0B42-42F1-9077-CC03FB088A83}"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2C3A1D4-B66B-43A5-BB19-12B5A0AC56DC}"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670157C-881F-4EC6-87EB-97075D75F9B4}">
      <dgm:prSet/>
      <dgm:spPr/>
      <dgm:t>
        <a:bodyPr/>
        <a:lstStyle/>
        <a:p>
          <a:r>
            <a:rPr lang="cs-CZ" dirty="0"/>
            <a:t>Rodinné konstelace – místo v rodině</a:t>
          </a:r>
          <a:endParaRPr lang="en-US" dirty="0"/>
        </a:p>
      </dgm:t>
    </dgm:pt>
    <dgm:pt modelId="{7ECA814C-057F-416B-BF87-ACFE557E06FE}" type="parTrans" cxnId="{C7C1633E-CB63-4641-90BE-C49C60E95611}">
      <dgm:prSet/>
      <dgm:spPr/>
      <dgm:t>
        <a:bodyPr/>
        <a:lstStyle/>
        <a:p>
          <a:endParaRPr lang="en-US"/>
        </a:p>
      </dgm:t>
    </dgm:pt>
    <dgm:pt modelId="{028E72FA-F0E6-46F1-9F75-BF85A59EC5E4}" type="sibTrans" cxnId="{C7C1633E-CB63-4641-90BE-C49C60E95611}">
      <dgm:prSet/>
      <dgm:spPr/>
      <dgm:t>
        <a:bodyPr/>
        <a:lstStyle/>
        <a:p>
          <a:endParaRPr lang="en-US"/>
        </a:p>
      </dgm:t>
    </dgm:pt>
    <dgm:pt modelId="{9FDFAA21-6037-45DC-BCC0-12436496F017}">
      <dgm:prSet/>
      <dgm:spPr/>
      <dgm:t>
        <a:bodyPr/>
        <a:lstStyle/>
        <a:p>
          <a:r>
            <a:rPr lang="cs-CZ"/>
            <a:t>Způsob plnění pracovních úkolů – s předstihem /na poslední chvíli</a:t>
          </a:r>
          <a:endParaRPr lang="en-US"/>
        </a:p>
      </dgm:t>
    </dgm:pt>
    <dgm:pt modelId="{3EA9270D-0AE2-4571-9C84-A6BEEE195FD3}" type="parTrans" cxnId="{B9C365AE-FB03-41DD-A8D9-6341BFC7B89B}">
      <dgm:prSet/>
      <dgm:spPr/>
      <dgm:t>
        <a:bodyPr/>
        <a:lstStyle/>
        <a:p>
          <a:endParaRPr lang="en-US"/>
        </a:p>
      </dgm:t>
    </dgm:pt>
    <dgm:pt modelId="{BBBF7B1F-DA00-4DF9-86BD-8E38454714F9}" type="sibTrans" cxnId="{B9C365AE-FB03-41DD-A8D9-6341BFC7B89B}">
      <dgm:prSet/>
      <dgm:spPr/>
      <dgm:t>
        <a:bodyPr/>
        <a:lstStyle/>
        <a:p>
          <a:endParaRPr lang="en-US"/>
        </a:p>
      </dgm:t>
    </dgm:pt>
    <dgm:pt modelId="{09AE41D7-34F2-48EF-A36A-D559C038A0A5}">
      <dgm:prSet/>
      <dgm:spPr/>
      <dgm:t>
        <a:bodyPr/>
        <a:lstStyle/>
        <a:p>
          <a:r>
            <a:rPr lang="cs-CZ"/>
            <a:t>Koníčky – jaké mám, kolik, kolik času jim mohu věnovat</a:t>
          </a:r>
          <a:endParaRPr lang="en-US"/>
        </a:p>
      </dgm:t>
    </dgm:pt>
    <dgm:pt modelId="{FC329C4B-0559-4102-9334-073AD40C7DF0}" type="parTrans" cxnId="{F00C5539-9C3D-4AB1-88D1-47FA5E797EBD}">
      <dgm:prSet/>
      <dgm:spPr/>
      <dgm:t>
        <a:bodyPr/>
        <a:lstStyle/>
        <a:p>
          <a:endParaRPr lang="en-US"/>
        </a:p>
      </dgm:t>
    </dgm:pt>
    <dgm:pt modelId="{57E765C7-AE0C-4A3E-8753-249F102354C4}" type="sibTrans" cxnId="{F00C5539-9C3D-4AB1-88D1-47FA5E797EBD}">
      <dgm:prSet/>
      <dgm:spPr/>
      <dgm:t>
        <a:bodyPr/>
        <a:lstStyle/>
        <a:p>
          <a:endParaRPr lang="en-US"/>
        </a:p>
      </dgm:t>
    </dgm:pt>
    <dgm:pt modelId="{F7B339ED-6242-401D-8208-6F3F528A7B4B}">
      <dgm:prSet/>
      <dgm:spPr/>
      <dgm:t>
        <a:bodyPr/>
        <a:lstStyle/>
        <a:p>
          <a:r>
            <a:rPr lang="cs-CZ"/>
            <a:t>Rodina – autoritářská, precizní, výkonová</a:t>
          </a:r>
          <a:endParaRPr lang="en-US"/>
        </a:p>
      </dgm:t>
    </dgm:pt>
    <dgm:pt modelId="{5E9BD18E-7E2A-4AF4-B3A8-0E1B3A4C2C46}" type="parTrans" cxnId="{DBD6CCF7-3017-47D0-A65B-C16915CF7068}">
      <dgm:prSet/>
      <dgm:spPr/>
      <dgm:t>
        <a:bodyPr/>
        <a:lstStyle/>
        <a:p>
          <a:endParaRPr lang="en-US"/>
        </a:p>
      </dgm:t>
    </dgm:pt>
    <dgm:pt modelId="{E9F6F6FD-E8A2-49E4-9FBC-F5944D4E266C}" type="sibTrans" cxnId="{DBD6CCF7-3017-47D0-A65B-C16915CF7068}">
      <dgm:prSet/>
      <dgm:spPr/>
      <dgm:t>
        <a:bodyPr/>
        <a:lstStyle/>
        <a:p>
          <a:endParaRPr lang="en-US"/>
        </a:p>
      </dgm:t>
    </dgm:pt>
    <dgm:pt modelId="{EFA8843D-695E-446B-8A34-BD51FB0E2690}">
      <dgm:prSet/>
      <dgm:spPr/>
      <dgm:t>
        <a:bodyPr/>
        <a:lstStyle/>
        <a:p>
          <a:r>
            <a:rPr lang="cs-CZ"/>
            <a:t>Zaměstnání – požadavky na zaměstnance, jaké by jste dali jméno své organizaci</a:t>
          </a:r>
          <a:endParaRPr lang="en-US"/>
        </a:p>
      </dgm:t>
    </dgm:pt>
    <dgm:pt modelId="{7873E90C-FFD0-451E-812D-7658AC89459E}" type="parTrans" cxnId="{E12DF2F7-0F3D-4E2E-A7C2-7165773E55A5}">
      <dgm:prSet/>
      <dgm:spPr/>
      <dgm:t>
        <a:bodyPr/>
        <a:lstStyle/>
        <a:p>
          <a:endParaRPr lang="en-US"/>
        </a:p>
      </dgm:t>
    </dgm:pt>
    <dgm:pt modelId="{F43D29AD-19BC-43A1-9B6C-D534C971D5CB}" type="sibTrans" cxnId="{E12DF2F7-0F3D-4E2E-A7C2-7165773E55A5}">
      <dgm:prSet/>
      <dgm:spPr/>
      <dgm:t>
        <a:bodyPr/>
        <a:lstStyle/>
        <a:p>
          <a:endParaRPr lang="en-US"/>
        </a:p>
      </dgm:t>
    </dgm:pt>
    <dgm:pt modelId="{3E069E15-5E79-4489-8AD6-80A8F1CEF521}" type="pres">
      <dgm:prSet presAssocID="{32C3A1D4-B66B-43A5-BB19-12B5A0AC56DC}" presName="linear" presStyleCnt="0">
        <dgm:presLayoutVars>
          <dgm:animLvl val="lvl"/>
          <dgm:resizeHandles val="exact"/>
        </dgm:presLayoutVars>
      </dgm:prSet>
      <dgm:spPr/>
      <dgm:t>
        <a:bodyPr/>
        <a:lstStyle/>
        <a:p>
          <a:endParaRPr lang="cs-CZ"/>
        </a:p>
      </dgm:t>
    </dgm:pt>
    <dgm:pt modelId="{5E25FB47-673E-4D6E-B530-14B5FCAD6F52}" type="pres">
      <dgm:prSet presAssocID="{9670157C-881F-4EC6-87EB-97075D75F9B4}" presName="parentText" presStyleLbl="node1" presStyleIdx="0" presStyleCnt="5">
        <dgm:presLayoutVars>
          <dgm:chMax val="0"/>
          <dgm:bulletEnabled val="1"/>
        </dgm:presLayoutVars>
      </dgm:prSet>
      <dgm:spPr/>
      <dgm:t>
        <a:bodyPr/>
        <a:lstStyle/>
        <a:p>
          <a:endParaRPr lang="cs-CZ"/>
        </a:p>
      </dgm:t>
    </dgm:pt>
    <dgm:pt modelId="{02705B97-5B1A-4677-A8DD-5FD940B29A28}" type="pres">
      <dgm:prSet presAssocID="{028E72FA-F0E6-46F1-9F75-BF85A59EC5E4}" presName="spacer" presStyleCnt="0"/>
      <dgm:spPr/>
    </dgm:pt>
    <dgm:pt modelId="{6EA11C1C-7246-4DEF-9340-25F86754C2B5}" type="pres">
      <dgm:prSet presAssocID="{9FDFAA21-6037-45DC-BCC0-12436496F017}" presName="parentText" presStyleLbl="node1" presStyleIdx="1" presStyleCnt="5">
        <dgm:presLayoutVars>
          <dgm:chMax val="0"/>
          <dgm:bulletEnabled val="1"/>
        </dgm:presLayoutVars>
      </dgm:prSet>
      <dgm:spPr/>
      <dgm:t>
        <a:bodyPr/>
        <a:lstStyle/>
        <a:p>
          <a:endParaRPr lang="cs-CZ"/>
        </a:p>
      </dgm:t>
    </dgm:pt>
    <dgm:pt modelId="{E7C4580A-D91A-46D1-8266-0D552B852E37}" type="pres">
      <dgm:prSet presAssocID="{BBBF7B1F-DA00-4DF9-86BD-8E38454714F9}" presName="spacer" presStyleCnt="0"/>
      <dgm:spPr/>
    </dgm:pt>
    <dgm:pt modelId="{847502DB-89D6-47EE-ACE9-E48A742FEAF5}" type="pres">
      <dgm:prSet presAssocID="{09AE41D7-34F2-48EF-A36A-D559C038A0A5}" presName="parentText" presStyleLbl="node1" presStyleIdx="2" presStyleCnt="5">
        <dgm:presLayoutVars>
          <dgm:chMax val="0"/>
          <dgm:bulletEnabled val="1"/>
        </dgm:presLayoutVars>
      </dgm:prSet>
      <dgm:spPr/>
      <dgm:t>
        <a:bodyPr/>
        <a:lstStyle/>
        <a:p>
          <a:endParaRPr lang="cs-CZ"/>
        </a:p>
      </dgm:t>
    </dgm:pt>
    <dgm:pt modelId="{F5324986-48B9-48D3-9753-F24324E85B11}" type="pres">
      <dgm:prSet presAssocID="{57E765C7-AE0C-4A3E-8753-249F102354C4}" presName="spacer" presStyleCnt="0"/>
      <dgm:spPr/>
    </dgm:pt>
    <dgm:pt modelId="{A9557576-E539-4105-9229-BF513472531B}" type="pres">
      <dgm:prSet presAssocID="{F7B339ED-6242-401D-8208-6F3F528A7B4B}" presName="parentText" presStyleLbl="node1" presStyleIdx="3" presStyleCnt="5">
        <dgm:presLayoutVars>
          <dgm:chMax val="0"/>
          <dgm:bulletEnabled val="1"/>
        </dgm:presLayoutVars>
      </dgm:prSet>
      <dgm:spPr/>
      <dgm:t>
        <a:bodyPr/>
        <a:lstStyle/>
        <a:p>
          <a:endParaRPr lang="cs-CZ"/>
        </a:p>
      </dgm:t>
    </dgm:pt>
    <dgm:pt modelId="{D9134E0A-C1BE-4D32-859F-41FB9CF407F4}" type="pres">
      <dgm:prSet presAssocID="{E9F6F6FD-E8A2-49E4-9FBC-F5944D4E266C}" presName="spacer" presStyleCnt="0"/>
      <dgm:spPr/>
    </dgm:pt>
    <dgm:pt modelId="{B1BB6B4C-56CB-41AB-976F-FED34ABF6930}" type="pres">
      <dgm:prSet presAssocID="{EFA8843D-695E-446B-8A34-BD51FB0E2690}" presName="parentText" presStyleLbl="node1" presStyleIdx="4" presStyleCnt="5">
        <dgm:presLayoutVars>
          <dgm:chMax val="0"/>
          <dgm:bulletEnabled val="1"/>
        </dgm:presLayoutVars>
      </dgm:prSet>
      <dgm:spPr/>
      <dgm:t>
        <a:bodyPr/>
        <a:lstStyle/>
        <a:p>
          <a:endParaRPr lang="cs-CZ"/>
        </a:p>
      </dgm:t>
    </dgm:pt>
  </dgm:ptLst>
  <dgm:cxnLst>
    <dgm:cxn modelId="{B9C365AE-FB03-41DD-A8D9-6341BFC7B89B}" srcId="{32C3A1D4-B66B-43A5-BB19-12B5A0AC56DC}" destId="{9FDFAA21-6037-45DC-BCC0-12436496F017}" srcOrd="1" destOrd="0" parTransId="{3EA9270D-0AE2-4571-9C84-A6BEEE195FD3}" sibTransId="{BBBF7B1F-DA00-4DF9-86BD-8E38454714F9}"/>
    <dgm:cxn modelId="{D7662DCE-39E4-4F68-A9AF-3C30E7293E6F}" type="presOf" srcId="{EFA8843D-695E-446B-8A34-BD51FB0E2690}" destId="{B1BB6B4C-56CB-41AB-976F-FED34ABF6930}" srcOrd="0" destOrd="0" presId="urn:microsoft.com/office/officeart/2005/8/layout/vList2"/>
    <dgm:cxn modelId="{D448399B-4F57-4D05-A4B1-D428434E42C1}" type="presOf" srcId="{32C3A1D4-B66B-43A5-BB19-12B5A0AC56DC}" destId="{3E069E15-5E79-4489-8AD6-80A8F1CEF521}" srcOrd="0" destOrd="0" presId="urn:microsoft.com/office/officeart/2005/8/layout/vList2"/>
    <dgm:cxn modelId="{CB3053BE-713B-4E13-9F53-AB8F2E1D9554}" type="presOf" srcId="{9670157C-881F-4EC6-87EB-97075D75F9B4}" destId="{5E25FB47-673E-4D6E-B530-14B5FCAD6F52}" srcOrd="0" destOrd="0" presId="urn:microsoft.com/office/officeart/2005/8/layout/vList2"/>
    <dgm:cxn modelId="{DBD6CCF7-3017-47D0-A65B-C16915CF7068}" srcId="{32C3A1D4-B66B-43A5-BB19-12B5A0AC56DC}" destId="{F7B339ED-6242-401D-8208-6F3F528A7B4B}" srcOrd="3" destOrd="0" parTransId="{5E9BD18E-7E2A-4AF4-B3A8-0E1B3A4C2C46}" sibTransId="{E9F6F6FD-E8A2-49E4-9FBC-F5944D4E266C}"/>
    <dgm:cxn modelId="{C7C1633E-CB63-4641-90BE-C49C60E95611}" srcId="{32C3A1D4-B66B-43A5-BB19-12B5A0AC56DC}" destId="{9670157C-881F-4EC6-87EB-97075D75F9B4}" srcOrd="0" destOrd="0" parTransId="{7ECA814C-057F-416B-BF87-ACFE557E06FE}" sibTransId="{028E72FA-F0E6-46F1-9F75-BF85A59EC5E4}"/>
    <dgm:cxn modelId="{61E28E3E-0F0A-42BF-845B-0D6D8B66DFF9}" type="presOf" srcId="{9FDFAA21-6037-45DC-BCC0-12436496F017}" destId="{6EA11C1C-7246-4DEF-9340-25F86754C2B5}" srcOrd="0" destOrd="0" presId="urn:microsoft.com/office/officeart/2005/8/layout/vList2"/>
    <dgm:cxn modelId="{E12DF2F7-0F3D-4E2E-A7C2-7165773E55A5}" srcId="{32C3A1D4-B66B-43A5-BB19-12B5A0AC56DC}" destId="{EFA8843D-695E-446B-8A34-BD51FB0E2690}" srcOrd="4" destOrd="0" parTransId="{7873E90C-FFD0-451E-812D-7658AC89459E}" sibTransId="{F43D29AD-19BC-43A1-9B6C-D534C971D5CB}"/>
    <dgm:cxn modelId="{F00C5539-9C3D-4AB1-88D1-47FA5E797EBD}" srcId="{32C3A1D4-B66B-43A5-BB19-12B5A0AC56DC}" destId="{09AE41D7-34F2-48EF-A36A-D559C038A0A5}" srcOrd="2" destOrd="0" parTransId="{FC329C4B-0559-4102-9334-073AD40C7DF0}" sibTransId="{57E765C7-AE0C-4A3E-8753-249F102354C4}"/>
    <dgm:cxn modelId="{86F8A513-EBC3-49F8-89C3-34BC1DEB6744}" type="presOf" srcId="{09AE41D7-34F2-48EF-A36A-D559C038A0A5}" destId="{847502DB-89D6-47EE-ACE9-E48A742FEAF5}" srcOrd="0" destOrd="0" presId="urn:microsoft.com/office/officeart/2005/8/layout/vList2"/>
    <dgm:cxn modelId="{D66CD671-D8EB-47A5-9C85-6B52F008EB25}" type="presOf" srcId="{F7B339ED-6242-401D-8208-6F3F528A7B4B}" destId="{A9557576-E539-4105-9229-BF513472531B}" srcOrd="0" destOrd="0" presId="urn:microsoft.com/office/officeart/2005/8/layout/vList2"/>
    <dgm:cxn modelId="{EE0368C0-68D6-4ED6-B63B-60ECF0F41E42}" type="presParOf" srcId="{3E069E15-5E79-4489-8AD6-80A8F1CEF521}" destId="{5E25FB47-673E-4D6E-B530-14B5FCAD6F52}" srcOrd="0" destOrd="0" presId="urn:microsoft.com/office/officeart/2005/8/layout/vList2"/>
    <dgm:cxn modelId="{FF51D79F-F418-4F14-9D0D-414B2351FF1E}" type="presParOf" srcId="{3E069E15-5E79-4489-8AD6-80A8F1CEF521}" destId="{02705B97-5B1A-4677-A8DD-5FD940B29A28}" srcOrd="1" destOrd="0" presId="urn:microsoft.com/office/officeart/2005/8/layout/vList2"/>
    <dgm:cxn modelId="{2A0928E4-2B10-47AB-A80D-25FEDAF1BBDD}" type="presParOf" srcId="{3E069E15-5E79-4489-8AD6-80A8F1CEF521}" destId="{6EA11C1C-7246-4DEF-9340-25F86754C2B5}" srcOrd="2" destOrd="0" presId="urn:microsoft.com/office/officeart/2005/8/layout/vList2"/>
    <dgm:cxn modelId="{C60823B0-0B12-4C95-9A37-A6B4F0E861D3}" type="presParOf" srcId="{3E069E15-5E79-4489-8AD6-80A8F1CEF521}" destId="{E7C4580A-D91A-46D1-8266-0D552B852E37}" srcOrd="3" destOrd="0" presId="urn:microsoft.com/office/officeart/2005/8/layout/vList2"/>
    <dgm:cxn modelId="{DBD6ACA3-09AF-438A-8684-920BF90FAFFB}" type="presParOf" srcId="{3E069E15-5E79-4489-8AD6-80A8F1CEF521}" destId="{847502DB-89D6-47EE-ACE9-E48A742FEAF5}" srcOrd="4" destOrd="0" presId="urn:microsoft.com/office/officeart/2005/8/layout/vList2"/>
    <dgm:cxn modelId="{8BBFCA6F-4EC8-45C5-8475-ACF332F5CE3E}" type="presParOf" srcId="{3E069E15-5E79-4489-8AD6-80A8F1CEF521}" destId="{F5324986-48B9-48D3-9753-F24324E85B11}" srcOrd="5" destOrd="0" presId="urn:microsoft.com/office/officeart/2005/8/layout/vList2"/>
    <dgm:cxn modelId="{BC910588-1708-4081-8FA4-151A2D3DB210}" type="presParOf" srcId="{3E069E15-5E79-4489-8AD6-80A8F1CEF521}" destId="{A9557576-E539-4105-9229-BF513472531B}" srcOrd="6" destOrd="0" presId="urn:microsoft.com/office/officeart/2005/8/layout/vList2"/>
    <dgm:cxn modelId="{FD3FCEAB-377B-4E5B-8F12-12C1F0398D78}" type="presParOf" srcId="{3E069E15-5E79-4489-8AD6-80A8F1CEF521}" destId="{D9134E0A-C1BE-4D32-859F-41FB9CF407F4}" srcOrd="7" destOrd="0" presId="urn:microsoft.com/office/officeart/2005/8/layout/vList2"/>
    <dgm:cxn modelId="{00DCBB9C-6759-439A-9F41-DB217B11D2FE}" type="presParOf" srcId="{3E069E15-5E79-4489-8AD6-80A8F1CEF521}" destId="{B1BB6B4C-56CB-41AB-976F-FED34ABF6930}"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30AA96A-7377-4842-8C95-16F2F7C2C8A2}"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3AB3E0B0-CC82-42BC-BE3D-2E64F2E3E032}">
      <dgm:prSet/>
      <dgm:spPr/>
      <dgm:t>
        <a:bodyPr/>
        <a:lstStyle/>
        <a:p>
          <a:r>
            <a:rPr lang="cs-CZ"/>
            <a:t>Práce s úzkostí</a:t>
          </a:r>
          <a:endParaRPr lang="en-US"/>
        </a:p>
      </dgm:t>
    </dgm:pt>
    <dgm:pt modelId="{90462989-27AC-432A-81D4-79FEAD1F74C7}" type="parTrans" cxnId="{1F99FC5E-F768-422C-8929-D235CC67492A}">
      <dgm:prSet/>
      <dgm:spPr/>
      <dgm:t>
        <a:bodyPr/>
        <a:lstStyle/>
        <a:p>
          <a:endParaRPr lang="en-US"/>
        </a:p>
      </dgm:t>
    </dgm:pt>
    <dgm:pt modelId="{CBEC3DFF-98E6-403C-BCD9-5309F292A19A}" type="sibTrans" cxnId="{1F99FC5E-F768-422C-8929-D235CC67492A}">
      <dgm:prSet/>
      <dgm:spPr/>
      <dgm:t>
        <a:bodyPr/>
        <a:lstStyle/>
        <a:p>
          <a:endParaRPr lang="en-US"/>
        </a:p>
      </dgm:t>
    </dgm:pt>
    <dgm:pt modelId="{A9BF3E6A-A3EC-40A3-94F1-263BFBA95131}">
      <dgm:prSet/>
      <dgm:spPr/>
      <dgm:t>
        <a:bodyPr/>
        <a:lstStyle/>
        <a:p>
          <a:r>
            <a:rPr lang="cs-CZ"/>
            <a:t>Práce s tělem</a:t>
          </a:r>
          <a:endParaRPr lang="en-US"/>
        </a:p>
      </dgm:t>
    </dgm:pt>
    <dgm:pt modelId="{8E2D4DCB-568A-4BFF-B8DA-F43C63BBA2B8}" type="parTrans" cxnId="{3B2E0450-B274-4784-BA13-9F3085361E15}">
      <dgm:prSet/>
      <dgm:spPr/>
      <dgm:t>
        <a:bodyPr/>
        <a:lstStyle/>
        <a:p>
          <a:endParaRPr lang="en-US"/>
        </a:p>
      </dgm:t>
    </dgm:pt>
    <dgm:pt modelId="{DC13E637-6D3C-487D-BAD9-62CE0EFB1815}" type="sibTrans" cxnId="{3B2E0450-B274-4784-BA13-9F3085361E15}">
      <dgm:prSet/>
      <dgm:spPr/>
      <dgm:t>
        <a:bodyPr/>
        <a:lstStyle/>
        <a:p>
          <a:endParaRPr lang="en-US"/>
        </a:p>
      </dgm:t>
    </dgm:pt>
    <dgm:pt modelId="{514CD1EE-C60B-42BD-9962-E85E7B37C1E4}">
      <dgm:prSet/>
      <dgm:spPr/>
      <dgm:t>
        <a:bodyPr/>
        <a:lstStyle/>
        <a:p>
          <a:r>
            <a:rPr lang="cs-CZ"/>
            <a:t>Práce s myšlením</a:t>
          </a:r>
          <a:endParaRPr lang="en-US"/>
        </a:p>
      </dgm:t>
    </dgm:pt>
    <dgm:pt modelId="{9FF0D734-AF4B-4FC7-8447-36C61D285C02}" type="parTrans" cxnId="{46EF878A-C289-4916-9E68-7715EB0921C3}">
      <dgm:prSet/>
      <dgm:spPr/>
      <dgm:t>
        <a:bodyPr/>
        <a:lstStyle/>
        <a:p>
          <a:endParaRPr lang="en-US"/>
        </a:p>
      </dgm:t>
    </dgm:pt>
    <dgm:pt modelId="{6B2659E9-B58C-4843-84B1-016EBA64A048}" type="sibTrans" cxnId="{46EF878A-C289-4916-9E68-7715EB0921C3}">
      <dgm:prSet/>
      <dgm:spPr/>
      <dgm:t>
        <a:bodyPr/>
        <a:lstStyle/>
        <a:p>
          <a:endParaRPr lang="en-US"/>
        </a:p>
      </dgm:t>
    </dgm:pt>
    <dgm:pt modelId="{52D4D7A1-55FC-445F-A93C-1BFD3BCF20E3}" type="pres">
      <dgm:prSet presAssocID="{430AA96A-7377-4842-8C95-16F2F7C2C8A2}" presName="hierChild1" presStyleCnt="0">
        <dgm:presLayoutVars>
          <dgm:chPref val="1"/>
          <dgm:dir/>
          <dgm:animOne val="branch"/>
          <dgm:animLvl val="lvl"/>
          <dgm:resizeHandles/>
        </dgm:presLayoutVars>
      </dgm:prSet>
      <dgm:spPr/>
      <dgm:t>
        <a:bodyPr/>
        <a:lstStyle/>
        <a:p>
          <a:endParaRPr lang="cs-CZ"/>
        </a:p>
      </dgm:t>
    </dgm:pt>
    <dgm:pt modelId="{7F75C269-4C09-4A25-915A-C33295DA7A57}" type="pres">
      <dgm:prSet presAssocID="{3AB3E0B0-CC82-42BC-BE3D-2E64F2E3E032}" presName="hierRoot1" presStyleCnt="0"/>
      <dgm:spPr/>
    </dgm:pt>
    <dgm:pt modelId="{F8D86E96-4E8B-4342-9012-EE351383B082}" type="pres">
      <dgm:prSet presAssocID="{3AB3E0B0-CC82-42BC-BE3D-2E64F2E3E032}" presName="composite" presStyleCnt="0"/>
      <dgm:spPr/>
    </dgm:pt>
    <dgm:pt modelId="{964AAA27-78B9-41E8-A179-9665FD6FE997}" type="pres">
      <dgm:prSet presAssocID="{3AB3E0B0-CC82-42BC-BE3D-2E64F2E3E032}" presName="background" presStyleLbl="node0" presStyleIdx="0" presStyleCnt="3"/>
      <dgm:spPr/>
    </dgm:pt>
    <dgm:pt modelId="{5906FFF4-3A23-4AD8-A88C-E02209EBB115}" type="pres">
      <dgm:prSet presAssocID="{3AB3E0B0-CC82-42BC-BE3D-2E64F2E3E032}" presName="text" presStyleLbl="fgAcc0" presStyleIdx="0" presStyleCnt="3">
        <dgm:presLayoutVars>
          <dgm:chPref val="3"/>
        </dgm:presLayoutVars>
      </dgm:prSet>
      <dgm:spPr/>
      <dgm:t>
        <a:bodyPr/>
        <a:lstStyle/>
        <a:p>
          <a:endParaRPr lang="cs-CZ"/>
        </a:p>
      </dgm:t>
    </dgm:pt>
    <dgm:pt modelId="{8614FDED-D768-4A5B-8B08-1A3BDFD54493}" type="pres">
      <dgm:prSet presAssocID="{3AB3E0B0-CC82-42BC-BE3D-2E64F2E3E032}" presName="hierChild2" presStyleCnt="0"/>
      <dgm:spPr/>
    </dgm:pt>
    <dgm:pt modelId="{EC8D462E-ACF9-45C0-A618-7909C6EA3EFC}" type="pres">
      <dgm:prSet presAssocID="{A9BF3E6A-A3EC-40A3-94F1-263BFBA95131}" presName="hierRoot1" presStyleCnt="0"/>
      <dgm:spPr/>
    </dgm:pt>
    <dgm:pt modelId="{8EB50812-5A2B-4756-A4C6-A23FA8929277}" type="pres">
      <dgm:prSet presAssocID="{A9BF3E6A-A3EC-40A3-94F1-263BFBA95131}" presName="composite" presStyleCnt="0"/>
      <dgm:spPr/>
    </dgm:pt>
    <dgm:pt modelId="{354A49E6-8FA3-4D11-B1A5-CF8672F57802}" type="pres">
      <dgm:prSet presAssocID="{A9BF3E6A-A3EC-40A3-94F1-263BFBA95131}" presName="background" presStyleLbl="node0" presStyleIdx="1" presStyleCnt="3"/>
      <dgm:spPr/>
    </dgm:pt>
    <dgm:pt modelId="{B6DCC1A1-34FC-4550-AEB7-D0042C07F8A0}" type="pres">
      <dgm:prSet presAssocID="{A9BF3E6A-A3EC-40A3-94F1-263BFBA95131}" presName="text" presStyleLbl="fgAcc0" presStyleIdx="1" presStyleCnt="3">
        <dgm:presLayoutVars>
          <dgm:chPref val="3"/>
        </dgm:presLayoutVars>
      </dgm:prSet>
      <dgm:spPr/>
      <dgm:t>
        <a:bodyPr/>
        <a:lstStyle/>
        <a:p>
          <a:endParaRPr lang="cs-CZ"/>
        </a:p>
      </dgm:t>
    </dgm:pt>
    <dgm:pt modelId="{31D24F1A-4D2D-4036-8A6A-3D3F81C8ABBE}" type="pres">
      <dgm:prSet presAssocID="{A9BF3E6A-A3EC-40A3-94F1-263BFBA95131}" presName="hierChild2" presStyleCnt="0"/>
      <dgm:spPr/>
    </dgm:pt>
    <dgm:pt modelId="{4158CBE6-0B63-4149-8622-FF7474D851A6}" type="pres">
      <dgm:prSet presAssocID="{514CD1EE-C60B-42BD-9962-E85E7B37C1E4}" presName="hierRoot1" presStyleCnt="0"/>
      <dgm:spPr/>
    </dgm:pt>
    <dgm:pt modelId="{DE0132A1-610A-4A84-A043-765027A81DBC}" type="pres">
      <dgm:prSet presAssocID="{514CD1EE-C60B-42BD-9962-E85E7B37C1E4}" presName="composite" presStyleCnt="0"/>
      <dgm:spPr/>
    </dgm:pt>
    <dgm:pt modelId="{E3B36F39-7553-4704-A2E2-DF15DBC4C8FD}" type="pres">
      <dgm:prSet presAssocID="{514CD1EE-C60B-42BD-9962-E85E7B37C1E4}" presName="background" presStyleLbl="node0" presStyleIdx="2" presStyleCnt="3"/>
      <dgm:spPr/>
    </dgm:pt>
    <dgm:pt modelId="{976E5ECA-8B63-400F-ADA8-EB35F5263E41}" type="pres">
      <dgm:prSet presAssocID="{514CD1EE-C60B-42BD-9962-E85E7B37C1E4}" presName="text" presStyleLbl="fgAcc0" presStyleIdx="2" presStyleCnt="3">
        <dgm:presLayoutVars>
          <dgm:chPref val="3"/>
        </dgm:presLayoutVars>
      </dgm:prSet>
      <dgm:spPr/>
      <dgm:t>
        <a:bodyPr/>
        <a:lstStyle/>
        <a:p>
          <a:endParaRPr lang="cs-CZ"/>
        </a:p>
      </dgm:t>
    </dgm:pt>
    <dgm:pt modelId="{AED2E13D-3E77-4340-AABC-89DF8C03755B}" type="pres">
      <dgm:prSet presAssocID="{514CD1EE-C60B-42BD-9962-E85E7B37C1E4}" presName="hierChild2" presStyleCnt="0"/>
      <dgm:spPr/>
    </dgm:pt>
  </dgm:ptLst>
  <dgm:cxnLst>
    <dgm:cxn modelId="{46EF878A-C289-4916-9E68-7715EB0921C3}" srcId="{430AA96A-7377-4842-8C95-16F2F7C2C8A2}" destId="{514CD1EE-C60B-42BD-9962-E85E7B37C1E4}" srcOrd="2" destOrd="0" parTransId="{9FF0D734-AF4B-4FC7-8447-36C61D285C02}" sibTransId="{6B2659E9-B58C-4843-84B1-016EBA64A048}"/>
    <dgm:cxn modelId="{E4DF9CC5-B891-41BE-A43D-D2B204C40C35}" type="presOf" srcId="{514CD1EE-C60B-42BD-9962-E85E7B37C1E4}" destId="{976E5ECA-8B63-400F-ADA8-EB35F5263E41}" srcOrd="0" destOrd="0" presId="urn:microsoft.com/office/officeart/2005/8/layout/hierarchy1"/>
    <dgm:cxn modelId="{F9FBF734-927F-40F1-A689-FD1133DDE4BD}" type="presOf" srcId="{3AB3E0B0-CC82-42BC-BE3D-2E64F2E3E032}" destId="{5906FFF4-3A23-4AD8-A88C-E02209EBB115}" srcOrd="0" destOrd="0" presId="urn:microsoft.com/office/officeart/2005/8/layout/hierarchy1"/>
    <dgm:cxn modelId="{BB023173-493A-48FD-AE82-A25FA1AD9F00}" type="presOf" srcId="{430AA96A-7377-4842-8C95-16F2F7C2C8A2}" destId="{52D4D7A1-55FC-445F-A93C-1BFD3BCF20E3}" srcOrd="0" destOrd="0" presId="urn:microsoft.com/office/officeart/2005/8/layout/hierarchy1"/>
    <dgm:cxn modelId="{8DD3AAE9-382A-4FE6-971B-B0C1295541F8}" type="presOf" srcId="{A9BF3E6A-A3EC-40A3-94F1-263BFBA95131}" destId="{B6DCC1A1-34FC-4550-AEB7-D0042C07F8A0}" srcOrd="0" destOrd="0" presId="urn:microsoft.com/office/officeart/2005/8/layout/hierarchy1"/>
    <dgm:cxn modelId="{1F99FC5E-F768-422C-8929-D235CC67492A}" srcId="{430AA96A-7377-4842-8C95-16F2F7C2C8A2}" destId="{3AB3E0B0-CC82-42BC-BE3D-2E64F2E3E032}" srcOrd="0" destOrd="0" parTransId="{90462989-27AC-432A-81D4-79FEAD1F74C7}" sibTransId="{CBEC3DFF-98E6-403C-BCD9-5309F292A19A}"/>
    <dgm:cxn modelId="{3B2E0450-B274-4784-BA13-9F3085361E15}" srcId="{430AA96A-7377-4842-8C95-16F2F7C2C8A2}" destId="{A9BF3E6A-A3EC-40A3-94F1-263BFBA95131}" srcOrd="1" destOrd="0" parTransId="{8E2D4DCB-568A-4BFF-B8DA-F43C63BBA2B8}" sibTransId="{DC13E637-6D3C-487D-BAD9-62CE0EFB1815}"/>
    <dgm:cxn modelId="{53A78EBD-1BC2-45A7-A96F-7EF654799980}" type="presParOf" srcId="{52D4D7A1-55FC-445F-A93C-1BFD3BCF20E3}" destId="{7F75C269-4C09-4A25-915A-C33295DA7A57}" srcOrd="0" destOrd="0" presId="urn:microsoft.com/office/officeart/2005/8/layout/hierarchy1"/>
    <dgm:cxn modelId="{643964DC-B045-4D14-AA10-56AE1F95504C}" type="presParOf" srcId="{7F75C269-4C09-4A25-915A-C33295DA7A57}" destId="{F8D86E96-4E8B-4342-9012-EE351383B082}" srcOrd="0" destOrd="0" presId="urn:microsoft.com/office/officeart/2005/8/layout/hierarchy1"/>
    <dgm:cxn modelId="{C1C52B02-D2CB-43FB-8C6C-25F151D9B42F}" type="presParOf" srcId="{F8D86E96-4E8B-4342-9012-EE351383B082}" destId="{964AAA27-78B9-41E8-A179-9665FD6FE997}" srcOrd="0" destOrd="0" presId="urn:microsoft.com/office/officeart/2005/8/layout/hierarchy1"/>
    <dgm:cxn modelId="{4A86C6C3-CE57-49B3-9DA4-511E802567D6}" type="presParOf" srcId="{F8D86E96-4E8B-4342-9012-EE351383B082}" destId="{5906FFF4-3A23-4AD8-A88C-E02209EBB115}" srcOrd="1" destOrd="0" presId="urn:microsoft.com/office/officeart/2005/8/layout/hierarchy1"/>
    <dgm:cxn modelId="{446340F2-065A-4E6F-B1BB-2D3F0514B5DF}" type="presParOf" srcId="{7F75C269-4C09-4A25-915A-C33295DA7A57}" destId="{8614FDED-D768-4A5B-8B08-1A3BDFD54493}" srcOrd="1" destOrd="0" presId="urn:microsoft.com/office/officeart/2005/8/layout/hierarchy1"/>
    <dgm:cxn modelId="{C58928DE-CEF1-4AE9-AD2D-50DF9E43541E}" type="presParOf" srcId="{52D4D7A1-55FC-445F-A93C-1BFD3BCF20E3}" destId="{EC8D462E-ACF9-45C0-A618-7909C6EA3EFC}" srcOrd="1" destOrd="0" presId="urn:microsoft.com/office/officeart/2005/8/layout/hierarchy1"/>
    <dgm:cxn modelId="{E896E647-DB1D-4949-BFEF-42F36F2060EB}" type="presParOf" srcId="{EC8D462E-ACF9-45C0-A618-7909C6EA3EFC}" destId="{8EB50812-5A2B-4756-A4C6-A23FA8929277}" srcOrd="0" destOrd="0" presId="urn:microsoft.com/office/officeart/2005/8/layout/hierarchy1"/>
    <dgm:cxn modelId="{809AEEAA-AC09-49A3-AB0C-36479644AD48}" type="presParOf" srcId="{8EB50812-5A2B-4756-A4C6-A23FA8929277}" destId="{354A49E6-8FA3-4D11-B1A5-CF8672F57802}" srcOrd="0" destOrd="0" presId="urn:microsoft.com/office/officeart/2005/8/layout/hierarchy1"/>
    <dgm:cxn modelId="{8CFBABCA-F2EC-4400-B3A4-150E2B929F5F}" type="presParOf" srcId="{8EB50812-5A2B-4756-A4C6-A23FA8929277}" destId="{B6DCC1A1-34FC-4550-AEB7-D0042C07F8A0}" srcOrd="1" destOrd="0" presId="urn:microsoft.com/office/officeart/2005/8/layout/hierarchy1"/>
    <dgm:cxn modelId="{66760161-2233-4847-83F6-FF6E2C31EAA0}" type="presParOf" srcId="{EC8D462E-ACF9-45C0-A618-7909C6EA3EFC}" destId="{31D24F1A-4D2D-4036-8A6A-3D3F81C8ABBE}" srcOrd="1" destOrd="0" presId="urn:microsoft.com/office/officeart/2005/8/layout/hierarchy1"/>
    <dgm:cxn modelId="{68E01F9D-36BD-41CF-88C1-7084D0BE66DD}" type="presParOf" srcId="{52D4D7A1-55FC-445F-A93C-1BFD3BCF20E3}" destId="{4158CBE6-0B63-4149-8622-FF7474D851A6}" srcOrd="2" destOrd="0" presId="urn:microsoft.com/office/officeart/2005/8/layout/hierarchy1"/>
    <dgm:cxn modelId="{1AAA0503-BF07-46E7-B3B6-D9498B77BEC1}" type="presParOf" srcId="{4158CBE6-0B63-4149-8622-FF7474D851A6}" destId="{DE0132A1-610A-4A84-A043-765027A81DBC}" srcOrd="0" destOrd="0" presId="urn:microsoft.com/office/officeart/2005/8/layout/hierarchy1"/>
    <dgm:cxn modelId="{22AFFAEA-9D3C-4562-A8C6-7F1D09C57163}" type="presParOf" srcId="{DE0132A1-610A-4A84-A043-765027A81DBC}" destId="{E3B36F39-7553-4704-A2E2-DF15DBC4C8FD}" srcOrd="0" destOrd="0" presId="urn:microsoft.com/office/officeart/2005/8/layout/hierarchy1"/>
    <dgm:cxn modelId="{DDE2916A-1E74-4A46-B05E-557E6E546C52}" type="presParOf" srcId="{DE0132A1-610A-4A84-A043-765027A81DBC}" destId="{976E5ECA-8B63-400F-ADA8-EB35F5263E41}" srcOrd="1" destOrd="0" presId="urn:microsoft.com/office/officeart/2005/8/layout/hierarchy1"/>
    <dgm:cxn modelId="{E0FAD4F1-F726-4DF1-88D7-BE7240FDEA0D}" type="presParOf" srcId="{4158CBE6-0B63-4149-8622-FF7474D851A6}" destId="{AED2E13D-3E77-4340-AABC-89DF8C03755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EFDF0B1-7C71-4EAA-8743-9AB08C65120F}"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62C8B8D0-1C8F-42DF-B0D0-10CF1A699035}">
      <dgm:prSet/>
      <dgm:spPr/>
      <dgm:t>
        <a:bodyPr/>
        <a:lstStyle/>
        <a:p>
          <a:r>
            <a:rPr lang="cs-CZ"/>
            <a:t>Prvotním účelem supervize je zvyšování hodnoty práce pro klienty, profesionalizace procesů péče a stanovených standardů.</a:t>
          </a:r>
          <a:endParaRPr lang="en-US"/>
        </a:p>
      </dgm:t>
    </dgm:pt>
    <dgm:pt modelId="{10D6A715-2660-4886-8545-99418CE99801}" type="parTrans" cxnId="{18F79155-3664-4687-8149-613311680BC3}">
      <dgm:prSet/>
      <dgm:spPr/>
      <dgm:t>
        <a:bodyPr/>
        <a:lstStyle/>
        <a:p>
          <a:endParaRPr lang="en-US"/>
        </a:p>
      </dgm:t>
    </dgm:pt>
    <dgm:pt modelId="{EEBB556F-ED83-4601-9158-FE85ED5D74ED}" type="sibTrans" cxnId="{18F79155-3664-4687-8149-613311680BC3}">
      <dgm:prSet/>
      <dgm:spPr/>
      <dgm:t>
        <a:bodyPr/>
        <a:lstStyle/>
        <a:p>
          <a:endParaRPr lang="en-US"/>
        </a:p>
      </dgm:t>
    </dgm:pt>
    <dgm:pt modelId="{ED58C086-7189-43B3-8D72-14F909410B28}">
      <dgm:prSet/>
      <dgm:spPr/>
      <dgm:t>
        <a:bodyPr/>
        <a:lstStyle/>
        <a:p>
          <a:r>
            <a:rPr lang="cs-CZ"/>
            <a:t>Supervize je založena na zvýšení vlastních možností a schopností supervidovaných.</a:t>
          </a:r>
          <a:endParaRPr lang="en-US"/>
        </a:p>
      </dgm:t>
    </dgm:pt>
    <dgm:pt modelId="{88165C3D-0639-4F39-ADD2-2614EF80E29D}" type="parTrans" cxnId="{03E70520-EDD3-4FF0-9C64-E56933D9BE7D}">
      <dgm:prSet/>
      <dgm:spPr/>
      <dgm:t>
        <a:bodyPr/>
        <a:lstStyle/>
        <a:p>
          <a:endParaRPr lang="en-US"/>
        </a:p>
      </dgm:t>
    </dgm:pt>
    <dgm:pt modelId="{76CD41C4-1BBD-4758-A638-0E9CA40A603D}" type="sibTrans" cxnId="{03E70520-EDD3-4FF0-9C64-E56933D9BE7D}">
      <dgm:prSet/>
      <dgm:spPr/>
      <dgm:t>
        <a:bodyPr/>
        <a:lstStyle/>
        <a:p>
          <a:endParaRPr lang="en-US"/>
        </a:p>
      </dgm:t>
    </dgm:pt>
    <dgm:pt modelId="{03D3E1B7-A853-44CF-8C01-A508A2997F82}">
      <dgm:prSet/>
      <dgm:spPr/>
      <dgm:t>
        <a:bodyPr/>
        <a:lstStyle/>
        <a:p>
          <a:r>
            <a:rPr lang="cs-CZ"/>
            <a:t>Supervize je zaměřena na supervidované, supervizor poskytuje základní podmínky: vřelost, respekt, opravdovost, vcítění a pochopení.</a:t>
          </a:r>
          <a:endParaRPr lang="en-US"/>
        </a:p>
      </dgm:t>
    </dgm:pt>
    <dgm:pt modelId="{62362AFD-1B4D-4E51-9014-6104A36730A6}" type="parTrans" cxnId="{BD611EEE-1FF6-48E4-9583-F043079434C3}">
      <dgm:prSet/>
      <dgm:spPr/>
      <dgm:t>
        <a:bodyPr/>
        <a:lstStyle/>
        <a:p>
          <a:endParaRPr lang="en-US"/>
        </a:p>
      </dgm:t>
    </dgm:pt>
    <dgm:pt modelId="{CF18801C-6385-4D5A-9AEE-D7C837699DC0}" type="sibTrans" cxnId="{BD611EEE-1FF6-48E4-9583-F043079434C3}">
      <dgm:prSet/>
      <dgm:spPr/>
      <dgm:t>
        <a:bodyPr/>
        <a:lstStyle/>
        <a:p>
          <a:endParaRPr lang="en-US"/>
        </a:p>
      </dgm:t>
    </dgm:pt>
    <dgm:pt modelId="{ACEECD44-309F-4244-9E51-82DBD28F7E8A}">
      <dgm:prSet/>
      <dgm:spPr/>
      <dgm:t>
        <a:bodyPr/>
        <a:lstStyle/>
        <a:p>
          <a:r>
            <a:rPr lang="cs-CZ"/>
            <a:t>Supervizorství potřebuje vlastní supervizi, stejně jako profesionál potřebuje supervizora.</a:t>
          </a:r>
          <a:endParaRPr lang="en-US"/>
        </a:p>
      </dgm:t>
    </dgm:pt>
    <dgm:pt modelId="{F942D56A-3534-4910-AA68-F6EA93E235BB}" type="parTrans" cxnId="{CEFDF94C-0AA8-41BA-916C-8DAD263071FE}">
      <dgm:prSet/>
      <dgm:spPr/>
      <dgm:t>
        <a:bodyPr/>
        <a:lstStyle/>
        <a:p>
          <a:endParaRPr lang="en-US"/>
        </a:p>
      </dgm:t>
    </dgm:pt>
    <dgm:pt modelId="{1B03571E-4A55-4502-9CF2-56ADF9E435CF}" type="sibTrans" cxnId="{CEFDF94C-0AA8-41BA-916C-8DAD263071FE}">
      <dgm:prSet/>
      <dgm:spPr/>
      <dgm:t>
        <a:bodyPr/>
        <a:lstStyle/>
        <a:p>
          <a:endParaRPr lang="en-US"/>
        </a:p>
      </dgm:t>
    </dgm:pt>
    <dgm:pt modelId="{0EEBEA5B-17A0-43B1-8628-9815F74320EE}" type="pres">
      <dgm:prSet presAssocID="{4EFDF0B1-7C71-4EAA-8743-9AB08C65120F}" presName="vert0" presStyleCnt="0">
        <dgm:presLayoutVars>
          <dgm:dir/>
          <dgm:animOne val="branch"/>
          <dgm:animLvl val="lvl"/>
        </dgm:presLayoutVars>
      </dgm:prSet>
      <dgm:spPr/>
      <dgm:t>
        <a:bodyPr/>
        <a:lstStyle/>
        <a:p>
          <a:endParaRPr lang="cs-CZ"/>
        </a:p>
      </dgm:t>
    </dgm:pt>
    <dgm:pt modelId="{BA7435EC-60D8-4D0F-8058-28F9F34B85CC}" type="pres">
      <dgm:prSet presAssocID="{62C8B8D0-1C8F-42DF-B0D0-10CF1A699035}" presName="thickLine" presStyleLbl="alignNode1" presStyleIdx="0" presStyleCnt="4"/>
      <dgm:spPr/>
    </dgm:pt>
    <dgm:pt modelId="{D59F0AE2-6106-4DCB-8BEC-4DF61353E7BA}" type="pres">
      <dgm:prSet presAssocID="{62C8B8D0-1C8F-42DF-B0D0-10CF1A699035}" presName="horz1" presStyleCnt="0"/>
      <dgm:spPr/>
    </dgm:pt>
    <dgm:pt modelId="{0B7D5CF8-C7E9-472F-BD68-F5AF230C73B0}" type="pres">
      <dgm:prSet presAssocID="{62C8B8D0-1C8F-42DF-B0D0-10CF1A699035}" presName="tx1" presStyleLbl="revTx" presStyleIdx="0" presStyleCnt="4"/>
      <dgm:spPr/>
      <dgm:t>
        <a:bodyPr/>
        <a:lstStyle/>
        <a:p>
          <a:endParaRPr lang="cs-CZ"/>
        </a:p>
      </dgm:t>
    </dgm:pt>
    <dgm:pt modelId="{32DA037D-ACAB-4A07-96A1-9C66CEE1A528}" type="pres">
      <dgm:prSet presAssocID="{62C8B8D0-1C8F-42DF-B0D0-10CF1A699035}" presName="vert1" presStyleCnt="0"/>
      <dgm:spPr/>
    </dgm:pt>
    <dgm:pt modelId="{5823E601-D748-4438-93EF-D8ADCFAB5633}" type="pres">
      <dgm:prSet presAssocID="{ED58C086-7189-43B3-8D72-14F909410B28}" presName="thickLine" presStyleLbl="alignNode1" presStyleIdx="1" presStyleCnt="4"/>
      <dgm:spPr/>
    </dgm:pt>
    <dgm:pt modelId="{4AFB30CA-EBAD-4010-9B58-CC25F8029B37}" type="pres">
      <dgm:prSet presAssocID="{ED58C086-7189-43B3-8D72-14F909410B28}" presName="horz1" presStyleCnt="0"/>
      <dgm:spPr/>
    </dgm:pt>
    <dgm:pt modelId="{978ED541-207B-4952-B98A-F87D41049CF4}" type="pres">
      <dgm:prSet presAssocID="{ED58C086-7189-43B3-8D72-14F909410B28}" presName="tx1" presStyleLbl="revTx" presStyleIdx="1" presStyleCnt="4"/>
      <dgm:spPr/>
      <dgm:t>
        <a:bodyPr/>
        <a:lstStyle/>
        <a:p>
          <a:endParaRPr lang="cs-CZ"/>
        </a:p>
      </dgm:t>
    </dgm:pt>
    <dgm:pt modelId="{4488171F-C36A-4CA9-8B36-9C4B70DC2EC2}" type="pres">
      <dgm:prSet presAssocID="{ED58C086-7189-43B3-8D72-14F909410B28}" presName="vert1" presStyleCnt="0"/>
      <dgm:spPr/>
    </dgm:pt>
    <dgm:pt modelId="{5156AA5F-4AB4-4F12-A06D-6CC0597425D9}" type="pres">
      <dgm:prSet presAssocID="{03D3E1B7-A853-44CF-8C01-A508A2997F82}" presName="thickLine" presStyleLbl="alignNode1" presStyleIdx="2" presStyleCnt="4"/>
      <dgm:spPr/>
    </dgm:pt>
    <dgm:pt modelId="{74CB099B-9CF2-47DF-9192-AE19521B2801}" type="pres">
      <dgm:prSet presAssocID="{03D3E1B7-A853-44CF-8C01-A508A2997F82}" presName="horz1" presStyleCnt="0"/>
      <dgm:spPr/>
    </dgm:pt>
    <dgm:pt modelId="{7921AB77-D19A-4184-A947-A5F997D05501}" type="pres">
      <dgm:prSet presAssocID="{03D3E1B7-A853-44CF-8C01-A508A2997F82}" presName="tx1" presStyleLbl="revTx" presStyleIdx="2" presStyleCnt="4"/>
      <dgm:spPr/>
      <dgm:t>
        <a:bodyPr/>
        <a:lstStyle/>
        <a:p>
          <a:endParaRPr lang="cs-CZ"/>
        </a:p>
      </dgm:t>
    </dgm:pt>
    <dgm:pt modelId="{B0A9E458-9AB4-48CD-A71A-61E019C5C478}" type="pres">
      <dgm:prSet presAssocID="{03D3E1B7-A853-44CF-8C01-A508A2997F82}" presName="vert1" presStyleCnt="0"/>
      <dgm:spPr/>
    </dgm:pt>
    <dgm:pt modelId="{0348CD7F-297A-4774-9A9F-8C5B1B8309D1}" type="pres">
      <dgm:prSet presAssocID="{ACEECD44-309F-4244-9E51-82DBD28F7E8A}" presName="thickLine" presStyleLbl="alignNode1" presStyleIdx="3" presStyleCnt="4"/>
      <dgm:spPr/>
    </dgm:pt>
    <dgm:pt modelId="{429A910D-DFD2-4794-B806-4222F2A3E8D8}" type="pres">
      <dgm:prSet presAssocID="{ACEECD44-309F-4244-9E51-82DBD28F7E8A}" presName="horz1" presStyleCnt="0"/>
      <dgm:spPr/>
    </dgm:pt>
    <dgm:pt modelId="{56424B7C-DAFD-4135-8ABE-17C4A8E0039F}" type="pres">
      <dgm:prSet presAssocID="{ACEECD44-309F-4244-9E51-82DBD28F7E8A}" presName="tx1" presStyleLbl="revTx" presStyleIdx="3" presStyleCnt="4"/>
      <dgm:spPr/>
      <dgm:t>
        <a:bodyPr/>
        <a:lstStyle/>
        <a:p>
          <a:endParaRPr lang="cs-CZ"/>
        </a:p>
      </dgm:t>
    </dgm:pt>
    <dgm:pt modelId="{CBD34BD8-C7F7-44CB-8F83-B36E0D00FD6A}" type="pres">
      <dgm:prSet presAssocID="{ACEECD44-309F-4244-9E51-82DBD28F7E8A}" presName="vert1" presStyleCnt="0"/>
      <dgm:spPr/>
    </dgm:pt>
  </dgm:ptLst>
  <dgm:cxnLst>
    <dgm:cxn modelId="{BD611EEE-1FF6-48E4-9583-F043079434C3}" srcId="{4EFDF0B1-7C71-4EAA-8743-9AB08C65120F}" destId="{03D3E1B7-A853-44CF-8C01-A508A2997F82}" srcOrd="2" destOrd="0" parTransId="{62362AFD-1B4D-4E51-9014-6104A36730A6}" sibTransId="{CF18801C-6385-4D5A-9AEE-D7C837699DC0}"/>
    <dgm:cxn modelId="{8195548B-A9EA-4826-B886-CD0FBAD93FF8}" type="presOf" srcId="{ED58C086-7189-43B3-8D72-14F909410B28}" destId="{978ED541-207B-4952-B98A-F87D41049CF4}" srcOrd="0" destOrd="0" presId="urn:microsoft.com/office/officeart/2008/layout/LinedList"/>
    <dgm:cxn modelId="{D269DB73-3F2A-4531-B59C-045424D58E90}" type="presOf" srcId="{ACEECD44-309F-4244-9E51-82DBD28F7E8A}" destId="{56424B7C-DAFD-4135-8ABE-17C4A8E0039F}" srcOrd="0" destOrd="0" presId="urn:microsoft.com/office/officeart/2008/layout/LinedList"/>
    <dgm:cxn modelId="{CEFDF94C-0AA8-41BA-916C-8DAD263071FE}" srcId="{4EFDF0B1-7C71-4EAA-8743-9AB08C65120F}" destId="{ACEECD44-309F-4244-9E51-82DBD28F7E8A}" srcOrd="3" destOrd="0" parTransId="{F942D56A-3534-4910-AA68-F6EA93E235BB}" sibTransId="{1B03571E-4A55-4502-9CF2-56ADF9E435CF}"/>
    <dgm:cxn modelId="{03E70520-EDD3-4FF0-9C64-E56933D9BE7D}" srcId="{4EFDF0B1-7C71-4EAA-8743-9AB08C65120F}" destId="{ED58C086-7189-43B3-8D72-14F909410B28}" srcOrd="1" destOrd="0" parTransId="{88165C3D-0639-4F39-ADD2-2614EF80E29D}" sibTransId="{76CD41C4-1BBD-4758-A638-0E9CA40A603D}"/>
    <dgm:cxn modelId="{E3F25000-4D2D-4FAD-BDF6-0A74F6136EE6}" type="presOf" srcId="{03D3E1B7-A853-44CF-8C01-A508A2997F82}" destId="{7921AB77-D19A-4184-A947-A5F997D05501}" srcOrd="0" destOrd="0" presId="urn:microsoft.com/office/officeart/2008/layout/LinedList"/>
    <dgm:cxn modelId="{FC4F876E-DAC7-498D-982E-4FE4B80F210B}" type="presOf" srcId="{62C8B8D0-1C8F-42DF-B0D0-10CF1A699035}" destId="{0B7D5CF8-C7E9-472F-BD68-F5AF230C73B0}" srcOrd="0" destOrd="0" presId="urn:microsoft.com/office/officeart/2008/layout/LinedList"/>
    <dgm:cxn modelId="{18F79155-3664-4687-8149-613311680BC3}" srcId="{4EFDF0B1-7C71-4EAA-8743-9AB08C65120F}" destId="{62C8B8D0-1C8F-42DF-B0D0-10CF1A699035}" srcOrd="0" destOrd="0" parTransId="{10D6A715-2660-4886-8545-99418CE99801}" sibTransId="{EEBB556F-ED83-4601-9158-FE85ED5D74ED}"/>
    <dgm:cxn modelId="{69C7626E-D05C-4138-958D-F00CFDEBDFAD}" type="presOf" srcId="{4EFDF0B1-7C71-4EAA-8743-9AB08C65120F}" destId="{0EEBEA5B-17A0-43B1-8628-9815F74320EE}" srcOrd="0" destOrd="0" presId="urn:microsoft.com/office/officeart/2008/layout/LinedList"/>
    <dgm:cxn modelId="{A740F675-0442-4E7B-9D7F-27DE6AC91EEC}" type="presParOf" srcId="{0EEBEA5B-17A0-43B1-8628-9815F74320EE}" destId="{BA7435EC-60D8-4D0F-8058-28F9F34B85CC}" srcOrd="0" destOrd="0" presId="urn:microsoft.com/office/officeart/2008/layout/LinedList"/>
    <dgm:cxn modelId="{EE8D4601-1F50-44ED-B887-27A48FBC3CB9}" type="presParOf" srcId="{0EEBEA5B-17A0-43B1-8628-9815F74320EE}" destId="{D59F0AE2-6106-4DCB-8BEC-4DF61353E7BA}" srcOrd="1" destOrd="0" presId="urn:microsoft.com/office/officeart/2008/layout/LinedList"/>
    <dgm:cxn modelId="{DB401799-DA5A-4CA2-9FE8-60657AAB82B4}" type="presParOf" srcId="{D59F0AE2-6106-4DCB-8BEC-4DF61353E7BA}" destId="{0B7D5CF8-C7E9-472F-BD68-F5AF230C73B0}" srcOrd="0" destOrd="0" presId="urn:microsoft.com/office/officeart/2008/layout/LinedList"/>
    <dgm:cxn modelId="{E796B557-2D3D-4F0F-95FA-EC0BBAEC29FE}" type="presParOf" srcId="{D59F0AE2-6106-4DCB-8BEC-4DF61353E7BA}" destId="{32DA037D-ACAB-4A07-96A1-9C66CEE1A528}" srcOrd="1" destOrd="0" presId="urn:microsoft.com/office/officeart/2008/layout/LinedList"/>
    <dgm:cxn modelId="{3A030B34-22D2-4F89-A451-F4818897A5CB}" type="presParOf" srcId="{0EEBEA5B-17A0-43B1-8628-9815F74320EE}" destId="{5823E601-D748-4438-93EF-D8ADCFAB5633}" srcOrd="2" destOrd="0" presId="urn:microsoft.com/office/officeart/2008/layout/LinedList"/>
    <dgm:cxn modelId="{63C2E0AB-88B7-409E-8C63-D2F9CEA09224}" type="presParOf" srcId="{0EEBEA5B-17A0-43B1-8628-9815F74320EE}" destId="{4AFB30CA-EBAD-4010-9B58-CC25F8029B37}" srcOrd="3" destOrd="0" presId="urn:microsoft.com/office/officeart/2008/layout/LinedList"/>
    <dgm:cxn modelId="{13370978-935C-47E0-995F-3E7699E63244}" type="presParOf" srcId="{4AFB30CA-EBAD-4010-9B58-CC25F8029B37}" destId="{978ED541-207B-4952-B98A-F87D41049CF4}" srcOrd="0" destOrd="0" presId="urn:microsoft.com/office/officeart/2008/layout/LinedList"/>
    <dgm:cxn modelId="{E1077CA0-D17A-4761-B00B-7159EA581956}" type="presParOf" srcId="{4AFB30CA-EBAD-4010-9B58-CC25F8029B37}" destId="{4488171F-C36A-4CA9-8B36-9C4B70DC2EC2}" srcOrd="1" destOrd="0" presId="urn:microsoft.com/office/officeart/2008/layout/LinedList"/>
    <dgm:cxn modelId="{DFAF18DF-CA40-4EF7-B6B7-92228CB63D8E}" type="presParOf" srcId="{0EEBEA5B-17A0-43B1-8628-9815F74320EE}" destId="{5156AA5F-4AB4-4F12-A06D-6CC0597425D9}" srcOrd="4" destOrd="0" presId="urn:microsoft.com/office/officeart/2008/layout/LinedList"/>
    <dgm:cxn modelId="{359C2FDB-C8A7-49EE-8B3F-58C86EB252E9}" type="presParOf" srcId="{0EEBEA5B-17A0-43B1-8628-9815F74320EE}" destId="{74CB099B-9CF2-47DF-9192-AE19521B2801}" srcOrd="5" destOrd="0" presId="urn:microsoft.com/office/officeart/2008/layout/LinedList"/>
    <dgm:cxn modelId="{531A7057-B5B8-4728-9479-9A0FE2EE8917}" type="presParOf" srcId="{74CB099B-9CF2-47DF-9192-AE19521B2801}" destId="{7921AB77-D19A-4184-A947-A5F997D05501}" srcOrd="0" destOrd="0" presId="urn:microsoft.com/office/officeart/2008/layout/LinedList"/>
    <dgm:cxn modelId="{C454B150-2479-4856-BB61-FAC999194215}" type="presParOf" srcId="{74CB099B-9CF2-47DF-9192-AE19521B2801}" destId="{B0A9E458-9AB4-48CD-A71A-61E019C5C478}" srcOrd="1" destOrd="0" presId="urn:microsoft.com/office/officeart/2008/layout/LinedList"/>
    <dgm:cxn modelId="{53D30ABE-AA54-4D34-8B89-79491C2045CD}" type="presParOf" srcId="{0EEBEA5B-17A0-43B1-8628-9815F74320EE}" destId="{0348CD7F-297A-4774-9A9F-8C5B1B8309D1}" srcOrd="6" destOrd="0" presId="urn:microsoft.com/office/officeart/2008/layout/LinedList"/>
    <dgm:cxn modelId="{C3A0087A-B760-4225-9FCF-82677897665D}" type="presParOf" srcId="{0EEBEA5B-17A0-43B1-8628-9815F74320EE}" destId="{429A910D-DFD2-4794-B806-4222F2A3E8D8}" srcOrd="7" destOrd="0" presId="urn:microsoft.com/office/officeart/2008/layout/LinedList"/>
    <dgm:cxn modelId="{F6F0CEF8-510C-466E-9510-C6341801F84F}" type="presParOf" srcId="{429A910D-DFD2-4794-B806-4222F2A3E8D8}" destId="{56424B7C-DAFD-4135-8ABE-17C4A8E0039F}" srcOrd="0" destOrd="0" presId="urn:microsoft.com/office/officeart/2008/layout/LinedList"/>
    <dgm:cxn modelId="{F7AB9A2C-46AF-47AF-86E9-D360E458B140}" type="presParOf" srcId="{429A910D-DFD2-4794-B806-4222F2A3E8D8}" destId="{CBD34BD8-C7F7-44CB-8F83-B36E0D00FD6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476E46-2E71-4488-B1CC-1931137CAA9A}" type="doc">
      <dgm:prSet loTypeId="urn:microsoft.com/office/officeart/2005/8/layout/hierarchy4" loCatId="hierarchy" qsTypeId="urn:microsoft.com/office/officeart/2005/8/quickstyle/simple4" qsCatId="simple" csTypeId="urn:microsoft.com/office/officeart/2005/8/colors/colorful3" csCatId="colorful" phldr="1"/>
      <dgm:spPr/>
      <dgm:t>
        <a:bodyPr/>
        <a:lstStyle/>
        <a:p>
          <a:endParaRPr lang="cs-CZ"/>
        </a:p>
      </dgm:t>
    </dgm:pt>
    <dgm:pt modelId="{00E76ED6-E19A-4C0E-BE4A-3D6C79790A73}">
      <dgm:prSet custT="1"/>
      <dgm:spPr/>
      <dgm:t>
        <a:bodyPr/>
        <a:lstStyle/>
        <a:p>
          <a:r>
            <a:rPr lang="cs-CZ" sz="3200" b="1" u="none" dirty="0"/>
            <a:t>Mimořádná okamžitá pomoc</a:t>
          </a:r>
          <a:endParaRPr lang="cs-CZ" sz="3200" u="none" dirty="0"/>
        </a:p>
      </dgm:t>
    </dgm:pt>
    <dgm:pt modelId="{8735A72C-F955-4ABC-A3E8-D3225E9C6310}" type="parTrans" cxnId="{5854EC28-BEF1-4526-9D98-57744A6D238F}">
      <dgm:prSet/>
      <dgm:spPr/>
      <dgm:t>
        <a:bodyPr/>
        <a:lstStyle/>
        <a:p>
          <a:endParaRPr lang="cs-CZ"/>
        </a:p>
      </dgm:t>
    </dgm:pt>
    <dgm:pt modelId="{F08F7841-B4C6-44C8-B056-C6AC92BA8323}" type="sibTrans" cxnId="{5854EC28-BEF1-4526-9D98-57744A6D238F}">
      <dgm:prSet/>
      <dgm:spPr/>
      <dgm:t>
        <a:bodyPr/>
        <a:lstStyle/>
        <a:p>
          <a:endParaRPr lang="cs-CZ"/>
        </a:p>
      </dgm:t>
    </dgm:pt>
    <dgm:pt modelId="{6C625AFE-F724-4506-AB1B-5BD717E90F39}">
      <dgm:prSet custT="1"/>
      <dgm:spPr/>
      <dgm:t>
        <a:bodyPr/>
        <a:lstStyle/>
        <a:p>
          <a:r>
            <a:rPr lang="cs-CZ" sz="2200" b="1" dirty="0"/>
            <a:t>Újma na zdraví </a:t>
          </a:r>
          <a:endParaRPr lang="cs-CZ" sz="2200" dirty="0"/>
        </a:p>
      </dgm:t>
    </dgm:pt>
    <dgm:pt modelId="{356DB2C7-7AAB-4B17-ABE4-A19CC71C7E05}" type="parTrans" cxnId="{006BB602-76CF-46CD-BD1C-A97F05C2B7E0}">
      <dgm:prSet/>
      <dgm:spPr/>
      <dgm:t>
        <a:bodyPr/>
        <a:lstStyle/>
        <a:p>
          <a:endParaRPr lang="cs-CZ"/>
        </a:p>
      </dgm:t>
    </dgm:pt>
    <dgm:pt modelId="{3E74746E-0061-4FB9-B0DF-FB9B3F06F4F2}" type="sibTrans" cxnId="{006BB602-76CF-46CD-BD1C-A97F05C2B7E0}">
      <dgm:prSet/>
      <dgm:spPr/>
      <dgm:t>
        <a:bodyPr/>
        <a:lstStyle/>
        <a:p>
          <a:endParaRPr lang="cs-CZ"/>
        </a:p>
      </dgm:t>
    </dgm:pt>
    <dgm:pt modelId="{1423DB22-0897-4FF3-991D-FD9B16BF87C5}">
      <dgm:prSet custT="1"/>
      <dgm:spPr/>
      <dgm:t>
        <a:bodyPr/>
        <a:lstStyle/>
        <a:p>
          <a:r>
            <a:rPr lang="cs-CZ" sz="1300" dirty="0"/>
            <a:t>- </a:t>
          </a:r>
          <a:r>
            <a:rPr lang="cs-CZ" sz="1600" dirty="0"/>
            <a:t>doplní  příjem  osoby  </a:t>
          </a:r>
          <a:r>
            <a:rPr lang="cs-CZ" sz="1600" b="1" dirty="0"/>
            <a:t>do  výše  existenčního   minima</a:t>
          </a:r>
          <a:r>
            <a:rPr lang="cs-CZ" sz="1600" dirty="0"/>
            <a:t>, </a:t>
          </a:r>
          <a:r>
            <a:rPr lang="cs-CZ" sz="1600" b="1" dirty="0"/>
            <a:t>u nezaopatřeného dítěte do životního minima</a:t>
          </a:r>
          <a:endParaRPr lang="cs-CZ" sz="1300" dirty="0"/>
        </a:p>
      </dgm:t>
    </dgm:pt>
    <dgm:pt modelId="{D60292ED-3D27-493E-BCA9-4C5DBEB8041E}" type="parTrans" cxnId="{AF0998FF-6886-475B-B28D-B47E66A309CF}">
      <dgm:prSet/>
      <dgm:spPr/>
      <dgm:t>
        <a:bodyPr/>
        <a:lstStyle/>
        <a:p>
          <a:endParaRPr lang="cs-CZ"/>
        </a:p>
      </dgm:t>
    </dgm:pt>
    <dgm:pt modelId="{271574FA-FE87-4412-83EE-F07D61AD59AC}" type="sibTrans" cxnId="{AF0998FF-6886-475B-B28D-B47E66A309CF}">
      <dgm:prSet/>
      <dgm:spPr/>
      <dgm:t>
        <a:bodyPr/>
        <a:lstStyle/>
        <a:p>
          <a:endParaRPr lang="cs-CZ"/>
        </a:p>
      </dgm:t>
    </dgm:pt>
    <dgm:pt modelId="{4457CBEC-D6B4-4585-934A-F700902AD5C2}">
      <dgm:prSet custT="1"/>
      <dgm:spPr/>
      <dgm:t>
        <a:bodyPr/>
        <a:lstStyle/>
        <a:p>
          <a:r>
            <a:rPr lang="cs-CZ" sz="2200" b="1" dirty="0"/>
            <a:t>Vážná mimořádná událost </a:t>
          </a:r>
          <a:endParaRPr lang="cs-CZ" sz="2200" dirty="0"/>
        </a:p>
      </dgm:t>
    </dgm:pt>
    <dgm:pt modelId="{2E77BE1E-6C8B-4FD9-BADF-0F4CE4A5A983}" type="parTrans" cxnId="{1CA5F2AC-55A7-4AA3-ABB4-1C66F4CCD88B}">
      <dgm:prSet/>
      <dgm:spPr/>
      <dgm:t>
        <a:bodyPr/>
        <a:lstStyle/>
        <a:p>
          <a:endParaRPr lang="cs-CZ"/>
        </a:p>
      </dgm:t>
    </dgm:pt>
    <dgm:pt modelId="{2778316B-229F-44C0-99E7-6B6774CF6047}" type="sibTrans" cxnId="{1CA5F2AC-55A7-4AA3-ABB4-1C66F4CCD88B}">
      <dgm:prSet/>
      <dgm:spPr/>
      <dgm:t>
        <a:bodyPr/>
        <a:lstStyle/>
        <a:p>
          <a:endParaRPr lang="cs-CZ"/>
        </a:p>
      </dgm:t>
    </dgm:pt>
    <dgm:pt modelId="{FB1ADF34-482D-4879-B1E4-4F9AFE45B92A}">
      <dgm:prSet custT="1"/>
      <dgm:spPr/>
      <dgm:t>
        <a:bodyPr/>
        <a:lstStyle/>
        <a:p>
          <a:r>
            <a:rPr lang="cs-CZ" sz="1300" dirty="0"/>
            <a:t>- </a:t>
          </a:r>
          <a:r>
            <a:rPr lang="cs-CZ" sz="1600" b="1" dirty="0"/>
            <a:t>až do výše 15násobku částky životního minima jednotlivce </a:t>
          </a:r>
          <a:r>
            <a:rPr lang="cs-CZ" sz="1600" b="1" i="1" dirty="0"/>
            <a:t>(do výše 51 150 Kč)</a:t>
          </a:r>
          <a:endParaRPr lang="cs-CZ" sz="1300" dirty="0"/>
        </a:p>
      </dgm:t>
    </dgm:pt>
    <dgm:pt modelId="{DB44164C-73B1-4E90-B879-8929FBA8909E}" type="parTrans" cxnId="{5DE4BB17-9A2F-4094-A128-B7A0360A2E77}">
      <dgm:prSet/>
      <dgm:spPr/>
      <dgm:t>
        <a:bodyPr/>
        <a:lstStyle/>
        <a:p>
          <a:endParaRPr lang="cs-CZ"/>
        </a:p>
      </dgm:t>
    </dgm:pt>
    <dgm:pt modelId="{C3FDFF8F-F559-4EF3-BDA8-1D0D33D091DE}" type="sibTrans" cxnId="{5DE4BB17-9A2F-4094-A128-B7A0360A2E77}">
      <dgm:prSet/>
      <dgm:spPr/>
      <dgm:t>
        <a:bodyPr/>
        <a:lstStyle/>
        <a:p>
          <a:endParaRPr lang="cs-CZ"/>
        </a:p>
      </dgm:t>
    </dgm:pt>
    <dgm:pt modelId="{964718F2-6ABD-4643-9BFD-3AC928FD8793}">
      <dgm:prSet custT="1"/>
      <dgm:spPr/>
      <dgm:t>
        <a:bodyPr/>
        <a:lstStyle/>
        <a:p>
          <a:r>
            <a:rPr lang="cs-CZ" sz="2200" b="1" dirty="0"/>
            <a:t>Nezbytný jednorázový výdaj </a:t>
          </a:r>
          <a:endParaRPr lang="cs-CZ" sz="2200" dirty="0"/>
        </a:p>
      </dgm:t>
    </dgm:pt>
    <dgm:pt modelId="{8F1755E3-3039-418C-AE36-997E5193E3FD}" type="parTrans" cxnId="{95ED62EF-2018-4586-9273-1E8C95881C7D}">
      <dgm:prSet/>
      <dgm:spPr/>
      <dgm:t>
        <a:bodyPr/>
        <a:lstStyle/>
        <a:p>
          <a:endParaRPr lang="cs-CZ"/>
        </a:p>
      </dgm:t>
    </dgm:pt>
    <dgm:pt modelId="{915B2E14-FC48-483F-88A3-09C762341260}" type="sibTrans" cxnId="{95ED62EF-2018-4586-9273-1E8C95881C7D}">
      <dgm:prSet/>
      <dgm:spPr/>
      <dgm:t>
        <a:bodyPr/>
        <a:lstStyle/>
        <a:p>
          <a:endParaRPr lang="cs-CZ"/>
        </a:p>
      </dgm:t>
    </dgm:pt>
    <dgm:pt modelId="{AC20C1EC-4108-4922-9FC3-6ED4F8B648B7}">
      <dgm:prSet custT="1"/>
      <dgm:spPr/>
      <dgm:t>
        <a:bodyPr/>
        <a:lstStyle/>
        <a:p>
          <a:r>
            <a:rPr lang="cs-CZ" sz="1300" dirty="0"/>
            <a:t>- </a:t>
          </a:r>
          <a:r>
            <a:rPr lang="cs-CZ" sz="1600" b="1" dirty="0"/>
            <a:t>až do výše tohoto jednorázového výdaje </a:t>
          </a:r>
          <a:r>
            <a:rPr lang="cs-CZ" sz="1600" i="1" dirty="0"/>
            <a:t>(např. ztráta OP, rodného listu apod.)</a:t>
          </a:r>
          <a:endParaRPr lang="cs-CZ" sz="1300" dirty="0"/>
        </a:p>
      </dgm:t>
    </dgm:pt>
    <dgm:pt modelId="{60605AC7-CF6D-4CDB-B631-1DD3755FD268}" type="parTrans" cxnId="{2CEAAA12-96E5-470B-8FCB-C1E444CCA720}">
      <dgm:prSet/>
      <dgm:spPr/>
      <dgm:t>
        <a:bodyPr/>
        <a:lstStyle/>
        <a:p>
          <a:endParaRPr lang="cs-CZ"/>
        </a:p>
      </dgm:t>
    </dgm:pt>
    <dgm:pt modelId="{1C01C8BF-3396-4B4B-A067-2884992DA63D}" type="sibTrans" cxnId="{2CEAAA12-96E5-470B-8FCB-C1E444CCA720}">
      <dgm:prSet/>
      <dgm:spPr/>
      <dgm:t>
        <a:bodyPr/>
        <a:lstStyle/>
        <a:p>
          <a:endParaRPr lang="cs-CZ"/>
        </a:p>
      </dgm:t>
    </dgm:pt>
    <dgm:pt modelId="{1E978527-224C-497C-9024-F6A9EC3CF1B1}">
      <dgm:prSet custT="1"/>
      <dgm:spPr/>
      <dgm:t>
        <a:bodyPr/>
        <a:lstStyle/>
        <a:p>
          <a:r>
            <a:rPr lang="cs-CZ" sz="2000" b="1" dirty="0"/>
            <a:t>Nezbytné odůvodněné náklady (vzdělání)</a:t>
          </a:r>
          <a:r>
            <a:rPr lang="cs-CZ" sz="2000" dirty="0"/>
            <a:t> </a:t>
          </a:r>
        </a:p>
      </dgm:t>
    </dgm:pt>
    <dgm:pt modelId="{AC121005-386C-4826-BE20-38F98E73F7A0}" type="parTrans" cxnId="{5B50062E-9FD9-4EC1-B69F-319D33B4008A}">
      <dgm:prSet/>
      <dgm:spPr/>
      <dgm:t>
        <a:bodyPr/>
        <a:lstStyle/>
        <a:p>
          <a:endParaRPr lang="cs-CZ"/>
        </a:p>
      </dgm:t>
    </dgm:pt>
    <dgm:pt modelId="{2E65C1C6-E6F9-43B1-874A-AC78A92162BC}" type="sibTrans" cxnId="{5B50062E-9FD9-4EC1-B69F-319D33B4008A}">
      <dgm:prSet/>
      <dgm:spPr/>
      <dgm:t>
        <a:bodyPr/>
        <a:lstStyle/>
        <a:p>
          <a:endParaRPr lang="cs-CZ"/>
        </a:p>
      </dgm:t>
    </dgm:pt>
    <dgm:pt modelId="{F1384707-83D4-40C8-A20C-C09FF544B478}">
      <dgm:prSet custT="1"/>
      <dgm:spPr/>
      <dgm:t>
        <a:bodyPr/>
        <a:lstStyle/>
        <a:p>
          <a:r>
            <a:rPr lang="cs-CZ" sz="1300" dirty="0"/>
            <a:t>- </a:t>
          </a:r>
          <a:r>
            <a:rPr lang="cs-CZ" sz="1600" b="1" dirty="0"/>
            <a:t>maximálně v průběhu kalendářního roku do výše 10násobku částky životního minima jednotlivce </a:t>
          </a:r>
          <a:r>
            <a:rPr lang="cs-CZ" sz="1600" b="1" i="1" dirty="0"/>
            <a:t>(do částky 34 100 Kč)</a:t>
          </a:r>
          <a:endParaRPr lang="cs-CZ" sz="1300" dirty="0"/>
        </a:p>
      </dgm:t>
    </dgm:pt>
    <dgm:pt modelId="{66E30E0C-26C7-4DD2-8B3F-0AC3CD58A322}" type="parTrans" cxnId="{BCD1B83A-4017-43E1-A94B-F58FC7C549CA}">
      <dgm:prSet/>
      <dgm:spPr/>
      <dgm:t>
        <a:bodyPr/>
        <a:lstStyle/>
        <a:p>
          <a:endParaRPr lang="cs-CZ"/>
        </a:p>
      </dgm:t>
    </dgm:pt>
    <dgm:pt modelId="{BC71EED7-9880-4560-A1B1-568A5770224F}" type="sibTrans" cxnId="{BCD1B83A-4017-43E1-A94B-F58FC7C549CA}">
      <dgm:prSet/>
      <dgm:spPr/>
      <dgm:t>
        <a:bodyPr/>
        <a:lstStyle/>
        <a:p>
          <a:endParaRPr lang="cs-CZ"/>
        </a:p>
      </dgm:t>
    </dgm:pt>
    <dgm:pt modelId="{E88F745F-1777-4BB5-B2A9-54ABEB2752AC}">
      <dgm:prSet custT="1"/>
      <dgm:spPr/>
      <dgm:t>
        <a:bodyPr/>
        <a:lstStyle/>
        <a:p>
          <a:r>
            <a:rPr lang="cs-CZ" sz="2000" b="1" dirty="0"/>
            <a:t>Nezbytné odůvodněné náklady (předměty dlouhodobé potřeby</a:t>
          </a:r>
          <a:r>
            <a:rPr lang="cs-CZ" sz="2000" b="1" i="1" dirty="0"/>
            <a:t>)</a:t>
          </a:r>
          <a:endParaRPr lang="cs-CZ" sz="2000" dirty="0"/>
        </a:p>
      </dgm:t>
    </dgm:pt>
    <dgm:pt modelId="{3351C4CC-1FDC-43A8-96B4-262D33C55E43}" type="parTrans" cxnId="{D9324967-151A-4F74-8A58-02F961770A14}">
      <dgm:prSet/>
      <dgm:spPr/>
      <dgm:t>
        <a:bodyPr/>
        <a:lstStyle/>
        <a:p>
          <a:endParaRPr lang="cs-CZ"/>
        </a:p>
      </dgm:t>
    </dgm:pt>
    <dgm:pt modelId="{401E7764-8B6E-417E-8AE7-D9603ADCEA86}" type="sibTrans" cxnId="{D9324967-151A-4F74-8A58-02F961770A14}">
      <dgm:prSet/>
      <dgm:spPr/>
      <dgm:t>
        <a:bodyPr/>
        <a:lstStyle/>
        <a:p>
          <a:endParaRPr lang="cs-CZ"/>
        </a:p>
      </dgm:t>
    </dgm:pt>
    <dgm:pt modelId="{71FEBDF7-281E-4E32-B04B-414B72A30CBE}">
      <dgm:prSet custT="1"/>
      <dgm:spPr/>
      <dgm:t>
        <a:bodyPr/>
        <a:lstStyle/>
        <a:p>
          <a:r>
            <a:rPr lang="cs-CZ" sz="2200" i="1" dirty="0"/>
            <a:t>- </a:t>
          </a:r>
          <a:r>
            <a:rPr lang="cs-CZ" sz="1800" i="1" dirty="0"/>
            <a:t>lednice, pračka, postel apod.</a:t>
          </a:r>
          <a:endParaRPr lang="cs-CZ" sz="2200" dirty="0"/>
        </a:p>
      </dgm:t>
    </dgm:pt>
    <dgm:pt modelId="{BD2B61D9-5B6F-4D50-B061-4D398C266B0C}" type="parTrans" cxnId="{D0A99807-134F-402A-8DF7-195106653DD1}">
      <dgm:prSet/>
      <dgm:spPr/>
      <dgm:t>
        <a:bodyPr/>
        <a:lstStyle/>
        <a:p>
          <a:endParaRPr lang="cs-CZ"/>
        </a:p>
      </dgm:t>
    </dgm:pt>
    <dgm:pt modelId="{945DC787-4D8D-40A5-B2DF-6BB7B3BAC4AE}" type="sibTrans" cxnId="{D0A99807-134F-402A-8DF7-195106653DD1}">
      <dgm:prSet/>
      <dgm:spPr/>
      <dgm:t>
        <a:bodyPr/>
        <a:lstStyle/>
        <a:p>
          <a:endParaRPr lang="cs-CZ"/>
        </a:p>
      </dgm:t>
    </dgm:pt>
    <dgm:pt modelId="{3EB947D0-9CFC-4824-9BDE-B8D3A44BC46A}">
      <dgm:prSet custT="1"/>
      <dgm:spPr/>
      <dgm:t>
        <a:bodyPr/>
        <a:lstStyle/>
        <a:p>
          <a:r>
            <a:rPr lang="cs-CZ" sz="2000" b="1" dirty="0"/>
            <a:t>Ohrožení osoby sociálním vyloučením </a:t>
          </a:r>
          <a:endParaRPr lang="cs-CZ" sz="2000" dirty="0"/>
        </a:p>
      </dgm:t>
    </dgm:pt>
    <dgm:pt modelId="{0B1E72D1-46CC-43A1-9802-2D04A7053EE5}" type="parTrans" cxnId="{5E389600-34C1-4FD3-B07F-16497CF1B804}">
      <dgm:prSet/>
      <dgm:spPr/>
      <dgm:t>
        <a:bodyPr/>
        <a:lstStyle/>
        <a:p>
          <a:endParaRPr lang="cs-CZ"/>
        </a:p>
      </dgm:t>
    </dgm:pt>
    <dgm:pt modelId="{DE57FD7C-4F2E-44CD-802C-78489E41465F}" type="sibTrans" cxnId="{5E389600-34C1-4FD3-B07F-16497CF1B804}">
      <dgm:prSet/>
      <dgm:spPr/>
      <dgm:t>
        <a:bodyPr/>
        <a:lstStyle/>
        <a:p>
          <a:endParaRPr lang="cs-CZ"/>
        </a:p>
      </dgm:t>
    </dgm:pt>
    <dgm:pt modelId="{0CA0B175-3D32-4CCA-AFA7-D77CDE548D57}">
      <dgm:prSet custT="1"/>
      <dgm:spPr/>
      <dgm:t>
        <a:bodyPr/>
        <a:lstStyle/>
        <a:p>
          <a:r>
            <a:rPr lang="cs-CZ" sz="2200" dirty="0"/>
            <a:t>- </a:t>
          </a:r>
          <a:r>
            <a:rPr lang="cs-CZ" sz="1600" b="1" dirty="0"/>
            <a:t>až do výše 1000 Kč </a:t>
          </a:r>
          <a:r>
            <a:rPr lang="cs-CZ" sz="1600" i="1" dirty="0"/>
            <a:t>(návrat z výkonu trestu, vazby)</a:t>
          </a:r>
          <a:endParaRPr lang="cs-CZ" sz="2200" dirty="0"/>
        </a:p>
      </dgm:t>
    </dgm:pt>
    <dgm:pt modelId="{975C3937-E273-47CD-9644-8ABEE59A2104}" type="parTrans" cxnId="{A6F141C6-B443-4D32-98B6-602B0D6C0851}">
      <dgm:prSet/>
      <dgm:spPr/>
      <dgm:t>
        <a:bodyPr/>
        <a:lstStyle/>
        <a:p>
          <a:endParaRPr lang="cs-CZ"/>
        </a:p>
      </dgm:t>
    </dgm:pt>
    <dgm:pt modelId="{75D90BB0-C427-47C6-8CFB-5D2C54DC12AB}" type="sibTrans" cxnId="{A6F141C6-B443-4D32-98B6-602B0D6C0851}">
      <dgm:prSet/>
      <dgm:spPr/>
      <dgm:t>
        <a:bodyPr/>
        <a:lstStyle/>
        <a:p>
          <a:endParaRPr lang="cs-CZ"/>
        </a:p>
      </dgm:t>
    </dgm:pt>
    <dgm:pt modelId="{24882E2A-C751-4970-A733-3BBDCBF51AA5}" type="pres">
      <dgm:prSet presAssocID="{31476E46-2E71-4488-B1CC-1931137CAA9A}" presName="Name0" presStyleCnt="0">
        <dgm:presLayoutVars>
          <dgm:chPref val="1"/>
          <dgm:dir/>
          <dgm:animOne val="branch"/>
          <dgm:animLvl val="lvl"/>
          <dgm:resizeHandles/>
        </dgm:presLayoutVars>
      </dgm:prSet>
      <dgm:spPr/>
      <dgm:t>
        <a:bodyPr/>
        <a:lstStyle/>
        <a:p>
          <a:endParaRPr lang="cs-CZ"/>
        </a:p>
      </dgm:t>
    </dgm:pt>
    <dgm:pt modelId="{7F308704-268C-4EFD-8C43-353E0BE06235}" type="pres">
      <dgm:prSet presAssocID="{00E76ED6-E19A-4C0E-BE4A-3D6C79790A73}" presName="vertOne" presStyleCnt="0"/>
      <dgm:spPr/>
    </dgm:pt>
    <dgm:pt modelId="{E43B9731-A895-4C13-B1CA-AE3548CA8AB6}" type="pres">
      <dgm:prSet presAssocID="{00E76ED6-E19A-4C0E-BE4A-3D6C79790A73}" presName="txOne" presStyleLbl="node0" presStyleIdx="0" presStyleCnt="1" custScaleX="74843" custScaleY="55520">
        <dgm:presLayoutVars>
          <dgm:chPref val="3"/>
        </dgm:presLayoutVars>
      </dgm:prSet>
      <dgm:spPr/>
      <dgm:t>
        <a:bodyPr/>
        <a:lstStyle/>
        <a:p>
          <a:endParaRPr lang="cs-CZ"/>
        </a:p>
      </dgm:t>
    </dgm:pt>
    <dgm:pt modelId="{9988C57C-B9B8-4E8E-9E03-0A067869E64A}" type="pres">
      <dgm:prSet presAssocID="{00E76ED6-E19A-4C0E-BE4A-3D6C79790A73}" presName="parTransOne" presStyleCnt="0"/>
      <dgm:spPr/>
    </dgm:pt>
    <dgm:pt modelId="{BC536929-FCCD-4826-9B5F-FB605E27BE02}" type="pres">
      <dgm:prSet presAssocID="{00E76ED6-E19A-4C0E-BE4A-3D6C79790A73}" presName="horzOne" presStyleCnt="0"/>
      <dgm:spPr/>
    </dgm:pt>
    <dgm:pt modelId="{01B2CF99-279E-45A9-8F26-D804F5E9CF4F}" type="pres">
      <dgm:prSet presAssocID="{6C625AFE-F724-4506-AB1B-5BD717E90F39}" presName="vertTwo" presStyleCnt="0"/>
      <dgm:spPr/>
    </dgm:pt>
    <dgm:pt modelId="{E0A934E1-C3A0-462B-9ABD-312D116EBCDB}" type="pres">
      <dgm:prSet presAssocID="{6C625AFE-F724-4506-AB1B-5BD717E90F39}" presName="txTwo" presStyleLbl="node2" presStyleIdx="0" presStyleCnt="6" custScaleX="113450" custScaleY="100790">
        <dgm:presLayoutVars>
          <dgm:chPref val="3"/>
        </dgm:presLayoutVars>
      </dgm:prSet>
      <dgm:spPr/>
      <dgm:t>
        <a:bodyPr/>
        <a:lstStyle/>
        <a:p>
          <a:endParaRPr lang="cs-CZ"/>
        </a:p>
      </dgm:t>
    </dgm:pt>
    <dgm:pt modelId="{9F8D7A10-53A8-433D-9478-EB4ED50D3E92}" type="pres">
      <dgm:prSet presAssocID="{6C625AFE-F724-4506-AB1B-5BD717E90F39}" presName="parTransTwo" presStyleCnt="0"/>
      <dgm:spPr/>
    </dgm:pt>
    <dgm:pt modelId="{65E0A85A-9355-4407-9F80-987788161197}" type="pres">
      <dgm:prSet presAssocID="{6C625AFE-F724-4506-AB1B-5BD717E90F39}" presName="horzTwo" presStyleCnt="0"/>
      <dgm:spPr/>
    </dgm:pt>
    <dgm:pt modelId="{F6AED161-805D-4FCC-862B-996AEF19A1E5}" type="pres">
      <dgm:prSet presAssocID="{1423DB22-0897-4FF3-991D-FD9B16BF87C5}" presName="vertThree" presStyleCnt="0"/>
      <dgm:spPr/>
    </dgm:pt>
    <dgm:pt modelId="{8188EF44-19C2-4BB0-90D9-443B045A97DB}" type="pres">
      <dgm:prSet presAssocID="{1423DB22-0897-4FF3-991D-FD9B16BF87C5}" presName="txThree" presStyleLbl="node3" presStyleIdx="0" presStyleCnt="6" custScaleX="119473">
        <dgm:presLayoutVars>
          <dgm:chPref val="3"/>
        </dgm:presLayoutVars>
      </dgm:prSet>
      <dgm:spPr/>
      <dgm:t>
        <a:bodyPr/>
        <a:lstStyle/>
        <a:p>
          <a:endParaRPr lang="cs-CZ"/>
        </a:p>
      </dgm:t>
    </dgm:pt>
    <dgm:pt modelId="{132ECD87-4C89-410A-948F-0BA80E59A04C}" type="pres">
      <dgm:prSet presAssocID="{1423DB22-0897-4FF3-991D-FD9B16BF87C5}" presName="horzThree" presStyleCnt="0"/>
      <dgm:spPr/>
    </dgm:pt>
    <dgm:pt modelId="{43A63CBE-72DF-4CE2-9ED4-EFFFE6044385}" type="pres">
      <dgm:prSet presAssocID="{3E74746E-0061-4FB9-B0DF-FB9B3F06F4F2}" presName="sibSpaceTwo" presStyleCnt="0"/>
      <dgm:spPr/>
    </dgm:pt>
    <dgm:pt modelId="{54636962-4B28-4DA3-946C-59BA08ECED82}" type="pres">
      <dgm:prSet presAssocID="{4457CBEC-D6B4-4585-934A-F700902AD5C2}" presName="vertTwo" presStyleCnt="0"/>
      <dgm:spPr/>
    </dgm:pt>
    <dgm:pt modelId="{3FD2E936-F9EC-45B2-96AC-1C6A1684E83A}" type="pres">
      <dgm:prSet presAssocID="{4457CBEC-D6B4-4585-934A-F700902AD5C2}" presName="txTwo" presStyleLbl="node2" presStyleIdx="1" presStyleCnt="6" custScaleX="117432">
        <dgm:presLayoutVars>
          <dgm:chPref val="3"/>
        </dgm:presLayoutVars>
      </dgm:prSet>
      <dgm:spPr/>
      <dgm:t>
        <a:bodyPr/>
        <a:lstStyle/>
        <a:p>
          <a:endParaRPr lang="cs-CZ"/>
        </a:p>
      </dgm:t>
    </dgm:pt>
    <dgm:pt modelId="{39FFD936-C43E-4B81-AFF0-4F6A73B34BC4}" type="pres">
      <dgm:prSet presAssocID="{4457CBEC-D6B4-4585-934A-F700902AD5C2}" presName="parTransTwo" presStyleCnt="0"/>
      <dgm:spPr/>
    </dgm:pt>
    <dgm:pt modelId="{6F76AC6A-C9CE-40F3-A473-4837DE97B7E8}" type="pres">
      <dgm:prSet presAssocID="{4457CBEC-D6B4-4585-934A-F700902AD5C2}" presName="horzTwo" presStyleCnt="0"/>
      <dgm:spPr/>
    </dgm:pt>
    <dgm:pt modelId="{5B95295A-0044-4166-B6D7-43CA8D2EA2C1}" type="pres">
      <dgm:prSet presAssocID="{FB1ADF34-482D-4879-B1E4-4F9AFE45B92A}" presName="vertThree" presStyleCnt="0"/>
      <dgm:spPr/>
    </dgm:pt>
    <dgm:pt modelId="{CBE2FF19-49FF-4F1B-8715-2BF1B1FA60B1}" type="pres">
      <dgm:prSet presAssocID="{FB1ADF34-482D-4879-B1E4-4F9AFE45B92A}" presName="txThree" presStyleLbl="node3" presStyleIdx="1" presStyleCnt="6" custScaleX="115953">
        <dgm:presLayoutVars>
          <dgm:chPref val="3"/>
        </dgm:presLayoutVars>
      </dgm:prSet>
      <dgm:spPr/>
      <dgm:t>
        <a:bodyPr/>
        <a:lstStyle/>
        <a:p>
          <a:endParaRPr lang="cs-CZ"/>
        </a:p>
      </dgm:t>
    </dgm:pt>
    <dgm:pt modelId="{C4DCE7A0-7A01-4580-A9EB-16BD50A8B7F1}" type="pres">
      <dgm:prSet presAssocID="{FB1ADF34-482D-4879-B1E4-4F9AFE45B92A}" presName="horzThree" presStyleCnt="0"/>
      <dgm:spPr/>
    </dgm:pt>
    <dgm:pt modelId="{69FEB9D1-F058-4B2C-BD2F-FB4415781A1B}" type="pres">
      <dgm:prSet presAssocID="{2778316B-229F-44C0-99E7-6B6774CF6047}" presName="sibSpaceTwo" presStyleCnt="0"/>
      <dgm:spPr/>
    </dgm:pt>
    <dgm:pt modelId="{773DF8BC-C42C-4AC0-8EA9-09C63DC22690}" type="pres">
      <dgm:prSet presAssocID="{964718F2-6ABD-4643-9BFD-3AC928FD8793}" presName="vertTwo" presStyleCnt="0"/>
      <dgm:spPr/>
    </dgm:pt>
    <dgm:pt modelId="{5B344A73-EB27-4743-A941-870D66E92147}" type="pres">
      <dgm:prSet presAssocID="{964718F2-6ABD-4643-9BFD-3AC928FD8793}" presName="txTwo" presStyleLbl="node2" presStyleIdx="2" presStyleCnt="6" custScaleX="129651">
        <dgm:presLayoutVars>
          <dgm:chPref val="3"/>
        </dgm:presLayoutVars>
      </dgm:prSet>
      <dgm:spPr/>
      <dgm:t>
        <a:bodyPr/>
        <a:lstStyle/>
        <a:p>
          <a:endParaRPr lang="cs-CZ"/>
        </a:p>
      </dgm:t>
    </dgm:pt>
    <dgm:pt modelId="{0FBC4C7F-FAAE-4E71-A58E-758C382C83A9}" type="pres">
      <dgm:prSet presAssocID="{964718F2-6ABD-4643-9BFD-3AC928FD8793}" presName="parTransTwo" presStyleCnt="0"/>
      <dgm:spPr/>
    </dgm:pt>
    <dgm:pt modelId="{8CB039A2-B41B-4465-B063-3E63941D83FA}" type="pres">
      <dgm:prSet presAssocID="{964718F2-6ABD-4643-9BFD-3AC928FD8793}" presName="horzTwo" presStyleCnt="0"/>
      <dgm:spPr/>
    </dgm:pt>
    <dgm:pt modelId="{E64D6806-CB05-44D8-8A57-6A313DCA7F31}" type="pres">
      <dgm:prSet presAssocID="{AC20C1EC-4108-4922-9FC3-6ED4F8B648B7}" presName="vertThree" presStyleCnt="0"/>
      <dgm:spPr/>
    </dgm:pt>
    <dgm:pt modelId="{BB07DD89-34F1-4527-9D56-3B66391FE1C7}" type="pres">
      <dgm:prSet presAssocID="{AC20C1EC-4108-4922-9FC3-6ED4F8B648B7}" presName="txThree" presStyleLbl="node3" presStyleIdx="2" presStyleCnt="6" custScaleX="123323">
        <dgm:presLayoutVars>
          <dgm:chPref val="3"/>
        </dgm:presLayoutVars>
      </dgm:prSet>
      <dgm:spPr/>
      <dgm:t>
        <a:bodyPr/>
        <a:lstStyle/>
        <a:p>
          <a:endParaRPr lang="cs-CZ"/>
        </a:p>
      </dgm:t>
    </dgm:pt>
    <dgm:pt modelId="{04F351F7-1594-4DF6-894E-963851FF3C57}" type="pres">
      <dgm:prSet presAssocID="{AC20C1EC-4108-4922-9FC3-6ED4F8B648B7}" presName="horzThree" presStyleCnt="0"/>
      <dgm:spPr/>
    </dgm:pt>
    <dgm:pt modelId="{4499F7D9-0831-4C50-8542-B924889215AE}" type="pres">
      <dgm:prSet presAssocID="{915B2E14-FC48-483F-88A3-09C762341260}" presName="sibSpaceTwo" presStyleCnt="0"/>
      <dgm:spPr/>
    </dgm:pt>
    <dgm:pt modelId="{7F430C82-0C50-47C6-B738-A8B5DFECEAF9}" type="pres">
      <dgm:prSet presAssocID="{1E978527-224C-497C-9024-F6A9EC3CF1B1}" presName="vertTwo" presStyleCnt="0"/>
      <dgm:spPr/>
    </dgm:pt>
    <dgm:pt modelId="{190EADF3-EDF6-4924-8575-8E75AFEC908C}" type="pres">
      <dgm:prSet presAssocID="{1E978527-224C-497C-9024-F6A9EC3CF1B1}" presName="txTwo" presStyleLbl="node2" presStyleIdx="3" presStyleCnt="6" custScaleX="115369">
        <dgm:presLayoutVars>
          <dgm:chPref val="3"/>
        </dgm:presLayoutVars>
      </dgm:prSet>
      <dgm:spPr/>
      <dgm:t>
        <a:bodyPr/>
        <a:lstStyle/>
        <a:p>
          <a:endParaRPr lang="cs-CZ"/>
        </a:p>
      </dgm:t>
    </dgm:pt>
    <dgm:pt modelId="{5E716661-319A-43DA-80FE-45DFA15A5AE6}" type="pres">
      <dgm:prSet presAssocID="{1E978527-224C-497C-9024-F6A9EC3CF1B1}" presName="parTransTwo" presStyleCnt="0"/>
      <dgm:spPr/>
    </dgm:pt>
    <dgm:pt modelId="{D6290D5E-15C7-4658-ACE8-3185149E61D9}" type="pres">
      <dgm:prSet presAssocID="{1E978527-224C-497C-9024-F6A9EC3CF1B1}" presName="horzTwo" presStyleCnt="0"/>
      <dgm:spPr/>
    </dgm:pt>
    <dgm:pt modelId="{D972423D-F99B-4A08-A3A4-EC1F297C2DA8}" type="pres">
      <dgm:prSet presAssocID="{F1384707-83D4-40C8-A20C-C09FF544B478}" presName="vertThree" presStyleCnt="0"/>
      <dgm:spPr/>
    </dgm:pt>
    <dgm:pt modelId="{5CB43125-72CE-404F-8254-AEDFF021DC30}" type="pres">
      <dgm:prSet presAssocID="{F1384707-83D4-40C8-A20C-C09FF544B478}" presName="txThree" presStyleLbl="node3" presStyleIdx="3" presStyleCnt="6" custScaleX="132843">
        <dgm:presLayoutVars>
          <dgm:chPref val="3"/>
        </dgm:presLayoutVars>
      </dgm:prSet>
      <dgm:spPr/>
      <dgm:t>
        <a:bodyPr/>
        <a:lstStyle/>
        <a:p>
          <a:endParaRPr lang="cs-CZ"/>
        </a:p>
      </dgm:t>
    </dgm:pt>
    <dgm:pt modelId="{EF92F1E2-F30E-4F0A-8B90-DE67AB022356}" type="pres">
      <dgm:prSet presAssocID="{F1384707-83D4-40C8-A20C-C09FF544B478}" presName="horzThree" presStyleCnt="0"/>
      <dgm:spPr/>
    </dgm:pt>
    <dgm:pt modelId="{7B768027-A1AB-47B4-A787-3D2CFE4B808A}" type="pres">
      <dgm:prSet presAssocID="{2E65C1C6-E6F9-43B1-874A-AC78A92162BC}" presName="sibSpaceTwo" presStyleCnt="0"/>
      <dgm:spPr/>
    </dgm:pt>
    <dgm:pt modelId="{BE76DE7B-2D5A-49CD-B202-3AFCCFE0A59C}" type="pres">
      <dgm:prSet presAssocID="{E88F745F-1777-4BB5-B2A9-54ABEB2752AC}" presName="vertTwo" presStyleCnt="0"/>
      <dgm:spPr/>
    </dgm:pt>
    <dgm:pt modelId="{8322F08B-9514-465A-91B9-13F228EEC07B}" type="pres">
      <dgm:prSet presAssocID="{E88F745F-1777-4BB5-B2A9-54ABEB2752AC}" presName="txTwo" presStyleLbl="node2" presStyleIdx="4" presStyleCnt="6" custScaleX="121329">
        <dgm:presLayoutVars>
          <dgm:chPref val="3"/>
        </dgm:presLayoutVars>
      </dgm:prSet>
      <dgm:spPr/>
      <dgm:t>
        <a:bodyPr/>
        <a:lstStyle/>
        <a:p>
          <a:endParaRPr lang="cs-CZ"/>
        </a:p>
      </dgm:t>
    </dgm:pt>
    <dgm:pt modelId="{4B5F4573-3B4D-43DD-8486-90DF8F52DB99}" type="pres">
      <dgm:prSet presAssocID="{E88F745F-1777-4BB5-B2A9-54ABEB2752AC}" presName="parTransTwo" presStyleCnt="0"/>
      <dgm:spPr/>
    </dgm:pt>
    <dgm:pt modelId="{06EEAA15-34BD-4117-8114-181B0BFC3058}" type="pres">
      <dgm:prSet presAssocID="{E88F745F-1777-4BB5-B2A9-54ABEB2752AC}" presName="horzTwo" presStyleCnt="0"/>
      <dgm:spPr/>
    </dgm:pt>
    <dgm:pt modelId="{E4360D7A-A673-4DEC-A53D-168ECD9E5D1F}" type="pres">
      <dgm:prSet presAssocID="{71FEBDF7-281E-4E32-B04B-414B72A30CBE}" presName="vertThree" presStyleCnt="0"/>
      <dgm:spPr/>
    </dgm:pt>
    <dgm:pt modelId="{AE923E30-4FFD-485B-89D7-5AC17668772A}" type="pres">
      <dgm:prSet presAssocID="{71FEBDF7-281E-4E32-B04B-414B72A30CBE}" presName="txThree" presStyleLbl="node3" presStyleIdx="4" presStyleCnt="6" custScaleX="114805">
        <dgm:presLayoutVars>
          <dgm:chPref val="3"/>
        </dgm:presLayoutVars>
      </dgm:prSet>
      <dgm:spPr/>
      <dgm:t>
        <a:bodyPr/>
        <a:lstStyle/>
        <a:p>
          <a:endParaRPr lang="cs-CZ"/>
        </a:p>
      </dgm:t>
    </dgm:pt>
    <dgm:pt modelId="{5E5B0982-3D4B-43FF-BEE3-FCC7D52BF392}" type="pres">
      <dgm:prSet presAssocID="{71FEBDF7-281E-4E32-B04B-414B72A30CBE}" presName="horzThree" presStyleCnt="0"/>
      <dgm:spPr/>
    </dgm:pt>
    <dgm:pt modelId="{60FD2D9E-36E6-4F94-9505-2A5333568A51}" type="pres">
      <dgm:prSet presAssocID="{401E7764-8B6E-417E-8AE7-D9603ADCEA86}" presName="sibSpaceTwo" presStyleCnt="0"/>
      <dgm:spPr/>
    </dgm:pt>
    <dgm:pt modelId="{C7716667-29E5-4615-BFE8-7F0EF3E46B2F}" type="pres">
      <dgm:prSet presAssocID="{3EB947D0-9CFC-4824-9BDE-B8D3A44BC46A}" presName="vertTwo" presStyleCnt="0"/>
      <dgm:spPr/>
    </dgm:pt>
    <dgm:pt modelId="{4C8050BF-0146-4D10-9DC1-C63890EC1CF9}" type="pres">
      <dgm:prSet presAssocID="{3EB947D0-9CFC-4824-9BDE-B8D3A44BC46A}" presName="txTwo" presStyleLbl="node2" presStyleIdx="5" presStyleCnt="6" custScaleX="114349">
        <dgm:presLayoutVars>
          <dgm:chPref val="3"/>
        </dgm:presLayoutVars>
      </dgm:prSet>
      <dgm:spPr/>
      <dgm:t>
        <a:bodyPr/>
        <a:lstStyle/>
        <a:p>
          <a:endParaRPr lang="cs-CZ"/>
        </a:p>
      </dgm:t>
    </dgm:pt>
    <dgm:pt modelId="{2AF234DF-8816-4F6E-891A-4A923F23E1AB}" type="pres">
      <dgm:prSet presAssocID="{3EB947D0-9CFC-4824-9BDE-B8D3A44BC46A}" presName="parTransTwo" presStyleCnt="0"/>
      <dgm:spPr/>
    </dgm:pt>
    <dgm:pt modelId="{B120D786-6D5C-4B49-AC1A-5BD21D5373E3}" type="pres">
      <dgm:prSet presAssocID="{3EB947D0-9CFC-4824-9BDE-B8D3A44BC46A}" presName="horzTwo" presStyleCnt="0"/>
      <dgm:spPr/>
    </dgm:pt>
    <dgm:pt modelId="{85AC769E-326E-43B6-8767-377879DFB445}" type="pres">
      <dgm:prSet presAssocID="{0CA0B175-3D32-4CCA-AFA7-D77CDE548D57}" presName="vertThree" presStyleCnt="0"/>
      <dgm:spPr/>
    </dgm:pt>
    <dgm:pt modelId="{3A318140-8083-44AE-9DD2-EDF68FE47CE8}" type="pres">
      <dgm:prSet presAssocID="{0CA0B175-3D32-4CCA-AFA7-D77CDE548D57}" presName="txThree" presStyleLbl="node3" presStyleIdx="5" presStyleCnt="6" custScaleX="116319">
        <dgm:presLayoutVars>
          <dgm:chPref val="3"/>
        </dgm:presLayoutVars>
      </dgm:prSet>
      <dgm:spPr/>
      <dgm:t>
        <a:bodyPr/>
        <a:lstStyle/>
        <a:p>
          <a:endParaRPr lang="cs-CZ"/>
        </a:p>
      </dgm:t>
    </dgm:pt>
    <dgm:pt modelId="{1ECE7101-45D4-4B39-9E87-665A304761E3}" type="pres">
      <dgm:prSet presAssocID="{0CA0B175-3D32-4CCA-AFA7-D77CDE548D57}" presName="horzThree" presStyleCnt="0"/>
      <dgm:spPr/>
    </dgm:pt>
  </dgm:ptLst>
  <dgm:cxnLst>
    <dgm:cxn modelId="{5854EC28-BEF1-4526-9D98-57744A6D238F}" srcId="{31476E46-2E71-4488-B1CC-1931137CAA9A}" destId="{00E76ED6-E19A-4C0E-BE4A-3D6C79790A73}" srcOrd="0" destOrd="0" parTransId="{8735A72C-F955-4ABC-A3E8-D3225E9C6310}" sibTransId="{F08F7841-B4C6-44C8-B056-C6AC92BA8323}"/>
    <dgm:cxn modelId="{946C6571-86CF-46C1-9883-28BE9A0FF1D7}" type="presOf" srcId="{00E76ED6-E19A-4C0E-BE4A-3D6C79790A73}" destId="{E43B9731-A895-4C13-B1CA-AE3548CA8AB6}" srcOrd="0" destOrd="0" presId="urn:microsoft.com/office/officeart/2005/8/layout/hierarchy4"/>
    <dgm:cxn modelId="{5B50062E-9FD9-4EC1-B69F-319D33B4008A}" srcId="{00E76ED6-E19A-4C0E-BE4A-3D6C79790A73}" destId="{1E978527-224C-497C-9024-F6A9EC3CF1B1}" srcOrd="3" destOrd="0" parTransId="{AC121005-386C-4826-BE20-38F98E73F7A0}" sibTransId="{2E65C1C6-E6F9-43B1-874A-AC78A92162BC}"/>
    <dgm:cxn modelId="{C9ABE95D-7A93-42E4-8D4D-B83F91C904E1}" type="presOf" srcId="{964718F2-6ABD-4643-9BFD-3AC928FD8793}" destId="{5B344A73-EB27-4743-A941-870D66E92147}" srcOrd="0" destOrd="0" presId="urn:microsoft.com/office/officeart/2005/8/layout/hierarchy4"/>
    <dgm:cxn modelId="{A535B672-A1C2-4410-8E81-0A172C2D3A12}" type="presOf" srcId="{31476E46-2E71-4488-B1CC-1931137CAA9A}" destId="{24882E2A-C751-4970-A733-3BBDCBF51AA5}" srcOrd="0" destOrd="0" presId="urn:microsoft.com/office/officeart/2005/8/layout/hierarchy4"/>
    <dgm:cxn modelId="{D9324967-151A-4F74-8A58-02F961770A14}" srcId="{00E76ED6-E19A-4C0E-BE4A-3D6C79790A73}" destId="{E88F745F-1777-4BB5-B2A9-54ABEB2752AC}" srcOrd="4" destOrd="0" parTransId="{3351C4CC-1FDC-43A8-96B4-262D33C55E43}" sibTransId="{401E7764-8B6E-417E-8AE7-D9603ADCEA86}"/>
    <dgm:cxn modelId="{95ED62EF-2018-4586-9273-1E8C95881C7D}" srcId="{00E76ED6-E19A-4C0E-BE4A-3D6C79790A73}" destId="{964718F2-6ABD-4643-9BFD-3AC928FD8793}" srcOrd="2" destOrd="0" parTransId="{8F1755E3-3039-418C-AE36-997E5193E3FD}" sibTransId="{915B2E14-FC48-483F-88A3-09C762341260}"/>
    <dgm:cxn modelId="{2AE8631F-B003-44B5-8D08-61678939E952}" type="presOf" srcId="{71FEBDF7-281E-4E32-B04B-414B72A30CBE}" destId="{AE923E30-4FFD-485B-89D7-5AC17668772A}" srcOrd="0" destOrd="0" presId="urn:microsoft.com/office/officeart/2005/8/layout/hierarchy4"/>
    <dgm:cxn modelId="{33F8CD20-3F75-4E98-AC04-1AF2810F35DB}" type="presOf" srcId="{3EB947D0-9CFC-4824-9BDE-B8D3A44BC46A}" destId="{4C8050BF-0146-4D10-9DC1-C63890EC1CF9}" srcOrd="0" destOrd="0" presId="urn:microsoft.com/office/officeart/2005/8/layout/hierarchy4"/>
    <dgm:cxn modelId="{1CA5F2AC-55A7-4AA3-ABB4-1C66F4CCD88B}" srcId="{00E76ED6-E19A-4C0E-BE4A-3D6C79790A73}" destId="{4457CBEC-D6B4-4585-934A-F700902AD5C2}" srcOrd="1" destOrd="0" parTransId="{2E77BE1E-6C8B-4FD9-BADF-0F4CE4A5A983}" sibTransId="{2778316B-229F-44C0-99E7-6B6774CF6047}"/>
    <dgm:cxn modelId="{AF0998FF-6886-475B-B28D-B47E66A309CF}" srcId="{6C625AFE-F724-4506-AB1B-5BD717E90F39}" destId="{1423DB22-0897-4FF3-991D-FD9B16BF87C5}" srcOrd="0" destOrd="0" parTransId="{D60292ED-3D27-493E-BCA9-4C5DBEB8041E}" sibTransId="{271574FA-FE87-4412-83EE-F07D61AD59AC}"/>
    <dgm:cxn modelId="{D0A99807-134F-402A-8DF7-195106653DD1}" srcId="{E88F745F-1777-4BB5-B2A9-54ABEB2752AC}" destId="{71FEBDF7-281E-4E32-B04B-414B72A30CBE}" srcOrd="0" destOrd="0" parTransId="{BD2B61D9-5B6F-4D50-B061-4D398C266B0C}" sibTransId="{945DC787-4D8D-40A5-B2DF-6BB7B3BAC4AE}"/>
    <dgm:cxn modelId="{006BB602-76CF-46CD-BD1C-A97F05C2B7E0}" srcId="{00E76ED6-E19A-4C0E-BE4A-3D6C79790A73}" destId="{6C625AFE-F724-4506-AB1B-5BD717E90F39}" srcOrd="0" destOrd="0" parTransId="{356DB2C7-7AAB-4B17-ABE4-A19CC71C7E05}" sibTransId="{3E74746E-0061-4FB9-B0DF-FB9B3F06F4F2}"/>
    <dgm:cxn modelId="{8E4CA6DD-1E3C-483E-B207-91F785469616}" type="presOf" srcId="{6C625AFE-F724-4506-AB1B-5BD717E90F39}" destId="{E0A934E1-C3A0-462B-9ABD-312D116EBCDB}" srcOrd="0" destOrd="0" presId="urn:microsoft.com/office/officeart/2005/8/layout/hierarchy4"/>
    <dgm:cxn modelId="{BCD1B83A-4017-43E1-A94B-F58FC7C549CA}" srcId="{1E978527-224C-497C-9024-F6A9EC3CF1B1}" destId="{F1384707-83D4-40C8-A20C-C09FF544B478}" srcOrd="0" destOrd="0" parTransId="{66E30E0C-26C7-4DD2-8B3F-0AC3CD58A322}" sibTransId="{BC71EED7-9880-4560-A1B1-568A5770224F}"/>
    <dgm:cxn modelId="{5DE4BB17-9A2F-4094-A128-B7A0360A2E77}" srcId="{4457CBEC-D6B4-4585-934A-F700902AD5C2}" destId="{FB1ADF34-482D-4879-B1E4-4F9AFE45B92A}" srcOrd="0" destOrd="0" parTransId="{DB44164C-73B1-4E90-B879-8929FBA8909E}" sibTransId="{C3FDFF8F-F559-4EF3-BDA8-1D0D33D091DE}"/>
    <dgm:cxn modelId="{996D1827-FBF8-4BA1-970C-A24547C4B529}" type="presOf" srcId="{E88F745F-1777-4BB5-B2A9-54ABEB2752AC}" destId="{8322F08B-9514-465A-91B9-13F228EEC07B}" srcOrd="0" destOrd="0" presId="urn:microsoft.com/office/officeart/2005/8/layout/hierarchy4"/>
    <dgm:cxn modelId="{75B53AC7-3C15-4F05-B05F-D1283AC7113D}" type="presOf" srcId="{0CA0B175-3D32-4CCA-AFA7-D77CDE548D57}" destId="{3A318140-8083-44AE-9DD2-EDF68FE47CE8}" srcOrd="0" destOrd="0" presId="urn:microsoft.com/office/officeart/2005/8/layout/hierarchy4"/>
    <dgm:cxn modelId="{DFFFD02E-893B-43A9-9D89-5330EA5183E0}" type="presOf" srcId="{AC20C1EC-4108-4922-9FC3-6ED4F8B648B7}" destId="{BB07DD89-34F1-4527-9D56-3B66391FE1C7}" srcOrd="0" destOrd="0" presId="urn:microsoft.com/office/officeart/2005/8/layout/hierarchy4"/>
    <dgm:cxn modelId="{2CEAAA12-96E5-470B-8FCB-C1E444CCA720}" srcId="{964718F2-6ABD-4643-9BFD-3AC928FD8793}" destId="{AC20C1EC-4108-4922-9FC3-6ED4F8B648B7}" srcOrd="0" destOrd="0" parTransId="{60605AC7-CF6D-4CDB-B631-1DD3755FD268}" sibTransId="{1C01C8BF-3396-4B4B-A067-2884992DA63D}"/>
    <dgm:cxn modelId="{5E389600-34C1-4FD3-B07F-16497CF1B804}" srcId="{00E76ED6-E19A-4C0E-BE4A-3D6C79790A73}" destId="{3EB947D0-9CFC-4824-9BDE-B8D3A44BC46A}" srcOrd="5" destOrd="0" parTransId="{0B1E72D1-46CC-43A1-9802-2D04A7053EE5}" sibTransId="{DE57FD7C-4F2E-44CD-802C-78489E41465F}"/>
    <dgm:cxn modelId="{A6F141C6-B443-4D32-98B6-602B0D6C0851}" srcId="{3EB947D0-9CFC-4824-9BDE-B8D3A44BC46A}" destId="{0CA0B175-3D32-4CCA-AFA7-D77CDE548D57}" srcOrd="0" destOrd="0" parTransId="{975C3937-E273-47CD-9644-8ABEE59A2104}" sibTransId="{75D90BB0-C427-47C6-8CFB-5D2C54DC12AB}"/>
    <dgm:cxn modelId="{C7B00AA4-7116-4E81-A39A-034AFA5EB487}" type="presOf" srcId="{FB1ADF34-482D-4879-B1E4-4F9AFE45B92A}" destId="{CBE2FF19-49FF-4F1B-8715-2BF1B1FA60B1}" srcOrd="0" destOrd="0" presId="urn:microsoft.com/office/officeart/2005/8/layout/hierarchy4"/>
    <dgm:cxn modelId="{BBC6E346-954F-4BFE-86B4-42E685CC9E4B}" type="presOf" srcId="{1423DB22-0897-4FF3-991D-FD9B16BF87C5}" destId="{8188EF44-19C2-4BB0-90D9-443B045A97DB}" srcOrd="0" destOrd="0" presId="urn:microsoft.com/office/officeart/2005/8/layout/hierarchy4"/>
    <dgm:cxn modelId="{E6AC47C5-7CE8-44D8-B480-817B16B246E4}" type="presOf" srcId="{F1384707-83D4-40C8-A20C-C09FF544B478}" destId="{5CB43125-72CE-404F-8254-AEDFF021DC30}" srcOrd="0" destOrd="0" presId="urn:microsoft.com/office/officeart/2005/8/layout/hierarchy4"/>
    <dgm:cxn modelId="{8E527914-C4E7-44E7-8CF9-0A481E44B593}" type="presOf" srcId="{1E978527-224C-497C-9024-F6A9EC3CF1B1}" destId="{190EADF3-EDF6-4924-8575-8E75AFEC908C}" srcOrd="0" destOrd="0" presId="urn:microsoft.com/office/officeart/2005/8/layout/hierarchy4"/>
    <dgm:cxn modelId="{7D6F9F14-AF2E-4761-BC10-32D36476B062}" type="presOf" srcId="{4457CBEC-D6B4-4585-934A-F700902AD5C2}" destId="{3FD2E936-F9EC-45B2-96AC-1C6A1684E83A}" srcOrd="0" destOrd="0" presId="urn:microsoft.com/office/officeart/2005/8/layout/hierarchy4"/>
    <dgm:cxn modelId="{9A6BD3CE-0C6D-4251-87DA-3D56AB16D8EE}" type="presParOf" srcId="{24882E2A-C751-4970-A733-3BBDCBF51AA5}" destId="{7F308704-268C-4EFD-8C43-353E0BE06235}" srcOrd="0" destOrd="0" presId="urn:microsoft.com/office/officeart/2005/8/layout/hierarchy4"/>
    <dgm:cxn modelId="{D7AA00CF-C4D8-4199-9279-576C793F1CB6}" type="presParOf" srcId="{7F308704-268C-4EFD-8C43-353E0BE06235}" destId="{E43B9731-A895-4C13-B1CA-AE3548CA8AB6}" srcOrd="0" destOrd="0" presId="urn:microsoft.com/office/officeart/2005/8/layout/hierarchy4"/>
    <dgm:cxn modelId="{408D906D-2047-4795-B3B3-972638488C5D}" type="presParOf" srcId="{7F308704-268C-4EFD-8C43-353E0BE06235}" destId="{9988C57C-B9B8-4E8E-9E03-0A067869E64A}" srcOrd="1" destOrd="0" presId="urn:microsoft.com/office/officeart/2005/8/layout/hierarchy4"/>
    <dgm:cxn modelId="{247B1E84-4B39-4A82-94C7-E88FBC8D6CDB}" type="presParOf" srcId="{7F308704-268C-4EFD-8C43-353E0BE06235}" destId="{BC536929-FCCD-4826-9B5F-FB605E27BE02}" srcOrd="2" destOrd="0" presId="urn:microsoft.com/office/officeart/2005/8/layout/hierarchy4"/>
    <dgm:cxn modelId="{D9FE604D-F1D7-4A8B-968F-431FF0CBB912}" type="presParOf" srcId="{BC536929-FCCD-4826-9B5F-FB605E27BE02}" destId="{01B2CF99-279E-45A9-8F26-D804F5E9CF4F}" srcOrd="0" destOrd="0" presId="urn:microsoft.com/office/officeart/2005/8/layout/hierarchy4"/>
    <dgm:cxn modelId="{31286976-63C3-4777-AB60-609F730BEE59}" type="presParOf" srcId="{01B2CF99-279E-45A9-8F26-D804F5E9CF4F}" destId="{E0A934E1-C3A0-462B-9ABD-312D116EBCDB}" srcOrd="0" destOrd="0" presId="urn:microsoft.com/office/officeart/2005/8/layout/hierarchy4"/>
    <dgm:cxn modelId="{FA50664B-2A99-45E6-A61C-7147BC7100AA}" type="presParOf" srcId="{01B2CF99-279E-45A9-8F26-D804F5E9CF4F}" destId="{9F8D7A10-53A8-433D-9478-EB4ED50D3E92}" srcOrd="1" destOrd="0" presId="urn:microsoft.com/office/officeart/2005/8/layout/hierarchy4"/>
    <dgm:cxn modelId="{6B841DE3-6958-4E4F-BEE0-51A17F4DE64D}" type="presParOf" srcId="{01B2CF99-279E-45A9-8F26-D804F5E9CF4F}" destId="{65E0A85A-9355-4407-9F80-987788161197}" srcOrd="2" destOrd="0" presId="urn:microsoft.com/office/officeart/2005/8/layout/hierarchy4"/>
    <dgm:cxn modelId="{DBBC0539-FD25-47E1-A720-FA3A9E201D93}" type="presParOf" srcId="{65E0A85A-9355-4407-9F80-987788161197}" destId="{F6AED161-805D-4FCC-862B-996AEF19A1E5}" srcOrd="0" destOrd="0" presId="urn:microsoft.com/office/officeart/2005/8/layout/hierarchy4"/>
    <dgm:cxn modelId="{39226799-4780-4588-B153-62AC63B16EAA}" type="presParOf" srcId="{F6AED161-805D-4FCC-862B-996AEF19A1E5}" destId="{8188EF44-19C2-4BB0-90D9-443B045A97DB}" srcOrd="0" destOrd="0" presId="urn:microsoft.com/office/officeart/2005/8/layout/hierarchy4"/>
    <dgm:cxn modelId="{63CE3FD0-AE7E-4300-9FF9-BA382F2AA1F9}" type="presParOf" srcId="{F6AED161-805D-4FCC-862B-996AEF19A1E5}" destId="{132ECD87-4C89-410A-948F-0BA80E59A04C}" srcOrd="1" destOrd="0" presId="urn:microsoft.com/office/officeart/2005/8/layout/hierarchy4"/>
    <dgm:cxn modelId="{1EA599FC-E020-43A7-BE3B-F114CA09E950}" type="presParOf" srcId="{BC536929-FCCD-4826-9B5F-FB605E27BE02}" destId="{43A63CBE-72DF-4CE2-9ED4-EFFFE6044385}" srcOrd="1" destOrd="0" presId="urn:microsoft.com/office/officeart/2005/8/layout/hierarchy4"/>
    <dgm:cxn modelId="{A1B9F7E6-C7A8-49DF-B29F-220DE7810EBC}" type="presParOf" srcId="{BC536929-FCCD-4826-9B5F-FB605E27BE02}" destId="{54636962-4B28-4DA3-946C-59BA08ECED82}" srcOrd="2" destOrd="0" presId="urn:microsoft.com/office/officeart/2005/8/layout/hierarchy4"/>
    <dgm:cxn modelId="{82656814-E49F-4141-AA90-56F46AF3729C}" type="presParOf" srcId="{54636962-4B28-4DA3-946C-59BA08ECED82}" destId="{3FD2E936-F9EC-45B2-96AC-1C6A1684E83A}" srcOrd="0" destOrd="0" presId="urn:microsoft.com/office/officeart/2005/8/layout/hierarchy4"/>
    <dgm:cxn modelId="{C45ACC74-8E0D-4723-9F43-F3355B4FD045}" type="presParOf" srcId="{54636962-4B28-4DA3-946C-59BA08ECED82}" destId="{39FFD936-C43E-4B81-AFF0-4F6A73B34BC4}" srcOrd="1" destOrd="0" presId="urn:microsoft.com/office/officeart/2005/8/layout/hierarchy4"/>
    <dgm:cxn modelId="{3CE8335A-B459-44A3-94CD-C5A9BD034004}" type="presParOf" srcId="{54636962-4B28-4DA3-946C-59BA08ECED82}" destId="{6F76AC6A-C9CE-40F3-A473-4837DE97B7E8}" srcOrd="2" destOrd="0" presId="urn:microsoft.com/office/officeart/2005/8/layout/hierarchy4"/>
    <dgm:cxn modelId="{6FF4C45A-9E7D-43FE-8DE0-C318052F4930}" type="presParOf" srcId="{6F76AC6A-C9CE-40F3-A473-4837DE97B7E8}" destId="{5B95295A-0044-4166-B6D7-43CA8D2EA2C1}" srcOrd="0" destOrd="0" presId="urn:microsoft.com/office/officeart/2005/8/layout/hierarchy4"/>
    <dgm:cxn modelId="{313CBEC0-FE48-40D7-8E7F-06D57591C082}" type="presParOf" srcId="{5B95295A-0044-4166-B6D7-43CA8D2EA2C1}" destId="{CBE2FF19-49FF-4F1B-8715-2BF1B1FA60B1}" srcOrd="0" destOrd="0" presId="urn:microsoft.com/office/officeart/2005/8/layout/hierarchy4"/>
    <dgm:cxn modelId="{D994D6FC-EBA6-4148-8F0E-02BAF5057974}" type="presParOf" srcId="{5B95295A-0044-4166-B6D7-43CA8D2EA2C1}" destId="{C4DCE7A0-7A01-4580-A9EB-16BD50A8B7F1}" srcOrd="1" destOrd="0" presId="urn:microsoft.com/office/officeart/2005/8/layout/hierarchy4"/>
    <dgm:cxn modelId="{31A25A4A-4884-4DAC-9EE1-8A733D002736}" type="presParOf" srcId="{BC536929-FCCD-4826-9B5F-FB605E27BE02}" destId="{69FEB9D1-F058-4B2C-BD2F-FB4415781A1B}" srcOrd="3" destOrd="0" presId="urn:microsoft.com/office/officeart/2005/8/layout/hierarchy4"/>
    <dgm:cxn modelId="{F1823AC0-C017-4A5A-B832-EC7447076906}" type="presParOf" srcId="{BC536929-FCCD-4826-9B5F-FB605E27BE02}" destId="{773DF8BC-C42C-4AC0-8EA9-09C63DC22690}" srcOrd="4" destOrd="0" presId="urn:microsoft.com/office/officeart/2005/8/layout/hierarchy4"/>
    <dgm:cxn modelId="{7BFFA6F5-4C51-47CA-A76F-CD091BDF28EC}" type="presParOf" srcId="{773DF8BC-C42C-4AC0-8EA9-09C63DC22690}" destId="{5B344A73-EB27-4743-A941-870D66E92147}" srcOrd="0" destOrd="0" presId="urn:microsoft.com/office/officeart/2005/8/layout/hierarchy4"/>
    <dgm:cxn modelId="{FA8982C7-D448-41B6-B388-A30508FBD98A}" type="presParOf" srcId="{773DF8BC-C42C-4AC0-8EA9-09C63DC22690}" destId="{0FBC4C7F-FAAE-4E71-A58E-758C382C83A9}" srcOrd="1" destOrd="0" presId="urn:microsoft.com/office/officeart/2005/8/layout/hierarchy4"/>
    <dgm:cxn modelId="{B4C4443C-6169-4505-B044-B5DB30BA3D79}" type="presParOf" srcId="{773DF8BC-C42C-4AC0-8EA9-09C63DC22690}" destId="{8CB039A2-B41B-4465-B063-3E63941D83FA}" srcOrd="2" destOrd="0" presId="urn:microsoft.com/office/officeart/2005/8/layout/hierarchy4"/>
    <dgm:cxn modelId="{5FCED66C-03CA-46A3-BE12-911C529314D2}" type="presParOf" srcId="{8CB039A2-B41B-4465-B063-3E63941D83FA}" destId="{E64D6806-CB05-44D8-8A57-6A313DCA7F31}" srcOrd="0" destOrd="0" presId="urn:microsoft.com/office/officeart/2005/8/layout/hierarchy4"/>
    <dgm:cxn modelId="{26AB16B5-B28F-436F-8E31-763961940258}" type="presParOf" srcId="{E64D6806-CB05-44D8-8A57-6A313DCA7F31}" destId="{BB07DD89-34F1-4527-9D56-3B66391FE1C7}" srcOrd="0" destOrd="0" presId="urn:microsoft.com/office/officeart/2005/8/layout/hierarchy4"/>
    <dgm:cxn modelId="{F6278370-4F1D-4726-9B96-EEDBB45CE407}" type="presParOf" srcId="{E64D6806-CB05-44D8-8A57-6A313DCA7F31}" destId="{04F351F7-1594-4DF6-894E-963851FF3C57}" srcOrd="1" destOrd="0" presId="urn:microsoft.com/office/officeart/2005/8/layout/hierarchy4"/>
    <dgm:cxn modelId="{B9DAFB72-48BF-4919-8C8E-BFD8AE34E673}" type="presParOf" srcId="{BC536929-FCCD-4826-9B5F-FB605E27BE02}" destId="{4499F7D9-0831-4C50-8542-B924889215AE}" srcOrd="5" destOrd="0" presId="urn:microsoft.com/office/officeart/2005/8/layout/hierarchy4"/>
    <dgm:cxn modelId="{0147CA03-468B-4ACA-BDEE-8E088DD0856B}" type="presParOf" srcId="{BC536929-FCCD-4826-9B5F-FB605E27BE02}" destId="{7F430C82-0C50-47C6-B738-A8B5DFECEAF9}" srcOrd="6" destOrd="0" presId="urn:microsoft.com/office/officeart/2005/8/layout/hierarchy4"/>
    <dgm:cxn modelId="{675A9F47-A2E6-45C7-92E8-A31424769E80}" type="presParOf" srcId="{7F430C82-0C50-47C6-B738-A8B5DFECEAF9}" destId="{190EADF3-EDF6-4924-8575-8E75AFEC908C}" srcOrd="0" destOrd="0" presId="urn:microsoft.com/office/officeart/2005/8/layout/hierarchy4"/>
    <dgm:cxn modelId="{30F29AEF-C8D4-4D1F-84A2-ABCE9C7B6C32}" type="presParOf" srcId="{7F430C82-0C50-47C6-B738-A8B5DFECEAF9}" destId="{5E716661-319A-43DA-80FE-45DFA15A5AE6}" srcOrd="1" destOrd="0" presId="urn:microsoft.com/office/officeart/2005/8/layout/hierarchy4"/>
    <dgm:cxn modelId="{ACD8929D-7932-4E58-AEAB-0C0071F32270}" type="presParOf" srcId="{7F430C82-0C50-47C6-B738-A8B5DFECEAF9}" destId="{D6290D5E-15C7-4658-ACE8-3185149E61D9}" srcOrd="2" destOrd="0" presId="urn:microsoft.com/office/officeart/2005/8/layout/hierarchy4"/>
    <dgm:cxn modelId="{6C0FA5BB-13E6-4338-BE80-4320AC7DF7D8}" type="presParOf" srcId="{D6290D5E-15C7-4658-ACE8-3185149E61D9}" destId="{D972423D-F99B-4A08-A3A4-EC1F297C2DA8}" srcOrd="0" destOrd="0" presId="urn:microsoft.com/office/officeart/2005/8/layout/hierarchy4"/>
    <dgm:cxn modelId="{12750997-20FC-409F-A36E-DDFEBDDA66B1}" type="presParOf" srcId="{D972423D-F99B-4A08-A3A4-EC1F297C2DA8}" destId="{5CB43125-72CE-404F-8254-AEDFF021DC30}" srcOrd="0" destOrd="0" presId="urn:microsoft.com/office/officeart/2005/8/layout/hierarchy4"/>
    <dgm:cxn modelId="{936D1161-DF5D-4A01-9477-407D3C9759CA}" type="presParOf" srcId="{D972423D-F99B-4A08-A3A4-EC1F297C2DA8}" destId="{EF92F1E2-F30E-4F0A-8B90-DE67AB022356}" srcOrd="1" destOrd="0" presId="urn:microsoft.com/office/officeart/2005/8/layout/hierarchy4"/>
    <dgm:cxn modelId="{F5684DAE-95C2-416F-8568-9FCA336EA124}" type="presParOf" srcId="{BC536929-FCCD-4826-9B5F-FB605E27BE02}" destId="{7B768027-A1AB-47B4-A787-3D2CFE4B808A}" srcOrd="7" destOrd="0" presId="urn:microsoft.com/office/officeart/2005/8/layout/hierarchy4"/>
    <dgm:cxn modelId="{F816D689-745E-41AC-AA1E-F8BAABE71686}" type="presParOf" srcId="{BC536929-FCCD-4826-9B5F-FB605E27BE02}" destId="{BE76DE7B-2D5A-49CD-B202-3AFCCFE0A59C}" srcOrd="8" destOrd="0" presId="urn:microsoft.com/office/officeart/2005/8/layout/hierarchy4"/>
    <dgm:cxn modelId="{9714FBB8-8A74-428F-B900-E1E284386197}" type="presParOf" srcId="{BE76DE7B-2D5A-49CD-B202-3AFCCFE0A59C}" destId="{8322F08B-9514-465A-91B9-13F228EEC07B}" srcOrd="0" destOrd="0" presId="urn:microsoft.com/office/officeart/2005/8/layout/hierarchy4"/>
    <dgm:cxn modelId="{28343B39-77D0-4F97-A0F3-407186EB627F}" type="presParOf" srcId="{BE76DE7B-2D5A-49CD-B202-3AFCCFE0A59C}" destId="{4B5F4573-3B4D-43DD-8486-90DF8F52DB99}" srcOrd="1" destOrd="0" presId="urn:microsoft.com/office/officeart/2005/8/layout/hierarchy4"/>
    <dgm:cxn modelId="{B1CA094E-025A-442D-B32E-9A2909EDB907}" type="presParOf" srcId="{BE76DE7B-2D5A-49CD-B202-3AFCCFE0A59C}" destId="{06EEAA15-34BD-4117-8114-181B0BFC3058}" srcOrd="2" destOrd="0" presId="urn:microsoft.com/office/officeart/2005/8/layout/hierarchy4"/>
    <dgm:cxn modelId="{EFC53AA9-B1EF-4391-9FBA-EC9B30C57B57}" type="presParOf" srcId="{06EEAA15-34BD-4117-8114-181B0BFC3058}" destId="{E4360D7A-A673-4DEC-A53D-168ECD9E5D1F}" srcOrd="0" destOrd="0" presId="urn:microsoft.com/office/officeart/2005/8/layout/hierarchy4"/>
    <dgm:cxn modelId="{3763313E-9EFF-4537-A5C1-994DC564CD49}" type="presParOf" srcId="{E4360D7A-A673-4DEC-A53D-168ECD9E5D1F}" destId="{AE923E30-4FFD-485B-89D7-5AC17668772A}" srcOrd="0" destOrd="0" presId="urn:microsoft.com/office/officeart/2005/8/layout/hierarchy4"/>
    <dgm:cxn modelId="{06C635DA-458C-40A0-9528-C8D39930AF7F}" type="presParOf" srcId="{E4360D7A-A673-4DEC-A53D-168ECD9E5D1F}" destId="{5E5B0982-3D4B-43FF-BEE3-FCC7D52BF392}" srcOrd="1" destOrd="0" presId="urn:microsoft.com/office/officeart/2005/8/layout/hierarchy4"/>
    <dgm:cxn modelId="{7CB1B7E5-0C96-4609-9BC1-C6DAD7D5A934}" type="presParOf" srcId="{BC536929-FCCD-4826-9B5F-FB605E27BE02}" destId="{60FD2D9E-36E6-4F94-9505-2A5333568A51}" srcOrd="9" destOrd="0" presId="urn:microsoft.com/office/officeart/2005/8/layout/hierarchy4"/>
    <dgm:cxn modelId="{79EBBD2A-E9AC-4CDF-B7BF-5CBAEBECCE00}" type="presParOf" srcId="{BC536929-FCCD-4826-9B5F-FB605E27BE02}" destId="{C7716667-29E5-4615-BFE8-7F0EF3E46B2F}" srcOrd="10" destOrd="0" presId="urn:microsoft.com/office/officeart/2005/8/layout/hierarchy4"/>
    <dgm:cxn modelId="{0692C947-08A9-4BB8-9871-274DD7DAC715}" type="presParOf" srcId="{C7716667-29E5-4615-BFE8-7F0EF3E46B2F}" destId="{4C8050BF-0146-4D10-9DC1-C63890EC1CF9}" srcOrd="0" destOrd="0" presId="urn:microsoft.com/office/officeart/2005/8/layout/hierarchy4"/>
    <dgm:cxn modelId="{A31D426B-461F-487E-A9EA-31391E748D7F}" type="presParOf" srcId="{C7716667-29E5-4615-BFE8-7F0EF3E46B2F}" destId="{2AF234DF-8816-4F6E-891A-4A923F23E1AB}" srcOrd="1" destOrd="0" presId="urn:microsoft.com/office/officeart/2005/8/layout/hierarchy4"/>
    <dgm:cxn modelId="{4A3EBA06-70D1-47F2-92A0-AC860B64324E}" type="presParOf" srcId="{C7716667-29E5-4615-BFE8-7F0EF3E46B2F}" destId="{B120D786-6D5C-4B49-AC1A-5BD21D5373E3}" srcOrd="2" destOrd="0" presId="urn:microsoft.com/office/officeart/2005/8/layout/hierarchy4"/>
    <dgm:cxn modelId="{CE19AF52-0F07-4D3E-9517-D652302363FE}" type="presParOf" srcId="{B120D786-6D5C-4B49-AC1A-5BD21D5373E3}" destId="{85AC769E-326E-43B6-8767-377879DFB445}" srcOrd="0" destOrd="0" presId="urn:microsoft.com/office/officeart/2005/8/layout/hierarchy4"/>
    <dgm:cxn modelId="{3E46423C-410A-40BA-AFF3-0DAB106E1D62}" type="presParOf" srcId="{85AC769E-326E-43B6-8767-377879DFB445}" destId="{3A318140-8083-44AE-9DD2-EDF68FE47CE8}" srcOrd="0" destOrd="0" presId="urn:microsoft.com/office/officeart/2005/8/layout/hierarchy4"/>
    <dgm:cxn modelId="{A5FAA180-B69C-4456-82CD-2C2B2146B1DB}" type="presParOf" srcId="{85AC769E-326E-43B6-8767-377879DFB445}" destId="{1ECE7101-45D4-4B39-9E87-665A304761E3}"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85C4FFA-C198-4C2E-9060-8E8386C363FC}" type="doc">
      <dgm:prSet loTypeId="urn:microsoft.com/office/officeart/2005/8/layout/hierarchy2" loCatId="hierarchy" qsTypeId="urn:microsoft.com/office/officeart/2005/8/quickstyle/3d1" qsCatId="3D" csTypeId="urn:microsoft.com/office/officeart/2005/8/colors/colorful5" csCatId="colorful" phldr="1"/>
      <dgm:spPr/>
      <dgm:t>
        <a:bodyPr/>
        <a:lstStyle/>
        <a:p>
          <a:endParaRPr lang="cs-CZ"/>
        </a:p>
      </dgm:t>
    </dgm:pt>
    <dgm:pt modelId="{02CFA21E-EE69-483B-816C-40228BC3C76C}">
      <dgm:prSet custT="1"/>
      <dgm:spPr/>
      <dgm:t>
        <a:bodyPr/>
        <a:lstStyle/>
        <a:p>
          <a:r>
            <a:rPr lang="cs-CZ" sz="2800" b="1" dirty="0"/>
            <a:t>Dávky pro osoby se zdravotním postižením</a:t>
          </a:r>
        </a:p>
      </dgm:t>
    </dgm:pt>
    <dgm:pt modelId="{C597E3A0-E771-4DC4-B5A0-F526C9BBA2BC}" type="parTrans" cxnId="{9713970B-EF80-49C6-9CF3-8AD56277A51B}">
      <dgm:prSet/>
      <dgm:spPr/>
      <dgm:t>
        <a:bodyPr/>
        <a:lstStyle/>
        <a:p>
          <a:endParaRPr lang="cs-CZ"/>
        </a:p>
      </dgm:t>
    </dgm:pt>
    <dgm:pt modelId="{27189297-AF08-444D-824D-B4868AE7DE95}" type="sibTrans" cxnId="{9713970B-EF80-49C6-9CF3-8AD56277A51B}">
      <dgm:prSet/>
      <dgm:spPr/>
      <dgm:t>
        <a:bodyPr/>
        <a:lstStyle/>
        <a:p>
          <a:endParaRPr lang="cs-CZ"/>
        </a:p>
      </dgm:t>
    </dgm:pt>
    <dgm:pt modelId="{BB551FBF-11A9-4943-90B7-8B4F11753121}">
      <dgm:prSet custT="1"/>
      <dgm:spPr/>
      <dgm:t>
        <a:bodyPr/>
        <a:lstStyle/>
        <a:p>
          <a:r>
            <a:rPr lang="cs-CZ" sz="2800" b="1" dirty="0"/>
            <a:t>Průkaz pro osoby se zdravotním postižením</a:t>
          </a:r>
        </a:p>
      </dgm:t>
    </dgm:pt>
    <dgm:pt modelId="{0F37236E-25FF-4ADC-9897-5FF73D938935}" type="parTrans" cxnId="{D33F5926-D19D-4BB4-B8F6-13944BD63EEA}">
      <dgm:prSet/>
      <dgm:spPr/>
      <dgm:t>
        <a:bodyPr/>
        <a:lstStyle/>
        <a:p>
          <a:endParaRPr lang="cs-CZ"/>
        </a:p>
      </dgm:t>
    </dgm:pt>
    <dgm:pt modelId="{00F5554F-70B7-420E-B826-20FAF6A84798}" type="sibTrans" cxnId="{D33F5926-D19D-4BB4-B8F6-13944BD63EEA}">
      <dgm:prSet/>
      <dgm:spPr/>
      <dgm:t>
        <a:bodyPr/>
        <a:lstStyle/>
        <a:p>
          <a:endParaRPr lang="cs-CZ"/>
        </a:p>
      </dgm:t>
    </dgm:pt>
    <dgm:pt modelId="{0CFDCB96-1466-4C01-9266-4D358D21A2CB}">
      <dgm:prSet custT="1"/>
      <dgm:spPr/>
      <dgm:t>
        <a:bodyPr/>
        <a:lstStyle/>
        <a:p>
          <a:r>
            <a:rPr lang="cs-CZ" sz="2800" b="1" dirty="0"/>
            <a:t>Příspěvek na mobilitu</a:t>
          </a:r>
        </a:p>
      </dgm:t>
    </dgm:pt>
    <dgm:pt modelId="{25916D4F-C9FA-4365-9133-382B0A4F1D9B}" type="parTrans" cxnId="{C3AD4517-4922-4351-99F5-6791FE001705}">
      <dgm:prSet/>
      <dgm:spPr/>
      <dgm:t>
        <a:bodyPr/>
        <a:lstStyle/>
        <a:p>
          <a:endParaRPr lang="cs-CZ"/>
        </a:p>
      </dgm:t>
    </dgm:pt>
    <dgm:pt modelId="{4151E2FC-4B15-4058-A95F-0D21EC666F76}" type="sibTrans" cxnId="{C3AD4517-4922-4351-99F5-6791FE001705}">
      <dgm:prSet/>
      <dgm:spPr/>
      <dgm:t>
        <a:bodyPr/>
        <a:lstStyle/>
        <a:p>
          <a:endParaRPr lang="cs-CZ"/>
        </a:p>
      </dgm:t>
    </dgm:pt>
    <dgm:pt modelId="{A2565073-7395-47A5-A3AD-44E0ECB3EA7B}">
      <dgm:prSet custT="1"/>
      <dgm:spPr/>
      <dgm:t>
        <a:bodyPr/>
        <a:lstStyle/>
        <a:p>
          <a:r>
            <a:rPr lang="cs-CZ" sz="2800" b="1" dirty="0"/>
            <a:t>Příspěvek na zvláštní pomůcku</a:t>
          </a:r>
        </a:p>
      </dgm:t>
    </dgm:pt>
    <dgm:pt modelId="{41CFCE0A-5720-4F18-8AA8-76F1A20FFA03}" type="parTrans" cxnId="{EED3AA81-DF33-49BF-8705-CC2001E66B12}">
      <dgm:prSet/>
      <dgm:spPr/>
      <dgm:t>
        <a:bodyPr/>
        <a:lstStyle/>
        <a:p>
          <a:endParaRPr lang="cs-CZ"/>
        </a:p>
      </dgm:t>
    </dgm:pt>
    <dgm:pt modelId="{C74A8D13-9902-47A8-ADA8-BDC3C7FF4C66}" type="sibTrans" cxnId="{EED3AA81-DF33-49BF-8705-CC2001E66B12}">
      <dgm:prSet/>
      <dgm:spPr/>
      <dgm:t>
        <a:bodyPr/>
        <a:lstStyle/>
        <a:p>
          <a:endParaRPr lang="cs-CZ"/>
        </a:p>
      </dgm:t>
    </dgm:pt>
    <dgm:pt modelId="{EE8413D2-4E3C-4973-AD26-6FA6DBA96433}" type="pres">
      <dgm:prSet presAssocID="{E85C4FFA-C198-4C2E-9060-8E8386C363FC}" presName="diagram" presStyleCnt="0">
        <dgm:presLayoutVars>
          <dgm:chPref val="1"/>
          <dgm:dir/>
          <dgm:animOne val="branch"/>
          <dgm:animLvl val="lvl"/>
          <dgm:resizeHandles val="exact"/>
        </dgm:presLayoutVars>
      </dgm:prSet>
      <dgm:spPr/>
      <dgm:t>
        <a:bodyPr/>
        <a:lstStyle/>
        <a:p>
          <a:endParaRPr lang="cs-CZ"/>
        </a:p>
      </dgm:t>
    </dgm:pt>
    <dgm:pt modelId="{38472D3F-8E21-4A6D-84A4-6B846A76029D}" type="pres">
      <dgm:prSet presAssocID="{02CFA21E-EE69-483B-816C-40228BC3C76C}" presName="root1" presStyleCnt="0"/>
      <dgm:spPr/>
    </dgm:pt>
    <dgm:pt modelId="{543A0B41-DBC1-4265-836C-CB5BF078BE7C}" type="pres">
      <dgm:prSet presAssocID="{02CFA21E-EE69-483B-816C-40228BC3C76C}" presName="LevelOneTextNode" presStyleLbl="node0" presStyleIdx="0" presStyleCnt="1" custScaleX="134247">
        <dgm:presLayoutVars>
          <dgm:chPref val="3"/>
        </dgm:presLayoutVars>
      </dgm:prSet>
      <dgm:spPr/>
      <dgm:t>
        <a:bodyPr/>
        <a:lstStyle/>
        <a:p>
          <a:endParaRPr lang="cs-CZ"/>
        </a:p>
      </dgm:t>
    </dgm:pt>
    <dgm:pt modelId="{F7328292-A54F-4C05-968E-B38225F3D714}" type="pres">
      <dgm:prSet presAssocID="{02CFA21E-EE69-483B-816C-40228BC3C76C}" presName="level2hierChild" presStyleCnt="0"/>
      <dgm:spPr/>
    </dgm:pt>
    <dgm:pt modelId="{22FD64A6-176E-4CF6-A1A8-A5BD07DFDE56}" type="pres">
      <dgm:prSet presAssocID="{0F37236E-25FF-4ADC-9897-5FF73D938935}" presName="conn2-1" presStyleLbl="parChTrans1D2" presStyleIdx="0" presStyleCnt="3"/>
      <dgm:spPr/>
      <dgm:t>
        <a:bodyPr/>
        <a:lstStyle/>
        <a:p>
          <a:endParaRPr lang="cs-CZ"/>
        </a:p>
      </dgm:t>
    </dgm:pt>
    <dgm:pt modelId="{1AF0B4FE-C079-4C32-9908-CE37B5437631}" type="pres">
      <dgm:prSet presAssocID="{0F37236E-25FF-4ADC-9897-5FF73D938935}" presName="connTx" presStyleLbl="parChTrans1D2" presStyleIdx="0" presStyleCnt="3"/>
      <dgm:spPr/>
      <dgm:t>
        <a:bodyPr/>
        <a:lstStyle/>
        <a:p>
          <a:endParaRPr lang="cs-CZ"/>
        </a:p>
      </dgm:t>
    </dgm:pt>
    <dgm:pt modelId="{4F759AD0-E059-4BAE-8392-8BFA2471ECFF}" type="pres">
      <dgm:prSet presAssocID="{BB551FBF-11A9-4943-90B7-8B4F11753121}" presName="root2" presStyleCnt="0"/>
      <dgm:spPr/>
    </dgm:pt>
    <dgm:pt modelId="{8A8C0298-B737-40BE-82F2-3D8A6FFB6254}" type="pres">
      <dgm:prSet presAssocID="{BB551FBF-11A9-4943-90B7-8B4F11753121}" presName="LevelTwoTextNode" presStyleLbl="node2" presStyleIdx="0" presStyleCnt="3" custScaleX="138201">
        <dgm:presLayoutVars>
          <dgm:chPref val="3"/>
        </dgm:presLayoutVars>
      </dgm:prSet>
      <dgm:spPr/>
      <dgm:t>
        <a:bodyPr/>
        <a:lstStyle/>
        <a:p>
          <a:endParaRPr lang="cs-CZ"/>
        </a:p>
      </dgm:t>
    </dgm:pt>
    <dgm:pt modelId="{4EE21B3B-CA25-4DD3-8B74-C85DE10D3BD1}" type="pres">
      <dgm:prSet presAssocID="{BB551FBF-11A9-4943-90B7-8B4F11753121}" presName="level3hierChild" presStyleCnt="0"/>
      <dgm:spPr/>
    </dgm:pt>
    <dgm:pt modelId="{8B289763-1D24-4394-96A4-ECDD61D5B2F5}" type="pres">
      <dgm:prSet presAssocID="{25916D4F-C9FA-4365-9133-382B0A4F1D9B}" presName="conn2-1" presStyleLbl="parChTrans1D2" presStyleIdx="1" presStyleCnt="3"/>
      <dgm:spPr/>
      <dgm:t>
        <a:bodyPr/>
        <a:lstStyle/>
        <a:p>
          <a:endParaRPr lang="cs-CZ"/>
        </a:p>
      </dgm:t>
    </dgm:pt>
    <dgm:pt modelId="{E9BA31DD-A49D-4651-8DBE-F0590A6815A5}" type="pres">
      <dgm:prSet presAssocID="{25916D4F-C9FA-4365-9133-382B0A4F1D9B}" presName="connTx" presStyleLbl="parChTrans1D2" presStyleIdx="1" presStyleCnt="3"/>
      <dgm:spPr/>
      <dgm:t>
        <a:bodyPr/>
        <a:lstStyle/>
        <a:p>
          <a:endParaRPr lang="cs-CZ"/>
        </a:p>
      </dgm:t>
    </dgm:pt>
    <dgm:pt modelId="{A22B88BA-7A0D-4F0C-B462-242DE5E188FD}" type="pres">
      <dgm:prSet presAssocID="{0CFDCB96-1466-4C01-9266-4D358D21A2CB}" presName="root2" presStyleCnt="0"/>
      <dgm:spPr/>
    </dgm:pt>
    <dgm:pt modelId="{5B40CD3E-903B-48B0-9C9F-5515AE71CA53}" type="pres">
      <dgm:prSet presAssocID="{0CFDCB96-1466-4C01-9266-4D358D21A2CB}" presName="LevelTwoTextNode" presStyleLbl="node2" presStyleIdx="1" presStyleCnt="3" custScaleX="138411">
        <dgm:presLayoutVars>
          <dgm:chPref val="3"/>
        </dgm:presLayoutVars>
      </dgm:prSet>
      <dgm:spPr/>
      <dgm:t>
        <a:bodyPr/>
        <a:lstStyle/>
        <a:p>
          <a:endParaRPr lang="cs-CZ"/>
        </a:p>
      </dgm:t>
    </dgm:pt>
    <dgm:pt modelId="{A5AD59BC-94F8-424B-A5BB-C0A3B4A2EFE5}" type="pres">
      <dgm:prSet presAssocID="{0CFDCB96-1466-4C01-9266-4D358D21A2CB}" presName="level3hierChild" presStyleCnt="0"/>
      <dgm:spPr/>
    </dgm:pt>
    <dgm:pt modelId="{486CF0B9-DF3D-4C83-989B-967FF30FA50F}" type="pres">
      <dgm:prSet presAssocID="{41CFCE0A-5720-4F18-8AA8-76F1A20FFA03}" presName="conn2-1" presStyleLbl="parChTrans1D2" presStyleIdx="2" presStyleCnt="3"/>
      <dgm:spPr/>
      <dgm:t>
        <a:bodyPr/>
        <a:lstStyle/>
        <a:p>
          <a:endParaRPr lang="cs-CZ"/>
        </a:p>
      </dgm:t>
    </dgm:pt>
    <dgm:pt modelId="{4981BCAC-02E7-462F-96B2-0D7DE976B08E}" type="pres">
      <dgm:prSet presAssocID="{41CFCE0A-5720-4F18-8AA8-76F1A20FFA03}" presName="connTx" presStyleLbl="parChTrans1D2" presStyleIdx="2" presStyleCnt="3"/>
      <dgm:spPr/>
      <dgm:t>
        <a:bodyPr/>
        <a:lstStyle/>
        <a:p>
          <a:endParaRPr lang="cs-CZ"/>
        </a:p>
      </dgm:t>
    </dgm:pt>
    <dgm:pt modelId="{B7C50F7E-6A31-4995-8D83-C349B3E8F052}" type="pres">
      <dgm:prSet presAssocID="{A2565073-7395-47A5-A3AD-44E0ECB3EA7B}" presName="root2" presStyleCnt="0"/>
      <dgm:spPr/>
    </dgm:pt>
    <dgm:pt modelId="{2F00264F-88C8-4CF7-9449-33F9F697FD84}" type="pres">
      <dgm:prSet presAssocID="{A2565073-7395-47A5-A3AD-44E0ECB3EA7B}" presName="LevelTwoTextNode" presStyleLbl="node2" presStyleIdx="2" presStyleCnt="3" custScaleX="138001">
        <dgm:presLayoutVars>
          <dgm:chPref val="3"/>
        </dgm:presLayoutVars>
      </dgm:prSet>
      <dgm:spPr/>
      <dgm:t>
        <a:bodyPr/>
        <a:lstStyle/>
        <a:p>
          <a:endParaRPr lang="cs-CZ"/>
        </a:p>
      </dgm:t>
    </dgm:pt>
    <dgm:pt modelId="{E5CC0DCF-0A96-4414-AD2A-2755B8A3FE7E}" type="pres">
      <dgm:prSet presAssocID="{A2565073-7395-47A5-A3AD-44E0ECB3EA7B}" presName="level3hierChild" presStyleCnt="0"/>
      <dgm:spPr/>
    </dgm:pt>
  </dgm:ptLst>
  <dgm:cxnLst>
    <dgm:cxn modelId="{6BEF1470-920F-46AA-8AA0-5D7AB74276C3}" type="presOf" srcId="{02CFA21E-EE69-483B-816C-40228BC3C76C}" destId="{543A0B41-DBC1-4265-836C-CB5BF078BE7C}" srcOrd="0" destOrd="0" presId="urn:microsoft.com/office/officeart/2005/8/layout/hierarchy2"/>
    <dgm:cxn modelId="{8C8A65D6-A196-4A53-8A4A-4FBA6C1F92F2}" type="presOf" srcId="{0F37236E-25FF-4ADC-9897-5FF73D938935}" destId="{1AF0B4FE-C079-4C32-9908-CE37B5437631}" srcOrd="1" destOrd="0" presId="urn:microsoft.com/office/officeart/2005/8/layout/hierarchy2"/>
    <dgm:cxn modelId="{C3AD4517-4922-4351-99F5-6791FE001705}" srcId="{02CFA21E-EE69-483B-816C-40228BC3C76C}" destId="{0CFDCB96-1466-4C01-9266-4D358D21A2CB}" srcOrd="1" destOrd="0" parTransId="{25916D4F-C9FA-4365-9133-382B0A4F1D9B}" sibTransId="{4151E2FC-4B15-4058-A95F-0D21EC666F76}"/>
    <dgm:cxn modelId="{702A4846-8553-4AB0-A6DD-614880736C05}" type="presOf" srcId="{E85C4FFA-C198-4C2E-9060-8E8386C363FC}" destId="{EE8413D2-4E3C-4973-AD26-6FA6DBA96433}" srcOrd="0" destOrd="0" presId="urn:microsoft.com/office/officeart/2005/8/layout/hierarchy2"/>
    <dgm:cxn modelId="{D33F5926-D19D-4BB4-B8F6-13944BD63EEA}" srcId="{02CFA21E-EE69-483B-816C-40228BC3C76C}" destId="{BB551FBF-11A9-4943-90B7-8B4F11753121}" srcOrd="0" destOrd="0" parTransId="{0F37236E-25FF-4ADC-9897-5FF73D938935}" sibTransId="{00F5554F-70B7-420E-B826-20FAF6A84798}"/>
    <dgm:cxn modelId="{6C7D01D3-6073-4A29-9236-E386E95E8B62}" type="presOf" srcId="{BB551FBF-11A9-4943-90B7-8B4F11753121}" destId="{8A8C0298-B737-40BE-82F2-3D8A6FFB6254}" srcOrd="0" destOrd="0" presId="urn:microsoft.com/office/officeart/2005/8/layout/hierarchy2"/>
    <dgm:cxn modelId="{603738F8-A69B-4DCF-A7EC-11DA28977AB6}" type="presOf" srcId="{25916D4F-C9FA-4365-9133-382B0A4F1D9B}" destId="{E9BA31DD-A49D-4651-8DBE-F0590A6815A5}" srcOrd="1" destOrd="0" presId="urn:microsoft.com/office/officeart/2005/8/layout/hierarchy2"/>
    <dgm:cxn modelId="{EED3AA81-DF33-49BF-8705-CC2001E66B12}" srcId="{02CFA21E-EE69-483B-816C-40228BC3C76C}" destId="{A2565073-7395-47A5-A3AD-44E0ECB3EA7B}" srcOrd="2" destOrd="0" parTransId="{41CFCE0A-5720-4F18-8AA8-76F1A20FFA03}" sibTransId="{C74A8D13-9902-47A8-ADA8-BDC3C7FF4C66}"/>
    <dgm:cxn modelId="{8E977EC9-DCA2-48B6-9630-033DD37DAA8E}" type="presOf" srcId="{0CFDCB96-1466-4C01-9266-4D358D21A2CB}" destId="{5B40CD3E-903B-48B0-9C9F-5515AE71CA53}" srcOrd="0" destOrd="0" presId="urn:microsoft.com/office/officeart/2005/8/layout/hierarchy2"/>
    <dgm:cxn modelId="{5495C944-6C35-4E3C-BA09-6D2E831480D9}" type="presOf" srcId="{0F37236E-25FF-4ADC-9897-5FF73D938935}" destId="{22FD64A6-176E-4CF6-A1A8-A5BD07DFDE56}" srcOrd="0" destOrd="0" presId="urn:microsoft.com/office/officeart/2005/8/layout/hierarchy2"/>
    <dgm:cxn modelId="{0A1690AC-CDED-48FA-A338-7CEC4A49A4AC}" type="presOf" srcId="{41CFCE0A-5720-4F18-8AA8-76F1A20FFA03}" destId="{486CF0B9-DF3D-4C83-989B-967FF30FA50F}" srcOrd="0" destOrd="0" presId="urn:microsoft.com/office/officeart/2005/8/layout/hierarchy2"/>
    <dgm:cxn modelId="{CA1E2706-1405-4C84-A08B-3F890240B427}" type="presOf" srcId="{41CFCE0A-5720-4F18-8AA8-76F1A20FFA03}" destId="{4981BCAC-02E7-462F-96B2-0D7DE976B08E}" srcOrd="1" destOrd="0" presId="urn:microsoft.com/office/officeart/2005/8/layout/hierarchy2"/>
    <dgm:cxn modelId="{36678001-EEF0-422F-9787-43FEAC8EC0D5}" type="presOf" srcId="{A2565073-7395-47A5-A3AD-44E0ECB3EA7B}" destId="{2F00264F-88C8-4CF7-9449-33F9F697FD84}" srcOrd="0" destOrd="0" presId="urn:microsoft.com/office/officeart/2005/8/layout/hierarchy2"/>
    <dgm:cxn modelId="{0216E67A-A0E4-4213-BDAF-76A3C2B27CA2}" type="presOf" srcId="{25916D4F-C9FA-4365-9133-382B0A4F1D9B}" destId="{8B289763-1D24-4394-96A4-ECDD61D5B2F5}" srcOrd="0" destOrd="0" presId="urn:microsoft.com/office/officeart/2005/8/layout/hierarchy2"/>
    <dgm:cxn modelId="{9713970B-EF80-49C6-9CF3-8AD56277A51B}" srcId="{E85C4FFA-C198-4C2E-9060-8E8386C363FC}" destId="{02CFA21E-EE69-483B-816C-40228BC3C76C}" srcOrd="0" destOrd="0" parTransId="{C597E3A0-E771-4DC4-B5A0-F526C9BBA2BC}" sibTransId="{27189297-AF08-444D-824D-B4868AE7DE95}"/>
    <dgm:cxn modelId="{BE8BBADF-ED2C-4D68-9235-EB5B3A3C44D8}" type="presParOf" srcId="{EE8413D2-4E3C-4973-AD26-6FA6DBA96433}" destId="{38472D3F-8E21-4A6D-84A4-6B846A76029D}" srcOrd="0" destOrd="0" presId="urn:microsoft.com/office/officeart/2005/8/layout/hierarchy2"/>
    <dgm:cxn modelId="{0A5A310C-74BA-40A1-A5BC-67E02EC0052A}" type="presParOf" srcId="{38472D3F-8E21-4A6D-84A4-6B846A76029D}" destId="{543A0B41-DBC1-4265-836C-CB5BF078BE7C}" srcOrd="0" destOrd="0" presId="urn:microsoft.com/office/officeart/2005/8/layout/hierarchy2"/>
    <dgm:cxn modelId="{A0C46068-BB40-444D-B6B4-AA931CACA1F0}" type="presParOf" srcId="{38472D3F-8E21-4A6D-84A4-6B846A76029D}" destId="{F7328292-A54F-4C05-968E-B38225F3D714}" srcOrd="1" destOrd="0" presId="urn:microsoft.com/office/officeart/2005/8/layout/hierarchy2"/>
    <dgm:cxn modelId="{5064BE81-428E-41AD-BBFD-499BEF48F5CB}" type="presParOf" srcId="{F7328292-A54F-4C05-968E-B38225F3D714}" destId="{22FD64A6-176E-4CF6-A1A8-A5BD07DFDE56}" srcOrd="0" destOrd="0" presId="urn:microsoft.com/office/officeart/2005/8/layout/hierarchy2"/>
    <dgm:cxn modelId="{AE9488D3-22B7-44C5-BCAB-9C40081057BD}" type="presParOf" srcId="{22FD64A6-176E-4CF6-A1A8-A5BD07DFDE56}" destId="{1AF0B4FE-C079-4C32-9908-CE37B5437631}" srcOrd="0" destOrd="0" presId="urn:microsoft.com/office/officeart/2005/8/layout/hierarchy2"/>
    <dgm:cxn modelId="{72743C19-C205-4FFA-B1F1-D3CF050E4B9A}" type="presParOf" srcId="{F7328292-A54F-4C05-968E-B38225F3D714}" destId="{4F759AD0-E059-4BAE-8392-8BFA2471ECFF}" srcOrd="1" destOrd="0" presId="urn:microsoft.com/office/officeart/2005/8/layout/hierarchy2"/>
    <dgm:cxn modelId="{27F13799-4E56-4A8E-9224-48567DC9CDCA}" type="presParOf" srcId="{4F759AD0-E059-4BAE-8392-8BFA2471ECFF}" destId="{8A8C0298-B737-40BE-82F2-3D8A6FFB6254}" srcOrd="0" destOrd="0" presId="urn:microsoft.com/office/officeart/2005/8/layout/hierarchy2"/>
    <dgm:cxn modelId="{2CF37B0B-F900-4724-9872-DAAA6F59F315}" type="presParOf" srcId="{4F759AD0-E059-4BAE-8392-8BFA2471ECFF}" destId="{4EE21B3B-CA25-4DD3-8B74-C85DE10D3BD1}" srcOrd="1" destOrd="0" presId="urn:microsoft.com/office/officeart/2005/8/layout/hierarchy2"/>
    <dgm:cxn modelId="{86ED0BDD-D0C1-45EB-AC61-BBED5489B7ED}" type="presParOf" srcId="{F7328292-A54F-4C05-968E-B38225F3D714}" destId="{8B289763-1D24-4394-96A4-ECDD61D5B2F5}" srcOrd="2" destOrd="0" presId="urn:microsoft.com/office/officeart/2005/8/layout/hierarchy2"/>
    <dgm:cxn modelId="{D3ECDB82-D5D9-41D6-A0D7-26C1BDF1E5DB}" type="presParOf" srcId="{8B289763-1D24-4394-96A4-ECDD61D5B2F5}" destId="{E9BA31DD-A49D-4651-8DBE-F0590A6815A5}" srcOrd="0" destOrd="0" presId="urn:microsoft.com/office/officeart/2005/8/layout/hierarchy2"/>
    <dgm:cxn modelId="{617D3760-2CE5-4640-98E7-03ADF5D0EEFD}" type="presParOf" srcId="{F7328292-A54F-4C05-968E-B38225F3D714}" destId="{A22B88BA-7A0D-4F0C-B462-242DE5E188FD}" srcOrd="3" destOrd="0" presId="urn:microsoft.com/office/officeart/2005/8/layout/hierarchy2"/>
    <dgm:cxn modelId="{2F620309-5132-4142-A110-7F088CD0336F}" type="presParOf" srcId="{A22B88BA-7A0D-4F0C-B462-242DE5E188FD}" destId="{5B40CD3E-903B-48B0-9C9F-5515AE71CA53}" srcOrd="0" destOrd="0" presId="urn:microsoft.com/office/officeart/2005/8/layout/hierarchy2"/>
    <dgm:cxn modelId="{09C870F8-CCD9-47AC-B41F-134205BF5541}" type="presParOf" srcId="{A22B88BA-7A0D-4F0C-B462-242DE5E188FD}" destId="{A5AD59BC-94F8-424B-A5BB-C0A3B4A2EFE5}" srcOrd="1" destOrd="0" presId="urn:microsoft.com/office/officeart/2005/8/layout/hierarchy2"/>
    <dgm:cxn modelId="{5F5C3A30-E704-447A-A58D-6D744F059716}" type="presParOf" srcId="{F7328292-A54F-4C05-968E-B38225F3D714}" destId="{486CF0B9-DF3D-4C83-989B-967FF30FA50F}" srcOrd="4" destOrd="0" presId="urn:microsoft.com/office/officeart/2005/8/layout/hierarchy2"/>
    <dgm:cxn modelId="{82849526-E6A8-483B-BC47-12FDBBCD1A7B}" type="presParOf" srcId="{486CF0B9-DF3D-4C83-989B-967FF30FA50F}" destId="{4981BCAC-02E7-462F-96B2-0D7DE976B08E}" srcOrd="0" destOrd="0" presId="urn:microsoft.com/office/officeart/2005/8/layout/hierarchy2"/>
    <dgm:cxn modelId="{63476AF2-0BD0-41E5-A6D4-2B1560DA8299}" type="presParOf" srcId="{F7328292-A54F-4C05-968E-B38225F3D714}" destId="{B7C50F7E-6A31-4995-8D83-C349B3E8F052}" srcOrd="5" destOrd="0" presId="urn:microsoft.com/office/officeart/2005/8/layout/hierarchy2"/>
    <dgm:cxn modelId="{A0A0BB27-4BB3-4996-A8B3-0AA422C0136B}" type="presParOf" srcId="{B7C50F7E-6A31-4995-8D83-C349B3E8F052}" destId="{2F00264F-88C8-4CF7-9449-33F9F697FD84}" srcOrd="0" destOrd="0" presId="urn:microsoft.com/office/officeart/2005/8/layout/hierarchy2"/>
    <dgm:cxn modelId="{CA2FB7E4-9E6A-47DD-92A5-B3146B30F74C}" type="presParOf" srcId="{B7C50F7E-6A31-4995-8D83-C349B3E8F052}" destId="{E5CC0DCF-0A96-4414-AD2A-2755B8A3FE7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AB708D-4DD9-4C14-9C64-73EF03DE846C}" type="doc">
      <dgm:prSet loTypeId="urn:microsoft.com/office/officeart/2005/8/layout/vList3" loCatId="list" qsTypeId="urn:microsoft.com/office/officeart/2005/8/quickstyle/simple1" qsCatId="simple" csTypeId="urn:microsoft.com/office/officeart/2005/8/colors/accent1_1" csCatId="accent1" phldr="1"/>
      <dgm:spPr/>
      <dgm:t>
        <a:bodyPr/>
        <a:lstStyle/>
        <a:p>
          <a:endParaRPr lang="cs-CZ"/>
        </a:p>
      </dgm:t>
    </dgm:pt>
    <dgm:pt modelId="{034BE1E7-0B02-4638-89EA-DEBFDA0F87F2}">
      <dgm:prSet/>
      <dgm:spPr/>
      <dgm:t>
        <a:bodyPr/>
        <a:lstStyle/>
        <a:p>
          <a:pPr algn="l"/>
          <a:r>
            <a:rPr lang="cs-CZ" sz="4000" b="1" dirty="0">
              <a:solidFill>
                <a:schemeClr val="accent1">
                  <a:lumMod val="75000"/>
                </a:schemeClr>
              </a:solidFill>
              <a:effectLst>
                <a:outerShdw blurRad="38100" dist="38100" dir="2700000" algn="tl">
                  <a:srgbClr val="000000">
                    <a:alpha val="43137"/>
                  </a:srgbClr>
                </a:outerShdw>
              </a:effectLst>
            </a:rPr>
            <a:t>Příspěvek na péči</a:t>
          </a:r>
        </a:p>
      </dgm:t>
    </dgm:pt>
    <dgm:pt modelId="{122DD671-997A-421C-9C7F-0A39619DA994}" type="parTrans" cxnId="{332DFFBD-75AF-49AC-9E7F-103F55A1486C}">
      <dgm:prSet/>
      <dgm:spPr/>
      <dgm:t>
        <a:bodyPr/>
        <a:lstStyle/>
        <a:p>
          <a:endParaRPr lang="cs-CZ"/>
        </a:p>
      </dgm:t>
    </dgm:pt>
    <dgm:pt modelId="{BE953CD4-7DA5-4EC5-B63A-13289992E6E9}" type="sibTrans" cxnId="{332DFFBD-75AF-49AC-9E7F-103F55A1486C}">
      <dgm:prSet/>
      <dgm:spPr/>
      <dgm:t>
        <a:bodyPr/>
        <a:lstStyle/>
        <a:p>
          <a:endParaRPr lang="cs-CZ"/>
        </a:p>
      </dgm:t>
    </dgm:pt>
    <dgm:pt modelId="{4E7D7882-572A-4A7B-B659-76366E86F0C8}">
      <dgm:prSet custT="1"/>
      <dgm:spPr/>
      <dgm:t>
        <a:bodyPr/>
        <a:lstStyle/>
        <a:p>
          <a:pPr algn="just"/>
          <a:r>
            <a:rPr lang="cs-CZ" sz="2000" dirty="0"/>
            <a:t>příspěvkem se stát podílí na zajištění sociálních služeb nebo jiných forem pomoci při zvládání základních životních potřeb</a:t>
          </a:r>
        </a:p>
      </dgm:t>
    </dgm:pt>
    <dgm:pt modelId="{C18F5DD7-A909-46CC-A14F-7D8E6902D1E8}" type="parTrans" cxnId="{938F64FF-57CF-42B5-997D-A224A2FCC91B}">
      <dgm:prSet/>
      <dgm:spPr/>
      <dgm:t>
        <a:bodyPr/>
        <a:lstStyle/>
        <a:p>
          <a:endParaRPr lang="cs-CZ"/>
        </a:p>
      </dgm:t>
    </dgm:pt>
    <dgm:pt modelId="{961C7FD3-70D2-4F86-9AC0-CFEAA2DDF744}" type="sibTrans" cxnId="{938F64FF-57CF-42B5-997D-A224A2FCC91B}">
      <dgm:prSet/>
      <dgm:spPr/>
      <dgm:t>
        <a:bodyPr/>
        <a:lstStyle/>
        <a:p>
          <a:endParaRPr lang="cs-CZ"/>
        </a:p>
      </dgm:t>
    </dgm:pt>
    <dgm:pt modelId="{1730948B-1F7F-44C5-B670-D3F687AD47C2}">
      <dgm:prSet custT="1"/>
      <dgm:spPr/>
      <dgm:t>
        <a:bodyPr/>
        <a:lstStyle/>
        <a:p>
          <a:pPr algn="just"/>
          <a:r>
            <a:rPr lang="cs-CZ" sz="2000" dirty="0"/>
            <a:t>legislativně upravuje </a:t>
          </a:r>
          <a:r>
            <a:rPr lang="cs-CZ" sz="2000" b="1" dirty="0">
              <a:solidFill>
                <a:schemeClr val="accent2">
                  <a:lumMod val="75000"/>
                </a:schemeClr>
              </a:solidFill>
            </a:rPr>
            <a:t>zákon č. 108/2006 Sb., o sociálních službách</a:t>
          </a:r>
          <a:r>
            <a:rPr lang="cs-CZ" sz="2000" b="0" dirty="0">
              <a:solidFill>
                <a:schemeClr val="tx1"/>
              </a:solidFill>
            </a:rPr>
            <a:t>, ve znění pozdějších předpisů </a:t>
          </a:r>
          <a:r>
            <a:rPr lang="cs-CZ" sz="2000" dirty="0"/>
            <a:t>a </a:t>
          </a:r>
          <a:r>
            <a:rPr lang="cs-CZ" sz="2000" b="1" dirty="0">
              <a:solidFill>
                <a:schemeClr val="accent2">
                  <a:lumMod val="75000"/>
                </a:schemeClr>
              </a:solidFill>
            </a:rPr>
            <a:t>vyhláška č. 505/2006 Sb., kterou se provádějí některá ustanovení zákona o sociálních službách</a:t>
          </a:r>
          <a:r>
            <a:rPr lang="cs-CZ" sz="2000" b="0" dirty="0">
              <a:solidFill>
                <a:schemeClr val="tx1"/>
              </a:solidFill>
            </a:rPr>
            <a:t>, ve znění pozdějších předpisů </a:t>
          </a:r>
        </a:p>
      </dgm:t>
    </dgm:pt>
    <dgm:pt modelId="{6C8518DB-669C-4474-8086-A879EF20BF11}" type="parTrans" cxnId="{4F0775EC-F764-419D-8F51-AFFE29C7B23E}">
      <dgm:prSet/>
      <dgm:spPr/>
      <dgm:t>
        <a:bodyPr/>
        <a:lstStyle/>
        <a:p>
          <a:endParaRPr lang="cs-CZ"/>
        </a:p>
      </dgm:t>
    </dgm:pt>
    <dgm:pt modelId="{A037C703-2D2F-497C-B511-797D8C0507A4}" type="sibTrans" cxnId="{4F0775EC-F764-419D-8F51-AFFE29C7B23E}">
      <dgm:prSet/>
      <dgm:spPr/>
      <dgm:t>
        <a:bodyPr/>
        <a:lstStyle/>
        <a:p>
          <a:endParaRPr lang="cs-CZ"/>
        </a:p>
      </dgm:t>
    </dgm:pt>
    <dgm:pt modelId="{AE268700-88DB-4457-BF8A-DDD46CFA5A5B}" type="pres">
      <dgm:prSet presAssocID="{4BAB708D-4DD9-4C14-9C64-73EF03DE846C}" presName="linearFlow" presStyleCnt="0">
        <dgm:presLayoutVars>
          <dgm:dir/>
          <dgm:resizeHandles val="exact"/>
        </dgm:presLayoutVars>
      </dgm:prSet>
      <dgm:spPr/>
      <dgm:t>
        <a:bodyPr/>
        <a:lstStyle/>
        <a:p>
          <a:endParaRPr lang="cs-CZ"/>
        </a:p>
      </dgm:t>
    </dgm:pt>
    <dgm:pt modelId="{59C57B09-6527-4B92-8BEA-D253DB7BB03A}" type="pres">
      <dgm:prSet presAssocID="{034BE1E7-0B02-4638-89EA-DEBFDA0F87F2}" presName="composite" presStyleCnt="0"/>
      <dgm:spPr/>
    </dgm:pt>
    <dgm:pt modelId="{6146B958-F136-4C95-8BE8-2BCE2CBCB79D}" type="pres">
      <dgm:prSet presAssocID="{034BE1E7-0B02-4638-89EA-DEBFDA0F87F2}" presName="imgShp" presStyleLbl="fgImgPlace1" presStyleIdx="0" presStyleCnt="1" custScaleX="121226" custScaleY="128243" custLinFactNeighborX="-7194" custLinFactNeighborY="975"/>
      <dgm:spPr>
        <a:blipFill>
          <a:blip xmlns:r="http://schemas.openxmlformats.org/officeDocument/2006/relationships" r:embed="rId1">
            <a:extLst>
              <a:ext uri="{28A0092B-C50C-407E-A947-70E740481C1C}">
                <a14:useLocalDpi xmlns:a14="http://schemas.microsoft.com/office/drawing/2010/main" val="0"/>
              </a:ext>
            </a:extLst>
          </a:blip>
          <a:srcRect/>
          <a:stretch>
            <a:fillRect l="-34000" r="-34000"/>
          </a:stretch>
        </a:blipFill>
      </dgm:spPr>
    </dgm:pt>
    <dgm:pt modelId="{E7DD1990-7EC6-4040-BBE0-2CEBCA992302}" type="pres">
      <dgm:prSet presAssocID="{034BE1E7-0B02-4638-89EA-DEBFDA0F87F2}" presName="txShp" presStyleLbl="node1" presStyleIdx="0" presStyleCnt="1" custScaleX="126271" custScaleY="118860" custLinFactNeighborX="3593" custLinFactNeighborY="244">
        <dgm:presLayoutVars>
          <dgm:bulletEnabled val="1"/>
        </dgm:presLayoutVars>
      </dgm:prSet>
      <dgm:spPr/>
      <dgm:t>
        <a:bodyPr/>
        <a:lstStyle/>
        <a:p>
          <a:endParaRPr lang="cs-CZ"/>
        </a:p>
      </dgm:t>
    </dgm:pt>
  </dgm:ptLst>
  <dgm:cxnLst>
    <dgm:cxn modelId="{9414A53E-AAA9-4910-8193-5D2BB8A61F2C}" type="presOf" srcId="{4BAB708D-4DD9-4C14-9C64-73EF03DE846C}" destId="{AE268700-88DB-4457-BF8A-DDD46CFA5A5B}" srcOrd="0" destOrd="0" presId="urn:microsoft.com/office/officeart/2005/8/layout/vList3"/>
    <dgm:cxn modelId="{938F64FF-57CF-42B5-997D-A224A2FCC91B}" srcId="{034BE1E7-0B02-4638-89EA-DEBFDA0F87F2}" destId="{4E7D7882-572A-4A7B-B659-76366E86F0C8}" srcOrd="0" destOrd="0" parTransId="{C18F5DD7-A909-46CC-A14F-7D8E6902D1E8}" sibTransId="{961C7FD3-70D2-4F86-9AC0-CFEAA2DDF744}"/>
    <dgm:cxn modelId="{4F0775EC-F764-419D-8F51-AFFE29C7B23E}" srcId="{034BE1E7-0B02-4638-89EA-DEBFDA0F87F2}" destId="{1730948B-1F7F-44C5-B670-D3F687AD47C2}" srcOrd="1" destOrd="0" parTransId="{6C8518DB-669C-4474-8086-A879EF20BF11}" sibTransId="{A037C703-2D2F-497C-B511-797D8C0507A4}"/>
    <dgm:cxn modelId="{332DFFBD-75AF-49AC-9E7F-103F55A1486C}" srcId="{4BAB708D-4DD9-4C14-9C64-73EF03DE846C}" destId="{034BE1E7-0B02-4638-89EA-DEBFDA0F87F2}" srcOrd="0" destOrd="0" parTransId="{122DD671-997A-421C-9C7F-0A39619DA994}" sibTransId="{BE953CD4-7DA5-4EC5-B63A-13289992E6E9}"/>
    <dgm:cxn modelId="{A02889B9-9063-4511-B12B-7382AFE5705B}" type="presOf" srcId="{4E7D7882-572A-4A7B-B659-76366E86F0C8}" destId="{E7DD1990-7EC6-4040-BBE0-2CEBCA992302}" srcOrd="0" destOrd="1" presId="urn:microsoft.com/office/officeart/2005/8/layout/vList3"/>
    <dgm:cxn modelId="{1713C0A4-CA25-4A3F-A235-BE0FEAC73ABF}" type="presOf" srcId="{034BE1E7-0B02-4638-89EA-DEBFDA0F87F2}" destId="{E7DD1990-7EC6-4040-BBE0-2CEBCA992302}" srcOrd="0" destOrd="0" presId="urn:microsoft.com/office/officeart/2005/8/layout/vList3"/>
    <dgm:cxn modelId="{40A764E7-EE5F-400E-A07C-689DEFD71F65}" type="presOf" srcId="{1730948B-1F7F-44C5-B670-D3F687AD47C2}" destId="{E7DD1990-7EC6-4040-BBE0-2CEBCA992302}" srcOrd="0" destOrd="2" presId="urn:microsoft.com/office/officeart/2005/8/layout/vList3"/>
    <dgm:cxn modelId="{9C348929-D87B-4282-8AA1-6629199225F3}" type="presParOf" srcId="{AE268700-88DB-4457-BF8A-DDD46CFA5A5B}" destId="{59C57B09-6527-4B92-8BEA-D253DB7BB03A}" srcOrd="0" destOrd="0" presId="urn:microsoft.com/office/officeart/2005/8/layout/vList3"/>
    <dgm:cxn modelId="{B108EB57-2FA3-4F07-BFF6-C32D143BF552}" type="presParOf" srcId="{59C57B09-6527-4B92-8BEA-D253DB7BB03A}" destId="{6146B958-F136-4C95-8BE8-2BCE2CBCB79D}" srcOrd="0" destOrd="0" presId="urn:microsoft.com/office/officeart/2005/8/layout/vList3"/>
    <dgm:cxn modelId="{23114508-DF84-4E62-BF12-94D6DBCBA1FA}" type="presParOf" srcId="{59C57B09-6527-4B92-8BEA-D253DB7BB03A}" destId="{E7DD1990-7EC6-4040-BBE0-2CEBCA99230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F7D5F0E-8529-4A28-A1CA-7059016EC546}"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cs-CZ"/>
        </a:p>
      </dgm:t>
    </dgm:pt>
    <dgm:pt modelId="{CD9F1E80-1186-404B-9F52-E4769DFA7C80}">
      <dgm:prSet custT="1"/>
      <dgm:spPr>
        <a:solidFill>
          <a:schemeClr val="bg2">
            <a:lumMod val="50000"/>
          </a:schemeClr>
        </a:solidFill>
      </dgm:spPr>
      <dgm:t>
        <a:bodyPr/>
        <a:lstStyle/>
        <a:p>
          <a:r>
            <a:rPr lang="cs-CZ" sz="2400" b="1" dirty="0">
              <a:effectLst>
                <a:outerShdw blurRad="38100" dist="38100" dir="2700000" algn="tl">
                  <a:srgbClr val="000000">
                    <a:alpha val="43137"/>
                  </a:srgbClr>
                </a:outerShdw>
              </a:effectLst>
            </a:rPr>
            <a:t>Dávky státní sociální podpory</a:t>
          </a:r>
          <a:endParaRPr lang="cs-CZ" sz="2400" dirty="0">
            <a:effectLst>
              <a:outerShdw blurRad="38100" dist="38100" dir="2700000" algn="tl">
                <a:srgbClr val="000000">
                  <a:alpha val="43137"/>
                </a:srgbClr>
              </a:outerShdw>
            </a:effectLst>
          </a:endParaRPr>
        </a:p>
      </dgm:t>
    </dgm:pt>
    <dgm:pt modelId="{0D21DF2E-B4D2-41C8-89A2-4B6324F9C0D3}" type="parTrans" cxnId="{AF209D45-4686-442D-BB32-8B60D24C9E7F}">
      <dgm:prSet/>
      <dgm:spPr/>
      <dgm:t>
        <a:bodyPr/>
        <a:lstStyle/>
        <a:p>
          <a:endParaRPr lang="cs-CZ"/>
        </a:p>
      </dgm:t>
    </dgm:pt>
    <dgm:pt modelId="{53165A4B-9481-4129-AFE8-FC8BC9AE85DC}" type="sibTrans" cxnId="{AF209D45-4686-442D-BB32-8B60D24C9E7F}">
      <dgm:prSet/>
      <dgm:spPr/>
      <dgm:t>
        <a:bodyPr/>
        <a:lstStyle/>
        <a:p>
          <a:endParaRPr lang="cs-CZ"/>
        </a:p>
      </dgm:t>
    </dgm:pt>
    <dgm:pt modelId="{5983668A-4AB8-4DFD-BA0D-BED05AF3D7DA}">
      <dgm:prSet custT="1"/>
      <dgm:spPr>
        <a:solidFill>
          <a:schemeClr val="accent1">
            <a:lumMod val="75000"/>
          </a:schemeClr>
        </a:solidFill>
      </dgm:spPr>
      <dgm:t>
        <a:bodyPr/>
        <a:lstStyle/>
        <a:p>
          <a:r>
            <a:rPr lang="cs-CZ" sz="2100" b="1" dirty="0">
              <a:solidFill>
                <a:schemeClr val="bg1">
                  <a:lumMod val="95000"/>
                </a:schemeClr>
              </a:solidFill>
            </a:rPr>
            <a:t>Testované na příjmu</a:t>
          </a:r>
          <a:endParaRPr lang="cs-CZ" sz="2100" dirty="0">
            <a:solidFill>
              <a:schemeClr val="bg1">
                <a:lumMod val="95000"/>
              </a:schemeClr>
            </a:solidFill>
          </a:endParaRPr>
        </a:p>
      </dgm:t>
    </dgm:pt>
    <dgm:pt modelId="{5BA30563-CA65-48AA-A206-3BB63AD0624C}" type="parTrans" cxnId="{86D0BE6F-04D3-44EF-8E5E-B3878EF709CE}">
      <dgm:prSet/>
      <dgm:spPr/>
      <dgm:t>
        <a:bodyPr/>
        <a:lstStyle/>
        <a:p>
          <a:endParaRPr lang="cs-CZ"/>
        </a:p>
      </dgm:t>
    </dgm:pt>
    <dgm:pt modelId="{95BFEC7D-A8B5-403D-AD74-53EAF68EEB92}" type="sibTrans" cxnId="{86D0BE6F-04D3-44EF-8E5E-B3878EF709CE}">
      <dgm:prSet/>
      <dgm:spPr/>
      <dgm:t>
        <a:bodyPr/>
        <a:lstStyle/>
        <a:p>
          <a:endParaRPr lang="cs-CZ"/>
        </a:p>
      </dgm:t>
    </dgm:pt>
    <dgm:pt modelId="{84BDE0F5-F0BB-4904-A17D-66F3B4ED78D0}">
      <dgm:prSet/>
      <dgm:spPr/>
      <dgm:t>
        <a:bodyPr/>
        <a:lstStyle/>
        <a:p>
          <a:r>
            <a:rPr lang="cs-CZ" b="1" dirty="0">
              <a:solidFill>
                <a:schemeClr val="tx1"/>
              </a:solidFill>
            </a:rPr>
            <a:t>Přídavek na dítě</a:t>
          </a:r>
        </a:p>
      </dgm:t>
    </dgm:pt>
    <dgm:pt modelId="{B50364CB-112D-44B1-B8A8-0FDFA61410FF}" type="parTrans" cxnId="{E991837B-D33D-46F3-93AE-029AFC573C59}">
      <dgm:prSet/>
      <dgm:spPr/>
      <dgm:t>
        <a:bodyPr/>
        <a:lstStyle/>
        <a:p>
          <a:endParaRPr lang="cs-CZ"/>
        </a:p>
      </dgm:t>
    </dgm:pt>
    <dgm:pt modelId="{76F1EF50-B014-4783-BDA4-A8F148E23216}" type="sibTrans" cxnId="{E991837B-D33D-46F3-93AE-029AFC573C59}">
      <dgm:prSet/>
      <dgm:spPr/>
      <dgm:t>
        <a:bodyPr/>
        <a:lstStyle/>
        <a:p>
          <a:endParaRPr lang="cs-CZ"/>
        </a:p>
      </dgm:t>
    </dgm:pt>
    <dgm:pt modelId="{883A5176-7282-4353-AA70-91C0EB24A2A2}">
      <dgm:prSet/>
      <dgm:spPr>
        <a:solidFill>
          <a:schemeClr val="accent6">
            <a:lumMod val="75000"/>
          </a:schemeClr>
        </a:solidFill>
      </dgm:spPr>
      <dgm:t>
        <a:bodyPr/>
        <a:lstStyle/>
        <a:p>
          <a:r>
            <a:rPr lang="cs-CZ" b="1" dirty="0">
              <a:solidFill>
                <a:schemeClr val="tx1"/>
              </a:solidFill>
            </a:rPr>
            <a:t>Příspěvek na bydlení</a:t>
          </a:r>
          <a:endParaRPr lang="cs-CZ" dirty="0">
            <a:solidFill>
              <a:schemeClr val="tx1"/>
            </a:solidFill>
          </a:endParaRPr>
        </a:p>
      </dgm:t>
    </dgm:pt>
    <dgm:pt modelId="{D6B27BDB-D5DA-4DA9-9A1A-05B5DF80AF67}" type="parTrans" cxnId="{E53ACF55-6C91-45F7-8022-C78C73275A56}">
      <dgm:prSet/>
      <dgm:spPr/>
      <dgm:t>
        <a:bodyPr/>
        <a:lstStyle/>
        <a:p>
          <a:endParaRPr lang="cs-CZ"/>
        </a:p>
      </dgm:t>
    </dgm:pt>
    <dgm:pt modelId="{57D797B8-754F-4A89-9864-386DEB19C00F}" type="sibTrans" cxnId="{E53ACF55-6C91-45F7-8022-C78C73275A56}">
      <dgm:prSet/>
      <dgm:spPr/>
      <dgm:t>
        <a:bodyPr/>
        <a:lstStyle/>
        <a:p>
          <a:endParaRPr lang="cs-CZ"/>
        </a:p>
      </dgm:t>
    </dgm:pt>
    <dgm:pt modelId="{D5B52900-2A45-4C30-A9FC-D6AAB6CE1666}">
      <dgm:prSet/>
      <dgm:spPr>
        <a:solidFill>
          <a:schemeClr val="accent1">
            <a:lumMod val="60000"/>
            <a:lumOff val="40000"/>
          </a:schemeClr>
        </a:solidFill>
      </dgm:spPr>
      <dgm:t>
        <a:bodyPr/>
        <a:lstStyle/>
        <a:p>
          <a:r>
            <a:rPr lang="cs-CZ" b="1" dirty="0">
              <a:solidFill>
                <a:schemeClr val="tx1"/>
              </a:solidFill>
            </a:rPr>
            <a:t>Porodné</a:t>
          </a:r>
        </a:p>
      </dgm:t>
    </dgm:pt>
    <dgm:pt modelId="{1401018C-E6AB-4D90-AA0B-49FCCBFB9CF6}" type="parTrans" cxnId="{FD818D6F-DB9E-4099-A705-C870730DCE0B}">
      <dgm:prSet/>
      <dgm:spPr/>
      <dgm:t>
        <a:bodyPr/>
        <a:lstStyle/>
        <a:p>
          <a:endParaRPr lang="cs-CZ"/>
        </a:p>
      </dgm:t>
    </dgm:pt>
    <dgm:pt modelId="{679F2F98-E1E3-4DD1-A72A-02BC548E801B}" type="sibTrans" cxnId="{FD818D6F-DB9E-4099-A705-C870730DCE0B}">
      <dgm:prSet/>
      <dgm:spPr/>
      <dgm:t>
        <a:bodyPr/>
        <a:lstStyle/>
        <a:p>
          <a:endParaRPr lang="cs-CZ"/>
        </a:p>
      </dgm:t>
    </dgm:pt>
    <dgm:pt modelId="{1FDF7075-A179-48BD-8211-6ECA846D5529}">
      <dgm:prSet/>
      <dgm:spPr>
        <a:solidFill>
          <a:schemeClr val="accent2">
            <a:lumMod val="75000"/>
          </a:schemeClr>
        </a:solidFill>
      </dgm:spPr>
      <dgm:t>
        <a:bodyPr/>
        <a:lstStyle/>
        <a:p>
          <a:r>
            <a:rPr lang="cs-CZ" b="1" dirty="0">
              <a:solidFill>
                <a:schemeClr val="bg1">
                  <a:lumMod val="95000"/>
                </a:schemeClr>
              </a:solidFill>
            </a:rPr>
            <a:t>Netestované na příjmu</a:t>
          </a:r>
        </a:p>
      </dgm:t>
    </dgm:pt>
    <dgm:pt modelId="{2DD6654B-A032-47DF-A8D0-15C5E2104E6D}" type="parTrans" cxnId="{A700AC4F-C3E8-4433-B6F6-44A04EA65F72}">
      <dgm:prSet/>
      <dgm:spPr/>
      <dgm:t>
        <a:bodyPr/>
        <a:lstStyle/>
        <a:p>
          <a:endParaRPr lang="cs-CZ"/>
        </a:p>
      </dgm:t>
    </dgm:pt>
    <dgm:pt modelId="{D51A7B47-0E6C-4630-BF7E-D22DF7DF1983}" type="sibTrans" cxnId="{A700AC4F-C3E8-4433-B6F6-44A04EA65F72}">
      <dgm:prSet/>
      <dgm:spPr/>
      <dgm:t>
        <a:bodyPr/>
        <a:lstStyle/>
        <a:p>
          <a:endParaRPr lang="cs-CZ"/>
        </a:p>
      </dgm:t>
    </dgm:pt>
    <dgm:pt modelId="{DA88C58F-6254-4438-BD57-835AFF6EB1F2}">
      <dgm:prSet/>
      <dgm:spPr>
        <a:solidFill>
          <a:schemeClr val="accent2"/>
        </a:solidFill>
      </dgm:spPr>
      <dgm:t>
        <a:bodyPr/>
        <a:lstStyle/>
        <a:p>
          <a:r>
            <a:rPr lang="cs-CZ" b="1" dirty="0">
              <a:solidFill>
                <a:schemeClr val="tx1"/>
              </a:solidFill>
            </a:rPr>
            <a:t>Rodičovský příspěvek</a:t>
          </a:r>
        </a:p>
      </dgm:t>
    </dgm:pt>
    <dgm:pt modelId="{0DC917C6-7BE3-41AF-A793-F848354A83A9}" type="parTrans" cxnId="{1A6292DB-6C33-4A54-B4C2-D1DDAB1804D1}">
      <dgm:prSet/>
      <dgm:spPr/>
      <dgm:t>
        <a:bodyPr/>
        <a:lstStyle/>
        <a:p>
          <a:endParaRPr lang="cs-CZ"/>
        </a:p>
      </dgm:t>
    </dgm:pt>
    <dgm:pt modelId="{7191D744-D6BA-486F-9D62-6FAA648EAC55}" type="sibTrans" cxnId="{1A6292DB-6C33-4A54-B4C2-D1DDAB1804D1}">
      <dgm:prSet/>
      <dgm:spPr/>
      <dgm:t>
        <a:bodyPr/>
        <a:lstStyle/>
        <a:p>
          <a:endParaRPr lang="cs-CZ"/>
        </a:p>
      </dgm:t>
    </dgm:pt>
    <dgm:pt modelId="{37CF00F0-612A-48F4-AB57-B620460FB3CE}">
      <dgm:prSet/>
      <dgm:spPr>
        <a:solidFill>
          <a:schemeClr val="accent3">
            <a:lumMod val="75000"/>
          </a:schemeClr>
        </a:solidFill>
      </dgm:spPr>
      <dgm:t>
        <a:bodyPr/>
        <a:lstStyle/>
        <a:p>
          <a:r>
            <a:rPr lang="cs-CZ" b="1" dirty="0">
              <a:solidFill>
                <a:schemeClr val="tx1"/>
              </a:solidFill>
            </a:rPr>
            <a:t>Pohřebné</a:t>
          </a:r>
        </a:p>
      </dgm:t>
    </dgm:pt>
    <dgm:pt modelId="{A3975D85-2957-4372-9BC8-DACB537D1C57}" type="parTrans" cxnId="{3675EA16-0E71-43B3-A6BD-4F2D0D5E3C16}">
      <dgm:prSet/>
      <dgm:spPr/>
      <dgm:t>
        <a:bodyPr/>
        <a:lstStyle/>
        <a:p>
          <a:endParaRPr lang="cs-CZ"/>
        </a:p>
      </dgm:t>
    </dgm:pt>
    <dgm:pt modelId="{96755CA4-AC20-4D80-9587-FAF861135385}" type="sibTrans" cxnId="{3675EA16-0E71-43B3-A6BD-4F2D0D5E3C16}">
      <dgm:prSet/>
      <dgm:spPr/>
      <dgm:t>
        <a:bodyPr/>
        <a:lstStyle/>
        <a:p>
          <a:endParaRPr lang="cs-CZ"/>
        </a:p>
      </dgm:t>
    </dgm:pt>
    <dgm:pt modelId="{DB59BF42-AC42-4E67-B54B-2B6C1574041F}" type="pres">
      <dgm:prSet presAssocID="{8F7D5F0E-8529-4A28-A1CA-7059016EC546}" presName="diagram" presStyleCnt="0">
        <dgm:presLayoutVars>
          <dgm:chPref val="1"/>
          <dgm:dir/>
          <dgm:animOne val="branch"/>
          <dgm:animLvl val="lvl"/>
          <dgm:resizeHandles val="exact"/>
        </dgm:presLayoutVars>
      </dgm:prSet>
      <dgm:spPr/>
      <dgm:t>
        <a:bodyPr/>
        <a:lstStyle/>
        <a:p>
          <a:endParaRPr lang="cs-CZ"/>
        </a:p>
      </dgm:t>
    </dgm:pt>
    <dgm:pt modelId="{DB21C57F-A671-4E6E-8C8C-1D7E58F25FF8}" type="pres">
      <dgm:prSet presAssocID="{CD9F1E80-1186-404B-9F52-E4769DFA7C80}" presName="root1" presStyleCnt="0"/>
      <dgm:spPr/>
    </dgm:pt>
    <dgm:pt modelId="{17B8CCD5-883D-4676-A943-5283E0208C4C}" type="pres">
      <dgm:prSet presAssocID="{CD9F1E80-1186-404B-9F52-E4769DFA7C80}" presName="LevelOneTextNode" presStyleLbl="node0" presStyleIdx="0" presStyleCnt="1" custScaleX="205577">
        <dgm:presLayoutVars>
          <dgm:chPref val="3"/>
        </dgm:presLayoutVars>
      </dgm:prSet>
      <dgm:spPr/>
      <dgm:t>
        <a:bodyPr/>
        <a:lstStyle/>
        <a:p>
          <a:endParaRPr lang="cs-CZ"/>
        </a:p>
      </dgm:t>
    </dgm:pt>
    <dgm:pt modelId="{835166C8-03EE-49A7-AE3A-3908E044DD03}" type="pres">
      <dgm:prSet presAssocID="{CD9F1E80-1186-404B-9F52-E4769DFA7C80}" presName="level2hierChild" presStyleCnt="0"/>
      <dgm:spPr/>
    </dgm:pt>
    <dgm:pt modelId="{B4F10FE9-DF20-4EB7-9F10-E53C78E440C7}" type="pres">
      <dgm:prSet presAssocID="{5BA30563-CA65-48AA-A206-3BB63AD0624C}" presName="conn2-1" presStyleLbl="parChTrans1D2" presStyleIdx="0" presStyleCnt="2"/>
      <dgm:spPr/>
      <dgm:t>
        <a:bodyPr/>
        <a:lstStyle/>
        <a:p>
          <a:endParaRPr lang="cs-CZ"/>
        </a:p>
      </dgm:t>
    </dgm:pt>
    <dgm:pt modelId="{FB58FE8D-B4FE-4C6B-8232-5BADF34DDD1E}" type="pres">
      <dgm:prSet presAssocID="{5BA30563-CA65-48AA-A206-3BB63AD0624C}" presName="connTx" presStyleLbl="parChTrans1D2" presStyleIdx="0" presStyleCnt="2"/>
      <dgm:spPr/>
      <dgm:t>
        <a:bodyPr/>
        <a:lstStyle/>
        <a:p>
          <a:endParaRPr lang="cs-CZ"/>
        </a:p>
      </dgm:t>
    </dgm:pt>
    <dgm:pt modelId="{1AF67951-6850-4D89-BF4A-9F8E7D3B9517}" type="pres">
      <dgm:prSet presAssocID="{5983668A-4AB8-4DFD-BA0D-BED05AF3D7DA}" presName="root2" presStyleCnt="0"/>
      <dgm:spPr/>
    </dgm:pt>
    <dgm:pt modelId="{14DF8F51-FAE6-4B14-BDFC-FA896288C9AB}" type="pres">
      <dgm:prSet presAssocID="{5983668A-4AB8-4DFD-BA0D-BED05AF3D7DA}" presName="LevelTwoTextNode" presStyleLbl="node2" presStyleIdx="0" presStyleCnt="2" custScaleX="206872">
        <dgm:presLayoutVars>
          <dgm:chPref val="3"/>
        </dgm:presLayoutVars>
      </dgm:prSet>
      <dgm:spPr/>
      <dgm:t>
        <a:bodyPr/>
        <a:lstStyle/>
        <a:p>
          <a:endParaRPr lang="cs-CZ"/>
        </a:p>
      </dgm:t>
    </dgm:pt>
    <dgm:pt modelId="{0294BCAB-1CBE-4DDC-BF14-554EFDF8337E}" type="pres">
      <dgm:prSet presAssocID="{5983668A-4AB8-4DFD-BA0D-BED05AF3D7DA}" presName="level3hierChild" presStyleCnt="0"/>
      <dgm:spPr/>
    </dgm:pt>
    <dgm:pt modelId="{B8186BC1-B4F7-4644-BDCB-1ECAC8E38AF7}" type="pres">
      <dgm:prSet presAssocID="{B50364CB-112D-44B1-B8A8-0FDFA61410FF}" presName="conn2-1" presStyleLbl="parChTrans1D3" presStyleIdx="0" presStyleCnt="5"/>
      <dgm:spPr/>
      <dgm:t>
        <a:bodyPr/>
        <a:lstStyle/>
        <a:p>
          <a:endParaRPr lang="cs-CZ"/>
        </a:p>
      </dgm:t>
    </dgm:pt>
    <dgm:pt modelId="{012FC7AD-EA92-46E4-8E81-C3B9690D902A}" type="pres">
      <dgm:prSet presAssocID="{B50364CB-112D-44B1-B8A8-0FDFA61410FF}" presName="connTx" presStyleLbl="parChTrans1D3" presStyleIdx="0" presStyleCnt="5"/>
      <dgm:spPr/>
      <dgm:t>
        <a:bodyPr/>
        <a:lstStyle/>
        <a:p>
          <a:endParaRPr lang="cs-CZ"/>
        </a:p>
      </dgm:t>
    </dgm:pt>
    <dgm:pt modelId="{0FAC7305-2EFC-42FB-A875-50D0B77F1962}" type="pres">
      <dgm:prSet presAssocID="{84BDE0F5-F0BB-4904-A17D-66F3B4ED78D0}" presName="root2" presStyleCnt="0"/>
      <dgm:spPr/>
    </dgm:pt>
    <dgm:pt modelId="{1677BA7C-001B-4E09-8690-E0EDB1C855A6}" type="pres">
      <dgm:prSet presAssocID="{84BDE0F5-F0BB-4904-A17D-66F3B4ED78D0}" presName="LevelTwoTextNode" presStyleLbl="node3" presStyleIdx="0" presStyleCnt="5" custScaleX="135298">
        <dgm:presLayoutVars>
          <dgm:chPref val="3"/>
        </dgm:presLayoutVars>
      </dgm:prSet>
      <dgm:spPr/>
      <dgm:t>
        <a:bodyPr/>
        <a:lstStyle/>
        <a:p>
          <a:endParaRPr lang="cs-CZ"/>
        </a:p>
      </dgm:t>
    </dgm:pt>
    <dgm:pt modelId="{52BFCD73-BD37-49C0-A7A5-5F391F846852}" type="pres">
      <dgm:prSet presAssocID="{84BDE0F5-F0BB-4904-A17D-66F3B4ED78D0}" presName="level3hierChild" presStyleCnt="0"/>
      <dgm:spPr/>
    </dgm:pt>
    <dgm:pt modelId="{259CE9C5-B2E4-49B5-BA87-F7A2AB58E7D7}" type="pres">
      <dgm:prSet presAssocID="{D6B27BDB-D5DA-4DA9-9A1A-05B5DF80AF67}" presName="conn2-1" presStyleLbl="parChTrans1D3" presStyleIdx="1" presStyleCnt="5"/>
      <dgm:spPr/>
      <dgm:t>
        <a:bodyPr/>
        <a:lstStyle/>
        <a:p>
          <a:endParaRPr lang="cs-CZ"/>
        </a:p>
      </dgm:t>
    </dgm:pt>
    <dgm:pt modelId="{C873A2F4-CCF3-4FC5-AFAE-A740CEA09DD6}" type="pres">
      <dgm:prSet presAssocID="{D6B27BDB-D5DA-4DA9-9A1A-05B5DF80AF67}" presName="connTx" presStyleLbl="parChTrans1D3" presStyleIdx="1" presStyleCnt="5"/>
      <dgm:spPr/>
      <dgm:t>
        <a:bodyPr/>
        <a:lstStyle/>
        <a:p>
          <a:endParaRPr lang="cs-CZ"/>
        </a:p>
      </dgm:t>
    </dgm:pt>
    <dgm:pt modelId="{3E2B5016-F410-4867-84D0-06B3618FBB35}" type="pres">
      <dgm:prSet presAssocID="{883A5176-7282-4353-AA70-91C0EB24A2A2}" presName="root2" presStyleCnt="0"/>
      <dgm:spPr/>
    </dgm:pt>
    <dgm:pt modelId="{226AFF92-FC45-42CE-B960-7D90F54640C9}" type="pres">
      <dgm:prSet presAssocID="{883A5176-7282-4353-AA70-91C0EB24A2A2}" presName="LevelTwoTextNode" presStyleLbl="node3" presStyleIdx="1" presStyleCnt="5" custScaleX="184848">
        <dgm:presLayoutVars>
          <dgm:chPref val="3"/>
        </dgm:presLayoutVars>
      </dgm:prSet>
      <dgm:spPr/>
      <dgm:t>
        <a:bodyPr/>
        <a:lstStyle/>
        <a:p>
          <a:endParaRPr lang="cs-CZ"/>
        </a:p>
      </dgm:t>
    </dgm:pt>
    <dgm:pt modelId="{224EABA5-CCE9-48DD-B4D8-0FC9EF8E8A89}" type="pres">
      <dgm:prSet presAssocID="{883A5176-7282-4353-AA70-91C0EB24A2A2}" presName="level3hierChild" presStyleCnt="0"/>
      <dgm:spPr/>
    </dgm:pt>
    <dgm:pt modelId="{C52A3336-934E-456E-B7EA-EB7656F5D783}" type="pres">
      <dgm:prSet presAssocID="{1401018C-E6AB-4D90-AA0B-49FCCBFB9CF6}" presName="conn2-1" presStyleLbl="parChTrans1D3" presStyleIdx="2" presStyleCnt="5"/>
      <dgm:spPr/>
      <dgm:t>
        <a:bodyPr/>
        <a:lstStyle/>
        <a:p>
          <a:endParaRPr lang="cs-CZ"/>
        </a:p>
      </dgm:t>
    </dgm:pt>
    <dgm:pt modelId="{8150AF51-B89D-4861-8A2E-5971186AF4FA}" type="pres">
      <dgm:prSet presAssocID="{1401018C-E6AB-4D90-AA0B-49FCCBFB9CF6}" presName="connTx" presStyleLbl="parChTrans1D3" presStyleIdx="2" presStyleCnt="5"/>
      <dgm:spPr/>
      <dgm:t>
        <a:bodyPr/>
        <a:lstStyle/>
        <a:p>
          <a:endParaRPr lang="cs-CZ"/>
        </a:p>
      </dgm:t>
    </dgm:pt>
    <dgm:pt modelId="{8BF5448B-A7A9-4976-BA2A-664E1B2BA41E}" type="pres">
      <dgm:prSet presAssocID="{D5B52900-2A45-4C30-A9FC-D6AAB6CE1666}" presName="root2" presStyleCnt="0"/>
      <dgm:spPr/>
    </dgm:pt>
    <dgm:pt modelId="{927257D7-B014-4563-8213-15387FAF797F}" type="pres">
      <dgm:prSet presAssocID="{D5B52900-2A45-4C30-A9FC-D6AAB6CE1666}" presName="LevelTwoTextNode" presStyleLbl="node3" presStyleIdx="2" presStyleCnt="5" custScaleX="100000">
        <dgm:presLayoutVars>
          <dgm:chPref val="3"/>
        </dgm:presLayoutVars>
      </dgm:prSet>
      <dgm:spPr/>
      <dgm:t>
        <a:bodyPr/>
        <a:lstStyle/>
        <a:p>
          <a:endParaRPr lang="cs-CZ"/>
        </a:p>
      </dgm:t>
    </dgm:pt>
    <dgm:pt modelId="{27219ECA-43A7-4933-9491-DDBF9C21999D}" type="pres">
      <dgm:prSet presAssocID="{D5B52900-2A45-4C30-A9FC-D6AAB6CE1666}" presName="level3hierChild" presStyleCnt="0"/>
      <dgm:spPr/>
    </dgm:pt>
    <dgm:pt modelId="{5B2D14D9-872B-47A8-9980-5C97B6903337}" type="pres">
      <dgm:prSet presAssocID="{2DD6654B-A032-47DF-A8D0-15C5E2104E6D}" presName="conn2-1" presStyleLbl="parChTrans1D2" presStyleIdx="1" presStyleCnt="2"/>
      <dgm:spPr/>
      <dgm:t>
        <a:bodyPr/>
        <a:lstStyle/>
        <a:p>
          <a:endParaRPr lang="cs-CZ"/>
        </a:p>
      </dgm:t>
    </dgm:pt>
    <dgm:pt modelId="{F97B2CCB-DAD3-417D-B32B-73930767DAF4}" type="pres">
      <dgm:prSet presAssocID="{2DD6654B-A032-47DF-A8D0-15C5E2104E6D}" presName="connTx" presStyleLbl="parChTrans1D2" presStyleIdx="1" presStyleCnt="2"/>
      <dgm:spPr/>
      <dgm:t>
        <a:bodyPr/>
        <a:lstStyle/>
        <a:p>
          <a:endParaRPr lang="cs-CZ"/>
        </a:p>
      </dgm:t>
    </dgm:pt>
    <dgm:pt modelId="{7A9AC28B-CC5B-4D96-845E-AC6F56E67405}" type="pres">
      <dgm:prSet presAssocID="{1FDF7075-A179-48BD-8211-6ECA846D5529}" presName="root2" presStyleCnt="0"/>
      <dgm:spPr/>
    </dgm:pt>
    <dgm:pt modelId="{C178777B-C68B-4121-8016-DDDD763FA150}" type="pres">
      <dgm:prSet presAssocID="{1FDF7075-A179-48BD-8211-6ECA846D5529}" presName="LevelTwoTextNode" presStyleLbl="node2" presStyleIdx="1" presStyleCnt="2" custScaleX="205797">
        <dgm:presLayoutVars>
          <dgm:chPref val="3"/>
        </dgm:presLayoutVars>
      </dgm:prSet>
      <dgm:spPr/>
      <dgm:t>
        <a:bodyPr/>
        <a:lstStyle/>
        <a:p>
          <a:endParaRPr lang="cs-CZ"/>
        </a:p>
      </dgm:t>
    </dgm:pt>
    <dgm:pt modelId="{47F4BA9B-CF93-4068-B8F5-E79CEBC78E28}" type="pres">
      <dgm:prSet presAssocID="{1FDF7075-A179-48BD-8211-6ECA846D5529}" presName="level3hierChild" presStyleCnt="0"/>
      <dgm:spPr/>
    </dgm:pt>
    <dgm:pt modelId="{6B1EDEA4-4F16-4125-97C1-C988900EF853}" type="pres">
      <dgm:prSet presAssocID="{0DC917C6-7BE3-41AF-A793-F848354A83A9}" presName="conn2-1" presStyleLbl="parChTrans1D3" presStyleIdx="3" presStyleCnt="5"/>
      <dgm:spPr/>
      <dgm:t>
        <a:bodyPr/>
        <a:lstStyle/>
        <a:p>
          <a:endParaRPr lang="cs-CZ"/>
        </a:p>
      </dgm:t>
    </dgm:pt>
    <dgm:pt modelId="{34F4B85D-70F1-4EA2-81D0-C931415CDE51}" type="pres">
      <dgm:prSet presAssocID="{0DC917C6-7BE3-41AF-A793-F848354A83A9}" presName="connTx" presStyleLbl="parChTrans1D3" presStyleIdx="3" presStyleCnt="5"/>
      <dgm:spPr/>
      <dgm:t>
        <a:bodyPr/>
        <a:lstStyle/>
        <a:p>
          <a:endParaRPr lang="cs-CZ"/>
        </a:p>
      </dgm:t>
    </dgm:pt>
    <dgm:pt modelId="{032566BC-F6AD-43B0-BB9A-E3FF728830A8}" type="pres">
      <dgm:prSet presAssocID="{DA88C58F-6254-4438-BD57-835AFF6EB1F2}" presName="root2" presStyleCnt="0"/>
      <dgm:spPr/>
    </dgm:pt>
    <dgm:pt modelId="{23F95881-AC2D-4914-831D-C01588A01960}" type="pres">
      <dgm:prSet presAssocID="{DA88C58F-6254-4438-BD57-835AFF6EB1F2}" presName="LevelTwoTextNode" presStyleLbl="node3" presStyleIdx="3" presStyleCnt="5" custScaleX="179765">
        <dgm:presLayoutVars>
          <dgm:chPref val="3"/>
        </dgm:presLayoutVars>
      </dgm:prSet>
      <dgm:spPr/>
      <dgm:t>
        <a:bodyPr/>
        <a:lstStyle/>
        <a:p>
          <a:endParaRPr lang="cs-CZ"/>
        </a:p>
      </dgm:t>
    </dgm:pt>
    <dgm:pt modelId="{3363B96D-C665-46F2-A4E7-E4F6432BA650}" type="pres">
      <dgm:prSet presAssocID="{DA88C58F-6254-4438-BD57-835AFF6EB1F2}" presName="level3hierChild" presStyleCnt="0"/>
      <dgm:spPr/>
    </dgm:pt>
    <dgm:pt modelId="{17E0F817-2016-4F98-A081-4AE6900F430F}" type="pres">
      <dgm:prSet presAssocID="{A3975D85-2957-4372-9BC8-DACB537D1C57}" presName="conn2-1" presStyleLbl="parChTrans1D3" presStyleIdx="4" presStyleCnt="5"/>
      <dgm:spPr/>
      <dgm:t>
        <a:bodyPr/>
        <a:lstStyle/>
        <a:p>
          <a:endParaRPr lang="cs-CZ"/>
        </a:p>
      </dgm:t>
    </dgm:pt>
    <dgm:pt modelId="{C9FE9BE6-AC31-49F0-A32F-4B0114672CE7}" type="pres">
      <dgm:prSet presAssocID="{A3975D85-2957-4372-9BC8-DACB537D1C57}" presName="connTx" presStyleLbl="parChTrans1D3" presStyleIdx="4" presStyleCnt="5"/>
      <dgm:spPr/>
      <dgm:t>
        <a:bodyPr/>
        <a:lstStyle/>
        <a:p>
          <a:endParaRPr lang="cs-CZ"/>
        </a:p>
      </dgm:t>
    </dgm:pt>
    <dgm:pt modelId="{97AD4019-592C-486B-AB51-680E84DA1F5E}" type="pres">
      <dgm:prSet presAssocID="{37CF00F0-612A-48F4-AB57-B620460FB3CE}" presName="root2" presStyleCnt="0"/>
      <dgm:spPr/>
    </dgm:pt>
    <dgm:pt modelId="{F355BFCE-BA5C-4990-9ED8-E30C64515F1F}" type="pres">
      <dgm:prSet presAssocID="{37CF00F0-612A-48F4-AB57-B620460FB3CE}" presName="LevelTwoTextNode" presStyleLbl="node3" presStyleIdx="4" presStyleCnt="5">
        <dgm:presLayoutVars>
          <dgm:chPref val="3"/>
        </dgm:presLayoutVars>
      </dgm:prSet>
      <dgm:spPr/>
      <dgm:t>
        <a:bodyPr/>
        <a:lstStyle/>
        <a:p>
          <a:endParaRPr lang="cs-CZ"/>
        </a:p>
      </dgm:t>
    </dgm:pt>
    <dgm:pt modelId="{67E05994-CA7C-4291-9ACB-A0DB30D22B1A}" type="pres">
      <dgm:prSet presAssocID="{37CF00F0-612A-48F4-AB57-B620460FB3CE}" presName="level3hierChild" presStyleCnt="0"/>
      <dgm:spPr/>
    </dgm:pt>
  </dgm:ptLst>
  <dgm:cxnLst>
    <dgm:cxn modelId="{A700AC4F-C3E8-4433-B6F6-44A04EA65F72}" srcId="{CD9F1E80-1186-404B-9F52-E4769DFA7C80}" destId="{1FDF7075-A179-48BD-8211-6ECA846D5529}" srcOrd="1" destOrd="0" parTransId="{2DD6654B-A032-47DF-A8D0-15C5E2104E6D}" sibTransId="{D51A7B47-0E6C-4630-BF7E-D22DF7DF1983}"/>
    <dgm:cxn modelId="{C123D0E2-9948-4E24-A887-A90CF2C5D081}" type="presOf" srcId="{0DC917C6-7BE3-41AF-A793-F848354A83A9}" destId="{6B1EDEA4-4F16-4125-97C1-C988900EF853}" srcOrd="0" destOrd="0" presId="urn:microsoft.com/office/officeart/2005/8/layout/hierarchy2"/>
    <dgm:cxn modelId="{5666C8DE-EF19-4989-906B-93315CC17C39}" type="presOf" srcId="{5BA30563-CA65-48AA-A206-3BB63AD0624C}" destId="{B4F10FE9-DF20-4EB7-9F10-E53C78E440C7}" srcOrd="0" destOrd="0" presId="urn:microsoft.com/office/officeart/2005/8/layout/hierarchy2"/>
    <dgm:cxn modelId="{80757C95-6C6B-4473-9BB6-A4FA66808853}" type="presOf" srcId="{A3975D85-2957-4372-9BC8-DACB537D1C57}" destId="{17E0F817-2016-4F98-A081-4AE6900F430F}" srcOrd="0" destOrd="0" presId="urn:microsoft.com/office/officeart/2005/8/layout/hierarchy2"/>
    <dgm:cxn modelId="{FD818D6F-DB9E-4099-A705-C870730DCE0B}" srcId="{5983668A-4AB8-4DFD-BA0D-BED05AF3D7DA}" destId="{D5B52900-2A45-4C30-A9FC-D6AAB6CE1666}" srcOrd="2" destOrd="0" parTransId="{1401018C-E6AB-4D90-AA0B-49FCCBFB9CF6}" sibTransId="{679F2F98-E1E3-4DD1-A72A-02BC548E801B}"/>
    <dgm:cxn modelId="{7F5038E4-82C1-4EB8-A1E3-62F5387B5F14}" type="presOf" srcId="{D6B27BDB-D5DA-4DA9-9A1A-05B5DF80AF67}" destId="{C873A2F4-CCF3-4FC5-AFAE-A740CEA09DD6}" srcOrd="1" destOrd="0" presId="urn:microsoft.com/office/officeart/2005/8/layout/hierarchy2"/>
    <dgm:cxn modelId="{DB7C3903-02EF-4FED-B831-C48CFE560620}" type="presOf" srcId="{84BDE0F5-F0BB-4904-A17D-66F3B4ED78D0}" destId="{1677BA7C-001B-4E09-8690-E0EDB1C855A6}" srcOrd="0" destOrd="0" presId="urn:microsoft.com/office/officeart/2005/8/layout/hierarchy2"/>
    <dgm:cxn modelId="{EE795BED-883C-489C-A4AC-BFCB26539396}" type="presOf" srcId="{B50364CB-112D-44B1-B8A8-0FDFA61410FF}" destId="{B8186BC1-B4F7-4644-BDCB-1ECAC8E38AF7}" srcOrd="0" destOrd="0" presId="urn:microsoft.com/office/officeart/2005/8/layout/hierarchy2"/>
    <dgm:cxn modelId="{7DC71614-D747-41D0-A4D4-DDF90BE94F99}" type="presOf" srcId="{CD9F1E80-1186-404B-9F52-E4769DFA7C80}" destId="{17B8CCD5-883D-4676-A943-5283E0208C4C}" srcOrd="0" destOrd="0" presId="urn:microsoft.com/office/officeart/2005/8/layout/hierarchy2"/>
    <dgm:cxn modelId="{C0CF3928-6CED-4315-B730-F761385FBB91}" type="presOf" srcId="{5BA30563-CA65-48AA-A206-3BB63AD0624C}" destId="{FB58FE8D-B4FE-4C6B-8232-5BADF34DDD1E}" srcOrd="1" destOrd="0" presId="urn:microsoft.com/office/officeart/2005/8/layout/hierarchy2"/>
    <dgm:cxn modelId="{E991837B-D33D-46F3-93AE-029AFC573C59}" srcId="{5983668A-4AB8-4DFD-BA0D-BED05AF3D7DA}" destId="{84BDE0F5-F0BB-4904-A17D-66F3B4ED78D0}" srcOrd="0" destOrd="0" parTransId="{B50364CB-112D-44B1-B8A8-0FDFA61410FF}" sibTransId="{76F1EF50-B014-4783-BDA4-A8F148E23216}"/>
    <dgm:cxn modelId="{81694239-43AA-4062-A0DB-960C765343C3}" type="presOf" srcId="{1FDF7075-A179-48BD-8211-6ECA846D5529}" destId="{C178777B-C68B-4121-8016-DDDD763FA150}" srcOrd="0" destOrd="0" presId="urn:microsoft.com/office/officeart/2005/8/layout/hierarchy2"/>
    <dgm:cxn modelId="{AF209D45-4686-442D-BB32-8B60D24C9E7F}" srcId="{8F7D5F0E-8529-4A28-A1CA-7059016EC546}" destId="{CD9F1E80-1186-404B-9F52-E4769DFA7C80}" srcOrd="0" destOrd="0" parTransId="{0D21DF2E-B4D2-41C8-89A2-4B6324F9C0D3}" sibTransId="{53165A4B-9481-4129-AFE8-FC8BC9AE85DC}"/>
    <dgm:cxn modelId="{3EC158C4-BDF7-4416-9F6F-5E8CD950071E}" type="presOf" srcId="{B50364CB-112D-44B1-B8A8-0FDFA61410FF}" destId="{012FC7AD-EA92-46E4-8E81-C3B9690D902A}" srcOrd="1" destOrd="0" presId="urn:microsoft.com/office/officeart/2005/8/layout/hierarchy2"/>
    <dgm:cxn modelId="{E1748C94-1C72-4C1F-923C-90F94DC0AC40}" type="presOf" srcId="{0DC917C6-7BE3-41AF-A793-F848354A83A9}" destId="{34F4B85D-70F1-4EA2-81D0-C931415CDE51}" srcOrd="1" destOrd="0" presId="urn:microsoft.com/office/officeart/2005/8/layout/hierarchy2"/>
    <dgm:cxn modelId="{BEA62C30-1438-4D2E-9543-AB5007501383}" type="presOf" srcId="{D5B52900-2A45-4C30-A9FC-D6AAB6CE1666}" destId="{927257D7-B014-4563-8213-15387FAF797F}" srcOrd="0" destOrd="0" presId="urn:microsoft.com/office/officeart/2005/8/layout/hierarchy2"/>
    <dgm:cxn modelId="{E53ACF55-6C91-45F7-8022-C78C73275A56}" srcId="{5983668A-4AB8-4DFD-BA0D-BED05AF3D7DA}" destId="{883A5176-7282-4353-AA70-91C0EB24A2A2}" srcOrd="1" destOrd="0" parTransId="{D6B27BDB-D5DA-4DA9-9A1A-05B5DF80AF67}" sibTransId="{57D797B8-754F-4A89-9864-386DEB19C00F}"/>
    <dgm:cxn modelId="{AB83385E-1BC2-4443-BB4B-53F25D4DB2A3}" type="presOf" srcId="{8F7D5F0E-8529-4A28-A1CA-7059016EC546}" destId="{DB59BF42-AC42-4E67-B54B-2B6C1574041F}" srcOrd="0" destOrd="0" presId="urn:microsoft.com/office/officeart/2005/8/layout/hierarchy2"/>
    <dgm:cxn modelId="{89BD8D1C-A27F-43CC-A388-2A86952A0AB0}" type="presOf" srcId="{1401018C-E6AB-4D90-AA0B-49FCCBFB9CF6}" destId="{C52A3336-934E-456E-B7EA-EB7656F5D783}" srcOrd="0" destOrd="0" presId="urn:microsoft.com/office/officeart/2005/8/layout/hierarchy2"/>
    <dgm:cxn modelId="{CDA35C42-785D-4C57-BD03-798E65A9B8C5}" type="presOf" srcId="{D6B27BDB-D5DA-4DA9-9A1A-05B5DF80AF67}" destId="{259CE9C5-B2E4-49B5-BA87-F7A2AB58E7D7}" srcOrd="0" destOrd="0" presId="urn:microsoft.com/office/officeart/2005/8/layout/hierarchy2"/>
    <dgm:cxn modelId="{BB0FFEFC-21F1-4DDB-B111-A1CD18841BE7}" type="presOf" srcId="{2DD6654B-A032-47DF-A8D0-15C5E2104E6D}" destId="{F97B2CCB-DAD3-417D-B32B-73930767DAF4}" srcOrd="1" destOrd="0" presId="urn:microsoft.com/office/officeart/2005/8/layout/hierarchy2"/>
    <dgm:cxn modelId="{474BF14D-AE31-4EA3-AF4D-309DDE0674AD}" type="presOf" srcId="{A3975D85-2957-4372-9BC8-DACB537D1C57}" destId="{C9FE9BE6-AC31-49F0-A32F-4B0114672CE7}" srcOrd="1" destOrd="0" presId="urn:microsoft.com/office/officeart/2005/8/layout/hierarchy2"/>
    <dgm:cxn modelId="{1A6292DB-6C33-4A54-B4C2-D1DDAB1804D1}" srcId="{1FDF7075-A179-48BD-8211-6ECA846D5529}" destId="{DA88C58F-6254-4438-BD57-835AFF6EB1F2}" srcOrd="0" destOrd="0" parTransId="{0DC917C6-7BE3-41AF-A793-F848354A83A9}" sibTransId="{7191D744-D6BA-486F-9D62-6FAA648EAC55}"/>
    <dgm:cxn modelId="{BBF6DE72-B0DF-495E-8B61-EE214A169889}" type="presOf" srcId="{883A5176-7282-4353-AA70-91C0EB24A2A2}" destId="{226AFF92-FC45-42CE-B960-7D90F54640C9}" srcOrd="0" destOrd="0" presId="urn:microsoft.com/office/officeart/2005/8/layout/hierarchy2"/>
    <dgm:cxn modelId="{A0069E5F-64E5-48CF-93D0-ACFE84A6320D}" type="presOf" srcId="{1401018C-E6AB-4D90-AA0B-49FCCBFB9CF6}" destId="{8150AF51-B89D-4861-8A2E-5971186AF4FA}" srcOrd="1" destOrd="0" presId="urn:microsoft.com/office/officeart/2005/8/layout/hierarchy2"/>
    <dgm:cxn modelId="{3455E979-C6DE-47C6-B917-862CEDF8D81E}" type="presOf" srcId="{DA88C58F-6254-4438-BD57-835AFF6EB1F2}" destId="{23F95881-AC2D-4914-831D-C01588A01960}" srcOrd="0" destOrd="0" presId="urn:microsoft.com/office/officeart/2005/8/layout/hierarchy2"/>
    <dgm:cxn modelId="{41F99423-2097-466B-B5B2-9829BDF53225}" type="presOf" srcId="{2DD6654B-A032-47DF-A8D0-15C5E2104E6D}" destId="{5B2D14D9-872B-47A8-9980-5C97B6903337}" srcOrd="0" destOrd="0" presId="urn:microsoft.com/office/officeart/2005/8/layout/hierarchy2"/>
    <dgm:cxn modelId="{86D0BE6F-04D3-44EF-8E5E-B3878EF709CE}" srcId="{CD9F1E80-1186-404B-9F52-E4769DFA7C80}" destId="{5983668A-4AB8-4DFD-BA0D-BED05AF3D7DA}" srcOrd="0" destOrd="0" parTransId="{5BA30563-CA65-48AA-A206-3BB63AD0624C}" sibTransId="{95BFEC7D-A8B5-403D-AD74-53EAF68EEB92}"/>
    <dgm:cxn modelId="{E5D4E714-3710-4F17-AA09-792D7A0CFB0A}" type="presOf" srcId="{37CF00F0-612A-48F4-AB57-B620460FB3CE}" destId="{F355BFCE-BA5C-4990-9ED8-E30C64515F1F}" srcOrd="0" destOrd="0" presId="urn:microsoft.com/office/officeart/2005/8/layout/hierarchy2"/>
    <dgm:cxn modelId="{3675EA16-0E71-43B3-A6BD-4F2D0D5E3C16}" srcId="{1FDF7075-A179-48BD-8211-6ECA846D5529}" destId="{37CF00F0-612A-48F4-AB57-B620460FB3CE}" srcOrd="1" destOrd="0" parTransId="{A3975D85-2957-4372-9BC8-DACB537D1C57}" sibTransId="{96755CA4-AC20-4D80-9587-FAF861135385}"/>
    <dgm:cxn modelId="{346CDBD2-D954-46F0-BEEF-12869165B47D}" type="presOf" srcId="{5983668A-4AB8-4DFD-BA0D-BED05AF3D7DA}" destId="{14DF8F51-FAE6-4B14-BDFC-FA896288C9AB}" srcOrd="0" destOrd="0" presId="urn:microsoft.com/office/officeart/2005/8/layout/hierarchy2"/>
    <dgm:cxn modelId="{70FCB0DB-DD08-4102-B475-6C1F3CB8C353}" type="presParOf" srcId="{DB59BF42-AC42-4E67-B54B-2B6C1574041F}" destId="{DB21C57F-A671-4E6E-8C8C-1D7E58F25FF8}" srcOrd="0" destOrd="0" presId="urn:microsoft.com/office/officeart/2005/8/layout/hierarchy2"/>
    <dgm:cxn modelId="{66E927EA-51D8-409A-899A-19B06138A36F}" type="presParOf" srcId="{DB21C57F-A671-4E6E-8C8C-1D7E58F25FF8}" destId="{17B8CCD5-883D-4676-A943-5283E0208C4C}" srcOrd="0" destOrd="0" presId="urn:microsoft.com/office/officeart/2005/8/layout/hierarchy2"/>
    <dgm:cxn modelId="{0AA84ED8-4AFE-4E78-AF66-2C41FF82A81A}" type="presParOf" srcId="{DB21C57F-A671-4E6E-8C8C-1D7E58F25FF8}" destId="{835166C8-03EE-49A7-AE3A-3908E044DD03}" srcOrd="1" destOrd="0" presId="urn:microsoft.com/office/officeart/2005/8/layout/hierarchy2"/>
    <dgm:cxn modelId="{0723454F-34D2-447A-9799-DC2EC9917969}" type="presParOf" srcId="{835166C8-03EE-49A7-AE3A-3908E044DD03}" destId="{B4F10FE9-DF20-4EB7-9F10-E53C78E440C7}" srcOrd="0" destOrd="0" presId="urn:microsoft.com/office/officeart/2005/8/layout/hierarchy2"/>
    <dgm:cxn modelId="{7E44E5D7-D940-4E36-BC3B-975AD5B7685A}" type="presParOf" srcId="{B4F10FE9-DF20-4EB7-9F10-E53C78E440C7}" destId="{FB58FE8D-B4FE-4C6B-8232-5BADF34DDD1E}" srcOrd="0" destOrd="0" presId="urn:microsoft.com/office/officeart/2005/8/layout/hierarchy2"/>
    <dgm:cxn modelId="{19330884-983A-4B74-B3FE-AD93BC3B484F}" type="presParOf" srcId="{835166C8-03EE-49A7-AE3A-3908E044DD03}" destId="{1AF67951-6850-4D89-BF4A-9F8E7D3B9517}" srcOrd="1" destOrd="0" presId="urn:microsoft.com/office/officeart/2005/8/layout/hierarchy2"/>
    <dgm:cxn modelId="{09C18B95-2CDA-4947-BC00-A9F2017BFDAD}" type="presParOf" srcId="{1AF67951-6850-4D89-BF4A-9F8E7D3B9517}" destId="{14DF8F51-FAE6-4B14-BDFC-FA896288C9AB}" srcOrd="0" destOrd="0" presId="urn:microsoft.com/office/officeart/2005/8/layout/hierarchy2"/>
    <dgm:cxn modelId="{49AA3D0A-9328-40B2-BABB-0BAFAB0090FE}" type="presParOf" srcId="{1AF67951-6850-4D89-BF4A-9F8E7D3B9517}" destId="{0294BCAB-1CBE-4DDC-BF14-554EFDF8337E}" srcOrd="1" destOrd="0" presId="urn:microsoft.com/office/officeart/2005/8/layout/hierarchy2"/>
    <dgm:cxn modelId="{D02C98FA-FBBE-43E2-AB37-AC850627D55D}" type="presParOf" srcId="{0294BCAB-1CBE-4DDC-BF14-554EFDF8337E}" destId="{B8186BC1-B4F7-4644-BDCB-1ECAC8E38AF7}" srcOrd="0" destOrd="0" presId="urn:microsoft.com/office/officeart/2005/8/layout/hierarchy2"/>
    <dgm:cxn modelId="{2D5C2088-F5AC-462C-9C3F-E2B84EC0FDC7}" type="presParOf" srcId="{B8186BC1-B4F7-4644-BDCB-1ECAC8E38AF7}" destId="{012FC7AD-EA92-46E4-8E81-C3B9690D902A}" srcOrd="0" destOrd="0" presId="urn:microsoft.com/office/officeart/2005/8/layout/hierarchy2"/>
    <dgm:cxn modelId="{60DCD6B1-73C8-4B53-B1A3-9240788D467D}" type="presParOf" srcId="{0294BCAB-1CBE-4DDC-BF14-554EFDF8337E}" destId="{0FAC7305-2EFC-42FB-A875-50D0B77F1962}" srcOrd="1" destOrd="0" presId="urn:microsoft.com/office/officeart/2005/8/layout/hierarchy2"/>
    <dgm:cxn modelId="{9EE8EDF4-6F98-41DD-A8FE-8A9312D27432}" type="presParOf" srcId="{0FAC7305-2EFC-42FB-A875-50D0B77F1962}" destId="{1677BA7C-001B-4E09-8690-E0EDB1C855A6}" srcOrd="0" destOrd="0" presId="urn:microsoft.com/office/officeart/2005/8/layout/hierarchy2"/>
    <dgm:cxn modelId="{4B6CC359-7D7F-413B-B4B3-5B3BB1BE991B}" type="presParOf" srcId="{0FAC7305-2EFC-42FB-A875-50D0B77F1962}" destId="{52BFCD73-BD37-49C0-A7A5-5F391F846852}" srcOrd="1" destOrd="0" presId="urn:microsoft.com/office/officeart/2005/8/layout/hierarchy2"/>
    <dgm:cxn modelId="{63BD702B-4BBC-472C-BB07-2875AA17839A}" type="presParOf" srcId="{0294BCAB-1CBE-4DDC-BF14-554EFDF8337E}" destId="{259CE9C5-B2E4-49B5-BA87-F7A2AB58E7D7}" srcOrd="2" destOrd="0" presId="urn:microsoft.com/office/officeart/2005/8/layout/hierarchy2"/>
    <dgm:cxn modelId="{237826F4-9F5B-4C5F-B39D-A9F5D943127C}" type="presParOf" srcId="{259CE9C5-B2E4-49B5-BA87-F7A2AB58E7D7}" destId="{C873A2F4-CCF3-4FC5-AFAE-A740CEA09DD6}" srcOrd="0" destOrd="0" presId="urn:microsoft.com/office/officeart/2005/8/layout/hierarchy2"/>
    <dgm:cxn modelId="{0B5BA0BA-29C8-44CA-9DBE-0A7F1B973F1E}" type="presParOf" srcId="{0294BCAB-1CBE-4DDC-BF14-554EFDF8337E}" destId="{3E2B5016-F410-4867-84D0-06B3618FBB35}" srcOrd="3" destOrd="0" presId="urn:microsoft.com/office/officeart/2005/8/layout/hierarchy2"/>
    <dgm:cxn modelId="{58C290FA-A131-4949-B303-7BF3A6D89CA4}" type="presParOf" srcId="{3E2B5016-F410-4867-84D0-06B3618FBB35}" destId="{226AFF92-FC45-42CE-B960-7D90F54640C9}" srcOrd="0" destOrd="0" presId="urn:microsoft.com/office/officeart/2005/8/layout/hierarchy2"/>
    <dgm:cxn modelId="{9F2EC59D-42EB-4E16-92A6-6FE7C80AA711}" type="presParOf" srcId="{3E2B5016-F410-4867-84D0-06B3618FBB35}" destId="{224EABA5-CCE9-48DD-B4D8-0FC9EF8E8A89}" srcOrd="1" destOrd="0" presId="urn:microsoft.com/office/officeart/2005/8/layout/hierarchy2"/>
    <dgm:cxn modelId="{F67D3274-41AB-4108-8574-51744EAAB3FE}" type="presParOf" srcId="{0294BCAB-1CBE-4DDC-BF14-554EFDF8337E}" destId="{C52A3336-934E-456E-B7EA-EB7656F5D783}" srcOrd="4" destOrd="0" presId="urn:microsoft.com/office/officeart/2005/8/layout/hierarchy2"/>
    <dgm:cxn modelId="{5BB9FC59-0627-4E98-BFD2-A2D7B91E7246}" type="presParOf" srcId="{C52A3336-934E-456E-B7EA-EB7656F5D783}" destId="{8150AF51-B89D-4861-8A2E-5971186AF4FA}" srcOrd="0" destOrd="0" presId="urn:microsoft.com/office/officeart/2005/8/layout/hierarchy2"/>
    <dgm:cxn modelId="{7A09A710-BA81-44F4-827B-96F5BD724C28}" type="presParOf" srcId="{0294BCAB-1CBE-4DDC-BF14-554EFDF8337E}" destId="{8BF5448B-A7A9-4976-BA2A-664E1B2BA41E}" srcOrd="5" destOrd="0" presId="urn:microsoft.com/office/officeart/2005/8/layout/hierarchy2"/>
    <dgm:cxn modelId="{CB7F9C8D-E144-4AD2-B28A-50CD89615BF3}" type="presParOf" srcId="{8BF5448B-A7A9-4976-BA2A-664E1B2BA41E}" destId="{927257D7-B014-4563-8213-15387FAF797F}" srcOrd="0" destOrd="0" presId="urn:microsoft.com/office/officeart/2005/8/layout/hierarchy2"/>
    <dgm:cxn modelId="{CBB082CE-7004-44B7-86FF-AF456FCDD977}" type="presParOf" srcId="{8BF5448B-A7A9-4976-BA2A-664E1B2BA41E}" destId="{27219ECA-43A7-4933-9491-DDBF9C21999D}" srcOrd="1" destOrd="0" presId="urn:microsoft.com/office/officeart/2005/8/layout/hierarchy2"/>
    <dgm:cxn modelId="{1132ABF1-5BBE-4AB9-9D53-C11F5E1EC47E}" type="presParOf" srcId="{835166C8-03EE-49A7-AE3A-3908E044DD03}" destId="{5B2D14D9-872B-47A8-9980-5C97B6903337}" srcOrd="2" destOrd="0" presId="urn:microsoft.com/office/officeart/2005/8/layout/hierarchy2"/>
    <dgm:cxn modelId="{3BC7F37B-6C25-4F4F-BBBD-E37F893E5825}" type="presParOf" srcId="{5B2D14D9-872B-47A8-9980-5C97B6903337}" destId="{F97B2CCB-DAD3-417D-B32B-73930767DAF4}" srcOrd="0" destOrd="0" presId="urn:microsoft.com/office/officeart/2005/8/layout/hierarchy2"/>
    <dgm:cxn modelId="{81FA172F-1D7E-432B-975F-A6ECFF7C62C0}" type="presParOf" srcId="{835166C8-03EE-49A7-AE3A-3908E044DD03}" destId="{7A9AC28B-CC5B-4D96-845E-AC6F56E67405}" srcOrd="3" destOrd="0" presId="urn:microsoft.com/office/officeart/2005/8/layout/hierarchy2"/>
    <dgm:cxn modelId="{9C46623D-9B31-4C0A-9218-4DB9AE98166C}" type="presParOf" srcId="{7A9AC28B-CC5B-4D96-845E-AC6F56E67405}" destId="{C178777B-C68B-4121-8016-DDDD763FA150}" srcOrd="0" destOrd="0" presId="urn:microsoft.com/office/officeart/2005/8/layout/hierarchy2"/>
    <dgm:cxn modelId="{58AF1B35-4081-42F7-8286-F2728998EBC5}" type="presParOf" srcId="{7A9AC28B-CC5B-4D96-845E-AC6F56E67405}" destId="{47F4BA9B-CF93-4068-B8F5-E79CEBC78E28}" srcOrd="1" destOrd="0" presId="urn:microsoft.com/office/officeart/2005/8/layout/hierarchy2"/>
    <dgm:cxn modelId="{E7C9133C-0A2C-43B1-B400-08D4E481B21F}" type="presParOf" srcId="{47F4BA9B-CF93-4068-B8F5-E79CEBC78E28}" destId="{6B1EDEA4-4F16-4125-97C1-C988900EF853}" srcOrd="0" destOrd="0" presId="urn:microsoft.com/office/officeart/2005/8/layout/hierarchy2"/>
    <dgm:cxn modelId="{994D67E1-BB24-4663-A7F7-71ECB5DA9288}" type="presParOf" srcId="{6B1EDEA4-4F16-4125-97C1-C988900EF853}" destId="{34F4B85D-70F1-4EA2-81D0-C931415CDE51}" srcOrd="0" destOrd="0" presId="urn:microsoft.com/office/officeart/2005/8/layout/hierarchy2"/>
    <dgm:cxn modelId="{73AE2412-CE71-4C09-AC9C-30658548626C}" type="presParOf" srcId="{47F4BA9B-CF93-4068-B8F5-E79CEBC78E28}" destId="{032566BC-F6AD-43B0-BB9A-E3FF728830A8}" srcOrd="1" destOrd="0" presId="urn:microsoft.com/office/officeart/2005/8/layout/hierarchy2"/>
    <dgm:cxn modelId="{BA08F9E0-2D38-4C6C-B758-D302A8833A24}" type="presParOf" srcId="{032566BC-F6AD-43B0-BB9A-E3FF728830A8}" destId="{23F95881-AC2D-4914-831D-C01588A01960}" srcOrd="0" destOrd="0" presId="urn:microsoft.com/office/officeart/2005/8/layout/hierarchy2"/>
    <dgm:cxn modelId="{58F0A862-2390-4435-A239-F88FDD9014D5}" type="presParOf" srcId="{032566BC-F6AD-43B0-BB9A-E3FF728830A8}" destId="{3363B96D-C665-46F2-A4E7-E4F6432BA650}" srcOrd="1" destOrd="0" presId="urn:microsoft.com/office/officeart/2005/8/layout/hierarchy2"/>
    <dgm:cxn modelId="{A8F36D24-D9C6-467A-9C65-3FA4B522FA1C}" type="presParOf" srcId="{47F4BA9B-CF93-4068-B8F5-E79CEBC78E28}" destId="{17E0F817-2016-4F98-A081-4AE6900F430F}" srcOrd="2" destOrd="0" presId="urn:microsoft.com/office/officeart/2005/8/layout/hierarchy2"/>
    <dgm:cxn modelId="{1C0A17A6-AB4F-47AD-94E8-E324540D0F63}" type="presParOf" srcId="{17E0F817-2016-4F98-A081-4AE6900F430F}" destId="{C9FE9BE6-AC31-49F0-A32F-4B0114672CE7}" srcOrd="0" destOrd="0" presId="urn:microsoft.com/office/officeart/2005/8/layout/hierarchy2"/>
    <dgm:cxn modelId="{0A06EEC6-4984-4D43-96A1-78170FF8C4A2}" type="presParOf" srcId="{47F4BA9B-CF93-4068-B8F5-E79CEBC78E28}" destId="{97AD4019-592C-486B-AB51-680E84DA1F5E}" srcOrd="3" destOrd="0" presId="urn:microsoft.com/office/officeart/2005/8/layout/hierarchy2"/>
    <dgm:cxn modelId="{E95CEC03-32FB-4679-8891-E2F2BB2B50ED}" type="presParOf" srcId="{97AD4019-592C-486B-AB51-680E84DA1F5E}" destId="{F355BFCE-BA5C-4990-9ED8-E30C64515F1F}" srcOrd="0" destOrd="0" presId="urn:microsoft.com/office/officeart/2005/8/layout/hierarchy2"/>
    <dgm:cxn modelId="{1EAD012E-63B2-47FB-98DF-57BAD87CA5E3}" type="presParOf" srcId="{97AD4019-592C-486B-AB51-680E84DA1F5E}" destId="{67E05994-CA7C-4291-9ACB-A0DB30D22B1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E1D72D2-F6D6-47AC-B25E-E71A156AD837}" type="doc">
      <dgm:prSet loTypeId="urn:microsoft.com/office/officeart/2005/8/layout/hierarchy2" loCatId="hierarchy" qsTypeId="urn:microsoft.com/office/officeart/2005/8/quickstyle/3d1" qsCatId="3D" csTypeId="urn:microsoft.com/office/officeart/2005/8/colors/colorful3" csCatId="colorful" phldr="1"/>
      <dgm:spPr/>
      <dgm:t>
        <a:bodyPr/>
        <a:lstStyle/>
        <a:p>
          <a:endParaRPr lang="cs-CZ"/>
        </a:p>
      </dgm:t>
    </dgm:pt>
    <dgm:pt modelId="{FE193A06-E41C-4CFE-8B38-CCBA241F66BA}">
      <dgm:prSet custT="1"/>
      <dgm:spPr/>
      <dgm:t>
        <a:bodyPr/>
        <a:lstStyle/>
        <a:p>
          <a:r>
            <a:rPr lang="cs-CZ" sz="2800" b="1" dirty="0">
              <a:effectLst>
                <a:outerShdw blurRad="38100" dist="38100" dir="2700000" algn="tl">
                  <a:srgbClr val="000000">
                    <a:alpha val="43137"/>
                  </a:srgbClr>
                </a:outerShdw>
              </a:effectLst>
            </a:rPr>
            <a:t>Dávky pěstounské péče</a:t>
          </a:r>
        </a:p>
      </dgm:t>
    </dgm:pt>
    <dgm:pt modelId="{2508A34A-ED00-4906-9B4B-D86C8C70D3EE}" type="parTrans" cxnId="{3941E9CB-99E8-43A6-8227-7A45AC811DAB}">
      <dgm:prSet/>
      <dgm:spPr/>
      <dgm:t>
        <a:bodyPr/>
        <a:lstStyle/>
        <a:p>
          <a:endParaRPr lang="cs-CZ"/>
        </a:p>
      </dgm:t>
    </dgm:pt>
    <dgm:pt modelId="{89C8DD3F-9F8A-49DB-A841-13860791FF47}" type="sibTrans" cxnId="{3941E9CB-99E8-43A6-8227-7A45AC811DAB}">
      <dgm:prSet/>
      <dgm:spPr/>
      <dgm:t>
        <a:bodyPr/>
        <a:lstStyle/>
        <a:p>
          <a:endParaRPr lang="cs-CZ"/>
        </a:p>
      </dgm:t>
    </dgm:pt>
    <dgm:pt modelId="{9C972BA8-424E-4FEA-93A6-85A74BC92AAC}">
      <dgm:prSet custT="1"/>
      <dgm:spPr/>
      <dgm:t>
        <a:bodyPr/>
        <a:lstStyle/>
        <a:p>
          <a:pPr algn="l"/>
          <a:r>
            <a:rPr lang="cs-CZ" sz="2400" b="1" dirty="0">
              <a:effectLst/>
            </a:rPr>
            <a:t>Příspěvek při převzetí dítěte</a:t>
          </a:r>
        </a:p>
      </dgm:t>
    </dgm:pt>
    <dgm:pt modelId="{51D0BB7B-7665-4453-9CC1-F9FE636C137E}" type="parTrans" cxnId="{28238040-54F4-407B-AF2C-69D9BEB47DF7}">
      <dgm:prSet/>
      <dgm:spPr/>
      <dgm:t>
        <a:bodyPr/>
        <a:lstStyle/>
        <a:p>
          <a:endParaRPr lang="cs-CZ"/>
        </a:p>
      </dgm:t>
    </dgm:pt>
    <dgm:pt modelId="{4C0DD578-BF93-4179-8FC4-3C5189E1C8CB}" type="sibTrans" cxnId="{28238040-54F4-407B-AF2C-69D9BEB47DF7}">
      <dgm:prSet/>
      <dgm:spPr/>
      <dgm:t>
        <a:bodyPr/>
        <a:lstStyle/>
        <a:p>
          <a:endParaRPr lang="cs-CZ"/>
        </a:p>
      </dgm:t>
    </dgm:pt>
    <dgm:pt modelId="{92BB20BB-1DE1-44BB-9F29-FFC8E2A5D145}">
      <dgm:prSet custT="1"/>
      <dgm:spPr/>
      <dgm:t>
        <a:bodyPr/>
        <a:lstStyle/>
        <a:p>
          <a:pPr algn="l"/>
          <a:r>
            <a:rPr lang="cs-CZ" sz="2400" b="1" dirty="0"/>
            <a:t>Příspěvek na úhradu potřeb dítěte</a:t>
          </a:r>
        </a:p>
      </dgm:t>
    </dgm:pt>
    <dgm:pt modelId="{60FFFC52-581A-4DCC-9A08-654D8EE15C86}" type="parTrans" cxnId="{4D81700B-50A2-4121-B5C1-5B3008A033AC}">
      <dgm:prSet/>
      <dgm:spPr/>
      <dgm:t>
        <a:bodyPr/>
        <a:lstStyle/>
        <a:p>
          <a:endParaRPr lang="cs-CZ"/>
        </a:p>
      </dgm:t>
    </dgm:pt>
    <dgm:pt modelId="{02F00367-9085-4DD8-88BB-9BDC5C64659A}" type="sibTrans" cxnId="{4D81700B-50A2-4121-B5C1-5B3008A033AC}">
      <dgm:prSet/>
      <dgm:spPr/>
      <dgm:t>
        <a:bodyPr/>
        <a:lstStyle/>
        <a:p>
          <a:endParaRPr lang="cs-CZ"/>
        </a:p>
      </dgm:t>
    </dgm:pt>
    <dgm:pt modelId="{F229A62E-870F-44AB-9DC9-EF2C65039D62}">
      <dgm:prSet custT="1"/>
      <dgm:spPr/>
      <dgm:t>
        <a:bodyPr/>
        <a:lstStyle/>
        <a:p>
          <a:pPr algn="l"/>
          <a:r>
            <a:rPr lang="cs-CZ" sz="2400" b="1" dirty="0"/>
            <a:t>Odměna pěstouna</a:t>
          </a:r>
        </a:p>
      </dgm:t>
    </dgm:pt>
    <dgm:pt modelId="{3F221D89-63F1-4607-A817-7A39EFAA3A5D}" type="parTrans" cxnId="{EC29EB12-00B0-4F84-BF08-547709D2B49F}">
      <dgm:prSet/>
      <dgm:spPr/>
      <dgm:t>
        <a:bodyPr/>
        <a:lstStyle/>
        <a:p>
          <a:endParaRPr lang="cs-CZ"/>
        </a:p>
      </dgm:t>
    </dgm:pt>
    <dgm:pt modelId="{12C290FC-42F6-4AFD-9622-FBC4046BA762}" type="sibTrans" cxnId="{EC29EB12-00B0-4F84-BF08-547709D2B49F}">
      <dgm:prSet/>
      <dgm:spPr/>
      <dgm:t>
        <a:bodyPr/>
        <a:lstStyle/>
        <a:p>
          <a:endParaRPr lang="cs-CZ"/>
        </a:p>
      </dgm:t>
    </dgm:pt>
    <dgm:pt modelId="{6135B1B6-7788-4BE8-AFDC-51D469BC70A1}">
      <dgm:prSet custT="1"/>
      <dgm:spPr/>
      <dgm:t>
        <a:bodyPr/>
        <a:lstStyle/>
        <a:p>
          <a:pPr algn="l"/>
          <a:r>
            <a:rPr lang="cs-CZ" sz="2400" b="1" dirty="0"/>
            <a:t>Příspěvek na zakoupení osobního motorového vozidla</a:t>
          </a:r>
        </a:p>
      </dgm:t>
    </dgm:pt>
    <dgm:pt modelId="{C9E0672B-D16E-4494-8EB4-C34B2503E95C}" type="parTrans" cxnId="{88090704-9804-49D0-A007-34D665221FD8}">
      <dgm:prSet/>
      <dgm:spPr/>
      <dgm:t>
        <a:bodyPr/>
        <a:lstStyle/>
        <a:p>
          <a:endParaRPr lang="cs-CZ"/>
        </a:p>
      </dgm:t>
    </dgm:pt>
    <dgm:pt modelId="{31B26876-EA25-4687-ADFB-8F96CCE2BC76}" type="sibTrans" cxnId="{88090704-9804-49D0-A007-34D665221FD8}">
      <dgm:prSet/>
      <dgm:spPr/>
      <dgm:t>
        <a:bodyPr/>
        <a:lstStyle/>
        <a:p>
          <a:endParaRPr lang="cs-CZ"/>
        </a:p>
      </dgm:t>
    </dgm:pt>
    <dgm:pt modelId="{DC71C481-779F-4E31-9BB6-1DFC008ABF85}">
      <dgm:prSet custT="1"/>
      <dgm:spPr/>
      <dgm:t>
        <a:bodyPr/>
        <a:lstStyle/>
        <a:p>
          <a:pPr algn="l"/>
          <a:r>
            <a:rPr lang="cs-CZ" sz="2400" b="1" dirty="0"/>
            <a:t>Příspěvek při ukončení pěstounské péče</a:t>
          </a:r>
        </a:p>
      </dgm:t>
    </dgm:pt>
    <dgm:pt modelId="{50517156-88A6-4D7E-B95A-EF2DE5631DD4}" type="parTrans" cxnId="{C4C0210B-2B0E-4617-8C9A-6BE0B695F3BB}">
      <dgm:prSet/>
      <dgm:spPr/>
      <dgm:t>
        <a:bodyPr/>
        <a:lstStyle/>
        <a:p>
          <a:endParaRPr lang="cs-CZ"/>
        </a:p>
      </dgm:t>
    </dgm:pt>
    <dgm:pt modelId="{CF4633EF-CD78-4528-8CD2-B29D26A6A7BE}" type="sibTrans" cxnId="{C4C0210B-2B0E-4617-8C9A-6BE0B695F3BB}">
      <dgm:prSet/>
      <dgm:spPr/>
      <dgm:t>
        <a:bodyPr/>
        <a:lstStyle/>
        <a:p>
          <a:endParaRPr lang="cs-CZ"/>
        </a:p>
      </dgm:t>
    </dgm:pt>
    <dgm:pt modelId="{421F823D-C091-4ECB-A6D2-262BBB0A41F6}" type="pres">
      <dgm:prSet presAssocID="{8E1D72D2-F6D6-47AC-B25E-E71A156AD837}" presName="diagram" presStyleCnt="0">
        <dgm:presLayoutVars>
          <dgm:chPref val="1"/>
          <dgm:dir/>
          <dgm:animOne val="branch"/>
          <dgm:animLvl val="lvl"/>
          <dgm:resizeHandles val="exact"/>
        </dgm:presLayoutVars>
      </dgm:prSet>
      <dgm:spPr/>
      <dgm:t>
        <a:bodyPr/>
        <a:lstStyle/>
        <a:p>
          <a:endParaRPr lang="cs-CZ"/>
        </a:p>
      </dgm:t>
    </dgm:pt>
    <dgm:pt modelId="{29EA110B-A28B-44C7-B978-086402D7074C}" type="pres">
      <dgm:prSet presAssocID="{FE193A06-E41C-4CFE-8B38-CCBA241F66BA}" presName="root1" presStyleCnt="0"/>
      <dgm:spPr/>
    </dgm:pt>
    <dgm:pt modelId="{C25CBF3A-B9AA-47A6-833E-21A63313F9BC}" type="pres">
      <dgm:prSet presAssocID="{FE193A06-E41C-4CFE-8B38-CCBA241F66BA}" presName="LevelOneTextNode" presStyleLbl="node0" presStyleIdx="0" presStyleCnt="1" custScaleX="96879" custScaleY="182017">
        <dgm:presLayoutVars>
          <dgm:chPref val="3"/>
        </dgm:presLayoutVars>
      </dgm:prSet>
      <dgm:spPr/>
      <dgm:t>
        <a:bodyPr/>
        <a:lstStyle/>
        <a:p>
          <a:endParaRPr lang="cs-CZ"/>
        </a:p>
      </dgm:t>
    </dgm:pt>
    <dgm:pt modelId="{FF5BAC43-97FD-4CC4-979E-5048D53F0487}" type="pres">
      <dgm:prSet presAssocID="{FE193A06-E41C-4CFE-8B38-CCBA241F66BA}" presName="level2hierChild" presStyleCnt="0"/>
      <dgm:spPr/>
    </dgm:pt>
    <dgm:pt modelId="{E6306647-5E22-4E11-B0E3-881720A94005}" type="pres">
      <dgm:prSet presAssocID="{51D0BB7B-7665-4453-9CC1-F9FE636C137E}" presName="conn2-1" presStyleLbl="parChTrans1D2" presStyleIdx="0" presStyleCnt="5"/>
      <dgm:spPr/>
      <dgm:t>
        <a:bodyPr/>
        <a:lstStyle/>
        <a:p>
          <a:endParaRPr lang="cs-CZ"/>
        </a:p>
      </dgm:t>
    </dgm:pt>
    <dgm:pt modelId="{26C38A7C-D655-4455-BE30-7DF1AA3DF6C4}" type="pres">
      <dgm:prSet presAssocID="{51D0BB7B-7665-4453-9CC1-F9FE636C137E}" presName="connTx" presStyleLbl="parChTrans1D2" presStyleIdx="0" presStyleCnt="5"/>
      <dgm:spPr/>
      <dgm:t>
        <a:bodyPr/>
        <a:lstStyle/>
        <a:p>
          <a:endParaRPr lang="cs-CZ"/>
        </a:p>
      </dgm:t>
    </dgm:pt>
    <dgm:pt modelId="{CC493FC6-F98E-4CAA-BC7A-158412C78401}" type="pres">
      <dgm:prSet presAssocID="{9C972BA8-424E-4FEA-93A6-85A74BC92AAC}" presName="root2" presStyleCnt="0"/>
      <dgm:spPr/>
    </dgm:pt>
    <dgm:pt modelId="{020DB525-53C0-4702-8AD7-B18A44105288}" type="pres">
      <dgm:prSet presAssocID="{9C972BA8-424E-4FEA-93A6-85A74BC92AAC}" presName="LevelTwoTextNode" presStyleLbl="node2" presStyleIdx="0" presStyleCnt="5" custScaleX="202217" custScaleY="90201">
        <dgm:presLayoutVars>
          <dgm:chPref val="3"/>
        </dgm:presLayoutVars>
      </dgm:prSet>
      <dgm:spPr/>
      <dgm:t>
        <a:bodyPr/>
        <a:lstStyle/>
        <a:p>
          <a:endParaRPr lang="cs-CZ"/>
        </a:p>
      </dgm:t>
    </dgm:pt>
    <dgm:pt modelId="{78664DD5-69B7-480A-8DCE-505327E1E6BA}" type="pres">
      <dgm:prSet presAssocID="{9C972BA8-424E-4FEA-93A6-85A74BC92AAC}" presName="level3hierChild" presStyleCnt="0"/>
      <dgm:spPr/>
    </dgm:pt>
    <dgm:pt modelId="{90C54C6A-CCF4-4ACF-8F62-3B5FA321BCB8}" type="pres">
      <dgm:prSet presAssocID="{60FFFC52-581A-4DCC-9A08-654D8EE15C86}" presName="conn2-1" presStyleLbl="parChTrans1D2" presStyleIdx="1" presStyleCnt="5"/>
      <dgm:spPr/>
      <dgm:t>
        <a:bodyPr/>
        <a:lstStyle/>
        <a:p>
          <a:endParaRPr lang="cs-CZ"/>
        </a:p>
      </dgm:t>
    </dgm:pt>
    <dgm:pt modelId="{61E95A5D-543A-4A34-84E1-A8734D3BFF08}" type="pres">
      <dgm:prSet presAssocID="{60FFFC52-581A-4DCC-9A08-654D8EE15C86}" presName="connTx" presStyleLbl="parChTrans1D2" presStyleIdx="1" presStyleCnt="5"/>
      <dgm:spPr/>
      <dgm:t>
        <a:bodyPr/>
        <a:lstStyle/>
        <a:p>
          <a:endParaRPr lang="cs-CZ"/>
        </a:p>
      </dgm:t>
    </dgm:pt>
    <dgm:pt modelId="{2821CDDA-D4B0-4C1D-9773-35985AD70644}" type="pres">
      <dgm:prSet presAssocID="{92BB20BB-1DE1-44BB-9F29-FFC8E2A5D145}" presName="root2" presStyleCnt="0"/>
      <dgm:spPr/>
    </dgm:pt>
    <dgm:pt modelId="{3E4BD02C-18E1-4694-B8D7-8326B6EEECD2}" type="pres">
      <dgm:prSet presAssocID="{92BB20BB-1DE1-44BB-9F29-FFC8E2A5D145}" presName="LevelTwoTextNode" presStyleLbl="node2" presStyleIdx="1" presStyleCnt="5" custScaleX="273886">
        <dgm:presLayoutVars>
          <dgm:chPref val="3"/>
        </dgm:presLayoutVars>
      </dgm:prSet>
      <dgm:spPr/>
      <dgm:t>
        <a:bodyPr/>
        <a:lstStyle/>
        <a:p>
          <a:endParaRPr lang="cs-CZ"/>
        </a:p>
      </dgm:t>
    </dgm:pt>
    <dgm:pt modelId="{C2881989-5D5E-42C7-8183-9B8880927DE1}" type="pres">
      <dgm:prSet presAssocID="{92BB20BB-1DE1-44BB-9F29-FFC8E2A5D145}" presName="level3hierChild" presStyleCnt="0"/>
      <dgm:spPr/>
    </dgm:pt>
    <dgm:pt modelId="{1FECDB31-F71D-48E0-905D-0C7EF8F6A827}" type="pres">
      <dgm:prSet presAssocID="{3F221D89-63F1-4607-A817-7A39EFAA3A5D}" presName="conn2-1" presStyleLbl="parChTrans1D2" presStyleIdx="2" presStyleCnt="5"/>
      <dgm:spPr/>
      <dgm:t>
        <a:bodyPr/>
        <a:lstStyle/>
        <a:p>
          <a:endParaRPr lang="cs-CZ"/>
        </a:p>
      </dgm:t>
    </dgm:pt>
    <dgm:pt modelId="{78ABA8F2-23C2-4E92-A45E-D3D4C0D06C7D}" type="pres">
      <dgm:prSet presAssocID="{3F221D89-63F1-4607-A817-7A39EFAA3A5D}" presName="connTx" presStyleLbl="parChTrans1D2" presStyleIdx="2" presStyleCnt="5"/>
      <dgm:spPr/>
      <dgm:t>
        <a:bodyPr/>
        <a:lstStyle/>
        <a:p>
          <a:endParaRPr lang="cs-CZ"/>
        </a:p>
      </dgm:t>
    </dgm:pt>
    <dgm:pt modelId="{2D5317AD-6BAF-4C5C-B04A-47764562D063}" type="pres">
      <dgm:prSet presAssocID="{F229A62E-870F-44AB-9DC9-EF2C65039D62}" presName="root2" presStyleCnt="0"/>
      <dgm:spPr/>
    </dgm:pt>
    <dgm:pt modelId="{59272808-78CB-49DB-BC03-AA04A318275B}" type="pres">
      <dgm:prSet presAssocID="{F229A62E-870F-44AB-9DC9-EF2C65039D62}" presName="LevelTwoTextNode" presStyleLbl="node2" presStyleIdx="2" presStyleCnt="5" custScaleX="173089">
        <dgm:presLayoutVars>
          <dgm:chPref val="3"/>
        </dgm:presLayoutVars>
      </dgm:prSet>
      <dgm:spPr/>
      <dgm:t>
        <a:bodyPr/>
        <a:lstStyle/>
        <a:p>
          <a:endParaRPr lang="cs-CZ"/>
        </a:p>
      </dgm:t>
    </dgm:pt>
    <dgm:pt modelId="{A5678673-98DE-4DC6-87D4-BEB93B596F7E}" type="pres">
      <dgm:prSet presAssocID="{F229A62E-870F-44AB-9DC9-EF2C65039D62}" presName="level3hierChild" presStyleCnt="0"/>
      <dgm:spPr/>
    </dgm:pt>
    <dgm:pt modelId="{50A0F18B-5E45-46A9-B0CD-E07AE77222BC}" type="pres">
      <dgm:prSet presAssocID="{C9E0672B-D16E-4494-8EB4-C34B2503E95C}" presName="conn2-1" presStyleLbl="parChTrans1D2" presStyleIdx="3" presStyleCnt="5"/>
      <dgm:spPr/>
      <dgm:t>
        <a:bodyPr/>
        <a:lstStyle/>
        <a:p>
          <a:endParaRPr lang="cs-CZ"/>
        </a:p>
      </dgm:t>
    </dgm:pt>
    <dgm:pt modelId="{6E40958C-1D09-4A1A-B2F8-66F6FBFEE209}" type="pres">
      <dgm:prSet presAssocID="{C9E0672B-D16E-4494-8EB4-C34B2503E95C}" presName="connTx" presStyleLbl="parChTrans1D2" presStyleIdx="3" presStyleCnt="5"/>
      <dgm:spPr/>
      <dgm:t>
        <a:bodyPr/>
        <a:lstStyle/>
        <a:p>
          <a:endParaRPr lang="cs-CZ"/>
        </a:p>
      </dgm:t>
    </dgm:pt>
    <dgm:pt modelId="{C4B1B149-52CF-4FE5-8A3F-A3F4FF8FC437}" type="pres">
      <dgm:prSet presAssocID="{6135B1B6-7788-4BE8-AFDC-51D469BC70A1}" presName="root2" presStyleCnt="0"/>
      <dgm:spPr/>
    </dgm:pt>
    <dgm:pt modelId="{DE195A06-1AB0-4446-A910-C1C01DBB1EC7}" type="pres">
      <dgm:prSet presAssocID="{6135B1B6-7788-4BE8-AFDC-51D469BC70A1}" presName="LevelTwoTextNode" presStyleLbl="node2" presStyleIdx="3" presStyleCnt="5" custScaleX="276427">
        <dgm:presLayoutVars>
          <dgm:chPref val="3"/>
        </dgm:presLayoutVars>
      </dgm:prSet>
      <dgm:spPr/>
      <dgm:t>
        <a:bodyPr/>
        <a:lstStyle/>
        <a:p>
          <a:endParaRPr lang="cs-CZ"/>
        </a:p>
      </dgm:t>
    </dgm:pt>
    <dgm:pt modelId="{F0109914-1D6C-474B-B03B-83BB14A87DD1}" type="pres">
      <dgm:prSet presAssocID="{6135B1B6-7788-4BE8-AFDC-51D469BC70A1}" presName="level3hierChild" presStyleCnt="0"/>
      <dgm:spPr/>
    </dgm:pt>
    <dgm:pt modelId="{FDA627DC-DF60-4589-89B0-3B4E8EA39AF7}" type="pres">
      <dgm:prSet presAssocID="{50517156-88A6-4D7E-B95A-EF2DE5631DD4}" presName="conn2-1" presStyleLbl="parChTrans1D2" presStyleIdx="4" presStyleCnt="5"/>
      <dgm:spPr/>
      <dgm:t>
        <a:bodyPr/>
        <a:lstStyle/>
        <a:p>
          <a:endParaRPr lang="cs-CZ"/>
        </a:p>
      </dgm:t>
    </dgm:pt>
    <dgm:pt modelId="{D0E8E667-7C90-4088-AE80-1F97B997A953}" type="pres">
      <dgm:prSet presAssocID="{50517156-88A6-4D7E-B95A-EF2DE5631DD4}" presName="connTx" presStyleLbl="parChTrans1D2" presStyleIdx="4" presStyleCnt="5"/>
      <dgm:spPr/>
      <dgm:t>
        <a:bodyPr/>
        <a:lstStyle/>
        <a:p>
          <a:endParaRPr lang="cs-CZ"/>
        </a:p>
      </dgm:t>
    </dgm:pt>
    <dgm:pt modelId="{D50F519B-669B-4E73-97D2-B52CDF2853AE}" type="pres">
      <dgm:prSet presAssocID="{DC71C481-779F-4E31-9BB6-1DFC008ABF85}" presName="root2" presStyleCnt="0"/>
      <dgm:spPr/>
    </dgm:pt>
    <dgm:pt modelId="{07EFFF2B-098D-4FE9-8028-D467507925FB}" type="pres">
      <dgm:prSet presAssocID="{DC71C481-779F-4E31-9BB6-1DFC008ABF85}" presName="LevelTwoTextNode" presStyleLbl="node2" presStyleIdx="4" presStyleCnt="5" custScaleX="195998">
        <dgm:presLayoutVars>
          <dgm:chPref val="3"/>
        </dgm:presLayoutVars>
      </dgm:prSet>
      <dgm:spPr/>
      <dgm:t>
        <a:bodyPr/>
        <a:lstStyle/>
        <a:p>
          <a:endParaRPr lang="cs-CZ"/>
        </a:p>
      </dgm:t>
    </dgm:pt>
    <dgm:pt modelId="{E4AD7EB2-E580-45B3-A280-C89B4154506A}" type="pres">
      <dgm:prSet presAssocID="{DC71C481-779F-4E31-9BB6-1DFC008ABF85}" presName="level3hierChild" presStyleCnt="0"/>
      <dgm:spPr/>
    </dgm:pt>
  </dgm:ptLst>
  <dgm:cxnLst>
    <dgm:cxn modelId="{06B47883-0EC2-4C16-AC8D-F91FD1597E30}" type="presOf" srcId="{50517156-88A6-4D7E-B95A-EF2DE5631DD4}" destId="{D0E8E667-7C90-4088-AE80-1F97B997A953}" srcOrd="1" destOrd="0" presId="urn:microsoft.com/office/officeart/2005/8/layout/hierarchy2"/>
    <dgm:cxn modelId="{482B2281-7BE1-4D59-9BAE-8C44E0E378F7}" type="presOf" srcId="{6135B1B6-7788-4BE8-AFDC-51D469BC70A1}" destId="{DE195A06-1AB0-4446-A910-C1C01DBB1EC7}" srcOrd="0" destOrd="0" presId="urn:microsoft.com/office/officeart/2005/8/layout/hierarchy2"/>
    <dgm:cxn modelId="{B2934956-7D40-4105-9E8C-DAAA9082299A}" type="presOf" srcId="{50517156-88A6-4D7E-B95A-EF2DE5631DD4}" destId="{FDA627DC-DF60-4589-89B0-3B4E8EA39AF7}" srcOrd="0" destOrd="0" presId="urn:microsoft.com/office/officeart/2005/8/layout/hierarchy2"/>
    <dgm:cxn modelId="{6B0B0DED-22A2-4789-82AC-96F8BE3699C2}" type="presOf" srcId="{F229A62E-870F-44AB-9DC9-EF2C65039D62}" destId="{59272808-78CB-49DB-BC03-AA04A318275B}" srcOrd="0" destOrd="0" presId="urn:microsoft.com/office/officeart/2005/8/layout/hierarchy2"/>
    <dgm:cxn modelId="{EC29EB12-00B0-4F84-BF08-547709D2B49F}" srcId="{FE193A06-E41C-4CFE-8B38-CCBA241F66BA}" destId="{F229A62E-870F-44AB-9DC9-EF2C65039D62}" srcOrd="2" destOrd="0" parTransId="{3F221D89-63F1-4607-A817-7A39EFAA3A5D}" sibTransId="{12C290FC-42F6-4AFD-9622-FBC4046BA762}"/>
    <dgm:cxn modelId="{4021F974-68B3-4E89-8701-EA8D466D01FD}" type="presOf" srcId="{51D0BB7B-7665-4453-9CC1-F9FE636C137E}" destId="{E6306647-5E22-4E11-B0E3-881720A94005}" srcOrd="0" destOrd="0" presId="urn:microsoft.com/office/officeart/2005/8/layout/hierarchy2"/>
    <dgm:cxn modelId="{BFA606B1-4894-4138-B4B9-AA10A28E0536}" type="presOf" srcId="{DC71C481-779F-4E31-9BB6-1DFC008ABF85}" destId="{07EFFF2B-098D-4FE9-8028-D467507925FB}" srcOrd="0" destOrd="0" presId="urn:microsoft.com/office/officeart/2005/8/layout/hierarchy2"/>
    <dgm:cxn modelId="{0E3228AC-E735-44B4-AE76-B9304047BFA4}" type="presOf" srcId="{51D0BB7B-7665-4453-9CC1-F9FE636C137E}" destId="{26C38A7C-D655-4455-BE30-7DF1AA3DF6C4}" srcOrd="1" destOrd="0" presId="urn:microsoft.com/office/officeart/2005/8/layout/hierarchy2"/>
    <dgm:cxn modelId="{5B9EA74A-D929-4D5F-B6AF-0CC695E2FFAF}" type="presOf" srcId="{C9E0672B-D16E-4494-8EB4-C34B2503E95C}" destId="{50A0F18B-5E45-46A9-B0CD-E07AE77222BC}" srcOrd="0" destOrd="0" presId="urn:microsoft.com/office/officeart/2005/8/layout/hierarchy2"/>
    <dgm:cxn modelId="{3941E9CB-99E8-43A6-8227-7A45AC811DAB}" srcId="{8E1D72D2-F6D6-47AC-B25E-E71A156AD837}" destId="{FE193A06-E41C-4CFE-8B38-CCBA241F66BA}" srcOrd="0" destOrd="0" parTransId="{2508A34A-ED00-4906-9B4B-D86C8C70D3EE}" sibTransId="{89C8DD3F-9F8A-49DB-A841-13860791FF47}"/>
    <dgm:cxn modelId="{4D81700B-50A2-4121-B5C1-5B3008A033AC}" srcId="{FE193A06-E41C-4CFE-8B38-CCBA241F66BA}" destId="{92BB20BB-1DE1-44BB-9F29-FFC8E2A5D145}" srcOrd="1" destOrd="0" parTransId="{60FFFC52-581A-4DCC-9A08-654D8EE15C86}" sibTransId="{02F00367-9085-4DD8-88BB-9BDC5C64659A}"/>
    <dgm:cxn modelId="{C4C0210B-2B0E-4617-8C9A-6BE0B695F3BB}" srcId="{FE193A06-E41C-4CFE-8B38-CCBA241F66BA}" destId="{DC71C481-779F-4E31-9BB6-1DFC008ABF85}" srcOrd="4" destOrd="0" parTransId="{50517156-88A6-4D7E-B95A-EF2DE5631DD4}" sibTransId="{CF4633EF-CD78-4528-8CD2-B29D26A6A7BE}"/>
    <dgm:cxn modelId="{70C160B7-5B52-4B8B-9D1B-E4DA0D6D2241}" type="presOf" srcId="{3F221D89-63F1-4607-A817-7A39EFAA3A5D}" destId="{1FECDB31-F71D-48E0-905D-0C7EF8F6A827}" srcOrd="0" destOrd="0" presId="urn:microsoft.com/office/officeart/2005/8/layout/hierarchy2"/>
    <dgm:cxn modelId="{99A9D942-00E7-4463-A91E-C33F1B0A45B9}" type="presOf" srcId="{9C972BA8-424E-4FEA-93A6-85A74BC92AAC}" destId="{020DB525-53C0-4702-8AD7-B18A44105288}" srcOrd="0" destOrd="0" presId="urn:microsoft.com/office/officeart/2005/8/layout/hierarchy2"/>
    <dgm:cxn modelId="{826DCDFB-8B64-4A92-8BC4-2976BC9D3116}" type="presOf" srcId="{60FFFC52-581A-4DCC-9A08-654D8EE15C86}" destId="{61E95A5D-543A-4A34-84E1-A8734D3BFF08}" srcOrd="1" destOrd="0" presId="urn:microsoft.com/office/officeart/2005/8/layout/hierarchy2"/>
    <dgm:cxn modelId="{28238040-54F4-407B-AF2C-69D9BEB47DF7}" srcId="{FE193A06-E41C-4CFE-8B38-CCBA241F66BA}" destId="{9C972BA8-424E-4FEA-93A6-85A74BC92AAC}" srcOrd="0" destOrd="0" parTransId="{51D0BB7B-7665-4453-9CC1-F9FE636C137E}" sibTransId="{4C0DD578-BF93-4179-8FC4-3C5189E1C8CB}"/>
    <dgm:cxn modelId="{B4F1261B-4A8D-4034-8851-5E8683D46960}" type="presOf" srcId="{8E1D72D2-F6D6-47AC-B25E-E71A156AD837}" destId="{421F823D-C091-4ECB-A6D2-262BBB0A41F6}" srcOrd="0" destOrd="0" presId="urn:microsoft.com/office/officeart/2005/8/layout/hierarchy2"/>
    <dgm:cxn modelId="{1605A907-A945-4025-BF6C-B0CB669715CE}" type="presOf" srcId="{C9E0672B-D16E-4494-8EB4-C34B2503E95C}" destId="{6E40958C-1D09-4A1A-B2F8-66F6FBFEE209}" srcOrd="1" destOrd="0" presId="urn:microsoft.com/office/officeart/2005/8/layout/hierarchy2"/>
    <dgm:cxn modelId="{9AEDFC59-D2BB-4131-88D5-63BF9E47E203}" type="presOf" srcId="{FE193A06-E41C-4CFE-8B38-CCBA241F66BA}" destId="{C25CBF3A-B9AA-47A6-833E-21A63313F9BC}" srcOrd="0" destOrd="0" presId="urn:microsoft.com/office/officeart/2005/8/layout/hierarchy2"/>
    <dgm:cxn modelId="{6EFE7440-E623-40FC-B19E-71831A19C418}" type="presOf" srcId="{60FFFC52-581A-4DCC-9A08-654D8EE15C86}" destId="{90C54C6A-CCF4-4ACF-8F62-3B5FA321BCB8}" srcOrd="0" destOrd="0" presId="urn:microsoft.com/office/officeart/2005/8/layout/hierarchy2"/>
    <dgm:cxn modelId="{88090704-9804-49D0-A007-34D665221FD8}" srcId="{FE193A06-E41C-4CFE-8B38-CCBA241F66BA}" destId="{6135B1B6-7788-4BE8-AFDC-51D469BC70A1}" srcOrd="3" destOrd="0" parTransId="{C9E0672B-D16E-4494-8EB4-C34B2503E95C}" sibTransId="{31B26876-EA25-4687-ADFB-8F96CCE2BC76}"/>
    <dgm:cxn modelId="{256E75E2-0E88-4B79-B2B1-874D5B716008}" type="presOf" srcId="{3F221D89-63F1-4607-A817-7A39EFAA3A5D}" destId="{78ABA8F2-23C2-4E92-A45E-D3D4C0D06C7D}" srcOrd="1" destOrd="0" presId="urn:microsoft.com/office/officeart/2005/8/layout/hierarchy2"/>
    <dgm:cxn modelId="{5F2F1F6F-02A1-405B-B1B9-5477561F25A2}" type="presOf" srcId="{92BB20BB-1DE1-44BB-9F29-FFC8E2A5D145}" destId="{3E4BD02C-18E1-4694-B8D7-8326B6EEECD2}" srcOrd="0" destOrd="0" presId="urn:microsoft.com/office/officeart/2005/8/layout/hierarchy2"/>
    <dgm:cxn modelId="{12F3446A-13A7-471F-A53B-E5BD6111DD9B}" type="presParOf" srcId="{421F823D-C091-4ECB-A6D2-262BBB0A41F6}" destId="{29EA110B-A28B-44C7-B978-086402D7074C}" srcOrd="0" destOrd="0" presId="urn:microsoft.com/office/officeart/2005/8/layout/hierarchy2"/>
    <dgm:cxn modelId="{465B7644-97CF-488E-AA2C-B06D294FAE24}" type="presParOf" srcId="{29EA110B-A28B-44C7-B978-086402D7074C}" destId="{C25CBF3A-B9AA-47A6-833E-21A63313F9BC}" srcOrd="0" destOrd="0" presId="urn:microsoft.com/office/officeart/2005/8/layout/hierarchy2"/>
    <dgm:cxn modelId="{92BB0DA6-0CCC-44F8-B5B5-6C11A3B9DE37}" type="presParOf" srcId="{29EA110B-A28B-44C7-B978-086402D7074C}" destId="{FF5BAC43-97FD-4CC4-979E-5048D53F0487}" srcOrd="1" destOrd="0" presId="urn:microsoft.com/office/officeart/2005/8/layout/hierarchy2"/>
    <dgm:cxn modelId="{0CAA550C-6492-4419-A1D0-D42A93AAED57}" type="presParOf" srcId="{FF5BAC43-97FD-4CC4-979E-5048D53F0487}" destId="{E6306647-5E22-4E11-B0E3-881720A94005}" srcOrd="0" destOrd="0" presId="urn:microsoft.com/office/officeart/2005/8/layout/hierarchy2"/>
    <dgm:cxn modelId="{03729259-5B20-47F4-AC39-D997455C8287}" type="presParOf" srcId="{E6306647-5E22-4E11-B0E3-881720A94005}" destId="{26C38A7C-D655-4455-BE30-7DF1AA3DF6C4}" srcOrd="0" destOrd="0" presId="urn:microsoft.com/office/officeart/2005/8/layout/hierarchy2"/>
    <dgm:cxn modelId="{BA1D7C30-B948-433A-B6DB-AB17EFFF1135}" type="presParOf" srcId="{FF5BAC43-97FD-4CC4-979E-5048D53F0487}" destId="{CC493FC6-F98E-4CAA-BC7A-158412C78401}" srcOrd="1" destOrd="0" presId="urn:microsoft.com/office/officeart/2005/8/layout/hierarchy2"/>
    <dgm:cxn modelId="{F106973A-DFC7-499B-BB82-95CD881029A2}" type="presParOf" srcId="{CC493FC6-F98E-4CAA-BC7A-158412C78401}" destId="{020DB525-53C0-4702-8AD7-B18A44105288}" srcOrd="0" destOrd="0" presId="urn:microsoft.com/office/officeart/2005/8/layout/hierarchy2"/>
    <dgm:cxn modelId="{CBF0D483-C3F7-4876-90F7-179B80CCC163}" type="presParOf" srcId="{CC493FC6-F98E-4CAA-BC7A-158412C78401}" destId="{78664DD5-69B7-480A-8DCE-505327E1E6BA}" srcOrd="1" destOrd="0" presId="urn:microsoft.com/office/officeart/2005/8/layout/hierarchy2"/>
    <dgm:cxn modelId="{4FBD4786-ACDC-4872-B47F-4F359A5E23CA}" type="presParOf" srcId="{FF5BAC43-97FD-4CC4-979E-5048D53F0487}" destId="{90C54C6A-CCF4-4ACF-8F62-3B5FA321BCB8}" srcOrd="2" destOrd="0" presId="urn:microsoft.com/office/officeart/2005/8/layout/hierarchy2"/>
    <dgm:cxn modelId="{78FC7000-227A-4FDB-BD1D-50A92446529A}" type="presParOf" srcId="{90C54C6A-CCF4-4ACF-8F62-3B5FA321BCB8}" destId="{61E95A5D-543A-4A34-84E1-A8734D3BFF08}" srcOrd="0" destOrd="0" presId="urn:microsoft.com/office/officeart/2005/8/layout/hierarchy2"/>
    <dgm:cxn modelId="{B5808BF8-A85A-43E6-8A77-2A9699DCED19}" type="presParOf" srcId="{FF5BAC43-97FD-4CC4-979E-5048D53F0487}" destId="{2821CDDA-D4B0-4C1D-9773-35985AD70644}" srcOrd="3" destOrd="0" presId="urn:microsoft.com/office/officeart/2005/8/layout/hierarchy2"/>
    <dgm:cxn modelId="{6E48782D-DD37-4C23-B97F-7B525BF28E3A}" type="presParOf" srcId="{2821CDDA-D4B0-4C1D-9773-35985AD70644}" destId="{3E4BD02C-18E1-4694-B8D7-8326B6EEECD2}" srcOrd="0" destOrd="0" presId="urn:microsoft.com/office/officeart/2005/8/layout/hierarchy2"/>
    <dgm:cxn modelId="{33091127-CF8C-4BAA-9B78-DA55F20D9086}" type="presParOf" srcId="{2821CDDA-D4B0-4C1D-9773-35985AD70644}" destId="{C2881989-5D5E-42C7-8183-9B8880927DE1}" srcOrd="1" destOrd="0" presId="urn:microsoft.com/office/officeart/2005/8/layout/hierarchy2"/>
    <dgm:cxn modelId="{A2F625C1-122C-4FB4-A8CF-C68012B2FCAC}" type="presParOf" srcId="{FF5BAC43-97FD-4CC4-979E-5048D53F0487}" destId="{1FECDB31-F71D-48E0-905D-0C7EF8F6A827}" srcOrd="4" destOrd="0" presId="urn:microsoft.com/office/officeart/2005/8/layout/hierarchy2"/>
    <dgm:cxn modelId="{83024A73-607A-451B-9358-8B93BCF3635F}" type="presParOf" srcId="{1FECDB31-F71D-48E0-905D-0C7EF8F6A827}" destId="{78ABA8F2-23C2-4E92-A45E-D3D4C0D06C7D}" srcOrd="0" destOrd="0" presId="urn:microsoft.com/office/officeart/2005/8/layout/hierarchy2"/>
    <dgm:cxn modelId="{4498AD38-7085-4316-8548-D78CCCCBEAB7}" type="presParOf" srcId="{FF5BAC43-97FD-4CC4-979E-5048D53F0487}" destId="{2D5317AD-6BAF-4C5C-B04A-47764562D063}" srcOrd="5" destOrd="0" presId="urn:microsoft.com/office/officeart/2005/8/layout/hierarchy2"/>
    <dgm:cxn modelId="{EBBCCA30-9B0D-425F-BEFF-F45ADDB2EE66}" type="presParOf" srcId="{2D5317AD-6BAF-4C5C-B04A-47764562D063}" destId="{59272808-78CB-49DB-BC03-AA04A318275B}" srcOrd="0" destOrd="0" presId="urn:microsoft.com/office/officeart/2005/8/layout/hierarchy2"/>
    <dgm:cxn modelId="{04ED01ED-3C8F-4E86-A739-B6691F5DBD7D}" type="presParOf" srcId="{2D5317AD-6BAF-4C5C-B04A-47764562D063}" destId="{A5678673-98DE-4DC6-87D4-BEB93B596F7E}" srcOrd="1" destOrd="0" presId="urn:microsoft.com/office/officeart/2005/8/layout/hierarchy2"/>
    <dgm:cxn modelId="{2F7FB276-2C2C-4A3E-9AE0-0F693158FDCC}" type="presParOf" srcId="{FF5BAC43-97FD-4CC4-979E-5048D53F0487}" destId="{50A0F18B-5E45-46A9-B0CD-E07AE77222BC}" srcOrd="6" destOrd="0" presId="urn:microsoft.com/office/officeart/2005/8/layout/hierarchy2"/>
    <dgm:cxn modelId="{8DA665BF-A185-422A-AEB6-BF72088FE0E9}" type="presParOf" srcId="{50A0F18B-5E45-46A9-B0CD-E07AE77222BC}" destId="{6E40958C-1D09-4A1A-B2F8-66F6FBFEE209}" srcOrd="0" destOrd="0" presId="urn:microsoft.com/office/officeart/2005/8/layout/hierarchy2"/>
    <dgm:cxn modelId="{41C9EEFD-0062-4FCC-8915-794B46EDB5D6}" type="presParOf" srcId="{FF5BAC43-97FD-4CC4-979E-5048D53F0487}" destId="{C4B1B149-52CF-4FE5-8A3F-A3F4FF8FC437}" srcOrd="7" destOrd="0" presId="urn:microsoft.com/office/officeart/2005/8/layout/hierarchy2"/>
    <dgm:cxn modelId="{0CDD67BC-8170-4D60-A847-2ED0DB6C2637}" type="presParOf" srcId="{C4B1B149-52CF-4FE5-8A3F-A3F4FF8FC437}" destId="{DE195A06-1AB0-4446-A910-C1C01DBB1EC7}" srcOrd="0" destOrd="0" presId="urn:microsoft.com/office/officeart/2005/8/layout/hierarchy2"/>
    <dgm:cxn modelId="{E0AF06FE-6C2C-48D6-B830-9131FA434662}" type="presParOf" srcId="{C4B1B149-52CF-4FE5-8A3F-A3F4FF8FC437}" destId="{F0109914-1D6C-474B-B03B-83BB14A87DD1}" srcOrd="1" destOrd="0" presId="urn:microsoft.com/office/officeart/2005/8/layout/hierarchy2"/>
    <dgm:cxn modelId="{01F52B36-9600-4830-A13D-820BEBF95DC4}" type="presParOf" srcId="{FF5BAC43-97FD-4CC4-979E-5048D53F0487}" destId="{FDA627DC-DF60-4589-89B0-3B4E8EA39AF7}" srcOrd="8" destOrd="0" presId="urn:microsoft.com/office/officeart/2005/8/layout/hierarchy2"/>
    <dgm:cxn modelId="{1D103F30-FA12-4053-8410-237F15A3BFCD}" type="presParOf" srcId="{FDA627DC-DF60-4589-89B0-3B4E8EA39AF7}" destId="{D0E8E667-7C90-4088-AE80-1F97B997A953}" srcOrd="0" destOrd="0" presId="urn:microsoft.com/office/officeart/2005/8/layout/hierarchy2"/>
    <dgm:cxn modelId="{0CA7D221-0D1E-42A7-9366-5E25842B55F3}" type="presParOf" srcId="{FF5BAC43-97FD-4CC4-979E-5048D53F0487}" destId="{D50F519B-669B-4E73-97D2-B52CDF2853AE}" srcOrd="9" destOrd="0" presId="urn:microsoft.com/office/officeart/2005/8/layout/hierarchy2"/>
    <dgm:cxn modelId="{BEF39728-CBBB-40C9-8224-4E1534495B5F}" type="presParOf" srcId="{D50F519B-669B-4E73-97D2-B52CDF2853AE}" destId="{07EFFF2B-098D-4FE9-8028-D467507925FB}" srcOrd="0" destOrd="0" presId="urn:microsoft.com/office/officeart/2005/8/layout/hierarchy2"/>
    <dgm:cxn modelId="{FD58CF7B-C745-4B1C-BAB9-35818FEA86A8}" type="presParOf" srcId="{D50F519B-669B-4E73-97D2-B52CDF2853AE}" destId="{E4AD7EB2-E580-45B3-A280-C89B4154506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D2A0DA5-84B5-4ECD-B25D-5C99B1221442}" type="doc">
      <dgm:prSet loTypeId="urn:microsoft.com/office/officeart/2018/2/layout/IconVerticalSolidList#4" loCatId="icon" qsTypeId="urn:microsoft.com/office/officeart/2005/8/quickstyle/simple1" qsCatId="simple" csTypeId="urn:microsoft.com/office/officeart/2005/8/colors/accent2_2" csCatId="accent2" phldr="1"/>
      <dgm:spPr/>
      <dgm:t>
        <a:bodyPr/>
        <a:lstStyle/>
        <a:p>
          <a:endParaRPr lang="en-US"/>
        </a:p>
      </dgm:t>
    </dgm:pt>
    <dgm:pt modelId="{A2177C51-93D7-44C0-9C41-22C8C435FC78}">
      <dgm:prSet/>
      <dgm:spPr/>
      <dgm:t>
        <a:bodyPr/>
        <a:lstStyle/>
        <a:p>
          <a:r>
            <a:rPr lang="cs-CZ"/>
            <a:t>Expozice – první část dramatu, v níž jsou uváděny lidské i dějové základy budoucího konfliktu.</a:t>
          </a:r>
          <a:endParaRPr lang="en-US"/>
        </a:p>
      </dgm:t>
    </dgm:pt>
    <dgm:pt modelId="{2ADE8909-4601-4B79-92DE-94B4B942DEEF}" type="parTrans" cxnId="{334A6E14-9BE1-4766-A900-DFB399161FA4}">
      <dgm:prSet/>
      <dgm:spPr/>
      <dgm:t>
        <a:bodyPr/>
        <a:lstStyle/>
        <a:p>
          <a:endParaRPr lang="en-US"/>
        </a:p>
      </dgm:t>
    </dgm:pt>
    <dgm:pt modelId="{228750A5-8F45-4603-9C14-F993F83683E2}" type="sibTrans" cxnId="{334A6E14-9BE1-4766-A900-DFB399161FA4}">
      <dgm:prSet/>
      <dgm:spPr/>
      <dgm:t>
        <a:bodyPr/>
        <a:lstStyle/>
        <a:p>
          <a:endParaRPr lang="en-US"/>
        </a:p>
      </dgm:t>
    </dgm:pt>
    <dgm:pt modelId="{47CCAC95-90F2-4493-A07A-F91B65119589}">
      <dgm:prSet/>
      <dgm:spPr/>
      <dgm:t>
        <a:bodyPr/>
        <a:lstStyle/>
        <a:p>
          <a:r>
            <a:rPr lang="cs-CZ"/>
            <a:t>Kolize – část děje, v níž dochází ke střetu protikladných sil</a:t>
          </a:r>
          <a:endParaRPr lang="en-US"/>
        </a:p>
      </dgm:t>
    </dgm:pt>
    <dgm:pt modelId="{CDDAEAB2-ED47-4469-A782-EA5C29061940}" type="parTrans" cxnId="{9AC90FCE-C5AE-4769-94F0-02C3A6112ED4}">
      <dgm:prSet/>
      <dgm:spPr/>
      <dgm:t>
        <a:bodyPr/>
        <a:lstStyle/>
        <a:p>
          <a:endParaRPr lang="en-US"/>
        </a:p>
      </dgm:t>
    </dgm:pt>
    <dgm:pt modelId="{93E88DBD-C9DC-474C-B28E-3078EC2AE0E8}" type="sibTrans" cxnId="{9AC90FCE-C5AE-4769-94F0-02C3A6112ED4}">
      <dgm:prSet/>
      <dgm:spPr/>
      <dgm:t>
        <a:bodyPr/>
        <a:lstStyle/>
        <a:p>
          <a:endParaRPr lang="en-US"/>
        </a:p>
      </dgm:t>
    </dgm:pt>
    <dgm:pt modelId="{CD7AE783-0D9C-4603-BBD4-ED08EC7CD13E}">
      <dgm:prSet/>
      <dgm:spPr/>
      <dgm:t>
        <a:bodyPr/>
        <a:lstStyle/>
        <a:p>
          <a:r>
            <a:rPr lang="cs-CZ" dirty="0"/>
            <a:t>Krize – rozhodná chvíle, rozhodný obrat, vyvrcholení dramatu - zde vyhledáváme pomoc</a:t>
          </a:r>
          <a:endParaRPr lang="en-US" dirty="0"/>
        </a:p>
      </dgm:t>
    </dgm:pt>
    <dgm:pt modelId="{F18A9301-5E24-43DC-BE90-AF2E8FEA9D72}" type="parTrans" cxnId="{5E112703-7531-4531-9C39-DB81C4A9DBED}">
      <dgm:prSet/>
      <dgm:spPr/>
      <dgm:t>
        <a:bodyPr/>
        <a:lstStyle/>
        <a:p>
          <a:endParaRPr lang="en-US"/>
        </a:p>
      </dgm:t>
    </dgm:pt>
    <dgm:pt modelId="{0E0C6E6E-721A-4AB9-8122-4B9951D12994}" type="sibTrans" cxnId="{5E112703-7531-4531-9C39-DB81C4A9DBED}">
      <dgm:prSet/>
      <dgm:spPr/>
      <dgm:t>
        <a:bodyPr/>
        <a:lstStyle/>
        <a:p>
          <a:endParaRPr lang="en-US"/>
        </a:p>
      </dgm:t>
    </dgm:pt>
    <dgm:pt modelId="{5197948E-2C0A-4605-9A78-0CB8FD457561}">
      <dgm:prSet/>
      <dgm:spPr/>
      <dgm:t>
        <a:bodyPr/>
        <a:lstStyle/>
        <a:p>
          <a:r>
            <a:rPr lang="cs-CZ"/>
            <a:t>Peripetie – náhlý obrat, v antickém dramatu předposlední fáze děje (neočekávaná rozhodující změna, obrat často tragický), která následuje po krizi a předchází závěru, katastrofě.</a:t>
          </a:r>
          <a:endParaRPr lang="en-US"/>
        </a:p>
      </dgm:t>
    </dgm:pt>
    <dgm:pt modelId="{3691B8D6-44BA-415F-B06F-CF4BEFC71641}" type="parTrans" cxnId="{58CBB278-81FB-4231-9DE6-0DD36B490742}">
      <dgm:prSet/>
      <dgm:spPr/>
      <dgm:t>
        <a:bodyPr/>
        <a:lstStyle/>
        <a:p>
          <a:endParaRPr lang="en-US"/>
        </a:p>
      </dgm:t>
    </dgm:pt>
    <dgm:pt modelId="{31BED80F-678C-44C0-94CE-F047AEC6623C}" type="sibTrans" cxnId="{58CBB278-81FB-4231-9DE6-0DD36B490742}">
      <dgm:prSet/>
      <dgm:spPr/>
      <dgm:t>
        <a:bodyPr/>
        <a:lstStyle/>
        <a:p>
          <a:endParaRPr lang="en-US"/>
        </a:p>
      </dgm:t>
    </dgm:pt>
    <dgm:pt modelId="{D955EEF2-E18B-4C4D-B66B-5B5698A5AE5C}">
      <dgm:prSet/>
      <dgm:spPr/>
      <dgm:t>
        <a:bodyPr/>
        <a:lstStyle/>
        <a:p>
          <a:r>
            <a:rPr lang="cs-CZ"/>
            <a:t>Katastrofa – rozuzlení děje v dramatu</a:t>
          </a:r>
          <a:endParaRPr lang="en-US"/>
        </a:p>
      </dgm:t>
    </dgm:pt>
    <dgm:pt modelId="{45D335B6-7E76-468B-8429-9498001988A6}" type="parTrans" cxnId="{1E9ACE23-9A76-49B5-8887-5E1051E187DB}">
      <dgm:prSet/>
      <dgm:spPr/>
      <dgm:t>
        <a:bodyPr/>
        <a:lstStyle/>
        <a:p>
          <a:endParaRPr lang="en-US"/>
        </a:p>
      </dgm:t>
    </dgm:pt>
    <dgm:pt modelId="{66D8E9D1-A270-43A8-9E01-1030E8E7F61F}" type="sibTrans" cxnId="{1E9ACE23-9A76-49B5-8887-5E1051E187DB}">
      <dgm:prSet/>
      <dgm:spPr/>
      <dgm:t>
        <a:bodyPr/>
        <a:lstStyle/>
        <a:p>
          <a:endParaRPr lang="en-US"/>
        </a:p>
      </dgm:t>
    </dgm:pt>
    <dgm:pt modelId="{5DE97C5B-473E-429E-B3B1-8DD9F9647829}">
      <dgm:prSet/>
      <dgm:spPr/>
      <dgm:t>
        <a:bodyPr/>
        <a:lstStyle/>
        <a:p>
          <a:r>
            <a:rPr lang="cs-CZ"/>
            <a:t>Katarze – očistný účinek, neoddělitelná součást estetického působení tragického díla.</a:t>
          </a:r>
          <a:endParaRPr lang="en-US"/>
        </a:p>
      </dgm:t>
    </dgm:pt>
    <dgm:pt modelId="{D7043130-5244-43CC-B996-78F45FC0AE53}" type="parTrans" cxnId="{542D0A51-0A49-4436-A228-50DBBD4837FE}">
      <dgm:prSet/>
      <dgm:spPr/>
      <dgm:t>
        <a:bodyPr/>
        <a:lstStyle/>
        <a:p>
          <a:endParaRPr lang="en-US"/>
        </a:p>
      </dgm:t>
    </dgm:pt>
    <dgm:pt modelId="{A630B48D-073F-4293-9A7B-01E8A3C17A2C}" type="sibTrans" cxnId="{542D0A51-0A49-4436-A228-50DBBD4837FE}">
      <dgm:prSet/>
      <dgm:spPr/>
      <dgm:t>
        <a:bodyPr/>
        <a:lstStyle/>
        <a:p>
          <a:endParaRPr lang="en-US"/>
        </a:p>
      </dgm:t>
    </dgm:pt>
    <dgm:pt modelId="{4BA1E6E1-798E-4EC0-BEA1-1497A0935113}" type="pres">
      <dgm:prSet presAssocID="{2D2A0DA5-84B5-4ECD-B25D-5C99B1221442}" presName="root" presStyleCnt="0">
        <dgm:presLayoutVars>
          <dgm:dir/>
          <dgm:resizeHandles val="exact"/>
        </dgm:presLayoutVars>
      </dgm:prSet>
      <dgm:spPr/>
      <dgm:t>
        <a:bodyPr/>
        <a:lstStyle/>
        <a:p>
          <a:endParaRPr lang="cs-CZ"/>
        </a:p>
      </dgm:t>
    </dgm:pt>
    <dgm:pt modelId="{942A154C-C829-43D7-9BC3-9315DA998009}" type="pres">
      <dgm:prSet presAssocID="{A2177C51-93D7-44C0-9C41-22C8C435FC78}" presName="compNode" presStyleCnt="0"/>
      <dgm:spPr/>
    </dgm:pt>
    <dgm:pt modelId="{06E4AF79-79F6-4C96-98F6-D178DE8ED8A0}" type="pres">
      <dgm:prSet presAssocID="{A2177C51-93D7-44C0-9C41-22C8C435FC78}" presName="bgRect" presStyleLbl="bgShp" presStyleIdx="0" presStyleCnt="6"/>
      <dgm:spPr/>
    </dgm:pt>
    <dgm:pt modelId="{8DA6AA5A-703D-457D-97E0-A1989F5F9362}" type="pres">
      <dgm:prSet presAssocID="{A2177C51-93D7-44C0-9C41-22C8C435FC78}"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FC823F5F-468D-4EA9-A561-BF6A83107F10}" type="pres">
      <dgm:prSet presAssocID="{A2177C51-93D7-44C0-9C41-22C8C435FC78}" presName="spaceRect" presStyleCnt="0"/>
      <dgm:spPr/>
    </dgm:pt>
    <dgm:pt modelId="{89291FD8-BF12-4F19-9D80-A20F30CE2356}" type="pres">
      <dgm:prSet presAssocID="{A2177C51-93D7-44C0-9C41-22C8C435FC78}" presName="parTx" presStyleLbl="revTx" presStyleIdx="0" presStyleCnt="6">
        <dgm:presLayoutVars>
          <dgm:chMax val="0"/>
          <dgm:chPref val="0"/>
        </dgm:presLayoutVars>
      </dgm:prSet>
      <dgm:spPr/>
      <dgm:t>
        <a:bodyPr/>
        <a:lstStyle/>
        <a:p>
          <a:endParaRPr lang="cs-CZ"/>
        </a:p>
      </dgm:t>
    </dgm:pt>
    <dgm:pt modelId="{6533409A-D61B-42BC-BC43-96605DB13AB5}" type="pres">
      <dgm:prSet presAssocID="{228750A5-8F45-4603-9C14-F993F83683E2}" presName="sibTrans" presStyleCnt="0"/>
      <dgm:spPr/>
    </dgm:pt>
    <dgm:pt modelId="{1611986A-3CC1-465D-96AE-24E609E116CD}" type="pres">
      <dgm:prSet presAssocID="{47CCAC95-90F2-4493-A07A-F91B65119589}" presName="compNode" presStyleCnt="0"/>
      <dgm:spPr/>
    </dgm:pt>
    <dgm:pt modelId="{83D1340F-6F81-4483-9F0C-A2C8B034C553}" type="pres">
      <dgm:prSet presAssocID="{47CCAC95-90F2-4493-A07A-F91B65119589}" presName="bgRect" presStyleLbl="bgShp" presStyleIdx="1" presStyleCnt="6"/>
      <dgm:spPr/>
    </dgm:pt>
    <dgm:pt modelId="{4D05FFCA-52C3-41B3-AA4E-38928C01E768}" type="pres">
      <dgm:prSet presAssocID="{47CCAC95-90F2-4493-A07A-F91B65119589}"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ooter"/>
        </a:ext>
      </dgm:extLst>
    </dgm:pt>
    <dgm:pt modelId="{3DD72AF1-542E-4EA5-8EAE-0FEF636D4B82}" type="pres">
      <dgm:prSet presAssocID="{47CCAC95-90F2-4493-A07A-F91B65119589}" presName="spaceRect" presStyleCnt="0"/>
      <dgm:spPr/>
    </dgm:pt>
    <dgm:pt modelId="{F546ADD0-5691-464C-A30E-A1692D8A68B7}" type="pres">
      <dgm:prSet presAssocID="{47CCAC95-90F2-4493-A07A-F91B65119589}" presName="parTx" presStyleLbl="revTx" presStyleIdx="1" presStyleCnt="6">
        <dgm:presLayoutVars>
          <dgm:chMax val="0"/>
          <dgm:chPref val="0"/>
        </dgm:presLayoutVars>
      </dgm:prSet>
      <dgm:spPr/>
      <dgm:t>
        <a:bodyPr/>
        <a:lstStyle/>
        <a:p>
          <a:endParaRPr lang="cs-CZ"/>
        </a:p>
      </dgm:t>
    </dgm:pt>
    <dgm:pt modelId="{4C5C2555-9765-4206-AA0E-0A8E41F7E858}" type="pres">
      <dgm:prSet presAssocID="{93E88DBD-C9DC-474C-B28E-3078EC2AE0E8}" presName="sibTrans" presStyleCnt="0"/>
      <dgm:spPr/>
    </dgm:pt>
    <dgm:pt modelId="{B2D52E45-72E7-4C3C-8536-9742F0F559A1}" type="pres">
      <dgm:prSet presAssocID="{CD7AE783-0D9C-4603-BBD4-ED08EC7CD13E}" presName="compNode" presStyleCnt="0"/>
      <dgm:spPr/>
    </dgm:pt>
    <dgm:pt modelId="{2DE8643E-86EC-44BE-8336-1C36258E8D5F}" type="pres">
      <dgm:prSet presAssocID="{CD7AE783-0D9C-4603-BBD4-ED08EC7CD13E}" presName="bgRect" presStyleLbl="bgShp" presStyleIdx="2" presStyleCnt="6"/>
      <dgm:spPr/>
    </dgm:pt>
    <dgm:pt modelId="{E1B20C81-182F-47DA-9DA8-FE46C5E58E10}" type="pres">
      <dgm:prSet presAssocID="{CD7AE783-0D9C-4603-BBD4-ED08EC7CD13E}"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lippery"/>
        </a:ext>
      </dgm:extLst>
    </dgm:pt>
    <dgm:pt modelId="{0A518CD1-5042-48C5-AE1F-9D3715A2FD3D}" type="pres">
      <dgm:prSet presAssocID="{CD7AE783-0D9C-4603-BBD4-ED08EC7CD13E}" presName="spaceRect" presStyleCnt="0"/>
      <dgm:spPr/>
    </dgm:pt>
    <dgm:pt modelId="{C04B8D79-C002-4724-80FE-6CCBD4D3E838}" type="pres">
      <dgm:prSet presAssocID="{CD7AE783-0D9C-4603-BBD4-ED08EC7CD13E}" presName="parTx" presStyleLbl="revTx" presStyleIdx="2" presStyleCnt="6">
        <dgm:presLayoutVars>
          <dgm:chMax val="0"/>
          <dgm:chPref val="0"/>
        </dgm:presLayoutVars>
      </dgm:prSet>
      <dgm:spPr/>
      <dgm:t>
        <a:bodyPr/>
        <a:lstStyle/>
        <a:p>
          <a:endParaRPr lang="cs-CZ"/>
        </a:p>
      </dgm:t>
    </dgm:pt>
    <dgm:pt modelId="{8B55B436-BB4E-44F0-A308-424E697CEE91}" type="pres">
      <dgm:prSet presAssocID="{0E0C6E6E-721A-4AB9-8122-4B9951D12994}" presName="sibTrans" presStyleCnt="0"/>
      <dgm:spPr/>
    </dgm:pt>
    <dgm:pt modelId="{82E9B0AA-1637-467F-813F-66DAC34E6F7D}" type="pres">
      <dgm:prSet presAssocID="{5197948E-2C0A-4605-9A78-0CB8FD457561}" presName="compNode" presStyleCnt="0"/>
      <dgm:spPr/>
    </dgm:pt>
    <dgm:pt modelId="{3110973D-BB8B-4833-9DC5-64ECC6A63902}" type="pres">
      <dgm:prSet presAssocID="{5197948E-2C0A-4605-9A78-0CB8FD457561}" presName="bgRect" presStyleLbl="bgShp" presStyleIdx="3" presStyleCnt="6"/>
      <dgm:spPr/>
    </dgm:pt>
    <dgm:pt modelId="{57ABE4B7-41F5-41DF-8130-29175773F924}" type="pres">
      <dgm:prSet presAssocID="{5197948E-2C0A-4605-9A78-0CB8FD457561}"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peed Bump"/>
        </a:ext>
      </dgm:extLst>
    </dgm:pt>
    <dgm:pt modelId="{899DA10D-F7D5-4247-B673-FC4EF6A9D495}" type="pres">
      <dgm:prSet presAssocID="{5197948E-2C0A-4605-9A78-0CB8FD457561}" presName="spaceRect" presStyleCnt="0"/>
      <dgm:spPr/>
    </dgm:pt>
    <dgm:pt modelId="{31D5F470-1FA9-4906-B6DC-DD22ED4693D5}" type="pres">
      <dgm:prSet presAssocID="{5197948E-2C0A-4605-9A78-0CB8FD457561}" presName="parTx" presStyleLbl="revTx" presStyleIdx="3" presStyleCnt="6">
        <dgm:presLayoutVars>
          <dgm:chMax val="0"/>
          <dgm:chPref val="0"/>
        </dgm:presLayoutVars>
      </dgm:prSet>
      <dgm:spPr/>
      <dgm:t>
        <a:bodyPr/>
        <a:lstStyle/>
        <a:p>
          <a:endParaRPr lang="cs-CZ"/>
        </a:p>
      </dgm:t>
    </dgm:pt>
    <dgm:pt modelId="{1366434D-13BA-4CA0-BEB2-3E1679302E09}" type="pres">
      <dgm:prSet presAssocID="{31BED80F-678C-44C0-94CE-F047AEC6623C}" presName="sibTrans" presStyleCnt="0"/>
      <dgm:spPr/>
    </dgm:pt>
    <dgm:pt modelId="{773F99B7-35F5-4624-B62C-2A889C8F0E11}" type="pres">
      <dgm:prSet presAssocID="{D955EEF2-E18B-4C4D-B66B-5B5698A5AE5C}" presName="compNode" presStyleCnt="0"/>
      <dgm:spPr/>
    </dgm:pt>
    <dgm:pt modelId="{A484AFBA-E582-4555-9B98-F2F584C2907C}" type="pres">
      <dgm:prSet presAssocID="{D955EEF2-E18B-4C4D-B66B-5B5698A5AE5C}" presName="bgRect" presStyleLbl="bgShp" presStyleIdx="4" presStyleCnt="6"/>
      <dgm:spPr/>
    </dgm:pt>
    <dgm:pt modelId="{151D972B-BC5C-489A-91B5-5E3D9E955639}" type="pres">
      <dgm:prSet presAssocID="{D955EEF2-E18B-4C4D-B66B-5B5698A5AE5C}"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ightning bolt"/>
        </a:ext>
      </dgm:extLst>
    </dgm:pt>
    <dgm:pt modelId="{862A02EE-4484-456E-92AD-E5996611C60E}" type="pres">
      <dgm:prSet presAssocID="{D955EEF2-E18B-4C4D-B66B-5B5698A5AE5C}" presName="spaceRect" presStyleCnt="0"/>
      <dgm:spPr/>
    </dgm:pt>
    <dgm:pt modelId="{62A3967C-2EE6-4A7E-A1B6-00E045A03B00}" type="pres">
      <dgm:prSet presAssocID="{D955EEF2-E18B-4C4D-B66B-5B5698A5AE5C}" presName="parTx" presStyleLbl="revTx" presStyleIdx="4" presStyleCnt="6">
        <dgm:presLayoutVars>
          <dgm:chMax val="0"/>
          <dgm:chPref val="0"/>
        </dgm:presLayoutVars>
      </dgm:prSet>
      <dgm:spPr/>
      <dgm:t>
        <a:bodyPr/>
        <a:lstStyle/>
        <a:p>
          <a:endParaRPr lang="cs-CZ"/>
        </a:p>
      </dgm:t>
    </dgm:pt>
    <dgm:pt modelId="{B9CD0B9A-92DA-4A5E-A074-835E5416669B}" type="pres">
      <dgm:prSet presAssocID="{66D8E9D1-A270-43A8-9E01-1030E8E7F61F}" presName="sibTrans" presStyleCnt="0"/>
      <dgm:spPr/>
    </dgm:pt>
    <dgm:pt modelId="{D38964FA-94B8-4CFD-9EAC-21094009C40D}" type="pres">
      <dgm:prSet presAssocID="{5DE97C5B-473E-429E-B3B1-8DD9F9647829}" presName="compNode" presStyleCnt="0"/>
      <dgm:spPr/>
    </dgm:pt>
    <dgm:pt modelId="{7AA410DC-67F9-467A-AD90-762CB99EB085}" type="pres">
      <dgm:prSet presAssocID="{5DE97C5B-473E-429E-B3B1-8DD9F9647829}" presName="bgRect" presStyleLbl="bgShp" presStyleIdx="5" presStyleCnt="6"/>
      <dgm:spPr/>
    </dgm:pt>
    <dgm:pt modelId="{608553FA-6CE4-4175-81A9-69D48B39B500}" type="pres">
      <dgm:prSet presAssocID="{5DE97C5B-473E-429E-B3B1-8DD9F9647829}"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Wind Chime"/>
        </a:ext>
      </dgm:extLst>
    </dgm:pt>
    <dgm:pt modelId="{36008090-0964-40AB-8A94-FBBACF034AAF}" type="pres">
      <dgm:prSet presAssocID="{5DE97C5B-473E-429E-B3B1-8DD9F9647829}" presName="spaceRect" presStyleCnt="0"/>
      <dgm:spPr/>
    </dgm:pt>
    <dgm:pt modelId="{3F16842B-7B4B-4A36-B71E-751C955F1AC6}" type="pres">
      <dgm:prSet presAssocID="{5DE97C5B-473E-429E-B3B1-8DD9F9647829}" presName="parTx" presStyleLbl="revTx" presStyleIdx="5" presStyleCnt="6">
        <dgm:presLayoutVars>
          <dgm:chMax val="0"/>
          <dgm:chPref val="0"/>
        </dgm:presLayoutVars>
      </dgm:prSet>
      <dgm:spPr/>
      <dgm:t>
        <a:bodyPr/>
        <a:lstStyle/>
        <a:p>
          <a:endParaRPr lang="cs-CZ"/>
        </a:p>
      </dgm:t>
    </dgm:pt>
  </dgm:ptLst>
  <dgm:cxnLst>
    <dgm:cxn modelId="{87478A9B-C02B-4959-950E-1C85F43ED44D}" type="presOf" srcId="{47CCAC95-90F2-4493-A07A-F91B65119589}" destId="{F546ADD0-5691-464C-A30E-A1692D8A68B7}" srcOrd="0" destOrd="0" presId="urn:microsoft.com/office/officeart/2018/2/layout/IconVerticalSolidList#4"/>
    <dgm:cxn modelId="{409316A4-3225-4CE3-93A9-3A8CA572DA2A}" type="presOf" srcId="{2D2A0DA5-84B5-4ECD-B25D-5C99B1221442}" destId="{4BA1E6E1-798E-4EC0-BEA1-1497A0935113}" srcOrd="0" destOrd="0" presId="urn:microsoft.com/office/officeart/2018/2/layout/IconVerticalSolidList#4"/>
    <dgm:cxn modelId="{5E112703-7531-4531-9C39-DB81C4A9DBED}" srcId="{2D2A0DA5-84B5-4ECD-B25D-5C99B1221442}" destId="{CD7AE783-0D9C-4603-BBD4-ED08EC7CD13E}" srcOrd="2" destOrd="0" parTransId="{F18A9301-5E24-43DC-BE90-AF2E8FEA9D72}" sibTransId="{0E0C6E6E-721A-4AB9-8122-4B9951D12994}"/>
    <dgm:cxn modelId="{1E9ACE23-9A76-49B5-8887-5E1051E187DB}" srcId="{2D2A0DA5-84B5-4ECD-B25D-5C99B1221442}" destId="{D955EEF2-E18B-4C4D-B66B-5B5698A5AE5C}" srcOrd="4" destOrd="0" parTransId="{45D335B6-7E76-468B-8429-9498001988A6}" sibTransId="{66D8E9D1-A270-43A8-9E01-1030E8E7F61F}"/>
    <dgm:cxn modelId="{9AC90FCE-C5AE-4769-94F0-02C3A6112ED4}" srcId="{2D2A0DA5-84B5-4ECD-B25D-5C99B1221442}" destId="{47CCAC95-90F2-4493-A07A-F91B65119589}" srcOrd="1" destOrd="0" parTransId="{CDDAEAB2-ED47-4469-A782-EA5C29061940}" sibTransId="{93E88DBD-C9DC-474C-B28E-3078EC2AE0E8}"/>
    <dgm:cxn modelId="{10C083D4-4E4C-4573-8C88-4BC4C0DC3EF6}" type="presOf" srcId="{D955EEF2-E18B-4C4D-B66B-5B5698A5AE5C}" destId="{62A3967C-2EE6-4A7E-A1B6-00E045A03B00}" srcOrd="0" destOrd="0" presId="urn:microsoft.com/office/officeart/2018/2/layout/IconVerticalSolidList#4"/>
    <dgm:cxn modelId="{D8F374FB-E8BF-4376-9978-4268D67FBF83}" type="presOf" srcId="{CD7AE783-0D9C-4603-BBD4-ED08EC7CD13E}" destId="{C04B8D79-C002-4724-80FE-6CCBD4D3E838}" srcOrd="0" destOrd="0" presId="urn:microsoft.com/office/officeart/2018/2/layout/IconVerticalSolidList#4"/>
    <dgm:cxn modelId="{334A6E14-9BE1-4766-A900-DFB399161FA4}" srcId="{2D2A0DA5-84B5-4ECD-B25D-5C99B1221442}" destId="{A2177C51-93D7-44C0-9C41-22C8C435FC78}" srcOrd="0" destOrd="0" parTransId="{2ADE8909-4601-4B79-92DE-94B4B942DEEF}" sibTransId="{228750A5-8F45-4603-9C14-F993F83683E2}"/>
    <dgm:cxn modelId="{542D0A51-0A49-4436-A228-50DBBD4837FE}" srcId="{2D2A0DA5-84B5-4ECD-B25D-5C99B1221442}" destId="{5DE97C5B-473E-429E-B3B1-8DD9F9647829}" srcOrd="5" destOrd="0" parTransId="{D7043130-5244-43CC-B996-78F45FC0AE53}" sibTransId="{A630B48D-073F-4293-9A7B-01E8A3C17A2C}"/>
    <dgm:cxn modelId="{42E5024F-A930-40E9-854B-F3E66395E9CF}" type="presOf" srcId="{5197948E-2C0A-4605-9A78-0CB8FD457561}" destId="{31D5F470-1FA9-4906-B6DC-DD22ED4693D5}" srcOrd="0" destOrd="0" presId="urn:microsoft.com/office/officeart/2018/2/layout/IconVerticalSolidList#4"/>
    <dgm:cxn modelId="{A8282B8C-73F7-4944-9749-FFFE5CD5301A}" type="presOf" srcId="{5DE97C5B-473E-429E-B3B1-8DD9F9647829}" destId="{3F16842B-7B4B-4A36-B71E-751C955F1AC6}" srcOrd="0" destOrd="0" presId="urn:microsoft.com/office/officeart/2018/2/layout/IconVerticalSolidList#4"/>
    <dgm:cxn modelId="{58CBB278-81FB-4231-9DE6-0DD36B490742}" srcId="{2D2A0DA5-84B5-4ECD-B25D-5C99B1221442}" destId="{5197948E-2C0A-4605-9A78-0CB8FD457561}" srcOrd="3" destOrd="0" parTransId="{3691B8D6-44BA-415F-B06F-CF4BEFC71641}" sibTransId="{31BED80F-678C-44C0-94CE-F047AEC6623C}"/>
    <dgm:cxn modelId="{AF102542-8710-4404-AB1E-F979DA0B090A}" type="presOf" srcId="{A2177C51-93D7-44C0-9C41-22C8C435FC78}" destId="{89291FD8-BF12-4F19-9D80-A20F30CE2356}" srcOrd="0" destOrd="0" presId="urn:microsoft.com/office/officeart/2018/2/layout/IconVerticalSolidList#4"/>
    <dgm:cxn modelId="{52085EEC-F8E6-4BCD-A4F3-5F840F52A1C2}" type="presParOf" srcId="{4BA1E6E1-798E-4EC0-BEA1-1497A0935113}" destId="{942A154C-C829-43D7-9BC3-9315DA998009}" srcOrd="0" destOrd="0" presId="urn:microsoft.com/office/officeart/2018/2/layout/IconVerticalSolidList#4"/>
    <dgm:cxn modelId="{E2F2176F-4FE7-4465-AD6B-BC3AC2A5FB4C}" type="presParOf" srcId="{942A154C-C829-43D7-9BC3-9315DA998009}" destId="{06E4AF79-79F6-4C96-98F6-D178DE8ED8A0}" srcOrd="0" destOrd="0" presId="urn:microsoft.com/office/officeart/2018/2/layout/IconVerticalSolidList#4"/>
    <dgm:cxn modelId="{093BFBB9-1274-43B7-8E2D-6EE1D66BA6C5}" type="presParOf" srcId="{942A154C-C829-43D7-9BC3-9315DA998009}" destId="{8DA6AA5A-703D-457D-97E0-A1989F5F9362}" srcOrd="1" destOrd="0" presId="urn:microsoft.com/office/officeart/2018/2/layout/IconVerticalSolidList#4"/>
    <dgm:cxn modelId="{205C653D-1F24-4683-B4DB-7B2129DFD439}" type="presParOf" srcId="{942A154C-C829-43D7-9BC3-9315DA998009}" destId="{FC823F5F-468D-4EA9-A561-BF6A83107F10}" srcOrd="2" destOrd="0" presId="urn:microsoft.com/office/officeart/2018/2/layout/IconVerticalSolidList#4"/>
    <dgm:cxn modelId="{A0C494E9-1B61-44B6-A202-5E6B947D0758}" type="presParOf" srcId="{942A154C-C829-43D7-9BC3-9315DA998009}" destId="{89291FD8-BF12-4F19-9D80-A20F30CE2356}" srcOrd="3" destOrd="0" presId="urn:microsoft.com/office/officeart/2018/2/layout/IconVerticalSolidList#4"/>
    <dgm:cxn modelId="{C4403722-ECE7-4A9C-B939-6FA7B858DDA6}" type="presParOf" srcId="{4BA1E6E1-798E-4EC0-BEA1-1497A0935113}" destId="{6533409A-D61B-42BC-BC43-96605DB13AB5}" srcOrd="1" destOrd="0" presId="urn:microsoft.com/office/officeart/2018/2/layout/IconVerticalSolidList#4"/>
    <dgm:cxn modelId="{197D32F7-6603-4980-8E49-B3DC4BD3AF07}" type="presParOf" srcId="{4BA1E6E1-798E-4EC0-BEA1-1497A0935113}" destId="{1611986A-3CC1-465D-96AE-24E609E116CD}" srcOrd="2" destOrd="0" presId="urn:microsoft.com/office/officeart/2018/2/layout/IconVerticalSolidList#4"/>
    <dgm:cxn modelId="{39B316FD-236A-4AE0-9F29-BBBA5BBEAE2A}" type="presParOf" srcId="{1611986A-3CC1-465D-96AE-24E609E116CD}" destId="{83D1340F-6F81-4483-9F0C-A2C8B034C553}" srcOrd="0" destOrd="0" presId="urn:microsoft.com/office/officeart/2018/2/layout/IconVerticalSolidList#4"/>
    <dgm:cxn modelId="{D213E5A3-20C7-4779-8E67-FA2485F4F6F9}" type="presParOf" srcId="{1611986A-3CC1-465D-96AE-24E609E116CD}" destId="{4D05FFCA-52C3-41B3-AA4E-38928C01E768}" srcOrd="1" destOrd="0" presId="urn:microsoft.com/office/officeart/2018/2/layout/IconVerticalSolidList#4"/>
    <dgm:cxn modelId="{48AECC76-09E5-449E-8E6F-9AB087DA9E48}" type="presParOf" srcId="{1611986A-3CC1-465D-96AE-24E609E116CD}" destId="{3DD72AF1-542E-4EA5-8EAE-0FEF636D4B82}" srcOrd="2" destOrd="0" presId="urn:microsoft.com/office/officeart/2018/2/layout/IconVerticalSolidList#4"/>
    <dgm:cxn modelId="{41A72EBB-D510-428A-861C-4C4FE6C6448F}" type="presParOf" srcId="{1611986A-3CC1-465D-96AE-24E609E116CD}" destId="{F546ADD0-5691-464C-A30E-A1692D8A68B7}" srcOrd="3" destOrd="0" presId="urn:microsoft.com/office/officeart/2018/2/layout/IconVerticalSolidList#4"/>
    <dgm:cxn modelId="{31B43909-9471-4C95-BA55-9758E8328F85}" type="presParOf" srcId="{4BA1E6E1-798E-4EC0-BEA1-1497A0935113}" destId="{4C5C2555-9765-4206-AA0E-0A8E41F7E858}" srcOrd="3" destOrd="0" presId="urn:microsoft.com/office/officeart/2018/2/layout/IconVerticalSolidList#4"/>
    <dgm:cxn modelId="{89C6ABE5-DEAA-46E1-B7E5-9A9F4DCBCF2E}" type="presParOf" srcId="{4BA1E6E1-798E-4EC0-BEA1-1497A0935113}" destId="{B2D52E45-72E7-4C3C-8536-9742F0F559A1}" srcOrd="4" destOrd="0" presId="urn:microsoft.com/office/officeart/2018/2/layout/IconVerticalSolidList#4"/>
    <dgm:cxn modelId="{68340472-9B74-4945-A3A8-A73DFEEF345E}" type="presParOf" srcId="{B2D52E45-72E7-4C3C-8536-9742F0F559A1}" destId="{2DE8643E-86EC-44BE-8336-1C36258E8D5F}" srcOrd="0" destOrd="0" presId="urn:microsoft.com/office/officeart/2018/2/layout/IconVerticalSolidList#4"/>
    <dgm:cxn modelId="{8EB4AC39-FE13-4584-A4DC-20167F50121B}" type="presParOf" srcId="{B2D52E45-72E7-4C3C-8536-9742F0F559A1}" destId="{E1B20C81-182F-47DA-9DA8-FE46C5E58E10}" srcOrd="1" destOrd="0" presId="urn:microsoft.com/office/officeart/2018/2/layout/IconVerticalSolidList#4"/>
    <dgm:cxn modelId="{2A17018A-715C-4B18-9B7C-71AD670F7167}" type="presParOf" srcId="{B2D52E45-72E7-4C3C-8536-9742F0F559A1}" destId="{0A518CD1-5042-48C5-AE1F-9D3715A2FD3D}" srcOrd="2" destOrd="0" presId="urn:microsoft.com/office/officeart/2018/2/layout/IconVerticalSolidList#4"/>
    <dgm:cxn modelId="{CC84F30C-BD8F-4B24-8F82-E841B5DE97ED}" type="presParOf" srcId="{B2D52E45-72E7-4C3C-8536-9742F0F559A1}" destId="{C04B8D79-C002-4724-80FE-6CCBD4D3E838}" srcOrd="3" destOrd="0" presId="urn:microsoft.com/office/officeart/2018/2/layout/IconVerticalSolidList#4"/>
    <dgm:cxn modelId="{AC82EC21-AB71-45C1-BADC-8A70721EE3D2}" type="presParOf" srcId="{4BA1E6E1-798E-4EC0-BEA1-1497A0935113}" destId="{8B55B436-BB4E-44F0-A308-424E697CEE91}" srcOrd="5" destOrd="0" presId="urn:microsoft.com/office/officeart/2018/2/layout/IconVerticalSolidList#4"/>
    <dgm:cxn modelId="{8EFBF578-1625-471C-B1F5-CC5BF23F3B35}" type="presParOf" srcId="{4BA1E6E1-798E-4EC0-BEA1-1497A0935113}" destId="{82E9B0AA-1637-467F-813F-66DAC34E6F7D}" srcOrd="6" destOrd="0" presId="urn:microsoft.com/office/officeart/2018/2/layout/IconVerticalSolidList#4"/>
    <dgm:cxn modelId="{D685BD8B-4462-46BD-BDB8-45C1F096C343}" type="presParOf" srcId="{82E9B0AA-1637-467F-813F-66DAC34E6F7D}" destId="{3110973D-BB8B-4833-9DC5-64ECC6A63902}" srcOrd="0" destOrd="0" presId="urn:microsoft.com/office/officeart/2018/2/layout/IconVerticalSolidList#4"/>
    <dgm:cxn modelId="{817AA68D-C355-46F3-ABC3-7B0CEBA7494C}" type="presParOf" srcId="{82E9B0AA-1637-467F-813F-66DAC34E6F7D}" destId="{57ABE4B7-41F5-41DF-8130-29175773F924}" srcOrd="1" destOrd="0" presId="urn:microsoft.com/office/officeart/2018/2/layout/IconVerticalSolidList#4"/>
    <dgm:cxn modelId="{66AC10BC-12E1-4BEB-8659-7BA9ADE2A392}" type="presParOf" srcId="{82E9B0AA-1637-467F-813F-66DAC34E6F7D}" destId="{899DA10D-F7D5-4247-B673-FC4EF6A9D495}" srcOrd="2" destOrd="0" presId="urn:microsoft.com/office/officeart/2018/2/layout/IconVerticalSolidList#4"/>
    <dgm:cxn modelId="{22D3C92D-C0A6-47E9-B28B-ED73B027878B}" type="presParOf" srcId="{82E9B0AA-1637-467F-813F-66DAC34E6F7D}" destId="{31D5F470-1FA9-4906-B6DC-DD22ED4693D5}" srcOrd="3" destOrd="0" presId="urn:microsoft.com/office/officeart/2018/2/layout/IconVerticalSolidList#4"/>
    <dgm:cxn modelId="{BE452345-7B53-4D7F-B05C-0BACA2388C68}" type="presParOf" srcId="{4BA1E6E1-798E-4EC0-BEA1-1497A0935113}" destId="{1366434D-13BA-4CA0-BEB2-3E1679302E09}" srcOrd="7" destOrd="0" presId="urn:microsoft.com/office/officeart/2018/2/layout/IconVerticalSolidList#4"/>
    <dgm:cxn modelId="{F3C91072-BBDC-45CD-9A45-FB235CE1AF38}" type="presParOf" srcId="{4BA1E6E1-798E-4EC0-BEA1-1497A0935113}" destId="{773F99B7-35F5-4624-B62C-2A889C8F0E11}" srcOrd="8" destOrd="0" presId="urn:microsoft.com/office/officeart/2018/2/layout/IconVerticalSolidList#4"/>
    <dgm:cxn modelId="{BD7D035D-D151-4163-9A4B-CCF40F288758}" type="presParOf" srcId="{773F99B7-35F5-4624-B62C-2A889C8F0E11}" destId="{A484AFBA-E582-4555-9B98-F2F584C2907C}" srcOrd="0" destOrd="0" presId="urn:microsoft.com/office/officeart/2018/2/layout/IconVerticalSolidList#4"/>
    <dgm:cxn modelId="{5BA3ED28-6F4F-40E9-86C8-A1265D7C006C}" type="presParOf" srcId="{773F99B7-35F5-4624-B62C-2A889C8F0E11}" destId="{151D972B-BC5C-489A-91B5-5E3D9E955639}" srcOrd="1" destOrd="0" presId="urn:microsoft.com/office/officeart/2018/2/layout/IconVerticalSolidList#4"/>
    <dgm:cxn modelId="{E3B15BB8-E1BB-446F-8234-DBF1AD9655FB}" type="presParOf" srcId="{773F99B7-35F5-4624-B62C-2A889C8F0E11}" destId="{862A02EE-4484-456E-92AD-E5996611C60E}" srcOrd="2" destOrd="0" presId="urn:microsoft.com/office/officeart/2018/2/layout/IconVerticalSolidList#4"/>
    <dgm:cxn modelId="{AF583CBE-C5A0-4CE4-B6E4-0CA3E2516AFC}" type="presParOf" srcId="{773F99B7-35F5-4624-B62C-2A889C8F0E11}" destId="{62A3967C-2EE6-4A7E-A1B6-00E045A03B00}" srcOrd="3" destOrd="0" presId="urn:microsoft.com/office/officeart/2018/2/layout/IconVerticalSolidList#4"/>
    <dgm:cxn modelId="{D103D852-2E60-49F6-8BDC-F1287BFC96A8}" type="presParOf" srcId="{4BA1E6E1-798E-4EC0-BEA1-1497A0935113}" destId="{B9CD0B9A-92DA-4A5E-A074-835E5416669B}" srcOrd="9" destOrd="0" presId="urn:microsoft.com/office/officeart/2018/2/layout/IconVerticalSolidList#4"/>
    <dgm:cxn modelId="{685EAB64-5EEF-49B4-ACBC-8A28F7DA906E}" type="presParOf" srcId="{4BA1E6E1-798E-4EC0-BEA1-1497A0935113}" destId="{D38964FA-94B8-4CFD-9EAC-21094009C40D}" srcOrd="10" destOrd="0" presId="urn:microsoft.com/office/officeart/2018/2/layout/IconVerticalSolidList#4"/>
    <dgm:cxn modelId="{10C92EAC-5A37-4A5D-B05B-0AF06E72A4C2}" type="presParOf" srcId="{D38964FA-94B8-4CFD-9EAC-21094009C40D}" destId="{7AA410DC-67F9-467A-AD90-762CB99EB085}" srcOrd="0" destOrd="0" presId="urn:microsoft.com/office/officeart/2018/2/layout/IconVerticalSolidList#4"/>
    <dgm:cxn modelId="{1FFF391B-C70D-4018-B704-DD3F076058AC}" type="presParOf" srcId="{D38964FA-94B8-4CFD-9EAC-21094009C40D}" destId="{608553FA-6CE4-4175-81A9-69D48B39B500}" srcOrd="1" destOrd="0" presId="urn:microsoft.com/office/officeart/2018/2/layout/IconVerticalSolidList#4"/>
    <dgm:cxn modelId="{EA77263C-1085-4885-8EE7-C3FA6579383F}" type="presParOf" srcId="{D38964FA-94B8-4CFD-9EAC-21094009C40D}" destId="{36008090-0964-40AB-8A94-FBBACF034AAF}" srcOrd="2" destOrd="0" presId="urn:microsoft.com/office/officeart/2018/2/layout/IconVerticalSolidList#4"/>
    <dgm:cxn modelId="{84937F40-EA42-4D9B-A31D-6C4BC9FD4D18}" type="presParOf" srcId="{D38964FA-94B8-4CFD-9EAC-21094009C40D}" destId="{3F16842B-7B4B-4A36-B71E-751C955F1AC6}" srcOrd="3" destOrd="0" presId="urn:microsoft.com/office/officeart/2018/2/layout/IconVerticalSolid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F12C8E5-605D-40FF-855D-960BBB1CC183}" type="doc">
      <dgm:prSet loTypeId="urn:microsoft.com/office/officeart/2005/8/layout/hList1" loCatId="list" qsTypeId="urn:microsoft.com/office/officeart/2005/8/quickstyle/simple4" qsCatId="simple" csTypeId="urn:microsoft.com/office/officeart/2005/8/colors/accent2_2" csCatId="accent2" phldr="1"/>
      <dgm:spPr/>
      <dgm:t>
        <a:bodyPr/>
        <a:lstStyle/>
        <a:p>
          <a:endParaRPr lang="en-US"/>
        </a:p>
      </dgm:t>
    </dgm:pt>
    <dgm:pt modelId="{1582FD2B-BA87-4D6E-B8DF-230F7DD25DE5}">
      <dgm:prSet/>
      <dgm:spPr/>
      <dgm:t>
        <a:bodyPr/>
        <a:lstStyle/>
        <a:p>
          <a:r>
            <a:rPr lang="en-US"/>
            <a:t>Každé sdělení obsahuje:</a:t>
          </a:r>
        </a:p>
      </dgm:t>
    </dgm:pt>
    <dgm:pt modelId="{ED69465B-7C15-4E45-A010-85914086CD22}" type="parTrans" cxnId="{5D90FBC6-934E-42F1-BE13-3F63343CD024}">
      <dgm:prSet/>
      <dgm:spPr/>
      <dgm:t>
        <a:bodyPr/>
        <a:lstStyle/>
        <a:p>
          <a:endParaRPr lang="en-US"/>
        </a:p>
      </dgm:t>
    </dgm:pt>
    <dgm:pt modelId="{66C892E6-DD89-4223-A1DD-454FB5529F9A}" type="sibTrans" cxnId="{5D90FBC6-934E-42F1-BE13-3F63343CD024}">
      <dgm:prSet/>
      <dgm:spPr/>
      <dgm:t>
        <a:bodyPr/>
        <a:lstStyle/>
        <a:p>
          <a:endParaRPr lang="en-US"/>
        </a:p>
      </dgm:t>
    </dgm:pt>
    <dgm:pt modelId="{858565B9-3000-4EF1-AC84-B614648974DA}">
      <dgm:prSet/>
      <dgm:spPr/>
      <dgm:t>
        <a:bodyPr/>
        <a:lstStyle/>
        <a:p>
          <a:r>
            <a:rPr lang="en-US"/>
            <a:t>Balast – emoce</a:t>
          </a:r>
        </a:p>
      </dgm:t>
    </dgm:pt>
    <dgm:pt modelId="{B972F705-5713-498E-A882-828A3BABB360}" type="parTrans" cxnId="{201496AC-415D-4A8A-9A62-86F101B485DE}">
      <dgm:prSet/>
      <dgm:spPr/>
      <dgm:t>
        <a:bodyPr/>
        <a:lstStyle/>
        <a:p>
          <a:endParaRPr lang="en-US"/>
        </a:p>
      </dgm:t>
    </dgm:pt>
    <dgm:pt modelId="{6CC6BF70-C8D8-4C48-9ECA-9A74BDE188BA}" type="sibTrans" cxnId="{201496AC-415D-4A8A-9A62-86F101B485DE}">
      <dgm:prSet/>
      <dgm:spPr/>
      <dgm:t>
        <a:bodyPr/>
        <a:lstStyle/>
        <a:p>
          <a:endParaRPr lang="en-US"/>
        </a:p>
      </dgm:t>
    </dgm:pt>
    <dgm:pt modelId="{328F81ED-DA42-420A-A56A-EFE76F9EA854}">
      <dgm:prSet/>
      <dgm:spPr/>
      <dgm:t>
        <a:bodyPr/>
        <a:lstStyle/>
        <a:p>
          <a:r>
            <a:rPr lang="en-US"/>
            <a:t>sebeobhajování</a:t>
          </a:r>
        </a:p>
      </dgm:t>
    </dgm:pt>
    <dgm:pt modelId="{A59535A1-804E-4A72-8E99-B19BCA945062}" type="parTrans" cxnId="{5EE18571-03AF-4FA1-9DF3-78BDA8EDB05D}">
      <dgm:prSet/>
      <dgm:spPr/>
      <dgm:t>
        <a:bodyPr/>
        <a:lstStyle/>
        <a:p>
          <a:endParaRPr lang="en-US"/>
        </a:p>
      </dgm:t>
    </dgm:pt>
    <dgm:pt modelId="{D8439903-C3CB-4413-A80C-81122DC20289}" type="sibTrans" cxnId="{5EE18571-03AF-4FA1-9DF3-78BDA8EDB05D}">
      <dgm:prSet/>
      <dgm:spPr/>
      <dgm:t>
        <a:bodyPr/>
        <a:lstStyle/>
        <a:p>
          <a:endParaRPr lang="en-US"/>
        </a:p>
      </dgm:t>
    </dgm:pt>
    <dgm:pt modelId="{D94C3DBE-0DEC-4144-B225-D841AA89585E}">
      <dgm:prSet/>
      <dgm:spPr/>
      <dgm:t>
        <a:bodyPr/>
        <a:lstStyle/>
        <a:p>
          <a:r>
            <a:rPr lang="en-US" dirty="0" err="1"/>
            <a:t>Důvěryhodná</a:t>
          </a:r>
          <a:r>
            <a:rPr lang="en-US" dirty="0"/>
            <a:t> data:</a:t>
          </a:r>
        </a:p>
      </dgm:t>
    </dgm:pt>
    <dgm:pt modelId="{8D3FB550-6A67-4119-BBBD-C6F2A2658C70}" type="parTrans" cxnId="{A6817B23-43B9-4B39-BDEC-FA2310B0E45A}">
      <dgm:prSet/>
      <dgm:spPr/>
      <dgm:t>
        <a:bodyPr/>
        <a:lstStyle/>
        <a:p>
          <a:endParaRPr lang="en-US"/>
        </a:p>
      </dgm:t>
    </dgm:pt>
    <dgm:pt modelId="{B7B58CF1-5E76-4D59-A964-AB2D56F1E210}" type="sibTrans" cxnId="{A6817B23-43B9-4B39-BDEC-FA2310B0E45A}">
      <dgm:prSet/>
      <dgm:spPr/>
      <dgm:t>
        <a:bodyPr/>
        <a:lstStyle/>
        <a:p>
          <a:endParaRPr lang="en-US"/>
        </a:p>
      </dgm:t>
    </dgm:pt>
    <dgm:pt modelId="{06CFBA76-4C90-475F-9187-4DC870F9D72F}">
      <dgm:prSet/>
      <dgm:spPr/>
      <dgm:t>
        <a:bodyPr/>
        <a:lstStyle/>
        <a:p>
          <a:r>
            <a:rPr lang="en-US" dirty="0"/>
            <a:t>- </a:t>
          </a:r>
          <a:r>
            <a:rPr lang="en-US" dirty="0" err="1"/>
            <a:t>zpráva</a:t>
          </a:r>
          <a:r>
            <a:rPr lang="en-US" dirty="0"/>
            <a:t> s </a:t>
          </a:r>
          <a:r>
            <a:rPr lang="en-US" dirty="0" err="1"/>
            <a:t>názory</a:t>
          </a:r>
          <a:r>
            <a:rPr lang="en-US" dirty="0"/>
            <a:t> </a:t>
          </a:r>
          <a:r>
            <a:rPr lang="en-US" dirty="0" err="1"/>
            <a:t>protichůdných</a:t>
          </a:r>
          <a:r>
            <a:rPr lang="en-US" dirty="0"/>
            <a:t> </a:t>
          </a:r>
          <a:r>
            <a:rPr lang="en-US" dirty="0" err="1"/>
            <a:t>stran</a:t>
          </a:r>
          <a:r>
            <a:rPr lang="en-US" dirty="0"/>
            <a:t> bez </a:t>
          </a:r>
          <a:r>
            <a:rPr lang="en-US" dirty="0" err="1"/>
            <a:t>zabarvení</a:t>
          </a:r>
          <a:r>
            <a:rPr lang="en-US" dirty="0"/>
            <a:t> </a:t>
          </a:r>
          <a:r>
            <a:rPr lang="en-US" dirty="0" err="1"/>
            <a:t>osobním</a:t>
          </a:r>
          <a:r>
            <a:rPr lang="en-US" dirty="0"/>
            <a:t> </a:t>
          </a:r>
          <a:r>
            <a:rPr lang="en-US" dirty="0" err="1"/>
            <a:t>komentářem</a:t>
          </a:r>
          <a:endParaRPr lang="en-US" dirty="0"/>
        </a:p>
      </dgm:t>
    </dgm:pt>
    <dgm:pt modelId="{FDE8C258-B638-40D0-AC11-D29DAF64987B}" type="parTrans" cxnId="{B6E8CB4B-9FDC-4189-ABEA-2A2DCE7DD620}">
      <dgm:prSet/>
      <dgm:spPr/>
      <dgm:t>
        <a:bodyPr/>
        <a:lstStyle/>
        <a:p>
          <a:endParaRPr lang="en-US"/>
        </a:p>
      </dgm:t>
    </dgm:pt>
    <dgm:pt modelId="{2C45D013-FA69-4202-9A25-4E693EACF96E}" type="sibTrans" cxnId="{B6E8CB4B-9FDC-4189-ABEA-2A2DCE7DD620}">
      <dgm:prSet/>
      <dgm:spPr/>
      <dgm:t>
        <a:bodyPr/>
        <a:lstStyle/>
        <a:p>
          <a:endParaRPr lang="en-US"/>
        </a:p>
      </dgm:t>
    </dgm:pt>
    <dgm:pt modelId="{208AC32C-40F7-47B3-BD8F-7EE10D014C1E}">
      <dgm:prSet/>
      <dgm:spPr/>
      <dgm:t>
        <a:bodyPr/>
        <a:lstStyle/>
        <a:p>
          <a:r>
            <a:rPr lang="en-US"/>
            <a:t>- popis situace zkreslený osobní komentáře</a:t>
          </a:r>
        </a:p>
      </dgm:t>
    </dgm:pt>
    <dgm:pt modelId="{82A5838F-4CF5-4DC0-BF70-1882F0666D8E}" type="parTrans" cxnId="{1D75D51C-7DC9-4B2A-8AB5-B0174FEBADCD}">
      <dgm:prSet/>
      <dgm:spPr/>
      <dgm:t>
        <a:bodyPr/>
        <a:lstStyle/>
        <a:p>
          <a:endParaRPr lang="en-US"/>
        </a:p>
      </dgm:t>
    </dgm:pt>
    <dgm:pt modelId="{A7D9BF34-4E1B-4C6A-8C3C-8DC172CF958A}" type="sibTrans" cxnId="{1D75D51C-7DC9-4B2A-8AB5-B0174FEBADCD}">
      <dgm:prSet/>
      <dgm:spPr/>
      <dgm:t>
        <a:bodyPr/>
        <a:lstStyle/>
        <a:p>
          <a:endParaRPr lang="en-US"/>
        </a:p>
      </dgm:t>
    </dgm:pt>
    <dgm:pt modelId="{C9179E33-AAA7-8B45-B584-AD1BA93E8513}">
      <dgm:prSet/>
      <dgm:spPr/>
      <dgm:t>
        <a:bodyPr/>
        <a:lstStyle/>
        <a:p>
          <a:r>
            <a:rPr lang="en-US" dirty="0"/>
            <a:t>- </a:t>
          </a:r>
          <a:r>
            <a:rPr lang="en-US" dirty="0" err="1"/>
            <a:t>zpráva</a:t>
          </a:r>
          <a:r>
            <a:rPr lang="en-US" dirty="0"/>
            <a:t> bez </a:t>
          </a:r>
          <a:r>
            <a:rPr lang="en-US" dirty="0" err="1"/>
            <a:t>komentářů</a:t>
          </a:r>
          <a:r>
            <a:rPr lang="en-US" dirty="0"/>
            <a:t>, </a:t>
          </a:r>
          <a:r>
            <a:rPr lang="en-US" dirty="0" err="1"/>
            <a:t>jen</a:t>
          </a:r>
          <a:r>
            <a:rPr lang="en-US" dirty="0"/>
            <a:t> </a:t>
          </a:r>
          <a:r>
            <a:rPr lang="en-US" dirty="0" err="1"/>
            <a:t>popis</a:t>
          </a:r>
          <a:r>
            <a:rPr lang="en-US" dirty="0"/>
            <a:t> </a:t>
          </a:r>
          <a:r>
            <a:rPr lang="en-US" dirty="0" err="1"/>
            <a:t>situace</a:t>
          </a:r>
          <a:endParaRPr lang="en-US" dirty="0"/>
        </a:p>
      </dgm:t>
    </dgm:pt>
    <dgm:pt modelId="{986ACB5C-4E77-C74C-955B-321ACC01A75F}" type="sibTrans" cxnId="{6D5E7B3F-9FB6-C74A-9359-2F25A5E507D2}">
      <dgm:prSet/>
      <dgm:spPr/>
    </dgm:pt>
    <dgm:pt modelId="{4E588AEA-F631-7947-BCAB-F87BF124AB5C}" type="parTrans" cxnId="{6D5E7B3F-9FB6-C74A-9359-2F25A5E507D2}">
      <dgm:prSet/>
      <dgm:spPr/>
    </dgm:pt>
    <dgm:pt modelId="{A280F143-6F74-45CE-8F79-51B172547FF4}" type="pres">
      <dgm:prSet presAssocID="{4F12C8E5-605D-40FF-855D-960BBB1CC183}" presName="Name0" presStyleCnt="0">
        <dgm:presLayoutVars>
          <dgm:dir/>
          <dgm:animLvl val="lvl"/>
          <dgm:resizeHandles val="exact"/>
        </dgm:presLayoutVars>
      </dgm:prSet>
      <dgm:spPr/>
      <dgm:t>
        <a:bodyPr/>
        <a:lstStyle/>
        <a:p>
          <a:endParaRPr lang="cs-CZ"/>
        </a:p>
      </dgm:t>
    </dgm:pt>
    <dgm:pt modelId="{176028A2-8035-4D14-BB7F-4D2D532CBD31}" type="pres">
      <dgm:prSet presAssocID="{1582FD2B-BA87-4D6E-B8DF-230F7DD25DE5}" presName="composite" presStyleCnt="0"/>
      <dgm:spPr/>
    </dgm:pt>
    <dgm:pt modelId="{593FAFEE-7A09-41B8-9557-034DF6222A8A}" type="pres">
      <dgm:prSet presAssocID="{1582FD2B-BA87-4D6E-B8DF-230F7DD25DE5}" presName="parTx" presStyleLbl="alignNode1" presStyleIdx="0" presStyleCnt="1">
        <dgm:presLayoutVars>
          <dgm:chMax val="0"/>
          <dgm:chPref val="0"/>
          <dgm:bulletEnabled val="1"/>
        </dgm:presLayoutVars>
      </dgm:prSet>
      <dgm:spPr/>
      <dgm:t>
        <a:bodyPr/>
        <a:lstStyle/>
        <a:p>
          <a:endParaRPr lang="cs-CZ"/>
        </a:p>
      </dgm:t>
    </dgm:pt>
    <dgm:pt modelId="{B0882E82-8472-4D18-8840-7EF3EB9F4564}" type="pres">
      <dgm:prSet presAssocID="{1582FD2B-BA87-4D6E-B8DF-230F7DD25DE5}" presName="desTx" presStyleLbl="alignAccFollowNode1" presStyleIdx="0" presStyleCnt="1">
        <dgm:presLayoutVars>
          <dgm:bulletEnabled val="1"/>
        </dgm:presLayoutVars>
      </dgm:prSet>
      <dgm:spPr/>
      <dgm:t>
        <a:bodyPr/>
        <a:lstStyle/>
        <a:p>
          <a:endParaRPr lang="cs-CZ"/>
        </a:p>
      </dgm:t>
    </dgm:pt>
  </dgm:ptLst>
  <dgm:cxnLst>
    <dgm:cxn modelId="{B6E8CB4B-9FDC-4189-ABEA-2A2DCE7DD620}" srcId="{1582FD2B-BA87-4D6E-B8DF-230F7DD25DE5}" destId="{06CFBA76-4C90-475F-9187-4DC870F9D72F}" srcOrd="3" destOrd="0" parTransId="{FDE8C258-B638-40D0-AC11-D29DAF64987B}" sibTransId="{2C45D013-FA69-4202-9A25-4E693EACF96E}"/>
    <dgm:cxn modelId="{5D90FBC6-934E-42F1-BE13-3F63343CD024}" srcId="{4F12C8E5-605D-40FF-855D-960BBB1CC183}" destId="{1582FD2B-BA87-4D6E-B8DF-230F7DD25DE5}" srcOrd="0" destOrd="0" parTransId="{ED69465B-7C15-4E45-A010-85914086CD22}" sibTransId="{66C892E6-DD89-4223-A1DD-454FB5529F9A}"/>
    <dgm:cxn modelId="{29DB3852-31FF-4C0E-9836-5C67F5968F04}" type="presOf" srcId="{208AC32C-40F7-47B3-BD8F-7EE10D014C1E}" destId="{B0882E82-8472-4D18-8840-7EF3EB9F4564}" srcOrd="0" destOrd="5" presId="urn:microsoft.com/office/officeart/2005/8/layout/hList1"/>
    <dgm:cxn modelId="{6CBDBE69-47E1-45CB-9A4D-A5E4F97636D7}" type="presOf" srcId="{1582FD2B-BA87-4D6E-B8DF-230F7DD25DE5}" destId="{593FAFEE-7A09-41B8-9557-034DF6222A8A}" srcOrd="0" destOrd="0" presId="urn:microsoft.com/office/officeart/2005/8/layout/hList1"/>
    <dgm:cxn modelId="{6D5E7B3F-9FB6-C74A-9359-2F25A5E507D2}" srcId="{1582FD2B-BA87-4D6E-B8DF-230F7DD25DE5}" destId="{C9179E33-AAA7-8B45-B584-AD1BA93E8513}" srcOrd="2" destOrd="0" parTransId="{4E588AEA-F631-7947-BCAB-F87BF124AB5C}" sibTransId="{986ACB5C-4E77-C74C-955B-321ACC01A75F}"/>
    <dgm:cxn modelId="{CD7D2EA6-854B-4934-9760-4ECA57F91858}" type="presOf" srcId="{06CFBA76-4C90-475F-9187-4DC870F9D72F}" destId="{B0882E82-8472-4D18-8840-7EF3EB9F4564}" srcOrd="0" destOrd="4" presId="urn:microsoft.com/office/officeart/2005/8/layout/hList1"/>
    <dgm:cxn modelId="{A6817B23-43B9-4B39-BDEC-FA2310B0E45A}" srcId="{1582FD2B-BA87-4D6E-B8DF-230F7DD25DE5}" destId="{D94C3DBE-0DEC-4144-B225-D841AA89585E}" srcOrd="1" destOrd="0" parTransId="{8D3FB550-6A67-4119-BBBD-C6F2A2658C70}" sibTransId="{B7B58CF1-5E76-4D59-A964-AB2D56F1E210}"/>
    <dgm:cxn modelId="{1D75D51C-7DC9-4B2A-8AB5-B0174FEBADCD}" srcId="{1582FD2B-BA87-4D6E-B8DF-230F7DD25DE5}" destId="{208AC32C-40F7-47B3-BD8F-7EE10D014C1E}" srcOrd="4" destOrd="0" parTransId="{82A5838F-4CF5-4DC0-BF70-1882F0666D8E}" sibTransId="{A7D9BF34-4E1B-4C6A-8C3C-8DC172CF958A}"/>
    <dgm:cxn modelId="{45DF18C1-3FB6-4B37-BC71-A045677EF489}" type="presOf" srcId="{D94C3DBE-0DEC-4144-B225-D841AA89585E}" destId="{B0882E82-8472-4D18-8840-7EF3EB9F4564}" srcOrd="0" destOrd="2" presId="urn:microsoft.com/office/officeart/2005/8/layout/hList1"/>
    <dgm:cxn modelId="{D8405BD4-F60E-452F-9A11-9BC11AC161CC}" type="presOf" srcId="{4F12C8E5-605D-40FF-855D-960BBB1CC183}" destId="{A280F143-6F74-45CE-8F79-51B172547FF4}" srcOrd="0" destOrd="0" presId="urn:microsoft.com/office/officeart/2005/8/layout/hList1"/>
    <dgm:cxn modelId="{1A72C6D5-F6F2-4B97-B2B3-B60573DE2ABF}" type="presOf" srcId="{858565B9-3000-4EF1-AC84-B614648974DA}" destId="{B0882E82-8472-4D18-8840-7EF3EB9F4564}" srcOrd="0" destOrd="0" presId="urn:microsoft.com/office/officeart/2005/8/layout/hList1"/>
    <dgm:cxn modelId="{5EE18571-03AF-4FA1-9DF3-78BDA8EDB05D}" srcId="{858565B9-3000-4EF1-AC84-B614648974DA}" destId="{328F81ED-DA42-420A-A56A-EFE76F9EA854}" srcOrd="0" destOrd="0" parTransId="{A59535A1-804E-4A72-8E99-B19BCA945062}" sibTransId="{D8439903-C3CB-4413-A80C-81122DC20289}"/>
    <dgm:cxn modelId="{201496AC-415D-4A8A-9A62-86F101B485DE}" srcId="{1582FD2B-BA87-4D6E-B8DF-230F7DD25DE5}" destId="{858565B9-3000-4EF1-AC84-B614648974DA}" srcOrd="0" destOrd="0" parTransId="{B972F705-5713-498E-A882-828A3BABB360}" sibTransId="{6CC6BF70-C8D8-4C48-9ECA-9A74BDE188BA}"/>
    <dgm:cxn modelId="{14B30183-F16A-8942-B601-C530F06786CB}" type="presOf" srcId="{C9179E33-AAA7-8B45-B584-AD1BA93E8513}" destId="{B0882E82-8472-4D18-8840-7EF3EB9F4564}" srcOrd="0" destOrd="3" presId="urn:microsoft.com/office/officeart/2005/8/layout/hList1"/>
    <dgm:cxn modelId="{77ED4994-B36D-4323-8979-D43334779F88}" type="presOf" srcId="{328F81ED-DA42-420A-A56A-EFE76F9EA854}" destId="{B0882E82-8472-4D18-8840-7EF3EB9F4564}" srcOrd="0" destOrd="1" presId="urn:microsoft.com/office/officeart/2005/8/layout/hList1"/>
    <dgm:cxn modelId="{E435EF5E-2B1B-4272-8512-5EB4452B3EC7}" type="presParOf" srcId="{A280F143-6F74-45CE-8F79-51B172547FF4}" destId="{176028A2-8035-4D14-BB7F-4D2D532CBD31}" srcOrd="0" destOrd="0" presId="urn:microsoft.com/office/officeart/2005/8/layout/hList1"/>
    <dgm:cxn modelId="{3B695271-71FF-4808-B9E9-D01587F63711}" type="presParOf" srcId="{176028A2-8035-4D14-BB7F-4D2D532CBD31}" destId="{593FAFEE-7A09-41B8-9557-034DF6222A8A}" srcOrd="0" destOrd="0" presId="urn:microsoft.com/office/officeart/2005/8/layout/hList1"/>
    <dgm:cxn modelId="{89A54664-0662-4274-93A4-3C48FF291E16}" type="presParOf" srcId="{176028A2-8035-4D14-BB7F-4D2D532CBD31}" destId="{B0882E82-8472-4D18-8840-7EF3EB9F456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EA859C-C11E-4AAF-B94D-A63406EAC4C7}">
      <dsp:nvSpPr>
        <dsp:cNvPr id="0" name=""/>
        <dsp:cNvSpPr/>
      </dsp:nvSpPr>
      <dsp:spPr>
        <a:xfrm>
          <a:off x="3558362" y="961986"/>
          <a:ext cx="1730896" cy="418059"/>
        </a:xfrm>
        <a:custGeom>
          <a:avLst/>
          <a:gdLst/>
          <a:ahLst/>
          <a:cxnLst/>
          <a:rect l="0" t="0" r="0" b="0"/>
          <a:pathLst>
            <a:path>
              <a:moveTo>
                <a:pt x="1730896" y="0"/>
              </a:moveTo>
              <a:lnTo>
                <a:pt x="1730896" y="216709"/>
              </a:lnTo>
              <a:lnTo>
                <a:pt x="0" y="216709"/>
              </a:lnTo>
              <a:lnTo>
                <a:pt x="0" y="418059"/>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383AB43-E1F2-4775-901F-03400F3A01B7}">
      <dsp:nvSpPr>
        <dsp:cNvPr id="0" name=""/>
        <dsp:cNvSpPr/>
      </dsp:nvSpPr>
      <dsp:spPr>
        <a:xfrm>
          <a:off x="5289258" y="961986"/>
          <a:ext cx="682344" cy="417349"/>
        </a:xfrm>
        <a:custGeom>
          <a:avLst/>
          <a:gdLst/>
          <a:ahLst/>
          <a:cxnLst/>
          <a:rect l="0" t="0" r="0" b="0"/>
          <a:pathLst>
            <a:path>
              <a:moveTo>
                <a:pt x="0" y="0"/>
              </a:moveTo>
              <a:lnTo>
                <a:pt x="0" y="216000"/>
              </a:lnTo>
              <a:lnTo>
                <a:pt x="682344" y="216000"/>
              </a:lnTo>
              <a:lnTo>
                <a:pt x="682344" y="417349"/>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8921BD1-94F1-407B-BB00-E1CF57C2225E}">
      <dsp:nvSpPr>
        <dsp:cNvPr id="0" name=""/>
        <dsp:cNvSpPr/>
      </dsp:nvSpPr>
      <dsp:spPr>
        <a:xfrm>
          <a:off x="1142292" y="961986"/>
          <a:ext cx="4146965" cy="421865"/>
        </a:xfrm>
        <a:custGeom>
          <a:avLst/>
          <a:gdLst/>
          <a:ahLst/>
          <a:cxnLst/>
          <a:rect l="0" t="0" r="0" b="0"/>
          <a:pathLst>
            <a:path>
              <a:moveTo>
                <a:pt x="4146965" y="0"/>
              </a:moveTo>
              <a:lnTo>
                <a:pt x="4146965" y="220516"/>
              </a:lnTo>
              <a:lnTo>
                <a:pt x="0" y="220516"/>
              </a:lnTo>
              <a:lnTo>
                <a:pt x="0" y="421865"/>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8F187AD-C6DD-4BC6-9B2D-931E90DFA994}">
      <dsp:nvSpPr>
        <dsp:cNvPr id="0" name=""/>
        <dsp:cNvSpPr/>
      </dsp:nvSpPr>
      <dsp:spPr>
        <a:xfrm>
          <a:off x="7689795" y="3143963"/>
          <a:ext cx="971107" cy="1943741"/>
        </a:xfrm>
        <a:custGeom>
          <a:avLst/>
          <a:gdLst/>
          <a:ahLst/>
          <a:cxnLst/>
          <a:rect l="0" t="0" r="0" b="0"/>
          <a:pathLst>
            <a:path>
              <a:moveTo>
                <a:pt x="0" y="0"/>
              </a:moveTo>
              <a:lnTo>
                <a:pt x="0" y="1943741"/>
              </a:lnTo>
              <a:lnTo>
                <a:pt x="971107" y="1943741"/>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B38361C-6949-4C50-8CA3-798351B0AA75}">
      <dsp:nvSpPr>
        <dsp:cNvPr id="0" name=""/>
        <dsp:cNvSpPr/>
      </dsp:nvSpPr>
      <dsp:spPr>
        <a:xfrm>
          <a:off x="7689795" y="3143963"/>
          <a:ext cx="959713" cy="889763"/>
        </a:xfrm>
        <a:custGeom>
          <a:avLst/>
          <a:gdLst/>
          <a:ahLst/>
          <a:cxnLst/>
          <a:rect l="0" t="0" r="0" b="0"/>
          <a:pathLst>
            <a:path>
              <a:moveTo>
                <a:pt x="0" y="0"/>
              </a:moveTo>
              <a:lnTo>
                <a:pt x="0" y="889763"/>
              </a:lnTo>
              <a:lnTo>
                <a:pt x="959713" y="889763"/>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25D0DC6-9493-4B6B-A166-6156955567E7}">
      <dsp:nvSpPr>
        <dsp:cNvPr id="0" name=""/>
        <dsp:cNvSpPr/>
      </dsp:nvSpPr>
      <dsp:spPr>
        <a:xfrm>
          <a:off x="5289258" y="961986"/>
          <a:ext cx="3306379" cy="417340"/>
        </a:xfrm>
        <a:custGeom>
          <a:avLst/>
          <a:gdLst/>
          <a:ahLst/>
          <a:cxnLst/>
          <a:rect l="0" t="0" r="0" b="0"/>
          <a:pathLst>
            <a:path>
              <a:moveTo>
                <a:pt x="0" y="0"/>
              </a:moveTo>
              <a:lnTo>
                <a:pt x="0" y="215990"/>
              </a:lnTo>
              <a:lnTo>
                <a:pt x="3306379" y="215990"/>
              </a:lnTo>
              <a:lnTo>
                <a:pt x="3306379" y="41734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F2150B6-AFCB-4F0B-9205-DB9CF05EFC27}">
      <dsp:nvSpPr>
        <dsp:cNvPr id="0" name=""/>
        <dsp:cNvSpPr/>
      </dsp:nvSpPr>
      <dsp:spPr>
        <a:xfrm>
          <a:off x="2541930" y="3179"/>
          <a:ext cx="5494655" cy="95880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cs-CZ" sz="3200" b="1" kern="1200" dirty="0">
              <a:solidFill>
                <a:schemeClr val="tx1">
                  <a:lumMod val="75000"/>
                  <a:lumOff val="25000"/>
                </a:schemeClr>
              </a:solidFill>
              <a:effectLst>
                <a:outerShdw blurRad="38100" dist="38100" dir="2700000" algn="tl">
                  <a:srgbClr val="000000">
                    <a:alpha val="43137"/>
                  </a:srgbClr>
                </a:outerShdw>
              </a:effectLst>
            </a:rPr>
            <a:t>Nepojistné sociální dávky</a:t>
          </a:r>
        </a:p>
      </dsp:txBody>
      <dsp:txXfrm>
        <a:off x="2541930" y="3179"/>
        <a:ext cx="5494655" cy="958807"/>
      </dsp:txXfrm>
    </dsp:sp>
    <dsp:sp modelId="{17A15F8E-6EBB-4611-B5D2-E07BC375FD4B}">
      <dsp:nvSpPr>
        <dsp:cNvPr id="0" name=""/>
        <dsp:cNvSpPr/>
      </dsp:nvSpPr>
      <dsp:spPr>
        <a:xfrm>
          <a:off x="7463334" y="1379326"/>
          <a:ext cx="2264606" cy="176463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ts val="0"/>
            </a:spcAft>
          </a:pPr>
          <a:r>
            <a:rPr lang="cs-CZ" sz="2400" b="1" kern="1200" dirty="0">
              <a:solidFill>
                <a:schemeClr val="bg1">
                  <a:lumMod val="95000"/>
                </a:schemeClr>
              </a:solidFill>
              <a:effectLst>
                <a:outerShdw blurRad="38100" dist="38100" dir="2700000" algn="tl">
                  <a:srgbClr val="000000">
                    <a:alpha val="43137"/>
                  </a:srgbClr>
                </a:outerShdw>
              </a:effectLst>
            </a:rPr>
            <a:t>Dávky </a:t>
          </a:r>
        </a:p>
        <a:p>
          <a:pPr lvl="0" algn="ctr" defTabSz="1066800">
            <a:lnSpc>
              <a:spcPct val="90000"/>
            </a:lnSpc>
            <a:spcBef>
              <a:spcPct val="0"/>
            </a:spcBef>
            <a:spcAft>
              <a:spcPts val="0"/>
            </a:spcAft>
          </a:pPr>
          <a:r>
            <a:rPr lang="cs-CZ" sz="2400" b="1" kern="1200" dirty="0">
              <a:solidFill>
                <a:schemeClr val="bg1">
                  <a:lumMod val="95000"/>
                </a:schemeClr>
              </a:solidFill>
              <a:effectLst>
                <a:outerShdw blurRad="38100" dist="38100" dir="2700000" algn="tl">
                  <a:srgbClr val="000000">
                    <a:alpha val="43137"/>
                  </a:srgbClr>
                </a:outerShdw>
              </a:effectLst>
            </a:rPr>
            <a:t>státní sociální podpory</a:t>
          </a:r>
        </a:p>
        <a:p>
          <a:pPr lvl="0" algn="ctr" defTabSz="1066800">
            <a:lnSpc>
              <a:spcPct val="90000"/>
            </a:lnSpc>
            <a:spcBef>
              <a:spcPct val="0"/>
            </a:spcBef>
            <a:spcAft>
              <a:spcPts val="0"/>
            </a:spcAft>
          </a:pPr>
          <a:r>
            <a:rPr lang="cs-CZ" sz="2400" b="1" kern="1200" dirty="0">
              <a:solidFill>
                <a:schemeClr val="bg1">
                  <a:lumMod val="95000"/>
                </a:schemeClr>
              </a:solidFill>
              <a:effectLst>
                <a:outerShdw blurRad="38100" dist="38100" dir="2700000" algn="tl">
                  <a:srgbClr val="000000">
                    <a:alpha val="43137"/>
                  </a:srgbClr>
                </a:outerShdw>
              </a:effectLst>
            </a:rPr>
            <a:t>(SSP)</a:t>
          </a:r>
        </a:p>
      </dsp:txBody>
      <dsp:txXfrm>
        <a:off x="7463334" y="1379326"/>
        <a:ext cx="2264606" cy="1764636"/>
      </dsp:txXfrm>
    </dsp:sp>
    <dsp:sp modelId="{7ADD32BB-26CE-4F6A-8146-9B53529793EF}">
      <dsp:nvSpPr>
        <dsp:cNvPr id="0" name=""/>
        <dsp:cNvSpPr/>
      </dsp:nvSpPr>
      <dsp:spPr>
        <a:xfrm>
          <a:off x="8649508" y="3554323"/>
          <a:ext cx="1917614" cy="95880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cs-CZ" sz="2000" b="1" kern="1200" dirty="0">
              <a:effectLst>
                <a:outerShdw blurRad="38100" dist="38100" dir="2700000" algn="tl">
                  <a:srgbClr val="000000">
                    <a:alpha val="43137"/>
                  </a:srgbClr>
                </a:outerShdw>
              </a:effectLst>
            </a:rPr>
            <a:t>Dávky pěstounské péče</a:t>
          </a:r>
        </a:p>
      </dsp:txBody>
      <dsp:txXfrm>
        <a:off x="8649508" y="3554323"/>
        <a:ext cx="1917614" cy="958807"/>
      </dsp:txXfrm>
    </dsp:sp>
    <dsp:sp modelId="{3DCEA642-A64F-47D4-B53D-7D7AB41202A9}">
      <dsp:nvSpPr>
        <dsp:cNvPr id="0" name=""/>
        <dsp:cNvSpPr/>
      </dsp:nvSpPr>
      <dsp:spPr>
        <a:xfrm>
          <a:off x="8660902" y="4608301"/>
          <a:ext cx="1917614" cy="95880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cs-CZ" sz="2000" b="1" kern="1200" dirty="0">
              <a:effectLst/>
            </a:rPr>
            <a:t>Náhradní výživné</a:t>
          </a:r>
        </a:p>
      </dsp:txBody>
      <dsp:txXfrm>
        <a:off x="8660902" y="4608301"/>
        <a:ext cx="1917614" cy="958807"/>
      </dsp:txXfrm>
    </dsp:sp>
    <dsp:sp modelId="{6E8607D6-599B-45AB-9AD3-1D28ADD87397}">
      <dsp:nvSpPr>
        <dsp:cNvPr id="0" name=""/>
        <dsp:cNvSpPr/>
      </dsp:nvSpPr>
      <dsp:spPr>
        <a:xfrm>
          <a:off x="117452" y="1383852"/>
          <a:ext cx="2049680" cy="178599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cs-CZ" sz="2400" b="1" kern="1200" dirty="0">
              <a:solidFill>
                <a:schemeClr val="bg1">
                  <a:lumMod val="95000"/>
                </a:schemeClr>
              </a:solidFill>
              <a:effectLst>
                <a:outerShdw blurRad="38100" dist="38100" dir="2700000" algn="tl">
                  <a:srgbClr val="000000">
                    <a:alpha val="43137"/>
                  </a:srgbClr>
                </a:outerShdw>
              </a:effectLst>
            </a:rPr>
            <a:t>Dávky pomoci v hmotné nouzi</a:t>
          </a:r>
        </a:p>
        <a:p>
          <a:pPr lvl="0" algn="ctr" defTabSz="1066800">
            <a:lnSpc>
              <a:spcPct val="90000"/>
            </a:lnSpc>
            <a:spcBef>
              <a:spcPct val="0"/>
            </a:spcBef>
            <a:spcAft>
              <a:spcPct val="35000"/>
            </a:spcAft>
          </a:pPr>
          <a:r>
            <a:rPr lang="cs-CZ" sz="2400" b="1" kern="1200" dirty="0">
              <a:solidFill>
                <a:schemeClr val="bg1">
                  <a:lumMod val="95000"/>
                </a:schemeClr>
              </a:solidFill>
              <a:effectLst>
                <a:outerShdw blurRad="38100" dist="38100" dir="2700000" algn="tl">
                  <a:srgbClr val="000000">
                    <a:alpha val="43137"/>
                  </a:srgbClr>
                </a:outerShdw>
              </a:effectLst>
            </a:rPr>
            <a:t>(HN)</a:t>
          </a:r>
        </a:p>
      </dsp:txBody>
      <dsp:txXfrm>
        <a:off x="117452" y="1383852"/>
        <a:ext cx="2049680" cy="1785999"/>
      </dsp:txXfrm>
    </dsp:sp>
    <dsp:sp modelId="{AA4E6ECA-2087-4C52-9A7D-CB9F597FE751}">
      <dsp:nvSpPr>
        <dsp:cNvPr id="0" name=""/>
        <dsp:cNvSpPr/>
      </dsp:nvSpPr>
      <dsp:spPr>
        <a:xfrm>
          <a:off x="4879598" y="1379336"/>
          <a:ext cx="2184009" cy="174349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cs-CZ" sz="2400" b="1" kern="1200" dirty="0">
              <a:solidFill>
                <a:schemeClr val="bg1">
                  <a:lumMod val="95000"/>
                </a:schemeClr>
              </a:solidFill>
              <a:effectLst>
                <a:outerShdw blurRad="38100" dist="38100" dir="2700000" algn="tl">
                  <a:srgbClr val="000000">
                    <a:alpha val="43137"/>
                  </a:srgbClr>
                </a:outerShdw>
              </a:effectLst>
            </a:rPr>
            <a:t>Dávky pro osoby závislé na péči jiné fyzické osoby</a:t>
          </a:r>
        </a:p>
        <a:p>
          <a:pPr lvl="0" algn="ctr" defTabSz="1066800">
            <a:lnSpc>
              <a:spcPct val="90000"/>
            </a:lnSpc>
            <a:spcBef>
              <a:spcPct val="0"/>
            </a:spcBef>
            <a:spcAft>
              <a:spcPct val="35000"/>
            </a:spcAft>
          </a:pPr>
          <a:r>
            <a:rPr lang="cs-CZ" sz="2400" b="1" kern="1200" dirty="0">
              <a:solidFill>
                <a:schemeClr val="bg1">
                  <a:lumMod val="95000"/>
                </a:schemeClr>
              </a:solidFill>
              <a:effectLst>
                <a:outerShdw blurRad="38100" dist="38100" dir="2700000" algn="tl">
                  <a:srgbClr val="000000">
                    <a:alpha val="43137"/>
                  </a:srgbClr>
                </a:outerShdw>
              </a:effectLst>
            </a:rPr>
            <a:t>(PNP)</a:t>
          </a:r>
        </a:p>
      </dsp:txBody>
      <dsp:txXfrm>
        <a:off x="4879598" y="1379336"/>
        <a:ext cx="2184009" cy="1743495"/>
      </dsp:txXfrm>
    </dsp:sp>
    <dsp:sp modelId="{9A8286A0-5DA2-40B5-B826-6E4D81DCE76A}">
      <dsp:nvSpPr>
        <dsp:cNvPr id="0" name=""/>
        <dsp:cNvSpPr/>
      </dsp:nvSpPr>
      <dsp:spPr>
        <a:xfrm>
          <a:off x="2630255" y="1380045"/>
          <a:ext cx="1856212" cy="175761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cs-CZ" sz="2400" b="1" kern="1200" dirty="0">
              <a:solidFill>
                <a:schemeClr val="bg1">
                  <a:lumMod val="95000"/>
                </a:schemeClr>
              </a:solidFill>
              <a:effectLst>
                <a:outerShdw blurRad="38100" dist="38100" dir="2700000" algn="tl">
                  <a:srgbClr val="000000">
                    <a:alpha val="43137"/>
                  </a:srgbClr>
                </a:outerShdw>
              </a:effectLst>
            </a:rPr>
            <a:t>Dávky pro osoby se zdravotním postižením</a:t>
          </a:r>
        </a:p>
        <a:p>
          <a:pPr lvl="0" algn="ctr" defTabSz="1066800">
            <a:lnSpc>
              <a:spcPct val="90000"/>
            </a:lnSpc>
            <a:spcBef>
              <a:spcPct val="0"/>
            </a:spcBef>
            <a:spcAft>
              <a:spcPct val="35000"/>
            </a:spcAft>
          </a:pPr>
          <a:r>
            <a:rPr lang="cs-CZ" sz="2400" b="1" kern="1200" dirty="0">
              <a:solidFill>
                <a:schemeClr val="bg1">
                  <a:lumMod val="95000"/>
                </a:schemeClr>
              </a:solidFill>
              <a:effectLst>
                <a:outerShdw blurRad="38100" dist="38100" dir="2700000" algn="tl">
                  <a:srgbClr val="000000">
                    <a:alpha val="43137"/>
                  </a:srgbClr>
                </a:outerShdw>
              </a:effectLst>
            </a:rPr>
            <a:t>(DOZP)</a:t>
          </a:r>
        </a:p>
      </dsp:txBody>
      <dsp:txXfrm>
        <a:off x="2630255" y="1380045"/>
        <a:ext cx="1856212" cy="17576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AC7E0E-C3FE-489E-AC93-D86DA331CC28}">
      <dsp:nvSpPr>
        <dsp:cNvPr id="0" name=""/>
        <dsp:cNvSpPr/>
      </dsp:nvSpPr>
      <dsp:spPr>
        <a:xfrm>
          <a:off x="2250914" y="296402"/>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4E4DB7-857E-44BD-9620-52F99B30B5C5}">
      <dsp:nvSpPr>
        <dsp:cNvPr id="0" name=""/>
        <dsp:cNvSpPr/>
      </dsp:nvSpPr>
      <dsp:spPr>
        <a:xfrm>
          <a:off x="2718914" y="764402"/>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A5ACD8-2251-4764-89E7-D1B662BCE289}">
      <dsp:nvSpPr>
        <dsp:cNvPr id="0" name=""/>
        <dsp:cNvSpPr/>
      </dsp:nvSpPr>
      <dsp:spPr>
        <a:xfrm>
          <a:off x="1548914" y="317640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111250">
            <a:lnSpc>
              <a:spcPct val="90000"/>
            </a:lnSpc>
            <a:spcBef>
              <a:spcPct val="0"/>
            </a:spcBef>
            <a:spcAft>
              <a:spcPct val="35000"/>
            </a:spcAft>
            <a:defRPr cap="all"/>
          </a:pPr>
          <a:r>
            <a:rPr lang="cs-CZ" sz="2500" kern="1200"/>
            <a:t>Pocit</a:t>
          </a:r>
          <a:endParaRPr lang="en-US" sz="2500" kern="1200"/>
        </a:p>
      </dsp:txBody>
      <dsp:txXfrm>
        <a:off x="1548914" y="3176402"/>
        <a:ext cx="3600000" cy="720000"/>
      </dsp:txXfrm>
    </dsp:sp>
    <dsp:sp modelId="{FF12FEE3-EF5E-4188-A6DF-2A44059058E1}">
      <dsp:nvSpPr>
        <dsp:cNvPr id="0" name=""/>
        <dsp:cNvSpPr/>
      </dsp:nvSpPr>
      <dsp:spPr>
        <a:xfrm>
          <a:off x="6480914" y="296402"/>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049216-A7DE-4EF0-8C86-0C32662CA7F8}">
      <dsp:nvSpPr>
        <dsp:cNvPr id="0" name=""/>
        <dsp:cNvSpPr/>
      </dsp:nvSpPr>
      <dsp:spPr>
        <a:xfrm>
          <a:off x="6948914" y="764402"/>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09960E-4FF4-4156-8D60-60D87BAA6A32}">
      <dsp:nvSpPr>
        <dsp:cNvPr id="0" name=""/>
        <dsp:cNvSpPr/>
      </dsp:nvSpPr>
      <dsp:spPr>
        <a:xfrm>
          <a:off x="5778914" y="317640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111250">
            <a:lnSpc>
              <a:spcPct val="90000"/>
            </a:lnSpc>
            <a:spcBef>
              <a:spcPct val="0"/>
            </a:spcBef>
            <a:spcAft>
              <a:spcPct val="35000"/>
            </a:spcAft>
            <a:defRPr cap="all"/>
          </a:pPr>
          <a:r>
            <a:rPr lang="cs-CZ" sz="2500" kern="1200"/>
            <a:t>Co se musí splnit, abych se cítil úspěšný</a:t>
          </a:r>
          <a:endParaRPr lang="en-US" sz="2500" kern="1200"/>
        </a:p>
      </dsp:txBody>
      <dsp:txXfrm>
        <a:off x="5778914" y="3176402"/>
        <a:ext cx="3600000" cy="720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A68E07-602B-49A6-996E-C7C107DB66C1}">
      <dsp:nvSpPr>
        <dsp:cNvPr id="0" name=""/>
        <dsp:cNvSpPr/>
      </dsp:nvSpPr>
      <dsp:spPr>
        <a:xfrm>
          <a:off x="0" y="90871"/>
          <a:ext cx="6588691" cy="137475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cs-CZ" sz="2500" kern="1200"/>
            <a:t>Běžné věci dělat jiným způsobem - stačí jen jedna, např. Čistit si zuby druhou rukou, místo ranní kávy si udělat čaj</a:t>
          </a:r>
          <a:endParaRPr lang="en-US" sz="2500" kern="1200"/>
        </a:p>
      </dsp:txBody>
      <dsp:txXfrm>
        <a:off x="67110" y="157981"/>
        <a:ext cx="6454471" cy="1240530"/>
      </dsp:txXfrm>
    </dsp:sp>
    <dsp:sp modelId="{4ECFC7F0-BB09-49AC-8556-DF6D2EC3131A}">
      <dsp:nvSpPr>
        <dsp:cNvPr id="0" name=""/>
        <dsp:cNvSpPr/>
      </dsp:nvSpPr>
      <dsp:spPr>
        <a:xfrm>
          <a:off x="0" y="1537621"/>
          <a:ext cx="6588691" cy="137475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cs-CZ" sz="2500" kern="1200"/>
            <a:t>Meditace – jen zklidnění a sledovat co se děje v mé hlavě, nic neřešit, nezaujímat stanovisko, nechat je odplynout</a:t>
          </a:r>
          <a:endParaRPr lang="en-US" sz="2500" kern="1200"/>
        </a:p>
      </dsp:txBody>
      <dsp:txXfrm>
        <a:off x="67110" y="1604731"/>
        <a:ext cx="6454471" cy="1240530"/>
      </dsp:txXfrm>
    </dsp:sp>
    <dsp:sp modelId="{2973854D-4C82-44A9-8471-7AAA48211F73}">
      <dsp:nvSpPr>
        <dsp:cNvPr id="0" name=""/>
        <dsp:cNvSpPr/>
      </dsp:nvSpPr>
      <dsp:spPr>
        <a:xfrm>
          <a:off x="0" y="2984371"/>
          <a:ext cx="6588691" cy="137475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cs-CZ" sz="2500" kern="1200"/>
            <a:t>Představit si nejhorší stav - vše ostatní je jen výhoda a pozitivum</a:t>
          </a:r>
          <a:endParaRPr lang="en-US" sz="2500" kern="1200"/>
        </a:p>
      </dsp:txBody>
      <dsp:txXfrm>
        <a:off x="67110" y="3051481"/>
        <a:ext cx="6454471" cy="1240530"/>
      </dsp:txXfrm>
    </dsp:sp>
    <dsp:sp modelId="{9C6D3EF2-709F-4ACA-BCB9-D26CFE14C897}">
      <dsp:nvSpPr>
        <dsp:cNvPr id="0" name=""/>
        <dsp:cNvSpPr/>
      </dsp:nvSpPr>
      <dsp:spPr>
        <a:xfrm>
          <a:off x="0" y="4431121"/>
          <a:ext cx="6588691" cy="137475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cs-CZ" sz="2500" kern="1200"/>
            <a:t>Nedělat si domněnky</a:t>
          </a:r>
          <a:endParaRPr lang="en-US" sz="2500" kern="1200"/>
        </a:p>
      </dsp:txBody>
      <dsp:txXfrm>
        <a:off x="67110" y="4498231"/>
        <a:ext cx="6454471" cy="124053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467FA0-5BDF-4BEC-8BF4-5BD725C174B3}">
      <dsp:nvSpPr>
        <dsp:cNvPr id="0" name=""/>
        <dsp:cNvSpPr/>
      </dsp:nvSpPr>
      <dsp:spPr>
        <a:xfrm>
          <a:off x="0" y="1907"/>
          <a:ext cx="6588691" cy="8128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05B65C-E066-4C0A-BF67-E191691D3CB0}">
      <dsp:nvSpPr>
        <dsp:cNvPr id="0" name=""/>
        <dsp:cNvSpPr/>
      </dsp:nvSpPr>
      <dsp:spPr>
        <a:xfrm>
          <a:off x="245877" y="184791"/>
          <a:ext cx="447049" cy="447049"/>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BB45F3-7DC7-4774-B67E-C7F1178F1331}">
      <dsp:nvSpPr>
        <dsp:cNvPr id="0" name=""/>
        <dsp:cNvSpPr/>
      </dsp:nvSpPr>
      <dsp:spPr>
        <a:xfrm>
          <a:off x="938804" y="1907"/>
          <a:ext cx="5649886" cy="812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23" tIns="86023" rIns="86023" bIns="86023" numCol="1" spcCol="1270" anchor="ctr" anchorCtr="0">
          <a:noAutofit/>
        </a:bodyPr>
        <a:lstStyle/>
        <a:p>
          <a:pPr lvl="0" algn="l" defTabSz="844550">
            <a:lnSpc>
              <a:spcPct val="90000"/>
            </a:lnSpc>
            <a:spcBef>
              <a:spcPct val="0"/>
            </a:spcBef>
            <a:spcAft>
              <a:spcPct val="35000"/>
            </a:spcAft>
          </a:pPr>
          <a:r>
            <a:rPr lang="cs-CZ" sz="1900" kern="1200"/>
            <a:t>normální podmínky</a:t>
          </a:r>
          <a:endParaRPr lang="en-US" sz="1900" kern="1200"/>
        </a:p>
      </dsp:txBody>
      <dsp:txXfrm>
        <a:off x="938804" y="1907"/>
        <a:ext cx="5649886" cy="812817"/>
      </dsp:txXfrm>
    </dsp:sp>
    <dsp:sp modelId="{6BC683C4-58D6-4C99-9E48-A8ADFA0B2FE0}">
      <dsp:nvSpPr>
        <dsp:cNvPr id="0" name=""/>
        <dsp:cNvSpPr/>
      </dsp:nvSpPr>
      <dsp:spPr>
        <a:xfrm>
          <a:off x="0" y="1017929"/>
          <a:ext cx="6588691" cy="8128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528382-A25F-4091-9318-DA59CD9FE02C}">
      <dsp:nvSpPr>
        <dsp:cNvPr id="0" name=""/>
        <dsp:cNvSpPr/>
      </dsp:nvSpPr>
      <dsp:spPr>
        <a:xfrm>
          <a:off x="245877" y="1200813"/>
          <a:ext cx="447049" cy="447049"/>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FD2BF3-EA9E-4E9E-BF53-38683238C010}">
      <dsp:nvSpPr>
        <dsp:cNvPr id="0" name=""/>
        <dsp:cNvSpPr/>
      </dsp:nvSpPr>
      <dsp:spPr>
        <a:xfrm>
          <a:off x="938804" y="1017929"/>
          <a:ext cx="5649886" cy="812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23" tIns="86023" rIns="86023" bIns="86023" numCol="1" spcCol="1270" anchor="ctr" anchorCtr="0">
          <a:noAutofit/>
        </a:bodyPr>
        <a:lstStyle/>
        <a:p>
          <a:pPr lvl="0" algn="l" defTabSz="844550">
            <a:lnSpc>
              <a:spcPct val="90000"/>
            </a:lnSpc>
            <a:spcBef>
              <a:spcPct val="0"/>
            </a:spcBef>
            <a:spcAft>
              <a:spcPct val="35000"/>
            </a:spcAft>
          </a:pPr>
          <a:r>
            <a:rPr lang="cs-CZ" sz="1900" kern="1200"/>
            <a:t>předvídatelný způsob ohrožení</a:t>
          </a:r>
          <a:endParaRPr lang="en-US" sz="1900" kern="1200"/>
        </a:p>
      </dsp:txBody>
      <dsp:txXfrm>
        <a:off x="938804" y="1017929"/>
        <a:ext cx="5649886" cy="812817"/>
      </dsp:txXfrm>
    </dsp:sp>
    <dsp:sp modelId="{2DD35D3A-B4C7-4438-B774-229B615E1ECF}">
      <dsp:nvSpPr>
        <dsp:cNvPr id="0" name=""/>
        <dsp:cNvSpPr/>
      </dsp:nvSpPr>
      <dsp:spPr>
        <a:xfrm>
          <a:off x="0" y="2033951"/>
          <a:ext cx="6588691" cy="8128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7D7CDC-E0CE-456F-92E7-2C687DD8114C}">
      <dsp:nvSpPr>
        <dsp:cNvPr id="0" name=""/>
        <dsp:cNvSpPr/>
      </dsp:nvSpPr>
      <dsp:spPr>
        <a:xfrm>
          <a:off x="245877" y="2216835"/>
          <a:ext cx="447049" cy="447049"/>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E538DB-5F05-402F-A663-06766BB24616}">
      <dsp:nvSpPr>
        <dsp:cNvPr id="0" name=""/>
        <dsp:cNvSpPr/>
      </dsp:nvSpPr>
      <dsp:spPr>
        <a:xfrm>
          <a:off x="938804" y="2033951"/>
          <a:ext cx="5649886" cy="812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23" tIns="86023" rIns="86023" bIns="86023" numCol="1" spcCol="1270" anchor="ctr" anchorCtr="0">
          <a:noAutofit/>
        </a:bodyPr>
        <a:lstStyle/>
        <a:p>
          <a:pPr lvl="0" algn="l" defTabSz="844550">
            <a:lnSpc>
              <a:spcPct val="90000"/>
            </a:lnSpc>
            <a:spcBef>
              <a:spcPct val="0"/>
            </a:spcBef>
            <a:spcAft>
              <a:spcPct val="35000"/>
            </a:spcAft>
          </a:pPr>
          <a:r>
            <a:rPr lang="cs-CZ" sz="1900" kern="1200"/>
            <a:t>běžné v každodenním životě</a:t>
          </a:r>
          <a:endParaRPr lang="en-US" sz="1900" kern="1200"/>
        </a:p>
      </dsp:txBody>
      <dsp:txXfrm>
        <a:off x="938804" y="2033951"/>
        <a:ext cx="5649886" cy="812817"/>
      </dsp:txXfrm>
    </dsp:sp>
    <dsp:sp modelId="{2B93CD10-3036-40C7-9405-D58485555F64}">
      <dsp:nvSpPr>
        <dsp:cNvPr id="0" name=""/>
        <dsp:cNvSpPr/>
      </dsp:nvSpPr>
      <dsp:spPr>
        <a:xfrm>
          <a:off x="0" y="3049973"/>
          <a:ext cx="6588691" cy="8128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4DFADE-14D9-48CF-BF6D-FBAB6D30BB33}">
      <dsp:nvSpPr>
        <dsp:cNvPr id="0" name=""/>
        <dsp:cNvSpPr/>
      </dsp:nvSpPr>
      <dsp:spPr>
        <a:xfrm>
          <a:off x="245877" y="3232857"/>
          <a:ext cx="447049" cy="447049"/>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0F3A94-A273-41F9-9F0B-BD4A6414A5DC}">
      <dsp:nvSpPr>
        <dsp:cNvPr id="0" name=""/>
        <dsp:cNvSpPr/>
      </dsp:nvSpPr>
      <dsp:spPr>
        <a:xfrm>
          <a:off x="938804" y="3049973"/>
          <a:ext cx="5649886" cy="812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23" tIns="86023" rIns="86023" bIns="86023" numCol="1" spcCol="1270" anchor="ctr" anchorCtr="0">
          <a:noAutofit/>
        </a:bodyPr>
        <a:lstStyle/>
        <a:p>
          <a:pPr lvl="0" algn="l" defTabSz="844550">
            <a:lnSpc>
              <a:spcPct val="90000"/>
            </a:lnSpc>
            <a:spcBef>
              <a:spcPct val="0"/>
            </a:spcBef>
            <a:spcAft>
              <a:spcPct val="35000"/>
            </a:spcAft>
          </a:pPr>
          <a:r>
            <a:rPr lang="cs-CZ" sz="1900" kern="1200"/>
            <a:t>hrozí v podobné situaci běžnému občanovi</a:t>
          </a:r>
          <a:endParaRPr lang="en-US" sz="1900" kern="1200"/>
        </a:p>
      </dsp:txBody>
      <dsp:txXfrm>
        <a:off x="938804" y="3049973"/>
        <a:ext cx="5649886" cy="812817"/>
      </dsp:txXfrm>
    </dsp:sp>
    <dsp:sp modelId="{73B82A18-A4FD-4911-A03E-5B4CE4AA5F8C}">
      <dsp:nvSpPr>
        <dsp:cNvPr id="0" name=""/>
        <dsp:cNvSpPr/>
      </dsp:nvSpPr>
      <dsp:spPr>
        <a:xfrm>
          <a:off x="0" y="4065995"/>
          <a:ext cx="6588691" cy="8128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1D045A-450F-49D7-94BA-2B58B0C6FD44}">
      <dsp:nvSpPr>
        <dsp:cNvPr id="0" name=""/>
        <dsp:cNvSpPr/>
      </dsp:nvSpPr>
      <dsp:spPr>
        <a:xfrm>
          <a:off x="245877" y="4248879"/>
          <a:ext cx="447049" cy="447049"/>
        </a:xfrm>
        <a:prstGeom prst="rect">
          <a:avLst/>
        </a:prstGeom>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0CF199-5CA5-4490-A194-E7ABD6B486E4}">
      <dsp:nvSpPr>
        <dsp:cNvPr id="0" name=""/>
        <dsp:cNvSpPr/>
      </dsp:nvSpPr>
      <dsp:spPr>
        <a:xfrm>
          <a:off x="938804" y="4065995"/>
          <a:ext cx="5649886" cy="812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23" tIns="86023" rIns="86023" bIns="86023" numCol="1" spcCol="1270" anchor="ctr" anchorCtr="0">
          <a:noAutofit/>
        </a:bodyPr>
        <a:lstStyle/>
        <a:p>
          <a:pPr lvl="0" algn="l" defTabSz="844550">
            <a:lnSpc>
              <a:spcPct val="90000"/>
            </a:lnSpc>
            <a:spcBef>
              <a:spcPct val="0"/>
            </a:spcBef>
            <a:spcAft>
              <a:spcPct val="35000"/>
            </a:spcAft>
          </a:pPr>
          <a:r>
            <a:rPr lang="cs-CZ" sz="1900" kern="1200"/>
            <a:t>soulad s dosaženým stavem poznání a informacemi v době rozhodování o postupu</a:t>
          </a:r>
          <a:endParaRPr lang="en-US" sz="1900" kern="1200"/>
        </a:p>
      </dsp:txBody>
      <dsp:txXfrm>
        <a:off x="938804" y="4065995"/>
        <a:ext cx="5649886" cy="812817"/>
      </dsp:txXfrm>
    </dsp:sp>
    <dsp:sp modelId="{A672CAF8-7098-4E4D-9A93-F2B8CF06964B}">
      <dsp:nvSpPr>
        <dsp:cNvPr id="0" name=""/>
        <dsp:cNvSpPr/>
      </dsp:nvSpPr>
      <dsp:spPr>
        <a:xfrm>
          <a:off x="0" y="5082017"/>
          <a:ext cx="6588691" cy="8128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D6243D-798F-45F2-B96E-380706C65D82}">
      <dsp:nvSpPr>
        <dsp:cNvPr id="0" name=""/>
        <dsp:cNvSpPr/>
      </dsp:nvSpPr>
      <dsp:spPr>
        <a:xfrm>
          <a:off x="245877" y="5264901"/>
          <a:ext cx="447049" cy="447049"/>
        </a:xfrm>
        <a:prstGeom prst="rect">
          <a:avLst/>
        </a:prstGeom>
        <a:blipFill>
          <a:blip xmlns:r="http://schemas.openxmlformats.org/officeDocument/2006/relationships"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058717-BAF6-47EF-8443-93A2E38AC792}">
      <dsp:nvSpPr>
        <dsp:cNvPr id="0" name=""/>
        <dsp:cNvSpPr/>
      </dsp:nvSpPr>
      <dsp:spPr>
        <a:xfrm>
          <a:off x="938804" y="5082017"/>
          <a:ext cx="5649886" cy="812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23" tIns="86023" rIns="86023" bIns="86023" numCol="1" spcCol="1270" anchor="ctr" anchorCtr="0">
          <a:noAutofit/>
        </a:bodyPr>
        <a:lstStyle/>
        <a:p>
          <a:pPr lvl="0" algn="l" defTabSz="844550">
            <a:lnSpc>
              <a:spcPct val="90000"/>
            </a:lnSpc>
            <a:spcBef>
              <a:spcPct val="0"/>
            </a:spcBef>
            <a:spcAft>
              <a:spcPct val="35000"/>
            </a:spcAft>
          </a:pPr>
          <a:r>
            <a:rPr lang="cs-CZ" sz="1900" kern="1200"/>
            <a:t>společenský prospěšná činnost, které nelze dosáhnout jiným postupem</a:t>
          </a:r>
          <a:endParaRPr lang="en-US" sz="1900" kern="1200"/>
        </a:p>
      </dsp:txBody>
      <dsp:txXfrm>
        <a:off x="938804" y="5082017"/>
        <a:ext cx="5649886" cy="81281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205B04-DBF5-49B6-A60A-A6739103874C}">
      <dsp:nvSpPr>
        <dsp:cNvPr id="0" name=""/>
        <dsp:cNvSpPr/>
      </dsp:nvSpPr>
      <dsp:spPr>
        <a:xfrm>
          <a:off x="0" y="4606"/>
          <a:ext cx="6588691" cy="9812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26B0DE-AAB3-4EF8-8479-357FA5C54539}">
      <dsp:nvSpPr>
        <dsp:cNvPr id="0" name=""/>
        <dsp:cNvSpPr/>
      </dsp:nvSpPr>
      <dsp:spPr>
        <a:xfrm>
          <a:off x="296829" y="225389"/>
          <a:ext cx="539690" cy="539690"/>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2E2E65-91EE-4412-95F5-A552901A2FC9}">
      <dsp:nvSpPr>
        <dsp:cNvPr id="0" name=""/>
        <dsp:cNvSpPr/>
      </dsp:nvSpPr>
      <dsp:spPr>
        <a:xfrm>
          <a:off x="1133349" y="4606"/>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lvl="0" algn="l" defTabSz="844550">
            <a:lnSpc>
              <a:spcPct val="90000"/>
            </a:lnSpc>
            <a:spcBef>
              <a:spcPct val="0"/>
            </a:spcBef>
            <a:spcAft>
              <a:spcPct val="35000"/>
            </a:spcAft>
          </a:pPr>
          <a:r>
            <a:rPr lang="cs-CZ" sz="1900" kern="1200"/>
            <a:t>Osobní pohoda</a:t>
          </a:r>
          <a:endParaRPr lang="en-US" sz="1900" kern="1200"/>
        </a:p>
      </dsp:txBody>
      <dsp:txXfrm>
        <a:off x="1133349" y="4606"/>
        <a:ext cx="5455341" cy="981254"/>
      </dsp:txXfrm>
    </dsp:sp>
    <dsp:sp modelId="{D3241354-9A37-4751-8668-EF524D72C9FD}">
      <dsp:nvSpPr>
        <dsp:cNvPr id="0" name=""/>
        <dsp:cNvSpPr/>
      </dsp:nvSpPr>
      <dsp:spPr>
        <a:xfrm>
          <a:off x="0" y="1231175"/>
          <a:ext cx="6588691" cy="9812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91E5ED-9A7C-4ABA-94E5-EA9D5E9A09C2}">
      <dsp:nvSpPr>
        <dsp:cNvPr id="0" name=""/>
        <dsp:cNvSpPr/>
      </dsp:nvSpPr>
      <dsp:spPr>
        <a:xfrm>
          <a:off x="296829" y="1451957"/>
          <a:ext cx="539690" cy="539690"/>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9073F6-2D5A-4D82-B0CA-78726D911CEF}">
      <dsp:nvSpPr>
        <dsp:cNvPr id="0" name=""/>
        <dsp:cNvSpPr/>
      </dsp:nvSpPr>
      <dsp:spPr>
        <a:xfrm>
          <a:off x="1133349" y="1231175"/>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lvl="0" algn="l" defTabSz="844550">
            <a:lnSpc>
              <a:spcPct val="90000"/>
            </a:lnSpc>
            <a:spcBef>
              <a:spcPct val="0"/>
            </a:spcBef>
            <a:spcAft>
              <a:spcPct val="35000"/>
            </a:spcAft>
          </a:pPr>
          <a:r>
            <a:rPr lang="cs-CZ" sz="1900" kern="1200"/>
            <a:t>Bezpečí pracoviště – architektura</a:t>
          </a:r>
          <a:endParaRPr lang="en-US" sz="1900" kern="1200"/>
        </a:p>
      </dsp:txBody>
      <dsp:txXfrm>
        <a:off x="1133349" y="1231175"/>
        <a:ext cx="5455341" cy="981254"/>
      </dsp:txXfrm>
    </dsp:sp>
    <dsp:sp modelId="{E2263B14-533A-4919-A35F-3F03784931F7}">
      <dsp:nvSpPr>
        <dsp:cNvPr id="0" name=""/>
        <dsp:cNvSpPr/>
      </dsp:nvSpPr>
      <dsp:spPr>
        <a:xfrm>
          <a:off x="0" y="2457744"/>
          <a:ext cx="6588691" cy="9812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0A4CA2-CDEA-4481-9770-C315873CF0E6}">
      <dsp:nvSpPr>
        <dsp:cNvPr id="0" name=""/>
        <dsp:cNvSpPr/>
      </dsp:nvSpPr>
      <dsp:spPr>
        <a:xfrm>
          <a:off x="296829" y="2678526"/>
          <a:ext cx="539690" cy="539690"/>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6D196E-52D2-461A-A5C9-8FE1D3CB3169}">
      <dsp:nvSpPr>
        <dsp:cNvPr id="0" name=""/>
        <dsp:cNvSpPr/>
      </dsp:nvSpPr>
      <dsp:spPr>
        <a:xfrm>
          <a:off x="1133349" y="2457744"/>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lvl="0" algn="l" defTabSz="844550">
            <a:lnSpc>
              <a:spcPct val="90000"/>
            </a:lnSpc>
            <a:spcBef>
              <a:spcPct val="0"/>
            </a:spcBef>
            <a:spcAft>
              <a:spcPct val="35000"/>
            </a:spcAft>
          </a:pPr>
          <a:r>
            <a:rPr lang="cs-CZ" sz="1900" kern="1200"/>
            <a:t>Zařízení budovy a jeho prostředí</a:t>
          </a:r>
          <a:endParaRPr lang="en-US" sz="1900" kern="1200"/>
        </a:p>
      </dsp:txBody>
      <dsp:txXfrm>
        <a:off x="1133349" y="2457744"/>
        <a:ext cx="5455341" cy="981254"/>
      </dsp:txXfrm>
    </dsp:sp>
    <dsp:sp modelId="{57FAD24B-CA64-4BBB-AAE1-39843FAA9DEC}">
      <dsp:nvSpPr>
        <dsp:cNvPr id="0" name=""/>
        <dsp:cNvSpPr/>
      </dsp:nvSpPr>
      <dsp:spPr>
        <a:xfrm>
          <a:off x="0" y="3684312"/>
          <a:ext cx="6588691" cy="9812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47D8CF-B3E9-41A6-A483-43F5CEA075B8}">
      <dsp:nvSpPr>
        <dsp:cNvPr id="0" name=""/>
        <dsp:cNvSpPr/>
      </dsp:nvSpPr>
      <dsp:spPr>
        <a:xfrm>
          <a:off x="296829" y="3905095"/>
          <a:ext cx="539690" cy="539690"/>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7D35C2-52E9-4CB2-A512-9848616EC042}">
      <dsp:nvSpPr>
        <dsp:cNvPr id="0" name=""/>
        <dsp:cNvSpPr/>
      </dsp:nvSpPr>
      <dsp:spPr>
        <a:xfrm>
          <a:off x="1133349" y="3684312"/>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lvl="0" algn="l" defTabSz="844550">
            <a:lnSpc>
              <a:spcPct val="90000"/>
            </a:lnSpc>
            <a:spcBef>
              <a:spcPct val="0"/>
            </a:spcBef>
            <a:spcAft>
              <a:spcPct val="35000"/>
            </a:spcAft>
          </a:pPr>
          <a:r>
            <a:rPr lang="cs-CZ" sz="1900" kern="1200"/>
            <a:t>Komunikace</a:t>
          </a:r>
          <a:endParaRPr lang="en-US" sz="1900" kern="1200"/>
        </a:p>
      </dsp:txBody>
      <dsp:txXfrm>
        <a:off x="1133349" y="3684312"/>
        <a:ext cx="5455341" cy="981254"/>
      </dsp:txXfrm>
    </dsp:sp>
    <dsp:sp modelId="{C264FCA0-3943-4B60-A516-86E46CE8AF79}">
      <dsp:nvSpPr>
        <dsp:cNvPr id="0" name=""/>
        <dsp:cNvSpPr/>
      </dsp:nvSpPr>
      <dsp:spPr>
        <a:xfrm>
          <a:off x="0" y="4910881"/>
          <a:ext cx="6588691" cy="9812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E3A343-36C6-4371-B57A-4705C0953357}">
      <dsp:nvSpPr>
        <dsp:cNvPr id="0" name=""/>
        <dsp:cNvSpPr/>
      </dsp:nvSpPr>
      <dsp:spPr>
        <a:xfrm>
          <a:off x="296829" y="5131663"/>
          <a:ext cx="539690" cy="539690"/>
        </a:xfrm>
        <a:prstGeom prst="rect">
          <a:avLst/>
        </a:prstGeom>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908DFA-F669-41FB-B1D7-CBECC51FA866}">
      <dsp:nvSpPr>
        <dsp:cNvPr id="0" name=""/>
        <dsp:cNvSpPr/>
      </dsp:nvSpPr>
      <dsp:spPr>
        <a:xfrm>
          <a:off x="1133349" y="4910881"/>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lvl="0" algn="l" defTabSz="844550">
            <a:lnSpc>
              <a:spcPct val="90000"/>
            </a:lnSpc>
            <a:spcBef>
              <a:spcPct val="0"/>
            </a:spcBef>
            <a:spcAft>
              <a:spcPct val="35000"/>
            </a:spcAft>
          </a:pPr>
          <a:r>
            <a:rPr lang="cs-CZ" sz="1900" kern="1200"/>
            <a:t>Možnosti přivolání pomoci</a:t>
          </a:r>
          <a:endParaRPr lang="en-US" sz="1900" kern="1200"/>
        </a:p>
      </dsp:txBody>
      <dsp:txXfrm>
        <a:off x="1133349" y="4910881"/>
        <a:ext cx="5455341" cy="98125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BEF497-4B58-4018-B586-78EEE1B6B491}">
      <dsp:nvSpPr>
        <dsp:cNvPr id="0" name=""/>
        <dsp:cNvSpPr/>
      </dsp:nvSpPr>
      <dsp:spPr>
        <a:xfrm>
          <a:off x="0" y="399293"/>
          <a:ext cx="5257800" cy="10793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lvl="0" algn="l" defTabSz="2000250">
            <a:lnSpc>
              <a:spcPct val="90000"/>
            </a:lnSpc>
            <a:spcBef>
              <a:spcPct val="0"/>
            </a:spcBef>
            <a:spcAft>
              <a:spcPct val="35000"/>
            </a:spcAft>
          </a:pPr>
          <a:r>
            <a:rPr lang="cs-CZ" sz="4500" kern="1200"/>
            <a:t>V terénu</a:t>
          </a:r>
          <a:endParaRPr lang="en-US" sz="4500" kern="1200"/>
        </a:p>
      </dsp:txBody>
      <dsp:txXfrm>
        <a:off x="52688" y="451981"/>
        <a:ext cx="5152424" cy="973949"/>
      </dsp:txXfrm>
    </dsp:sp>
    <dsp:sp modelId="{D8FE14AB-9776-44F6-B882-B1D27E931DE1}">
      <dsp:nvSpPr>
        <dsp:cNvPr id="0" name=""/>
        <dsp:cNvSpPr/>
      </dsp:nvSpPr>
      <dsp:spPr>
        <a:xfrm>
          <a:off x="0" y="1608218"/>
          <a:ext cx="5257800" cy="1079325"/>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lvl="0" algn="l" defTabSz="2000250">
            <a:lnSpc>
              <a:spcPct val="90000"/>
            </a:lnSpc>
            <a:spcBef>
              <a:spcPct val="0"/>
            </a:spcBef>
            <a:spcAft>
              <a:spcPct val="35000"/>
            </a:spcAft>
          </a:pPr>
          <a:r>
            <a:rPr lang="cs-CZ" sz="4500" kern="1200"/>
            <a:t>V domácnosti</a:t>
          </a:r>
          <a:endParaRPr lang="en-US" sz="4500" kern="1200"/>
        </a:p>
      </dsp:txBody>
      <dsp:txXfrm>
        <a:off x="52688" y="1660906"/>
        <a:ext cx="5152424" cy="973949"/>
      </dsp:txXfrm>
    </dsp:sp>
    <dsp:sp modelId="{6092EB8D-5A49-4C11-8C6F-CE554608D4E5}">
      <dsp:nvSpPr>
        <dsp:cNvPr id="0" name=""/>
        <dsp:cNvSpPr/>
      </dsp:nvSpPr>
      <dsp:spPr>
        <a:xfrm>
          <a:off x="0" y="2817143"/>
          <a:ext cx="5257800" cy="1079325"/>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lvl="0" algn="l" defTabSz="2000250">
            <a:lnSpc>
              <a:spcPct val="90000"/>
            </a:lnSpc>
            <a:spcBef>
              <a:spcPct val="0"/>
            </a:spcBef>
            <a:spcAft>
              <a:spcPct val="35000"/>
            </a:spcAft>
          </a:pPr>
          <a:r>
            <a:rPr lang="cs-CZ" sz="4500" kern="1200"/>
            <a:t>V zařízení / kanceláři</a:t>
          </a:r>
          <a:endParaRPr lang="en-US" sz="4500" kern="1200"/>
        </a:p>
      </dsp:txBody>
      <dsp:txXfrm>
        <a:off x="52688" y="2869831"/>
        <a:ext cx="5152424" cy="973949"/>
      </dsp:txXfrm>
    </dsp:sp>
    <dsp:sp modelId="{64E6F097-61B1-49C4-8EF4-89746E319439}">
      <dsp:nvSpPr>
        <dsp:cNvPr id="0" name=""/>
        <dsp:cNvSpPr/>
      </dsp:nvSpPr>
      <dsp:spPr>
        <a:xfrm>
          <a:off x="0" y="4026068"/>
          <a:ext cx="5257800" cy="1079325"/>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lvl="0" algn="l" defTabSz="2000250">
            <a:lnSpc>
              <a:spcPct val="90000"/>
            </a:lnSpc>
            <a:spcBef>
              <a:spcPct val="0"/>
            </a:spcBef>
            <a:spcAft>
              <a:spcPct val="35000"/>
            </a:spcAft>
          </a:pPr>
          <a:r>
            <a:rPr lang="cs-CZ" sz="4500" kern="1200"/>
            <a:t>Doprovod klienta</a:t>
          </a:r>
          <a:endParaRPr lang="en-US" sz="4500" kern="1200"/>
        </a:p>
      </dsp:txBody>
      <dsp:txXfrm>
        <a:off x="52688" y="4078756"/>
        <a:ext cx="5152424" cy="97394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AE7AAB-46A2-4FB5-967B-03B92D89B8DA}">
      <dsp:nvSpPr>
        <dsp:cNvPr id="0" name=""/>
        <dsp:cNvSpPr/>
      </dsp:nvSpPr>
      <dsp:spPr>
        <a:xfrm>
          <a:off x="0" y="912113"/>
          <a:ext cx="5257800" cy="6715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cs-CZ" sz="2800" kern="1200"/>
            <a:t>Listina základních práv a svobod</a:t>
          </a:r>
          <a:endParaRPr lang="en-US" sz="2800" kern="1200"/>
        </a:p>
      </dsp:txBody>
      <dsp:txXfrm>
        <a:off x="32784" y="944897"/>
        <a:ext cx="5192232" cy="606012"/>
      </dsp:txXfrm>
    </dsp:sp>
    <dsp:sp modelId="{9113F899-5870-447A-8495-B4D1EC714B78}">
      <dsp:nvSpPr>
        <dsp:cNvPr id="0" name=""/>
        <dsp:cNvSpPr/>
      </dsp:nvSpPr>
      <dsp:spPr>
        <a:xfrm>
          <a:off x="0" y="1664333"/>
          <a:ext cx="5257800" cy="671580"/>
        </a:xfrm>
        <a:prstGeom prst="round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cs-CZ" sz="2800" kern="1200"/>
            <a:t>Občanský zákoník</a:t>
          </a:r>
          <a:endParaRPr lang="en-US" sz="2800" kern="1200"/>
        </a:p>
      </dsp:txBody>
      <dsp:txXfrm>
        <a:off x="32784" y="1697117"/>
        <a:ext cx="5192232" cy="606012"/>
      </dsp:txXfrm>
    </dsp:sp>
    <dsp:sp modelId="{E53184CB-5C51-4A1D-B50B-F2B97ABFFEDC}">
      <dsp:nvSpPr>
        <dsp:cNvPr id="0" name=""/>
        <dsp:cNvSpPr/>
      </dsp:nvSpPr>
      <dsp:spPr>
        <a:xfrm>
          <a:off x="0" y="2416553"/>
          <a:ext cx="5257800" cy="671580"/>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cs-CZ" sz="2800" kern="1200"/>
            <a:t>Zákoník práce</a:t>
          </a:r>
          <a:endParaRPr lang="en-US" sz="2800" kern="1200"/>
        </a:p>
      </dsp:txBody>
      <dsp:txXfrm>
        <a:off x="32784" y="2449337"/>
        <a:ext cx="5192232" cy="606012"/>
      </dsp:txXfrm>
    </dsp:sp>
    <dsp:sp modelId="{43097C81-C13C-46A2-9ABD-7CE01B10CC1A}">
      <dsp:nvSpPr>
        <dsp:cNvPr id="0" name=""/>
        <dsp:cNvSpPr/>
      </dsp:nvSpPr>
      <dsp:spPr>
        <a:xfrm>
          <a:off x="0" y="3168774"/>
          <a:ext cx="5257800" cy="671580"/>
        </a:xfrm>
        <a:prstGeom prst="round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cs-CZ" sz="2800" kern="1200"/>
            <a:t>Zákon o sociálních službách</a:t>
          </a:r>
          <a:endParaRPr lang="en-US" sz="2800" kern="1200"/>
        </a:p>
      </dsp:txBody>
      <dsp:txXfrm>
        <a:off x="32784" y="3201558"/>
        <a:ext cx="5192232" cy="606012"/>
      </dsp:txXfrm>
    </dsp:sp>
    <dsp:sp modelId="{829D1008-0555-4F4F-A5B2-EED32E393621}">
      <dsp:nvSpPr>
        <dsp:cNvPr id="0" name=""/>
        <dsp:cNvSpPr/>
      </dsp:nvSpPr>
      <dsp:spPr>
        <a:xfrm>
          <a:off x="0" y="3920993"/>
          <a:ext cx="5257800" cy="67158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cs-CZ" sz="2800" kern="1200"/>
            <a:t>Standardy kvality sociálních služeb</a:t>
          </a:r>
          <a:endParaRPr lang="en-US" sz="2800" kern="1200"/>
        </a:p>
      </dsp:txBody>
      <dsp:txXfrm>
        <a:off x="32784" y="3953777"/>
        <a:ext cx="5192232" cy="60601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107FC3-0B04-41EB-81CA-AA06DE1C7E8D}">
      <dsp:nvSpPr>
        <dsp:cNvPr id="0" name=""/>
        <dsp:cNvSpPr/>
      </dsp:nvSpPr>
      <dsp:spPr>
        <a:xfrm>
          <a:off x="0" y="463823"/>
          <a:ext cx="5257800" cy="22510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cs-CZ" sz="2600" kern="1200"/>
            <a:t>4c) Poskytovatel sjednává s osobou rozsah a průběh poskytování sociální služby s ohledem na osobní cíl závislý na možnostech, schopnostech a přání osoby;</a:t>
          </a:r>
          <a:endParaRPr lang="en-US" sz="2600" kern="1200"/>
        </a:p>
      </dsp:txBody>
      <dsp:txXfrm>
        <a:off x="109889" y="573712"/>
        <a:ext cx="5038022" cy="2031302"/>
      </dsp:txXfrm>
    </dsp:sp>
    <dsp:sp modelId="{24D16B3B-4E2C-4C56-BAEF-424BC5C86EA8}">
      <dsp:nvSpPr>
        <dsp:cNvPr id="0" name=""/>
        <dsp:cNvSpPr/>
      </dsp:nvSpPr>
      <dsp:spPr>
        <a:xfrm>
          <a:off x="0" y="2789784"/>
          <a:ext cx="5257800" cy="225108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cs-CZ" sz="2600" kern="1200"/>
            <a:t>14) Nouzové a havarijní situace</a:t>
          </a:r>
          <a:endParaRPr lang="en-US" sz="2600" kern="1200"/>
        </a:p>
      </dsp:txBody>
      <dsp:txXfrm>
        <a:off x="109889" y="2899673"/>
        <a:ext cx="5038022" cy="203130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2F65B0-D100-4637-BD9E-C0660FF7BD30}">
      <dsp:nvSpPr>
        <dsp:cNvPr id="0" name=""/>
        <dsp:cNvSpPr/>
      </dsp:nvSpPr>
      <dsp:spPr>
        <a:xfrm>
          <a:off x="0" y="820664"/>
          <a:ext cx="5457824" cy="79150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cs-CZ" sz="3300" kern="1200"/>
            <a:t>Alarm – tlačítko, SOS hodinky</a:t>
          </a:r>
          <a:endParaRPr lang="en-US" sz="3300" kern="1200"/>
        </a:p>
      </dsp:txBody>
      <dsp:txXfrm>
        <a:off x="38638" y="859302"/>
        <a:ext cx="5380548" cy="714229"/>
      </dsp:txXfrm>
    </dsp:sp>
    <dsp:sp modelId="{C36FDC4B-EEA9-4409-8EE9-676BB1FB9910}">
      <dsp:nvSpPr>
        <dsp:cNvPr id="0" name=""/>
        <dsp:cNvSpPr/>
      </dsp:nvSpPr>
      <dsp:spPr>
        <a:xfrm>
          <a:off x="0" y="1707210"/>
          <a:ext cx="5457824" cy="791505"/>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cs-CZ" sz="3300" kern="1200"/>
            <a:t>- Hlasitý alarm</a:t>
          </a:r>
          <a:endParaRPr lang="en-US" sz="3300" kern="1200"/>
        </a:p>
      </dsp:txBody>
      <dsp:txXfrm>
        <a:off x="38638" y="1745848"/>
        <a:ext cx="5380548" cy="714229"/>
      </dsp:txXfrm>
    </dsp:sp>
    <dsp:sp modelId="{5057F8FD-65AF-4DFD-8543-6109881846FB}">
      <dsp:nvSpPr>
        <dsp:cNvPr id="0" name=""/>
        <dsp:cNvSpPr/>
      </dsp:nvSpPr>
      <dsp:spPr>
        <a:xfrm>
          <a:off x="0" y="2593755"/>
          <a:ext cx="5457824" cy="791505"/>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cs-CZ" sz="3300" kern="1200"/>
            <a:t>- Tichý alarm</a:t>
          </a:r>
          <a:endParaRPr lang="en-US" sz="3300" kern="1200"/>
        </a:p>
      </dsp:txBody>
      <dsp:txXfrm>
        <a:off x="38638" y="2632393"/>
        <a:ext cx="5380548" cy="714229"/>
      </dsp:txXfrm>
    </dsp:sp>
    <dsp:sp modelId="{44A29DDD-0FDB-41C6-86EE-6DC643306AD9}">
      <dsp:nvSpPr>
        <dsp:cNvPr id="0" name=""/>
        <dsp:cNvSpPr/>
      </dsp:nvSpPr>
      <dsp:spPr>
        <a:xfrm>
          <a:off x="0" y="3385260"/>
          <a:ext cx="5457824" cy="1366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286"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cs-CZ" sz="2600" kern="1200"/>
            <a:t>Problém může být lokalizace</a:t>
          </a:r>
          <a:endParaRPr lang="en-US" sz="2600" kern="1200"/>
        </a:p>
        <a:p>
          <a:pPr marL="228600" lvl="1" indent="-228600" algn="l" defTabSz="1155700">
            <a:lnSpc>
              <a:spcPct val="90000"/>
            </a:lnSpc>
            <a:spcBef>
              <a:spcPct val="0"/>
            </a:spcBef>
            <a:spcAft>
              <a:spcPct val="20000"/>
            </a:spcAft>
            <a:buChar char="••"/>
          </a:pPr>
          <a:r>
            <a:rPr lang="cs-CZ" sz="2600" kern="1200"/>
            <a:t>Pomocník – kdo je na příjmu</a:t>
          </a:r>
          <a:endParaRPr lang="en-US" sz="2600" kern="1200"/>
        </a:p>
        <a:p>
          <a:pPr marL="228600" lvl="1" indent="-228600" algn="l" defTabSz="1155700">
            <a:lnSpc>
              <a:spcPct val="90000"/>
            </a:lnSpc>
            <a:spcBef>
              <a:spcPct val="0"/>
            </a:spcBef>
            <a:spcAft>
              <a:spcPct val="20000"/>
            </a:spcAft>
            <a:buChar char="••"/>
          </a:pPr>
          <a:r>
            <a:rPr lang="cs-CZ" sz="2600" kern="1200"/>
            <a:t>Pravidelný nácvik pomoci</a:t>
          </a:r>
          <a:endParaRPr lang="en-US" sz="2600" kern="1200"/>
        </a:p>
      </dsp:txBody>
      <dsp:txXfrm>
        <a:off x="0" y="3385260"/>
        <a:ext cx="5457824" cy="136620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A0467-7DA6-4069-8502-6C326A7AA73B}">
      <dsp:nvSpPr>
        <dsp:cNvPr id="0" name=""/>
        <dsp:cNvSpPr/>
      </dsp:nvSpPr>
      <dsp:spPr>
        <a:xfrm>
          <a:off x="0" y="59273"/>
          <a:ext cx="5257800" cy="25295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l" defTabSz="2044700">
            <a:lnSpc>
              <a:spcPct val="90000"/>
            </a:lnSpc>
            <a:spcBef>
              <a:spcPct val="0"/>
            </a:spcBef>
            <a:spcAft>
              <a:spcPct val="35000"/>
            </a:spcAft>
          </a:pPr>
          <a:r>
            <a:rPr lang="cs-CZ" sz="4600" kern="1200"/>
            <a:t>Jakákoli intervence může být důvodem k obvinění:</a:t>
          </a:r>
          <a:endParaRPr lang="en-US" sz="4600" kern="1200"/>
        </a:p>
      </dsp:txBody>
      <dsp:txXfrm>
        <a:off x="123482" y="182755"/>
        <a:ext cx="5010836" cy="2282576"/>
      </dsp:txXfrm>
    </dsp:sp>
    <dsp:sp modelId="{2FA5B0BB-1229-47E9-A16E-BC12F3347E3E}">
      <dsp:nvSpPr>
        <dsp:cNvPr id="0" name=""/>
        <dsp:cNvSpPr/>
      </dsp:nvSpPr>
      <dsp:spPr>
        <a:xfrm>
          <a:off x="0" y="2588813"/>
          <a:ext cx="5257800" cy="2856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935" tIns="58420" rIns="327152" bIns="58420" numCol="1" spcCol="1270" anchor="t" anchorCtr="0">
          <a:noAutofit/>
        </a:bodyPr>
        <a:lstStyle/>
        <a:p>
          <a:pPr marL="285750" lvl="1" indent="-285750" algn="l" defTabSz="1600200">
            <a:lnSpc>
              <a:spcPct val="90000"/>
            </a:lnSpc>
            <a:spcBef>
              <a:spcPct val="0"/>
            </a:spcBef>
            <a:spcAft>
              <a:spcPct val="20000"/>
            </a:spcAft>
            <a:buChar char="••"/>
          </a:pPr>
          <a:r>
            <a:rPr lang="cs-CZ" sz="3600" kern="1200"/>
            <a:t>z napadení</a:t>
          </a:r>
          <a:endParaRPr lang="en-US" sz="3600" kern="1200"/>
        </a:p>
        <a:p>
          <a:pPr marL="285750" lvl="1" indent="-285750" algn="l" defTabSz="1600200">
            <a:lnSpc>
              <a:spcPct val="90000"/>
            </a:lnSpc>
            <a:spcBef>
              <a:spcPct val="0"/>
            </a:spcBef>
            <a:spcAft>
              <a:spcPct val="20000"/>
            </a:spcAft>
            <a:buChar char="••"/>
          </a:pPr>
          <a:r>
            <a:rPr lang="pl-PL" sz="3600" kern="1200"/>
            <a:t>napadení a ublížení na zdraví</a:t>
          </a:r>
          <a:endParaRPr lang="en-US" sz="3600" kern="1200"/>
        </a:p>
        <a:p>
          <a:pPr marL="285750" lvl="1" indent="-285750" algn="l" defTabSz="1600200">
            <a:lnSpc>
              <a:spcPct val="90000"/>
            </a:lnSpc>
            <a:spcBef>
              <a:spcPct val="0"/>
            </a:spcBef>
            <a:spcAft>
              <a:spcPct val="20000"/>
            </a:spcAft>
            <a:buChar char="••"/>
          </a:pPr>
          <a:r>
            <a:rPr lang="cs-CZ" sz="3600" kern="1200"/>
            <a:t>nebo omezování osobní svobody</a:t>
          </a:r>
          <a:endParaRPr lang="en-US" sz="3600" kern="1200"/>
        </a:p>
      </dsp:txBody>
      <dsp:txXfrm>
        <a:off x="0" y="2588813"/>
        <a:ext cx="5257800" cy="28566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33B7FB-F397-4921-A197-B045E57AE5B5}">
      <dsp:nvSpPr>
        <dsp:cNvPr id="0" name=""/>
        <dsp:cNvSpPr/>
      </dsp:nvSpPr>
      <dsp:spPr>
        <a:xfrm>
          <a:off x="708743" y="465668"/>
          <a:ext cx="2058750" cy="2058750"/>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F77274-E660-419B-A3E3-CF45AC871CA7}">
      <dsp:nvSpPr>
        <dsp:cNvPr id="0" name=""/>
        <dsp:cNvSpPr/>
      </dsp:nvSpPr>
      <dsp:spPr>
        <a:xfrm>
          <a:off x="1147493" y="904419"/>
          <a:ext cx="1181250" cy="11812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0487FE-54AE-4A08-A785-9F96A9F281D9}">
      <dsp:nvSpPr>
        <dsp:cNvPr id="0" name=""/>
        <dsp:cNvSpPr/>
      </dsp:nvSpPr>
      <dsp:spPr>
        <a:xfrm>
          <a:off x="50618" y="3165669"/>
          <a:ext cx="33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55650">
            <a:lnSpc>
              <a:spcPct val="90000"/>
            </a:lnSpc>
            <a:spcBef>
              <a:spcPct val="0"/>
            </a:spcBef>
            <a:spcAft>
              <a:spcPct val="35000"/>
            </a:spcAft>
            <a:defRPr cap="all"/>
          </a:pPr>
          <a:r>
            <a:rPr lang="cs-CZ" sz="1700" kern="1200"/>
            <a:t>Kritika není nikdy k vaší osobě, ale k projevům chování, kterým druhá strana nějak rozumí</a:t>
          </a:r>
          <a:endParaRPr lang="en-US" sz="1700" kern="1200"/>
        </a:p>
      </dsp:txBody>
      <dsp:txXfrm>
        <a:off x="50618" y="3165669"/>
        <a:ext cx="3375000" cy="720000"/>
      </dsp:txXfrm>
    </dsp:sp>
    <dsp:sp modelId="{84E0B3F2-67D5-4CE0-B117-13731DD8134B}">
      <dsp:nvSpPr>
        <dsp:cNvPr id="0" name=""/>
        <dsp:cNvSpPr/>
      </dsp:nvSpPr>
      <dsp:spPr>
        <a:xfrm>
          <a:off x="4674368" y="465668"/>
          <a:ext cx="2058750" cy="2058750"/>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4058CC-133B-4B4E-985C-66D5AA4DD591}">
      <dsp:nvSpPr>
        <dsp:cNvPr id="0" name=""/>
        <dsp:cNvSpPr/>
      </dsp:nvSpPr>
      <dsp:spPr>
        <a:xfrm>
          <a:off x="5113118" y="904419"/>
          <a:ext cx="1181250" cy="11812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4CD923-6D55-4F33-A4A5-96072B868EC9}">
      <dsp:nvSpPr>
        <dsp:cNvPr id="0" name=""/>
        <dsp:cNvSpPr/>
      </dsp:nvSpPr>
      <dsp:spPr>
        <a:xfrm>
          <a:off x="4016243" y="3165669"/>
          <a:ext cx="33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55650">
            <a:lnSpc>
              <a:spcPct val="90000"/>
            </a:lnSpc>
            <a:spcBef>
              <a:spcPct val="0"/>
            </a:spcBef>
            <a:spcAft>
              <a:spcPct val="35000"/>
            </a:spcAft>
            <a:defRPr cap="all"/>
          </a:pPr>
          <a:r>
            <a:rPr lang="cs-CZ" sz="1700" kern="1200"/>
            <a:t>Zůstat v pozici naslouchajícího člověka</a:t>
          </a:r>
          <a:endParaRPr lang="en-US" sz="1700" kern="1200"/>
        </a:p>
      </dsp:txBody>
      <dsp:txXfrm>
        <a:off x="4016243" y="3165669"/>
        <a:ext cx="3375000" cy="720000"/>
      </dsp:txXfrm>
    </dsp:sp>
    <dsp:sp modelId="{53ED0C88-FEF1-4A2E-AFF9-4AC22D682F92}">
      <dsp:nvSpPr>
        <dsp:cNvPr id="0" name=""/>
        <dsp:cNvSpPr/>
      </dsp:nvSpPr>
      <dsp:spPr>
        <a:xfrm>
          <a:off x="8639993" y="465668"/>
          <a:ext cx="2058750" cy="2058750"/>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98AE92-FC63-4DD4-9493-657E310B4914}">
      <dsp:nvSpPr>
        <dsp:cNvPr id="0" name=""/>
        <dsp:cNvSpPr/>
      </dsp:nvSpPr>
      <dsp:spPr>
        <a:xfrm>
          <a:off x="9078743" y="904419"/>
          <a:ext cx="1181250" cy="11812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6FB0CD-FA41-4F99-9E93-320A219652B3}">
      <dsp:nvSpPr>
        <dsp:cNvPr id="0" name=""/>
        <dsp:cNvSpPr/>
      </dsp:nvSpPr>
      <dsp:spPr>
        <a:xfrm>
          <a:off x="7981868" y="3165669"/>
          <a:ext cx="33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55650">
            <a:lnSpc>
              <a:spcPct val="90000"/>
            </a:lnSpc>
            <a:spcBef>
              <a:spcPct val="0"/>
            </a:spcBef>
            <a:spcAft>
              <a:spcPct val="35000"/>
            </a:spcAft>
            <a:defRPr cap="all"/>
          </a:pPr>
          <a:r>
            <a:rPr lang="cs-CZ" sz="1700" kern="1200"/>
            <a:t>Možnost přejít k očekáváním – negativní dotazování</a:t>
          </a:r>
          <a:endParaRPr lang="en-US" sz="1700" kern="1200"/>
        </a:p>
      </dsp:txBody>
      <dsp:txXfrm>
        <a:off x="7981868" y="3165669"/>
        <a:ext cx="3375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B1906-78A0-4205-B5DE-816EBFABCEDE}">
      <dsp:nvSpPr>
        <dsp:cNvPr id="0" name=""/>
        <dsp:cNvSpPr/>
      </dsp:nvSpPr>
      <dsp:spPr>
        <a:xfrm>
          <a:off x="7079" y="2107488"/>
          <a:ext cx="5425213" cy="1539871"/>
        </a:xfrm>
        <a:prstGeom prst="roundRect">
          <a:avLst>
            <a:gd name="adj" fmla="val 10000"/>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cs-CZ" sz="2800" b="1" kern="1200" dirty="0"/>
            <a:t>Dávky pomoci v hmotné nouzi</a:t>
          </a:r>
          <a:endParaRPr lang="cs-CZ" sz="2800" kern="1200" dirty="0"/>
        </a:p>
      </dsp:txBody>
      <dsp:txXfrm>
        <a:off x="52180" y="2152589"/>
        <a:ext cx="5335011" cy="1449669"/>
      </dsp:txXfrm>
    </dsp:sp>
    <dsp:sp modelId="{03206F98-22D8-49E5-AFBE-B9BE92DA5715}">
      <dsp:nvSpPr>
        <dsp:cNvPr id="0" name=""/>
        <dsp:cNvSpPr/>
      </dsp:nvSpPr>
      <dsp:spPr>
        <a:xfrm rot="18289469">
          <a:off x="4969644" y="1967915"/>
          <a:ext cx="2157194" cy="48164"/>
        </a:xfrm>
        <a:custGeom>
          <a:avLst/>
          <a:gdLst/>
          <a:ahLst/>
          <a:cxnLst/>
          <a:rect l="0" t="0" r="0" b="0"/>
          <a:pathLst>
            <a:path>
              <a:moveTo>
                <a:pt x="0" y="24082"/>
              </a:moveTo>
              <a:lnTo>
                <a:pt x="2157194" y="24082"/>
              </a:lnTo>
            </a:path>
          </a:pathLst>
        </a:custGeom>
        <a:noFill/>
        <a:ln w="12700" cap="flat" cmpd="sng" algn="ctr">
          <a:solidFill>
            <a:schemeClr val="accent2">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cs-CZ" sz="700" kern="1200"/>
        </a:p>
      </dsp:txBody>
      <dsp:txXfrm>
        <a:off x="5994311" y="1938068"/>
        <a:ext cx="107859" cy="107859"/>
      </dsp:txXfrm>
    </dsp:sp>
    <dsp:sp modelId="{4EF951A6-BCBC-43BE-93AB-83FF0AD184ED}">
      <dsp:nvSpPr>
        <dsp:cNvPr id="0" name=""/>
        <dsp:cNvSpPr/>
      </dsp:nvSpPr>
      <dsp:spPr>
        <a:xfrm>
          <a:off x="6664190" y="336636"/>
          <a:ext cx="3740008" cy="1539871"/>
        </a:xfrm>
        <a:prstGeom prst="roundRect">
          <a:avLst>
            <a:gd name="adj" fmla="val 10000"/>
          </a:avLst>
        </a:prstGeom>
        <a:solidFill>
          <a:schemeClr val="accent2">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cs-CZ" sz="2800" b="1" kern="1200" dirty="0"/>
            <a:t>Příspěvek na živobytí</a:t>
          </a:r>
          <a:endParaRPr lang="cs-CZ" sz="2800" kern="1200" dirty="0"/>
        </a:p>
      </dsp:txBody>
      <dsp:txXfrm>
        <a:off x="6709291" y="381737"/>
        <a:ext cx="3649806" cy="1449669"/>
      </dsp:txXfrm>
    </dsp:sp>
    <dsp:sp modelId="{292BA2B2-9796-4D9F-A8E2-00A84C681DC8}">
      <dsp:nvSpPr>
        <dsp:cNvPr id="0" name=""/>
        <dsp:cNvSpPr/>
      </dsp:nvSpPr>
      <dsp:spPr>
        <a:xfrm>
          <a:off x="5432293" y="2853341"/>
          <a:ext cx="1231897" cy="48164"/>
        </a:xfrm>
        <a:custGeom>
          <a:avLst/>
          <a:gdLst/>
          <a:ahLst/>
          <a:cxnLst/>
          <a:rect l="0" t="0" r="0" b="0"/>
          <a:pathLst>
            <a:path>
              <a:moveTo>
                <a:pt x="0" y="24082"/>
              </a:moveTo>
              <a:lnTo>
                <a:pt x="1231897" y="24082"/>
              </a:lnTo>
            </a:path>
          </a:pathLst>
        </a:custGeom>
        <a:noFill/>
        <a:ln w="12700" cap="flat" cmpd="sng" algn="ctr">
          <a:solidFill>
            <a:schemeClr val="accent2">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6017444" y="2846626"/>
        <a:ext cx="61594" cy="61594"/>
      </dsp:txXfrm>
    </dsp:sp>
    <dsp:sp modelId="{57B854F6-685B-49ED-B55F-B2AAF28C6495}">
      <dsp:nvSpPr>
        <dsp:cNvPr id="0" name=""/>
        <dsp:cNvSpPr/>
      </dsp:nvSpPr>
      <dsp:spPr>
        <a:xfrm>
          <a:off x="6664190" y="2107488"/>
          <a:ext cx="3680046" cy="1539871"/>
        </a:xfrm>
        <a:prstGeom prst="roundRect">
          <a:avLst>
            <a:gd name="adj" fmla="val 10000"/>
          </a:avLst>
        </a:prstGeom>
        <a:solidFill>
          <a:schemeClr val="accent2">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cs-CZ" sz="2800" b="1" kern="1200" dirty="0"/>
            <a:t>Doplatek na bydlení </a:t>
          </a:r>
          <a:endParaRPr lang="cs-CZ" sz="2800" kern="1200" dirty="0"/>
        </a:p>
      </dsp:txBody>
      <dsp:txXfrm>
        <a:off x="6709291" y="2152589"/>
        <a:ext cx="3589844" cy="1449669"/>
      </dsp:txXfrm>
    </dsp:sp>
    <dsp:sp modelId="{A04C5694-2FAE-4A49-9A81-4757E6FFB2C9}">
      <dsp:nvSpPr>
        <dsp:cNvPr id="0" name=""/>
        <dsp:cNvSpPr/>
      </dsp:nvSpPr>
      <dsp:spPr>
        <a:xfrm rot="3310531">
          <a:off x="4969644" y="3738768"/>
          <a:ext cx="2157194" cy="48164"/>
        </a:xfrm>
        <a:custGeom>
          <a:avLst/>
          <a:gdLst/>
          <a:ahLst/>
          <a:cxnLst/>
          <a:rect l="0" t="0" r="0" b="0"/>
          <a:pathLst>
            <a:path>
              <a:moveTo>
                <a:pt x="0" y="24082"/>
              </a:moveTo>
              <a:lnTo>
                <a:pt x="2157194" y="24082"/>
              </a:lnTo>
            </a:path>
          </a:pathLst>
        </a:custGeom>
        <a:noFill/>
        <a:ln w="12700" cap="flat" cmpd="sng" algn="ctr">
          <a:solidFill>
            <a:schemeClr val="accent2">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cs-CZ" sz="700" kern="1200"/>
        </a:p>
      </dsp:txBody>
      <dsp:txXfrm>
        <a:off x="5994311" y="3708920"/>
        <a:ext cx="107859" cy="107859"/>
      </dsp:txXfrm>
    </dsp:sp>
    <dsp:sp modelId="{9081D86A-5AE3-4B9D-89C1-09156602DB05}">
      <dsp:nvSpPr>
        <dsp:cNvPr id="0" name=""/>
        <dsp:cNvSpPr/>
      </dsp:nvSpPr>
      <dsp:spPr>
        <a:xfrm>
          <a:off x="6664190" y="3878340"/>
          <a:ext cx="3740008" cy="1539871"/>
        </a:xfrm>
        <a:prstGeom prst="roundRect">
          <a:avLst>
            <a:gd name="adj" fmla="val 10000"/>
          </a:avLst>
        </a:prstGeom>
        <a:solidFill>
          <a:schemeClr val="accent2">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cs-CZ" sz="2800" b="1" kern="1200" dirty="0"/>
            <a:t>Mimořádná okamžitá pomoc</a:t>
          </a:r>
          <a:endParaRPr lang="cs-CZ" sz="2400" kern="1200" dirty="0"/>
        </a:p>
      </dsp:txBody>
      <dsp:txXfrm>
        <a:off x="6709291" y="3923441"/>
        <a:ext cx="3649806" cy="144966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ABC36-D462-4274-B6DC-215CDC85F2C1}">
      <dsp:nvSpPr>
        <dsp:cNvPr id="0" name=""/>
        <dsp:cNvSpPr/>
      </dsp:nvSpPr>
      <dsp:spPr>
        <a:xfrm rot="5400000">
          <a:off x="-279298" y="1893178"/>
          <a:ext cx="1242465" cy="15027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B1F0C5-85A7-4C3B-91A5-3ADEA3F3B919}">
      <dsp:nvSpPr>
        <dsp:cNvPr id="0" name=""/>
        <dsp:cNvSpPr/>
      </dsp:nvSpPr>
      <dsp:spPr>
        <a:xfrm>
          <a:off x="3076" y="1095147"/>
          <a:ext cx="1669722" cy="10018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cs-CZ" sz="1500" kern="1200"/>
            <a:t>stadium idealistického nadšení; </a:t>
          </a:r>
          <a:endParaRPr lang="en-US" sz="1500" kern="1200"/>
        </a:p>
      </dsp:txBody>
      <dsp:txXfrm>
        <a:off x="32419" y="1124490"/>
        <a:ext cx="1611036" cy="943147"/>
      </dsp:txXfrm>
    </dsp:sp>
    <dsp:sp modelId="{3263562C-0525-4CA1-91A2-943C8F546D94}">
      <dsp:nvSpPr>
        <dsp:cNvPr id="0" name=""/>
        <dsp:cNvSpPr/>
      </dsp:nvSpPr>
      <dsp:spPr>
        <a:xfrm rot="5400000">
          <a:off x="-279298" y="3145470"/>
          <a:ext cx="1242465" cy="15027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00710E8-4633-45EB-B6E6-57EBC60D090C}">
      <dsp:nvSpPr>
        <dsp:cNvPr id="0" name=""/>
        <dsp:cNvSpPr/>
      </dsp:nvSpPr>
      <dsp:spPr>
        <a:xfrm>
          <a:off x="3076" y="2347439"/>
          <a:ext cx="1669722" cy="10018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cs-CZ" sz="1500" kern="1200"/>
            <a:t>stadium stagnace; </a:t>
          </a:r>
          <a:endParaRPr lang="en-US" sz="1500" kern="1200"/>
        </a:p>
      </dsp:txBody>
      <dsp:txXfrm>
        <a:off x="32419" y="2376782"/>
        <a:ext cx="1611036" cy="943147"/>
      </dsp:txXfrm>
    </dsp:sp>
    <dsp:sp modelId="{515F29A2-F5C8-49FA-A716-5FFE27E25E7E}">
      <dsp:nvSpPr>
        <dsp:cNvPr id="0" name=""/>
        <dsp:cNvSpPr/>
      </dsp:nvSpPr>
      <dsp:spPr>
        <a:xfrm>
          <a:off x="346847" y="3771616"/>
          <a:ext cx="2210904" cy="15027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FC243E4-1500-4C6C-823A-FA71C6F08366}">
      <dsp:nvSpPr>
        <dsp:cNvPr id="0" name=""/>
        <dsp:cNvSpPr/>
      </dsp:nvSpPr>
      <dsp:spPr>
        <a:xfrm>
          <a:off x="3076" y="3599730"/>
          <a:ext cx="1669722" cy="10018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cs-CZ" sz="1500" kern="1200"/>
            <a:t>stadium frustrace; </a:t>
          </a:r>
          <a:endParaRPr lang="en-US" sz="1500" kern="1200"/>
        </a:p>
      </dsp:txBody>
      <dsp:txXfrm>
        <a:off x="32419" y="3629073"/>
        <a:ext cx="1611036" cy="943147"/>
      </dsp:txXfrm>
    </dsp:sp>
    <dsp:sp modelId="{6158577A-9E38-4EFA-A438-6CA7FEDD743B}">
      <dsp:nvSpPr>
        <dsp:cNvPr id="0" name=""/>
        <dsp:cNvSpPr/>
      </dsp:nvSpPr>
      <dsp:spPr>
        <a:xfrm rot="16200000">
          <a:off x="1941431" y="3145470"/>
          <a:ext cx="1242465" cy="15027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10C9AE-7173-4711-A3BB-A3643DFC618F}">
      <dsp:nvSpPr>
        <dsp:cNvPr id="0" name=""/>
        <dsp:cNvSpPr/>
      </dsp:nvSpPr>
      <dsp:spPr>
        <a:xfrm>
          <a:off x="2223806" y="3599730"/>
          <a:ext cx="1669722" cy="10018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cs-CZ" sz="1500" kern="1200"/>
            <a:t>stadium apatie. </a:t>
          </a:r>
          <a:endParaRPr lang="en-US" sz="1500" kern="1200"/>
        </a:p>
      </dsp:txBody>
      <dsp:txXfrm>
        <a:off x="2253149" y="3629073"/>
        <a:ext cx="1611036" cy="943147"/>
      </dsp:txXfrm>
    </dsp:sp>
    <dsp:sp modelId="{A65B07FC-DD41-4A76-9123-8ADA0C02867A}">
      <dsp:nvSpPr>
        <dsp:cNvPr id="0" name=""/>
        <dsp:cNvSpPr/>
      </dsp:nvSpPr>
      <dsp:spPr>
        <a:xfrm rot="16200000">
          <a:off x="1941431" y="1893178"/>
          <a:ext cx="1242465" cy="15027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415C47E-FE3C-42D6-9661-FE59BDBDE284}">
      <dsp:nvSpPr>
        <dsp:cNvPr id="0" name=""/>
        <dsp:cNvSpPr/>
      </dsp:nvSpPr>
      <dsp:spPr>
        <a:xfrm>
          <a:off x="2223806" y="2347439"/>
          <a:ext cx="1669722" cy="10018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cs-CZ" sz="1500" kern="1200"/>
            <a:t>Výsledek:</a:t>
          </a:r>
          <a:endParaRPr lang="en-US" sz="1500" kern="1200"/>
        </a:p>
      </dsp:txBody>
      <dsp:txXfrm>
        <a:off x="2253149" y="2376782"/>
        <a:ext cx="1611036" cy="943147"/>
      </dsp:txXfrm>
    </dsp:sp>
    <dsp:sp modelId="{D0103F5C-9D36-4A8D-9FDD-B7FF184DAFF6}">
      <dsp:nvSpPr>
        <dsp:cNvPr id="0" name=""/>
        <dsp:cNvSpPr/>
      </dsp:nvSpPr>
      <dsp:spPr>
        <a:xfrm>
          <a:off x="2567577" y="1267033"/>
          <a:ext cx="2210904" cy="15027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AB1F4B-4853-432E-B992-961880B4E6CE}">
      <dsp:nvSpPr>
        <dsp:cNvPr id="0" name=""/>
        <dsp:cNvSpPr/>
      </dsp:nvSpPr>
      <dsp:spPr>
        <a:xfrm>
          <a:off x="2223806" y="1095147"/>
          <a:ext cx="1669722" cy="10018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cs-CZ" sz="1500" kern="1200"/>
            <a:t>Obava ze zaměstnání</a:t>
          </a:r>
          <a:endParaRPr lang="en-US" sz="1500" kern="1200"/>
        </a:p>
      </dsp:txBody>
      <dsp:txXfrm>
        <a:off x="2253149" y="1124490"/>
        <a:ext cx="1611036" cy="943147"/>
      </dsp:txXfrm>
    </dsp:sp>
    <dsp:sp modelId="{E1844EFD-AD8F-4C93-91B6-20B75BB3FD3D}">
      <dsp:nvSpPr>
        <dsp:cNvPr id="0" name=""/>
        <dsp:cNvSpPr/>
      </dsp:nvSpPr>
      <dsp:spPr>
        <a:xfrm rot="5400000">
          <a:off x="4162162" y="1893178"/>
          <a:ext cx="1242465" cy="15027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F8D3A17-4B97-4C93-A075-D16C308593A5}">
      <dsp:nvSpPr>
        <dsp:cNvPr id="0" name=""/>
        <dsp:cNvSpPr/>
      </dsp:nvSpPr>
      <dsp:spPr>
        <a:xfrm>
          <a:off x="4444537" y="1095147"/>
          <a:ext cx="1669722" cy="10018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cs-CZ" sz="1500" kern="1200"/>
            <a:t>Útěk do nemoci</a:t>
          </a:r>
          <a:endParaRPr lang="en-US" sz="1500" kern="1200"/>
        </a:p>
      </dsp:txBody>
      <dsp:txXfrm>
        <a:off x="4473880" y="1124490"/>
        <a:ext cx="1611036" cy="943147"/>
      </dsp:txXfrm>
    </dsp:sp>
    <dsp:sp modelId="{3785CC54-B3CD-4116-AFD5-70A92154CBC9}">
      <dsp:nvSpPr>
        <dsp:cNvPr id="0" name=""/>
        <dsp:cNvSpPr/>
      </dsp:nvSpPr>
      <dsp:spPr>
        <a:xfrm rot="5400000">
          <a:off x="4162162" y="3145470"/>
          <a:ext cx="1242465" cy="15027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812B0CC-C16A-410B-B32F-210D5DA2D82D}">
      <dsp:nvSpPr>
        <dsp:cNvPr id="0" name=""/>
        <dsp:cNvSpPr/>
      </dsp:nvSpPr>
      <dsp:spPr>
        <a:xfrm>
          <a:off x="4444537" y="2347439"/>
          <a:ext cx="1669722" cy="10018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cs-CZ" sz="1500" kern="1200"/>
            <a:t>Psychosomantické nemoci</a:t>
          </a:r>
          <a:endParaRPr lang="en-US" sz="1500" kern="1200"/>
        </a:p>
      </dsp:txBody>
      <dsp:txXfrm>
        <a:off x="4473880" y="2376782"/>
        <a:ext cx="1611036" cy="943147"/>
      </dsp:txXfrm>
    </dsp:sp>
    <dsp:sp modelId="{54C954CA-0B42-42F1-9077-CC03FB088A83}">
      <dsp:nvSpPr>
        <dsp:cNvPr id="0" name=""/>
        <dsp:cNvSpPr/>
      </dsp:nvSpPr>
      <dsp:spPr>
        <a:xfrm>
          <a:off x="4444537" y="3599730"/>
          <a:ext cx="1669722" cy="10018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cs-CZ" sz="1500" kern="1200"/>
            <a:t>Metabolický syndrom</a:t>
          </a:r>
          <a:endParaRPr lang="en-US" sz="1500" kern="1200"/>
        </a:p>
      </dsp:txBody>
      <dsp:txXfrm>
        <a:off x="4473880" y="3629073"/>
        <a:ext cx="1611036" cy="943147"/>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25FB47-673E-4D6E-B530-14B5FCAD6F52}">
      <dsp:nvSpPr>
        <dsp:cNvPr id="0" name=""/>
        <dsp:cNvSpPr/>
      </dsp:nvSpPr>
      <dsp:spPr>
        <a:xfrm>
          <a:off x="0" y="335667"/>
          <a:ext cx="5257800" cy="91367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cs-CZ" sz="2300" kern="1200" dirty="0"/>
            <a:t>Rodinné konstelace – místo v rodině</a:t>
          </a:r>
          <a:endParaRPr lang="en-US" sz="2300" kern="1200" dirty="0"/>
        </a:p>
      </dsp:txBody>
      <dsp:txXfrm>
        <a:off x="44602" y="380269"/>
        <a:ext cx="5168596" cy="824474"/>
      </dsp:txXfrm>
    </dsp:sp>
    <dsp:sp modelId="{6EA11C1C-7246-4DEF-9340-25F86754C2B5}">
      <dsp:nvSpPr>
        <dsp:cNvPr id="0" name=""/>
        <dsp:cNvSpPr/>
      </dsp:nvSpPr>
      <dsp:spPr>
        <a:xfrm>
          <a:off x="0" y="1315586"/>
          <a:ext cx="5257800" cy="913678"/>
        </a:xfrm>
        <a:prstGeom prst="round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cs-CZ" sz="2300" kern="1200"/>
            <a:t>Způsob plnění pracovních úkolů – s předstihem /na poslední chvíli</a:t>
          </a:r>
          <a:endParaRPr lang="en-US" sz="2300" kern="1200"/>
        </a:p>
      </dsp:txBody>
      <dsp:txXfrm>
        <a:off x="44602" y="1360188"/>
        <a:ext cx="5168596" cy="824474"/>
      </dsp:txXfrm>
    </dsp:sp>
    <dsp:sp modelId="{847502DB-89D6-47EE-ACE9-E48A742FEAF5}">
      <dsp:nvSpPr>
        <dsp:cNvPr id="0" name=""/>
        <dsp:cNvSpPr/>
      </dsp:nvSpPr>
      <dsp:spPr>
        <a:xfrm>
          <a:off x="0" y="2295504"/>
          <a:ext cx="5257800" cy="913678"/>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cs-CZ" sz="2300" kern="1200"/>
            <a:t>Koníčky – jaké mám, kolik, kolik času jim mohu věnovat</a:t>
          </a:r>
          <a:endParaRPr lang="en-US" sz="2300" kern="1200"/>
        </a:p>
      </dsp:txBody>
      <dsp:txXfrm>
        <a:off x="44602" y="2340106"/>
        <a:ext cx="5168596" cy="824474"/>
      </dsp:txXfrm>
    </dsp:sp>
    <dsp:sp modelId="{A9557576-E539-4105-9229-BF513472531B}">
      <dsp:nvSpPr>
        <dsp:cNvPr id="0" name=""/>
        <dsp:cNvSpPr/>
      </dsp:nvSpPr>
      <dsp:spPr>
        <a:xfrm>
          <a:off x="0" y="3275423"/>
          <a:ext cx="5257800" cy="913678"/>
        </a:xfrm>
        <a:prstGeom prst="round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cs-CZ" sz="2300" kern="1200"/>
            <a:t>Rodina – autoritářská, precizní, výkonová</a:t>
          </a:r>
          <a:endParaRPr lang="en-US" sz="2300" kern="1200"/>
        </a:p>
      </dsp:txBody>
      <dsp:txXfrm>
        <a:off x="44602" y="3320025"/>
        <a:ext cx="5168596" cy="824474"/>
      </dsp:txXfrm>
    </dsp:sp>
    <dsp:sp modelId="{B1BB6B4C-56CB-41AB-976F-FED34ABF6930}">
      <dsp:nvSpPr>
        <dsp:cNvPr id="0" name=""/>
        <dsp:cNvSpPr/>
      </dsp:nvSpPr>
      <dsp:spPr>
        <a:xfrm>
          <a:off x="0" y="4255341"/>
          <a:ext cx="5257800" cy="913678"/>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cs-CZ" sz="2300" kern="1200"/>
            <a:t>Zaměstnání – požadavky na zaměstnance, jaké by jste dali jméno své organizaci</a:t>
          </a:r>
          <a:endParaRPr lang="en-US" sz="2300" kern="1200"/>
        </a:p>
      </dsp:txBody>
      <dsp:txXfrm>
        <a:off x="44602" y="4299943"/>
        <a:ext cx="5168596" cy="82447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AAA27-78B9-41E8-A179-9665FD6FE997}">
      <dsp:nvSpPr>
        <dsp:cNvPr id="0" name=""/>
        <dsp:cNvSpPr/>
      </dsp:nvSpPr>
      <dsp:spPr>
        <a:xfrm>
          <a:off x="0" y="511845"/>
          <a:ext cx="2846069" cy="180725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06FFF4-3A23-4AD8-A88C-E02209EBB115}">
      <dsp:nvSpPr>
        <dsp:cNvPr id="0" name=""/>
        <dsp:cNvSpPr/>
      </dsp:nvSpPr>
      <dsp:spPr>
        <a:xfrm>
          <a:off x="316230" y="812264"/>
          <a:ext cx="2846069" cy="180725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cs-CZ" sz="4700" kern="1200"/>
            <a:t>Práce s úzkostí</a:t>
          </a:r>
          <a:endParaRPr lang="en-US" sz="4700" kern="1200"/>
        </a:p>
      </dsp:txBody>
      <dsp:txXfrm>
        <a:off x="369163" y="865197"/>
        <a:ext cx="2740203" cy="1701388"/>
      </dsp:txXfrm>
    </dsp:sp>
    <dsp:sp modelId="{354A49E6-8FA3-4D11-B1A5-CF8672F57802}">
      <dsp:nvSpPr>
        <dsp:cNvPr id="0" name=""/>
        <dsp:cNvSpPr/>
      </dsp:nvSpPr>
      <dsp:spPr>
        <a:xfrm>
          <a:off x="3478530" y="511845"/>
          <a:ext cx="2846069" cy="180725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DCC1A1-34FC-4550-AEB7-D0042C07F8A0}">
      <dsp:nvSpPr>
        <dsp:cNvPr id="0" name=""/>
        <dsp:cNvSpPr/>
      </dsp:nvSpPr>
      <dsp:spPr>
        <a:xfrm>
          <a:off x="3794759" y="812264"/>
          <a:ext cx="2846069" cy="180725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cs-CZ" sz="4700" kern="1200"/>
            <a:t>Práce s tělem</a:t>
          </a:r>
          <a:endParaRPr lang="en-US" sz="4700" kern="1200"/>
        </a:p>
      </dsp:txBody>
      <dsp:txXfrm>
        <a:off x="3847692" y="865197"/>
        <a:ext cx="2740203" cy="1701388"/>
      </dsp:txXfrm>
    </dsp:sp>
    <dsp:sp modelId="{E3B36F39-7553-4704-A2E2-DF15DBC4C8FD}">
      <dsp:nvSpPr>
        <dsp:cNvPr id="0" name=""/>
        <dsp:cNvSpPr/>
      </dsp:nvSpPr>
      <dsp:spPr>
        <a:xfrm>
          <a:off x="6957059" y="511845"/>
          <a:ext cx="2846069" cy="180725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6E5ECA-8B63-400F-ADA8-EB35F5263E41}">
      <dsp:nvSpPr>
        <dsp:cNvPr id="0" name=""/>
        <dsp:cNvSpPr/>
      </dsp:nvSpPr>
      <dsp:spPr>
        <a:xfrm>
          <a:off x="7273289" y="812264"/>
          <a:ext cx="2846069" cy="180725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cs-CZ" sz="4700" kern="1200"/>
            <a:t>Práce s myšlením</a:t>
          </a:r>
          <a:endParaRPr lang="en-US" sz="4700" kern="1200"/>
        </a:p>
      </dsp:txBody>
      <dsp:txXfrm>
        <a:off x="7326222" y="865197"/>
        <a:ext cx="2740203" cy="170138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7435EC-60D8-4D0F-8058-28F9F34B85CC}">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7D5CF8-C7E9-472F-BD68-F5AF230C73B0}">
      <dsp:nvSpPr>
        <dsp:cNvPr id="0" name=""/>
        <dsp:cNvSpPr/>
      </dsp:nvSpPr>
      <dsp:spPr>
        <a:xfrm>
          <a:off x="0" y="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cs-CZ" sz="2500" kern="1200"/>
            <a:t>Prvotním účelem supervize je zvyšování hodnoty práce pro klienty, profesionalizace procesů péče a stanovených standardů.</a:t>
          </a:r>
          <a:endParaRPr lang="en-US" sz="2500" kern="1200"/>
        </a:p>
      </dsp:txBody>
      <dsp:txXfrm>
        <a:off x="0" y="0"/>
        <a:ext cx="6492875" cy="1276350"/>
      </dsp:txXfrm>
    </dsp:sp>
    <dsp:sp modelId="{5823E601-D748-4438-93EF-D8ADCFAB5633}">
      <dsp:nvSpPr>
        <dsp:cNvPr id="0" name=""/>
        <dsp:cNvSpPr/>
      </dsp:nvSpPr>
      <dsp:spPr>
        <a:xfrm>
          <a:off x="0" y="1276350"/>
          <a:ext cx="6492875"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8ED541-207B-4952-B98A-F87D41049CF4}">
      <dsp:nvSpPr>
        <dsp:cNvPr id="0" name=""/>
        <dsp:cNvSpPr/>
      </dsp:nvSpPr>
      <dsp:spPr>
        <a:xfrm>
          <a:off x="0" y="127635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cs-CZ" sz="2500" kern="1200"/>
            <a:t>Supervize je založena na zvýšení vlastních možností a schopností supervidovaných.</a:t>
          </a:r>
          <a:endParaRPr lang="en-US" sz="2500" kern="1200"/>
        </a:p>
      </dsp:txBody>
      <dsp:txXfrm>
        <a:off x="0" y="1276350"/>
        <a:ext cx="6492875" cy="1276350"/>
      </dsp:txXfrm>
    </dsp:sp>
    <dsp:sp modelId="{5156AA5F-4AB4-4F12-A06D-6CC0597425D9}">
      <dsp:nvSpPr>
        <dsp:cNvPr id="0" name=""/>
        <dsp:cNvSpPr/>
      </dsp:nvSpPr>
      <dsp:spPr>
        <a:xfrm>
          <a:off x="0" y="2552700"/>
          <a:ext cx="6492875"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21AB77-D19A-4184-A947-A5F997D05501}">
      <dsp:nvSpPr>
        <dsp:cNvPr id="0" name=""/>
        <dsp:cNvSpPr/>
      </dsp:nvSpPr>
      <dsp:spPr>
        <a:xfrm>
          <a:off x="0" y="255270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cs-CZ" sz="2500" kern="1200"/>
            <a:t>Supervize je zaměřena na supervidované, supervizor poskytuje základní podmínky: vřelost, respekt, opravdovost, vcítění a pochopení.</a:t>
          </a:r>
          <a:endParaRPr lang="en-US" sz="2500" kern="1200"/>
        </a:p>
      </dsp:txBody>
      <dsp:txXfrm>
        <a:off x="0" y="2552700"/>
        <a:ext cx="6492875" cy="1276350"/>
      </dsp:txXfrm>
    </dsp:sp>
    <dsp:sp modelId="{0348CD7F-297A-4774-9A9F-8C5B1B8309D1}">
      <dsp:nvSpPr>
        <dsp:cNvPr id="0" name=""/>
        <dsp:cNvSpPr/>
      </dsp:nvSpPr>
      <dsp:spPr>
        <a:xfrm>
          <a:off x="0" y="3829050"/>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424B7C-DAFD-4135-8ABE-17C4A8E0039F}">
      <dsp:nvSpPr>
        <dsp:cNvPr id="0" name=""/>
        <dsp:cNvSpPr/>
      </dsp:nvSpPr>
      <dsp:spPr>
        <a:xfrm>
          <a:off x="0" y="382905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cs-CZ" sz="2500" kern="1200"/>
            <a:t>Supervizorství potřebuje vlastní supervizi, stejně jako profesionál potřebuje supervizora.</a:t>
          </a:r>
          <a:endParaRPr lang="en-US" sz="2500" kern="1200"/>
        </a:p>
      </dsp:txBody>
      <dsp:txXfrm>
        <a:off x="0" y="3829050"/>
        <a:ext cx="6492875" cy="12763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3B9731-A895-4C13-B1CA-AE3548CA8AB6}">
      <dsp:nvSpPr>
        <dsp:cNvPr id="0" name=""/>
        <dsp:cNvSpPr/>
      </dsp:nvSpPr>
      <dsp:spPr>
        <a:xfrm>
          <a:off x="1501925" y="8"/>
          <a:ext cx="8933682" cy="133803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cs-CZ" sz="3200" b="1" u="none" kern="1200" dirty="0"/>
            <a:t>Mimořádná okamžitá pomoc</a:t>
          </a:r>
          <a:endParaRPr lang="cs-CZ" sz="3200" u="none" kern="1200" dirty="0"/>
        </a:p>
      </dsp:txBody>
      <dsp:txXfrm>
        <a:off x="1541115" y="39198"/>
        <a:ext cx="8855302" cy="1259656"/>
      </dsp:txXfrm>
    </dsp:sp>
    <dsp:sp modelId="{E0A934E1-C3A0-462B-9ABD-312D116EBCDB}">
      <dsp:nvSpPr>
        <dsp:cNvPr id="0" name=""/>
        <dsp:cNvSpPr/>
      </dsp:nvSpPr>
      <dsp:spPr>
        <a:xfrm>
          <a:off x="12136" y="1579919"/>
          <a:ext cx="1795844" cy="2429046"/>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cs-CZ" sz="2200" b="1" kern="1200" dirty="0"/>
            <a:t>Újma na zdraví </a:t>
          </a:r>
          <a:endParaRPr lang="cs-CZ" sz="2200" kern="1200" dirty="0"/>
        </a:p>
      </dsp:txBody>
      <dsp:txXfrm>
        <a:off x="64734" y="1632517"/>
        <a:ext cx="1690648" cy="2323850"/>
      </dsp:txXfrm>
    </dsp:sp>
    <dsp:sp modelId="{8188EF44-19C2-4BB0-90D9-443B045A97DB}">
      <dsp:nvSpPr>
        <dsp:cNvPr id="0" name=""/>
        <dsp:cNvSpPr/>
      </dsp:nvSpPr>
      <dsp:spPr>
        <a:xfrm>
          <a:off x="118588" y="4250841"/>
          <a:ext cx="1582938" cy="2410007"/>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a:t>- </a:t>
          </a:r>
          <a:r>
            <a:rPr lang="cs-CZ" sz="1600" kern="1200" dirty="0"/>
            <a:t>doplní  příjem  osoby  </a:t>
          </a:r>
          <a:r>
            <a:rPr lang="cs-CZ" sz="1600" b="1" kern="1200" dirty="0"/>
            <a:t>do  výše  existenčního   minima</a:t>
          </a:r>
          <a:r>
            <a:rPr lang="cs-CZ" sz="1600" kern="1200" dirty="0"/>
            <a:t>, </a:t>
          </a:r>
          <a:r>
            <a:rPr lang="cs-CZ" sz="1600" b="1" kern="1200" dirty="0"/>
            <a:t>u nezaopatřeného dítěte do životního minima</a:t>
          </a:r>
          <a:endParaRPr lang="cs-CZ" sz="1300" kern="1200" dirty="0"/>
        </a:p>
      </dsp:txBody>
      <dsp:txXfrm>
        <a:off x="164951" y="4297204"/>
        <a:ext cx="1490212" cy="2317281"/>
      </dsp:txXfrm>
    </dsp:sp>
    <dsp:sp modelId="{3FD2E936-F9EC-45B2-96AC-1C6A1684E83A}">
      <dsp:nvSpPr>
        <dsp:cNvPr id="0" name=""/>
        <dsp:cNvSpPr/>
      </dsp:nvSpPr>
      <dsp:spPr>
        <a:xfrm>
          <a:off x="1919274" y="1579919"/>
          <a:ext cx="1804109" cy="2410007"/>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cs-CZ" sz="2200" b="1" kern="1200" dirty="0"/>
            <a:t>Vážná mimořádná událost </a:t>
          </a:r>
          <a:endParaRPr lang="cs-CZ" sz="2200" kern="1200" dirty="0"/>
        </a:p>
      </dsp:txBody>
      <dsp:txXfrm>
        <a:off x="1972115" y="1632760"/>
        <a:ext cx="1698427" cy="2304325"/>
      </dsp:txXfrm>
    </dsp:sp>
    <dsp:sp modelId="{CBE2FF19-49FF-4F1B-8715-2BF1B1FA60B1}">
      <dsp:nvSpPr>
        <dsp:cNvPr id="0" name=""/>
        <dsp:cNvSpPr/>
      </dsp:nvSpPr>
      <dsp:spPr>
        <a:xfrm>
          <a:off x="2053178" y="4231802"/>
          <a:ext cx="1536301" cy="2410007"/>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a:t>- </a:t>
          </a:r>
          <a:r>
            <a:rPr lang="cs-CZ" sz="1600" b="1" kern="1200" dirty="0"/>
            <a:t>až do výše 15násobku částky životního minima jednotlivce </a:t>
          </a:r>
          <a:r>
            <a:rPr lang="cs-CZ" sz="1600" b="1" i="1" kern="1200" dirty="0"/>
            <a:t>(do výše 51 150 Kč)</a:t>
          </a:r>
          <a:endParaRPr lang="cs-CZ" sz="1300" kern="1200" dirty="0"/>
        </a:p>
      </dsp:txBody>
      <dsp:txXfrm>
        <a:off x="2098175" y="4276799"/>
        <a:ext cx="1446307" cy="2320013"/>
      </dsp:txXfrm>
    </dsp:sp>
    <dsp:sp modelId="{5B344A73-EB27-4743-A941-870D66E92147}">
      <dsp:nvSpPr>
        <dsp:cNvPr id="0" name=""/>
        <dsp:cNvSpPr/>
      </dsp:nvSpPr>
      <dsp:spPr>
        <a:xfrm>
          <a:off x="3834678" y="1579919"/>
          <a:ext cx="2118431" cy="2410007"/>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cs-CZ" sz="2200" b="1" kern="1200" dirty="0"/>
            <a:t>Nezbytný jednorázový výdaj </a:t>
          </a:r>
          <a:endParaRPr lang="cs-CZ" sz="2200" kern="1200" dirty="0"/>
        </a:p>
      </dsp:txBody>
      <dsp:txXfrm>
        <a:off x="3896725" y="1641966"/>
        <a:ext cx="1994337" cy="2285913"/>
      </dsp:txXfrm>
    </dsp:sp>
    <dsp:sp modelId="{BB07DD89-34F1-4527-9D56-3B66391FE1C7}">
      <dsp:nvSpPr>
        <dsp:cNvPr id="0" name=""/>
        <dsp:cNvSpPr/>
      </dsp:nvSpPr>
      <dsp:spPr>
        <a:xfrm>
          <a:off x="4076919" y="4231802"/>
          <a:ext cx="1633948" cy="2410007"/>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a:t>- </a:t>
          </a:r>
          <a:r>
            <a:rPr lang="cs-CZ" sz="1600" b="1" kern="1200" dirty="0"/>
            <a:t>až do výše tohoto jednorázového výdaje </a:t>
          </a:r>
          <a:r>
            <a:rPr lang="cs-CZ" sz="1600" i="1" kern="1200" dirty="0"/>
            <a:t>(např. ztráta OP, rodného listu apod.)</a:t>
          </a:r>
          <a:endParaRPr lang="cs-CZ" sz="1300" kern="1200" dirty="0"/>
        </a:p>
      </dsp:txBody>
      <dsp:txXfrm>
        <a:off x="4124776" y="4279659"/>
        <a:ext cx="1538234" cy="2314293"/>
      </dsp:txXfrm>
    </dsp:sp>
    <dsp:sp modelId="{190EADF3-EDF6-4924-8575-8E75AFEC908C}">
      <dsp:nvSpPr>
        <dsp:cNvPr id="0" name=""/>
        <dsp:cNvSpPr/>
      </dsp:nvSpPr>
      <dsp:spPr>
        <a:xfrm>
          <a:off x="6064404" y="1579919"/>
          <a:ext cx="2030589" cy="2410007"/>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cs-CZ" sz="2000" b="1" kern="1200" dirty="0"/>
            <a:t>Nezbytné odůvodněné náklady (vzdělání)</a:t>
          </a:r>
          <a:r>
            <a:rPr lang="cs-CZ" sz="2000" kern="1200" dirty="0"/>
            <a:t> </a:t>
          </a:r>
        </a:p>
      </dsp:txBody>
      <dsp:txXfrm>
        <a:off x="6123878" y="1639393"/>
        <a:ext cx="1911641" cy="2291059"/>
      </dsp:txXfrm>
    </dsp:sp>
    <dsp:sp modelId="{5CB43125-72CE-404F-8254-AEDFF021DC30}">
      <dsp:nvSpPr>
        <dsp:cNvPr id="0" name=""/>
        <dsp:cNvSpPr/>
      </dsp:nvSpPr>
      <dsp:spPr>
        <a:xfrm>
          <a:off x="6199657" y="4231802"/>
          <a:ext cx="1760082" cy="2410007"/>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cs-CZ" sz="1300" kern="1200" dirty="0"/>
            <a:t>- </a:t>
          </a:r>
          <a:r>
            <a:rPr lang="cs-CZ" sz="1600" b="1" kern="1200" dirty="0"/>
            <a:t>maximálně v průběhu kalendářního roku do výše 10násobku částky životního minima jednotlivce </a:t>
          </a:r>
          <a:r>
            <a:rPr lang="cs-CZ" sz="1600" b="1" i="1" kern="1200" dirty="0"/>
            <a:t>(do částky 34 100 Kč)</a:t>
          </a:r>
          <a:endParaRPr lang="cs-CZ" sz="1300" kern="1200" dirty="0"/>
        </a:p>
      </dsp:txBody>
      <dsp:txXfrm>
        <a:off x="6251208" y="4283353"/>
        <a:ext cx="1656980" cy="2306905"/>
      </dsp:txXfrm>
    </dsp:sp>
    <dsp:sp modelId="{8322F08B-9514-465A-91B9-13F228EEC07B}">
      <dsp:nvSpPr>
        <dsp:cNvPr id="0" name=""/>
        <dsp:cNvSpPr/>
      </dsp:nvSpPr>
      <dsp:spPr>
        <a:xfrm>
          <a:off x="8206288" y="1579919"/>
          <a:ext cx="1845524" cy="2410007"/>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cs-CZ" sz="2000" b="1" kern="1200" dirty="0"/>
            <a:t>Nezbytné odůvodněné náklady (předměty dlouhodobé potřeby</a:t>
          </a:r>
          <a:r>
            <a:rPr lang="cs-CZ" sz="2000" b="1" i="1" kern="1200" dirty="0"/>
            <a:t>)</a:t>
          </a:r>
          <a:endParaRPr lang="cs-CZ" sz="2000" kern="1200" dirty="0"/>
        </a:p>
      </dsp:txBody>
      <dsp:txXfrm>
        <a:off x="8260342" y="1633973"/>
        <a:ext cx="1737416" cy="2301899"/>
      </dsp:txXfrm>
    </dsp:sp>
    <dsp:sp modelId="{AE923E30-4FFD-485B-89D7-5AC17668772A}">
      <dsp:nvSpPr>
        <dsp:cNvPr id="0" name=""/>
        <dsp:cNvSpPr/>
      </dsp:nvSpPr>
      <dsp:spPr>
        <a:xfrm>
          <a:off x="8368505" y="4231802"/>
          <a:ext cx="1521091" cy="2410007"/>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cs-CZ" sz="2200" i="1" kern="1200" dirty="0"/>
            <a:t>- </a:t>
          </a:r>
          <a:r>
            <a:rPr lang="cs-CZ" sz="1800" i="1" kern="1200" dirty="0"/>
            <a:t>lednice, pračka, postel apod.</a:t>
          </a:r>
          <a:endParaRPr lang="cs-CZ" sz="2200" kern="1200" dirty="0"/>
        </a:p>
      </dsp:txBody>
      <dsp:txXfrm>
        <a:off x="8413056" y="4276353"/>
        <a:ext cx="1431989" cy="2320905"/>
      </dsp:txXfrm>
    </dsp:sp>
    <dsp:sp modelId="{4C8050BF-0146-4D10-9DC1-C63890EC1CF9}">
      <dsp:nvSpPr>
        <dsp:cNvPr id="0" name=""/>
        <dsp:cNvSpPr/>
      </dsp:nvSpPr>
      <dsp:spPr>
        <a:xfrm>
          <a:off x="10163107" y="1579919"/>
          <a:ext cx="1762290" cy="2410007"/>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cs-CZ" sz="2000" b="1" kern="1200" dirty="0"/>
            <a:t>Ohrožení osoby sociálním vyloučením </a:t>
          </a:r>
          <a:endParaRPr lang="cs-CZ" sz="2000" kern="1200" dirty="0"/>
        </a:p>
      </dsp:txBody>
      <dsp:txXfrm>
        <a:off x="10214723" y="1631535"/>
        <a:ext cx="1659058" cy="2306775"/>
      </dsp:txXfrm>
    </dsp:sp>
    <dsp:sp modelId="{3A318140-8083-44AE-9DD2-EDF68FE47CE8}">
      <dsp:nvSpPr>
        <dsp:cNvPr id="0" name=""/>
        <dsp:cNvSpPr/>
      </dsp:nvSpPr>
      <dsp:spPr>
        <a:xfrm>
          <a:off x="10273677" y="4231802"/>
          <a:ext cx="1541150" cy="2410007"/>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cs-CZ" sz="2200" kern="1200" dirty="0"/>
            <a:t>- </a:t>
          </a:r>
          <a:r>
            <a:rPr lang="cs-CZ" sz="1600" b="1" kern="1200" dirty="0"/>
            <a:t>až do výše 1000 Kč </a:t>
          </a:r>
          <a:r>
            <a:rPr lang="cs-CZ" sz="1600" i="1" kern="1200" dirty="0"/>
            <a:t>(návrat z výkonu trestu, vazby)</a:t>
          </a:r>
          <a:endParaRPr lang="cs-CZ" sz="2200" kern="1200" dirty="0"/>
        </a:p>
      </dsp:txBody>
      <dsp:txXfrm>
        <a:off x="10318816" y="4276941"/>
        <a:ext cx="1450872" cy="23197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3A0B41-DBC1-4265-836C-CB5BF078BE7C}">
      <dsp:nvSpPr>
        <dsp:cNvPr id="0" name=""/>
        <dsp:cNvSpPr/>
      </dsp:nvSpPr>
      <dsp:spPr>
        <a:xfrm>
          <a:off x="2753" y="1977886"/>
          <a:ext cx="4267307" cy="1589349"/>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cs-CZ" sz="2800" b="1" kern="1200" dirty="0"/>
            <a:t>Dávky pro osoby se zdravotním postižením</a:t>
          </a:r>
        </a:p>
      </dsp:txBody>
      <dsp:txXfrm>
        <a:off x="49303" y="2024436"/>
        <a:ext cx="4174207" cy="1496249"/>
      </dsp:txXfrm>
    </dsp:sp>
    <dsp:sp modelId="{22FD64A6-176E-4CF6-A1A8-A5BD07DFDE56}">
      <dsp:nvSpPr>
        <dsp:cNvPr id="0" name=""/>
        <dsp:cNvSpPr/>
      </dsp:nvSpPr>
      <dsp:spPr>
        <a:xfrm rot="18289469">
          <a:off x="3792546" y="1832889"/>
          <a:ext cx="2226507" cy="51591"/>
        </a:xfrm>
        <a:custGeom>
          <a:avLst/>
          <a:gdLst/>
          <a:ahLst/>
          <a:cxnLst/>
          <a:rect l="0" t="0" r="0" b="0"/>
          <a:pathLst>
            <a:path>
              <a:moveTo>
                <a:pt x="0" y="25795"/>
              </a:moveTo>
              <a:lnTo>
                <a:pt x="2226507" y="25795"/>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cs-CZ" sz="700" kern="1200"/>
        </a:p>
      </dsp:txBody>
      <dsp:txXfrm>
        <a:off x="4850137" y="1803023"/>
        <a:ext cx="111325" cy="111325"/>
      </dsp:txXfrm>
    </dsp:sp>
    <dsp:sp modelId="{8A8C0298-B737-40BE-82F2-3D8A6FFB6254}">
      <dsp:nvSpPr>
        <dsp:cNvPr id="0" name=""/>
        <dsp:cNvSpPr/>
      </dsp:nvSpPr>
      <dsp:spPr>
        <a:xfrm>
          <a:off x="5541540" y="150135"/>
          <a:ext cx="4392993" cy="1589349"/>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cs-CZ" sz="2800" b="1" kern="1200" dirty="0"/>
            <a:t>Průkaz pro osoby se zdravotním postižením</a:t>
          </a:r>
        </a:p>
      </dsp:txBody>
      <dsp:txXfrm>
        <a:off x="5588090" y="196685"/>
        <a:ext cx="4299893" cy="1496249"/>
      </dsp:txXfrm>
    </dsp:sp>
    <dsp:sp modelId="{8B289763-1D24-4394-96A4-ECDD61D5B2F5}">
      <dsp:nvSpPr>
        <dsp:cNvPr id="0" name=""/>
        <dsp:cNvSpPr/>
      </dsp:nvSpPr>
      <dsp:spPr>
        <a:xfrm>
          <a:off x="4270060" y="2746765"/>
          <a:ext cx="1271479" cy="51591"/>
        </a:xfrm>
        <a:custGeom>
          <a:avLst/>
          <a:gdLst/>
          <a:ahLst/>
          <a:cxnLst/>
          <a:rect l="0" t="0" r="0" b="0"/>
          <a:pathLst>
            <a:path>
              <a:moveTo>
                <a:pt x="0" y="25795"/>
              </a:moveTo>
              <a:lnTo>
                <a:pt x="1271479" y="25795"/>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4874013" y="2740774"/>
        <a:ext cx="63573" cy="63573"/>
      </dsp:txXfrm>
    </dsp:sp>
    <dsp:sp modelId="{5B40CD3E-903B-48B0-9C9F-5515AE71CA53}">
      <dsp:nvSpPr>
        <dsp:cNvPr id="0" name=""/>
        <dsp:cNvSpPr/>
      </dsp:nvSpPr>
      <dsp:spPr>
        <a:xfrm>
          <a:off x="5541540" y="1977886"/>
          <a:ext cx="4399668" cy="1589349"/>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cs-CZ" sz="2800" b="1" kern="1200" dirty="0"/>
            <a:t>Příspěvek na mobilitu</a:t>
          </a:r>
        </a:p>
      </dsp:txBody>
      <dsp:txXfrm>
        <a:off x="5588090" y="2024436"/>
        <a:ext cx="4306568" cy="1496249"/>
      </dsp:txXfrm>
    </dsp:sp>
    <dsp:sp modelId="{486CF0B9-DF3D-4C83-989B-967FF30FA50F}">
      <dsp:nvSpPr>
        <dsp:cNvPr id="0" name=""/>
        <dsp:cNvSpPr/>
      </dsp:nvSpPr>
      <dsp:spPr>
        <a:xfrm rot="3310531">
          <a:off x="3792546" y="3660641"/>
          <a:ext cx="2226507" cy="51591"/>
        </a:xfrm>
        <a:custGeom>
          <a:avLst/>
          <a:gdLst/>
          <a:ahLst/>
          <a:cxnLst/>
          <a:rect l="0" t="0" r="0" b="0"/>
          <a:pathLst>
            <a:path>
              <a:moveTo>
                <a:pt x="0" y="25795"/>
              </a:moveTo>
              <a:lnTo>
                <a:pt x="2226507" y="25795"/>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cs-CZ" sz="700" kern="1200"/>
        </a:p>
      </dsp:txBody>
      <dsp:txXfrm>
        <a:off x="4850137" y="3630774"/>
        <a:ext cx="111325" cy="111325"/>
      </dsp:txXfrm>
    </dsp:sp>
    <dsp:sp modelId="{2F00264F-88C8-4CF7-9449-33F9F697FD84}">
      <dsp:nvSpPr>
        <dsp:cNvPr id="0" name=""/>
        <dsp:cNvSpPr/>
      </dsp:nvSpPr>
      <dsp:spPr>
        <a:xfrm>
          <a:off x="5541540" y="3805638"/>
          <a:ext cx="4386635" cy="1589349"/>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cs-CZ" sz="2800" b="1" kern="1200" dirty="0"/>
            <a:t>Příspěvek na zvláštní pomůcku</a:t>
          </a:r>
        </a:p>
      </dsp:txBody>
      <dsp:txXfrm>
        <a:off x="5588090" y="3852188"/>
        <a:ext cx="4293535" cy="14962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DD1990-7EC6-4040-BBE0-2CEBCA992302}">
      <dsp:nvSpPr>
        <dsp:cNvPr id="0" name=""/>
        <dsp:cNvSpPr/>
      </dsp:nvSpPr>
      <dsp:spPr>
        <a:xfrm rot="10800000">
          <a:off x="1648836" y="600963"/>
          <a:ext cx="8637242" cy="4091721"/>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18034" tIns="76200" rIns="142240" bIns="76200" numCol="1" spcCol="1270" anchor="t" anchorCtr="0">
          <a:noAutofit/>
        </a:bodyPr>
        <a:lstStyle/>
        <a:p>
          <a:pPr lvl="0" algn="l" defTabSz="1778000">
            <a:lnSpc>
              <a:spcPct val="90000"/>
            </a:lnSpc>
            <a:spcBef>
              <a:spcPct val="0"/>
            </a:spcBef>
            <a:spcAft>
              <a:spcPct val="35000"/>
            </a:spcAft>
          </a:pPr>
          <a:r>
            <a:rPr lang="cs-CZ" sz="4000" b="1" kern="1200" dirty="0">
              <a:solidFill>
                <a:schemeClr val="accent1">
                  <a:lumMod val="75000"/>
                </a:schemeClr>
              </a:solidFill>
              <a:effectLst>
                <a:outerShdw blurRad="38100" dist="38100" dir="2700000" algn="tl">
                  <a:srgbClr val="000000">
                    <a:alpha val="43137"/>
                  </a:srgbClr>
                </a:outerShdw>
              </a:effectLst>
            </a:rPr>
            <a:t>Příspěvek na péči</a:t>
          </a:r>
        </a:p>
        <a:p>
          <a:pPr marL="228600" lvl="1" indent="-228600" algn="just" defTabSz="889000">
            <a:lnSpc>
              <a:spcPct val="90000"/>
            </a:lnSpc>
            <a:spcBef>
              <a:spcPct val="0"/>
            </a:spcBef>
            <a:spcAft>
              <a:spcPct val="15000"/>
            </a:spcAft>
            <a:buChar char="••"/>
          </a:pPr>
          <a:r>
            <a:rPr lang="cs-CZ" sz="2000" kern="1200" dirty="0"/>
            <a:t>příspěvkem se stát podílí na zajištění sociálních služeb nebo jiných forem pomoci při zvládání základních životních potřeb</a:t>
          </a:r>
        </a:p>
        <a:p>
          <a:pPr marL="228600" lvl="1" indent="-228600" algn="just" defTabSz="889000">
            <a:lnSpc>
              <a:spcPct val="90000"/>
            </a:lnSpc>
            <a:spcBef>
              <a:spcPct val="0"/>
            </a:spcBef>
            <a:spcAft>
              <a:spcPct val="15000"/>
            </a:spcAft>
            <a:buChar char="••"/>
          </a:pPr>
          <a:r>
            <a:rPr lang="cs-CZ" sz="2000" kern="1200" dirty="0"/>
            <a:t>legislativně upravuje </a:t>
          </a:r>
          <a:r>
            <a:rPr lang="cs-CZ" sz="2000" b="1" kern="1200" dirty="0">
              <a:solidFill>
                <a:schemeClr val="accent2">
                  <a:lumMod val="75000"/>
                </a:schemeClr>
              </a:solidFill>
            </a:rPr>
            <a:t>zákon č. 108/2006 Sb., o sociálních službách</a:t>
          </a:r>
          <a:r>
            <a:rPr lang="cs-CZ" sz="2000" b="0" kern="1200" dirty="0">
              <a:solidFill>
                <a:schemeClr val="tx1"/>
              </a:solidFill>
            </a:rPr>
            <a:t>, ve znění pozdějších předpisů </a:t>
          </a:r>
          <a:r>
            <a:rPr lang="cs-CZ" sz="2000" kern="1200" dirty="0"/>
            <a:t>a </a:t>
          </a:r>
          <a:r>
            <a:rPr lang="cs-CZ" sz="2000" b="1" kern="1200" dirty="0">
              <a:solidFill>
                <a:schemeClr val="accent2">
                  <a:lumMod val="75000"/>
                </a:schemeClr>
              </a:solidFill>
            </a:rPr>
            <a:t>vyhláška č. 505/2006 Sb., kterou se provádějí některá ustanovení zákona o sociálních službách</a:t>
          </a:r>
          <a:r>
            <a:rPr lang="cs-CZ" sz="2000" b="0" kern="1200" dirty="0">
              <a:solidFill>
                <a:schemeClr val="tx1"/>
              </a:solidFill>
            </a:rPr>
            <a:t>, ve znění pozdějších předpisů </a:t>
          </a:r>
        </a:p>
      </dsp:txBody>
      <dsp:txXfrm rot="10800000">
        <a:off x="2671766" y="600963"/>
        <a:ext cx="7614312" cy="4091721"/>
      </dsp:txXfrm>
    </dsp:sp>
    <dsp:sp modelId="{6146B958-F136-4C95-8BE8-2BCE2CBCB79D}">
      <dsp:nvSpPr>
        <dsp:cNvPr id="0" name=""/>
        <dsp:cNvSpPr/>
      </dsp:nvSpPr>
      <dsp:spPr>
        <a:xfrm>
          <a:off x="0" y="464624"/>
          <a:ext cx="4173170" cy="441472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4000" r="-34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B8CCD5-883D-4676-A943-5283E0208C4C}">
      <dsp:nvSpPr>
        <dsp:cNvPr id="0" name=""/>
        <dsp:cNvSpPr/>
      </dsp:nvSpPr>
      <dsp:spPr>
        <a:xfrm>
          <a:off x="433820" y="1853367"/>
          <a:ext cx="2940025" cy="715066"/>
        </a:xfrm>
        <a:prstGeom prst="roundRect">
          <a:avLst>
            <a:gd name="adj" fmla="val 1000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cs-CZ" sz="2400" b="1" kern="1200" dirty="0">
              <a:effectLst>
                <a:outerShdw blurRad="38100" dist="38100" dir="2700000" algn="tl">
                  <a:srgbClr val="000000">
                    <a:alpha val="43137"/>
                  </a:srgbClr>
                </a:outerShdw>
              </a:effectLst>
            </a:rPr>
            <a:t>Dávky státní sociální podpory</a:t>
          </a:r>
          <a:endParaRPr lang="cs-CZ" sz="2400" kern="1200" dirty="0">
            <a:effectLst>
              <a:outerShdw blurRad="38100" dist="38100" dir="2700000" algn="tl">
                <a:srgbClr val="000000">
                  <a:alpha val="43137"/>
                </a:srgbClr>
              </a:outerShdw>
            </a:effectLst>
          </a:endParaRPr>
        </a:p>
      </dsp:txBody>
      <dsp:txXfrm>
        <a:off x="454764" y="1874311"/>
        <a:ext cx="2898137" cy="673178"/>
      </dsp:txXfrm>
    </dsp:sp>
    <dsp:sp modelId="{B4F10FE9-DF20-4EB7-9F10-E53C78E440C7}">
      <dsp:nvSpPr>
        <dsp:cNvPr id="0" name=""/>
        <dsp:cNvSpPr/>
      </dsp:nvSpPr>
      <dsp:spPr>
        <a:xfrm rot="17945813">
          <a:off x="3071688" y="1680900"/>
          <a:ext cx="1176367" cy="32092"/>
        </a:xfrm>
        <a:custGeom>
          <a:avLst/>
          <a:gdLst/>
          <a:ahLst/>
          <a:cxnLst/>
          <a:rect l="0" t="0" r="0" b="0"/>
          <a:pathLst>
            <a:path>
              <a:moveTo>
                <a:pt x="0" y="16046"/>
              </a:moveTo>
              <a:lnTo>
                <a:pt x="1176367" y="160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3630463" y="1667537"/>
        <a:ext cx="58818" cy="58818"/>
      </dsp:txXfrm>
    </dsp:sp>
    <dsp:sp modelId="{14DF8F51-FAE6-4B14-BDFC-FA896288C9AB}">
      <dsp:nvSpPr>
        <dsp:cNvPr id="0" name=""/>
        <dsp:cNvSpPr/>
      </dsp:nvSpPr>
      <dsp:spPr>
        <a:xfrm>
          <a:off x="3945899" y="825458"/>
          <a:ext cx="2958545" cy="715066"/>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cs-CZ" sz="2100" b="1" kern="1200" dirty="0">
              <a:solidFill>
                <a:schemeClr val="bg1">
                  <a:lumMod val="95000"/>
                </a:schemeClr>
              </a:solidFill>
            </a:rPr>
            <a:t>Testované na příjmu</a:t>
          </a:r>
          <a:endParaRPr lang="cs-CZ" sz="2100" kern="1200" dirty="0">
            <a:solidFill>
              <a:schemeClr val="bg1">
                <a:lumMod val="95000"/>
              </a:schemeClr>
            </a:solidFill>
          </a:endParaRPr>
        </a:p>
      </dsp:txBody>
      <dsp:txXfrm>
        <a:off x="3966843" y="846402"/>
        <a:ext cx="2916657" cy="673178"/>
      </dsp:txXfrm>
    </dsp:sp>
    <dsp:sp modelId="{B8186BC1-B4F7-4644-BDCB-1ECAC8E38AF7}">
      <dsp:nvSpPr>
        <dsp:cNvPr id="0" name=""/>
        <dsp:cNvSpPr/>
      </dsp:nvSpPr>
      <dsp:spPr>
        <a:xfrm rot="18289469">
          <a:off x="6689605" y="755782"/>
          <a:ext cx="1001731" cy="32092"/>
        </a:xfrm>
        <a:custGeom>
          <a:avLst/>
          <a:gdLst/>
          <a:ahLst/>
          <a:cxnLst/>
          <a:rect l="0" t="0" r="0" b="0"/>
          <a:pathLst>
            <a:path>
              <a:moveTo>
                <a:pt x="0" y="16046"/>
              </a:moveTo>
              <a:lnTo>
                <a:pt x="1001731" y="160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7165428" y="746785"/>
        <a:ext cx="50086" cy="50086"/>
      </dsp:txXfrm>
    </dsp:sp>
    <dsp:sp modelId="{1677BA7C-001B-4E09-8690-E0EDB1C855A6}">
      <dsp:nvSpPr>
        <dsp:cNvPr id="0" name=""/>
        <dsp:cNvSpPr/>
      </dsp:nvSpPr>
      <dsp:spPr>
        <a:xfrm>
          <a:off x="7476498" y="3132"/>
          <a:ext cx="1934941" cy="7150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cs-CZ" sz="2200" b="1" kern="1200" dirty="0">
              <a:solidFill>
                <a:schemeClr val="tx1"/>
              </a:solidFill>
            </a:rPr>
            <a:t>Přídavek na dítě</a:t>
          </a:r>
        </a:p>
      </dsp:txBody>
      <dsp:txXfrm>
        <a:off x="7497442" y="24076"/>
        <a:ext cx="1893053" cy="673178"/>
      </dsp:txXfrm>
    </dsp:sp>
    <dsp:sp modelId="{259CE9C5-B2E4-49B5-BA87-F7A2AB58E7D7}">
      <dsp:nvSpPr>
        <dsp:cNvPr id="0" name=""/>
        <dsp:cNvSpPr/>
      </dsp:nvSpPr>
      <dsp:spPr>
        <a:xfrm>
          <a:off x="6904445" y="1166945"/>
          <a:ext cx="572053" cy="32092"/>
        </a:xfrm>
        <a:custGeom>
          <a:avLst/>
          <a:gdLst/>
          <a:ahLst/>
          <a:cxnLst/>
          <a:rect l="0" t="0" r="0" b="0"/>
          <a:pathLst>
            <a:path>
              <a:moveTo>
                <a:pt x="0" y="16046"/>
              </a:moveTo>
              <a:lnTo>
                <a:pt x="572053" y="160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7176170" y="1168690"/>
        <a:ext cx="28602" cy="28602"/>
      </dsp:txXfrm>
    </dsp:sp>
    <dsp:sp modelId="{226AFF92-FC45-42CE-B960-7D90F54640C9}">
      <dsp:nvSpPr>
        <dsp:cNvPr id="0" name=""/>
        <dsp:cNvSpPr/>
      </dsp:nvSpPr>
      <dsp:spPr>
        <a:xfrm>
          <a:off x="7476498" y="825458"/>
          <a:ext cx="2643573" cy="715066"/>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cs-CZ" sz="2200" b="1" kern="1200" dirty="0">
              <a:solidFill>
                <a:schemeClr val="tx1"/>
              </a:solidFill>
            </a:rPr>
            <a:t>Příspěvek na bydlení</a:t>
          </a:r>
          <a:endParaRPr lang="cs-CZ" sz="2200" kern="1200" dirty="0">
            <a:solidFill>
              <a:schemeClr val="tx1"/>
            </a:solidFill>
          </a:endParaRPr>
        </a:p>
      </dsp:txBody>
      <dsp:txXfrm>
        <a:off x="7497442" y="846402"/>
        <a:ext cx="2601685" cy="673178"/>
      </dsp:txXfrm>
    </dsp:sp>
    <dsp:sp modelId="{C52A3336-934E-456E-B7EA-EB7656F5D783}">
      <dsp:nvSpPr>
        <dsp:cNvPr id="0" name=""/>
        <dsp:cNvSpPr/>
      </dsp:nvSpPr>
      <dsp:spPr>
        <a:xfrm rot="3310531">
          <a:off x="6689605" y="1578109"/>
          <a:ext cx="1001731" cy="32092"/>
        </a:xfrm>
        <a:custGeom>
          <a:avLst/>
          <a:gdLst/>
          <a:ahLst/>
          <a:cxnLst/>
          <a:rect l="0" t="0" r="0" b="0"/>
          <a:pathLst>
            <a:path>
              <a:moveTo>
                <a:pt x="0" y="16046"/>
              </a:moveTo>
              <a:lnTo>
                <a:pt x="1001731" y="160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7165428" y="1569112"/>
        <a:ext cx="50086" cy="50086"/>
      </dsp:txXfrm>
    </dsp:sp>
    <dsp:sp modelId="{927257D7-B014-4563-8213-15387FAF797F}">
      <dsp:nvSpPr>
        <dsp:cNvPr id="0" name=""/>
        <dsp:cNvSpPr/>
      </dsp:nvSpPr>
      <dsp:spPr>
        <a:xfrm>
          <a:off x="7476498" y="1647785"/>
          <a:ext cx="1430133" cy="715066"/>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cs-CZ" sz="2200" b="1" kern="1200" dirty="0">
              <a:solidFill>
                <a:schemeClr val="tx1"/>
              </a:solidFill>
            </a:rPr>
            <a:t>Porodné</a:t>
          </a:r>
        </a:p>
      </dsp:txBody>
      <dsp:txXfrm>
        <a:off x="7497442" y="1668729"/>
        <a:ext cx="1388245" cy="673178"/>
      </dsp:txXfrm>
    </dsp:sp>
    <dsp:sp modelId="{5B2D14D9-872B-47A8-9980-5C97B6903337}">
      <dsp:nvSpPr>
        <dsp:cNvPr id="0" name=""/>
        <dsp:cNvSpPr/>
      </dsp:nvSpPr>
      <dsp:spPr>
        <a:xfrm rot="3654187">
          <a:off x="3071688" y="2708808"/>
          <a:ext cx="1176367" cy="32092"/>
        </a:xfrm>
        <a:custGeom>
          <a:avLst/>
          <a:gdLst/>
          <a:ahLst/>
          <a:cxnLst/>
          <a:rect l="0" t="0" r="0" b="0"/>
          <a:pathLst>
            <a:path>
              <a:moveTo>
                <a:pt x="0" y="16046"/>
              </a:moveTo>
              <a:lnTo>
                <a:pt x="1176367" y="160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3630463" y="2695445"/>
        <a:ext cx="58818" cy="58818"/>
      </dsp:txXfrm>
    </dsp:sp>
    <dsp:sp modelId="{C178777B-C68B-4121-8016-DDDD763FA150}">
      <dsp:nvSpPr>
        <dsp:cNvPr id="0" name=""/>
        <dsp:cNvSpPr/>
      </dsp:nvSpPr>
      <dsp:spPr>
        <a:xfrm>
          <a:off x="3945899" y="2881275"/>
          <a:ext cx="2943171" cy="715066"/>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cs-CZ" sz="2200" b="1" kern="1200" dirty="0">
              <a:solidFill>
                <a:schemeClr val="bg1">
                  <a:lumMod val="95000"/>
                </a:schemeClr>
              </a:solidFill>
            </a:rPr>
            <a:t>Netestované na příjmu</a:t>
          </a:r>
        </a:p>
      </dsp:txBody>
      <dsp:txXfrm>
        <a:off x="3966843" y="2902219"/>
        <a:ext cx="2901283" cy="673178"/>
      </dsp:txXfrm>
    </dsp:sp>
    <dsp:sp modelId="{6B1EDEA4-4F16-4125-97C1-C988900EF853}">
      <dsp:nvSpPr>
        <dsp:cNvPr id="0" name=""/>
        <dsp:cNvSpPr/>
      </dsp:nvSpPr>
      <dsp:spPr>
        <a:xfrm rot="19457599">
          <a:off x="6822854" y="3017181"/>
          <a:ext cx="704485" cy="32092"/>
        </a:xfrm>
        <a:custGeom>
          <a:avLst/>
          <a:gdLst/>
          <a:ahLst/>
          <a:cxnLst/>
          <a:rect l="0" t="0" r="0" b="0"/>
          <a:pathLst>
            <a:path>
              <a:moveTo>
                <a:pt x="0" y="16046"/>
              </a:moveTo>
              <a:lnTo>
                <a:pt x="704485" y="160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7157485" y="3015615"/>
        <a:ext cx="35224" cy="35224"/>
      </dsp:txXfrm>
    </dsp:sp>
    <dsp:sp modelId="{23F95881-AC2D-4914-831D-C01588A01960}">
      <dsp:nvSpPr>
        <dsp:cNvPr id="0" name=""/>
        <dsp:cNvSpPr/>
      </dsp:nvSpPr>
      <dsp:spPr>
        <a:xfrm>
          <a:off x="7461124" y="2470112"/>
          <a:ext cx="2570879" cy="715066"/>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cs-CZ" sz="2200" b="1" kern="1200" dirty="0">
              <a:solidFill>
                <a:schemeClr val="tx1"/>
              </a:solidFill>
            </a:rPr>
            <a:t>Rodičovský příspěvek</a:t>
          </a:r>
        </a:p>
      </dsp:txBody>
      <dsp:txXfrm>
        <a:off x="7482068" y="2491056"/>
        <a:ext cx="2528991" cy="673178"/>
      </dsp:txXfrm>
    </dsp:sp>
    <dsp:sp modelId="{17E0F817-2016-4F98-A081-4AE6900F430F}">
      <dsp:nvSpPr>
        <dsp:cNvPr id="0" name=""/>
        <dsp:cNvSpPr/>
      </dsp:nvSpPr>
      <dsp:spPr>
        <a:xfrm rot="2142401">
          <a:off x="6822854" y="3428344"/>
          <a:ext cx="704485" cy="32092"/>
        </a:xfrm>
        <a:custGeom>
          <a:avLst/>
          <a:gdLst/>
          <a:ahLst/>
          <a:cxnLst/>
          <a:rect l="0" t="0" r="0" b="0"/>
          <a:pathLst>
            <a:path>
              <a:moveTo>
                <a:pt x="0" y="16046"/>
              </a:moveTo>
              <a:lnTo>
                <a:pt x="704485" y="160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7157485" y="3426778"/>
        <a:ext cx="35224" cy="35224"/>
      </dsp:txXfrm>
    </dsp:sp>
    <dsp:sp modelId="{F355BFCE-BA5C-4990-9ED8-E30C64515F1F}">
      <dsp:nvSpPr>
        <dsp:cNvPr id="0" name=""/>
        <dsp:cNvSpPr/>
      </dsp:nvSpPr>
      <dsp:spPr>
        <a:xfrm>
          <a:off x="7461124" y="3292439"/>
          <a:ext cx="1430133" cy="715066"/>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cs-CZ" sz="2200" b="1" kern="1200" dirty="0">
              <a:solidFill>
                <a:schemeClr val="tx1"/>
              </a:solidFill>
            </a:rPr>
            <a:t>Pohřebné</a:t>
          </a:r>
        </a:p>
      </dsp:txBody>
      <dsp:txXfrm>
        <a:off x="7482068" y="3313383"/>
        <a:ext cx="1388245" cy="6731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5CBF3A-B9AA-47A6-833E-21A63313F9BC}">
      <dsp:nvSpPr>
        <dsp:cNvPr id="0" name=""/>
        <dsp:cNvSpPr/>
      </dsp:nvSpPr>
      <dsp:spPr>
        <a:xfrm>
          <a:off x="1025836" y="1912981"/>
          <a:ext cx="2008653" cy="188693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cs-CZ" sz="2800" b="1" kern="1200" dirty="0">
              <a:effectLst>
                <a:outerShdw blurRad="38100" dist="38100" dir="2700000" algn="tl">
                  <a:srgbClr val="000000">
                    <a:alpha val="43137"/>
                  </a:srgbClr>
                </a:outerShdw>
              </a:effectLst>
            </a:rPr>
            <a:t>Dávky pěstounské péče</a:t>
          </a:r>
        </a:p>
      </dsp:txBody>
      <dsp:txXfrm>
        <a:off x="1081102" y="1968247"/>
        <a:ext cx="1898121" cy="1776404"/>
      </dsp:txXfrm>
    </dsp:sp>
    <dsp:sp modelId="{E6306647-5E22-4E11-B0E3-881720A94005}">
      <dsp:nvSpPr>
        <dsp:cNvPr id="0" name=""/>
        <dsp:cNvSpPr/>
      </dsp:nvSpPr>
      <dsp:spPr>
        <a:xfrm rot="17350740">
          <a:off x="2186919" y="1647934"/>
          <a:ext cx="2524484" cy="32663"/>
        </a:xfrm>
        <a:custGeom>
          <a:avLst/>
          <a:gdLst/>
          <a:ahLst/>
          <a:cxnLst/>
          <a:rect l="0" t="0" r="0" b="0"/>
          <a:pathLst>
            <a:path>
              <a:moveTo>
                <a:pt x="0" y="16331"/>
              </a:moveTo>
              <a:lnTo>
                <a:pt x="2524484" y="16331"/>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cs-CZ" sz="900" kern="1200"/>
        </a:p>
      </dsp:txBody>
      <dsp:txXfrm>
        <a:off x="3386049" y="1601154"/>
        <a:ext cx="126224" cy="126224"/>
      </dsp:txXfrm>
    </dsp:sp>
    <dsp:sp modelId="{020DB525-53C0-4702-8AD7-B18A44105288}">
      <dsp:nvSpPr>
        <dsp:cNvPr id="0" name=""/>
        <dsp:cNvSpPr/>
      </dsp:nvSpPr>
      <dsp:spPr>
        <a:xfrm>
          <a:off x="3863834" y="4534"/>
          <a:ext cx="4192691" cy="935096"/>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l" defTabSz="1066800">
            <a:lnSpc>
              <a:spcPct val="90000"/>
            </a:lnSpc>
            <a:spcBef>
              <a:spcPct val="0"/>
            </a:spcBef>
            <a:spcAft>
              <a:spcPct val="35000"/>
            </a:spcAft>
          </a:pPr>
          <a:r>
            <a:rPr lang="cs-CZ" sz="2400" b="1" kern="1200" dirty="0">
              <a:effectLst/>
            </a:rPr>
            <a:t>Příspěvek při převzetí dítěte</a:t>
          </a:r>
        </a:p>
      </dsp:txBody>
      <dsp:txXfrm>
        <a:off x="3891222" y="31922"/>
        <a:ext cx="4137915" cy="880320"/>
      </dsp:txXfrm>
    </dsp:sp>
    <dsp:sp modelId="{90C54C6A-CCF4-4ACF-8F62-3B5FA321BCB8}">
      <dsp:nvSpPr>
        <dsp:cNvPr id="0" name=""/>
        <dsp:cNvSpPr/>
      </dsp:nvSpPr>
      <dsp:spPr>
        <a:xfrm rot="18222734">
          <a:off x="2702033" y="2218630"/>
          <a:ext cx="1494256" cy="32663"/>
        </a:xfrm>
        <a:custGeom>
          <a:avLst/>
          <a:gdLst/>
          <a:ahLst/>
          <a:cxnLst/>
          <a:rect l="0" t="0" r="0" b="0"/>
          <a:pathLst>
            <a:path>
              <a:moveTo>
                <a:pt x="0" y="16331"/>
              </a:moveTo>
              <a:lnTo>
                <a:pt x="1494256" y="16331"/>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3411805" y="2197605"/>
        <a:ext cx="74712" cy="74712"/>
      </dsp:txXfrm>
    </dsp:sp>
    <dsp:sp modelId="{3E4BD02C-18E1-4694-B8D7-8326B6EEECD2}">
      <dsp:nvSpPr>
        <dsp:cNvPr id="0" name=""/>
        <dsp:cNvSpPr/>
      </dsp:nvSpPr>
      <dsp:spPr>
        <a:xfrm>
          <a:off x="3863834" y="1095133"/>
          <a:ext cx="5678650" cy="1036681"/>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l" defTabSz="1066800">
            <a:lnSpc>
              <a:spcPct val="90000"/>
            </a:lnSpc>
            <a:spcBef>
              <a:spcPct val="0"/>
            </a:spcBef>
            <a:spcAft>
              <a:spcPct val="35000"/>
            </a:spcAft>
          </a:pPr>
          <a:r>
            <a:rPr lang="cs-CZ" sz="2400" b="1" kern="1200" dirty="0"/>
            <a:t>Příspěvek na úhradu potřeb dítěte</a:t>
          </a:r>
        </a:p>
      </dsp:txBody>
      <dsp:txXfrm>
        <a:off x="3894197" y="1125496"/>
        <a:ext cx="5617924" cy="975955"/>
      </dsp:txXfrm>
    </dsp:sp>
    <dsp:sp modelId="{1FECDB31-F71D-48E0-905D-0C7EF8F6A827}">
      <dsp:nvSpPr>
        <dsp:cNvPr id="0" name=""/>
        <dsp:cNvSpPr/>
      </dsp:nvSpPr>
      <dsp:spPr>
        <a:xfrm rot="21389722">
          <a:off x="3033712" y="2814722"/>
          <a:ext cx="830898" cy="32663"/>
        </a:xfrm>
        <a:custGeom>
          <a:avLst/>
          <a:gdLst/>
          <a:ahLst/>
          <a:cxnLst/>
          <a:rect l="0" t="0" r="0" b="0"/>
          <a:pathLst>
            <a:path>
              <a:moveTo>
                <a:pt x="0" y="16331"/>
              </a:moveTo>
              <a:lnTo>
                <a:pt x="830898" y="16331"/>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3428389" y="2810281"/>
        <a:ext cx="41544" cy="41544"/>
      </dsp:txXfrm>
    </dsp:sp>
    <dsp:sp modelId="{59272808-78CB-49DB-BC03-AA04A318275B}">
      <dsp:nvSpPr>
        <dsp:cNvPr id="0" name=""/>
        <dsp:cNvSpPr/>
      </dsp:nvSpPr>
      <dsp:spPr>
        <a:xfrm>
          <a:off x="3863834" y="2287317"/>
          <a:ext cx="3588762" cy="1036681"/>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l" defTabSz="1066800">
            <a:lnSpc>
              <a:spcPct val="90000"/>
            </a:lnSpc>
            <a:spcBef>
              <a:spcPct val="0"/>
            </a:spcBef>
            <a:spcAft>
              <a:spcPct val="35000"/>
            </a:spcAft>
          </a:pPr>
          <a:r>
            <a:rPr lang="cs-CZ" sz="2400" b="1" kern="1200" dirty="0"/>
            <a:t>Odměna pěstouna</a:t>
          </a:r>
        </a:p>
      </dsp:txBody>
      <dsp:txXfrm>
        <a:off x="3894197" y="2317680"/>
        <a:ext cx="3528036" cy="975955"/>
      </dsp:txXfrm>
    </dsp:sp>
    <dsp:sp modelId="{50A0F18B-5E45-46A9-B0CD-E07AE77222BC}">
      <dsp:nvSpPr>
        <dsp:cNvPr id="0" name=""/>
        <dsp:cNvSpPr/>
      </dsp:nvSpPr>
      <dsp:spPr>
        <a:xfrm rot="3239851">
          <a:off x="2743720" y="3410813"/>
          <a:ext cx="1410881" cy="32663"/>
        </a:xfrm>
        <a:custGeom>
          <a:avLst/>
          <a:gdLst/>
          <a:ahLst/>
          <a:cxnLst/>
          <a:rect l="0" t="0" r="0" b="0"/>
          <a:pathLst>
            <a:path>
              <a:moveTo>
                <a:pt x="0" y="16331"/>
              </a:moveTo>
              <a:lnTo>
                <a:pt x="1410881" y="16331"/>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cs-CZ" sz="500" kern="1200"/>
        </a:p>
      </dsp:txBody>
      <dsp:txXfrm>
        <a:off x="3413889" y="3391873"/>
        <a:ext cx="70544" cy="70544"/>
      </dsp:txXfrm>
    </dsp:sp>
    <dsp:sp modelId="{DE195A06-1AB0-4446-A910-C1C01DBB1EC7}">
      <dsp:nvSpPr>
        <dsp:cNvPr id="0" name=""/>
        <dsp:cNvSpPr/>
      </dsp:nvSpPr>
      <dsp:spPr>
        <a:xfrm>
          <a:off x="3863834" y="3479500"/>
          <a:ext cx="5731334" cy="1036681"/>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l" defTabSz="1066800">
            <a:lnSpc>
              <a:spcPct val="90000"/>
            </a:lnSpc>
            <a:spcBef>
              <a:spcPct val="0"/>
            </a:spcBef>
            <a:spcAft>
              <a:spcPct val="35000"/>
            </a:spcAft>
          </a:pPr>
          <a:r>
            <a:rPr lang="cs-CZ" sz="2400" b="1" kern="1200" dirty="0"/>
            <a:t>Příspěvek na zakoupení osobního motorového vozidla</a:t>
          </a:r>
        </a:p>
      </dsp:txBody>
      <dsp:txXfrm>
        <a:off x="3894197" y="3509863"/>
        <a:ext cx="5670608" cy="975955"/>
      </dsp:txXfrm>
    </dsp:sp>
    <dsp:sp modelId="{FDA627DC-DF60-4589-89B0-3B4E8EA39AF7}">
      <dsp:nvSpPr>
        <dsp:cNvPr id="0" name=""/>
        <dsp:cNvSpPr/>
      </dsp:nvSpPr>
      <dsp:spPr>
        <a:xfrm rot="4226097">
          <a:off x="2210878" y="4006905"/>
          <a:ext cx="2476567" cy="32663"/>
        </a:xfrm>
        <a:custGeom>
          <a:avLst/>
          <a:gdLst/>
          <a:ahLst/>
          <a:cxnLst/>
          <a:rect l="0" t="0" r="0" b="0"/>
          <a:pathLst>
            <a:path>
              <a:moveTo>
                <a:pt x="0" y="16331"/>
              </a:moveTo>
              <a:lnTo>
                <a:pt x="2476567" y="16331"/>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cs-CZ" sz="800" kern="1200"/>
        </a:p>
      </dsp:txBody>
      <dsp:txXfrm>
        <a:off x="3387247" y="3961323"/>
        <a:ext cx="123828" cy="123828"/>
      </dsp:txXfrm>
    </dsp:sp>
    <dsp:sp modelId="{07EFFF2B-098D-4FE9-8028-D467507925FB}">
      <dsp:nvSpPr>
        <dsp:cNvPr id="0" name=""/>
        <dsp:cNvSpPr/>
      </dsp:nvSpPr>
      <dsp:spPr>
        <a:xfrm>
          <a:off x="3863834" y="4671684"/>
          <a:ext cx="4063749" cy="1036681"/>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l" defTabSz="1066800">
            <a:lnSpc>
              <a:spcPct val="90000"/>
            </a:lnSpc>
            <a:spcBef>
              <a:spcPct val="0"/>
            </a:spcBef>
            <a:spcAft>
              <a:spcPct val="35000"/>
            </a:spcAft>
          </a:pPr>
          <a:r>
            <a:rPr lang="cs-CZ" sz="2400" b="1" kern="1200" dirty="0"/>
            <a:t>Příspěvek při ukončení pěstounské péče</a:t>
          </a:r>
        </a:p>
      </dsp:txBody>
      <dsp:txXfrm>
        <a:off x="3894197" y="4702047"/>
        <a:ext cx="4003023" cy="97595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E4AF79-79F6-4C96-98F6-D178DE8ED8A0}">
      <dsp:nvSpPr>
        <dsp:cNvPr id="0" name=""/>
        <dsp:cNvSpPr/>
      </dsp:nvSpPr>
      <dsp:spPr>
        <a:xfrm>
          <a:off x="0" y="1464"/>
          <a:ext cx="8229600" cy="6238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A6AA5A-703D-457D-97E0-A1989F5F9362}">
      <dsp:nvSpPr>
        <dsp:cNvPr id="0" name=""/>
        <dsp:cNvSpPr/>
      </dsp:nvSpPr>
      <dsp:spPr>
        <a:xfrm>
          <a:off x="188719" y="141834"/>
          <a:ext cx="343126" cy="3431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291FD8-BF12-4F19-9D80-A20F30CE2356}">
      <dsp:nvSpPr>
        <dsp:cNvPr id="0" name=""/>
        <dsp:cNvSpPr/>
      </dsp:nvSpPr>
      <dsp:spPr>
        <a:xfrm>
          <a:off x="720566" y="1464"/>
          <a:ext cx="7509033" cy="62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26" tIns="66026" rIns="66026" bIns="66026" numCol="1" spcCol="1270" anchor="ctr" anchorCtr="0">
          <a:noAutofit/>
        </a:bodyPr>
        <a:lstStyle/>
        <a:p>
          <a:pPr lvl="0" algn="l" defTabSz="666750">
            <a:lnSpc>
              <a:spcPct val="90000"/>
            </a:lnSpc>
            <a:spcBef>
              <a:spcPct val="0"/>
            </a:spcBef>
            <a:spcAft>
              <a:spcPct val="35000"/>
            </a:spcAft>
          </a:pPr>
          <a:r>
            <a:rPr lang="cs-CZ" sz="1500" kern="1200"/>
            <a:t>Expozice – první část dramatu, v níž jsou uváděny lidské i dějové základy budoucího konfliktu.</a:t>
          </a:r>
          <a:endParaRPr lang="en-US" sz="1500" kern="1200"/>
        </a:p>
      </dsp:txBody>
      <dsp:txXfrm>
        <a:off x="720566" y="1464"/>
        <a:ext cx="7509033" cy="623866"/>
      </dsp:txXfrm>
    </dsp:sp>
    <dsp:sp modelId="{83D1340F-6F81-4483-9F0C-A2C8B034C553}">
      <dsp:nvSpPr>
        <dsp:cNvPr id="0" name=""/>
        <dsp:cNvSpPr/>
      </dsp:nvSpPr>
      <dsp:spPr>
        <a:xfrm>
          <a:off x="0" y="781297"/>
          <a:ext cx="8229600" cy="6238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05FFCA-52C3-41B3-AA4E-38928C01E768}">
      <dsp:nvSpPr>
        <dsp:cNvPr id="0" name=""/>
        <dsp:cNvSpPr/>
      </dsp:nvSpPr>
      <dsp:spPr>
        <a:xfrm>
          <a:off x="188719" y="921667"/>
          <a:ext cx="343126" cy="3431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46ADD0-5691-464C-A30E-A1692D8A68B7}">
      <dsp:nvSpPr>
        <dsp:cNvPr id="0" name=""/>
        <dsp:cNvSpPr/>
      </dsp:nvSpPr>
      <dsp:spPr>
        <a:xfrm>
          <a:off x="720566" y="781297"/>
          <a:ext cx="7509033" cy="62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26" tIns="66026" rIns="66026" bIns="66026" numCol="1" spcCol="1270" anchor="ctr" anchorCtr="0">
          <a:noAutofit/>
        </a:bodyPr>
        <a:lstStyle/>
        <a:p>
          <a:pPr lvl="0" algn="l" defTabSz="666750">
            <a:lnSpc>
              <a:spcPct val="90000"/>
            </a:lnSpc>
            <a:spcBef>
              <a:spcPct val="0"/>
            </a:spcBef>
            <a:spcAft>
              <a:spcPct val="35000"/>
            </a:spcAft>
          </a:pPr>
          <a:r>
            <a:rPr lang="cs-CZ" sz="1500" kern="1200"/>
            <a:t>Kolize – část děje, v níž dochází ke střetu protikladných sil</a:t>
          </a:r>
          <a:endParaRPr lang="en-US" sz="1500" kern="1200"/>
        </a:p>
      </dsp:txBody>
      <dsp:txXfrm>
        <a:off x="720566" y="781297"/>
        <a:ext cx="7509033" cy="623866"/>
      </dsp:txXfrm>
    </dsp:sp>
    <dsp:sp modelId="{2DE8643E-86EC-44BE-8336-1C36258E8D5F}">
      <dsp:nvSpPr>
        <dsp:cNvPr id="0" name=""/>
        <dsp:cNvSpPr/>
      </dsp:nvSpPr>
      <dsp:spPr>
        <a:xfrm>
          <a:off x="0" y="1561131"/>
          <a:ext cx="8229600" cy="6238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B20C81-182F-47DA-9DA8-FE46C5E58E10}">
      <dsp:nvSpPr>
        <dsp:cNvPr id="0" name=""/>
        <dsp:cNvSpPr/>
      </dsp:nvSpPr>
      <dsp:spPr>
        <a:xfrm>
          <a:off x="188719" y="1701501"/>
          <a:ext cx="343126" cy="3431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4B8D79-C002-4724-80FE-6CCBD4D3E838}">
      <dsp:nvSpPr>
        <dsp:cNvPr id="0" name=""/>
        <dsp:cNvSpPr/>
      </dsp:nvSpPr>
      <dsp:spPr>
        <a:xfrm>
          <a:off x="720566" y="1561131"/>
          <a:ext cx="7509033" cy="62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26" tIns="66026" rIns="66026" bIns="66026" numCol="1" spcCol="1270" anchor="ctr" anchorCtr="0">
          <a:noAutofit/>
        </a:bodyPr>
        <a:lstStyle/>
        <a:p>
          <a:pPr lvl="0" algn="l" defTabSz="666750">
            <a:lnSpc>
              <a:spcPct val="90000"/>
            </a:lnSpc>
            <a:spcBef>
              <a:spcPct val="0"/>
            </a:spcBef>
            <a:spcAft>
              <a:spcPct val="35000"/>
            </a:spcAft>
          </a:pPr>
          <a:r>
            <a:rPr lang="cs-CZ" sz="1500" kern="1200" dirty="0"/>
            <a:t>Krize – rozhodná chvíle, rozhodný obrat, vyvrcholení dramatu - zde vyhledáváme pomoc</a:t>
          </a:r>
          <a:endParaRPr lang="en-US" sz="1500" kern="1200" dirty="0"/>
        </a:p>
      </dsp:txBody>
      <dsp:txXfrm>
        <a:off x="720566" y="1561131"/>
        <a:ext cx="7509033" cy="623866"/>
      </dsp:txXfrm>
    </dsp:sp>
    <dsp:sp modelId="{3110973D-BB8B-4833-9DC5-64ECC6A63902}">
      <dsp:nvSpPr>
        <dsp:cNvPr id="0" name=""/>
        <dsp:cNvSpPr/>
      </dsp:nvSpPr>
      <dsp:spPr>
        <a:xfrm>
          <a:off x="0" y="2340964"/>
          <a:ext cx="8229600" cy="6238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ABE4B7-41F5-41DF-8130-29175773F924}">
      <dsp:nvSpPr>
        <dsp:cNvPr id="0" name=""/>
        <dsp:cNvSpPr/>
      </dsp:nvSpPr>
      <dsp:spPr>
        <a:xfrm>
          <a:off x="188719" y="2481334"/>
          <a:ext cx="343126" cy="3431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D5F470-1FA9-4906-B6DC-DD22ED4693D5}">
      <dsp:nvSpPr>
        <dsp:cNvPr id="0" name=""/>
        <dsp:cNvSpPr/>
      </dsp:nvSpPr>
      <dsp:spPr>
        <a:xfrm>
          <a:off x="720566" y="2340964"/>
          <a:ext cx="7509033" cy="62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26" tIns="66026" rIns="66026" bIns="66026" numCol="1" spcCol="1270" anchor="ctr" anchorCtr="0">
          <a:noAutofit/>
        </a:bodyPr>
        <a:lstStyle/>
        <a:p>
          <a:pPr lvl="0" algn="l" defTabSz="666750">
            <a:lnSpc>
              <a:spcPct val="90000"/>
            </a:lnSpc>
            <a:spcBef>
              <a:spcPct val="0"/>
            </a:spcBef>
            <a:spcAft>
              <a:spcPct val="35000"/>
            </a:spcAft>
          </a:pPr>
          <a:r>
            <a:rPr lang="cs-CZ" sz="1500" kern="1200"/>
            <a:t>Peripetie – náhlý obrat, v antickém dramatu předposlední fáze děje (neočekávaná rozhodující změna, obrat často tragický), která následuje po krizi a předchází závěru, katastrofě.</a:t>
          </a:r>
          <a:endParaRPr lang="en-US" sz="1500" kern="1200"/>
        </a:p>
      </dsp:txBody>
      <dsp:txXfrm>
        <a:off x="720566" y="2340964"/>
        <a:ext cx="7509033" cy="623866"/>
      </dsp:txXfrm>
    </dsp:sp>
    <dsp:sp modelId="{A484AFBA-E582-4555-9B98-F2F584C2907C}">
      <dsp:nvSpPr>
        <dsp:cNvPr id="0" name=""/>
        <dsp:cNvSpPr/>
      </dsp:nvSpPr>
      <dsp:spPr>
        <a:xfrm>
          <a:off x="0" y="3120798"/>
          <a:ext cx="8229600" cy="6238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1D972B-BC5C-489A-91B5-5E3D9E955639}">
      <dsp:nvSpPr>
        <dsp:cNvPr id="0" name=""/>
        <dsp:cNvSpPr/>
      </dsp:nvSpPr>
      <dsp:spPr>
        <a:xfrm>
          <a:off x="188719" y="3261168"/>
          <a:ext cx="343126" cy="34312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A3967C-2EE6-4A7E-A1B6-00E045A03B00}">
      <dsp:nvSpPr>
        <dsp:cNvPr id="0" name=""/>
        <dsp:cNvSpPr/>
      </dsp:nvSpPr>
      <dsp:spPr>
        <a:xfrm>
          <a:off x="720566" y="3120798"/>
          <a:ext cx="7509033" cy="62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26" tIns="66026" rIns="66026" bIns="66026" numCol="1" spcCol="1270" anchor="ctr" anchorCtr="0">
          <a:noAutofit/>
        </a:bodyPr>
        <a:lstStyle/>
        <a:p>
          <a:pPr lvl="0" algn="l" defTabSz="666750">
            <a:lnSpc>
              <a:spcPct val="90000"/>
            </a:lnSpc>
            <a:spcBef>
              <a:spcPct val="0"/>
            </a:spcBef>
            <a:spcAft>
              <a:spcPct val="35000"/>
            </a:spcAft>
          </a:pPr>
          <a:r>
            <a:rPr lang="cs-CZ" sz="1500" kern="1200"/>
            <a:t>Katastrofa – rozuzlení děje v dramatu</a:t>
          </a:r>
          <a:endParaRPr lang="en-US" sz="1500" kern="1200"/>
        </a:p>
      </dsp:txBody>
      <dsp:txXfrm>
        <a:off x="720566" y="3120798"/>
        <a:ext cx="7509033" cy="623866"/>
      </dsp:txXfrm>
    </dsp:sp>
    <dsp:sp modelId="{7AA410DC-67F9-467A-AD90-762CB99EB085}">
      <dsp:nvSpPr>
        <dsp:cNvPr id="0" name=""/>
        <dsp:cNvSpPr/>
      </dsp:nvSpPr>
      <dsp:spPr>
        <a:xfrm>
          <a:off x="0" y="3900632"/>
          <a:ext cx="8229600" cy="6238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8553FA-6CE4-4175-81A9-69D48B39B500}">
      <dsp:nvSpPr>
        <dsp:cNvPr id="0" name=""/>
        <dsp:cNvSpPr/>
      </dsp:nvSpPr>
      <dsp:spPr>
        <a:xfrm>
          <a:off x="188719" y="4041002"/>
          <a:ext cx="343126" cy="34312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16842B-7B4B-4A36-B71E-751C955F1AC6}">
      <dsp:nvSpPr>
        <dsp:cNvPr id="0" name=""/>
        <dsp:cNvSpPr/>
      </dsp:nvSpPr>
      <dsp:spPr>
        <a:xfrm>
          <a:off x="720566" y="3900632"/>
          <a:ext cx="7509033" cy="62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26" tIns="66026" rIns="66026" bIns="66026" numCol="1" spcCol="1270" anchor="ctr" anchorCtr="0">
          <a:noAutofit/>
        </a:bodyPr>
        <a:lstStyle/>
        <a:p>
          <a:pPr lvl="0" algn="l" defTabSz="666750">
            <a:lnSpc>
              <a:spcPct val="90000"/>
            </a:lnSpc>
            <a:spcBef>
              <a:spcPct val="0"/>
            </a:spcBef>
            <a:spcAft>
              <a:spcPct val="35000"/>
            </a:spcAft>
          </a:pPr>
          <a:r>
            <a:rPr lang="cs-CZ" sz="1500" kern="1200"/>
            <a:t>Katarze – očistný účinek, neoddělitelná součást estetického působení tragického díla.</a:t>
          </a:r>
          <a:endParaRPr lang="en-US" sz="1500" kern="1200"/>
        </a:p>
      </dsp:txBody>
      <dsp:txXfrm>
        <a:off x="720566" y="3900632"/>
        <a:ext cx="7509033" cy="62386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3FAFEE-7A09-41B8-9557-034DF6222A8A}">
      <dsp:nvSpPr>
        <dsp:cNvPr id="0" name=""/>
        <dsp:cNvSpPr/>
      </dsp:nvSpPr>
      <dsp:spPr>
        <a:xfrm>
          <a:off x="0" y="54268"/>
          <a:ext cx="8229600" cy="8352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06248" tIns="117856" rIns="206248" bIns="117856" numCol="1" spcCol="1270" anchor="ctr" anchorCtr="0">
          <a:noAutofit/>
        </a:bodyPr>
        <a:lstStyle/>
        <a:p>
          <a:pPr lvl="0" algn="ctr" defTabSz="1289050">
            <a:lnSpc>
              <a:spcPct val="90000"/>
            </a:lnSpc>
            <a:spcBef>
              <a:spcPct val="0"/>
            </a:spcBef>
            <a:spcAft>
              <a:spcPct val="35000"/>
            </a:spcAft>
          </a:pPr>
          <a:r>
            <a:rPr lang="en-US" sz="2900" kern="1200"/>
            <a:t>Každé sdělení obsahuje:</a:t>
          </a:r>
        </a:p>
      </dsp:txBody>
      <dsp:txXfrm>
        <a:off x="0" y="54268"/>
        <a:ext cx="8229600" cy="835200"/>
      </dsp:txXfrm>
    </dsp:sp>
    <dsp:sp modelId="{B0882E82-8472-4D18-8840-7EF3EB9F4564}">
      <dsp:nvSpPr>
        <dsp:cNvPr id="0" name=""/>
        <dsp:cNvSpPr/>
      </dsp:nvSpPr>
      <dsp:spPr>
        <a:xfrm>
          <a:off x="0" y="889469"/>
          <a:ext cx="8229600" cy="3582225"/>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r>
            <a:rPr lang="en-US" sz="2900" kern="1200"/>
            <a:t>Balast – emoce</a:t>
          </a:r>
        </a:p>
        <a:p>
          <a:pPr marL="571500" lvl="2" indent="-285750" algn="l" defTabSz="1289050">
            <a:lnSpc>
              <a:spcPct val="90000"/>
            </a:lnSpc>
            <a:spcBef>
              <a:spcPct val="0"/>
            </a:spcBef>
            <a:spcAft>
              <a:spcPct val="15000"/>
            </a:spcAft>
            <a:buChar char="••"/>
          </a:pPr>
          <a:r>
            <a:rPr lang="en-US" sz="2900" kern="1200"/>
            <a:t>sebeobhajování</a:t>
          </a:r>
        </a:p>
        <a:p>
          <a:pPr marL="285750" lvl="1" indent="-285750" algn="l" defTabSz="1289050">
            <a:lnSpc>
              <a:spcPct val="90000"/>
            </a:lnSpc>
            <a:spcBef>
              <a:spcPct val="0"/>
            </a:spcBef>
            <a:spcAft>
              <a:spcPct val="15000"/>
            </a:spcAft>
            <a:buChar char="••"/>
          </a:pPr>
          <a:r>
            <a:rPr lang="en-US" sz="2900" kern="1200" dirty="0" err="1"/>
            <a:t>Důvěryhodná</a:t>
          </a:r>
          <a:r>
            <a:rPr lang="en-US" sz="2900" kern="1200" dirty="0"/>
            <a:t> data:</a:t>
          </a:r>
        </a:p>
        <a:p>
          <a:pPr marL="285750" lvl="1" indent="-285750" algn="l" defTabSz="1289050">
            <a:lnSpc>
              <a:spcPct val="90000"/>
            </a:lnSpc>
            <a:spcBef>
              <a:spcPct val="0"/>
            </a:spcBef>
            <a:spcAft>
              <a:spcPct val="15000"/>
            </a:spcAft>
            <a:buChar char="••"/>
          </a:pPr>
          <a:r>
            <a:rPr lang="en-US" sz="2900" kern="1200" dirty="0"/>
            <a:t>- </a:t>
          </a:r>
          <a:r>
            <a:rPr lang="en-US" sz="2900" kern="1200" dirty="0" err="1"/>
            <a:t>zpráva</a:t>
          </a:r>
          <a:r>
            <a:rPr lang="en-US" sz="2900" kern="1200" dirty="0"/>
            <a:t> bez </a:t>
          </a:r>
          <a:r>
            <a:rPr lang="en-US" sz="2900" kern="1200" dirty="0" err="1"/>
            <a:t>komentářů</a:t>
          </a:r>
          <a:r>
            <a:rPr lang="en-US" sz="2900" kern="1200" dirty="0"/>
            <a:t>, </a:t>
          </a:r>
          <a:r>
            <a:rPr lang="en-US" sz="2900" kern="1200" dirty="0" err="1"/>
            <a:t>jen</a:t>
          </a:r>
          <a:r>
            <a:rPr lang="en-US" sz="2900" kern="1200" dirty="0"/>
            <a:t> </a:t>
          </a:r>
          <a:r>
            <a:rPr lang="en-US" sz="2900" kern="1200" dirty="0" err="1"/>
            <a:t>popis</a:t>
          </a:r>
          <a:r>
            <a:rPr lang="en-US" sz="2900" kern="1200" dirty="0"/>
            <a:t> </a:t>
          </a:r>
          <a:r>
            <a:rPr lang="en-US" sz="2900" kern="1200" dirty="0" err="1"/>
            <a:t>situace</a:t>
          </a:r>
          <a:endParaRPr lang="en-US" sz="2900" kern="1200" dirty="0"/>
        </a:p>
        <a:p>
          <a:pPr marL="285750" lvl="1" indent="-285750" algn="l" defTabSz="1289050">
            <a:lnSpc>
              <a:spcPct val="90000"/>
            </a:lnSpc>
            <a:spcBef>
              <a:spcPct val="0"/>
            </a:spcBef>
            <a:spcAft>
              <a:spcPct val="15000"/>
            </a:spcAft>
            <a:buChar char="••"/>
          </a:pPr>
          <a:r>
            <a:rPr lang="en-US" sz="2900" kern="1200" dirty="0"/>
            <a:t>- </a:t>
          </a:r>
          <a:r>
            <a:rPr lang="en-US" sz="2900" kern="1200" dirty="0" err="1"/>
            <a:t>zpráva</a:t>
          </a:r>
          <a:r>
            <a:rPr lang="en-US" sz="2900" kern="1200" dirty="0"/>
            <a:t> s </a:t>
          </a:r>
          <a:r>
            <a:rPr lang="en-US" sz="2900" kern="1200" dirty="0" err="1"/>
            <a:t>názory</a:t>
          </a:r>
          <a:r>
            <a:rPr lang="en-US" sz="2900" kern="1200" dirty="0"/>
            <a:t> </a:t>
          </a:r>
          <a:r>
            <a:rPr lang="en-US" sz="2900" kern="1200" dirty="0" err="1"/>
            <a:t>protichůdných</a:t>
          </a:r>
          <a:r>
            <a:rPr lang="en-US" sz="2900" kern="1200" dirty="0"/>
            <a:t> </a:t>
          </a:r>
          <a:r>
            <a:rPr lang="en-US" sz="2900" kern="1200" dirty="0" err="1"/>
            <a:t>stran</a:t>
          </a:r>
          <a:r>
            <a:rPr lang="en-US" sz="2900" kern="1200" dirty="0"/>
            <a:t> bez </a:t>
          </a:r>
          <a:r>
            <a:rPr lang="en-US" sz="2900" kern="1200" dirty="0" err="1"/>
            <a:t>zabarvení</a:t>
          </a:r>
          <a:r>
            <a:rPr lang="en-US" sz="2900" kern="1200" dirty="0"/>
            <a:t> </a:t>
          </a:r>
          <a:r>
            <a:rPr lang="en-US" sz="2900" kern="1200" dirty="0" err="1"/>
            <a:t>osobním</a:t>
          </a:r>
          <a:r>
            <a:rPr lang="en-US" sz="2900" kern="1200" dirty="0"/>
            <a:t> </a:t>
          </a:r>
          <a:r>
            <a:rPr lang="en-US" sz="2900" kern="1200" dirty="0" err="1"/>
            <a:t>komentářem</a:t>
          </a:r>
          <a:endParaRPr lang="en-US" sz="2900" kern="1200" dirty="0"/>
        </a:p>
        <a:p>
          <a:pPr marL="285750" lvl="1" indent="-285750" algn="l" defTabSz="1289050">
            <a:lnSpc>
              <a:spcPct val="90000"/>
            </a:lnSpc>
            <a:spcBef>
              <a:spcPct val="0"/>
            </a:spcBef>
            <a:spcAft>
              <a:spcPct val="15000"/>
            </a:spcAft>
            <a:buChar char="••"/>
          </a:pPr>
          <a:r>
            <a:rPr lang="en-US" sz="2900" kern="1200"/>
            <a:t>- popis situace zkreslený osobní komentáře</a:t>
          </a:r>
        </a:p>
      </dsp:txBody>
      <dsp:txXfrm>
        <a:off x="0" y="889469"/>
        <a:ext cx="8229600" cy="358222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defRPr cap="all"/>
        </a:lvl1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4">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F5C35-ADA8-4EE8-8AC3-9010889599AE}" type="datetimeFigureOut">
              <a:rPr lang="cs-CZ" smtClean="0"/>
              <a:t>10.11.2021</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372C0F-3949-4B1E-9FA6-17EFB799407D}" type="slidenum">
              <a:rPr lang="cs-CZ" smtClean="0"/>
              <a:t>‹#›</a:t>
            </a:fld>
            <a:endParaRPr lang="cs-CZ"/>
          </a:p>
        </p:txBody>
      </p:sp>
    </p:spTree>
    <p:extLst>
      <p:ext uri="{BB962C8B-B14F-4D97-AF65-F5344CB8AC3E}">
        <p14:creationId xmlns:p14="http://schemas.microsoft.com/office/powerpoint/2010/main" val="1595883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F7FC5A23-362D-B24B-89E7-4D8FEBEBE2E3}" type="slidenum">
              <a:rPr lang="cs-CZ" smtClean="0"/>
              <a:t>188</a:t>
            </a:fld>
            <a:endParaRPr lang="cs-CZ"/>
          </a:p>
        </p:txBody>
      </p:sp>
    </p:spTree>
    <p:extLst>
      <p:ext uri="{BB962C8B-B14F-4D97-AF65-F5344CB8AC3E}">
        <p14:creationId xmlns:p14="http://schemas.microsoft.com/office/powerpoint/2010/main" val="1500616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B18BD8C5-5D7B-46DE-966B-9CEBD623EA45}" type="slidenum">
              <a:rPr lang="cs-CZ" smtClean="0"/>
              <a:t>258</a:t>
            </a:fld>
            <a:endParaRPr lang="cs-CZ" dirty="0"/>
          </a:p>
        </p:txBody>
      </p:sp>
    </p:spTree>
    <p:extLst>
      <p:ext uri="{BB962C8B-B14F-4D97-AF65-F5344CB8AC3E}">
        <p14:creationId xmlns:p14="http://schemas.microsoft.com/office/powerpoint/2010/main" val="1566005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073"/>
          <p:cNvSpPr>
            <a:spLocks noGrp="1" noChangeArrowheads="1"/>
          </p:cNvSpPr>
          <p:nvPr>
            <p:ph type="sldNum" sz="quarter" idx="5"/>
          </p:nvPr>
        </p:nvSpPr>
        <p:spPr>
          <a:noFill/>
        </p:spPr>
        <p:txBody>
          <a:bodyPr/>
          <a:lstStyle>
            <a:lvl1pPr eaLnBrk="0" hangingPunct="0">
              <a:defRPr kumimoji="1" sz="3000">
                <a:solidFill>
                  <a:schemeClr val="tx1"/>
                </a:solidFill>
                <a:latin typeface="Arial" charset="0"/>
              </a:defRPr>
            </a:lvl1pPr>
            <a:lvl2pPr marL="742950" indent="-285750" eaLnBrk="0" hangingPunct="0">
              <a:defRPr kumimoji="1" sz="3000">
                <a:solidFill>
                  <a:schemeClr val="tx1"/>
                </a:solidFill>
                <a:latin typeface="Arial" charset="0"/>
              </a:defRPr>
            </a:lvl2pPr>
            <a:lvl3pPr marL="1143000" indent="-228600" eaLnBrk="0" hangingPunct="0">
              <a:defRPr kumimoji="1" sz="3000">
                <a:solidFill>
                  <a:schemeClr val="tx1"/>
                </a:solidFill>
                <a:latin typeface="Arial" charset="0"/>
              </a:defRPr>
            </a:lvl3pPr>
            <a:lvl4pPr marL="1600200" indent="-228600" eaLnBrk="0" hangingPunct="0">
              <a:defRPr kumimoji="1" sz="3000">
                <a:solidFill>
                  <a:schemeClr val="tx1"/>
                </a:solidFill>
                <a:latin typeface="Arial" charset="0"/>
              </a:defRPr>
            </a:lvl4pPr>
            <a:lvl5pPr marL="2057400" indent="-228600" eaLnBrk="0" hangingPunct="0">
              <a:defRPr kumimoji="1" sz="3000">
                <a:solidFill>
                  <a:schemeClr val="tx1"/>
                </a:solidFill>
                <a:latin typeface="Arial" charset="0"/>
              </a:defRPr>
            </a:lvl5pPr>
            <a:lvl6pPr marL="2514600" indent="-228600" eaLnBrk="0" fontAlgn="base" hangingPunct="0">
              <a:spcBef>
                <a:spcPct val="20000"/>
              </a:spcBef>
              <a:spcAft>
                <a:spcPct val="0"/>
              </a:spcAft>
              <a:buChar char="•"/>
              <a:defRPr kumimoji="1" sz="3000">
                <a:solidFill>
                  <a:schemeClr val="tx1"/>
                </a:solidFill>
                <a:latin typeface="Arial" charset="0"/>
              </a:defRPr>
            </a:lvl6pPr>
            <a:lvl7pPr marL="2971800" indent="-228600" eaLnBrk="0" fontAlgn="base" hangingPunct="0">
              <a:spcBef>
                <a:spcPct val="20000"/>
              </a:spcBef>
              <a:spcAft>
                <a:spcPct val="0"/>
              </a:spcAft>
              <a:buChar char="•"/>
              <a:defRPr kumimoji="1" sz="3000">
                <a:solidFill>
                  <a:schemeClr val="tx1"/>
                </a:solidFill>
                <a:latin typeface="Arial" charset="0"/>
              </a:defRPr>
            </a:lvl7pPr>
            <a:lvl8pPr marL="3429000" indent="-228600" eaLnBrk="0" fontAlgn="base" hangingPunct="0">
              <a:spcBef>
                <a:spcPct val="20000"/>
              </a:spcBef>
              <a:spcAft>
                <a:spcPct val="0"/>
              </a:spcAft>
              <a:buChar char="•"/>
              <a:defRPr kumimoji="1" sz="3000">
                <a:solidFill>
                  <a:schemeClr val="tx1"/>
                </a:solidFill>
                <a:latin typeface="Arial" charset="0"/>
              </a:defRPr>
            </a:lvl8pPr>
            <a:lvl9pPr marL="3886200" indent="-228600" eaLnBrk="0" fontAlgn="base" hangingPunct="0">
              <a:spcBef>
                <a:spcPct val="20000"/>
              </a:spcBef>
              <a:spcAft>
                <a:spcPct val="0"/>
              </a:spcAft>
              <a:buChar char="•"/>
              <a:defRPr kumimoji="1" sz="3000">
                <a:solidFill>
                  <a:schemeClr val="tx1"/>
                </a:solidFill>
                <a:latin typeface="Arial" charset="0"/>
              </a:defRPr>
            </a:lvl9pPr>
          </a:lstStyle>
          <a:p>
            <a:fld id="{3DB04039-5C0C-48A2-ACEF-257168229DBD}" type="slidenum">
              <a:rPr kumimoji="0" lang="cs-CZ" altLang="cs-CZ" sz="1200">
                <a:solidFill>
                  <a:schemeClr val="tx2"/>
                </a:solidFill>
                <a:latin typeface="Tahoma" pitchFamily="34" charset="0"/>
              </a:rPr>
              <a:pPr/>
              <a:t>274</a:t>
            </a:fld>
            <a:endParaRPr kumimoji="0" lang="cs-CZ" altLang="cs-CZ" sz="1200">
              <a:solidFill>
                <a:schemeClr val="tx2"/>
              </a:solidFill>
              <a:latin typeface="Tahoma" pitchFamily="34"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1496021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78ABE3C1-DBE1-495D-B57B-2849774B866A}" type="datetimeFigureOut">
              <a:rPr lang="en-US" smtClean="0"/>
              <a:t>11/10/2021</a:t>
            </a:fld>
            <a:endParaRPr lang="en-US" dirty="0"/>
          </a:p>
        </p:txBody>
      </p:sp>
      <p:sp>
        <p:nvSpPr>
          <p:cNvPr id="5" name="Zástupný symbol pro zápatí 4"/>
          <p:cNvSpPr>
            <a:spLocks noGrp="1"/>
          </p:cNvSpPr>
          <p:nvPr>
            <p:ph type="ftr" sz="quarter" idx="11"/>
          </p:nvPr>
        </p:nvSpPr>
        <p:spPr/>
        <p:txBody>
          <a:bodyPr/>
          <a:lstStyle/>
          <a:p>
            <a:endParaRPr lang="en-US" dirty="0"/>
          </a:p>
        </p:txBody>
      </p:sp>
      <p:sp>
        <p:nvSpPr>
          <p:cNvPr id="6" name="Zástupný symbol pro číslo snímku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50139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FA3F48C-C7C6-4055-9F49-3777875E72AE}" type="datetimeFigureOut">
              <a:rPr lang="en-US" smtClean="0"/>
              <a:t>11/10/2021</a:t>
            </a:fld>
            <a:endParaRPr lang="en-US" dirty="0"/>
          </a:p>
        </p:txBody>
      </p:sp>
      <p:sp>
        <p:nvSpPr>
          <p:cNvPr id="5" name="Zástupný symbol pro zápatí 4"/>
          <p:cNvSpPr>
            <a:spLocks noGrp="1"/>
          </p:cNvSpPr>
          <p:nvPr>
            <p:ph type="ftr" sz="quarter" idx="11"/>
          </p:nvPr>
        </p:nvSpPr>
        <p:spPr/>
        <p:txBody>
          <a:bodyPr/>
          <a:lstStyle/>
          <a:p>
            <a:endParaRPr lang="en-US" dirty="0"/>
          </a:p>
        </p:txBody>
      </p:sp>
      <p:sp>
        <p:nvSpPr>
          <p:cNvPr id="6" name="Zástupný symbol pro číslo snímku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28059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178E61D-D431-422C-9764-11DAFE33AB63}" type="datetimeFigureOut">
              <a:rPr lang="en-US" smtClean="0"/>
              <a:t>11/10/2021</a:t>
            </a:fld>
            <a:endParaRPr lang="en-US" dirty="0"/>
          </a:p>
        </p:txBody>
      </p:sp>
      <p:sp>
        <p:nvSpPr>
          <p:cNvPr id="5" name="Zástupný symbol pro zápatí 4"/>
          <p:cNvSpPr>
            <a:spLocks noGrp="1"/>
          </p:cNvSpPr>
          <p:nvPr>
            <p:ph type="ftr" sz="quarter" idx="11"/>
          </p:nvPr>
        </p:nvSpPr>
        <p:spPr/>
        <p:txBody>
          <a:bodyPr/>
          <a:lstStyle/>
          <a:p>
            <a:endParaRPr lang="en-US" dirty="0"/>
          </a:p>
        </p:txBody>
      </p:sp>
      <p:sp>
        <p:nvSpPr>
          <p:cNvPr id="6" name="Zástupný symbol pro číslo snímku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80366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489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006FC0"/>
                </a:solidFill>
                <a:latin typeface="Calibri Light"/>
                <a:cs typeface="Calibri Light"/>
              </a:defRPr>
            </a:lvl1pPr>
          </a:lstStyle>
          <a:p>
            <a:endParaRPr/>
          </a:p>
        </p:txBody>
      </p:sp>
      <p:sp>
        <p:nvSpPr>
          <p:cNvPr id="3" name="Holder 3"/>
          <p:cNvSpPr>
            <a:spLocks noGrp="1"/>
          </p:cNvSpPr>
          <p:nvPr>
            <p:ph sz="half" idx="2"/>
          </p:nvPr>
        </p:nvSpPr>
        <p:spPr>
          <a:xfrm>
            <a:off x="700227" y="1322654"/>
            <a:ext cx="5045075" cy="4537075"/>
          </a:xfrm>
          <a:prstGeom prst="rect">
            <a:avLst/>
          </a:prstGeom>
        </p:spPr>
        <p:txBody>
          <a:bodyPr wrap="square" lIns="0" tIns="0" rIns="0" bIns="0">
            <a:spAutoFit/>
          </a:bodyPr>
          <a:lstStyle>
            <a:lvl1pPr>
              <a:defRPr sz="2600" b="0" i="0">
                <a:solidFill>
                  <a:schemeClr val="tx1"/>
                </a:solidFill>
                <a:latin typeface="Calibri"/>
                <a:cs typeface="Calibri"/>
              </a:defRPr>
            </a:lvl1pPr>
          </a:lstStyle>
          <a:p>
            <a:endParaRPr/>
          </a:p>
        </p:txBody>
      </p:sp>
      <p:sp>
        <p:nvSpPr>
          <p:cNvPr id="4" name="Holder 4"/>
          <p:cNvSpPr>
            <a:spLocks noGrp="1"/>
          </p:cNvSpPr>
          <p:nvPr>
            <p:ph sz="half" idx="3"/>
          </p:nvPr>
        </p:nvSpPr>
        <p:spPr>
          <a:xfrm>
            <a:off x="6251828" y="1322654"/>
            <a:ext cx="4578984" cy="4385945"/>
          </a:xfrm>
          <a:prstGeom prst="rect">
            <a:avLst/>
          </a:prstGeom>
        </p:spPr>
        <p:txBody>
          <a:bodyPr wrap="square" lIns="0" tIns="0" rIns="0" bIns="0">
            <a:spAutoFit/>
          </a:bodyPr>
          <a:lstStyle>
            <a:lvl1pPr>
              <a:defRPr sz="2600" b="1" i="0">
                <a:solidFill>
                  <a:schemeClr val="tx1"/>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00725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t>11/10/2021</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t>‹#›</a:t>
            </a:fld>
            <a:endParaRPr lang="en-US"/>
          </a:p>
        </p:txBody>
      </p:sp>
    </p:spTree>
    <p:extLst>
      <p:ext uri="{BB962C8B-B14F-4D97-AF65-F5344CB8AC3E}">
        <p14:creationId xmlns:p14="http://schemas.microsoft.com/office/powerpoint/2010/main" val="2179837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D6E9DEC-419B-4CC5-A080-3B06BD5A8291}" type="datetimeFigureOut">
              <a:rPr lang="en-US" smtClean="0"/>
              <a:t>11/10/2021</a:t>
            </a:fld>
            <a:endParaRPr lang="en-US" dirty="0"/>
          </a:p>
        </p:txBody>
      </p:sp>
      <p:sp>
        <p:nvSpPr>
          <p:cNvPr id="5" name="Zástupný symbol pro zápatí 4"/>
          <p:cNvSpPr>
            <a:spLocks noGrp="1"/>
          </p:cNvSpPr>
          <p:nvPr>
            <p:ph type="ftr" sz="quarter" idx="11"/>
          </p:nvPr>
        </p:nvSpPr>
        <p:spPr/>
        <p:txBody>
          <a:bodyPr/>
          <a:lstStyle/>
          <a:p>
            <a:endParaRPr lang="en-US" dirty="0"/>
          </a:p>
        </p:txBody>
      </p:sp>
      <p:sp>
        <p:nvSpPr>
          <p:cNvPr id="6" name="Zástupný symbol pro číslo snímku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5674016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30578ACC-22D6-47C1-A373-4FD133E34F3C}" type="datetimeFigureOut">
              <a:rPr lang="en-US" smtClean="0"/>
              <a:t>11/10/2021</a:t>
            </a:fld>
            <a:endParaRPr lang="en-US" dirty="0"/>
          </a:p>
        </p:txBody>
      </p:sp>
      <p:sp>
        <p:nvSpPr>
          <p:cNvPr id="5" name="Zástupný symbol pro zápatí 4"/>
          <p:cNvSpPr>
            <a:spLocks noGrp="1"/>
          </p:cNvSpPr>
          <p:nvPr>
            <p:ph type="ftr" sz="quarter" idx="11"/>
          </p:nvPr>
        </p:nvSpPr>
        <p:spPr/>
        <p:txBody>
          <a:bodyPr/>
          <a:lstStyle/>
          <a:p>
            <a:endParaRPr lang="en-US" dirty="0"/>
          </a:p>
        </p:txBody>
      </p:sp>
      <p:sp>
        <p:nvSpPr>
          <p:cNvPr id="6" name="Zástupný symbol pro číslo snímku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462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4E5A6C69-6797-4E8A-BF37-F2C3751466E9}" type="datetimeFigureOut">
              <a:rPr lang="en-US" smtClean="0"/>
              <a:t>11/10/2021</a:t>
            </a:fld>
            <a:endParaRPr lang="en-US" dirty="0"/>
          </a:p>
        </p:txBody>
      </p:sp>
      <p:sp>
        <p:nvSpPr>
          <p:cNvPr id="6" name="Zástupný symbol pro zápatí 5"/>
          <p:cNvSpPr>
            <a:spLocks noGrp="1"/>
          </p:cNvSpPr>
          <p:nvPr>
            <p:ph type="ftr" sz="quarter" idx="11"/>
          </p:nvPr>
        </p:nvSpPr>
        <p:spPr/>
        <p:txBody>
          <a:bodyPr/>
          <a:lstStyle/>
          <a:p>
            <a:endParaRPr lang="en-US" dirty="0"/>
          </a:p>
        </p:txBody>
      </p:sp>
      <p:sp>
        <p:nvSpPr>
          <p:cNvPr id="7" name="Zástupný symbol pro číslo snímku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95119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D82014A1-A632-4878-A0D3-F52BA7563730}" type="datetimeFigureOut">
              <a:rPr lang="en-US" smtClean="0"/>
              <a:t>11/10/2021</a:t>
            </a:fld>
            <a:endParaRPr lang="en-US" dirty="0"/>
          </a:p>
        </p:txBody>
      </p:sp>
      <p:sp>
        <p:nvSpPr>
          <p:cNvPr id="8" name="Zástupný symbol pro zápatí 7"/>
          <p:cNvSpPr>
            <a:spLocks noGrp="1"/>
          </p:cNvSpPr>
          <p:nvPr>
            <p:ph type="ftr" sz="quarter" idx="11"/>
          </p:nvPr>
        </p:nvSpPr>
        <p:spPr/>
        <p:txBody>
          <a:bodyPr/>
          <a:lstStyle/>
          <a:p>
            <a:endParaRPr lang="en-US" dirty="0"/>
          </a:p>
        </p:txBody>
      </p:sp>
      <p:sp>
        <p:nvSpPr>
          <p:cNvPr id="9" name="Zástupný symbol pro číslo snímku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16292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CE99F462-093F-4566-844B-4C71F2739DA5}" type="datetimeFigureOut">
              <a:rPr lang="en-US" smtClean="0"/>
              <a:t>11/10/2021</a:t>
            </a:fld>
            <a:endParaRPr lang="en-US" dirty="0"/>
          </a:p>
        </p:txBody>
      </p:sp>
      <p:sp>
        <p:nvSpPr>
          <p:cNvPr id="4" name="Zástupný symbol pro zápatí 3"/>
          <p:cNvSpPr>
            <a:spLocks noGrp="1"/>
          </p:cNvSpPr>
          <p:nvPr>
            <p:ph type="ftr" sz="quarter" idx="11"/>
          </p:nvPr>
        </p:nvSpPr>
        <p:spPr/>
        <p:txBody>
          <a:bodyPr/>
          <a:lstStyle/>
          <a:p>
            <a:endParaRPr lang="en-US" dirty="0"/>
          </a:p>
        </p:txBody>
      </p:sp>
      <p:sp>
        <p:nvSpPr>
          <p:cNvPr id="5" name="Zástupný symbol pro číslo snímku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31586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D24A7AC-904D-4781-85BA-7D10C17ED021}" type="datetimeFigureOut">
              <a:rPr lang="en-US" smtClean="0"/>
              <a:t>11/10/2021</a:t>
            </a:fld>
            <a:endParaRPr lang="en-US" dirty="0"/>
          </a:p>
        </p:txBody>
      </p:sp>
      <p:sp>
        <p:nvSpPr>
          <p:cNvPr id="3" name="Zástupný symbol pro zápatí 2"/>
          <p:cNvSpPr>
            <a:spLocks noGrp="1"/>
          </p:cNvSpPr>
          <p:nvPr>
            <p:ph type="ftr" sz="quarter" idx="11"/>
          </p:nvPr>
        </p:nvSpPr>
        <p:spPr/>
        <p:txBody>
          <a:bodyPr/>
          <a:lstStyle/>
          <a:p>
            <a:endParaRPr lang="en-US" dirty="0"/>
          </a:p>
        </p:txBody>
      </p:sp>
      <p:sp>
        <p:nvSpPr>
          <p:cNvPr id="4" name="Zástupný symbol pro číslo snímku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36890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E331444B-B92B-4E27-8C94-BB93EAF5CB18}" type="datetimeFigureOut">
              <a:rPr lang="en-US" smtClean="0"/>
              <a:t>11/10/2021</a:t>
            </a:fld>
            <a:endParaRPr lang="en-US" dirty="0"/>
          </a:p>
        </p:txBody>
      </p:sp>
      <p:sp>
        <p:nvSpPr>
          <p:cNvPr id="6" name="Zástupný symbol pro zápatí 5"/>
          <p:cNvSpPr>
            <a:spLocks noGrp="1"/>
          </p:cNvSpPr>
          <p:nvPr>
            <p:ph type="ftr" sz="quarter" idx="11"/>
          </p:nvPr>
        </p:nvSpPr>
        <p:spPr/>
        <p:txBody>
          <a:bodyPr/>
          <a:lstStyle/>
          <a:p>
            <a:endParaRPr lang="en-US" dirty="0"/>
          </a:p>
        </p:txBody>
      </p:sp>
      <p:sp>
        <p:nvSpPr>
          <p:cNvPr id="7" name="Zástupný symbol pro číslo snímku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22883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363EFA5E-FA76-400D-B3DC-F0BA90E6D107}" type="datetimeFigureOut">
              <a:rPr lang="en-US" smtClean="0"/>
              <a:t>11/10/2021</a:t>
            </a:fld>
            <a:endParaRPr lang="en-US" dirty="0"/>
          </a:p>
        </p:txBody>
      </p:sp>
      <p:sp>
        <p:nvSpPr>
          <p:cNvPr id="6" name="Zástupný symbol pro zápatí 5"/>
          <p:cNvSpPr>
            <a:spLocks noGrp="1"/>
          </p:cNvSpPr>
          <p:nvPr>
            <p:ph type="ftr" sz="quarter" idx="11"/>
          </p:nvPr>
        </p:nvSpPr>
        <p:spPr/>
        <p:txBody>
          <a:bodyPr/>
          <a:lstStyle/>
          <a:p>
            <a:endParaRPr lang="en-US" dirty="0"/>
          </a:p>
        </p:txBody>
      </p:sp>
      <p:sp>
        <p:nvSpPr>
          <p:cNvPr id="7" name="Zástupný symbol pro číslo snímku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25202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6E9DEC-419B-4CC5-A080-3B06BD5A8291}" type="datetimeFigureOut">
              <a:rPr lang="en-US" smtClean="0"/>
              <a:t>11/10/2021</a:t>
            </a:fld>
            <a:endParaRPr lang="en-US" dirty="0"/>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9740219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kyselkovak@seznam.cz"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9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09.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36.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44.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jecasnazmenu.files.wordpress.com/2015/11/ikigai.png" TargetMode="Externa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27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hyperlink" Target="http://obchod.portal.cz/motivacni-rozhovory-v-praxi/" TargetMode="Externa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obchod.portal.cz/motivacni-rozhovory-v-praxi/" TargetMode="Externa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 Id="rId4" Type="http://schemas.openxmlformats.org/officeDocument/2006/relationships/image" Target="../media/image76.jpeg"/></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0.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hyperlink" Target="http://www.cmhcd.cz/centr" TargetMode="External"/><Relationship Id="rId1" Type="http://schemas.openxmlformats.org/officeDocument/2006/relationships/slideLayout" Target="../slideLayouts/slideLayout12.xml"/></Relationships>
</file>

<file path=ppt/slides/_rels/slide35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2639332"/>
          </a:xfrm>
        </p:spPr>
        <p:txBody>
          <a:bodyPr>
            <a:normAutofit/>
          </a:bodyPr>
          <a:lstStyle/>
          <a:p>
            <a:pPr algn="just"/>
            <a:r>
              <a:rPr lang="cs-CZ" sz="3000" dirty="0"/>
              <a:t>„</a:t>
            </a:r>
            <a:r>
              <a:rPr lang="cs-CZ" sz="3000" b="1" dirty="0"/>
              <a:t>Pilotní ověření vzdělávacího programu pro sociální pracovníky obecních úřadů</a:t>
            </a:r>
            <a:r>
              <a:rPr lang="cs-CZ" sz="3000" dirty="0"/>
              <a:t>“, které je realizováno v rámci projektu Systémová podpora sociální práce v obcích, </a:t>
            </a:r>
            <a:r>
              <a:rPr lang="cs-CZ" sz="3000" dirty="0" err="1"/>
              <a:t>reg</a:t>
            </a:r>
            <a:r>
              <a:rPr lang="cs-CZ" sz="3000" dirty="0"/>
              <a:t>. č. CZ.03.2.63/0.0/0.0/15_017/0003527 a je hrazena z fondu Operační program Zaměstnanost. </a:t>
            </a:r>
          </a:p>
        </p:txBody>
      </p:sp>
      <p:pic>
        <p:nvPicPr>
          <p:cNvPr id="5"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86145" y="5003074"/>
            <a:ext cx="1054689" cy="1021194"/>
          </a:xfrm>
        </p:spPr>
      </p:pic>
      <p:pic>
        <p:nvPicPr>
          <p:cNvPr id="1031"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477" y="5109868"/>
            <a:ext cx="43910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15181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Základní principy rodinného hospodaření</a:t>
            </a:r>
          </a:p>
        </p:txBody>
      </p:sp>
      <p:sp>
        <p:nvSpPr>
          <p:cNvPr id="3" name="Zástupný symbol pro obsah 2"/>
          <p:cNvSpPr>
            <a:spLocks noGrp="1"/>
          </p:cNvSpPr>
          <p:nvPr>
            <p:ph idx="1"/>
          </p:nvPr>
        </p:nvSpPr>
        <p:spPr>
          <a:xfrm>
            <a:off x="680321" y="2336873"/>
            <a:ext cx="10257645" cy="3985550"/>
          </a:xfrm>
        </p:spPr>
        <p:txBody>
          <a:bodyPr>
            <a:normAutofit fontScale="92500" lnSpcReduction="10000"/>
          </a:bodyPr>
          <a:lstStyle/>
          <a:p>
            <a:pPr marL="0" indent="0">
              <a:buNone/>
            </a:pPr>
            <a:r>
              <a:rPr lang="cs-CZ" b="1" dirty="0"/>
              <a:t>Třídění rezerv a dalších výdajů</a:t>
            </a:r>
          </a:p>
          <a:p>
            <a:pPr marL="0" indent="0">
              <a:buNone/>
            </a:pPr>
            <a:r>
              <a:rPr lang="cs-CZ" b="1" u="sng" dirty="0" smtClean="0"/>
              <a:t>1. Prioritní – Hoří</a:t>
            </a:r>
            <a:r>
              <a:rPr lang="cs-CZ" b="1" dirty="0" smtClean="0"/>
              <a:t> </a:t>
            </a:r>
            <a:r>
              <a:rPr lang="cs-CZ" b="1" dirty="0"/>
              <a:t>(v čase se mění) - </a:t>
            </a:r>
            <a:r>
              <a:rPr lang="cs-CZ" dirty="0"/>
              <a:t>Záporný zůstatek na účtech (dluhy), Dluhy na energiích, Dluhy na nájmu – </a:t>
            </a:r>
            <a:r>
              <a:rPr lang="cs-CZ" i="1" dirty="0"/>
              <a:t>při jejich neplacení hrozí růst dluhů, nebo vystěhování či odpojení energií.</a:t>
            </a:r>
            <a:endParaRPr lang="cs-CZ" dirty="0"/>
          </a:p>
          <a:p>
            <a:pPr marL="0" indent="0">
              <a:buNone/>
            </a:pPr>
            <a:r>
              <a:rPr lang="cs-CZ" b="1" u="sng" dirty="0" smtClean="0"/>
              <a:t>2. Prioritní – Nespěchá</a:t>
            </a:r>
            <a:r>
              <a:rPr lang="cs-CZ" b="1" dirty="0" smtClean="0"/>
              <a:t> </a:t>
            </a:r>
            <a:r>
              <a:rPr lang="cs-CZ" b="1" dirty="0"/>
              <a:t>(v čase se mění) - </a:t>
            </a:r>
            <a:r>
              <a:rPr lang="cs-CZ" dirty="0"/>
              <a:t>zajištění rizik, zvýšení kvalifikace, spoření, investice – </a:t>
            </a:r>
            <a:r>
              <a:rPr lang="cs-CZ" i="1" dirty="0"/>
              <a:t>ochrana před finančním propadem a navýšení příjmů.</a:t>
            </a:r>
            <a:endParaRPr lang="cs-CZ" dirty="0"/>
          </a:p>
          <a:p>
            <a:pPr marL="0" indent="0">
              <a:buNone/>
            </a:pPr>
            <a:r>
              <a:rPr lang="cs-CZ" b="1" u="sng" dirty="0" smtClean="0"/>
              <a:t>3. Nedůležité – Hoří</a:t>
            </a:r>
            <a:r>
              <a:rPr lang="cs-CZ" b="1" dirty="0" smtClean="0"/>
              <a:t> </a:t>
            </a:r>
            <a:r>
              <a:rPr lang="cs-CZ" b="1" dirty="0"/>
              <a:t>(v čase se nemění) - </a:t>
            </a:r>
            <a:r>
              <a:rPr lang="cs-CZ" dirty="0"/>
              <a:t>Dovolená u moře (blíží se léto), Akční sleva na elektroniku, domácí spotřebiče…</a:t>
            </a:r>
          </a:p>
          <a:p>
            <a:pPr marL="0" indent="0">
              <a:buNone/>
            </a:pPr>
            <a:r>
              <a:rPr lang="cs-CZ" b="1" u="sng" dirty="0" smtClean="0"/>
              <a:t>4. Nedůležité – Nespěchá</a:t>
            </a:r>
            <a:r>
              <a:rPr lang="cs-CZ" b="1" dirty="0" smtClean="0"/>
              <a:t> (v</a:t>
            </a:r>
            <a:r>
              <a:rPr lang="cs-CZ" b="1" dirty="0"/>
              <a:t> čase se nemění) - </a:t>
            </a:r>
            <a:r>
              <a:rPr lang="cs-CZ" dirty="0"/>
              <a:t>Nový typ mobilu (starý je funkční), Nový model bot (staré jsou funkční)</a:t>
            </a:r>
          </a:p>
          <a:p>
            <a:endParaRPr lang="cs-CZ" dirty="0"/>
          </a:p>
        </p:txBody>
      </p:sp>
    </p:spTree>
    <p:extLst>
      <p:ext uri="{BB962C8B-B14F-4D97-AF65-F5344CB8AC3E}">
        <p14:creationId xmlns:p14="http://schemas.microsoft.com/office/powerpoint/2010/main" val="226703796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638FEB-3CE8-4B7F-87CB-F6726A760352}"/>
              </a:ext>
            </a:extLst>
          </p:cNvPr>
          <p:cNvSpPr>
            <a:spLocks noGrp="1"/>
          </p:cNvSpPr>
          <p:nvPr>
            <p:ph type="title"/>
          </p:nvPr>
        </p:nvSpPr>
        <p:spPr>
          <a:xfrm>
            <a:off x="8341910" y="1023257"/>
            <a:ext cx="3713241" cy="4767943"/>
          </a:xfrm>
          <a:effectLst/>
        </p:spPr>
        <p:txBody>
          <a:bodyPr anchor="ctr">
            <a:normAutofit/>
          </a:bodyPr>
          <a:lstStyle/>
          <a:p>
            <a:pPr algn="l"/>
            <a:r>
              <a:rPr lang="cs-CZ" sz="2400" dirty="0"/>
              <a:t/>
            </a:r>
            <a:br>
              <a:rPr lang="cs-CZ" sz="2400" dirty="0"/>
            </a:br>
            <a:r>
              <a:rPr lang="cs-CZ" sz="2800" b="1" dirty="0"/>
              <a:t>Kontakt na lektora</a:t>
            </a:r>
            <a:r>
              <a:rPr lang="cs-CZ" sz="2400" dirty="0"/>
              <a:t/>
            </a:r>
            <a:br>
              <a:rPr lang="cs-CZ" sz="2400" dirty="0"/>
            </a:br>
            <a:r>
              <a:rPr lang="cs-CZ" sz="2400" dirty="0"/>
              <a:t/>
            </a:r>
            <a:br>
              <a:rPr lang="cs-CZ" sz="2400" dirty="0"/>
            </a:br>
            <a:r>
              <a:rPr lang="cs-CZ" sz="2000" b="1" dirty="0"/>
              <a:t>Email:</a:t>
            </a:r>
            <a:r>
              <a:rPr lang="cs-CZ" sz="2000" dirty="0"/>
              <a:t> </a:t>
            </a:r>
            <a:r>
              <a:rPr lang="cs-CZ" sz="2000" b="1" dirty="0">
                <a:solidFill>
                  <a:schemeClr val="accent1">
                    <a:lumMod val="75000"/>
                  </a:schemeClr>
                </a:solidFill>
                <a:hlinkClick r:id="rId2">
                  <a:extLst>
                    <a:ext uri="{A12FA001-AC4F-418D-AE19-62706E023703}">
                      <ahyp:hlinkClr xmlns:ahyp="http://schemas.microsoft.com/office/drawing/2018/hyperlinkcolor" xmlns="" val="tx"/>
                    </a:ext>
                  </a:extLst>
                </a:hlinkClick>
              </a:rPr>
              <a:t>kyselkovak@seznam.cz</a:t>
            </a:r>
            <a:r>
              <a:rPr lang="cs-CZ" sz="2000" dirty="0"/>
              <a:t/>
            </a:r>
            <a:br>
              <a:rPr lang="cs-CZ" sz="2000" dirty="0"/>
            </a:br>
            <a:r>
              <a:rPr lang="cs-CZ" sz="2000"/>
              <a:t/>
            </a:r>
            <a:br>
              <a:rPr lang="cs-CZ" sz="2000"/>
            </a:br>
            <a:r>
              <a:rPr lang="cs-CZ" sz="2000" dirty="0">
                <a:solidFill>
                  <a:schemeClr val="accent1"/>
                </a:solidFill>
              </a:rPr>
              <a:t/>
            </a:r>
            <a:br>
              <a:rPr lang="cs-CZ" sz="2000" dirty="0">
                <a:solidFill>
                  <a:schemeClr val="accent1"/>
                </a:solidFill>
              </a:rPr>
            </a:br>
            <a:endParaRPr lang="cs-CZ" sz="2400" dirty="0"/>
          </a:p>
        </p:txBody>
      </p:sp>
      <p:pic>
        <p:nvPicPr>
          <p:cNvPr id="11" name="Zástupný obsah 10">
            <a:extLst>
              <a:ext uri="{FF2B5EF4-FFF2-40B4-BE49-F238E27FC236}">
                <a16:creationId xmlns:a16="http://schemas.microsoft.com/office/drawing/2014/main" id="{357B2775-F965-46FA-B5F9-F06BA3FEB08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3813" y="1023938"/>
            <a:ext cx="4767262" cy="4767262"/>
          </a:xfrm>
          <a:prstGeom prst="rect">
            <a:avLst/>
          </a:prstGeom>
        </p:spPr>
      </p:pic>
    </p:spTree>
    <p:extLst>
      <p:ext uri="{BB962C8B-B14F-4D97-AF65-F5344CB8AC3E}">
        <p14:creationId xmlns:p14="http://schemas.microsoft.com/office/powerpoint/2010/main" val="41521494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2DE7A5-72F5-4BAC-8E42-F1C82DBD2845}"/>
              </a:ext>
            </a:extLst>
          </p:cNvPr>
          <p:cNvSpPr>
            <a:spLocks noGrp="1"/>
          </p:cNvSpPr>
          <p:nvPr>
            <p:ph type="title"/>
          </p:nvPr>
        </p:nvSpPr>
        <p:spPr>
          <a:xfrm>
            <a:off x="1484312" y="685800"/>
            <a:ext cx="4421538" cy="1752599"/>
          </a:xfrm>
        </p:spPr>
        <p:txBody>
          <a:bodyPr>
            <a:normAutofit/>
          </a:bodyPr>
          <a:lstStyle/>
          <a:p>
            <a:pPr>
              <a:lnSpc>
                <a:spcPct val="90000"/>
              </a:lnSpc>
            </a:pPr>
            <a:r>
              <a:rPr lang="cs-CZ" b="1" dirty="0">
                <a:solidFill>
                  <a:schemeClr val="accent1">
                    <a:lumMod val="75000"/>
                  </a:schemeClr>
                </a:solidFill>
                <a:effectLst>
                  <a:outerShdw blurRad="38100" dist="38100" dir="2700000" algn="tl">
                    <a:srgbClr val="000000">
                      <a:alpha val="43137"/>
                    </a:srgbClr>
                  </a:outerShdw>
                </a:effectLst>
              </a:rPr>
              <a:t>Nepojistné sociální </a:t>
            </a:r>
            <a:br>
              <a:rPr lang="cs-CZ" b="1" dirty="0">
                <a:solidFill>
                  <a:schemeClr val="accent1">
                    <a:lumMod val="75000"/>
                  </a:schemeClr>
                </a:solidFill>
                <a:effectLst>
                  <a:outerShdw blurRad="38100" dist="38100" dir="2700000" algn="tl">
                    <a:srgbClr val="000000">
                      <a:alpha val="43137"/>
                    </a:srgbClr>
                  </a:outerShdw>
                </a:effectLst>
              </a:rPr>
            </a:br>
            <a:r>
              <a:rPr lang="cs-CZ" b="1" dirty="0">
                <a:solidFill>
                  <a:schemeClr val="accent1">
                    <a:lumMod val="75000"/>
                  </a:schemeClr>
                </a:solidFill>
                <a:effectLst>
                  <a:outerShdw blurRad="38100" dist="38100" dir="2700000" algn="tl">
                    <a:srgbClr val="000000">
                      <a:alpha val="43137"/>
                    </a:srgbClr>
                  </a:outerShdw>
                </a:effectLst>
              </a:rPr>
              <a:t>dávky</a:t>
            </a:r>
          </a:p>
        </p:txBody>
      </p:sp>
      <p:sp>
        <p:nvSpPr>
          <p:cNvPr id="3" name="Zástupný obsah 2">
            <a:extLst>
              <a:ext uri="{FF2B5EF4-FFF2-40B4-BE49-F238E27FC236}">
                <a16:creationId xmlns:a16="http://schemas.microsoft.com/office/drawing/2014/main" id="{4A7D1253-341D-49CE-9498-E48F3526394B}"/>
              </a:ext>
            </a:extLst>
          </p:cNvPr>
          <p:cNvSpPr>
            <a:spLocks noGrp="1"/>
          </p:cNvSpPr>
          <p:nvPr>
            <p:ph idx="1"/>
          </p:nvPr>
        </p:nvSpPr>
        <p:spPr>
          <a:xfrm>
            <a:off x="1124125" y="2638425"/>
            <a:ext cx="4865513" cy="3064560"/>
          </a:xfrm>
        </p:spPr>
        <p:txBody>
          <a:bodyPr anchor="t">
            <a:normAutofit/>
          </a:bodyPr>
          <a:lstStyle/>
          <a:p>
            <a:pPr marL="0" indent="0" algn="just">
              <a:buNone/>
            </a:pPr>
            <a:endParaRPr lang="cs-CZ" sz="2000" dirty="0"/>
          </a:p>
          <a:p>
            <a:pPr algn="just"/>
            <a:r>
              <a:rPr lang="cs-CZ" dirty="0"/>
              <a:t>vyřizuje </a:t>
            </a:r>
            <a:r>
              <a:rPr lang="cs-CZ" b="1" dirty="0">
                <a:solidFill>
                  <a:schemeClr val="accent4">
                    <a:lumMod val="75000"/>
                  </a:schemeClr>
                </a:solidFill>
                <a:effectLst>
                  <a:outerShdw blurRad="38100" dist="38100" dir="2700000" algn="tl">
                    <a:srgbClr val="000000">
                      <a:alpha val="43137"/>
                    </a:srgbClr>
                  </a:outerShdw>
                </a:effectLst>
              </a:rPr>
              <a:t>Úřad práce ČR </a:t>
            </a:r>
            <a:r>
              <a:rPr lang="cs-CZ" dirty="0"/>
              <a:t>na svých příslušných </a:t>
            </a:r>
            <a:r>
              <a:rPr lang="cs-CZ" dirty="0" err="1"/>
              <a:t>KoP</a:t>
            </a:r>
            <a:endParaRPr lang="cs-CZ" dirty="0"/>
          </a:p>
          <a:p>
            <a:pPr algn="just"/>
            <a:r>
              <a:rPr lang="cs-CZ" dirty="0"/>
              <a:t>nepojistné sociální dávky jsou </a:t>
            </a:r>
            <a:r>
              <a:rPr lang="cs-CZ" b="1" dirty="0"/>
              <a:t>plně hrazeny ze státního rozpočtu</a:t>
            </a:r>
          </a:p>
        </p:txBody>
      </p:sp>
      <p:pic>
        <p:nvPicPr>
          <p:cNvPr id="4" name="Obrázek 3">
            <a:extLst>
              <a:ext uri="{FF2B5EF4-FFF2-40B4-BE49-F238E27FC236}">
                <a16:creationId xmlns:a16="http://schemas.microsoft.com/office/drawing/2014/main" id="{D3F41E03-25E5-40BF-AF91-4EC252B07375}"/>
              </a:ext>
            </a:extLst>
          </p:cNvPr>
          <p:cNvPicPr>
            <a:picLocks noChangeAspect="1"/>
          </p:cNvPicPr>
          <p:nvPr/>
        </p:nvPicPr>
        <p:blipFill rotWithShape="1">
          <a:blip r:embed="rId2"/>
          <a:srcRect l="9771" r="11974" b="2"/>
          <a:stretch/>
        </p:blipFill>
        <p:spPr>
          <a:xfrm>
            <a:off x="7137011" y="1562099"/>
            <a:ext cx="3369063" cy="3228847"/>
          </a:xfrm>
          <a:prstGeom prst="rect">
            <a:avLst/>
          </a:prstGeom>
          <a:scene3d>
            <a:camera prst="perspectiveBelow"/>
            <a:lightRig rig="threePt" dir="t"/>
          </a:scene3d>
        </p:spPr>
      </p:pic>
    </p:spTree>
    <p:extLst>
      <p:ext uri="{BB962C8B-B14F-4D97-AF65-F5344CB8AC3E}">
        <p14:creationId xmlns:p14="http://schemas.microsoft.com/office/powerpoint/2010/main" val="32941274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obsah 3">
            <a:extLst>
              <a:ext uri="{FF2B5EF4-FFF2-40B4-BE49-F238E27FC236}">
                <a16:creationId xmlns:a16="http://schemas.microsoft.com/office/drawing/2014/main" id="{64ED6C55-20F6-48C6-9D4E-D9C63E1D07C9}"/>
              </a:ext>
            </a:extLst>
          </p:cNvPr>
          <p:cNvGraphicFramePr>
            <a:graphicFrameLocks noGrp="1"/>
          </p:cNvGraphicFramePr>
          <p:nvPr>
            <p:ph idx="1"/>
            <p:extLst/>
          </p:nvPr>
        </p:nvGraphicFramePr>
        <p:xfrm>
          <a:off x="1216403" y="427840"/>
          <a:ext cx="10578517" cy="58555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256672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15F655-71BC-461E-B782-7E8E77320926}"/>
              </a:ext>
            </a:extLst>
          </p:cNvPr>
          <p:cNvSpPr>
            <a:spLocks noGrp="1"/>
          </p:cNvSpPr>
          <p:nvPr>
            <p:ph type="title"/>
          </p:nvPr>
        </p:nvSpPr>
        <p:spPr>
          <a:xfrm>
            <a:off x="1484310" y="260059"/>
            <a:ext cx="10018713" cy="604007"/>
          </a:xfrm>
        </p:spPr>
        <p:txBody>
          <a:bodyPr>
            <a:normAutofit fontScale="90000"/>
          </a:bodyPr>
          <a:lstStyle/>
          <a:p>
            <a:pPr algn="l"/>
            <a:r>
              <a:rPr lang="cs-CZ" b="1" dirty="0">
                <a:ln>
                  <a:noFill/>
                </a:ln>
                <a:solidFill>
                  <a:srgbClr val="E32D91">
                    <a:lumMod val="75000"/>
                  </a:srgbClr>
                </a:solidFill>
                <a:effectLst>
                  <a:outerShdw blurRad="38100" dist="38100" dir="2700000" algn="tl">
                    <a:srgbClr val="000000">
                      <a:alpha val="43137"/>
                    </a:srgbClr>
                  </a:outerShdw>
                </a:effectLst>
              </a:rPr>
              <a:t>Dávky pomoci v hmotné nouzi</a:t>
            </a:r>
            <a:br>
              <a:rPr lang="cs-CZ" b="1" dirty="0">
                <a:ln>
                  <a:noFill/>
                </a:ln>
                <a:solidFill>
                  <a:srgbClr val="E32D91">
                    <a:lumMod val="75000"/>
                  </a:srgbClr>
                </a:solidFill>
                <a:effectLst>
                  <a:outerShdw blurRad="38100" dist="38100" dir="2700000" algn="tl">
                    <a:srgbClr val="000000">
                      <a:alpha val="43137"/>
                    </a:srgbClr>
                  </a:outerShdw>
                </a:effectLst>
              </a:rPr>
            </a:br>
            <a:endParaRPr lang="cs-CZ" dirty="0"/>
          </a:p>
        </p:txBody>
      </p:sp>
      <p:sp>
        <p:nvSpPr>
          <p:cNvPr id="3" name="Zástupný obsah 2">
            <a:extLst>
              <a:ext uri="{FF2B5EF4-FFF2-40B4-BE49-F238E27FC236}">
                <a16:creationId xmlns:a16="http://schemas.microsoft.com/office/drawing/2014/main" id="{2D2796D8-904E-4DFD-8BA2-09E200B59BFD}"/>
              </a:ext>
            </a:extLst>
          </p:cNvPr>
          <p:cNvSpPr>
            <a:spLocks noGrp="1"/>
          </p:cNvSpPr>
          <p:nvPr>
            <p:ph idx="1"/>
          </p:nvPr>
        </p:nvSpPr>
        <p:spPr>
          <a:xfrm>
            <a:off x="1484310" y="981512"/>
            <a:ext cx="10018713" cy="5478011"/>
          </a:xfrm>
        </p:spPr>
        <p:txBody>
          <a:bodyPr anchor="t">
            <a:normAutofit fontScale="85000" lnSpcReduction="20000"/>
          </a:bodyPr>
          <a:lstStyle/>
          <a:p>
            <a:pPr algn="just">
              <a:spcAft>
                <a:spcPts val="1200"/>
              </a:spcAft>
            </a:pPr>
            <a:r>
              <a:rPr lang="cs-CZ" dirty="0"/>
              <a:t>upravuje </a:t>
            </a:r>
            <a:r>
              <a:rPr lang="cs-CZ" b="1" dirty="0">
                <a:solidFill>
                  <a:schemeClr val="accent1"/>
                </a:solidFill>
              </a:rPr>
              <a:t>zákon č. 111/2006 Sb., o pomoci v hmotné nouzi, ve znění pozdějších předpisů</a:t>
            </a:r>
          </a:p>
          <a:p>
            <a:pPr algn="just">
              <a:spcAft>
                <a:spcPts val="1200"/>
              </a:spcAft>
            </a:pPr>
            <a:r>
              <a:rPr lang="cs-CZ" b="1" dirty="0">
                <a:solidFill>
                  <a:schemeClr val="accent2">
                    <a:lumMod val="75000"/>
                  </a:schemeClr>
                </a:solidFill>
              </a:rPr>
              <a:t>slouží k zabezpečení základních potřeb nejchudších</a:t>
            </a:r>
            <a:r>
              <a:rPr lang="cs-CZ" dirty="0">
                <a:solidFill>
                  <a:schemeClr val="accent2">
                    <a:lumMod val="75000"/>
                  </a:schemeClr>
                </a:solidFill>
              </a:rPr>
              <a:t> </a:t>
            </a:r>
            <a:r>
              <a:rPr lang="cs-CZ" dirty="0">
                <a:sym typeface="Wingdings 3" panose="05040102010807070707" pitchFamily="18" charset="2"/>
              </a:rPr>
              <a:t> </a:t>
            </a:r>
            <a:r>
              <a:rPr lang="cs-CZ" dirty="0"/>
              <a:t>cílem je udržet minimální životní úroveň, zabránit sociálnímu vyloučení obyvatel s nízkými příjmy a motivovat je k aktivnímu úsilí o zajištění zdrojů pro životní potřeby</a:t>
            </a:r>
          </a:p>
          <a:p>
            <a:pPr algn="just">
              <a:spcAft>
                <a:spcPts val="1200"/>
              </a:spcAft>
            </a:pPr>
            <a:r>
              <a:rPr lang="cs-CZ" b="1" dirty="0"/>
              <a:t>smyslem dávek je zajistit osobám naplnění základních životních potřeb na úrovni, kterou společnost ještě považuje za přijatelnou</a:t>
            </a:r>
          </a:p>
          <a:p>
            <a:pPr algn="just">
              <a:spcAft>
                <a:spcPts val="1200"/>
              </a:spcAft>
            </a:pPr>
            <a:r>
              <a:rPr lang="cs-CZ" dirty="0"/>
              <a:t>dávky se </a:t>
            </a:r>
            <a:r>
              <a:rPr lang="cs-CZ" b="1" dirty="0">
                <a:solidFill>
                  <a:schemeClr val="accent2">
                    <a:lumMod val="75000"/>
                  </a:schemeClr>
                </a:solidFill>
              </a:rPr>
              <a:t>určují v návaznosti na životní a existenční minimum</a:t>
            </a:r>
            <a:r>
              <a:rPr lang="cs-CZ" dirty="0">
                <a:solidFill>
                  <a:schemeClr val="accent2">
                    <a:lumMod val="75000"/>
                  </a:schemeClr>
                </a:solidFill>
              </a:rPr>
              <a:t> </a:t>
            </a:r>
            <a:r>
              <a:rPr lang="cs-CZ" dirty="0"/>
              <a:t>podle </a:t>
            </a:r>
            <a:r>
              <a:rPr lang="cs-CZ" b="1" dirty="0">
                <a:solidFill>
                  <a:schemeClr val="accent1"/>
                </a:solidFill>
              </a:rPr>
              <a:t>zákona č. 110/2006 Sb., o životním a existenčním minimu</a:t>
            </a:r>
          </a:p>
          <a:p>
            <a:pPr algn="just">
              <a:spcAft>
                <a:spcPts val="1200"/>
              </a:spcAft>
            </a:pPr>
            <a:r>
              <a:rPr lang="cs-CZ" dirty="0"/>
              <a:t>dávky </a:t>
            </a:r>
            <a:r>
              <a:rPr lang="cs-CZ" b="1" dirty="0">
                <a:solidFill>
                  <a:schemeClr val="accent2">
                    <a:lumMod val="75000"/>
                  </a:schemeClr>
                </a:solidFill>
              </a:rPr>
              <a:t>pomáhají s úhradou nákladů na živobytí </a:t>
            </a:r>
            <a:r>
              <a:rPr lang="cs-CZ" dirty="0"/>
              <a:t>např. </a:t>
            </a:r>
            <a:r>
              <a:rPr lang="cs-CZ" b="1" dirty="0">
                <a:solidFill>
                  <a:schemeClr val="accent1"/>
                </a:solidFill>
              </a:rPr>
              <a:t>jídlo, ošacení, hygiena (PNŽ)</a:t>
            </a:r>
            <a:r>
              <a:rPr lang="cs-CZ" dirty="0"/>
              <a:t>a </a:t>
            </a:r>
            <a:r>
              <a:rPr lang="cs-CZ" b="1" dirty="0">
                <a:solidFill>
                  <a:schemeClr val="accent1"/>
                </a:solidFill>
              </a:rPr>
              <a:t>pokrývají nejnutnější náklady na bydlení (DNB)</a:t>
            </a:r>
          </a:p>
          <a:p>
            <a:pPr algn="just">
              <a:spcAft>
                <a:spcPts val="1200"/>
              </a:spcAft>
            </a:pPr>
            <a:r>
              <a:rPr lang="cs-CZ" b="1" dirty="0">
                <a:solidFill>
                  <a:schemeClr val="accent2">
                    <a:lumMod val="75000"/>
                  </a:schemeClr>
                </a:solidFill>
              </a:rPr>
              <a:t>mimořádně lze žádat o jednorázovou úhradu dalších nákladů (MOP)</a:t>
            </a:r>
          </a:p>
          <a:p>
            <a:pPr marL="0" indent="0" algn="just">
              <a:buNone/>
            </a:pPr>
            <a:r>
              <a:rPr lang="cs-CZ" dirty="0">
                <a:sym typeface="Wingdings 3" panose="05040102010807070707" pitchFamily="18" charset="2"/>
              </a:rPr>
              <a:t> </a:t>
            </a:r>
            <a:r>
              <a:rPr lang="cs-CZ" dirty="0"/>
              <a:t>vychází z principu, že každá osoba, která pracuje, se musí mít lépe než ta, která nepracuje, popřípadě se práci vyhýbá</a:t>
            </a:r>
          </a:p>
          <a:p>
            <a:pPr marL="0" indent="0">
              <a:buNone/>
            </a:pPr>
            <a:endParaRPr lang="cs-CZ" dirty="0"/>
          </a:p>
        </p:txBody>
      </p:sp>
    </p:spTree>
    <p:extLst>
      <p:ext uri="{BB962C8B-B14F-4D97-AF65-F5344CB8AC3E}">
        <p14:creationId xmlns:p14="http://schemas.microsoft.com/office/powerpoint/2010/main" val="39577289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15F655-71BC-461E-B782-7E8E77320926}"/>
              </a:ext>
            </a:extLst>
          </p:cNvPr>
          <p:cNvSpPr>
            <a:spLocks noGrp="1"/>
          </p:cNvSpPr>
          <p:nvPr>
            <p:ph type="title"/>
          </p:nvPr>
        </p:nvSpPr>
        <p:spPr>
          <a:xfrm>
            <a:off x="1484310" y="260059"/>
            <a:ext cx="10018713" cy="654343"/>
          </a:xfrm>
        </p:spPr>
        <p:txBody>
          <a:bodyPr>
            <a:normAutofit fontScale="90000"/>
          </a:bodyPr>
          <a:lstStyle/>
          <a:p>
            <a:pPr algn="l"/>
            <a:r>
              <a:rPr lang="cs-CZ" b="1" dirty="0">
                <a:ln>
                  <a:noFill/>
                </a:ln>
                <a:solidFill>
                  <a:srgbClr val="E32D91">
                    <a:lumMod val="75000"/>
                  </a:srgbClr>
                </a:solidFill>
                <a:effectLst>
                  <a:outerShdw blurRad="38100" dist="38100" dir="2700000" algn="tl">
                    <a:srgbClr val="000000">
                      <a:alpha val="43137"/>
                    </a:srgbClr>
                  </a:outerShdw>
                </a:effectLst>
              </a:rPr>
              <a:t>Dávky pomoci v hmotné nouzi</a:t>
            </a:r>
            <a:br>
              <a:rPr lang="cs-CZ" b="1" dirty="0">
                <a:ln>
                  <a:noFill/>
                </a:ln>
                <a:solidFill>
                  <a:srgbClr val="E32D91">
                    <a:lumMod val="75000"/>
                  </a:srgbClr>
                </a:solidFill>
                <a:effectLst>
                  <a:outerShdw blurRad="38100" dist="38100" dir="2700000" algn="tl">
                    <a:srgbClr val="000000">
                      <a:alpha val="43137"/>
                    </a:srgbClr>
                  </a:outerShdw>
                </a:effectLst>
              </a:rPr>
            </a:br>
            <a:endParaRPr lang="cs-CZ" dirty="0"/>
          </a:p>
        </p:txBody>
      </p:sp>
      <p:sp>
        <p:nvSpPr>
          <p:cNvPr id="3" name="Zástupný obsah 2">
            <a:extLst>
              <a:ext uri="{FF2B5EF4-FFF2-40B4-BE49-F238E27FC236}">
                <a16:creationId xmlns:a16="http://schemas.microsoft.com/office/drawing/2014/main" id="{2D2796D8-904E-4DFD-8BA2-09E200B59BFD}"/>
              </a:ext>
            </a:extLst>
          </p:cNvPr>
          <p:cNvSpPr>
            <a:spLocks noGrp="1"/>
          </p:cNvSpPr>
          <p:nvPr>
            <p:ph idx="1"/>
          </p:nvPr>
        </p:nvSpPr>
        <p:spPr>
          <a:xfrm>
            <a:off x="1484310" y="654341"/>
            <a:ext cx="10018713" cy="5847127"/>
          </a:xfrm>
        </p:spPr>
        <p:txBody>
          <a:bodyPr anchor="t">
            <a:normAutofit/>
          </a:bodyPr>
          <a:lstStyle/>
          <a:p>
            <a:pPr marL="0" indent="0">
              <a:buNone/>
            </a:pPr>
            <a:r>
              <a:rPr lang="cs-CZ" b="1" dirty="0">
                <a:solidFill>
                  <a:schemeClr val="accent1"/>
                </a:solidFill>
                <a:effectLst>
                  <a:outerShdw blurRad="38100" dist="38100" dir="2700000" algn="tl">
                    <a:srgbClr val="000000">
                      <a:alpha val="43137"/>
                    </a:srgbClr>
                  </a:outerShdw>
                </a:effectLst>
              </a:rPr>
              <a:t>Podmínky nároku</a:t>
            </a:r>
          </a:p>
          <a:p>
            <a:pPr algn="just"/>
            <a:r>
              <a:rPr lang="cs-CZ" dirty="0"/>
              <a:t>osoba, musí být v </a:t>
            </a:r>
            <a:r>
              <a:rPr lang="cs-CZ" b="1" dirty="0">
                <a:solidFill>
                  <a:schemeClr val="accent2">
                    <a:lumMod val="75000"/>
                  </a:schemeClr>
                </a:solidFill>
              </a:rPr>
              <a:t>pracovním nebo obdobném vztahu</a:t>
            </a:r>
            <a:r>
              <a:rPr lang="cs-CZ" b="1" dirty="0"/>
              <a:t>, </a:t>
            </a:r>
            <a:r>
              <a:rPr lang="cs-CZ" dirty="0"/>
              <a:t>popřípadě vykonává tyto vztahy</a:t>
            </a:r>
            <a:r>
              <a:rPr lang="cs-CZ" b="1" dirty="0"/>
              <a:t> </a:t>
            </a:r>
            <a:r>
              <a:rPr lang="cs-CZ" b="1" dirty="0">
                <a:solidFill>
                  <a:schemeClr val="accent1"/>
                </a:solidFill>
              </a:rPr>
              <a:t>alespoň 20 hodin měsíčně </a:t>
            </a:r>
            <a:r>
              <a:rPr lang="cs-CZ" dirty="0"/>
              <a:t>s </a:t>
            </a:r>
            <a:r>
              <a:rPr lang="cs-CZ" b="1" dirty="0">
                <a:solidFill>
                  <a:schemeClr val="accent2">
                    <a:lumMod val="75000"/>
                  </a:schemeClr>
                </a:solidFill>
              </a:rPr>
              <a:t>hodinovou mzdou</a:t>
            </a:r>
            <a:r>
              <a:rPr lang="cs-CZ" dirty="0"/>
              <a:t>, která činí </a:t>
            </a:r>
            <a:r>
              <a:rPr lang="cs-CZ" b="1" dirty="0">
                <a:solidFill>
                  <a:schemeClr val="accent1"/>
                </a:solidFill>
              </a:rPr>
              <a:t>od 1.1.2021 – 90,50 Kč</a:t>
            </a:r>
            <a:r>
              <a:rPr lang="cs-CZ" dirty="0"/>
              <a:t>, či </a:t>
            </a:r>
            <a:r>
              <a:rPr lang="cs-CZ" b="1" dirty="0"/>
              <a:t>vykonává činnost jako OSVČ </a:t>
            </a:r>
            <a:r>
              <a:rPr lang="cs-CZ" dirty="0"/>
              <a:t>nebo je </a:t>
            </a:r>
            <a:r>
              <a:rPr lang="cs-CZ" b="1" dirty="0"/>
              <a:t>vedena v evidenci uchazečů o zaměstnání ÚP </a:t>
            </a:r>
            <a:endParaRPr lang="cs-CZ" dirty="0"/>
          </a:p>
          <a:p>
            <a:pPr marL="0" indent="0">
              <a:buNone/>
            </a:pPr>
            <a:r>
              <a:rPr lang="cs-CZ" u="sng" dirty="0"/>
              <a:t>Osobami v hmotné nouzi dále jsou:</a:t>
            </a:r>
            <a:endParaRPr lang="cs-CZ" dirty="0"/>
          </a:p>
          <a:p>
            <a:pPr lvl="1">
              <a:spcBef>
                <a:spcPts val="600"/>
              </a:spcBef>
            </a:pPr>
            <a:r>
              <a:rPr lang="cs-CZ" sz="1900" b="1" dirty="0"/>
              <a:t>starších 68 let</a:t>
            </a:r>
          </a:p>
          <a:p>
            <a:pPr lvl="1">
              <a:spcBef>
                <a:spcPts val="600"/>
              </a:spcBef>
            </a:pPr>
            <a:r>
              <a:rPr lang="cs-CZ" sz="1900" b="1" dirty="0"/>
              <a:t>poživatel starobního důchodu</a:t>
            </a:r>
          </a:p>
          <a:p>
            <a:pPr lvl="1">
              <a:spcBef>
                <a:spcPts val="600"/>
              </a:spcBef>
            </a:pPr>
            <a:r>
              <a:rPr lang="cs-CZ" sz="1900" b="1" dirty="0"/>
              <a:t>invalidní ve III. stupni</a:t>
            </a:r>
          </a:p>
          <a:p>
            <a:pPr lvl="1">
              <a:spcBef>
                <a:spcPts val="600"/>
              </a:spcBef>
            </a:pPr>
            <a:r>
              <a:rPr lang="cs-CZ" sz="1900" b="1" dirty="0"/>
              <a:t>pobírající dávky nemocenské </a:t>
            </a:r>
            <a:r>
              <a:rPr lang="cs-CZ" sz="1900" dirty="0"/>
              <a:t>a </a:t>
            </a:r>
            <a:r>
              <a:rPr lang="cs-CZ" sz="1900" b="1" dirty="0"/>
              <a:t>mateřské</a:t>
            </a:r>
            <a:r>
              <a:rPr lang="cs-CZ" sz="1900" dirty="0"/>
              <a:t> nebo </a:t>
            </a:r>
            <a:r>
              <a:rPr lang="cs-CZ" sz="1900" b="1" dirty="0"/>
              <a:t>rodič pečující alespoň o 1 dítě pobírající rodičovský příspěvek </a:t>
            </a:r>
          </a:p>
          <a:p>
            <a:pPr lvl="1">
              <a:spcBef>
                <a:spcPts val="600"/>
              </a:spcBef>
            </a:pPr>
            <a:r>
              <a:rPr lang="cs-CZ" sz="1900" b="1" dirty="0"/>
              <a:t>osoba pečující o dítě do 10-ti let závislé na pomoci jiné osoby ve stupni I. </a:t>
            </a:r>
            <a:r>
              <a:rPr lang="cs-CZ" sz="1900" dirty="0"/>
              <a:t>nebo </a:t>
            </a:r>
            <a:r>
              <a:rPr lang="cs-CZ" sz="1900" b="1" dirty="0"/>
              <a:t>osoba pečující o osobu, která je závislá na pomoci jiné osoby ve stupni II., III. IV</a:t>
            </a:r>
            <a:r>
              <a:rPr lang="cs-CZ" sz="1900" dirty="0"/>
              <a:t>, a to za předpokladu, že </a:t>
            </a:r>
            <a:r>
              <a:rPr lang="cs-CZ" sz="1900" u="sng" dirty="0">
                <a:solidFill>
                  <a:schemeClr val="accent4">
                    <a:lumMod val="75000"/>
                  </a:schemeClr>
                </a:solidFill>
              </a:rPr>
              <a:t>u žádosti o přiznání </a:t>
            </a:r>
            <a:r>
              <a:rPr lang="cs-CZ" sz="1900" u="sng" dirty="0" err="1">
                <a:solidFill>
                  <a:schemeClr val="accent4">
                    <a:lumMod val="75000"/>
                  </a:schemeClr>
                </a:solidFill>
              </a:rPr>
              <a:t>PnP</a:t>
            </a:r>
            <a:r>
              <a:rPr lang="cs-CZ" sz="1900" u="sng" dirty="0">
                <a:solidFill>
                  <a:schemeClr val="accent4">
                    <a:lumMod val="75000"/>
                  </a:schemeClr>
                </a:solidFill>
              </a:rPr>
              <a:t> je uvedena jako osoba pečující</a:t>
            </a:r>
            <a:r>
              <a:rPr lang="cs-CZ" sz="1900" dirty="0">
                <a:solidFill>
                  <a:schemeClr val="accent4">
                    <a:lumMod val="75000"/>
                  </a:schemeClr>
                </a:solidFill>
              </a:rPr>
              <a:t> </a:t>
            </a:r>
          </a:p>
          <a:p>
            <a:pPr lvl="1">
              <a:spcBef>
                <a:spcPts val="600"/>
              </a:spcBef>
            </a:pPr>
            <a:r>
              <a:rPr lang="cs-CZ" sz="1900" b="1" dirty="0"/>
              <a:t>nezaopatřené dítě</a:t>
            </a:r>
          </a:p>
          <a:p>
            <a:pPr lvl="1">
              <a:spcBef>
                <a:spcPts val="600"/>
              </a:spcBef>
            </a:pPr>
            <a:r>
              <a:rPr lang="cs-CZ" sz="1900" b="1" dirty="0"/>
              <a:t>osoba uznaná dočasně práce neschopnou</a:t>
            </a:r>
          </a:p>
          <a:p>
            <a:pPr marL="0" indent="0">
              <a:buNone/>
            </a:pPr>
            <a:endParaRPr lang="cs-CZ" dirty="0"/>
          </a:p>
        </p:txBody>
      </p:sp>
    </p:spTree>
    <p:extLst>
      <p:ext uri="{BB962C8B-B14F-4D97-AF65-F5344CB8AC3E}">
        <p14:creationId xmlns:p14="http://schemas.microsoft.com/office/powerpoint/2010/main" val="339482284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69F0B0A2-FCA2-4F29-9445-BA03885277F6}"/>
              </a:ext>
            </a:extLst>
          </p:cNvPr>
          <p:cNvSpPr txBox="1"/>
          <p:nvPr/>
        </p:nvSpPr>
        <p:spPr>
          <a:xfrm>
            <a:off x="1868295" y="299323"/>
            <a:ext cx="9911680"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3600" b="1" i="0" u="none" strike="noStrike" kern="1200" cap="none" spc="0" normalizeH="0" baseline="0" noProof="0" dirty="0">
                <a:ln>
                  <a:noFill/>
                </a:ln>
                <a:solidFill>
                  <a:srgbClr val="E32D91">
                    <a:lumMod val="75000"/>
                  </a:srgbClr>
                </a:solidFill>
                <a:effectLst>
                  <a:outerShdw blurRad="38100" dist="38100" dir="2700000" algn="tl">
                    <a:srgbClr val="000000">
                      <a:alpha val="43137"/>
                    </a:srgbClr>
                  </a:outerShdw>
                </a:effectLst>
                <a:uLnTx/>
                <a:uFillTx/>
                <a:latin typeface="Corbel" panose="020B0503020204020204"/>
                <a:ea typeface="+mn-ea"/>
                <a:cs typeface="+mn-cs"/>
              </a:rPr>
              <a:t>Dávky pomoci v hmotné nouzi</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graphicFrame>
        <p:nvGraphicFramePr>
          <p:cNvPr id="4" name="Zástupný obsah 3">
            <a:extLst>
              <a:ext uri="{FF2B5EF4-FFF2-40B4-BE49-F238E27FC236}">
                <a16:creationId xmlns:a16="http://schemas.microsoft.com/office/drawing/2014/main" id="{1C184DD6-BEFB-4F21-BABB-C3071D6BB977}"/>
              </a:ext>
            </a:extLst>
          </p:cNvPr>
          <p:cNvGraphicFramePr>
            <a:graphicFrameLocks noGrp="1"/>
          </p:cNvGraphicFramePr>
          <p:nvPr>
            <p:ph idx="1"/>
            <p:extLst/>
          </p:nvPr>
        </p:nvGraphicFramePr>
        <p:xfrm>
          <a:off x="1484310" y="973123"/>
          <a:ext cx="10411279" cy="57548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052536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13631C-3461-4B50-874E-54B57ABE7CE2}"/>
              </a:ext>
            </a:extLst>
          </p:cNvPr>
          <p:cNvSpPr>
            <a:spLocks noGrp="1"/>
          </p:cNvSpPr>
          <p:nvPr>
            <p:ph type="title"/>
          </p:nvPr>
        </p:nvSpPr>
        <p:spPr>
          <a:xfrm>
            <a:off x="1484310" y="181947"/>
            <a:ext cx="10018713" cy="623207"/>
          </a:xfrm>
        </p:spPr>
        <p:txBody>
          <a:bodyPr>
            <a:normAutofit fontScale="90000"/>
          </a:bodyPr>
          <a:lstStyle/>
          <a:p>
            <a:pPr algn="l"/>
            <a:r>
              <a:rPr lang="cs-CZ" b="1" dirty="0">
                <a:solidFill>
                  <a:schemeClr val="accent1">
                    <a:lumMod val="75000"/>
                  </a:schemeClr>
                </a:solidFill>
                <a:effectLst>
                  <a:outerShdw blurRad="38100" dist="38100" dir="2700000" algn="tl">
                    <a:srgbClr val="000000">
                      <a:alpha val="43137"/>
                    </a:srgbClr>
                  </a:outerShdw>
                </a:effectLst>
              </a:rPr>
              <a:t>Příspěvek na živobytí</a:t>
            </a:r>
          </a:p>
        </p:txBody>
      </p:sp>
      <p:sp>
        <p:nvSpPr>
          <p:cNvPr id="9" name="Content Placeholder 8">
            <a:extLst>
              <a:ext uri="{FF2B5EF4-FFF2-40B4-BE49-F238E27FC236}">
                <a16:creationId xmlns:a16="http://schemas.microsoft.com/office/drawing/2014/main" id="{58730DAF-DA6D-4F4F-B1B3-0F87AB56D22A}"/>
              </a:ext>
            </a:extLst>
          </p:cNvPr>
          <p:cNvSpPr>
            <a:spLocks noGrp="1"/>
          </p:cNvSpPr>
          <p:nvPr>
            <p:ph idx="1"/>
          </p:nvPr>
        </p:nvSpPr>
        <p:spPr>
          <a:xfrm>
            <a:off x="5863905" y="1367218"/>
            <a:ext cx="6258187" cy="4949693"/>
          </a:xfrm>
        </p:spPr>
        <p:txBody>
          <a:bodyPr anchor="t">
            <a:normAutofit/>
          </a:bodyPr>
          <a:lstStyle/>
          <a:p>
            <a:pPr algn="just"/>
            <a:r>
              <a:rPr lang="cs-CZ" sz="2000" dirty="0"/>
              <a:t>základní dávka pomoci v hmotné nouzi, která </a:t>
            </a:r>
            <a:r>
              <a:rPr lang="cs-CZ" sz="2000" b="1" dirty="0">
                <a:solidFill>
                  <a:schemeClr val="accent2">
                    <a:lumMod val="75000"/>
                  </a:schemeClr>
                </a:solidFill>
              </a:rPr>
              <a:t>pomáhá osobě či rodině při nedostatečném příjmu</a:t>
            </a:r>
            <a:endParaRPr lang="cs-CZ" b="1" dirty="0"/>
          </a:p>
          <a:p>
            <a:pPr marL="0" indent="0">
              <a:buNone/>
            </a:pPr>
            <a:r>
              <a:rPr lang="cs-CZ" sz="2800" b="1" dirty="0">
                <a:solidFill>
                  <a:schemeClr val="accent1"/>
                </a:solidFill>
                <a:effectLst>
                  <a:outerShdw blurRad="38100" dist="38100" dir="2700000" algn="tl">
                    <a:srgbClr val="000000">
                      <a:alpha val="43137"/>
                    </a:srgbClr>
                  </a:outerShdw>
                </a:effectLst>
              </a:rPr>
              <a:t>Podmínky nároku</a:t>
            </a:r>
            <a:endParaRPr lang="cs-CZ" sz="2800" dirty="0">
              <a:solidFill>
                <a:schemeClr val="accent1"/>
              </a:solidFill>
              <a:effectLst>
                <a:outerShdw blurRad="38100" dist="38100" dir="2700000" algn="tl">
                  <a:srgbClr val="000000">
                    <a:alpha val="43137"/>
                  </a:srgbClr>
                </a:outerShdw>
              </a:effectLst>
            </a:endParaRPr>
          </a:p>
          <a:p>
            <a:pPr algn="just"/>
            <a:r>
              <a:rPr lang="cs-CZ" sz="2000" dirty="0"/>
              <a:t>osoba, popřípadě společně posuzované osoby se </a:t>
            </a:r>
            <a:r>
              <a:rPr lang="cs-CZ" sz="2000" b="1" dirty="0"/>
              <a:t>musí nacházet ve stavu hmotné nouze </a:t>
            </a:r>
            <a:r>
              <a:rPr lang="cs-CZ" sz="2000" dirty="0">
                <a:sym typeface="Wingdings 3" panose="05040102010807070707" pitchFamily="18" charset="2"/>
              </a:rPr>
              <a:t></a:t>
            </a:r>
            <a:r>
              <a:rPr lang="cs-CZ" sz="2000" dirty="0"/>
              <a:t> osoba či rodina </a:t>
            </a:r>
            <a:r>
              <a:rPr lang="cs-CZ" sz="2000" b="1" dirty="0">
                <a:solidFill>
                  <a:schemeClr val="accent2">
                    <a:lumMod val="75000"/>
                  </a:schemeClr>
                </a:solidFill>
              </a:rPr>
              <a:t>nemá dostatečný příjem a její sociální a majetkové poměry neumožňují uspokojení základních životních potřeb</a:t>
            </a:r>
            <a:endParaRPr lang="cs-CZ" b="1" dirty="0"/>
          </a:p>
          <a:p>
            <a:pPr marL="0" indent="0">
              <a:buNone/>
            </a:pPr>
            <a:r>
              <a:rPr lang="cs-CZ" sz="2800" b="1" dirty="0">
                <a:solidFill>
                  <a:schemeClr val="accent1"/>
                </a:solidFill>
                <a:effectLst>
                  <a:outerShdw blurRad="38100" dist="38100" dir="2700000" algn="tl">
                    <a:srgbClr val="000000">
                      <a:alpha val="43137"/>
                    </a:srgbClr>
                  </a:outerShdw>
                </a:effectLst>
              </a:rPr>
              <a:t>Formy výplaty</a:t>
            </a:r>
          </a:p>
          <a:p>
            <a:pPr algn="just"/>
            <a:r>
              <a:rPr lang="cs-CZ" sz="2000" dirty="0"/>
              <a:t>může být vyplácena formou peněžitou nebo věcnou </a:t>
            </a:r>
            <a:r>
              <a:rPr lang="cs-CZ" sz="2000" dirty="0">
                <a:sym typeface="Wingdings 3" panose="05040102010807070707" pitchFamily="18" charset="2"/>
              </a:rPr>
              <a:t></a:t>
            </a:r>
            <a:r>
              <a:rPr lang="cs-CZ" sz="2000" dirty="0"/>
              <a:t> </a:t>
            </a:r>
            <a:r>
              <a:rPr lang="cs-CZ" sz="2000" b="1" dirty="0">
                <a:solidFill>
                  <a:schemeClr val="accent4">
                    <a:lumMod val="75000"/>
                  </a:schemeClr>
                </a:solidFill>
              </a:rPr>
              <a:t>ceninová poukázka</a:t>
            </a:r>
          </a:p>
          <a:p>
            <a:endParaRPr lang="en-US" dirty="0"/>
          </a:p>
        </p:txBody>
      </p:sp>
      <p:pic>
        <p:nvPicPr>
          <p:cNvPr id="3" name="Obrázek 2">
            <a:extLst>
              <a:ext uri="{FF2B5EF4-FFF2-40B4-BE49-F238E27FC236}">
                <a16:creationId xmlns:a16="http://schemas.microsoft.com/office/drawing/2014/main" id="{2F5EC00D-C03B-4EB6-9730-DA57E4A28BF3}"/>
              </a:ext>
            </a:extLst>
          </p:cNvPr>
          <p:cNvPicPr>
            <a:picLocks noChangeAspect="1"/>
          </p:cNvPicPr>
          <p:nvPr/>
        </p:nvPicPr>
        <p:blipFill>
          <a:blip r:embed="rId2"/>
          <a:stretch>
            <a:fillRect/>
          </a:stretch>
        </p:blipFill>
        <p:spPr>
          <a:xfrm>
            <a:off x="1315617" y="2219794"/>
            <a:ext cx="4385387" cy="24184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6460281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5D7597-4246-4CB6-BFC6-166FA116F226}"/>
              </a:ext>
            </a:extLst>
          </p:cNvPr>
          <p:cNvSpPr>
            <a:spLocks noGrp="1"/>
          </p:cNvSpPr>
          <p:nvPr>
            <p:ph type="title"/>
          </p:nvPr>
        </p:nvSpPr>
        <p:spPr>
          <a:xfrm>
            <a:off x="1484309" y="106609"/>
            <a:ext cx="10018713" cy="681955"/>
          </a:xfrm>
        </p:spPr>
        <p:txBody>
          <a:bodyPr>
            <a:normAutofit fontScale="90000"/>
          </a:bodyPr>
          <a:lstStyle/>
          <a:p>
            <a:pPr algn="l"/>
            <a:r>
              <a:rPr lang="cs-CZ" b="1" dirty="0">
                <a:solidFill>
                  <a:schemeClr val="accent1">
                    <a:lumMod val="75000"/>
                  </a:schemeClr>
                </a:solidFill>
                <a:effectLst>
                  <a:outerShdw blurRad="38100" dist="38100" dir="2700000" algn="tl">
                    <a:srgbClr val="000000">
                      <a:alpha val="43137"/>
                    </a:srgbClr>
                  </a:outerShdw>
                </a:effectLst>
              </a:rPr>
              <a:t>Příspěvek na živobytí</a:t>
            </a:r>
            <a:endParaRPr lang="cs-CZ" dirty="0"/>
          </a:p>
        </p:txBody>
      </p:sp>
      <p:sp>
        <p:nvSpPr>
          <p:cNvPr id="3" name="Zástupný obsah 2">
            <a:extLst>
              <a:ext uri="{FF2B5EF4-FFF2-40B4-BE49-F238E27FC236}">
                <a16:creationId xmlns:a16="http://schemas.microsoft.com/office/drawing/2014/main" id="{FDD310F8-79F5-4BE3-94D8-E9AADB90C98A}"/>
              </a:ext>
            </a:extLst>
          </p:cNvPr>
          <p:cNvSpPr>
            <a:spLocks noGrp="1"/>
          </p:cNvSpPr>
          <p:nvPr>
            <p:ph idx="1"/>
          </p:nvPr>
        </p:nvSpPr>
        <p:spPr>
          <a:xfrm>
            <a:off x="1484310" y="872454"/>
            <a:ext cx="10478391" cy="5729681"/>
          </a:xfrm>
        </p:spPr>
        <p:txBody>
          <a:bodyPr anchor="t">
            <a:normAutofit fontScale="70000" lnSpcReduction="20000"/>
          </a:bodyPr>
          <a:lstStyle/>
          <a:p>
            <a:pPr marL="0" indent="0">
              <a:buNone/>
            </a:pPr>
            <a:r>
              <a:rPr lang="cs-CZ" sz="3100" b="1" dirty="0">
                <a:solidFill>
                  <a:schemeClr val="accent4">
                    <a:lumMod val="75000"/>
                  </a:schemeClr>
                </a:solidFill>
                <a:effectLst>
                  <a:outerShdw blurRad="38100" dist="38100" dir="2700000" algn="tl">
                    <a:srgbClr val="000000">
                      <a:alpha val="43137"/>
                    </a:srgbClr>
                  </a:outerShdw>
                </a:effectLst>
              </a:rPr>
              <a:t>Ceninová poukázka</a:t>
            </a:r>
          </a:p>
          <a:p>
            <a:pPr algn="just"/>
            <a:r>
              <a:rPr lang="cs-CZ" dirty="0"/>
              <a:t>u příjemců, kteří </a:t>
            </a:r>
            <a:r>
              <a:rPr lang="cs-CZ" b="1" dirty="0"/>
              <a:t>pobírají dávku déle než 6 kalendářních měsíců v posledních 12 měsících </a:t>
            </a:r>
            <a:r>
              <a:rPr lang="cs-CZ" dirty="0"/>
              <a:t>je </a:t>
            </a:r>
            <a:r>
              <a:rPr lang="cs-CZ" b="1" dirty="0"/>
              <a:t>dávka vyplácena tak, že </a:t>
            </a:r>
            <a:r>
              <a:rPr lang="cs-CZ" b="1" dirty="0">
                <a:solidFill>
                  <a:schemeClr val="accent1"/>
                </a:solidFill>
              </a:rPr>
              <a:t>min. 35% a max. 65% dávky je vyplaceno poukázkami na nákup zboží</a:t>
            </a:r>
          </a:p>
          <a:p>
            <a:pPr marL="0" indent="0">
              <a:buNone/>
            </a:pPr>
            <a:endParaRPr lang="cs-CZ" u="sng" dirty="0">
              <a:solidFill>
                <a:schemeClr val="accent1"/>
              </a:solidFill>
            </a:endParaRPr>
          </a:p>
          <a:p>
            <a:pPr marL="0" indent="0">
              <a:buNone/>
            </a:pPr>
            <a:r>
              <a:rPr lang="cs-CZ" u="sng" dirty="0">
                <a:solidFill>
                  <a:schemeClr val="accent4">
                    <a:lumMod val="75000"/>
                  </a:schemeClr>
                </a:solidFill>
              </a:rPr>
              <a:t>Výjimku tvoří od 1.1.2019 osoby v případě, že:</a:t>
            </a:r>
            <a:endParaRPr lang="cs-CZ" dirty="0">
              <a:solidFill>
                <a:schemeClr val="accent4">
                  <a:lumMod val="75000"/>
                </a:schemeClr>
              </a:solidFill>
            </a:endParaRPr>
          </a:p>
          <a:p>
            <a:pPr lvl="0"/>
            <a:r>
              <a:rPr lang="cs-CZ" b="1" dirty="0"/>
              <a:t>příspěvek na živobytí </a:t>
            </a:r>
            <a:r>
              <a:rPr lang="cs-CZ" b="1" dirty="0">
                <a:solidFill>
                  <a:schemeClr val="accent2">
                    <a:lumMod val="75000"/>
                  </a:schemeClr>
                </a:solidFill>
              </a:rPr>
              <a:t>nepřesahuje 500 Kč</a:t>
            </a:r>
          </a:p>
          <a:p>
            <a:pPr lvl="0"/>
            <a:r>
              <a:rPr lang="cs-CZ" b="1" dirty="0">
                <a:solidFill>
                  <a:schemeClr val="accent2">
                    <a:lumMod val="75000"/>
                  </a:schemeClr>
                </a:solidFill>
              </a:rPr>
              <a:t>příjemce nebo osoba s ním společně posuzovaná poskytuje péči</a:t>
            </a:r>
            <a:endParaRPr lang="cs-CZ" dirty="0">
              <a:solidFill>
                <a:schemeClr val="accent2">
                  <a:lumMod val="75000"/>
                </a:schemeClr>
              </a:solidFill>
            </a:endParaRPr>
          </a:p>
          <a:p>
            <a:pPr lvl="0"/>
            <a:r>
              <a:rPr lang="cs-CZ" b="1" dirty="0">
                <a:solidFill>
                  <a:schemeClr val="accent2">
                    <a:lumMod val="75000"/>
                  </a:schemeClr>
                </a:solidFill>
              </a:rPr>
              <a:t>jsou poskytovány pobytové sociální služby </a:t>
            </a:r>
            <a:r>
              <a:rPr lang="cs-CZ" b="1" i="1" dirty="0"/>
              <a:t>(např. azylové domy, domovy pro seniory, pro osoby se zdravotním postižením, domy na půl cesty, zařízení následné péče atd.)</a:t>
            </a:r>
          </a:p>
          <a:p>
            <a:pPr lvl="0"/>
            <a:r>
              <a:rPr lang="cs-CZ" dirty="0"/>
              <a:t>je </a:t>
            </a:r>
            <a:r>
              <a:rPr lang="cs-CZ" b="1" dirty="0">
                <a:solidFill>
                  <a:schemeClr val="accent2">
                    <a:lumMod val="75000"/>
                  </a:schemeClr>
                </a:solidFill>
              </a:rPr>
              <a:t>poskytována zdravotní péče ve zdravotnickém zařízení po celý kalendářní měsíc</a:t>
            </a:r>
            <a:endParaRPr lang="cs-CZ" dirty="0">
              <a:solidFill>
                <a:schemeClr val="accent2">
                  <a:lumMod val="75000"/>
                </a:schemeClr>
              </a:solidFill>
            </a:endParaRPr>
          </a:p>
          <a:p>
            <a:pPr lvl="0"/>
            <a:r>
              <a:rPr lang="cs-CZ" dirty="0"/>
              <a:t>byla pravomocným rozhodnutím soudu </a:t>
            </a:r>
            <a:r>
              <a:rPr lang="cs-CZ" b="1" dirty="0">
                <a:solidFill>
                  <a:schemeClr val="accent2">
                    <a:lumMod val="75000"/>
                  </a:schemeClr>
                </a:solidFill>
              </a:rPr>
              <a:t>omezena svéprávnost</a:t>
            </a:r>
            <a:endParaRPr lang="cs-CZ" dirty="0"/>
          </a:p>
          <a:p>
            <a:pPr lvl="0"/>
            <a:r>
              <a:rPr lang="cs-CZ" dirty="0"/>
              <a:t>byl </a:t>
            </a:r>
            <a:r>
              <a:rPr lang="cs-CZ" b="1" dirty="0">
                <a:solidFill>
                  <a:schemeClr val="accent2">
                    <a:lumMod val="75000"/>
                  </a:schemeClr>
                </a:solidFill>
              </a:rPr>
              <a:t>přiznán příspěvek na péči ve stupni III (těžká závislost) </a:t>
            </a:r>
            <a:r>
              <a:rPr lang="cs-CZ" dirty="0"/>
              <a:t>nebo </a:t>
            </a:r>
            <a:r>
              <a:rPr lang="cs-CZ" b="1" dirty="0">
                <a:solidFill>
                  <a:schemeClr val="accent2">
                    <a:lumMod val="75000"/>
                  </a:schemeClr>
                </a:solidFill>
              </a:rPr>
              <a:t>stupni IV (úplná závislost)</a:t>
            </a:r>
            <a:r>
              <a:rPr lang="cs-CZ" dirty="0">
                <a:solidFill>
                  <a:schemeClr val="accent2">
                    <a:lumMod val="75000"/>
                  </a:schemeClr>
                </a:solidFill>
              </a:rPr>
              <a:t>, </a:t>
            </a:r>
            <a:r>
              <a:rPr lang="cs-CZ" dirty="0"/>
              <a:t>a to ode dne právní moci rozhodnutí o přiznání této dávky, nebo je </a:t>
            </a:r>
            <a:r>
              <a:rPr lang="cs-CZ" b="1" dirty="0">
                <a:solidFill>
                  <a:schemeClr val="accent2">
                    <a:lumMod val="75000"/>
                  </a:schemeClr>
                </a:solidFill>
              </a:rPr>
              <a:t>osobou starší 70 let</a:t>
            </a:r>
            <a:endParaRPr lang="cs-CZ" dirty="0"/>
          </a:p>
          <a:p>
            <a:pPr lvl="0"/>
            <a:r>
              <a:rPr lang="cs-CZ" dirty="0"/>
              <a:t>byla </a:t>
            </a:r>
            <a:r>
              <a:rPr lang="cs-CZ" b="1" dirty="0">
                <a:solidFill>
                  <a:schemeClr val="accent2">
                    <a:lumMod val="75000"/>
                  </a:schemeClr>
                </a:solidFill>
              </a:rPr>
              <a:t>přiznána invalidita III. stupně</a:t>
            </a:r>
            <a:endParaRPr lang="cs-CZ" dirty="0"/>
          </a:p>
          <a:p>
            <a:pPr lvl="0"/>
            <a:r>
              <a:rPr lang="cs-CZ" b="1" dirty="0">
                <a:solidFill>
                  <a:schemeClr val="accent2">
                    <a:lumMod val="75000"/>
                  </a:schemeClr>
                </a:solidFill>
              </a:rPr>
              <a:t>v případech, kdy se jedná o důvody hodné zvláštního zřetele </a:t>
            </a:r>
            <a:r>
              <a:rPr lang="cs-CZ" b="1" i="1" dirty="0"/>
              <a:t>(osoby, které bydlí v odloučených lokalitách, kde se nenacházejí vhodné prodejny)</a:t>
            </a:r>
          </a:p>
          <a:p>
            <a:endParaRPr lang="cs-CZ" dirty="0"/>
          </a:p>
        </p:txBody>
      </p:sp>
    </p:spTree>
    <p:extLst>
      <p:ext uri="{BB962C8B-B14F-4D97-AF65-F5344CB8AC3E}">
        <p14:creationId xmlns:p14="http://schemas.microsoft.com/office/powerpoint/2010/main" val="17748091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5D7597-4246-4CB6-BFC6-166FA116F226}"/>
              </a:ext>
            </a:extLst>
          </p:cNvPr>
          <p:cNvSpPr>
            <a:spLocks noGrp="1"/>
          </p:cNvSpPr>
          <p:nvPr>
            <p:ph type="title"/>
          </p:nvPr>
        </p:nvSpPr>
        <p:spPr>
          <a:xfrm>
            <a:off x="1484309" y="106609"/>
            <a:ext cx="10018713" cy="681955"/>
          </a:xfrm>
        </p:spPr>
        <p:txBody>
          <a:bodyPr>
            <a:normAutofit fontScale="90000"/>
          </a:bodyPr>
          <a:lstStyle/>
          <a:p>
            <a:pPr algn="l"/>
            <a:r>
              <a:rPr lang="cs-CZ" b="1" dirty="0">
                <a:solidFill>
                  <a:schemeClr val="accent1">
                    <a:lumMod val="75000"/>
                  </a:schemeClr>
                </a:solidFill>
                <a:effectLst>
                  <a:outerShdw blurRad="38100" dist="38100" dir="2700000" algn="tl">
                    <a:srgbClr val="000000">
                      <a:alpha val="43137"/>
                    </a:srgbClr>
                  </a:outerShdw>
                </a:effectLst>
              </a:rPr>
              <a:t>Příspěvek na živobytí</a:t>
            </a:r>
            <a:endParaRPr lang="cs-CZ" dirty="0"/>
          </a:p>
        </p:txBody>
      </p:sp>
      <p:sp>
        <p:nvSpPr>
          <p:cNvPr id="3" name="Zástupný obsah 2">
            <a:extLst>
              <a:ext uri="{FF2B5EF4-FFF2-40B4-BE49-F238E27FC236}">
                <a16:creationId xmlns:a16="http://schemas.microsoft.com/office/drawing/2014/main" id="{FDD310F8-79F5-4BE3-94D8-E9AADB90C98A}"/>
              </a:ext>
            </a:extLst>
          </p:cNvPr>
          <p:cNvSpPr>
            <a:spLocks noGrp="1"/>
          </p:cNvSpPr>
          <p:nvPr>
            <p:ph idx="1"/>
          </p:nvPr>
        </p:nvSpPr>
        <p:spPr>
          <a:xfrm>
            <a:off x="1584978" y="864065"/>
            <a:ext cx="10478391" cy="5729681"/>
          </a:xfrm>
        </p:spPr>
        <p:txBody>
          <a:bodyPr anchor="t">
            <a:normAutofit fontScale="70000" lnSpcReduction="20000"/>
          </a:bodyPr>
          <a:lstStyle/>
          <a:p>
            <a:pPr marL="0" indent="0">
              <a:buNone/>
            </a:pPr>
            <a:r>
              <a:rPr lang="cs-CZ" sz="3400" b="1" dirty="0">
                <a:solidFill>
                  <a:schemeClr val="accent1"/>
                </a:solidFill>
                <a:effectLst>
                  <a:outerShdw blurRad="38100" dist="38100" dir="2700000" algn="tl">
                    <a:srgbClr val="000000">
                      <a:alpha val="43137"/>
                    </a:srgbClr>
                  </a:outerShdw>
                </a:effectLst>
              </a:rPr>
              <a:t>Výše dávky</a:t>
            </a:r>
          </a:p>
          <a:p>
            <a:pPr algn="just"/>
            <a:r>
              <a:rPr lang="cs-CZ" sz="3200" dirty="0"/>
              <a:t>výše příspěvku na živobytí  se stanovuje  jako  </a:t>
            </a:r>
            <a:r>
              <a:rPr lang="cs-CZ" sz="3200" b="1" dirty="0">
                <a:solidFill>
                  <a:schemeClr val="accent2">
                    <a:lumMod val="75000"/>
                  </a:schemeClr>
                </a:solidFill>
              </a:rPr>
              <a:t>rozdíl  mezi  živobytím  osoby či rodiny a jejich příjmem</a:t>
            </a:r>
            <a:r>
              <a:rPr lang="cs-CZ" sz="3200" b="1" dirty="0"/>
              <a:t>, od kterého se odečtou přiměřené náklady na bydlení</a:t>
            </a:r>
            <a:r>
              <a:rPr lang="cs-CZ" sz="3200" dirty="0"/>
              <a:t> </a:t>
            </a:r>
            <a:r>
              <a:rPr lang="cs-CZ" sz="3200" i="1" dirty="0">
                <a:solidFill>
                  <a:schemeClr val="accent4">
                    <a:lumMod val="75000"/>
                  </a:schemeClr>
                </a:solidFill>
              </a:rPr>
              <a:t>(přiměřené náklady na bydlení jsou odůvodněné náklady na bydlení, maximálně však do výše 30 %, v Praze 35 %, příjmu osoby či rodiny)</a:t>
            </a:r>
          </a:p>
          <a:p>
            <a:pPr marL="0" indent="0">
              <a:buNone/>
            </a:pPr>
            <a:endParaRPr lang="cs-CZ" sz="3200" u="sng" dirty="0"/>
          </a:p>
          <a:p>
            <a:pPr marL="0" indent="0">
              <a:buNone/>
            </a:pPr>
            <a:r>
              <a:rPr lang="cs-CZ" sz="3400" b="1" dirty="0">
                <a:solidFill>
                  <a:schemeClr val="accent4">
                    <a:lumMod val="75000"/>
                  </a:schemeClr>
                </a:solidFill>
                <a:effectLst>
                  <a:outerShdw blurRad="38100" dist="38100" dir="2700000" algn="tl">
                    <a:srgbClr val="000000">
                      <a:alpha val="43137"/>
                    </a:srgbClr>
                  </a:outerShdw>
                </a:effectLst>
              </a:rPr>
              <a:t>Započítávání příjmu</a:t>
            </a:r>
          </a:p>
          <a:p>
            <a:pPr algn="just"/>
            <a:r>
              <a:rPr lang="cs-CZ" sz="5100" b="1" dirty="0">
                <a:solidFill>
                  <a:schemeClr val="accent1"/>
                </a:solidFill>
              </a:rPr>
              <a:t>70%</a:t>
            </a:r>
            <a:r>
              <a:rPr lang="cs-CZ" sz="3200" b="1" dirty="0">
                <a:solidFill>
                  <a:schemeClr val="accent1"/>
                </a:solidFill>
              </a:rPr>
              <a:t> příjmů ze závislé činnosti </a:t>
            </a:r>
            <a:r>
              <a:rPr lang="cs-CZ" sz="3200" dirty="0"/>
              <a:t>po odpočtu daně z příjmu a pojistného na  sociální zabezpečení, příspěvku na státní politiku zaměstnanosti a pojistného na veřejném zdravotním pojištění a ze mzdových nároků vyplácených krajskou pobočkou ÚP podle zákona o ochraně zaměstnanců při platební neschopnosti zaměstnavatele </a:t>
            </a:r>
            <a:r>
              <a:rPr lang="cs-CZ" sz="3200" b="1" dirty="0"/>
              <a:t>=</a:t>
            </a:r>
            <a:r>
              <a:rPr lang="cs-CZ" sz="3200" b="1" dirty="0">
                <a:latin typeface="Times New Roman" panose="02020603050405020304" pitchFamily="18" charset="0"/>
                <a:cs typeface="Times New Roman" panose="02020603050405020304" pitchFamily="18" charset="0"/>
              </a:rPr>
              <a:t>˃</a:t>
            </a:r>
            <a:r>
              <a:rPr lang="cs-CZ" sz="3200" b="1" dirty="0"/>
              <a:t> tzv. čistý příjem</a:t>
            </a:r>
          </a:p>
          <a:p>
            <a:pPr algn="just"/>
            <a:r>
              <a:rPr lang="cs-CZ" sz="5100" b="1" dirty="0">
                <a:solidFill>
                  <a:schemeClr val="accent1"/>
                </a:solidFill>
              </a:rPr>
              <a:t>80% </a:t>
            </a:r>
            <a:r>
              <a:rPr lang="cs-CZ" sz="3200" b="1" dirty="0">
                <a:solidFill>
                  <a:schemeClr val="accent1"/>
                </a:solidFill>
              </a:rPr>
              <a:t>příjmů z nemocenských dávek, z podpory v nezaměstnanosti a při rekvalifikaci a z důchodů </a:t>
            </a:r>
            <a:r>
              <a:rPr lang="cs-CZ" sz="3200" dirty="0"/>
              <a:t>poskytnutých v rámci </a:t>
            </a:r>
            <a:r>
              <a:rPr lang="cs-CZ" sz="3200" b="1" dirty="0"/>
              <a:t>důchodového pojištění</a:t>
            </a:r>
            <a:endParaRPr lang="cs-CZ" sz="3200" dirty="0"/>
          </a:p>
          <a:p>
            <a:r>
              <a:rPr lang="cs-CZ" sz="5100" b="1" dirty="0">
                <a:solidFill>
                  <a:schemeClr val="accent1"/>
                </a:solidFill>
              </a:rPr>
              <a:t>100%</a:t>
            </a:r>
            <a:r>
              <a:rPr lang="cs-CZ" sz="3200" b="1" dirty="0">
                <a:solidFill>
                  <a:schemeClr val="accent1"/>
                </a:solidFill>
              </a:rPr>
              <a:t>  ostatní příjmy </a:t>
            </a:r>
            <a:r>
              <a:rPr lang="cs-CZ" sz="3200" b="1" i="1" dirty="0"/>
              <a:t>(přídavky na děti, rodičovský příspěvek, výživné)</a:t>
            </a:r>
            <a:endParaRPr lang="cs-CZ" sz="3200" i="1" dirty="0"/>
          </a:p>
          <a:p>
            <a:pPr marL="0" indent="0">
              <a:buNone/>
            </a:pPr>
            <a:r>
              <a:rPr lang="cs-CZ" sz="3200" dirty="0">
                <a:sym typeface="Wingdings 3" panose="05040102010807070707" pitchFamily="18" charset="2"/>
              </a:rPr>
              <a:t>       </a:t>
            </a:r>
            <a:r>
              <a:rPr lang="cs-CZ" sz="3200" dirty="0"/>
              <a:t>od příjmů se odečítají přiměřené náklady na bydlení</a:t>
            </a:r>
          </a:p>
          <a:p>
            <a:endParaRPr lang="cs-CZ" dirty="0"/>
          </a:p>
        </p:txBody>
      </p:sp>
    </p:spTree>
    <p:extLst>
      <p:ext uri="{BB962C8B-B14F-4D97-AF65-F5344CB8AC3E}">
        <p14:creationId xmlns:p14="http://schemas.microsoft.com/office/powerpoint/2010/main" val="38209358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5D7597-4246-4CB6-BFC6-166FA116F226}"/>
              </a:ext>
            </a:extLst>
          </p:cNvPr>
          <p:cNvSpPr>
            <a:spLocks noGrp="1"/>
          </p:cNvSpPr>
          <p:nvPr>
            <p:ph type="title"/>
          </p:nvPr>
        </p:nvSpPr>
        <p:spPr>
          <a:xfrm>
            <a:off x="1484309" y="106609"/>
            <a:ext cx="10018713" cy="681955"/>
          </a:xfrm>
        </p:spPr>
        <p:txBody>
          <a:bodyPr>
            <a:normAutofit fontScale="90000"/>
          </a:bodyPr>
          <a:lstStyle/>
          <a:p>
            <a:pPr algn="l"/>
            <a:r>
              <a:rPr lang="cs-CZ" b="1" dirty="0">
                <a:solidFill>
                  <a:schemeClr val="accent1">
                    <a:lumMod val="75000"/>
                  </a:schemeClr>
                </a:solidFill>
                <a:effectLst>
                  <a:outerShdw blurRad="38100" dist="38100" dir="2700000" algn="tl">
                    <a:srgbClr val="000000">
                      <a:alpha val="43137"/>
                    </a:srgbClr>
                  </a:outerShdw>
                </a:effectLst>
              </a:rPr>
              <a:t>Příspěvek na živobytí</a:t>
            </a:r>
            <a:endParaRPr lang="cs-CZ" dirty="0"/>
          </a:p>
        </p:txBody>
      </p:sp>
      <p:sp>
        <p:nvSpPr>
          <p:cNvPr id="3" name="Zástupný obsah 2">
            <a:extLst>
              <a:ext uri="{FF2B5EF4-FFF2-40B4-BE49-F238E27FC236}">
                <a16:creationId xmlns:a16="http://schemas.microsoft.com/office/drawing/2014/main" id="{FDD310F8-79F5-4BE3-94D8-E9AADB90C98A}"/>
              </a:ext>
            </a:extLst>
          </p:cNvPr>
          <p:cNvSpPr>
            <a:spLocks noGrp="1"/>
          </p:cNvSpPr>
          <p:nvPr>
            <p:ph idx="1"/>
          </p:nvPr>
        </p:nvSpPr>
        <p:spPr>
          <a:xfrm>
            <a:off x="1484308" y="864065"/>
            <a:ext cx="10646172" cy="5993935"/>
          </a:xfrm>
        </p:spPr>
        <p:txBody>
          <a:bodyPr anchor="t">
            <a:normAutofit/>
          </a:bodyPr>
          <a:lstStyle/>
          <a:p>
            <a:pPr marL="0" indent="0" algn="just">
              <a:buNone/>
            </a:pPr>
            <a:r>
              <a:rPr lang="cs-CZ" b="1" dirty="0">
                <a:solidFill>
                  <a:schemeClr val="accent4">
                    <a:lumMod val="75000"/>
                  </a:schemeClr>
                </a:solidFill>
                <a:effectLst>
                  <a:outerShdw blurRad="38100" dist="38100" dir="2700000" algn="tl">
                    <a:srgbClr val="000000">
                      <a:alpha val="43137"/>
                    </a:srgbClr>
                  </a:outerShdw>
                </a:effectLst>
              </a:rPr>
              <a:t>Životní a existenční minimum</a:t>
            </a:r>
          </a:p>
          <a:p>
            <a:pPr algn="just">
              <a:spcAft>
                <a:spcPts val="300"/>
              </a:spcAft>
            </a:pPr>
            <a:r>
              <a:rPr lang="cs-CZ" sz="1800" dirty="0"/>
              <a:t>částka živobytí je </a:t>
            </a:r>
            <a:r>
              <a:rPr lang="cs-CZ" sz="1800" b="1" dirty="0"/>
              <a:t>stanovena pro každou osobu individuálně</a:t>
            </a:r>
            <a:r>
              <a:rPr lang="cs-CZ" sz="1800" dirty="0"/>
              <a:t>, a to na základě hodnocení její snahy a možností </a:t>
            </a:r>
          </a:p>
          <a:p>
            <a:pPr algn="just">
              <a:spcAft>
                <a:spcPts val="300"/>
              </a:spcAft>
            </a:pPr>
            <a:r>
              <a:rPr lang="cs-CZ" sz="1800" dirty="0"/>
              <a:t>pro stanovení částky živobytí okruhu společně posuzovaných osob se jednotlivé částky živobytí osob sčítají </a:t>
            </a:r>
          </a:p>
          <a:p>
            <a:pPr algn="just">
              <a:spcAft>
                <a:spcPts val="300"/>
              </a:spcAft>
            </a:pPr>
            <a:r>
              <a:rPr lang="cs-CZ" sz="1800" b="1" dirty="0">
                <a:solidFill>
                  <a:schemeClr val="accent2">
                    <a:lumMod val="75000"/>
                  </a:schemeClr>
                </a:solidFill>
              </a:rPr>
              <a:t>částka živobytí se odvíjí od částek existenčního a  životního minima</a:t>
            </a:r>
          </a:p>
          <a:p>
            <a:pPr marL="0" indent="0" algn="just">
              <a:spcAft>
                <a:spcPts val="300"/>
              </a:spcAft>
              <a:buNone/>
            </a:pPr>
            <a:r>
              <a:rPr lang="cs-CZ" sz="1800" dirty="0">
                <a:sym typeface="Wingdings 3" panose="05040102010807070707" pitchFamily="18" charset="2"/>
              </a:rPr>
              <a:t>v některých případech je </a:t>
            </a:r>
            <a:r>
              <a:rPr lang="cs-CZ" sz="1800" b="1" dirty="0">
                <a:sym typeface="Wingdings 3" panose="05040102010807070707" pitchFamily="18" charset="2"/>
              </a:rPr>
              <a:t>dávka jen ve výši existenčního minima </a:t>
            </a:r>
            <a:r>
              <a:rPr lang="cs-CZ" sz="1800" i="1" dirty="0">
                <a:solidFill>
                  <a:schemeClr val="tx1">
                    <a:lumMod val="75000"/>
                    <a:lumOff val="25000"/>
                  </a:schemeClr>
                </a:solidFill>
                <a:sym typeface="Wingdings 3" panose="05040102010807070707" pitchFamily="18" charset="2"/>
              </a:rPr>
              <a:t>(dlužné výživné žadatele vice než 3 měsíce, ukončení pracovního poměru z důvodu hrubého porušení v posledních 6 měsících, pobyt ve zdravotnickém zařízení po celý kalendářní měsíc)</a:t>
            </a:r>
            <a:endParaRPr lang="cs-CZ" sz="1800" i="1" dirty="0">
              <a:solidFill>
                <a:schemeClr val="tx1">
                  <a:lumMod val="75000"/>
                  <a:lumOff val="25000"/>
                </a:schemeClr>
              </a:solidFill>
            </a:endParaRPr>
          </a:p>
          <a:p>
            <a:pPr algn="just"/>
            <a:endParaRPr lang="cs-CZ" sz="1800" dirty="0"/>
          </a:p>
          <a:p>
            <a:pPr marL="0" indent="0" algn="just">
              <a:buNone/>
            </a:pPr>
            <a:endParaRPr lang="cs-CZ" sz="1800" dirty="0"/>
          </a:p>
        </p:txBody>
      </p:sp>
      <p:graphicFrame>
        <p:nvGraphicFramePr>
          <p:cNvPr id="4" name="Tabulka 3">
            <a:extLst>
              <a:ext uri="{FF2B5EF4-FFF2-40B4-BE49-F238E27FC236}">
                <a16:creationId xmlns:a16="http://schemas.microsoft.com/office/drawing/2014/main" id="{4B265DAA-9667-478C-8288-C154F821229B}"/>
              </a:ext>
            </a:extLst>
          </p:cNvPr>
          <p:cNvGraphicFramePr>
            <a:graphicFrameLocks noGrp="1"/>
          </p:cNvGraphicFramePr>
          <p:nvPr>
            <p:extLst/>
          </p:nvPr>
        </p:nvGraphicFramePr>
        <p:xfrm>
          <a:off x="2456763" y="3656013"/>
          <a:ext cx="9673717" cy="3095378"/>
        </p:xfrm>
        <a:graphic>
          <a:graphicData uri="http://schemas.openxmlformats.org/drawingml/2006/table">
            <a:tbl>
              <a:tblPr firstRow="1" firstCol="1" bandRow="1">
                <a:effectLst>
                  <a:outerShdw blurRad="50800" dist="38100" dir="16200000" rotWithShape="0">
                    <a:prstClr val="black">
                      <a:alpha val="40000"/>
                    </a:prstClr>
                  </a:outerShdw>
                </a:effectLst>
                <a:tableStyleId>{5C22544A-7EE6-4342-B048-85BDC9FD1C3A}</a:tableStyleId>
              </a:tblPr>
              <a:tblGrid>
                <a:gridCol w="4104056">
                  <a:extLst>
                    <a:ext uri="{9D8B030D-6E8A-4147-A177-3AD203B41FA5}">
                      <a16:colId xmlns:a16="http://schemas.microsoft.com/office/drawing/2014/main" val="157540584"/>
                    </a:ext>
                  </a:extLst>
                </a:gridCol>
                <a:gridCol w="2800363">
                  <a:extLst>
                    <a:ext uri="{9D8B030D-6E8A-4147-A177-3AD203B41FA5}">
                      <a16:colId xmlns:a16="http://schemas.microsoft.com/office/drawing/2014/main" val="3264886389"/>
                    </a:ext>
                  </a:extLst>
                </a:gridCol>
                <a:gridCol w="2769298">
                  <a:extLst>
                    <a:ext uri="{9D8B030D-6E8A-4147-A177-3AD203B41FA5}">
                      <a16:colId xmlns:a16="http://schemas.microsoft.com/office/drawing/2014/main" val="1947944703"/>
                    </a:ext>
                  </a:extLst>
                </a:gridCol>
              </a:tblGrid>
              <a:tr h="299797">
                <a:tc>
                  <a:txBody>
                    <a:bodyPr/>
                    <a:lstStyle/>
                    <a:p>
                      <a:pPr>
                        <a:lnSpc>
                          <a:spcPct val="107000"/>
                        </a:lnSpc>
                        <a:spcAft>
                          <a:spcPts val="0"/>
                        </a:spcAft>
                      </a:pPr>
                      <a:r>
                        <a:rPr lang="cs-CZ" sz="2000" dirty="0">
                          <a:solidFill>
                            <a:schemeClr val="tx1"/>
                          </a:solidFill>
                          <a:effectLst/>
                        </a:rPr>
                        <a:t>Částky životního minima</a:t>
                      </a:r>
                      <a:endParaRPr lang="cs-CZ"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800" dirty="0">
                          <a:effectLst/>
                        </a:rPr>
                        <a:t>do 31. 3. 2020</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800" dirty="0">
                          <a:effectLst/>
                        </a:rPr>
                        <a:t>od 1. 4. 2020</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1702834"/>
                  </a:ext>
                </a:extLst>
              </a:tr>
              <a:tr h="269806">
                <a:tc>
                  <a:txBody>
                    <a:bodyPr/>
                    <a:lstStyle/>
                    <a:p>
                      <a:pPr>
                        <a:lnSpc>
                          <a:spcPct val="107000"/>
                        </a:lnSpc>
                        <a:spcAft>
                          <a:spcPts val="0"/>
                        </a:spcAft>
                      </a:pPr>
                      <a:r>
                        <a:rPr lang="cs-CZ" sz="1800" dirty="0">
                          <a:effectLst/>
                        </a:rPr>
                        <a:t>Životní minimum jednotlivce</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cs-CZ" sz="1800" b="1" dirty="0">
                          <a:effectLst/>
                        </a:rPr>
                        <a:t>3410,-Kč</a:t>
                      </a:r>
                      <a:endParaRPr lang="cs-CZ"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cs-CZ" sz="1800" b="1" dirty="0">
                          <a:solidFill>
                            <a:schemeClr val="accent4">
                              <a:lumMod val="75000"/>
                            </a:schemeClr>
                          </a:solidFill>
                          <a:effectLst/>
                        </a:rPr>
                        <a:t>3860,-Kč</a:t>
                      </a:r>
                      <a:endParaRPr lang="cs-CZ" sz="1800" b="1"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82885415"/>
                  </a:ext>
                </a:extLst>
              </a:tr>
              <a:tr h="397163">
                <a:tc>
                  <a:txBody>
                    <a:bodyPr/>
                    <a:lstStyle/>
                    <a:p>
                      <a:pPr>
                        <a:lnSpc>
                          <a:spcPct val="107000"/>
                        </a:lnSpc>
                        <a:spcAft>
                          <a:spcPts val="0"/>
                        </a:spcAft>
                      </a:pPr>
                      <a:r>
                        <a:rPr lang="cs-CZ" sz="1800">
                          <a:effectLst/>
                        </a:rPr>
                        <a:t>Životní minimum první osoby v pořadí</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cs-CZ" sz="1800" b="1" dirty="0">
                          <a:effectLst/>
                        </a:rPr>
                        <a:t>3140,-Kč</a:t>
                      </a:r>
                      <a:endParaRPr lang="cs-CZ"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cs-CZ" sz="1800" b="1" dirty="0">
                          <a:solidFill>
                            <a:schemeClr val="accent4">
                              <a:lumMod val="75000"/>
                            </a:schemeClr>
                          </a:solidFill>
                          <a:effectLst/>
                        </a:rPr>
                        <a:t>3550,-Kč</a:t>
                      </a:r>
                      <a:endParaRPr lang="cs-CZ" sz="1800" b="1"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78098650"/>
                  </a:ext>
                </a:extLst>
              </a:tr>
              <a:tr h="397163">
                <a:tc>
                  <a:txBody>
                    <a:bodyPr/>
                    <a:lstStyle/>
                    <a:p>
                      <a:pPr>
                        <a:lnSpc>
                          <a:spcPct val="107000"/>
                        </a:lnSpc>
                        <a:spcAft>
                          <a:spcPts val="0"/>
                        </a:spcAft>
                      </a:pPr>
                      <a:r>
                        <a:rPr lang="cs-CZ" sz="1800">
                          <a:effectLst/>
                        </a:rPr>
                        <a:t>Životní minimum druhé a další osoby</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cs-CZ" sz="1800" b="1" dirty="0">
                          <a:effectLst/>
                        </a:rPr>
                        <a:t>2830,-Kč</a:t>
                      </a:r>
                      <a:endParaRPr lang="cs-CZ"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cs-CZ" sz="1800" b="1" dirty="0">
                          <a:solidFill>
                            <a:schemeClr val="accent4">
                              <a:lumMod val="75000"/>
                            </a:schemeClr>
                          </a:solidFill>
                          <a:effectLst/>
                        </a:rPr>
                        <a:t>3200,-Kč</a:t>
                      </a:r>
                      <a:endParaRPr lang="cs-CZ" sz="1800" b="1"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12784626"/>
                  </a:ext>
                </a:extLst>
              </a:tr>
              <a:tr h="834460">
                <a:tc>
                  <a:txBody>
                    <a:bodyPr/>
                    <a:lstStyle/>
                    <a:p>
                      <a:pPr>
                        <a:lnSpc>
                          <a:spcPct val="107000"/>
                        </a:lnSpc>
                        <a:spcAft>
                          <a:spcPts val="0"/>
                        </a:spcAft>
                      </a:pPr>
                      <a:r>
                        <a:rPr lang="cs-CZ" sz="1800" dirty="0">
                          <a:effectLst/>
                        </a:rPr>
                        <a:t>Životní minimum nezaopatřeného dítěte</a:t>
                      </a:r>
                    </a:p>
                    <a:p>
                      <a:pPr>
                        <a:lnSpc>
                          <a:spcPct val="107000"/>
                        </a:lnSpc>
                        <a:spcAft>
                          <a:spcPts val="0"/>
                        </a:spcAft>
                      </a:pPr>
                      <a:r>
                        <a:rPr lang="cs-CZ" sz="1800" dirty="0">
                          <a:solidFill>
                            <a:schemeClr val="tx1"/>
                          </a:solidFill>
                          <a:effectLst/>
                        </a:rPr>
                        <a:t>do 6 let</a:t>
                      </a:r>
                      <a:endParaRPr lang="cs-CZ"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cs-CZ" sz="1800" b="1" dirty="0">
                          <a:effectLst/>
                        </a:rPr>
                        <a:t> </a:t>
                      </a:r>
                    </a:p>
                    <a:p>
                      <a:pPr algn="r">
                        <a:lnSpc>
                          <a:spcPct val="107000"/>
                        </a:lnSpc>
                        <a:spcAft>
                          <a:spcPts val="0"/>
                        </a:spcAft>
                      </a:pPr>
                      <a:endParaRPr lang="cs-CZ" sz="1800" b="1" dirty="0">
                        <a:effectLst/>
                      </a:endParaRPr>
                    </a:p>
                    <a:p>
                      <a:pPr algn="r">
                        <a:lnSpc>
                          <a:spcPct val="107000"/>
                        </a:lnSpc>
                        <a:spcAft>
                          <a:spcPts val="0"/>
                        </a:spcAft>
                      </a:pPr>
                      <a:r>
                        <a:rPr lang="cs-CZ" sz="1800" b="1" dirty="0">
                          <a:effectLst/>
                        </a:rPr>
                        <a:t>1740,-Kč</a:t>
                      </a:r>
                      <a:endParaRPr lang="cs-CZ"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cs-CZ" sz="1800" b="1" dirty="0">
                          <a:solidFill>
                            <a:schemeClr val="accent4">
                              <a:lumMod val="75000"/>
                            </a:schemeClr>
                          </a:solidFill>
                          <a:effectLst/>
                        </a:rPr>
                        <a:t> </a:t>
                      </a:r>
                    </a:p>
                    <a:p>
                      <a:pPr algn="r">
                        <a:lnSpc>
                          <a:spcPct val="107000"/>
                        </a:lnSpc>
                        <a:spcAft>
                          <a:spcPts val="0"/>
                        </a:spcAft>
                      </a:pPr>
                      <a:endParaRPr lang="cs-CZ" sz="1800" b="1" dirty="0">
                        <a:solidFill>
                          <a:schemeClr val="accent4">
                            <a:lumMod val="75000"/>
                          </a:schemeClr>
                        </a:solidFill>
                        <a:effectLst/>
                      </a:endParaRPr>
                    </a:p>
                    <a:p>
                      <a:pPr algn="r">
                        <a:lnSpc>
                          <a:spcPct val="107000"/>
                        </a:lnSpc>
                        <a:spcAft>
                          <a:spcPts val="0"/>
                        </a:spcAft>
                      </a:pPr>
                      <a:r>
                        <a:rPr lang="cs-CZ" sz="1800" b="1" dirty="0">
                          <a:solidFill>
                            <a:schemeClr val="accent4">
                              <a:lumMod val="75000"/>
                            </a:schemeClr>
                          </a:solidFill>
                          <a:effectLst/>
                        </a:rPr>
                        <a:t>1970,-Kč</a:t>
                      </a:r>
                      <a:endParaRPr lang="cs-CZ" sz="1800" b="1"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167535298"/>
                  </a:ext>
                </a:extLst>
              </a:tr>
              <a:tr h="269806">
                <a:tc>
                  <a:txBody>
                    <a:bodyPr/>
                    <a:lstStyle/>
                    <a:p>
                      <a:pPr>
                        <a:lnSpc>
                          <a:spcPct val="107000"/>
                        </a:lnSpc>
                        <a:spcAft>
                          <a:spcPts val="0"/>
                        </a:spcAft>
                      </a:pPr>
                      <a:r>
                        <a:rPr lang="cs-CZ" sz="1800" dirty="0">
                          <a:solidFill>
                            <a:schemeClr val="tx1"/>
                          </a:solidFill>
                          <a:effectLst/>
                        </a:rPr>
                        <a:t>od 6 do 15 let</a:t>
                      </a:r>
                      <a:endParaRPr lang="cs-CZ"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cs-CZ" sz="1800" b="1" dirty="0">
                          <a:effectLst/>
                        </a:rPr>
                        <a:t>2140,-Kč</a:t>
                      </a:r>
                      <a:endParaRPr lang="cs-CZ"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cs-CZ" sz="1800" b="1" dirty="0">
                          <a:solidFill>
                            <a:schemeClr val="accent4">
                              <a:lumMod val="75000"/>
                            </a:schemeClr>
                          </a:solidFill>
                          <a:effectLst/>
                        </a:rPr>
                        <a:t>2420,-Kč</a:t>
                      </a:r>
                      <a:endParaRPr lang="cs-CZ" sz="1800" b="1"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5549179"/>
                  </a:ext>
                </a:extLst>
              </a:tr>
              <a:tr h="269806">
                <a:tc>
                  <a:txBody>
                    <a:bodyPr/>
                    <a:lstStyle/>
                    <a:p>
                      <a:pPr>
                        <a:lnSpc>
                          <a:spcPct val="107000"/>
                        </a:lnSpc>
                        <a:spcAft>
                          <a:spcPts val="0"/>
                        </a:spcAft>
                      </a:pPr>
                      <a:r>
                        <a:rPr lang="cs-CZ" sz="1800" dirty="0">
                          <a:solidFill>
                            <a:schemeClr val="tx1"/>
                          </a:solidFill>
                          <a:effectLst/>
                        </a:rPr>
                        <a:t>od 15 let do 26 let</a:t>
                      </a:r>
                      <a:endParaRPr lang="cs-CZ"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cs-CZ" sz="1800" b="1" dirty="0">
                          <a:effectLst/>
                        </a:rPr>
                        <a:t>2450,-Kč</a:t>
                      </a:r>
                      <a:endParaRPr lang="cs-CZ"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cs-CZ" sz="1800" b="1" dirty="0">
                          <a:solidFill>
                            <a:schemeClr val="accent4">
                              <a:lumMod val="75000"/>
                            </a:schemeClr>
                          </a:solidFill>
                          <a:effectLst/>
                        </a:rPr>
                        <a:t>2770,-Kč</a:t>
                      </a:r>
                      <a:endParaRPr lang="cs-CZ" sz="1800" b="1"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37166295"/>
                  </a:ext>
                </a:extLst>
              </a:tr>
              <a:tr h="269806">
                <a:tc>
                  <a:txBody>
                    <a:bodyPr/>
                    <a:lstStyle/>
                    <a:p>
                      <a:pPr>
                        <a:lnSpc>
                          <a:spcPct val="107000"/>
                        </a:lnSpc>
                        <a:spcAft>
                          <a:spcPts val="0"/>
                        </a:spcAft>
                      </a:pPr>
                      <a:r>
                        <a:rPr lang="cs-CZ" sz="1800" dirty="0">
                          <a:effectLst/>
                        </a:rPr>
                        <a:t>Existenční minimum</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r">
                        <a:lnSpc>
                          <a:spcPct val="107000"/>
                        </a:lnSpc>
                        <a:spcAft>
                          <a:spcPts val="0"/>
                        </a:spcAft>
                      </a:pPr>
                      <a:r>
                        <a:rPr lang="cs-CZ" sz="1800" b="1" dirty="0">
                          <a:effectLst/>
                        </a:rPr>
                        <a:t>2200,-Kč</a:t>
                      </a:r>
                      <a:endParaRPr lang="cs-CZ"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r">
                        <a:lnSpc>
                          <a:spcPct val="107000"/>
                        </a:lnSpc>
                        <a:spcAft>
                          <a:spcPts val="0"/>
                        </a:spcAft>
                      </a:pPr>
                      <a:r>
                        <a:rPr lang="cs-CZ" sz="1800" b="1" dirty="0">
                          <a:solidFill>
                            <a:schemeClr val="accent4">
                              <a:lumMod val="75000"/>
                            </a:schemeClr>
                          </a:solidFill>
                          <a:effectLst/>
                        </a:rPr>
                        <a:t>2490,-Kč</a:t>
                      </a:r>
                      <a:endParaRPr lang="cs-CZ" sz="1800" b="1"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extLst>
                  <a:ext uri="{0D108BD9-81ED-4DB2-BD59-A6C34878D82A}">
                    <a16:rowId xmlns:a16="http://schemas.microsoft.com/office/drawing/2014/main" val="1232480589"/>
                  </a:ext>
                </a:extLst>
              </a:tr>
            </a:tbl>
          </a:graphicData>
        </a:graphic>
      </p:graphicFrame>
    </p:spTree>
    <p:extLst>
      <p:ext uri="{BB962C8B-B14F-4D97-AF65-F5344CB8AC3E}">
        <p14:creationId xmlns:p14="http://schemas.microsoft.com/office/powerpoint/2010/main" val="1047279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Základní principy rodinného hospodaření</a:t>
            </a:r>
          </a:p>
        </p:txBody>
      </p:sp>
      <p:sp>
        <p:nvSpPr>
          <p:cNvPr id="3" name="Zástupný symbol pro obsah 2"/>
          <p:cNvSpPr>
            <a:spLocks noGrp="1"/>
          </p:cNvSpPr>
          <p:nvPr>
            <p:ph idx="1"/>
          </p:nvPr>
        </p:nvSpPr>
        <p:spPr/>
        <p:txBody>
          <a:bodyPr/>
          <a:lstStyle/>
          <a:p>
            <a:r>
              <a:rPr lang="cs-CZ" dirty="0"/>
              <a:t>Tímto seřazením se vyhnete tomu, že </a:t>
            </a:r>
            <a:r>
              <a:rPr lang="cs-CZ" dirty="0" smtClean="0"/>
              <a:t>by uživatelé </a:t>
            </a:r>
            <a:r>
              <a:rPr lang="cs-CZ" dirty="0"/>
              <a:t>propásli důležité termíny plateb nebo že byste své finance investovali do věcí nedůležitých a na důležité </a:t>
            </a:r>
            <a:r>
              <a:rPr lang="cs-CZ" dirty="0" smtClean="0"/>
              <a:t>by </a:t>
            </a:r>
            <a:r>
              <a:rPr lang="cs-CZ" dirty="0"/>
              <a:t>již neměli prostředky. </a:t>
            </a:r>
            <a:endParaRPr lang="cs-CZ" dirty="0" smtClean="0"/>
          </a:p>
          <a:p>
            <a:r>
              <a:rPr lang="cs-CZ" dirty="0" smtClean="0"/>
              <a:t>Své další </a:t>
            </a:r>
            <a:r>
              <a:rPr lang="cs-CZ" dirty="0"/>
              <a:t>výdaje </a:t>
            </a:r>
            <a:r>
              <a:rPr lang="cs-CZ" dirty="0" smtClean="0"/>
              <a:t>by uživatelé </a:t>
            </a:r>
            <a:r>
              <a:rPr lang="cs-CZ" dirty="0"/>
              <a:t>měli rozdělovat do položek od 1. hromádky do 4. hromádky. Ideálně </a:t>
            </a:r>
            <a:r>
              <a:rPr lang="cs-CZ" dirty="0" smtClean="0"/>
              <a:t>by </a:t>
            </a:r>
            <a:r>
              <a:rPr lang="cs-CZ" dirty="0"/>
              <a:t>měli přikročit k následující hromádce, až po naplnění hromádky stávající</a:t>
            </a:r>
            <a:r>
              <a:rPr lang="cs-CZ" dirty="0" smtClean="0"/>
              <a:t>.</a:t>
            </a:r>
          </a:p>
          <a:p>
            <a:r>
              <a:rPr lang="cs-CZ" dirty="0" smtClean="0"/>
              <a:t>Je možné využít pravidelného strhávání plateb, aby nedocházelo nesmyslného přečerpání rozpočtu z důvodu utrácení.</a:t>
            </a:r>
            <a:endParaRPr lang="cs-CZ" dirty="0"/>
          </a:p>
          <a:p>
            <a:endParaRPr lang="cs-CZ" dirty="0"/>
          </a:p>
        </p:txBody>
      </p:sp>
    </p:spTree>
    <p:extLst>
      <p:ext uri="{BB962C8B-B14F-4D97-AF65-F5344CB8AC3E}">
        <p14:creationId xmlns:p14="http://schemas.microsoft.com/office/powerpoint/2010/main" val="203954719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5D7597-4246-4CB6-BFC6-166FA116F226}"/>
              </a:ext>
            </a:extLst>
          </p:cNvPr>
          <p:cNvSpPr>
            <a:spLocks noGrp="1"/>
          </p:cNvSpPr>
          <p:nvPr>
            <p:ph type="title"/>
          </p:nvPr>
        </p:nvSpPr>
        <p:spPr>
          <a:xfrm>
            <a:off x="1484309" y="106609"/>
            <a:ext cx="10018713" cy="681955"/>
          </a:xfrm>
        </p:spPr>
        <p:txBody>
          <a:bodyPr>
            <a:normAutofit fontScale="90000"/>
          </a:bodyPr>
          <a:lstStyle/>
          <a:p>
            <a:pPr algn="l"/>
            <a:r>
              <a:rPr lang="cs-CZ" b="1" dirty="0">
                <a:solidFill>
                  <a:schemeClr val="accent1">
                    <a:lumMod val="75000"/>
                  </a:schemeClr>
                </a:solidFill>
                <a:effectLst>
                  <a:outerShdw blurRad="38100" dist="38100" dir="2700000" algn="tl">
                    <a:srgbClr val="000000">
                      <a:alpha val="43137"/>
                    </a:srgbClr>
                  </a:outerShdw>
                </a:effectLst>
              </a:rPr>
              <a:t>Příspěvek na živobytí</a:t>
            </a:r>
            <a:endParaRPr lang="cs-CZ" dirty="0"/>
          </a:p>
        </p:txBody>
      </p:sp>
      <p:sp>
        <p:nvSpPr>
          <p:cNvPr id="3" name="Zástupný obsah 2">
            <a:extLst>
              <a:ext uri="{FF2B5EF4-FFF2-40B4-BE49-F238E27FC236}">
                <a16:creationId xmlns:a16="http://schemas.microsoft.com/office/drawing/2014/main" id="{FDD310F8-79F5-4BE3-94D8-E9AADB90C98A}"/>
              </a:ext>
            </a:extLst>
          </p:cNvPr>
          <p:cNvSpPr>
            <a:spLocks noGrp="1"/>
          </p:cNvSpPr>
          <p:nvPr>
            <p:ph idx="1"/>
          </p:nvPr>
        </p:nvSpPr>
        <p:spPr>
          <a:xfrm>
            <a:off x="1584978" y="864065"/>
            <a:ext cx="10607022" cy="5578680"/>
          </a:xfrm>
        </p:spPr>
        <p:txBody>
          <a:bodyPr anchor="t">
            <a:normAutofit fontScale="92500" lnSpcReduction="20000"/>
          </a:bodyPr>
          <a:lstStyle/>
          <a:p>
            <a:pPr marL="0" indent="0">
              <a:buNone/>
            </a:pPr>
            <a:r>
              <a:rPr lang="cs-CZ" b="1" dirty="0">
                <a:solidFill>
                  <a:schemeClr val="accent4">
                    <a:lumMod val="75000"/>
                  </a:schemeClr>
                </a:solidFill>
                <a:effectLst>
                  <a:outerShdw blurRad="38100" dist="38100" dir="2700000" algn="tl">
                    <a:srgbClr val="000000">
                      <a:alpha val="43137"/>
                    </a:srgbClr>
                  </a:outerShdw>
                </a:effectLst>
              </a:rPr>
              <a:t>Navýšení částky živobytí o dietní stravování</a:t>
            </a:r>
          </a:p>
          <a:p>
            <a:pPr algn="just"/>
            <a:r>
              <a:rPr lang="cs-CZ" dirty="0"/>
              <a:t>v některých případech může být částka životního minima navýšena </a:t>
            </a:r>
            <a:r>
              <a:rPr lang="cs-CZ" b="1" dirty="0"/>
              <a:t>o dietní stravování:</a:t>
            </a:r>
          </a:p>
          <a:p>
            <a:pPr marL="685800" lvl="1">
              <a:buClr>
                <a:schemeClr val="accent1"/>
              </a:buClr>
              <a:buSzPct val="100000"/>
              <a:buFont typeface="Wingdings" panose="05000000000000000000" pitchFamily="2" charset="2"/>
              <a:buChar char="ü"/>
            </a:pPr>
            <a:r>
              <a:rPr lang="cs-CZ" b="1" dirty="0" err="1"/>
              <a:t>nízkobílkovinná</a:t>
            </a:r>
            <a:r>
              <a:rPr lang="cs-CZ" b="1" dirty="0"/>
              <a:t> </a:t>
            </a:r>
            <a:r>
              <a:rPr lang="cs-CZ" b="1" i="1" dirty="0">
                <a:solidFill>
                  <a:schemeClr val="accent1"/>
                </a:solidFill>
              </a:rPr>
              <a:t>( 1.380,- Kč)</a:t>
            </a:r>
          </a:p>
          <a:p>
            <a:pPr marL="685800" lvl="1">
              <a:buClr>
                <a:schemeClr val="accent1"/>
              </a:buClr>
              <a:buSzPct val="100000"/>
              <a:buFont typeface="Wingdings" panose="05000000000000000000" pitchFamily="2" charset="2"/>
              <a:buChar char="ü"/>
            </a:pPr>
            <a:r>
              <a:rPr lang="cs-CZ" b="1" dirty="0"/>
              <a:t>při dialýze </a:t>
            </a:r>
            <a:r>
              <a:rPr lang="cs-CZ" b="1" i="1" dirty="0">
                <a:solidFill>
                  <a:schemeClr val="accent1"/>
                </a:solidFill>
              </a:rPr>
              <a:t>( 1.000,-Kč)</a:t>
            </a:r>
          </a:p>
          <a:p>
            <a:pPr marL="685800" lvl="1">
              <a:buClr>
                <a:schemeClr val="accent1"/>
              </a:buClr>
              <a:buSzPct val="100000"/>
              <a:buFont typeface="Wingdings" panose="05000000000000000000" pitchFamily="2" charset="2"/>
              <a:buChar char="ü"/>
            </a:pPr>
            <a:r>
              <a:rPr lang="cs-CZ" b="1" dirty="0" err="1"/>
              <a:t>nízkocholesterolová</a:t>
            </a:r>
            <a:r>
              <a:rPr lang="cs-CZ" b="1" dirty="0"/>
              <a:t>, </a:t>
            </a:r>
            <a:r>
              <a:rPr lang="cs-CZ" b="1" dirty="0" err="1"/>
              <a:t>hypercholesterolemie</a:t>
            </a:r>
            <a:r>
              <a:rPr lang="cs-CZ" b="1" dirty="0"/>
              <a:t>, </a:t>
            </a:r>
            <a:r>
              <a:rPr lang="cs-CZ" b="1" dirty="0" err="1"/>
              <a:t>hyperlipoproteinemie</a:t>
            </a:r>
            <a:r>
              <a:rPr lang="cs-CZ" b="1" dirty="0"/>
              <a:t> </a:t>
            </a:r>
            <a:r>
              <a:rPr lang="cs-CZ" b="1" i="1" dirty="0">
                <a:solidFill>
                  <a:schemeClr val="accent1"/>
                </a:solidFill>
              </a:rPr>
              <a:t>( 1.050,-)</a:t>
            </a:r>
          </a:p>
          <a:p>
            <a:pPr marL="685800" lvl="1">
              <a:buClr>
                <a:schemeClr val="accent1"/>
              </a:buClr>
              <a:buSzPct val="100000"/>
              <a:buFont typeface="Wingdings" panose="05000000000000000000" pitchFamily="2" charset="2"/>
              <a:buChar char="ü"/>
            </a:pPr>
            <a:r>
              <a:rPr lang="cs-CZ" b="1" dirty="0"/>
              <a:t>diabetická </a:t>
            </a:r>
            <a:r>
              <a:rPr lang="cs-CZ" b="1" i="1" dirty="0">
                <a:solidFill>
                  <a:schemeClr val="accent1"/>
                </a:solidFill>
              </a:rPr>
              <a:t>(1.130,- Kč)</a:t>
            </a:r>
          </a:p>
          <a:p>
            <a:pPr marL="685800" lvl="1">
              <a:buClr>
                <a:schemeClr val="accent1"/>
              </a:buClr>
              <a:buSzPct val="100000"/>
              <a:buFont typeface="Wingdings" panose="05000000000000000000" pitchFamily="2" charset="2"/>
              <a:buChar char="ü"/>
            </a:pPr>
            <a:r>
              <a:rPr lang="cs-CZ" b="1" dirty="0"/>
              <a:t>fenylketonurie </a:t>
            </a:r>
            <a:r>
              <a:rPr lang="cs-CZ" b="1" dirty="0">
                <a:solidFill>
                  <a:schemeClr val="accent1"/>
                </a:solidFill>
              </a:rPr>
              <a:t>(2.220,- Kč)</a:t>
            </a:r>
          </a:p>
          <a:p>
            <a:pPr marL="685800" lvl="1">
              <a:buClr>
                <a:schemeClr val="accent1"/>
              </a:buClr>
              <a:buSzPct val="100000"/>
              <a:buFont typeface="Wingdings" panose="05000000000000000000" pitchFamily="2" charset="2"/>
              <a:buChar char="ü"/>
            </a:pPr>
            <a:r>
              <a:rPr lang="cs-CZ" b="1" dirty="0"/>
              <a:t>celiakie </a:t>
            </a:r>
            <a:r>
              <a:rPr lang="cs-CZ" b="1" i="1" dirty="0">
                <a:solidFill>
                  <a:schemeClr val="accent1"/>
                </a:solidFill>
              </a:rPr>
              <a:t>(2. 800,- Kč)</a:t>
            </a:r>
          </a:p>
          <a:p>
            <a:pPr marL="685800" lvl="1">
              <a:buClr>
                <a:schemeClr val="accent1"/>
              </a:buClr>
              <a:buSzPct val="100000"/>
              <a:buFont typeface="Wingdings" panose="05000000000000000000" pitchFamily="2" charset="2"/>
              <a:buChar char="ü"/>
            </a:pPr>
            <a:r>
              <a:rPr lang="cs-CZ" b="1" dirty="0"/>
              <a:t>osteoporóza </a:t>
            </a:r>
            <a:r>
              <a:rPr lang="cs-CZ" b="1" i="1" dirty="0">
                <a:solidFill>
                  <a:schemeClr val="accent1"/>
                </a:solidFill>
              </a:rPr>
              <a:t>(1.090,- Kč)</a:t>
            </a:r>
          </a:p>
          <a:p>
            <a:pPr marL="685800" lvl="1">
              <a:buClr>
                <a:schemeClr val="accent1"/>
              </a:buClr>
              <a:buSzPct val="100000"/>
              <a:buFont typeface="Wingdings" panose="05000000000000000000" pitchFamily="2" charset="2"/>
              <a:buChar char="ü"/>
            </a:pPr>
            <a:r>
              <a:rPr lang="cs-CZ" b="1" dirty="0"/>
              <a:t>laktózová intolerance </a:t>
            </a:r>
            <a:r>
              <a:rPr lang="cs-CZ" b="1" i="1" dirty="0">
                <a:solidFill>
                  <a:schemeClr val="accent1"/>
                </a:solidFill>
              </a:rPr>
              <a:t>(1.070,- Kč)</a:t>
            </a:r>
          </a:p>
          <a:p>
            <a:pPr marL="685800" lvl="1">
              <a:buClr>
                <a:schemeClr val="accent1"/>
              </a:buClr>
              <a:buSzPct val="100000"/>
              <a:buFont typeface="Wingdings" panose="05000000000000000000" pitchFamily="2" charset="2"/>
              <a:buChar char="ü"/>
            </a:pPr>
            <a:r>
              <a:rPr lang="cs-CZ" b="1" dirty="0"/>
              <a:t>těhotenství a při kojení do 1 roku věku dítěte </a:t>
            </a:r>
            <a:r>
              <a:rPr lang="cs-CZ" b="1" i="1" dirty="0">
                <a:solidFill>
                  <a:schemeClr val="accent1"/>
                </a:solidFill>
              </a:rPr>
              <a:t>(1.100,- Kč)</a:t>
            </a:r>
          </a:p>
          <a:p>
            <a:pPr marL="0" indent="0" algn="just">
              <a:buNone/>
            </a:pPr>
            <a:endParaRPr lang="cs-CZ" dirty="0">
              <a:sym typeface="Wingdings 3" panose="05040102010807070707" pitchFamily="18" charset="2"/>
            </a:endParaRPr>
          </a:p>
          <a:p>
            <a:pPr marL="0" indent="0" algn="just">
              <a:buNone/>
            </a:pPr>
            <a:r>
              <a:rPr lang="cs-CZ" dirty="0">
                <a:sym typeface="Wingdings 3" panose="05040102010807070707" pitchFamily="18" charset="2"/>
              </a:rPr>
              <a:t> p</a:t>
            </a:r>
            <a:r>
              <a:rPr lang="cs-CZ" dirty="0"/>
              <a:t>ouze za předpokladu, že je formulář potvrzení o dietním stravování </a:t>
            </a:r>
            <a:r>
              <a:rPr lang="cs-CZ" b="1" dirty="0"/>
              <a:t>potvrzen příslušným specializovaným lékařem</a:t>
            </a:r>
            <a:r>
              <a:rPr lang="cs-CZ" dirty="0"/>
              <a:t>, a to </a:t>
            </a:r>
            <a:r>
              <a:rPr lang="cs-CZ" b="1" dirty="0"/>
              <a:t>dle </a:t>
            </a:r>
            <a:r>
              <a:rPr lang="cs-CZ" b="1" dirty="0">
                <a:solidFill>
                  <a:schemeClr val="accent2">
                    <a:lumMod val="75000"/>
                  </a:schemeClr>
                </a:solidFill>
              </a:rPr>
              <a:t>vyhlášky č. 389/2011 Sb.</a:t>
            </a:r>
            <a:endParaRPr lang="cs-CZ" dirty="0">
              <a:solidFill>
                <a:schemeClr val="accent2">
                  <a:lumMod val="75000"/>
                </a:schemeClr>
              </a:solidFill>
            </a:endParaRPr>
          </a:p>
          <a:p>
            <a:endParaRPr lang="cs-CZ" dirty="0"/>
          </a:p>
        </p:txBody>
      </p:sp>
    </p:spTree>
    <p:extLst>
      <p:ext uri="{BB962C8B-B14F-4D97-AF65-F5344CB8AC3E}">
        <p14:creationId xmlns:p14="http://schemas.microsoft.com/office/powerpoint/2010/main" val="146980567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5D7597-4246-4CB6-BFC6-166FA116F226}"/>
              </a:ext>
            </a:extLst>
          </p:cNvPr>
          <p:cNvSpPr>
            <a:spLocks noGrp="1"/>
          </p:cNvSpPr>
          <p:nvPr>
            <p:ph type="title"/>
          </p:nvPr>
        </p:nvSpPr>
        <p:spPr>
          <a:xfrm>
            <a:off x="1484309" y="106609"/>
            <a:ext cx="10018713" cy="681955"/>
          </a:xfrm>
        </p:spPr>
        <p:txBody>
          <a:bodyPr>
            <a:normAutofit fontScale="90000"/>
          </a:bodyPr>
          <a:lstStyle/>
          <a:p>
            <a:pPr algn="l"/>
            <a:r>
              <a:rPr lang="cs-CZ" b="1" dirty="0">
                <a:solidFill>
                  <a:schemeClr val="accent1">
                    <a:lumMod val="75000"/>
                  </a:schemeClr>
                </a:solidFill>
                <a:effectLst>
                  <a:outerShdw blurRad="38100" dist="38100" dir="2700000" algn="tl">
                    <a:srgbClr val="000000">
                      <a:alpha val="43137"/>
                    </a:srgbClr>
                  </a:outerShdw>
                </a:effectLst>
              </a:rPr>
              <a:t>Příspěvek na živobytí</a:t>
            </a:r>
            <a:endParaRPr lang="cs-CZ" dirty="0"/>
          </a:p>
        </p:txBody>
      </p:sp>
      <p:sp>
        <p:nvSpPr>
          <p:cNvPr id="3" name="Zástupný obsah 2">
            <a:extLst>
              <a:ext uri="{FF2B5EF4-FFF2-40B4-BE49-F238E27FC236}">
                <a16:creationId xmlns:a16="http://schemas.microsoft.com/office/drawing/2014/main" id="{FDD310F8-79F5-4BE3-94D8-E9AADB90C98A}"/>
              </a:ext>
            </a:extLst>
          </p:cNvPr>
          <p:cNvSpPr>
            <a:spLocks noGrp="1"/>
          </p:cNvSpPr>
          <p:nvPr>
            <p:ph idx="1"/>
          </p:nvPr>
        </p:nvSpPr>
        <p:spPr>
          <a:xfrm>
            <a:off x="1584978" y="864065"/>
            <a:ext cx="10478391" cy="5729681"/>
          </a:xfrm>
        </p:spPr>
        <p:txBody>
          <a:bodyPr anchor="t">
            <a:normAutofit/>
          </a:bodyPr>
          <a:lstStyle/>
          <a:p>
            <a:pPr marL="0" indent="0">
              <a:buNone/>
            </a:pPr>
            <a:r>
              <a:rPr lang="cs-CZ" b="1" dirty="0">
                <a:solidFill>
                  <a:schemeClr val="accent4">
                    <a:lumMod val="75000"/>
                  </a:schemeClr>
                </a:solidFill>
                <a:effectLst>
                  <a:outerShdw blurRad="38100" dist="38100" dir="2700000" algn="tl">
                    <a:srgbClr val="000000">
                      <a:alpha val="43137"/>
                    </a:srgbClr>
                  </a:outerShdw>
                </a:effectLst>
              </a:rPr>
              <a:t>Navýšení částky živobytí o výkon veřejné služby</a:t>
            </a:r>
            <a:endParaRPr lang="cs-CZ" b="1" dirty="0"/>
          </a:p>
          <a:p>
            <a:pPr marL="0" indent="0">
              <a:buNone/>
            </a:pPr>
            <a:r>
              <a:rPr lang="cs-CZ" b="1" dirty="0"/>
              <a:t>Veřejná služba</a:t>
            </a:r>
          </a:p>
          <a:p>
            <a:pPr algn="just"/>
            <a:r>
              <a:rPr lang="cs-CZ" dirty="0"/>
              <a:t>pomoc obcím či dalším subjektům zejména v oblastech zlepšování životního prostředí, udržování čistoty ulic a jiných veřejných prostranství, pomoc v oblasti kulturního a sportovního rozvoje a sociální péče</a:t>
            </a:r>
          </a:p>
          <a:p>
            <a:pPr algn="just"/>
            <a:r>
              <a:rPr lang="cs-CZ" b="1" dirty="0">
                <a:solidFill>
                  <a:schemeClr val="accent2">
                    <a:lumMod val="75000"/>
                  </a:schemeClr>
                </a:solidFill>
              </a:rPr>
              <a:t>vykonávána je osobami v hmotné nouzi, vedenými v evidenci uchazečů o zaměstnání na základě písemné smlouvy </a:t>
            </a:r>
            <a:endParaRPr lang="cs-CZ" dirty="0">
              <a:solidFill>
                <a:schemeClr val="accent2">
                  <a:lumMod val="75000"/>
                </a:schemeClr>
              </a:solidFill>
            </a:endParaRPr>
          </a:p>
          <a:p>
            <a:pPr algn="just"/>
            <a:r>
              <a:rPr lang="cs-CZ" b="1" dirty="0"/>
              <a:t>za výkon veřejné služby </a:t>
            </a:r>
            <a:r>
              <a:rPr lang="cs-CZ" b="1" dirty="0">
                <a:solidFill>
                  <a:schemeClr val="accent1"/>
                </a:solidFill>
              </a:rPr>
              <a:t>nenáleží odměna</a:t>
            </a:r>
            <a:endParaRPr lang="cs-CZ" b="1" dirty="0">
              <a:solidFill>
                <a:schemeClr val="accent2">
                  <a:lumMod val="75000"/>
                </a:schemeClr>
              </a:solidFill>
            </a:endParaRPr>
          </a:p>
          <a:p>
            <a:pPr algn="just"/>
            <a:r>
              <a:rPr lang="cs-CZ" dirty="0"/>
              <a:t>v případě, že osoba vykoná veřejnou službu </a:t>
            </a:r>
            <a:r>
              <a:rPr lang="cs-CZ" b="1" dirty="0">
                <a:solidFill>
                  <a:schemeClr val="accent1"/>
                </a:solidFill>
              </a:rPr>
              <a:t>20 hodin měsíčně</a:t>
            </a:r>
            <a:r>
              <a:rPr lang="cs-CZ" b="1" dirty="0"/>
              <a:t>, </a:t>
            </a:r>
            <a:r>
              <a:rPr lang="cs-CZ" dirty="0"/>
              <a:t>dojde k </a:t>
            </a:r>
            <a:r>
              <a:rPr lang="cs-CZ" b="1" dirty="0"/>
              <a:t>navýšení dávky </a:t>
            </a:r>
            <a:r>
              <a:rPr lang="cs-CZ" b="1" dirty="0" err="1"/>
              <a:t>PnŽ</a:t>
            </a:r>
            <a:r>
              <a:rPr lang="cs-CZ" b="1" dirty="0"/>
              <a:t> z částky existenčního minima na částku živobytí osoby, </a:t>
            </a:r>
            <a:r>
              <a:rPr lang="cs-CZ" dirty="0"/>
              <a:t>v případě, že osoba </a:t>
            </a:r>
            <a:r>
              <a:rPr lang="cs-CZ" b="1" dirty="0">
                <a:solidFill>
                  <a:schemeClr val="accent1"/>
                </a:solidFill>
              </a:rPr>
              <a:t>odpracuje 30 hodin měsíčně </a:t>
            </a:r>
            <a:r>
              <a:rPr lang="cs-CZ" b="1" dirty="0"/>
              <a:t>navyšuje se dále dávka </a:t>
            </a:r>
            <a:r>
              <a:rPr lang="cs-CZ" b="1" dirty="0" err="1"/>
              <a:t>PnŽ</a:t>
            </a:r>
            <a:r>
              <a:rPr lang="cs-CZ" b="1" dirty="0"/>
              <a:t> ještě </a:t>
            </a:r>
            <a:r>
              <a:rPr lang="cs-CZ" b="1" dirty="0">
                <a:solidFill>
                  <a:schemeClr val="accent1"/>
                </a:solidFill>
              </a:rPr>
              <a:t>o 605 Kč</a:t>
            </a:r>
            <a:endParaRPr lang="cs-CZ" dirty="0">
              <a:solidFill>
                <a:schemeClr val="accent1"/>
              </a:solidFill>
            </a:endParaRPr>
          </a:p>
          <a:p>
            <a:endParaRPr lang="cs-CZ" dirty="0"/>
          </a:p>
        </p:txBody>
      </p:sp>
    </p:spTree>
    <p:extLst>
      <p:ext uri="{BB962C8B-B14F-4D97-AF65-F5344CB8AC3E}">
        <p14:creationId xmlns:p14="http://schemas.microsoft.com/office/powerpoint/2010/main" val="14937405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269E0A1D-D03E-4687-AA60-0C1DE5A3D8AA}"/>
              </a:ext>
            </a:extLst>
          </p:cNvPr>
          <p:cNvPicPr>
            <a:picLocks noChangeAspect="1"/>
          </p:cNvPicPr>
          <p:nvPr/>
        </p:nvPicPr>
        <p:blipFill rotWithShape="1">
          <a:blip r:embed="rId2"/>
          <a:srcRect l="37337" r="11357"/>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sp>
        <p:nvSpPr>
          <p:cNvPr id="2" name="Nadpis 1">
            <a:extLst>
              <a:ext uri="{FF2B5EF4-FFF2-40B4-BE49-F238E27FC236}">
                <a16:creationId xmlns:a16="http://schemas.microsoft.com/office/drawing/2014/main" id="{BFF985D3-6464-4F0E-A336-6DD30F63A74F}"/>
              </a:ext>
            </a:extLst>
          </p:cNvPr>
          <p:cNvSpPr>
            <a:spLocks noGrp="1"/>
          </p:cNvSpPr>
          <p:nvPr>
            <p:ph type="title"/>
          </p:nvPr>
        </p:nvSpPr>
        <p:spPr>
          <a:xfrm>
            <a:off x="486040" y="293616"/>
            <a:ext cx="5260680" cy="1141844"/>
          </a:xfrm>
        </p:spPr>
        <p:txBody>
          <a:bodyPr>
            <a:normAutofit/>
          </a:bodyPr>
          <a:lstStyle/>
          <a:p>
            <a:pPr algn="l"/>
            <a:r>
              <a:rPr lang="cs-CZ" sz="3600" b="1" dirty="0">
                <a:solidFill>
                  <a:schemeClr val="accent1">
                    <a:lumMod val="75000"/>
                  </a:schemeClr>
                </a:solidFill>
                <a:effectLst>
                  <a:outerShdw blurRad="38100" dist="38100" dir="2700000" algn="tl">
                    <a:srgbClr val="000000">
                      <a:alpha val="43137"/>
                    </a:srgbClr>
                  </a:outerShdw>
                </a:effectLst>
              </a:rPr>
              <a:t>Doplatek na bydlení</a:t>
            </a:r>
          </a:p>
        </p:txBody>
      </p:sp>
      <p:sp>
        <p:nvSpPr>
          <p:cNvPr id="8" name="Content Placeholder 7">
            <a:extLst>
              <a:ext uri="{FF2B5EF4-FFF2-40B4-BE49-F238E27FC236}">
                <a16:creationId xmlns:a16="http://schemas.microsoft.com/office/drawing/2014/main" id="{7032B9BE-03B0-4DF8-82C2-74C83E6D397D}"/>
              </a:ext>
            </a:extLst>
          </p:cNvPr>
          <p:cNvSpPr>
            <a:spLocks noGrp="1"/>
          </p:cNvSpPr>
          <p:nvPr>
            <p:ph idx="1"/>
          </p:nvPr>
        </p:nvSpPr>
        <p:spPr>
          <a:xfrm>
            <a:off x="419261" y="1435460"/>
            <a:ext cx="5613473" cy="4915006"/>
          </a:xfrm>
        </p:spPr>
        <p:txBody>
          <a:bodyPr anchor="t">
            <a:normAutofit/>
          </a:bodyPr>
          <a:lstStyle/>
          <a:p>
            <a:pPr algn="just"/>
            <a:r>
              <a:rPr lang="cs-CZ" sz="2000" b="1" dirty="0">
                <a:solidFill>
                  <a:schemeClr val="accent2">
                    <a:lumMod val="75000"/>
                  </a:schemeClr>
                </a:solidFill>
              </a:rPr>
              <a:t>napomáhá při nedostatku příjmu k uhrazení nákladů na bydlení </a:t>
            </a:r>
            <a:r>
              <a:rPr lang="cs-CZ" sz="2000" dirty="0"/>
              <a:t>tam, </a:t>
            </a:r>
            <a:r>
              <a:rPr lang="cs-CZ" sz="2000" b="1" dirty="0">
                <a:solidFill>
                  <a:schemeClr val="accent2">
                    <a:lumMod val="75000"/>
                  </a:schemeClr>
                </a:solidFill>
              </a:rPr>
              <a:t>kde osobě či rodině nestačí vlastní příjmy včetně příspěvku na bydlení </a:t>
            </a:r>
            <a:r>
              <a:rPr lang="cs-CZ" sz="2000" dirty="0"/>
              <a:t>ze systému </a:t>
            </a:r>
            <a:r>
              <a:rPr lang="cs-CZ" sz="2000" b="1" dirty="0"/>
              <a:t>Státní sociální podpory</a:t>
            </a:r>
          </a:p>
          <a:p>
            <a:pPr marL="0" indent="0" algn="just">
              <a:buNone/>
            </a:pPr>
            <a:endParaRPr lang="cs-CZ" b="1" dirty="0">
              <a:solidFill>
                <a:schemeClr val="accent2">
                  <a:lumMod val="75000"/>
                </a:schemeClr>
              </a:solidFill>
            </a:endParaRPr>
          </a:p>
          <a:p>
            <a:pPr marL="0" indent="0" algn="just">
              <a:buNone/>
            </a:pPr>
            <a:r>
              <a:rPr lang="cs-CZ" b="1" dirty="0">
                <a:solidFill>
                  <a:schemeClr val="accent1"/>
                </a:solidFill>
                <a:effectLst>
                  <a:outerShdw blurRad="38100" dist="38100" dir="2700000" algn="tl">
                    <a:srgbClr val="000000">
                      <a:alpha val="43137"/>
                    </a:srgbClr>
                  </a:outerShdw>
                </a:effectLst>
              </a:rPr>
              <a:t>Výše dávky</a:t>
            </a:r>
          </a:p>
          <a:p>
            <a:pPr algn="just"/>
            <a:r>
              <a:rPr lang="cs-CZ" sz="2000" dirty="0"/>
              <a:t>výše dávky se stanoví tak, aby </a:t>
            </a:r>
            <a:r>
              <a:rPr lang="cs-CZ" sz="2000" b="1" dirty="0">
                <a:solidFill>
                  <a:schemeClr val="accent2">
                    <a:lumMod val="75000"/>
                  </a:schemeClr>
                </a:solidFill>
              </a:rPr>
              <a:t>po zaplacení odůvodněných nákladů na bydlení zůstala</a:t>
            </a:r>
            <a:r>
              <a:rPr lang="cs-CZ" sz="2000" b="1" dirty="0"/>
              <a:t> rodině či jednotlivci stanovená </a:t>
            </a:r>
            <a:r>
              <a:rPr lang="cs-CZ" sz="2000" b="1" dirty="0">
                <a:solidFill>
                  <a:schemeClr val="accent2">
                    <a:lumMod val="75000"/>
                  </a:schemeClr>
                </a:solidFill>
              </a:rPr>
              <a:t>částka na živobytí</a:t>
            </a:r>
            <a:endParaRPr lang="cs-CZ" sz="2000" dirty="0">
              <a:solidFill>
                <a:schemeClr val="accent2">
                  <a:lumMod val="75000"/>
                </a:schemeClr>
              </a:solidFill>
            </a:endParaRPr>
          </a:p>
          <a:p>
            <a:pPr marL="0" indent="0" algn="just">
              <a:buNone/>
            </a:pPr>
            <a:endParaRPr lang="cs-CZ" sz="2000" b="1" dirty="0"/>
          </a:p>
        </p:txBody>
      </p:sp>
    </p:spTree>
    <p:extLst>
      <p:ext uri="{BB962C8B-B14F-4D97-AF65-F5344CB8AC3E}">
        <p14:creationId xmlns:p14="http://schemas.microsoft.com/office/powerpoint/2010/main" val="40397134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90A8EE-782A-4893-AC35-2A5AE8C05556}"/>
              </a:ext>
            </a:extLst>
          </p:cNvPr>
          <p:cNvSpPr>
            <a:spLocks noGrp="1"/>
          </p:cNvSpPr>
          <p:nvPr>
            <p:ph type="title"/>
          </p:nvPr>
        </p:nvSpPr>
        <p:spPr>
          <a:xfrm>
            <a:off x="1534644" y="65016"/>
            <a:ext cx="10018713" cy="580938"/>
          </a:xfrm>
        </p:spPr>
        <p:txBody>
          <a:bodyPr>
            <a:normAutofit fontScale="90000"/>
          </a:bodyPr>
          <a:lstStyle/>
          <a:p>
            <a:pPr algn="l"/>
            <a:r>
              <a:rPr lang="cs-CZ" b="1" dirty="0">
                <a:solidFill>
                  <a:schemeClr val="accent1">
                    <a:lumMod val="75000"/>
                  </a:schemeClr>
                </a:solidFill>
                <a:effectLst>
                  <a:outerShdw blurRad="38100" dist="38100" dir="2700000" algn="tl">
                    <a:srgbClr val="000000">
                      <a:alpha val="43137"/>
                    </a:srgbClr>
                  </a:outerShdw>
                </a:effectLst>
              </a:rPr>
              <a:t>Doplatek na bydlení</a:t>
            </a:r>
            <a:endParaRPr lang="cs-CZ" dirty="0"/>
          </a:p>
        </p:txBody>
      </p:sp>
      <p:sp>
        <p:nvSpPr>
          <p:cNvPr id="3" name="Zástupný obsah 2">
            <a:extLst>
              <a:ext uri="{FF2B5EF4-FFF2-40B4-BE49-F238E27FC236}">
                <a16:creationId xmlns:a16="http://schemas.microsoft.com/office/drawing/2014/main" id="{13904F2E-E557-4053-871C-9ECE44A44CB5}"/>
              </a:ext>
            </a:extLst>
          </p:cNvPr>
          <p:cNvSpPr>
            <a:spLocks noGrp="1"/>
          </p:cNvSpPr>
          <p:nvPr>
            <p:ph idx="1"/>
          </p:nvPr>
        </p:nvSpPr>
        <p:spPr>
          <a:xfrm>
            <a:off x="1626923" y="803248"/>
            <a:ext cx="10470002" cy="5863903"/>
          </a:xfrm>
        </p:spPr>
        <p:txBody>
          <a:bodyPr anchor="t">
            <a:normAutofit fontScale="70000" lnSpcReduction="20000"/>
          </a:bodyPr>
          <a:lstStyle/>
          <a:p>
            <a:pPr marL="0" indent="0" algn="just">
              <a:buNone/>
            </a:pPr>
            <a:r>
              <a:rPr lang="cs-CZ" sz="2800" b="1" dirty="0">
                <a:solidFill>
                  <a:schemeClr val="accent1"/>
                </a:solidFill>
                <a:effectLst>
                  <a:outerShdw blurRad="38100" dist="38100" dir="2700000" algn="tl">
                    <a:srgbClr val="000000">
                      <a:alpha val="43137"/>
                    </a:srgbClr>
                  </a:outerShdw>
                </a:effectLst>
              </a:rPr>
              <a:t>Podmínky nároku</a:t>
            </a:r>
          </a:p>
          <a:p>
            <a:pPr algn="just"/>
            <a:r>
              <a:rPr lang="cs-CZ" dirty="0"/>
              <a:t>nárok má </a:t>
            </a:r>
            <a:r>
              <a:rPr lang="cs-CZ" b="1" dirty="0">
                <a:solidFill>
                  <a:schemeClr val="accent2">
                    <a:lumMod val="75000"/>
                  </a:schemeClr>
                </a:solidFill>
              </a:rPr>
              <a:t>vlastník bytu</a:t>
            </a:r>
            <a:r>
              <a:rPr lang="cs-CZ" dirty="0"/>
              <a:t>, nebo </a:t>
            </a:r>
            <a:r>
              <a:rPr lang="cs-CZ" b="1" dirty="0">
                <a:solidFill>
                  <a:schemeClr val="accent2">
                    <a:lumMod val="75000"/>
                  </a:schemeClr>
                </a:solidFill>
              </a:rPr>
              <a:t>jiná osoba, která užívá byt na základě smlouvy, rozhodnutí, nebo jiného právního titulu </a:t>
            </a:r>
            <a:r>
              <a:rPr lang="cs-CZ" dirty="0"/>
              <a:t>a jejichž </a:t>
            </a:r>
            <a:r>
              <a:rPr lang="cs-CZ" b="1" dirty="0"/>
              <a:t>příjem</a:t>
            </a:r>
            <a:r>
              <a:rPr lang="cs-CZ" dirty="0"/>
              <a:t> či příjem společně posuzovaných osob je </a:t>
            </a:r>
            <a:r>
              <a:rPr lang="cs-CZ" b="1" dirty="0"/>
              <a:t>po úhradě odůvodněných nákladů na bydlení nižší než částka živobytí </a:t>
            </a:r>
            <a:r>
              <a:rPr lang="cs-CZ" dirty="0"/>
              <a:t>=&gt;</a:t>
            </a:r>
            <a:r>
              <a:rPr lang="cs-CZ" b="1" dirty="0"/>
              <a:t> </a:t>
            </a:r>
            <a:r>
              <a:rPr lang="cs-CZ" b="1" dirty="0">
                <a:solidFill>
                  <a:schemeClr val="accent2">
                    <a:lumMod val="75000"/>
                  </a:schemeClr>
                </a:solidFill>
              </a:rPr>
              <a:t>okruh společně posuzovaných osob u doplatku na bydlení je stejný jako pro účely příspěvku na živobytí</a:t>
            </a:r>
          </a:p>
          <a:p>
            <a:pPr marL="0" indent="0" algn="just">
              <a:buNone/>
            </a:pPr>
            <a:endParaRPr lang="cs-CZ" b="1" dirty="0">
              <a:solidFill>
                <a:schemeClr val="accent2">
                  <a:lumMod val="75000"/>
                </a:schemeClr>
              </a:solidFill>
            </a:endParaRPr>
          </a:p>
          <a:p>
            <a:pPr algn="just"/>
            <a:r>
              <a:rPr lang="cs-CZ" b="1" dirty="0">
                <a:solidFill>
                  <a:schemeClr val="accent2">
                    <a:lumMod val="75000"/>
                  </a:schemeClr>
                </a:solidFill>
              </a:rPr>
              <a:t>osoba má  nárok na příspěvek na živobytí </a:t>
            </a:r>
            <a:r>
              <a:rPr lang="cs-CZ" dirty="0"/>
              <a:t>=&gt; </a:t>
            </a:r>
            <a:r>
              <a:rPr lang="cs-CZ" b="1" dirty="0"/>
              <a:t>doplatek na bydlení lze přiznat </a:t>
            </a:r>
            <a:r>
              <a:rPr lang="cs-CZ" dirty="0"/>
              <a:t>(s přihlédnutím k celkovým sociálním a majetkovým poměrům) </a:t>
            </a:r>
            <a:r>
              <a:rPr lang="cs-CZ" b="1" dirty="0"/>
              <a:t>i osobě, které příspěvek na živobytí nebyl přiznán</a:t>
            </a:r>
            <a:r>
              <a:rPr lang="cs-CZ" dirty="0"/>
              <a:t>, protože </a:t>
            </a:r>
            <a:r>
              <a:rPr lang="cs-CZ" b="1" dirty="0">
                <a:solidFill>
                  <a:schemeClr val="accent1"/>
                </a:solidFill>
              </a:rPr>
              <a:t>její příjem přesáhl částku živobytí, ale nepřesáhl 1,3násobek této částky</a:t>
            </a:r>
          </a:p>
          <a:p>
            <a:pPr marL="0" indent="0" algn="just">
              <a:buNone/>
            </a:pPr>
            <a:endParaRPr lang="cs-CZ" b="1" dirty="0">
              <a:solidFill>
                <a:schemeClr val="accent1"/>
              </a:solidFill>
            </a:endParaRPr>
          </a:p>
          <a:p>
            <a:pPr algn="just"/>
            <a:r>
              <a:rPr lang="cs-CZ" dirty="0"/>
              <a:t>ve výjimečných případech umožňuje zákon poskytnout doplatek na bydlení i žadateli, který </a:t>
            </a:r>
            <a:r>
              <a:rPr lang="cs-CZ" b="1" dirty="0"/>
              <a:t>využívá jinou než nájemní formu bydlení </a:t>
            </a:r>
            <a:r>
              <a:rPr lang="cs-CZ" i="1" dirty="0">
                <a:solidFill>
                  <a:schemeClr val="tx1">
                    <a:lumMod val="75000"/>
                    <a:lumOff val="25000"/>
                  </a:schemeClr>
                </a:solidFill>
              </a:rPr>
              <a:t>(jiný než obytný prostor či ubytovací zařízení)</a:t>
            </a:r>
            <a:r>
              <a:rPr lang="cs-CZ" b="1" dirty="0"/>
              <a:t> </a:t>
            </a:r>
            <a:r>
              <a:rPr lang="cs-CZ" dirty="0"/>
              <a:t>=&gt;</a:t>
            </a:r>
            <a:r>
              <a:rPr lang="cs-CZ" b="1" dirty="0"/>
              <a:t> </a:t>
            </a:r>
            <a:r>
              <a:rPr lang="cs-CZ" b="1" dirty="0">
                <a:solidFill>
                  <a:schemeClr val="accent2">
                    <a:lumMod val="75000"/>
                  </a:schemeClr>
                </a:solidFill>
              </a:rPr>
              <a:t>případ hodný zvláštního zřetele </a:t>
            </a:r>
            <a:r>
              <a:rPr lang="cs-CZ" dirty="0">
                <a:sym typeface="Wingdings 3" panose="05040102010807070707" pitchFamily="18" charset="2"/>
              </a:rPr>
              <a:t> </a:t>
            </a:r>
            <a:r>
              <a:rPr lang="cs-CZ" b="1" dirty="0">
                <a:solidFill>
                  <a:schemeClr val="accent1"/>
                </a:solidFill>
                <a:sym typeface="Wingdings 3" panose="05040102010807070707" pitchFamily="18" charset="2"/>
              </a:rPr>
              <a:t>v</a:t>
            </a:r>
            <a:r>
              <a:rPr lang="cs-CZ" b="1" dirty="0">
                <a:solidFill>
                  <a:schemeClr val="accent1"/>
                </a:solidFill>
              </a:rPr>
              <a:t>ždy se za případ hodný zvláštního zřetele považuje osoba ubytovaná v zařízení sociálních služeb </a:t>
            </a:r>
            <a:r>
              <a:rPr lang="cs-CZ" i="1" dirty="0">
                <a:solidFill>
                  <a:schemeClr val="tx1">
                    <a:lumMod val="75000"/>
                    <a:lumOff val="25000"/>
                  </a:schemeClr>
                </a:solidFill>
              </a:rPr>
              <a:t>(azylové domy, domy na půl cesty, chráněné bydlení a další)</a:t>
            </a:r>
          </a:p>
          <a:p>
            <a:pPr marL="0" indent="0" algn="just">
              <a:buNone/>
            </a:pPr>
            <a:endParaRPr lang="cs-CZ" i="1" dirty="0">
              <a:solidFill>
                <a:schemeClr val="tx1">
                  <a:lumMod val="75000"/>
                  <a:lumOff val="25000"/>
                </a:schemeClr>
              </a:solidFill>
            </a:endParaRPr>
          </a:p>
          <a:p>
            <a:pPr algn="just"/>
            <a:r>
              <a:rPr lang="cs-CZ" dirty="0"/>
              <a:t>může být zasílán </a:t>
            </a:r>
            <a:r>
              <a:rPr lang="cs-CZ" b="1" dirty="0">
                <a:solidFill>
                  <a:schemeClr val="accent1"/>
                </a:solidFill>
              </a:rPr>
              <a:t>bez souhlasu žadatele </a:t>
            </a:r>
            <a:r>
              <a:rPr lang="cs-CZ" dirty="0"/>
              <a:t>přímo na úhradu odůvodněných nákladů na bydlení</a:t>
            </a:r>
          </a:p>
          <a:p>
            <a:pPr marL="0" indent="0" algn="just">
              <a:buNone/>
            </a:pPr>
            <a:endParaRPr lang="cs-CZ" dirty="0"/>
          </a:p>
          <a:p>
            <a:pPr algn="just"/>
            <a:r>
              <a:rPr lang="cs-CZ" dirty="0"/>
              <a:t>v oblasti s vyhlášením </a:t>
            </a:r>
            <a:r>
              <a:rPr lang="cs-CZ" b="1" dirty="0">
                <a:solidFill>
                  <a:schemeClr val="accent2">
                    <a:lumMod val="75000"/>
                  </a:schemeClr>
                </a:solidFill>
              </a:rPr>
              <a:t>opatření obecné povahy </a:t>
            </a:r>
            <a:r>
              <a:rPr lang="cs-CZ" b="1" dirty="0"/>
              <a:t>nevzniká</a:t>
            </a:r>
            <a:r>
              <a:rPr lang="cs-CZ" dirty="0"/>
              <a:t> nárok na doplatek na bydlení </a:t>
            </a:r>
            <a:r>
              <a:rPr lang="cs-CZ" i="1" dirty="0">
                <a:solidFill>
                  <a:schemeClr val="tx1">
                    <a:lumMod val="75000"/>
                    <a:lumOff val="25000"/>
                  </a:schemeClr>
                </a:solidFill>
              </a:rPr>
              <a:t>(mimo případy, kdy právo na užívání bytu či vlastnické právo vzniklo před vyhlášením opatření obecné povahy)</a:t>
            </a:r>
          </a:p>
          <a:p>
            <a:pPr algn="just"/>
            <a:endParaRPr lang="en-US" dirty="0"/>
          </a:p>
          <a:p>
            <a:endParaRPr lang="cs-CZ" dirty="0"/>
          </a:p>
        </p:txBody>
      </p:sp>
    </p:spTree>
    <p:extLst>
      <p:ext uri="{BB962C8B-B14F-4D97-AF65-F5344CB8AC3E}">
        <p14:creationId xmlns:p14="http://schemas.microsoft.com/office/powerpoint/2010/main" val="167976228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90A8EE-782A-4893-AC35-2A5AE8C05556}"/>
              </a:ext>
            </a:extLst>
          </p:cNvPr>
          <p:cNvSpPr>
            <a:spLocks noGrp="1"/>
          </p:cNvSpPr>
          <p:nvPr>
            <p:ph type="title"/>
          </p:nvPr>
        </p:nvSpPr>
        <p:spPr>
          <a:xfrm>
            <a:off x="1559811" y="308297"/>
            <a:ext cx="10018713" cy="580938"/>
          </a:xfrm>
        </p:spPr>
        <p:txBody>
          <a:bodyPr>
            <a:normAutofit fontScale="90000"/>
          </a:bodyPr>
          <a:lstStyle/>
          <a:p>
            <a:pPr algn="l"/>
            <a:r>
              <a:rPr lang="cs-CZ" b="1" dirty="0">
                <a:solidFill>
                  <a:schemeClr val="accent1">
                    <a:lumMod val="75000"/>
                  </a:schemeClr>
                </a:solidFill>
                <a:effectLst>
                  <a:outerShdw blurRad="38100" dist="38100" dir="2700000" algn="tl">
                    <a:srgbClr val="000000">
                      <a:alpha val="43137"/>
                    </a:srgbClr>
                  </a:outerShdw>
                </a:effectLst>
              </a:rPr>
              <a:t>Doplatek na bydlení</a:t>
            </a:r>
            <a:endParaRPr lang="cs-CZ" dirty="0"/>
          </a:p>
        </p:txBody>
      </p:sp>
      <p:sp>
        <p:nvSpPr>
          <p:cNvPr id="3" name="Zástupný obsah 2">
            <a:extLst>
              <a:ext uri="{FF2B5EF4-FFF2-40B4-BE49-F238E27FC236}">
                <a16:creationId xmlns:a16="http://schemas.microsoft.com/office/drawing/2014/main" id="{13904F2E-E557-4053-871C-9ECE44A44CB5}"/>
              </a:ext>
            </a:extLst>
          </p:cNvPr>
          <p:cNvSpPr>
            <a:spLocks noGrp="1"/>
          </p:cNvSpPr>
          <p:nvPr>
            <p:ph idx="1"/>
          </p:nvPr>
        </p:nvSpPr>
        <p:spPr>
          <a:xfrm>
            <a:off x="1626923" y="803248"/>
            <a:ext cx="10470002" cy="5863903"/>
          </a:xfrm>
        </p:spPr>
        <p:txBody>
          <a:bodyPr anchor="t">
            <a:normAutofit/>
          </a:bodyPr>
          <a:lstStyle/>
          <a:p>
            <a:pPr marL="0" indent="0" algn="just">
              <a:buNone/>
            </a:pPr>
            <a:endParaRPr lang="cs-CZ" sz="2800" b="1" dirty="0">
              <a:solidFill>
                <a:schemeClr val="accent1"/>
              </a:solidFill>
              <a:effectLst>
                <a:outerShdw blurRad="38100" dist="38100" dir="2700000" algn="tl">
                  <a:srgbClr val="000000">
                    <a:alpha val="43137"/>
                  </a:srgbClr>
                </a:outerShdw>
              </a:effectLst>
            </a:endParaRPr>
          </a:p>
          <a:p>
            <a:pPr marL="0" indent="0" algn="just">
              <a:buNone/>
            </a:pPr>
            <a:r>
              <a:rPr lang="cs-CZ" sz="2800" b="1" dirty="0">
                <a:solidFill>
                  <a:schemeClr val="accent1"/>
                </a:solidFill>
                <a:effectLst>
                  <a:outerShdw blurRad="38100" dist="38100" dir="2700000" algn="tl">
                    <a:srgbClr val="000000">
                      <a:alpha val="43137"/>
                    </a:srgbClr>
                  </a:outerShdw>
                </a:effectLst>
              </a:rPr>
              <a:t>Opatření obecné povahy</a:t>
            </a:r>
          </a:p>
          <a:p>
            <a:pPr algn="just">
              <a:buSzPct val="100000"/>
              <a:buFont typeface="Arial" panose="020B0604020202020204" pitchFamily="34" charset="0"/>
              <a:buChar char="•"/>
            </a:pPr>
            <a:r>
              <a:rPr lang="cs-CZ" b="1" dirty="0">
                <a:latin typeface="Calibri" panose="020F0502020204030204" pitchFamily="34" charset="0"/>
              </a:rPr>
              <a:t>o</a:t>
            </a:r>
            <a:r>
              <a:rPr lang="cs-CZ" b="1" dirty="0">
                <a:solidFill>
                  <a:schemeClr val="accent1">
                    <a:lumMod val="75000"/>
                  </a:schemeClr>
                </a:solidFill>
                <a:latin typeface="Calibri" panose="020F0502020204030204" pitchFamily="34" charset="0"/>
              </a:rPr>
              <a:t> OOP</a:t>
            </a:r>
            <a:r>
              <a:rPr lang="cs-CZ" b="1" dirty="0">
                <a:solidFill>
                  <a:schemeClr val="bg2">
                    <a:lumMod val="25000"/>
                  </a:schemeClr>
                </a:solidFill>
                <a:latin typeface="Calibri" panose="020F0502020204030204" pitchFamily="34" charset="0"/>
              </a:rPr>
              <a:t> </a:t>
            </a:r>
            <a:r>
              <a:rPr lang="cs-CZ" b="1" dirty="0">
                <a:latin typeface="Calibri" panose="020F0502020204030204" pitchFamily="34" charset="0"/>
              </a:rPr>
              <a:t>může požádat obec, na jejímž území se nacházejí místa se zvýšeným výskytem sociálně nežádoucích jevů</a:t>
            </a:r>
          </a:p>
          <a:p>
            <a:pPr algn="just">
              <a:buSzPct val="100000"/>
              <a:buFont typeface="Arial" panose="020B0604020202020204" pitchFamily="34" charset="0"/>
              <a:buChar char="•"/>
            </a:pPr>
            <a:r>
              <a:rPr lang="cs-CZ" b="1" dirty="0">
                <a:latin typeface="Calibri" panose="020F0502020204030204" pitchFamily="34" charset="0"/>
              </a:rPr>
              <a:t>žádost vyřizuje pověřený obecní úřad</a:t>
            </a:r>
          </a:p>
          <a:p>
            <a:pPr algn="just">
              <a:buSzPct val="100000"/>
              <a:buFont typeface="Arial" panose="020B0604020202020204" pitchFamily="34" charset="0"/>
              <a:buChar char="•"/>
            </a:pPr>
            <a:r>
              <a:rPr lang="cs-CZ" b="1" dirty="0">
                <a:latin typeface="Calibri" panose="020F0502020204030204" pitchFamily="34" charset="0"/>
              </a:rPr>
              <a:t>o vydání </a:t>
            </a:r>
            <a:r>
              <a:rPr lang="cs-CZ" b="1" dirty="0">
                <a:solidFill>
                  <a:schemeClr val="accent1">
                    <a:lumMod val="75000"/>
                  </a:schemeClr>
                </a:solidFill>
                <a:latin typeface="Calibri" panose="020F0502020204030204" pitchFamily="34" charset="0"/>
              </a:rPr>
              <a:t>OOP</a:t>
            </a:r>
            <a:r>
              <a:rPr lang="cs-CZ" b="1" dirty="0">
                <a:solidFill>
                  <a:schemeClr val="bg2">
                    <a:lumMod val="25000"/>
                  </a:schemeClr>
                </a:solidFill>
                <a:latin typeface="Calibri" panose="020F0502020204030204" pitchFamily="34" charset="0"/>
              </a:rPr>
              <a:t> </a:t>
            </a:r>
            <a:r>
              <a:rPr lang="cs-CZ" b="1" dirty="0">
                <a:latin typeface="Calibri" panose="020F0502020204030204" pitchFamily="34" charset="0"/>
              </a:rPr>
              <a:t>z důvodu zvýšeného </a:t>
            </a:r>
            <a:r>
              <a:rPr lang="cs-CZ" b="1" dirty="0">
                <a:solidFill>
                  <a:schemeClr val="accent2">
                    <a:lumMod val="75000"/>
                  </a:schemeClr>
                </a:solidFill>
                <a:latin typeface="Calibri" panose="020F0502020204030204" pitchFamily="34" charset="0"/>
              </a:rPr>
              <a:t>výskytu narušování veřejného pořádku </a:t>
            </a:r>
            <a:r>
              <a:rPr lang="cs-CZ" b="1" dirty="0">
                <a:latin typeface="Calibri" panose="020F0502020204030204" pitchFamily="34" charset="0"/>
              </a:rPr>
              <a:t>rozhoduje obecní úřad po projednání s </a:t>
            </a:r>
            <a:r>
              <a:rPr lang="cs-CZ" b="1" dirty="0">
                <a:solidFill>
                  <a:schemeClr val="accent1">
                    <a:lumMod val="75000"/>
                  </a:schemeClr>
                </a:solidFill>
                <a:latin typeface="Calibri" panose="020F0502020204030204" pitchFamily="34" charset="0"/>
              </a:rPr>
              <a:t>PČR</a:t>
            </a:r>
            <a:endParaRPr lang="cs-CZ" b="1" dirty="0">
              <a:latin typeface="Calibri" panose="020F0502020204030204" pitchFamily="34" charset="0"/>
            </a:endParaRPr>
          </a:p>
          <a:p>
            <a:pPr algn="just">
              <a:buSzPct val="100000"/>
              <a:buFont typeface="Arial" panose="020B0604020202020204" pitchFamily="34" charset="0"/>
              <a:buChar char="•"/>
            </a:pPr>
            <a:r>
              <a:rPr lang="cs-CZ" b="1" dirty="0">
                <a:latin typeface="Calibri" panose="020F0502020204030204" pitchFamily="34" charset="0"/>
              </a:rPr>
              <a:t>o vydání </a:t>
            </a:r>
            <a:r>
              <a:rPr lang="cs-CZ" b="1" dirty="0">
                <a:solidFill>
                  <a:schemeClr val="accent1">
                    <a:lumMod val="75000"/>
                  </a:schemeClr>
                </a:solidFill>
                <a:latin typeface="Calibri" panose="020F0502020204030204" pitchFamily="34" charset="0"/>
              </a:rPr>
              <a:t>OOP</a:t>
            </a:r>
            <a:r>
              <a:rPr lang="cs-CZ" b="1" dirty="0">
                <a:solidFill>
                  <a:schemeClr val="bg2">
                    <a:lumMod val="25000"/>
                  </a:schemeClr>
                </a:solidFill>
                <a:latin typeface="Calibri" panose="020F0502020204030204" pitchFamily="34" charset="0"/>
              </a:rPr>
              <a:t> </a:t>
            </a:r>
            <a:r>
              <a:rPr lang="cs-CZ" b="1" dirty="0">
                <a:latin typeface="Calibri" panose="020F0502020204030204" pitchFamily="34" charset="0"/>
              </a:rPr>
              <a:t>z důvodu výskytu </a:t>
            </a:r>
            <a:r>
              <a:rPr lang="cs-CZ" b="1" dirty="0">
                <a:solidFill>
                  <a:schemeClr val="accent2">
                    <a:lumMod val="75000"/>
                  </a:schemeClr>
                </a:solidFill>
                <a:latin typeface="Calibri" panose="020F0502020204030204" pitchFamily="34" charset="0"/>
              </a:rPr>
              <a:t>nepříznivých vlivů působících na děti </a:t>
            </a:r>
            <a:r>
              <a:rPr lang="cs-CZ" b="1" dirty="0">
                <a:latin typeface="Calibri" panose="020F0502020204030204" pitchFamily="34" charset="0"/>
              </a:rPr>
              <a:t>rozhoduje obecní úřad po projednání s </a:t>
            </a:r>
            <a:r>
              <a:rPr lang="cs-CZ" b="1" dirty="0">
                <a:solidFill>
                  <a:schemeClr val="accent1">
                    <a:lumMod val="75000"/>
                  </a:schemeClr>
                </a:solidFill>
                <a:latin typeface="Calibri" panose="020F0502020204030204" pitchFamily="34" charset="0"/>
              </a:rPr>
              <a:t>OSPOD</a:t>
            </a:r>
          </a:p>
          <a:p>
            <a:pPr algn="just">
              <a:buSzPct val="100000"/>
              <a:buFont typeface="Arial" panose="020B0604020202020204" pitchFamily="34" charset="0"/>
              <a:buChar char="•"/>
            </a:pPr>
            <a:r>
              <a:rPr lang="cs-CZ" b="1" dirty="0">
                <a:latin typeface="Calibri" panose="020F0502020204030204" pitchFamily="34" charset="0"/>
              </a:rPr>
              <a:t>pokud je vyhlášeno na území obce opatření obecné povahy </a:t>
            </a:r>
            <a:r>
              <a:rPr lang="cs-CZ" b="1" dirty="0">
                <a:solidFill>
                  <a:schemeClr val="accent1">
                    <a:lumMod val="75000"/>
                  </a:schemeClr>
                </a:solidFill>
                <a:latin typeface="Calibri" panose="020F0502020204030204" pitchFamily="34" charset="0"/>
              </a:rPr>
              <a:t>nevzniká</a:t>
            </a:r>
            <a:r>
              <a:rPr lang="cs-CZ" b="1" dirty="0">
                <a:latin typeface="Calibri" panose="020F0502020204030204" pitchFamily="34" charset="0"/>
              </a:rPr>
              <a:t> na tomto území </a:t>
            </a:r>
            <a:r>
              <a:rPr lang="cs-CZ" b="1" dirty="0">
                <a:solidFill>
                  <a:schemeClr val="accent1">
                    <a:lumMod val="75000"/>
                  </a:schemeClr>
                </a:solidFill>
                <a:latin typeface="Calibri" panose="020F0502020204030204" pitchFamily="34" charset="0"/>
              </a:rPr>
              <a:t>nárok na </a:t>
            </a:r>
            <a:r>
              <a:rPr lang="cs-CZ" b="1" dirty="0" err="1">
                <a:solidFill>
                  <a:schemeClr val="accent1">
                    <a:lumMod val="75000"/>
                  </a:schemeClr>
                </a:solidFill>
                <a:latin typeface="Calibri" panose="020F0502020204030204" pitchFamily="34" charset="0"/>
              </a:rPr>
              <a:t>DnB</a:t>
            </a:r>
            <a:r>
              <a:rPr lang="cs-CZ" b="1" dirty="0">
                <a:solidFill>
                  <a:schemeClr val="accent1">
                    <a:lumMod val="75000"/>
                  </a:schemeClr>
                </a:solidFill>
                <a:latin typeface="Calibri" panose="020F0502020204030204" pitchFamily="34" charset="0"/>
              </a:rPr>
              <a:t> </a:t>
            </a:r>
            <a:r>
              <a:rPr lang="cs-CZ" b="1" dirty="0">
                <a:sym typeface="Wingdings 3" panose="05040102010807070707" pitchFamily="18" charset="2"/>
              </a:rPr>
              <a:t></a:t>
            </a:r>
            <a:r>
              <a:rPr lang="cs-CZ" b="1" dirty="0">
                <a:latin typeface="Calibri" panose="020F0502020204030204" pitchFamily="34" charset="0"/>
              </a:rPr>
              <a:t> </a:t>
            </a:r>
            <a:r>
              <a:rPr lang="cs-CZ" b="1" dirty="0">
                <a:solidFill>
                  <a:schemeClr val="accent4">
                    <a:lumMod val="75000"/>
                  </a:schemeClr>
                </a:solidFill>
                <a:latin typeface="Calibri" panose="020F0502020204030204" pitchFamily="34" charset="0"/>
              </a:rPr>
              <a:t>bez doplatková zóna</a:t>
            </a:r>
          </a:p>
          <a:p>
            <a:pPr algn="just">
              <a:buSzPct val="100000"/>
              <a:buFont typeface="Arial" panose="020B0604020202020204" pitchFamily="34" charset="0"/>
              <a:buChar char="•"/>
            </a:pPr>
            <a:endParaRPr lang="cs-CZ" b="1" dirty="0">
              <a:latin typeface="Calibri" panose="020F0502020204030204" pitchFamily="34" charset="0"/>
            </a:endParaRPr>
          </a:p>
        </p:txBody>
      </p:sp>
    </p:spTree>
    <p:extLst>
      <p:ext uri="{BB962C8B-B14F-4D97-AF65-F5344CB8AC3E}">
        <p14:creationId xmlns:p14="http://schemas.microsoft.com/office/powerpoint/2010/main" val="168112963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obsah 3">
            <a:extLst>
              <a:ext uri="{FF2B5EF4-FFF2-40B4-BE49-F238E27FC236}">
                <a16:creationId xmlns:a16="http://schemas.microsoft.com/office/drawing/2014/main" id="{D8D26ED8-1775-4C10-A2EE-1F36C949782B}"/>
              </a:ext>
            </a:extLst>
          </p:cNvPr>
          <p:cNvGraphicFramePr>
            <a:graphicFrameLocks noGrp="1"/>
          </p:cNvGraphicFramePr>
          <p:nvPr>
            <p:ph idx="1"/>
          </p:nvPr>
        </p:nvGraphicFramePr>
        <p:xfrm>
          <a:off x="159392" y="75502"/>
          <a:ext cx="11937534" cy="66608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062933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90A8EE-782A-4893-AC35-2A5AE8C05556}"/>
              </a:ext>
            </a:extLst>
          </p:cNvPr>
          <p:cNvSpPr>
            <a:spLocks noGrp="1"/>
          </p:cNvSpPr>
          <p:nvPr>
            <p:ph type="title"/>
          </p:nvPr>
        </p:nvSpPr>
        <p:spPr>
          <a:xfrm>
            <a:off x="1484310" y="140517"/>
            <a:ext cx="10018713" cy="580938"/>
          </a:xfrm>
        </p:spPr>
        <p:txBody>
          <a:bodyPr>
            <a:normAutofit fontScale="90000"/>
          </a:bodyPr>
          <a:lstStyle/>
          <a:p>
            <a:pPr algn="l"/>
            <a:r>
              <a:rPr lang="cs-CZ" b="1" dirty="0">
                <a:solidFill>
                  <a:schemeClr val="accent1">
                    <a:lumMod val="75000"/>
                  </a:schemeClr>
                </a:solidFill>
                <a:effectLst>
                  <a:outerShdw blurRad="38100" dist="38100" dir="2700000" algn="tl">
                    <a:srgbClr val="000000">
                      <a:alpha val="43137"/>
                    </a:srgbClr>
                  </a:outerShdw>
                </a:effectLst>
              </a:rPr>
              <a:t>Mimořádná okamžitá pomoc</a:t>
            </a:r>
            <a:endParaRPr lang="cs-CZ" dirty="0"/>
          </a:p>
        </p:txBody>
      </p:sp>
      <p:sp>
        <p:nvSpPr>
          <p:cNvPr id="3" name="Zástupný obsah 2">
            <a:extLst>
              <a:ext uri="{FF2B5EF4-FFF2-40B4-BE49-F238E27FC236}">
                <a16:creationId xmlns:a16="http://schemas.microsoft.com/office/drawing/2014/main" id="{13904F2E-E557-4053-871C-9ECE44A44CB5}"/>
              </a:ext>
            </a:extLst>
          </p:cNvPr>
          <p:cNvSpPr>
            <a:spLocks noGrp="1"/>
          </p:cNvSpPr>
          <p:nvPr>
            <p:ph idx="1"/>
          </p:nvPr>
        </p:nvSpPr>
        <p:spPr>
          <a:xfrm>
            <a:off x="1342239" y="721455"/>
            <a:ext cx="10849761" cy="5863903"/>
          </a:xfrm>
        </p:spPr>
        <p:txBody>
          <a:bodyPr anchor="t">
            <a:normAutofit fontScale="92500" lnSpcReduction="10000"/>
          </a:bodyPr>
          <a:lstStyle/>
          <a:p>
            <a:pPr algn="just"/>
            <a:r>
              <a:rPr lang="cs-CZ" sz="2200" b="1" dirty="0"/>
              <a:t>poskytována lidem s nízkými příjmy</a:t>
            </a:r>
            <a:r>
              <a:rPr lang="cs-CZ" sz="2200" dirty="0"/>
              <a:t>, kteří se ocitnou v naléhavé životní situaci nebo jim hrozí sociální vyloučení nebo jsou postižení živelnou pohromou a </a:t>
            </a:r>
            <a:r>
              <a:rPr lang="cs-CZ" sz="2200" b="1" dirty="0"/>
              <a:t>na řešení nepříznivé situace nemají dostatek finančních prostředků</a:t>
            </a:r>
          </a:p>
          <a:p>
            <a:pPr marL="0" indent="0">
              <a:buNone/>
            </a:pPr>
            <a:r>
              <a:rPr lang="cs-CZ" sz="2600" b="1" dirty="0">
                <a:solidFill>
                  <a:schemeClr val="accent4">
                    <a:lumMod val="75000"/>
                  </a:schemeClr>
                </a:solidFill>
                <a:effectLst>
                  <a:outerShdw blurRad="38100" dist="38100" dir="2700000" algn="tl">
                    <a:srgbClr val="000000">
                      <a:alpha val="43137"/>
                    </a:srgbClr>
                  </a:outerShdw>
                </a:effectLst>
              </a:rPr>
              <a:t>MOP COVID (od dubna 2020)</a:t>
            </a:r>
          </a:p>
          <a:p>
            <a:pPr algn="just"/>
            <a:r>
              <a:rPr lang="cs-CZ" sz="2200" dirty="0"/>
              <a:t>dávka poskytována </a:t>
            </a:r>
            <a:r>
              <a:rPr lang="cs-CZ" sz="2200" b="1" dirty="0"/>
              <a:t>lidem, kteří se </a:t>
            </a:r>
            <a:r>
              <a:rPr lang="cs-CZ" sz="2200" b="1" dirty="0">
                <a:solidFill>
                  <a:schemeClr val="accent2">
                    <a:lumMod val="75000"/>
                  </a:schemeClr>
                </a:solidFill>
              </a:rPr>
              <a:t>v důsledku mimořádných opatření kvůli korona krizi </a:t>
            </a:r>
            <a:r>
              <a:rPr lang="cs-CZ" sz="2200" b="1" dirty="0"/>
              <a:t>ocitli bez prostředků</a:t>
            </a:r>
            <a:r>
              <a:rPr lang="cs-CZ" sz="2200" dirty="0"/>
              <a:t>, a nemohou tak uspokojit základní životní potřeby nebo zaplatit náklady spojené s bydlením</a:t>
            </a:r>
          </a:p>
          <a:p>
            <a:pPr algn="just"/>
            <a:r>
              <a:rPr lang="cs-CZ" sz="2200" dirty="0"/>
              <a:t>dávku je </a:t>
            </a:r>
            <a:r>
              <a:rPr lang="cs-CZ" sz="2200" b="1" dirty="0">
                <a:solidFill>
                  <a:schemeClr val="accent2">
                    <a:lumMod val="75000"/>
                  </a:schemeClr>
                </a:solidFill>
              </a:rPr>
              <a:t>možné poskytnout </a:t>
            </a:r>
            <a:r>
              <a:rPr lang="cs-CZ" sz="2200" dirty="0"/>
              <a:t>na nákup </a:t>
            </a:r>
            <a:r>
              <a:rPr lang="cs-CZ" sz="2200" b="1" dirty="0"/>
              <a:t>jídla, ošacení, hygienických potřeb, úhradu nájmu a energií, služby spojené s telefonem či internetem</a:t>
            </a:r>
          </a:p>
          <a:p>
            <a:pPr algn="just"/>
            <a:r>
              <a:rPr lang="cs-CZ" dirty="0"/>
              <a:t>dávku </a:t>
            </a:r>
            <a:r>
              <a:rPr lang="cs-CZ" b="1" dirty="0">
                <a:solidFill>
                  <a:schemeClr val="accent2">
                    <a:lumMod val="75000"/>
                  </a:schemeClr>
                </a:solidFill>
              </a:rPr>
              <a:t>nelze přiznat </a:t>
            </a:r>
            <a:r>
              <a:rPr lang="cs-CZ" dirty="0"/>
              <a:t>na </a:t>
            </a:r>
            <a:r>
              <a:rPr lang="cs-CZ" b="1" dirty="0"/>
              <a:t>úhradu léků, splátky dluhů, leasingů a hypoték </a:t>
            </a:r>
            <a:r>
              <a:rPr lang="cs-CZ" i="1" dirty="0">
                <a:solidFill>
                  <a:schemeClr val="accent1"/>
                </a:solidFill>
              </a:rPr>
              <a:t>(od října 2020 lze uznat hypotéku)</a:t>
            </a:r>
            <a:r>
              <a:rPr lang="cs-CZ" i="1" dirty="0"/>
              <a:t> </a:t>
            </a:r>
            <a:r>
              <a:rPr lang="cs-CZ" b="1" dirty="0"/>
              <a:t>nebo náklady spojené s podnikáním</a:t>
            </a:r>
          </a:p>
          <a:p>
            <a:pPr marL="0" indent="0" algn="just">
              <a:buNone/>
            </a:pPr>
            <a:r>
              <a:rPr lang="cs-CZ" sz="2600" b="1" dirty="0">
                <a:solidFill>
                  <a:schemeClr val="accent4">
                    <a:lumMod val="75000"/>
                  </a:schemeClr>
                </a:solidFill>
                <a:effectLst>
                  <a:outerShdw blurRad="38100" dist="38100" dir="2700000" algn="tl">
                    <a:srgbClr val="000000">
                      <a:alpha val="43137"/>
                    </a:srgbClr>
                  </a:outerShdw>
                </a:effectLst>
              </a:rPr>
              <a:t>MOP COVID – ochranné pomůcky (od března 2021)</a:t>
            </a:r>
          </a:p>
          <a:p>
            <a:pPr algn="just"/>
            <a:r>
              <a:rPr lang="cs-CZ" dirty="0"/>
              <a:t>dávka poskytována </a:t>
            </a:r>
            <a:r>
              <a:rPr lang="cs-CZ" b="1" dirty="0"/>
              <a:t>lidem, kteří </a:t>
            </a:r>
            <a:r>
              <a:rPr lang="cs-CZ" b="1" dirty="0">
                <a:solidFill>
                  <a:schemeClr val="accent2">
                    <a:lumMod val="75000"/>
                  </a:schemeClr>
                </a:solidFill>
              </a:rPr>
              <a:t>v důsledku mimořádných opatření spojených s </a:t>
            </a:r>
            <a:r>
              <a:rPr lang="cs-CZ" b="1" dirty="0" err="1">
                <a:solidFill>
                  <a:schemeClr val="accent2">
                    <a:lumMod val="75000"/>
                  </a:schemeClr>
                </a:solidFill>
              </a:rPr>
              <a:t>Covid</a:t>
            </a:r>
            <a:r>
              <a:rPr lang="cs-CZ" b="1" dirty="0">
                <a:solidFill>
                  <a:schemeClr val="accent2">
                    <a:lumMod val="75000"/>
                  </a:schemeClr>
                </a:solidFill>
              </a:rPr>
              <a:t> 19 </a:t>
            </a:r>
            <a:r>
              <a:rPr lang="cs-CZ" b="1" dirty="0"/>
              <a:t>nemají dostatek finančních prostředků na zakoupení ochranných pomůcek </a:t>
            </a:r>
            <a:r>
              <a:rPr lang="cs-CZ" i="1" dirty="0"/>
              <a:t>(roušky, respirátory)</a:t>
            </a:r>
            <a:r>
              <a:rPr lang="cs-CZ" dirty="0"/>
              <a:t> </a:t>
            </a:r>
          </a:p>
          <a:p>
            <a:pPr lvl="1" algn="just">
              <a:buSzPct val="100000"/>
              <a:buFont typeface="Wingdings" panose="05000000000000000000" pitchFamily="2" charset="2"/>
              <a:buChar char="ü"/>
            </a:pPr>
            <a:r>
              <a:rPr lang="cs-CZ" b="1" dirty="0">
                <a:solidFill>
                  <a:schemeClr val="accent2">
                    <a:lumMod val="75000"/>
                  </a:schemeClr>
                </a:solidFill>
              </a:rPr>
              <a:t>3/2021 – 6/2021 </a:t>
            </a:r>
            <a:r>
              <a:rPr lang="cs-CZ" dirty="0"/>
              <a:t>ve výši </a:t>
            </a:r>
            <a:r>
              <a:rPr lang="cs-CZ" b="1" dirty="0">
                <a:solidFill>
                  <a:schemeClr val="accent1"/>
                </a:solidFill>
              </a:rPr>
              <a:t>500 Kč na osobu </a:t>
            </a:r>
          </a:p>
          <a:p>
            <a:pPr lvl="1" algn="just">
              <a:buSzPct val="100000"/>
              <a:buFont typeface="Wingdings" panose="05000000000000000000" pitchFamily="2" charset="2"/>
              <a:buChar char="ü"/>
            </a:pPr>
            <a:r>
              <a:rPr lang="cs-CZ" b="1" dirty="0">
                <a:solidFill>
                  <a:schemeClr val="accent2">
                    <a:lumMod val="75000"/>
                  </a:schemeClr>
                </a:solidFill>
              </a:rPr>
              <a:t>od 7/2021 </a:t>
            </a:r>
            <a:r>
              <a:rPr lang="cs-CZ" dirty="0"/>
              <a:t>ve výši </a:t>
            </a:r>
            <a:r>
              <a:rPr lang="cs-CZ" b="1" dirty="0">
                <a:solidFill>
                  <a:schemeClr val="accent1"/>
                </a:solidFill>
              </a:rPr>
              <a:t>200 Kč na osobu</a:t>
            </a:r>
          </a:p>
          <a:p>
            <a:pPr marL="0" indent="0" algn="just">
              <a:buNone/>
            </a:pPr>
            <a:endParaRPr lang="cs-CZ" b="1" dirty="0"/>
          </a:p>
        </p:txBody>
      </p:sp>
    </p:spTree>
    <p:extLst>
      <p:ext uri="{BB962C8B-B14F-4D97-AF65-F5344CB8AC3E}">
        <p14:creationId xmlns:p14="http://schemas.microsoft.com/office/powerpoint/2010/main" val="137773781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4556C1-D45C-4AA9-935A-919E514FACA6}"/>
              </a:ext>
            </a:extLst>
          </p:cNvPr>
          <p:cNvSpPr>
            <a:spLocks noGrp="1"/>
          </p:cNvSpPr>
          <p:nvPr>
            <p:ph type="title"/>
          </p:nvPr>
        </p:nvSpPr>
        <p:spPr>
          <a:xfrm>
            <a:off x="1484310" y="115350"/>
            <a:ext cx="10018713" cy="706772"/>
          </a:xfrm>
        </p:spPr>
        <p:txBody>
          <a:bodyPr>
            <a:normAutofit/>
          </a:bodyPr>
          <a:lstStyle/>
          <a:p>
            <a:pPr algn="l"/>
            <a:r>
              <a:rPr lang="cs-CZ" sz="3600" b="1" dirty="0">
                <a:solidFill>
                  <a:schemeClr val="accent1">
                    <a:lumMod val="75000"/>
                  </a:schemeClr>
                </a:solidFill>
                <a:effectLst>
                  <a:outerShdw blurRad="38100" dist="38100" dir="2700000" algn="tl">
                    <a:srgbClr val="000000">
                      <a:alpha val="43137"/>
                    </a:srgbClr>
                  </a:outerShdw>
                </a:effectLst>
              </a:rPr>
              <a:t>Sociální práce na dávkách HN</a:t>
            </a:r>
            <a:endParaRPr lang="cs-CZ" sz="3600" dirty="0"/>
          </a:p>
        </p:txBody>
      </p:sp>
      <p:sp>
        <p:nvSpPr>
          <p:cNvPr id="3" name="Zástupný obsah 2">
            <a:extLst>
              <a:ext uri="{FF2B5EF4-FFF2-40B4-BE49-F238E27FC236}">
                <a16:creationId xmlns:a16="http://schemas.microsoft.com/office/drawing/2014/main" id="{50F380F3-8F0A-449D-B799-1829221AD1F1}"/>
              </a:ext>
            </a:extLst>
          </p:cNvPr>
          <p:cNvSpPr>
            <a:spLocks noGrp="1"/>
          </p:cNvSpPr>
          <p:nvPr>
            <p:ph idx="1"/>
          </p:nvPr>
        </p:nvSpPr>
        <p:spPr>
          <a:xfrm>
            <a:off x="1484310" y="822122"/>
            <a:ext cx="10209943" cy="6035878"/>
          </a:xfrm>
        </p:spPr>
        <p:txBody>
          <a:bodyPr anchor="t">
            <a:normAutofit/>
          </a:bodyPr>
          <a:lstStyle/>
          <a:p>
            <a:pPr marL="109728" indent="0">
              <a:buNone/>
            </a:pPr>
            <a:r>
              <a:rPr lang="cs-CZ" sz="2600" b="1" dirty="0">
                <a:solidFill>
                  <a:schemeClr val="accent1"/>
                </a:solidFill>
                <a:effectLst>
                  <a:outerShdw blurRad="38100" dist="38100" dir="2700000" algn="tl">
                    <a:srgbClr val="000000">
                      <a:alpha val="43137"/>
                    </a:srgbClr>
                  </a:outerShdw>
                </a:effectLst>
                <a:latin typeface="Calibri" panose="020F0502020204030204" pitchFamily="34" charset="0"/>
              </a:rPr>
              <a:t>Základní sociální poradenství</a:t>
            </a:r>
            <a:endParaRPr lang="cs-CZ" b="1" dirty="0">
              <a:solidFill>
                <a:schemeClr val="accent1"/>
              </a:solidFill>
              <a:effectLst>
                <a:outerShdw blurRad="38100" dist="38100" dir="2700000" algn="tl">
                  <a:srgbClr val="000000">
                    <a:alpha val="43137"/>
                  </a:srgbClr>
                </a:outerShdw>
              </a:effectLst>
              <a:latin typeface="Calibri" panose="020F0502020204030204" pitchFamily="34" charset="0"/>
            </a:endParaRPr>
          </a:p>
          <a:p>
            <a:pPr algn="just"/>
            <a:r>
              <a:rPr lang="cs-CZ" altLang="cs-CZ" sz="2200" b="1" dirty="0">
                <a:solidFill>
                  <a:schemeClr val="accent2">
                    <a:lumMod val="75000"/>
                  </a:schemeClr>
                </a:solidFill>
                <a:latin typeface="Calibri" pitchFamily="34" charset="0"/>
              </a:rPr>
              <a:t>sociální  poradenství  je jednou ze základních činností systému pomoci v HN</a:t>
            </a:r>
            <a:r>
              <a:rPr lang="cs-CZ" altLang="cs-CZ" sz="2200" b="1" dirty="0">
                <a:latin typeface="Calibri" pitchFamily="34" charset="0"/>
              </a:rPr>
              <a:t>, a je upraveno zákonem o sociálních službách č.108/2006 </a:t>
            </a:r>
            <a:r>
              <a:rPr lang="cs-CZ" altLang="cs-CZ" sz="2200" b="1" dirty="0" err="1">
                <a:latin typeface="Calibri" pitchFamily="34" charset="0"/>
              </a:rPr>
              <a:t>Sb</a:t>
            </a:r>
            <a:r>
              <a:rPr lang="cs-CZ" altLang="cs-CZ" sz="2200" b="1" dirty="0">
                <a:latin typeface="Calibri" pitchFamily="34" charset="0"/>
              </a:rPr>
              <a:t> </a:t>
            </a:r>
          </a:p>
          <a:p>
            <a:pPr algn="just"/>
            <a:r>
              <a:rPr lang="cs-CZ" altLang="cs-CZ" sz="2200" b="1" dirty="0">
                <a:solidFill>
                  <a:schemeClr val="accent2">
                    <a:lumMod val="75000"/>
                  </a:schemeClr>
                </a:solidFill>
                <a:latin typeface="Calibri" pitchFamily="34" charset="0"/>
              </a:rPr>
              <a:t>každá osoba má nárok na jeho poskytnutí</a:t>
            </a:r>
          </a:p>
          <a:p>
            <a:pPr algn="just"/>
            <a:r>
              <a:rPr lang="cs-CZ" altLang="cs-CZ" sz="2200" b="1" dirty="0">
                <a:latin typeface="Calibri" pitchFamily="34" charset="0"/>
              </a:rPr>
              <a:t>součástí poradenství je předání příslušných tiskopisů žádosti </a:t>
            </a:r>
            <a:r>
              <a:rPr lang="cs-CZ" altLang="cs-CZ" sz="2200" dirty="0">
                <a:latin typeface="Calibri" pitchFamily="34" charset="0"/>
              </a:rPr>
              <a:t>o dávky pomoci v hmotné nouzi</a:t>
            </a:r>
            <a:endParaRPr lang="cs-CZ" altLang="cs-CZ" sz="2200" b="1" dirty="0">
              <a:latin typeface="Calibri" pitchFamily="34" charset="0"/>
            </a:endParaRPr>
          </a:p>
          <a:p>
            <a:pPr algn="just"/>
            <a:r>
              <a:rPr lang="cs-CZ" altLang="cs-CZ" sz="2200" dirty="0">
                <a:latin typeface="Calibri" pitchFamily="34" charset="0"/>
              </a:rPr>
              <a:t>základní  sociální  poradenství na oddělení HN </a:t>
            </a:r>
            <a:r>
              <a:rPr lang="cs-CZ" altLang="cs-CZ" sz="2200" b="1" dirty="0">
                <a:latin typeface="Calibri" pitchFamily="34" charset="0"/>
              </a:rPr>
              <a:t>by mělo  poskytovat   </a:t>
            </a:r>
            <a:r>
              <a:rPr lang="cs-CZ" altLang="cs-CZ" sz="2200" dirty="0">
                <a:solidFill>
                  <a:schemeClr val="accent1">
                    <a:lumMod val="75000"/>
                  </a:schemeClr>
                </a:solidFill>
                <a:latin typeface="Calibri" pitchFamily="34" charset="0"/>
              </a:rPr>
              <a:t>informace o důchodovém a nemocenském pojištění</a:t>
            </a:r>
            <a:r>
              <a:rPr lang="cs-CZ" altLang="cs-CZ" sz="2200" dirty="0">
                <a:latin typeface="Calibri" pitchFamily="34" charset="0"/>
              </a:rPr>
              <a:t>, </a:t>
            </a:r>
            <a:r>
              <a:rPr lang="cs-CZ" altLang="cs-CZ" sz="2200" dirty="0">
                <a:solidFill>
                  <a:schemeClr val="accent1">
                    <a:lumMod val="75000"/>
                  </a:schemeClr>
                </a:solidFill>
                <a:latin typeface="Calibri" pitchFamily="34" charset="0"/>
              </a:rPr>
              <a:t>státní sociální podpoře</a:t>
            </a:r>
            <a:r>
              <a:rPr lang="cs-CZ" altLang="cs-CZ" sz="2200" dirty="0">
                <a:latin typeface="Calibri" pitchFamily="34" charset="0"/>
              </a:rPr>
              <a:t>, </a:t>
            </a:r>
            <a:r>
              <a:rPr lang="cs-CZ" altLang="cs-CZ" sz="2200" dirty="0">
                <a:solidFill>
                  <a:schemeClr val="accent1">
                    <a:lumMod val="75000"/>
                  </a:schemeClr>
                </a:solidFill>
                <a:latin typeface="Calibri" pitchFamily="34" charset="0"/>
              </a:rPr>
              <a:t>sociální pomoci</a:t>
            </a:r>
            <a:r>
              <a:rPr lang="cs-CZ" altLang="cs-CZ" sz="2200" dirty="0">
                <a:latin typeface="Calibri" pitchFamily="34" charset="0"/>
              </a:rPr>
              <a:t>, </a:t>
            </a:r>
            <a:r>
              <a:rPr lang="cs-CZ" altLang="cs-CZ" sz="2200" dirty="0">
                <a:solidFill>
                  <a:schemeClr val="accent1">
                    <a:lumMod val="75000"/>
                  </a:schemeClr>
                </a:solidFill>
                <a:latin typeface="Calibri" pitchFamily="34" charset="0"/>
              </a:rPr>
              <a:t>zaměstnanosti</a:t>
            </a:r>
            <a:r>
              <a:rPr lang="cs-CZ" altLang="cs-CZ" sz="2200" dirty="0">
                <a:latin typeface="Calibri" pitchFamily="34" charset="0"/>
              </a:rPr>
              <a:t> a </a:t>
            </a:r>
            <a:r>
              <a:rPr lang="cs-CZ" altLang="cs-CZ" sz="2200" dirty="0">
                <a:solidFill>
                  <a:schemeClr val="accent1">
                    <a:lumMod val="75000"/>
                  </a:schemeClr>
                </a:solidFill>
                <a:latin typeface="Calibri" pitchFamily="34" charset="0"/>
              </a:rPr>
              <a:t>sociálně právní ochraně</a:t>
            </a:r>
          </a:p>
          <a:p>
            <a:pPr algn="just"/>
            <a:r>
              <a:rPr lang="cs-CZ" altLang="cs-CZ" sz="2200" dirty="0">
                <a:latin typeface="Calibri" pitchFamily="34" charset="0"/>
              </a:rPr>
              <a:t>osobám, které se ocitly v obtížné sociální situaci, </a:t>
            </a:r>
            <a:r>
              <a:rPr lang="cs-CZ" altLang="cs-CZ" sz="2200" b="1" dirty="0">
                <a:latin typeface="Calibri" pitchFamily="34" charset="0"/>
              </a:rPr>
              <a:t>zprostředkovává informace o formách sociální pomoci dostupné v určité lokalitě</a:t>
            </a:r>
          </a:p>
          <a:p>
            <a:pPr algn="just"/>
            <a:r>
              <a:rPr lang="cs-CZ" altLang="cs-CZ" sz="2200" dirty="0">
                <a:latin typeface="Calibri" pitchFamily="34" charset="0"/>
              </a:rPr>
              <a:t>součástí tohoto poradenství je i tzv. </a:t>
            </a:r>
            <a:r>
              <a:rPr lang="cs-CZ" altLang="cs-CZ" sz="2200" dirty="0">
                <a:solidFill>
                  <a:schemeClr val="accent1">
                    <a:lumMod val="75000"/>
                  </a:schemeClr>
                </a:solidFill>
                <a:latin typeface="Calibri" pitchFamily="34" charset="0"/>
              </a:rPr>
              <a:t>občanské poradenství</a:t>
            </a:r>
            <a:r>
              <a:rPr lang="cs-CZ" altLang="cs-CZ" sz="2200" dirty="0">
                <a:latin typeface="Calibri" pitchFamily="34" charset="0"/>
              </a:rPr>
              <a:t>, které by mělo pomoci občanům k řešení všech životních situací </a:t>
            </a:r>
            <a:endParaRPr lang="cs-CZ" sz="2200" dirty="0"/>
          </a:p>
          <a:p>
            <a:pPr marL="0" indent="0" algn="just">
              <a:buNone/>
            </a:pPr>
            <a:endParaRPr lang="cs-CZ" sz="2000" b="1" dirty="0">
              <a:solidFill>
                <a:srgbClr val="FF0000"/>
              </a:solidFill>
              <a:cs typeface="Calibri" panose="020F0502020204030204" pitchFamily="34" charset="0"/>
            </a:endParaRPr>
          </a:p>
          <a:p>
            <a:endParaRPr lang="cs-CZ" dirty="0"/>
          </a:p>
        </p:txBody>
      </p:sp>
    </p:spTree>
    <p:extLst>
      <p:ext uri="{BB962C8B-B14F-4D97-AF65-F5344CB8AC3E}">
        <p14:creationId xmlns:p14="http://schemas.microsoft.com/office/powerpoint/2010/main" val="90272384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4556C1-D45C-4AA9-935A-919E514FACA6}"/>
              </a:ext>
            </a:extLst>
          </p:cNvPr>
          <p:cNvSpPr>
            <a:spLocks noGrp="1"/>
          </p:cNvSpPr>
          <p:nvPr>
            <p:ph type="title"/>
          </p:nvPr>
        </p:nvSpPr>
        <p:spPr>
          <a:xfrm>
            <a:off x="1484310" y="115350"/>
            <a:ext cx="10018713" cy="706772"/>
          </a:xfrm>
        </p:spPr>
        <p:txBody>
          <a:bodyPr>
            <a:normAutofit/>
          </a:bodyPr>
          <a:lstStyle/>
          <a:p>
            <a:pPr algn="l"/>
            <a:r>
              <a:rPr lang="cs-CZ" sz="3600" b="1" dirty="0">
                <a:solidFill>
                  <a:schemeClr val="accent1">
                    <a:lumMod val="75000"/>
                  </a:schemeClr>
                </a:solidFill>
                <a:effectLst>
                  <a:outerShdw blurRad="38100" dist="38100" dir="2700000" algn="tl">
                    <a:srgbClr val="000000">
                      <a:alpha val="43137"/>
                    </a:srgbClr>
                  </a:outerShdw>
                </a:effectLst>
              </a:rPr>
              <a:t>Sociální práce na dávkách HN</a:t>
            </a:r>
            <a:endParaRPr lang="cs-CZ" sz="3600" dirty="0"/>
          </a:p>
        </p:txBody>
      </p:sp>
      <p:sp>
        <p:nvSpPr>
          <p:cNvPr id="3" name="Zástupný obsah 2">
            <a:extLst>
              <a:ext uri="{FF2B5EF4-FFF2-40B4-BE49-F238E27FC236}">
                <a16:creationId xmlns:a16="http://schemas.microsoft.com/office/drawing/2014/main" id="{50F380F3-8F0A-449D-B799-1829221AD1F1}"/>
              </a:ext>
            </a:extLst>
          </p:cNvPr>
          <p:cNvSpPr>
            <a:spLocks noGrp="1"/>
          </p:cNvSpPr>
          <p:nvPr>
            <p:ph idx="1"/>
          </p:nvPr>
        </p:nvSpPr>
        <p:spPr>
          <a:xfrm>
            <a:off x="1484310" y="822122"/>
            <a:ext cx="10209943" cy="6035878"/>
          </a:xfrm>
        </p:spPr>
        <p:txBody>
          <a:bodyPr anchor="t"/>
          <a:lstStyle/>
          <a:p>
            <a:pPr marL="109728" indent="0">
              <a:buNone/>
            </a:pPr>
            <a:r>
              <a:rPr lang="cs-CZ" b="1" dirty="0">
                <a:solidFill>
                  <a:schemeClr val="accent1"/>
                </a:solidFill>
                <a:effectLst>
                  <a:outerShdw blurRad="38100" dist="38100" dir="2700000" algn="tl">
                    <a:srgbClr val="000000">
                      <a:alpha val="43137"/>
                    </a:srgbClr>
                  </a:outerShdw>
                </a:effectLst>
                <a:latin typeface="Calibri" panose="020F0502020204030204" pitchFamily="34" charset="0"/>
              </a:rPr>
              <a:t>Sociální šetření a šetření v místě</a:t>
            </a:r>
          </a:p>
          <a:p>
            <a:pPr>
              <a:spcBef>
                <a:spcPts val="600"/>
              </a:spcBef>
            </a:pPr>
            <a:r>
              <a:rPr lang="cs-CZ" sz="2000" b="1" dirty="0"/>
              <a:t>sociální šetření případně šetření v místě </a:t>
            </a:r>
            <a:r>
              <a:rPr lang="cs-CZ" sz="2000" b="1" dirty="0">
                <a:solidFill>
                  <a:schemeClr val="accent2">
                    <a:lumMod val="75000"/>
                  </a:schemeClr>
                </a:solidFill>
              </a:rPr>
              <a:t>vychází z ustanovení §63, zákona č. 111/2006 Sb., o pomoci v hmotné nouzi</a:t>
            </a:r>
          </a:p>
          <a:p>
            <a:pPr>
              <a:spcBef>
                <a:spcPts val="600"/>
              </a:spcBef>
            </a:pPr>
            <a:r>
              <a:rPr lang="cs-CZ" sz="2000" b="1" dirty="0"/>
              <a:t>je </a:t>
            </a:r>
            <a:r>
              <a:rPr lang="cs-CZ" sz="2000" b="1" dirty="0">
                <a:solidFill>
                  <a:schemeClr val="accent2">
                    <a:lumMod val="75000"/>
                  </a:schemeClr>
                </a:solidFill>
              </a:rPr>
              <a:t>jedním z postupů v rámci sociální práce na ÚP ČR</a:t>
            </a:r>
          </a:p>
          <a:p>
            <a:pPr>
              <a:spcBef>
                <a:spcPts val="600"/>
              </a:spcBef>
            </a:pPr>
            <a:r>
              <a:rPr lang="cs-CZ" sz="2000" b="1" dirty="0"/>
              <a:t>je </a:t>
            </a:r>
            <a:r>
              <a:rPr lang="cs-CZ" sz="2000" b="1" dirty="0">
                <a:solidFill>
                  <a:schemeClr val="accent2">
                    <a:lumMod val="75000"/>
                  </a:schemeClr>
                </a:solidFill>
              </a:rPr>
              <a:t>vykonáváno na základě souhlasu žadatele o dávku </a:t>
            </a:r>
            <a:r>
              <a:rPr lang="cs-CZ" sz="2000" dirty="0"/>
              <a:t>za účelem</a:t>
            </a:r>
          </a:p>
          <a:p>
            <a:pPr marL="1435735" indent="-514350" algn="just">
              <a:buClr>
                <a:schemeClr val="accent4">
                  <a:lumMod val="75000"/>
                </a:schemeClr>
              </a:buClr>
              <a:buSzPct val="100000"/>
              <a:buFont typeface="Wingdings" panose="05000000000000000000" pitchFamily="2" charset="2"/>
              <a:buChar char="ü"/>
              <a:defRPr/>
            </a:pPr>
            <a:r>
              <a:rPr lang="cs-CZ" sz="1800" b="1" dirty="0">
                <a:solidFill>
                  <a:schemeClr val="accent4">
                    <a:lumMod val="75000"/>
                  </a:schemeClr>
                </a:solidFill>
              </a:rPr>
              <a:t>zjištění rozhodných skutečností pro nárok na dávku, její výši a výplatu</a:t>
            </a:r>
            <a:r>
              <a:rPr lang="cs-CZ" sz="1800" b="1" dirty="0">
                <a:solidFill>
                  <a:schemeClr val="tx1">
                    <a:lumMod val="75000"/>
                    <a:lumOff val="25000"/>
                  </a:schemeClr>
                </a:solidFill>
              </a:rPr>
              <a:t> </a:t>
            </a:r>
            <a:r>
              <a:rPr lang="cs-CZ" sz="1800" i="1" dirty="0">
                <a:solidFill>
                  <a:schemeClr val="tx1">
                    <a:lumMod val="75000"/>
                    <a:lumOff val="25000"/>
                  </a:schemeClr>
                </a:solidFill>
              </a:rPr>
              <a:t>(zjištění celkových sociálních a majetkových poměrů)</a:t>
            </a:r>
          </a:p>
          <a:p>
            <a:pPr marL="1435735" indent="-514350" algn="just">
              <a:buClr>
                <a:schemeClr val="accent4">
                  <a:lumMod val="75000"/>
                </a:schemeClr>
              </a:buClr>
              <a:buSzPct val="100000"/>
              <a:buFont typeface="Wingdings" panose="05000000000000000000" pitchFamily="2" charset="2"/>
              <a:buChar char="ü"/>
              <a:defRPr/>
            </a:pPr>
            <a:r>
              <a:rPr lang="cs-CZ" sz="1800" b="1" dirty="0">
                <a:solidFill>
                  <a:schemeClr val="accent4">
                    <a:lumMod val="75000"/>
                  </a:schemeClr>
                </a:solidFill>
              </a:rPr>
              <a:t>ověření skutečností uváděných klientem</a:t>
            </a:r>
          </a:p>
          <a:p>
            <a:pPr marL="1435735" indent="-514350" algn="just">
              <a:buClr>
                <a:schemeClr val="accent4">
                  <a:lumMod val="75000"/>
                </a:schemeClr>
              </a:buClr>
              <a:buSzPct val="100000"/>
              <a:buFont typeface="Wingdings" panose="05000000000000000000" pitchFamily="2" charset="2"/>
              <a:buChar char="ü"/>
              <a:defRPr/>
            </a:pPr>
            <a:r>
              <a:rPr lang="cs-CZ" sz="1800" b="1" dirty="0">
                <a:solidFill>
                  <a:schemeClr val="accent4">
                    <a:lumMod val="75000"/>
                  </a:schemeClr>
                </a:solidFill>
              </a:rPr>
              <a:t>kontroly využití dávek</a:t>
            </a:r>
          </a:p>
          <a:p>
            <a:pPr marL="457200" lvl="1" indent="0" algn="just">
              <a:buNone/>
            </a:pPr>
            <a:r>
              <a:rPr lang="cs-CZ" dirty="0"/>
              <a:t>=&gt; </a:t>
            </a:r>
            <a:r>
              <a:rPr lang="cs-CZ" b="1" dirty="0"/>
              <a:t>sociální šetření slouží nejen k určitému ověřování údajů, </a:t>
            </a:r>
            <a:r>
              <a:rPr lang="cs-CZ" dirty="0"/>
              <a:t>které osoba uvedla, ale i </a:t>
            </a:r>
            <a:r>
              <a:rPr lang="cs-CZ" b="1" dirty="0"/>
              <a:t>k dokreslení její sociální situace a k posouzení sociálních poměrů</a:t>
            </a:r>
            <a:endParaRPr lang="cs-CZ" dirty="0"/>
          </a:p>
          <a:p>
            <a:pPr marL="457200" lvl="1" indent="0" algn="just">
              <a:buNone/>
            </a:pPr>
            <a:r>
              <a:rPr lang="cs-CZ" dirty="0"/>
              <a:t>=&gt; </a:t>
            </a:r>
            <a:r>
              <a:rPr lang="cs-CZ" b="1" dirty="0">
                <a:solidFill>
                  <a:schemeClr val="accent1"/>
                </a:solidFill>
                <a:cs typeface="Calibri" panose="020F0502020204030204" pitchFamily="34" charset="0"/>
              </a:rPr>
              <a:t>pokud osoby neudělí souhlas </a:t>
            </a:r>
            <a:r>
              <a:rPr lang="cs-CZ" b="1" dirty="0">
                <a:cs typeface="Calibri" panose="020F0502020204030204" pitchFamily="34" charset="0"/>
              </a:rPr>
              <a:t>se vstupem do obydlí, </a:t>
            </a:r>
            <a:r>
              <a:rPr lang="cs-CZ" b="1" dirty="0">
                <a:solidFill>
                  <a:schemeClr val="accent1"/>
                </a:solidFill>
                <a:cs typeface="Calibri" panose="020F0502020204030204" pitchFamily="34" charset="0"/>
              </a:rPr>
              <a:t>znemožní provedení sociálního šetření</a:t>
            </a:r>
            <a:r>
              <a:rPr lang="cs-CZ" b="1" dirty="0">
                <a:cs typeface="Calibri" panose="020F0502020204030204" pitchFamily="34" charset="0"/>
              </a:rPr>
              <a:t>, </a:t>
            </a:r>
            <a:r>
              <a:rPr lang="cs-CZ" dirty="0">
                <a:cs typeface="Calibri" panose="020F0502020204030204" pitchFamily="34" charset="0"/>
              </a:rPr>
              <a:t>popřípadě</a:t>
            </a:r>
            <a:r>
              <a:rPr lang="cs-CZ" b="1" dirty="0">
                <a:cs typeface="Calibri" panose="020F0502020204030204" pitchFamily="34" charset="0"/>
              </a:rPr>
              <a:t> </a:t>
            </a:r>
            <a:r>
              <a:rPr lang="cs-CZ" b="1" dirty="0">
                <a:solidFill>
                  <a:schemeClr val="accent1"/>
                </a:solidFill>
                <a:cs typeface="Calibri" panose="020F0502020204030204" pitchFamily="34" charset="0"/>
              </a:rPr>
              <a:t>šetření v místě</a:t>
            </a:r>
            <a:r>
              <a:rPr lang="cs-CZ" b="1" dirty="0">
                <a:cs typeface="Calibri" panose="020F0502020204030204" pitchFamily="34" charset="0"/>
              </a:rPr>
              <a:t>, k ověření skutečností rozhodných pro nárok na dávku nebo její výši, </a:t>
            </a:r>
            <a:r>
              <a:rPr lang="cs-CZ" b="1" dirty="0">
                <a:solidFill>
                  <a:schemeClr val="accent2">
                    <a:lumMod val="75000"/>
                  </a:schemeClr>
                </a:solidFill>
                <a:cs typeface="Calibri" panose="020F0502020204030204" pitchFamily="34" charset="0"/>
              </a:rPr>
              <a:t>může být žádost o dávku zamítnuta nebo dávka odejmuta, popřípadě snížena její výše</a:t>
            </a:r>
          </a:p>
          <a:p>
            <a:pPr marL="0" indent="0" algn="just">
              <a:buNone/>
            </a:pPr>
            <a:endParaRPr lang="cs-CZ" sz="2000" b="1" dirty="0">
              <a:solidFill>
                <a:srgbClr val="FF0000"/>
              </a:solidFill>
              <a:cs typeface="Calibri" panose="020F0502020204030204" pitchFamily="34" charset="0"/>
            </a:endParaRPr>
          </a:p>
          <a:p>
            <a:endParaRPr lang="cs-CZ" dirty="0"/>
          </a:p>
        </p:txBody>
      </p:sp>
    </p:spTree>
    <p:extLst>
      <p:ext uri="{BB962C8B-B14F-4D97-AF65-F5344CB8AC3E}">
        <p14:creationId xmlns:p14="http://schemas.microsoft.com/office/powerpoint/2010/main" val="219952387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172A7B-75F6-4CE4-AE85-60E9EF5270A2}"/>
              </a:ext>
            </a:extLst>
          </p:cNvPr>
          <p:cNvSpPr>
            <a:spLocks noGrp="1"/>
          </p:cNvSpPr>
          <p:nvPr>
            <p:ph type="title"/>
          </p:nvPr>
        </p:nvSpPr>
        <p:spPr>
          <a:xfrm>
            <a:off x="1974125" y="148878"/>
            <a:ext cx="9558114" cy="740355"/>
          </a:xfrm>
          <a:effectLst/>
        </p:spPr>
        <p:txBody>
          <a:bodyPr anchor="ctr">
            <a:normAutofit/>
          </a:bodyPr>
          <a:lstStyle/>
          <a:p>
            <a:pPr algn="l"/>
            <a:r>
              <a:rPr lang="cs-CZ" sz="3600" b="1" dirty="0">
                <a:solidFill>
                  <a:schemeClr val="accent1">
                    <a:lumMod val="75000"/>
                  </a:schemeClr>
                </a:solidFill>
                <a:effectLst>
                  <a:outerShdw blurRad="38100" dist="38100" dir="2700000" algn="tl">
                    <a:srgbClr val="000000">
                      <a:alpha val="43137"/>
                    </a:srgbClr>
                  </a:outerShdw>
                </a:effectLst>
              </a:rPr>
              <a:t>Dávky pro osoby se zdravotním postižením</a:t>
            </a:r>
          </a:p>
        </p:txBody>
      </p:sp>
      <p:graphicFrame>
        <p:nvGraphicFramePr>
          <p:cNvPr id="4" name="Zástupný obsah 3">
            <a:extLst>
              <a:ext uri="{FF2B5EF4-FFF2-40B4-BE49-F238E27FC236}">
                <a16:creationId xmlns:a16="http://schemas.microsoft.com/office/drawing/2014/main" id="{67962D35-11BD-47CD-AB86-EB8474F722B7}"/>
              </a:ext>
            </a:extLst>
          </p:cNvPr>
          <p:cNvGraphicFramePr>
            <a:graphicFrameLocks noGrp="1"/>
          </p:cNvGraphicFramePr>
          <p:nvPr>
            <p:ph idx="1"/>
          </p:nvPr>
        </p:nvGraphicFramePr>
        <p:xfrm>
          <a:off x="1529626" y="889233"/>
          <a:ext cx="9943962" cy="55451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6305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Základní principy rodinného hospodaření</a:t>
            </a:r>
          </a:p>
        </p:txBody>
      </p:sp>
      <p:sp>
        <p:nvSpPr>
          <p:cNvPr id="3" name="Zástupný symbol pro obsah 2"/>
          <p:cNvSpPr>
            <a:spLocks noGrp="1"/>
          </p:cNvSpPr>
          <p:nvPr>
            <p:ph idx="1"/>
          </p:nvPr>
        </p:nvSpPr>
        <p:spPr/>
        <p:txBody>
          <a:bodyPr>
            <a:normAutofit/>
          </a:bodyPr>
          <a:lstStyle/>
          <a:p>
            <a:pPr marL="0" indent="0">
              <a:buNone/>
            </a:pPr>
            <a:r>
              <a:rPr lang="cs-CZ" b="1" dirty="0"/>
              <a:t>Zajištění rizik – </a:t>
            </a:r>
            <a:r>
              <a:rPr lang="cs-CZ" b="1" dirty="0" smtClean="0"/>
              <a:t>rezerva</a:t>
            </a:r>
          </a:p>
          <a:p>
            <a:pPr marL="0" indent="0">
              <a:buNone/>
            </a:pPr>
            <a:r>
              <a:rPr lang="cs-CZ" dirty="0" smtClean="0"/>
              <a:t>Může </a:t>
            </a:r>
            <a:r>
              <a:rPr lang="cs-CZ" dirty="0"/>
              <a:t>dojít k:</a:t>
            </a:r>
          </a:p>
          <a:p>
            <a:pPr lvl="0"/>
            <a:r>
              <a:rPr lang="cs-CZ" b="1" dirty="0" smtClean="0"/>
              <a:t>Ztráta </a:t>
            </a:r>
            <a:r>
              <a:rPr lang="cs-CZ" b="1" dirty="0"/>
              <a:t>pořízeného majetku </a:t>
            </a:r>
            <a:r>
              <a:rPr lang="cs-CZ" dirty="0"/>
              <a:t>– živelná událost, krádež, porouchaní spotřebičů, havárie automobilu</a:t>
            </a:r>
          </a:p>
          <a:p>
            <a:pPr lvl="0"/>
            <a:r>
              <a:rPr lang="cs-CZ" b="1" dirty="0" smtClean="0"/>
              <a:t>Ztráta </a:t>
            </a:r>
            <a:r>
              <a:rPr lang="cs-CZ" b="1" dirty="0"/>
              <a:t>příjmů – </a:t>
            </a:r>
            <a:r>
              <a:rPr lang="cs-CZ" dirty="0"/>
              <a:t>vážná</a:t>
            </a:r>
            <a:r>
              <a:rPr lang="cs-CZ" b="1" dirty="0"/>
              <a:t> </a:t>
            </a:r>
            <a:r>
              <a:rPr lang="cs-CZ" dirty="0"/>
              <a:t>nemoc, úraz, invalidita, úmrtí, nezaměstnanost, krach podniku</a:t>
            </a:r>
          </a:p>
          <a:p>
            <a:pPr lvl="0"/>
            <a:r>
              <a:rPr lang="cs-CZ" b="1" dirty="0" smtClean="0"/>
              <a:t>Odpovědnost </a:t>
            </a:r>
            <a:r>
              <a:rPr lang="cs-CZ" b="1" dirty="0"/>
              <a:t>za škody, kterých se </a:t>
            </a:r>
            <a:r>
              <a:rPr lang="cs-CZ" b="1" dirty="0" smtClean="0"/>
              <a:t>dopustí</a:t>
            </a:r>
            <a:endParaRPr lang="cs-CZ" dirty="0"/>
          </a:p>
          <a:p>
            <a:pPr lvl="0"/>
            <a:r>
              <a:rPr lang="cs-CZ" b="1" dirty="0" smtClean="0"/>
              <a:t>Trvalé následky </a:t>
            </a:r>
            <a:r>
              <a:rPr lang="cs-CZ" b="1" dirty="0"/>
              <a:t>úrazu, nebo </a:t>
            </a:r>
            <a:r>
              <a:rPr lang="cs-CZ" b="1" dirty="0" smtClean="0"/>
              <a:t>onemocnění </a:t>
            </a:r>
            <a:r>
              <a:rPr lang="cs-CZ" b="1" dirty="0"/>
              <a:t>dětí </a:t>
            </a:r>
            <a:r>
              <a:rPr lang="cs-CZ" dirty="0"/>
              <a:t>- náklady spojené s léčbou</a:t>
            </a:r>
          </a:p>
          <a:p>
            <a:endParaRPr lang="cs-CZ" dirty="0"/>
          </a:p>
        </p:txBody>
      </p:sp>
    </p:spTree>
    <p:extLst>
      <p:ext uri="{BB962C8B-B14F-4D97-AF65-F5344CB8AC3E}">
        <p14:creationId xmlns:p14="http://schemas.microsoft.com/office/powerpoint/2010/main" val="335024216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24D1CF-BC34-4DE5-8CB7-7310075AF8E1}"/>
              </a:ext>
            </a:extLst>
          </p:cNvPr>
          <p:cNvSpPr>
            <a:spLocks noGrp="1"/>
          </p:cNvSpPr>
          <p:nvPr>
            <p:ph type="title"/>
          </p:nvPr>
        </p:nvSpPr>
        <p:spPr>
          <a:xfrm>
            <a:off x="3765551" y="132394"/>
            <a:ext cx="8356541" cy="849740"/>
          </a:xfrm>
        </p:spPr>
        <p:txBody>
          <a:bodyPr>
            <a:normAutofit/>
          </a:bodyPr>
          <a:lstStyle/>
          <a:p>
            <a:pPr algn="l"/>
            <a:r>
              <a:rPr lang="cs-CZ" sz="3400" b="1" dirty="0">
                <a:solidFill>
                  <a:schemeClr val="accent1">
                    <a:lumMod val="75000"/>
                  </a:schemeClr>
                </a:solidFill>
                <a:effectLst>
                  <a:outerShdw blurRad="38100" dist="38100" dir="2700000" algn="tl">
                    <a:srgbClr val="000000">
                      <a:alpha val="43137"/>
                    </a:srgbClr>
                  </a:outerShdw>
                </a:effectLst>
              </a:rPr>
              <a:t>Dávky pro osoby se zdravotním postižením</a:t>
            </a:r>
            <a:endParaRPr lang="cs-CZ" sz="3400" dirty="0">
              <a:solidFill>
                <a:schemeClr val="accent1">
                  <a:lumMod val="75000"/>
                </a:schemeClr>
              </a:solidFill>
            </a:endParaRPr>
          </a:p>
        </p:txBody>
      </p:sp>
      <p:sp>
        <p:nvSpPr>
          <p:cNvPr id="8" name="Content Placeholder 7">
            <a:extLst>
              <a:ext uri="{FF2B5EF4-FFF2-40B4-BE49-F238E27FC236}">
                <a16:creationId xmlns:a16="http://schemas.microsoft.com/office/drawing/2014/main" id="{C5BD3B23-E053-416D-824D-00EF5A6DBF00}"/>
              </a:ext>
            </a:extLst>
          </p:cNvPr>
          <p:cNvSpPr>
            <a:spLocks noGrp="1"/>
          </p:cNvSpPr>
          <p:nvPr>
            <p:ph idx="1"/>
          </p:nvPr>
        </p:nvSpPr>
        <p:spPr>
          <a:xfrm>
            <a:off x="3843867" y="1114528"/>
            <a:ext cx="8278225" cy="6053792"/>
          </a:xfrm>
        </p:spPr>
        <p:txBody>
          <a:bodyPr anchor="t">
            <a:normAutofit/>
          </a:bodyPr>
          <a:lstStyle/>
          <a:p>
            <a:pPr algn="just">
              <a:lnSpc>
                <a:spcPct val="90000"/>
              </a:lnSpc>
            </a:pPr>
            <a:r>
              <a:rPr lang="cs-CZ" sz="2000" dirty="0"/>
              <a:t>upravuje </a:t>
            </a:r>
            <a:r>
              <a:rPr lang="cs-CZ" sz="2000" b="1" dirty="0">
                <a:solidFill>
                  <a:schemeClr val="accent1"/>
                </a:solidFill>
              </a:rPr>
              <a:t>zákon č. 329/2011 Sb., o poskytování dávek osobám se zdravotním postižením </a:t>
            </a:r>
            <a:r>
              <a:rPr lang="cs-CZ" sz="2000" dirty="0"/>
              <a:t>a o změně souvisejících zákonů, ve znění pozdějších a </a:t>
            </a:r>
            <a:r>
              <a:rPr lang="cs-CZ" sz="2000" b="1" dirty="0">
                <a:solidFill>
                  <a:schemeClr val="accent1"/>
                </a:solidFill>
              </a:rPr>
              <a:t>vyhláška č. 388/2011 Sb., o provedení některých ustanovení zákona o poskytování dávek osobám se zdravotním postižením</a:t>
            </a:r>
            <a:r>
              <a:rPr lang="cs-CZ" sz="2000" dirty="0"/>
              <a:t>, ve znění pozdějších předpisů </a:t>
            </a:r>
          </a:p>
          <a:p>
            <a:pPr marL="0" indent="0">
              <a:lnSpc>
                <a:spcPct val="90000"/>
              </a:lnSpc>
              <a:buNone/>
            </a:pPr>
            <a:endParaRPr lang="cs-CZ" sz="1500" b="1" dirty="0"/>
          </a:p>
          <a:p>
            <a:pPr marL="0" indent="0">
              <a:lnSpc>
                <a:spcPct val="90000"/>
              </a:lnSpc>
              <a:buNone/>
            </a:pPr>
            <a:r>
              <a:rPr lang="cs-CZ" b="1" dirty="0">
                <a:solidFill>
                  <a:schemeClr val="accent1"/>
                </a:solidFill>
                <a:effectLst>
                  <a:outerShdw blurRad="38100" dist="38100" dir="2700000" algn="tl">
                    <a:srgbClr val="000000">
                      <a:alpha val="43137"/>
                    </a:srgbClr>
                  </a:outerShdw>
                </a:effectLst>
              </a:rPr>
              <a:t>Podmínky nároku</a:t>
            </a:r>
          </a:p>
          <a:p>
            <a:pPr>
              <a:lnSpc>
                <a:spcPct val="90000"/>
              </a:lnSpc>
            </a:pPr>
            <a:r>
              <a:rPr lang="cs-CZ" sz="2000" dirty="0"/>
              <a:t>nárok na </a:t>
            </a:r>
            <a:r>
              <a:rPr lang="cs-CZ" sz="2000" b="1" dirty="0">
                <a:solidFill>
                  <a:schemeClr val="accent2">
                    <a:lumMod val="75000"/>
                  </a:schemeClr>
                </a:solidFill>
              </a:rPr>
              <a:t>příspěvek na mobilitu</a:t>
            </a:r>
            <a:r>
              <a:rPr lang="cs-CZ" sz="2000" dirty="0"/>
              <a:t>, </a:t>
            </a:r>
            <a:r>
              <a:rPr lang="cs-CZ" sz="2000" b="1" dirty="0">
                <a:solidFill>
                  <a:schemeClr val="accent2">
                    <a:lumMod val="75000"/>
                  </a:schemeClr>
                </a:solidFill>
              </a:rPr>
              <a:t>zvláštní pomůcku </a:t>
            </a:r>
            <a:r>
              <a:rPr lang="cs-CZ" sz="2000" dirty="0"/>
              <a:t>a na </a:t>
            </a:r>
            <a:r>
              <a:rPr lang="cs-CZ" sz="2000" b="1" dirty="0">
                <a:solidFill>
                  <a:schemeClr val="accent2">
                    <a:lumMod val="75000"/>
                  </a:schemeClr>
                </a:solidFill>
              </a:rPr>
              <a:t>průkaz osoby se zdravotním postižením</a:t>
            </a:r>
            <a:r>
              <a:rPr lang="cs-CZ" sz="2000" b="1" dirty="0"/>
              <a:t> </a:t>
            </a:r>
            <a:r>
              <a:rPr lang="cs-CZ" sz="2000" dirty="0"/>
              <a:t>má při splnění podmínek: </a:t>
            </a:r>
          </a:p>
          <a:p>
            <a:pPr marL="457200" indent="-457200">
              <a:lnSpc>
                <a:spcPct val="90000"/>
              </a:lnSpc>
              <a:buClr>
                <a:schemeClr val="accent4">
                  <a:lumMod val="75000"/>
                </a:schemeClr>
              </a:buClr>
              <a:buSzPct val="100000"/>
              <a:buFont typeface="+mj-lt"/>
              <a:buAutoNum type="alphaLcParenR"/>
            </a:pPr>
            <a:r>
              <a:rPr lang="cs-CZ" sz="1800" b="1" dirty="0"/>
              <a:t>osoba</a:t>
            </a:r>
            <a:r>
              <a:rPr lang="cs-CZ" sz="1800" dirty="0"/>
              <a:t>, která je na </a:t>
            </a:r>
            <a:r>
              <a:rPr lang="cs-CZ" sz="1800" b="1" dirty="0">
                <a:solidFill>
                  <a:schemeClr val="accent4">
                    <a:lumMod val="75000"/>
                  </a:schemeClr>
                </a:solidFill>
              </a:rPr>
              <a:t>území ČR  hlášena k trvalému pobytu </a:t>
            </a:r>
            <a:r>
              <a:rPr lang="cs-CZ" sz="1800" dirty="0"/>
              <a:t>a má </a:t>
            </a:r>
            <a:r>
              <a:rPr lang="cs-CZ" sz="1800" b="1" dirty="0">
                <a:solidFill>
                  <a:schemeClr val="accent4">
                    <a:lumMod val="75000"/>
                  </a:schemeClr>
                </a:solidFill>
              </a:rPr>
              <a:t>na území ČR bydliště  </a:t>
            </a:r>
          </a:p>
          <a:p>
            <a:pPr marL="457200" indent="-457200">
              <a:lnSpc>
                <a:spcPct val="90000"/>
              </a:lnSpc>
              <a:buClr>
                <a:schemeClr val="accent4">
                  <a:lumMod val="75000"/>
                </a:schemeClr>
              </a:buClr>
              <a:buSzPct val="100000"/>
              <a:buFont typeface="+mj-lt"/>
              <a:buAutoNum type="alphaLcParenR"/>
            </a:pPr>
            <a:r>
              <a:rPr lang="cs-CZ" sz="1800" b="1" dirty="0"/>
              <a:t>osoba</a:t>
            </a:r>
            <a:r>
              <a:rPr lang="cs-CZ" sz="1800" dirty="0"/>
              <a:t>, které byla </a:t>
            </a:r>
            <a:r>
              <a:rPr lang="cs-CZ" sz="1800" b="1" dirty="0">
                <a:solidFill>
                  <a:schemeClr val="accent4">
                    <a:lumMod val="75000"/>
                  </a:schemeClr>
                </a:solidFill>
              </a:rPr>
              <a:t>udělena mezinárodní ochrana formou azylu či doplňkové ochrany </a:t>
            </a:r>
            <a:r>
              <a:rPr lang="cs-CZ" sz="1800" dirty="0"/>
              <a:t>a má </a:t>
            </a:r>
            <a:r>
              <a:rPr lang="cs-CZ" sz="1800" b="1" dirty="0">
                <a:solidFill>
                  <a:schemeClr val="accent4">
                    <a:lumMod val="75000"/>
                  </a:schemeClr>
                </a:solidFill>
              </a:rPr>
              <a:t>bydliště na území ČR</a:t>
            </a:r>
            <a:endParaRPr lang="cs-CZ" sz="1800" dirty="0">
              <a:solidFill>
                <a:schemeClr val="accent4">
                  <a:lumMod val="75000"/>
                </a:schemeClr>
              </a:solidFill>
            </a:endParaRPr>
          </a:p>
          <a:p>
            <a:pPr marL="457200" indent="-457200">
              <a:lnSpc>
                <a:spcPct val="90000"/>
              </a:lnSpc>
              <a:buClr>
                <a:schemeClr val="accent4">
                  <a:lumMod val="75000"/>
                </a:schemeClr>
              </a:buClr>
              <a:buSzPct val="100000"/>
              <a:buFont typeface="+mj-lt"/>
              <a:buAutoNum type="alphaLcParenR"/>
            </a:pPr>
            <a:r>
              <a:rPr lang="cs-CZ" sz="1800" b="1" dirty="0">
                <a:solidFill>
                  <a:schemeClr val="accent4">
                    <a:lumMod val="75000"/>
                  </a:schemeClr>
                </a:solidFill>
              </a:rPr>
              <a:t>cizinec bez trvalého pobytu na území ČR</a:t>
            </a:r>
            <a:r>
              <a:rPr lang="cs-CZ" sz="1800" dirty="0"/>
              <a:t>, kterému tento </a:t>
            </a:r>
            <a:r>
              <a:rPr lang="cs-CZ" sz="1800" b="1" dirty="0">
                <a:solidFill>
                  <a:schemeClr val="accent4">
                    <a:lumMod val="75000"/>
                  </a:schemeClr>
                </a:solidFill>
              </a:rPr>
              <a:t>nárok zaručuje mezinárodní smlouva </a:t>
            </a:r>
            <a:r>
              <a:rPr lang="cs-CZ" sz="1800" dirty="0"/>
              <a:t>a má </a:t>
            </a:r>
            <a:r>
              <a:rPr lang="cs-CZ" sz="1800" b="1" dirty="0">
                <a:solidFill>
                  <a:schemeClr val="accent4">
                    <a:lumMod val="75000"/>
                  </a:schemeClr>
                </a:solidFill>
              </a:rPr>
              <a:t>bydliště na území ČR</a:t>
            </a:r>
          </a:p>
          <a:p>
            <a:pPr>
              <a:lnSpc>
                <a:spcPct val="90000"/>
              </a:lnSpc>
            </a:pPr>
            <a:endParaRPr lang="en-US" sz="1500" dirty="0"/>
          </a:p>
        </p:txBody>
      </p:sp>
      <p:pic>
        <p:nvPicPr>
          <p:cNvPr id="4" name="Zástupný obsah 3">
            <a:extLst>
              <a:ext uri="{FF2B5EF4-FFF2-40B4-BE49-F238E27FC236}">
                <a16:creationId xmlns:a16="http://schemas.microsoft.com/office/drawing/2014/main" id="{7E2F8948-82E8-4EB6-B619-7882FD855977}"/>
              </a:ext>
            </a:extLst>
          </p:cNvPr>
          <p:cNvPicPr>
            <a:picLocks noChangeAspect="1"/>
          </p:cNvPicPr>
          <p:nvPr/>
        </p:nvPicPr>
        <p:blipFill rotWithShape="1">
          <a:blip r:embed="rId2"/>
          <a:srcRect l="13679" r="4306"/>
          <a:stretch/>
        </p:blipFill>
        <p:spPr>
          <a:xfrm>
            <a:off x="20" y="10"/>
            <a:ext cx="3459143" cy="68579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spTree>
    <p:extLst>
      <p:ext uri="{BB962C8B-B14F-4D97-AF65-F5344CB8AC3E}">
        <p14:creationId xmlns:p14="http://schemas.microsoft.com/office/powerpoint/2010/main" val="278450584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5ECA1E71-168F-4E1C-B6A6-7D5715A9CF60}"/>
              </a:ext>
            </a:extLst>
          </p:cNvPr>
          <p:cNvPicPr>
            <a:picLocks noChangeAspect="1"/>
          </p:cNvPicPr>
          <p:nvPr/>
        </p:nvPicPr>
        <p:blipFill rotWithShape="1">
          <a:blip r:embed="rId2"/>
          <a:srcRect r="6624"/>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sp>
        <p:nvSpPr>
          <p:cNvPr id="2" name="Nadpis 1">
            <a:extLst>
              <a:ext uri="{FF2B5EF4-FFF2-40B4-BE49-F238E27FC236}">
                <a16:creationId xmlns:a16="http://schemas.microsoft.com/office/drawing/2014/main" id="{966A8524-C855-4E14-8859-7D24F473A2F0}"/>
              </a:ext>
            </a:extLst>
          </p:cNvPr>
          <p:cNvSpPr>
            <a:spLocks noGrp="1"/>
          </p:cNvSpPr>
          <p:nvPr>
            <p:ph type="title"/>
          </p:nvPr>
        </p:nvSpPr>
        <p:spPr>
          <a:xfrm>
            <a:off x="160315" y="190500"/>
            <a:ext cx="6267707" cy="1168517"/>
          </a:xfrm>
        </p:spPr>
        <p:txBody>
          <a:bodyPr>
            <a:normAutofit/>
          </a:bodyPr>
          <a:lstStyle/>
          <a:p>
            <a:pPr algn="l"/>
            <a:r>
              <a:rPr lang="cs-CZ" sz="3600" b="1" dirty="0">
                <a:solidFill>
                  <a:schemeClr val="accent1">
                    <a:lumMod val="75000"/>
                  </a:schemeClr>
                </a:solidFill>
                <a:effectLst>
                  <a:outerShdw blurRad="38100" dist="38100" dir="2700000" algn="tl">
                    <a:srgbClr val="000000">
                      <a:alpha val="43137"/>
                    </a:srgbClr>
                  </a:outerShdw>
                </a:effectLst>
              </a:rPr>
              <a:t>Průkaz pro osoby </a:t>
            </a:r>
            <a:br>
              <a:rPr lang="cs-CZ" sz="3600" b="1" dirty="0">
                <a:solidFill>
                  <a:schemeClr val="accent1">
                    <a:lumMod val="75000"/>
                  </a:schemeClr>
                </a:solidFill>
                <a:effectLst>
                  <a:outerShdw blurRad="38100" dist="38100" dir="2700000" algn="tl">
                    <a:srgbClr val="000000">
                      <a:alpha val="43137"/>
                    </a:srgbClr>
                  </a:outerShdw>
                </a:effectLst>
              </a:rPr>
            </a:br>
            <a:r>
              <a:rPr lang="cs-CZ" sz="3600" b="1" dirty="0">
                <a:solidFill>
                  <a:schemeClr val="accent1">
                    <a:lumMod val="75000"/>
                  </a:schemeClr>
                </a:solidFill>
                <a:effectLst>
                  <a:outerShdw blurRad="38100" dist="38100" dir="2700000" algn="tl">
                    <a:srgbClr val="000000">
                      <a:alpha val="43137"/>
                    </a:srgbClr>
                  </a:outerShdw>
                </a:effectLst>
              </a:rPr>
              <a:t>se zdravotním postižením</a:t>
            </a:r>
          </a:p>
        </p:txBody>
      </p:sp>
      <p:sp>
        <p:nvSpPr>
          <p:cNvPr id="8" name="Content Placeholder 7">
            <a:extLst>
              <a:ext uri="{FF2B5EF4-FFF2-40B4-BE49-F238E27FC236}">
                <a16:creationId xmlns:a16="http://schemas.microsoft.com/office/drawing/2014/main" id="{A247D8D7-7559-44EF-BB7A-45300140160C}"/>
              </a:ext>
            </a:extLst>
          </p:cNvPr>
          <p:cNvSpPr>
            <a:spLocks noGrp="1"/>
          </p:cNvSpPr>
          <p:nvPr>
            <p:ph idx="1"/>
          </p:nvPr>
        </p:nvSpPr>
        <p:spPr>
          <a:xfrm>
            <a:off x="226503" y="1359017"/>
            <a:ext cx="6045946" cy="5308483"/>
          </a:xfrm>
        </p:spPr>
        <p:txBody>
          <a:bodyPr anchor="t">
            <a:normAutofit fontScale="92500" lnSpcReduction="10000"/>
          </a:bodyPr>
          <a:lstStyle/>
          <a:p>
            <a:pPr marL="0" indent="0">
              <a:buNone/>
            </a:pPr>
            <a:r>
              <a:rPr lang="cs-CZ" sz="2600" b="1" dirty="0">
                <a:solidFill>
                  <a:schemeClr val="accent1"/>
                </a:solidFill>
                <a:effectLst>
                  <a:outerShdw blurRad="38100" dist="38100" dir="2700000" algn="tl">
                    <a:srgbClr val="000000">
                      <a:alpha val="43137"/>
                    </a:srgbClr>
                  </a:outerShdw>
                </a:effectLst>
              </a:rPr>
              <a:t>Podmínky nároku</a:t>
            </a:r>
          </a:p>
          <a:p>
            <a:pPr algn="just"/>
            <a:r>
              <a:rPr lang="cs-CZ" b="1" dirty="0">
                <a:solidFill>
                  <a:schemeClr val="accent2">
                    <a:lumMod val="75000"/>
                  </a:schemeClr>
                </a:solidFill>
              </a:rPr>
              <a:t>náleží </a:t>
            </a:r>
            <a:r>
              <a:rPr lang="cs-CZ" b="1" dirty="0"/>
              <a:t>osobám se </a:t>
            </a:r>
            <a:r>
              <a:rPr lang="cs-CZ" b="1" dirty="0">
                <a:solidFill>
                  <a:schemeClr val="accent2">
                    <a:lumMod val="75000"/>
                  </a:schemeClr>
                </a:solidFill>
              </a:rPr>
              <a:t>zdravotním postižením ve věku starším než 1 rok </a:t>
            </a:r>
            <a:r>
              <a:rPr lang="cs-CZ" b="1" dirty="0"/>
              <a:t>s tělesným, smyslovým nebo duševním postižením </a:t>
            </a:r>
            <a:r>
              <a:rPr lang="cs-CZ" b="1" dirty="0">
                <a:solidFill>
                  <a:schemeClr val="accent2">
                    <a:lumMod val="75000"/>
                  </a:schemeClr>
                </a:solidFill>
              </a:rPr>
              <a:t>významně omezujícím jejich mobilitu nebo orientaci</a:t>
            </a:r>
          </a:p>
          <a:p>
            <a:pPr marL="0" indent="0">
              <a:buNone/>
            </a:pPr>
            <a:endParaRPr lang="cs-CZ" dirty="0"/>
          </a:p>
          <a:p>
            <a:pPr marL="0" indent="0">
              <a:buNone/>
            </a:pPr>
            <a:r>
              <a:rPr lang="cs-CZ" dirty="0"/>
              <a:t>Existují 3 varianty  průkazu podle úrovně dlouhodobého zdravotního postižení: </a:t>
            </a:r>
          </a:p>
          <a:p>
            <a:pPr lvl="1" indent="-342900">
              <a:buClr>
                <a:schemeClr val="accent4">
                  <a:lumMod val="75000"/>
                </a:schemeClr>
              </a:buClr>
              <a:buFont typeface="Wingdings" panose="05000000000000000000" pitchFamily="2" charset="2"/>
              <a:buChar char="ü"/>
            </a:pPr>
            <a:r>
              <a:rPr lang="cs-CZ" b="1" dirty="0">
                <a:solidFill>
                  <a:schemeClr val="accent4">
                    <a:lumMod val="75000"/>
                  </a:schemeClr>
                </a:solidFill>
              </a:rPr>
              <a:t>Průkaz TP</a:t>
            </a:r>
            <a:endParaRPr lang="cs-CZ" sz="2200" b="1" dirty="0">
              <a:solidFill>
                <a:schemeClr val="accent4">
                  <a:lumMod val="75000"/>
                </a:schemeClr>
              </a:solidFill>
            </a:endParaRPr>
          </a:p>
          <a:p>
            <a:pPr lvl="1" indent="-342900">
              <a:buClr>
                <a:schemeClr val="accent4">
                  <a:lumMod val="75000"/>
                </a:schemeClr>
              </a:buClr>
              <a:buFont typeface="Wingdings" panose="05000000000000000000" pitchFamily="2" charset="2"/>
              <a:buChar char="ü"/>
            </a:pPr>
            <a:r>
              <a:rPr lang="cs-CZ" b="1" dirty="0">
                <a:solidFill>
                  <a:schemeClr val="accent4">
                    <a:lumMod val="75000"/>
                  </a:schemeClr>
                </a:solidFill>
              </a:rPr>
              <a:t>Průkaz ZTP</a:t>
            </a:r>
            <a:endParaRPr lang="cs-CZ" sz="2400" b="1" dirty="0">
              <a:solidFill>
                <a:schemeClr val="accent4">
                  <a:lumMod val="75000"/>
                </a:schemeClr>
              </a:solidFill>
            </a:endParaRPr>
          </a:p>
          <a:p>
            <a:pPr lvl="1" indent="-342900">
              <a:buClr>
                <a:schemeClr val="accent4">
                  <a:lumMod val="75000"/>
                </a:schemeClr>
              </a:buClr>
              <a:buFont typeface="Wingdings" panose="05000000000000000000" pitchFamily="2" charset="2"/>
              <a:buChar char="ü"/>
            </a:pPr>
            <a:r>
              <a:rPr lang="cs-CZ" b="1" dirty="0">
                <a:solidFill>
                  <a:schemeClr val="accent4">
                    <a:lumMod val="75000"/>
                  </a:schemeClr>
                </a:solidFill>
              </a:rPr>
              <a:t>Průkaz ZTP/P</a:t>
            </a:r>
          </a:p>
          <a:p>
            <a:pPr marL="0" indent="0">
              <a:buNone/>
            </a:pPr>
            <a:r>
              <a:rPr lang="cs-CZ" dirty="0">
                <a:sym typeface="Wingdings 3" panose="05040102010807070707" pitchFamily="18" charset="2"/>
              </a:rPr>
              <a:t></a:t>
            </a:r>
            <a:r>
              <a:rPr lang="cs-CZ" dirty="0"/>
              <a:t>každý z nich opravňuje k jinému rozsahu benefitů</a:t>
            </a:r>
          </a:p>
          <a:p>
            <a:endParaRPr lang="en-US" sz="2000" dirty="0"/>
          </a:p>
        </p:txBody>
      </p:sp>
    </p:spTree>
    <p:extLst>
      <p:ext uri="{BB962C8B-B14F-4D97-AF65-F5344CB8AC3E}">
        <p14:creationId xmlns:p14="http://schemas.microsoft.com/office/powerpoint/2010/main" val="193458899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C6A853-C8FD-4A72-9878-1F58E99F6A23}"/>
              </a:ext>
            </a:extLst>
          </p:cNvPr>
          <p:cNvSpPr>
            <a:spLocks noGrp="1"/>
          </p:cNvSpPr>
          <p:nvPr>
            <p:ph type="title"/>
          </p:nvPr>
        </p:nvSpPr>
        <p:spPr>
          <a:xfrm>
            <a:off x="1484310" y="140516"/>
            <a:ext cx="10018713" cy="572548"/>
          </a:xfrm>
        </p:spPr>
        <p:txBody>
          <a:bodyPr>
            <a:normAutofit fontScale="90000"/>
          </a:bodyPr>
          <a:lstStyle/>
          <a:p>
            <a:pPr algn="l"/>
            <a:r>
              <a:rPr lang="cs-CZ" b="1" dirty="0">
                <a:solidFill>
                  <a:schemeClr val="accent1">
                    <a:lumMod val="75000"/>
                  </a:schemeClr>
                </a:solidFill>
                <a:effectLst>
                  <a:outerShdw blurRad="38100" dist="38100" dir="2700000" algn="tl">
                    <a:srgbClr val="000000">
                      <a:alpha val="43137"/>
                    </a:srgbClr>
                  </a:outerShdw>
                </a:effectLst>
              </a:rPr>
              <a:t>Průkaz TP</a:t>
            </a:r>
            <a:endParaRPr lang="cs-CZ" dirty="0"/>
          </a:p>
        </p:txBody>
      </p:sp>
      <p:sp>
        <p:nvSpPr>
          <p:cNvPr id="3" name="Zástupný obsah 2">
            <a:extLst>
              <a:ext uri="{FF2B5EF4-FFF2-40B4-BE49-F238E27FC236}">
                <a16:creationId xmlns:a16="http://schemas.microsoft.com/office/drawing/2014/main" id="{0369AF11-DEE5-48DE-8E7E-74B940208FEB}"/>
              </a:ext>
            </a:extLst>
          </p:cNvPr>
          <p:cNvSpPr>
            <a:spLocks noGrp="1"/>
          </p:cNvSpPr>
          <p:nvPr>
            <p:ph idx="1"/>
          </p:nvPr>
        </p:nvSpPr>
        <p:spPr>
          <a:xfrm>
            <a:off x="1484310" y="713065"/>
            <a:ext cx="10604226" cy="5528344"/>
          </a:xfrm>
        </p:spPr>
        <p:txBody>
          <a:bodyPr anchor="t">
            <a:normAutofit/>
          </a:bodyPr>
          <a:lstStyle/>
          <a:p>
            <a:r>
              <a:rPr lang="cs-CZ" sz="2000" dirty="0">
                <a:cs typeface="Arial" panose="020B0604020202020204" pitchFamily="34" charset="0"/>
              </a:rPr>
              <a:t>nárok má osoba se </a:t>
            </a:r>
            <a:r>
              <a:rPr lang="cs-CZ" sz="2000" b="1" dirty="0">
                <a:solidFill>
                  <a:schemeClr val="accent2">
                    <a:lumMod val="75000"/>
                  </a:schemeClr>
                </a:solidFill>
                <a:cs typeface="Arial" panose="020B0604020202020204" pitchFamily="34" charset="0"/>
              </a:rPr>
              <a:t>středně těžkým </a:t>
            </a:r>
            <a:r>
              <a:rPr lang="cs-CZ" sz="2000" dirty="0">
                <a:cs typeface="Arial" panose="020B0604020202020204" pitchFamily="34" charset="0"/>
              </a:rPr>
              <a:t>funkčním </a:t>
            </a:r>
            <a:r>
              <a:rPr lang="cs-CZ" sz="2000" b="1" dirty="0">
                <a:cs typeface="Arial" panose="020B0604020202020204" pitchFamily="34" charset="0"/>
              </a:rPr>
              <a:t>postižením pohyblivosti nebo orientace</a:t>
            </a:r>
            <a:r>
              <a:rPr lang="cs-CZ" sz="2000" dirty="0">
                <a:cs typeface="Arial" panose="020B0604020202020204" pitchFamily="34" charset="0"/>
              </a:rPr>
              <a:t>, včetně </a:t>
            </a:r>
            <a:r>
              <a:rPr lang="cs-CZ" sz="2000" b="1" dirty="0">
                <a:cs typeface="Arial" panose="020B0604020202020204" pitchFamily="34" charset="0"/>
              </a:rPr>
              <a:t>osob s poruchou autistického spektra</a:t>
            </a:r>
          </a:p>
          <a:p>
            <a:pPr marL="0" lvl="0" indent="0">
              <a:buNone/>
            </a:pPr>
            <a:endParaRPr lang="cs-CZ" b="1" dirty="0">
              <a:solidFill>
                <a:schemeClr val="accent1"/>
              </a:solidFill>
              <a:effectLst>
                <a:outerShdw blurRad="38100" dist="38100" dir="2700000" algn="tl">
                  <a:srgbClr val="000000">
                    <a:alpha val="43137"/>
                  </a:srgbClr>
                </a:outerShdw>
              </a:effectLst>
              <a:cs typeface="Arial" panose="020B0604020202020204" pitchFamily="34" charset="0"/>
            </a:endParaRPr>
          </a:p>
          <a:p>
            <a:pPr marL="0" lvl="0" indent="0">
              <a:buNone/>
            </a:pPr>
            <a:r>
              <a:rPr lang="cs-CZ" b="1" dirty="0">
                <a:solidFill>
                  <a:schemeClr val="accent1"/>
                </a:solidFill>
                <a:effectLst>
                  <a:outerShdw blurRad="38100" dist="38100" dir="2700000" algn="tl">
                    <a:srgbClr val="000000">
                      <a:alpha val="43137"/>
                    </a:srgbClr>
                  </a:outerShdw>
                </a:effectLst>
                <a:cs typeface="Arial" panose="020B0604020202020204" pitchFamily="34" charset="0"/>
              </a:rPr>
              <a:t>Výhody držitele průkazu TP</a:t>
            </a:r>
            <a:endParaRPr lang="cs-CZ" sz="2000" dirty="0">
              <a:cs typeface="Arial" panose="020B0604020202020204" pitchFamily="34" charset="0"/>
            </a:endParaRPr>
          </a:p>
          <a:p>
            <a:pPr lvl="0" algn="just">
              <a:buFont typeface="Arial" panose="020B0604020202020204" pitchFamily="34" charset="0"/>
              <a:buChar char="•"/>
            </a:pPr>
            <a:r>
              <a:rPr lang="cs-CZ" sz="2000" b="1" dirty="0">
                <a:solidFill>
                  <a:schemeClr val="accent2">
                    <a:lumMod val="75000"/>
                  </a:schemeClr>
                </a:solidFill>
                <a:cs typeface="Arial" panose="020B0604020202020204" pitchFamily="34" charset="0"/>
              </a:rPr>
              <a:t>vyhrazené místo k sedění ve veřejných dopravních prostředcích</a:t>
            </a:r>
            <a:r>
              <a:rPr lang="cs-CZ" sz="2000" dirty="0">
                <a:cs typeface="Arial" panose="020B0604020202020204" pitchFamily="34" charset="0"/>
              </a:rPr>
              <a:t> pro pravidelnou hromadnou dopravu osob, s výjimkou dopravních prostředků, v nichž je místo k sedění vázáno na zakoupení místenky</a:t>
            </a:r>
          </a:p>
          <a:p>
            <a:pPr lvl="0" algn="just"/>
            <a:r>
              <a:rPr lang="cs-CZ" sz="2000" b="1" dirty="0">
                <a:solidFill>
                  <a:schemeClr val="accent2">
                    <a:lumMod val="75000"/>
                  </a:schemeClr>
                </a:solidFill>
                <a:cs typeface="Arial" panose="020B0604020202020204" pitchFamily="34" charset="0"/>
              </a:rPr>
              <a:t>přednost při osobním projednávání své záležitosti</a:t>
            </a:r>
            <a:r>
              <a:rPr lang="cs-CZ" sz="2000" dirty="0">
                <a:cs typeface="Arial" panose="020B0604020202020204" pitchFamily="34" charset="0"/>
              </a:rPr>
              <a:t>, vyžaduje-li toto jednání delší čekání, zejména stání; za osobní projednávání záležitostí se nepovažuje nákup v obchodech ani obstarávání placených služeb ani ošetření a vyšetření ve zdravotnických zařízeních</a:t>
            </a:r>
            <a:r>
              <a:rPr lang="cs-CZ" sz="2000" b="1" dirty="0">
                <a:latin typeface="Arial" panose="020B0604020202020204" pitchFamily="34" charset="0"/>
                <a:cs typeface="Arial" panose="020B0604020202020204" pitchFamily="34" charset="0"/>
              </a:rPr>
              <a:t> </a:t>
            </a:r>
          </a:p>
          <a:p>
            <a:pPr marL="0" indent="0">
              <a:buNone/>
            </a:pPr>
            <a:endParaRPr lang="cs-CZ" sz="2000" dirty="0"/>
          </a:p>
        </p:txBody>
      </p:sp>
    </p:spTree>
    <p:extLst>
      <p:ext uri="{BB962C8B-B14F-4D97-AF65-F5344CB8AC3E}">
        <p14:creationId xmlns:p14="http://schemas.microsoft.com/office/powerpoint/2010/main" val="2005562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C6A853-C8FD-4A72-9878-1F58E99F6A23}"/>
              </a:ext>
            </a:extLst>
          </p:cNvPr>
          <p:cNvSpPr>
            <a:spLocks noGrp="1"/>
          </p:cNvSpPr>
          <p:nvPr>
            <p:ph type="title"/>
          </p:nvPr>
        </p:nvSpPr>
        <p:spPr>
          <a:xfrm>
            <a:off x="1484310" y="140516"/>
            <a:ext cx="10018713" cy="572548"/>
          </a:xfrm>
        </p:spPr>
        <p:txBody>
          <a:bodyPr>
            <a:normAutofit fontScale="90000"/>
          </a:bodyPr>
          <a:lstStyle/>
          <a:p>
            <a:pPr algn="l"/>
            <a:r>
              <a:rPr lang="cs-CZ" b="1" dirty="0">
                <a:solidFill>
                  <a:schemeClr val="accent1">
                    <a:lumMod val="75000"/>
                  </a:schemeClr>
                </a:solidFill>
                <a:effectLst>
                  <a:outerShdw blurRad="38100" dist="38100" dir="2700000" algn="tl">
                    <a:srgbClr val="000000">
                      <a:alpha val="43137"/>
                    </a:srgbClr>
                  </a:outerShdw>
                </a:effectLst>
              </a:rPr>
              <a:t>Průkaz ZTP</a:t>
            </a:r>
            <a:endParaRPr lang="cs-CZ" dirty="0"/>
          </a:p>
        </p:txBody>
      </p:sp>
      <p:sp>
        <p:nvSpPr>
          <p:cNvPr id="3" name="Zástupný obsah 2">
            <a:extLst>
              <a:ext uri="{FF2B5EF4-FFF2-40B4-BE49-F238E27FC236}">
                <a16:creationId xmlns:a16="http://schemas.microsoft.com/office/drawing/2014/main" id="{0369AF11-DEE5-48DE-8E7E-74B940208FEB}"/>
              </a:ext>
            </a:extLst>
          </p:cNvPr>
          <p:cNvSpPr>
            <a:spLocks noGrp="1"/>
          </p:cNvSpPr>
          <p:nvPr>
            <p:ph idx="1"/>
          </p:nvPr>
        </p:nvSpPr>
        <p:spPr>
          <a:xfrm>
            <a:off x="1484310" y="822121"/>
            <a:ext cx="10604226" cy="5419288"/>
          </a:xfrm>
        </p:spPr>
        <p:txBody>
          <a:bodyPr anchor="t">
            <a:normAutofit fontScale="85000" lnSpcReduction="20000"/>
          </a:bodyPr>
          <a:lstStyle/>
          <a:p>
            <a:r>
              <a:rPr lang="cs-CZ" dirty="0">
                <a:cs typeface="Arial" panose="020B0604020202020204" pitchFamily="34" charset="0"/>
              </a:rPr>
              <a:t>nárok má osoba se </a:t>
            </a:r>
            <a:r>
              <a:rPr lang="cs-CZ" b="1" dirty="0">
                <a:solidFill>
                  <a:schemeClr val="accent2">
                    <a:lumMod val="75000"/>
                  </a:schemeClr>
                </a:solidFill>
                <a:cs typeface="Arial" panose="020B0604020202020204" pitchFamily="34" charset="0"/>
              </a:rPr>
              <a:t>těžkým </a:t>
            </a:r>
            <a:r>
              <a:rPr lang="cs-CZ" dirty="0">
                <a:cs typeface="Arial" panose="020B0604020202020204" pitchFamily="34" charset="0"/>
              </a:rPr>
              <a:t>funkčním </a:t>
            </a:r>
            <a:r>
              <a:rPr lang="cs-CZ" b="1" dirty="0">
                <a:cs typeface="Arial" panose="020B0604020202020204" pitchFamily="34" charset="0"/>
              </a:rPr>
              <a:t>postižením pohyblivosti nebo orientace</a:t>
            </a:r>
            <a:r>
              <a:rPr lang="cs-CZ" dirty="0">
                <a:cs typeface="Arial" panose="020B0604020202020204" pitchFamily="34" charset="0"/>
              </a:rPr>
              <a:t>, včetně </a:t>
            </a:r>
            <a:r>
              <a:rPr lang="cs-CZ" b="1" dirty="0">
                <a:cs typeface="Arial" panose="020B0604020202020204" pitchFamily="34" charset="0"/>
              </a:rPr>
              <a:t>osob s poruchou autistického spektra</a:t>
            </a:r>
          </a:p>
          <a:p>
            <a:pPr marL="0" lvl="0" indent="0">
              <a:buNone/>
            </a:pPr>
            <a:endParaRPr lang="cs-CZ" b="1" dirty="0">
              <a:solidFill>
                <a:schemeClr val="accent1"/>
              </a:solidFill>
              <a:effectLst>
                <a:outerShdw blurRad="38100" dist="38100" dir="2700000" algn="tl">
                  <a:srgbClr val="000000">
                    <a:alpha val="43137"/>
                  </a:srgbClr>
                </a:outerShdw>
              </a:effectLst>
              <a:cs typeface="Arial" panose="020B0604020202020204" pitchFamily="34" charset="0"/>
            </a:endParaRPr>
          </a:p>
          <a:p>
            <a:pPr marL="0" lvl="0" indent="0">
              <a:buNone/>
            </a:pPr>
            <a:endParaRPr lang="cs-CZ" sz="2600" b="1" dirty="0">
              <a:solidFill>
                <a:schemeClr val="accent1"/>
              </a:solidFill>
              <a:effectLst>
                <a:outerShdw blurRad="38100" dist="38100" dir="2700000" algn="tl">
                  <a:srgbClr val="000000">
                    <a:alpha val="43137"/>
                  </a:srgbClr>
                </a:outerShdw>
              </a:effectLst>
              <a:cs typeface="Arial" panose="020B0604020202020204" pitchFamily="34" charset="0"/>
            </a:endParaRPr>
          </a:p>
          <a:p>
            <a:pPr marL="0" lvl="0" indent="0">
              <a:buNone/>
            </a:pPr>
            <a:r>
              <a:rPr lang="cs-CZ" sz="2600" b="1" dirty="0">
                <a:solidFill>
                  <a:schemeClr val="accent1"/>
                </a:solidFill>
                <a:effectLst>
                  <a:outerShdw blurRad="38100" dist="38100" dir="2700000" algn="tl">
                    <a:srgbClr val="000000">
                      <a:alpha val="43137"/>
                    </a:srgbClr>
                  </a:outerShdw>
                </a:effectLst>
                <a:cs typeface="Arial" panose="020B0604020202020204" pitchFamily="34" charset="0"/>
              </a:rPr>
              <a:t>Výhody držitele průkazu ZTP</a:t>
            </a:r>
            <a:endParaRPr lang="cs-CZ" sz="2200" dirty="0">
              <a:cs typeface="Arial" panose="020B0604020202020204" pitchFamily="34" charset="0"/>
            </a:endParaRPr>
          </a:p>
          <a:p>
            <a:pPr>
              <a:lnSpc>
                <a:spcPct val="120000"/>
              </a:lnSpc>
              <a:spcAft>
                <a:spcPts val="1200"/>
              </a:spcAft>
              <a:defRPr/>
            </a:pPr>
            <a:r>
              <a:rPr lang="cs-CZ" sz="2200" b="1" dirty="0">
                <a:solidFill>
                  <a:schemeClr val="tx1">
                    <a:lumMod val="95000"/>
                  </a:schemeClr>
                </a:solidFill>
                <a:ea typeface="Calibri" panose="020F0502020204030204" pitchFamily="34" charset="0"/>
              </a:rPr>
              <a:t>stejné výhody jako u průkazu TP</a:t>
            </a:r>
          </a:p>
          <a:p>
            <a:pPr>
              <a:lnSpc>
                <a:spcPct val="120000"/>
              </a:lnSpc>
              <a:spcAft>
                <a:spcPts val="1200"/>
              </a:spcAft>
              <a:defRPr/>
            </a:pPr>
            <a:r>
              <a:rPr lang="cs-CZ" sz="2200" b="1" dirty="0">
                <a:solidFill>
                  <a:schemeClr val="accent2">
                    <a:lumMod val="75000"/>
                  </a:schemeClr>
                </a:solidFill>
                <a:ea typeface="Calibri" panose="020F0502020204030204" pitchFamily="34" charset="0"/>
              </a:rPr>
              <a:t>bezplatná</a:t>
            </a:r>
            <a:r>
              <a:rPr lang="cs-CZ" sz="2200" dirty="0">
                <a:solidFill>
                  <a:schemeClr val="tx1">
                    <a:lumMod val="95000"/>
                  </a:schemeClr>
                </a:solidFill>
                <a:ea typeface="Calibri" panose="020F0502020204030204" pitchFamily="34" charset="0"/>
              </a:rPr>
              <a:t> </a:t>
            </a:r>
            <a:r>
              <a:rPr lang="cs-CZ" sz="2200" b="1" dirty="0">
                <a:solidFill>
                  <a:schemeClr val="tx1">
                    <a:lumMod val="95000"/>
                  </a:schemeClr>
                </a:solidFill>
                <a:ea typeface="Calibri" panose="020F0502020204030204" pitchFamily="34" charset="0"/>
              </a:rPr>
              <a:t>přeprava v MHD </a:t>
            </a:r>
          </a:p>
          <a:p>
            <a:pPr>
              <a:lnSpc>
                <a:spcPct val="120000"/>
              </a:lnSpc>
              <a:spcAft>
                <a:spcPts val="1200"/>
              </a:spcAft>
              <a:defRPr/>
            </a:pPr>
            <a:r>
              <a:rPr lang="cs-CZ" sz="2200" b="1" dirty="0">
                <a:solidFill>
                  <a:schemeClr val="accent2">
                    <a:lumMod val="75000"/>
                  </a:schemeClr>
                </a:solidFill>
                <a:ea typeface="Calibri" panose="020F0502020204030204" pitchFamily="34" charset="0"/>
              </a:rPr>
              <a:t>sleva 75% </a:t>
            </a:r>
            <a:r>
              <a:rPr lang="cs-CZ" sz="2200" b="1" dirty="0">
                <a:solidFill>
                  <a:schemeClr val="tx1">
                    <a:lumMod val="95000"/>
                  </a:schemeClr>
                </a:solidFill>
                <a:ea typeface="Calibri" panose="020F0502020204030204" pitchFamily="34" charset="0"/>
              </a:rPr>
              <a:t>na jízdném ve 2.vozové třídě osobních vlaků i rychlíků </a:t>
            </a:r>
            <a:r>
              <a:rPr lang="cs-CZ" sz="2200" dirty="0">
                <a:solidFill>
                  <a:schemeClr val="tx1">
                    <a:lumMod val="95000"/>
                  </a:schemeClr>
                </a:solidFill>
                <a:ea typeface="Calibri" panose="020F0502020204030204" pitchFamily="34" charset="0"/>
              </a:rPr>
              <a:t>ve vnitrostátní přepravě, </a:t>
            </a:r>
            <a:r>
              <a:rPr lang="cs-CZ" sz="2200" b="1" dirty="0">
                <a:solidFill>
                  <a:schemeClr val="tx1">
                    <a:lumMod val="95000"/>
                  </a:schemeClr>
                </a:solidFill>
                <a:ea typeface="Calibri" panose="020F0502020204030204" pitchFamily="34" charset="0"/>
              </a:rPr>
              <a:t>platí i pro autobusovou vnitrostátní dopravu </a:t>
            </a:r>
            <a:r>
              <a:rPr lang="cs-CZ" sz="2200" b="1" dirty="0">
                <a:solidFill>
                  <a:srgbClr val="FFFF00"/>
                </a:solidFill>
                <a:ea typeface="Calibri" panose="020F0502020204030204" pitchFamily="34" charset="0"/>
              </a:rPr>
              <a:t> </a:t>
            </a:r>
          </a:p>
          <a:p>
            <a:pPr>
              <a:lnSpc>
                <a:spcPct val="120000"/>
              </a:lnSpc>
              <a:spcAft>
                <a:spcPts val="1200"/>
              </a:spcAft>
              <a:defRPr/>
            </a:pPr>
            <a:r>
              <a:rPr lang="cs-CZ" sz="2200" dirty="0">
                <a:solidFill>
                  <a:schemeClr val="tx1">
                    <a:lumMod val="95000"/>
                  </a:schemeClr>
                </a:solidFill>
                <a:ea typeface="Calibri" panose="020F0502020204030204" pitchFamily="34" charset="0"/>
              </a:rPr>
              <a:t>nárok na </a:t>
            </a:r>
            <a:r>
              <a:rPr lang="cs-CZ" sz="2200" b="1" dirty="0">
                <a:solidFill>
                  <a:schemeClr val="accent2">
                    <a:lumMod val="75000"/>
                  </a:schemeClr>
                </a:solidFill>
                <a:ea typeface="Calibri" panose="020F0502020204030204" pitchFamily="34" charset="0"/>
              </a:rPr>
              <a:t>parkovací průkaz </a:t>
            </a:r>
            <a:r>
              <a:rPr lang="cs-CZ" sz="2200" i="1" dirty="0">
                <a:solidFill>
                  <a:schemeClr val="tx1">
                    <a:lumMod val="75000"/>
                    <a:lumOff val="25000"/>
                  </a:schemeClr>
                </a:solidFill>
                <a:ea typeface="Calibri" panose="020F0502020204030204" pitchFamily="34" charset="0"/>
              </a:rPr>
              <a:t>(s výjimkou ZTP se sluchovým postižením), </a:t>
            </a:r>
            <a:r>
              <a:rPr lang="cs-CZ" sz="2200" b="1" dirty="0">
                <a:solidFill>
                  <a:schemeClr val="tx1">
                    <a:lumMod val="95000"/>
                  </a:schemeClr>
                </a:solidFill>
                <a:ea typeface="Calibri" panose="020F0502020204030204" pitchFamily="34" charset="0"/>
              </a:rPr>
              <a:t>vydává obecní úřad</a:t>
            </a:r>
            <a:r>
              <a:rPr lang="cs-CZ" sz="2200" dirty="0">
                <a:solidFill>
                  <a:schemeClr val="tx1">
                    <a:lumMod val="95000"/>
                  </a:schemeClr>
                </a:solidFill>
                <a:ea typeface="Calibri" panose="020F0502020204030204" pitchFamily="34" charset="0"/>
              </a:rPr>
              <a:t>, výhody </a:t>
            </a:r>
            <a:r>
              <a:rPr lang="cs-CZ" sz="2000" dirty="0">
                <a:sym typeface="Wingdings 3" panose="05040102010807070707" pitchFamily="18" charset="2"/>
              </a:rPr>
              <a:t></a:t>
            </a:r>
            <a:r>
              <a:rPr lang="cs-CZ" sz="2200" dirty="0">
                <a:solidFill>
                  <a:schemeClr val="tx1">
                    <a:lumMod val="95000"/>
                  </a:schemeClr>
                </a:solidFill>
                <a:ea typeface="Calibri" panose="020F0502020204030204" pitchFamily="34" charset="0"/>
              </a:rPr>
              <a:t>  </a:t>
            </a:r>
            <a:r>
              <a:rPr lang="cs-CZ" sz="2200" b="1" dirty="0">
                <a:solidFill>
                  <a:schemeClr val="accent1"/>
                </a:solidFill>
                <a:ea typeface="Calibri" panose="020F0502020204030204" pitchFamily="34" charset="0"/>
              </a:rPr>
              <a:t>stání na místech označených pro invalidy, možnost stání s autem na „zákazu stání“ po dobu nezbytně nutnou a osvobození od dálničních poplatků </a:t>
            </a:r>
            <a:r>
              <a:rPr lang="cs-CZ" sz="2200" dirty="0">
                <a:ea typeface="Calibri" panose="020F0502020204030204" pitchFamily="34" charset="0"/>
              </a:rPr>
              <a:t>při přepravě osoby s průkazem ZTP</a:t>
            </a:r>
            <a:r>
              <a:rPr lang="cs-CZ" sz="2200" dirty="0">
                <a:solidFill>
                  <a:srgbClr val="FF0000"/>
                </a:solidFill>
                <a:ea typeface="Calibri" panose="020F0502020204030204" pitchFamily="34" charset="0"/>
              </a:rPr>
              <a:t/>
            </a:r>
            <a:br>
              <a:rPr lang="cs-CZ" sz="2200" dirty="0">
                <a:solidFill>
                  <a:srgbClr val="FF0000"/>
                </a:solidFill>
                <a:ea typeface="Calibri" panose="020F0502020204030204" pitchFamily="34" charset="0"/>
              </a:rPr>
            </a:br>
            <a:endParaRPr lang="cs-CZ" sz="2200" dirty="0">
              <a:solidFill>
                <a:schemeClr val="tx1">
                  <a:lumMod val="95000"/>
                </a:schemeClr>
              </a:solidFill>
              <a:ea typeface="Calibri" panose="020F0502020204030204" pitchFamily="34" charset="0"/>
            </a:endParaRPr>
          </a:p>
          <a:p>
            <a:pPr marL="0" lvl="0" indent="0" algn="just">
              <a:buNone/>
            </a:pPr>
            <a:endParaRPr lang="cs-CZ" sz="2000" b="1" dirty="0">
              <a:latin typeface="Arial" panose="020B0604020202020204" pitchFamily="34" charset="0"/>
              <a:cs typeface="Arial" panose="020B0604020202020204" pitchFamily="34" charset="0"/>
            </a:endParaRPr>
          </a:p>
          <a:p>
            <a:pPr marL="0" indent="0">
              <a:buNone/>
            </a:pPr>
            <a:endParaRPr lang="cs-CZ" sz="2000" dirty="0"/>
          </a:p>
        </p:txBody>
      </p:sp>
      <p:pic>
        <p:nvPicPr>
          <p:cNvPr id="4" name="Obrázek 3">
            <a:extLst>
              <a:ext uri="{FF2B5EF4-FFF2-40B4-BE49-F238E27FC236}">
                <a16:creationId xmlns:a16="http://schemas.microsoft.com/office/drawing/2014/main" id="{F9EA788F-B7F1-48D0-A50D-046DEF2F755F}"/>
              </a:ext>
            </a:extLst>
          </p:cNvPr>
          <p:cNvPicPr>
            <a:picLocks noChangeAspect="1"/>
          </p:cNvPicPr>
          <p:nvPr/>
        </p:nvPicPr>
        <p:blipFill>
          <a:blip r:embed="rId2"/>
          <a:stretch>
            <a:fillRect/>
          </a:stretch>
        </p:blipFill>
        <p:spPr>
          <a:xfrm>
            <a:off x="7638145" y="1216439"/>
            <a:ext cx="2103013" cy="2635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464070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C6A853-C8FD-4A72-9878-1F58E99F6A23}"/>
              </a:ext>
            </a:extLst>
          </p:cNvPr>
          <p:cNvSpPr>
            <a:spLocks noGrp="1"/>
          </p:cNvSpPr>
          <p:nvPr>
            <p:ph type="title"/>
          </p:nvPr>
        </p:nvSpPr>
        <p:spPr>
          <a:xfrm>
            <a:off x="1484310" y="140516"/>
            <a:ext cx="10018713" cy="572548"/>
          </a:xfrm>
        </p:spPr>
        <p:txBody>
          <a:bodyPr>
            <a:normAutofit fontScale="90000"/>
          </a:bodyPr>
          <a:lstStyle/>
          <a:p>
            <a:pPr algn="l"/>
            <a:r>
              <a:rPr lang="cs-CZ" b="1" dirty="0">
                <a:solidFill>
                  <a:schemeClr val="accent1">
                    <a:lumMod val="75000"/>
                  </a:schemeClr>
                </a:solidFill>
                <a:effectLst>
                  <a:outerShdw blurRad="38100" dist="38100" dir="2700000" algn="tl">
                    <a:srgbClr val="000000">
                      <a:alpha val="43137"/>
                    </a:srgbClr>
                  </a:outerShdw>
                </a:effectLst>
              </a:rPr>
              <a:t>Průkaz ZTP/P</a:t>
            </a:r>
            <a:endParaRPr lang="cs-CZ" dirty="0"/>
          </a:p>
        </p:txBody>
      </p:sp>
      <p:sp>
        <p:nvSpPr>
          <p:cNvPr id="3" name="Zástupný obsah 2">
            <a:extLst>
              <a:ext uri="{FF2B5EF4-FFF2-40B4-BE49-F238E27FC236}">
                <a16:creationId xmlns:a16="http://schemas.microsoft.com/office/drawing/2014/main" id="{0369AF11-DEE5-48DE-8E7E-74B940208FEB}"/>
              </a:ext>
            </a:extLst>
          </p:cNvPr>
          <p:cNvSpPr>
            <a:spLocks noGrp="1"/>
          </p:cNvSpPr>
          <p:nvPr>
            <p:ph idx="1"/>
          </p:nvPr>
        </p:nvSpPr>
        <p:spPr>
          <a:xfrm>
            <a:off x="1484310" y="822121"/>
            <a:ext cx="10604226" cy="5419288"/>
          </a:xfrm>
        </p:spPr>
        <p:txBody>
          <a:bodyPr anchor="t">
            <a:normAutofit/>
          </a:bodyPr>
          <a:lstStyle/>
          <a:p>
            <a:r>
              <a:rPr lang="cs-CZ" sz="2000" dirty="0">
                <a:cs typeface="Arial" panose="020B0604020202020204" pitchFamily="34" charset="0"/>
              </a:rPr>
              <a:t>nárok má osoba se </a:t>
            </a:r>
            <a:r>
              <a:rPr lang="cs-CZ" sz="2000" b="1" dirty="0">
                <a:solidFill>
                  <a:schemeClr val="accent2">
                    <a:lumMod val="75000"/>
                  </a:schemeClr>
                </a:solidFill>
                <a:cs typeface="Arial" panose="020B0604020202020204" pitchFamily="34" charset="0"/>
              </a:rPr>
              <a:t>zvlášť těžkým </a:t>
            </a:r>
            <a:r>
              <a:rPr lang="cs-CZ" sz="2000" dirty="0">
                <a:cs typeface="Arial" panose="020B0604020202020204" pitchFamily="34" charset="0"/>
              </a:rPr>
              <a:t>nebo</a:t>
            </a:r>
            <a:r>
              <a:rPr lang="cs-CZ" sz="2000" b="1" dirty="0">
                <a:cs typeface="Arial" panose="020B0604020202020204" pitchFamily="34" charset="0"/>
              </a:rPr>
              <a:t> </a:t>
            </a:r>
            <a:r>
              <a:rPr lang="cs-CZ" sz="2000" b="1" dirty="0">
                <a:solidFill>
                  <a:schemeClr val="accent2">
                    <a:lumMod val="75000"/>
                  </a:schemeClr>
                </a:solidFill>
                <a:cs typeface="Arial" panose="020B0604020202020204" pitchFamily="34" charset="0"/>
              </a:rPr>
              <a:t>úplným</a:t>
            </a:r>
            <a:r>
              <a:rPr lang="cs-CZ" sz="2000" dirty="0">
                <a:cs typeface="Arial" panose="020B0604020202020204" pitchFamily="34" charset="0"/>
              </a:rPr>
              <a:t> </a:t>
            </a:r>
            <a:r>
              <a:rPr lang="cs-CZ" sz="2000" b="1" dirty="0">
                <a:cs typeface="Arial" panose="020B0604020202020204" pitchFamily="34" charset="0"/>
              </a:rPr>
              <a:t>postižením pohyblivosti nebo orientace </a:t>
            </a:r>
            <a:r>
              <a:rPr lang="cs-CZ" sz="2000" b="1" dirty="0">
                <a:solidFill>
                  <a:schemeClr val="accent2">
                    <a:lumMod val="75000"/>
                  </a:schemeClr>
                </a:solidFill>
                <a:cs typeface="Arial" panose="020B0604020202020204" pitchFamily="34" charset="0"/>
              </a:rPr>
              <a:t>s potřebou průvodce</a:t>
            </a:r>
            <a:r>
              <a:rPr lang="cs-CZ" sz="2000" dirty="0">
                <a:cs typeface="Arial" panose="020B0604020202020204" pitchFamily="34" charset="0"/>
              </a:rPr>
              <a:t>, včetně </a:t>
            </a:r>
            <a:r>
              <a:rPr lang="cs-CZ" sz="2000" b="1" dirty="0">
                <a:cs typeface="Arial" panose="020B0604020202020204" pitchFamily="34" charset="0"/>
              </a:rPr>
              <a:t>osob s poruchou autistického spektra</a:t>
            </a:r>
          </a:p>
          <a:p>
            <a:pPr marL="0" lvl="0" indent="0">
              <a:buNone/>
            </a:pPr>
            <a:endParaRPr lang="cs-CZ" b="1" dirty="0">
              <a:solidFill>
                <a:schemeClr val="accent1"/>
              </a:solidFill>
              <a:effectLst>
                <a:outerShdw blurRad="38100" dist="38100" dir="2700000" algn="tl">
                  <a:srgbClr val="000000">
                    <a:alpha val="43137"/>
                  </a:srgbClr>
                </a:outerShdw>
              </a:effectLst>
              <a:cs typeface="Arial" panose="020B0604020202020204" pitchFamily="34" charset="0"/>
            </a:endParaRPr>
          </a:p>
          <a:p>
            <a:pPr marL="0" lvl="0" indent="0">
              <a:buNone/>
            </a:pPr>
            <a:r>
              <a:rPr lang="cs-CZ" sz="2600" b="1" dirty="0">
                <a:solidFill>
                  <a:schemeClr val="accent1"/>
                </a:solidFill>
                <a:effectLst>
                  <a:outerShdw blurRad="38100" dist="38100" dir="2700000" algn="tl">
                    <a:srgbClr val="000000">
                      <a:alpha val="43137"/>
                    </a:srgbClr>
                  </a:outerShdw>
                </a:effectLst>
                <a:cs typeface="Arial" panose="020B0604020202020204" pitchFamily="34" charset="0"/>
              </a:rPr>
              <a:t>Výhody držitele průkazu ZTP/P</a:t>
            </a:r>
            <a:endParaRPr lang="cs-CZ" sz="2200" dirty="0">
              <a:cs typeface="Arial" panose="020B0604020202020204" pitchFamily="34" charset="0"/>
            </a:endParaRPr>
          </a:p>
          <a:p>
            <a:pPr>
              <a:lnSpc>
                <a:spcPct val="120000"/>
              </a:lnSpc>
              <a:spcAft>
                <a:spcPts val="1200"/>
              </a:spcAft>
              <a:defRPr/>
            </a:pPr>
            <a:r>
              <a:rPr lang="cs-CZ" sz="2000" b="1" dirty="0">
                <a:solidFill>
                  <a:schemeClr val="tx1">
                    <a:lumMod val="95000"/>
                  </a:schemeClr>
                </a:solidFill>
                <a:ea typeface="Calibri" panose="020F0502020204030204" pitchFamily="34" charset="0"/>
              </a:rPr>
              <a:t>stejné výhody jako u průkazu ZTP</a:t>
            </a:r>
          </a:p>
          <a:p>
            <a:pPr>
              <a:lnSpc>
                <a:spcPct val="120000"/>
              </a:lnSpc>
              <a:spcAft>
                <a:spcPts val="1200"/>
              </a:spcAft>
              <a:defRPr/>
            </a:pPr>
            <a:r>
              <a:rPr lang="cs-CZ" sz="2000" b="1" dirty="0">
                <a:solidFill>
                  <a:schemeClr val="accent2">
                    <a:lumMod val="75000"/>
                  </a:schemeClr>
                </a:solidFill>
                <a:ea typeface="Calibri" panose="020F0502020204030204" pitchFamily="34" charset="0"/>
              </a:rPr>
              <a:t>bezplatná doprava průvodce </a:t>
            </a:r>
            <a:r>
              <a:rPr lang="cs-CZ" sz="2000" b="1" dirty="0">
                <a:ea typeface="Calibri" panose="020F0502020204030204" pitchFamily="34" charset="0"/>
              </a:rPr>
              <a:t>veřejnými dopravními prostředky ve vnitrostátní dopravě</a:t>
            </a:r>
            <a:endParaRPr lang="cs-CZ" sz="2000" b="1" dirty="0">
              <a:solidFill>
                <a:srgbClr val="FFFF00"/>
              </a:solidFill>
              <a:ea typeface="Calibri" panose="020F0502020204030204" pitchFamily="34" charset="0"/>
            </a:endParaRPr>
          </a:p>
          <a:p>
            <a:pPr algn="just">
              <a:lnSpc>
                <a:spcPct val="120000"/>
              </a:lnSpc>
              <a:spcAft>
                <a:spcPts val="1200"/>
              </a:spcAft>
              <a:defRPr/>
            </a:pPr>
            <a:r>
              <a:rPr lang="cs-CZ" sz="2000" b="1" dirty="0">
                <a:solidFill>
                  <a:schemeClr val="accent2">
                    <a:lumMod val="75000"/>
                  </a:schemeClr>
                </a:solidFill>
                <a:ea typeface="Calibri" panose="020F0502020204030204" pitchFamily="34" charset="0"/>
                <a:cs typeface="Arial" panose="020B0604020202020204" pitchFamily="34" charset="0"/>
              </a:rPr>
              <a:t>bezplatná přeprava vodícího psa</a:t>
            </a:r>
            <a:r>
              <a:rPr lang="cs-CZ" sz="2000" dirty="0">
                <a:ea typeface="Calibri" panose="020F0502020204030204" pitchFamily="34" charset="0"/>
                <a:cs typeface="Arial" panose="020B0604020202020204" pitchFamily="34" charset="0"/>
              </a:rPr>
              <a:t>, je-li osoba </a:t>
            </a:r>
            <a:r>
              <a:rPr lang="cs-CZ" sz="2000" b="1" dirty="0">
                <a:ea typeface="Calibri" panose="020F0502020204030204" pitchFamily="34" charset="0"/>
                <a:cs typeface="Arial" panose="020B0604020202020204" pitchFamily="34" charset="0"/>
              </a:rPr>
              <a:t>úplně nebo prakticky nevidomá</a:t>
            </a:r>
            <a:r>
              <a:rPr lang="cs-CZ" sz="2000" dirty="0">
                <a:ea typeface="Calibri" panose="020F0502020204030204" pitchFamily="34" charset="0"/>
                <a:cs typeface="Arial" panose="020B0604020202020204" pitchFamily="34" charset="0"/>
              </a:rPr>
              <a:t>, pokud ji nedoprovází průvodce</a:t>
            </a:r>
            <a:endParaRPr lang="cs-CZ" sz="2000" dirty="0">
              <a:solidFill>
                <a:schemeClr val="tx1">
                  <a:lumMod val="95000"/>
                </a:schemeClr>
              </a:solidFill>
              <a:ea typeface="Calibri" panose="020F0502020204030204" pitchFamily="34" charset="0"/>
              <a:cs typeface="Arial" panose="020B0604020202020204" pitchFamily="34" charset="0"/>
            </a:endParaRPr>
          </a:p>
          <a:p>
            <a:pPr marL="0" lvl="0" indent="0" algn="just">
              <a:buNone/>
            </a:pPr>
            <a:endParaRPr lang="cs-CZ" sz="2000" b="1" dirty="0">
              <a:latin typeface="Arial" panose="020B0604020202020204" pitchFamily="34" charset="0"/>
              <a:cs typeface="Arial" panose="020B0604020202020204" pitchFamily="34" charset="0"/>
            </a:endParaRPr>
          </a:p>
          <a:p>
            <a:pPr marL="0" indent="0">
              <a:buNone/>
            </a:pPr>
            <a:endParaRPr lang="cs-CZ" sz="2000" dirty="0"/>
          </a:p>
        </p:txBody>
      </p:sp>
      <p:pic>
        <p:nvPicPr>
          <p:cNvPr id="4" name="Obrázek 3">
            <a:extLst>
              <a:ext uri="{FF2B5EF4-FFF2-40B4-BE49-F238E27FC236}">
                <a16:creationId xmlns:a16="http://schemas.microsoft.com/office/drawing/2014/main" id="{1FAF5B6B-4230-4F7B-B61A-A89EA1131662}"/>
              </a:ext>
            </a:extLst>
          </p:cNvPr>
          <p:cNvPicPr>
            <a:picLocks noChangeAspect="1"/>
          </p:cNvPicPr>
          <p:nvPr/>
        </p:nvPicPr>
        <p:blipFill>
          <a:blip r:embed="rId2"/>
          <a:stretch>
            <a:fillRect/>
          </a:stretch>
        </p:blipFill>
        <p:spPr>
          <a:xfrm>
            <a:off x="6096000" y="4336251"/>
            <a:ext cx="3673151" cy="22575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204721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C6A853-C8FD-4A72-9878-1F58E99F6A23}"/>
              </a:ext>
            </a:extLst>
          </p:cNvPr>
          <p:cNvSpPr>
            <a:spLocks noGrp="1"/>
          </p:cNvSpPr>
          <p:nvPr>
            <p:ph type="title"/>
          </p:nvPr>
        </p:nvSpPr>
        <p:spPr>
          <a:xfrm>
            <a:off x="1484310" y="140516"/>
            <a:ext cx="10018713" cy="572548"/>
          </a:xfrm>
        </p:spPr>
        <p:txBody>
          <a:bodyPr>
            <a:normAutofit fontScale="90000"/>
          </a:bodyPr>
          <a:lstStyle/>
          <a:p>
            <a:pPr algn="l"/>
            <a:r>
              <a:rPr lang="cs-CZ" b="1" dirty="0">
                <a:solidFill>
                  <a:schemeClr val="accent1">
                    <a:lumMod val="75000"/>
                  </a:schemeClr>
                </a:solidFill>
                <a:effectLst>
                  <a:outerShdw blurRad="38100" dist="38100" dir="2700000" algn="tl">
                    <a:srgbClr val="000000">
                      <a:alpha val="43137"/>
                    </a:srgbClr>
                  </a:outerShdw>
                </a:effectLst>
              </a:rPr>
              <a:t>Další nenárokové benefity u průkazů ZTP a ZTP/P</a:t>
            </a:r>
            <a:endParaRPr lang="cs-CZ" dirty="0"/>
          </a:p>
        </p:txBody>
      </p:sp>
      <p:sp>
        <p:nvSpPr>
          <p:cNvPr id="3" name="Zástupný obsah 2">
            <a:extLst>
              <a:ext uri="{FF2B5EF4-FFF2-40B4-BE49-F238E27FC236}">
                <a16:creationId xmlns:a16="http://schemas.microsoft.com/office/drawing/2014/main" id="{0369AF11-DEE5-48DE-8E7E-74B940208FEB}"/>
              </a:ext>
            </a:extLst>
          </p:cNvPr>
          <p:cNvSpPr>
            <a:spLocks noGrp="1"/>
          </p:cNvSpPr>
          <p:nvPr>
            <p:ph idx="1"/>
          </p:nvPr>
        </p:nvSpPr>
        <p:spPr>
          <a:xfrm>
            <a:off x="1484310" y="890347"/>
            <a:ext cx="10604226" cy="5528344"/>
          </a:xfrm>
        </p:spPr>
        <p:txBody>
          <a:bodyPr anchor="t">
            <a:normAutofit lnSpcReduction="10000"/>
          </a:bodyPr>
          <a:lstStyle/>
          <a:p>
            <a:pPr algn="just">
              <a:buFont typeface="Arial" panose="020B0604020202020204" pitchFamily="34" charset="0"/>
              <a:buChar char="•"/>
            </a:pPr>
            <a:r>
              <a:rPr lang="cs-CZ" sz="2200" b="1" dirty="0">
                <a:solidFill>
                  <a:schemeClr val="accent2">
                    <a:lumMod val="75000"/>
                  </a:schemeClr>
                </a:solidFill>
                <a:cs typeface="Arial" panose="020B0604020202020204" pitchFamily="34" charset="0"/>
              </a:rPr>
              <a:t>sleva ze vstupného </a:t>
            </a:r>
            <a:r>
              <a:rPr lang="cs-CZ" sz="2200" dirty="0">
                <a:solidFill>
                  <a:schemeClr val="tx1">
                    <a:lumMod val="95000"/>
                  </a:schemeClr>
                </a:solidFill>
                <a:cs typeface="Arial" panose="020B0604020202020204" pitchFamily="34" charset="0"/>
              </a:rPr>
              <a:t>na </a:t>
            </a:r>
            <a:r>
              <a:rPr lang="cs-CZ" sz="2200" b="1" dirty="0">
                <a:solidFill>
                  <a:schemeClr val="tx1">
                    <a:lumMod val="95000"/>
                  </a:schemeClr>
                </a:solidFill>
                <a:cs typeface="Arial" panose="020B0604020202020204" pitchFamily="34" charset="0"/>
              </a:rPr>
              <a:t>divadelní a filmová představení, koncerty a jiné kulturní a sportovní akce </a:t>
            </a:r>
          </a:p>
          <a:p>
            <a:pPr>
              <a:buFont typeface="Arial" panose="020B0604020202020204" pitchFamily="34" charset="0"/>
              <a:buChar char="•"/>
            </a:pPr>
            <a:r>
              <a:rPr lang="cs-CZ" sz="2200" b="1" dirty="0">
                <a:solidFill>
                  <a:schemeClr val="accent2">
                    <a:lumMod val="75000"/>
                  </a:schemeClr>
                </a:solidFill>
                <a:cs typeface="Arial" panose="020B0604020202020204" pitchFamily="34" charset="0"/>
              </a:rPr>
              <a:t>slevy u mobilních operátorů</a:t>
            </a:r>
          </a:p>
          <a:p>
            <a:pPr>
              <a:buFont typeface="Arial" panose="020B0604020202020204" pitchFamily="34" charset="0"/>
              <a:buChar char="•"/>
            </a:pPr>
            <a:r>
              <a:rPr lang="cs-CZ" sz="2200" b="1" dirty="0">
                <a:solidFill>
                  <a:schemeClr val="accent2">
                    <a:lumMod val="75000"/>
                  </a:schemeClr>
                </a:solidFill>
                <a:cs typeface="Arial" panose="020B0604020202020204" pitchFamily="34" charset="0"/>
              </a:rPr>
              <a:t>sleva na televizních a rozhlasových poplatcích </a:t>
            </a:r>
            <a:r>
              <a:rPr lang="cs-CZ" sz="2200" dirty="0">
                <a:solidFill>
                  <a:schemeClr val="tx1">
                    <a:lumMod val="95000"/>
                  </a:schemeClr>
                </a:solidFill>
                <a:cs typeface="Arial" panose="020B0604020202020204" pitchFamily="34" charset="0"/>
              </a:rPr>
              <a:t>aj.</a:t>
            </a:r>
          </a:p>
          <a:p>
            <a:pPr marL="0" indent="0">
              <a:buNone/>
            </a:pPr>
            <a:endParaRPr lang="cs-CZ" sz="3200" b="1" dirty="0">
              <a:solidFill>
                <a:schemeClr val="accen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pPr>
            <a:r>
              <a:rPr lang="cs-CZ" sz="3200" b="1" dirty="0">
                <a:solidFill>
                  <a:schemeClr val="accent1"/>
                </a:solidFill>
                <a:effectLst>
                  <a:outerShdw blurRad="38100" dist="38100" dir="2700000" algn="tl">
                    <a:srgbClr val="000000">
                      <a:alpha val="43137"/>
                    </a:srgbClr>
                  </a:outerShdw>
                </a:effectLst>
                <a:cs typeface="Arial" panose="020B0604020202020204" pitchFamily="34" charset="0"/>
              </a:rPr>
              <a:t>EUROKLÍČ</a:t>
            </a:r>
          </a:p>
          <a:p>
            <a:pPr algn="just">
              <a:spcBef>
                <a:spcPts val="600"/>
              </a:spcBef>
            </a:pPr>
            <a:r>
              <a:rPr lang="cs-CZ" sz="2200" dirty="0">
                <a:cs typeface="Arial" panose="020B0604020202020204" pitchFamily="34" charset="0"/>
              </a:rPr>
              <a:t>může </a:t>
            </a:r>
            <a:r>
              <a:rPr lang="cs-CZ" sz="2200" b="1" dirty="0">
                <a:solidFill>
                  <a:schemeClr val="accent2">
                    <a:lumMod val="75000"/>
                  </a:schemeClr>
                </a:solidFill>
                <a:cs typeface="Arial" panose="020B0604020202020204" pitchFamily="34" charset="0"/>
              </a:rPr>
              <a:t>zdarma</a:t>
            </a:r>
            <a:r>
              <a:rPr lang="cs-CZ" sz="2200" dirty="0">
                <a:cs typeface="Arial" panose="020B0604020202020204" pitchFamily="34" charset="0"/>
              </a:rPr>
              <a:t> získat každý </a:t>
            </a:r>
            <a:r>
              <a:rPr lang="cs-CZ" sz="2200" b="1" dirty="0">
                <a:cs typeface="Arial" panose="020B0604020202020204" pitchFamily="34" charset="0"/>
              </a:rPr>
              <a:t>držitel průkazu TP, ZTP a ZTP/P</a:t>
            </a:r>
            <a:r>
              <a:rPr lang="cs-CZ" sz="2200" dirty="0">
                <a:cs typeface="Arial" panose="020B0604020202020204" pitchFamily="34" charset="0"/>
              </a:rPr>
              <a:t>, </a:t>
            </a:r>
            <a:r>
              <a:rPr lang="cs-CZ" sz="2200" b="1" dirty="0">
                <a:cs typeface="Arial" panose="020B0604020202020204" pitchFamily="34" charset="0"/>
              </a:rPr>
              <a:t>diabetik</a:t>
            </a:r>
            <a:r>
              <a:rPr lang="cs-CZ" sz="2200" dirty="0">
                <a:cs typeface="Arial" panose="020B0604020202020204" pitchFamily="34" charset="0"/>
              </a:rPr>
              <a:t>, </a:t>
            </a:r>
            <a:r>
              <a:rPr lang="cs-CZ" sz="2200" b="1" dirty="0" err="1">
                <a:cs typeface="Arial" panose="020B0604020202020204" pitchFamily="34" charset="0"/>
              </a:rPr>
              <a:t>stomik</a:t>
            </a:r>
            <a:r>
              <a:rPr lang="cs-CZ" sz="2200" dirty="0">
                <a:cs typeface="Arial" panose="020B0604020202020204" pitchFamily="34" charset="0"/>
              </a:rPr>
              <a:t>, </a:t>
            </a:r>
            <a:r>
              <a:rPr lang="cs-CZ" sz="2200" b="1" dirty="0">
                <a:cs typeface="Arial" panose="020B0604020202020204" pitchFamily="34" charset="0"/>
              </a:rPr>
              <a:t>onkologický pacient</a:t>
            </a:r>
            <a:r>
              <a:rPr lang="cs-CZ" sz="2200" dirty="0">
                <a:cs typeface="Arial" panose="020B0604020202020204" pitchFamily="34" charset="0"/>
              </a:rPr>
              <a:t>, </a:t>
            </a:r>
            <a:r>
              <a:rPr lang="cs-CZ" sz="2200" b="1" dirty="0">
                <a:cs typeface="Arial" panose="020B0604020202020204" pitchFamily="34" charset="0"/>
              </a:rPr>
              <a:t>člověk trpící roztroušenou sklerózou</a:t>
            </a:r>
            <a:r>
              <a:rPr lang="cs-CZ" sz="2200" dirty="0">
                <a:cs typeface="Arial" panose="020B0604020202020204" pitchFamily="34" charset="0"/>
              </a:rPr>
              <a:t>, </a:t>
            </a:r>
            <a:r>
              <a:rPr lang="cs-CZ" sz="2200" b="1" dirty="0">
                <a:cs typeface="Arial" panose="020B0604020202020204" pitchFamily="34" charset="0"/>
              </a:rPr>
              <a:t>Parkinsonovou chorobou</a:t>
            </a:r>
            <a:r>
              <a:rPr lang="cs-CZ" sz="2200" dirty="0">
                <a:cs typeface="Arial" panose="020B0604020202020204" pitchFamily="34" charset="0"/>
              </a:rPr>
              <a:t>, </a:t>
            </a:r>
            <a:r>
              <a:rPr lang="cs-CZ" sz="2200" b="1" dirty="0">
                <a:cs typeface="Arial" panose="020B0604020202020204" pitchFamily="34" charset="0"/>
              </a:rPr>
              <a:t>nespecifickými střevními záněty</a:t>
            </a:r>
            <a:r>
              <a:rPr lang="cs-CZ" sz="2200" dirty="0">
                <a:cs typeface="Arial" panose="020B0604020202020204" pitchFamily="34" charset="0"/>
              </a:rPr>
              <a:t> (Crohnovou chorobou a ulcerózní kolitidou) a </a:t>
            </a:r>
            <a:r>
              <a:rPr lang="cs-CZ" sz="2200" b="1" dirty="0">
                <a:cs typeface="Arial" panose="020B0604020202020204" pitchFamily="34" charset="0"/>
              </a:rPr>
              <a:t>močovými dysfunkcemi </a:t>
            </a:r>
          </a:p>
          <a:p>
            <a:pPr algn="just">
              <a:spcBef>
                <a:spcPts val="600"/>
              </a:spcBef>
            </a:pPr>
            <a:r>
              <a:rPr lang="cs-CZ" sz="2200" b="1" dirty="0">
                <a:solidFill>
                  <a:schemeClr val="accent2">
                    <a:lumMod val="75000"/>
                  </a:schemeClr>
                </a:solidFill>
                <a:cs typeface="Arial" panose="020B0604020202020204" pitchFamily="34" charset="0"/>
              </a:rPr>
              <a:t>zajišťuje rychlou a důstojnou dostupnost veřejných zařízení osazených jednotným </a:t>
            </a:r>
            <a:r>
              <a:rPr lang="cs-CZ" sz="2200" b="1" dirty="0" err="1">
                <a:solidFill>
                  <a:schemeClr val="accent2">
                    <a:lumMod val="75000"/>
                  </a:schemeClr>
                </a:solidFill>
                <a:cs typeface="Arial" panose="020B0604020202020204" pitchFamily="34" charset="0"/>
              </a:rPr>
              <a:t>Eurozámkem</a:t>
            </a:r>
            <a:r>
              <a:rPr lang="cs-CZ" sz="2200" dirty="0">
                <a:cs typeface="Arial" panose="020B0604020202020204" pitchFamily="34" charset="0"/>
              </a:rPr>
              <a:t> </a:t>
            </a:r>
            <a:r>
              <a:rPr lang="cs-CZ" sz="2200" dirty="0">
                <a:sym typeface="Wingdings 3" panose="05040102010807070707" pitchFamily="18" charset="2"/>
              </a:rPr>
              <a:t></a:t>
            </a:r>
            <a:r>
              <a:rPr lang="cs-CZ" sz="2200" dirty="0">
                <a:cs typeface="Arial" panose="020B0604020202020204" pitchFamily="34" charset="0"/>
              </a:rPr>
              <a:t> místa na úřadech, nádražích, čerpacích stanicích, obchodních centrech </a:t>
            </a:r>
            <a:r>
              <a:rPr lang="cs-CZ" sz="2200" i="1" dirty="0">
                <a:solidFill>
                  <a:schemeClr val="tx1">
                    <a:lumMod val="75000"/>
                    <a:lumOff val="25000"/>
                  </a:schemeClr>
                </a:solidFill>
                <a:cs typeface="Arial" panose="020B0604020202020204" pitchFamily="34" charset="0"/>
              </a:rPr>
              <a:t>(výtahy, plošiny, WC apod.)</a:t>
            </a:r>
          </a:p>
          <a:p>
            <a:pPr algn="just">
              <a:spcBef>
                <a:spcPts val="600"/>
              </a:spcBef>
            </a:pPr>
            <a:r>
              <a:rPr lang="cs-CZ" sz="2200" dirty="0">
                <a:cs typeface="Arial" panose="020B0604020202020204" pitchFamily="34" charset="0"/>
              </a:rPr>
              <a:t>Centrálním </a:t>
            </a:r>
            <a:r>
              <a:rPr lang="cs-CZ" sz="2200" b="1" dirty="0">
                <a:cs typeface="Arial" panose="020B0604020202020204" pitchFamily="34" charset="0"/>
              </a:rPr>
              <a:t>distribučním místem </a:t>
            </a:r>
            <a:r>
              <a:rPr lang="cs-CZ" sz="2200" dirty="0" err="1">
                <a:cs typeface="Arial" panose="020B0604020202020204" pitchFamily="34" charset="0"/>
              </a:rPr>
              <a:t>Euroklíčů</a:t>
            </a:r>
            <a:r>
              <a:rPr lang="cs-CZ" sz="2200" dirty="0">
                <a:cs typeface="Arial" panose="020B0604020202020204" pitchFamily="34" charset="0"/>
              </a:rPr>
              <a:t> </a:t>
            </a:r>
            <a:r>
              <a:rPr lang="cs-CZ" sz="2200" b="1" dirty="0">
                <a:cs typeface="Arial" panose="020B0604020202020204" pitchFamily="34" charset="0"/>
              </a:rPr>
              <a:t>pro Moravskoslezský kraj</a:t>
            </a:r>
            <a:r>
              <a:rPr lang="cs-CZ" sz="2200" dirty="0">
                <a:cs typeface="Arial" panose="020B0604020202020204" pitchFamily="34" charset="0"/>
              </a:rPr>
              <a:t> je Regionální pracoviště a poradna </a:t>
            </a:r>
            <a:r>
              <a:rPr lang="cs-CZ" sz="2200" b="1" dirty="0">
                <a:solidFill>
                  <a:schemeClr val="accent2">
                    <a:lumMod val="75000"/>
                  </a:schemeClr>
                </a:solidFill>
                <a:cs typeface="Arial" panose="020B0604020202020204" pitchFamily="34" charset="0"/>
              </a:rPr>
              <a:t>NRZP ČR v Ostravě </a:t>
            </a:r>
            <a:r>
              <a:rPr lang="cs-CZ" sz="2200" dirty="0">
                <a:sym typeface="Wingdings 3" panose="05040102010807070707" pitchFamily="18" charset="2"/>
              </a:rPr>
              <a:t> </a:t>
            </a:r>
            <a:r>
              <a:rPr lang="cs-CZ" sz="2200" dirty="0">
                <a:cs typeface="Arial" panose="020B0604020202020204" pitchFamily="34" charset="0"/>
              </a:rPr>
              <a:t>distribuce je možná i prostřednictvím sociálních odborů některých městských a obecních úřadů na území kraje</a:t>
            </a:r>
            <a:r>
              <a:rPr lang="cs-CZ" sz="2200" dirty="0">
                <a:solidFill>
                  <a:srgbClr val="000000"/>
                </a:solidFill>
                <a:ea typeface="Calibri" panose="020F0502020204030204" pitchFamily="34" charset="0"/>
                <a:cs typeface="Arial" panose="020B0604020202020204" pitchFamily="34" charset="0"/>
              </a:rPr>
              <a:t/>
            </a:r>
            <a:br>
              <a:rPr lang="cs-CZ" sz="2200" dirty="0">
                <a:solidFill>
                  <a:srgbClr val="000000"/>
                </a:solidFill>
                <a:ea typeface="Calibri" panose="020F0502020204030204" pitchFamily="34" charset="0"/>
                <a:cs typeface="Arial" panose="020B0604020202020204" pitchFamily="34" charset="0"/>
              </a:rPr>
            </a:br>
            <a:r>
              <a:rPr lang="cs-CZ" sz="2200" b="1" dirty="0">
                <a:cs typeface="Arial" panose="020B0604020202020204" pitchFamily="34" charset="0"/>
              </a:rPr>
              <a:t> </a:t>
            </a:r>
          </a:p>
          <a:p>
            <a:pPr marL="0" indent="0">
              <a:buNone/>
            </a:pPr>
            <a:endParaRPr lang="cs-CZ" sz="2000" dirty="0"/>
          </a:p>
        </p:txBody>
      </p:sp>
    </p:spTree>
    <p:extLst>
      <p:ext uri="{BB962C8B-B14F-4D97-AF65-F5344CB8AC3E}">
        <p14:creationId xmlns:p14="http://schemas.microsoft.com/office/powerpoint/2010/main" val="67080497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165C8F1F-7604-4418-867B-CE327804AE13}"/>
              </a:ext>
            </a:extLst>
          </p:cNvPr>
          <p:cNvPicPr>
            <a:picLocks noChangeAspect="1"/>
          </p:cNvPicPr>
          <p:nvPr/>
        </p:nvPicPr>
        <p:blipFill rotWithShape="1">
          <a:blip r:embed="rId2"/>
          <a:srcRect l="13659" r="37662" b="-1"/>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sp>
        <p:nvSpPr>
          <p:cNvPr id="2" name="Nadpis 1">
            <a:extLst>
              <a:ext uri="{FF2B5EF4-FFF2-40B4-BE49-F238E27FC236}">
                <a16:creationId xmlns:a16="http://schemas.microsoft.com/office/drawing/2014/main" id="{F8C6A853-C8FD-4A72-9878-1F58E99F6A23}"/>
              </a:ext>
            </a:extLst>
          </p:cNvPr>
          <p:cNvSpPr>
            <a:spLocks noGrp="1"/>
          </p:cNvSpPr>
          <p:nvPr>
            <p:ph type="title"/>
          </p:nvPr>
        </p:nvSpPr>
        <p:spPr>
          <a:xfrm>
            <a:off x="104333" y="97973"/>
            <a:ext cx="5260680" cy="797766"/>
          </a:xfrm>
        </p:spPr>
        <p:txBody>
          <a:bodyPr>
            <a:normAutofit/>
          </a:bodyPr>
          <a:lstStyle/>
          <a:p>
            <a:pPr algn="l">
              <a:lnSpc>
                <a:spcPct val="90000"/>
              </a:lnSpc>
            </a:pPr>
            <a:r>
              <a:rPr lang="cs-CZ" sz="3600" b="1" dirty="0">
                <a:solidFill>
                  <a:schemeClr val="accent1">
                    <a:lumMod val="75000"/>
                  </a:schemeClr>
                </a:solidFill>
                <a:effectLst>
                  <a:outerShdw blurRad="38100" dist="38100" dir="2700000" algn="tl">
                    <a:srgbClr val="000000">
                      <a:alpha val="43137"/>
                    </a:srgbClr>
                  </a:outerShdw>
                </a:effectLst>
              </a:rPr>
              <a:t>Příspěvek na mobilitu</a:t>
            </a:r>
            <a:endParaRPr lang="cs-CZ" sz="3600" dirty="0"/>
          </a:p>
        </p:txBody>
      </p:sp>
      <p:sp>
        <p:nvSpPr>
          <p:cNvPr id="8" name="Content Placeholder 7">
            <a:extLst>
              <a:ext uri="{FF2B5EF4-FFF2-40B4-BE49-F238E27FC236}">
                <a16:creationId xmlns:a16="http://schemas.microsoft.com/office/drawing/2014/main" id="{5466B963-5EF7-43CE-B54A-4737F627D5E9}"/>
              </a:ext>
            </a:extLst>
          </p:cNvPr>
          <p:cNvSpPr>
            <a:spLocks noGrp="1"/>
          </p:cNvSpPr>
          <p:nvPr>
            <p:ph idx="1"/>
          </p:nvPr>
        </p:nvSpPr>
        <p:spPr>
          <a:xfrm>
            <a:off x="208665" y="895739"/>
            <a:ext cx="6024093" cy="5673012"/>
          </a:xfrm>
        </p:spPr>
        <p:txBody>
          <a:bodyPr anchor="t">
            <a:normAutofit fontScale="92500" lnSpcReduction="10000"/>
          </a:bodyPr>
          <a:lstStyle/>
          <a:p>
            <a:pPr marL="0" indent="0">
              <a:buNone/>
            </a:pPr>
            <a:r>
              <a:rPr lang="cs-CZ" b="1" dirty="0">
                <a:solidFill>
                  <a:schemeClr val="accent1"/>
                </a:solidFill>
                <a:effectLst>
                  <a:outerShdw blurRad="38100" dist="38100" dir="2700000" algn="tl">
                    <a:srgbClr val="000000">
                      <a:alpha val="43137"/>
                    </a:srgbClr>
                  </a:outerShdw>
                </a:effectLst>
              </a:rPr>
              <a:t>Podmínky nároku</a:t>
            </a:r>
          </a:p>
          <a:p>
            <a:pPr algn="just"/>
            <a:r>
              <a:rPr lang="cs-CZ" sz="2000" b="1" dirty="0"/>
              <a:t>může žádat člověk</a:t>
            </a:r>
            <a:r>
              <a:rPr lang="cs-CZ" sz="2000" dirty="0"/>
              <a:t>, který je </a:t>
            </a:r>
            <a:r>
              <a:rPr lang="cs-CZ" sz="2000" b="1" dirty="0">
                <a:solidFill>
                  <a:schemeClr val="accent2">
                    <a:lumMod val="75000"/>
                  </a:schemeClr>
                </a:solidFill>
              </a:rPr>
              <a:t>starší 1 roku</a:t>
            </a:r>
            <a:r>
              <a:rPr lang="cs-CZ" sz="2000" dirty="0"/>
              <a:t>; </a:t>
            </a:r>
            <a:r>
              <a:rPr lang="cs-CZ" sz="2000" b="1" dirty="0">
                <a:solidFill>
                  <a:schemeClr val="accent2">
                    <a:lumMod val="75000"/>
                  </a:schemeClr>
                </a:solidFill>
              </a:rPr>
              <a:t>má faktické bydliště na území ČR </a:t>
            </a:r>
            <a:r>
              <a:rPr lang="cs-CZ" sz="2000" i="1" dirty="0"/>
              <a:t>(u občanů jiných států EU a jejich příbuzných se vyžaduje pobyt alespoň 3 měsíce);  </a:t>
            </a:r>
            <a:r>
              <a:rPr lang="cs-CZ" sz="2000" dirty="0"/>
              <a:t>je </a:t>
            </a:r>
            <a:r>
              <a:rPr lang="cs-CZ" sz="2000" b="1" dirty="0">
                <a:solidFill>
                  <a:schemeClr val="accent2">
                    <a:lumMod val="75000"/>
                  </a:schemeClr>
                </a:solidFill>
              </a:rPr>
              <a:t>držitelem průkazu ZTP nebo ZTP/P typu</a:t>
            </a:r>
            <a:r>
              <a:rPr lang="cs-CZ" sz="2000" dirty="0"/>
              <a:t>; </a:t>
            </a:r>
            <a:r>
              <a:rPr lang="cs-CZ" sz="2000" b="1" dirty="0"/>
              <a:t>během měsíce se opakovaně dopravuje nebo je dopravován s použitím placené dopravy</a:t>
            </a:r>
            <a:r>
              <a:rPr lang="cs-CZ" sz="2000" dirty="0"/>
              <a:t>;  </a:t>
            </a:r>
            <a:r>
              <a:rPr lang="cs-CZ" sz="2000" b="1" dirty="0"/>
              <a:t>nevyužívá pobytové služby v domovech pro osoby s postižením, seniory nebo zdravotních zařízeních</a:t>
            </a:r>
          </a:p>
          <a:p>
            <a:pPr algn="just"/>
            <a:r>
              <a:rPr lang="cs-CZ" sz="2000" b="1" dirty="0">
                <a:solidFill>
                  <a:schemeClr val="accent2">
                    <a:lumMod val="75000"/>
                  </a:schemeClr>
                </a:solidFill>
                <a:cs typeface="Arial" panose="020B0604020202020204" pitchFamily="34" charset="0"/>
              </a:rPr>
              <a:t>z důvodu hodných zvláštního zřetele může být příspěvek na mobilitu přiznán i osobě, které jsou poskytovány pobytové sociální služby </a:t>
            </a:r>
            <a:r>
              <a:rPr lang="cs-CZ" sz="2000" dirty="0">
                <a:sym typeface="Wingdings 3" panose="05040102010807070707" pitchFamily="18" charset="2"/>
              </a:rPr>
              <a:t></a:t>
            </a:r>
            <a:r>
              <a:rPr lang="cs-CZ" sz="2000" dirty="0">
                <a:solidFill>
                  <a:srgbClr val="FFFF00"/>
                </a:solidFill>
                <a:cs typeface="Arial" panose="020B0604020202020204" pitchFamily="34" charset="0"/>
              </a:rPr>
              <a:t> </a:t>
            </a:r>
            <a:r>
              <a:rPr lang="cs-CZ" sz="2000" dirty="0">
                <a:cs typeface="Arial" panose="020B0604020202020204" pitchFamily="34" charset="0"/>
              </a:rPr>
              <a:t>v těchto případech je nutné opakovanou dopravu prokázat </a:t>
            </a:r>
            <a:r>
              <a:rPr lang="cs-CZ" sz="2000" i="1" dirty="0">
                <a:solidFill>
                  <a:schemeClr val="tx1">
                    <a:lumMod val="75000"/>
                    <a:lumOff val="25000"/>
                  </a:schemeClr>
                </a:solidFill>
                <a:cs typeface="Arial" panose="020B0604020202020204" pitchFamily="34" charset="0"/>
              </a:rPr>
              <a:t>(potvrzení ze zařízení)</a:t>
            </a:r>
            <a:endParaRPr lang="cs-CZ" sz="2000" i="1" dirty="0">
              <a:solidFill>
                <a:schemeClr val="tx1">
                  <a:lumMod val="75000"/>
                  <a:lumOff val="25000"/>
                </a:schemeClr>
              </a:solidFill>
            </a:endParaRPr>
          </a:p>
          <a:p>
            <a:pPr marL="0" indent="0">
              <a:buNone/>
            </a:pPr>
            <a:endParaRPr lang="cs-CZ" sz="2000" b="1" dirty="0"/>
          </a:p>
          <a:p>
            <a:pPr marL="0" indent="0">
              <a:buNone/>
            </a:pPr>
            <a:r>
              <a:rPr lang="cs-CZ" b="1" dirty="0">
                <a:solidFill>
                  <a:schemeClr val="accent1"/>
                </a:solidFill>
                <a:effectLst>
                  <a:outerShdw blurRad="38100" dist="38100" dir="2700000" algn="tl">
                    <a:srgbClr val="000000">
                      <a:alpha val="43137"/>
                    </a:srgbClr>
                  </a:outerShdw>
                </a:effectLst>
              </a:rPr>
              <a:t>Výše dávky</a:t>
            </a:r>
          </a:p>
          <a:p>
            <a:r>
              <a:rPr lang="cs-CZ" sz="2000" b="1" dirty="0"/>
              <a:t>pevně stanovená </a:t>
            </a:r>
            <a:r>
              <a:rPr lang="cs-CZ" sz="2000" b="1" dirty="0">
                <a:solidFill>
                  <a:schemeClr val="accent4">
                    <a:lumMod val="75000"/>
                  </a:schemeClr>
                </a:solidFill>
              </a:rPr>
              <a:t>částka 550 Kč</a:t>
            </a:r>
          </a:p>
          <a:p>
            <a:pPr algn="just"/>
            <a:r>
              <a:rPr lang="cs-CZ" sz="2000" b="1" dirty="0"/>
              <a:t>vyplácí se zpětně za kalendářní měsíc </a:t>
            </a:r>
            <a:r>
              <a:rPr lang="cs-CZ" sz="2000" i="1" dirty="0"/>
              <a:t>(žadatel si může zvolit </a:t>
            </a:r>
            <a:r>
              <a:rPr lang="cs-CZ" sz="2000" i="1" dirty="0">
                <a:solidFill>
                  <a:schemeClr val="accent2">
                    <a:lumMod val="75000"/>
                  </a:schemeClr>
                </a:solidFill>
              </a:rPr>
              <a:t>také čtvrtletní vyplácení dávky ve výši 1 620 Kč</a:t>
            </a:r>
            <a:r>
              <a:rPr lang="cs-CZ" sz="2000" i="1" dirty="0"/>
              <a:t>)</a:t>
            </a:r>
          </a:p>
          <a:p>
            <a:endParaRPr lang="en-US" sz="2000" dirty="0"/>
          </a:p>
        </p:txBody>
      </p:sp>
    </p:spTree>
    <p:extLst>
      <p:ext uri="{BB962C8B-B14F-4D97-AF65-F5344CB8AC3E}">
        <p14:creationId xmlns:p14="http://schemas.microsoft.com/office/powerpoint/2010/main" val="5467874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D03FFBEC-F16A-42F2-A06D-86F12D6B8BC6}"/>
              </a:ext>
            </a:extLst>
          </p:cNvPr>
          <p:cNvPicPr>
            <a:picLocks noChangeAspect="1"/>
          </p:cNvPicPr>
          <p:nvPr/>
        </p:nvPicPr>
        <p:blipFill rotWithShape="1">
          <a:blip r:embed="rId2"/>
          <a:srcRect l="17604" r="27342" b="-1"/>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sp>
        <p:nvSpPr>
          <p:cNvPr id="2" name="Nadpis 1">
            <a:extLst>
              <a:ext uri="{FF2B5EF4-FFF2-40B4-BE49-F238E27FC236}">
                <a16:creationId xmlns:a16="http://schemas.microsoft.com/office/drawing/2014/main" id="{F8C6A853-C8FD-4A72-9878-1F58E99F6A23}"/>
              </a:ext>
            </a:extLst>
          </p:cNvPr>
          <p:cNvSpPr>
            <a:spLocks noGrp="1"/>
          </p:cNvSpPr>
          <p:nvPr>
            <p:ph type="title"/>
          </p:nvPr>
        </p:nvSpPr>
        <p:spPr>
          <a:xfrm>
            <a:off x="76341" y="107302"/>
            <a:ext cx="6462805" cy="729543"/>
          </a:xfrm>
        </p:spPr>
        <p:txBody>
          <a:bodyPr>
            <a:normAutofit/>
          </a:bodyPr>
          <a:lstStyle/>
          <a:p>
            <a:pPr algn="l"/>
            <a:r>
              <a:rPr lang="cs-CZ" sz="3600" b="1" dirty="0">
                <a:solidFill>
                  <a:schemeClr val="accent1">
                    <a:lumMod val="75000"/>
                  </a:schemeClr>
                </a:solidFill>
                <a:effectLst>
                  <a:outerShdw blurRad="38100" dist="38100" dir="2700000" algn="tl">
                    <a:srgbClr val="000000">
                      <a:alpha val="43137"/>
                    </a:srgbClr>
                  </a:outerShdw>
                </a:effectLst>
              </a:rPr>
              <a:t>Příspěvek na zvláštní pomůcku</a:t>
            </a:r>
            <a:endParaRPr lang="cs-CZ" sz="3600" dirty="0">
              <a:solidFill>
                <a:schemeClr val="accent1">
                  <a:lumMod val="75000"/>
                </a:schemeClr>
              </a:solidFill>
            </a:endParaRPr>
          </a:p>
        </p:txBody>
      </p:sp>
      <p:sp>
        <p:nvSpPr>
          <p:cNvPr id="25" name="Content Placeholder 7">
            <a:extLst>
              <a:ext uri="{FF2B5EF4-FFF2-40B4-BE49-F238E27FC236}">
                <a16:creationId xmlns:a16="http://schemas.microsoft.com/office/drawing/2014/main" id="{592EF903-E7BC-4692-9001-4C61B78B8C50}"/>
              </a:ext>
            </a:extLst>
          </p:cNvPr>
          <p:cNvSpPr>
            <a:spLocks noGrp="1"/>
          </p:cNvSpPr>
          <p:nvPr>
            <p:ph idx="1"/>
          </p:nvPr>
        </p:nvSpPr>
        <p:spPr>
          <a:xfrm>
            <a:off x="208665" y="889232"/>
            <a:ext cx="6024093" cy="5968767"/>
          </a:xfrm>
        </p:spPr>
        <p:txBody>
          <a:bodyPr anchor="t">
            <a:normAutofit fontScale="62500" lnSpcReduction="20000"/>
          </a:bodyPr>
          <a:lstStyle/>
          <a:p>
            <a:pPr algn="just">
              <a:lnSpc>
                <a:spcPct val="120000"/>
              </a:lnSpc>
              <a:buFont typeface="Arial" panose="020B0604020202020204" pitchFamily="34" charset="0"/>
              <a:buChar char="•"/>
              <a:defRPr/>
            </a:pPr>
            <a:r>
              <a:rPr lang="cs-CZ" sz="3300" b="1" dirty="0">
                <a:solidFill>
                  <a:schemeClr val="accent2">
                    <a:lumMod val="75000"/>
                  </a:schemeClr>
                </a:solidFill>
                <a:cs typeface="Arial" panose="020B0604020202020204" pitchFamily="34" charset="0"/>
              </a:rPr>
              <a:t>nárok</a:t>
            </a:r>
            <a:r>
              <a:rPr lang="cs-CZ" sz="3300" dirty="0">
                <a:cs typeface="Arial" panose="020B0604020202020204" pitchFamily="34" charset="0"/>
              </a:rPr>
              <a:t> </a:t>
            </a:r>
            <a:r>
              <a:rPr lang="cs-CZ" sz="3300" b="1" dirty="0">
                <a:solidFill>
                  <a:schemeClr val="tx1">
                    <a:lumMod val="95000"/>
                  </a:schemeClr>
                </a:solidFill>
                <a:cs typeface="Arial" panose="020B0604020202020204" pitchFamily="34" charset="0"/>
              </a:rPr>
              <a:t>má osoba se zdravotním postižením charakteru </a:t>
            </a:r>
            <a:r>
              <a:rPr lang="cs-CZ" sz="3300" b="1" dirty="0">
                <a:solidFill>
                  <a:schemeClr val="accent2">
                    <a:lumMod val="75000"/>
                  </a:schemeClr>
                </a:solidFill>
                <a:cs typeface="Arial" panose="020B0604020202020204" pitchFamily="34" charset="0"/>
              </a:rPr>
              <a:t>dlouhodobě nepříznivého zdravotního stavu </a:t>
            </a:r>
            <a:r>
              <a:rPr lang="cs-CZ" sz="3300" b="1" dirty="0">
                <a:cs typeface="Arial" panose="020B0604020202020204" pitchFamily="34" charset="0"/>
              </a:rPr>
              <a:t>tj. </a:t>
            </a:r>
            <a:r>
              <a:rPr lang="cs-CZ" sz="3300" b="1" dirty="0">
                <a:solidFill>
                  <a:schemeClr val="accent1"/>
                </a:solidFill>
                <a:cs typeface="Arial" panose="020B0604020202020204" pitchFamily="34" charset="0"/>
              </a:rPr>
              <a:t>osoba s těžkou vadou nosného nebo pohybového ústrojí</a:t>
            </a:r>
            <a:r>
              <a:rPr lang="cs-CZ" sz="3300" b="1" dirty="0">
                <a:cs typeface="Arial" panose="020B0604020202020204" pitchFamily="34" charset="0"/>
              </a:rPr>
              <a:t>; </a:t>
            </a:r>
            <a:r>
              <a:rPr lang="cs-CZ" sz="3300" b="1" dirty="0">
                <a:solidFill>
                  <a:schemeClr val="accent1"/>
                </a:solidFill>
                <a:cs typeface="Arial" panose="020B0604020202020204" pitchFamily="34" charset="0"/>
              </a:rPr>
              <a:t>osoba s těžkým zrakovým postižením</a:t>
            </a:r>
            <a:r>
              <a:rPr lang="cs-CZ" sz="3300" b="1" dirty="0">
                <a:cs typeface="Arial" panose="020B0604020202020204" pitchFamily="34" charset="0"/>
              </a:rPr>
              <a:t>; </a:t>
            </a:r>
            <a:r>
              <a:rPr lang="cs-CZ" sz="3300" b="1" dirty="0">
                <a:solidFill>
                  <a:schemeClr val="accent1"/>
                </a:solidFill>
                <a:cs typeface="Arial" panose="020B0604020202020204" pitchFamily="34" charset="0"/>
              </a:rPr>
              <a:t>osoba s těžkým sluchovým postižením</a:t>
            </a:r>
            <a:r>
              <a:rPr lang="cs-CZ" sz="3300" b="1" dirty="0">
                <a:cs typeface="Arial" panose="020B0604020202020204" pitchFamily="34" charset="0"/>
              </a:rPr>
              <a:t>; </a:t>
            </a:r>
            <a:r>
              <a:rPr lang="cs-CZ" sz="3300" b="1" dirty="0">
                <a:solidFill>
                  <a:schemeClr val="accent1"/>
                </a:solidFill>
                <a:cs typeface="Arial" panose="020B0604020202020204" pitchFamily="34" charset="0"/>
              </a:rPr>
              <a:t>osoba se zdravotním postižením interní povahy způsobující těžké omezení pohyblivosti</a:t>
            </a:r>
            <a:r>
              <a:rPr lang="cs-CZ" sz="3300" b="1" dirty="0">
                <a:cs typeface="Arial" panose="020B0604020202020204" pitchFamily="34" charset="0"/>
              </a:rPr>
              <a:t> </a:t>
            </a:r>
            <a:r>
              <a:rPr lang="cs-CZ" sz="3300" dirty="0">
                <a:sym typeface="Wingdings 3" panose="05040102010807070707" pitchFamily="18" charset="2"/>
              </a:rPr>
              <a:t></a:t>
            </a:r>
            <a:r>
              <a:rPr lang="cs-CZ" sz="3300" b="1" dirty="0">
                <a:cs typeface="Arial" panose="020B0604020202020204" pitchFamily="34" charset="0"/>
              </a:rPr>
              <a:t> </a:t>
            </a:r>
            <a:r>
              <a:rPr lang="cs-CZ" sz="3300" dirty="0">
                <a:cs typeface="Arial" panose="020B0604020202020204" pitchFamily="34" charset="0"/>
              </a:rPr>
              <a:t>pokud pomůcka umožní osobě sebeobsluhu nebo ji potřebuje k pracovnímu uplatnění, k přípravě na budoucí povolání, k získávání informací, vzdělávání nebo ke styku s okolím</a:t>
            </a:r>
          </a:p>
          <a:p>
            <a:pPr algn="just">
              <a:lnSpc>
                <a:spcPct val="120000"/>
              </a:lnSpc>
              <a:buFont typeface="Arial" panose="020B0604020202020204" pitchFamily="34" charset="0"/>
              <a:buChar char="•"/>
              <a:defRPr/>
            </a:pPr>
            <a:r>
              <a:rPr lang="cs-CZ" sz="3300" b="1" dirty="0">
                <a:cs typeface="Arial" panose="020B0604020202020204" pitchFamily="34" charset="0"/>
              </a:rPr>
              <a:t>příspěvek lze poskytnout též na zvláštní pomůcku, která byla </a:t>
            </a:r>
            <a:r>
              <a:rPr lang="cs-CZ" sz="3300" b="1" dirty="0">
                <a:solidFill>
                  <a:schemeClr val="accent2">
                    <a:lumMod val="75000"/>
                  </a:schemeClr>
                </a:solidFill>
                <a:cs typeface="Arial" panose="020B0604020202020204" pitchFamily="34" charset="0"/>
              </a:rPr>
              <a:t>zakoupena </a:t>
            </a:r>
            <a:r>
              <a:rPr lang="cs-CZ" sz="3300" b="1" dirty="0">
                <a:cs typeface="Arial" panose="020B0604020202020204" pitchFamily="34" charset="0"/>
              </a:rPr>
              <a:t>v průběhu </a:t>
            </a:r>
            <a:r>
              <a:rPr lang="cs-CZ" sz="3300" b="1" dirty="0">
                <a:solidFill>
                  <a:schemeClr val="accent2">
                    <a:lumMod val="75000"/>
                  </a:schemeClr>
                </a:solidFill>
                <a:cs typeface="Arial" panose="020B0604020202020204" pitchFamily="34" charset="0"/>
              </a:rPr>
              <a:t>12 měsíců přede dnem podání žádosti </a:t>
            </a:r>
          </a:p>
          <a:p>
            <a:pPr algn="just">
              <a:lnSpc>
                <a:spcPct val="120000"/>
              </a:lnSpc>
              <a:buFont typeface="Arial" panose="020B0604020202020204" pitchFamily="34" charset="0"/>
              <a:buChar char="•"/>
              <a:defRPr/>
            </a:pPr>
            <a:r>
              <a:rPr lang="cs-CZ" sz="3300" b="1" dirty="0">
                <a:cs typeface="Arial" panose="020B0604020202020204" pitchFamily="34" charset="0"/>
              </a:rPr>
              <a:t>příspěvek na zvláštní pomůcku je </a:t>
            </a:r>
            <a:r>
              <a:rPr lang="cs-CZ" sz="3300" b="1" dirty="0">
                <a:solidFill>
                  <a:schemeClr val="accent2">
                    <a:lumMod val="75000"/>
                  </a:schemeClr>
                </a:solidFill>
                <a:cs typeface="Arial" panose="020B0604020202020204" pitchFamily="34" charset="0"/>
              </a:rPr>
              <a:t>jednorázovou dávkou</a:t>
            </a:r>
            <a:endParaRPr lang="cs-CZ" sz="3300" i="1" dirty="0">
              <a:solidFill>
                <a:schemeClr val="accent2">
                  <a:lumMod val="75000"/>
                </a:schemeClr>
              </a:solidFill>
            </a:endParaRPr>
          </a:p>
          <a:p>
            <a:endParaRPr lang="en-US" sz="2000" dirty="0"/>
          </a:p>
        </p:txBody>
      </p:sp>
    </p:spTree>
    <p:extLst>
      <p:ext uri="{BB962C8B-B14F-4D97-AF65-F5344CB8AC3E}">
        <p14:creationId xmlns:p14="http://schemas.microsoft.com/office/powerpoint/2010/main" val="194245538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C6A853-C8FD-4A72-9878-1F58E99F6A23}"/>
              </a:ext>
            </a:extLst>
          </p:cNvPr>
          <p:cNvSpPr>
            <a:spLocks noGrp="1"/>
          </p:cNvSpPr>
          <p:nvPr>
            <p:ph type="title"/>
          </p:nvPr>
        </p:nvSpPr>
        <p:spPr>
          <a:xfrm>
            <a:off x="1484310" y="140516"/>
            <a:ext cx="10018713" cy="572548"/>
          </a:xfrm>
        </p:spPr>
        <p:txBody>
          <a:bodyPr>
            <a:normAutofit fontScale="90000"/>
          </a:bodyPr>
          <a:lstStyle/>
          <a:p>
            <a:pPr algn="l"/>
            <a:r>
              <a:rPr lang="cs-CZ" b="1" dirty="0">
                <a:solidFill>
                  <a:schemeClr val="accent1">
                    <a:lumMod val="75000"/>
                  </a:schemeClr>
                </a:solidFill>
                <a:effectLst>
                  <a:outerShdw blurRad="38100" dist="38100" dir="2700000" algn="tl">
                    <a:srgbClr val="000000">
                      <a:alpha val="43137"/>
                    </a:srgbClr>
                  </a:outerShdw>
                </a:effectLst>
              </a:rPr>
              <a:t>Příspěvek na zvláštní pomůcku</a:t>
            </a:r>
            <a:endParaRPr lang="cs-CZ" dirty="0"/>
          </a:p>
        </p:txBody>
      </p:sp>
      <p:sp>
        <p:nvSpPr>
          <p:cNvPr id="3" name="Zástupný obsah 2">
            <a:extLst>
              <a:ext uri="{FF2B5EF4-FFF2-40B4-BE49-F238E27FC236}">
                <a16:creationId xmlns:a16="http://schemas.microsoft.com/office/drawing/2014/main" id="{0369AF11-DEE5-48DE-8E7E-74B940208FEB}"/>
              </a:ext>
            </a:extLst>
          </p:cNvPr>
          <p:cNvSpPr>
            <a:spLocks noGrp="1"/>
          </p:cNvSpPr>
          <p:nvPr>
            <p:ph idx="1"/>
          </p:nvPr>
        </p:nvSpPr>
        <p:spPr>
          <a:xfrm>
            <a:off x="1484310" y="890347"/>
            <a:ext cx="10604226" cy="5528344"/>
          </a:xfrm>
        </p:spPr>
        <p:txBody>
          <a:bodyPr anchor="t">
            <a:normAutofit fontScale="77500" lnSpcReduction="20000"/>
          </a:bodyPr>
          <a:lstStyle/>
          <a:p>
            <a:pPr marL="0" indent="0">
              <a:buNone/>
            </a:pPr>
            <a:r>
              <a:rPr lang="cs-CZ" sz="3100" b="1" dirty="0">
                <a:solidFill>
                  <a:schemeClr val="accent1"/>
                </a:solidFill>
                <a:effectLst>
                  <a:outerShdw blurRad="38100" dist="38100" dir="2700000" algn="tl">
                    <a:srgbClr val="000000">
                      <a:alpha val="43137"/>
                    </a:srgbClr>
                  </a:outerShdw>
                </a:effectLst>
                <a:cs typeface="Arial" panose="020B0604020202020204" pitchFamily="34" charset="0"/>
              </a:rPr>
              <a:t>Podmínky nároku</a:t>
            </a:r>
          </a:p>
          <a:p>
            <a:r>
              <a:rPr lang="cs-CZ" b="1" dirty="0">
                <a:solidFill>
                  <a:schemeClr val="tx1">
                    <a:lumMod val="95000"/>
                  </a:schemeClr>
                </a:solidFill>
                <a:cs typeface="Arial" panose="020B0604020202020204" pitchFamily="34" charset="0"/>
              </a:rPr>
              <a:t> určen osobám </a:t>
            </a:r>
            <a:r>
              <a:rPr lang="cs-CZ" b="1" dirty="0">
                <a:solidFill>
                  <a:schemeClr val="accent2">
                    <a:lumMod val="75000"/>
                  </a:schemeClr>
                </a:solidFill>
                <a:cs typeface="Arial" panose="020B0604020202020204" pitchFamily="34" charset="0"/>
              </a:rPr>
              <a:t>starším 1 roku  </a:t>
            </a:r>
          </a:p>
          <a:p>
            <a:pPr marL="457200" lvl="1" indent="0">
              <a:buNone/>
            </a:pPr>
            <a:r>
              <a:rPr lang="cs-CZ" b="1" dirty="0">
                <a:solidFill>
                  <a:schemeClr val="accent4">
                    <a:lumMod val="75000"/>
                  </a:schemeClr>
                </a:solidFill>
                <a:cs typeface="Arial" panose="020B0604020202020204" pitchFamily="34" charset="0"/>
              </a:rPr>
              <a:t>Výjimky</a:t>
            </a:r>
            <a:r>
              <a:rPr lang="cs-CZ" b="1" dirty="0">
                <a:cs typeface="Arial" panose="020B0604020202020204" pitchFamily="34" charset="0"/>
              </a:rPr>
              <a:t> </a:t>
            </a:r>
          </a:p>
          <a:p>
            <a:pPr lvl="1" algn="just"/>
            <a:r>
              <a:rPr lang="cs-CZ" dirty="0">
                <a:cs typeface="Arial" panose="020B0604020202020204" pitchFamily="34" charset="0"/>
              </a:rPr>
              <a:t>příspěvek na </a:t>
            </a:r>
            <a:r>
              <a:rPr lang="cs-CZ" b="1" dirty="0">
                <a:solidFill>
                  <a:schemeClr val="accent1"/>
                </a:solidFill>
                <a:cs typeface="Arial" panose="020B0604020202020204" pitchFamily="34" charset="0"/>
              </a:rPr>
              <a:t>pořízení motorového vozidla</a:t>
            </a:r>
            <a:r>
              <a:rPr lang="cs-CZ" b="1" dirty="0">
                <a:cs typeface="Arial" panose="020B0604020202020204" pitchFamily="34" charset="0"/>
              </a:rPr>
              <a:t>, </a:t>
            </a:r>
            <a:r>
              <a:rPr lang="cs-CZ" b="1" dirty="0" err="1">
                <a:solidFill>
                  <a:schemeClr val="accent1"/>
                </a:solidFill>
                <a:cs typeface="Arial" panose="020B0604020202020204" pitchFamily="34" charset="0"/>
              </a:rPr>
              <a:t>schodolezu</a:t>
            </a:r>
            <a:r>
              <a:rPr lang="cs-CZ" b="1" dirty="0">
                <a:cs typeface="Arial" panose="020B0604020202020204" pitchFamily="34" charset="0"/>
              </a:rPr>
              <a:t>, </a:t>
            </a:r>
            <a:r>
              <a:rPr lang="cs-CZ" b="1" dirty="0">
                <a:solidFill>
                  <a:schemeClr val="accent1"/>
                </a:solidFill>
                <a:cs typeface="Arial" panose="020B0604020202020204" pitchFamily="34" charset="0"/>
              </a:rPr>
              <a:t>stropního zvedacího systému</a:t>
            </a:r>
            <a:r>
              <a:rPr lang="cs-CZ" b="1" dirty="0">
                <a:cs typeface="Arial" panose="020B0604020202020204" pitchFamily="34" charset="0"/>
              </a:rPr>
              <a:t>, </a:t>
            </a:r>
            <a:r>
              <a:rPr lang="cs-CZ" b="1" dirty="0">
                <a:solidFill>
                  <a:schemeClr val="accent1"/>
                </a:solidFill>
                <a:cs typeface="Arial" panose="020B0604020202020204" pitchFamily="34" charset="0"/>
              </a:rPr>
              <a:t>schodišťové plošiny</a:t>
            </a:r>
            <a:r>
              <a:rPr lang="cs-CZ" b="1" dirty="0">
                <a:cs typeface="Arial" panose="020B0604020202020204" pitchFamily="34" charset="0"/>
              </a:rPr>
              <a:t>, </a:t>
            </a:r>
            <a:r>
              <a:rPr lang="cs-CZ" b="1" dirty="0">
                <a:solidFill>
                  <a:schemeClr val="accent1"/>
                </a:solidFill>
                <a:cs typeface="Arial" panose="020B0604020202020204" pitchFamily="34" charset="0"/>
              </a:rPr>
              <a:t>schodišťové sedačky</a:t>
            </a:r>
            <a:r>
              <a:rPr lang="cs-CZ" b="1" dirty="0">
                <a:solidFill>
                  <a:schemeClr val="accent2">
                    <a:lumMod val="75000"/>
                  </a:schemeClr>
                </a:solidFill>
                <a:cs typeface="Arial" panose="020B0604020202020204" pitchFamily="34" charset="0"/>
              </a:rPr>
              <a:t> </a:t>
            </a:r>
            <a:r>
              <a:rPr lang="cs-CZ" dirty="0">
                <a:cs typeface="Arial" panose="020B0604020202020204" pitchFamily="34" charset="0"/>
              </a:rPr>
              <a:t>a </a:t>
            </a:r>
            <a:r>
              <a:rPr lang="cs-CZ" b="1" dirty="0">
                <a:solidFill>
                  <a:schemeClr val="accent1"/>
                </a:solidFill>
                <a:cs typeface="Arial" panose="020B0604020202020204" pitchFamily="34" charset="0"/>
              </a:rPr>
              <a:t>úpravy bytu </a:t>
            </a:r>
            <a:r>
              <a:rPr lang="cs-CZ" dirty="0">
                <a:cs typeface="Arial" panose="020B0604020202020204" pitchFamily="34" charset="0"/>
              </a:rPr>
              <a:t>je určen osobám </a:t>
            </a:r>
            <a:r>
              <a:rPr lang="cs-CZ" b="1" dirty="0">
                <a:solidFill>
                  <a:schemeClr val="accent2">
                    <a:lumMod val="75000"/>
                  </a:schemeClr>
                </a:solidFill>
                <a:cs typeface="Arial" panose="020B0604020202020204" pitchFamily="34" charset="0"/>
              </a:rPr>
              <a:t>starším 3 let</a:t>
            </a:r>
          </a:p>
          <a:p>
            <a:pPr lvl="1" algn="just"/>
            <a:r>
              <a:rPr lang="cs-CZ" dirty="0">
                <a:cs typeface="Arial" panose="020B0604020202020204" pitchFamily="34" charset="0"/>
              </a:rPr>
              <a:t>příspěvek na </a:t>
            </a:r>
            <a:r>
              <a:rPr lang="cs-CZ" b="1" dirty="0">
                <a:solidFill>
                  <a:schemeClr val="accent1"/>
                </a:solidFill>
                <a:cs typeface="Arial" panose="020B0604020202020204" pitchFamily="34" charset="0"/>
              </a:rPr>
              <a:t>pořízení vodícího psa </a:t>
            </a:r>
            <a:r>
              <a:rPr lang="cs-CZ" b="1" dirty="0">
                <a:cs typeface="Arial" panose="020B0604020202020204" pitchFamily="34" charset="0"/>
              </a:rPr>
              <a:t>pro zrakově postižené občany </a:t>
            </a:r>
            <a:r>
              <a:rPr lang="cs-CZ" dirty="0">
                <a:cs typeface="Arial" panose="020B0604020202020204" pitchFamily="34" charset="0"/>
              </a:rPr>
              <a:t>je určen osobám </a:t>
            </a:r>
            <a:r>
              <a:rPr lang="cs-CZ" b="1" dirty="0">
                <a:solidFill>
                  <a:schemeClr val="accent2">
                    <a:lumMod val="75000"/>
                  </a:schemeClr>
                </a:solidFill>
                <a:cs typeface="Arial" panose="020B0604020202020204" pitchFamily="34" charset="0"/>
              </a:rPr>
              <a:t>starším 15 let</a:t>
            </a:r>
          </a:p>
          <a:p>
            <a:pPr marL="0" indent="0" algn="just">
              <a:buNone/>
            </a:pPr>
            <a:endParaRPr lang="cs-CZ" b="1" dirty="0">
              <a:solidFill>
                <a:srgbClr val="FFFF00"/>
              </a:solidFill>
              <a:cs typeface="Arial" panose="020B0604020202020204" pitchFamily="34" charset="0"/>
            </a:endParaRPr>
          </a:p>
          <a:p>
            <a:pPr algn="just">
              <a:lnSpc>
                <a:spcPct val="120000"/>
              </a:lnSpc>
              <a:defRPr/>
            </a:pPr>
            <a:r>
              <a:rPr lang="cs-CZ" dirty="0"/>
              <a:t>zvláštní pomůckou </a:t>
            </a:r>
            <a:r>
              <a:rPr lang="cs-CZ" b="1" dirty="0">
                <a:solidFill>
                  <a:schemeClr val="accent2">
                    <a:lumMod val="75000"/>
                  </a:schemeClr>
                </a:solidFill>
              </a:rPr>
              <a:t>nemůže být</a:t>
            </a:r>
            <a:r>
              <a:rPr lang="cs-CZ" dirty="0">
                <a:solidFill>
                  <a:schemeClr val="accent2">
                    <a:lumMod val="75000"/>
                  </a:schemeClr>
                </a:solidFill>
              </a:rPr>
              <a:t> </a:t>
            </a:r>
            <a:r>
              <a:rPr lang="cs-CZ" b="1" dirty="0"/>
              <a:t>zdravotní prostředek</a:t>
            </a:r>
            <a:r>
              <a:rPr lang="cs-CZ" dirty="0"/>
              <a:t>, </a:t>
            </a:r>
            <a:r>
              <a:rPr lang="cs-CZ" b="1" dirty="0"/>
              <a:t>který je hrazen nebo zapůjčován zdravotní pojišťovnou</a:t>
            </a:r>
            <a:r>
              <a:rPr lang="cs-CZ" dirty="0"/>
              <a:t> </a:t>
            </a:r>
            <a:r>
              <a:rPr lang="cs-CZ" i="1" dirty="0">
                <a:solidFill>
                  <a:schemeClr val="tx1">
                    <a:lumMod val="50000"/>
                    <a:lumOff val="50000"/>
                  </a:schemeClr>
                </a:solidFill>
              </a:rPr>
              <a:t>(seznam zvláštních pomůcek, na něž je možné o příspěvek žádat, určuje příloha zákona o poskytování pomůcek osobám se zdravotním postižením)</a:t>
            </a:r>
            <a:endParaRPr lang="cs-CZ" b="1" dirty="0">
              <a:solidFill>
                <a:schemeClr val="tx1">
                  <a:lumMod val="95000"/>
                </a:schemeClr>
              </a:solidFill>
              <a:cs typeface="Arial" panose="020B0604020202020204" pitchFamily="34" charset="0"/>
            </a:endParaRPr>
          </a:p>
          <a:p>
            <a:pPr algn="just">
              <a:lnSpc>
                <a:spcPct val="120000"/>
              </a:lnSpc>
              <a:defRPr/>
            </a:pPr>
            <a:r>
              <a:rPr lang="cs-CZ" dirty="0">
                <a:solidFill>
                  <a:schemeClr val="tx1">
                    <a:lumMod val="95000"/>
                  </a:schemeClr>
                </a:solidFill>
                <a:cs typeface="Arial" panose="020B0604020202020204" pitchFamily="34" charset="0"/>
              </a:rPr>
              <a:t>příspěvek se poskytuje na zvláštní pomůcku </a:t>
            </a:r>
            <a:r>
              <a:rPr lang="cs-CZ" b="1" dirty="0">
                <a:solidFill>
                  <a:schemeClr val="accent2">
                    <a:lumMod val="75000"/>
                  </a:schemeClr>
                </a:solidFill>
                <a:cs typeface="Arial" panose="020B0604020202020204" pitchFamily="34" charset="0"/>
              </a:rPr>
              <a:t>v základním provedení</a:t>
            </a:r>
            <a:r>
              <a:rPr lang="cs-CZ" dirty="0">
                <a:solidFill>
                  <a:schemeClr val="tx1">
                    <a:lumMod val="95000"/>
                  </a:schemeClr>
                </a:solidFill>
                <a:cs typeface="Arial" panose="020B0604020202020204" pitchFamily="34" charset="0"/>
              </a:rPr>
              <a:t>, která osobě vzhledem k jejímu zdravotnímu postižení plně vyhovuje a</a:t>
            </a:r>
            <a:r>
              <a:rPr lang="cs-CZ" b="1" dirty="0">
                <a:solidFill>
                  <a:schemeClr val="tx1">
                    <a:lumMod val="95000"/>
                  </a:schemeClr>
                </a:solidFill>
                <a:cs typeface="Arial" panose="020B0604020202020204" pitchFamily="34" charset="0"/>
              </a:rPr>
              <a:t> </a:t>
            </a:r>
            <a:r>
              <a:rPr lang="cs-CZ" b="1" dirty="0">
                <a:solidFill>
                  <a:schemeClr val="accent2">
                    <a:lumMod val="75000"/>
                  </a:schemeClr>
                </a:solidFill>
                <a:cs typeface="Arial" panose="020B0604020202020204" pitchFamily="34" charset="0"/>
              </a:rPr>
              <a:t>splňuje podmínku nejmenší ekonomické náročnosti</a:t>
            </a:r>
            <a:r>
              <a:rPr lang="cs-CZ" dirty="0">
                <a:solidFill>
                  <a:srgbClr val="FFFF00"/>
                </a:solidFill>
                <a:cs typeface="Arial" panose="020B0604020202020204" pitchFamily="34" charset="0"/>
              </a:rPr>
              <a:t> </a:t>
            </a:r>
            <a:r>
              <a:rPr lang="cs-CZ" i="1" dirty="0">
                <a:solidFill>
                  <a:schemeClr val="tx1">
                    <a:lumMod val="75000"/>
                    <a:lumOff val="25000"/>
                  </a:schemeClr>
                </a:solidFill>
                <a:cs typeface="Arial" panose="020B0604020202020204" pitchFamily="34" charset="0"/>
              </a:rPr>
              <a:t>(tato podmínka se nevyžaduje, jeli-příspěvek poskytnut na pořízení motorového vozidla nebo je-li žadatelem dítě)</a:t>
            </a:r>
            <a:endParaRPr lang="cs-CZ" b="1" i="1" dirty="0">
              <a:solidFill>
                <a:schemeClr val="tx1">
                  <a:lumMod val="75000"/>
                  <a:lumOff val="25000"/>
                </a:schemeClr>
              </a:solidFill>
              <a:cs typeface="Arial" panose="020B0604020202020204" pitchFamily="34" charset="0"/>
            </a:endParaRPr>
          </a:p>
          <a:p>
            <a:pPr marL="0" indent="0" algn="just">
              <a:spcBef>
                <a:spcPts val="600"/>
              </a:spcBef>
              <a:buNone/>
            </a:pPr>
            <a:r>
              <a:rPr lang="cs-CZ" sz="2200" dirty="0">
                <a:solidFill>
                  <a:srgbClr val="000000"/>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t/>
            </a:r>
            <a:br>
              <a:rPr lang="cs-CZ" sz="2200" dirty="0">
                <a:solidFill>
                  <a:srgbClr val="000000"/>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br>
            <a:r>
              <a:rPr lang="cs-CZ" sz="2200" b="1" dirty="0">
                <a:effectLst>
                  <a:outerShdw blurRad="38100" dist="38100" dir="2700000" algn="tl">
                    <a:srgbClr val="000000">
                      <a:alpha val="43137"/>
                    </a:srgbClr>
                  </a:outerShdw>
                </a:effectLst>
                <a:cs typeface="Arial" panose="020B0604020202020204" pitchFamily="34" charset="0"/>
              </a:rPr>
              <a:t> </a:t>
            </a:r>
          </a:p>
          <a:p>
            <a:pPr marL="0" indent="0">
              <a:buNone/>
            </a:pPr>
            <a:endParaRPr lang="cs-CZ" sz="2000" dirty="0"/>
          </a:p>
        </p:txBody>
      </p:sp>
    </p:spTree>
    <p:extLst>
      <p:ext uri="{BB962C8B-B14F-4D97-AF65-F5344CB8AC3E}">
        <p14:creationId xmlns:p14="http://schemas.microsoft.com/office/powerpoint/2010/main" val="192523556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C6A853-C8FD-4A72-9878-1F58E99F6A23}"/>
              </a:ext>
            </a:extLst>
          </p:cNvPr>
          <p:cNvSpPr>
            <a:spLocks noGrp="1"/>
          </p:cNvSpPr>
          <p:nvPr>
            <p:ph type="title"/>
          </p:nvPr>
        </p:nvSpPr>
        <p:spPr>
          <a:xfrm>
            <a:off x="1484310" y="140516"/>
            <a:ext cx="10018713" cy="572548"/>
          </a:xfrm>
        </p:spPr>
        <p:txBody>
          <a:bodyPr>
            <a:normAutofit fontScale="90000"/>
          </a:bodyPr>
          <a:lstStyle/>
          <a:p>
            <a:pPr algn="l"/>
            <a:r>
              <a:rPr lang="cs-CZ" b="1" dirty="0">
                <a:solidFill>
                  <a:schemeClr val="accent1">
                    <a:lumMod val="75000"/>
                  </a:schemeClr>
                </a:solidFill>
                <a:effectLst>
                  <a:outerShdw blurRad="38100" dist="38100" dir="2700000" algn="tl">
                    <a:srgbClr val="000000">
                      <a:alpha val="43137"/>
                    </a:srgbClr>
                  </a:outerShdw>
                </a:effectLst>
              </a:rPr>
              <a:t>Příspěvek na zvláštní pomůcku</a:t>
            </a:r>
            <a:endParaRPr lang="cs-CZ" dirty="0"/>
          </a:p>
        </p:txBody>
      </p:sp>
      <p:sp>
        <p:nvSpPr>
          <p:cNvPr id="3" name="Zástupný obsah 2">
            <a:extLst>
              <a:ext uri="{FF2B5EF4-FFF2-40B4-BE49-F238E27FC236}">
                <a16:creationId xmlns:a16="http://schemas.microsoft.com/office/drawing/2014/main" id="{0369AF11-DEE5-48DE-8E7E-74B940208FEB}"/>
              </a:ext>
            </a:extLst>
          </p:cNvPr>
          <p:cNvSpPr>
            <a:spLocks noGrp="1"/>
          </p:cNvSpPr>
          <p:nvPr>
            <p:ph idx="1"/>
          </p:nvPr>
        </p:nvSpPr>
        <p:spPr>
          <a:xfrm>
            <a:off x="1484310" y="890346"/>
            <a:ext cx="10604226" cy="5827137"/>
          </a:xfrm>
        </p:spPr>
        <p:txBody>
          <a:bodyPr anchor="t">
            <a:normAutofit fontScale="85000" lnSpcReduction="20000"/>
          </a:bodyPr>
          <a:lstStyle/>
          <a:p>
            <a:pPr marL="0" indent="0">
              <a:buNone/>
            </a:pPr>
            <a:r>
              <a:rPr lang="cs-CZ" sz="3100" b="1" dirty="0">
                <a:solidFill>
                  <a:schemeClr val="accent1"/>
                </a:solidFill>
                <a:effectLst>
                  <a:outerShdw blurRad="38100" dist="38100" dir="2700000" algn="tl">
                    <a:srgbClr val="000000">
                      <a:alpha val="43137"/>
                    </a:srgbClr>
                  </a:outerShdw>
                </a:effectLst>
              </a:rPr>
              <a:t>Výše dávky</a:t>
            </a:r>
          </a:p>
          <a:p>
            <a:r>
              <a:rPr lang="cs-CZ" sz="2600" dirty="0"/>
              <a:t>výše se odvíjí od typu a ceny pomůcky</a:t>
            </a:r>
          </a:p>
          <a:p>
            <a:r>
              <a:rPr lang="cs-CZ" sz="2600" b="1" dirty="0"/>
              <a:t>rozlišují se 3 kategorie: </a:t>
            </a:r>
          </a:p>
          <a:p>
            <a:pPr lvl="1" indent="-342900">
              <a:buClr>
                <a:schemeClr val="accent4">
                  <a:lumMod val="75000"/>
                </a:schemeClr>
              </a:buClr>
              <a:buFont typeface="Wingdings" panose="05000000000000000000" pitchFamily="2" charset="2"/>
              <a:buChar char="ü"/>
            </a:pPr>
            <a:r>
              <a:rPr lang="cs-CZ" sz="2600" b="1" dirty="0">
                <a:solidFill>
                  <a:schemeClr val="accent4">
                    <a:lumMod val="75000"/>
                  </a:schemeClr>
                </a:solidFill>
              </a:rPr>
              <a:t>pomůcky s cenou nižší než 10 000 Kč</a:t>
            </a:r>
          </a:p>
          <a:p>
            <a:pPr lvl="1" indent="-342900">
              <a:buClr>
                <a:schemeClr val="accent4">
                  <a:lumMod val="75000"/>
                </a:schemeClr>
              </a:buClr>
              <a:buFont typeface="Wingdings" panose="05000000000000000000" pitchFamily="2" charset="2"/>
              <a:buChar char="ü"/>
            </a:pPr>
            <a:r>
              <a:rPr lang="cs-CZ" sz="2600" b="1" dirty="0">
                <a:solidFill>
                  <a:schemeClr val="accent4">
                    <a:lumMod val="75000"/>
                  </a:schemeClr>
                </a:solidFill>
              </a:rPr>
              <a:t>pomůcky s cenou vyšší než 10 000 Kč </a:t>
            </a:r>
          </a:p>
          <a:p>
            <a:pPr lvl="1" indent="-342900">
              <a:buClr>
                <a:schemeClr val="accent4">
                  <a:lumMod val="75000"/>
                </a:schemeClr>
              </a:buClr>
              <a:buFont typeface="Wingdings" panose="05000000000000000000" pitchFamily="2" charset="2"/>
              <a:buChar char="ü"/>
            </a:pPr>
            <a:r>
              <a:rPr lang="cs-CZ" sz="2600" b="1" dirty="0">
                <a:solidFill>
                  <a:schemeClr val="accent4">
                    <a:lumMod val="75000"/>
                  </a:schemeClr>
                </a:solidFill>
              </a:rPr>
              <a:t>motorová vozidla</a:t>
            </a:r>
          </a:p>
          <a:p>
            <a:pPr marL="0" indent="0">
              <a:buNone/>
            </a:pPr>
            <a:endParaRPr lang="cs-CZ" u="sng" dirty="0">
              <a:solidFill>
                <a:srgbClr val="C00000"/>
              </a:solidFill>
            </a:endParaRPr>
          </a:p>
          <a:p>
            <a:pPr marL="0" indent="0">
              <a:buNone/>
            </a:pPr>
            <a:r>
              <a:rPr lang="cs-CZ" sz="2900" b="1" u="sng" dirty="0">
                <a:solidFill>
                  <a:schemeClr val="accent1"/>
                </a:solidFill>
              </a:rPr>
              <a:t>Příspěvek na pomůcku s cenou nižší než 10 000 Kč </a:t>
            </a:r>
            <a:endParaRPr lang="cs-CZ" sz="2900" b="1" dirty="0">
              <a:solidFill>
                <a:schemeClr val="accent1"/>
              </a:solidFill>
            </a:endParaRPr>
          </a:p>
          <a:p>
            <a:pPr algn="just"/>
            <a:r>
              <a:rPr lang="cs-CZ" sz="2600" dirty="0"/>
              <a:t>poskytuje se osobě, která má </a:t>
            </a:r>
            <a:r>
              <a:rPr lang="cs-CZ" sz="2600" b="1" dirty="0">
                <a:solidFill>
                  <a:schemeClr val="accent2">
                    <a:lumMod val="75000"/>
                  </a:schemeClr>
                </a:solidFill>
              </a:rPr>
              <a:t>příjem</a:t>
            </a:r>
            <a:r>
              <a:rPr lang="cs-CZ" sz="2600" dirty="0"/>
              <a:t> </a:t>
            </a:r>
            <a:r>
              <a:rPr lang="cs-CZ" sz="2600" dirty="0">
                <a:solidFill>
                  <a:schemeClr val="tx1">
                    <a:lumMod val="75000"/>
                    <a:lumOff val="25000"/>
                  </a:schemeClr>
                </a:solidFill>
              </a:rPr>
              <a:t>(</a:t>
            </a:r>
            <a:r>
              <a:rPr lang="cs-CZ" sz="2600" i="1" dirty="0">
                <a:solidFill>
                  <a:schemeClr val="tx1">
                    <a:lumMod val="75000"/>
                    <a:lumOff val="25000"/>
                  </a:schemeClr>
                </a:solidFill>
              </a:rPr>
              <a:t>příjem s ní společně posuzovaných osob) </a:t>
            </a:r>
            <a:r>
              <a:rPr lang="cs-CZ" sz="2600" b="1" dirty="0">
                <a:solidFill>
                  <a:schemeClr val="accent2">
                    <a:lumMod val="75000"/>
                  </a:schemeClr>
                </a:solidFill>
              </a:rPr>
              <a:t>nižší než 8násobek životního minima jednotlivce nebo životního minima společně posuzovaných osob</a:t>
            </a:r>
          </a:p>
          <a:p>
            <a:pPr algn="just"/>
            <a:r>
              <a:rPr lang="cs-CZ" sz="2600" dirty="0"/>
              <a:t>výše se stanoví tak, že </a:t>
            </a:r>
            <a:r>
              <a:rPr lang="cs-CZ" sz="2600" b="1" dirty="0">
                <a:solidFill>
                  <a:schemeClr val="accent2">
                    <a:lumMod val="75000"/>
                  </a:schemeClr>
                </a:solidFill>
              </a:rPr>
              <a:t>spoluúčast osoby činí 10 % </a:t>
            </a:r>
            <a:r>
              <a:rPr lang="cs-CZ" sz="2600" dirty="0"/>
              <a:t>z předpokládané nebo již zaplacené ceny zvláštní pomůcky, </a:t>
            </a:r>
            <a:r>
              <a:rPr lang="cs-CZ" sz="2600" b="1" dirty="0">
                <a:solidFill>
                  <a:schemeClr val="accent2">
                    <a:lumMod val="75000"/>
                  </a:schemeClr>
                </a:solidFill>
              </a:rPr>
              <a:t>nejméně však 1 000 Kč</a:t>
            </a:r>
          </a:p>
          <a:p>
            <a:pPr algn="just"/>
            <a:r>
              <a:rPr lang="cs-CZ" sz="2600" b="1" dirty="0"/>
              <a:t>z důvodů hodných zvláštního zřetele</a:t>
            </a:r>
            <a:r>
              <a:rPr lang="cs-CZ" sz="2600" dirty="0"/>
              <a:t>, zejména </a:t>
            </a:r>
            <a:r>
              <a:rPr lang="cs-CZ" sz="2600" b="1" dirty="0">
                <a:solidFill>
                  <a:schemeClr val="accent2">
                    <a:lumMod val="75000"/>
                  </a:schemeClr>
                </a:solidFill>
              </a:rPr>
              <a:t>žádá-li osoba opakovaně o příspěvek na různé zvláštní pomůcky v ceně do 10 000 Kč</a:t>
            </a:r>
            <a:r>
              <a:rPr lang="cs-CZ" sz="2600" dirty="0"/>
              <a:t>, </a:t>
            </a:r>
            <a:r>
              <a:rPr lang="cs-CZ" sz="2600" b="1" dirty="0"/>
              <a:t>lze tento příspěvek </a:t>
            </a:r>
            <a:r>
              <a:rPr lang="cs-CZ" sz="2600" dirty="0"/>
              <a:t>poskytnout, i když </a:t>
            </a:r>
            <a:r>
              <a:rPr lang="cs-CZ" sz="2600" b="1" dirty="0"/>
              <a:t>příjem</a:t>
            </a:r>
            <a:r>
              <a:rPr lang="cs-CZ" sz="2600" dirty="0"/>
              <a:t> osoby a příjem osob s ní společně posuzovaných </a:t>
            </a:r>
            <a:r>
              <a:rPr lang="cs-CZ" sz="2600" b="1" dirty="0"/>
              <a:t>přesahuje výše uvedený násobek životního minima</a:t>
            </a:r>
          </a:p>
          <a:p>
            <a:pPr marL="0" indent="0" algn="just">
              <a:spcBef>
                <a:spcPts val="600"/>
              </a:spcBef>
              <a:buNone/>
            </a:pPr>
            <a:r>
              <a:rPr lang="cs-CZ" sz="2200" dirty="0">
                <a:solidFill>
                  <a:srgbClr val="000000"/>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t/>
            </a:r>
            <a:br>
              <a:rPr lang="cs-CZ" sz="2200" dirty="0">
                <a:solidFill>
                  <a:srgbClr val="000000"/>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br>
            <a:r>
              <a:rPr lang="cs-CZ" sz="2200" b="1" dirty="0">
                <a:effectLst>
                  <a:outerShdw blurRad="38100" dist="38100" dir="2700000" algn="tl">
                    <a:srgbClr val="000000">
                      <a:alpha val="43137"/>
                    </a:srgbClr>
                  </a:outerShdw>
                </a:effectLst>
                <a:cs typeface="Arial" panose="020B0604020202020204" pitchFamily="34" charset="0"/>
              </a:rPr>
              <a:t> </a:t>
            </a:r>
          </a:p>
          <a:p>
            <a:pPr marL="0" indent="0">
              <a:buNone/>
            </a:pPr>
            <a:endParaRPr lang="cs-CZ" sz="2000" dirty="0"/>
          </a:p>
        </p:txBody>
      </p:sp>
    </p:spTree>
    <p:extLst>
      <p:ext uri="{BB962C8B-B14F-4D97-AF65-F5344CB8AC3E}">
        <p14:creationId xmlns:p14="http://schemas.microsoft.com/office/powerpoint/2010/main" val="3999297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Základní principy rodinného hospodaření</a:t>
            </a:r>
          </a:p>
        </p:txBody>
      </p:sp>
      <p:sp>
        <p:nvSpPr>
          <p:cNvPr id="3" name="Zástupný symbol pro obsah 2"/>
          <p:cNvSpPr>
            <a:spLocks noGrp="1"/>
          </p:cNvSpPr>
          <p:nvPr>
            <p:ph idx="1"/>
          </p:nvPr>
        </p:nvSpPr>
        <p:spPr/>
        <p:txBody>
          <a:bodyPr/>
          <a:lstStyle/>
          <a:p>
            <a:pPr marL="0" indent="0">
              <a:buNone/>
            </a:pPr>
            <a:r>
              <a:rPr lang="cs-CZ" b="1" dirty="0" smtClean="0"/>
              <a:t>Rizika lze </a:t>
            </a:r>
            <a:r>
              <a:rPr lang="cs-CZ" b="1" dirty="0"/>
              <a:t>zajistit:</a:t>
            </a:r>
            <a:endParaRPr lang="cs-CZ" dirty="0"/>
          </a:p>
          <a:p>
            <a:pPr lvl="0"/>
            <a:r>
              <a:rPr lang="cs-CZ" dirty="0" smtClean="0"/>
              <a:t>Pojištěním - nemoci, úrazu, životní, ztráta zaměstnání…</a:t>
            </a:r>
            <a:endParaRPr lang="cs-CZ" dirty="0"/>
          </a:p>
          <a:p>
            <a:pPr lvl="0"/>
            <a:r>
              <a:rPr lang="cs-CZ" dirty="0"/>
              <a:t>spořením </a:t>
            </a:r>
            <a:r>
              <a:rPr lang="cs-CZ" dirty="0" smtClean="0"/>
              <a:t>- stavební spoření, důchodové připojištění, termínovaný vklad</a:t>
            </a:r>
            <a:endParaRPr lang="cs-CZ" dirty="0"/>
          </a:p>
          <a:p>
            <a:pPr lvl="0"/>
            <a:r>
              <a:rPr lang="cs-CZ" dirty="0"/>
              <a:t>investicemi </a:t>
            </a:r>
            <a:r>
              <a:rPr lang="cs-CZ" dirty="0" smtClean="0"/>
              <a:t>- dluhopisy</a:t>
            </a:r>
            <a:r>
              <a:rPr lang="cs-CZ" dirty="0"/>
              <a:t>, akcie, podílové fondy, zlato apod</a:t>
            </a:r>
            <a:r>
              <a:rPr lang="cs-CZ" dirty="0" smtClean="0"/>
              <a:t>.</a:t>
            </a:r>
            <a:endParaRPr lang="cs-CZ" dirty="0"/>
          </a:p>
          <a:p>
            <a:pPr lvl="0"/>
            <a:r>
              <a:rPr lang="cs-CZ" dirty="0"/>
              <a:t>rezervními příjmy – příjmy z pronájmu, podnikání apod.</a:t>
            </a:r>
          </a:p>
          <a:p>
            <a:pPr lvl="0"/>
            <a:r>
              <a:rPr lang="cs-CZ" dirty="0"/>
              <a:t>finanční rezervou – odkládání si z pravidelných </a:t>
            </a:r>
            <a:r>
              <a:rPr lang="cs-CZ" dirty="0" smtClean="0"/>
              <a:t>příjmů</a:t>
            </a:r>
          </a:p>
          <a:p>
            <a:r>
              <a:rPr lang="cs-CZ" dirty="0"/>
              <a:t>pojištění </a:t>
            </a:r>
            <a:r>
              <a:rPr lang="cs-CZ" dirty="0" smtClean="0"/>
              <a:t>- havarijní</a:t>
            </a:r>
            <a:r>
              <a:rPr lang="cs-CZ" dirty="0"/>
              <a:t>, nemovitostí, domácnosti, platební karty</a:t>
            </a:r>
            <a:r>
              <a:rPr lang="cs-CZ" dirty="0" smtClean="0"/>
              <a:t>…</a:t>
            </a:r>
            <a:endParaRPr lang="cs-CZ" dirty="0"/>
          </a:p>
        </p:txBody>
      </p:sp>
    </p:spTree>
    <p:extLst>
      <p:ext uri="{BB962C8B-B14F-4D97-AF65-F5344CB8AC3E}">
        <p14:creationId xmlns:p14="http://schemas.microsoft.com/office/powerpoint/2010/main" val="370019450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C6A853-C8FD-4A72-9878-1F58E99F6A23}"/>
              </a:ext>
            </a:extLst>
          </p:cNvPr>
          <p:cNvSpPr>
            <a:spLocks noGrp="1"/>
          </p:cNvSpPr>
          <p:nvPr>
            <p:ph type="title"/>
          </p:nvPr>
        </p:nvSpPr>
        <p:spPr>
          <a:xfrm>
            <a:off x="1484310" y="140516"/>
            <a:ext cx="10018713" cy="572548"/>
          </a:xfrm>
        </p:spPr>
        <p:txBody>
          <a:bodyPr>
            <a:normAutofit fontScale="90000"/>
          </a:bodyPr>
          <a:lstStyle/>
          <a:p>
            <a:pPr algn="l"/>
            <a:r>
              <a:rPr lang="cs-CZ" b="1" dirty="0">
                <a:solidFill>
                  <a:schemeClr val="accent1">
                    <a:lumMod val="75000"/>
                  </a:schemeClr>
                </a:solidFill>
                <a:effectLst>
                  <a:outerShdw blurRad="38100" dist="38100" dir="2700000" algn="tl">
                    <a:srgbClr val="000000">
                      <a:alpha val="43137"/>
                    </a:srgbClr>
                  </a:outerShdw>
                </a:effectLst>
              </a:rPr>
              <a:t>Příspěvek na zvláštní pomůcku</a:t>
            </a:r>
            <a:endParaRPr lang="cs-CZ" dirty="0"/>
          </a:p>
        </p:txBody>
      </p:sp>
      <p:sp>
        <p:nvSpPr>
          <p:cNvPr id="3" name="Zástupný obsah 2">
            <a:extLst>
              <a:ext uri="{FF2B5EF4-FFF2-40B4-BE49-F238E27FC236}">
                <a16:creationId xmlns:a16="http://schemas.microsoft.com/office/drawing/2014/main" id="{0369AF11-DEE5-48DE-8E7E-74B940208FEB}"/>
              </a:ext>
            </a:extLst>
          </p:cNvPr>
          <p:cNvSpPr>
            <a:spLocks noGrp="1"/>
          </p:cNvSpPr>
          <p:nvPr>
            <p:ph idx="1"/>
          </p:nvPr>
        </p:nvSpPr>
        <p:spPr>
          <a:xfrm>
            <a:off x="1484310" y="890347"/>
            <a:ext cx="10604226" cy="5528344"/>
          </a:xfrm>
        </p:spPr>
        <p:txBody>
          <a:bodyPr anchor="t">
            <a:normAutofit fontScale="70000" lnSpcReduction="20000"/>
          </a:bodyPr>
          <a:lstStyle/>
          <a:p>
            <a:pPr marL="0" indent="0">
              <a:buNone/>
            </a:pPr>
            <a:r>
              <a:rPr lang="cs-CZ" sz="3600" b="1" u="sng" dirty="0">
                <a:solidFill>
                  <a:schemeClr val="accent1"/>
                </a:solidFill>
              </a:rPr>
              <a:t>Příspěvek na pomůcku s cenou vyšší než 10 000 Kč </a:t>
            </a:r>
            <a:endParaRPr lang="cs-CZ" sz="3600" b="1" dirty="0">
              <a:solidFill>
                <a:schemeClr val="accent1"/>
              </a:solidFill>
            </a:endParaRPr>
          </a:p>
          <a:p>
            <a:r>
              <a:rPr lang="cs-CZ" sz="3200" dirty="0"/>
              <a:t>poskytuje se </a:t>
            </a:r>
            <a:r>
              <a:rPr lang="cs-CZ" sz="3200" b="1" dirty="0"/>
              <a:t>bez ohledu na příjem rodiny nebo jednotlivce</a:t>
            </a:r>
          </a:p>
          <a:p>
            <a:pPr algn="just"/>
            <a:r>
              <a:rPr lang="cs-CZ" sz="3200" b="1" dirty="0">
                <a:solidFill>
                  <a:schemeClr val="accent2">
                    <a:lumMod val="75000"/>
                  </a:schemeClr>
                </a:solidFill>
              </a:rPr>
              <a:t>žadatel hradí 10 % pomůcky </a:t>
            </a:r>
            <a:r>
              <a:rPr lang="cs-CZ" sz="3200" i="1" dirty="0">
                <a:solidFill>
                  <a:schemeClr val="tx1">
                    <a:lumMod val="75000"/>
                    <a:lumOff val="25000"/>
                  </a:schemeClr>
                </a:solidFill>
              </a:rPr>
              <a:t>(pokud jsou jeho příjmy nízké, může Úřad práce povolit snížení spoluúčasti)</a:t>
            </a:r>
          </a:p>
          <a:p>
            <a:pPr marL="0" indent="0">
              <a:buNone/>
            </a:pPr>
            <a:endParaRPr lang="cs-CZ" sz="3200" u="sng" dirty="0"/>
          </a:p>
          <a:p>
            <a:pPr marL="0" indent="0">
              <a:buNone/>
            </a:pPr>
            <a:r>
              <a:rPr lang="cs-CZ" sz="3600" b="1" u="sng" dirty="0">
                <a:solidFill>
                  <a:schemeClr val="accent1"/>
                </a:solidFill>
              </a:rPr>
              <a:t>Výše příspěvku na motorové vozidlo</a:t>
            </a:r>
            <a:r>
              <a:rPr lang="cs-CZ" sz="3600" b="1" dirty="0">
                <a:solidFill>
                  <a:schemeClr val="accent1"/>
                </a:solidFill>
              </a:rPr>
              <a:t> </a:t>
            </a:r>
          </a:p>
          <a:p>
            <a:pPr algn="just"/>
            <a:r>
              <a:rPr lang="cs-CZ" sz="3200" dirty="0"/>
              <a:t>se stanoví </a:t>
            </a:r>
            <a:r>
              <a:rPr lang="cs-CZ" sz="3200" b="1" dirty="0"/>
              <a:t>podle ekonomické situace a četnosti dopravy žadatele </a:t>
            </a:r>
            <a:r>
              <a:rPr lang="cs-CZ" sz="3200" dirty="0">
                <a:sym typeface="Wingdings 3" panose="05040102010807070707" pitchFamily="18" charset="2"/>
              </a:rPr>
              <a:t> </a:t>
            </a:r>
            <a:r>
              <a:rPr lang="cs-CZ" sz="3200" b="1" dirty="0">
                <a:solidFill>
                  <a:schemeClr val="accent4">
                    <a:lumMod val="75000"/>
                  </a:schemeClr>
                </a:solidFill>
              </a:rPr>
              <a:t>nejvýše může jít o 200 000 Kč</a:t>
            </a:r>
          </a:p>
          <a:p>
            <a:pPr algn="just"/>
            <a:r>
              <a:rPr lang="cs-CZ" sz="3200" b="1" dirty="0">
                <a:solidFill>
                  <a:schemeClr val="accent4">
                    <a:lumMod val="75000"/>
                  </a:schemeClr>
                </a:solidFill>
              </a:rPr>
              <a:t>nejnižší výše dávky je 100 000 Kč </a:t>
            </a:r>
          </a:p>
          <a:p>
            <a:pPr marL="0" indent="0" algn="just">
              <a:buNone/>
            </a:pPr>
            <a:endParaRPr lang="cs-CZ" sz="3200" dirty="0"/>
          </a:p>
          <a:p>
            <a:pPr marL="0" indent="0" algn="just">
              <a:buNone/>
            </a:pPr>
            <a:r>
              <a:rPr lang="cs-CZ" sz="3200" dirty="0">
                <a:sym typeface="Wingdings 3" panose="05040102010807070707" pitchFamily="18" charset="2"/>
              </a:rPr>
              <a:t></a:t>
            </a:r>
            <a:r>
              <a:rPr lang="cs-CZ" sz="3200" b="1" dirty="0"/>
              <a:t>maximální výše </a:t>
            </a:r>
            <a:r>
              <a:rPr lang="cs-CZ" sz="3200" b="1" dirty="0">
                <a:solidFill>
                  <a:schemeClr val="accent2">
                    <a:lumMod val="75000"/>
                  </a:schemeClr>
                </a:solidFill>
              </a:rPr>
              <a:t>příspěvku na zvláštní pomůcku </a:t>
            </a:r>
            <a:r>
              <a:rPr lang="cs-CZ" sz="3200" b="1" dirty="0">
                <a:solidFill>
                  <a:schemeClr val="accent4">
                    <a:lumMod val="75000"/>
                  </a:schemeClr>
                </a:solidFill>
              </a:rPr>
              <a:t>činí 350 000 Kč</a:t>
            </a:r>
            <a:r>
              <a:rPr lang="cs-CZ" sz="3200" dirty="0">
                <a:solidFill>
                  <a:schemeClr val="accent4">
                    <a:lumMod val="75000"/>
                  </a:schemeClr>
                </a:solidFill>
              </a:rPr>
              <a:t>; </a:t>
            </a:r>
            <a:r>
              <a:rPr lang="cs-CZ" sz="3200" b="1" dirty="0">
                <a:solidFill>
                  <a:schemeClr val="accent4">
                    <a:lumMod val="75000"/>
                  </a:schemeClr>
                </a:solidFill>
              </a:rPr>
              <a:t>400 000 Kč </a:t>
            </a:r>
            <a:r>
              <a:rPr lang="cs-CZ" sz="3200" b="1" dirty="0"/>
              <a:t>v případě příspěvku na zvláštní pomůcku </a:t>
            </a:r>
            <a:r>
              <a:rPr lang="cs-CZ" sz="3200" b="1" dirty="0">
                <a:solidFill>
                  <a:schemeClr val="accent2">
                    <a:lumMod val="75000"/>
                  </a:schemeClr>
                </a:solidFill>
              </a:rPr>
              <a:t>na pořízení „plošiny“</a:t>
            </a:r>
          </a:p>
          <a:p>
            <a:pPr marL="0" indent="0" algn="just">
              <a:buNone/>
            </a:pPr>
            <a:r>
              <a:rPr lang="cs-CZ" sz="3200" dirty="0">
                <a:sym typeface="Wingdings 3" panose="05040102010807070707" pitchFamily="18" charset="2"/>
              </a:rPr>
              <a:t></a:t>
            </a:r>
            <a:r>
              <a:rPr lang="cs-CZ" sz="3200" b="1" dirty="0"/>
              <a:t>součet vyplacených příspěvků na zvláštní pomůcku nesmí </a:t>
            </a:r>
            <a:r>
              <a:rPr lang="cs-CZ" sz="3200" b="1" dirty="0">
                <a:solidFill>
                  <a:schemeClr val="accent1"/>
                </a:solidFill>
              </a:rPr>
              <a:t>v 60 kalendářních měsících </a:t>
            </a:r>
            <a:r>
              <a:rPr lang="cs-CZ" sz="3200" b="1" dirty="0"/>
              <a:t>po sobě jdoucích přesáhnout částku </a:t>
            </a:r>
            <a:r>
              <a:rPr lang="cs-CZ" sz="3200" b="1" dirty="0">
                <a:solidFill>
                  <a:schemeClr val="accent4">
                    <a:lumMod val="75000"/>
                  </a:schemeClr>
                </a:solidFill>
              </a:rPr>
              <a:t>800 000 Kč; 850 000 Kč</a:t>
            </a:r>
            <a:r>
              <a:rPr lang="cs-CZ" sz="3200" b="1" dirty="0"/>
              <a:t>, pokud v této době byl poskytnut</a:t>
            </a:r>
            <a:r>
              <a:rPr lang="cs-CZ" sz="3200" b="1" dirty="0">
                <a:solidFill>
                  <a:schemeClr val="accent2">
                    <a:lumMod val="75000"/>
                  </a:schemeClr>
                </a:solidFill>
              </a:rPr>
              <a:t> příspěvek na zvláštní pomůcku na pořízení schodišťové plošiny</a:t>
            </a:r>
          </a:p>
          <a:p>
            <a:pPr marL="0" indent="0" algn="just">
              <a:spcBef>
                <a:spcPts val="600"/>
              </a:spcBef>
              <a:buNone/>
            </a:pPr>
            <a:r>
              <a:rPr lang="cs-CZ" sz="2200" dirty="0">
                <a:solidFill>
                  <a:srgbClr val="000000"/>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t/>
            </a:r>
            <a:br>
              <a:rPr lang="cs-CZ" sz="2200" dirty="0">
                <a:solidFill>
                  <a:srgbClr val="000000"/>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br>
            <a:r>
              <a:rPr lang="cs-CZ" sz="2200" b="1" dirty="0">
                <a:effectLst>
                  <a:outerShdw blurRad="38100" dist="38100" dir="2700000" algn="tl">
                    <a:srgbClr val="000000">
                      <a:alpha val="43137"/>
                    </a:srgbClr>
                  </a:outerShdw>
                </a:effectLst>
                <a:cs typeface="Arial" panose="020B0604020202020204" pitchFamily="34" charset="0"/>
              </a:rPr>
              <a:t> </a:t>
            </a:r>
          </a:p>
          <a:p>
            <a:pPr marL="0" indent="0">
              <a:buNone/>
            </a:pPr>
            <a:endParaRPr lang="cs-CZ" sz="2000" dirty="0"/>
          </a:p>
        </p:txBody>
      </p:sp>
    </p:spTree>
    <p:extLst>
      <p:ext uri="{BB962C8B-B14F-4D97-AF65-F5344CB8AC3E}">
        <p14:creationId xmlns:p14="http://schemas.microsoft.com/office/powerpoint/2010/main" val="374434534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1760BC-0D9A-420B-9D04-F392819FC2A1}"/>
              </a:ext>
            </a:extLst>
          </p:cNvPr>
          <p:cNvSpPr>
            <a:spLocks noGrp="1"/>
          </p:cNvSpPr>
          <p:nvPr>
            <p:ph type="title"/>
          </p:nvPr>
        </p:nvSpPr>
        <p:spPr>
          <a:xfrm>
            <a:off x="1836012" y="246849"/>
            <a:ext cx="10209807" cy="905481"/>
          </a:xfrm>
          <a:effectLst/>
        </p:spPr>
        <p:txBody>
          <a:bodyPr anchor="ctr">
            <a:noAutofit/>
          </a:bodyPr>
          <a:lstStyle/>
          <a:p>
            <a:pPr algn="l"/>
            <a:r>
              <a:rPr lang="cs-CZ" sz="3600" b="1" dirty="0">
                <a:solidFill>
                  <a:schemeClr val="accent1">
                    <a:lumMod val="75000"/>
                  </a:schemeClr>
                </a:solidFill>
                <a:effectLst>
                  <a:outerShdw blurRad="38100" dist="38100" dir="2700000" algn="tl">
                    <a:srgbClr val="000000">
                      <a:alpha val="43137"/>
                    </a:srgbClr>
                  </a:outerShdw>
                </a:effectLst>
              </a:rPr>
              <a:t>Dávky pro osoby závislé na péči jiné fyzické osoby</a:t>
            </a:r>
            <a:endParaRPr lang="cs-CZ" sz="3600" dirty="0">
              <a:solidFill>
                <a:schemeClr val="tx2"/>
              </a:solidFill>
            </a:endParaRPr>
          </a:p>
        </p:txBody>
      </p:sp>
      <p:graphicFrame>
        <p:nvGraphicFramePr>
          <p:cNvPr id="5" name="Zástupný obsah 4">
            <a:extLst>
              <a:ext uri="{FF2B5EF4-FFF2-40B4-BE49-F238E27FC236}">
                <a16:creationId xmlns:a16="http://schemas.microsoft.com/office/drawing/2014/main" id="{BEAA4783-545D-4BEF-BCF6-CF04A898BE61}"/>
              </a:ext>
            </a:extLst>
          </p:cNvPr>
          <p:cNvGraphicFramePr>
            <a:graphicFrameLocks noGrp="1"/>
          </p:cNvGraphicFramePr>
          <p:nvPr>
            <p:ph idx="1"/>
          </p:nvPr>
        </p:nvGraphicFramePr>
        <p:xfrm>
          <a:off x="1836013" y="1152331"/>
          <a:ext cx="10286079" cy="5276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968992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C4BB42-C85C-41C8-BDC8-CCB69B421271}"/>
              </a:ext>
            </a:extLst>
          </p:cNvPr>
          <p:cNvSpPr>
            <a:spLocks noGrp="1"/>
          </p:cNvSpPr>
          <p:nvPr>
            <p:ph type="title"/>
          </p:nvPr>
        </p:nvSpPr>
        <p:spPr>
          <a:xfrm>
            <a:off x="1484310" y="106961"/>
            <a:ext cx="10018713" cy="614492"/>
          </a:xfrm>
        </p:spPr>
        <p:txBody>
          <a:bodyPr>
            <a:normAutofit fontScale="90000"/>
          </a:bodyPr>
          <a:lstStyle/>
          <a:p>
            <a:pPr algn="l"/>
            <a:r>
              <a:rPr lang="cs-CZ" b="1" dirty="0">
                <a:solidFill>
                  <a:schemeClr val="accent1">
                    <a:lumMod val="75000"/>
                  </a:schemeClr>
                </a:solidFill>
                <a:effectLst>
                  <a:outerShdw blurRad="38100" dist="38100" dir="2700000" algn="tl">
                    <a:srgbClr val="000000">
                      <a:alpha val="43137"/>
                    </a:srgbClr>
                  </a:outerShdw>
                </a:effectLst>
              </a:rPr>
              <a:t>Příspěvek na péči</a:t>
            </a:r>
            <a:endParaRPr lang="cs-CZ" dirty="0"/>
          </a:p>
        </p:txBody>
      </p:sp>
      <p:sp>
        <p:nvSpPr>
          <p:cNvPr id="3" name="Zástupný obsah 2">
            <a:extLst>
              <a:ext uri="{FF2B5EF4-FFF2-40B4-BE49-F238E27FC236}">
                <a16:creationId xmlns:a16="http://schemas.microsoft.com/office/drawing/2014/main" id="{64166A02-E1A9-4EF0-84D0-C144D30BD2F9}"/>
              </a:ext>
            </a:extLst>
          </p:cNvPr>
          <p:cNvSpPr>
            <a:spLocks noGrp="1"/>
          </p:cNvSpPr>
          <p:nvPr>
            <p:ph idx="1"/>
          </p:nvPr>
        </p:nvSpPr>
        <p:spPr>
          <a:xfrm>
            <a:off x="1484310" y="864066"/>
            <a:ext cx="10018713" cy="5452843"/>
          </a:xfrm>
        </p:spPr>
        <p:txBody>
          <a:bodyPr anchor="t">
            <a:normAutofit fontScale="92500" lnSpcReduction="20000"/>
          </a:bodyPr>
          <a:lstStyle/>
          <a:p>
            <a:pPr marL="0" indent="0">
              <a:buNone/>
            </a:pPr>
            <a:r>
              <a:rPr lang="cs-CZ" sz="2600" b="1" dirty="0">
                <a:solidFill>
                  <a:schemeClr val="accent1"/>
                </a:solidFill>
                <a:effectLst>
                  <a:outerShdw blurRad="38100" dist="38100" dir="2700000" algn="tl">
                    <a:srgbClr val="000000">
                      <a:alpha val="43137"/>
                    </a:srgbClr>
                  </a:outerShdw>
                </a:effectLst>
              </a:rPr>
              <a:t>Podmínky nároku</a:t>
            </a:r>
          </a:p>
          <a:p>
            <a:r>
              <a:rPr lang="cs-CZ" b="1" dirty="0"/>
              <a:t>poskytuje se osobám závislým na pomoci jiné fyzické osoby</a:t>
            </a:r>
            <a:endParaRPr lang="cs-CZ" dirty="0"/>
          </a:p>
          <a:p>
            <a:r>
              <a:rPr lang="cs-CZ" b="1" dirty="0"/>
              <a:t>nárok má osoba starší 1 roku</a:t>
            </a:r>
            <a:endParaRPr lang="cs-CZ" dirty="0"/>
          </a:p>
          <a:p>
            <a:r>
              <a:rPr lang="cs-CZ" dirty="0"/>
              <a:t>osoba </a:t>
            </a:r>
            <a:r>
              <a:rPr lang="cs-CZ" b="1" dirty="0">
                <a:solidFill>
                  <a:schemeClr val="accent2">
                    <a:lumMod val="75000"/>
                  </a:schemeClr>
                </a:solidFill>
              </a:rPr>
              <a:t>musí splnit podmínku nepříznivého zdravotního stavu</a:t>
            </a:r>
            <a:r>
              <a:rPr lang="cs-CZ" dirty="0"/>
              <a:t>, který </a:t>
            </a:r>
            <a:r>
              <a:rPr lang="cs-CZ" b="1" dirty="0">
                <a:solidFill>
                  <a:schemeClr val="accent1"/>
                </a:solidFill>
              </a:rPr>
              <a:t>trvá nebo má trvat déle než 1 rok</a:t>
            </a:r>
          </a:p>
          <a:p>
            <a:r>
              <a:rPr lang="cs-CZ" b="1" dirty="0"/>
              <a:t>osoba musí mít kompetentní (hlavní) zdravotní pojišťovnu v ČR</a:t>
            </a:r>
          </a:p>
          <a:p>
            <a:r>
              <a:rPr lang="cs-CZ" b="1" dirty="0"/>
              <a:t>musí být </a:t>
            </a:r>
            <a:r>
              <a:rPr lang="cs-CZ" b="1" dirty="0">
                <a:solidFill>
                  <a:schemeClr val="accent2">
                    <a:lumMod val="75000"/>
                  </a:schemeClr>
                </a:solidFill>
              </a:rPr>
              <a:t>uznány min. 3 základní životní potřeby</a:t>
            </a:r>
            <a:r>
              <a:rPr lang="cs-CZ" b="1" dirty="0"/>
              <a:t>, které osoba bez pomoci jiné fyzické osoby nezvládá</a:t>
            </a:r>
          </a:p>
          <a:p>
            <a:r>
              <a:rPr lang="cs-CZ" b="1" dirty="0">
                <a:solidFill>
                  <a:schemeClr val="accent2">
                    <a:lumMod val="75000"/>
                  </a:schemeClr>
                </a:solidFill>
              </a:rPr>
              <a:t>pomoc jiné fyzické osoby </a:t>
            </a:r>
            <a:r>
              <a:rPr lang="cs-CZ" dirty="0">
                <a:sym typeface="Wingdings 3" panose="05040102010807070707" pitchFamily="18" charset="2"/>
              </a:rPr>
              <a:t></a:t>
            </a:r>
            <a:r>
              <a:rPr lang="cs-CZ" dirty="0"/>
              <a:t> </a:t>
            </a:r>
            <a:r>
              <a:rPr lang="cs-CZ" b="1" dirty="0"/>
              <a:t>osoba blízká</a:t>
            </a:r>
            <a:r>
              <a:rPr lang="cs-CZ" dirty="0"/>
              <a:t>; </a:t>
            </a:r>
            <a:r>
              <a:rPr lang="cs-CZ" b="1" dirty="0">
                <a:solidFill>
                  <a:schemeClr val="accent2">
                    <a:lumMod val="75000"/>
                  </a:schemeClr>
                </a:solidFill>
              </a:rPr>
              <a:t>osoba jiná </a:t>
            </a:r>
            <a:r>
              <a:rPr lang="cs-CZ" i="1" dirty="0"/>
              <a:t>(asistent sociální péče – písemná smlouva o poskytnutí pomoci</a:t>
            </a:r>
            <a:r>
              <a:rPr lang="cs-CZ" dirty="0"/>
              <a:t>); </a:t>
            </a:r>
            <a:r>
              <a:rPr lang="cs-CZ" b="1" dirty="0"/>
              <a:t>poskytovatel sociálních služeb</a:t>
            </a:r>
            <a:r>
              <a:rPr lang="cs-CZ" dirty="0"/>
              <a:t>, </a:t>
            </a:r>
            <a:r>
              <a:rPr lang="cs-CZ" b="1" dirty="0"/>
              <a:t>dětský domov </a:t>
            </a:r>
            <a:r>
              <a:rPr lang="cs-CZ" dirty="0"/>
              <a:t>nebo </a:t>
            </a:r>
            <a:r>
              <a:rPr lang="cs-CZ" b="1" dirty="0"/>
              <a:t>speciální lůžkové zdravotnické zařízení hospicového typu</a:t>
            </a:r>
          </a:p>
          <a:p>
            <a:r>
              <a:rPr lang="cs-CZ" dirty="0"/>
              <a:t>částečně pokrývá vynaložené náklady na péči </a:t>
            </a:r>
          </a:p>
          <a:p>
            <a:r>
              <a:rPr lang="cs-CZ" b="1" dirty="0">
                <a:solidFill>
                  <a:schemeClr val="accent2">
                    <a:lumMod val="75000"/>
                  </a:schemeClr>
                </a:solidFill>
              </a:rPr>
              <a:t>dávka není závislá na výši příjmů</a:t>
            </a:r>
          </a:p>
          <a:p>
            <a:endParaRPr lang="cs-CZ" dirty="0"/>
          </a:p>
        </p:txBody>
      </p:sp>
    </p:spTree>
    <p:extLst>
      <p:ext uri="{BB962C8B-B14F-4D97-AF65-F5344CB8AC3E}">
        <p14:creationId xmlns:p14="http://schemas.microsoft.com/office/powerpoint/2010/main" val="123966207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C4BB42-C85C-41C8-BDC8-CCB69B421271}"/>
              </a:ext>
            </a:extLst>
          </p:cNvPr>
          <p:cNvSpPr>
            <a:spLocks noGrp="1"/>
          </p:cNvSpPr>
          <p:nvPr>
            <p:ph type="title"/>
          </p:nvPr>
        </p:nvSpPr>
        <p:spPr>
          <a:xfrm>
            <a:off x="1484310" y="106961"/>
            <a:ext cx="10018713" cy="614492"/>
          </a:xfrm>
        </p:spPr>
        <p:txBody>
          <a:bodyPr>
            <a:normAutofit fontScale="90000"/>
          </a:bodyPr>
          <a:lstStyle/>
          <a:p>
            <a:pPr algn="l"/>
            <a:r>
              <a:rPr lang="cs-CZ" b="1" dirty="0">
                <a:solidFill>
                  <a:schemeClr val="accent1">
                    <a:lumMod val="75000"/>
                  </a:schemeClr>
                </a:solidFill>
                <a:effectLst>
                  <a:outerShdw blurRad="38100" dist="38100" dir="2700000" algn="tl">
                    <a:srgbClr val="000000">
                      <a:alpha val="43137"/>
                    </a:srgbClr>
                  </a:outerShdw>
                </a:effectLst>
              </a:rPr>
              <a:t>Příspěvek na péči</a:t>
            </a:r>
            <a:endParaRPr lang="cs-CZ" dirty="0"/>
          </a:p>
        </p:txBody>
      </p:sp>
      <p:sp>
        <p:nvSpPr>
          <p:cNvPr id="3" name="Zástupný obsah 2">
            <a:extLst>
              <a:ext uri="{FF2B5EF4-FFF2-40B4-BE49-F238E27FC236}">
                <a16:creationId xmlns:a16="http://schemas.microsoft.com/office/drawing/2014/main" id="{64166A02-E1A9-4EF0-84D0-C144D30BD2F9}"/>
              </a:ext>
            </a:extLst>
          </p:cNvPr>
          <p:cNvSpPr>
            <a:spLocks noGrp="1"/>
          </p:cNvSpPr>
          <p:nvPr>
            <p:ph idx="1"/>
          </p:nvPr>
        </p:nvSpPr>
        <p:spPr>
          <a:xfrm>
            <a:off x="1484310" y="864066"/>
            <a:ext cx="10018713" cy="5452843"/>
          </a:xfrm>
        </p:spPr>
        <p:txBody>
          <a:bodyPr anchor="t">
            <a:normAutofit fontScale="77500" lnSpcReduction="20000"/>
          </a:bodyPr>
          <a:lstStyle/>
          <a:p>
            <a:pPr marL="0" indent="0">
              <a:spcBef>
                <a:spcPts val="1200"/>
              </a:spcBef>
              <a:buNone/>
            </a:pPr>
            <a:r>
              <a:rPr lang="cs-CZ" u="sng" dirty="0">
                <a:solidFill>
                  <a:schemeClr val="accent2">
                    <a:lumMod val="75000"/>
                  </a:schemeClr>
                </a:solidFill>
              </a:rPr>
              <a:t>Posuzování stupně závislosti dle § 9 Zákona o sociálních službách a Vyhlášky č. 505/2006 Sb.</a:t>
            </a:r>
            <a:endParaRPr lang="cs-CZ" dirty="0">
              <a:solidFill>
                <a:schemeClr val="accent2">
                  <a:lumMod val="75000"/>
                </a:schemeClr>
              </a:solidFill>
            </a:endParaRPr>
          </a:p>
          <a:p>
            <a:pPr marL="457200" indent="-457200">
              <a:spcBef>
                <a:spcPts val="1200"/>
              </a:spcBef>
              <a:buFont typeface="+mj-lt"/>
              <a:buAutoNum type="arabicPeriod"/>
            </a:pPr>
            <a:r>
              <a:rPr lang="cs-CZ" b="1" dirty="0">
                <a:solidFill>
                  <a:schemeClr val="accent4">
                    <a:lumMod val="75000"/>
                  </a:schemeClr>
                </a:solidFill>
              </a:rPr>
              <a:t>Mobilita</a:t>
            </a:r>
            <a:r>
              <a:rPr lang="cs-CZ" dirty="0"/>
              <a:t> – schopnost chůze po rovině a po schodech, vstávání a usedání aj.</a:t>
            </a:r>
          </a:p>
          <a:p>
            <a:pPr marL="457200" indent="-457200">
              <a:spcBef>
                <a:spcPts val="800"/>
              </a:spcBef>
              <a:buFont typeface="+mj-lt"/>
              <a:buAutoNum type="arabicPeriod"/>
            </a:pPr>
            <a:r>
              <a:rPr lang="cs-CZ" b="1" dirty="0">
                <a:solidFill>
                  <a:schemeClr val="accent4">
                    <a:lumMod val="75000"/>
                  </a:schemeClr>
                </a:solidFill>
              </a:rPr>
              <a:t>Orientace</a:t>
            </a:r>
            <a:r>
              <a:rPr lang="cs-CZ" dirty="0"/>
              <a:t> – pomocí zraku, sluchu, orientace časem, místem, osobou</a:t>
            </a:r>
          </a:p>
          <a:p>
            <a:pPr marL="457200" indent="-457200">
              <a:spcBef>
                <a:spcPts val="800"/>
              </a:spcBef>
              <a:buFont typeface="+mj-lt"/>
              <a:buAutoNum type="arabicPeriod"/>
            </a:pPr>
            <a:r>
              <a:rPr lang="cs-CZ" b="1" dirty="0">
                <a:solidFill>
                  <a:schemeClr val="accent4">
                    <a:lumMod val="75000"/>
                  </a:schemeClr>
                </a:solidFill>
              </a:rPr>
              <a:t>Komunikace</a:t>
            </a:r>
            <a:r>
              <a:rPr lang="cs-CZ" dirty="0"/>
              <a:t> – schopnost vyjadřování, chápat obsah přijímaných a sdělovaných zpráv aj.</a:t>
            </a:r>
          </a:p>
          <a:p>
            <a:pPr marL="457200" indent="-457200">
              <a:spcBef>
                <a:spcPts val="800"/>
              </a:spcBef>
              <a:buFont typeface="+mj-lt"/>
              <a:buAutoNum type="arabicPeriod"/>
            </a:pPr>
            <a:r>
              <a:rPr lang="cs-CZ" b="1" dirty="0">
                <a:solidFill>
                  <a:schemeClr val="accent4">
                    <a:lumMod val="75000"/>
                  </a:schemeClr>
                </a:solidFill>
              </a:rPr>
              <a:t>Stravování</a:t>
            </a:r>
            <a:r>
              <a:rPr lang="cs-CZ" dirty="0"/>
              <a:t> – schopnost se samostatně najíst, napít, dodržovat dietní režim aj.</a:t>
            </a:r>
          </a:p>
          <a:p>
            <a:pPr marL="457200" indent="-457200">
              <a:spcBef>
                <a:spcPts val="800"/>
              </a:spcBef>
              <a:buFont typeface="+mj-lt"/>
              <a:buAutoNum type="arabicPeriod"/>
            </a:pPr>
            <a:r>
              <a:rPr lang="cs-CZ" b="1" dirty="0">
                <a:solidFill>
                  <a:schemeClr val="accent4">
                    <a:lumMod val="75000"/>
                  </a:schemeClr>
                </a:solidFill>
              </a:rPr>
              <a:t>Oblékání a obouvání </a:t>
            </a:r>
            <a:r>
              <a:rPr lang="cs-CZ" dirty="0"/>
              <a:t>– vybrat si vhodné oblečení a obuv, samostatně se obléknout a svléknout, obout a zout.</a:t>
            </a:r>
          </a:p>
          <a:p>
            <a:pPr marL="457200" indent="-457200">
              <a:spcBef>
                <a:spcPts val="800"/>
              </a:spcBef>
              <a:buFont typeface="+mj-lt"/>
              <a:buAutoNum type="arabicPeriod"/>
            </a:pPr>
            <a:r>
              <a:rPr lang="cs-CZ" b="1" dirty="0">
                <a:solidFill>
                  <a:schemeClr val="accent4">
                    <a:lumMod val="75000"/>
                  </a:schemeClr>
                </a:solidFill>
              </a:rPr>
              <a:t>Tělesná hygiena </a:t>
            </a:r>
            <a:r>
              <a:rPr lang="cs-CZ" dirty="0"/>
              <a:t>– mytí rukou, sprchování, čištění zubů, česání.</a:t>
            </a:r>
          </a:p>
          <a:p>
            <a:pPr marL="457200" indent="-457200">
              <a:spcBef>
                <a:spcPts val="800"/>
              </a:spcBef>
              <a:buFont typeface="+mj-lt"/>
              <a:buAutoNum type="arabicPeriod"/>
            </a:pPr>
            <a:r>
              <a:rPr lang="cs-CZ" b="1" dirty="0">
                <a:solidFill>
                  <a:schemeClr val="accent4">
                    <a:lumMod val="75000"/>
                  </a:schemeClr>
                </a:solidFill>
              </a:rPr>
              <a:t>Výkon fyziologické potřeby </a:t>
            </a:r>
            <a:r>
              <a:rPr lang="cs-CZ" dirty="0"/>
              <a:t>– včas použít WC, provedení očisty.</a:t>
            </a:r>
          </a:p>
          <a:p>
            <a:pPr marL="457200" indent="-457200">
              <a:spcBef>
                <a:spcPts val="800"/>
              </a:spcBef>
              <a:buFont typeface="+mj-lt"/>
              <a:buAutoNum type="arabicPeriod"/>
            </a:pPr>
            <a:r>
              <a:rPr lang="cs-CZ" b="1" dirty="0">
                <a:solidFill>
                  <a:schemeClr val="accent4">
                    <a:lumMod val="75000"/>
                  </a:schemeClr>
                </a:solidFill>
              </a:rPr>
              <a:t>Péče o zdraví </a:t>
            </a:r>
            <a:r>
              <a:rPr lang="cs-CZ" dirty="0"/>
              <a:t>– dodržování léčebného režimu </a:t>
            </a:r>
            <a:r>
              <a:rPr lang="cs-CZ" i="1" dirty="0">
                <a:solidFill>
                  <a:schemeClr val="tx1">
                    <a:lumMod val="75000"/>
                    <a:lumOff val="25000"/>
                  </a:schemeClr>
                </a:solidFill>
              </a:rPr>
              <a:t>(braní léků, aplikace inzulinu aj.)</a:t>
            </a:r>
          </a:p>
          <a:p>
            <a:pPr marL="457200" indent="-457200">
              <a:spcBef>
                <a:spcPts val="800"/>
              </a:spcBef>
              <a:buFont typeface="+mj-lt"/>
              <a:buAutoNum type="arabicPeriod"/>
            </a:pPr>
            <a:r>
              <a:rPr lang="cs-CZ" b="1" dirty="0">
                <a:solidFill>
                  <a:schemeClr val="accent4">
                    <a:lumMod val="75000"/>
                  </a:schemeClr>
                </a:solidFill>
              </a:rPr>
              <a:t>Osobní aktivity </a:t>
            </a:r>
            <a:r>
              <a:rPr lang="cs-CZ" dirty="0"/>
              <a:t>– navazování kontaktů s jinými lidmi, dodržování denního režimu.</a:t>
            </a:r>
          </a:p>
          <a:p>
            <a:pPr marL="457200" indent="-457200">
              <a:spcBef>
                <a:spcPts val="800"/>
              </a:spcBef>
              <a:buFont typeface="+mj-lt"/>
              <a:buAutoNum type="arabicPeriod"/>
            </a:pPr>
            <a:r>
              <a:rPr lang="cs-CZ" b="1" dirty="0">
                <a:solidFill>
                  <a:schemeClr val="accent4">
                    <a:lumMod val="75000"/>
                  </a:schemeClr>
                </a:solidFill>
              </a:rPr>
              <a:t>Péče o domácnost (nad 18 let) </a:t>
            </a:r>
            <a:r>
              <a:rPr lang="cs-CZ" dirty="0"/>
              <a:t>– obstarání běžného nákupu, nakládání s penězi, obsluha domácích spotřebičů, úklid</a:t>
            </a:r>
          </a:p>
          <a:p>
            <a:endParaRPr lang="cs-CZ" dirty="0"/>
          </a:p>
        </p:txBody>
      </p:sp>
    </p:spTree>
    <p:extLst>
      <p:ext uri="{BB962C8B-B14F-4D97-AF65-F5344CB8AC3E}">
        <p14:creationId xmlns:p14="http://schemas.microsoft.com/office/powerpoint/2010/main" val="346307037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C4BB42-C85C-41C8-BDC8-CCB69B421271}"/>
              </a:ext>
            </a:extLst>
          </p:cNvPr>
          <p:cNvSpPr>
            <a:spLocks noGrp="1"/>
          </p:cNvSpPr>
          <p:nvPr>
            <p:ph type="title"/>
          </p:nvPr>
        </p:nvSpPr>
        <p:spPr>
          <a:xfrm>
            <a:off x="1484310" y="106961"/>
            <a:ext cx="10018713" cy="614492"/>
          </a:xfrm>
        </p:spPr>
        <p:txBody>
          <a:bodyPr>
            <a:normAutofit fontScale="90000"/>
          </a:bodyPr>
          <a:lstStyle/>
          <a:p>
            <a:pPr algn="l"/>
            <a:r>
              <a:rPr lang="cs-CZ" b="1" dirty="0">
                <a:solidFill>
                  <a:schemeClr val="accent1">
                    <a:lumMod val="75000"/>
                  </a:schemeClr>
                </a:solidFill>
                <a:effectLst>
                  <a:outerShdw blurRad="38100" dist="38100" dir="2700000" algn="tl">
                    <a:srgbClr val="000000">
                      <a:alpha val="43137"/>
                    </a:srgbClr>
                  </a:outerShdw>
                </a:effectLst>
              </a:rPr>
              <a:t>Příspěvek na péči</a:t>
            </a:r>
            <a:endParaRPr lang="cs-CZ" dirty="0"/>
          </a:p>
        </p:txBody>
      </p:sp>
      <p:sp>
        <p:nvSpPr>
          <p:cNvPr id="3" name="Zástupný obsah 2">
            <a:extLst>
              <a:ext uri="{FF2B5EF4-FFF2-40B4-BE49-F238E27FC236}">
                <a16:creationId xmlns:a16="http://schemas.microsoft.com/office/drawing/2014/main" id="{64166A02-E1A9-4EF0-84D0-C144D30BD2F9}"/>
              </a:ext>
            </a:extLst>
          </p:cNvPr>
          <p:cNvSpPr>
            <a:spLocks noGrp="1"/>
          </p:cNvSpPr>
          <p:nvPr>
            <p:ph idx="1"/>
          </p:nvPr>
        </p:nvSpPr>
        <p:spPr>
          <a:xfrm>
            <a:off x="1484310" y="864066"/>
            <a:ext cx="10402890" cy="5993934"/>
          </a:xfrm>
        </p:spPr>
        <p:txBody>
          <a:bodyPr anchor="t">
            <a:normAutofit/>
          </a:bodyPr>
          <a:lstStyle/>
          <a:p>
            <a:pPr marL="0" indent="0">
              <a:buNone/>
            </a:pPr>
            <a:r>
              <a:rPr lang="cs-CZ" b="1" dirty="0">
                <a:solidFill>
                  <a:schemeClr val="accent1"/>
                </a:solidFill>
                <a:effectLst>
                  <a:outerShdw blurRad="38100" dist="38100" dir="2700000" algn="tl">
                    <a:srgbClr val="000000">
                      <a:alpha val="43137"/>
                    </a:srgbClr>
                  </a:outerShdw>
                </a:effectLst>
              </a:rPr>
              <a:t>Výše dávky</a:t>
            </a:r>
          </a:p>
          <a:p>
            <a:pPr algn="just"/>
            <a:r>
              <a:rPr lang="cs-CZ" sz="2000" dirty="0"/>
              <a:t>osobám, kterým nejsou poskytovány pobytové sociální služby </a:t>
            </a:r>
            <a:r>
              <a:rPr lang="cs-CZ" sz="2000" b="1" i="1" dirty="0">
                <a:solidFill>
                  <a:schemeClr val="accent2">
                    <a:lumMod val="75000"/>
                  </a:schemeClr>
                </a:solidFill>
              </a:rPr>
              <a:t>(od 1. dubna 2019)</a:t>
            </a:r>
            <a:br>
              <a:rPr lang="cs-CZ" sz="2000" b="1" i="1" dirty="0">
                <a:solidFill>
                  <a:schemeClr val="accent2">
                    <a:lumMod val="75000"/>
                  </a:schemeClr>
                </a:solidFill>
              </a:rPr>
            </a:br>
            <a:r>
              <a:rPr lang="cs-CZ" sz="2000" dirty="0"/>
              <a:t>se zvýšil </a:t>
            </a:r>
            <a:r>
              <a:rPr lang="cs-CZ" sz="2000" dirty="0" err="1"/>
              <a:t>PnP</a:t>
            </a:r>
            <a:r>
              <a:rPr lang="cs-CZ" sz="2000" dirty="0"/>
              <a:t> ve </a:t>
            </a:r>
            <a:r>
              <a:rPr lang="cs-CZ" sz="2000" b="1" dirty="0">
                <a:solidFill>
                  <a:schemeClr val="accent1"/>
                </a:solidFill>
              </a:rPr>
              <a:t>IV. stupni závislosti </a:t>
            </a:r>
            <a:r>
              <a:rPr lang="cs-CZ" sz="2000" b="1" dirty="0">
                <a:solidFill>
                  <a:schemeClr val="accent4">
                    <a:lumMod val="75000"/>
                  </a:schemeClr>
                </a:solidFill>
              </a:rPr>
              <a:t>z 13 200 Kč na 19 200 Kč</a:t>
            </a:r>
          </a:p>
          <a:p>
            <a:r>
              <a:rPr lang="cs-CZ" sz="2000" dirty="0"/>
              <a:t>u osob </a:t>
            </a:r>
            <a:r>
              <a:rPr lang="cs-CZ" sz="2000" b="1" dirty="0">
                <a:solidFill>
                  <a:schemeClr val="accent1"/>
                </a:solidFill>
              </a:rPr>
              <a:t>ve III. stupni závislosti</a:t>
            </a:r>
            <a:r>
              <a:rPr lang="cs-CZ" sz="2000" dirty="0">
                <a:solidFill>
                  <a:schemeClr val="accent1"/>
                </a:solidFill>
              </a:rPr>
              <a:t> </a:t>
            </a:r>
            <a:r>
              <a:rPr lang="cs-CZ" sz="2000" b="1" i="1" dirty="0">
                <a:solidFill>
                  <a:schemeClr val="accent2">
                    <a:lumMod val="75000"/>
                  </a:schemeClr>
                </a:solidFill>
              </a:rPr>
              <a:t>(od 1. července 2019) </a:t>
            </a:r>
            <a:r>
              <a:rPr lang="cs-CZ" sz="2000" dirty="0"/>
              <a:t>se zvýšil </a:t>
            </a:r>
            <a:r>
              <a:rPr lang="cs-CZ" sz="2000" dirty="0" err="1"/>
              <a:t>PnP</a:t>
            </a:r>
            <a:r>
              <a:rPr lang="cs-CZ" sz="2000" dirty="0"/>
              <a:t>: </a:t>
            </a:r>
          </a:p>
          <a:p>
            <a:pPr marL="685800" lvl="1">
              <a:buClr>
                <a:schemeClr val="accent4">
                  <a:lumMod val="75000"/>
                </a:schemeClr>
              </a:buClr>
              <a:buSzPct val="100000"/>
              <a:buFont typeface="Wingdings" panose="05000000000000000000" pitchFamily="2" charset="2"/>
              <a:buChar char="ü"/>
            </a:pPr>
            <a:r>
              <a:rPr lang="cs-CZ" sz="1800" b="1" dirty="0">
                <a:solidFill>
                  <a:schemeClr val="accent4">
                    <a:lumMod val="75000"/>
                  </a:schemeClr>
                </a:solidFill>
              </a:rPr>
              <a:t>z 9 900 Kč na 13 900 Kč (do 18 let)</a:t>
            </a:r>
          </a:p>
          <a:p>
            <a:pPr marL="685800" lvl="1">
              <a:spcAft>
                <a:spcPts val="1200"/>
              </a:spcAft>
              <a:buClr>
                <a:schemeClr val="accent4">
                  <a:lumMod val="75000"/>
                </a:schemeClr>
              </a:buClr>
              <a:buSzPct val="100000"/>
              <a:buFont typeface="Wingdings" panose="05000000000000000000" pitchFamily="2" charset="2"/>
              <a:buChar char="ü"/>
            </a:pPr>
            <a:r>
              <a:rPr lang="cs-CZ" sz="1800" b="1" dirty="0">
                <a:solidFill>
                  <a:schemeClr val="accent4">
                    <a:lumMod val="75000"/>
                  </a:schemeClr>
                </a:solidFill>
              </a:rPr>
              <a:t>z 8 800 Kč na 12 800 Kč (nad 18 let)</a:t>
            </a:r>
            <a:endParaRPr lang="cs-CZ" sz="2000" b="1" dirty="0">
              <a:solidFill>
                <a:schemeClr val="accent1"/>
              </a:solidFill>
            </a:endParaRPr>
          </a:p>
          <a:p>
            <a:pPr marL="0" indent="0">
              <a:spcAft>
                <a:spcPts val="1200"/>
              </a:spcAft>
              <a:buClr>
                <a:schemeClr val="accent4">
                  <a:lumMod val="75000"/>
                </a:schemeClr>
              </a:buClr>
              <a:buSzPct val="100000"/>
              <a:buNone/>
            </a:pPr>
            <a:r>
              <a:rPr lang="cs-CZ" sz="2000" b="1" dirty="0">
                <a:solidFill>
                  <a:schemeClr val="accent1"/>
                </a:solidFill>
              </a:rPr>
              <a:t>		</a:t>
            </a:r>
            <a:r>
              <a:rPr lang="en-US" sz="2000" b="1" u="sng" dirty="0" err="1">
                <a:solidFill>
                  <a:schemeClr val="accent1"/>
                </a:solidFill>
              </a:rPr>
              <a:t>Osoba</a:t>
            </a:r>
            <a:r>
              <a:rPr lang="en-US" sz="2000" b="1" u="sng" dirty="0">
                <a:solidFill>
                  <a:schemeClr val="accent1"/>
                </a:solidFill>
              </a:rPr>
              <a:t> do 18 let </a:t>
            </a:r>
            <a:r>
              <a:rPr lang="en-US" sz="2000" b="1" u="sng" dirty="0" err="1">
                <a:solidFill>
                  <a:schemeClr val="accent1"/>
                </a:solidFill>
              </a:rPr>
              <a:t>věku</a:t>
            </a:r>
            <a:r>
              <a:rPr lang="en-US" sz="2000" b="1" u="sng" dirty="0">
                <a:solidFill>
                  <a:schemeClr val="accent1"/>
                </a:solidFill>
              </a:rPr>
              <a:t> </a:t>
            </a:r>
            <a:r>
              <a:rPr lang="en-US" sz="2000" b="1" u="sng" dirty="0" err="1">
                <a:solidFill>
                  <a:schemeClr val="accent1"/>
                </a:solidFill>
              </a:rPr>
              <a:t>vyžadující</a:t>
            </a:r>
            <a:r>
              <a:rPr lang="en-US" sz="2000" b="1" u="sng" dirty="0">
                <a:solidFill>
                  <a:schemeClr val="accent1"/>
                </a:solidFill>
              </a:rPr>
              <a:t> </a:t>
            </a:r>
            <a:r>
              <a:rPr lang="en-US" sz="2000" b="1" u="sng" dirty="0" err="1">
                <a:solidFill>
                  <a:schemeClr val="accent1"/>
                </a:solidFill>
              </a:rPr>
              <a:t>každodenní</a:t>
            </a:r>
            <a:r>
              <a:rPr lang="en-US" sz="2000" b="1" u="sng" dirty="0">
                <a:solidFill>
                  <a:schemeClr val="accent1"/>
                </a:solidFill>
              </a:rPr>
              <a:t> </a:t>
            </a:r>
            <a:r>
              <a:rPr lang="en-US" sz="2000" b="1" u="sng" dirty="0" err="1">
                <a:solidFill>
                  <a:schemeClr val="accent1"/>
                </a:solidFill>
              </a:rPr>
              <a:t>mimořádnou</a:t>
            </a:r>
            <a:r>
              <a:rPr lang="en-US" sz="2000" b="1" u="sng" dirty="0">
                <a:solidFill>
                  <a:schemeClr val="accent1"/>
                </a:solidFill>
              </a:rPr>
              <a:t> </a:t>
            </a:r>
            <a:r>
              <a:rPr lang="en-US" sz="2000" b="1" u="sng" dirty="0" err="1">
                <a:solidFill>
                  <a:schemeClr val="accent1"/>
                </a:solidFill>
              </a:rPr>
              <a:t>péči</a:t>
            </a:r>
            <a:r>
              <a:rPr lang="en-US" sz="2000" b="1" u="sng" dirty="0">
                <a:solidFill>
                  <a:schemeClr val="accent1"/>
                </a:solidFill>
              </a:rPr>
              <a:t> </a:t>
            </a:r>
            <a:r>
              <a:rPr lang="en-US" sz="2000" b="1" u="sng" dirty="0" err="1">
                <a:solidFill>
                  <a:schemeClr val="accent1"/>
                </a:solidFill>
              </a:rPr>
              <a:t>jiné</a:t>
            </a:r>
            <a:r>
              <a:rPr lang="en-US" sz="2000" b="1" u="sng" dirty="0">
                <a:solidFill>
                  <a:schemeClr val="accent1"/>
                </a:solidFill>
              </a:rPr>
              <a:t> </a:t>
            </a:r>
            <a:r>
              <a:rPr lang="en-US" sz="2000" b="1" u="sng" dirty="0" err="1">
                <a:solidFill>
                  <a:schemeClr val="accent1"/>
                </a:solidFill>
              </a:rPr>
              <a:t>fyzické</a:t>
            </a:r>
            <a:r>
              <a:rPr lang="en-US" sz="2000" b="1" u="sng" dirty="0">
                <a:solidFill>
                  <a:schemeClr val="accent1"/>
                </a:solidFill>
              </a:rPr>
              <a:t> </a:t>
            </a:r>
            <a:r>
              <a:rPr lang="en-US" sz="2000" b="1" u="sng" dirty="0" err="1">
                <a:solidFill>
                  <a:schemeClr val="accent1"/>
                </a:solidFill>
              </a:rPr>
              <a:t>osoby</a:t>
            </a:r>
            <a:endParaRPr lang="cs-CZ" sz="2000" b="1" dirty="0">
              <a:solidFill>
                <a:schemeClr val="accent1"/>
              </a:solidFill>
            </a:endParaRPr>
          </a:p>
          <a:p>
            <a:pPr marL="0" indent="0">
              <a:buClr>
                <a:schemeClr val="accent4">
                  <a:lumMod val="75000"/>
                </a:schemeClr>
              </a:buClr>
              <a:buSzPct val="100000"/>
              <a:buNone/>
            </a:pPr>
            <a:endParaRPr lang="cs-CZ" sz="2200" b="1" dirty="0">
              <a:solidFill>
                <a:schemeClr val="accent4">
                  <a:lumMod val="75000"/>
                </a:schemeClr>
              </a:solidFill>
            </a:endParaRPr>
          </a:p>
          <a:p>
            <a:pPr marL="0" indent="0">
              <a:buNone/>
            </a:pPr>
            <a:endParaRPr lang="cs-CZ" dirty="0"/>
          </a:p>
        </p:txBody>
      </p:sp>
      <p:graphicFrame>
        <p:nvGraphicFramePr>
          <p:cNvPr id="5" name="Tabulka 4">
            <a:extLst>
              <a:ext uri="{FF2B5EF4-FFF2-40B4-BE49-F238E27FC236}">
                <a16:creationId xmlns:a16="http://schemas.microsoft.com/office/drawing/2014/main" id="{EB6B322D-161E-4424-8500-554EC79060F2}"/>
              </a:ext>
            </a:extLst>
          </p:cNvPr>
          <p:cNvGraphicFramePr>
            <a:graphicFrameLocks noGrp="1"/>
          </p:cNvGraphicFramePr>
          <p:nvPr/>
        </p:nvGraphicFramePr>
        <p:xfrm>
          <a:off x="2579494" y="3927679"/>
          <a:ext cx="8552698" cy="2571691"/>
        </p:xfrm>
        <a:graphic>
          <a:graphicData uri="http://schemas.openxmlformats.org/drawingml/2006/table">
            <a:tbl>
              <a:tblPr firstRow="1" firstCol="1" bandRow="1">
                <a:tableStyleId>{AF606853-7671-496A-8E4F-DF71F8EC918B}</a:tableStyleId>
              </a:tblPr>
              <a:tblGrid>
                <a:gridCol w="1938948">
                  <a:extLst>
                    <a:ext uri="{9D8B030D-6E8A-4147-A177-3AD203B41FA5}">
                      <a16:colId xmlns:a16="http://schemas.microsoft.com/office/drawing/2014/main" val="1617687368"/>
                    </a:ext>
                  </a:extLst>
                </a:gridCol>
                <a:gridCol w="1482130">
                  <a:extLst>
                    <a:ext uri="{9D8B030D-6E8A-4147-A177-3AD203B41FA5}">
                      <a16:colId xmlns:a16="http://schemas.microsoft.com/office/drawing/2014/main" val="4235205696"/>
                    </a:ext>
                  </a:extLst>
                </a:gridCol>
                <a:gridCol w="1710540">
                  <a:extLst>
                    <a:ext uri="{9D8B030D-6E8A-4147-A177-3AD203B41FA5}">
                      <a16:colId xmlns:a16="http://schemas.microsoft.com/office/drawing/2014/main" val="3887014392"/>
                    </a:ext>
                  </a:extLst>
                </a:gridCol>
                <a:gridCol w="1710540">
                  <a:extLst>
                    <a:ext uri="{9D8B030D-6E8A-4147-A177-3AD203B41FA5}">
                      <a16:colId xmlns:a16="http://schemas.microsoft.com/office/drawing/2014/main" val="3871662476"/>
                    </a:ext>
                  </a:extLst>
                </a:gridCol>
                <a:gridCol w="1710540">
                  <a:extLst>
                    <a:ext uri="{9D8B030D-6E8A-4147-A177-3AD203B41FA5}">
                      <a16:colId xmlns:a16="http://schemas.microsoft.com/office/drawing/2014/main" val="4239656828"/>
                    </a:ext>
                  </a:extLst>
                </a:gridCol>
              </a:tblGrid>
              <a:tr h="576133">
                <a:tc>
                  <a:txBody>
                    <a:bodyPr/>
                    <a:lstStyle/>
                    <a:p>
                      <a:pPr algn="ctr">
                        <a:lnSpc>
                          <a:spcPct val="115000"/>
                        </a:lnSpc>
                        <a:spcAft>
                          <a:spcPts val="1000"/>
                        </a:spcAft>
                      </a:pPr>
                      <a:r>
                        <a:rPr lang="cs-CZ" sz="1800" dirty="0">
                          <a:effectLst/>
                        </a:rPr>
                        <a:t>Stupeň závislosti</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cs-CZ" sz="1800">
                          <a:effectLst/>
                        </a:rPr>
                        <a:t>I. Lehká závislost</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cs-CZ" sz="1800" dirty="0">
                          <a:effectLst/>
                        </a:rPr>
                        <a:t>II. Středně těžká závislost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cs-CZ" sz="1800">
                          <a:effectLst/>
                        </a:rPr>
                        <a:t>III. Těžká závislost</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cs-CZ" sz="1800" dirty="0">
                          <a:effectLst/>
                        </a:rPr>
                        <a:t>IV. Úplná závislost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6486245"/>
                  </a:ext>
                </a:extLst>
              </a:tr>
              <a:tr h="576133">
                <a:tc>
                  <a:txBody>
                    <a:bodyPr/>
                    <a:lstStyle/>
                    <a:p>
                      <a:pPr algn="l">
                        <a:lnSpc>
                          <a:spcPct val="115000"/>
                        </a:lnSpc>
                        <a:spcAft>
                          <a:spcPts val="1000"/>
                        </a:spcAft>
                      </a:pPr>
                      <a:r>
                        <a:rPr lang="cs-CZ" sz="1800" dirty="0">
                          <a:solidFill>
                            <a:schemeClr val="tx1"/>
                          </a:solidFill>
                          <a:effectLst/>
                        </a:rPr>
                        <a:t>Nezvládnuté životní potřeby</a:t>
                      </a:r>
                      <a:endParaRPr lang="cs-CZ"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cs-CZ" sz="2000" b="1" dirty="0">
                          <a:solidFill>
                            <a:schemeClr val="tx1"/>
                          </a:solidFill>
                          <a:effectLst/>
                        </a:rPr>
                        <a:t>3</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cs-CZ" sz="2000" b="1" dirty="0">
                          <a:solidFill>
                            <a:schemeClr val="tx1"/>
                          </a:solidFill>
                          <a:effectLst/>
                        </a:rPr>
                        <a:t>4 nebo 5</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cs-CZ" sz="2000" b="1" dirty="0">
                          <a:solidFill>
                            <a:schemeClr val="tx1"/>
                          </a:solidFill>
                          <a:effectLst/>
                        </a:rPr>
                        <a:t>6 nebo 7</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cs-CZ" sz="2000" b="1" dirty="0">
                          <a:solidFill>
                            <a:schemeClr val="tx1"/>
                          </a:solidFill>
                          <a:effectLst/>
                        </a:rPr>
                        <a:t>8 nebo 9</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63885084"/>
                  </a:ext>
                </a:extLst>
              </a:tr>
              <a:tr h="380505">
                <a:tc>
                  <a:txBody>
                    <a:bodyPr/>
                    <a:lstStyle/>
                    <a:p>
                      <a:pPr algn="l">
                        <a:lnSpc>
                          <a:spcPct val="115000"/>
                        </a:lnSpc>
                        <a:spcAft>
                          <a:spcPts val="1000"/>
                        </a:spcAft>
                      </a:pPr>
                      <a:r>
                        <a:rPr lang="cs-CZ" sz="1800">
                          <a:solidFill>
                            <a:schemeClr val="tx1"/>
                          </a:solidFill>
                          <a:effectLst/>
                        </a:rPr>
                        <a:t>Výše příspěvku</a:t>
                      </a:r>
                      <a:endParaRPr lang="cs-CZ"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cs-CZ" sz="2000" b="1" dirty="0">
                          <a:effectLst/>
                        </a:rPr>
                        <a:t>3 300 Kč</a:t>
                      </a:r>
                      <a:endParaRPr lang="cs-CZ"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cs-CZ" sz="2000" b="1">
                          <a:effectLst/>
                        </a:rPr>
                        <a:t>6 600 Kč</a:t>
                      </a:r>
                      <a:endParaRPr lang="cs-CZ"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cs-CZ" sz="2000" b="1">
                          <a:solidFill>
                            <a:schemeClr val="accent4">
                              <a:lumMod val="75000"/>
                            </a:schemeClr>
                          </a:solidFill>
                          <a:effectLst/>
                        </a:rPr>
                        <a:t>13 900 Kč</a:t>
                      </a:r>
                      <a:endParaRPr lang="cs-CZ" sz="2000" b="1">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cs-CZ" sz="2000" b="1">
                          <a:solidFill>
                            <a:schemeClr val="accent4">
                              <a:lumMod val="75000"/>
                            </a:schemeClr>
                          </a:solidFill>
                          <a:effectLst/>
                        </a:rPr>
                        <a:t>19 200 Kč</a:t>
                      </a:r>
                      <a:endParaRPr lang="cs-CZ" sz="2000" b="1">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8344512"/>
                  </a:ext>
                </a:extLst>
              </a:tr>
              <a:tr h="966398">
                <a:tc>
                  <a:txBody>
                    <a:bodyPr/>
                    <a:lstStyle/>
                    <a:p>
                      <a:pPr algn="l">
                        <a:lnSpc>
                          <a:spcPct val="115000"/>
                        </a:lnSpc>
                        <a:spcAft>
                          <a:spcPts val="1000"/>
                        </a:spcAft>
                      </a:pPr>
                      <a:r>
                        <a:rPr lang="cs-CZ" sz="1800" dirty="0">
                          <a:solidFill>
                            <a:schemeClr val="tx1"/>
                          </a:solidFill>
                          <a:effectLst/>
                        </a:rPr>
                        <a:t>Výše příspěvku pro pobytové sociální služby</a:t>
                      </a:r>
                      <a:endParaRPr lang="cs-CZ"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cs-CZ" sz="2000" b="1" dirty="0">
                          <a:effectLst/>
                        </a:rPr>
                        <a:t>3 300 Kč</a:t>
                      </a:r>
                      <a:endParaRPr lang="cs-CZ"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cs-CZ" sz="2000" b="1" dirty="0">
                          <a:effectLst/>
                        </a:rPr>
                        <a:t>6 600 Kč</a:t>
                      </a:r>
                      <a:endParaRPr lang="cs-CZ"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cs-CZ" sz="2000" b="1" dirty="0">
                          <a:solidFill>
                            <a:schemeClr val="accent4">
                              <a:lumMod val="75000"/>
                            </a:schemeClr>
                          </a:solidFill>
                          <a:effectLst/>
                        </a:rPr>
                        <a:t>9 900 Kč</a:t>
                      </a:r>
                      <a:endParaRPr lang="cs-CZ" sz="2000" b="1"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cs-CZ" sz="2000" b="1" dirty="0">
                          <a:solidFill>
                            <a:schemeClr val="accent4">
                              <a:lumMod val="75000"/>
                            </a:schemeClr>
                          </a:solidFill>
                          <a:effectLst/>
                        </a:rPr>
                        <a:t>13 200 Kč</a:t>
                      </a:r>
                      <a:endParaRPr lang="cs-CZ" sz="2000" b="1"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33862087"/>
                  </a:ext>
                </a:extLst>
              </a:tr>
            </a:tbl>
          </a:graphicData>
        </a:graphic>
      </p:graphicFrame>
    </p:spTree>
    <p:extLst>
      <p:ext uri="{BB962C8B-B14F-4D97-AF65-F5344CB8AC3E}">
        <p14:creationId xmlns:p14="http://schemas.microsoft.com/office/powerpoint/2010/main" val="398656735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C4BB42-C85C-41C8-BDC8-CCB69B421271}"/>
              </a:ext>
            </a:extLst>
          </p:cNvPr>
          <p:cNvSpPr>
            <a:spLocks noGrp="1"/>
          </p:cNvSpPr>
          <p:nvPr>
            <p:ph type="title"/>
          </p:nvPr>
        </p:nvSpPr>
        <p:spPr>
          <a:xfrm>
            <a:off x="1484310" y="106961"/>
            <a:ext cx="10018713" cy="614492"/>
          </a:xfrm>
        </p:spPr>
        <p:txBody>
          <a:bodyPr>
            <a:normAutofit fontScale="90000"/>
          </a:bodyPr>
          <a:lstStyle/>
          <a:p>
            <a:pPr algn="l"/>
            <a:r>
              <a:rPr lang="cs-CZ" b="1" dirty="0">
                <a:solidFill>
                  <a:schemeClr val="accent1">
                    <a:lumMod val="75000"/>
                  </a:schemeClr>
                </a:solidFill>
                <a:effectLst>
                  <a:outerShdw blurRad="38100" dist="38100" dir="2700000" algn="tl">
                    <a:srgbClr val="000000">
                      <a:alpha val="43137"/>
                    </a:srgbClr>
                  </a:outerShdw>
                </a:effectLst>
              </a:rPr>
              <a:t>Příspěvek na péči</a:t>
            </a:r>
            <a:endParaRPr lang="cs-CZ" dirty="0"/>
          </a:p>
        </p:txBody>
      </p:sp>
      <p:sp>
        <p:nvSpPr>
          <p:cNvPr id="3" name="Zástupný obsah 2">
            <a:extLst>
              <a:ext uri="{FF2B5EF4-FFF2-40B4-BE49-F238E27FC236}">
                <a16:creationId xmlns:a16="http://schemas.microsoft.com/office/drawing/2014/main" id="{64166A02-E1A9-4EF0-84D0-C144D30BD2F9}"/>
              </a:ext>
            </a:extLst>
          </p:cNvPr>
          <p:cNvSpPr>
            <a:spLocks noGrp="1"/>
          </p:cNvSpPr>
          <p:nvPr>
            <p:ph idx="1"/>
          </p:nvPr>
        </p:nvSpPr>
        <p:spPr>
          <a:xfrm>
            <a:off x="1484310" y="864066"/>
            <a:ext cx="10402890" cy="5993934"/>
          </a:xfrm>
        </p:spPr>
        <p:txBody>
          <a:bodyPr anchor="t">
            <a:normAutofit/>
          </a:bodyPr>
          <a:lstStyle/>
          <a:p>
            <a:pPr marL="0" indent="0">
              <a:spcAft>
                <a:spcPts val="1200"/>
              </a:spcAft>
              <a:buClr>
                <a:schemeClr val="accent4">
                  <a:lumMod val="75000"/>
                </a:schemeClr>
              </a:buClr>
              <a:buSzPct val="100000"/>
              <a:buNone/>
            </a:pPr>
            <a:r>
              <a:rPr lang="cs-CZ" b="1" dirty="0">
                <a:solidFill>
                  <a:schemeClr val="accent1"/>
                </a:solidFill>
                <a:effectLst>
                  <a:outerShdw blurRad="38100" dist="38100" dir="2700000" algn="tl">
                    <a:srgbClr val="000000">
                      <a:alpha val="43137"/>
                    </a:srgbClr>
                  </a:outerShdw>
                </a:effectLst>
              </a:rPr>
              <a:t>Výše dávky</a:t>
            </a:r>
            <a:endParaRPr lang="cs-CZ" sz="2000" b="1" dirty="0">
              <a:solidFill>
                <a:schemeClr val="accent1"/>
              </a:solidFill>
            </a:endParaRPr>
          </a:p>
          <a:p>
            <a:pPr marL="0" indent="0">
              <a:spcAft>
                <a:spcPts val="1200"/>
              </a:spcAft>
              <a:buClr>
                <a:schemeClr val="accent4">
                  <a:lumMod val="75000"/>
                </a:schemeClr>
              </a:buClr>
              <a:buSzPct val="100000"/>
              <a:buNone/>
            </a:pPr>
            <a:r>
              <a:rPr lang="en-US" sz="2000" b="1" u="sng" dirty="0" err="1">
                <a:solidFill>
                  <a:schemeClr val="accent1"/>
                </a:solidFill>
              </a:rPr>
              <a:t>Osoba</a:t>
            </a:r>
            <a:r>
              <a:rPr lang="en-US" sz="2000" b="1" u="sng" dirty="0">
                <a:solidFill>
                  <a:schemeClr val="accent1"/>
                </a:solidFill>
              </a:rPr>
              <a:t> </a:t>
            </a:r>
            <a:r>
              <a:rPr lang="cs-CZ" sz="2000" b="1" u="sng" dirty="0">
                <a:solidFill>
                  <a:schemeClr val="accent1"/>
                </a:solidFill>
              </a:rPr>
              <a:t>starší</a:t>
            </a:r>
            <a:r>
              <a:rPr lang="en-US" sz="2000" b="1" u="sng" dirty="0">
                <a:solidFill>
                  <a:schemeClr val="accent1"/>
                </a:solidFill>
              </a:rPr>
              <a:t> 18 let </a:t>
            </a:r>
            <a:r>
              <a:rPr lang="en-US" sz="2000" b="1" u="sng" dirty="0" err="1">
                <a:solidFill>
                  <a:schemeClr val="accent1"/>
                </a:solidFill>
              </a:rPr>
              <a:t>věku</a:t>
            </a:r>
            <a:r>
              <a:rPr lang="en-US" sz="2000" b="1" u="sng" dirty="0">
                <a:solidFill>
                  <a:schemeClr val="accent1"/>
                </a:solidFill>
              </a:rPr>
              <a:t> </a:t>
            </a:r>
            <a:r>
              <a:rPr lang="en-US" sz="2000" b="1" u="sng" dirty="0" err="1">
                <a:solidFill>
                  <a:schemeClr val="accent1"/>
                </a:solidFill>
              </a:rPr>
              <a:t>vyžadující</a:t>
            </a:r>
            <a:r>
              <a:rPr lang="en-US" sz="2000" b="1" u="sng" dirty="0">
                <a:solidFill>
                  <a:schemeClr val="accent1"/>
                </a:solidFill>
              </a:rPr>
              <a:t> </a:t>
            </a:r>
            <a:r>
              <a:rPr lang="en-US" sz="2000" b="1" u="sng" dirty="0" err="1">
                <a:solidFill>
                  <a:schemeClr val="accent1"/>
                </a:solidFill>
              </a:rPr>
              <a:t>každodenní</a:t>
            </a:r>
            <a:r>
              <a:rPr lang="en-US" sz="2000" b="1" u="sng" dirty="0">
                <a:solidFill>
                  <a:schemeClr val="accent1"/>
                </a:solidFill>
              </a:rPr>
              <a:t> </a:t>
            </a:r>
            <a:r>
              <a:rPr lang="en-US" sz="2000" b="1" u="sng" dirty="0" err="1">
                <a:solidFill>
                  <a:schemeClr val="accent1"/>
                </a:solidFill>
              </a:rPr>
              <a:t>mimořádnou</a:t>
            </a:r>
            <a:r>
              <a:rPr lang="en-US" sz="2000" b="1" u="sng" dirty="0">
                <a:solidFill>
                  <a:schemeClr val="accent1"/>
                </a:solidFill>
              </a:rPr>
              <a:t> </a:t>
            </a:r>
            <a:r>
              <a:rPr lang="en-US" sz="2000" b="1" u="sng" dirty="0" err="1">
                <a:solidFill>
                  <a:schemeClr val="accent1"/>
                </a:solidFill>
              </a:rPr>
              <a:t>péči</a:t>
            </a:r>
            <a:r>
              <a:rPr lang="en-US" sz="2000" b="1" u="sng" dirty="0">
                <a:solidFill>
                  <a:schemeClr val="accent1"/>
                </a:solidFill>
              </a:rPr>
              <a:t> </a:t>
            </a:r>
            <a:r>
              <a:rPr lang="en-US" sz="2000" b="1" u="sng" dirty="0" err="1">
                <a:solidFill>
                  <a:schemeClr val="accent1"/>
                </a:solidFill>
              </a:rPr>
              <a:t>jiné</a:t>
            </a:r>
            <a:r>
              <a:rPr lang="en-US" sz="2000" b="1" u="sng" dirty="0">
                <a:solidFill>
                  <a:schemeClr val="accent1"/>
                </a:solidFill>
              </a:rPr>
              <a:t> </a:t>
            </a:r>
            <a:r>
              <a:rPr lang="en-US" sz="2000" b="1" u="sng" dirty="0" err="1">
                <a:solidFill>
                  <a:schemeClr val="accent1"/>
                </a:solidFill>
              </a:rPr>
              <a:t>fyzické</a:t>
            </a:r>
            <a:r>
              <a:rPr lang="en-US" sz="2000" b="1" u="sng" dirty="0">
                <a:solidFill>
                  <a:schemeClr val="accent1"/>
                </a:solidFill>
              </a:rPr>
              <a:t> </a:t>
            </a:r>
            <a:r>
              <a:rPr lang="en-US" sz="2000" b="1" u="sng" dirty="0" err="1">
                <a:solidFill>
                  <a:schemeClr val="accent1"/>
                </a:solidFill>
              </a:rPr>
              <a:t>osoby</a:t>
            </a:r>
            <a:endParaRPr lang="cs-CZ" sz="2000" b="1" dirty="0">
              <a:solidFill>
                <a:schemeClr val="accent1"/>
              </a:solidFill>
            </a:endParaRPr>
          </a:p>
          <a:p>
            <a:pPr marL="0" indent="0">
              <a:buClr>
                <a:schemeClr val="accent4">
                  <a:lumMod val="75000"/>
                </a:schemeClr>
              </a:buClr>
              <a:buSzPct val="100000"/>
              <a:buNone/>
            </a:pPr>
            <a:endParaRPr lang="cs-CZ" sz="2200" b="1" dirty="0">
              <a:solidFill>
                <a:schemeClr val="accent4">
                  <a:lumMod val="75000"/>
                </a:schemeClr>
              </a:solidFill>
            </a:endParaRPr>
          </a:p>
          <a:p>
            <a:pPr marL="0" indent="0">
              <a:buNone/>
            </a:pPr>
            <a:endParaRPr lang="cs-CZ" dirty="0"/>
          </a:p>
        </p:txBody>
      </p:sp>
      <p:graphicFrame>
        <p:nvGraphicFramePr>
          <p:cNvPr id="5" name="Tabulka 4">
            <a:extLst>
              <a:ext uri="{FF2B5EF4-FFF2-40B4-BE49-F238E27FC236}">
                <a16:creationId xmlns:a16="http://schemas.microsoft.com/office/drawing/2014/main" id="{EB6B322D-161E-4424-8500-554EC79060F2}"/>
              </a:ext>
            </a:extLst>
          </p:cNvPr>
          <p:cNvGraphicFramePr>
            <a:graphicFrameLocks noGrp="1"/>
          </p:cNvGraphicFramePr>
          <p:nvPr/>
        </p:nvGraphicFramePr>
        <p:xfrm>
          <a:off x="1597982" y="2142339"/>
          <a:ext cx="9760712" cy="2781999"/>
        </p:xfrm>
        <a:graphic>
          <a:graphicData uri="http://schemas.openxmlformats.org/drawingml/2006/table">
            <a:tbl>
              <a:tblPr firstRow="1" firstCol="1" bandRow="1">
                <a:tableStyleId>{AF606853-7671-496A-8E4F-DF71F8EC918B}</a:tableStyleId>
              </a:tblPr>
              <a:tblGrid>
                <a:gridCol w="2212812">
                  <a:extLst>
                    <a:ext uri="{9D8B030D-6E8A-4147-A177-3AD203B41FA5}">
                      <a16:colId xmlns:a16="http://schemas.microsoft.com/office/drawing/2014/main" val="1617687368"/>
                    </a:ext>
                  </a:extLst>
                </a:gridCol>
                <a:gridCol w="1691471">
                  <a:extLst>
                    <a:ext uri="{9D8B030D-6E8A-4147-A177-3AD203B41FA5}">
                      <a16:colId xmlns:a16="http://schemas.microsoft.com/office/drawing/2014/main" val="4235205696"/>
                    </a:ext>
                  </a:extLst>
                </a:gridCol>
                <a:gridCol w="1952143">
                  <a:extLst>
                    <a:ext uri="{9D8B030D-6E8A-4147-A177-3AD203B41FA5}">
                      <a16:colId xmlns:a16="http://schemas.microsoft.com/office/drawing/2014/main" val="3887014392"/>
                    </a:ext>
                  </a:extLst>
                </a:gridCol>
                <a:gridCol w="1952143">
                  <a:extLst>
                    <a:ext uri="{9D8B030D-6E8A-4147-A177-3AD203B41FA5}">
                      <a16:colId xmlns:a16="http://schemas.microsoft.com/office/drawing/2014/main" val="3871662476"/>
                    </a:ext>
                  </a:extLst>
                </a:gridCol>
                <a:gridCol w="1952143">
                  <a:extLst>
                    <a:ext uri="{9D8B030D-6E8A-4147-A177-3AD203B41FA5}">
                      <a16:colId xmlns:a16="http://schemas.microsoft.com/office/drawing/2014/main" val="4239656828"/>
                    </a:ext>
                  </a:extLst>
                </a:gridCol>
              </a:tblGrid>
              <a:tr h="662474">
                <a:tc>
                  <a:txBody>
                    <a:bodyPr/>
                    <a:lstStyle/>
                    <a:p>
                      <a:pPr algn="ctr">
                        <a:lnSpc>
                          <a:spcPct val="115000"/>
                        </a:lnSpc>
                        <a:spcAft>
                          <a:spcPts val="1000"/>
                        </a:spcAft>
                      </a:pPr>
                      <a:r>
                        <a:rPr lang="cs-CZ" sz="1800" dirty="0">
                          <a:effectLst/>
                        </a:rPr>
                        <a:t>Stupeň závislosti</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cs-CZ" sz="1800" dirty="0">
                          <a:effectLst/>
                        </a:rPr>
                        <a:t>I. Lehká závislost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cs-CZ" sz="1800" dirty="0">
                          <a:effectLst/>
                        </a:rPr>
                        <a:t>II. Středně těžká závislost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cs-CZ" sz="1800">
                          <a:effectLst/>
                        </a:rPr>
                        <a:t>III. Těžká závislost</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cs-CZ" sz="1800" dirty="0">
                          <a:effectLst/>
                        </a:rPr>
                        <a:t>IV. Úplná závislost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6486245"/>
                  </a:ext>
                </a:extLst>
              </a:tr>
              <a:tr h="662474">
                <a:tc>
                  <a:txBody>
                    <a:bodyPr/>
                    <a:lstStyle/>
                    <a:p>
                      <a:pPr algn="l">
                        <a:lnSpc>
                          <a:spcPct val="115000"/>
                        </a:lnSpc>
                        <a:spcAft>
                          <a:spcPts val="1000"/>
                        </a:spcAft>
                      </a:pPr>
                      <a:r>
                        <a:rPr lang="cs-CZ" sz="1800" dirty="0">
                          <a:solidFill>
                            <a:schemeClr val="tx1"/>
                          </a:solidFill>
                          <a:effectLst/>
                        </a:rPr>
                        <a:t>Nezvládnuté životní potřeby</a:t>
                      </a:r>
                      <a:endParaRPr lang="cs-CZ"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cs-CZ" sz="2000" b="1" dirty="0">
                          <a:solidFill>
                            <a:schemeClr val="tx1"/>
                          </a:solidFill>
                          <a:effectLst/>
                        </a:rPr>
                        <a:t>3</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cs-CZ" sz="2000" b="1" dirty="0">
                          <a:solidFill>
                            <a:schemeClr val="tx1"/>
                          </a:solidFill>
                          <a:effectLst/>
                        </a:rPr>
                        <a:t>4 nebo 5</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cs-CZ" sz="2000" b="1" dirty="0">
                          <a:solidFill>
                            <a:schemeClr val="tx1"/>
                          </a:solidFill>
                          <a:effectLst/>
                        </a:rPr>
                        <a:t>6 nebo 7</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cs-CZ" sz="2000" b="1" dirty="0">
                          <a:solidFill>
                            <a:schemeClr val="tx1"/>
                          </a:solidFill>
                          <a:effectLst/>
                        </a:rPr>
                        <a:t>8 nebo 9</a:t>
                      </a:r>
                      <a:endParaRPr lang="cs-CZ"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63885084"/>
                  </a:ext>
                </a:extLst>
              </a:tr>
              <a:tr h="411622">
                <a:tc>
                  <a:txBody>
                    <a:bodyPr/>
                    <a:lstStyle/>
                    <a:p>
                      <a:pPr algn="l">
                        <a:lnSpc>
                          <a:spcPct val="115000"/>
                        </a:lnSpc>
                        <a:spcAft>
                          <a:spcPts val="1000"/>
                        </a:spcAft>
                      </a:pPr>
                      <a:r>
                        <a:rPr lang="cs-CZ" sz="1800">
                          <a:solidFill>
                            <a:schemeClr val="tx1"/>
                          </a:solidFill>
                          <a:effectLst/>
                        </a:rPr>
                        <a:t>Výše příspěvku</a:t>
                      </a:r>
                      <a:endParaRPr lang="cs-CZ"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800" b="1" u="none" strike="noStrike"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880 Kč</a:t>
                      </a:r>
                      <a:endParaRPr lang="cs-CZ"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800" b="1" u="none" strike="noStrike"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4 400 Kč</a:t>
                      </a:r>
                      <a:endParaRPr lang="cs-CZ"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800" b="1" u="none" strike="noStrike"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rPr>
                        <a:t>12 800 Kč</a:t>
                      </a:r>
                      <a:endParaRPr lang="cs-CZ" sz="18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800" b="1" u="none" strike="noStrike">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rPr>
                        <a:t>19 200 Kč</a:t>
                      </a:r>
                      <a:endParaRPr lang="cs-CZ" sz="180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8344512"/>
                  </a:ext>
                </a:extLst>
              </a:tr>
              <a:tr h="1045429">
                <a:tc>
                  <a:txBody>
                    <a:bodyPr/>
                    <a:lstStyle/>
                    <a:p>
                      <a:pPr algn="l">
                        <a:lnSpc>
                          <a:spcPct val="115000"/>
                        </a:lnSpc>
                        <a:spcAft>
                          <a:spcPts val="1000"/>
                        </a:spcAft>
                      </a:pPr>
                      <a:r>
                        <a:rPr lang="cs-CZ" sz="1800" dirty="0">
                          <a:solidFill>
                            <a:schemeClr val="tx1"/>
                          </a:solidFill>
                          <a:effectLst/>
                        </a:rPr>
                        <a:t>Výše příspěvku pro pobytové sociální služby</a:t>
                      </a:r>
                      <a:endParaRPr lang="cs-CZ"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800" b="1" u="none" strike="noStrike">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880 Kč</a:t>
                      </a:r>
                      <a:endParaRPr lang="cs-CZ"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800" b="1" u="none" strike="noStrike"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4 400 Kč</a:t>
                      </a:r>
                      <a:endParaRPr lang="cs-CZ"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800" b="1" u="none" strike="noStrike"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rPr>
                        <a:t>8 800 Kč</a:t>
                      </a:r>
                      <a:endParaRPr lang="cs-CZ" sz="18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cs-CZ" sz="1800" b="1" u="none" strike="noStrike"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rPr>
                        <a:t>13 200 Kč</a:t>
                      </a:r>
                      <a:endParaRPr lang="cs-CZ" sz="18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33862087"/>
                  </a:ext>
                </a:extLst>
              </a:tr>
            </a:tbl>
          </a:graphicData>
        </a:graphic>
      </p:graphicFrame>
    </p:spTree>
    <p:extLst>
      <p:ext uri="{BB962C8B-B14F-4D97-AF65-F5344CB8AC3E}">
        <p14:creationId xmlns:p14="http://schemas.microsoft.com/office/powerpoint/2010/main" val="74937959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C4BB42-C85C-41C8-BDC8-CCB69B421271}"/>
              </a:ext>
            </a:extLst>
          </p:cNvPr>
          <p:cNvSpPr>
            <a:spLocks noGrp="1"/>
          </p:cNvSpPr>
          <p:nvPr>
            <p:ph type="title"/>
          </p:nvPr>
        </p:nvSpPr>
        <p:spPr>
          <a:xfrm>
            <a:off x="1484310" y="106961"/>
            <a:ext cx="10018713" cy="614492"/>
          </a:xfrm>
        </p:spPr>
        <p:txBody>
          <a:bodyPr>
            <a:normAutofit fontScale="90000"/>
          </a:bodyPr>
          <a:lstStyle/>
          <a:p>
            <a:pPr algn="l"/>
            <a:r>
              <a:rPr lang="cs-CZ" b="1" dirty="0">
                <a:solidFill>
                  <a:schemeClr val="accent1">
                    <a:lumMod val="75000"/>
                  </a:schemeClr>
                </a:solidFill>
                <a:effectLst>
                  <a:outerShdw blurRad="38100" dist="38100" dir="2700000" algn="tl">
                    <a:srgbClr val="000000">
                      <a:alpha val="43137"/>
                    </a:srgbClr>
                  </a:outerShdw>
                </a:effectLst>
              </a:rPr>
              <a:t>Příspěvek na péči</a:t>
            </a:r>
            <a:endParaRPr lang="cs-CZ" dirty="0"/>
          </a:p>
        </p:txBody>
      </p:sp>
      <p:sp>
        <p:nvSpPr>
          <p:cNvPr id="3" name="Zástupný obsah 2">
            <a:extLst>
              <a:ext uri="{FF2B5EF4-FFF2-40B4-BE49-F238E27FC236}">
                <a16:creationId xmlns:a16="http://schemas.microsoft.com/office/drawing/2014/main" id="{64166A02-E1A9-4EF0-84D0-C144D30BD2F9}"/>
              </a:ext>
            </a:extLst>
          </p:cNvPr>
          <p:cNvSpPr>
            <a:spLocks noGrp="1"/>
          </p:cNvSpPr>
          <p:nvPr>
            <p:ph idx="1"/>
          </p:nvPr>
        </p:nvSpPr>
        <p:spPr>
          <a:xfrm>
            <a:off x="1484310" y="864066"/>
            <a:ext cx="10402890" cy="5993934"/>
          </a:xfrm>
        </p:spPr>
        <p:txBody>
          <a:bodyPr anchor="t">
            <a:normAutofit/>
          </a:bodyPr>
          <a:lstStyle/>
          <a:p>
            <a:pPr marL="0" indent="0">
              <a:buNone/>
            </a:pPr>
            <a:r>
              <a:rPr lang="cs-CZ" b="1" dirty="0">
                <a:solidFill>
                  <a:schemeClr val="accent1"/>
                </a:solidFill>
                <a:effectLst>
                  <a:outerShdw blurRad="38100" dist="38100" dir="2700000" algn="tl">
                    <a:srgbClr val="000000">
                      <a:alpha val="43137"/>
                    </a:srgbClr>
                  </a:outerShdw>
                </a:effectLst>
              </a:rPr>
              <a:t>Výše dávky</a:t>
            </a:r>
          </a:p>
          <a:p>
            <a:pPr marL="0" indent="0">
              <a:buNone/>
            </a:pPr>
            <a:r>
              <a:rPr lang="cs-CZ" sz="2000" b="1" u="sng" dirty="0">
                <a:solidFill>
                  <a:schemeClr val="accent1"/>
                </a:solidFill>
              </a:rPr>
              <a:t>Zvýšení příspěvku na péči dle § 12 (o 2 000 Kč)</a:t>
            </a:r>
            <a:endParaRPr lang="cs-CZ" sz="2000" b="1" dirty="0">
              <a:solidFill>
                <a:schemeClr val="accent1"/>
              </a:solidFill>
            </a:endParaRPr>
          </a:p>
          <a:p>
            <a:pPr algn="just"/>
            <a:r>
              <a:rPr lang="cs-CZ" sz="2000" b="1" dirty="0"/>
              <a:t>náleží rodiči, kterému náleží příspěvek </a:t>
            </a:r>
            <a:r>
              <a:rPr lang="cs-CZ" sz="2000" b="1" dirty="0" err="1"/>
              <a:t>PnP</a:t>
            </a:r>
            <a:r>
              <a:rPr lang="cs-CZ" sz="2000" b="1" dirty="0"/>
              <a:t>, a který pečuje o nezaopatřené dítě do 18 let věku </a:t>
            </a:r>
            <a:r>
              <a:rPr lang="cs-CZ" sz="2000" i="1" dirty="0">
                <a:solidFill>
                  <a:schemeClr val="accent4">
                    <a:lumMod val="75000"/>
                  </a:schemeClr>
                </a:solidFill>
              </a:rPr>
              <a:t>(rozhodný příjem oprávněné osoby a osob s ní společně posuzovaných je nižší než 2x částky ŽM podle zákona o ŽM a EM)</a:t>
            </a:r>
          </a:p>
          <a:p>
            <a:pPr algn="just"/>
            <a:r>
              <a:rPr lang="cs-CZ" sz="2000" b="1" dirty="0">
                <a:solidFill>
                  <a:schemeClr val="accent2">
                    <a:lumMod val="75000"/>
                  </a:schemeClr>
                </a:solidFill>
              </a:rPr>
              <a:t>náleží nezaopatřenému dítěti</a:t>
            </a:r>
            <a:r>
              <a:rPr lang="cs-CZ" sz="2000" b="1" u="sng" dirty="0">
                <a:solidFill>
                  <a:schemeClr val="accent2">
                    <a:lumMod val="75000"/>
                  </a:schemeClr>
                </a:solidFill>
              </a:rPr>
              <a:t> </a:t>
            </a:r>
            <a:r>
              <a:rPr lang="cs-CZ" sz="2000" b="1" dirty="0">
                <a:solidFill>
                  <a:schemeClr val="accent2">
                    <a:lumMod val="75000"/>
                  </a:schemeClr>
                </a:solidFill>
              </a:rPr>
              <a:t>do 18 let s výjimkou:</a:t>
            </a:r>
            <a:endParaRPr lang="cs-CZ" sz="2000" dirty="0">
              <a:solidFill>
                <a:schemeClr val="accent2">
                  <a:lumMod val="75000"/>
                </a:schemeClr>
              </a:solidFill>
            </a:endParaRPr>
          </a:p>
          <a:p>
            <a:pPr marL="685800" lvl="1" algn="just">
              <a:buFont typeface="Wingdings" panose="05000000000000000000" pitchFamily="2" charset="2"/>
              <a:buChar char="ü"/>
            </a:pPr>
            <a:r>
              <a:rPr lang="cs-CZ" dirty="0"/>
              <a:t>dítěte v pěstounské péči, kterému náleží </a:t>
            </a:r>
            <a:r>
              <a:rPr lang="cs-CZ" b="1" dirty="0"/>
              <a:t>příspěvek na úhradu potřeb dítěte</a:t>
            </a:r>
            <a:endParaRPr lang="cs-CZ" dirty="0"/>
          </a:p>
          <a:p>
            <a:pPr marL="685800" lvl="1" algn="just">
              <a:buFont typeface="Wingdings" panose="05000000000000000000" pitchFamily="2" charset="2"/>
              <a:buChar char="ü"/>
            </a:pPr>
            <a:r>
              <a:rPr lang="cs-CZ" dirty="0"/>
              <a:t>dítěte v pěstounské péči, kterému nenáleží </a:t>
            </a:r>
            <a:r>
              <a:rPr lang="cs-CZ" b="1" dirty="0"/>
              <a:t>příspěvek na úhradu potřeb dítěte</a:t>
            </a:r>
            <a:r>
              <a:rPr lang="cs-CZ" dirty="0"/>
              <a:t>, protože </a:t>
            </a:r>
            <a:r>
              <a:rPr lang="cs-CZ" b="1" dirty="0"/>
              <a:t>pobírá důchod z důchodového pojištění</a:t>
            </a:r>
          </a:p>
          <a:p>
            <a:pPr marL="685800" lvl="1" algn="just">
              <a:buFont typeface="Wingdings" panose="05000000000000000000" pitchFamily="2" charset="2"/>
              <a:buChar char="ü"/>
            </a:pPr>
            <a:r>
              <a:rPr lang="cs-CZ" dirty="0"/>
              <a:t>dítěte v plném přímém zaopatření </a:t>
            </a:r>
            <a:r>
              <a:rPr lang="cs-CZ" b="1" dirty="0"/>
              <a:t>zařízení pro péči o děti nebo mládež </a:t>
            </a:r>
          </a:p>
          <a:p>
            <a:pPr marL="0" indent="0" algn="just">
              <a:buNone/>
            </a:pPr>
            <a:r>
              <a:rPr lang="cs-CZ" b="1" dirty="0">
                <a:solidFill>
                  <a:schemeClr val="accent1"/>
                </a:solidFill>
                <a:effectLst>
                  <a:outerShdw blurRad="38100" dist="38100" dir="2700000" algn="tl">
                    <a:srgbClr val="000000">
                      <a:alpha val="43137"/>
                    </a:srgbClr>
                  </a:outerShdw>
                </a:effectLst>
              </a:rPr>
              <a:t>Vyplácení PNP</a:t>
            </a:r>
          </a:p>
          <a:p>
            <a:pPr algn="just"/>
            <a:r>
              <a:rPr lang="cs-CZ" sz="2000" dirty="0"/>
              <a:t>vyplácí se </a:t>
            </a:r>
            <a:r>
              <a:rPr lang="cs-CZ" sz="2000" b="1" dirty="0"/>
              <a:t>osobě, která potřebuje pomoc </a:t>
            </a:r>
            <a:r>
              <a:rPr lang="cs-CZ" sz="2000" i="1" dirty="0">
                <a:solidFill>
                  <a:schemeClr val="tx1">
                    <a:lumMod val="75000"/>
                    <a:lumOff val="25000"/>
                  </a:schemeClr>
                </a:solidFill>
              </a:rPr>
              <a:t>(popř. zákonnému zástupci, opatrovníkovi, zvl. příjemci</a:t>
            </a:r>
            <a:r>
              <a:rPr lang="cs-CZ" sz="2000" b="1" i="1" dirty="0">
                <a:solidFill>
                  <a:schemeClr val="tx1">
                    <a:lumMod val="75000"/>
                    <a:lumOff val="25000"/>
                  </a:schemeClr>
                </a:solidFill>
              </a:rPr>
              <a:t>)</a:t>
            </a:r>
            <a:r>
              <a:rPr lang="cs-CZ" sz="2000" b="1" dirty="0"/>
              <a:t> v kalendářním měsíci, za který náleží</a:t>
            </a:r>
          </a:p>
          <a:p>
            <a:pPr algn="just"/>
            <a:r>
              <a:rPr lang="cs-CZ" sz="2000" b="1" dirty="0"/>
              <a:t>výplata se zastaví v případě hospitalizace trvající po dobu 30 kalendářních dnů v měsíci</a:t>
            </a:r>
          </a:p>
          <a:p>
            <a:pPr marL="0" indent="0">
              <a:spcAft>
                <a:spcPts val="1200"/>
              </a:spcAft>
              <a:buClr>
                <a:schemeClr val="accent4">
                  <a:lumMod val="75000"/>
                </a:schemeClr>
              </a:buClr>
              <a:buSzPct val="100000"/>
              <a:buNone/>
            </a:pPr>
            <a:r>
              <a:rPr lang="cs-CZ" sz="2000" b="1" dirty="0">
                <a:solidFill>
                  <a:schemeClr val="accent1"/>
                </a:solidFill>
              </a:rPr>
              <a:t>	</a:t>
            </a:r>
          </a:p>
          <a:p>
            <a:pPr marL="0" indent="0">
              <a:buClr>
                <a:schemeClr val="accent4">
                  <a:lumMod val="75000"/>
                </a:schemeClr>
              </a:buClr>
              <a:buSzPct val="100000"/>
              <a:buNone/>
            </a:pPr>
            <a:endParaRPr lang="cs-CZ" sz="2200" b="1" dirty="0">
              <a:solidFill>
                <a:schemeClr val="accent4">
                  <a:lumMod val="75000"/>
                </a:schemeClr>
              </a:solidFill>
            </a:endParaRPr>
          </a:p>
          <a:p>
            <a:pPr marL="0" indent="0">
              <a:buNone/>
            </a:pPr>
            <a:endParaRPr lang="cs-CZ" dirty="0"/>
          </a:p>
        </p:txBody>
      </p:sp>
    </p:spTree>
    <p:extLst>
      <p:ext uri="{BB962C8B-B14F-4D97-AF65-F5344CB8AC3E}">
        <p14:creationId xmlns:p14="http://schemas.microsoft.com/office/powerpoint/2010/main" val="53271130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69F0B0A2-FCA2-4F29-9445-BA03885277F6}"/>
              </a:ext>
            </a:extLst>
          </p:cNvPr>
          <p:cNvSpPr txBox="1"/>
          <p:nvPr/>
        </p:nvSpPr>
        <p:spPr>
          <a:xfrm>
            <a:off x="1868295" y="299323"/>
            <a:ext cx="9911680" cy="2708434"/>
          </a:xfrm>
          <a:prstGeom prst="rect">
            <a:avLst/>
          </a:prstGeom>
          <a:noFill/>
        </p:spPr>
        <p:txBody>
          <a:bodyPr wrap="square" rtlCol="0">
            <a:spAutoFit/>
          </a:bodyPr>
          <a:lstStyle/>
          <a:p>
            <a:r>
              <a:rPr lang="cs-CZ" sz="3600" b="1" dirty="0">
                <a:solidFill>
                  <a:schemeClr val="accent1">
                    <a:lumMod val="75000"/>
                  </a:schemeClr>
                </a:solidFill>
                <a:effectLst>
                  <a:outerShdw blurRad="38100" dist="38100" dir="2700000" algn="tl">
                    <a:srgbClr val="000000">
                      <a:alpha val="43137"/>
                    </a:srgbClr>
                  </a:outerShdw>
                </a:effectLst>
              </a:rPr>
              <a:t>Dávky Státní sociální podpory (SSP)</a:t>
            </a:r>
          </a:p>
          <a:p>
            <a:endParaRPr lang="cs-CZ" dirty="0"/>
          </a:p>
          <a:p>
            <a:pPr marL="285750" indent="-285750" algn="just">
              <a:spcAft>
                <a:spcPts val="1200"/>
              </a:spcAft>
              <a:buClr>
                <a:schemeClr val="accent1">
                  <a:lumMod val="75000"/>
                </a:schemeClr>
              </a:buClr>
              <a:buSzPct val="145000"/>
              <a:buFont typeface="Arial" panose="020B0604020202020204" pitchFamily="34" charset="0"/>
              <a:buChar char="•"/>
            </a:pPr>
            <a:r>
              <a:rPr lang="cs-CZ" sz="2000" dirty="0"/>
              <a:t>upravuje </a:t>
            </a:r>
            <a:r>
              <a:rPr lang="cs-CZ" sz="2000" b="1" dirty="0">
                <a:solidFill>
                  <a:schemeClr val="accent1"/>
                </a:solidFill>
              </a:rPr>
              <a:t>zákon č. 117/1995 Sb., o státní sociální podpoře, ve znění pozdějších předpisů</a:t>
            </a:r>
          </a:p>
          <a:p>
            <a:pPr marL="285750" indent="-285750" algn="just">
              <a:spcAft>
                <a:spcPts val="1200"/>
              </a:spcAft>
              <a:buClr>
                <a:schemeClr val="accent1">
                  <a:lumMod val="75000"/>
                </a:schemeClr>
              </a:buClr>
              <a:buSzPct val="145000"/>
              <a:buFont typeface="Arial" panose="020B0604020202020204" pitchFamily="34" charset="0"/>
              <a:buChar char="•"/>
            </a:pPr>
            <a:r>
              <a:rPr lang="cs-CZ" sz="2000" dirty="0"/>
              <a:t>dávkami SSP </a:t>
            </a:r>
            <a:r>
              <a:rPr lang="cs-CZ" sz="2000" b="1" dirty="0"/>
              <a:t>se stát podílí na krytí nákladů na výživu a ostatní základní osobní potřeby dětí a rodin v určitých sociálních situacích </a:t>
            </a:r>
            <a:r>
              <a:rPr lang="cs-CZ" sz="2000" i="1" dirty="0">
                <a:solidFill>
                  <a:schemeClr val="tx1">
                    <a:lumMod val="50000"/>
                    <a:lumOff val="50000"/>
                  </a:schemeClr>
                </a:solidFill>
              </a:rPr>
              <a:t>(náklady hradí stát)</a:t>
            </a:r>
          </a:p>
          <a:p>
            <a:endParaRPr lang="cs-CZ" dirty="0"/>
          </a:p>
          <a:p>
            <a:endParaRPr lang="cs-CZ" dirty="0"/>
          </a:p>
        </p:txBody>
      </p:sp>
      <p:graphicFrame>
        <p:nvGraphicFramePr>
          <p:cNvPr id="9" name="Zástupný obsah 8">
            <a:extLst>
              <a:ext uri="{FF2B5EF4-FFF2-40B4-BE49-F238E27FC236}">
                <a16:creationId xmlns:a16="http://schemas.microsoft.com/office/drawing/2014/main" id="{65A0E238-44E6-4B2B-AAA8-0A162EC9A495}"/>
              </a:ext>
            </a:extLst>
          </p:cNvPr>
          <p:cNvGraphicFramePr>
            <a:graphicFrameLocks noGrp="1"/>
          </p:cNvGraphicFramePr>
          <p:nvPr>
            <p:ph idx="1"/>
            <p:extLst/>
          </p:nvPr>
        </p:nvGraphicFramePr>
        <p:xfrm>
          <a:off x="1606885" y="2379393"/>
          <a:ext cx="10553892" cy="4010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304821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F65CC0-3786-4E76-B40A-93504B514A5B}"/>
              </a:ext>
            </a:extLst>
          </p:cNvPr>
          <p:cNvSpPr>
            <a:spLocks noGrp="1"/>
          </p:cNvSpPr>
          <p:nvPr>
            <p:ph type="title"/>
          </p:nvPr>
        </p:nvSpPr>
        <p:spPr>
          <a:xfrm>
            <a:off x="1487420" y="116634"/>
            <a:ext cx="10018713" cy="657808"/>
          </a:xfrm>
        </p:spPr>
        <p:txBody>
          <a:bodyPr>
            <a:normAutofit fontScale="90000"/>
          </a:bodyPr>
          <a:lstStyle/>
          <a:p>
            <a:pPr algn="l"/>
            <a:r>
              <a:rPr lang="cs-CZ" b="1" dirty="0">
                <a:solidFill>
                  <a:schemeClr val="accent1"/>
                </a:solidFill>
                <a:effectLst>
                  <a:outerShdw blurRad="38100" dist="38100" dir="2700000" algn="tl">
                    <a:srgbClr val="000000">
                      <a:alpha val="43137"/>
                    </a:srgbClr>
                  </a:outerShdw>
                </a:effectLst>
              </a:rPr>
              <a:t>Podmínky nároku na dávky SSP</a:t>
            </a:r>
          </a:p>
        </p:txBody>
      </p:sp>
      <p:sp>
        <p:nvSpPr>
          <p:cNvPr id="3" name="Zástupný obsah 2">
            <a:extLst>
              <a:ext uri="{FF2B5EF4-FFF2-40B4-BE49-F238E27FC236}">
                <a16:creationId xmlns:a16="http://schemas.microsoft.com/office/drawing/2014/main" id="{FE4EE7FE-E8E6-468B-A71B-FF42279AEEF1}"/>
              </a:ext>
            </a:extLst>
          </p:cNvPr>
          <p:cNvSpPr>
            <a:spLocks noGrp="1"/>
          </p:cNvSpPr>
          <p:nvPr>
            <p:ph idx="1"/>
          </p:nvPr>
        </p:nvSpPr>
        <p:spPr>
          <a:xfrm>
            <a:off x="1484310" y="774442"/>
            <a:ext cx="10402890" cy="6083557"/>
          </a:xfrm>
        </p:spPr>
        <p:txBody>
          <a:bodyPr anchor="t">
            <a:normAutofit/>
          </a:bodyPr>
          <a:lstStyle/>
          <a:p>
            <a:pPr algn="just"/>
            <a:r>
              <a:rPr lang="cs-CZ" sz="2200" b="1" dirty="0">
                <a:solidFill>
                  <a:schemeClr val="accent2">
                    <a:lumMod val="75000"/>
                  </a:schemeClr>
                </a:solidFill>
              </a:rPr>
              <a:t>nárok</a:t>
            </a:r>
            <a:r>
              <a:rPr lang="cs-CZ" sz="2200" dirty="0"/>
              <a:t> na dávky SSP má </a:t>
            </a:r>
            <a:r>
              <a:rPr lang="cs-CZ" sz="2200" b="1" dirty="0">
                <a:solidFill>
                  <a:schemeClr val="accent2">
                    <a:lumMod val="75000"/>
                  </a:schemeClr>
                </a:solidFill>
              </a:rPr>
              <a:t>pouze fyzická osoba</a:t>
            </a:r>
            <a:r>
              <a:rPr lang="cs-CZ" sz="2200" dirty="0"/>
              <a:t>, pokud je ona a osoby s ní společně posuzované:</a:t>
            </a:r>
          </a:p>
          <a:p>
            <a:pPr lvl="1" algn="just">
              <a:buSzPct val="100000"/>
              <a:buFont typeface="Wingdings" panose="05000000000000000000" pitchFamily="2" charset="2"/>
              <a:buChar char="ü"/>
            </a:pPr>
            <a:r>
              <a:rPr lang="cs-CZ" sz="2200" b="1" dirty="0">
                <a:solidFill>
                  <a:schemeClr val="accent4">
                    <a:lumMod val="75000"/>
                  </a:schemeClr>
                </a:solidFill>
              </a:rPr>
              <a:t>hlášena k trvalému pobytu na území ČR (občané)</a:t>
            </a:r>
          </a:p>
          <a:p>
            <a:pPr lvl="1" algn="just">
              <a:buSzPct val="100000"/>
              <a:buFont typeface="Wingdings" panose="05000000000000000000" pitchFamily="2" charset="2"/>
              <a:buChar char="ü"/>
            </a:pPr>
            <a:r>
              <a:rPr lang="cs-CZ" sz="2200" b="1" dirty="0">
                <a:solidFill>
                  <a:schemeClr val="accent4">
                    <a:lumMod val="75000"/>
                  </a:schemeClr>
                </a:solidFill>
              </a:rPr>
              <a:t>má na území ČR trvalý pobyt (cizinci)</a:t>
            </a:r>
          </a:p>
          <a:p>
            <a:pPr lvl="1" algn="just">
              <a:buSzPct val="100000"/>
              <a:buFont typeface="Wingdings" panose="05000000000000000000" pitchFamily="2" charset="2"/>
              <a:buChar char="ü"/>
            </a:pPr>
            <a:r>
              <a:rPr lang="cs-CZ" sz="2200" b="1" dirty="0">
                <a:solidFill>
                  <a:schemeClr val="accent4">
                    <a:lumMod val="75000"/>
                  </a:schemeClr>
                </a:solidFill>
              </a:rPr>
              <a:t>nemá na území ČR trvalý pobyt, ale má povolení k přechodnému pobytu na území ČR min. 1 rok</a:t>
            </a:r>
            <a:r>
              <a:rPr lang="cs-CZ" sz="2400" b="1" dirty="0">
                <a:solidFill>
                  <a:schemeClr val="accent3"/>
                </a:solidFill>
              </a:rPr>
              <a:t> </a:t>
            </a:r>
            <a:r>
              <a:rPr lang="cs-CZ" sz="2200" i="1" dirty="0">
                <a:solidFill>
                  <a:schemeClr val="tx1">
                    <a:lumMod val="65000"/>
                    <a:lumOff val="35000"/>
                  </a:schemeClr>
                </a:solidFill>
              </a:rPr>
              <a:t>(uprchlíci – azyl, doplňková ochrana)</a:t>
            </a:r>
          </a:p>
          <a:p>
            <a:pPr marL="0" indent="0" algn="just">
              <a:buNone/>
            </a:pPr>
            <a:r>
              <a:rPr lang="cs-CZ" dirty="0"/>
              <a:t>	</a:t>
            </a:r>
            <a:r>
              <a:rPr lang="cs-CZ" sz="2200" dirty="0"/>
              <a:t>=</a:t>
            </a:r>
            <a:r>
              <a:rPr lang="cs-CZ" sz="2200" dirty="0">
                <a:latin typeface="Times New Roman" panose="02020603050405020304" pitchFamily="18" charset="0"/>
                <a:cs typeface="Times New Roman" panose="02020603050405020304" pitchFamily="18" charset="0"/>
              </a:rPr>
              <a:t>˃ </a:t>
            </a:r>
            <a:r>
              <a:rPr lang="cs-CZ" sz="2200" b="1" dirty="0">
                <a:solidFill>
                  <a:schemeClr val="accent1"/>
                </a:solidFill>
                <a:cs typeface="Times New Roman" panose="02020603050405020304" pitchFamily="18" charset="0"/>
              </a:rPr>
              <a:t>p</a:t>
            </a:r>
            <a:r>
              <a:rPr lang="cs-CZ" sz="2200" b="1" dirty="0">
                <a:solidFill>
                  <a:schemeClr val="accent1"/>
                </a:solidFill>
              </a:rPr>
              <a:t>odmínkou je bydliště na území ČR</a:t>
            </a:r>
            <a:endParaRPr lang="cs-CZ" b="1" dirty="0">
              <a:solidFill>
                <a:schemeClr val="accent1"/>
              </a:solidFill>
            </a:endParaRPr>
          </a:p>
          <a:p>
            <a:pPr algn="just"/>
            <a:r>
              <a:rPr lang="cs-CZ" sz="2000" dirty="0"/>
              <a:t>SSP </a:t>
            </a:r>
            <a:r>
              <a:rPr lang="cs-CZ" sz="2000" b="1" dirty="0"/>
              <a:t>chápe rodinu jako </a:t>
            </a:r>
            <a:r>
              <a:rPr lang="cs-CZ" sz="2000" b="1" dirty="0">
                <a:solidFill>
                  <a:schemeClr val="accent2">
                    <a:lumMod val="75000"/>
                  </a:schemeClr>
                </a:solidFill>
              </a:rPr>
              <a:t>soužití rodičů a nezaopatřených dětí </a:t>
            </a:r>
            <a:r>
              <a:rPr lang="cs-CZ" sz="2000" dirty="0"/>
              <a:t>ve společné domácnosti </a:t>
            </a:r>
          </a:p>
          <a:p>
            <a:pPr algn="just"/>
            <a:r>
              <a:rPr lang="cs-CZ" sz="2000" dirty="0"/>
              <a:t>při posuzování nároků na dávky SSP </a:t>
            </a:r>
            <a:r>
              <a:rPr lang="cs-CZ" sz="2000" b="1" dirty="0">
                <a:solidFill>
                  <a:schemeClr val="accent2">
                    <a:lumMod val="75000"/>
                  </a:schemeClr>
                </a:solidFill>
              </a:rPr>
              <a:t>se netestuje majetek rodiny</a:t>
            </a:r>
            <a:r>
              <a:rPr lang="cs-CZ" sz="2000" dirty="0"/>
              <a:t>, </a:t>
            </a:r>
            <a:r>
              <a:rPr lang="cs-CZ" sz="2000" b="1" dirty="0">
                <a:solidFill>
                  <a:schemeClr val="accent2">
                    <a:lumMod val="75000"/>
                  </a:schemeClr>
                </a:solidFill>
              </a:rPr>
              <a:t>pouze příjmy</a:t>
            </a:r>
            <a:r>
              <a:rPr lang="cs-CZ" sz="2000" dirty="0"/>
              <a:t>, a to také pouze u některých dávek</a:t>
            </a:r>
          </a:p>
          <a:p>
            <a:pPr algn="just"/>
            <a:r>
              <a:rPr lang="cs-CZ" sz="2000" b="1" dirty="0"/>
              <a:t>základem</a:t>
            </a:r>
            <a:r>
              <a:rPr lang="cs-CZ" sz="2000" dirty="0"/>
              <a:t> pro stanovení nároku a výši některých dávek včetně určení hranice příjmů osoby či rodiny je </a:t>
            </a:r>
            <a:r>
              <a:rPr lang="cs-CZ" sz="2000" b="1" dirty="0">
                <a:solidFill>
                  <a:schemeClr val="accent1"/>
                </a:solidFill>
              </a:rPr>
              <a:t>životní minimum</a:t>
            </a:r>
          </a:p>
          <a:p>
            <a:pPr algn="just"/>
            <a:r>
              <a:rPr lang="cs-CZ" sz="2000" dirty="0"/>
              <a:t>dávky SSP </a:t>
            </a:r>
            <a:r>
              <a:rPr lang="cs-CZ" sz="2000" b="1" dirty="0"/>
              <a:t>zohledňují příjmovou i sociální situaci rodiny </a:t>
            </a:r>
            <a:r>
              <a:rPr lang="cs-CZ" sz="2000" dirty="0"/>
              <a:t>=&gt; čím je v rodině více nepříznivých sociálních událostí, tím více a vyšších dávek je poskytováno </a:t>
            </a:r>
            <a:r>
              <a:rPr lang="cs-CZ" sz="2000" i="1" dirty="0">
                <a:solidFill>
                  <a:schemeClr val="tx1">
                    <a:lumMod val="65000"/>
                    <a:lumOff val="35000"/>
                  </a:schemeClr>
                </a:solidFill>
              </a:rPr>
              <a:t>(rodina může pobírat více dávek SSP souběžně)</a:t>
            </a:r>
          </a:p>
          <a:p>
            <a:pPr marL="0" indent="0" algn="just">
              <a:buNone/>
            </a:pPr>
            <a:endParaRPr lang="cs-CZ" i="1" dirty="0">
              <a:solidFill>
                <a:schemeClr val="tx1">
                  <a:lumMod val="65000"/>
                  <a:lumOff val="35000"/>
                </a:schemeClr>
              </a:solidFill>
            </a:endParaRPr>
          </a:p>
          <a:p>
            <a:pPr algn="just"/>
            <a:endParaRPr lang="cs-CZ" b="1" i="1" dirty="0">
              <a:solidFill>
                <a:schemeClr val="tx1">
                  <a:lumMod val="65000"/>
                  <a:lumOff val="35000"/>
                </a:schemeClr>
              </a:solidFill>
            </a:endParaRPr>
          </a:p>
        </p:txBody>
      </p:sp>
    </p:spTree>
    <p:extLst>
      <p:ext uri="{BB962C8B-B14F-4D97-AF65-F5344CB8AC3E}">
        <p14:creationId xmlns:p14="http://schemas.microsoft.com/office/powerpoint/2010/main" val="407514999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F65CC0-3786-4E76-B40A-93504B514A5B}"/>
              </a:ext>
            </a:extLst>
          </p:cNvPr>
          <p:cNvSpPr>
            <a:spLocks noGrp="1"/>
          </p:cNvSpPr>
          <p:nvPr>
            <p:ph type="title"/>
          </p:nvPr>
        </p:nvSpPr>
        <p:spPr>
          <a:xfrm>
            <a:off x="1487420" y="116634"/>
            <a:ext cx="10018713" cy="657808"/>
          </a:xfrm>
        </p:spPr>
        <p:txBody>
          <a:bodyPr>
            <a:normAutofit fontScale="90000"/>
          </a:bodyPr>
          <a:lstStyle/>
          <a:p>
            <a:pPr algn="l"/>
            <a:r>
              <a:rPr lang="cs-CZ" b="1" dirty="0">
                <a:solidFill>
                  <a:schemeClr val="accent1"/>
                </a:solidFill>
                <a:effectLst>
                  <a:outerShdw blurRad="38100" dist="38100" dir="2700000" algn="tl">
                    <a:srgbClr val="000000">
                      <a:alpha val="43137"/>
                    </a:srgbClr>
                  </a:outerShdw>
                </a:effectLst>
              </a:rPr>
              <a:t>Podmínky nároku na dávky SSP</a:t>
            </a:r>
          </a:p>
        </p:txBody>
      </p:sp>
      <p:sp>
        <p:nvSpPr>
          <p:cNvPr id="3" name="Zástupný obsah 2">
            <a:extLst>
              <a:ext uri="{FF2B5EF4-FFF2-40B4-BE49-F238E27FC236}">
                <a16:creationId xmlns:a16="http://schemas.microsoft.com/office/drawing/2014/main" id="{FE4EE7FE-E8E6-468B-A71B-FF42279AEEF1}"/>
              </a:ext>
            </a:extLst>
          </p:cNvPr>
          <p:cNvSpPr>
            <a:spLocks noGrp="1"/>
          </p:cNvSpPr>
          <p:nvPr>
            <p:ph idx="1"/>
          </p:nvPr>
        </p:nvSpPr>
        <p:spPr>
          <a:xfrm>
            <a:off x="1484310" y="774442"/>
            <a:ext cx="10570670" cy="6083557"/>
          </a:xfrm>
        </p:spPr>
        <p:txBody>
          <a:bodyPr anchor="t">
            <a:normAutofit fontScale="92500" lnSpcReduction="20000"/>
          </a:bodyPr>
          <a:lstStyle/>
          <a:p>
            <a:pPr algn="just"/>
            <a:r>
              <a:rPr lang="cs-CZ" b="1" dirty="0">
                <a:solidFill>
                  <a:schemeClr val="accent2">
                    <a:lumMod val="75000"/>
                  </a:schemeClr>
                </a:solidFill>
              </a:rPr>
              <a:t>příjmy rozhodné pro nárok na dávky SSP zahrnují především </a:t>
            </a:r>
          </a:p>
          <a:p>
            <a:pPr lvl="1" algn="just">
              <a:buFont typeface="Wingdings" panose="05000000000000000000" pitchFamily="2" charset="2"/>
              <a:buChar char="ü"/>
            </a:pPr>
            <a:r>
              <a:rPr lang="cs-CZ" b="1" dirty="0">
                <a:solidFill>
                  <a:schemeClr val="accent4">
                    <a:lumMod val="75000"/>
                  </a:schemeClr>
                </a:solidFill>
              </a:rPr>
              <a:t>příjmy ze závislé činnosti, příjmy z podnikání nebo jiné samostatné výdělečné činnosti </a:t>
            </a:r>
          </a:p>
          <a:p>
            <a:pPr lvl="1" algn="just">
              <a:buFont typeface="Wingdings" panose="05000000000000000000" pitchFamily="2" charset="2"/>
              <a:buChar char="ü"/>
            </a:pPr>
            <a:r>
              <a:rPr lang="cs-CZ" b="1" dirty="0">
                <a:solidFill>
                  <a:schemeClr val="accent4">
                    <a:lumMod val="75000"/>
                  </a:schemeClr>
                </a:solidFill>
              </a:rPr>
              <a:t>dávky nemocenského a důchodového pojištění </a:t>
            </a:r>
          </a:p>
          <a:p>
            <a:pPr lvl="1" algn="just">
              <a:buFont typeface="Wingdings" panose="05000000000000000000" pitchFamily="2" charset="2"/>
              <a:buChar char="ü"/>
            </a:pPr>
            <a:r>
              <a:rPr lang="cs-CZ" b="1" dirty="0">
                <a:solidFill>
                  <a:schemeClr val="accent4">
                    <a:lumMod val="75000"/>
                  </a:schemeClr>
                </a:solidFill>
              </a:rPr>
              <a:t>podporu v nezaměstnanosti nebo při rekvalifikaci včetně obdobných příjmů z ciziny</a:t>
            </a:r>
          </a:p>
          <a:p>
            <a:pPr marL="0" indent="0" algn="just">
              <a:buNone/>
            </a:pPr>
            <a:r>
              <a:rPr lang="cs-CZ" dirty="0"/>
              <a:t>=&gt; do rozhodného příjmu </a:t>
            </a:r>
            <a:r>
              <a:rPr lang="cs-CZ" b="1" dirty="0">
                <a:solidFill>
                  <a:schemeClr val="accent1"/>
                </a:solidFill>
              </a:rPr>
              <a:t>se započítávají tzv. "čisté" příjmy</a:t>
            </a:r>
          </a:p>
          <a:p>
            <a:pPr marL="0" indent="0" algn="just">
              <a:spcAft>
                <a:spcPts val="1200"/>
              </a:spcAft>
              <a:buNone/>
            </a:pPr>
            <a:r>
              <a:rPr lang="cs-CZ" dirty="0"/>
              <a:t>=&gt; do příjmu </a:t>
            </a:r>
            <a:r>
              <a:rPr lang="cs-CZ" b="1" dirty="0">
                <a:solidFill>
                  <a:schemeClr val="accent1"/>
                </a:solidFill>
              </a:rPr>
              <a:t>se nezapočítává výživné</a:t>
            </a:r>
            <a:r>
              <a:rPr lang="cs-CZ" b="1" dirty="0"/>
              <a:t>, které v rozhodném období platila osoba dítěti, se kterým je pro účely stanovení rozhodného příjmu osobou společně posuzovanou</a:t>
            </a:r>
            <a:r>
              <a:rPr lang="cs-CZ" dirty="0"/>
              <a:t> </a:t>
            </a:r>
            <a:r>
              <a:rPr lang="cs-CZ" i="1" dirty="0">
                <a:solidFill>
                  <a:schemeClr val="tx1">
                    <a:lumMod val="65000"/>
                    <a:lumOff val="35000"/>
                  </a:schemeClr>
                </a:solidFill>
              </a:rPr>
              <a:t>(taxativní výčet rozhodných příjmů je uveden v § 5zákona o SSP)</a:t>
            </a:r>
          </a:p>
          <a:p>
            <a:pPr algn="just">
              <a:spcAft>
                <a:spcPts val="1200"/>
              </a:spcAft>
            </a:pPr>
            <a:r>
              <a:rPr lang="cs-CZ" dirty="0"/>
              <a:t>dávky SSP se </a:t>
            </a:r>
            <a:r>
              <a:rPr lang="cs-CZ" b="1" dirty="0"/>
              <a:t>vyplácí v české měně</a:t>
            </a:r>
            <a:r>
              <a:rPr lang="cs-CZ" dirty="0"/>
              <a:t>, převodem </a:t>
            </a:r>
            <a:r>
              <a:rPr lang="cs-CZ" b="1" dirty="0">
                <a:solidFill>
                  <a:schemeClr val="accent2">
                    <a:lumMod val="75000"/>
                  </a:schemeClr>
                </a:solidFill>
              </a:rPr>
              <a:t>na platební účet příjemce </a:t>
            </a:r>
            <a:r>
              <a:rPr lang="cs-CZ" dirty="0"/>
              <a:t>nebo </a:t>
            </a:r>
            <a:r>
              <a:rPr lang="cs-CZ" b="1" dirty="0">
                <a:solidFill>
                  <a:schemeClr val="accent2">
                    <a:lumMod val="75000"/>
                  </a:schemeClr>
                </a:solidFill>
              </a:rPr>
              <a:t>poštovním poukazem</a:t>
            </a:r>
            <a:r>
              <a:rPr lang="cs-CZ" dirty="0"/>
              <a:t>, a to podle rozhodnutí příjemce dávky</a:t>
            </a:r>
          </a:p>
          <a:p>
            <a:pPr algn="just"/>
            <a:r>
              <a:rPr lang="cs-CZ" b="1" dirty="0">
                <a:solidFill>
                  <a:schemeClr val="accent2">
                    <a:lumMod val="75000"/>
                  </a:schemeClr>
                </a:solidFill>
              </a:rPr>
              <a:t>žádosti o dávky </a:t>
            </a:r>
            <a:r>
              <a:rPr lang="cs-CZ" dirty="0"/>
              <a:t>se podávají </a:t>
            </a:r>
            <a:r>
              <a:rPr lang="cs-CZ" b="1" dirty="0"/>
              <a:t>na tiskopisech předepsaných MPSV</a:t>
            </a:r>
          </a:p>
          <a:p>
            <a:pPr algn="just"/>
            <a:r>
              <a:rPr lang="cs-CZ" b="1" dirty="0"/>
              <a:t>nárok</a:t>
            </a:r>
            <a:r>
              <a:rPr lang="cs-CZ" dirty="0"/>
              <a:t> na výplatu dávek SSP </a:t>
            </a:r>
            <a:r>
              <a:rPr lang="cs-CZ" b="1" dirty="0">
                <a:solidFill>
                  <a:schemeClr val="accent2">
                    <a:lumMod val="75000"/>
                  </a:schemeClr>
                </a:solidFill>
              </a:rPr>
              <a:t>zaniká uplynutím 3 měsíců </a:t>
            </a:r>
            <a:r>
              <a:rPr lang="cs-CZ" dirty="0"/>
              <a:t>ode dne, za který dávky náleží </a:t>
            </a:r>
          </a:p>
          <a:p>
            <a:pPr algn="just"/>
            <a:r>
              <a:rPr lang="cs-CZ" b="1" dirty="0"/>
              <a:t>nárok u jednorázových dávek </a:t>
            </a:r>
            <a:r>
              <a:rPr lang="cs-CZ" i="1" dirty="0"/>
              <a:t>(porodné, pohřebné) </a:t>
            </a:r>
            <a:r>
              <a:rPr lang="cs-CZ" b="1" dirty="0">
                <a:solidFill>
                  <a:schemeClr val="accent2">
                    <a:lumMod val="75000"/>
                  </a:schemeClr>
                </a:solidFill>
              </a:rPr>
              <a:t>zaniká uplynutím 1 roku </a:t>
            </a:r>
            <a:r>
              <a:rPr lang="cs-CZ" dirty="0"/>
              <a:t>od vzniku nároku na dávku</a:t>
            </a:r>
          </a:p>
          <a:p>
            <a:pPr algn="just">
              <a:spcAft>
                <a:spcPts val="1200"/>
              </a:spcAft>
            </a:pPr>
            <a:endParaRPr lang="cs-CZ" b="1" i="1" dirty="0">
              <a:solidFill>
                <a:schemeClr val="tx1">
                  <a:lumMod val="65000"/>
                  <a:lumOff val="35000"/>
                </a:schemeClr>
              </a:solidFill>
            </a:endParaRPr>
          </a:p>
        </p:txBody>
      </p:sp>
    </p:spTree>
    <p:extLst>
      <p:ext uri="{BB962C8B-B14F-4D97-AF65-F5344CB8AC3E}">
        <p14:creationId xmlns:p14="http://schemas.microsoft.com/office/powerpoint/2010/main" val="3503946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Základní principy rodinného hospodaření</a:t>
            </a:r>
          </a:p>
        </p:txBody>
      </p:sp>
      <p:sp>
        <p:nvSpPr>
          <p:cNvPr id="3" name="Zástupný symbol pro obsah 2"/>
          <p:cNvSpPr>
            <a:spLocks noGrp="1"/>
          </p:cNvSpPr>
          <p:nvPr>
            <p:ph idx="1"/>
          </p:nvPr>
        </p:nvSpPr>
        <p:spPr/>
        <p:txBody>
          <a:bodyPr>
            <a:normAutofit/>
          </a:bodyPr>
          <a:lstStyle/>
          <a:p>
            <a:pPr marL="0" indent="0">
              <a:buNone/>
            </a:pPr>
            <a:r>
              <a:rPr lang="cs-CZ" b="1" dirty="0" smtClean="0"/>
              <a:t>Proto </a:t>
            </a:r>
            <a:r>
              <a:rPr lang="cs-CZ" b="1" dirty="0"/>
              <a:t>je důležité vždy počítat s rezervou. </a:t>
            </a:r>
            <a:r>
              <a:rPr lang="cs-CZ" dirty="0"/>
              <a:t>Rezerva by měla ideálně činit</a:t>
            </a:r>
            <a:r>
              <a:rPr lang="cs-CZ" b="1" dirty="0"/>
              <a:t> </a:t>
            </a:r>
            <a:r>
              <a:rPr lang="cs-CZ" dirty="0"/>
              <a:t>mezi</a:t>
            </a:r>
            <a:r>
              <a:rPr lang="cs-CZ" b="1" dirty="0"/>
              <a:t> 20-30 % měsíčních příjmů.</a:t>
            </a:r>
            <a:r>
              <a:rPr lang="cs-CZ" dirty="0"/>
              <a:t> Tuto část financí si následně lze rozdělit do 3 částí:</a:t>
            </a:r>
          </a:p>
          <a:p>
            <a:r>
              <a:rPr lang="cs-CZ" dirty="0" smtClean="0"/>
              <a:t>Pojištění </a:t>
            </a:r>
            <a:r>
              <a:rPr lang="cs-CZ" dirty="0"/>
              <a:t>(osoby a majetku) – k dispozici při náhlé události</a:t>
            </a:r>
          </a:p>
          <a:p>
            <a:pPr lvl="0"/>
            <a:r>
              <a:rPr lang="cs-CZ" dirty="0"/>
              <a:t>Finanční rezerva –  s možností dispozice ihned</a:t>
            </a:r>
          </a:p>
          <a:p>
            <a:pPr lvl="0"/>
            <a:r>
              <a:rPr lang="cs-CZ" dirty="0"/>
              <a:t>Investice či spoření (=vytváření zisku) – k dispozici až po delší době</a:t>
            </a:r>
          </a:p>
          <a:p>
            <a:r>
              <a:rPr lang="cs-CZ" dirty="0" smtClean="0"/>
              <a:t>Podíl </a:t>
            </a:r>
            <a:r>
              <a:rPr lang="cs-CZ" dirty="0"/>
              <a:t>financí na rezervách se odvíjí také od celkových příjmů domácnosti a toho co v domácnosti je (automobil vs. starý nábytek</a:t>
            </a:r>
            <a:r>
              <a:rPr lang="cs-CZ" dirty="0" smtClean="0"/>
              <a:t>).</a:t>
            </a:r>
            <a:endParaRPr lang="cs-CZ" dirty="0"/>
          </a:p>
        </p:txBody>
      </p:sp>
    </p:spTree>
    <p:extLst>
      <p:ext uri="{BB962C8B-B14F-4D97-AF65-F5344CB8AC3E}">
        <p14:creationId xmlns:p14="http://schemas.microsoft.com/office/powerpoint/2010/main" val="74584312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áte letos nárok na přídavky na dítě? – Maminka.cz">
            <a:extLst>
              <a:ext uri="{FF2B5EF4-FFF2-40B4-BE49-F238E27FC236}">
                <a16:creationId xmlns:a16="http://schemas.microsoft.com/office/drawing/2014/main" id="{8CA6741C-BBAF-481B-BED9-891D2FC13B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394" r="33972"/>
          <a:stretch/>
        </p:blipFill>
        <p:spPr bwMode="auto">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69479C80-BC7D-4B07-AA7F-21492FC052B6}"/>
              </a:ext>
            </a:extLst>
          </p:cNvPr>
          <p:cNvSpPr>
            <a:spLocks noGrp="1"/>
          </p:cNvSpPr>
          <p:nvPr>
            <p:ph type="title"/>
          </p:nvPr>
        </p:nvSpPr>
        <p:spPr>
          <a:xfrm>
            <a:off x="115633" y="135294"/>
            <a:ext cx="5260680" cy="797767"/>
          </a:xfrm>
        </p:spPr>
        <p:txBody>
          <a:bodyPr>
            <a:normAutofit/>
          </a:bodyPr>
          <a:lstStyle/>
          <a:p>
            <a:pPr algn="l"/>
            <a:r>
              <a:rPr lang="cs-CZ" sz="3600" b="1" dirty="0">
                <a:solidFill>
                  <a:schemeClr val="accent1">
                    <a:lumMod val="75000"/>
                  </a:schemeClr>
                </a:solidFill>
                <a:effectLst>
                  <a:outerShdw blurRad="38100" dist="38100" dir="2700000" algn="tl">
                    <a:srgbClr val="000000">
                      <a:alpha val="43137"/>
                    </a:srgbClr>
                  </a:outerShdw>
                </a:effectLst>
              </a:rPr>
              <a:t>Přídavek na dítě</a:t>
            </a:r>
          </a:p>
        </p:txBody>
      </p:sp>
      <p:sp>
        <p:nvSpPr>
          <p:cNvPr id="1030" name="Content Placeholder 1029">
            <a:extLst>
              <a:ext uri="{FF2B5EF4-FFF2-40B4-BE49-F238E27FC236}">
                <a16:creationId xmlns:a16="http://schemas.microsoft.com/office/drawing/2014/main" id="{8C66A08F-64A8-40F6-A926-D5F75C7CB323}"/>
              </a:ext>
            </a:extLst>
          </p:cNvPr>
          <p:cNvSpPr>
            <a:spLocks noGrp="1"/>
          </p:cNvSpPr>
          <p:nvPr>
            <p:ph idx="1"/>
          </p:nvPr>
        </p:nvSpPr>
        <p:spPr>
          <a:xfrm>
            <a:off x="216299" y="1068354"/>
            <a:ext cx="6016460" cy="5525393"/>
          </a:xfrm>
        </p:spPr>
        <p:txBody>
          <a:bodyPr anchor="t">
            <a:normAutofit fontScale="92500" lnSpcReduction="10000"/>
          </a:bodyPr>
          <a:lstStyle/>
          <a:p>
            <a:pPr algn="just"/>
            <a:r>
              <a:rPr lang="cs-CZ" sz="2200" dirty="0"/>
              <a:t>dlouhodobá dávka pro rodiny s nižšími příjmy</a:t>
            </a:r>
          </a:p>
          <a:p>
            <a:pPr algn="just"/>
            <a:r>
              <a:rPr lang="cs-CZ" sz="2200" dirty="0"/>
              <a:t>pomáhá pokrýt náklady spojené s výchovou a výživou nezaopatřených dětí</a:t>
            </a:r>
          </a:p>
          <a:p>
            <a:pPr marL="0" indent="0" algn="just">
              <a:buNone/>
            </a:pPr>
            <a:r>
              <a:rPr lang="cs-CZ" sz="3000" b="1" dirty="0">
                <a:solidFill>
                  <a:schemeClr val="accent1"/>
                </a:solidFill>
                <a:effectLst>
                  <a:outerShdw blurRad="38100" dist="38100" dir="2700000" algn="tl">
                    <a:srgbClr val="000000">
                      <a:alpha val="43137"/>
                    </a:srgbClr>
                  </a:outerShdw>
                </a:effectLst>
              </a:rPr>
              <a:t>Podmínky nároku</a:t>
            </a:r>
          </a:p>
          <a:p>
            <a:pPr algn="just">
              <a:spcAft>
                <a:spcPts val="1200"/>
              </a:spcAft>
            </a:pPr>
            <a:r>
              <a:rPr lang="cs-CZ" sz="2200" b="1" dirty="0"/>
              <a:t>nárok</a:t>
            </a:r>
            <a:r>
              <a:rPr lang="cs-CZ" sz="2200" dirty="0"/>
              <a:t> na dávku se </a:t>
            </a:r>
            <a:r>
              <a:rPr lang="cs-CZ" sz="2200" b="1" dirty="0"/>
              <a:t>odvíjí od celkového příjmu rodiny </a:t>
            </a:r>
            <a:r>
              <a:rPr lang="cs-CZ" sz="2200" dirty="0">
                <a:sym typeface="Wingdings 3" panose="05040102010807070707" pitchFamily="18" charset="2"/>
              </a:rPr>
              <a:t></a:t>
            </a:r>
            <a:r>
              <a:rPr lang="cs-CZ" sz="2200" dirty="0"/>
              <a:t> </a:t>
            </a:r>
            <a:r>
              <a:rPr lang="cs-CZ" sz="2200" b="1" dirty="0">
                <a:solidFill>
                  <a:schemeClr val="accent2">
                    <a:lumMod val="75000"/>
                  </a:schemeClr>
                </a:solidFill>
              </a:rPr>
              <a:t>dávka testovaná na příjmu </a:t>
            </a:r>
            <a:r>
              <a:rPr lang="cs-CZ" sz="2200" dirty="0"/>
              <a:t>=</a:t>
            </a:r>
            <a:r>
              <a:rPr lang="cs-CZ" sz="2200" dirty="0">
                <a:latin typeface="Times New Roman" panose="02020603050405020304" pitchFamily="18" charset="0"/>
                <a:cs typeface="Times New Roman" panose="02020603050405020304" pitchFamily="18" charset="0"/>
              </a:rPr>
              <a:t>˃ </a:t>
            </a:r>
            <a:r>
              <a:rPr lang="cs-CZ" sz="2200" dirty="0"/>
              <a:t>rozhodný </a:t>
            </a:r>
            <a:r>
              <a:rPr lang="cs-CZ" sz="2200" b="1" dirty="0">
                <a:solidFill>
                  <a:schemeClr val="accent1"/>
                </a:solidFill>
              </a:rPr>
              <a:t>příjem rodiny nesmí převýšit součin částky životního minima rodiny a koeficientu 2,70 	   </a:t>
            </a:r>
            <a:r>
              <a:rPr lang="cs-CZ" sz="2200" i="1" dirty="0">
                <a:solidFill>
                  <a:schemeClr val="tx1">
                    <a:lumMod val="75000"/>
                    <a:lumOff val="25000"/>
                  </a:schemeClr>
                </a:solidFill>
              </a:rPr>
              <a:t>(částka životního minima je stanovena pro každého člena domácnosti jinak dle zákona č. 110/2006 Sb., o životním a existenčním minimu, ve znění pozdějších předpisů) </a:t>
            </a:r>
          </a:p>
          <a:p>
            <a:pPr algn="just">
              <a:spcAft>
                <a:spcPts val="1200"/>
              </a:spcAft>
            </a:pPr>
            <a:r>
              <a:rPr lang="cs-CZ" sz="2000" dirty="0"/>
              <a:t>nárok na dávku </a:t>
            </a:r>
            <a:r>
              <a:rPr lang="cs-CZ" sz="2000" b="1" dirty="0">
                <a:solidFill>
                  <a:schemeClr val="accent2">
                    <a:lumMod val="75000"/>
                  </a:schemeClr>
                </a:solidFill>
              </a:rPr>
              <a:t>má nezletilé nezaopatřené dítě</a:t>
            </a:r>
            <a:r>
              <a:rPr lang="cs-CZ" sz="2000" dirty="0">
                <a:solidFill>
                  <a:schemeClr val="accent2">
                    <a:lumMod val="75000"/>
                  </a:schemeClr>
                </a:solidFill>
              </a:rPr>
              <a:t> </a:t>
            </a:r>
            <a:r>
              <a:rPr lang="cs-CZ" sz="2000" dirty="0"/>
              <a:t>a </a:t>
            </a:r>
            <a:r>
              <a:rPr lang="cs-CZ" sz="2000" b="1" dirty="0">
                <a:solidFill>
                  <a:schemeClr val="accent2">
                    <a:lumMod val="75000"/>
                  </a:schemeClr>
                </a:solidFill>
              </a:rPr>
              <a:t>zletilé nezaopatřené dítě do 26 let věku</a:t>
            </a:r>
            <a:r>
              <a:rPr lang="cs-CZ" sz="2000" dirty="0"/>
              <a:t> </a:t>
            </a:r>
            <a:r>
              <a:rPr lang="cs-CZ" sz="2000" i="1" dirty="0"/>
              <a:t>(studenti) </a:t>
            </a:r>
            <a:r>
              <a:rPr lang="cs-CZ" sz="2000" dirty="0">
                <a:sym typeface="Wingdings 3" panose="05040102010807070707" pitchFamily="18" charset="2"/>
              </a:rPr>
              <a:t></a:t>
            </a:r>
            <a:r>
              <a:rPr lang="cs-CZ" sz="2000" i="1" dirty="0"/>
              <a:t> </a:t>
            </a:r>
            <a:r>
              <a:rPr lang="cs-CZ" sz="2000" b="1" i="1" dirty="0"/>
              <a:t>ž</a:t>
            </a:r>
            <a:r>
              <a:rPr lang="cs-CZ" sz="2000" b="1" dirty="0"/>
              <a:t>adatelem o dávku je zákonný zástupce nezletilého nezaopatřeného dítěte </a:t>
            </a:r>
            <a:r>
              <a:rPr lang="cs-CZ" sz="2000" dirty="0"/>
              <a:t>nebo </a:t>
            </a:r>
            <a:r>
              <a:rPr lang="cs-CZ" sz="2000" b="1" dirty="0"/>
              <a:t>zletilé nezaopatřené dítě</a:t>
            </a:r>
          </a:p>
          <a:p>
            <a:pPr algn="just"/>
            <a:r>
              <a:rPr lang="cs-CZ" sz="2000" b="1" dirty="0">
                <a:solidFill>
                  <a:schemeClr val="accent1"/>
                </a:solidFill>
              </a:rPr>
              <a:t>nárok na dávku lze uplatnit 3 měsíce zpětně</a:t>
            </a:r>
          </a:p>
          <a:p>
            <a:pPr marL="0" indent="0" algn="just">
              <a:buNone/>
            </a:pPr>
            <a:endParaRPr lang="cs-CZ" sz="2000" dirty="0"/>
          </a:p>
          <a:p>
            <a:endParaRPr lang="en-US" sz="2000" dirty="0"/>
          </a:p>
        </p:txBody>
      </p:sp>
    </p:spTree>
    <p:extLst>
      <p:ext uri="{BB962C8B-B14F-4D97-AF65-F5344CB8AC3E}">
        <p14:creationId xmlns:p14="http://schemas.microsoft.com/office/powerpoint/2010/main" val="219987819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B8B3EF-2F16-4AF2-9AD7-135A44CB0599}"/>
              </a:ext>
            </a:extLst>
          </p:cNvPr>
          <p:cNvSpPr>
            <a:spLocks noGrp="1"/>
          </p:cNvSpPr>
          <p:nvPr>
            <p:ph type="title"/>
          </p:nvPr>
        </p:nvSpPr>
        <p:spPr>
          <a:xfrm>
            <a:off x="1484310" y="140516"/>
            <a:ext cx="10018713" cy="589327"/>
          </a:xfrm>
        </p:spPr>
        <p:txBody>
          <a:bodyPr>
            <a:normAutofit fontScale="90000"/>
          </a:bodyPr>
          <a:lstStyle/>
          <a:p>
            <a:pPr algn="l"/>
            <a:r>
              <a:rPr lang="cs-CZ" b="1" dirty="0">
                <a:solidFill>
                  <a:schemeClr val="accent1">
                    <a:lumMod val="75000"/>
                  </a:schemeClr>
                </a:solidFill>
                <a:effectLst>
                  <a:outerShdw blurRad="38100" dist="38100" dir="2700000" algn="tl">
                    <a:srgbClr val="000000">
                      <a:alpha val="43137"/>
                    </a:srgbClr>
                  </a:outerShdw>
                </a:effectLst>
              </a:rPr>
              <a:t>Přídavek na dítě</a:t>
            </a:r>
            <a:endParaRPr lang="cs-CZ" dirty="0"/>
          </a:p>
        </p:txBody>
      </p:sp>
      <p:sp>
        <p:nvSpPr>
          <p:cNvPr id="3" name="Zástupný obsah 2">
            <a:extLst>
              <a:ext uri="{FF2B5EF4-FFF2-40B4-BE49-F238E27FC236}">
                <a16:creationId xmlns:a16="http://schemas.microsoft.com/office/drawing/2014/main" id="{FFD5D247-67B0-4C62-904C-6017626C91BE}"/>
              </a:ext>
            </a:extLst>
          </p:cNvPr>
          <p:cNvSpPr>
            <a:spLocks noGrp="1"/>
          </p:cNvSpPr>
          <p:nvPr>
            <p:ph idx="1"/>
          </p:nvPr>
        </p:nvSpPr>
        <p:spPr>
          <a:xfrm>
            <a:off x="1484309" y="955645"/>
            <a:ext cx="10018713" cy="5126373"/>
          </a:xfrm>
        </p:spPr>
        <p:txBody>
          <a:bodyPr anchor="t">
            <a:normAutofit/>
          </a:bodyPr>
          <a:lstStyle/>
          <a:p>
            <a:pPr marL="0" indent="0">
              <a:buNone/>
            </a:pPr>
            <a:r>
              <a:rPr lang="cs-CZ" sz="2800" b="1" dirty="0">
                <a:solidFill>
                  <a:schemeClr val="accent1"/>
                </a:solidFill>
                <a:effectLst>
                  <a:outerShdw blurRad="38100" dist="38100" dir="2700000" algn="tl">
                    <a:srgbClr val="000000">
                      <a:alpha val="43137"/>
                    </a:srgbClr>
                  </a:outerShdw>
                </a:effectLst>
              </a:rPr>
              <a:t>Výše dávky</a:t>
            </a:r>
          </a:p>
          <a:p>
            <a:pPr marL="0" indent="0">
              <a:buNone/>
            </a:pPr>
            <a:endParaRPr lang="cs-CZ" sz="2800" b="1" dirty="0">
              <a:solidFill>
                <a:schemeClr val="accent1"/>
              </a:solidFill>
              <a:effectLst>
                <a:outerShdw blurRad="38100" dist="38100" dir="2700000" algn="tl">
                  <a:srgbClr val="000000">
                    <a:alpha val="43137"/>
                  </a:srgbClr>
                </a:outerShdw>
              </a:effectLst>
            </a:endParaRPr>
          </a:p>
          <a:p>
            <a:pPr marL="0" indent="0">
              <a:buNone/>
            </a:pPr>
            <a:endParaRPr lang="cs-CZ" sz="2800" b="1" dirty="0">
              <a:solidFill>
                <a:schemeClr val="accent1"/>
              </a:solidFill>
              <a:effectLst>
                <a:outerShdw blurRad="38100" dist="38100" dir="2700000" algn="tl">
                  <a:srgbClr val="000000">
                    <a:alpha val="43137"/>
                  </a:srgbClr>
                </a:outerShdw>
              </a:effectLst>
            </a:endParaRPr>
          </a:p>
          <a:p>
            <a:pPr marL="0" indent="0">
              <a:buNone/>
            </a:pPr>
            <a:endParaRPr lang="cs-CZ" sz="2800" b="1" dirty="0">
              <a:solidFill>
                <a:schemeClr val="accent1"/>
              </a:solidFill>
              <a:effectLst>
                <a:outerShdw blurRad="38100" dist="38100" dir="2700000" algn="tl">
                  <a:srgbClr val="000000">
                    <a:alpha val="43137"/>
                  </a:srgbClr>
                </a:outerShdw>
              </a:effectLst>
            </a:endParaRPr>
          </a:p>
        </p:txBody>
      </p:sp>
      <p:graphicFrame>
        <p:nvGraphicFramePr>
          <p:cNvPr id="5" name="Tabulka 4">
            <a:extLst>
              <a:ext uri="{FF2B5EF4-FFF2-40B4-BE49-F238E27FC236}">
                <a16:creationId xmlns:a16="http://schemas.microsoft.com/office/drawing/2014/main" id="{6084C78F-1282-4DE5-B98E-9126E09057C2}"/>
              </a:ext>
            </a:extLst>
          </p:cNvPr>
          <p:cNvGraphicFramePr>
            <a:graphicFrameLocks noGrp="1"/>
          </p:cNvGraphicFramePr>
          <p:nvPr>
            <p:extLst/>
          </p:nvPr>
        </p:nvGraphicFramePr>
        <p:xfrm>
          <a:off x="1577614" y="1667550"/>
          <a:ext cx="10093347" cy="1931544"/>
        </p:xfrm>
        <a:graphic>
          <a:graphicData uri="http://schemas.openxmlformats.org/drawingml/2006/table">
            <a:tbl>
              <a:tblPr firstRow="1" firstCol="1" bandRow="1">
                <a:effectLst>
                  <a:outerShdw blurRad="76200" dist="12700" dir="8100000" sy="-23000" kx="800400" algn="br" rotWithShape="0">
                    <a:prstClr val="black">
                      <a:alpha val="20000"/>
                    </a:prstClr>
                  </a:outerShdw>
                </a:effectLst>
                <a:tableStyleId>{125E5076-3810-47DD-B79F-674D7AD40C01}</a:tableStyleId>
              </a:tblPr>
              <a:tblGrid>
                <a:gridCol w="1849841">
                  <a:extLst>
                    <a:ext uri="{9D8B030D-6E8A-4147-A177-3AD203B41FA5}">
                      <a16:colId xmlns:a16="http://schemas.microsoft.com/office/drawing/2014/main" val="20000"/>
                    </a:ext>
                  </a:extLst>
                </a:gridCol>
                <a:gridCol w="3971635">
                  <a:extLst>
                    <a:ext uri="{9D8B030D-6E8A-4147-A177-3AD203B41FA5}">
                      <a16:colId xmlns:a16="http://schemas.microsoft.com/office/drawing/2014/main" val="20001"/>
                    </a:ext>
                  </a:extLst>
                </a:gridCol>
                <a:gridCol w="4271871">
                  <a:extLst>
                    <a:ext uri="{9D8B030D-6E8A-4147-A177-3AD203B41FA5}">
                      <a16:colId xmlns:a16="http://schemas.microsoft.com/office/drawing/2014/main" val="20002"/>
                    </a:ext>
                  </a:extLst>
                </a:gridCol>
              </a:tblGrid>
              <a:tr h="591757">
                <a:tc gridSpan="2">
                  <a:txBody>
                    <a:bodyPr/>
                    <a:lstStyle/>
                    <a:p>
                      <a:pPr algn="r">
                        <a:lnSpc>
                          <a:spcPct val="107000"/>
                        </a:lnSpc>
                        <a:spcAft>
                          <a:spcPts val="0"/>
                        </a:spcAft>
                      </a:pPr>
                      <a:r>
                        <a:rPr lang="cs-CZ" sz="2400" dirty="0">
                          <a:effectLst/>
                        </a:rPr>
                        <a:t>Výše dávky v základní výměře</a:t>
                      </a:r>
                      <a:endParaRPr lang="cs-CZ" sz="24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cs-CZ"/>
                    </a:p>
                  </a:txBody>
                  <a:tcPr/>
                </a:tc>
                <a:tc>
                  <a:txBody>
                    <a:bodyPr/>
                    <a:lstStyle/>
                    <a:p>
                      <a:pPr algn="ctr">
                        <a:lnSpc>
                          <a:spcPct val="107000"/>
                        </a:lnSpc>
                        <a:spcAft>
                          <a:spcPts val="0"/>
                        </a:spcAft>
                      </a:pPr>
                      <a:r>
                        <a:rPr lang="cs-CZ" sz="2400" dirty="0">
                          <a:effectLst/>
                        </a:rPr>
                        <a:t>Výše dávky ve zvýšené výměře</a:t>
                      </a:r>
                      <a:endParaRPr lang="cs-CZ" sz="24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53163">
                <a:tc>
                  <a:txBody>
                    <a:bodyPr/>
                    <a:lstStyle/>
                    <a:p>
                      <a:pPr algn="ctr">
                        <a:lnSpc>
                          <a:spcPct val="107000"/>
                        </a:lnSpc>
                        <a:spcAft>
                          <a:spcPts val="0"/>
                        </a:spcAft>
                      </a:pPr>
                      <a:r>
                        <a:rPr lang="cs-CZ" sz="2400" b="0" dirty="0">
                          <a:solidFill>
                            <a:schemeClr val="tx1"/>
                          </a:solidFill>
                          <a:effectLst/>
                        </a:rPr>
                        <a:t>do 6 let</a:t>
                      </a:r>
                      <a:endParaRPr lang="cs-CZ"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cs-CZ" sz="2400" b="1" dirty="0">
                          <a:effectLst/>
                        </a:rPr>
                        <a:t>630 Kč</a:t>
                      </a:r>
                      <a:endParaRPr lang="cs-CZ" sz="24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cs-CZ" sz="2400" b="1" dirty="0">
                          <a:effectLst/>
                        </a:rPr>
                        <a:t>1130 Kč</a:t>
                      </a:r>
                      <a:endParaRPr lang="cs-CZ" sz="24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53163">
                <a:tc>
                  <a:txBody>
                    <a:bodyPr/>
                    <a:lstStyle/>
                    <a:p>
                      <a:pPr algn="ctr">
                        <a:lnSpc>
                          <a:spcPct val="107000"/>
                        </a:lnSpc>
                        <a:spcAft>
                          <a:spcPts val="0"/>
                        </a:spcAft>
                      </a:pPr>
                      <a:r>
                        <a:rPr lang="cs-CZ" sz="2400" b="0" dirty="0">
                          <a:solidFill>
                            <a:schemeClr val="tx1"/>
                          </a:solidFill>
                          <a:effectLst/>
                        </a:rPr>
                        <a:t>6 - 15 let</a:t>
                      </a:r>
                      <a:endParaRPr lang="cs-CZ"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cs-CZ" sz="2400" b="1" dirty="0">
                          <a:effectLst/>
                        </a:rPr>
                        <a:t>770 Kč</a:t>
                      </a:r>
                      <a:endParaRPr lang="cs-CZ" sz="24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cs-CZ" sz="2400" b="1" dirty="0">
                          <a:effectLst/>
                        </a:rPr>
                        <a:t>1270 Kč</a:t>
                      </a:r>
                      <a:endParaRPr lang="cs-CZ" sz="24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591757">
                <a:tc>
                  <a:txBody>
                    <a:bodyPr/>
                    <a:lstStyle/>
                    <a:p>
                      <a:pPr algn="ctr">
                        <a:lnSpc>
                          <a:spcPct val="107000"/>
                        </a:lnSpc>
                        <a:spcAft>
                          <a:spcPts val="0"/>
                        </a:spcAft>
                      </a:pPr>
                      <a:r>
                        <a:rPr lang="cs-CZ" sz="2400" b="0" dirty="0">
                          <a:solidFill>
                            <a:schemeClr val="tx1"/>
                          </a:solidFill>
                          <a:effectLst/>
                        </a:rPr>
                        <a:t>15 - 26 let</a:t>
                      </a:r>
                      <a:endParaRPr lang="cs-CZ"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cs-CZ" sz="2400" b="1" dirty="0">
                          <a:effectLst/>
                        </a:rPr>
                        <a:t>880 Kč</a:t>
                      </a:r>
                      <a:endParaRPr lang="cs-CZ" sz="24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lvl="0" indent="0" algn="r">
                        <a:lnSpc>
                          <a:spcPct val="107000"/>
                        </a:lnSpc>
                        <a:spcAft>
                          <a:spcPts val="0"/>
                        </a:spcAft>
                        <a:buFont typeface="+mj-lt"/>
                        <a:buNone/>
                      </a:pPr>
                      <a:r>
                        <a:rPr lang="cs-CZ" sz="2400" b="1" dirty="0">
                          <a:effectLst/>
                        </a:rPr>
                        <a:t>1380</a:t>
                      </a:r>
                      <a:r>
                        <a:rPr lang="cs-CZ" sz="2400" b="1" baseline="0" dirty="0">
                          <a:effectLst/>
                        </a:rPr>
                        <a:t>Kč</a:t>
                      </a:r>
                      <a:endParaRPr lang="cs-CZ" sz="24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6" name="Obdélník 5">
            <a:extLst>
              <a:ext uri="{FF2B5EF4-FFF2-40B4-BE49-F238E27FC236}">
                <a16:creationId xmlns:a16="http://schemas.microsoft.com/office/drawing/2014/main" id="{8EF3D54A-46EB-4FCE-A12C-577B67B48D75}"/>
              </a:ext>
            </a:extLst>
          </p:cNvPr>
          <p:cNvSpPr/>
          <p:nvPr/>
        </p:nvSpPr>
        <p:spPr>
          <a:xfrm>
            <a:off x="1577614" y="4240391"/>
            <a:ext cx="10093347" cy="1200329"/>
          </a:xfrm>
          <a:prstGeom prst="rect">
            <a:avLst/>
          </a:prstGeom>
        </p:spPr>
        <p:txBody>
          <a:bodyPr wrap="square">
            <a:spAutoFit/>
          </a:bodyPr>
          <a:lstStyle/>
          <a:p>
            <a:pPr algn="just"/>
            <a:r>
              <a:rPr lang="cs-CZ" dirty="0">
                <a:sym typeface="Wingdings 3" panose="05040102010807070707" pitchFamily="18" charset="2"/>
              </a:rPr>
              <a:t></a:t>
            </a:r>
            <a:r>
              <a:rPr lang="cs-CZ" i="1" dirty="0"/>
              <a:t> </a:t>
            </a:r>
            <a:r>
              <a:rPr lang="cs-CZ" b="1" dirty="0">
                <a:solidFill>
                  <a:schemeClr val="accent2">
                    <a:lumMod val="75000"/>
                  </a:schemeClr>
                </a:solidFill>
              </a:rPr>
              <a:t>nárok na přídavek ve zvýšené výměře </a:t>
            </a:r>
            <a:r>
              <a:rPr lang="cs-CZ" dirty="0"/>
              <a:t>má nezaopatřené dítě, když některá ze společně posuzovaných osob má v každém kal. měsíci rozhodného období příjem </a:t>
            </a:r>
            <a:r>
              <a:rPr lang="cs-CZ" b="1" dirty="0">
                <a:solidFill>
                  <a:schemeClr val="accent1"/>
                </a:solidFill>
              </a:rPr>
              <a:t>ze zaměstnání min. ve výši životního minima; příjem ze samostatné výdělečné činnosti; náhrady mzdy; nemocenských dávek; důchodu; podpory v nezaměstnanosti a při rekvalifikaci; příspěvku na péči</a:t>
            </a:r>
            <a:r>
              <a:rPr lang="cs-CZ" dirty="0"/>
              <a:t> nebo</a:t>
            </a:r>
            <a:r>
              <a:rPr lang="cs-CZ" b="1" dirty="0"/>
              <a:t> </a:t>
            </a:r>
            <a:r>
              <a:rPr lang="cs-CZ" b="1" dirty="0">
                <a:solidFill>
                  <a:schemeClr val="accent1"/>
                </a:solidFill>
              </a:rPr>
              <a:t>rodičovského příspěvku</a:t>
            </a:r>
            <a:endParaRPr lang="cs-CZ" dirty="0">
              <a:solidFill>
                <a:schemeClr val="accent1"/>
              </a:solidFill>
            </a:endParaRPr>
          </a:p>
        </p:txBody>
      </p:sp>
    </p:spTree>
    <p:extLst>
      <p:ext uri="{BB962C8B-B14F-4D97-AF65-F5344CB8AC3E}">
        <p14:creationId xmlns:p14="http://schemas.microsoft.com/office/powerpoint/2010/main" val="415223131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4165CB51-9E1E-4C9A-9D75-13964F3103A9}"/>
              </a:ext>
            </a:extLst>
          </p:cNvPr>
          <p:cNvPicPr>
            <a:picLocks noChangeAspect="1"/>
          </p:cNvPicPr>
          <p:nvPr/>
        </p:nvPicPr>
        <p:blipFill rotWithShape="1">
          <a:blip r:embed="rId2"/>
          <a:srcRect l="44870" r="3746"/>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sp>
        <p:nvSpPr>
          <p:cNvPr id="2" name="Nadpis 1">
            <a:extLst>
              <a:ext uri="{FF2B5EF4-FFF2-40B4-BE49-F238E27FC236}">
                <a16:creationId xmlns:a16="http://schemas.microsoft.com/office/drawing/2014/main" id="{F04E75D4-C75A-479A-8022-9BE7A52CB242}"/>
              </a:ext>
            </a:extLst>
          </p:cNvPr>
          <p:cNvSpPr>
            <a:spLocks noGrp="1"/>
          </p:cNvSpPr>
          <p:nvPr>
            <p:ph type="title"/>
          </p:nvPr>
        </p:nvSpPr>
        <p:spPr>
          <a:xfrm>
            <a:off x="281613" y="190501"/>
            <a:ext cx="5990835" cy="876300"/>
          </a:xfrm>
        </p:spPr>
        <p:txBody>
          <a:bodyPr>
            <a:normAutofit/>
          </a:bodyPr>
          <a:lstStyle/>
          <a:p>
            <a:pPr algn="l"/>
            <a:r>
              <a:rPr lang="cs-CZ" sz="3600" b="1" dirty="0">
                <a:solidFill>
                  <a:schemeClr val="accent1">
                    <a:lumMod val="75000"/>
                  </a:schemeClr>
                </a:solidFill>
                <a:effectLst>
                  <a:outerShdw blurRad="38100" dist="38100" dir="2700000" algn="tl">
                    <a:srgbClr val="000000">
                      <a:alpha val="43137"/>
                    </a:srgbClr>
                  </a:outerShdw>
                </a:effectLst>
              </a:rPr>
              <a:t>Příspěvek na bydlení</a:t>
            </a:r>
          </a:p>
        </p:txBody>
      </p:sp>
      <p:sp>
        <p:nvSpPr>
          <p:cNvPr id="9" name="Content Placeholder 8">
            <a:extLst>
              <a:ext uri="{FF2B5EF4-FFF2-40B4-BE49-F238E27FC236}">
                <a16:creationId xmlns:a16="http://schemas.microsoft.com/office/drawing/2014/main" id="{D407A991-BB88-4FB8-9383-B34350777DAF}"/>
              </a:ext>
            </a:extLst>
          </p:cNvPr>
          <p:cNvSpPr>
            <a:spLocks noGrp="1"/>
          </p:cNvSpPr>
          <p:nvPr>
            <p:ph idx="1"/>
          </p:nvPr>
        </p:nvSpPr>
        <p:spPr>
          <a:xfrm>
            <a:off x="385893" y="1066801"/>
            <a:ext cx="5953229" cy="5728282"/>
          </a:xfrm>
        </p:spPr>
        <p:txBody>
          <a:bodyPr anchor="t">
            <a:noAutofit/>
          </a:bodyPr>
          <a:lstStyle/>
          <a:p>
            <a:pPr algn="just">
              <a:lnSpc>
                <a:spcPct val="120000"/>
              </a:lnSpc>
              <a:spcAft>
                <a:spcPts val="0"/>
              </a:spcAft>
            </a:pPr>
            <a:r>
              <a:rPr lang="cs-CZ" sz="1800" dirty="0"/>
              <a:t>přispívá na krytí nákladů na bydlení rodinám či jednotlivcům s nízkými příjmy</a:t>
            </a:r>
          </a:p>
          <a:p>
            <a:pPr algn="just">
              <a:spcAft>
                <a:spcPts val="0"/>
              </a:spcAft>
            </a:pPr>
            <a:r>
              <a:rPr lang="cs-CZ" sz="1800" b="1" dirty="0">
                <a:solidFill>
                  <a:schemeClr val="accent2">
                    <a:lumMod val="75000"/>
                  </a:schemeClr>
                </a:solidFill>
              </a:rPr>
              <a:t>dávka testovaná na příjmu </a:t>
            </a:r>
            <a:endParaRPr lang="cs-CZ" sz="1800" b="1" dirty="0"/>
          </a:p>
          <a:p>
            <a:pPr algn="just">
              <a:spcAft>
                <a:spcPts val="0"/>
              </a:spcAft>
            </a:pPr>
            <a:r>
              <a:rPr lang="cs-CZ" sz="1800" b="1" dirty="0"/>
              <a:t>nárok na dávku lze uplatnit 3 měsíce zpětně</a:t>
            </a:r>
          </a:p>
          <a:p>
            <a:pPr marL="0" indent="0">
              <a:spcAft>
                <a:spcPts val="0"/>
              </a:spcAft>
              <a:buNone/>
            </a:pPr>
            <a:endParaRPr lang="cs-CZ" sz="1800" b="1" dirty="0"/>
          </a:p>
          <a:p>
            <a:pPr marL="0" indent="0" algn="just">
              <a:spcAft>
                <a:spcPts val="0"/>
              </a:spcAft>
              <a:buNone/>
            </a:pPr>
            <a:r>
              <a:rPr lang="cs-CZ" sz="2800" b="1" dirty="0">
                <a:solidFill>
                  <a:schemeClr val="accent1"/>
                </a:solidFill>
                <a:effectLst>
                  <a:outerShdw blurRad="38100" dist="38100" dir="2700000" algn="tl">
                    <a:srgbClr val="000000">
                      <a:alpha val="43137"/>
                    </a:srgbClr>
                  </a:outerShdw>
                </a:effectLst>
              </a:rPr>
              <a:t>Podmínky nároku </a:t>
            </a:r>
          </a:p>
          <a:p>
            <a:pPr algn="just"/>
            <a:r>
              <a:rPr lang="cs-CZ" sz="1800" dirty="0"/>
              <a:t>nárok na dávku </a:t>
            </a:r>
            <a:r>
              <a:rPr lang="cs-CZ" sz="1800" b="1" dirty="0">
                <a:solidFill>
                  <a:schemeClr val="accent2">
                    <a:lumMod val="75000"/>
                  </a:schemeClr>
                </a:solidFill>
              </a:rPr>
              <a:t>má vlastník nebo nájemce bytu</a:t>
            </a:r>
            <a:r>
              <a:rPr lang="cs-CZ" sz="1800" dirty="0"/>
              <a:t>, pokud:</a:t>
            </a:r>
          </a:p>
          <a:p>
            <a:pPr lvl="1" indent="-342900" algn="just">
              <a:buSzPct val="100000"/>
              <a:buFont typeface="+mj-lt"/>
              <a:buAutoNum type="alphaLcParenR"/>
            </a:pPr>
            <a:r>
              <a:rPr lang="cs-CZ" sz="1800" b="1" dirty="0">
                <a:solidFill>
                  <a:schemeClr val="accent1"/>
                </a:solidFill>
              </a:rPr>
              <a:t>náklady na bydlení přesahují součin </a:t>
            </a:r>
            <a:r>
              <a:rPr lang="cs-CZ" sz="1800" b="1" dirty="0"/>
              <a:t>rozhodného příjmu</a:t>
            </a:r>
            <a:r>
              <a:rPr lang="cs-CZ" sz="1800" dirty="0"/>
              <a:t> </a:t>
            </a:r>
            <a:r>
              <a:rPr lang="cs-CZ" sz="1800" b="1" dirty="0"/>
              <a:t>vlastníka nebo nájemce bytu a společně posuzovaných osob a</a:t>
            </a:r>
            <a:r>
              <a:rPr lang="cs-CZ" sz="1800" b="1" dirty="0">
                <a:solidFill>
                  <a:schemeClr val="accent1"/>
                </a:solidFill>
              </a:rPr>
              <a:t> koeficientu 0,30                      </a:t>
            </a:r>
            <a:r>
              <a:rPr lang="cs-CZ" sz="1800" i="1" dirty="0"/>
              <a:t>(hl. m. Praha koeficient 0,35)</a:t>
            </a:r>
          </a:p>
          <a:p>
            <a:pPr lvl="1" indent="-342900" algn="just">
              <a:buSzPct val="100000"/>
              <a:buFont typeface="+mj-lt"/>
              <a:buAutoNum type="alphaLcParenR"/>
            </a:pPr>
            <a:r>
              <a:rPr lang="cs-CZ" sz="1800" b="1" dirty="0">
                <a:solidFill>
                  <a:schemeClr val="accent1"/>
                </a:solidFill>
              </a:rPr>
              <a:t>součin rozhodného příjmu a koeficientu 0,30 nepřesahuje </a:t>
            </a:r>
            <a:r>
              <a:rPr lang="cs-CZ" sz="1800" b="1" dirty="0"/>
              <a:t>částku normativních nákladů na bydlení </a:t>
            </a:r>
            <a:r>
              <a:rPr lang="cs-CZ" sz="1800" i="1" dirty="0"/>
              <a:t>(hl. m. Praha koeficient 0,35)</a:t>
            </a:r>
            <a:endParaRPr lang="cs-CZ" sz="1800" dirty="0"/>
          </a:p>
          <a:p>
            <a:pPr marL="0" indent="0" algn="just">
              <a:buNone/>
            </a:pPr>
            <a:r>
              <a:rPr lang="cs-CZ" sz="1800" dirty="0">
                <a:sym typeface="Wingdings 3" panose="05040102010807070707" pitchFamily="18" charset="2"/>
              </a:rPr>
              <a:t></a:t>
            </a:r>
            <a:r>
              <a:rPr lang="cs-CZ" sz="1800" i="1" dirty="0"/>
              <a:t> </a:t>
            </a:r>
            <a:r>
              <a:rPr lang="cs-CZ" sz="2000" b="1" dirty="0">
                <a:solidFill>
                  <a:schemeClr val="accent4">
                    <a:lumMod val="75000"/>
                  </a:schemeClr>
                </a:solidFill>
              </a:rPr>
              <a:t>ZMĚNA od 1.6.2020 </a:t>
            </a:r>
            <a:r>
              <a:rPr lang="cs-CZ" sz="1800" b="1" dirty="0"/>
              <a:t>nemusí být vlastník či nájemce hlášen k trvalému pobytu v místě bydliště</a:t>
            </a:r>
            <a:endParaRPr lang="cs-CZ" sz="1800" dirty="0"/>
          </a:p>
          <a:p>
            <a:endParaRPr lang="en-US" sz="1800" dirty="0"/>
          </a:p>
        </p:txBody>
      </p:sp>
    </p:spTree>
    <p:extLst>
      <p:ext uri="{BB962C8B-B14F-4D97-AF65-F5344CB8AC3E}">
        <p14:creationId xmlns:p14="http://schemas.microsoft.com/office/powerpoint/2010/main" val="109963618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5F21A0-D7C7-4A52-82F4-87786AD841DA}"/>
              </a:ext>
            </a:extLst>
          </p:cNvPr>
          <p:cNvSpPr>
            <a:spLocks noGrp="1"/>
          </p:cNvSpPr>
          <p:nvPr>
            <p:ph type="title"/>
          </p:nvPr>
        </p:nvSpPr>
        <p:spPr>
          <a:xfrm>
            <a:off x="1484311" y="207628"/>
            <a:ext cx="10018713" cy="1185333"/>
          </a:xfrm>
        </p:spPr>
        <p:txBody>
          <a:bodyPr>
            <a:normAutofit/>
          </a:bodyPr>
          <a:lstStyle/>
          <a:p>
            <a:pPr algn="l"/>
            <a:r>
              <a:rPr lang="cs-CZ" b="1" dirty="0">
                <a:solidFill>
                  <a:schemeClr val="accent1">
                    <a:lumMod val="75000"/>
                  </a:schemeClr>
                </a:solidFill>
                <a:effectLst>
                  <a:outerShdw blurRad="38100" dist="38100" dir="2700000" algn="tl">
                    <a:srgbClr val="000000">
                      <a:alpha val="43137"/>
                    </a:srgbClr>
                  </a:outerShdw>
                </a:effectLst>
              </a:rPr>
              <a:t>Příspěvek na bydlení</a:t>
            </a:r>
          </a:p>
        </p:txBody>
      </p:sp>
      <p:sp>
        <p:nvSpPr>
          <p:cNvPr id="3" name="Zástupný obsah 2">
            <a:extLst>
              <a:ext uri="{FF2B5EF4-FFF2-40B4-BE49-F238E27FC236}">
                <a16:creationId xmlns:a16="http://schemas.microsoft.com/office/drawing/2014/main" id="{7B14DEC8-7C2C-47E9-866A-4FA091DFDB53}"/>
              </a:ext>
            </a:extLst>
          </p:cNvPr>
          <p:cNvSpPr>
            <a:spLocks noGrp="1"/>
          </p:cNvSpPr>
          <p:nvPr>
            <p:ph idx="1"/>
          </p:nvPr>
        </p:nvSpPr>
        <p:spPr>
          <a:xfrm>
            <a:off x="1484310" y="1719743"/>
            <a:ext cx="6996959" cy="4462943"/>
          </a:xfrm>
        </p:spPr>
        <p:txBody>
          <a:bodyPr>
            <a:normAutofit lnSpcReduction="10000"/>
          </a:bodyPr>
          <a:lstStyle/>
          <a:p>
            <a:pPr marL="0" indent="0">
              <a:buNone/>
            </a:pPr>
            <a:r>
              <a:rPr lang="cs-CZ" sz="2800" b="1" dirty="0">
                <a:solidFill>
                  <a:schemeClr val="accent1"/>
                </a:solidFill>
                <a:effectLst>
                  <a:outerShdw blurRad="38100" dist="38100" dir="2700000" algn="tl">
                    <a:srgbClr val="000000">
                      <a:alpha val="43137"/>
                    </a:srgbClr>
                  </a:outerShdw>
                </a:effectLst>
              </a:rPr>
              <a:t>Rozhodný příjem</a:t>
            </a:r>
            <a:endParaRPr lang="cs-CZ" sz="2800" dirty="0">
              <a:solidFill>
                <a:schemeClr val="accent1"/>
              </a:solidFill>
              <a:effectLst>
                <a:outerShdw blurRad="38100" dist="38100" dir="2700000" algn="tl">
                  <a:srgbClr val="000000">
                    <a:alpha val="43137"/>
                  </a:srgbClr>
                </a:outerShdw>
              </a:effectLst>
            </a:endParaRPr>
          </a:p>
          <a:p>
            <a:r>
              <a:rPr lang="cs-CZ" dirty="0"/>
              <a:t>do rozhodného příjmu </a:t>
            </a:r>
            <a:r>
              <a:rPr lang="cs-CZ" b="1" dirty="0">
                <a:solidFill>
                  <a:schemeClr val="accent2">
                    <a:lumMod val="75000"/>
                  </a:schemeClr>
                </a:solidFill>
              </a:rPr>
              <a:t>se započítávají všechny příjmy všech společně posuzovaných osob </a:t>
            </a:r>
            <a:r>
              <a:rPr lang="cs-CZ" i="1" dirty="0">
                <a:solidFill>
                  <a:schemeClr val="tx1">
                    <a:lumMod val="75000"/>
                    <a:lumOff val="25000"/>
                  </a:schemeClr>
                </a:solidFill>
              </a:rPr>
              <a:t>(včetně přídavku na dítě či rodičovského příspěvku)</a:t>
            </a:r>
            <a:endParaRPr lang="cs-CZ" dirty="0">
              <a:solidFill>
                <a:schemeClr val="tx1">
                  <a:lumMod val="75000"/>
                  <a:lumOff val="25000"/>
                </a:schemeClr>
              </a:solidFill>
            </a:endParaRPr>
          </a:p>
          <a:p>
            <a:r>
              <a:rPr lang="cs-CZ" dirty="0"/>
              <a:t>v případě, že </a:t>
            </a:r>
            <a:r>
              <a:rPr lang="cs-CZ" b="1" dirty="0">
                <a:solidFill>
                  <a:schemeClr val="accent2">
                    <a:lumMod val="75000"/>
                  </a:schemeClr>
                </a:solidFill>
              </a:rPr>
              <a:t>rozhodný příjem rodiny nedosahuje částky životního minima rodiny</a:t>
            </a:r>
            <a:r>
              <a:rPr lang="cs-CZ" dirty="0">
                <a:solidFill>
                  <a:schemeClr val="accent2">
                    <a:lumMod val="75000"/>
                  </a:schemeClr>
                </a:solidFill>
              </a:rPr>
              <a:t>, </a:t>
            </a:r>
            <a:r>
              <a:rPr lang="cs-CZ" b="1" dirty="0">
                <a:solidFill>
                  <a:schemeClr val="accent2">
                    <a:lumMod val="75000"/>
                  </a:schemeClr>
                </a:solidFill>
              </a:rPr>
              <a:t>započítává se </a:t>
            </a:r>
            <a:r>
              <a:rPr lang="cs-CZ" dirty="0"/>
              <a:t>pro stanovení výše příspěvku na bydlení </a:t>
            </a:r>
            <a:r>
              <a:rPr lang="cs-CZ" b="1" dirty="0"/>
              <a:t>jako </a:t>
            </a:r>
            <a:r>
              <a:rPr lang="cs-CZ" b="1" dirty="0">
                <a:solidFill>
                  <a:schemeClr val="accent2">
                    <a:lumMod val="75000"/>
                  </a:schemeClr>
                </a:solidFill>
              </a:rPr>
              <a:t>rozhodný příjem částka odpovídající životnímu minimu rodiny</a:t>
            </a:r>
            <a:r>
              <a:rPr lang="cs-CZ" dirty="0">
                <a:solidFill>
                  <a:schemeClr val="accent2">
                    <a:lumMod val="75000"/>
                  </a:schemeClr>
                </a:solidFill>
              </a:rPr>
              <a:t> </a:t>
            </a:r>
            <a:r>
              <a:rPr lang="cs-CZ" i="1" dirty="0">
                <a:solidFill>
                  <a:schemeClr val="tx1">
                    <a:lumMod val="75000"/>
                    <a:lumOff val="25000"/>
                  </a:schemeClr>
                </a:solidFill>
              </a:rPr>
              <a:t>(nikdy se nepočítá s nulou!!!)</a:t>
            </a:r>
            <a:endParaRPr lang="cs-CZ" dirty="0">
              <a:solidFill>
                <a:schemeClr val="tx1">
                  <a:lumMod val="75000"/>
                  <a:lumOff val="25000"/>
                </a:schemeClr>
              </a:solidFill>
            </a:endParaRPr>
          </a:p>
          <a:p>
            <a:pPr marL="0" indent="0">
              <a:buNone/>
            </a:pPr>
            <a:endParaRPr lang="cs-CZ" dirty="0"/>
          </a:p>
        </p:txBody>
      </p:sp>
      <p:pic>
        <p:nvPicPr>
          <p:cNvPr id="4" name="Obrázek 3" descr="Obsah obrázku box&#10;&#10;Popis byl vytvořen automaticky">
            <a:extLst>
              <a:ext uri="{FF2B5EF4-FFF2-40B4-BE49-F238E27FC236}">
                <a16:creationId xmlns:a16="http://schemas.microsoft.com/office/drawing/2014/main" id="{29B54EF5-069A-4411-9C6D-1A424AA17D02}"/>
              </a:ext>
            </a:extLst>
          </p:cNvPr>
          <p:cNvPicPr>
            <a:picLocks noChangeAspect="1"/>
          </p:cNvPicPr>
          <p:nvPr/>
        </p:nvPicPr>
        <p:blipFill>
          <a:blip r:embed="rId2"/>
          <a:stretch>
            <a:fillRect/>
          </a:stretch>
        </p:blipFill>
        <p:spPr>
          <a:xfrm>
            <a:off x="8785907" y="3133097"/>
            <a:ext cx="2717116" cy="1521584"/>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95289418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5F21A0-D7C7-4A52-82F4-87786AD841DA}"/>
              </a:ext>
            </a:extLst>
          </p:cNvPr>
          <p:cNvSpPr>
            <a:spLocks noGrp="1"/>
          </p:cNvSpPr>
          <p:nvPr>
            <p:ph type="title"/>
          </p:nvPr>
        </p:nvSpPr>
        <p:spPr>
          <a:xfrm>
            <a:off x="1484310" y="17451"/>
            <a:ext cx="10018713" cy="730541"/>
          </a:xfrm>
        </p:spPr>
        <p:txBody>
          <a:bodyPr>
            <a:normAutofit/>
          </a:bodyPr>
          <a:lstStyle/>
          <a:p>
            <a:pPr algn="l"/>
            <a:r>
              <a:rPr lang="cs-CZ" sz="3600" b="1" dirty="0">
                <a:solidFill>
                  <a:schemeClr val="accent1">
                    <a:lumMod val="75000"/>
                  </a:schemeClr>
                </a:solidFill>
                <a:effectLst>
                  <a:outerShdw blurRad="38100" dist="38100" dir="2700000" algn="tl">
                    <a:srgbClr val="000000">
                      <a:alpha val="43137"/>
                    </a:srgbClr>
                  </a:outerShdw>
                </a:effectLst>
              </a:rPr>
              <a:t>Příspěvek na bydlení</a:t>
            </a:r>
          </a:p>
        </p:txBody>
      </p:sp>
      <p:sp>
        <p:nvSpPr>
          <p:cNvPr id="3" name="Zástupný obsah 2">
            <a:extLst>
              <a:ext uri="{FF2B5EF4-FFF2-40B4-BE49-F238E27FC236}">
                <a16:creationId xmlns:a16="http://schemas.microsoft.com/office/drawing/2014/main" id="{7B14DEC8-7C2C-47E9-866A-4FA091DFDB53}"/>
              </a:ext>
            </a:extLst>
          </p:cNvPr>
          <p:cNvSpPr>
            <a:spLocks noGrp="1"/>
          </p:cNvSpPr>
          <p:nvPr>
            <p:ph idx="1"/>
          </p:nvPr>
        </p:nvSpPr>
        <p:spPr>
          <a:xfrm>
            <a:off x="1543033" y="650845"/>
            <a:ext cx="10570670" cy="5984847"/>
          </a:xfrm>
        </p:spPr>
        <p:txBody>
          <a:bodyPr anchor="t">
            <a:normAutofit/>
          </a:bodyPr>
          <a:lstStyle/>
          <a:p>
            <a:pPr marL="0" indent="0" algn="just">
              <a:buNone/>
            </a:pPr>
            <a:r>
              <a:rPr lang="cs-CZ" b="1" dirty="0">
                <a:solidFill>
                  <a:schemeClr val="accent1"/>
                </a:solidFill>
                <a:effectLst>
                  <a:outerShdw blurRad="38100" dist="38100" dir="2700000" algn="tl">
                    <a:srgbClr val="000000">
                      <a:alpha val="43137"/>
                    </a:srgbClr>
                  </a:outerShdw>
                </a:effectLst>
              </a:rPr>
              <a:t>Náklady na bydlení</a:t>
            </a:r>
          </a:p>
          <a:p>
            <a:pPr algn="just"/>
            <a:r>
              <a:rPr lang="cs-CZ" sz="2000" dirty="0"/>
              <a:t>náklady na bydlení </a:t>
            </a:r>
            <a:r>
              <a:rPr lang="cs-CZ" sz="2000" b="1" dirty="0">
                <a:solidFill>
                  <a:schemeClr val="accent2">
                    <a:lumMod val="75000"/>
                  </a:schemeClr>
                </a:solidFill>
              </a:rPr>
              <a:t>tvoří</a:t>
            </a:r>
            <a:r>
              <a:rPr lang="cs-CZ" sz="2000" b="1" dirty="0"/>
              <a:t> </a:t>
            </a:r>
            <a:r>
              <a:rPr lang="cs-CZ" sz="2000" b="1" dirty="0">
                <a:solidFill>
                  <a:schemeClr val="accent1"/>
                </a:solidFill>
              </a:rPr>
              <a:t>u nájemních bytů nájemné</a:t>
            </a:r>
            <a:r>
              <a:rPr lang="cs-CZ" sz="2000" b="1" dirty="0"/>
              <a:t> </a:t>
            </a:r>
            <a:r>
              <a:rPr lang="cs-CZ" sz="2000" dirty="0"/>
              <a:t>a náklady za plnění poskytované v souvislosti s užíváním bytu, </a:t>
            </a:r>
            <a:r>
              <a:rPr lang="cs-CZ" sz="2000" b="1" dirty="0">
                <a:solidFill>
                  <a:schemeClr val="accent1"/>
                </a:solidFill>
              </a:rPr>
              <a:t>u družstevních bytů a bytů vlastníků srovnatelné náklady </a:t>
            </a:r>
          </a:p>
          <a:p>
            <a:pPr marL="0" indent="0">
              <a:buNone/>
            </a:pPr>
            <a:endParaRPr lang="cs-CZ" dirty="0"/>
          </a:p>
        </p:txBody>
      </p:sp>
      <p:sp>
        <p:nvSpPr>
          <p:cNvPr id="4" name="Obdélník 3">
            <a:extLst>
              <a:ext uri="{FF2B5EF4-FFF2-40B4-BE49-F238E27FC236}">
                <a16:creationId xmlns:a16="http://schemas.microsoft.com/office/drawing/2014/main" id="{616342F8-632F-43E2-8B45-50158EF19589}"/>
              </a:ext>
            </a:extLst>
          </p:cNvPr>
          <p:cNvSpPr/>
          <p:nvPr/>
        </p:nvSpPr>
        <p:spPr>
          <a:xfrm>
            <a:off x="1543033" y="2128764"/>
            <a:ext cx="10570670" cy="3416320"/>
          </a:xfrm>
          <a:prstGeom prst="rect">
            <a:avLst/>
          </a:prstGeom>
        </p:spPr>
        <p:txBody>
          <a:bodyPr wrap="square">
            <a:spAutoFit/>
          </a:bodyPr>
          <a:lstStyle/>
          <a:p>
            <a:pPr marL="285750" indent="-285750" algn="just">
              <a:spcAft>
                <a:spcPts val="600"/>
              </a:spcAft>
              <a:buClr>
                <a:schemeClr val="accent1">
                  <a:lumMod val="75000"/>
                </a:schemeClr>
              </a:buClr>
              <a:buSzPct val="145000"/>
              <a:buFont typeface="Arial" panose="020B0604020202020204" pitchFamily="34" charset="0"/>
              <a:buChar char="•"/>
            </a:pPr>
            <a:r>
              <a:rPr lang="cs-CZ" sz="2000" dirty="0"/>
              <a:t>dále se započítávají náklady za </a:t>
            </a:r>
            <a:r>
              <a:rPr lang="cs-CZ" sz="2000" b="1" dirty="0"/>
              <a:t>plyn</a:t>
            </a:r>
            <a:r>
              <a:rPr lang="cs-CZ" sz="2000" dirty="0"/>
              <a:t>, </a:t>
            </a:r>
            <a:r>
              <a:rPr lang="cs-CZ" sz="2000" b="1" dirty="0"/>
              <a:t>elektřinu</a:t>
            </a:r>
            <a:r>
              <a:rPr lang="cs-CZ" sz="2000" dirty="0"/>
              <a:t>, </a:t>
            </a:r>
            <a:r>
              <a:rPr lang="cs-CZ" sz="2000" b="1" dirty="0"/>
              <a:t>dálkové vytápění, poskytování teplé vody</a:t>
            </a:r>
            <a:r>
              <a:rPr lang="cs-CZ" sz="2000" dirty="0"/>
              <a:t>, </a:t>
            </a:r>
            <a:r>
              <a:rPr lang="cs-CZ" sz="2000" b="1" dirty="0"/>
              <a:t>dodávka vody z vodovodů a vodáren a odvádění odpadních vod</a:t>
            </a:r>
            <a:r>
              <a:rPr lang="cs-CZ" sz="2000" dirty="0"/>
              <a:t>, </a:t>
            </a:r>
            <a:r>
              <a:rPr lang="cs-CZ" sz="2000" b="1" dirty="0"/>
              <a:t>provoz výtahu</a:t>
            </a:r>
            <a:r>
              <a:rPr lang="cs-CZ" sz="2000" dirty="0"/>
              <a:t>, </a:t>
            </a:r>
            <a:r>
              <a:rPr lang="cs-CZ" sz="2000" b="1" dirty="0"/>
              <a:t>osvětlení společných prostor v domě</a:t>
            </a:r>
            <a:r>
              <a:rPr lang="cs-CZ" sz="2000" dirty="0"/>
              <a:t>, </a:t>
            </a:r>
            <a:r>
              <a:rPr lang="cs-CZ" sz="2000" b="1" dirty="0"/>
              <a:t>úklid společných prostor v domě</a:t>
            </a:r>
            <a:r>
              <a:rPr lang="cs-CZ" sz="2000" dirty="0"/>
              <a:t>, </a:t>
            </a:r>
            <a:r>
              <a:rPr lang="cs-CZ" sz="2000" b="1" dirty="0"/>
              <a:t>odvoz odpadních vod a čištění jímek</a:t>
            </a:r>
            <a:r>
              <a:rPr lang="cs-CZ" sz="2000" dirty="0"/>
              <a:t>, </a:t>
            </a:r>
            <a:r>
              <a:rPr lang="cs-CZ" sz="2000" b="1" dirty="0"/>
              <a:t>vybavení bytu společnou televizní a rozhlasovou anténou</a:t>
            </a:r>
            <a:r>
              <a:rPr lang="cs-CZ" sz="2000" dirty="0"/>
              <a:t>, </a:t>
            </a:r>
            <a:r>
              <a:rPr lang="cs-CZ" sz="2000" b="1" dirty="0"/>
              <a:t>odvoz komunálního odpadu a náklady za pevná paliva </a:t>
            </a:r>
          </a:p>
          <a:p>
            <a:pPr algn="just">
              <a:spcAft>
                <a:spcPts val="600"/>
              </a:spcAft>
              <a:buClr>
                <a:schemeClr val="accent1">
                  <a:lumMod val="75000"/>
                </a:schemeClr>
              </a:buClr>
              <a:buSzPct val="145000"/>
            </a:pPr>
            <a:endParaRPr lang="cs-CZ" sz="2000" b="1" dirty="0"/>
          </a:p>
          <a:p>
            <a:pPr marL="285750" indent="-285750" algn="just">
              <a:spcAft>
                <a:spcPts val="600"/>
              </a:spcAft>
              <a:buClr>
                <a:schemeClr val="accent1">
                  <a:lumMod val="75000"/>
                </a:schemeClr>
              </a:buClr>
              <a:buSzPct val="145000"/>
              <a:buFont typeface="Arial" panose="020B0604020202020204" pitchFamily="34" charset="0"/>
              <a:buChar char="•"/>
            </a:pPr>
            <a:r>
              <a:rPr lang="cs-CZ" sz="2000" dirty="0"/>
              <a:t>částky za pevná paliva pro rok 2021 lze najít na webu </a:t>
            </a:r>
            <a:r>
              <a:rPr lang="cs-CZ" sz="2000" u="sng" dirty="0">
                <a:solidFill>
                  <a:schemeClr val="accent4">
                    <a:lumMod val="75000"/>
                  </a:schemeClr>
                </a:solidFill>
              </a:rPr>
              <a:t>https://www.uradprace.cz/web/cz/prispevek-na-bydleni</a:t>
            </a:r>
            <a:endParaRPr lang="cs-CZ" sz="2000" dirty="0">
              <a:solidFill>
                <a:schemeClr val="accent4">
                  <a:lumMod val="75000"/>
                </a:schemeClr>
              </a:solidFill>
            </a:endParaRPr>
          </a:p>
          <a:p>
            <a:pPr algn="just">
              <a:spcAft>
                <a:spcPts val="600"/>
              </a:spcAft>
              <a:buClr>
                <a:schemeClr val="accent1">
                  <a:lumMod val="75000"/>
                </a:schemeClr>
              </a:buClr>
              <a:buSzPct val="145000"/>
            </a:pPr>
            <a:endParaRPr lang="cs-CZ" dirty="0">
              <a:solidFill>
                <a:schemeClr val="accent4">
                  <a:lumMod val="75000"/>
                </a:schemeClr>
              </a:solidFill>
            </a:endParaRPr>
          </a:p>
          <a:p>
            <a:pPr marL="285750" indent="-285750" algn="just">
              <a:spcAft>
                <a:spcPts val="600"/>
              </a:spcAft>
              <a:buClr>
                <a:schemeClr val="accent1">
                  <a:lumMod val="75000"/>
                </a:schemeClr>
              </a:buClr>
              <a:buSzPct val="145000"/>
              <a:buFont typeface="Arial" panose="020B0604020202020204" pitchFamily="34" charset="0"/>
              <a:buChar char="•"/>
            </a:pPr>
            <a:r>
              <a:rPr lang="cs-CZ" sz="2000" b="1" dirty="0">
                <a:solidFill>
                  <a:schemeClr val="accent1"/>
                </a:solidFill>
              </a:rPr>
              <a:t>náklady se vždy stanoví jako průměr za předcházející kalendářní čtvrtletí</a:t>
            </a:r>
          </a:p>
        </p:txBody>
      </p:sp>
    </p:spTree>
    <p:extLst>
      <p:ext uri="{BB962C8B-B14F-4D97-AF65-F5344CB8AC3E}">
        <p14:creationId xmlns:p14="http://schemas.microsoft.com/office/powerpoint/2010/main" val="43968718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5F21A0-D7C7-4A52-82F4-87786AD841DA}"/>
              </a:ext>
            </a:extLst>
          </p:cNvPr>
          <p:cNvSpPr>
            <a:spLocks noGrp="1"/>
          </p:cNvSpPr>
          <p:nvPr>
            <p:ph type="title"/>
          </p:nvPr>
        </p:nvSpPr>
        <p:spPr>
          <a:xfrm>
            <a:off x="1484310" y="17451"/>
            <a:ext cx="10018713" cy="730541"/>
          </a:xfrm>
        </p:spPr>
        <p:txBody>
          <a:bodyPr>
            <a:normAutofit/>
          </a:bodyPr>
          <a:lstStyle/>
          <a:p>
            <a:pPr algn="l"/>
            <a:r>
              <a:rPr lang="cs-CZ" sz="3600" b="1" dirty="0">
                <a:solidFill>
                  <a:schemeClr val="accent1">
                    <a:lumMod val="75000"/>
                  </a:schemeClr>
                </a:solidFill>
                <a:effectLst>
                  <a:outerShdw blurRad="38100" dist="38100" dir="2700000" algn="tl">
                    <a:srgbClr val="000000">
                      <a:alpha val="43137"/>
                    </a:srgbClr>
                  </a:outerShdw>
                </a:effectLst>
              </a:rPr>
              <a:t>Příspěvek na bydlení</a:t>
            </a:r>
          </a:p>
        </p:txBody>
      </p:sp>
      <p:sp>
        <p:nvSpPr>
          <p:cNvPr id="3" name="Zástupný obsah 2">
            <a:extLst>
              <a:ext uri="{FF2B5EF4-FFF2-40B4-BE49-F238E27FC236}">
                <a16:creationId xmlns:a16="http://schemas.microsoft.com/office/drawing/2014/main" id="{7B14DEC8-7C2C-47E9-866A-4FA091DFDB53}"/>
              </a:ext>
            </a:extLst>
          </p:cNvPr>
          <p:cNvSpPr>
            <a:spLocks noGrp="1"/>
          </p:cNvSpPr>
          <p:nvPr>
            <p:ph idx="1"/>
          </p:nvPr>
        </p:nvSpPr>
        <p:spPr>
          <a:xfrm>
            <a:off x="1543033" y="940939"/>
            <a:ext cx="10570670" cy="5275303"/>
          </a:xfrm>
        </p:spPr>
        <p:txBody>
          <a:bodyPr anchor="t">
            <a:normAutofit lnSpcReduction="10000"/>
          </a:bodyPr>
          <a:lstStyle/>
          <a:p>
            <a:pPr marL="0" indent="0" algn="just">
              <a:buNone/>
            </a:pPr>
            <a:r>
              <a:rPr lang="cs-CZ" sz="2800" b="1" dirty="0">
                <a:solidFill>
                  <a:schemeClr val="accent1"/>
                </a:solidFill>
                <a:effectLst>
                  <a:outerShdw blurRad="38100" dist="38100" dir="2700000" algn="tl">
                    <a:srgbClr val="000000">
                      <a:alpha val="43137"/>
                    </a:srgbClr>
                  </a:outerShdw>
                </a:effectLst>
              </a:rPr>
              <a:t>Výše dávky</a:t>
            </a:r>
          </a:p>
          <a:p>
            <a:pPr algn="just"/>
            <a:r>
              <a:rPr lang="cs-CZ" dirty="0"/>
              <a:t>výše příspěvku na bydlení </a:t>
            </a:r>
            <a:r>
              <a:rPr lang="cs-CZ" b="1" dirty="0">
                <a:solidFill>
                  <a:schemeClr val="accent2">
                    <a:lumMod val="75000"/>
                  </a:schemeClr>
                </a:solidFill>
              </a:rPr>
              <a:t>činí rozdíl mezi normativními náklady na bydlení a rozhodným příjmem rodiny vynásobeným koeficientem 0,30 </a:t>
            </a:r>
            <a:r>
              <a:rPr lang="cs-CZ" i="1" dirty="0"/>
              <a:t>(v Praze 0,35)</a:t>
            </a:r>
          </a:p>
          <a:p>
            <a:pPr marL="0" indent="0" algn="just">
              <a:buNone/>
            </a:pPr>
            <a:endParaRPr lang="cs-CZ" i="1" dirty="0"/>
          </a:p>
          <a:p>
            <a:pPr algn="just"/>
            <a:r>
              <a:rPr lang="cs-CZ" dirty="0"/>
              <a:t>pokud jsou </a:t>
            </a:r>
            <a:r>
              <a:rPr lang="cs-CZ" b="1" dirty="0"/>
              <a:t>náklady na bydlení nižší než normativní náklady</a:t>
            </a:r>
            <a:r>
              <a:rPr lang="cs-CZ" dirty="0"/>
              <a:t>, vyplácí se příspěvek na bydlení </a:t>
            </a:r>
            <a:r>
              <a:rPr lang="cs-CZ" b="1" dirty="0">
                <a:solidFill>
                  <a:schemeClr val="accent2">
                    <a:lumMod val="75000"/>
                  </a:schemeClr>
                </a:solidFill>
              </a:rPr>
              <a:t>ve výši rozdílu mezi náklady na bydlení a rozhodným příjmem rodiny vynásobeným koeficientem 0,30 </a:t>
            </a:r>
            <a:r>
              <a:rPr lang="cs-CZ" i="1" dirty="0"/>
              <a:t>(v Praze 0,35)</a:t>
            </a:r>
          </a:p>
          <a:p>
            <a:pPr marL="0" indent="0" algn="just">
              <a:buNone/>
            </a:pPr>
            <a:endParaRPr lang="cs-CZ" i="1" dirty="0"/>
          </a:p>
          <a:p>
            <a:pPr algn="just"/>
            <a:r>
              <a:rPr lang="cs-CZ" b="1" dirty="0"/>
              <a:t>normativní náklady na bydlení stanovuje na každý kalendářní rok vláda </a:t>
            </a:r>
            <a:r>
              <a:rPr lang="cs-CZ" b="1" i="1" dirty="0"/>
              <a:t>ČR </a:t>
            </a:r>
            <a:r>
              <a:rPr lang="cs-CZ" i="1" dirty="0">
                <a:solidFill>
                  <a:schemeClr val="accent1"/>
                </a:solidFill>
              </a:rPr>
              <a:t>(pro rok 2021 určeno Nařízením vlády č. 580/2020 Sb.)</a:t>
            </a:r>
            <a:endParaRPr lang="cs-CZ" dirty="0">
              <a:solidFill>
                <a:schemeClr val="accent1"/>
              </a:solidFill>
            </a:endParaRPr>
          </a:p>
          <a:p>
            <a:pPr marL="0" indent="0" algn="just">
              <a:buNone/>
            </a:pPr>
            <a:endParaRPr lang="cs-CZ" b="1" dirty="0">
              <a:solidFill>
                <a:schemeClr val="accent1"/>
              </a:solidFill>
              <a:effectLst>
                <a:outerShdw blurRad="38100" dist="38100" dir="2700000" algn="tl">
                  <a:srgbClr val="000000">
                    <a:alpha val="43137"/>
                  </a:srgbClr>
                </a:outerShdw>
              </a:effectLst>
            </a:endParaRPr>
          </a:p>
          <a:p>
            <a:pPr marL="0" indent="0">
              <a:buNone/>
            </a:pPr>
            <a:endParaRPr lang="cs-CZ" dirty="0"/>
          </a:p>
        </p:txBody>
      </p:sp>
    </p:spTree>
    <p:extLst>
      <p:ext uri="{BB962C8B-B14F-4D97-AF65-F5344CB8AC3E}">
        <p14:creationId xmlns:p14="http://schemas.microsoft.com/office/powerpoint/2010/main" val="41975621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D8BBE3E7-74E2-40A6-89EE-EDFBBCCE889C}"/>
              </a:ext>
            </a:extLst>
          </p:cNvPr>
          <p:cNvPicPr>
            <a:picLocks noChangeAspect="1"/>
          </p:cNvPicPr>
          <p:nvPr/>
        </p:nvPicPr>
        <p:blipFill rotWithShape="1">
          <a:blip r:embed="rId2"/>
          <a:srcRect r="2" b="7144"/>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sp>
        <p:nvSpPr>
          <p:cNvPr id="2" name="Nadpis 1">
            <a:extLst>
              <a:ext uri="{FF2B5EF4-FFF2-40B4-BE49-F238E27FC236}">
                <a16:creationId xmlns:a16="http://schemas.microsoft.com/office/drawing/2014/main" id="{2227451B-6A9A-439B-906D-DED17998E79F}"/>
              </a:ext>
            </a:extLst>
          </p:cNvPr>
          <p:cNvSpPr>
            <a:spLocks noGrp="1"/>
          </p:cNvSpPr>
          <p:nvPr>
            <p:ph type="title"/>
          </p:nvPr>
        </p:nvSpPr>
        <p:spPr>
          <a:xfrm>
            <a:off x="254449" y="83918"/>
            <a:ext cx="5260680" cy="853632"/>
          </a:xfrm>
        </p:spPr>
        <p:txBody>
          <a:bodyPr>
            <a:normAutofit/>
          </a:bodyPr>
          <a:lstStyle/>
          <a:p>
            <a:pPr algn="l"/>
            <a:r>
              <a:rPr lang="cs-CZ" sz="3600" b="1" dirty="0">
                <a:solidFill>
                  <a:schemeClr val="accent1">
                    <a:lumMod val="75000"/>
                  </a:schemeClr>
                </a:solidFill>
                <a:effectLst>
                  <a:outerShdw blurRad="38100" dist="38100" dir="2700000" algn="tl">
                    <a:srgbClr val="000000">
                      <a:alpha val="43137"/>
                    </a:srgbClr>
                  </a:outerShdw>
                </a:effectLst>
              </a:rPr>
              <a:t>Porodné</a:t>
            </a:r>
          </a:p>
        </p:txBody>
      </p:sp>
      <p:sp>
        <p:nvSpPr>
          <p:cNvPr id="8" name="Content Placeholder 7">
            <a:extLst>
              <a:ext uri="{FF2B5EF4-FFF2-40B4-BE49-F238E27FC236}">
                <a16:creationId xmlns:a16="http://schemas.microsoft.com/office/drawing/2014/main" id="{0DCE35C0-0A4F-4D80-8048-56AFBDE4866C}"/>
              </a:ext>
            </a:extLst>
          </p:cNvPr>
          <p:cNvSpPr>
            <a:spLocks noGrp="1"/>
          </p:cNvSpPr>
          <p:nvPr>
            <p:ph idx="1"/>
          </p:nvPr>
        </p:nvSpPr>
        <p:spPr>
          <a:xfrm>
            <a:off x="360663" y="782426"/>
            <a:ext cx="5978459" cy="6159492"/>
          </a:xfrm>
        </p:spPr>
        <p:txBody>
          <a:bodyPr anchor="t">
            <a:normAutofit fontScale="77500" lnSpcReduction="20000"/>
          </a:bodyPr>
          <a:lstStyle/>
          <a:p>
            <a:pPr algn="just"/>
            <a:r>
              <a:rPr lang="cs-CZ" sz="2300" b="1" dirty="0"/>
              <a:t>jednorázová rodičovská dávka</a:t>
            </a:r>
            <a:r>
              <a:rPr lang="cs-CZ" sz="2300" dirty="0"/>
              <a:t> </a:t>
            </a:r>
            <a:r>
              <a:rPr lang="cs-CZ" sz="2300" b="1" dirty="0">
                <a:solidFill>
                  <a:schemeClr val="accent2">
                    <a:lumMod val="75000"/>
                  </a:schemeClr>
                </a:solidFill>
              </a:rPr>
              <a:t>testovaná na příjmu - </a:t>
            </a:r>
            <a:r>
              <a:rPr lang="cs-CZ" sz="2300" dirty="0"/>
              <a:t> má zlepšit výchozí ekonomickou situaci při narození dítěte</a:t>
            </a:r>
            <a:endParaRPr lang="cs-CZ" sz="2300" b="1" dirty="0"/>
          </a:p>
          <a:p>
            <a:pPr marL="0" indent="0" algn="just">
              <a:buNone/>
            </a:pPr>
            <a:r>
              <a:rPr lang="cs-CZ" sz="3400" b="1" dirty="0">
                <a:solidFill>
                  <a:schemeClr val="accent1"/>
                </a:solidFill>
                <a:effectLst>
                  <a:outerShdw blurRad="38100" dist="38100" dir="2700000" algn="tl">
                    <a:srgbClr val="000000">
                      <a:alpha val="43137"/>
                    </a:srgbClr>
                  </a:outerShdw>
                </a:effectLst>
              </a:rPr>
              <a:t>Podmínky nároku</a:t>
            </a:r>
          </a:p>
          <a:p>
            <a:pPr algn="just"/>
            <a:r>
              <a:rPr lang="cs-CZ" sz="2600" dirty="0"/>
              <a:t>nárok na dávku má </a:t>
            </a:r>
            <a:r>
              <a:rPr lang="cs-CZ" sz="2600" b="1" dirty="0">
                <a:solidFill>
                  <a:schemeClr val="accent2">
                    <a:lumMod val="75000"/>
                  </a:schemeClr>
                </a:solidFill>
              </a:rPr>
              <a:t>žena, která porodila první nebo druhé živé dítě </a:t>
            </a:r>
            <a:r>
              <a:rPr lang="cs-CZ" sz="2600" i="1" dirty="0">
                <a:solidFill>
                  <a:schemeClr val="tx1">
                    <a:lumMod val="75000"/>
                    <a:lumOff val="25000"/>
                  </a:schemeClr>
                </a:solidFill>
              </a:rPr>
              <a:t>(náleží rodině pouze 2x)</a:t>
            </a:r>
            <a:endParaRPr lang="cs-CZ" sz="2600" dirty="0">
              <a:solidFill>
                <a:schemeClr val="tx1">
                  <a:lumMod val="75000"/>
                  <a:lumOff val="25000"/>
                </a:schemeClr>
              </a:solidFill>
            </a:endParaRPr>
          </a:p>
          <a:p>
            <a:pPr algn="just"/>
            <a:r>
              <a:rPr lang="cs-CZ" sz="2600" b="1" dirty="0">
                <a:solidFill>
                  <a:schemeClr val="accent1"/>
                </a:solidFill>
              </a:rPr>
              <a:t>rozhodný příjem v rodině nesmí</a:t>
            </a:r>
            <a:r>
              <a:rPr lang="cs-CZ" sz="2600" b="1" dirty="0"/>
              <a:t>, </a:t>
            </a:r>
            <a:r>
              <a:rPr lang="cs-CZ" sz="2600" dirty="0"/>
              <a:t>v kalendářním čtvrtletí předcházejícímu kalendářnímu čtvrtletí, kdy se dítě narodilo,</a:t>
            </a:r>
            <a:r>
              <a:rPr lang="cs-CZ" sz="2600" b="1" dirty="0"/>
              <a:t> </a:t>
            </a:r>
            <a:r>
              <a:rPr lang="cs-CZ" sz="2600" b="1" dirty="0">
                <a:solidFill>
                  <a:schemeClr val="accent1"/>
                </a:solidFill>
              </a:rPr>
              <a:t>převýšit součin částek životního minima rodiny a koeficientu 2,70</a:t>
            </a:r>
            <a:r>
              <a:rPr lang="cs-CZ" sz="2600" i="1" dirty="0">
                <a:solidFill>
                  <a:schemeClr val="accent1"/>
                </a:solidFill>
              </a:rPr>
              <a:t> </a:t>
            </a:r>
            <a:r>
              <a:rPr lang="cs-CZ" sz="2600" i="1" dirty="0">
                <a:solidFill>
                  <a:schemeClr val="tx1">
                    <a:lumMod val="75000"/>
                    <a:lumOff val="25000"/>
                  </a:schemeClr>
                </a:solidFill>
              </a:rPr>
              <a:t>(do příjmu se nezapočítává přídavek na dítě)</a:t>
            </a:r>
            <a:endParaRPr lang="cs-CZ" sz="2600" dirty="0">
              <a:solidFill>
                <a:schemeClr val="tx1">
                  <a:lumMod val="75000"/>
                  <a:lumOff val="25000"/>
                </a:schemeClr>
              </a:solidFill>
            </a:endParaRPr>
          </a:p>
          <a:p>
            <a:pPr algn="just"/>
            <a:r>
              <a:rPr lang="cs-CZ" sz="2600" dirty="0"/>
              <a:t>nárok má i </a:t>
            </a:r>
            <a:r>
              <a:rPr lang="cs-CZ" sz="2600" b="1" dirty="0"/>
              <a:t>otec prvního nebo druhého živě narozeného dítěte, pokud žena, která porodila zemřela</a:t>
            </a:r>
          </a:p>
          <a:p>
            <a:pPr algn="just"/>
            <a:r>
              <a:rPr lang="cs-CZ" sz="2600" dirty="0"/>
              <a:t>nárok má i </a:t>
            </a:r>
            <a:r>
              <a:rPr lang="cs-CZ" sz="2600" b="1" dirty="0"/>
              <a:t>osoba, která převzala dítě do 1 roku věku do trvalé péče nahrazující péči rodičů a toto dítě bylo prvním nebo druhým dítětem této osoby </a:t>
            </a:r>
          </a:p>
          <a:p>
            <a:pPr algn="just"/>
            <a:r>
              <a:rPr lang="cs-CZ" sz="2600" b="1" dirty="0">
                <a:solidFill>
                  <a:schemeClr val="accent2">
                    <a:lumMod val="75000"/>
                  </a:schemeClr>
                </a:solidFill>
              </a:rPr>
              <a:t>nárok</a:t>
            </a:r>
            <a:r>
              <a:rPr lang="cs-CZ" sz="2600" dirty="0"/>
              <a:t> </a:t>
            </a:r>
            <a:r>
              <a:rPr lang="cs-CZ" sz="2600" b="1" dirty="0">
                <a:solidFill>
                  <a:schemeClr val="accent2">
                    <a:lumMod val="75000"/>
                  </a:schemeClr>
                </a:solidFill>
              </a:rPr>
              <a:t>vzniká dnem porodu</a:t>
            </a:r>
          </a:p>
          <a:p>
            <a:pPr algn="just"/>
            <a:r>
              <a:rPr lang="cs-CZ" sz="2600" b="1" dirty="0"/>
              <a:t>nárok na dávku </a:t>
            </a:r>
            <a:r>
              <a:rPr lang="cs-CZ" sz="2600" b="1" dirty="0">
                <a:solidFill>
                  <a:schemeClr val="accent2">
                    <a:lumMod val="75000"/>
                  </a:schemeClr>
                </a:solidFill>
              </a:rPr>
              <a:t>lze uplatnit do 1 roku věku dítěte</a:t>
            </a:r>
            <a:endParaRPr lang="cs-CZ" sz="2600" dirty="0"/>
          </a:p>
          <a:p>
            <a:pPr marL="0" indent="0" algn="just">
              <a:buNone/>
            </a:pPr>
            <a:r>
              <a:rPr lang="cs-CZ" sz="3100" b="1" dirty="0">
                <a:solidFill>
                  <a:schemeClr val="accent1"/>
                </a:solidFill>
                <a:effectLst>
                  <a:outerShdw blurRad="38100" dist="38100" dir="2700000" algn="tl">
                    <a:srgbClr val="000000">
                      <a:alpha val="43137"/>
                    </a:srgbClr>
                  </a:outerShdw>
                </a:effectLst>
              </a:rPr>
              <a:t>Výše dávky</a:t>
            </a:r>
          </a:p>
          <a:p>
            <a:pPr marL="685800" lvl="1" algn="just">
              <a:buClr>
                <a:schemeClr val="accent4">
                  <a:lumMod val="75000"/>
                </a:schemeClr>
              </a:buClr>
              <a:buFont typeface="Wingdings" panose="05000000000000000000" pitchFamily="2" charset="2"/>
              <a:buChar char="ü"/>
            </a:pPr>
            <a:r>
              <a:rPr lang="cs-CZ" sz="2600" b="1" dirty="0">
                <a:solidFill>
                  <a:schemeClr val="accent4">
                    <a:lumMod val="75000"/>
                  </a:schemeClr>
                </a:solidFill>
              </a:rPr>
              <a:t>13 000 Kč na první dítě</a:t>
            </a:r>
            <a:endParaRPr lang="cs-CZ" sz="2600" dirty="0">
              <a:solidFill>
                <a:schemeClr val="accent4">
                  <a:lumMod val="75000"/>
                </a:schemeClr>
              </a:solidFill>
            </a:endParaRPr>
          </a:p>
          <a:p>
            <a:pPr marL="685800" lvl="1" algn="just">
              <a:buClr>
                <a:schemeClr val="accent4">
                  <a:lumMod val="75000"/>
                </a:schemeClr>
              </a:buClr>
              <a:buFont typeface="Wingdings" panose="05000000000000000000" pitchFamily="2" charset="2"/>
              <a:buChar char="ü"/>
            </a:pPr>
            <a:r>
              <a:rPr lang="cs-CZ" sz="2600" b="1" dirty="0">
                <a:solidFill>
                  <a:schemeClr val="accent4">
                    <a:lumMod val="75000"/>
                  </a:schemeClr>
                </a:solidFill>
              </a:rPr>
              <a:t>10 000 Kč na druhé dítě</a:t>
            </a:r>
            <a:endParaRPr lang="cs-CZ" sz="2600" dirty="0">
              <a:solidFill>
                <a:schemeClr val="accent4">
                  <a:lumMod val="75000"/>
                </a:schemeClr>
              </a:solidFill>
            </a:endParaRPr>
          </a:p>
        </p:txBody>
      </p:sp>
    </p:spTree>
    <p:extLst>
      <p:ext uri="{BB962C8B-B14F-4D97-AF65-F5344CB8AC3E}">
        <p14:creationId xmlns:p14="http://schemas.microsoft.com/office/powerpoint/2010/main" val="195938462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BF22427A-0903-4960-B803-310FA1A48170}"/>
              </a:ext>
            </a:extLst>
          </p:cNvPr>
          <p:cNvPicPr>
            <a:picLocks noChangeAspect="1"/>
          </p:cNvPicPr>
          <p:nvPr/>
        </p:nvPicPr>
        <p:blipFill rotWithShape="1">
          <a:blip r:embed="rId2"/>
          <a:srcRect l="23204" r="31015" b="1"/>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sp>
        <p:nvSpPr>
          <p:cNvPr id="2" name="Nadpis 1">
            <a:extLst>
              <a:ext uri="{FF2B5EF4-FFF2-40B4-BE49-F238E27FC236}">
                <a16:creationId xmlns:a16="http://schemas.microsoft.com/office/drawing/2014/main" id="{2E8B1D0C-00D3-4DD0-9578-193096B64B75}"/>
              </a:ext>
            </a:extLst>
          </p:cNvPr>
          <p:cNvSpPr>
            <a:spLocks noGrp="1"/>
          </p:cNvSpPr>
          <p:nvPr>
            <p:ph type="title"/>
          </p:nvPr>
        </p:nvSpPr>
        <p:spPr>
          <a:xfrm>
            <a:off x="197639" y="116634"/>
            <a:ext cx="5260680" cy="713790"/>
          </a:xfrm>
        </p:spPr>
        <p:txBody>
          <a:bodyPr>
            <a:normAutofit/>
          </a:bodyPr>
          <a:lstStyle/>
          <a:p>
            <a:pPr algn="l"/>
            <a:r>
              <a:rPr lang="cs-CZ" sz="3600" b="1" dirty="0">
                <a:solidFill>
                  <a:schemeClr val="accent1">
                    <a:lumMod val="75000"/>
                  </a:schemeClr>
                </a:solidFill>
                <a:effectLst>
                  <a:outerShdw blurRad="38100" dist="38100" dir="2700000" algn="tl">
                    <a:srgbClr val="000000">
                      <a:alpha val="43137"/>
                    </a:srgbClr>
                  </a:outerShdw>
                </a:effectLst>
              </a:rPr>
              <a:t>Rodičovský příspěvek</a:t>
            </a:r>
            <a:endParaRPr lang="cs-CZ" sz="3600" dirty="0"/>
          </a:p>
        </p:txBody>
      </p:sp>
      <p:sp>
        <p:nvSpPr>
          <p:cNvPr id="3" name="Zástupný obsah 2">
            <a:extLst>
              <a:ext uri="{FF2B5EF4-FFF2-40B4-BE49-F238E27FC236}">
                <a16:creationId xmlns:a16="http://schemas.microsoft.com/office/drawing/2014/main" id="{4ADC1805-5222-424E-BF28-AB857BA1DEAA}"/>
              </a:ext>
            </a:extLst>
          </p:cNvPr>
          <p:cNvSpPr>
            <a:spLocks noGrp="1"/>
          </p:cNvSpPr>
          <p:nvPr>
            <p:ph idx="1"/>
          </p:nvPr>
        </p:nvSpPr>
        <p:spPr>
          <a:xfrm>
            <a:off x="279917" y="947058"/>
            <a:ext cx="5952842" cy="5794307"/>
          </a:xfrm>
        </p:spPr>
        <p:txBody>
          <a:bodyPr anchor="t">
            <a:normAutofit/>
          </a:bodyPr>
          <a:lstStyle/>
          <a:p>
            <a:pPr algn="just"/>
            <a:r>
              <a:rPr lang="cs-CZ" sz="2000" b="1" dirty="0">
                <a:solidFill>
                  <a:schemeClr val="accent2">
                    <a:lumMod val="75000"/>
                  </a:schemeClr>
                </a:solidFill>
              </a:rPr>
              <a:t>dávka netestovaná na příjmu</a:t>
            </a:r>
          </a:p>
          <a:p>
            <a:pPr algn="just"/>
            <a:r>
              <a:rPr lang="cs-CZ" sz="2000" b="1" dirty="0"/>
              <a:t>hlavní forma podpory pro rodiče s malými dětmi </a:t>
            </a:r>
            <a:r>
              <a:rPr lang="cs-CZ" sz="2000" dirty="0">
                <a:sym typeface="Wingdings 3" panose="05040102010807070707" pitchFamily="18" charset="2"/>
              </a:rPr>
              <a:t> </a:t>
            </a:r>
            <a:r>
              <a:rPr lang="cs-CZ" sz="2000" dirty="0"/>
              <a:t>určen rodičům pečujícím o nejmenší děti     </a:t>
            </a:r>
            <a:r>
              <a:rPr lang="cs-CZ" sz="2000" i="1" dirty="0">
                <a:solidFill>
                  <a:schemeClr val="tx1">
                    <a:lumMod val="75000"/>
                    <a:lumOff val="25000"/>
                  </a:schemeClr>
                </a:solidFill>
              </a:rPr>
              <a:t>(nejdéle do 4 let věku)</a:t>
            </a:r>
          </a:p>
          <a:p>
            <a:pPr algn="just"/>
            <a:r>
              <a:rPr lang="cs-CZ" sz="2000" b="1" dirty="0"/>
              <a:t>žádat může matka, otec i ten, komu bylo dítě svěřeno do péče nebo člověk vychovávající osvojené dítě </a:t>
            </a:r>
            <a:r>
              <a:rPr lang="cs-CZ" sz="2000" i="1" dirty="0">
                <a:solidFill>
                  <a:schemeClr val="tx1">
                    <a:lumMod val="75000"/>
                    <a:lumOff val="25000"/>
                  </a:schemeClr>
                </a:solidFill>
              </a:rPr>
              <a:t>(vždy pouze jeden z rodičů)</a:t>
            </a:r>
          </a:p>
          <a:p>
            <a:pPr marL="0" indent="0" algn="just">
              <a:buNone/>
            </a:pPr>
            <a:r>
              <a:rPr lang="cs-CZ" sz="2600" b="1" dirty="0">
                <a:solidFill>
                  <a:schemeClr val="accent1"/>
                </a:solidFill>
                <a:effectLst>
                  <a:outerShdw blurRad="38100" dist="38100" dir="2700000" algn="tl">
                    <a:srgbClr val="000000">
                      <a:alpha val="43137"/>
                    </a:srgbClr>
                  </a:outerShdw>
                </a:effectLst>
              </a:rPr>
              <a:t>Podmínky nároku</a:t>
            </a:r>
          </a:p>
          <a:p>
            <a:pPr algn="just"/>
            <a:r>
              <a:rPr lang="cs-CZ" sz="2000" b="1" dirty="0"/>
              <a:t>nárok má rodič</a:t>
            </a:r>
            <a:r>
              <a:rPr lang="cs-CZ" sz="2000" dirty="0"/>
              <a:t>, </a:t>
            </a:r>
            <a:r>
              <a:rPr lang="cs-CZ" sz="2000" b="1" dirty="0">
                <a:solidFill>
                  <a:schemeClr val="accent2">
                    <a:lumMod val="75000"/>
                  </a:schemeClr>
                </a:solidFill>
              </a:rPr>
              <a:t>který po celý kal. měsíc osobně celodenně a řádně pečuje o dítě, které je nejmladší v rodině nejdéle do 4 let věku dítěte</a:t>
            </a:r>
          </a:p>
          <a:p>
            <a:pPr algn="just"/>
            <a:r>
              <a:rPr lang="cs-CZ" sz="2000" dirty="0"/>
              <a:t>nárok má rodič maximálně do doby, kdy byla vyplacena na rodičovském příspěvku </a:t>
            </a:r>
            <a:r>
              <a:rPr lang="cs-CZ" sz="2000" b="1" dirty="0">
                <a:solidFill>
                  <a:schemeClr val="accent4">
                    <a:lumMod val="75000"/>
                  </a:schemeClr>
                </a:solidFill>
              </a:rPr>
              <a:t>celková částka 300 000 Kč</a:t>
            </a:r>
          </a:p>
          <a:p>
            <a:pPr algn="just"/>
            <a:r>
              <a:rPr lang="cs-CZ" sz="2000" dirty="0"/>
              <a:t>pokud jsou </a:t>
            </a:r>
            <a:r>
              <a:rPr lang="cs-CZ" sz="2000" b="1" dirty="0"/>
              <a:t>v rodině 2 či více dětí </a:t>
            </a:r>
            <a:r>
              <a:rPr lang="cs-CZ" sz="2000" dirty="0"/>
              <a:t>narozených stejně, má jejich </a:t>
            </a:r>
            <a:r>
              <a:rPr lang="cs-CZ" sz="2000" b="1" dirty="0">
                <a:solidFill>
                  <a:schemeClr val="accent4">
                    <a:lumMod val="75000"/>
                  </a:schemeClr>
                </a:solidFill>
              </a:rPr>
              <a:t>rodič nárok na 1,5 násobek částky 300 000Kč </a:t>
            </a:r>
            <a:r>
              <a:rPr lang="cs-CZ" sz="2000" b="1" i="1" dirty="0">
                <a:solidFill>
                  <a:schemeClr val="accent4">
                    <a:lumMod val="75000"/>
                  </a:schemeClr>
                </a:solidFill>
              </a:rPr>
              <a:t>(tj. 450 000 Kč)</a:t>
            </a:r>
          </a:p>
          <a:p>
            <a:pPr marL="0" indent="0">
              <a:buNone/>
            </a:pPr>
            <a:endParaRPr lang="cs-CZ" sz="2000" dirty="0"/>
          </a:p>
        </p:txBody>
      </p:sp>
    </p:spTree>
    <p:extLst>
      <p:ext uri="{BB962C8B-B14F-4D97-AF65-F5344CB8AC3E}">
        <p14:creationId xmlns:p14="http://schemas.microsoft.com/office/powerpoint/2010/main" val="279656711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903456-6033-4883-9168-0993CF2C7455}"/>
              </a:ext>
            </a:extLst>
          </p:cNvPr>
          <p:cNvSpPr>
            <a:spLocks noGrp="1"/>
          </p:cNvSpPr>
          <p:nvPr>
            <p:ph type="title"/>
          </p:nvPr>
        </p:nvSpPr>
        <p:spPr>
          <a:xfrm>
            <a:off x="1484310" y="0"/>
            <a:ext cx="10018713" cy="631272"/>
          </a:xfrm>
        </p:spPr>
        <p:txBody>
          <a:bodyPr>
            <a:normAutofit fontScale="90000"/>
          </a:bodyPr>
          <a:lstStyle/>
          <a:p>
            <a:pPr algn="l"/>
            <a:r>
              <a:rPr lang="cs-CZ" b="1" dirty="0">
                <a:solidFill>
                  <a:schemeClr val="accent1">
                    <a:lumMod val="75000"/>
                  </a:schemeClr>
                </a:solidFill>
                <a:effectLst>
                  <a:outerShdw blurRad="38100" dist="38100" dir="2700000" algn="tl">
                    <a:srgbClr val="000000">
                      <a:alpha val="43137"/>
                    </a:srgbClr>
                  </a:outerShdw>
                </a:effectLst>
              </a:rPr>
              <a:t>Rodičovský příspěvek</a:t>
            </a:r>
            <a:endParaRPr lang="cs-CZ" dirty="0"/>
          </a:p>
        </p:txBody>
      </p:sp>
      <p:sp>
        <p:nvSpPr>
          <p:cNvPr id="3" name="Zástupný obsah 2">
            <a:extLst>
              <a:ext uri="{FF2B5EF4-FFF2-40B4-BE49-F238E27FC236}">
                <a16:creationId xmlns:a16="http://schemas.microsoft.com/office/drawing/2014/main" id="{6C881F1C-513C-481A-8252-6469AEEA1F3D}"/>
              </a:ext>
            </a:extLst>
          </p:cNvPr>
          <p:cNvSpPr>
            <a:spLocks noGrp="1"/>
          </p:cNvSpPr>
          <p:nvPr>
            <p:ph idx="1"/>
          </p:nvPr>
        </p:nvSpPr>
        <p:spPr>
          <a:xfrm>
            <a:off x="1484309" y="631272"/>
            <a:ext cx="10562281" cy="6119767"/>
          </a:xfrm>
        </p:spPr>
        <p:txBody>
          <a:bodyPr anchor="t">
            <a:normAutofit fontScale="25000" lnSpcReduction="20000"/>
          </a:bodyPr>
          <a:lstStyle/>
          <a:p>
            <a:pPr marL="0" indent="0" algn="just">
              <a:buNone/>
            </a:pPr>
            <a:r>
              <a:rPr lang="cs-CZ" sz="9600" b="1" dirty="0">
                <a:solidFill>
                  <a:schemeClr val="accent1"/>
                </a:solidFill>
                <a:effectLst>
                  <a:outerShdw blurRad="38100" dist="38100" dir="2700000" algn="tl">
                    <a:srgbClr val="000000">
                      <a:alpha val="43137"/>
                    </a:srgbClr>
                  </a:outerShdw>
                </a:effectLst>
              </a:rPr>
              <a:t>Podmínka osobní celodenní péče je splněna v kalendářním měsíci v němž: </a:t>
            </a:r>
          </a:p>
          <a:p>
            <a:pPr lvl="1" algn="just"/>
            <a:r>
              <a:rPr lang="cs-CZ" sz="7200" dirty="0"/>
              <a:t>se </a:t>
            </a:r>
            <a:r>
              <a:rPr lang="cs-CZ" sz="7200" b="1" dirty="0">
                <a:solidFill>
                  <a:schemeClr val="accent2">
                    <a:lumMod val="75000"/>
                  </a:schemeClr>
                </a:solidFill>
              </a:rPr>
              <a:t>dítě narodilo</a:t>
            </a:r>
          </a:p>
          <a:p>
            <a:pPr lvl="1" algn="just"/>
            <a:r>
              <a:rPr lang="cs-CZ" sz="7200" b="1" dirty="0"/>
              <a:t>rodič měl po část měsíce </a:t>
            </a:r>
            <a:r>
              <a:rPr lang="cs-CZ" sz="7200" dirty="0"/>
              <a:t>z dávek nemocenského pojištění </a:t>
            </a:r>
            <a:r>
              <a:rPr lang="cs-CZ" sz="7200" b="1" dirty="0">
                <a:solidFill>
                  <a:schemeClr val="accent2">
                    <a:lumMod val="75000"/>
                  </a:schemeClr>
                </a:solidFill>
              </a:rPr>
              <a:t>nárok na PPM nebo nemocenské poskytované v souvislosti s porodem</a:t>
            </a:r>
          </a:p>
          <a:p>
            <a:pPr lvl="1" algn="just"/>
            <a:r>
              <a:rPr lang="cs-CZ" sz="7200" b="1" dirty="0">
                <a:solidFill>
                  <a:schemeClr val="accent2">
                    <a:lumMod val="75000"/>
                  </a:schemeClr>
                </a:solidFill>
              </a:rPr>
              <a:t>osoba dítě převzala do péče nahrazující péči rodičů </a:t>
            </a:r>
            <a:r>
              <a:rPr lang="cs-CZ" sz="7200" dirty="0"/>
              <a:t>na základě rozhodnutí příslušného orgán </a:t>
            </a:r>
            <a:r>
              <a:rPr lang="cs-CZ" sz="7200" i="1" dirty="0">
                <a:solidFill>
                  <a:schemeClr val="tx1">
                    <a:lumMod val="75000"/>
                    <a:lumOff val="25000"/>
                  </a:schemeClr>
                </a:solidFill>
              </a:rPr>
              <a:t>(nenáleží u pěstounské péče na přechodnou dobu)</a:t>
            </a:r>
          </a:p>
          <a:p>
            <a:pPr lvl="1" algn="just"/>
            <a:r>
              <a:rPr lang="cs-CZ" sz="7200" b="1" dirty="0">
                <a:solidFill>
                  <a:schemeClr val="accent2">
                    <a:lumMod val="75000"/>
                  </a:schemeClr>
                </a:solidFill>
              </a:rPr>
              <a:t>dítě dovršilo věk 4 let</a:t>
            </a:r>
            <a:r>
              <a:rPr lang="cs-CZ" sz="7200" dirty="0"/>
              <a:t>, do kterého náleží rodičovský příspěvek</a:t>
            </a:r>
          </a:p>
          <a:p>
            <a:pPr lvl="1" algn="just"/>
            <a:r>
              <a:rPr lang="cs-CZ" sz="7200" b="1" dirty="0">
                <a:solidFill>
                  <a:schemeClr val="accent2">
                    <a:lumMod val="75000"/>
                  </a:schemeClr>
                </a:solidFill>
              </a:rPr>
              <a:t>dítě nebo rodič zemřeli</a:t>
            </a:r>
          </a:p>
          <a:p>
            <a:pPr lvl="1" algn="just"/>
            <a:r>
              <a:rPr lang="cs-CZ" sz="7200" b="1" dirty="0">
                <a:solidFill>
                  <a:schemeClr val="accent2">
                    <a:lumMod val="75000"/>
                  </a:schemeClr>
                </a:solidFill>
              </a:rPr>
              <a:t>rodič převzal do péče vlastní dítě</a:t>
            </a:r>
            <a:r>
              <a:rPr lang="cs-CZ" sz="7200" dirty="0"/>
              <a:t>, které </a:t>
            </a:r>
            <a:r>
              <a:rPr lang="cs-CZ" sz="7200" b="1" dirty="0"/>
              <a:t>předtím bylo na základě rozhodnutí příslušného orgánu svěřeno do péče jiné osoby nebo bylo umístěno v ústavu nebo bylo více než 3 kalendářní měsíce v péči zdravotnického zařízení</a:t>
            </a:r>
          </a:p>
          <a:p>
            <a:pPr lvl="1" algn="just"/>
            <a:r>
              <a:rPr lang="cs-CZ" sz="7200" b="1" dirty="0">
                <a:solidFill>
                  <a:schemeClr val="accent2">
                    <a:lumMod val="75000"/>
                  </a:schemeClr>
                </a:solidFill>
              </a:rPr>
              <a:t>dítě mladší 2 let navštěvuje jesle nebo jiné zařízení v rozsahu nepřevyšujícím 92 hodin v kal. měsíci</a:t>
            </a:r>
          </a:p>
          <a:p>
            <a:pPr lvl="1" algn="just"/>
            <a:r>
              <a:rPr lang="cs-CZ" sz="7200" b="1" dirty="0"/>
              <a:t>dítě pravidelně navštěvuje</a:t>
            </a:r>
            <a:r>
              <a:rPr lang="cs-CZ" sz="7200" dirty="0">
                <a:solidFill>
                  <a:schemeClr val="accent1"/>
                </a:solidFill>
              </a:rPr>
              <a:t> </a:t>
            </a:r>
            <a:r>
              <a:rPr lang="cs-CZ" sz="7200" dirty="0"/>
              <a:t>léčebně rehabilitační zařízení nebo mateřskou školu pro zdravotně postižené děti či </a:t>
            </a:r>
            <a:r>
              <a:rPr lang="cs-CZ" sz="7200" b="1" dirty="0"/>
              <a:t>jesle se zaměřením na vady zraku, sluchu, řeči </a:t>
            </a:r>
            <a:r>
              <a:rPr lang="cs-CZ" sz="7200" dirty="0"/>
              <a:t>a </a:t>
            </a:r>
            <a:r>
              <a:rPr lang="cs-CZ" sz="7200" b="1" dirty="0"/>
              <a:t>na děti tělesně postižené a mentálně retardované</a:t>
            </a:r>
            <a:r>
              <a:rPr lang="cs-CZ" sz="7200" dirty="0"/>
              <a:t> </a:t>
            </a:r>
            <a:r>
              <a:rPr lang="cs-CZ" sz="7200" b="1" dirty="0">
                <a:solidFill>
                  <a:schemeClr val="accent2">
                    <a:lumMod val="75000"/>
                  </a:schemeClr>
                </a:solidFill>
              </a:rPr>
              <a:t>v rozsahu nepřevyšujícím 4 hodiny denně</a:t>
            </a:r>
          </a:p>
          <a:p>
            <a:pPr lvl="1" algn="just"/>
            <a:r>
              <a:rPr lang="cs-CZ" sz="7200" b="1" dirty="0"/>
              <a:t>zdravotně postižené dítě pravidelně navštěvuje předškolní zařízení </a:t>
            </a:r>
            <a:r>
              <a:rPr lang="cs-CZ" sz="7200" b="1" dirty="0">
                <a:solidFill>
                  <a:schemeClr val="accent2">
                    <a:lumMod val="75000"/>
                  </a:schemeClr>
                </a:solidFill>
              </a:rPr>
              <a:t>v rozsahu nepřevyšujícím 6 hodin denně</a:t>
            </a:r>
          </a:p>
          <a:p>
            <a:pPr lvl="1" algn="just"/>
            <a:r>
              <a:rPr lang="cs-CZ" sz="7200" b="1" dirty="0"/>
              <a:t>dítě navštěvuje předškolní zařízení </a:t>
            </a:r>
            <a:r>
              <a:rPr lang="cs-CZ" sz="7200" b="1" dirty="0">
                <a:solidFill>
                  <a:schemeClr val="accent2">
                    <a:lumMod val="75000"/>
                  </a:schemeClr>
                </a:solidFill>
              </a:rPr>
              <a:t>v rozsahu nepřevyšujícím 4 hodiny denně</a:t>
            </a:r>
            <a:r>
              <a:rPr lang="cs-CZ" sz="7200" dirty="0">
                <a:solidFill>
                  <a:schemeClr val="accent2">
                    <a:lumMod val="75000"/>
                  </a:schemeClr>
                </a:solidFill>
              </a:rPr>
              <a:t>, </a:t>
            </a:r>
            <a:r>
              <a:rPr lang="cs-CZ" sz="7200" b="1" dirty="0">
                <a:solidFill>
                  <a:schemeClr val="accent2">
                    <a:lumMod val="75000"/>
                  </a:schemeClr>
                </a:solidFill>
              </a:rPr>
              <a:t>pokud jeho oba rodiče nebo osamělý rodič</a:t>
            </a:r>
            <a:r>
              <a:rPr lang="cs-CZ" sz="7200" b="1" dirty="0"/>
              <a:t> </a:t>
            </a:r>
            <a:r>
              <a:rPr lang="cs-CZ" sz="7200" dirty="0"/>
              <a:t>jsou </a:t>
            </a:r>
            <a:r>
              <a:rPr lang="cs-CZ" sz="7200" b="1" dirty="0">
                <a:solidFill>
                  <a:schemeClr val="accent2">
                    <a:lumMod val="75000"/>
                  </a:schemeClr>
                </a:solidFill>
              </a:rPr>
              <a:t>osobami závislými na pomoci jiné osoby ve stupni III a IV</a:t>
            </a:r>
          </a:p>
          <a:p>
            <a:pPr lvl="1" algn="just"/>
            <a:r>
              <a:rPr lang="cs-CZ" sz="7200" b="1" dirty="0">
                <a:solidFill>
                  <a:schemeClr val="accent2">
                    <a:lumMod val="75000"/>
                  </a:schemeClr>
                </a:solidFill>
              </a:rPr>
              <a:t>rodič zajistí péči o dítě jinou zletilou osobou v době</a:t>
            </a:r>
            <a:r>
              <a:rPr lang="cs-CZ" sz="7200" dirty="0"/>
              <a:t>, kdy je </a:t>
            </a:r>
            <a:r>
              <a:rPr lang="cs-CZ" sz="7200" b="1" dirty="0"/>
              <a:t>výdělečně činný nebo studuje</a:t>
            </a:r>
          </a:p>
          <a:p>
            <a:endParaRPr lang="cs-CZ" dirty="0"/>
          </a:p>
        </p:txBody>
      </p:sp>
    </p:spTree>
    <p:extLst>
      <p:ext uri="{BB962C8B-B14F-4D97-AF65-F5344CB8AC3E}">
        <p14:creationId xmlns:p14="http://schemas.microsoft.com/office/powerpoint/2010/main" val="265791928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903456-6033-4883-9168-0993CF2C7455}"/>
              </a:ext>
            </a:extLst>
          </p:cNvPr>
          <p:cNvSpPr>
            <a:spLocks noGrp="1"/>
          </p:cNvSpPr>
          <p:nvPr>
            <p:ph type="title"/>
          </p:nvPr>
        </p:nvSpPr>
        <p:spPr>
          <a:xfrm>
            <a:off x="1484310" y="106961"/>
            <a:ext cx="10018713" cy="631272"/>
          </a:xfrm>
        </p:spPr>
        <p:txBody>
          <a:bodyPr>
            <a:normAutofit fontScale="90000"/>
          </a:bodyPr>
          <a:lstStyle/>
          <a:p>
            <a:pPr algn="l"/>
            <a:r>
              <a:rPr lang="cs-CZ" b="1" dirty="0">
                <a:solidFill>
                  <a:schemeClr val="accent1">
                    <a:lumMod val="75000"/>
                  </a:schemeClr>
                </a:solidFill>
                <a:effectLst>
                  <a:outerShdw blurRad="38100" dist="38100" dir="2700000" algn="tl">
                    <a:srgbClr val="000000">
                      <a:alpha val="43137"/>
                    </a:srgbClr>
                  </a:outerShdw>
                </a:effectLst>
              </a:rPr>
              <a:t>Rodičovský příspěvek</a:t>
            </a:r>
            <a:endParaRPr lang="cs-CZ" dirty="0"/>
          </a:p>
        </p:txBody>
      </p:sp>
      <p:sp>
        <p:nvSpPr>
          <p:cNvPr id="3" name="Zástupný obsah 2">
            <a:extLst>
              <a:ext uri="{FF2B5EF4-FFF2-40B4-BE49-F238E27FC236}">
                <a16:creationId xmlns:a16="http://schemas.microsoft.com/office/drawing/2014/main" id="{6C881F1C-513C-481A-8252-6469AEEA1F3D}"/>
              </a:ext>
            </a:extLst>
          </p:cNvPr>
          <p:cNvSpPr>
            <a:spLocks noGrp="1"/>
          </p:cNvSpPr>
          <p:nvPr>
            <p:ph idx="1"/>
          </p:nvPr>
        </p:nvSpPr>
        <p:spPr>
          <a:xfrm>
            <a:off x="1484309" y="738233"/>
            <a:ext cx="10503559" cy="6012806"/>
          </a:xfrm>
        </p:spPr>
        <p:txBody>
          <a:bodyPr anchor="t">
            <a:normAutofit fontScale="92500" lnSpcReduction="20000"/>
          </a:bodyPr>
          <a:lstStyle/>
          <a:p>
            <a:pPr marL="0" indent="0">
              <a:buNone/>
            </a:pPr>
            <a:r>
              <a:rPr lang="cs-CZ" sz="2800" b="1" dirty="0">
                <a:solidFill>
                  <a:schemeClr val="accent1"/>
                </a:solidFill>
                <a:effectLst>
                  <a:outerShdw blurRad="38100" dist="38100" dir="2700000" algn="tl">
                    <a:srgbClr val="000000">
                      <a:alpha val="43137"/>
                    </a:srgbClr>
                  </a:outerShdw>
                </a:effectLst>
              </a:rPr>
              <a:t>Výše dávky</a:t>
            </a:r>
            <a:endParaRPr lang="cs-CZ" sz="2800" dirty="0">
              <a:solidFill>
                <a:schemeClr val="accent1"/>
              </a:solidFill>
              <a:effectLst>
                <a:outerShdw blurRad="38100" dist="38100" dir="2700000" algn="tl">
                  <a:srgbClr val="000000">
                    <a:alpha val="43137"/>
                  </a:srgbClr>
                </a:outerShdw>
              </a:effectLst>
            </a:endParaRPr>
          </a:p>
          <a:p>
            <a:r>
              <a:rPr lang="cs-CZ" dirty="0"/>
              <a:t>pokud rodič neměl nárok na PPM ani nemocenskou </a:t>
            </a:r>
            <a:r>
              <a:rPr lang="cs-CZ" b="1" dirty="0"/>
              <a:t>může volit </a:t>
            </a:r>
            <a:r>
              <a:rPr lang="cs-CZ" b="1" dirty="0">
                <a:solidFill>
                  <a:schemeClr val="accent2">
                    <a:lumMod val="75000"/>
                  </a:schemeClr>
                </a:solidFill>
              </a:rPr>
              <a:t>do výše</a:t>
            </a:r>
            <a:r>
              <a:rPr lang="cs-CZ" dirty="0">
                <a:solidFill>
                  <a:schemeClr val="accent2">
                    <a:lumMod val="75000"/>
                  </a:schemeClr>
                </a:solidFill>
              </a:rPr>
              <a:t> </a:t>
            </a:r>
            <a:r>
              <a:rPr lang="cs-CZ" b="1" dirty="0">
                <a:solidFill>
                  <a:schemeClr val="accent2">
                    <a:lumMod val="75000"/>
                  </a:schemeClr>
                </a:solidFill>
              </a:rPr>
              <a:t>10 000 Kč</a:t>
            </a:r>
            <a:endParaRPr lang="cs-CZ" dirty="0">
              <a:solidFill>
                <a:schemeClr val="accent2">
                  <a:lumMod val="75000"/>
                </a:schemeClr>
              </a:solidFill>
            </a:endParaRPr>
          </a:p>
          <a:p>
            <a:pPr algn="just"/>
            <a:r>
              <a:rPr lang="cs-CZ" b="1" dirty="0"/>
              <a:t>pokud je možné alespoň u 1 z rodičů stanovit k datu narození nejmladšího dítěte </a:t>
            </a:r>
            <a:r>
              <a:rPr lang="cs-CZ" b="1" dirty="0">
                <a:solidFill>
                  <a:schemeClr val="accent1"/>
                </a:solidFill>
              </a:rPr>
              <a:t>70% 30 násobku denního vyměřovacího základu v částce převyšující 10 000 Kč</a:t>
            </a:r>
            <a:r>
              <a:rPr lang="cs-CZ" b="1" dirty="0">
                <a:solidFill>
                  <a:srgbClr val="C00000"/>
                </a:solidFill>
              </a:rPr>
              <a:t> </a:t>
            </a:r>
            <a:r>
              <a:rPr lang="cs-CZ" dirty="0"/>
              <a:t>a z</a:t>
            </a:r>
            <a:r>
              <a:rPr lang="cs-CZ" b="1" dirty="0"/>
              <a:t>volená výše rodičovského příspěvku nepřesahuje 70% 30 násobku denního vyměřovacího základu měsíčně </a:t>
            </a:r>
            <a:r>
              <a:rPr lang="cs-CZ" dirty="0">
                <a:sym typeface="Wingdings 3" panose="05040102010807070707" pitchFamily="18" charset="2"/>
              </a:rPr>
              <a:t></a:t>
            </a:r>
            <a:r>
              <a:rPr lang="cs-CZ" dirty="0"/>
              <a:t> </a:t>
            </a:r>
            <a:r>
              <a:rPr lang="cs-CZ" b="1" dirty="0">
                <a:solidFill>
                  <a:schemeClr val="accent4">
                    <a:lumMod val="75000"/>
                  </a:schemeClr>
                </a:solidFill>
              </a:rPr>
              <a:t>rodič si volí  výplatu rodičovského příspěvku libovolně až do vyčerpání částky 300 000 Kč </a:t>
            </a:r>
            <a:r>
              <a:rPr lang="cs-CZ" b="1" i="1" dirty="0">
                <a:solidFill>
                  <a:schemeClr val="accent4">
                    <a:lumMod val="75000"/>
                  </a:schemeClr>
                </a:solidFill>
              </a:rPr>
              <a:t>(450 000 Kč u „vícerčat“)</a:t>
            </a:r>
            <a:endParaRPr lang="cs-CZ" i="1" dirty="0">
              <a:solidFill>
                <a:schemeClr val="accent4">
                  <a:lumMod val="75000"/>
                </a:schemeClr>
              </a:solidFill>
            </a:endParaRPr>
          </a:p>
          <a:p>
            <a:pPr algn="just"/>
            <a:r>
              <a:rPr lang="cs-CZ" b="1" dirty="0"/>
              <a:t>při stanovení výše RP se vychází z denního vyměřovacího základu rodiče</a:t>
            </a:r>
            <a:r>
              <a:rPr lang="cs-CZ" dirty="0"/>
              <a:t>, který jej k žádosti doložil </a:t>
            </a:r>
            <a:r>
              <a:rPr lang="cs-CZ" dirty="0">
                <a:sym typeface="Wingdings 3" panose="05040102010807070707" pitchFamily="18" charset="2"/>
              </a:rPr>
              <a:t></a:t>
            </a:r>
            <a:r>
              <a:rPr lang="cs-CZ" dirty="0"/>
              <a:t> </a:t>
            </a:r>
            <a:r>
              <a:rPr lang="cs-CZ" b="1" dirty="0">
                <a:solidFill>
                  <a:schemeClr val="accent1"/>
                </a:solidFill>
              </a:rPr>
              <a:t>doloží-li denní vyměřovací základ oba rodiče vychází se z toho vyššího</a:t>
            </a:r>
          </a:p>
          <a:p>
            <a:pPr algn="just"/>
            <a:r>
              <a:rPr lang="cs-CZ" b="1" dirty="0"/>
              <a:t>volbu výše příspěvku </a:t>
            </a:r>
            <a:r>
              <a:rPr lang="cs-CZ" b="1" dirty="0">
                <a:solidFill>
                  <a:schemeClr val="accent2">
                    <a:lumMod val="75000"/>
                  </a:schemeClr>
                </a:solidFill>
              </a:rPr>
              <a:t>lze měnit po 3 kalendářních měsících</a:t>
            </a:r>
          </a:p>
          <a:p>
            <a:pPr algn="just"/>
            <a:r>
              <a:rPr lang="cs-CZ" b="1" dirty="0">
                <a:solidFill>
                  <a:schemeClr val="accent2">
                    <a:lumMod val="75000"/>
                  </a:schemeClr>
                </a:solidFill>
              </a:rPr>
              <a:t>příjem rodiče není v průběhu vyplácení dávky sledován </a:t>
            </a:r>
            <a:r>
              <a:rPr lang="cs-CZ" dirty="0"/>
              <a:t>a </a:t>
            </a:r>
            <a:r>
              <a:rPr lang="cs-CZ" b="1" dirty="0"/>
              <a:t>nezkoumá se ani nárok na podporu v nezaměstnanosti a při rekvalifikaci</a:t>
            </a:r>
          </a:p>
          <a:p>
            <a:pPr algn="just"/>
            <a:r>
              <a:rPr lang="cs-CZ" b="1" dirty="0"/>
              <a:t>pokud se v rodině narodí další dítě</a:t>
            </a:r>
            <a:r>
              <a:rPr lang="cs-CZ" dirty="0"/>
              <a:t>, </a:t>
            </a:r>
            <a:r>
              <a:rPr lang="cs-CZ" b="1" dirty="0">
                <a:solidFill>
                  <a:schemeClr val="accent2">
                    <a:lumMod val="75000"/>
                  </a:schemeClr>
                </a:solidFill>
              </a:rPr>
              <a:t>nárok</a:t>
            </a:r>
            <a:r>
              <a:rPr lang="cs-CZ" dirty="0"/>
              <a:t> na rodičovský příspěvek </a:t>
            </a:r>
            <a:r>
              <a:rPr lang="cs-CZ" b="1" dirty="0">
                <a:solidFill>
                  <a:schemeClr val="accent2">
                    <a:lumMod val="75000"/>
                  </a:schemeClr>
                </a:solidFill>
              </a:rPr>
              <a:t>na starší dítě zaniká </a:t>
            </a:r>
            <a:r>
              <a:rPr lang="cs-CZ" i="1" dirty="0">
                <a:solidFill>
                  <a:schemeClr val="tx1">
                    <a:lumMod val="75000"/>
                    <a:lumOff val="25000"/>
                  </a:schemeClr>
                </a:solidFill>
              </a:rPr>
              <a:t>(změnu je nezbytné </a:t>
            </a:r>
            <a:r>
              <a:rPr lang="cs-CZ" b="1" i="1" dirty="0">
                <a:solidFill>
                  <a:schemeClr val="tx1">
                    <a:lumMod val="75000"/>
                    <a:lumOff val="25000"/>
                  </a:schemeClr>
                </a:solidFill>
              </a:rPr>
              <a:t>ohlásit </a:t>
            </a:r>
            <a:r>
              <a:rPr lang="cs-CZ" i="1" dirty="0">
                <a:solidFill>
                  <a:schemeClr val="tx1">
                    <a:lumMod val="75000"/>
                    <a:lumOff val="25000"/>
                  </a:schemeClr>
                </a:solidFill>
              </a:rPr>
              <a:t>příslušnému orgánu, aby nevznikl přeplatek na dávce)</a:t>
            </a:r>
            <a:endParaRPr lang="cs-CZ" b="1" i="1" dirty="0">
              <a:solidFill>
                <a:schemeClr val="tx1">
                  <a:lumMod val="75000"/>
                  <a:lumOff val="25000"/>
                </a:schemeClr>
              </a:solidFill>
            </a:endParaRPr>
          </a:p>
          <a:p>
            <a:endParaRPr lang="cs-CZ" dirty="0"/>
          </a:p>
        </p:txBody>
      </p:sp>
    </p:spTree>
    <p:extLst>
      <p:ext uri="{BB962C8B-B14F-4D97-AF65-F5344CB8AC3E}">
        <p14:creationId xmlns:p14="http://schemas.microsoft.com/office/powerpoint/2010/main" val="199087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Základní principy rodinného hospodaření</a:t>
            </a:r>
          </a:p>
        </p:txBody>
      </p:sp>
      <p:sp>
        <p:nvSpPr>
          <p:cNvPr id="3" name="Zástupný symbol pro obsah 2"/>
          <p:cNvSpPr>
            <a:spLocks noGrp="1"/>
          </p:cNvSpPr>
          <p:nvPr>
            <p:ph idx="1"/>
          </p:nvPr>
        </p:nvSpPr>
        <p:spPr/>
        <p:txBody>
          <a:bodyPr>
            <a:normAutofit/>
          </a:bodyPr>
          <a:lstStyle/>
          <a:p>
            <a:pPr marL="0" indent="0">
              <a:buNone/>
            </a:pPr>
            <a:r>
              <a:rPr lang="cs-CZ" b="1" dirty="0"/>
              <a:t>Snížení nákladů zvýšení příjmů</a:t>
            </a:r>
          </a:p>
          <a:p>
            <a:pPr marL="0" indent="0">
              <a:buNone/>
            </a:pPr>
            <a:r>
              <a:rPr lang="cs-CZ" b="1" dirty="0"/>
              <a:t>Snížení zbytných výdajů</a:t>
            </a:r>
            <a:endParaRPr lang="cs-CZ" dirty="0"/>
          </a:p>
          <a:p>
            <a:pPr lvl="1"/>
            <a:r>
              <a:rPr lang="cs-CZ" dirty="0"/>
              <a:t>Snížení nákupu nezdravých potravin</a:t>
            </a:r>
          </a:p>
          <a:p>
            <a:pPr lvl="1"/>
            <a:r>
              <a:rPr lang="cs-CZ" dirty="0"/>
              <a:t>Nakupování nepotřebného oblečení, jen proto, že je zrovna v akci</a:t>
            </a:r>
          </a:p>
          <a:p>
            <a:pPr lvl="1"/>
            <a:r>
              <a:rPr lang="cs-CZ" dirty="0"/>
              <a:t>Obědy v restauraci</a:t>
            </a:r>
          </a:p>
          <a:p>
            <a:pPr lvl="1"/>
            <a:r>
              <a:rPr lang="cs-CZ" dirty="0"/>
              <a:t>Dovolená v zahraničí</a:t>
            </a:r>
          </a:p>
          <a:p>
            <a:pPr lvl="1"/>
            <a:r>
              <a:rPr lang="cs-CZ" dirty="0"/>
              <a:t>Omezení kouření a spotřeby alkoholu</a:t>
            </a:r>
          </a:p>
          <a:p>
            <a:pPr lvl="1"/>
            <a:r>
              <a:rPr lang="cs-CZ" dirty="0"/>
              <a:t>Zrušení nepotřebných předplatných – časopisy, hry, aplikace…</a:t>
            </a:r>
          </a:p>
          <a:p>
            <a:endParaRPr lang="cs-CZ" dirty="0"/>
          </a:p>
        </p:txBody>
      </p:sp>
    </p:spTree>
    <p:extLst>
      <p:ext uri="{BB962C8B-B14F-4D97-AF65-F5344CB8AC3E}">
        <p14:creationId xmlns:p14="http://schemas.microsoft.com/office/powerpoint/2010/main" val="263583133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2BFA7329-8EC3-44D9-B806-C33ED77CB629}"/>
              </a:ext>
            </a:extLst>
          </p:cNvPr>
          <p:cNvPicPr>
            <a:picLocks noChangeAspect="1"/>
          </p:cNvPicPr>
          <p:nvPr/>
        </p:nvPicPr>
        <p:blipFill rotWithShape="1">
          <a:blip r:embed="rId2"/>
          <a:srcRect l="18422" r="33409" b="1"/>
          <a:stretch/>
        </p:blipFill>
        <p:spPr>
          <a:xfrm>
            <a:off x="7026272"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sp>
        <p:nvSpPr>
          <p:cNvPr id="2" name="Nadpis 1">
            <a:extLst>
              <a:ext uri="{FF2B5EF4-FFF2-40B4-BE49-F238E27FC236}">
                <a16:creationId xmlns:a16="http://schemas.microsoft.com/office/drawing/2014/main" id="{5ED3B5D5-F9EC-4083-980B-67A49652F1D4}"/>
              </a:ext>
            </a:extLst>
          </p:cNvPr>
          <p:cNvSpPr>
            <a:spLocks noGrp="1"/>
          </p:cNvSpPr>
          <p:nvPr>
            <p:ph type="title"/>
          </p:nvPr>
        </p:nvSpPr>
        <p:spPr>
          <a:xfrm>
            <a:off x="150986" y="88641"/>
            <a:ext cx="5260680" cy="825759"/>
          </a:xfrm>
        </p:spPr>
        <p:txBody>
          <a:bodyPr>
            <a:normAutofit/>
          </a:bodyPr>
          <a:lstStyle/>
          <a:p>
            <a:pPr algn="l"/>
            <a:r>
              <a:rPr lang="cs-CZ" sz="3600" b="1" dirty="0">
                <a:solidFill>
                  <a:schemeClr val="accent1">
                    <a:lumMod val="75000"/>
                  </a:schemeClr>
                </a:solidFill>
                <a:effectLst>
                  <a:outerShdw blurRad="38100" dist="38100" dir="2700000" algn="tl">
                    <a:srgbClr val="000000">
                      <a:alpha val="43137"/>
                    </a:srgbClr>
                  </a:outerShdw>
                </a:effectLst>
              </a:rPr>
              <a:t>Pohřebné</a:t>
            </a:r>
            <a:endParaRPr lang="cs-CZ" sz="3600" dirty="0"/>
          </a:p>
        </p:txBody>
      </p:sp>
      <p:sp>
        <p:nvSpPr>
          <p:cNvPr id="9" name="Content Placeholder 8">
            <a:extLst>
              <a:ext uri="{FF2B5EF4-FFF2-40B4-BE49-F238E27FC236}">
                <a16:creationId xmlns:a16="http://schemas.microsoft.com/office/drawing/2014/main" id="{80970E26-D628-47F2-9667-72891DAF41FC}"/>
              </a:ext>
            </a:extLst>
          </p:cNvPr>
          <p:cNvSpPr>
            <a:spLocks noGrp="1"/>
          </p:cNvSpPr>
          <p:nvPr>
            <p:ph idx="1"/>
          </p:nvPr>
        </p:nvSpPr>
        <p:spPr>
          <a:xfrm>
            <a:off x="150985" y="914401"/>
            <a:ext cx="6081773" cy="5775648"/>
          </a:xfrm>
        </p:spPr>
        <p:txBody>
          <a:bodyPr anchor="t">
            <a:normAutofit/>
          </a:bodyPr>
          <a:lstStyle/>
          <a:p>
            <a:r>
              <a:rPr lang="cs-CZ" sz="2000" dirty="0"/>
              <a:t>dávka určená na náklady spojené s pohřbem</a:t>
            </a:r>
          </a:p>
          <a:p>
            <a:r>
              <a:rPr lang="cs-CZ" sz="2000" dirty="0"/>
              <a:t>dávka </a:t>
            </a:r>
            <a:r>
              <a:rPr lang="cs-CZ" sz="2000" b="1" dirty="0">
                <a:solidFill>
                  <a:schemeClr val="accent2">
                    <a:lumMod val="75000"/>
                  </a:schemeClr>
                </a:solidFill>
              </a:rPr>
              <a:t>jednorázová a netestovaná na příjmu</a:t>
            </a:r>
          </a:p>
          <a:p>
            <a:pPr marL="0" indent="0">
              <a:buNone/>
            </a:pPr>
            <a:endParaRPr lang="cs-CZ" sz="2000" b="1" dirty="0"/>
          </a:p>
          <a:p>
            <a:pPr marL="0" indent="0">
              <a:buNone/>
            </a:pPr>
            <a:r>
              <a:rPr lang="cs-CZ" b="1" dirty="0">
                <a:solidFill>
                  <a:schemeClr val="accent1"/>
                </a:solidFill>
                <a:effectLst>
                  <a:outerShdw blurRad="38100" dist="38100" dir="2700000" algn="tl">
                    <a:srgbClr val="000000">
                      <a:alpha val="43137"/>
                    </a:srgbClr>
                  </a:outerShdw>
                </a:effectLst>
              </a:rPr>
              <a:t>Podmínky nároku</a:t>
            </a:r>
          </a:p>
          <a:p>
            <a:r>
              <a:rPr lang="cs-CZ" sz="2000" b="1" dirty="0"/>
              <a:t>nárok má osoba, která vypravila pohřeb</a:t>
            </a:r>
            <a:r>
              <a:rPr lang="cs-CZ" sz="2000" dirty="0"/>
              <a:t>:</a:t>
            </a:r>
          </a:p>
          <a:p>
            <a:pPr marL="685800" lvl="1">
              <a:buClr>
                <a:schemeClr val="accent2">
                  <a:lumMod val="75000"/>
                </a:schemeClr>
              </a:buClr>
              <a:buSzPct val="100000"/>
              <a:buFont typeface="Wingdings" panose="05000000000000000000" pitchFamily="2" charset="2"/>
              <a:buChar char="ü"/>
            </a:pPr>
            <a:r>
              <a:rPr lang="cs-CZ" b="1" dirty="0">
                <a:solidFill>
                  <a:schemeClr val="accent2">
                    <a:lumMod val="75000"/>
                  </a:schemeClr>
                </a:solidFill>
              </a:rPr>
              <a:t>nezaopatřenému dítěti s trvalým pobytem v ČR</a:t>
            </a:r>
          </a:p>
          <a:p>
            <a:pPr marL="685800" lvl="1">
              <a:buClr>
                <a:schemeClr val="accent2">
                  <a:lumMod val="75000"/>
                </a:schemeClr>
              </a:buClr>
              <a:buSzPct val="100000"/>
              <a:buFont typeface="Wingdings" panose="05000000000000000000" pitchFamily="2" charset="2"/>
              <a:buChar char="ü"/>
            </a:pPr>
            <a:r>
              <a:rPr lang="cs-CZ" b="1" dirty="0">
                <a:solidFill>
                  <a:schemeClr val="accent2">
                    <a:lumMod val="75000"/>
                  </a:schemeClr>
                </a:solidFill>
              </a:rPr>
              <a:t>rodiči nezaopatřeného dítěte s trvalým pobytem v ČR</a:t>
            </a:r>
            <a:endParaRPr lang="cs-CZ" dirty="0">
              <a:solidFill>
                <a:schemeClr val="accent2">
                  <a:lumMod val="75000"/>
                </a:schemeClr>
              </a:solidFill>
            </a:endParaRPr>
          </a:p>
          <a:p>
            <a:pPr marL="0" indent="0">
              <a:buNone/>
            </a:pPr>
            <a:r>
              <a:rPr lang="cs-CZ" sz="2000" dirty="0">
                <a:sym typeface="Wingdings 3" panose="05040102010807070707" pitchFamily="18" charset="2"/>
              </a:rPr>
              <a:t> </a:t>
            </a:r>
            <a:r>
              <a:rPr lang="cs-CZ" sz="2000" dirty="0"/>
              <a:t>nárok lze uplatnit do 1 roku od data úmrtí osoby</a:t>
            </a:r>
          </a:p>
          <a:p>
            <a:pPr marL="0" indent="0">
              <a:buNone/>
            </a:pPr>
            <a:r>
              <a:rPr lang="cs-CZ" sz="2000" b="1" dirty="0"/>
              <a:t> </a:t>
            </a:r>
            <a:endParaRPr lang="cs-CZ" sz="2000" dirty="0"/>
          </a:p>
          <a:p>
            <a:pPr marL="0" indent="0">
              <a:buNone/>
            </a:pPr>
            <a:r>
              <a:rPr lang="cs-CZ" b="1" dirty="0">
                <a:solidFill>
                  <a:schemeClr val="accent1"/>
                </a:solidFill>
                <a:effectLst>
                  <a:outerShdw blurRad="38100" dist="38100" dir="2700000" algn="tl">
                    <a:srgbClr val="000000">
                      <a:alpha val="43137"/>
                    </a:srgbClr>
                  </a:outerShdw>
                </a:effectLst>
              </a:rPr>
              <a:t>Výše dávky</a:t>
            </a:r>
            <a:endParaRPr lang="cs-CZ" dirty="0">
              <a:solidFill>
                <a:schemeClr val="accent1"/>
              </a:solidFill>
              <a:effectLst>
                <a:outerShdw blurRad="38100" dist="38100" dir="2700000" algn="tl">
                  <a:srgbClr val="000000">
                    <a:alpha val="43137"/>
                  </a:srgbClr>
                </a:outerShdw>
              </a:effectLst>
            </a:endParaRPr>
          </a:p>
          <a:p>
            <a:r>
              <a:rPr lang="cs-CZ" sz="2000" dirty="0"/>
              <a:t>pohřebného </a:t>
            </a:r>
            <a:r>
              <a:rPr lang="cs-CZ" sz="2000" b="1" dirty="0">
                <a:solidFill>
                  <a:schemeClr val="accent4">
                    <a:lumMod val="75000"/>
                  </a:schemeClr>
                </a:solidFill>
              </a:rPr>
              <a:t>činí 5000 Kč</a:t>
            </a:r>
            <a:endParaRPr lang="cs-CZ" sz="2000" dirty="0">
              <a:solidFill>
                <a:schemeClr val="accent4">
                  <a:lumMod val="75000"/>
                </a:schemeClr>
              </a:solidFill>
            </a:endParaRPr>
          </a:p>
          <a:p>
            <a:endParaRPr lang="en-US" sz="2000" dirty="0"/>
          </a:p>
        </p:txBody>
      </p:sp>
    </p:spTree>
    <p:extLst>
      <p:ext uri="{BB962C8B-B14F-4D97-AF65-F5344CB8AC3E}">
        <p14:creationId xmlns:p14="http://schemas.microsoft.com/office/powerpoint/2010/main" val="114119611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ADCBA3-3D97-4468-B624-C64B7646EF61}"/>
              </a:ext>
            </a:extLst>
          </p:cNvPr>
          <p:cNvSpPr>
            <a:spLocks noGrp="1"/>
          </p:cNvSpPr>
          <p:nvPr>
            <p:ph type="title"/>
          </p:nvPr>
        </p:nvSpPr>
        <p:spPr>
          <a:xfrm>
            <a:off x="1484310" y="98572"/>
            <a:ext cx="10018713" cy="614494"/>
          </a:xfrm>
        </p:spPr>
        <p:txBody>
          <a:bodyPr>
            <a:noAutofit/>
          </a:bodyPr>
          <a:lstStyle/>
          <a:p>
            <a:pPr algn="l"/>
            <a:r>
              <a:rPr lang="cs-CZ" sz="3600" b="1" dirty="0">
                <a:solidFill>
                  <a:schemeClr val="accent4"/>
                </a:solidFill>
                <a:effectLst>
                  <a:outerShdw blurRad="38100" dist="38100" dir="2700000" algn="tl">
                    <a:srgbClr val="000000">
                      <a:alpha val="43137"/>
                    </a:srgbClr>
                  </a:outerShdw>
                </a:effectLst>
              </a:rPr>
              <a:t>Dávky pěstounské péče</a:t>
            </a:r>
          </a:p>
        </p:txBody>
      </p:sp>
      <p:sp>
        <p:nvSpPr>
          <p:cNvPr id="3" name="Zástupný obsah 2">
            <a:extLst>
              <a:ext uri="{FF2B5EF4-FFF2-40B4-BE49-F238E27FC236}">
                <a16:creationId xmlns:a16="http://schemas.microsoft.com/office/drawing/2014/main" id="{AE7D747A-B6B5-4274-AD92-964202A96AC5}"/>
              </a:ext>
            </a:extLst>
          </p:cNvPr>
          <p:cNvSpPr>
            <a:spLocks noGrp="1"/>
          </p:cNvSpPr>
          <p:nvPr>
            <p:ph idx="1"/>
          </p:nvPr>
        </p:nvSpPr>
        <p:spPr>
          <a:xfrm>
            <a:off x="1484310" y="713066"/>
            <a:ext cx="10018713" cy="5838735"/>
          </a:xfrm>
        </p:spPr>
        <p:txBody>
          <a:bodyPr anchor="t">
            <a:normAutofit fontScale="77500" lnSpcReduction="20000"/>
          </a:bodyPr>
          <a:lstStyle/>
          <a:p>
            <a:pPr algn="just"/>
            <a:r>
              <a:rPr lang="cs-CZ" sz="2900" dirty="0"/>
              <a:t>upravuje </a:t>
            </a:r>
            <a:r>
              <a:rPr lang="cs-CZ" sz="2900" b="1" dirty="0">
                <a:solidFill>
                  <a:schemeClr val="accent1"/>
                </a:solidFill>
              </a:rPr>
              <a:t>zákon č. 111/1999 Sb., o sociálně-právní ochraně dětí, ve znění pozdějších předpisů</a:t>
            </a:r>
          </a:p>
          <a:p>
            <a:pPr algn="just"/>
            <a:r>
              <a:rPr lang="cs-CZ" sz="2900" dirty="0"/>
              <a:t>na dávky </a:t>
            </a:r>
            <a:r>
              <a:rPr lang="cs-CZ" sz="2900" b="1" dirty="0"/>
              <a:t>mají nárok lidé, kteří se v rámci náhradní rodinné péče starají o nezaopatřené děti </a:t>
            </a:r>
            <a:r>
              <a:rPr lang="cs-CZ" sz="2900" dirty="0">
                <a:sym typeface="Wingdings 3" panose="05040102010807070707" pitchFamily="18" charset="2"/>
              </a:rPr>
              <a:t> </a:t>
            </a:r>
            <a:r>
              <a:rPr lang="cs-CZ" sz="2900" dirty="0"/>
              <a:t>jedná se o </a:t>
            </a:r>
            <a:r>
              <a:rPr lang="cs-CZ" sz="2900" b="1" dirty="0">
                <a:solidFill>
                  <a:schemeClr val="accent2">
                    <a:lumMod val="75000"/>
                  </a:schemeClr>
                </a:solidFill>
              </a:rPr>
              <a:t>osoby v evidenci </a:t>
            </a:r>
            <a:r>
              <a:rPr lang="cs-CZ" sz="2900" dirty="0"/>
              <a:t>(</a:t>
            </a:r>
            <a:r>
              <a:rPr lang="cs-CZ" sz="2900" i="1" dirty="0"/>
              <a:t>registrované jako pěstouni na přechodnou dobu</a:t>
            </a:r>
            <a:r>
              <a:rPr lang="cs-CZ" sz="2900" dirty="0"/>
              <a:t>) nebo </a:t>
            </a:r>
            <a:r>
              <a:rPr lang="cs-CZ" sz="2900" b="1" dirty="0">
                <a:solidFill>
                  <a:schemeClr val="accent2">
                    <a:lumMod val="75000"/>
                  </a:schemeClr>
                </a:solidFill>
              </a:rPr>
              <a:t>pečující osoby </a:t>
            </a:r>
            <a:r>
              <a:rPr lang="cs-CZ" sz="2900" i="1" dirty="0">
                <a:solidFill>
                  <a:schemeClr val="tx1">
                    <a:lumMod val="75000"/>
                    <a:lumOff val="25000"/>
                  </a:schemeClr>
                </a:solidFill>
              </a:rPr>
              <a:t>(dlouhodobí pěstouni, poručníci, pečující v předpěstounské péči)</a:t>
            </a:r>
          </a:p>
          <a:p>
            <a:pPr algn="just"/>
            <a:r>
              <a:rPr lang="cs-CZ" sz="2900" dirty="0"/>
              <a:t>dávky </a:t>
            </a:r>
            <a:r>
              <a:rPr lang="cs-CZ" sz="2900" b="1" dirty="0"/>
              <a:t>slouží jako odměna pěstounům za jejich činnost </a:t>
            </a:r>
            <a:r>
              <a:rPr lang="cs-CZ" sz="2900" i="1" dirty="0">
                <a:solidFill>
                  <a:schemeClr val="tx1">
                    <a:lumMod val="75000"/>
                    <a:lumOff val="25000"/>
                  </a:schemeClr>
                </a:solidFill>
              </a:rPr>
              <a:t>(ne všechny dávky slouží pro obě kategorie pěstounů)</a:t>
            </a:r>
            <a:endParaRPr lang="cs-CZ" sz="2000" b="1" dirty="0"/>
          </a:p>
          <a:p>
            <a:pPr marL="0" indent="0">
              <a:buNone/>
            </a:pPr>
            <a:r>
              <a:rPr lang="cs-CZ" sz="3800" b="1" dirty="0">
                <a:solidFill>
                  <a:schemeClr val="accent1"/>
                </a:solidFill>
                <a:effectLst>
                  <a:outerShdw blurRad="38100" dist="38100" dir="2700000" algn="tl">
                    <a:srgbClr val="000000">
                      <a:alpha val="43137"/>
                    </a:srgbClr>
                  </a:outerShdw>
                </a:effectLst>
              </a:rPr>
              <a:t>Podmínky nároku</a:t>
            </a:r>
          </a:p>
          <a:p>
            <a:pPr algn="just"/>
            <a:r>
              <a:rPr lang="cs-CZ" sz="2900" b="1" dirty="0"/>
              <a:t>společná podmínka </a:t>
            </a:r>
            <a:r>
              <a:rPr lang="cs-CZ" sz="2900" dirty="0"/>
              <a:t>pro všechny pěstouny je mít </a:t>
            </a:r>
            <a:r>
              <a:rPr lang="cs-CZ" sz="2900" b="1" dirty="0"/>
              <a:t>bydliště na území ČR </a:t>
            </a:r>
            <a:r>
              <a:rPr lang="cs-CZ" sz="2900" i="1" dirty="0">
                <a:solidFill>
                  <a:schemeClr val="tx1">
                    <a:lumMod val="75000"/>
                    <a:lumOff val="25000"/>
                  </a:schemeClr>
                </a:solidFill>
              </a:rPr>
              <a:t>(u cizinců povolení k trvalému pobytu) </a:t>
            </a:r>
            <a:r>
              <a:rPr lang="cs-CZ" sz="2900" dirty="0"/>
              <a:t>=&gt; ojediněle může být tato podmínka prominuta MPSV</a:t>
            </a:r>
          </a:p>
          <a:p>
            <a:pPr algn="just"/>
            <a:r>
              <a:rPr lang="cs-CZ" sz="2900" dirty="0"/>
              <a:t>dávky jsou </a:t>
            </a:r>
            <a:r>
              <a:rPr lang="cs-CZ" sz="2900" b="1" dirty="0">
                <a:solidFill>
                  <a:schemeClr val="accent2">
                    <a:lumMod val="75000"/>
                  </a:schemeClr>
                </a:solidFill>
              </a:rPr>
              <a:t>vypláceny</a:t>
            </a:r>
            <a:r>
              <a:rPr lang="cs-CZ" sz="2900" dirty="0">
                <a:solidFill>
                  <a:schemeClr val="accent2">
                    <a:lumMod val="75000"/>
                  </a:schemeClr>
                </a:solidFill>
              </a:rPr>
              <a:t> </a:t>
            </a:r>
            <a:r>
              <a:rPr lang="cs-CZ" sz="2900" b="1" dirty="0">
                <a:solidFill>
                  <a:schemeClr val="accent2">
                    <a:lumMod val="75000"/>
                  </a:schemeClr>
                </a:solidFill>
              </a:rPr>
              <a:t>na základě rozsudku</a:t>
            </a:r>
            <a:r>
              <a:rPr lang="cs-CZ" sz="2900" dirty="0">
                <a:solidFill>
                  <a:schemeClr val="accent2">
                    <a:lumMod val="75000"/>
                  </a:schemeClr>
                </a:solidFill>
              </a:rPr>
              <a:t> </a:t>
            </a:r>
            <a:r>
              <a:rPr lang="cs-CZ" sz="2900" dirty="0"/>
              <a:t>soudu o svěření dítěte do pěstounské péče </a:t>
            </a:r>
            <a:r>
              <a:rPr lang="cs-CZ" sz="2900" i="1" dirty="0">
                <a:solidFill>
                  <a:schemeClr val="tx1">
                    <a:lumMod val="75000"/>
                    <a:lumOff val="25000"/>
                  </a:schemeClr>
                </a:solidFill>
              </a:rPr>
              <a:t>(vykonavatelnost, právní moc) </a:t>
            </a:r>
            <a:r>
              <a:rPr lang="cs-CZ" sz="2900" dirty="0"/>
              <a:t>nebo </a:t>
            </a:r>
            <a:r>
              <a:rPr lang="cs-CZ" sz="2900" b="1" dirty="0">
                <a:solidFill>
                  <a:schemeClr val="accent2">
                    <a:lumMod val="75000"/>
                  </a:schemeClr>
                </a:solidFill>
              </a:rPr>
              <a:t>na základě předběžného opatření</a:t>
            </a:r>
            <a:endParaRPr lang="cs-CZ" sz="2900" dirty="0">
              <a:solidFill>
                <a:schemeClr val="accent2">
                  <a:lumMod val="75000"/>
                </a:schemeClr>
              </a:solidFill>
            </a:endParaRPr>
          </a:p>
          <a:p>
            <a:pPr marL="0" indent="0">
              <a:buNone/>
            </a:pPr>
            <a:r>
              <a:rPr lang="cs-CZ" sz="2000" dirty="0"/>
              <a:t> </a:t>
            </a:r>
          </a:p>
          <a:p>
            <a:pPr marL="0" indent="0">
              <a:buNone/>
            </a:pPr>
            <a:r>
              <a:rPr lang="cs-CZ" sz="2900" u="sng" dirty="0"/>
              <a:t>Formy pěstounské péče</a:t>
            </a:r>
          </a:p>
          <a:p>
            <a:pPr lvl="1">
              <a:buClr>
                <a:schemeClr val="accent4">
                  <a:lumMod val="75000"/>
                </a:schemeClr>
              </a:buClr>
              <a:buSzPct val="100000"/>
              <a:buFont typeface="Wingdings" panose="05000000000000000000" pitchFamily="2" charset="2"/>
              <a:buChar char="ü"/>
            </a:pPr>
            <a:r>
              <a:rPr lang="cs-CZ" sz="2900" b="1" dirty="0">
                <a:solidFill>
                  <a:schemeClr val="accent4">
                    <a:lumMod val="75000"/>
                  </a:schemeClr>
                </a:solidFill>
              </a:rPr>
              <a:t>Předpěstounská péče </a:t>
            </a:r>
            <a:r>
              <a:rPr lang="cs-CZ" sz="2900" i="1" dirty="0">
                <a:solidFill>
                  <a:schemeClr val="tx1">
                    <a:lumMod val="75000"/>
                    <a:lumOff val="25000"/>
                  </a:schemeClr>
                </a:solidFill>
              </a:rPr>
              <a:t>(musí být usnesení soudu – v praxi minimálně)</a:t>
            </a:r>
            <a:endParaRPr lang="cs-CZ" sz="2900" dirty="0">
              <a:solidFill>
                <a:schemeClr val="tx1">
                  <a:lumMod val="75000"/>
                  <a:lumOff val="25000"/>
                </a:schemeClr>
              </a:solidFill>
            </a:endParaRPr>
          </a:p>
          <a:p>
            <a:pPr lvl="1">
              <a:buClr>
                <a:schemeClr val="accent4">
                  <a:lumMod val="75000"/>
                </a:schemeClr>
              </a:buClr>
              <a:buSzPct val="100000"/>
              <a:buFont typeface="Wingdings" panose="05000000000000000000" pitchFamily="2" charset="2"/>
              <a:buChar char="ü"/>
            </a:pPr>
            <a:r>
              <a:rPr lang="cs-CZ" sz="2900" b="1" dirty="0">
                <a:solidFill>
                  <a:schemeClr val="accent4">
                    <a:lumMod val="75000"/>
                  </a:schemeClr>
                </a:solidFill>
              </a:rPr>
              <a:t>Pěstounská péče </a:t>
            </a:r>
            <a:r>
              <a:rPr lang="cs-CZ" sz="2900" i="1" dirty="0">
                <a:solidFill>
                  <a:schemeClr val="tx1">
                    <a:lumMod val="75000"/>
                    <a:lumOff val="25000"/>
                  </a:schemeClr>
                </a:solidFill>
              </a:rPr>
              <a:t>(obvykle v praxi)</a:t>
            </a:r>
            <a:endParaRPr lang="cs-CZ" sz="2900" dirty="0">
              <a:solidFill>
                <a:schemeClr val="tx1">
                  <a:lumMod val="75000"/>
                  <a:lumOff val="25000"/>
                </a:schemeClr>
              </a:solidFill>
            </a:endParaRPr>
          </a:p>
          <a:p>
            <a:pPr lvl="1">
              <a:buClr>
                <a:schemeClr val="accent4">
                  <a:lumMod val="75000"/>
                </a:schemeClr>
              </a:buClr>
              <a:buSzPct val="100000"/>
              <a:buFont typeface="Wingdings" panose="05000000000000000000" pitchFamily="2" charset="2"/>
              <a:buChar char="ü"/>
            </a:pPr>
            <a:r>
              <a:rPr lang="cs-CZ" sz="2900" b="1" dirty="0">
                <a:solidFill>
                  <a:schemeClr val="accent4">
                    <a:lumMod val="75000"/>
                  </a:schemeClr>
                </a:solidFill>
              </a:rPr>
              <a:t>Poručenství </a:t>
            </a:r>
            <a:r>
              <a:rPr lang="cs-CZ" sz="2900" i="1" dirty="0">
                <a:solidFill>
                  <a:schemeClr val="tx1">
                    <a:lumMod val="75000"/>
                    <a:lumOff val="25000"/>
                  </a:schemeClr>
                </a:solidFill>
              </a:rPr>
              <a:t>(rozsudek o jmenování osoby poručníkem)</a:t>
            </a:r>
            <a:endParaRPr lang="cs-CZ" sz="2900" dirty="0">
              <a:solidFill>
                <a:schemeClr val="tx1">
                  <a:lumMod val="75000"/>
                  <a:lumOff val="25000"/>
                </a:schemeClr>
              </a:solidFill>
            </a:endParaRPr>
          </a:p>
          <a:p>
            <a:pPr lvl="1">
              <a:buClr>
                <a:schemeClr val="accent4">
                  <a:lumMod val="75000"/>
                </a:schemeClr>
              </a:buClr>
              <a:buSzPct val="100000"/>
              <a:buFont typeface="Wingdings" panose="05000000000000000000" pitchFamily="2" charset="2"/>
              <a:buChar char="ü"/>
            </a:pPr>
            <a:r>
              <a:rPr lang="cs-CZ" sz="2900" b="1" dirty="0">
                <a:solidFill>
                  <a:schemeClr val="accent4">
                    <a:lumMod val="75000"/>
                  </a:schemeClr>
                </a:solidFill>
              </a:rPr>
              <a:t>Pěstounská péče na přechodnou dobu</a:t>
            </a:r>
            <a:endParaRPr lang="cs-CZ" sz="2900" dirty="0">
              <a:solidFill>
                <a:schemeClr val="accent4">
                  <a:lumMod val="75000"/>
                </a:schemeClr>
              </a:solidFill>
            </a:endParaRPr>
          </a:p>
          <a:p>
            <a:endParaRPr lang="cs-CZ" dirty="0"/>
          </a:p>
        </p:txBody>
      </p:sp>
    </p:spTree>
    <p:extLst>
      <p:ext uri="{BB962C8B-B14F-4D97-AF65-F5344CB8AC3E}">
        <p14:creationId xmlns:p14="http://schemas.microsoft.com/office/powerpoint/2010/main" val="79192913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ADCBA3-3D97-4468-B624-C64B7646EF61}"/>
              </a:ext>
            </a:extLst>
          </p:cNvPr>
          <p:cNvSpPr>
            <a:spLocks noGrp="1"/>
          </p:cNvSpPr>
          <p:nvPr>
            <p:ph type="title"/>
          </p:nvPr>
        </p:nvSpPr>
        <p:spPr>
          <a:xfrm>
            <a:off x="1484310" y="98572"/>
            <a:ext cx="10018713" cy="614494"/>
          </a:xfrm>
        </p:spPr>
        <p:txBody>
          <a:bodyPr>
            <a:noAutofit/>
          </a:bodyPr>
          <a:lstStyle/>
          <a:p>
            <a:pPr algn="l"/>
            <a:r>
              <a:rPr lang="cs-CZ" sz="3600" b="1" dirty="0">
                <a:solidFill>
                  <a:schemeClr val="accent4"/>
                </a:solidFill>
                <a:effectLst>
                  <a:outerShdw blurRad="38100" dist="38100" dir="2700000" algn="tl">
                    <a:srgbClr val="000000">
                      <a:alpha val="43137"/>
                    </a:srgbClr>
                  </a:outerShdw>
                </a:effectLst>
              </a:rPr>
              <a:t>Dávky pěstounské péče</a:t>
            </a:r>
          </a:p>
        </p:txBody>
      </p:sp>
      <p:graphicFrame>
        <p:nvGraphicFramePr>
          <p:cNvPr id="4" name="Zástupný obsah 3">
            <a:extLst>
              <a:ext uri="{FF2B5EF4-FFF2-40B4-BE49-F238E27FC236}">
                <a16:creationId xmlns:a16="http://schemas.microsoft.com/office/drawing/2014/main" id="{6AEB9C47-64F5-45E1-B718-E90C1751F0CF}"/>
              </a:ext>
            </a:extLst>
          </p:cNvPr>
          <p:cNvGraphicFramePr>
            <a:graphicFrameLocks noGrp="1"/>
          </p:cNvGraphicFramePr>
          <p:nvPr>
            <p:ph idx="1"/>
          </p:nvPr>
        </p:nvGraphicFramePr>
        <p:xfrm>
          <a:off x="1484309" y="713066"/>
          <a:ext cx="10621005" cy="5712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150311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636687-5733-4116-A9A8-D0205BDAE324}"/>
              </a:ext>
            </a:extLst>
          </p:cNvPr>
          <p:cNvSpPr>
            <a:spLocks noGrp="1"/>
          </p:cNvSpPr>
          <p:nvPr>
            <p:ph type="title"/>
          </p:nvPr>
        </p:nvSpPr>
        <p:spPr>
          <a:xfrm>
            <a:off x="1484309" y="90183"/>
            <a:ext cx="10018713" cy="606104"/>
          </a:xfrm>
        </p:spPr>
        <p:txBody>
          <a:bodyPr>
            <a:noAutofit/>
          </a:bodyPr>
          <a:lstStyle/>
          <a:p>
            <a:pPr algn="l"/>
            <a:r>
              <a:rPr lang="cs-CZ" sz="3600" b="1" dirty="0">
                <a:solidFill>
                  <a:schemeClr val="accent4"/>
                </a:solidFill>
                <a:effectLst>
                  <a:outerShdw blurRad="38100" dist="38100" dir="2700000" algn="tl">
                    <a:srgbClr val="000000">
                      <a:alpha val="43137"/>
                    </a:srgbClr>
                  </a:outerShdw>
                </a:effectLst>
              </a:rPr>
              <a:t>Příspěvek při převzetí dítěte</a:t>
            </a:r>
          </a:p>
        </p:txBody>
      </p:sp>
      <p:sp>
        <p:nvSpPr>
          <p:cNvPr id="3" name="Zástupný obsah 2">
            <a:extLst>
              <a:ext uri="{FF2B5EF4-FFF2-40B4-BE49-F238E27FC236}">
                <a16:creationId xmlns:a16="http://schemas.microsoft.com/office/drawing/2014/main" id="{A208ED50-6B24-434D-9627-B859A0CCBF0C}"/>
              </a:ext>
            </a:extLst>
          </p:cNvPr>
          <p:cNvSpPr>
            <a:spLocks noGrp="1"/>
          </p:cNvSpPr>
          <p:nvPr>
            <p:ph idx="1"/>
          </p:nvPr>
        </p:nvSpPr>
        <p:spPr>
          <a:xfrm>
            <a:off x="1484310" y="838899"/>
            <a:ext cx="10495169" cy="5654180"/>
          </a:xfrm>
        </p:spPr>
        <p:txBody>
          <a:bodyPr anchor="t"/>
          <a:lstStyle/>
          <a:p>
            <a:pPr algn="just"/>
            <a:r>
              <a:rPr lang="cs-CZ" dirty="0"/>
              <a:t>vyplácí se </a:t>
            </a:r>
            <a:r>
              <a:rPr lang="cs-CZ" b="1" dirty="0"/>
              <a:t>osobě, která převzala dítě do trvalé pěstounské péče </a:t>
            </a:r>
            <a:r>
              <a:rPr lang="cs-CZ" i="1" dirty="0">
                <a:solidFill>
                  <a:schemeClr val="tx1">
                    <a:lumMod val="75000"/>
                    <a:lumOff val="25000"/>
                  </a:schemeClr>
                </a:solidFill>
              </a:rPr>
              <a:t>(nenáleží pěstounům na přechodnou dobu)</a:t>
            </a:r>
            <a:endParaRPr lang="cs-CZ" dirty="0">
              <a:solidFill>
                <a:schemeClr val="tx1">
                  <a:lumMod val="75000"/>
                  <a:lumOff val="25000"/>
                </a:schemeClr>
              </a:solidFill>
            </a:endParaRPr>
          </a:p>
          <a:p>
            <a:r>
              <a:rPr lang="cs-CZ" b="1" dirty="0">
                <a:solidFill>
                  <a:schemeClr val="accent2">
                    <a:lumMod val="75000"/>
                  </a:schemeClr>
                </a:solidFill>
              </a:rPr>
              <a:t>jednorázová dávka</a:t>
            </a:r>
            <a:r>
              <a:rPr lang="cs-CZ" dirty="0"/>
              <a:t>, jejíž </a:t>
            </a:r>
            <a:r>
              <a:rPr lang="cs-CZ" b="1" dirty="0"/>
              <a:t>výše se určuje podle věku dítěte</a:t>
            </a:r>
          </a:p>
          <a:p>
            <a:pPr marL="0" indent="0">
              <a:buNone/>
            </a:pPr>
            <a:endParaRPr lang="cs-CZ" dirty="0"/>
          </a:p>
        </p:txBody>
      </p:sp>
      <p:graphicFrame>
        <p:nvGraphicFramePr>
          <p:cNvPr id="4" name="Tabulka 4">
            <a:extLst>
              <a:ext uri="{FF2B5EF4-FFF2-40B4-BE49-F238E27FC236}">
                <a16:creationId xmlns:a16="http://schemas.microsoft.com/office/drawing/2014/main" id="{FE57CDFA-8381-48D5-BA64-AFA506275471}"/>
              </a:ext>
            </a:extLst>
          </p:cNvPr>
          <p:cNvGraphicFramePr>
            <a:graphicFrameLocks noGrp="1"/>
          </p:cNvGraphicFramePr>
          <p:nvPr>
            <p:extLst/>
          </p:nvPr>
        </p:nvGraphicFramePr>
        <p:xfrm>
          <a:off x="1711354" y="2687318"/>
          <a:ext cx="9791668" cy="2799080"/>
        </p:xfrm>
        <a:graphic>
          <a:graphicData uri="http://schemas.openxmlformats.org/drawingml/2006/table">
            <a:tbl>
              <a:tblPr firstRow="1" bandRow="1">
                <a:tableStyleId>{E929F9F4-4A8F-4326-A1B4-22849713DDAB}</a:tableStyleId>
              </a:tblPr>
              <a:tblGrid>
                <a:gridCol w="4916818">
                  <a:extLst>
                    <a:ext uri="{9D8B030D-6E8A-4147-A177-3AD203B41FA5}">
                      <a16:colId xmlns:a16="http://schemas.microsoft.com/office/drawing/2014/main" val="3834263216"/>
                    </a:ext>
                  </a:extLst>
                </a:gridCol>
                <a:gridCol w="4874850">
                  <a:extLst>
                    <a:ext uri="{9D8B030D-6E8A-4147-A177-3AD203B41FA5}">
                      <a16:colId xmlns:a16="http://schemas.microsoft.com/office/drawing/2014/main" val="3999517075"/>
                    </a:ext>
                  </a:extLst>
                </a:gridCol>
              </a:tblGrid>
              <a:tr h="699770">
                <a:tc>
                  <a:txBody>
                    <a:bodyPr/>
                    <a:lstStyle/>
                    <a:p>
                      <a:pPr algn="ctr"/>
                      <a:r>
                        <a:rPr lang="cs-CZ" sz="2400" dirty="0"/>
                        <a:t>Věk dítěte</a:t>
                      </a:r>
                    </a:p>
                  </a:txBody>
                  <a:tcPr/>
                </a:tc>
                <a:tc>
                  <a:txBody>
                    <a:bodyPr/>
                    <a:lstStyle/>
                    <a:p>
                      <a:pPr algn="ctr"/>
                      <a:r>
                        <a:rPr lang="cs-CZ" sz="2400" dirty="0"/>
                        <a:t>Výše příspěvku</a:t>
                      </a:r>
                    </a:p>
                  </a:txBody>
                  <a:tcPr/>
                </a:tc>
                <a:extLst>
                  <a:ext uri="{0D108BD9-81ED-4DB2-BD59-A6C34878D82A}">
                    <a16:rowId xmlns:a16="http://schemas.microsoft.com/office/drawing/2014/main" val="2634614087"/>
                  </a:ext>
                </a:extLst>
              </a:tr>
              <a:tr h="699770">
                <a:tc>
                  <a:txBody>
                    <a:bodyPr/>
                    <a:lstStyle/>
                    <a:p>
                      <a:pPr algn="ctr"/>
                      <a:r>
                        <a:rPr lang="cs-CZ" sz="2400" dirty="0">
                          <a:solidFill>
                            <a:schemeClr val="tx1"/>
                          </a:solidFill>
                        </a:rPr>
                        <a:t>do 6 let</a:t>
                      </a:r>
                    </a:p>
                  </a:txBody>
                  <a:tcPr/>
                </a:tc>
                <a:tc>
                  <a:txBody>
                    <a:bodyPr/>
                    <a:lstStyle/>
                    <a:p>
                      <a:pPr algn="r">
                        <a:lnSpc>
                          <a:spcPct val="107000"/>
                        </a:lnSpc>
                        <a:spcAft>
                          <a:spcPts val="0"/>
                        </a:spcAft>
                      </a:pPr>
                      <a:r>
                        <a:rPr lang="cs-CZ" sz="2400" b="1" u="none" strike="noStrike" dirty="0">
                          <a:effectLst/>
                        </a:rPr>
                        <a:t>8 000 Kč</a:t>
                      </a:r>
                      <a:endParaRPr lang="cs-CZ"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35757262"/>
                  </a:ext>
                </a:extLst>
              </a:tr>
              <a:tr h="699770">
                <a:tc>
                  <a:txBody>
                    <a:bodyPr/>
                    <a:lstStyle/>
                    <a:p>
                      <a:pPr algn="ctr"/>
                      <a:r>
                        <a:rPr lang="cs-CZ" sz="2400" dirty="0">
                          <a:solidFill>
                            <a:schemeClr val="tx1"/>
                          </a:solidFill>
                        </a:rPr>
                        <a:t>6 – 12 let</a:t>
                      </a:r>
                    </a:p>
                  </a:txBody>
                  <a:tcPr/>
                </a:tc>
                <a:tc>
                  <a:txBody>
                    <a:bodyPr/>
                    <a:lstStyle/>
                    <a:p>
                      <a:pPr algn="r">
                        <a:lnSpc>
                          <a:spcPct val="107000"/>
                        </a:lnSpc>
                        <a:spcAft>
                          <a:spcPts val="0"/>
                        </a:spcAft>
                      </a:pPr>
                      <a:r>
                        <a:rPr lang="cs-CZ" sz="2400" b="1" u="none" strike="noStrike" dirty="0">
                          <a:effectLst/>
                        </a:rPr>
                        <a:t>9 000 Kč</a:t>
                      </a:r>
                      <a:endParaRPr lang="cs-CZ"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95305314"/>
                  </a:ext>
                </a:extLst>
              </a:tr>
              <a:tr h="699770">
                <a:tc>
                  <a:txBody>
                    <a:bodyPr/>
                    <a:lstStyle/>
                    <a:p>
                      <a:pPr algn="ctr"/>
                      <a:r>
                        <a:rPr lang="cs-CZ" sz="2400" dirty="0">
                          <a:solidFill>
                            <a:schemeClr val="tx1"/>
                          </a:solidFill>
                        </a:rPr>
                        <a:t>12 – 18 let</a:t>
                      </a:r>
                    </a:p>
                  </a:txBody>
                  <a:tcPr/>
                </a:tc>
                <a:tc>
                  <a:txBody>
                    <a:bodyPr/>
                    <a:lstStyle/>
                    <a:p>
                      <a:pPr algn="r">
                        <a:lnSpc>
                          <a:spcPct val="107000"/>
                        </a:lnSpc>
                        <a:spcAft>
                          <a:spcPts val="0"/>
                        </a:spcAft>
                      </a:pPr>
                      <a:r>
                        <a:rPr lang="cs-CZ" sz="2400" b="1" u="none" strike="noStrike" dirty="0">
                          <a:effectLst/>
                        </a:rPr>
                        <a:t>10 000 Kč</a:t>
                      </a:r>
                      <a:endParaRPr lang="cs-CZ"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7037184"/>
                  </a:ext>
                </a:extLst>
              </a:tr>
            </a:tbl>
          </a:graphicData>
        </a:graphic>
      </p:graphicFrame>
    </p:spTree>
    <p:extLst>
      <p:ext uri="{BB962C8B-B14F-4D97-AF65-F5344CB8AC3E}">
        <p14:creationId xmlns:p14="http://schemas.microsoft.com/office/powerpoint/2010/main" val="213033281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2AE4B2-393F-4209-880B-CA2C45D94C06}"/>
              </a:ext>
            </a:extLst>
          </p:cNvPr>
          <p:cNvSpPr>
            <a:spLocks noGrp="1"/>
          </p:cNvSpPr>
          <p:nvPr>
            <p:ph type="title"/>
          </p:nvPr>
        </p:nvSpPr>
        <p:spPr>
          <a:xfrm>
            <a:off x="1484310" y="90183"/>
            <a:ext cx="10018713" cy="656438"/>
          </a:xfrm>
        </p:spPr>
        <p:txBody>
          <a:bodyPr>
            <a:normAutofit fontScale="90000"/>
          </a:bodyPr>
          <a:lstStyle/>
          <a:p>
            <a:pPr algn="l"/>
            <a:r>
              <a:rPr lang="cs-CZ" b="1" dirty="0">
                <a:solidFill>
                  <a:schemeClr val="accent4"/>
                </a:solidFill>
                <a:effectLst>
                  <a:outerShdw blurRad="38100" dist="38100" dir="2700000" algn="tl">
                    <a:srgbClr val="000000">
                      <a:alpha val="43137"/>
                    </a:srgbClr>
                  </a:outerShdw>
                </a:effectLst>
              </a:rPr>
              <a:t>Příspěvek na úhradu potřeb dítěte</a:t>
            </a:r>
          </a:p>
        </p:txBody>
      </p:sp>
      <p:sp>
        <p:nvSpPr>
          <p:cNvPr id="3" name="Zástupný obsah 2">
            <a:extLst>
              <a:ext uri="{FF2B5EF4-FFF2-40B4-BE49-F238E27FC236}">
                <a16:creationId xmlns:a16="http://schemas.microsoft.com/office/drawing/2014/main" id="{5F249F29-2EFD-43A5-A8B4-2D8D9420EE50}"/>
              </a:ext>
            </a:extLst>
          </p:cNvPr>
          <p:cNvSpPr>
            <a:spLocks noGrp="1"/>
          </p:cNvSpPr>
          <p:nvPr>
            <p:ph idx="1"/>
          </p:nvPr>
        </p:nvSpPr>
        <p:spPr>
          <a:xfrm>
            <a:off x="1484310" y="746621"/>
            <a:ext cx="10587448" cy="5595456"/>
          </a:xfrm>
        </p:spPr>
        <p:txBody>
          <a:bodyPr anchor="t">
            <a:normAutofit lnSpcReduction="10000"/>
          </a:bodyPr>
          <a:lstStyle/>
          <a:p>
            <a:r>
              <a:rPr lang="cs-CZ" sz="2200" dirty="0"/>
              <a:t>dávka </a:t>
            </a:r>
            <a:r>
              <a:rPr lang="cs-CZ" sz="2200" b="1" dirty="0">
                <a:solidFill>
                  <a:schemeClr val="accent2">
                    <a:lumMod val="75000"/>
                  </a:schemeClr>
                </a:solidFill>
              </a:rPr>
              <a:t>určená nezaopatřenému dítěti v pěstounské péči </a:t>
            </a:r>
            <a:r>
              <a:rPr lang="cs-CZ" sz="2200" i="1" dirty="0">
                <a:solidFill>
                  <a:schemeClr val="tx1">
                    <a:lumMod val="75000"/>
                    <a:lumOff val="25000"/>
                  </a:schemeClr>
                </a:solidFill>
              </a:rPr>
              <a:t>(nejdéle do 26 let věku)</a:t>
            </a:r>
            <a:endParaRPr lang="cs-CZ" sz="2200" dirty="0">
              <a:solidFill>
                <a:schemeClr val="tx1">
                  <a:lumMod val="75000"/>
                  <a:lumOff val="25000"/>
                </a:schemeClr>
              </a:solidFill>
            </a:endParaRPr>
          </a:p>
          <a:p>
            <a:r>
              <a:rPr lang="cs-CZ" sz="2200" dirty="0"/>
              <a:t>pokrývá životní potřeby dítěte</a:t>
            </a:r>
          </a:p>
          <a:p>
            <a:pPr algn="just"/>
            <a:r>
              <a:rPr lang="cs-CZ" sz="2200" dirty="0"/>
              <a:t>opakující se dávka, nárok má dítě, </a:t>
            </a:r>
            <a:r>
              <a:rPr lang="cs-CZ" sz="2200" b="1" dirty="0"/>
              <a:t>výše se určuje podle věku dítěte a příjmu dítěte </a:t>
            </a:r>
            <a:r>
              <a:rPr lang="cs-CZ" i="1" dirty="0">
                <a:solidFill>
                  <a:schemeClr val="tx1">
                    <a:lumMod val="75000"/>
                    <a:lumOff val="25000"/>
                  </a:schemeClr>
                </a:solidFill>
              </a:rPr>
              <a:t>(vyplácí se u obou kategorií pěstounů)</a:t>
            </a:r>
            <a:endParaRPr lang="cs-CZ" sz="2200" b="1" dirty="0"/>
          </a:p>
          <a:p>
            <a:pPr lvl="1" algn="just"/>
            <a:r>
              <a:rPr lang="cs-CZ" sz="1900" dirty="0"/>
              <a:t>dítěti požívajícímu důchod z důchodového pojištění, náleží příspěvek na úhradu potřeb dítěte, jen je-li vyšší, a to ve výši rozdílu mezi tímto příspěvkem a důchodem </a:t>
            </a:r>
          </a:p>
          <a:p>
            <a:pPr lvl="1" algn="just"/>
            <a:r>
              <a:rPr lang="cs-CZ" sz="1900" dirty="0"/>
              <a:t>požívá-li dítě invalidní důchod pro invaliditu III. stupně, není považováno za nezaopatřené a nemá nárok na dávku příspěvek na úhradu potřeb dítěte</a:t>
            </a:r>
            <a:r>
              <a:rPr lang="cs-CZ" sz="2200" b="1" i="1" dirty="0"/>
              <a:t> </a:t>
            </a:r>
          </a:p>
          <a:p>
            <a:pPr marL="0" indent="0" algn="just">
              <a:buNone/>
            </a:pPr>
            <a:r>
              <a:rPr lang="cs-CZ" sz="3200" b="1" dirty="0">
                <a:solidFill>
                  <a:schemeClr val="accent1"/>
                </a:solidFill>
                <a:effectLst>
                  <a:outerShdw blurRad="38100" dist="38100" dir="2700000" algn="tl">
                    <a:srgbClr val="000000">
                      <a:alpha val="43137"/>
                    </a:srgbClr>
                  </a:outerShdw>
                </a:effectLst>
              </a:rPr>
              <a:t>Výše dávky</a:t>
            </a:r>
          </a:p>
          <a:p>
            <a:pPr marL="0" indent="0">
              <a:buNone/>
            </a:pPr>
            <a:r>
              <a:rPr lang="cs-CZ" sz="2200" b="1" dirty="0"/>
              <a:t>a)</a:t>
            </a:r>
            <a:r>
              <a:rPr lang="cs-CZ" sz="2200" dirty="0"/>
              <a:t> </a:t>
            </a:r>
            <a:r>
              <a:rPr lang="cs-CZ" sz="2200" b="1" dirty="0">
                <a:solidFill>
                  <a:schemeClr val="accent4">
                    <a:lumMod val="75000"/>
                  </a:schemeClr>
                </a:solidFill>
              </a:rPr>
              <a:t>4950 Kč</a:t>
            </a:r>
            <a:r>
              <a:rPr lang="cs-CZ" sz="2200" dirty="0">
                <a:solidFill>
                  <a:schemeClr val="accent4">
                    <a:lumMod val="75000"/>
                  </a:schemeClr>
                </a:solidFill>
              </a:rPr>
              <a:t> </a:t>
            </a:r>
            <a:r>
              <a:rPr lang="cs-CZ" sz="2200" dirty="0"/>
              <a:t>pro dítě </a:t>
            </a:r>
            <a:r>
              <a:rPr lang="cs-CZ" sz="2200" b="1" dirty="0">
                <a:solidFill>
                  <a:schemeClr val="accent1"/>
                </a:solidFill>
              </a:rPr>
              <a:t>ve věku do 6 let</a:t>
            </a:r>
            <a:endParaRPr lang="cs-CZ" sz="2200" dirty="0">
              <a:solidFill>
                <a:schemeClr val="accent1"/>
              </a:solidFill>
            </a:endParaRPr>
          </a:p>
          <a:p>
            <a:pPr marL="0" indent="0">
              <a:buNone/>
            </a:pPr>
            <a:r>
              <a:rPr lang="cs-CZ" sz="2200" b="1" dirty="0"/>
              <a:t>b)</a:t>
            </a:r>
            <a:r>
              <a:rPr lang="cs-CZ" sz="2200" dirty="0"/>
              <a:t> </a:t>
            </a:r>
            <a:r>
              <a:rPr lang="cs-CZ" sz="2200" b="1" dirty="0">
                <a:solidFill>
                  <a:schemeClr val="accent4">
                    <a:lumMod val="75000"/>
                  </a:schemeClr>
                </a:solidFill>
              </a:rPr>
              <a:t>6105 Kč</a:t>
            </a:r>
            <a:r>
              <a:rPr lang="cs-CZ" sz="2200" dirty="0">
                <a:solidFill>
                  <a:schemeClr val="accent4">
                    <a:lumMod val="75000"/>
                  </a:schemeClr>
                </a:solidFill>
              </a:rPr>
              <a:t> </a:t>
            </a:r>
            <a:r>
              <a:rPr lang="cs-CZ" sz="2200" dirty="0"/>
              <a:t>pro dítě </a:t>
            </a:r>
            <a:r>
              <a:rPr lang="cs-CZ" sz="2200" b="1" dirty="0">
                <a:solidFill>
                  <a:schemeClr val="accent1"/>
                </a:solidFill>
              </a:rPr>
              <a:t>ve věku od 6 do 12 let</a:t>
            </a:r>
            <a:endParaRPr lang="cs-CZ" sz="2200" dirty="0">
              <a:solidFill>
                <a:schemeClr val="accent1"/>
              </a:solidFill>
            </a:endParaRPr>
          </a:p>
          <a:p>
            <a:pPr marL="0" indent="0">
              <a:buNone/>
            </a:pPr>
            <a:r>
              <a:rPr lang="cs-CZ" sz="2200" b="1" dirty="0"/>
              <a:t>c)</a:t>
            </a:r>
            <a:r>
              <a:rPr lang="cs-CZ" sz="2200" dirty="0"/>
              <a:t> </a:t>
            </a:r>
            <a:r>
              <a:rPr lang="cs-CZ" sz="2200" b="1" dirty="0">
                <a:solidFill>
                  <a:schemeClr val="accent4">
                    <a:lumMod val="75000"/>
                  </a:schemeClr>
                </a:solidFill>
              </a:rPr>
              <a:t>6985 Kč</a:t>
            </a:r>
            <a:r>
              <a:rPr lang="cs-CZ" sz="2200" dirty="0">
                <a:solidFill>
                  <a:schemeClr val="accent4">
                    <a:lumMod val="75000"/>
                  </a:schemeClr>
                </a:solidFill>
              </a:rPr>
              <a:t> </a:t>
            </a:r>
            <a:r>
              <a:rPr lang="cs-CZ" sz="2200" dirty="0"/>
              <a:t>pro dítě </a:t>
            </a:r>
            <a:r>
              <a:rPr lang="cs-CZ" sz="2200" b="1" dirty="0">
                <a:solidFill>
                  <a:schemeClr val="accent1"/>
                </a:solidFill>
              </a:rPr>
              <a:t>ve věku od 12 do 18 let</a:t>
            </a:r>
            <a:endParaRPr lang="cs-CZ" sz="2200" dirty="0">
              <a:solidFill>
                <a:schemeClr val="accent1"/>
              </a:solidFill>
            </a:endParaRPr>
          </a:p>
          <a:p>
            <a:pPr marL="0" indent="0">
              <a:buNone/>
            </a:pPr>
            <a:r>
              <a:rPr lang="cs-CZ" sz="2200" b="1" dirty="0"/>
              <a:t>d)</a:t>
            </a:r>
            <a:r>
              <a:rPr lang="cs-CZ" sz="2200" dirty="0"/>
              <a:t> </a:t>
            </a:r>
            <a:r>
              <a:rPr lang="cs-CZ" sz="2200" b="1" dirty="0">
                <a:solidFill>
                  <a:schemeClr val="accent4">
                    <a:lumMod val="75000"/>
                  </a:schemeClr>
                </a:solidFill>
              </a:rPr>
              <a:t>7260 Kč</a:t>
            </a:r>
            <a:r>
              <a:rPr lang="cs-CZ" sz="2200" dirty="0">
                <a:solidFill>
                  <a:schemeClr val="accent4">
                    <a:lumMod val="75000"/>
                  </a:schemeClr>
                </a:solidFill>
              </a:rPr>
              <a:t> </a:t>
            </a:r>
            <a:r>
              <a:rPr lang="cs-CZ" sz="2200" dirty="0"/>
              <a:t>pro dítě </a:t>
            </a:r>
            <a:r>
              <a:rPr lang="cs-CZ" sz="2200" b="1" dirty="0">
                <a:solidFill>
                  <a:schemeClr val="accent1"/>
                </a:solidFill>
              </a:rPr>
              <a:t>ve věku od</a:t>
            </a:r>
            <a:r>
              <a:rPr lang="cs-CZ" sz="2200" dirty="0">
                <a:solidFill>
                  <a:schemeClr val="accent1"/>
                </a:solidFill>
              </a:rPr>
              <a:t> </a:t>
            </a:r>
            <a:r>
              <a:rPr lang="cs-CZ" sz="2200" b="1" dirty="0">
                <a:solidFill>
                  <a:schemeClr val="accent1"/>
                </a:solidFill>
              </a:rPr>
              <a:t>18 do 26 let</a:t>
            </a:r>
          </a:p>
          <a:p>
            <a:pPr marL="0" indent="0">
              <a:buNone/>
            </a:pPr>
            <a:r>
              <a:rPr lang="cs-CZ" sz="2200" dirty="0"/>
              <a:t>=&gt;</a:t>
            </a:r>
            <a:r>
              <a:rPr lang="cs-CZ" sz="2000" b="1" dirty="0"/>
              <a:t>jde-li o dítě</a:t>
            </a:r>
            <a:r>
              <a:rPr lang="cs-CZ" sz="2000" dirty="0"/>
              <a:t>, které je podle zákona o sociálních službách </a:t>
            </a:r>
            <a:r>
              <a:rPr lang="cs-CZ" sz="2000" b="1" dirty="0"/>
              <a:t>osobou závislou na pomoci jiné fyzické osoby </a:t>
            </a:r>
            <a:r>
              <a:rPr lang="cs-CZ" sz="2000" dirty="0"/>
              <a:t>je </a:t>
            </a:r>
            <a:r>
              <a:rPr lang="cs-CZ" sz="2000" b="1" dirty="0">
                <a:solidFill>
                  <a:schemeClr val="accent2">
                    <a:lumMod val="75000"/>
                  </a:schemeClr>
                </a:solidFill>
              </a:rPr>
              <a:t>dávka vyplácená ve zvýšené výši s ohledem na stupeň postižení a věk dítěte</a:t>
            </a:r>
            <a:endParaRPr lang="cs-CZ" sz="2200" b="1" dirty="0">
              <a:solidFill>
                <a:schemeClr val="accent2">
                  <a:lumMod val="75000"/>
                </a:schemeClr>
              </a:solidFill>
            </a:endParaRPr>
          </a:p>
          <a:p>
            <a:endParaRPr lang="cs-CZ" dirty="0"/>
          </a:p>
        </p:txBody>
      </p:sp>
    </p:spTree>
    <p:extLst>
      <p:ext uri="{BB962C8B-B14F-4D97-AF65-F5344CB8AC3E}">
        <p14:creationId xmlns:p14="http://schemas.microsoft.com/office/powerpoint/2010/main" val="334340839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2AE4B2-393F-4209-880B-CA2C45D94C06}"/>
              </a:ext>
            </a:extLst>
          </p:cNvPr>
          <p:cNvSpPr>
            <a:spLocks noGrp="1"/>
          </p:cNvSpPr>
          <p:nvPr>
            <p:ph type="title"/>
          </p:nvPr>
        </p:nvSpPr>
        <p:spPr>
          <a:xfrm>
            <a:off x="1484310" y="90183"/>
            <a:ext cx="10018713" cy="656438"/>
          </a:xfrm>
        </p:spPr>
        <p:txBody>
          <a:bodyPr>
            <a:normAutofit fontScale="90000"/>
          </a:bodyPr>
          <a:lstStyle/>
          <a:p>
            <a:pPr algn="l"/>
            <a:r>
              <a:rPr lang="cs-CZ" b="1" dirty="0">
                <a:solidFill>
                  <a:schemeClr val="accent4"/>
                </a:solidFill>
                <a:effectLst>
                  <a:outerShdw blurRad="38100" dist="38100" dir="2700000" algn="tl">
                    <a:srgbClr val="000000">
                      <a:alpha val="43137"/>
                    </a:srgbClr>
                  </a:outerShdw>
                </a:effectLst>
              </a:rPr>
              <a:t>Odměna pěstouna</a:t>
            </a:r>
          </a:p>
        </p:txBody>
      </p:sp>
      <p:sp>
        <p:nvSpPr>
          <p:cNvPr id="3" name="Zástupný obsah 2">
            <a:extLst>
              <a:ext uri="{FF2B5EF4-FFF2-40B4-BE49-F238E27FC236}">
                <a16:creationId xmlns:a16="http://schemas.microsoft.com/office/drawing/2014/main" id="{5F249F29-2EFD-43A5-A8B4-2D8D9420EE50}"/>
              </a:ext>
            </a:extLst>
          </p:cNvPr>
          <p:cNvSpPr>
            <a:spLocks noGrp="1"/>
          </p:cNvSpPr>
          <p:nvPr>
            <p:ph idx="1"/>
          </p:nvPr>
        </p:nvSpPr>
        <p:spPr>
          <a:xfrm>
            <a:off x="1484310" y="746621"/>
            <a:ext cx="10707690" cy="5813570"/>
          </a:xfrm>
        </p:spPr>
        <p:txBody>
          <a:bodyPr anchor="t">
            <a:normAutofit fontScale="92500" lnSpcReduction="10000"/>
          </a:bodyPr>
          <a:lstStyle/>
          <a:p>
            <a:pPr algn="just"/>
            <a:r>
              <a:rPr lang="cs-CZ" sz="2100" dirty="0"/>
              <a:t>základní dávka, která </a:t>
            </a:r>
            <a:r>
              <a:rPr lang="cs-CZ" sz="2100" b="1" dirty="0">
                <a:solidFill>
                  <a:schemeClr val="accent2">
                    <a:lumMod val="75000"/>
                  </a:schemeClr>
                </a:solidFill>
              </a:rPr>
              <a:t>nahrazuje pěstounům příjem ze zaměstnání nebo podnikání </a:t>
            </a:r>
            <a:r>
              <a:rPr lang="cs-CZ" sz="2100" i="1" dirty="0">
                <a:solidFill>
                  <a:schemeClr val="tx1">
                    <a:lumMod val="75000"/>
                    <a:lumOff val="25000"/>
                  </a:schemeClr>
                </a:solidFill>
              </a:rPr>
              <a:t>(náleží oběma kategoriím pěstounů)</a:t>
            </a:r>
            <a:endParaRPr lang="cs-CZ" sz="2100" dirty="0">
              <a:solidFill>
                <a:schemeClr val="tx1">
                  <a:lumMod val="75000"/>
                  <a:lumOff val="25000"/>
                </a:schemeClr>
              </a:solidFill>
            </a:endParaRPr>
          </a:p>
          <a:p>
            <a:pPr algn="just"/>
            <a:r>
              <a:rPr lang="cs-CZ" sz="2100" b="1" dirty="0"/>
              <a:t>vyplácí se měsíčně po celou dobu péče </a:t>
            </a:r>
            <a:r>
              <a:rPr lang="cs-CZ" sz="2100" i="1" dirty="0">
                <a:solidFill>
                  <a:schemeClr val="tx1">
                    <a:lumMod val="75000"/>
                    <a:lumOff val="25000"/>
                  </a:schemeClr>
                </a:solidFill>
              </a:rPr>
              <a:t>(pokud jsou pěstouny oba manželé současně – náleží odměna jen jednomu z nich)</a:t>
            </a:r>
            <a:endParaRPr lang="cs-CZ" sz="2100" dirty="0">
              <a:solidFill>
                <a:schemeClr val="tx1">
                  <a:lumMod val="75000"/>
                  <a:lumOff val="25000"/>
                </a:schemeClr>
              </a:solidFill>
            </a:endParaRPr>
          </a:p>
          <a:p>
            <a:pPr algn="just"/>
            <a:r>
              <a:rPr lang="cs-CZ" sz="2100" dirty="0"/>
              <a:t>v případě, že je </a:t>
            </a:r>
            <a:r>
              <a:rPr lang="cs-CZ" sz="2100" b="1" dirty="0">
                <a:solidFill>
                  <a:schemeClr val="accent2">
                    <a:lumMod val="75000"/>
                  </a:schemeClr>
                </a:solidFill>
              </a:rPr>
              <a:t>pěstounem prarodič nebo praprarodič jsou podmínky odměňování omezené </a:t>
            </a:r>
            <a:r>
              <a:rPr lang="cs-CZ" sz="2100" dirty="0">
                <a:sym typeface="Wingdings 3" panose="05040102010807070707" pitchFamily="18" charset="2"/>
              </a:rPr>
              <a:t> </a:t>
            </a:r>
            <a:r>
              <a:rPr lang="cs-CZ" sz="2100" b="1" dirty="0"/>
              <a:t>podmínkou pro výplatu je skutečnost, že pěstoun má v péči více než 2 zdravé děti nebo 1 a více dětí se zdravotním postižením </a:t>
            </a:r>
            <a:r>
              <a:rPr lang="cs-CZ" sz="2100" i="1" dirty="0">
                <a:solidFill>
                  <a:schemeClr val="tx1">
                    <a:lumMod val="75000"/>
                    <a:lumOff val="25000"/>
                  </a:schemeClr>
                </a:solidFill>
              </a:rPr>
              <a:t>(výjimečně může být poskytnuta i prarodičům pečujícím o 1 nebo 2 zdravé děti např. vzhledem k majetkovým a sociálním poměrům)</a:t>
            </a:r>
          </a:p>
          <a:p>
            <a:pPr algn="just"/>
            <a:r>
              <a:rPr lang="cs-CZ" sz="2100" b="1" dirty="0">
                <a:solidFill>
                  <a:schemeClr val="accent2">
                    <a:lumMod val="75000"/>
                  </a:schemeClr>
                </a:solidFill>
              </a:rPr>
              <a:t>příjem z odměny pěstouna se započítává podobně jako výplata do důchodu</a:t>
            </a:r>
            <a:r>
              <a:rPr lang="cs-CZ" sz="2100" b="1" dirty="0"/>
              <a:t> </a:t>
            </a:r>
            <a:r>
              <a:rPr lang="cs-CZ" sz="2100" i="1" dirty="0">
                <a:solidFill>
                  <a:schemeClr val="tx1">
                    <a:lumMod val="75000"/>
                    <a:lumOff val="25000"/>
                  </a:schemeClr>
                </a:solidFill>
              </a:rPr>
              <a:t>(odečítá se od něj daň z příjmu a pojištění)</a:t>
            </a:r>
            <a:endParaRPr lang="cs-CZ" sz="2100" i="1" dirty="0"/>
          </a:p>
          <a:p>
            <a:pPr marL="0" indent="0">
              <a:buNone/>
            </a:pPr>
            <a:r>
              <a:rPr lang="cs-CZ" sz="2800" b="1" dirty="0">
                <a:solidFill>
                  <a:schemeClr val="accent1"/>
                </a:solidFill>
                <a:effectLst>
                  <a:outerShdw blurRad="38100" dist="38100" dir="2700000" algn="tl">
                    <a:srgbClr val="000000">
                      <a:alpha val="43137"/>
                    </a:srgbClr>
                  </a:outerShdw>
                </a:effectLst>
              </a:rPr>
              <a:t>Výše dávky</a:t>
            </a:r>
          </a:p>
          <a:p>
            <a:r>
              <a:rPr lang="cs-CZ" sz="2100" dirty="0"/>
              <a:t>výše dávky je určena počtem dětí v pěstounské péči a může být navýšena podle stupně postižení pečovaného dítěte:</a:t>
            </a:r>
          </a:p>
          <a:p>
            <a:pPr marL="685800" lvl="1">
              <a:buClr>
                <a:schemeClr val="accent4">
                  <a:lumMod val="75000"/>
                </a:schemeClr>
              </a:buClr>
              <a:buSzPct val="100000"/>
              <a:buFont typeface="Wingdings" panose="05000000000000000000" pitchFamily="2" charset="2"/>
              <a:buChar char="ü"/>
            </a:pPr>
            <a:r>
              <a:rPr lang="cs-CZ" sz="2100" b="1" dirty="0">
                <a:solidFill>
                  <a:schemeClr val="accent4">
                    <a:lumMod val="75000"/>
                  </a:schemeClr>
                </a:solidFill>
              </a:rPr>
              <a:t>12000 Kč </a:t>
            </a:r>
            <a:r>
              <a:rPr lang="cs-CZ" sz="2100" b="1" dirty="0"/>
              <a:t>při péči o 1 dítě</a:t>
            </a:r>
          </a:p>
          <a:p>
            <a:pPr marL="685800" lvl="1">
              <a:buClr>
                <a:schemeClr val="accent4">
                  <a:lumMod val="75000"/>
                </a:schemeClr>
              </a:buClr>
              <a:buSzPct val="100000"/>
              <a:buFont typeface="Wingdings" panose="05000000000000000000" pitchFamily="2" charset="2"/>
              <a:buChar char="ü"/>
            </a:pPr>
            <a:r>
              <a:rPr lang="cs-CZ" sz="2100" b="1" dirty="0">
                <a:solidFill>
                  <a:schemeClr val="accent4">
                    <a:lumMod val="75000"/>
                  </a:schemeClr>
                </a:solidFill>
              </a:rPr>
              <a:t>18000 Kč </a:t>
            </a:r>
            <a:r>
              <a:rPr lang="cs-CZ" sz="2100" b="1" dirty="0"/>
              <a:t>při péči o 2 děti</a:t>
            </a:r>
          </a:p>
          <a:p>
            <a:pPr marL="685800" lvl="1">
              <a:buClr>
                <a:schemeClr val="accent4">
                  <a:lumMod val="75000"/>
                </a:schemeClr>
              </a:buClr>
              <a:buSzPct val="100000"/>
              <a:buFont typeface="Wingdings" panose="05000000000000000000" pitchFamily="2" charset="2"/>
              <a:buChar char="ü"/>
            </a:pPr>
            <a:r>
              <a:rPr lang="cs-CZ" sz="2100" b="1" dirty="0">
                <a:solidFill>
                  <a:schemeClr val="accent4">
                    <a:lumMod val="75000"/>
                  </a:schemeClr>
                </a:solidFill>
              </a:rPr>
              <a:t>30000 Kč </a:t>
            </a:r>
            <a:r>
              <a:rPr lang="cs-CZ" sz="2100" b="1" dirty="0"/>
              <a:t>při péči alespoň o 3 děti nebo při péči alespoň o 1 dítě, které je osobou závislou na pomoci jiné fyzické osoby ve stupni II </a:t>
            </a:r>
            <a:r>
              <a:rPr lang="cs-CZ" sz="2100" i="1" dirty="0"/>
              <a:t>(středně těžká závislost)</a:t>
            </a:r>
            <a:r>
              <a:rPr lang="cs-CZ" sz="2100" dirty="0"/>
              <a:t> </a:t>
            </a:r>
            <a:r>
              <a:rPr lang="cs-CZ" sz="2100" b="1" dirty="0"/>
              <a:t>nebo ve stupni III </a:t>
            </a:r>
            <a:r>
              <a:rPr lang="cs-CZ" sz="2100" i="1" dirty="0"/>
              <a:t>(těžké závislost) </a:t>
            </a:r>
            <a:r>
              <a:rPr lang="cs-CZ" sz="2100" b="1" dirty="0"/>
              <a:t>nebo ve stupni IV </a:t>
            </a:r>
            <a:r>
              <a:rPr lang="cs-CZ" sz="2100" i="1" dirty="0"/>
              <a:t>(úplná závislost)</a:t>
            </a:r>
          </a:p>
          <a:p>
            <a:pPr marL="685800" lvl="1">
              <a:buClr>
                <a:schemeClr val="accent4">
                  <a:lumMod val="75000"/>
                </a:schemeClr>
              </a:buClr>
              <a:buSzPct val="100000"/>
              <a:buFont typeface="Wingdings" panose="05000000000000000000" pitchFamily="2" charset="2"/>
              <a:buChar char="ü"/>
            </a:pPr>
            <a:r>
              <a:rPr lang="cs-CZ" sz="2100" b="1" dirty="0">
                <a:solidFill>
                  <a:schemeClr val="accent4">
                    <a:lumMod val="75000"/>
                  </a:schemeClr>
                </a:solidFill>
              </a:rPr>
              <a:t>20000 Kč</a:t>
            </a:r>
            <a:r>
              <a:rPr lang="cs-CZ" sz="2100" b="1" dirty="0">
                <a:solidFill>
                  <a:schemeClr val="accent3"/>
                </a:solidFill>
              </a:rPr>
              <a:t> </a:t>
            </a:r>
            <a:r>
              <a:rPr lang="cs-CZ" sz="2100" b="1" dirty="0"/>
              <a:t>pěstounům na přechodnou dobu</a:t>
            </a:r>
            <a:r>
              <a:rPr lang="cs-CZ" sz="2100" dirty="0"/>
              <a:t>, a to i v případě, že nepečují o žádné dítě</a:t>
            </a:r>
          </a:p>
          <a:p>
            <a:endParaRPr lang="cs-CZ" dirty="0"/>
          </a:p>
        </p:txBody>
      </p:sp>
    </p:spTree>
    <p:extLst>
      <p:ext uri="{BB962C8B-B14F-4D97-AF65-F5344CB8AC3E}">
        <p14:creationId xmlns:p14="http://schemas.microsoft.com/office/powerpoint/2010/main" val="239839588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2AE4B2-393F-4209-880B-CA2C45D94C06}"/>
              </a:ext>
            </a:extLst>
          </p:cNvPr>
          <p:cNvSpPr>
            <a:spLocks noGrp="1"/>
          </p:cNvSpPr>
          <p:nvPr>
            <p:ph type="title"/>
          </p:nvPr>
        </p:nvSpPr>
        <p:spPr>
          <a:xfrm>
            <a:off x="1484310" y="90183"/>
            <a:ext cx="10018713" cy="656438"/>
          </a:xfrm>
        </p:spPr>
        <p:txBody>
          <a:bodyPr>
            <a:normAutofit fontScale="90000"/>
          </a:bodyPr>
          <a:lstStyle/>
          <a:p>
            <a:pPr algn="l"/>
            <a:r>
              <a:rPr lang="cs-CZ" b="1" dirty="0">
                <a:solidFill>
                  <a:schemeClr val="accent4"/>
                </a:solidFill>
                <a:effectLst>
                  <a:outerShdw blurRad="38100" dist="38100" dir="2700000" algn="tl">
                    <a:srgbClr val="000000">
                      <a:alpha val="43137"/>
                    </a:srgbClr>
                  </a:outerShdw>
                </a:effectLst>
              </a:rPr>
              <a:t>Příspěvek při zakoupení motorového vozidla </a:t>
            </a:r>
          </a:p>
        </p:txBody>
      </p:sp>
      <p:sp>
        <p:nvSpPr>
          <p:cNvPr id="3" name="Zástupný obsah 2">
            <a:extLst>
              <a:ext uri="{FF2B5EF4-FFF2-40B4-BE49-F238E27FC236}">
                <a16:creationId xmlns:a16="http://schemas.microsoft.com/office/drawing/2014/main" id="{5F249F29-2EFD-43A5-A8B4-2D8D9420EE50}"/>
              </a:ext>
            </a:extLst>
          </p:cNvPr>
          <p:cNvSpPr>
            <a:spLocks noGrp="1"/>
          </p:cNvSpPr>
          <p:nvPr>
            <p:ph idx="1"/>
          </p:nvPr>
        </p:nvSpPr>
        <p:spPr>
          <a:xfrm>
            <a:off x="1484310" y="746621"/>
            <a:ext cx="10707690" cy="5813570"/>
          </a:xfrm>
        </p:spPr>
        <p:txBody>
          <a:bodyPr anchor="t">
            <a:normAutofit/>
          </a:bodyPr>
          <a:lstStyle/>
          <a:p>
            <a:r>
              <a:rPr lang="cs-CZ" dirty="0"/>
              <a:t>určen </a:t>
            </a:r>
            <a:r>
              <a:rPr lang="cs-CZ" b="1" dirty="0">
                <a:solidFill>
                  <a:schemeClr val="accent2">
                    <a:lumMod val="75000"/>
                  </a:schemeClr>
                </a:solidFill>
              </a:rPr>
              <a:t>pečujícím osobám, které mají v péči alespoň 3 děti</a:t>
            </a:r>
          </a:p>
          <a:p>
            <a:pPr algn="just"/>
            <a:r>
              <a:rPr lang="cs-CZ" b="1" dirty="0"/>
              <a:t>slouží na financování koupě nebo celkové opravy motorového vozidla </a:t>
            </a:r>
            <a:r>
              <a:rPr lang="cs-CZ" i="1" dirty="0">
                <a:solidFill>
                  <a:schemeClr val="tx1">
                    <a:lumMod val="75000"/>
                    <a:lumOff val="25000"/>
                  </a:schemeClr>
                </a:solidFill>
              </a:rPr>
              <a:t>(není určen pro pěstouny na přechodnou dobu)</a:t>
            </a:r>
            <a:endParaRPr lang="cs-CZ" b="1" dirty="0">
              <a:solidFill>
                <a:schemeClr val="tx1">
                  <a:lumMod val="75000"/>
                  <a:lumOff val="25000"/>
                </a:schemeClr>
              </a:solidFill>
            </a:endParaRPr>
          </a:p>
          <a:p>
            <a:pPr marL="0" indent="0">
              <a:buNone/>
            </a:pPr>
            <a:r>
              <a:rPr lang="cs-CZ" sz="2800" b="1" dirty="0">
                <a:solidFill>
                  <a:schemeClr val="accent1"/>
                </a:solidFill>
                <a:effectLst>
                  <a:outerShdw blurRad="38100" dist="38100" dir="2700000" algn="tl">
                    <a:srgbClr val="000000">
                      <a:alpha val="43137"/>
                    </a:srgbClr>
                  </a:outerShdw>
                </a:effectLst>
              </a:rPr>
              <a:t>Výše dávky</a:t>
            </a:r>
          </a:p>
          <a:p>
            <a:pPr algn="just"/>
            <a:r>
              <a:rPr lang="cs-CZ" dirty="0"/>
              <a:t>činí </a:t>
            </a:r>
            <a:r>
              <a:rPr lang="cs-CZ" b="1" dirty="0">
                <a:solidFill>
                  <a:schemeClr val="accent4">
                    <a:lumMod val="75000"/>
                  </a:schemeClr>
                </a:solidFill>
              </a:rPr>
              <a:t>70 % nákladů na pořízení nebo celkovou opravu motorového vozidla maximálně do výše 100 000 Kč</a:t>
            </a:r>
          </a:p>
          <a:p>
            <a:pPr algn="just"/>
            <a:r>
              <a:rPr lang="cs-CZ" b="1" dirty="0"/>
              <a:t>součet těchto příspěvků </a:t>
            </a:r>
            <a:r>
              <a:rPr lang="cs-CZ" dirty="0"/>
              <a:t>poskytnutých osobě pečující </a:t>
            </a:r>
            <a:r>
              <a:rPr lang="cs-CZ" b="1" dirty="0"/>
              <a:t>v období posledních 10 kalendářních let přede dnem podání žádosti </a:t>
            </a:r>
            <a:r>
              <a:rPr lang="cs-CZ" b="1" dirty="0">
                <a:solidFill>
                  <a:schemeClr val="accent4">
                    <a:lumMod val="75000"/>
                  </a:schemeClr>
                </a:solidFill>
              </a:rPr>
              <a:t>nesmí přesáhnout 200000 Kč</a:t>
            </a:r>
          </a:p>
          <a:p>
            <a:pPr marL="0" indent="0">
              <a:buNone/>
            </a:pPr>
            <a:endParaRPr lang="cs-CZ" dirty="0"/>
          </a:p>
        </p:txBody>
      </p:sp>
      <p:pic>
        <p:nvPicPr>
          <p:cNvPr id="5" name="Obrázek 4">
            <a:extLst>
              <a:ext uri="{FF2B5EF4-FFF2-40B4-BE49-F238E27FC236}">
                <a16:creationId xmlns:a16="http://schemas.microsoft.com/office/drawing/2014/main" id="{82AF8608-A9F9-4471-8074-43890C0BF52B}"/>
              </a:ext>
            </a:extLst>
          </p:cNvPr>
          <p:cNvPicPr>
            <a:picLocks noChangeAspect="1"/>
          </p:cNvPicPr>
          <p:nvPr/>
        </p:nvPicPr>
        <p:blipFill>
          <a:blip r:embed="rId2"/>
          <a:stretch>
            <a:fillRect/>
          </a:stretch>
        </p:blipFill>
        <p:spPr>
          <a:xfrm>
            <a:off x="3966489" y="4467528"/>
            <a:ext cx="5345462" cy="2207381"/>
          </a:xfrm>
          <a:prstGeom prst="rect">
            <a:avLst/>
          </a:prstGeom>
          <a:ln>
            <a:noFill/>
          </a:ln>
          <a:effectLst>
            <a:softEdge rad="112500"/>
          </a:effectLst>
        </p:spPr>
      </p:pic>
    </p:spTree>
    <p:extLst>
      <p:ext uri="{BB962C8B-B14F-4D97-AF65-F5344CB8AC3E}">
        <p14:creationId xmlns:p14="http://schemas.microsoft.com/office/powerpoint/2010/main" val="369398352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A14BC7E3-B32D-4AD6-B974-A9FF0730A6BA}"/>
              </a:ext>
            </a:extLst>
          </p:cNvPr>
          <p:cNvPicPr>
            <a:picLocks noChangeAspect="1"/>
          </p:cNvPicPr>
          <p:nvPr/>
        </p:nvPicPr>
        <p:blipFill rotWithShape="1">
          <a:blip r:embed="rId2"/>
          <a:srcRect l="3507" r="23668"/>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sp>
        <p:nvSpPr>
          <p:cNvPr id="2" name="Nadpis 1">
            <a:extLst>
              <a:ext uri="{FF2B5EF4-FFF2-40B4-BE49-F238E27FC236}">
                <a16:creationId xmlns:a16="http://schemas.microsoft.com/office/drawing/2014/main" id="{BD2AE4B2-393F-4209-880B-CA2C45D94C06}"/>
              </a:ext>
            </a:extLst>
          </p:cNvPr>
          <p:cNvSpPr>
            <a:spLocks noGrp="1"/>
          </p:cNvSpPr>
          <p:nvPr>
            <p:ph type="title"/>
          </p:nvPr>
        </p:nvSpPr>
        <p:spPr>
          <a:xfrm>
            <a:off x="113663" y="97973"/>
            <a:ext cx="6158785" cy="1273628"/>
          </a:xfrm>
        </p:spPr>
        <p:txBody>
          <a:bodyPr>
            <a:normAutofit fontScale="90000"/>
          </a:bodyPr>
          <a:lstStyle/>
          <a:p>
            <a:pPr algn="l"/>
            <a:r>
              <a:rPr lang="cs-CZ" b="1" dirty="0">
                <a:solidFill>
                  <a:schemeClr val="accent4"/>
                </a:solidFill>
                <a:effectLst>
                  <a:outerShdw blurRad="38100" dist="38100" dir="2700000" algn="tl">
                    <a:srgbClr val="000000">
                      <a:alpha val="43137"/>
                    </a:srgbClr>
                  </a:outerShdw>
                </a:effectLst>
              </a:rPr>
              <a:t>Příspěvek při ukončení pěstounské péče</a:t>
            </a:r>
          </a:p>
        </p:txBody>
      </p:sp>
      <p:sp>
        <p:nvSpPr>
          <p:cNvPr id="3" name="Zástupný obsah 2">
            <a:extLst>
              <a:ext uri="{FF2B5EF4-FFF2-40B4-BE49-F238E27FC236}">
                <a16:creationId xmlns:a16="http://schemas.microsoft.com/office/drawing/2014/main" id="{5F249F29-2EFD-43A5-A8B4-2D8D9420EE50}"/>
              </a:ext>
            </a:extLst>
          </p:cNvPr>
          <p:cNvSpPr>
            <a:spLocks noGrp="1"/>
          </p:cNvSpPr>
          <p:nvPr>
            <p:ph idx="1"/>
          </p:nvPr>
        </p:nvSpPr>
        <p:spPr>
          <a:xfrm>
            <a:off x="201336" y="1551963"/>
            <a:ext cx="5702812" cy="4941116"/>
          </a:xfrm>
        </p:spPr>
        <p:txBody>
          <a:bodyPr anchor="t">
            <a:normAutofit/>
          </a:bodyPr>
          <a:lstStyle/>
          <a:p>
            <a:pPr>
              <a:lnSpc>
                <a:spcPct val="90000"/>
              </a:lnSpc>
            </a:pPr>
            <a:r>
              <a:rPr lang="cs-CZ" sz="2000" b="1" dirty="0">
                <a:solidFill>
                  <a:schemeClr val="accent2">
                    <a:lumMod val="75000"/>
                  </a:schemeClr>
                </a:solidFill>
              </a:rPr>
              <a:t>jednorázová dávka</a:t>
            </a:r>
          </a:p>
          <a:p>
            <a:pPr marL="0" indent="0">
              <a:lnSpc>
                <a:spcPct val="90000"/>
              </a:lnSpc>
              <a:buNone/>
            </a:pPr>
            <a:endParaRPr lang="cs-CZ" sz="1800" b="1" dirty="0"/>
          </a:p>
          <a:p>
            <a:pPr>
              <a:lnSpc>
                <a:spcPct val="90000"/>
              </a:lnSpc>
            </a:pPr>
            <a:r>
              <a:rPr lang="cs-CZ" sz="2000" dirty="0"/>
              <a:t>slouží jako </a:t>
            </a:r>
            <a:r>
              <a:rPr lang="cs-CZ" sz="2000" b="1" dirty="0">
                <a:solidFill>
                  <a:schemeClr val="accent2">
                    <a:lumMod val="75000"/>
                  </a:schemeClr>
                </a:solidFill>
              </a:rPr>
              <a:t>startovní podpora do dospělosti</a:t>
            </a:r>
          </a:p>
          <a:p>
            <a:pPr marL="0" indent="0">
              <a:lnSpc>
                <a:spcPct val="90000"/>
              </a:lnSpc>
              <a:buNone/>
            </a:pPr>
            <a:endParaRPr lang="cs-CZ" sz="1800" b="1" dirty="0">
              <a:solidFill>
                <a:schemeClr val="accent2">
                  <a:lumMod val="75000"/>
                </a:schemeClr>
              </a:solidFill>
            </a:endParaRPr>
          </a:p>
          <a:p>
            <a:pPr algn="just">
              <a:lnSpc>
                <a:spcPct val="90000"/>
              </a:lnSpc>
            </a:pPr>
            <a:r>
              <a:rPr lang="cs-CZ" sz="2000" dirty="0"/>
              <a:t>nárok mají </a:t>
            </a:r>
            <a:r>
              <a:rPr lang="cs-CZ" sz="2000" b="1" dirty="0"/>
              <a:t>mladí lidé, kteří vyrůstali v pěstounské péči</a:t>
            </a:r>
            <a:r>
              <a:rPr lang="cs-CZ" sz="2000" dirty="0"/>
              <a:t>, </a:t>
            </a:r>
            <a:r>
              <a:rPr lang="cs-CZ" sz="2000" b="1" dirty="0"/>
              <a:t>dosáhli zletilosti a přestali pobírat příspěvek na úhradu potřeb dítěte</a:t>
            </a:r>
            <a:r>
              <a:rPr lang="cs-CZ" sz="2000" dirty="0"/>
              <a:t> </a:t>
            </a:r>
            <a:r>
              <a:rPr lang="cs-CZ" sz="2000" i="1" dirty="0">
                <a:solidFill>
                  <a:schemeClr val="tx1">
                    <a:lumMod val="75000"/>
                    <a:lumOff val="25000"/>
                  </a:schemeClr>
                </a:solidFill>
              </a:rPr>
              <a:t>(nárok platí pro obě kategorie pěstounů)</a:t>
            </a:r>
          </a:p>
          <a:p>
            <a:pPr marL="0" indent="0">
              <a:lnSpc>
                <a:spcPct val="90000"/>
              </a:lnSpc>
              <a:buNone/>
            </a:pPr>
            <a:endParaRPr lang="cs-CZ" sz="1400" dirty="0"/>
          </a:p>
          <a:p>
            <a:pPr marL="0" indent="0">
              <a:lnSpc>
                <a:spcPct val="90000"/>
              </a:lnSpc>
              <a:buNone/>
            </a:pPr>
            <a:r>
              <a:rPr lang="cs-CZ" sz="2800" b="1" dirty="0">
                <a:solidFill>
                  <a:schemeClr val="accent1"/>
                </a:solidFill>
                <a:effectLst>
                  <a:outerShdw blurRad="38100" dist="38100" dir="2700000" algn="tl">
                    <a:srgbClr val="000000">
                      <a:alpha val="43137"/>
                    </a:srgbClr>
                  </a:outerShdw>
                </a:effectLst>
              </a:rPr>
              <a:t>Výše dávky</a:t>
            </a:r>
          </a:p>
          <a:p>
            <a:pPr>
              <a:lnSpc>
                <a:spcPct val="90000"/>
              </a:lnSpc>
            </a:pPr>
            <a:r>
              <a:rPr lang="cs-CZ" sz="2000" dirty="0"/>
              <a:t>činí </a:t>
            </a:r>
            <a:r>
              <a:rPr lang="cs-CZ" b="1" dirty="0">
                <a:solidFill>
                  <a:schemeClr val="accent4">
                    <a:lumMod val="75000"/>
                  </a:schemeClr>
                </a:solidFill>
              </a:rPr>
              <a:t>25 000 Kč</a:t>
            </a:r>
            <a:endParaRPr lang="cs-CZ" sz="2000" b="1" dirty="0">
              <a:solidFill>
                <a:schemeClr val="accent4">
                  <a:lumMod val="75000"/>
                </a:schemeClr>
              </a:solidFill>
            </a:endParaRPr>
          </a:p>
          <a:p>
            <a:pPr marL="0" indent="0">
              <a:lnSpc>
                <a:spcPct val="90000"/>
              </a:lnSpc>
              <a:buNone/>
            </a:pPr>
            <a:endParaRPr lang="cs-CZ" sz="1400" dirty="0"/>
          </a:p>
        </p:txBody>
      </p:sp>
    </p:spTree>
    <p:extLst>
      <p:ext uri="{BB962C8B-B14F-4D97-AF65-F5344CB8AC3E}">
        <p14:creationId xmlns:p14="http://schemas.microsoft.com/office/powerpoint/2010/main" val="310576315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F0C1A8-24BA-450D-8602-1A8AAA40192E}"/>
              </a:ext>
            </a:extLst>
          </p:cNvPr>
          <p:cNvSpPr>
            <a:spLocks noGrp="1"/>
          </p:cNvSpPr>
          <p:nvPr>
            <p:ph type="title"/>
          </p:nvPr>
        </p:nvSpPr>
        <p:spPr>
          <a:xfrm>
            <a:off x="1501088" y="27263"/>
            <a:ext cx="10018713" cy="589327"/>
          </a:xfrm>
        </p:spPr>
        <p:txBody>
          <a:bodyPr>
            <a:normAutofit fontScale="90000"/>
          </a:bodyPr>
          <a:lstStyle/>
          <a:p>
            <a:pPr algn="l"/>
            <a:r>
              <a:rPr lang="cs-CZ" b="1" dirty="0">
                <a:solidFill>
                  <a:schemeClr val="accent4"/>
                </a:solidFill>
                <a:effectLst>
                  <a:outerShdw blurRad="38100" dist="38100" dir="2700000" algn="tl">
                    <a:srgbClr val="000000">
                      <a:alpha val="43137"/>
                    </a:srgbClr>
                  </a:outerShdw>
                </a:effectLst>
              </a:rPr>
              <a:t>Náhradní výživné</a:t>
            </a:r>
            <a:endParaRPr lang="cs-CZ" dirty="0">
              <a:solidFill>
                <a:schemeClr val="accent4"/>
              </a:solidFill>
            </a:endParaRPr>
          </a:p>
        </p:txBody>
      </p:sp>
      <p:sp>
        <p:nvSpPr>
          <p:cNvPr id="3" name="Zástupný obsah 2">
            <a:extLst>
              <a:ext uri="{FF2B5EF4-FFF2-40B4-BE49-F238E27FC236}">
                <a16:creationId xmlns:a16="http://schemas.microsoft.com/office/drawing/2014/main" id="{957959AE-AC54-4C58-ABB0-1E2489722D30}"/>
              </a:ext>
            </a:extLst>
          </p:cNvPr>
          <p:cNvSpPr>
            <a:spLocks noGrp="1"/>
          </p:cNvSpPr>
          <p:nvPr>
            <p:ph idx="1"/>
          </p:nvPr>
        </p:nvSpPr>
        <p:spPr>
          <a:xfrm>
            <a:off x="1853426" y="551576"/>
            <a:ext cx="10338574" cy="6279161"/>
          </a:xfrm>
        </p:spPr>
        <p:txBody>
          <a:bodyPr>
            <a:normAutofit fontScale="92500" lnSpcReduction="20000"/>
          </a:bodyPr>
          <a:lstStyle/>
          <a:p>
            <a:pPr algn="just"/>
            <a:r>
              <a:rPr lang="cs-CZ" sz="2300" dirty="0"/>
              <a:t>upravuje </a:t>
            </a:r>
            <a:r>
              <a:rPr lang="cs-CZ" sz="2300" b="1" dirty="0">
                <a:solidFill>
                  <a:schemeClr val="accent1"/>
                </a:solidFill>
              </a:rPr>
              <a:t>zákon č. 588/2020 Sb., o zákon o náhradním výživném pro nezaopatřené dítě a o změně některých souvisejících zákonů</a:t>
            </a:r>
            <a:r>
              <a:rPr lang="cs-CZ" sz="2300" dirty="0"/>
              <a:t>  </a:t>
            </a:r>
            <a:r>
              <a:rPr lang="cs-CZ" sz="2300" b="1" i="1" dirty="0">
                <a:highlight>
                  <a:srgbClr val="00FFFF"/>
                </a:highlight>
              </a:rPr>
              <a:t>(účinnost od 1.7.2021) </a:t>
            </a:r>
            <a:r>
              <a:rPr lang="cs-CZ" sz="2300" dirty="0"/>
              <a:t>-&gt; stanovuje podmínky poskytování náhradního výživného v případech, kdy osoba se stanovenou vyživovací povinností tuto povinnost neplní</a:t>
            </a:r>
            <a:endParaRPr lang="cs-CZ" sz="2300" b="1" dirty="0">
              <a:solidFill>
                <a:schemeClr val="accent2">
                  <a:lumMod val="75000"/>
                </a:schemeClr>
              </a:solidFill>
            </a:endParaRPr>
          </a:p>
          <a:p>
            <a:pPr algn="just"/>
            <a:r>
              <a:rPr lang="cs-CZ" sz="2300" b="1" dirty="0">
                <a:solidFill>
                  <a:schemeClr val="accent2">
                    <a:lumMod val="75000"/>
                  </a:schemeClr>
                </a:solidFill>
              </a:rPr>
              <a:t>nárok</a:t>
            </a:r>
            <a:r>
              <a:rPr lang="cs-CZ" sz="2300" dirty="0"/>
              <a:t> na náhradní výživné má </a:t>
            </a:r>
            <a:r>
              <a:rPr lang="cs-CZ" sz="2300" b="1" dirty="0">
                <a:solidFill>
                  <a:schemeClr val="accent2">
                    <a:lumMod val="75000"/>
                  </a:schemeClr>
                </a:solidFill>
              </a:rPr>
              <a:t>nezaopatřené dítě </a:t>
            </a:r>
            <a:r>
              <a:rPr lang="cs-CZ" sz="2300" i="1" dirty="0"/>
              <a:t>(dle zákona o SSP)</a:t>
            </a:r>
            <a:r>
              <a:rPr lang="cs-CZ" sz="2300" dirty="0"/>
              <a:t>, pokud je </a:t>
            </a:r>
            <a:r>
              <a:rPr lang="cs-CZ" sz="2300" b="1" dirty="0">
                <a:solidFill>
                  <a:schemeClr val="accent4">
                    <a:lumMod val="75000"/>
                  </a:schemeClr>
                </a:solidFill>
              </a:rPr>
              <a:t>hlášeno k trvalému pobytu na území ČR </a:t>
            </a:r>
          </a:p>
          <a:p>
            <a:pPr marL="0" indent="0" algn="just">
              <a:buNone/>
            </a:pPr>
            <a:r>
              <a:rPr lang="cs-CZ" sz="2900" b="1" u="sng" dirty="0">
                <a:solidFill>
                  <a:schemeClr val="accent1"/>
                </a:solidFill>
              </a:rPr>
              <a:t>Podmínka trvalého pobytu není vyžadována u:</a:t>
            </a:r>
          </a:p>
          <a:p>
            <a:pPr lvl="1" algn="just">
              <a:buFont typeface="Wingdings" panose="05000000000000000000" pitchFamily="2" charset="2"/>
              <a:buChar char="ü"/>
            </a:pPr>
            <a:r>
              <a:rPr lang="cs-CZ" sz="2300" b="1" dirty="0"/>
              <a:t>rodinných příslušníků osoby</a:t>
            </a:r>
            <a:r>
              <a:rPr lang="cs-CZ" sz="2300" dirty="0"/>
              <a:t>, jejíž </a:t>
            </a:r>
            <a:r>
              <a:rPr lang="cs-CZ" sz="2300" b="1" dirty="0">
                <a:solidFill>
                  <a:schemeClr val="accent2">
                    <a:lumMod val="75000"/>
                  </a:schemeClr>
                </a:solidFill>
              </a:rPr>
              <a:t>nárok vyplývá z použitelného předpisu Evropské unie </a:t>
            </a:r>
            <a:r>
              <a:rPr lang="cs-CZ" sz="2300" dirty="0"/>
              <a:t>nebo </a:t>
            </a:r>
            <a:r>
              <a:rPr lang="cs-CZ" sz="2300" b="1" dirty="0"/>
              <a:t>rodinných příslušníků</a:t>
            </a:r>
            <a:r>
              <a:rPr lang="cs-CZ" sz="2300" dirty="0"/>
              <a:t> </a:t>
            </a:r>
            <a:r>
              <a:rPr lang="cs-CZ" sz="2300" b="1" dirty="0">
                <a:solidFill>
                  <a:schemeClr val="accent2">
                    <a:lumMod val="75000"/>
                  </a:schemeClr>
                </a:solidFill>
              </a:rPr>
              <a:t>občana EU či států EHP</a:t>
            </a:r>
            <a:r>
              <a:rPr lang="cs-CZ" sz="2300" dirty="0"/>
              <a:t>, který je </a:t>
            </a:r>
            <a:r>
              <a:rPr lang="cs-CZ" sz="2300" b="1" dirty="0">
                <a:solidFill>
                  <a:schemeClr val="accent4">
                    <a:lumMod val="75000"/>
                  </a:schemeClr>
                </a:solidFill>
              </a:rPr>
              <a:t>v ČR zaměstnaný, OSVČ</a:t>
            </a:r>
          </a:p>
          <a:p>
            <a:pPr lvl="1" algn="just">
              <a:buFont typeface="Wingdings" panose="05000000000000000000" pitchFamily="2" charset="2"/>
              <a:buChar char="ü"/>
            </a:pPr>
            <a:r>
              <a:rPr lang="cs-CZ" sz="2300" b="1" dirty="0"/>
              <a:t>rodinných příslušníků </a:t>
            </a:r>
            <a:r>
              <a:rPr lang="cs-CZ" sz="2300" b="1" dirty="0">
                <a:solidFill>
                  <a:schemeClr val="accent2">
                    <a:lumMod val="75000"/>
                  </a:schemeClr>
                </a:solidFill>
              </a:rPr>
              <a:t>občana EU či EHP</a:t>
            </a:r>
            <a:r>
              <a:rPr lang="cs-CZ" sz="2300" dirty="0"/>
              <a:t>, který je </a:t>
            </a:r>
            <a:r>
              <a:rPr lang="cs-CZ" sz="2300" b="1" dirty="0">
                <a:solidFill>
                  <a:schemeClr val="accent4">
                    <a:lumMod val="75000"/>
                  </a:schemeClr>
                </a:solidFill>
              </a:rPr>
              <a:t>hlášen na území ČR k pobytu po dobu delší než 3 měsíce </a:t>
            </a:r>
            <a:r>
              <a:rPr lang="cs-CZ" sz="2300" dirty="0"/>
              <a:t>a tento občan a s ním SPO podle zákona o SSP </a:t>
            </a:r>
            <a:r>
              <a:rPr lang="cs-CZ" sz="2300" b="1" dirty="0"/>
              <a:t>nejsou neodůvodnitelnou zátěží systému </a:t>
            </a:r>
            <a:r>
              <a:rPr lang="cs-CZ" sz="2300" dirty="0"/>
              <a:t>podle zákona o pomoci v HN</a:t>
            </a:r>
          </a:p>
          <a:p>
            <a:pPr lvl="1" algn="just">
              <a:buFont typeface="Wingdings" panose="05000000000000000000" pitchFamily="2" charset="2"/>
              <a:buChar char="ü"/>
            </a:pPr>
            <a:r>
              <a:rPr lang="cs-CZ" sz="2300" b="1" dirty="0"/>
              <a:t>rodinných příslušníků </a:t>
            </a:r>
            <a:r>
              <a:rPr lang="cs-CZ" sz="2300" b="1" dirty="0">
                <a:solidFill>
                  <a:schemeClr val="accent2">
                    <a:lumMod val="75000"/>
                  </a:schemeClr>
                </a:solidFill>
              </a:rPr>
              <a:t>cizince</a:t>
            </a:r>
            <a:r>
              <a:rPr lang="cs-CZ" sz="2300" dirty="0"/>
              <a:t>, kterému byla </a:t>
            </a:r>
            <a:r>
              <a:rPr lang="cs-CZ" sz="2300" b="1" dirty="0">
                <a:solidFill>
                  <a:schemeClr val="accent4">
                    <a:lumMod val="75000"/>
                  </a:schemeClr>
                </a:solidFill>
              </a:rPr>
              <a:t>udělena doplňková ochrana</a:t>
            </a:r>
          </a:p>
          <a:p>
            <a:pPr lvl="1" algn="just">
              <a:buFont typeface="Wingdings" panose="05000000000000000000" pitchFamily="2" charset="2"/>
              <a:buChar char="ü"/>
            </a:pPr>
            <a:r>
              <a:rPr lang="cs-CZ" sz="2300" b="1" dirty="0"/>
              <a:t>rodinných příslušníků </a:t>
            </a:r>
            <a:r>
              <a:rPr lang="cs-CZ" sz="2300" b="1" dirty="0">
                <a:solidFill>
                  <a:schemeClr val="accent2">
                    <a:lumMod val="75000"/>
                  </a:schemeClr>
                </a:solidFill>
              </a:rPr>
              <a:t>cizince</a:t>
            </a:r>
            <a:r>
              <a:rPr lang="cs-CZ" sz="2300" dirty="0"/>
              <a:t>, který je </a:t>
            </a:r>
            <a:r>
              <a:rPr lang="cs-CZ" sz="2300" b="1" dirty="0">
                <a:solidFill>
                  <a:schemeClr val="accent4">
                    <a:lumMod val="75000"/>
                  </a:schemeClr>
                </a:solidFill>
              </a:rPr>
              <a:t>držitelem povolení k trvalému pobytu s přiznaným právním postavením dlouhodobě </a:t>
            </a:r>
            <a:r>
              <a:rPr lang="cs-CZ" sz="2300" b="1" dirty="0" err="1">
                <a:solidFill>
                  <a:schemeClr val="accent4">
                    <a:lumMod val="75000"/>
                  </a:schemeClr>
                </a:solidFill>
              </a:rPr>
              <a:t>pobývajícícho</a:t>
            </a:r>
            <a:r>
              <a:rPr lang="cs-CZ" sz="2300" b="1" dirty="0">
                <a:solidFill>
                  <a:schemeClr val="accent4">
                    <a:lumMod val="75000"/>
                  </a:schemeClr>
                </a:solidFill>
              </a:rPr>
              <a:t> rezidenta v EU na území jiného členského státu a bylo mu vydáno povolení k dlouhodobému pobytu v ČR</a:t>
            </a:r>
          </a:p>
          <a:p>
            <a:pPr lvl="1" algn="just">
              <a:buFont typeface="Wingdings" panose="05000000000000000000" pitchFamily="2" charset="2"/>
              <a:buChar char="ü"/>
            </a:pPr>
            <a:r>
              <a:rPr lang="cs-CZ" sz="2300" b="1" dirty="0">
                <a:solidFill>
                  <a:schemeClr val="accent2">
                    <a:lumMod val="75000"/>
                  </a:schemeClr>
                </a:solidFill>
              </a:rPr>
              <a:t>cizinců</a:t>
            </a:r>
            <a:r>
              <a:rPr lang="cs-CZ" sz="2300" dirty="0"/>
              <a:t> </a:t>
            </a:r>
            <a:r>
              <a:rPr lang="cs-CZ" sz="2300" b="1" dirty="0"/>
              <a:t>bez trvalého pobytu v ČR</a:t>
            </a:r>
            <a:r>
              <a:rPr lang="cs-CZ" sz="2300" dirty="0"/>
              <a:t>, kterým tento </a:t>
            </a:r>
            <a:r>
              <a:rPr lang="cs-CZ" sz="2300" b="1" dirty="0">
                <a:solidFill>
                  <a:schemeClr val="accent4">
                    <a:lumMod val="75000"/>
                  </a:schemeClr>
                </a:solidFill>
              </a:rPr>
              <a:t>nárok zaručuje mezinárodní smlouva</a:t>
            </a:r>
          </a:p>
          <a:p>
            <a:pPr marL="457200" lvl="1" indent="0" algn="just">
              <a:buNone/>
            </a:pPr>
            <a:endParaRPr lang="cs-CZ" b="1" dirty="0">
              <a:solidFill>
                <a:schemeClr val="accent1"/>
              </a:solidFill>
            </a:endParaRPr>
          </a:p>
          <a:p>
            <a:r>
              <a:rPr lang="cs-CZ" sz="2300" b="1" dirty="0">
                <a:solidFill>
                  <a:schemeClr val="accent2">
                    <a:lumMod val="75000"/>
                  </a:schemeClr>
                </a:solidFill>
              </a:rPr>
              <a:t>nárok</a:t>
            </a:r>
            <a:r>
              <a:rPr lang="cs-CZ" sz="2300" dirty="0"/>
              <a:t> </a:t>
            </a:r>
            <a:r>
              <a:rPr lang="cs-CZ" sz="2300" b="1" u="sng" dirty="0">
                <a:highlight>
                  <a:srgbClr val="FF00FF"/>
                </a:highlight>
              </a:rPr>
              <a:t>nemá</a:t>
            </a:r>
            <a:r>
              <a:rPr lang="cs-CZ" sz="2300" dirty="0"/>
              <a:t> </a:t>
            </a:r>
            <a:r>
              <a:rPr lang="cs-CZ" sz="2300" b="1" dirty="0"/>
              <a:t>nezaopatřené dítě </a:t>
            </a:r>
            <a:r>
              <a:rPr lang="cs-CZ" sz="2300" b="1" dirty="0">
                <a:solidFill>
                  <a:schemeClr val="accent4">
                    <a:lumMod val="75000"/>
                  </a:schemeClr>
                </a:solidFill>
              </a:rPr>
              <a:t>v plném přímém zaopatření zařízení pro péči o děti a mládež </a:t>
            </a:r>
            <a:r>
              <a:rPr lang="cs-CZ" sz="2300" dirty="0"/>
              <a:t>a </a:t>
            </a:r>
            <a:r>
              <a:rPr lang="cs-CZ" sz="2300" b="1" dirty="0"/>
              <a:t>nezaopatřené dítě</a:t>
            </a:r>
            <a:r>
              <a:rPr lang="cs-CZ" sz="2300" dirty="0"/>
              <a:t> </a:t>
            </a:r>
            <a:r>
              <a:rPr lang="cs-CZ" sz="2300" b="1" dirty="0">
                <a:solidFill>
                  <a:schemeClr val="accent4">
                    <a:lumMod val="75000"/>
                  </a:schemeClr>
                </a:solidFill>
              </a:rPr>
              <a:t>pobírající příspěvek na úhradu potřeb dítěte</a:t>
            </a:r>
          </a:p>
          <a:p>
            <a:endParaRPr lang="cs-CZ" sz="2300" b="1" dirty="0">
              <a:solidFill>
                <a:schemeClr val="accent4">
                  <a:lumMod val="75000"/>
                </a:schemeClr>
              </a:solidFill>
            </a:endParaRPr>
          </a:p>
        </p:txBody>
      </p:sp>
    </p:spTree>
    <p:extLst>
      <p:ext uri="{BB962C8B-B14F-4D97-AF65-F5344CB8AC3E}">
        <p14:creationId xmlns:p14="http://schemas.microsoft.com/office/powerpoint/2010/main" val="220592792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F0C1A8-24BA-450D-8602-1A8AAA40192E}"/>
              </a:ext>
            </a:extLst>
          </p:cNvPr>
          <p:cNvSpPr>
            <a:spLocks noGrp="1"/>
          </p:cNvSpPr>
          <p:nvPr>
            <p:ph type="title"/>
          </p:nvPr>
        </p:nvSpPr>
        <p:spPr>
          <a:xfrm>
            <a:off x="1501088" y="27263"/>
            <a:ext cx="10018713" cy="589327"/>
          </a:xfrm>
        </p:spPr>
        <p:txBody>
          <a:bodyPr>
            <a:normAutofit fontScale="90000"/>
          </a:bodyPr>
          <a:lstStyle/>
          <a:p>
            <a:pPr algn="l"/>
            <a:r>
              <a:rPr lang="cs-CZ" b="1" dirty="0">
                <a:solidFill>
                  <a:schemeClr val="accent4"/>
                </a:solidFill>
                <a:effectLst>
                  <a:outerShdw blurRad="38100" dist="38100" dir="2700000" algn="tl">
                    <a:srgbClr val="000000">
                      <a:alpha val="43137"/>
                    </a:srgbClr>
                  </a:outerShdw>
                </a:effectLst>
              </a:rPr>
              <a:t>Náhradní výživné</a:t>
            </a:r>
            <a:endParaRPr lang="cs-CZ" dirty="0">
              <a:solidFill>
                <a:schemeClr val="accent4"/>
              </a:solidFill>
            </a:endParaRPr>
          </a:p>
        </p:txBody>
      </p:sp>
      <p:sp>
        <p:nvSpPr>
          <p:cNvPr id="3" name="Zástupný obsah 2">
            <a:extLst>
              <a:ext uri="{FF2B5EF4-FFF2-40B4-BE49-F238E27FC236}">
                <a16:creationId xmlns:a16="http://schemas.microsoft.com/office/drawing/2014/main" id="{957959AE-AC54-4C58-ABB0-1E2489722D30}"/>
              </a:ext>
            </a:extLst>
          </p:cNvPr>
          <p:cNvSpPr>
            <a:spLocks noGrp="1"/>
          </p:cNvSpPr>
          <p:nvPr>
            <p:ph idx="1"/>
          </p:nvPr>
        </p:nvSpPr>
        <p:spPr>
          <a:xfrm>
            <a:off x="1845036" y="541088"/>
            <a:ext cx="10251889" cy="6316911"/>
          </a:xfrm>
        </p:spPr>
        <p:txBody>
          <a:bodyPr anchor="t">
            <a:normAutofit lnSpcReduction="10000"/>
          </a:bodyPr>
          <a:lstStyle/>
          <a:p>
            <a:pPr marL="0" indent="0" algn="just">
              <a:buNone/>
            </a:pPr>
            <a:r>
              <a:rPr lang="cs-CZ" sz="2200" b="1" dirty="0">
                <a:solidFill>
                  <a:schemeClr val="accent1"/>
                </a:solidFill>
                <a:effectLst>
                  <a:outerShdw blurRad="38100" dist="38100" dir="2700000" algn="tl">
                    <a:srgbClr val="000000">
                      <a:alpha val="43137"/>
                    </a:srgbClr>
                  </a:outerShdw>
                </a:effectLst>
              </a:rPr>
              <a:t>Podmínky nároku</a:t>
            </a:r>
          </a:p>
          <a:p>
            <a:pPr algn="just">
              <a:buSzPct val="100000"/>
            </a:pPr>
            <a:r>
              <a:rPr lang="cs-CZ" sz="1800" b="1" dirty="0">
                <a:solidFill>
                  <a:schemeClr val="accent2">
                    <a:lumMod val="75000"/>
                  </a:schemeClr>
                </a:solidFill>
              </a:rPr>
              <a:t>nárok</a:t>
            </a:r>
            <a:r>
              <a:rPr lang="cs-CZ" sz="1800" b="1" dirty="0"/>
              <a:t> má osoba </a:t>
            </a:r>
            <a:r>
              <a:rPr lang="cs-CZ" sz="1800" b="1" dirty="0">
                <a:solidFill>
                  <a:schemeClr val="accent1"/>
                </a:solidFill>
              </a:rPr>
              <a:t>pokud k vymožení pohledávek na výživné probíhá exekuční řízení nebo řízení o soudním výkonu rozhodnutí</a:t>
            </a:r>
            <a:r>
              <a:rPr lang="cs-CZ" sz="1800" b="1" dirty="0"/>
              <a:t>  </a:t>
            </a:r>
            <a:r>
              <a:rPr lang="cs-CZ" sz="1800" i="1" dirty="0"/>
              <a:t>(podmínka neplatí, když soudní výkon rozhodnutí nebo exekuce byly zastaveny pro nemajetnost povinné osoby v posledních 4 měsících před podáním žádosti nebo v průběhu řízení o náhradní výživné či po přiznání nároku na náhradní výživné)</a:t>
            </a:r>
          </a:p>
          <a:p>
            <a:pPr algn="just">
              <a:buSzPct val="100000"/>
            </a:pPr>
            <a:r>
              <a:rPr lang="cs-CZ" sz="1800" dirty="0"/>
              <a:t>osoba </a:t>
            </a:r>
            <a:r>
              <a:rPr lang="cs-CZ" sz="1800" b="1" dirty="0">
                <a:solidFill>
                  <a:schemeClr val="accent2">
                    <a:lumMod val="75000"/>
                  </a:schemeClr>
                </a:solidFill>
              </a:rPr>
              <a:t>musí mít bydliště na území ČR</a:t>
            </a:r>
          </a:p>
          <a:p>
            <a:pPr marL="0" indent="0" algn="just">
              <a:buSzPct val="100000"/>
              <a:buNone/>
            </a:pPr>
            <a:r>
              <a:rPr lang="cs-CZ" sz="2200" b="1" dirty="0">
                <a:solidFill>
                  <a:schemeClr val="accent1"/>
                </a:solidFill>
                <a:effectLst>
                  <a:outerShdw blurRad="38100" dist="38100" dir="2700000" algn="tl">
                    <a:srgbClr val="000000">
                      <a:alpha val="43137"/>
                    </a:srgbClr>
                  </a:outerShdw>
                </a:effectLst>
              </a:rPr>
              <a:t>Výše dávky</a:t>
            </a:r>
          </a:p>
          <a:p>
            <a:pPr algn="just">
              <a:buSzPct val="100000"/>
            </a:pPr>
            <a:r>
              <a:rPr lang="cs-CZ" sz="1800" b="1" dirty="0"/>
              <a:t>činí rozdíl </a:t>
            </a:r>
            <a:r>
              <a:rPr lang="cs-CZ" sz="1800" b="1" dirty="0">
                <a:solidFill>
                  <a:schemeClr val="accent2">
                    <a:lumMod val="75000"/>
                  </a:schemeClr>
                </a:solidFill>
              </a:rPr>
              <a:t>výše měsíční dávky výživného určené exekučním titulem a částečného plnění výživného v příslušném měsíci max. 3000 Kč měsíčně </a:t>
            </a:r>
            <a:r>
              <a:rPr lang="cs-CZ" sz="1800" dirty="0"/>
              <a:t>=&gt; </a:t>
            </a:r>
            <a:r>
              <a:rPr lang="cs-CZ" sz="1800" b="1" dirty="0"/>
              <a:t>náleží ve výši stanovené vyživovací povinnosti </a:t>
            </a:r>
            <a:r>
              <a:rPr lang="cs-CZ" sz="1800" i="1" dirty="0"/>
              <a:t>(uložené exekučním titulem) </a:t>
            </a:r>
            <a:r>
              <a:rPr lang="cs-CZ" sz="1800" b="1" dirty="0">
                <a:solidFill>
                  <a:schemeClr val="accent4">
                    <a:lumMod val="75000"/>
                  </a:schemeClr>
                </a:solidFill>
              </a:rPr>
              <a:t>nejvýše však ve výši 3000 Kč </a:t>
            </a:r>
            <a:r>
              <a:rPr lang="cs-CZ" sz="1800" dirty="0"/>
              <a:t>na jednu žádost o náhradní výživné</a:t>
            </a:r>
          </a:p>
          <a:p>
            <a:pPr algn="just">
              <a:buSzPct val="100000"/>
            </a:pPr>
            <a:r>
              <a:rPr lang="cs-CZ" sz="1800" dirty="0"/>
              <a:t>je-li výživné plněno jinak než v pravidelných měsíčních dávkách činí výše náhradního výživné průměr z těchto částek  </a:t>
            </a:r>
          </a:p>
          <a:p>
            <a:pPr algn="just">
              <a:buSzPct val="100000"/>
            </a:pPr>
            <a:r>
              <a:rPr lang="cs-CZ" sz="1800" b="1" dirty="0"/>
              <a:t>výše dávky vychází </a:t>
            </a:r>
            <a:r>
              <a:rPr lang="cs-CZ" sz="1800" b="1" dirty="0">
                <a:solidFill>
                  <a:schemeClr val="accent2">
                    <a:lumMod val="75000"/>
                  </a:schemeClr>
                </a:solidFill>
              </a:rPr>
              <a:t>z měsíčního průměru uložené a uhrazené vyživovací povinnosti za 4 kalendářní měsíce předcházející 4 kalendářním měsícům, za které se nárok prokazuje a uplatňuje </a:t>
            </a:r>
            <a:r>
              <a:rPr lang="cs-CZ" sz="1800" dirty="0"/>
              <a:t>– povinná osoba totiž může každý měsíc plnit svou vyživovací povinnost pouze částečně a měsíční zaplacená částka se tak může každý měsíc lišit</a:t>
            </a:r>
          </a:p>
          <a:p>
            <a:pPr algn="just">
              <a:buClrTx/>
              <a:buSzPct val="100000"/>
            </a:pPr>
            <a:r>
              <a:rPr lang="cs-CZ" sz="1800" dirty="0"/>
              <a:t>pokud </a:t>
            </a:r>
            <a:r>
              <a:rPr lang="cs-CZ" sz="1800" b="1" dirty="0"/>
              <a:t>ve stejném měsíci dojde souběžně k postoupení pohledávky na výživném a k přijetí skutečného výživného </a:t>
            </a:r>
            <a:r>
              <a:rPr lang="cs-CZ" sz="1800" i="1" dirty="0"/>
              <a:t>(splátka dluhu za jiné období zaslaná exekutorem) </a:t>
            </a:r>
            <a:r>
              <a:rPr lang="cs-CZ" sz="1800" dirty="0"/>
              <a:t>= </a:t>
            </a:r>
            <a:r>
              <a:rPr lang="cs-CZ" sz="1800" b="1" dirty="0">
                <a:solidFill>
                  <a:schemeClr val="accent1"/>
                </a:solidFill>
              </a:rPr>
              <a:t>bude se přijaté výživné odečítat </a:t>
            </a:r>
          </a:p>
          <a:p>
            <a:pPr marL="0" indent="0" algn="just">
              <a:buNone/>
            </a:pPr>
            <a:r>
              <a:rPr lang="cs-CZ" sz="2200" b="1" dirty="0">
                <a:solidFill>
                  <a:schemeClr val="accent1"/>
                </a:solidFill>
                <a:effectLst>
                  <a:outerShdw blurRad="38100" dist="38100" dir="2700000" algn="tl">
                    <a:srgbClr val="000000">
                      <a:alpha val="43137"/>
                    </a:srgbClr>
                  </a:outerShdw>
                </a:effectLst>
              </a:rPr>
              <a:t>Výplata dávky</a:t>
            </a:r>
          </a:p>
          <a:p>
            <a:pPr algn="just">
              <a:buSzPct val="100000"/>
            </a:pPr>
            <a:r>
              <a:rPr lang="cs-CZ" sz="1800" b="1" dirty="0">
                <a:solidFill>
                  <a:schemeClr val="accent2">
                    <a:lumMod val="75000"/>
                  </a:schemeClr>
                </a:solidFill>
              </a:rPr>
              <a:t>náhradní výživné je vypláceno měsíčně </a:t>
            </a:r>
            <a:r>
              <a:rPr lang="cs-CZ" sz="1800" b="1" dirty="0"/>
              <a:t>v kalendářním měsíci následujícím po kalendářním měsíci, za který náleží</a:t>
            </a:r>
          </a:p>
          <a:p>
            <a:pPr algn="just">
              <a:buClrTx/>
              <a:buSzPct val="100000"/>
            </a:pPr>
            <a:endParaRPr lang="cs-CZ" sz="1800" dirty="0"/>
          </a:p>
          <a:p>
            <a:pPr algn="just">
              <a:buSzPct val="100000"/>
            </a:pPr>
            <a:endParaRPr lang="cs-CZ" sz="1800" dirty="0"/>
          </a:p>
          <a:p>
            <a:pPr algn="just">
              <a:buSzPct val="100000"/>
            </a:pPr>
            <a:endParaRPr lang="cs-CZ" sz="1800" dirty="0"/>
          </a:p>
          <a:p>
            <a:pPr algn="just">
              <a:buSzPct val="100000"/>
            </a:pPr>
            <a:endParaRPr lang="cs-CZ" sz="2000" dirty="0"/>
          </a:p>
          <a:p>
            <a:pPr algn="just">
              <a:buSzPct val="100000"/>
            </a:pPr>
            <a:endParaRPr lang="cs-CZ" sz="2000" dirty="0"/>
          </a:p>
          <a:p>
            <a:pPr algn="just">
              <a:buSzPct val="100000"/>
            </a:pPr>
            <a:endParaRPr lang="cs-CZ" sz="2000" dirty="0"/>
          </a:p>
        </p:txBody>
      </p:sp>
    </p:spTree>
    <p:extLst>
      <p:ext uri="{BB962C8B-B14F-4D97-AF65-F5344CB8AC3E}">
        <p14:creationId xmlns:p14="http://schemas.microsoft.com/office/powerpoint/2010/main" val="1766900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Základní principy rodinného hospodaření</a:t>
            </a:r>
          </a:p>
        </p:txBody>
      </p:sp>
      <p:sp>
        <p:nvSpPr>
          <p:cNvPr id="3" name="Zástupný symbol pro obsah 2"/>
          <p:cNvSpPr>
            <a:spLocks noGrp="1"/>
          </p:cNvSpPr>
          <p:nvPr>
            <p:ph idx="1"/>
          </p:nvPr>
        </p:nvSpPr>
        <p:spPr>
          <a:xfrm>
            <a:off x="680321" y="2336872"/>
            <a:ext cx="9613861" cy="4029093"/>
          </a:xfrm>
        </p:spPr>
        <p:txBody>
          <a:bodyPr>
            <a:normAutofit fontScale="77500" lnSpcReduction="20000"/>
          </a:bodyPr>
          <a:lstStyle/>
          <a:p>
            <a:pPr marL="0" indent="0">
              <a:buNone/>
            </a:pPr>
            <a:r>
              <a:rPr lang="cs-CZ" b="1" dirty="0" smtClean="0"/>
              <a:t>Snížení </a:t>
            </a:r>
            <a:r>
              <a:rPr lang="cs-CZ" b="1" dirty="0"/>
              <a:t>nutných nákladů</a:t>
            </a:r>
            <a:endParaRPr lang="cs-CZ" dirty="0"/>
          </a:p>
          <a:p>
            <a:r>
              <a:rPr lang="cs-CZ" i="1" dirty="0"/>
              <a:t>Nižší spotřeba energie – elektřina, topení, voda (svícení, koupání apod.)</a:t>
            </a:r>
            <a:endParaRPr lang="cs-CZ" dirty="0"/>
          </a:p>
          <a:p>
            <a:r>
              <a:rPr lang="cs-CZ" i="1" dirty="0"/>
              <a:t>Nižší výdaje na dopravu - </a:t>
            </a:r>
            <a:r>
              <a:rPr lang="cs-CZ" dirty="0"/>
              <a:t>Nižší cena MHD místo pohodlí v automobilu.</a:t>
            </a:r>
          </a:p>
          <a:p>
            <a:r>
              <a:rPr lang="cs-CZ" i="1" dirty="0"/>
              <a:t>Nižší nájem - </a:t>
            </a:r>
            <a:r>
              <a:rPr lang="cs-CZ" dirty="0"/>
              <a:t>Pokud je to možné, je na místě hledání levnějšího bydlení.</a:t>
            </a:r>
          </a:p>
          <a:p>
            <a:r>
              <a:rPr lang="cs-CZ" i="1" dirty="0"/>
              <a:t>Snížení náklad na telefon - telefonování zdarma, nebo nastavení limitu pro útratu.</a:t>
            </a:r>
            <a:endParaRPr lang="cs-CZ" dirty="0"/>
          </a:p>
          <a:p>
            <a:r>
              <a:rPr lang="cs-CZ" i="1" dirty="0"/>
              <a:t>Snížení náklad na Internet –</a:t>
            </a:r>
            <a:r>
              <a:rPr lang="cs-CZ" b="1" dirty="0"/>
              <a:t> </a:t>
            </a:r>
            <a:r>
              <a:rPr lang="cs-CZ" dirty="0"/>
              <a:t>zvážit rychlost a typ připojení vzhledem ke skutečným potřebám.</a:t>
            </a:r>
          </a:p>
          <a:p>
            <a:r>
              <a:rPr lang="cs-CZ" i="1" dirty="0"/>
              <a:t>Chytrý nákup – nepodléhat slevovým akcím, když něco nepotřebujeme a nákup podle seznamu.</a:t>
            </a:r>
            <a:endParaRPr lang="cs-CZ" dirty="0"/>
          </a:p>
          <a:p>
            <a:r>
              <a:rPr lang="cs-CZ" i="1" dirty="0"/>
              <a:t>Efektivnější vaření – úsporné domácí vaření, před drahými nákupy a jídel z restaurací apod</a:t>
            </a:r>
            <a:r>
              <a:rPr lang="cs-CZ" i="1" dirty="0" smtClean="0"/>
              <a:t>.</a:t>
            </a:r>
            <a:endParaRPr lang="cs-CZ" dirty="0"/>
          </a:p>
        </p:txBody>
      </p:sp>
    </p:spTree>
    <p:extLst>
      <p:ext uri="{BB962C8B-B14F-4D97-AF65-F5344CB8AC3E}">
        <p14:creationId xmlns:p14="http://schemas.microsoft.com/office/powerpoint/2010/main" val="204674303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20D330-E8E1-4807-8E8A-DB423C892EE0}"/>
              </a:ext>
            </a:extLst>
          </p:cNvPr>
          <p:cNvSpPr>
            <a:spLocks noGrp="1"/>
          </p:cNvSpPr>
          <p:nvPr>
            <p:ph type="title"/>
          </p:nvPr>
        </p:nvSpPr>
        <p:spPr>
          <a:xfrm>
            <a:off x="4089399" y="4562856"/>
            <a:ext cx="7413623" cy="898149"/>
          </a:xfrm>
        </p:spPr>
        <p:txBody>
          <a:bodyPr vert="horz" lIns="91440" tIns="45720" rIns="91440" bIns="45720" rtlCol="0" anchor="b">
            <a:prstTxWarp prst="textChevronInverted">
              <a:avLst/>
            </a:prstTxWarp>
            <a:normAutofit/>
          </a:bodyPr>
          <a:lstStyle/>
          <a:p>
            <a:r>
              <a:rPr lang="cs-CZ" b="1" dirty="0">
                <a:solidFill>
                  <a:schemeClr val="accent1">
                    <a:lumMod val="75000"/>
                  </a:schemeClr>
                </a:solidFill>
                <a:effectLst>
                  <a:outerShdw blurRad="38100" dist="38100" dir="2700000" algn="tl">
                    <a:srgbClr val="000000">
                      <a:alpha val="43137"/>
                    </a:srgbClr>
                  </a:outerShdw>
                </a:effectLst>
              </a:rPr>
              <a:t>Prostor pro dotazy a diskuzi</a:t>
            </a:r>
            <a:endParaRPr lang="en-US" b="1" dirty="0">
              <a:solidFill>
                <a:schemeClr val="accent1">
                  <a:lumMod val="75000"/>
                </a:schemeClr>
              </a:solidFill>
              <a:effectLst>
                <a:outerShdw blurRad="38100" dist="38100" dir="2700000" algn="tl">
                  <a:srgbClr val="000000">
                    <a:alpha val="43137"/>
                  </a:srgbClr>
                </a:outerShdw>
              </a:effectLst>
            </a:endParaRPr>
          </a:p>
        </p:txBody>
      </p:sp>
      <p:pic>
        <p:nvPicPr>
          <p:cNvPr id="3" name="Obrázek 2">
            <a:extLst>
              <a:ext uri="{FF2B5EF4-FFF2-40B4-BE49-F238E27FC236}">
                <a16:creationId xmlns:a16="http://schemas.microsoft.com/office/drawing/2014/main" id="{E4CDE5B1-41D2-4AEA-B259-335950107361}"/>
              </a:ext>
            </a:extLst>
          </p:cNvPr>
          <p:cNvPicPr>
            <a:picLocks noChangeAspect="1"/>
          </p:cNvPicPr>
          <p:nvPr/>
        </p:nvPicPr>
        <p:blipFill>
          <a:blip r:embed="rId2"/>
          <a:stretch>
            <a:fillRect/>
          </a:stretch>
        </p:blipFill>
        <p:spPr>
          <a:xfrm>
            <a:off x="3909271" y="763398"/>
            <a:ext cx="7449424" cy="3420856"/>
          </a:xfrm>
          <a:prstGeom prst="rect">
            <a:avLst/>
          </a:prstGeom>
        </p:spPr>
      </p:pic>
    </p:spTree>
    <p:extLst>
      <p:ext uri="{BB962C8B-B14F-4D97-AF65-F5344CB8AC3E}">
        <p14:creationId xmlns:p14="http://schemas.microsoft.com/office/powerpoint/2010/main" val="355231990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BAC5C9-9749-4539-BBD5-4B899C95C48C}"/>
              </a:ext>
            </a:extLst>
          </p:cNvPr>
          <p:cNvSpPr>
            <a:spLocks noGrp="1"/>
          </p:cNvSpPr>
          <p:nvPr>
            <p:ph type="title"/>
          </p:nvPr>
        </p:nvSpPr>
        <p:spPr>
          <a:xfrm>
            <a:off x="1018191" y="685800"/>
            <a:ext cx="7411825" cy="1752599"/>
          </a:xfrm>
        </p:spPr>
        <p:txBody>
          <a:bodyPr>
            <a:normAutofit/>
          </a:bodyPr>
          <a:lstStyle/>
          <a:p>
            <a:r>
              <a:rPr lang="cs-CZ" sz="5400" b="1" dirty="0">
                <a:solidFill>
                  <a:schemeClr val="accent1">
                    <a:lumMod val="75000"/>
                  </a:schemeClr>
                </a:solidFill>
                <a:effectLst>
                  <a:outerShdw blurRad="38100" dist="38100" dir="2700000" algn="tl">
                    <a:srgbClr val="000000">
                      <a:alpha val="43137"/>
                    </a:srgbClr>
                  </a:outerShdw>
                </a:effectLst>
              </a:rPr>
              <a:t>Děkuji za pozornost</a:t>
            </a:r>
          </a:p>
        </p:txBody>
      </p:sp>
      <p:pic>
        <p:nvPicPr>
          <p:cNvPr id="4" name="Zástupný obsah 3">
            <a:extLst>
              <a:ext uri="{FF2B5EF4-FFF2-40B4-BE49-F238E27FC236}">
                <a16:creationId xmlns:a16="http://schemas.microsoft.com/office/drawing/2014/main" id="{447FDAA1-72EF-4C6C-80E1-B3D55B789188}"/>
              </a:ext>
            </a:extLst>
          </p:cNvPr>
          <p:cNvPicPr>
            <a:picLocks noGrp="1" noChangeAspect="1"/>
          </p:cNvPicPr>
          <p:nvPr>
            <p:ph idx="1"/>
          </p:nvPr>
        </p:nvPicPr>
        <p:blipFill>
          <a:blip r:embed="rId2"/>
          <a:stretch>
            <a:fillRect/>
          </a:stretch>
        </p:blipFill>
        <p:spPr>
          <a:xfrm>
            <a:off x="2609651" y="2690456"/>
            <a:ext cx="4038595" cy="3896956"/>
          </a:xfrm>
          <a:prstGeom prst="rect">
            <a:avLst/>
          </a:prstGeom>
        </p:spPr>
      </p:pic>
    </p:spTree>
    <p:extLst>
      <p:ext uri="{BB962C8B-B14F-4D97-AF65-F5344CB8AC3E}">
        <p14:creationId xmlns:p14="http://schemas.microsoft.com/office/powerpoint/2010/main" val="236645325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81C0B7-49A2-8B4B-BDE4-40AEDCFE7791}"/>
              </a:ext>
            </a:extLst>
          </p:cNvPr>
          <p:cNvSpPr>
            <a:spLocks noGrp="1"/>
          </p:cNvSpPr>
          <p:nvPr>
            <p:ph type="ctrTitle"/>
          </p:nvPr>
        </p:nvSpPr>
        <p:spPr/>
        <p:txBody>
          <a:bodyPr/>
          <a:lstStyle/>
          <a:p>
            <a:r>
              <a:rPr lang="cs-CZ" dirty="0"/>
              <a:t>Základy krizové pomoci</a:t>
            </a:r>
          </a:p>
        </p:txBody>
      </p:sp>
      <p:sp>
        <p:nvSpPr>
          <p:cNvPr id="3" name="Podnadpis 2">
            <a:extLst>
              <a:ext uri="{FF2B5EF4-FFF2-40B4-BE49-F238E27FC236}">
                <a16:creationId xmlns:a16="http://schemas.microsoft.com/office/drawing/2014/main" id="{DA00420A-9EB2-614A-B01C-05A3C3334BB5}"/>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8004501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C28137-AFC2-5543-920E-A6A3DD3C19DA}"/>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0D9776BE-15B2-0040-BE08-0EA43EE420BB}"/>
              </a:ext>
            </a:extLst>
          </p:cNvPr>
          <p:cNvSpPr>
            <a:spLocks noGrp="1"/>
          </p:cNvSpPr>
          <p:nvPr>
            <p:ph idx="1"/>
          </p:nvPr>
        </p:nvSpPr>
        <p:spPr/>
        <p:txBody>
          <a:bodyPr/>
          <a:lstStyle/>
          <a:p>
            <a:r>
              <a:rPr lang="cs-CZ" dirty="0"/>
              <a:t>Základní terminologie a pojmy.</a:t>
            </a:r>
          </a:p>
          <a:p>
            <a:r>
              <a:rPr lang="cs-CZ" dirty="0"/>
              <a:t>Fáze a specifikace krize.</a:t>
            </a:r>
          </a:p>
          <a:p>
            <a:r>
              <a:rPr lang="cs-CZ" dirty="0"/>
              <a:t>Proces krizové pomoci.</a:t>
            </a:r>
          </a:p>
          <a:p>
            <a:r>
              <a:rPr lang="cs-CZ" dirty="0"/>
              <a:t>Zásady vedení rozhovoru s klientem v krizi.</a:t>
            </a:r>
          </a:p>
          <a:p>
            <a:endParaRPr lang="cs-CZ" dirty="0"/>
          </a:p>
        </p:txBody>
      </p:sp>
    </p:spTree>
    <p:extLst>
      <p:ext uri="{BB962C8B-B14F-4D97-AF65-F5344CB8AC3E}">
        <p14:creationId xmlns:p14="http://schemas.microsoft.com/office/powerpoint/2010/main" val="258612154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32D6E7-8BE0-0C41-9308-5324C03406A1}"/>
              </a:ext>
            </a:extLst>
          </p:cNvPr>
          <p:cNvSpPr>
            <a:spLocks noGrp="1"/>
          </p:cNvSpPr>
          <p:nvPr>
            <p:ph type="title"/>
          </p:nvPr>
        </p:nvSpPr>
        <p:spPr/>
        <p:txBody>
          <a:bodyPr/>
          <a:lstStyle/>
          <a:p>
            <a:r>
              <a:rPr lang="cs-CZ" dirty="0"/>
              <a:t>Terminologie </a:t>
            </a:r>
          </a:p>
        </p:txBody>
      </p:sp>
      <p:sp>
        <p:nvSpPr>
          <p:cNvPr id="3" name="Zástupný obsah 2">
            <a:extLst>
              <a:ext uri="{FF2B5EF4-FFF2-40B4-BE49-F238E27FC236}">
                <a16:creationId xmlns:a16="http://schemas.microsoft.com/office/drawing/2014/main" id="{90FA6F81-E790-8F4B-9E6C-8DD6342C96EC}"/>
              </a:ext>
            </a:extLst>
          </p:cNvPr>
          <p:cNvSpPr>
            <a:spLocks noGrp="1"/>
          </p:cNvSpPr>
          <p:nvPr>
            <p:ph idx="1"/>
          </p:nvPr>
        </p:nvSpPr>
        <p:spPr/>
        <p:txBody>
          <a:bodyPr/>
          <a:lstStyle/>
          <a:p>
            <a:r>
              <a:rPr lang="cs-CZ" dirty="0"/>
              <a:t>Krize – z řečtiny, znamená změnu stavu. Historicky se jednalo o pozitivní jev.</a:t>
            </a:r>
          </a:p>
          <a:p>
            <a:pPr lvl="0"/>
            <a:r>
              <a:rPr lang="cs-CZ" dirty="0"/>
              <a:t>Krizi vnímáme jako subjektivně ohrožující situaci s velkým dynamickým nábojem, potenciálem změny.</a:t>
            </a:r>
            <a:endParaRPr lang="en-US" dirty="0"/>
          </a:p>
          <a:p>
            <a:pPr lvl="0"/>
            <a:r>
              <a:rPr lang="cs-CZ" dirty="0"/>
              <a:t>V akutním prožívání krize však především vnímáme to co ztrácíme.</a:t>
            </a:r>
            <a:endParaRPr lang="en-US" dirty="0"/>
          </a:p>
          <a:p>
            <a:pPr lvl="0"/>
            <a:r>
              <a:rPr lang="cs-CZ" dirty="0"/>
              <a:t>Krize má dvě polohy:</a:t>
            </a:r>
            <a:endParaRPr lang="en-US" dirty="0"/>
          </a:p>
          <a:p>
            <a:pPr marL="0" lvl="0" indent="0">
              <a:buNone/>
            </a:pPr>
            <a:r>
              <a:rPr lang="cs-CZ" dirty="0"/>
              <a:t>- něco bere</a:t>
            </a:r>
            <a:endParaRPr lang="en-US" dirty="0"/>
          </a:p>
          <a:p>
            <a:pPr marL="0" lvl="0" indent="0">
              <a:buNone/>
            </a:pPr>
            <a:r>
              <a:rPr lang="cs-CZ" dirty="0"/>
              <a:t>- něco dává – nese příležitost</a:t>
            </a:r>
          </a:p>
          <a:p>
            <a:pPr marL="0" indent="0">
              <a:buNone/>
            </a:pPr>
            <a:endParaRPr lang="cs-CZ" dirty="0"/>
          </a:p>
        </p:txBody>
      </p:sp>
    </p:spTree>
    <p:extLst>
      <p:ext uri="{BB962C8B-B14F-4D97-AF65-F5344CB8AC3E}">
        <p14:creationId xmlns:p14="http://schemas.microsoft.com/office/powerpoint/2010/main" val="326694356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2B60DF-B6E6-DE45-95C6-085C3CA89883}"/>
              </a:ext>
            </a:extLst>
          </p:cNvPr>
          <p:cNvSpPr>
            <a:spLocks noGrp="1"/>
          </p:cNvSpPr>
          <p:nvPr>
            <p:ph type="title"/>
          </p:nvPr>
        </p:nvSpPr>
        <p:spPr/>
        <p:txBody>
          <a:bodyPr/>
          <a:lstStyle/>
          <a:p>
            <a:r>
              <a:rPr lang="cs-CZ" dirty="0"/>
              <a:t>Typy krizí</a:t>
            </a:r>
          </a:p>
        </p:txBody>
      </p:sp>
      <p:sp>
        <p:nvSpPr>
          <p:cNvPr id="3" name="Zástupný obsah 2">
            <a:extLst>
              <a:ext uri="{FF2B5EF4-FFF2-40B4-BE49-F238E27FC236}">
                <a16:creationId xmlns:a16="http://schemas.microsoft.com/office/drawing/2014/main" id="{F1680746-9EF3-9845-AD77-BC0FD3C9B015}"/>
              </a:ext>
            </a:extLst>
          </p:cNvPr>
          <p:cNvSpPr>
            <a:spLocks noGrp="1"/>
          </p:cNvSpPr>
          <p:nvPr>
            <p:ph idx="1"/>
          </p:nvPr>
        </p:nvSpPr>
        <p:spPr/>
        <p:txBody>
          <a:bodyPr>
            <a:normAutofit fontScale="92500" lnSpcReduction="10000"/>
          </a:bodyPr>
          <a:lstStyle/>
          <a:p>
            <a:r>
              <a:rPr lang="cs-CZ" b="1" dirty="0"/>
              <a:t>Situační krize </a:t>
            </a:r>
            <a:endParaRPr lang="cs-CZ" dirty="0"/>
          </a:p>
          <a:p>
            <a:r>
              <a:rPr lang="cs-CZ" b="1" dirty="0"/>
              <a:t>Přechodové krize</a:t>
            </a:r>
            <a:endParaRPr lang="cs-CZ" dirty="0"/>
          </a:p>
          <a:p>
            <a:r>
              <a:rPr lang="cs-CZ" b="1" dirty="0"/>
              <a:t>Krize z náhlého traumatizujícího stresoru</a:t>
            </a:r>
            <a:endParaRPr lang="cs-CZ" dirty="0"/>
          </a:p>
          <a:p>
            <a:r>
              <a:rPr lang="cs-CZ" b="1" dirty="0"/>
              <a:t>Krize vývojové</a:t>
            </a:r>
            <a:endParaRPr lang="cs-CZ" dirty="0"/>
          </a:p>
          <a:p>
            <a:r>
              <a:rPr lang="cs-CZ" b="1" dirty="0"/>
              <a:t>Krize pramenící ze zranitelnosti</a:t>
            </a:r>
            <a:endParaRPr lang="cs-CZ" dirty="0"/>
          </a:p>
          <a:p>
            <a:pPr marL="0" indent="0">
              <a:buNone/>
            </a:pPr>
            <a:r>
              <a:rPr lang="cs-CZ" dirty="0"/>
              <a:t>Zvýšená zranitelnost u lidí v důsledku psychické poruchy nebo sociální situace.</a:t>
            </a:r>
          </a:p>
          <a:p>
            <a:r>
              <a:rPr lang="cs-CZ" b="1" dirty="0"/>
              <a:t>Psychiatrické neodkladnosti</a:t>
            </a:r>
            <a:endParaRPr lang="cs-CZ" dirty="0"/>
          </a:p>
          <a:p>
            <a:pPr marL="0" indent="0">
              <a:buNone/>
            </a:pPr>
            <a:r>
              <a:rPr lang="cs-CZ" dirty="0"/>
              <a:t>V této kategorii se ocitnou lidé, jejichž duševní onemocnění se z nějakých důvodů zhorší a mohou se stát nebezpečnými sobě i svému okolí. </a:t>
            </a:r>
          </a:p>
          <a:p>
            <a:endParaRPr lang="cs-CZ" dirty="0"/>
          </a:p>
        </p:txBody>
      </p:sp>
    </p:spTree>
    <p:extLst>
      <p:ext uri="{BB962C8B-B14F-4D97-AF65-F5344CB8AC3E}">
        <p14:creationId xmlns:p14="http://schemas.microsoft.com/office/powerpoint/2010/main" val="149353635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FC44CB-1B6A-9744-B26C-FFDEAA5455E2}"/>
              </a:ext>
            </a:extLst>
          </p:cNvPr>
          <p:cNvSpPr>
            <a:spLocks noGrp="1"/>
          </p:cNvSpPr>
          <p:nvPr>
            <p:ph type="title"/>
          </p:nvPr>
        </p:nvSpPr>
        <p:spPr/>
        <p:txBody>
          <a:bodyPr/>
          <a:lstStyle/>
          <a:p>
            <a:r>
              <a:rPr lang="cs-CZ" dirty="0" err="1"/>
              <a:t>Erikson</a:t>
            </a:r>
            <a:r>
              <a:rPr lang="cs-CZ" dirty="0"/>
              <a:t> a lidský život – očekávané krize</a:t>
            </a:r>
          </a:p>
        </p:txBody>
      </p:sp>
      <p:sp>
        <p:nvSpPr>
          <p:cNvPr id="3" name="Zástupný obsah 2">
            <a:extLst>
              <a:ext uri="{FF2B5EF4-FFF2-40B4-BE49-F238E27FC236}">
                <a16:creationId xmlns:a16="http://schemas.microsoft.com/office/drawing/2014/main" id="{9CD23606-001A-A647-9176-4C84014CDAE4}"/>
              </a:ext>
            </a:extLst>
          </p:cNvPr>
          <p:cNvSpPr>
            <a:spLocks noGrp="1"/>
          </p:cNvSpPr>
          <p:nvPr>
            <p:ph idx="1"/>
          </p:nvPr>
        </p:nvSpPr>
        <p:spPr/>
        <p:txBody>
          <a:bodyPr>
            <a:normAutofit fontScale="92500" lnSpcReduction="20000"/>
          </a:bodyPr>
          <a:lstStyle/>
          <a:p>
            <a:r>
              <a:rPr lang="cs-CZ" b="1" dirty="0"/>
              <a:t>Základní Důvěra </a:t>
            </a:r>
            <a:r>
              <a:rPr lang="cs-CZ" b="1" dirty="0" err="1"/>
              <a:t>x</a:t>
            </a:r>
            <a:r>
              <a:rPr lang="cs-CZ" b="1" dirty="0"/>
              <a:t> Nedůvěra</a:t>
            </a:r>
            <a:r>
              <a:rPr lang="cs-CZ" dirty="0"/>
              <a:t/>
            </a:r>
            <a:br>
              <a:rPr lang="cs-CZ" dirty="0"/>
            </a:br>
            <a:r>
              <a:rPr lang="cs-CZ" dirty="0"/>
              <a:t/>
            </a:r>
            <a:br>
              <a:rPr lang="cs-CZ" dirty="0"/>
            </a:br>
            <a:r>
              <a:rPr lang="cs-CZ" dirty="0"/>
              <a:t>V prvním roce života je úkolem dítěte získat základní důvěru v život a svět skrze vytvoření pevného vztahu k matce nebo zastupující osobě. Stálost a účinnost péče, kterou od ní dostává, umožňuje kojenci vytvořit si v sobě pocit naděje, že život je, přes dočasné utrpení a neuspokojení, v základě dobrý („i když to teď není úplně ok – zítra bude lépe“). Nedostatek naděje vede v dospělosti k pocitu, že nemůže věřit v uspokojení svých potřeb a bude od okolí očekávat primárně ohrožení.</a:t>
            </a:r>
            <a:br>
              <a:rPr lang="cs-CZ" dirty="0"/>
            </a:br>
            <a:r>
              <a:rPr lang="cs-CZ" dirty="0"/>
              <a:t/>
            </a:r>
            <a:br>
              <a:rPr lang="cs-CZ" dirty="0"/>
            </a:br>
            <a:r>
              <a:rPr lang="cs-CZ" dirty="0"/>
              <a:t>Množství důvěry nezávisí ani tak na množství poskytované potravy, ani na množství lásky, ale na </a:t>
            </a:r>
            <a:r>
              <a:rPr lang="cs-CZ" b="1" dirty="0"/>
              <a:t>kvalitě mateřského vztahu</a:t>
            </a:r>
            <a:r>
              <a:rPr lang="cs-CZ" dirty="0"/>
              <a:t>. Matky ve svých dětech vytvářejí pocit důvěry tak, že kombinují a spojují citlivou péči o individuální potřeby dítěte a upevňování vědomí dítěte o jeho hodnotě.</a:t>
            </a:r>
          </a:p>
        </p:txBody>
      </p:sp>
    </p:spTree>
    <p:extLst>
      <p:ext uri="{BB962C8B-B14F-4D97-AF65-F5344CB8AC3E}">
        <p14:creationId xmlns:p14="http://schemas.microsoft.com/office/powerpoint/2010/main" val="307168428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BBB721-77F1-1B42-AA07-03ACEB6D751C}"/>
              </a:ext>
            </a:extLst>
          </p:cNvPr>
          <p:cNvSpPr>
            <a:spLocks noGrp="1"/>
          </p:cNvSpPr>
          <p:nvPr>
            <p:ph type="title"/>
          </p:nvPr>
        </p:nvSpPr>
        <p:spPr/>
        <p:txBody>
          <a:bodyPr/>
          <a:lstStyle/>
          <a:p>
            <a:r>
              <a:rPr lang="cs-CZ" b="1" dirty="0"/>
              <a:t>Autonomie </a:t>
            </a:r>
            <a:r>
              <a:rPr lang="cs-CZ" b="1" dirty="0" err="1"/>
              <a:t>x</a:t>
            </a:r>
            <a:r>
              <a:rPr lang="cs-CZ" b="1" dirty="0"/>
              <a:t> Stud a nejistota</a:t>
            </a:r>
            <a:endParaRPr lang="cs-CZ" dirty="0"/>
          </a:p>
        </p:txBody>
      </p:sp>
      <p:sp>
        <p:nvSpPr>
          <p:cNvPr id="3" name="Zástupný obsah 2">
            <a:extLst>
              <a:ext uri="{FF2B5EF4-FFF2-40B4-BE49-F238E27FC236}">
                <a16:creationId xmlns:a16="http://schemas.microsoft.com/office/drawing/2014/main" id="{F522F9A6-4702-DA46-A28E-5B39917BC58B}"/>
              </a:ext>
            </a:extLst>
          </p:cNvPr>
          <p:cNvSpPr>
            <a:spLocks noGrp="1"/>
          </p:cNvSpPr>
          <p:nvPr>
            <p:ph idx="1"/>
          </p:nvPr>
        </p:nvSpPr>
        <p:spPr>
          <a:xfrm>
            <a:off x="1981200" y="1417639"/>
            <a:ext cx="8229600" cy="4708525"/>
          </a:xfrm>
        </p:spPr>
        <p:txBody>
          <a:bodyPr>
            <a:noAutofit/>
          </a:bodyPr>
          <a:lstStyle/>
          <a:p>
            <a:pPr marL="0" indent="0">
              <a:buNone/>
            </a:pPr>
            <a:r>
              <a:rPr lang="cs-CZ" sz="1800" dirty="0"/>
              <a:t>V druhém roce života je úkolem dítěte osvojit si sebedůvěru, že je schopno se správně a samostatně rozhodovat (rozvoj volních vlastností). Dítě </a:t>
            </a:r>
            <a:r>
              <a:rPr lang="cs-CZ" sz="1800" dirty="0" err="1"/>
              <a:t>x</a:t>
            </a:r>
            <a:r>
              <a:rPr lang="cs-CZ" sz="1800" dirty="0"/>
              <a:t> rodič</a:t>
            </a:r>
            <a:br>
              <a:rPr lang="cs-CZ" sz="1800" dirty="0"/>
            </a:br>
            <a:r>
              <a:rPr lang="cs-CZ" sz="1800" dirty="0"/>
              <a:t/>
            </a:r>
            <a:br>
              <a:rPr lang="cs-CZ" sz="1800" dirty="0"/>
            </a:br>
            <a:r>
              <a:rPr lang="cs-CZ" sz="1800" dirty="0"/>
              <a:t>Jestliže je pocit autonomie a možnosti volby u dítěte popírán, dítě se „obrátí proti sobě“, bude samo sebe zavrhovat a manipulovat. Rozvine se u něj předčasné špatné svědomí. Místo aby se snažilo vlastnit věci proto, aby je mohlo testovat jejich účelným opakováním (hrou), stane se ono samo posedlé vlastním opakováním (myšlenkovými automatismy). Touto posedlostí se samozřejmě učí získávat sílu tvrdohlavou kontrolou tam, kde nemůže nalézt širokou škálu vzájemné regulace. Vyvrcholením může být kompulzivní neuróza.</a:t>
            </a:r>
            <a:br>
              <a:rPr lang="cs-CZ" sz="1800" dirty="0"/>
            </a:br>
            <a:r>
              <a:rPr lang="cs-CZ" sz="1800" dirty="0"/>
              <a:t/>
            </a:r>
            <a:br>
              <a:rPr lang="cs-CZ" sz="1800" dirty="0"/>
            </a:br>
            <a:r>
              <a:rPr lang="cs-CZ" sz="1800" i="1" dirty="0"/>
              <a:t>„Toto stadium se proto stává rozhodujícím pro poměr lásky a nenávisti, spolupráce a svéhlavosti, svobody sebevyjádření a jejího potlačení. Z pocitu sebekontroly bez ztráty sebeúcty pramení pocit trvalé dobré vůle a hrdosti; z pocitu ztráty sebekontroly a z pocitu nadměrné cizí kontroly vzniká trvající sklon k pochybám a studu.“</a:t>
            </a:r>
            <a:r>
              <a:rPr lang="cs-CZ" sz="1800" dirty="0"/>
              <a:t> (</a:t>
            </a:r>
            <a:r>
              <a:rPr lang="cs-CZ" sz="1800" dirty="0" err="1"/>
              <a:t>Erikson</a:t>
            </a:r>
            <a:r>
              <a:rPr lang="cs-CZ" sz="1800" dirty="0"/>
              <a:t>)</a:t>
            </a:r>
          </a:p>
        </p:txBody>
      </p:sp>
    </p:spTree>
    <p:extLst>
      <p:ext uri="{BB962C8B-B14F-4D97-AF65-F5344CB8AC3E}">
        <p14:creationId xmlns:p14="http://schemas.microsoft.com/office/powerpoint/2010/main" val="335110908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310C6C-171C-9A41-9183-3213F2363DB0}"/>
              </a:ext>
            </a:extLst>
          </p:cNvPr>
          <p:cNvSpPr>
            <a:spLocks noGrp="1"/>
          </p:cNvSpPr>
          <p:nvPr>
            <p:ph type="title"/>
          </p:nvPr>
        </p:nvSpPr>
        <p:spPr/>
        <p:txBody>
          <a:bodyPr/>
          <a:lstStyle/>
          <a:p>
            <a:r>
              <a:rPr lang="cs-CZ" b="1" dirty="0"/>
              <a:t>Iniciativa </a:t>
            </a:r>
            <a:r>
              <a:rPr lang="cs-CZ" b="1" dirty="0" err="1"/>
              <a:t>x</a:t>
            </a:r>
            <a:r>
              <a:rPr lang="cs-CZ" b="1" dirty="0"/>
              <a:t> vina</a:t>
            </a:r>
          </a:p>
        </p:txBody>
      </p:sp>
      <p:sp>
        <p:nvSpPr>
          <p:cNvPr id="3" name="Zástupný obsah 2">
            <a:extLst>
              <a:ext uri="{FF2B5EF4-FFF2-40B4-BE49-F238E27FC236}">
                <a16:creationId xmlns:a16="http://schemas.microsoft.com/office/drawing/2014/main" id="{4DF046AA-9B1B-B346-9AD5-45E6E4E3ADD9}"/>
              </a:ext>
            </a:extLst>
          </p:cNvPr>
          <p:cNvSpPr>
            <a:spLocks noGrp="1"/>
          </p:cNvSpPr>
          <p:nvPr>
            <p:ph idx="1"/>
          </p:nvPr>
        </p:nvSpPr>
        <p:spPr/>
        <p:txBody>
          <a:bodyPr>
            <a:normAutofit/>
          </a:bodyPr>
          <a:lstStyle/>
          <a:p>
            <a:r>
              <a:rPr lang="cs-CZ" dirty="0"/>
              <a:t>Ve třetím až pátém roce života je úkolem dítěte osvojit si základní postoj zodpovědnosti za své činy. Svou iniciativu by mělo vnímat jako dobrou a mělo by v ní být okolím podporováno.</a:t>
            </a:r>
            <a:br>
              <a:rPr lang="cs-CZ" dirty="0"/>
            </a:br>
            <a:r>
              <a:rPr lang="cs-CZ" dirty="0"/>
              <a:t/>
            </a:r>
            <a:br>
              <a:rPr lang="cs-CZ" dirty="0"/>
            </a:br>
            <a:r>
              <a:rPr lang="cs-CZ" dirty="0"/>
              <a:t>Úspěšné vyrovnání s konfliktem iniciativy podporuje vývoj osobnosti ve směru zaměřenosti a cílevědomosti vlastního úsilí.</a:t>
            </a:r>
            <a:br>
              <a:rPr lang="cs-CZ" dirty="0"/>
            </a:br>
            <a:r>
              <a:rPr lang="cs-CZ" dirty="0"/>
              <a:t/>
            </a:r>
            <a:br>
              <a:rPr lang="cs-CZ" dirty="0"/>
            </a:br>
            <a:r>
              <a:rPr lang="cs-CZ" dirty="0"/>
              <a:t>Neúspěch vede k postojům rezignace a sebeobviňování za činy uskutečněné nebo zamýšlené.</a:t>
            </a:r>
          </a:p>
        </p:txBody>
      </p:sp>
    </p:spTree>
    <p:extLst>
      <p:ext uri="{BB962C8B-B14F-4D97-AF65-F5344CB8AC3E}">
        <p14:creationId xmlns:p14="http://schemas.microsoft.com/office/powerpoint/2010/main" val="47607374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7653D7-65ED-534B-AE10-9DFB5929BF7B}"/>
              </a:ext>
            </a:extLst>
          </p:cNvPr>
          <p:cNvSpPr>
            <a:spLocks noGrp="1"/>
          </p:cNvSpPr>
          <p:nvPr>
            <p:ph type="title"/>
          </p:nvPr>
        </p:nvSpPr>
        <p:spPr/>
        <p:txBody>
          <a:bodyPr/>
          <a:lstStyle/>
          <a:p>
            <a:r>
              <a:rPr lang="cs-CZ" b="1" dirty="0"/>
              <a:t>Výkonnost </a:t>
            </a:r>
            <a:r>
              <a:rPr lang="cs-CZ" b="1" dirty="0" err="1"/>
              <a:t>x</a:t>
            </a:r>
            <a:r>
              <a:rPr lang="cs-CZ" b="1" dirty="0"/>
              <a:t> méněcennost</a:t>
            </a:r>
          </a:p>
        </p:txBody>
      </p:sp>
      <p:sp>
        <p:nvSpPr>
          <p:cNvPr id="3" name="Zástupný obsah 2">
            <a:extLst>
              <a:ext uri="{FF2B5EF4-FFF2-40B4-BE49-F238E27FC236}">
                <a16:creationId xmlns:a16="http://schemas.microsoft.com/office/drawing/2014/main" id="{71C8C98B-039D-3640-821D-F1D732FC736C}"/>
              </a:ext>
            </a:extLst>
          </p:cNvPr>
          <p:cNvSpPr>
            <a:spLocks noGrp="1"/>
          </p:cNvSpPr>
          <p:nvPr>
            <p:ph idx="1"/>
          </p:nvPr>
        </p:nvSpPr>
        <p:spPr>
          <a:xfrm>
            <a:off x="1981200" y="1417639"/>
            <a:ext cx="8229600" cy="4708525"/>
          </a:xfrm>
        </p:spPr>
        <p:txBody>
          <a:bodyPr>
            <a:normAutofit fontScale="25000" lnSpcReduction="20000"/>
          </a:bodyPr>
          <a:lstStyle/>
          <a:p>
            <a:pPr marL="0" indent="0" fontAlgn="base">
              <a:buNone/>
            </a:pPr>
            <a:r>
              <a:rPr lang="cs-CZ" sz="7200" dirty="0"/>
              <a:t>Mezi šestým rokem a počátkem dospívání je úkolem dítěte osvojit si dovednosti cílevědomě a úspěšně zacházet s předměty hmotného světa. V tomto období přesahuje jeho zkušenost rámec rodinných vztahů a je vystaveno srovnávání a hodnocení v širším výběru školních a mimoškolních situací (musí „obstát“ i mimo rámec rodinného kruhu).</a:t>
            </a:r>
            <a:br>
              <a:rPr lang="cs-CZ" sz="7200" dirty="0"/>
            </a:br>
            <a:r>
              <a:rPr lang="cs-CZ" sz="7200" dirty="0"/>
              <a:t/>
            </a:r>
            <a:br>
              <a:rPr lang="cs-CZ" sz="7200" dirty="0"/>
            </a:br>
            <a:r>
              <a:rPr lang="cs-CZ" sz="7200" dirty="0"/>
              <a:t>Úspěšné dosahování praktických cílů vlastní snahou v tomto období je základem rozvoje kompetence, sebedůvěry a sebeprosazení v praktické činnosti („umím to, jsem šikovný“). Neúspěchy vedou k ustavení pocitů vlastní </a:t>
            </a:r>
            <a:r>
              <a:rPr lang="cs-CZ" sz="7200" dirty="0" err="1"/>
              <a:t>nedostačivosti</a:t>
            </a:r>
            <a:r>
              <a:rPr lang="cs-CZ" sz="7200" dirty="0"/>
              <a:t> a méněcennosti ve srovnání s ostatními.</a:t>
            </a:r>
            <a:br>
              <a:rPr lang="cs-CZ" sz="7200" dirty="0"/>
            </a:br>
            <a:endParaRPr lang="cs-CZ" sz="7200" dirty="0"/>
          </a:p>
          <a:p>
            <a:pPr marL="0" indent="0" fontAlgn="base">
              <a:buNone/>
            </a:pPr>
            <a:r>
              <a:rPr lang="cs-CZ" sz="7200" dirty="0"/>
              <a:t>Předtím než se dítě stane biologickým rodičem, musí se začít stávat pracovníkem a potencionálních ochranitelem a poskytovatelem péče (zkouší si hrát na tatínka a maminku, pečuje o své sourozence). S přicházejícím latentním obdobím dítě normálně se vyvíjející zapomíná nebo spíše sublimuje nezbytnost ovlivňovat lidi přímým (na ně adresovaným) útokem (či přáním). Nyní se učí získávat uznání produkováním věcí. Rozvíjí výkonnost, stává se dychtivým aktérem a tvůrcem situací. To podporuje jeho autonomii.</a:t>
            </a:r>
            <a:br>
              <a:rPr lang="cs-CZ" sz="7200" dirty="0"/>
            </a:br>
            <a:r>
              <a:rPr lang="cs-CZ" sz="7200" dirty="0"/>
              <a:t/>
            </a:r>
            <a:br>
              <a:rPr lang="cs-CZ" sz="7200" dirty="0"/>
            </a:br>
            <a:r>
              <a:rPr lang="cs-CZ" sz="7200" dirty="0"/>
              <a:t>Nebezpečí v tomto stadiu spočívá v pocitu neadekvátnosti a méněcennosti. Jestliže dítě ztratí naději na dosažení vlastní výkonnosti, vede to u něj k tendenci se izolovat. Může se objevit snaha o rivalitu, soupeření s okolím nebo naopak pasivita v chování nebo mutilace (oněmění). (Může být důsledkem příliš autoritativní nebo </a:t>
            </a:r>
            <a:r>
              <a:rPr lang="cs-CZ" sz="7200" dirty="0" err="1"/>
              <a:t>rejektivní</a:t>
            </a:r>
            <a:r>
              <a:rPr lang="cs-CZ" sz="7200" dirty="0"/>
              <a:t> výchovy).</a:t>
            </a:r>
          </a:p>
          <a:p>
            <a:endParaRPr lang="cs-CZ" dirty="0"/>
          </a:p>
        </p:txBody>
      </p:sp>
    </p:spTree>
    <p:extLst>
      <p:ext uri="{BB962C8B-B14F-4D97-AF65-F5344CB8AC3E}">
        <p14:creationId xmlns:p14="http://schemas.microsoft.com/office/powerpoint/2010/main" val="1223654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Základní principy rodinného hospodaření</a:t>
            </a:r>
          </a:p>
        </p:txBody>
      </p:sp>
      <p:sp>
        <p:nvSpPr>
          <p:cNvPr id="3" name="Zástupný symbol pro obsah 2"/>
          <p:cNvSpPr>
            <a:spLocks noGrp="1"/>
          </p:cNvSpPr>
          <p:nvPr>
            <p:ph idx="1"/>
          </p:nvPr>
        </p:nvSpPr>
        <p:spPr>
          <a:xfrm>
            <a:off x="680321" y="2336873"/>
            <a:ext cx="9613861" cy="4142304"/>
          </a:xfrm>
        </p:spPr>
        <p:txBody>
          <a:bodyPr>
            <a:normAutofit lnSpcReduction="10000"/>
          </a:bodyPr>
          <a:lstStyle/>
          <a:p>
            <a:pPr marL="0" indent="0">
              <a:buNone/>
            </a:pPr>
            <a:r>
              <a:rPr lang="cs-CZ" b="1" dirty="0" smtClean="0"/>
              <a:t>Zvýšení </a:t>
            </a:r>
            <a:r>
              <a:rPr lang="cs-CZ" b="1" dirty="0"/>
              <a:t>příjmů do rozpočtu</a:t>
            </a:r>
          </a:p>
          <a:p>
            <a:r>
              <a:rPr lang="cs-CZ" b="1" i="1" dirty="0"/>
              <a:t>Aktívní a udržitelné zvýšení příjmů</a:t>
            </a:r>
            <a:endParaRPr lang="cs-CZ" b="1" dirty="0"/>
          </a:p>
          <a:p>
            <a:pPr lvl="1"/>
            <a:r>
              <a:rPr lang="cs-CZ" dirty="0"/>
              <a:t>Zapojení členů rodiny do navýšení příjmů</a:t>
            </a:r>
          </a:p>
          <a:p>
            <a:pPr lvl="1"/>
            <a:r>
              <a:rPr lang="cs-CZ" dirty="0"/>
              <a:t>Přivýdělek</a:t>
            </a:r>
          </a:p>
          <a:p>
            <a:pPr lvl="1"/>
            <a:r>
              <a:rPr lang="cs-CZ" dirty="0"/>
              <a:t>Změna zaměstnání, zvýšení mzdy</a:t>
            </a:r>
          </a:p>
          <a:p>
            <a:r>
              <a:rPr lang="cs-CZ" dirty="0"/>
              <a:t> </a:t>
            </a:r>
            <a:r>
              <a:rPr lang="cs-CZ" b="1" i="1" dirty="0" smtClean="0"/>
              <a:t>Aktivní </a:t>
            </a:r>
            <a:r>
              <a:rPr lang="cs-CZ" b="1" i="1" dirty="0"/>
              <a:t>jednorázové zvýšení příjmů</a:t>
            </a:r>
            <a:endParaRPr lang="cs-CZ" b="1" dirty="0"/>
          </a:p>
          <a:p>
            <a:pPr lvl="1"/>
            <a:r>
              <a:rPr lang="cs-CZ" dirty="0"/>
              <a:t>Prodej nepotřebných věcí i na úkor pohodlí a udržení trendů</a:t>
            </a:r>
          </a:p>
          <a:p>
            <a:r>
              <a:rPr lang="cs-CZ" dirty="0"/>
              <a:t> </a:t>
            </a:r>
            <a:r>
              <a:rPr lang="cs-CZ" b="1" i="1" dirty="0" smtClean="0"/>
              <a:t>Pasivní </a:t>
            </a:r>
            <a:r>
              <a:rPr lang="cs-CZ" b="1" i="1" dirty="0"/>
              <a:t>udržitelné zvýšení příjmů (se závazky)</a:t>
            </a:r>
            <a:endParaRPr lang="cs-CZ" b="1" dirty="0"/>
          </a:p>
          <a:p>
            <a:pPr lvl="1"/>
            <a:r>
              <a:rPr lang="cs-CZ" dirty="0"/>
              <a:t>Podpora rodiny (dle možností a ochoty rodiny)</a:t>
            </a:r>
          </a:p>
          <a:p>
            <a:pPr lvl="1"/>
            <a:r>
              <a:rPr lang="cs-CZ" dirty="0"/>
              <a:t>Sociální dávky: Dávky státní sociální podpory, Dávky hmotné nouze</a:t>
            </a:r>
          </a:p>
          <a:p>
            <a:endParaRPr lang="cs-CZ" dirty="0"/>
          </a:p>
        </p:txBody>
      </p:sp>
    </p:spTree>
    <p:extLst>
      <p:ext uri="{BB962C8B-B14F-4D97-AF65-F5344CB8AC3E}">
        <p14:creationId xmlns:p14="http://schemas.microsoft.com/office/powerpoint/2010/main" val="27694873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439EB1-60A8-3C46-8B2E-500ED1255E98}"/>
              </a:ext>
            </a:extLst>
          </p:cNvPr>
          <p:cNvSpPr>
            <a:spLocks noGrp="1"/>
          </p:cNvSpPr>
          <p:nvPr>
            <p:ph type="title"/>
          </p:nvPr>
        </p:nvSpPr>
        <p:spPr/>
        <p:txBody>
          <a:bodyPr/>
          <a:lstStyle/>
          <a:p>
            <a:r>
              <a:rPr lang="cs-CZ" b="1" dirty="0"/>
              <a:t>Identita </a:t>
            </a:r>
            <a:r>
              <a:rPr lang="cs-CZ" b="1" dirty="0" err="1"/>
              <a:t>x</a:t>
            </a:r>
            <a:r>
              <a:rPr lang="cs-CZ" b="1" dirty="0"/>
              <a:t> zmatení rolí</a:t>
            </a:r>
          </a:p>
        </p:txBody>
      </p:sp>
      <p:sp>
        <p:nvSpPr>
          <p:cNvPr id="3" name="Zástupný obsah 2">
            <a:extLst>
              <a:ext uri="{FF2B5EF4-FFF2-40B4-BE49-F238E27FC236}">
                <a16:creationId xmlns:a16="http://schemas.microsoft.com/office/drawing/2014/main" id="{6633F62D-E125-A64A-8CDA-59321A7B200A}"/>
              </a:ext>
            </a:extLst>
          </p:cNvPr>
          <p:cNvSpPr>
            <a:spLocks noGrp="1"/>
          </p:cNvSpPr>
          <p:nvPr>
            <p:ph idx="1"/>
          </p:nvPr>
        </p:nvSpPr>
        <p:spPr>
          <a:xfrm>
            <a:off x="1981200" y="1340769"/>
            <a:ext cx="8229600" cy="4785395"/>
          </a:xfrm>
        </p:spPr>
        <p:txBody>
          <a:bodyPr>
            <a:noAutofit/>
          </a:bodyPr>
          <a:lstStyle/>
          <a:p>
            <a:pPr marL="0" indent="0">
              <a:buNone/>
            </a:pPr>
            <a:r>
              <a:rPr lang="cs-CZ" sz="1800" dirty="0"/>
              <a:t>Ústředním tématem vývojového procesu je zde utváření osobní identity, které úzce souvisí s vývojem „Ega“. Než se objeví zralé „Ego“, musí člověk získat přiměřený pocit identity. Po ukončení dětského období vývoje je v průběhu biologického a psychologického dospívání úkolem mladého člověka ustavit si pevné pojetí vlastního já, svého místa a smyslu v životě.</a:t>
            </a:r>
            <a:br>
              <a:rPr lang="cs-CZ" sz="1800" dirty="0"/>
            </a:br>
            <a:r>
              <a:rPr lang="cs-CZ" sz="1800" dirty="0"/>
              <a:t/>
            </a:r>
            <a:br>
              <a:rPr lang="cs-CZ" sz="1800" dirty="0"/>
            </a:br>
            <a:r>
              <a:rPr lang="cs-CZ" sz="1800" dirty="0"/>
              <a:t>Úspěšné zakotvení ve světě s jasným sebepojetím jedinci umožňuje vytváření jednoznačných a smysluplných vztahů k vlastní osobě i k druhým.</a:t>
            </a:r>
            <a:br>
              <a:rPr lang="cs-CZ" sz="1800" dirty="0"/>
            </a:br>
            <a:r>
              <a:rPr lang="cs-CZ" sz="1800" dirty="0"/>
              <a:t/>
            </a:r>
            <a:br>
              <a:rPr lang="cs-CZ" sz="1800" dirty="0"/>
            </a:br>
            <a:r>
              <a:rPr lang="cs-CZ" sz="1800" dirty="0"/>
              <a:t>V pubertě a rané dospělosti se vše, co bylo v dětství přirozené, vyřešené a volně plynoucí, opět vynořuje jako problém. Rostoucí a vyvíjející se mladý člověk tváří v tvář své vlastní fyziologické revoluci nyní konfrontuje to, čím se zdá být v očích druhých lidí s tím, čím se cítí být sám. Ptá se sám sebe, jak spojit role a dovednosti, které si vytvořil dříve – s profesionálními prototypy, které vyžaduje jeho současné postavení (zvládání nových profesních a sociálních rolí).</a:t>
            </a:r>
            <a:br>
              <a:rPr lang="cs-CZ" sz="1800" dirty="0"/>
            </a:br>
            <a:r>
              <a:rPr lang="cs-CZ" sz="1800" dirty="0"/>
              <a:t/>
            </a:r>
            <a:br>
              <a:rPr lang="cs-CZ" sz="1800" dirty="0"/>
            </a:br>
            <a:r>
              <a:rPr lang="cs-CZ" sz="1800" dirty="0"/>
              <a:t>Adolescence představuje tedy hledání </a:t>
            </a:r>
            <a:r>
              <a:rPr lang="cs-CZ" sz="1800" dirty="0" err="1"/>
              <a:t>sebeidentity</a:t>
            </a:r>
            <a:r>
              <a:rPr lang="cs-CZ" sz="1800" dirty="0"/>
              <a:t>. To se projevuje tím, že mládí zkouší různé masky – hledá způsob zábavy, oblékání, účesu, tak, aby bylo přijato uznávanou vztažnou skupinou.</a:t>
            </a:r>
          </a:p>
        </p:txBody>
      </p:sp>
    </p:spTree>
    <p:extLst>
      <p:ext uri="{BB962C8B-B14F-4D97-AF65-F5344CB8AC3E}">
        <p14:creationId xmlns:p14="http://schemas.microsoft.com/office/powerpoint/2010/main" val="39352722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136C8F-6627-474F-82B4-11398AB15ABA}"/>
              </a:ext>
            </a:extLst>
          </p:cNvPr>
          <p:cNvSpPr>
            <a:spLocks noGrp="1"/>
          </p:cNvSpPr>
          <p:nvPr>
            <p:ph type="title"/>
          </p:nvPr>
        </p:nvSpPr>
        <p:spPr/>
        <p:txBody>
          <a:bodyPr/>
          <a:lstStyle/>
          <a:p>
            <a:r>
              <a:rPr lang="cs-CZ" b="1" dirty="0"/>
              <a:t>Intimita </a:t>
            </a:r>
            <a:r>
              <a:rPr lang="cs-CZ" b="1" dirty="0" err="1"/>
              <a:t>x</a:t>
            </a:r>
            <a:r>
              <a:rPr lang="cs-CZ" b="1" dirty="0"/>
              <a:t> osamělost</a:t>
            </a:r>
          </a:p>
        </p:txBody>
      </p:sp>
      <p:sp>
        <p:nvSpPr>
          <p:cNvPr id="3" name="Zástupný obsah 2">
            <a:extLst>
              <a:ext uri="{FF2B5EF4-FFF2-40B4-BE49-F238E27FC236}">
                <a16:creationId xmlns:a16="http://schemas.microsoft.com/office/drawing/2014/main" id="{D6A1051F-EAE1-1B44-9AB0-44FD49E6923B}"/>
              </a:ext>
            </a:extLst>
          </p:cNvPr>
          <p:cNvSpPr>
            <a:spLocks noGrp="1"/>
          </p:cNvSpPr>
          <p:nvPr>
            <p:ph idx="1"/>
          </p:nvPr>
        </p:nvSpPr>
        <p:spPr/>
        <p:txBody>
          <a:bodyPr>
            <a:normAutofit fontScale="77500" lnSpcReduction="20000"/>
          </a:bodyPr>
          <a:lstStyle/>
          <a:p>
            <a:pPr marL="0" indent="0">
              <a:buNone/>
            </a:pPr>
            <a:r>
              <a:rPr lang="cs-CZ" dirty="0"/>
              <a:t>Těžištěm osobnostního vývoje jsou zde vztahy pohlavního partnerství s původně cizím člověkem.</a:t>
            </a:r>
            <a:br>
              <a:rPr lang="cs-CZ" dirty="0"/>
            </a:br>
            <a:r>
              <a:rPr lang="cs-CZ" dirty="0"/>
              <a:t/>
            </a:r>
            <a:br>
              <a:rPr lang="cs-CZ" dirty="0"/>
            </a:br>
            <a:r>
              <a:rPr lang="cs-CZ" dirty="0" err="1"/>
              <a:t>Erikson</a:t>
            </a:r>
            <a:r>
              <a:rPr lang="cs-CZ" dirty="0"/>
              <a:t> vypočítává nároky úspěšného důvěrného vztahu jako „1. společný orgasmus, 2. s milovaným partnerem, 3. opačného pohlaví, 4. s nímž je člověk schopen a ochoten vzájemně si důvěřovat a 5. s nímž je schopen a ochoten sladit rytmus práce, rozmnožování a zotavování 6. tak, aby zajistili uspokojivý vývoj i svému potomstvu.“</a:t>
            </a:r>
            <a:br>
              <a:rPr lang="cs-CZ" dirty="0"/>
            </a:br>
            <a:r>
              <a:rPr lang="cs-CZ" dirty="0"/>
              <a:t/>
            </a:r>
            <a:br>
              <a:rPr lang="cs-CZ" dirty="0"/>
            </a:br>
            <a:r>
              <a:rPr lang="cs-CZ" dirty="0"/>
              <a:t>Úspěšné ustavení životního partnerství vyžaduje vydat se druhému v situacích, v nichž se člověk vzdává záruk bezpečí (otevřít se s důvěrou blízké osobě, učinit se zranitelným). Byl-li dosavadní vývoj málo úspěšný, člověk </a:t>
            </a:r>
            <a:r>
              <a:rPr lang="cs-CZ" b="1" dirty="0"/>
              <a:t>nemá odvahu podstoupit riziko utrpení</a:t>
            </a:r>
            <a:r>
              <a:rPr lang="cs-CZ" dirty="0"/>
              <a:t>, kterým hrozí případné selhání pokusu navázat důvěrný vztah (neunese riziko rozpadu vztahu), a místo toho směřuje k uhýbání před ním a ke společenské izolaci. Není schopen se zranitelným způsobem otevřít, a proto spíše žije dlouhodobě bez partnera – anebo „vedle“ případného partnera, namísto „s ním“ – tzv. „izolace ve dvou“. Nechce se druhému „vydat“, zůstává v bezpečí vlastních psychických zdí.</a:t>
            </a:r>
          </a:p>
        </p:txBody>
      </p:sp>
    </p:spTree>
    <p:extLst>
      <p:ext uri="{BB962C8B-B14F-4D97-AF65-F5344CB8AC3E}">
        <p14:creationId xmlns:p14="http://schemas.microsoft.com/office/powerpoint/2010/main" val="421670230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DC9344-08EE-C04F-866F-067D07D04E80}"/>
              </a:ext>
            </a:extLst>
          </p:cNvPr>
          <p:cNvSpPr>
            <a:spLocks noGrp="1"/>
          </p:cNvSpPr>
          <p:nvPr>
            <p:ph type="title"/>
          </p:nvPr>
        </p:nvSpPr>
        <p:spPr/>
        <p:txBody>
          <a:bodyPr/>
          <a:lstStyle/>
          <a:p>
            <a:r>
              <a:rPr lang="cs-CZ" b="1" dirty="0" err="1"/>
              <a:t>Generativita</a:t>
            </a:r>
            <a:r>
              <a:rPr lang="cs-CZ" b="1" dirty="0"/>
              <a:t> </a:t>
            </a:r>
            <a:r>
              <a:rPr lang="cs-CZ" b="1" dirty="0" err="1"/>
              <a:t>x</a:t>
            </a:r>
            <a:r>
              <a:rPr lang="cs-CZ" b="1" dirty="0"/>
              <a:t> stagnace</a:t>
            </a:r>
          </a:p>
        </p:txBody>
      </p:sp>
      <p:sp>
        <p:nvSpPr>
          <p:cNvPr id="3" name="Zástupný obsah 2">
            <a:extLst>
              <a:ext uri="{FF2B5EF4-FFF2-40B4-BE49-F238E27FC236}">
                <a16:creationId xmlns:a16="http://schemas.microsoft.com/office/drawing/2014/main" id="{71C9B8DF-3A36-E64C-846B-65E5C5C9663D}"/>
              </a:ext>
            </a:extLst>
          </p:cNvPr>
          <p:cNvSpPr>
            <a:spLocks noGrp="1"/>
          </p:cNvSpPr>
          <p:nvPr>
            <p:ph idx="1"/>
          </p:nvPr>
        </p:nvSpPr>
        <p:spPr/>
        <p:txBody>
          <a:bodyPr>
            <a:normAutofit fontScale="92500" lnSpcReduction="20000"/>
          </a:bodyPr>
          <a:lstStyle/>
          <a:p>
            <a:pPr marL="0" indent="0">
              <a:buNone/>
            </a:pPr>
            <a:r>
              <a:rPr lang="cs-CZ" dirty="0"/>
              <a:t>Úkolem zralé dospělosti je přispívat druhým. A to především péčí poskytovanou vlastním dětem ve své nové rodině, dále i ve společenství, v němž člověk žije, vytvářením něčeho užitečného. Člověk je produktivní, něco vytváří, je nápomocný a užitečný pro druhé. – Překračuje tak svůj egoismus, sebestřednost a pasivitu. Má pocit životní dynamiky a relativního růstu. (Někdy se v tomto období dostane do situace, kdy musí pečovat o své stárnoucí rodiče – i to je projev </a:t>
            </a:r>
            <a:r>
              <a:rPr lang="cs-CZ" dirty="0" err="1"/>
              <a:t>generativity</a:t>
            </a:r>
            <a:r>
              <a:rPr lang="cs-CZ" dirty="0"/>
              <a:t> nebo </a:t>
            </a:r>
            <a:r>
              <a:rPr lang="cs-CZ" dirty="0" err="1"/>
              <a:t>sebepřekročení</a:t>
            </a:r>
            <a:r>
              <a:rPr lang="cs-CZ" dirty="0"/>
              <a:t>).</a:t>
            </a:r>
            <a:br>
              <a:rPr lang="cs-CZ" dirty="0"/>
            </a:br>
            <a:r>
              <a:rPr lang="cs-CZ" dirty="0"/>
              <a:t/>
            </a:r>
            <a:br>
              <a:rPr lang="cs-CZ" dirty="0"/>
            </a:br>
            <a:r>
              <a:rPr lang="cs-CZ" dirty="0"/>
              <a:t>Neúspěšný vývoj se projevuje neschopností být takto prospěšný svému okolí, prožíváním životního ochuzení a ztrátou činného kontaktu s druhými lidmi. Objevuje se pocit stagnace, že život nemá smysl, nic se nikam nevyvíjí, člověk předčasně uvažuje o jistotách stáří, důchodu, pojištění – stává se předčasně příliš rigidním a nejistým. Přijímá konformní vzorce chování (když nevím co se sebou, udělám to, co se ode mě očekává). Necítí životní naplnění.</a:t>
            </a:r>
          </a:p>
        </p:txBody>
      </p:sp>
    </p:spTree>
    <p:extLst>
      <p:ext uri="{BB962C8B-B14F-4D97-AF65-F5344CB8AC3E}">
        <p14:creationId xmlns:p14="http://schemas.microsoft.com/office/powerpoint/2010/main" val="175195524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8F763E-3B23-5949-A1FA-66B78393B42E}"/>
              </a:ext>
            </a:extLst>
          </p:cNvPr>
          <p:cNvSpPr>
            <a:spLocks noGrp="1"/>
          </p:cNvSpPr>
          <p:nvPr>
            <p:ph type="title"/>
          </p:nvPr>
        </p:nvSpPr>
        <p:spPr/>
        <p:txBody>
          <a:bodyPr/>
          <a:lstStyle/>
          <a:p>
            <a:r>
              <a:rPr lang="cs-CZ" b="1" dirty="0"/>
              <a:t>Integrita </a:t>
            </a:r>
            <a:r>
              <a:rPr lang="cs-CZ" b="1" dirty="0" err="1"/>
              <a:t>x</a:t>
            </a:r>
            <a:r>
              <a:rPr lang="cs-CZ" b="1" dirty="0"/>
              <a:t> zoufalství</a:t>
            </a:r>
          </a:p>
        </p:txBody>
      </p:sp>
      <p:sp>
        <p:nvSpPr>
          <p:cNvPr id="3" name="Zástupný obsah 2">
            <a:extLst>
              <a:ext uri="{FF2B5EF4-FFF2-40B4-BE49-F238E27FC236}">
                <a16:creationId xmlns:a16="http://schemas.microsoft.com/office/drawing/2014/main" id="{A51267AF-8407-4D4D-96DD-3A6AABFC8254}"/>
              </a:ext>
            </a:extLst>
          </p:cNvPr>
          <p:cNvSpPr>
            <a:spLocks noGrp="1"/>
          </p:cNvSpPr>
          <p:nvPr>
            <p:ph idx="1"/>
          </p:nvPr>
        </p:nvSpPr>
        <p:spPr/>
        <p:txBody>
          <a:bodyPr>
            <a:normAutofit fontScale="85000" lnSpcReduction="20000"/>
          </a:bodyPr>
          <a:lstStyle/>
          <a:p>
            <a:pPr marL="0" indent="0" fontAlgn="base">
              <a:buNone/>
            </a:pPr>
            <a:r>
              <a:rPr lang="cs-CZ" dirty="0"/>
              <a:t>V období stáří je cílem osobnostního vývoje dospět k jistotě o smysluplnosti toho, jak člověk blížící se smrti svůj život prožil (moudrost).</a:t>
            </a:r>
          </a:p>
          <a:p>
            <a:pPr marL="0" indent="0" fontAlgn="base">
              <a:buNone/>
            </a:pPr>
            <a:r>
              <a:rPr lang="cs-CZ" dirty="0"/>
              <a:t>Smysl svého jedinečného a konečného života může najít pouze ve vztazích, které jej přesahují – transcendence sebe sama. To znamená ve spojení s dosavadním a dále pokračujícím životem lidstva, na němž se platně, byť časově a místně omezenou účastí, podílí.</a:t>
            </a:r>
          </a:p>
          <a:p>
            <a:pPr marL="0" indent="0" fontAlgn="base">
              <a:buNone/>
            </a:pPr>
            <a:r>
              <a:rPr lang="cs-CZ" i="1" dirty="0"/>
              <a:t>„V takovém konečném vyrovnání ztrácí smrt svůj osten. Nedostatek nebo ztráta rostoucí integrace „já“ se ohlašuje strachem ze smrti: jedinečný životní běh není přijímán jako poslední možnost života. Zoufalství vyjadřuje pocit, že čas je nyní příliš krátký pro pokus začít znovu jiný život a vyzkoušet alternativní cestu k integritě…“</a:t>
            </a:r>
            <a:r>
              <a:rPr lang="cs-CZ" dirty="0"/>
              <a:t> (</a:t>
            </a:r>
            <a:r>
              <a:rPr lang="cs-CZ" dirty="0" err="1"/>
              <a:t>Erikson</a:t>
            </a:r>
            <a:r>
              <a:rPr lang="cs-CZ" dirty="0"/>
              <a:t>)</a:t>
            </a:r>
          </a:p>
          <a:p>
            <a:pPr marL="0" indent="0" fontAlgn="base">
              <a:buNone/>
            </a:pPr>
            <a:r>
              <a:rPr lang="cs-CZ" dirty="0"/>
              <a:t>Neúspěch při zvládání této vývojové krize se projevuje strachem z konce osobního života, nespokojeností s jeho prožitím a zoufalstvím z toho, že již nelze začít znovu a lépe (frustrace, zlost, sebelítost, nenávist „k mládí“). Tato varianta může vést v krajním případě až k sebedestruktivitě.</a:t>
            </a:r>
          </a:p>
          <a:p>
            <a:endParaRPr lang="cs-CZ" dirty="0"/>
          </a:p>
        </p:txBody>
      </p:sp>
    </p:spTree>
    <p:extLst>
      <p:ext uri="{BB962C8B-B14F-4D97-AF65-F5344CB8AC3E}">
        <p14:creationId xmlns:p14="http://schemas.microsoft.com/office/powerpoint/2010/main" val="275100153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1143000"/>
          </a:xfrm>
        </p:spPr>
        <p:txBody>
          <a:bodyPr anchor="ctr">
            <a:normAutofit/>
          </a:bodyPr>
          <a:lstStyle/>
          <a:p>
            <a:r>
              <a:rPr lang="cs-CZ" dirty="0"/>
              <a:t>Krize jako řecké drama</a:t>
            </a:r>
          </a:p>
        </p:txBody>
      </p:sp>
      <p:graphicFrame>
        <p:nvGraphicFramePr>
          <p:cNvPr id="5" name="Zástupný symbol pro obsah 2">
            <a:extLst>
              <a:ext uri="{FF2B5EF4-FFF2-40B4-BE49-F238E27FC236}">
                <a16:creationId xmlns:a16="http://schemas.microsoft.com/office/drawing/2014/main" id="{B8EDD98E-62DE-4B0D-BF4F-A73F42870984}"/>
              </a:ext>
            </a:extLst>
          </p:cNvPr>
          <p:cNvGraphicFramePr>
            <a:graphicFrameLocks noGrp="1"/>
          </p:cNvGraphicFramePr>
          <p:nvPr>
            <p:ph idx="1"/>
            <p:extLst/>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976503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BAF6D5-ADF5-AA46-AF97-D0BC34525584}"/>
              </a:ext>
            </a:extLst>
          </p:cNvPr>
          <p:cNvSpPr>
            <a:spLocks noGrp="1"/>
          </p:cNvSpPr>
          <p:nvPr>
            <p:ph type="title"/>
          </p:nvPr>
        </p:nvSpPr>
        <p:spPr/>
        <p:txBody>
          <a:bodyPr/>
          <a:lstStyle/>
          <a:p>
            <a:r>
              <a:rPr lang="cs-CZ" b="1" dirty="0"/>
              <a:t>Fáze krize</a:t>
            </a:r>
          </a:p>
        </p:txBody>
      </p:sp>
      <p:sp>
        <p:nvSpPr>
          <p:cNvPr id="3" name="Zástupný obsah 2">
            <a:extLst>
              <a:ext uri="{FF2B5EF4-FFF2-40B4-BE49-F238E27FC236}">
                <a16:creationId xmlns:a16="http://schemas.microsoft.com/office/drawing/2014/main" id="{726A039C-21CA-914C-9982-F0F5A9DE1E8D}"/>
              </a:ext>
            </a:extLst>
          </p:cNvPr>
          <p:cNvSpPr>
            <a:spLocks noGrp="1"/>
          </p:cNvSpPr>
          <p:nvPr>
            <p:ph idx="1"/>
          </p:nvPr>
        </p:nvSpPr>
        <p:spPr/>
        <p:txBody>
          <a:bodyPr/>
          <a:lstStyle/>
          <a:p>
            <a:pPr marL="0" indent="0">
              <a:buNone/>
            </a:pPr>
            <a:endParaRPr lang="cs-CZ" dirty="0"/>
          </a:p>
          <a:p>
            <a:pPr lvl="0"/>
            <a:r>
              <a:rPr lang="cs-CZ" dirty="0"/>
              <a:t>Fáze popření – člověk nemůže uvěřit situaci, která nastala. Používá věty typu:  „To nemůže být pravda“ apod.</a:t>
            </a:r>
          </a:p>
          <a:p>
            <a:pPr lvl="0"/>
            <a:r>
              <a:rPr lang="cs-CZ" dirty="0"/>
              <a:t>Fáze protestu – tato fáze se projevuje hněvem nebo protestem. Zde si člověk klade otázky: „Proč právě já?“</a:t>
            </a:r>
          </a:p>
          <a:p>
            <a:pPr lvl="0"/>
            <a:r>
              <a:rPr lang="cs-CZ" dirty="0"/>
              <a:t>Fáze bilancování – člověk rozmýšlí nad tím, co bylo do teď a snaží se nalézt, co bylo v životě hodnotné.</a:t>
            </a:r>
          </a:p>
          <a:p>
            <a:pPr lvl="0"/>
            <a:r>
              <a:rPr lang="cs-CZ" dirty="0"/>
              <a:t>Fáze reorganizace života – v této fázi dochází ke smíření se s danou konkrétní situací.</a:t>
            </a:r>
          </a:p>
          <a:p>
            <a:endParaRPr lang="cs-CZ" dirty="0"/>
          </a:p>
        </p:txBody>
      </p:sp>
    </p:spTree>
    <p:extLst>
      <p:ext uri="{BB962C8B-B14F-4D97-AF65-F5344CB8AC3E}">
        <p14:creationId xmlns:p14="http://schemas.microsoft.com/office/powerpoint/2010/main" val="117065989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9A699B-CC8C-B849-B63D-51DF21A8AA61}"/>
              </a:ext>
            </a:extLst>
          </p:cNvPr>
          <p:cNvSpPr>
            <a:spLocks noGrp="1"/>
          </p:cNvSpPr>
          <p:nvPr>
            <p:ph type="title"/>
          </p:nvPr>
        </p:nvSpPr>
        <p:spPr/>
        <p:txBody>
          <a:bodyPr/>
          <a:lstStyle/>
          <a:p>
            <a:r>
              <a:rPr lang="cs-CZ" b="1" dirty="0"/>
              <a:t>P</a:t>
            </a:r>
            <a:r>
              <a:rPr lang="cs-CZ" b="1" dirty="0" smtClean="0"/>
              <a:t>ět </a:t>
            </a:r>
            <a:r>
              <a:rPr lang="cs-CZ" b="1" dirty="0"/>
              <a:t>fází zármutku a truchlení Elisabeth </a:t>
            </a:r>
            <a:r>
              <a:rPr lang="cs-CZ" b="1" dirty="0" err="1"/>
              <a:t>Kübler</a:t>
            </a:r>
            <a:r>
              <a:rPr lang="cs-CZ" b="1" dirty="0"/>
              <a:t> Rossové</a:t>
            </a:r>
            <a:endParaRPr lang="cs-CZ" dirty="0"/>
          </a:p>
        </p:txBody>
      </p:sp>
      <p:sp>
        <p:nvSpPr>
          <p:cNvPr id="3" name="Zástupný obsah 2">
            <a:extLst>
              <a:ext uri="{FF2B5EF4-FFF2-40B4-BE49-F238E27FC236}">
                <a16:creationId xmlns:a16="http://schemas.microsoft.com/office/drawing/2014/main" id="{DC7887F4-95D9-9F4C-BAF3-E43AB23D46DD}"/>
              </a:ext>
            </a:extLst>
          </p:cNvPr>
          <p:cNvSpPr>
            <a:spLocks noGrp="1"/>
          </p:cNvSpPr>
          <p:nvPr>
            <p:ph idx="1"/>
          </p:nvPr>
        </p:nvSpPr>
        <p:spPr/>
        <p:txBody>
          <a:bodyPr>
            <a:normAutofit fontScale="55000" lnSpcReduction="20000"/>
          </a:bodyPr>
          <a:lstStyle/>
          <a:p>
            <a:endParaRPr lang="cs-CZ" dirty="0"/>
          </a:p>
          <a:p>
            <a:pPr lvl="0"/>
            <a:r>
              <a:rPr lang="cs-CZ" b="1" dirty="0"/>
              <a:t>První stádium – popření – zavírání očí před skutečností a osaměním </a:t>
            </a:r>
            <a:endParaRPr lang="cs-CZ" dirty="0"/>
          </a:p>
          <a:p>
            <a:pPr marL="0" indent="0">
              <a:buNone/>
            </a:pPr>
            <a:r>
              <a:rPr lang="cs-CZ" dirty="0"/>
              <a:t>Většina pacientů reagovala na zjištění svého onemocnění, nádorové onemocnění, velmi zaskočeně. Tato reakce bývá velmi častá. Pacienti po zjištění diagnózy si často kladou otázku: ,,Já? To není možné! Mne se to netýká!“. Často si nemocní po sdělení své diagnózy toto onemocnění nepřipouští. Jde o jakousi obranu, útěk od reality. V této prvotní fázi může odmítat léčbu, spolupráci a péči druhých.</a:t>
            </a:r>
          </a:p>
          <a:p>
            <a:pPr lvl="0"/>
            <a:r>
              <a:rPr lang="cs-CZ" b="1" dirty="0"/>
              <a:t>Druhé stádium – zloba</a:t>
            </a:r>
            <a:endParaRPr lang="cs-CZ" dirty="0"/>
          </a:p>
          <a:p>
            <a:pPr marL="0" indent="0">
              <a:buNone/>
            </a:pPr>
            <a:r>
              <a:rPr lang="cs-CZ" dirty="0"/>
              <a:t>Jde o velmi obtížné období, kdy okolí nemocného, zdravotnický personál, rodiny to mají s nemocným ve zlostné fázi velmi těžké. Nemocný si často klade otázku: ,,Proč právě já?“ </a:t>
            </a:r>
          </a:p>
          <a:p>
            <a:pPr lvl="0"/>
            <a:r>
              <a:rPr lang="cs-CZ" b="1" dirty="0"/>
              <a:t>Třetí stádium – vyjednávání</a:t>
            </a:r>
            <a:endParaRPr lang="cs-CZ" dirty="0"/>
          </a:p>
          <a:p>
            <a:pPr marL="0" indent="0">
              <a:buNone/>
            </a:pPr>
            <a:r>
              <a:rPr lang="cs-CZ" dirty="0"/>
              <a:t>Nemocný prosí, vyjednává, mění taktiky, slibuje a věří, že za své dobré chování bude odměněn, že jeho život bude prodloužen, nebude trpět bolestí a obtížemi.  Většinou nemocný uzavírá obchod s Bohem a udržuje ho v přísném utajení. </a:t>
            </a:r>
          </a:p>
          <a:p>
            <a:pPr lvl="0"/>
            <a:r>
              <a:rPr lang="cs-CZ" b="1" dirty="0"/>
              <a:t>Čtvrté stádium – deprese</a:t>
            </a:r>
            <a:endParaRPr lang="cs-CZ" dirty="0"/>
          </a:p>
          <a:p>
            <a:pPr marL="0" indent="0">
              <a:buNone/>
            </a:pPr>
            <a:r>
              <a:rPr lang="cs-CZ" dirty="0"/>
              <a:t>Když je nemocný člověk o povaze své choroby obeznámen, zná a prožívá její ataky, cítí se být stále slabším, je neustále a častěji hospitalizován v nemocnici, nemůže se již obelhávat, nastupuje stádium deprese. </a:t>
            </a:r>
          </a:p>
          <a:p>
            <a:pPr lvl="0"/>
            <a:r>
              <a:rPr lang="cs-CZ" b="1" dirty="0"/>
              <a:t>Páté stádium – souhlas, akceptace</a:t>
            </a:r>
            <a:endParaRPr lang="cs-CZ" dirty="0"/>
          </a:p>
          <a:p>
            <a:pPr marL="0" indent="0">
              <a:buNone/>
            </a:pPr>
            <a:r>
              <a:rPr lang="cs-CZ" dirty="0"/>
              <a:t>Pokud měl nemocný člověk dostatek času projít předchozími stádii, nyní se nalézá ve stavu smíření, akceptace. V tomto stádiu nepociťuje zlost na svůj osud, není deprimován, netruchlí nad hrozící ztrátou tolika pro něj důležitých lidí. Nalézá se ve stádiu takzvaného tichého očekávání. </a:t>
            </a:r>
          </a:p>
          <a:p>
            <a:endParaRPr lang="cs-CZ" dirty="0"/>
          </a:p>
        </p:txBody>
      </p:sp>
    </p:spTree>
    <p:extLst>
      <p:ext uri="{BB962C8B-B14F-4D97-AF65-F5344CB8AC3E}">
        <p14:creationId xmlns:p14="http://schemas.microsoft.com/office/powerpoint/2010/main" val="51551011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2C596F-5AA8-FE4B-9657-E856C7D1BD2D}"/>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10426985-DDE4-2B4A-AF06-F710796C796B}"/>
              </a:ext>
            </a:extLst>
          </p:cNvPr>
          <p:cNvSpPr>
            <a:spLocks noGrp="1"/>
          </p:cNvSpPr>
          <p:nvPr>
            <p:ph idx="1"/>
          </p:nvPr>
        </p:nvSpPr>
        <p:spPr/>
        <p:txBody>
          <a:bodyPr/>
          <a:lstStyle/>
          <a:p>
            <a:r>
              <a:rPr lang="cs-CZ" i="1" dirty="0"/>
              <a:t>„Krizová intervence znamená zásah, zákrok, respektive zakročení v krizi. Můžeme ji vymezit jako specializovanou pomoc osobám, které se ocitli v krizi, tedy v situaci, která způsobuje změnu v jejich navyklém způsobu života a vyvolává stav nerovnováhy, ohrožení a stresu.“ </a:t>
            </a:r>
            <a:r>
              <a:rPr lang="cs-CZ" dirty="0"/>
              <a:t>(Špatenková et al., 2017, s. 42) </a:t>
            </a:r>
          </a:p>
          <a:p>
            <a:endParaRPr lang="cs-CZ" dirty="0"/>
          </a:p>
        </p:txBody>
      </p:sp>
    </p:spTree>
    <p:extLst>
      <p:ext uri="{BB962C8B-B14F-4D97-AF65-F5344CB8AC3E}">
        <p14:creationId xmlns:p14="http://schemas.microsoft.com/office/powerpoint/2010/main" val="12594527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2CA4E3A-08DC-944A-A89B-E9E9121F0113}"/>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55691E5F-2B7D-064C-B2B9-FD0C027B9A3B}"/>
              </a:ext>
            </a:extLst>
          </p:cNvPr>
          <p:cNvSpPr>
            <a:spLocks noGrp="1"/>
          </p:cNvSpPr>
          <p:nvPr>
            <p:ph idx="1"/>
          </p:nvPr>
        </p:nvSpPr>
        <p:spPr/>
        <p:txBody>
          <a:bodyPr>
            <a:normAutofit fontScale="92500"/>
          </a:bodyPr>
          <a:lstStyle/>
          <a:p>
            <a:r>
              <a:rPr lang="cs-CZ" dirty="0"/>
              <a:t>Krizová intervence představuje komplexní, intenzivní pomoc, kterou tvoří různé formy. Ty mají za úkol vrátit jedinci psychickou rovnováhu, která byla narušena kritickou životní událostí. Zahrnuje především pomoc: </a:t>
            </a:r>
          </a:p>
          <a:p>
            <a:r>
              <a:rPr lang="cs-CZ" i="1" dirty="0"/>
              <a:t>psychologickou </a:t>
            </a:r>
            <a:r>
              <a:rPr lang="cs-CZ" dirty="0"/>
              <a:t>– časový terapeutický kontakt zaměřený na problém, který krizi vyvolal. </a:t>
            </a:r>
          </a:p>
          <a:p>
            <a:r>
              <a:rPr lang="cs-CZ" i="1" dirty="0"/>
              <a:t>Lékařskou </a:t>
            </a:r>
            <a:r>
              <a:rPr lang="cs-CZ" dirty="0"/>
              <a:t>– psychiatrická intervence; medikace; krátkodobá hospitalizace. </a:t>
            </a:r>
          </a:p>
          <a:p>
            <a:r>
              <a:rPr lang="cs-CZ" i="1" dirty="0"/>
              <a:t>Sociální </a:t>
            </a:r>
            <a:r>
              <a:rPr lang="cs-CZ" dirty="0"/>
              <a:t>– vyžaduje okamžitý sociální zásah. </a:t>
            </a:r>
          </a:p>
          <a:p>
            <a:r>
              <a:rPr lang="cs-CZ" i="1" dirty="0"/>
              <a:t>Právní </a:t>
            </a:r>
            <a:r>
              <a:rPr lang="cs-CZ" dirty="0"/>
              <a:t>– právník, sociální pracovník v oblasti sociálně-právní. </a:t>
            </a:r>
          </a:p>
          <a:p>
            <a:r>
              <a:rPr lang="cs-CZ" i="1" dirty="0"/>
              <a:t>Praktickou </a:t>
            </a:r>
            <a:r>
              <a:rPr lang="cs-CZ" dirty="0"/>
              <a:t>– včasný a adekvátní zásah policie. </a:t>
            </a:r>
          </a:p>
          <a:p>
            <a:pPr marL="0" indent="0">
              <a:buNone/>
            </a:pPr>
            <a:endParaRPr lang="cs-CZ" dirty="0"/>
          </a:p>
        </p:txBody>
      </p:sp>
    </p:spTree>
    <p:extLst>
      <p:ext uri="{BB962C8B-B14F-4D97-AF65-F5344CB8AC3E}">
        <p14:creationId xmlns:p14="http://schemas.microsoft.com/office/powerpoint/2010/main" val="209712017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1CCD35-E688-C64C-82F7-C12E7C25C298}"/>
              </a:ext>
            </a:extLst>
          </p:cNvPr>
          <p:cNvSpPr>
            <a:spLocks noGrp="1"/>
          </p:cNvSpPr>
          <p:nvPr>
            <p:ph type="title"/>
          </p:nvPr>
        </p:nvSpPr>
        <p:spPr/>
        <p:txBody>
          <a:bodyPr/>
          <a:lstStyle/>
          <a:p>
            <a:r>
              <a:rPr lang="cs-CZ" b="1" dirty="0"/>
              <a:t>Krize a práce s ní</a:t>
            </a:r>
          </a:p>
        </p:txBody>
      </p:sp>
      <p:sp>
        <p:nvSpPr>
          <p:cNvPr id="3" name="Zástupný obsah 2">
            <a:extLst>
              <a:ext uri="{FF2B5EF4-FFF2-40B4-BE49-F238E27FC236}">
                <a16:creationId xmlns:a16="http://schemas.microsoft.com/office/drawing/2014/main" id="{13163C66-859E-2E4A-9875-AE86AF5691CD}"/>
              </a:ext>
            </a:extLst>
          </p:cNvPr>
          <p:cNvSpPr>
            <a:spLocks noGrp="1"/>
          </p:cNvSpPr>
          <p:nvPr>
            <p:ph idx="1"/>
          </p:nvPr>
        </p:nvSpPr>
        <p:spPr/>
        <p:txBody>
          <a:bodyPr>
            <a:normAutofit/>
          </a:bodyPr>
          <a:lstStyle/>
          <a:p>
            <a:r>
              <a:rPr lang="cs-CZ" dirty="0"/>
              <a:t>Krize začíná dříve, než jsi ji uvědomíme</a:t>
            </a:r>
          </a:p>
          <a:p>
            <a:r>
              <a:rPr lang="cs-CZ" dirty="0"/>
              <a:t>Krizové situace jsou doprovázeny nejrůznějšími emocemi, jako je pláč, strach, úzkost, panická úzkost, hněv a vztek. Je důležité umožnit klientovi emoce nejen vyjádřit, ale i pomoci mu je zpracovat, aby byla posílena kvalita kontaktu s klientem a aby byl prohlouben pocit bezpečí klienta. </a:t>
            </a:r>
          </a:p>
          <a:p>
            <a:r>
              <a:rPr lang="cs-CZ" dirty="0"/>
              <a:t>Při práci s emocemi používáme tyto techniky: zrcadlení, uzemnění, nalezení tělového centra a obnovy ohniska klientovy pozornosti.</a:t>
            </a:r>
          </a:p>
          <a:p>
            <a:endParaRPr lang="cs-CZ" dirty="0"/>
          </a:p>
        </p:txBody>
      </p:sp>
    </p:spTree>
    <p:extLst>
      <p:ext uri="{BB962C8B-B14F-4D97-AF65-F5344CB8AC3E}">
        <p14:creationId xmlns:p14="http://schemas.microsoft.com/office/powerpoint/2010/main" val="1962823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Manipulativní techniky prodejců a poradců</a:t>
            </a:r>
          </a:p>
        </p:txBody>
      </p:sp>
      <p:sp>
        <p:nvSpPr>
          <p:cNvPr id="3" name="Podnadpis 2"/>
          <p:cNvSpPr>
            <a:spLocks noGrp="1"/>
          </p:cNvSpPr>
          <p:nvPr>
            <p:ph type="subTitle" idx="1"/>
          </p:nvPr>
        </p:nvSpPr>
        <p:spPr/>
        <p:txBody>
          <a:bodyPr/>
          <a:lstStyle/>
          <a:p>
            <a:endParaRPr lang="cs-CZ" dirty="0" smtClean="0"/>
          </a:p>
          <a:p>
            <a:r>
              <a:rPr lang="cs-CZ" dirty="0" smtClean="0"/>
              <a:t>Mgr. Tomáš Johanna</a:t>
            </a:r>
            <a:endParaRPr lang="cs-CZ" dirty="0"/>
          </a:p>
        </p:txBody>
      </p:sp>
    </p:spTree>
    <p:extLst>
      <p:ext uri="{BB962C8B-B14F-4D97-AF65-F5344CB8AC3E}">
        <p14:creationId xmlns:p14="http://schemas.microsoft.com/office/powerpoint/2010/main" val="55583156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C9F7D8-2F65-BB4D-A373-295BF64E4ABF}"/>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717B4245-8C35-C345-BBB4-30AF639E82C7}"/>
              </a:ext>
            </a:extLst>
          </p:cNvPr>
          <p:cNvSpPr>
            <a:spLocks noGrp="1"/>
          </p:cNvSpPr>
          <p:nvPr>
            <p:ph idx="1"/>
          </p:nvPr>
        </p:nvSpPr>
        <p:spPr/>
        <p:txBody>
          <a:bodyPr/>
          <a:lstStyle/>
          <a:p>
            <a:r>
              <a:rPr lang="cs-CZ" dirty="0"/>
              <a:t>Nespravuj co není rozbité – zjisti co stále funguje</a:t>
            </a:r>
          </a:p>
          <a:p>
            <a:r>
              <a:rPr lang="cs-CZ" dirty="0"/>
              <a:t>Posilni co funguje, aby fungovalo ještě lépe</a:t>
            </a:r>
          </a:p>
          <a:p>
            <a:r>
              <a:rPr lang="cs-CZ" dirty="0"/>
              <a:t>Zajistit klienta na nejbližších 48 hodin</a:t>
            </a:r>
          </a:p>
        </p:txBody>
      </p:sp>
    </p:spTree>
    <p:extLst>
      <p:ext uri="{BB962C8B-B14F-4D97-AF65-F5344CB8AC3E}">
        <p14:creationId xmlns:p14="http://schemas.microsoft.com/office/powerpoint/2010/main" val="77867292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p:cNvSpPr>
          <p:nvPr>
            <p:ph type="title"/>
          </p:nvPr>
        </p:nvSpPr>
        <p:spPr>
          <a:xfrm>
            <a:off x="1981200" y="274638"/>
            <a:ext cx="8229600" cy="1143000"/>
          </a:xfrm>
        </p:spPr>
        <p:txBody>
          <a:bodyPr anchor="ctr">
            <a:normAutofit/>
          </a:bodyPr>
          <a:lstStyle/>
          <a:p>
            <a:r>
              <a:t>Dělení typu informací</a:t>
            </a:r>
          </a:p>
        </p:txBody>
      </p:sp>
      <p:graphicFrame>
        <p:nvGraphicFramePr>
          <p:cNvPr id="191" name="Shape 189">
            <a:extLst>
              <a:ext uri="{FF2B5EF4-FFF2-40B4-BE49-F238E27FC236}">
                <a16:creationId xmlns:a16="http://schemas.microsoft.com/office/drawing/2014/main" id="{84AA6F0B-F8EE-414B-B270-AD8D6F44BA3D}"/>
              </a:ext>
            </a:extLst>
          </p:cNvPr>
          <p:cNvGraphicFramePr/>
          <p:nvPr>
            <p:extLst/>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182542"/>
      </p:ext>
    </p:extLst>
  </p:cSld>
  <p:clrMapOvr>
    <a:masterClrMapping/>
  </p:clrMapOvr>
  <p:transition spd="slow"/>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C85E5D-015B-8545-80CD-FD31D01966F2}"/>
              </a:ext>
            </a:extLst>
          </p:cNvPr>
          <p:cNvSpPr>
            <a:spLocks noGrp="1"/>
          </p:cNvSpPr>
          <p:nvPr>
            <p:ph type="title"/>
          </p:nvPr>
        </p:nvSpPr>
        <p:spPr/>
        <p:txBody>
          <a:bodyPr/>
          <a:lstStyle/>
          <a:p>
            <a:r>
              <a:rPr lang="cs-CZ" dirty="0"/>
              <a:t>Očekávání od krizové intervence</a:t>
            </a:r>
          </a:p>
        </p:txBody>
      </p:sp>
      <p:sp>
        <p:nvSpPr>
          <p:cNvPr id="3" name="Zástupný obsah 2">
            <a:extLst>
              <a:ext uri="{FF2B5EF4-FFF2-40B4-BE49-F238E27FC236}">
                <a16:creationId xmlns:a16="http://schemas.microsoft.com/office/drawing/2014/main" id="{F11AD01F-5204-6C4C-A8E0-EC7829F82F31}"/>
              </a:ext>
            </a:extLst>
          </p:cNvPr>
          <p:cNvSpPr>
            <a:spLocks noGrp="1"/>
          </p:cNvSpPr>
          <p:nvPr>
            <p:ph idx="1"/>
          </p:nvPr>
        </p:nvSpPr>
        <p:spPr/>
        <p:txBody>
          <a:bodyPr/>
          <a:lstStyle/>
          <a:p>
            <a:r>
              <a:rPr lang="cs-CZ" dirty="0"/>
              <a:t>Návrat do minulého stavu – ten není možný</a:t>
            </a:r>
          </a:p>
          <a:p>
            <a:r>
              <a:rPr lang="cs-CZ" dirty="0"/>
              <a:t>Politování, teorie oběti ze strany klienta – záleží na situaci, někdy stačí přijetí klienta, nepotřebuje politování</a:t>
            </a:r>
          </a:p>
          <a:p>
            <a:r>
              <a:rPr lang="cs-CZ" dirty="0"/>
              <a:t>Naše potřeba úspěchu</a:t>
            </a:r>
          </a:p>
        </p:txBody>
      </p:sp>
    </p:spTree>
    <p:extLst>
      <p:ext uri="{BB962C8B-B14F-4D97-AF65-F5344CB8AC3E}">
        <p14:creationId xmlns:p14="http://schemas.microsoft.com/office/powerpoint/2010/main" val="107417991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1B6F90-3B82-6440-AAD6-C0BB8AEFB2F2}"/>
              </a:ext>
            </a:extLst>
          </p:cNvPr>
          <p:cNvSpPr>
            <a:spLocks noGrp="1"/>
          </p:cNvSpPr>
          <p:nvPr>
            <p:ph type="title"/>
          </p:nvPr>
        </p:nvSpPr>
        <p:spPr/>
        <p:txBody>
          <a:bodyPr/>
          <a:lstStyle/>
          <a:p>
            <a:r>
              <a:rPr lang="cs-CZ" dirty="0"/>
              <a:t>Nácvik komunikace – praktická část</a:t>
            </a:r>
          </a:p>
        </p:txBody>
      </p:sp>
      <p:sp>
        <p:nvSpPr>
          <p:cNvPr id="3" name="Zástupný obsah 2">
            <a:extLst>
              <a:ext uri="{FF2B5EF4-FFF2-40B4-BE49-F238E27FC236}">
                <a16:creationId xmlns:a16="http://schemas.microsoft.com/office/drawing/2014/main" id="{DADCB68E-CCB5-B749-A5FE-B83430D9F04A}"/>
              </a:ext>
            </a:extLst>
          </p:cNvPr>
          <p:cNvSpPr>
            <a:spLocks noGrp="1"/>
          </p:cNvSpPr>
          <p:nvPr>
            <p:ph idx="1"/>
          </p:nvPr>
        </p:nvSpPr>
        <p:spPr/>
        <p:txBody>
          <a:bodyPr/>
          <a:lstStyle/>
          <a:p>
            <a:r>
              <a:rPr lang="cs-CZ" dirty="0"/>
              <a:t>Oslovení – jak oslovujeme?</a:t>
            </a:r>
          </a:p>
          <a:p>
            <a:r>
              <a:rPr lang="cs-CZ" dirty="0"/>
              <a:t>Formulace zakázky – co by si klient rád odnesl</a:t>
            </a:r>
          </a:p>
          <a:p>
            <a:r>
              <a:rPr lang="cs-CZ" dirty="0"/>
              <a:t>Průběh rozhovoru – otázky na mapování problému</a:t>
            </a:r>
          </a:p>
          <a:p>
            <a:r>
              <a:rPr lang="cs-CZ" dirty="0"/>
              <a:t>Zakončení </a:t>
            </a:r>
          </a:p>
          <a:p>
            <a:endParaRPr lang="cs-CZ" dirty="0"/>
          </a:p>
          <a:p>
            <a:r>
              <a:rPr lang="cs-CZ" dirty="0"/>
              <a:t>Evaluace naší role – poradce, rádce, terapeut,</a:t>
            </a:r>
          </a:p>
          <a:p>
            <a:r>
              <a:rPr lang="cs-CZ" dirty="0"/>
              <a:t>Evaluace klientovy role – expert na svůj život, dítě, které vedeme, dospělý, kterému radíme </a:t>
            </a:r>
          </a:p>
          <a:p>
            <a:endParaRPr lang="cs-CZ" dirty="0"/>
          </a:p>
        </p:txBody>
      </p:sp>
    </p:spTree>
    <p:extLst>
      <p:ext uri="{BB962C8B-B14F-4D97-AF65-F5344CB8AC3E}">
        <p14:creationId xmlns:p14="http://schemas.microsoft.com/office/powerpoint/2010/main" val="109212381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A78F25-1E34-F84C-BE09-1EC6E992532C}"/>
              </a:ext>
            </a:extLst>
          </p:cNvPr>
          <p:cNvSpPr>
            <a:spLocks noGrp="1"/>
          </p:cNvSpPr>
          <p:nvPr>
            <p:ph type="title"/>
          </p:nvPr>
        </p:nvSpPr>
        <p:spPr>
          <a:xfrm>
            <a:off x="1371597" y="348865"/>
            <a:ext cx="10044023" cy="877729"/>
          </a:xfrm>
        </p:spPr>
        <p:txBody>
          <a:bodyPr anchor="ctr">
            <a:normAutofit/>
          </a:bodyPr>
          <a:lstStyle/>
          <a:p>
            <a:r>
              <a:rPr lang="cs-CZ" sz="4000" dirty="0">
                <a:solidFill>
                  <a:srgbClr val="FF0000"/>
                </a:solidFill>
              </a:rPr>
              <a:t>Co je úspěch</a:t>
            </a:r>
          </a:p>
        </p:txBody>
      </p:sp>
      <p:graphicFrame>
        <p:nvGraphicFramePr>
          <p:cNvPr id="5" name="Zástupný obsah 2">
            <a:extLst>
              <a:ext uri="{FF2B5EF4-FFF2-40B4-BE49-F238E27FC236}">
                <a16:creationId xmlns:a16="http://schemas.microsoft.com/office/drawing/2014/main" id="{A0795728-34CE-4FBF-8073-79F8D9250804}"/>
              </a:ext>
            </a:extLst>
          </p:cNvPr>
          <p:cNvGraphicFramePr>
            <a:graphicFrameLocks noGrp="1"/>
          </p:cNvGraphicFramePr>
          <p:nvPr>
            <p:ph idx="1"/>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858054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58B47D-8C81-8245-9BB2-A0CB76FAF210}"/>
              </a:ext>
            </a:extLst>
          </p:cNvPr>
          <p:cNvSpPr>
            <a:spLocks noGrp="1"/>
          </p:cNvSpPr>
          <p:nvPr>
            <p:ph type="title"/>
          </p:nvPr>
        </p:nvSpPr>
        <p:spPr/>
        <p:txBody>
          <a:bodyPr/>
          <a:lstStyle/>
          <a:p>
            <a:r>
              <a:rPr lang="cs-CZ" dirty="0"/>
              <a:t>Prostor v krizové intervenci</a:t>
            </a:r>
          </a:p>
        </p:txBody>
      </p:sp>
      <p:sp>
        <p:nvSpPr>
          <p:cNvPr id="3" name="Zástupný obsah 2">
            <a:extLst>
              <a:ext uri="{FF2B5EF4-FFF2-40B4-BE49-F238E27FC236}">
                <a16:creationId xmlns:a16="http://schemas.microsoft.com/office/drawing/2014/main" id="{52D91DA9-E9BA-0F43-BA8D-5399A59EF0F6}"/>
              </a:ext>
            </a:extLst>
          </p:cNvPr>
          <p:cNvSpPr>
            <a:spLocks noGrp="1"/>
          </p:cNvSpPr>
          <p:nvPr>
            <p:ph idx="1"/>
          </p:nvPr>
        </p:nvSpPr>
        <p:spPr/>
        <p:txBody>
          <a:bodyPr/>
          <a:lstStyle/>
          <a:p>
            <a:r>
              <a:rPr lang="cs-CZ" dirty="0"/>
              <a:t>Mít vždy únikovou cestu – přístup ke dveřím, nouzové tlačítko, souseda v kanceláři</a:t>
            </a:r>
          </a:p>
          <a:p>
            <a:r>
              <a:rPr lang="cs-CZ" dirty="0"/>
              <a:t>Využívat sezení spíše v křeslech – nízký posed uzemňuje a uklidňuje, s křeslem se hůře útočí</a:t>
            </a:r>
          </a:p>
          <a:p>
            <a:r>
              <a:rPr lang="cs-CZ" dirty="0"/>
              <a:t>Čistý stůl – bez váz atd. – volný prostor ke komunikaci</a:t>
            </a:r>
          </a:p>
          <a:p>
            <a:r>
              <a:rPr lang="cs-CZ" dirty="0"/>
              <a:t>Dostupné kapesníky</a:t>
            </a:r>
          </a:p>
        </p:txBody>
      </p:sp>
    </p:spTree>
    <p:extLst>
      <p:ext uri="{BB962C8B-B14F-4D97-AF65-F5344CB8AC3E}">
        <p14:creationId xmlns:p14="http://schemas.microsoft.com/office/powerpoint/2010/main" val="41404314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A052B7-BD08-FE42-8E8D-9B726AD7DFF5}"/>
              </a:ext>
            </a:extLst>
          </p:cNvPr>
          <p:cNvSpPr>
            <a:spLocks noGrp="1"/>
          </p:cNvSpPr>
          <p:nvPr>
            <p:ph type="title"/>
          </p:nvPr>
        </p:nvSpPr>
        <p:spPr/>
        <p:txBody>
          <a:bodyPr/>
          <a:lstStyle/>
          <a:p>
            <a:r>
              <a:rPr lang="cs-CZ" dirty="0"/>
              <a:t>Komunikace v krizové intervenci</a:t>
            </a:r>
          </a:p>
        </p:txBody>
      </p:sp>
      <p:sp>
        <p:nvSpPr>
          <p:cNvPr id="3" name="Zástupný obsah 2">
            <a:extLst>
              <a:ext uri="{FF2B5EF4-FFF2-40B4-BE49-F238E27FC236}">
                <a16:creationId xmlns:a16="http://schemas.microsoft.com/office/drawing/2014/main" id="{F211AFAB-ECEF-D44E-A546-92AEAECE1B3D}"/>
              </a:ext>
            </a:extLst>
          </p:cNvPr>
          <p:cNvSpPr>
            <a:spLocks noGrp="1"/>
          </p:cNvSpPr>
          <p:nvPr>
            <p:ph idx="1"/>
          </p:nvPr>
        </p:nvSpPr>
        <p:spPr/>
        <p:txBody>
          <a:bodyPr/>
          <a:lstStyle/>
          <a:p>
            <a:r>
              <a:rPr lang="cs-CZ" dirty="0"/>
              <a:t>Dítě – rodič – dospělý – vzájemná interakce</a:t>
            </a:r>
          </a:p>
          <a:p>
            <a:r>
              <a:rPr lang="cs-CZ" dirty="0"/>
              <a:t>Klient nepřichází v dospělé roli</a:t>
            </a:r>
          </a:p>
          <a:p>
            <a:r>
              <a:rPr lang="cs-CZ" dirty="0"/>
              <a:t>My si máme udržet dospělou roli – pozor na přechod od intervence k poradenství</a:t>
            </a:r>
          </a:p>
          <a:p>
            <a:r>
              <a:rPr lang="cs-CZ" dirty="0"/>
              <a:t>Emoce - zrcadlení, uzemnění, nalezení tělového centra a obnovy ohniska klientovy pozornosti, využití prostoru</a:t>
            </a:r>
          </a:p>
          <a:p>
            <a:r>
              <a:rPr lang="cs-CZ" dirty="0"/>
              <a:t>Jednoduchá mluva – pozor na odborné termíny</a:t>
            </a:r>
          </a:p>
        </p:txBody>
      </p:sp>
    </p:spTree>
    <p:extLst>
      <p:ext uri="{BB962C8B-B14F-4D97-AF65-F5344CB8AC3E}">
        <p14:creationId xmlns:p14="http://schemas.microsoft.com/office/powerpoint/2010/main" val="303543700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45D46C-23D7-4EC4-BF1F-FAF7FE28959F}"/>
              </a:ext>
            </a:extLst>
          </p:cNvPr>
          <p:cNvSpPr>
            <a:spLocks noGrp="1"/>
          </p:cNvSpPr>
          <p:nvPr>
            <p:ph type="title"/>
          </p:nvPr>
        </p:nvSpPr>
        <p:spPr>
          <a:xfrm>
            <a:off x="594360" y="637125"/>
            <a:ext cx="3802276" cy="5256371"/>
          </a:xfrm>
        </p:spPr>
        <p:txBody>
          <a:bodyPr>
            <a:normAutofit/>
          </a:bodyPr>
          <a:lstStyle/>
          <a:p>
            <a:r>
              <a:rPr lang="cs-CZ" sz="4800" dirty="0">
                <a:solidFill>
                  <a:srgbClr val="FF0000"/>
                </a:solidFill>
                <a:cs typeface="Calibri Light"/>
              </a:rPr>
              <a:t>První pomoc v panice</a:t>
            </a:r>
            <a:endParaRPr lang="cs-CZ" sz="4800" dirty="0">
              <a:solidFill>
                <a:srgbClr val="FF0000"/>
              </a:solidFill>
            </a:endParaRPr>
          </a:p>
        </p:txBody>
      </p:sp>
      <p:graphicFrame>
        <p:nvGraphicFramePr>
          <p:cNvPr id="5" name="Zástupný obsah 2">
            <a:extLst>
              <a:ext uri="{FF2B5EF4-FFF2-40B4-BE49-F238E27FC236}">
                <a16:creationId xmlns:a16="http://schemas.microsoft.com/office/drawing/2014/main" id="{862179F2-9E8F-4B95-A14F-CB294357A537}"/>
              </a:ext>
            </a:extLst>
          </p:cNvPr>
          <p:cNvGraphicFramePr>
            <a:graphicFrameLocks noGrp="1"/>
          </p:cNvGraphicFramePr>
          <p:nvPr>
            <p:ph idx="1"/>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3100019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D970DE-CD13-8946-B760-1B189A45C820}"/>
              </a:ext>
            </a:extLst>
          </p:cNvPr>
          <p:cNvSpPr>
            <a:spLocks noGrp="1"/>
          </p:cNvSpPr>
          <p:nvPr>
            <p:ph type="title"/>
          </p:nvPr>
        </p:nvSpPr>
        <p:spPr/>
        <p:txBody>
          <a:bodyPr/>
          <a:lstStyle/>
          <a:p>
            <a:r>
              <a:rPr lang="cs-CZ" dirty="0" err="1"/>
              <a:t>Hariss</a:t>
            </a:r>
            <a:endParaRPr lang="cs-CZ" dirty="0"/>
          </a:p>
        </p:txBody>
      </p:sp>
      <p:sp>
        <p:nvSpPr>
          <p:cNvPr id="3" name="Zástupný obsah 2">
            <a:extLst>
              <a:ext uri="{FF2B5EF4-FFF2-40B4-BE49-F238E27FC236}">
                <a16:creationId xmlns:a16="http://schemas.microsoft.com/office/drawing/2014/main" id="{E7EBAAD3-9367-734B-BF8C-8A98A6E60271}"/>
              </a:ext>
            </a:extLst>
          </p:cNvPr>
          <p:cNvSpPr>
            <a:spLocks noGrp="1"/>
          </p:cNvSpPr>
          <p:nvPr>
            <p:ph idx="1"/>
          </p:nvPr>
        </p:nvSpPr>
        <p:spPr/>
        <p:txBody>
          <a:bodyPr>
            <a:normAutofit/>
          </a:bodyPr>
          <a:lstStyle/>
          <a:p>
            <a:r>
              <a:rPr lang="cs-CZ" dirty="0"/>
              <a:t>Já nejsem OK – ty jsi OK</a:t>
            </a:r>
          </a:p>
          <a:p>
            <a:r>
              <a:rPr lang="cs-CZ" dirty="0"/>
              <a:t>Já jsem OK – ty nejsi OK</a:t>
            </a:r>
          </a:p>
          <a:p>
            <a:r>
              <a:rPr lang="cs-CZ" dirty="0"/>
              <a:t>Já nejsem OK – ty nejsi OK</a:t>
            </a:r>
          </a:p>
          <a:p>
            <a:endParaRPr lang="cs-CZ" dirty="0"/>
          </a:p>
          <a:p>
            <a:r>
              <a:rPr lang="cs-CZ" dirty="0"/>
              <a:t>Já jsem OK – Ty jsi OK – vědomé rozhodnutí klienta</a:t>
            </a:r>
          </a:p>
          <a:p>
            <a:endParaRPr lang="cs-CZ" dirty="0"/>
          </a:p>
          <a:p>
            <a:r>
              <a:rPr lang="cs-CZ" dirty="0"/>
              <a:t>Dítě – rodič – dospělý – vzájemná interakce</a:t>
            </a:r>
          </a:p>
        </p:txBody>
      </p:sp>
    </p:spTree>
    <p:extLst>
      <p:ext uri="{BB962C8B-B14F-4D97-AF65-F5344CB8AC3E}">
        <p14:creationId xmlns:p14="http://schemas.microsoft.com/office/powerpoint/2010/main" val="350585060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BC5B4E-11A1-AE40-BF9C-CBA7E7F8FAB7}"/>
              </a:ext>
            </a:extLst>
          </p:cNvPr>
          <p:cNvSpPr>
            <a:spLocks noGrp="1"/>
          </p:cNvSpPr>
          <p:nvPr>
            <p:ph type="title"/>
          </p:nvPr>
        </p:nvSpPr>
        <p:spPr/>
        <p:txBody>
          <a:bodyPr/>
          <a:lstStyle/>
          <a:p>
            <a:r>
              <a:rPr lang="cs-CZ" dirty="0"/>
              <a:t>Závěrem </a:t>
            </a:r>
          </a:p>
        </p:txBody>
      </p:sp>
      <p:sp>
        <p:nvSpPr>
          <p:cNvPr id="3" name="Zástupný obsah 2">
            <a:extLst>
              <a:ext uri="{FF2B5EF4-FFF2-40B4-BE49-F238E27FC236}">
                <a16:creationId xmlns:a16="http://schemas.microsoft.com/office/drawing/2014/main" id="{9BEBF0A2-2F12-AF45-85CA-17AE78B69ED2}"/>
              </a:ext>
            </a:extLst>
          </p:cNvPr>
          <p:cNvSpPr>
            <a:spLocks noGrp="1"/>
          </p:cNvSpPr>
          <p:nvPr>
            <p:ph idx="1"/>
          </p:nvPr>
        </p:nvSpPr>
        <p:spPr/>
        <p:txBody>
          <a:bodyPr>
            <a:normAutofit fontScale="85000" lnSpcReduction="20000"/>
          </a:bodyPr>
          <a:lstStyle/>
          <a:p>
            <a:r>
              <a:rPr lang="cs-CZ" dirty="0"/>
              <a:t>Osoby, které jsou zasaženy krizí, by při vyhledávání formální pomoci neměly překonávat žádné další zbytečné překážky (jako může být například získávání doporučení nebo zprostředkování kontaktu institucemi nebo dalšími lidmi v okolí). (Špatenková et al., 2017) </a:t>
            </a:r>
          </a:p>
          <a:p>
            <a:r>
              <a:rPr lang="cs-CZ" dirty="0"/>
              <a:t>Špatenková et al. (2017, s. 43) uvádí, že krizová intervence by měla být poskytována: </a:t>
            </a:r>
          </a:p>
          <a:p>
            <a:r>
              <a:rPr lang="cs-CZ" i="1" dirty="0"/>
              <a:t>„</a:t>
            </a:r>
            <a:r>
              <a:rPr lang="cs-CZ" i="1" dirty="0" err="1"/>
              <a:t>inmediacy</a:t>
            </a:r>
            <a:r>
              <a:rPr lang="cs-CZ" i="1" dirty="0"/>
              <a:t>: ihned (neprodleně, neodkladně, co nejdříve; </a:t>
            </a:r>
            <a:endParaRPr lang="cs-CZ" dirty="0"/>
          </a:p>
          <a:p>
            <a:r>
              <a:rPr lang="cs-CZ" i="1" dirty="0" err="1"/>
              <a:t>proximity</a:t>
            </a:r>
            <a:r>
              <a:rPr lang="cs-CZ" i="1" dirty="0"/>
              <a:t>: v blízkosti, v dosahu (co nejblíže klientovi – apel na dostupnost, dosažitelnost krizové pomoci); </a:t>
            </a:r>
            <a:endParaRPr lang="cs-CZ" dirty="0"/>
          </a:p>
          <a:p>
            <a:r>
              <a:rPr lang="cs-CZ" i="1" dirty="0" err="1"/>
              <a:t>expectancy</a:t>
            </a:r>
            <a:r>
              <a:rPr lang="cs-CZ" i="1" dirty="0"/>
              <a:t>: s očekávanou způsobilostí (kompetentně); </a:t>
            </a:r>
            <a:endParaRPr lang="cs-CZ" dirty="0"/>
          </a:p>
          <a:p>
            <a:r>
              <a:rPr lang="cs-CZ" i="1" dirty="0" err="1"/>
              <a:t>security</a:t>
            </a:r>
            <a:r>
              <a:rPr lang="cs-CZ" i="1" dirty="0"/>
              <a:t>: bezpečně (intervence by neměla být ohrožující ani pro klienta, ani pro interventa, hlavním principem KI by mělo být nepoškozovat a neubližovat); </a:t>
            </a:r>
            <a:endParaRPr lang="cs-CZ" dirty="0"/>
          </a:p>
          <a:p>
            <a:r>
              <a:rPr lang="cs-CZ" i="1" dirty="0" err="1"/>
              <a:t>simplicity</a:t>
            </a:r>
            <a:r>
              <a:rPr lang="cs-CZ" i="1" dirty="0"/>
              <a:t>: jednoduše (jednoduchými postupy).“ </a:t>
            </a:r>
            <a:endParaRPr lang="cs-CZ" dirty="0"/>
          </a:p>
          <a:p>
            <a:endParaRPr lang="cs-CZ" dirty="0"/>
          </a:p>
        </p:txBody>
      </p:sp>
    </p:spTree>
    <p:extLst>
      <p:ext uri="{BB962C8B-B14F-4D97-AF65-F5344CB8AC3E}">
        <p14:creationId xmlns:p14="http://schemas.microsoft.com/office/powerpoint/2010/main" val="3980249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Manipulativní techniky prodejců a poradců</a:t>
            </a:r>
          </a:p>
        </p:txBody>
      </p:sp>
      <p:sp>
        <p:nvSpPr>
          <p:cNvPr id="3" name="Zástupný symbol pro obsah 2"/>
          <p:cNvSpPr>
            <a:spLocks noGrp="1"/>
          </p:cNvSpPr>
          <p:nvPr>
            <p:ph idx="1"/>
          </p:nvPr>
        </p:nvSpPr>
        <p:spPr/>
        <p:txBody>
          <a:bodyPr/>
          <a:lstStyle/>
          <a:p>
            <a:pPr marL="0" indent="0">
              <a:buNone/>
            </a:pPr>
            <a:r>
              <a:rPr lang="cs-CZ" b="1" dirty="0" smtClean="0"/>
              <a:t>Obsah</a:t>
            </a:r>
          </a:p>
          <a:p>
            <a:r>
              <a:rPr lang="cs-CZ" dirty="0" smtClean="0"/>
              <a:t>Smlouvy</a:t>
            </a:r>
          </a:p>
          <a:p>
            <a:r>
              <a:rPr lang="cs-CZ" dirty="0" smtClean="0"/>
              <a:t>Direct marketing</a:t>
            </a:r>
          </a:p>
          <a:p>
            <a:r>
              <a:rPr lang="cs-CZ" dirty="0" smtClean="0"/>
              <a:t>Skupinové akce</a:t>
            </a:r>
          </a:p>
          <a:p>
            <a:r>
              <a:rPr lang="cs-CZ" dirty="0" smtClean="0"/>
              <a:t>Manipulační techniky</a:t>
            </a:r>
            <a:endParaRPr lang="cs-CZ" dirty="0"/>
          </a:p>
        </p:txBody>
      </p:sp>
    </p:spTree>
    <p:extLst>
      <p:ext uri="{BB962C8B-B14F-4D97-AF65-F5344CB8AC3E}">
        <p14:creationId xmlns:p14="http://schemas.microsoft.com/office/powerpoint/2010/main" val="135913140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369EDD-DD62-C149-B4D6-1367310185C1}"/>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6CCAB6E4-6C84-6745-8199-D00D8CF04ADD}"/>
              </a:ext>
            </a:extLst>
          </p:cNvPr>
          <p:cNvSpPr>
            <a:spLocks noGrp="1"/>
          </p:cNvSpPr>
          <p:nvPr>
            <p:ph idx="1"/>
          </p:nvPr>
        </p:nvSpPr>
        <p:spPr/>
        <p:txBody>
          <a:bodyPr>
            <a:normAutofit lnSpcReduction="10000"/>
          </a:bodyPr>
          <a:lstStyle/>
          <a:p>
            <a:r>
              <a:rPr lang="cs-CZ" dirty="0"/>
              <a:t>MATOUŠEK, O. a kol. </a:t>
            </a:r>
            <a:r>
              <a:rPr lang="cs-CZ" i="1" dirty="0"/>
              <a:t>Metody a řízení sociální práce.</a:t>
            </a:r>
            <a:r>
              <a:rPr lang="cs-CZ" dirty="0"/>
              <a:t> Praha: Portál, 2013. ISBN 978-80-262-0213-4.</a:t>
            </a:r>
          </a:p>
          <a:p>
            <a:r>
              <a:rPr lang="cs-CZ" dirty="0"/>
              <a:t>ŠPATENKOVÁ, N. </a:t>
            </a:r>
            <a:r>
              <a:rPr lang="cs-CZ" i="1" dirty="0"/>
              <a:t>Krize a krizová intervence.</a:t>
            </a:r>
            <a:r>
              <a:rPr lang="cs-CZ" dirty="0"/>
              <a:t> Praha: </a:t>
            </a:r>
            <a:r>
              <a:rPr lang="cs-CZ" dirty="0" err="1"/>
              <a:t>Grada</a:t>
            </a:r>
            <a:r>
              <a:rPr lang="cs-CZ" dirty="0"/>
              <a:t>, 2017. ISBN 978-80-247-5327-0.</a:t>
            </a:r>
          </a:p>
          <a:p>
            <a:r>
              <a:rPr lang="cs-CZ" dirty="0"/>
              <a:t>VAŠUTOVÁ, M. </a:t>
            </a:r>
            <a:r>
              <a:rPr lang="cs-CZ" i="1" dirty="0"/>
              <a:t>Základy </a:t>
            </a:r>
            <a:r>
              <a:rPr lang="cs-CZ" i="1" dirty="0" err="1"/>
              <a:t>biodromální</a:t>
            </a:r>
            <a:r>
              <a:rPr lang="cs-CZ" i="1" dirty="0"/>
              <a:t> psychologie.</a:t>
            </a:r>
            <a:r>
              <a:rPr lang="cs-CZ" dirty="0"/>
              <a:t> Ostrava: Ostravská univerzita, Filozofická fakulta, 2010. ISBN 978-80-7368-934-6. </a:t>
            </a:r>
          </a:p>
          <a:p>
            <a:r>
              <a:rPr lang="cs-CZ" dirty="0"/>
              <a:t>VODÁČKOVÁ, D. a kol. </a:t>
            </a:r>
            <a:r>
              <a:rPr lang="cs-CZ" i="1" dirty="0"/>
              <a:t>Krizová intervence.</a:t>
            </a:r>
            <a:r>
              <a:rPr lang="cs-CZ" dirty="0"/>
              <a:t> Praha: Portál, 2002. ISBN 978-80-7178-696-9.</a:t>
            </a:r>
          </a:p>
          <a:p>
            <a:r>
              <a:rPr lang="cs-CZ" dirty="0"/>
              <a:t>KÜBLER-ROSS, E. </a:t>
            </a:r>
            <a:r>
              <a:rPr lang="cs-CZ" i="1" dirty="0"/>
              <a:t>Otázky a odpovědi o smrti a umírání. </a:t>
            </a:r>
            <a:r>
              <a:rPr lang="cs-CZ" dirty="0"/>
              <a:t>Hradec Králové: Jiří Královec a agentura </a:t>
            </a:r>
            <a:r>
              <a:rPr lang="cs-CZ" dirty="0" err="1"/>
              <a:t>Linqua</a:t>
            </a:r>
            <a:r>
              <a:rPr lang="cs-CZ" dirty="0"/>
              <a:t>, 1993. ISBN 80-85878-12-7</a:t>
            </a:r>
          </a:p>
          <a:p>
            <a:endParaRPr lang="cs-CZ" dirty="0"/>
          </a:p>
          <a:p>
            <a:endParaRPr lang="cs-CZ" dirty="0"/>
          </a:p>
        </p:txBody>
      </p:sp>
    </p:spTree>
    <p:extLst>
      <p:ext uri="{BB962C8B-B14F-4D97-AF65-F5344CB8AC3E}">
        <p14:creationId xmlns:p14="http://schemas.microsoft.com/office/powerpoint/2010/main" val="103755738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18BBA9-58A9-4A57-9DD7-C579A9E21C68}"/>
              </a:ext>
            </a:extLst>
          </p:cNvPr>
          <p:cNvPicPr>
            <a:picLocks noChangeAspect="1"/>
          </p:cNvPicPr>
          <p:nvPr/>
        </p:nvPicPr>
        <p:blipFill rotWithShape="1">
          <a:blip r:embed="rId2"/>
          <a:srcRect r="5200"/>
          <a:stretch/>
        </p:blipFill>
        <p:spPr>
          <a:xfrm>
            <a:off x="3523488" y="10"/>
            <a:ext cx="8668512" cy="6857990"/>
          </a:xfrm>
          <a:prstGeom prst="rect">
            <a:avLst/>
          </a:prstGeom>
        </p:spPr>
      </p:pic>
      <p:sp>
        <p:nvSpPr>
          <p:cNvPr id="2" name="Nadpis 1">
            <a:extLst>
              <a:ext uri="{FF2B5EF4-FFF2-40B4-BE49-F238E27FC236}">
                <a16:creationId xmlns:a16="http://schemas.microsoft.com/office/drawing/2014/main" id="{861DDBFC-7B43-4630-A4B7-9A8C0D8752A5}"/>
              </a:ext>
            </a:extLst>
          </p:cNvPr>
          <p:cNvSpPr>
            <a:spLocks noGrp="1"/>
          </p:cNvSpPr>
          <p:nvPr>
            <p:ph type="ctrTitle"/>
          </p:nvPr>
        </p:nvSpPr>
        <p:spPr>
          <a:xfrm>
            <a:off x="477981" y="1122363"/>
            <a:ext cx="4023360" cy="3204134"/>
          </a:xfrm>
        </p:spPr>
        <p:txBody>
          <a:bodyPr anchor="b">
            <a:normAutofit/>
          </a:bodyPr>
          <a:lstStyle/>
          <a:p>
            <a:pPr algn="l"/>
            <a:r>
              <a:rPr lang="cs-CZ" sz="4400"/>
              <a:t>Bezpečná práce s klientem pro sociální pracovníky</a:t>
            </a:r>
          </a:p>
        </p:txBody>
      </p:sp>
      <p:sp>
        <p:nvSpPr>
          <p:cNvPr id="3" name="Podnadpis 2">
            <a:extLst>
              <a:ext uri="{FF2B5EF4-FFF2-40B4-BE49-F238E27FC236}">
                <a16:creationId xmlns:a16="http://schemas.microsoft.com/office/drawing/2014/main" id="{C33DDC91-3455-457E-9339-C113F87EDB9D}"/>
              </a:ext>
            </a:extLst>
          </p:cNvPr>
          <p:cNvSpPr>
            <a:spLocks noGrp="1"/>
          </p:cNvSpPr>
          <p:nvPr>
            <p:ph type="subTitle" idx="1"/>
          </p:nvPr>
        </p:nvSpPr>
        <p:spPr>
          <a:xfrm>
            <a:off x="477980" y="4872922"/>
            <a:ext cx="4023359" cy="1208141"/>
          </a:xfrm>
        </p:spPr>
        <p:txBody>
          <a:bodyPr>
            <a:normAutofit/>
          </a:bodyPr>
          <a:lstStyle/>
          <a:p>
            <a:pPr algn="l"/>
            <a:endParaRPr lang="cs-CZ" sz="2000"/>
          </a:p>
        </p:txBody>
      </p:sp>
    </p:spTree>
    <p:extLst>
      <p:ext uri="{BB962C8B-B14F-4D97-AF65-F5344CB8AC3E}">
        <p14:creationId xmlns:p14="http://schemas.microsoft.com/office/powerpoint/2010/main" val="47023894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14BEFD-8B33-4ED1-BA9E-C4A45E4C1DE3}"/>
              </a:ext>
            </a:extLst>
          </p:cNvPr>
          <p:cNvSpPr>
            <a:spLocks noGrp="1"/>
          </p:cNvSpPr>
          <p:nvPr>
            <p:ph type="title"/>
          </p:nvPr>
        </p:nvSpPr>
        <p:spPr>
          <a:xfrm>
            <a:off x="594360" y="637125"/>
            <a:ext cx="3802276" cy="5256371"/>
          </a:xfrm>
        </p:spPr>
        <p:txBody>
          <a:bodyPr>
            <a:normAutofit/>
          </a:bodyPr>
          <a:lstStyle/>
          <a:p>
            <a:r>
              <a:rPr lang="cs-CZ" sz="4800"/>
              <a:t>Riziko – přiměřené riziko</a:t>
            </a:r>
          </a:p>
        </p:txBody>
      </p:sp>
      <p:graphicFrame>
        <p:nvGraphicFramePr>
          <p:cNvPr id="5" name="Zástupný obsah 2">
            <a:extLst>
              <a:ext uri="{FF2B5EF4-FFF2-40B4-BE49-F238E27FC236}">
                <a16:creationId xmlns:a16="http://schemas.microsoft.com/office/drawing/2014/main" id="{20F3644C-71C1-448A-B7FB-7684A007491E}"/>
              </a:ext>
            </a:extLst>
          </p:cNvPr>
          <p:cNvGraphicFramePr>
            <a:graphicFrameLocks noGrp="1"/>
          </p:cNvGraphicFramePr>
          <p:nvPr>
            <p:ph idx="1"/>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417294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78063D-D51D-4D3A-996E-77879152C098}"/>
              </a:ext>
            </a:extLst>
          </p:cNvPr>
          <p:cNvSpPr>
            <a:spLocks noGrp="1"/>
          </p:cNvSpPr>
          <p:nvPr>
            <p:ph type="title"/>
          </p:nvPr>
        </p:nvSpPr>
        <p:spPr>
          <a:xfrm>
            <a:off x="686834" y="1153572"/>
            <a:ext cx="3200400" cy="4461163"/>
          </a:xfrm>
        </p:spPr>
        <p:txBody>
          <a:bodyPr>
            <a:normAutofit/>
          </a:bodyPr>
          <a:lstStyle/>
          <a:p>
            <a:r>
              <a:rPr lang="cs-CZ">
                <a:solidFill>
                  <a:srgbClr val="FFFFFF"/>
                </a:solidFill>
              </a:rPr>
              <a:t>Nepřiměřené riziko</a:t>
            </a:r>
          </a:p>
        </p:txBody>
      </p:sp>
      <p:sp>
        <p:nvSpPr>
          <p:cNvPr id="3" name="Zástupný obsah 2">
            <a:extLst>
              <a:ext uri="{FF2B5EF4-FFF2-40B4-BE49-F238E27FC236}">
                <a16:creationId xmlns:a16="http://schemas.microsoft.com/office/drawing/2014/main" id="{7FB35E84-A03B-4669-A0E9-FD3DC48B3CF0}"/>
              </a:ext>
            </a:extLst>
          </p:cNvPr>
          <p:cNvSpPr>
            <a:spLocks noGrp="1"/>
          </p:cNvSpPr>
          <p:nvPr>
            <p:ph idx="1"/>
          </p:nvPr>
        </p:nvSpPr>
        <p:spPr>
          <a:xfrm>
            <a:off x="686834" y="591344"/>
            <a:ext cx="10666965" cy="5585619"/>
          </a:xfrm>
        </p:spPr>
        <p:txBody>
          <a:bodyPr anchor="ctr">
            <a:normAutofit/>
          </a:bodyPr>
          <a:lstStyle/>
          <a:p>
            <a:r>
              <a:rPr lang="cs-CZ" sz="2400" dirty="0"/>
              <a:t>Zpravidla, pokud hovoříme o nepřiměřeném riziku, jedná se o riziko újmy na zdraví nebo na životě. (Právní odpovědnost poskytovatelů sociálních služeb v procesu transformace sociálních služeb, Mgr. Denisa </a:t>
            </a:r>
            <a:r>
              <a:rPr lang="cs-CZ" sz="2400" dirty="0" err="1"/>
              <a:t>Slašťanová</a:t>
            </a:r>
            <a:r>
              <a:rPr lang="cs-CZ" sz="2400" dirty="0"/>
              <a:t>, Petr </a:t>
            </a:r>
            <a:r>
              <a:rPr lang="cs-CZ" sz="2400" dirty="0" err="1"/>
              <a:t>Hanslian</a:t>
            </a:r>
            <a:r>
              <a:rPr lang="cs-CZ" sz="2400" dirty="0"/>
              <a:t>, Brno 2011)</a:t>
            </a:r>
          </a:p>
          <a:p>
            <a:r>
              <a:rPr lang="cs-CZ" sz="2400" dirty="0"/>
              <a:t>Nepřijatelné riziko – uživatel /pracovník je nebo může být vážně̌ ohrožen, s poměrně̌ velkou pravděpodobností mu hrozí závažný úraz nebo jiná zásadní škoda. V této situaci hrozícího velkého nebezpečí musí poskytovatel dočasně přebrat kontrolu nad situací a musí rozhodnout tak, aby chránil život a zdraví. </a:t>
            </a:r>
          </a:p>
          <a:p>
            <a:pPr marL="0" indent="0">
              <a:buNone/>
            </a:pPr>
            <a:r>
              <a:rPr lang="cs-CZ" sz="2400" dirty="0"/>
              <a:t>(Práce s rizikem v sociálních službách, Jiří Sobek, Sociální služby 2009/2).</a:t>
            </a:r>
          </a:p>
          <a:p>
            <a:endParaRPr lang="cs-CZ" sz="2400" dirty="0"/>
          </a:p>
        </p:txBody>
      </p:sp>
    </p:spTree>
    <p:extLst>
      <p:ext uri="{BB962C8B-B14F-4D97-AF65-F5344CB8AC3E}">
        <p14:creationId xmlns:p14="http://schemas.microsoft.com/office/powerpoint/2010/main" val="277200021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0C967F-CFB3-40C4-A261-9EC02C95D0C7}"/>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3000" kern="1200">
                <a:solidFill>
                  <a:schemeClr val="bg1"/>
                </a:solidFill>
                <a:latin typeface="+mj-lt"/>
                <a:ea typeface="+mj-ea"/>
                <a:cs typeface="+mj-cs"/>
              </a:rPr>
              <a:t>Co je problémové chování – reakce na nenaplněné potřeby, porucha</a:t>
            </a:r>
          </a:p>
        </p:txBody>
      </p:sp>
      <p:graphicFrame>
        <p:nvGraphicFramePr>
          <p:cNvPr id="7" name="Tabulka 7">
            <a:extLst>
              <a:ext uri="{FF2B5EF4-FFF2-40B4-BE49-F238E27FC236}">
                <a16:creationId xmlns:a16="http://schemas.microsoft.com/office/drawing/2014/main" id="{192FC42D-BD39-439A-9F61-9C9ACEAE0A7B}"/>
              </a:ext>
            </a:extLst>
          </p:cNvPr>
          <p:cNvGraphicFramePr>
            <a:graphicFrameLocks noGrp="1"/>
          </p:cNvGraphicFramePr>
          <p:nvPr>
            <p:ph idx="1"/>
            <p:extLst/>
          </p:nvPr>
        </p:nvGraphicFramePr>
        <p:xfrm>
          <a:off x="516177" y="2427541"/>
          <a:ext cx="11104548" cy="3997637"/>
        </p:xfrm>
        <a:graphic>
          <a:graphicData uri="http://schemas.openxmlformats.org/drawingml/2006/table">
            <a:tbl>
              <a:tblPr firstRow="1" bandRow="1">
                <a:tableStyleId>{5C22544A-7EE6-4342-B048-85BDC9FD1C3A}</a:tableStyleId>
              </a:tblPr>
              <a:tblGrid>
                <a:gridCol w="5552274">
                  <a:extLst>
                    <a:ext uri="{9D8B030D-6E8A-4147-A177-3AD203B41FA5}">
                      <a16:colId xmlns:a16="http://schemas.microsoft.com/office/drawing/2014/main" val="2448105296"/>
                    </a:ext>
                  </a:extLst>
                </a:gridCol>
                <a:gridCol w="5552274">
                  <a:extLst>
                    <a:ext uri="{9D8B030D-6E8A-4147-A177-3AD203B41FA5}">
                      <a16:colId xmlns:a16="http://schemas.microsoft.com/office/drawing/2014/main" val="3160577766"/>
                    </a:ext>
                  </a:extLst>
                </a:gridCol>
              </a:tblGrid>
              <a:tr h="3997637">
                <a:tc>
                  <a:txBody>
                    <a:bodyPr/>
                    <a:lstStyle/>
                    <a:p>
                      <a:r>
                        <a:rPr lang="cs-CZ" sz="2100" b="0" i="0" u="none" strike="noStrike" kern="1200" baseline="0">
                          <a:solidFill>
                            <a:schemeClr val="lt1"/>
                          </a:solidFill>
                          <a:latin typeface="+mn-lt"/>
                          <a:ea typeface="+mn-ea"/>
                          <a:cs typeface="+mn-cs"/>
                        </a:rPr>
                        <a:t>-  agrese a násilí</a:t>
                      </a:r>
                    </a:p>
                    <a:p>
                      <a:pPr marL="285750" indent="-285750">
                        <a:buFontTx/>
                        <a:buChar char="-"/>
                      </a:pPr>
                      <a:r>
                        <a:rPr lang="cs-CZ" sz="2100" b="0" i="0" u="none" strike="noStrike" kern="1200" baseline="0">
                          <a:solidFill>
                            <a:schemeClr val="lt1"/>
                          </a:solidFill>
                          <a:latin typeface="+mn-lt"/>
                          <a:ea typeface="+mn-ea"/>
                          <a:cs typeface="+mn-cs"/>
                        </a:rPr>
                        <a:t>ničení majetku</a:t>
                      </a:r>
                    </a:p>
                    <a:p>
                      <a:pPr marL="285750" indent="-285750">
                        <a:buFontTx/>
                        <a:buChar char="-"/>
                      </a:pPr>
                      <a:r>
                        <a:rPr lang="cs-CZ" sz="2100" b="0" i="0" u="none" strike="noStrike" kern="1200" baseline="0">
                          <a:solidFill>
                            <a:schemeClr val="lt1"/>
                          </a:solidFill>
                          <a:latin typeface="+mn-lt"/>
                          <a:ea typeface="+mn-ea"/>
                          <a:cs typeface="+mn-cs"/>
                        </a:rPr>
                        <a:t>pokusy o sebepoškozování nebo sebevraždu</a:t>
                      </a:r>
                    </a:p>
                    <a:p>
                      <a:pPr marL="285750" indent="-285750">
                        <a:buFontTx/>
                        <a:buChar char="-"/>
                      </a:pPr>
                      <a:r>
                        <a:rPr lang="cs-CZ" sz="2100" b="0" i="0" u="none" strike="noStrike" kern="1200" baseline="0">
                          <a:solidFill>
                            <a:schemeClr val="lt1"/>
                          </a:solidFill>
                          <a:latin typeface="+mn-lt"/>
                          <a:ea typeface="+mn-ea"/>
                          <a:cs typeface="+mn-cs"/>
                        </a:rPr>
                        <a:t>verbální napadení</a:t>
                      </a:r>
                    </a:p>
                    <a:p>
                      <a:pPr marL="285750" indent="-285750">
                        <a:buFontTx/>
                        <a:buChar char="-"/>
                      </a:pPr>
                      <a:r>
                        <a:rPr lang="cs-CZ" sz="2100" b="0" i="0" u="none" strike="noStrike" kern="1200" baseline="0">
                          <a:solidFill>
                            <a:schemeClr val="lt1"/>
                          </a:solidFill>
                          <a:latin typeface="+mn-lt"/>
                          <a:ea typeface="+mn-ea"/>
                          <a:cs typeface="+mn-cs"/>
                        </a:rPr>
                        <a:t>Výhružky</a:t>
                      </a:r>
                    </a:p>
                    <a:p>
                      <a:pPr marL="285750" indent="-285750">
                        <a:buFontTx/>
                        <a:buChar char="-"/>
                      </a:pPr>
                      <a:r>
                        <a:rPr lang="cs-CZ" sz="2100" b="0" i="0" u="none" strike="noStrike" kern="1200" baseline="0">
                          <a:solidFill>
                            <a:schemeClr val="lt1"/>
                          </a:solidFill>
                          <a:latin typeface="+mn-lt"/>
                          <a:ea typeface="+mn-ea"/>
                          <a:cs typeface="+mn-cs"/>
                        </a:rPr>
                        <a:t>Pokřikování</a:t>
                      </a:r>
                    </a:p>
                    <a:p>
                      <a:pPr marL="285750" indent="-285750">
                        <a:buFontTx/>
                        <a:buChar char="-"/>
                      </a:pPr>
                      <a:r>
                        <a:rPr lang="cs-CZ" sz="2100" b="0" i="0" u="none" strike="noStrike" kern="1200" baseline="0">
                          <a:solidFill>
                            <a:schemeClr val="lt1"/>
                          </a:solidFill>
                          <a:latin typeface="+mn-lt"/>
                          <a:ea typeface="+mn-ea"/>
                          <a:cs typeface="+mn-cs"/>
                        </a:rPr>
                        <a:t> lhaní</a:t>
                      </a:r>
                    </a:p>
                    <a:p>
                      <a:pPr marL="285750" indent="-285750">
                        <a:buFontTx/>
                        <a:buChar char="-"/>
                      </a:pPr>
                      <a:r>
                        <a:rPr lang="cs-CZ" sz="2100" b="0" i="0" u="none" strike="noStrike" kern="1200" baseline="0">
                          <a:solidFill>
                            <a:schemeClr val="lt1"/>
                          </a:solidFill>
                          <a:latin typeface="+mn-lt"/>
                          <a:ea typeface="+mn-ea"/>
                          <a:cs typeface="+mn-cs"/>
                        </a:rPr>
                        <a:t>vykonávání tělesných potřeb na veřejnosti</a:t>
                      </a:r>
                    </a:p>
                    <a:p>
                      <a:pPr marL="285750" indent="-285750">
                        <a:buFontTx/>
                        <a:buChar char="-"/>
                      </a:pPr>
                      <a:r>
                        <a:rPr lang="cs-CZ" sz="2100" b="0" i="0" u="none" strike="noStrike" kern="1200" baseline="0">
                          <a:solidFill>
                            <a:schemeClr val="lt1"/>
                          </a:solidFill>
                          <a:latin typeface="+mn-lt"/>
                          <a:ea typeface="+mn-ea"/>
                          <a:cs typeface="+mn-cs"/>
                        </a:rPr>
                        <a:t>chování bez sexuálních zábran</a:t>
                      </a:r>
                    </a:p>
                    <a:p>
                      <a:pPr marL="285750" indent="-285750">
                        <a:buFontTx/>
                        <a:buChar char="-"/>
                      </a:pPr>
                      <a:r>
                        <a:rPr lang="cs-CZ" sz="2100" b="0" i="0" u="none" strike="noStrike" kern="1200" baseline="0">
                          <a:solidFill>
                            <a:schemeClr val="lt1"/>
                          </a:solidFill>
                          <a:latin typeface="+mn-lt"/>
                          <a:ea typeface="+mn-ea"/>
                          <a:cs typeface="+mn-cs"/>
                        </a:rPr>
                        <a:t>Krádeže</a:t>
                      </a:r>
                    </a:p>
                    <a:p>
                      <a:pPr marL="285750" indent="-285750">
                        <a:buFontTx/>
                        <a:buChar char="-"/>
                      </a:pPr>
                      <a:r>
                        <a:rPr lang="cs-CZ" sz="2100" b="0" i="0" u="none" strike="noStrike" kern="1200" baseline="0">
                          <a:solidFill>
                            <a:schemeClr val="lt1"/>
                          </a:solidFill>
                          <a:latin typeface="+mn-lt"/>
                          <a:ea typeface="+mn-ea"/>
                          <a:cs typeface="+mn-cs"/>
                        </a:rPr>
                        <a:t>žalování na druhé</a:t>
                      </a:r>
                      <a:endParaRPr lang="cs-CZ" sz="2100"/>
                    </a:p>
                  </a:txBody>
                  <a:tcPr marL="96561" marR="96561" marT="48281" marB="48281"/>
                </a:tc>
                <a:tc>
                  <a: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cs-CZ" sz="2100" b="0" i="0" u="none" strike="noStrike" kern="1200" cap="none" spc="0" normalizeH="0" baseline="0" noProof="0">
                          <a:ln>
                            <a:noFill/>
                          </a:ln>
                          <a:solidFill>
                            <a:prstClr val="white"/>
                          </a:solidFill>
                          <a:effectLst/>
                          <a:uLnTx/>
                          <a:uFillTx/>
                          <a:latin typeface="+mn-lt"/>
                          <a:ea typeface="+mn-ea"/>
                          <a:cs typeface="+mn-cs"/>
                        </a:rPr>
                        <a:t>zneužívání návykových látek</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cs-CZ" sz="2100" b="0" i="0" u="none" strike="noStrike" kern="1200" cap="none" spc="0" normalizeH="0" baseline="0" noProof="0">
                          <a:ln>
                            <a:noFill/>
                          </a:ln>
                          <a:solidFill>
                            <a:prstClr val="white"/>
                          </a:solidFill>
                          <a:effectLst/>
                          <a:uLnTx/>
                          <a:uFillTx/>
                          <a:latin typeface="+mn-lt"/>
                          <a:ea typeface="+mn-ea"/>
                          <a:cs typeface="+mn-cs"/>
                        </a:rPr>
                        <a:t> časté vyžadování pozornosti ze strany personál /lékař</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cs-CZ" sz="2100" b="0" i="0" u="none" strike="noStrike" kern="1200" cap="none" spc="0" normalizeH="0" baseline="0" noProof="0">
                          <a:ln>
                            <a:noFill/>
                          </a:ln>
                          <a:solidFill>
                            <a:prstClr val="white"/>
                          </a:solidFill>
                          <a:effectLst/>
                          <a:uLnTx/>
                          <a:uFillTx/>
                          <a:latin typeface="+mn-lt"/>
                          <a:ea typeface="+mn-ea"/>
                          <a:cs typeface="+mn-cs"/>
                        </a:rPr>
                        <a:t>Plivání</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cs-CZ" sz="2100" b="0" i="0" u="none" strike="noStrike" kern="1200" cap="none" spc="0" normalizeH="0" baseline="0" noProof="0">
                          <a:ln>
                            <a:noFill/>
                          </a:ln>
                          <a:solidFill>
                            <a:prstClr val="white"/>
                          </a:solidFill>
                          <a:effectLst/>
                          <a:uLnTx/>
                          <a:uFillTx/>
                          <a:latin typeface="+mn-lt"/>
                          <a:ea typeface="+mn-ea"/>
                          <a:cs typeface="+mn-cs"/>
                        </a:rPr>
                        <a:t>rozmazávání exkrementů nebo jejich strkaní do kapes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cs-CZ" sz="2100" b="0" i="0" u="none" strike="noStrike" kern="1200" cap="none" spc="0" normalizeH="0" baseline="0" noProof="0">
                          <a:ln>
                            <a:noFill/>
                          </a:ln>
                          <a:solidFill>
                            <a:prstClr val="white"/>
                          </a:solidFill>
                          <a:effectLst/>
                          <a:uLnTx/>
                          <a:uFillTx/>
                          <a:latin typeface="+mn-lt"/>
                          <a:ea typeface="+mn-ea"/>
                          <a:cs typeface="+mn-cs"/>
                        </a:rPr>
                        <a:t>Zastrašování</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cs-CZ" sz="2100" b="0" i="0" u="none" strike="noStrike" kern="1200" cap="none" spc="0" normalizeH="0" baseline="0" noProof="0">
                          <a:ln>
                            <a:noFill/>
                          </a:ln>
                          <a:solidFill>
                            <a:prstClr val="white"/>
                          </a:solidFill>
                          <a:effectLst/>
                          <a:uLnTx/>
                          <a:uFillTx/>
                          <a:latin typeface="+mn-lt"/>
                          <a:ea typeface="+mn-ea"/>
                          <a:cs typeface="+mn-cs"/>
                        </a:rPr>
                        <a:t>rozeštvávání zaměstnanců / manipulace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cs-CZ" sz="2100" b="0" i="0" u="none" strike="noStrike" kern="1200" cap="none" spc="0" normalizeH="0" baseline="0" noProof="0">
                          <a:ln>
                            <a:noFill/>
                          </a:ln>
                          <a:solidFill>
                            <a:prstClr val="white"/>
                          </a:solidFill>
                          <a:effectLst/>
                          <a:uLnTx/>
                          <a:uFillTx/>
                          <a:latin typeface="+mn-lt"/>
                          <a:ea typeface="+mn-ea"/>
                          <a:cs typeface="+mn-cs"/>
                        </a:rPr>
                        <a:t>schovávání se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cs-CZ" sz="2100" b="0" i="0" u="none" strike="noStrike" kern="1200" cap="none" spc="0" normalizeH="0" baseline="0" noProof="0">
                          <a:ln>
                            <a:noFill/>
                          </a:ln>
                          <a:solidFill>
                            <a:prstClr val="white"/>
                          </a:solidFill>
                          <a:effectLst/>
                          <a:uLnTx/>
                          <a:uFillTx/>
                          <a:latin typeface="+mn-lt"/>
                          <a:ea typeface="+mn-ea"/>
                          <a:cs typeface="+mn-cs"/>
                        </a:rPr>
                        <a:t>křivé obviňování</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cs-CZ" sz="2100" b="0" i="0" u="none" strike="noStrike" kern="1200" cap="none" spc="0" normalizeH="0" baseline="0" noProof="0">
                          <a:ln>
                            <a:noFill/>
                          </a:ln>
                          <a:solidFill>
                            <a:prstClr val="white"/>
                          </a:solidFill>
                          <a:effectLst/>
                          <a:uLnTx/>
                          <a:uFillTx/>
                          <a:latin typeface="+mn-lt"/>
                          <a:ea typeface="+mn-ea"/>
                          <a:cs typeface="+mn-cs"/>
                        </a:rPr>
                        <a:t>negativismus a apatie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cs-CZ" sz="2100" b="0" i="0" u="none" strike="noStrike" kern="1200" cap="none" spc="0" normalizeH="0" baseline="0" noProof="0">
                          <a:ln>
                            <a:noFill/>
                          </a:ln>
                          <a:solidFill>
                            <a:prstClr val="white"/>
                          </a:solidFill>
                          <a:effectLst/>
                          <a:uLnTx/>
                          <a:uFillTx/>
                          <a:latin typeface="+mn-lt"/>
                          <a:ea typeface="+mn-ea"/>
                          <a:cs typeface="+mn-cs"/>
                        </a:rPr>
                        <a:t>obtěžování / dotírání</a:t>
                      </a:r>
                      <a:endParaRPr lang="cs-CZ" sz="2100"/>
                    </a:p>
                  </a:txBody>
                  <a:tcPr marL="96561" marR="96561" marT="48281" marB="48281"/>
                </a:tc>
                <a:extLst>
                  <a:ext uri="{0D108BD9-81ED-4DB2-BD59-A6C34878D82A}">
                    <a16:rowId xmlns:a16="http://schemas.microsoft.com/office/drawing/2014/main" val="3327416861"/>
                  </a:ext>
                </a:extLst>
              </a:tr>
            </a:tbl>
          </a:graphicData>
        </a:graphic>
      </p:graphicFrame>
    </p:spTree>
    <p:extLst>
      <p:ext uri="{BB962C8B-B14F-4D97-AF65-F5344CB8AC3E}">
        <p14:creationId xmlns:p14="http://schemas.microsoft.com/office/powerpoint/2010/main" val="316354007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48CE5C-FBE2-4DA1-A33F-EE5716CF5535}"/>
              </a:ext>
            </a:extLst>
          </p:cNvPr>
          <p:cNvSpPr>
            <a:spLocks noGrp="1"/>
          </p:cNvSpPr>
          <p:nvPr>
            <p:ph type="title"/>
          </p:nvPr>
        </p:nvSpPr>
        <p:spPr>
          <a:xfrm>
            <a:off x="934872" y="982272"/>
            <a:ext cx="3388419" cy="4560970"/>
          </a:xfrm>
        </p:spPr>
        <p:txBody>
          <a:bodyPr>
            <a:normAutofit/>
          </a:bodyPr>
          <a:lstStyle/>
          <a:p>
            <a:r>
              <a:rPr lang="cs-CZ" sz="4000" dirty="0">
                <a:solidFill>
                  <a:srgbClr val="FF0000"/>
                </a:solidFill>
              </a:rPr>
              <a:t>Spouštěče rizikového chování -vnitřní</a:t>
            </a:r>
          </a:p>
        </p:txBody>
      </p:sp>
      <p:sp>
        <p:nvSpPr>
          <p:cNvPr id="3" name="Zástupný obsah 2">
            <a:extLst>
              <a:ext uri="{FF2B5EF4-FFF2-40B4-BE49-F238E27FC236}">
                <a16:creationId xmlns:a16="http://schemas.microsoft.com/office/drawing/2014/main" id="{6924E8A0-636E-4FE0-AAD4-98407E603EB3}"/>
              </a:ext>
            </a:extLst>
          </p:cNvPr>
          <p:cNvSpPr>
            <a:spLocks noGrp="1"/>
          </p:cNvSpPr>
          <p:nvPr>
            <p:ph idx="1"/>
          </p:nvPr>
        </p:nvSpPr>
        <p:spPr>
          <a:xfrm>
            <a:off x="5221863" y="1876373"/>
            <a:ext cx="5948831" cy="4334629"/>
          </a:xfrm>
        </p:spPr>
        <p:txBody>
          <a:bodyPr anchor="ctr">
            <a:normAutofit/>
          </a:bodyPr>
          <a:lstStyle/>
          <a:p>
            <a:r>
              <a:rPr lang="cs-CZ" sz="2000" dirty="0"/>
              <a:t>Duševní zdraví</a:t>
            </a:r>
          </a:p>
          <a:p>
            <a:r>
              <a:rPr lang="cs-CZ" sz="2000" dirty="0"/>
              <a:t>Epilepsie</a:t>
            </a:r>
          </a:p>
          <a:p>
            <a:r>
              <a:rPr lang="nl-NL" sz="2000" dirty="0"/>
              <a:t>Potíže se sluchem či zrakem</a:t>
            </a:r>
          </a:p>
          <a:p>
            <a:r>
              <a:rPr lang="cs-CZ" sz="2000" dirty="0"/>
              <a:t>Kognitivní (poznávací)schopnosti</a:t>
            </a:r>
          </a:p>
          <a:p>
            <a:r>
              <a:rPr lang="cs-CZ" sz="2000" dirty="0"/>
              <a:t>Dieta</a:t>
            </a:r>
          </a:p>
          <a:p>
            <a:r>
              <a:rPr lang="cs-CZ" sz="2000" dirty="0"/>
              <a:t>Tělesné postižení</a:t>
            </a:r>
          </a:p>
          <a:p>
            <a:r>
              <a:rPr lang="cs-CZ" sz="2000" dirty="0"/>
              <a:t>Vedlejší účinky léků</a:t>
            </a:r>
          </a:p>
          <a:p>
            <a:r>
              <a:rPr lang="cs-CZ" sz="2000" dirty="0"/>
              <a:t>Bolest</a:t>
            </a:r>
          </a:p>
          <a:p>
            <a:r>
              <a:rPr lang="cs-CZ" sz="2000" dirty="0"/>
              <a:t>Zneužívání návykových látek, závislost</a:t>
            </a:r>
          </a:p>
          <a:p>
            <a:r>
              <a:rPr lang="cs-CZ" sz="2000" dirty="0"/>
              <a:t>Fenotypy (soubor všech pozorovaných vlastností) chování</a:t>
            </a:r>
          </a:p>
        </p:txBody>
      </p:sp>
    </p:spTree>
    <p:extLst>
      <p:ext uri="{BB962C8B-B14F-4D97-AF65-F5344CB8AC3E}">
        <p14:creationId xmlns:p14="http://schemas.microsoft.com/office/powerpoint/2010/main" val="100338188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C7F035-C915-474F-9E29-703AF9436515}"/>
              </a:ext>
            </a:extLst>
          </p:cNvPr>
          <p:cNvSpPr>
            <a:spLocks noGrp="1"/>
          </p:cNvSpPr>
          <p:nvPr>
            <p:ph type="title"/>
          </p:nvPr>
        </p:nvSpPr>
        <p:spPr>
          <a:xfrm>
            <a:off x="934872" y="982272"/>
            <a:ext cx="3388419" cy="4560970"/>
          </a:xfrm>
        </p:spPr>
        <p:txBody>
          <a:bodyPr>
            <a:normAutofit/>
          </a:bodyPr>
          <a:lstStyle/>
          <a:p>
            <a:r>
              <a:rPr lang="cs-CZ" sz="4000" dirty="0"/>
              <a:t>Vnější spouštěče - předvídatelné</a:t>
            </a:r>
          </a:p>
        </p:txBody>
      </p:sp>
      <p:sp>
        <p:nvSpPr>
          <p:cNvPr id="3" name="Zástupný obsah 2">
            <a:extLst>
              <a:ext uri="{FF2B5EF4-FFF2-40B4-BE49-F238E27FC236}">
                <a16:creationId xmlns:a16="http://schemas.microsoft.com/office/drawing/2014/main" id="{5DDD56D1-9C60-4900-A863-B432E6CC7B4E}"/>
              </a:ext>
            </a:extLst>
          </p:cNvPr>
          <p:cNvSpPr>
            <a:spLocks noGrp="1"/>
          </p:cNvSpPr>
          <p:nvPr>
            <p:ph idx="1"/>
          </p:nvPr>
        </p:nvSpPr>
        <p:spPr>
          <a:xfrm>
            <a:off x="5221862" y="1541418"/>
            <a:ext cx="5948831" cy="4833256"/>
          </a:xfrm>
        </p:spPr>
        <p:txBody>
          <a:bodyPr anchor="ctr">
            <a:noAutofit/>
          </a:bodyPr>
          <a:lstStyle/>
          <a:p>
            <a:r>
              <a:rPr lang="cs-CZ" sz="1800" dirty="0"/>
              <a:t>Hluk, teplota, přelidněnost</a:t>
            </a:r>
          </a:p>
          <a:p>
            <a:r>
              <a:rPr lang="cs-CZ" sz="1800" dirty="0"/>
              <a:t>Nedostatečná / přílišná stimulace, barvy, osvětlení</a:t>
            </a:r>
          </a:p>
          <a:p>
            <a:r>
              <a:rPr lang="cs-CZ" sz="1800" dirty="0"/>
              <a:t>Zasedací pořádek</a:t>
            </a:r>
          </a:p>
          <a:p>
            <a:r>
              <a:rPr lang="cs-CZ" sz="1800" dirty="0"/>
              <a:t>Sterilní prostředí</a:t>
            </a:r>
          </a:p>
          <a:p>
            <a:r>
              <a:rPr lang="cs-CZ" sz="1800" dirty="0"/>
              <a:t>Nepředvídatelné zvyky</a:t>
            </a:r>
          </a:p>
          <a:p>
            <a:r>
              <a:rPr lang="cs-CZ" sz="1800" dirty="0"/>
              <a:t>Nedostatečné pochopení personálem, nerespektování soukromí, osobní prostor</a:t>
            </a:r>
          </a:p>
          <a:p>
            <a:r>
              <a:rPr lang="cs-CZ" sz="1800" dirty="0"/>
              <a:t>Zdroje – peníze , fyzická síla, přístroje</a:t>
            </a:r>
          </a:p>
          <a:p>
            <a:r>
              <a:rPr lang="cs-CZ" sz="1800" dirty="0"/>
              <a:t>Restriktivní / kontrolované prostředí</a:t>
            </a:r>
          </a:p>
          <a:p>
            <a:r>
              <a:rPr lang="cs-CZ" sz="1800" dirty="0"/>
              <a:t>Zneužívání</a:t>
            </a:r>
          </a:p>
          <a:p>
            <a:pPr marL="0" indent="0">
              <a:buNone/>
            </a:pPr>
            <a:r>
              <a:rPr lang="cs-CZ" sz="1800" dirty="0"/>
              <a:t>- fyzické</a:t>
            </a:r>
          </a:p>
          <a:p>
            <a:pPr marL="0" indent="0">
              <a:buNone/>
            </a:pPr>
            <a:r>
              <a:rPr lang="cs-CZ" sz="1800" dirty="0"/>
              <a:t>- sexuální</a:t>
            </a:r>
          </a:p>
          <a:p>
            <a:pPr marL="0" indent="0">
              <a:buNone/>
            </a:pPr>
            <a:r>
              <a:rPr lang="cs-CZ" sz="1800" dirty="0"/>
              <a:t>- emocionální</a:t>
            </a:r>
          </a:p>
          <a:p>
            <a:pPr marL="0" indent="0">
              <a:buNone/>
            </a:pPr>
            <a:r>
              <a:rPr lang="cs-CZ" sz="1800" dirty="0"/>
              <a:t>- finanční</a:t>
            </a:r>
          </a:p>
        </p:txBody>
      </p:sp>
    </p:spTree>
    <p:extLst>
      <p:ext uri="{BB962C8B-B14F-4D97-AF65-F5344CB8AC3E}">
        <p14:creationId xmlns:p14="http://schemas.microsoft.com/office/powerpoint/2010/main" val="180315019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788EC8-F5E0-4160-8B5E-5A1165A14276}"/>
              </a:ext>
            </a:extLst>
          </p:cNvPr>
          <p:cNvSpPr>
            <a:spLocks noGrp="1"/>
          </p:cNvSpPr>
          <p:nvPr>
            <p:ph type="title"/>
          </p:nvPr>
        </p:nvSpPr>
        <p:spPr>
          <a:xfrm>
            <a:off x="686834" y="1153572"/>
            <a:ext cx="3200400" cy="4461163"/>
          </a:xfrm>
        </p:spPr>
        <p:txBody>
          <a:bodyPr>
            <a:normAutofit/>
          </a:bodyPr>
          <a:lstStyle/>
          <a:p>
            <a:r>
              <a:rPr lang="cs-CZ" dirty="0"/>
              <a:t>Mezilidské </a:t>
            </a:r>
          </a:p>
        </p:txBody>
      </p:sp>
      <p:sp>
        <p:nvSpPr>
          <p:cNvPr id="3" name="Zástupný obsah 2">
            <a:extLst>
              <a:ext uri="{FF2B5EF4-FFF2-40B4-BE49-F238E27FC236}">
                <a16:creationId xmlns:a16="http://schemas.microsoft.com/office/drawing/2014/main" id="{D0850761-DA5F-4CAC-8821-A0A2C67A3874}"/>
              </a:ext>
            </a:extLst>
          </p:cNvPr>
          <p:cNvSpPr>
            <a:spLocks noGrp="1"/>
          </p:cNvSpPr>
          <p:nvPr>
            <p:ph idx="1"/>
          </p:nvPr>
        </p:nvSpPr>
        <p:spPr>
          <a:xfrm>
            <a:off x="4447308" y="591344"/>
            <a:ext cx="6906491" cy="5585619"/>
          </a:xfrm>
        </p:spPr>
        <p:txBody>
          <a:bodyPr anchor="ctr">
            <a:normAutofit/>
          </a:bodyPr>
          <a:lstStyle/>
          <a:p>
            <a:r>
              <a:rPr lang="cs-CZ" dirty="0"/>
              <a:t>Poškození smyslového vnímání</a:t>
            </a:r>
          </a:p>
          <a:p>
            <a:r>
              <a:rPr lang="cs-CZ" dirty="0"/>
              <a:t>Problémy s komunikací</a:t>
            </a:r>
          </a:p>
          <a:p>
            <a:r>
              <a:rPr lang="cs-CZ" dirty="0"/>
              <a:t>Nedostatečné oceňování, pozornost</a:t>
            </a:r>
          </a:p>
          <a:p>
            <a:r>
              <a:rPr lang="cs-CZ" dirty="0"/>
              <a:t>Kultura a víra</a:t>
            </a:r>
          </a:p>
          <a:p>
            <a:r>
              <a:rPr lang="cs-CZ" dirty="0"/>
              <a:t>Postoje, očekávání a zkušenosti</a:t>
            </a:r>
          </a:p>
          <a:p>
            <a:r>
              <a:rPr lang="cs-CZ" dirty="0"/>
              <a:t>Zklamání</a:t>
            </a:r>
          </a:p>
          <a:p>
            <a:r>
              <a:rPr lang="cs-CZ" dirty="0"/>
              <a:t>Strach</a:t>
            </a:r>
          </a:p>
          <a:p>
            <a:r>
              <a:rPr lang="cs-CZ" dirty="0"/>
              <a:t>Naučené chování</a:t>
            </a:r>
          </a:p>
          <a:p>
            <a:r>
              <a:rPr lang="cs-CZ" dirty="0"/>
              <a:t>Nízké sebevědomí</a:t>
            </a:r>
          </a:p>
          <a:p>
            <a:r>
              <a:rPr lang="cs-CZ" dirty="0"/>
              <a:t>Frustrace (zklamání)</a:t>
            </a:r>
          </a:p>
        </p:txBody>
      </p:sp>
    </p:spTree>
    <p:extLst>
      <p:ext uri="{BB962C8B-B14F-4D97-AF65-F5344CB8AC3E}">
        <p14:creationId xmlns:p14="http://schemas.microsoft.com/office/powerpoint/2010/main" val="308798900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845940-7BF8-4A6E-B25E-C128C7CEE6F6}"/>
              </a:ext>
            </a:extLst>
          </p:cNvPr>
          <p:cNvSpPr>
            <a:spLocks noGrp="1"/>
          </p:cNvSpPr>
          <p:nvPr>
            <p:ph type="title"/>
          </p:nvPr>
        </p:nvSpPr>
        <p:spPr>
          <a:xfrm>
            <a:off x="594360" y="637125"/>
            <a:ext cx="3802276" cy="5256371"/>
          </a:xfrm>
        </p:spPr>
        <p:txBody>
          <a:bodyPr>
            <a:normAutofit/>
          </a:bodyPr>
          <a:lstStyle/>
          <a:p>
            <a:r>
              <a:rPr lang="cs-CZ" sz="4800"/>
              <a:t>Zásady </a:t>
            </a:r>
          </a:p>
        </p:txBody>
      </p:sp>
      <p:graphicFrame>
        <p:nvGraphicFramePr>
          <p:cNvPr id="5" name="Zástupný obsah 2">
            <a:extLst>
              <a:ext uri="{FF2B5EF4-FFF2-40B4-BE49-F238E27FC236}">
                <a16:creationId xmlns:a16="http://schemas.microsoft.com/office/drawing/2014/main" id="{580C95B9-3A0D-448F-AFCC-9170767319BB}"/>
              </a:ext>
            </a:extLst>
          </p:cNvPr>
          <p:cNvGraphicFramePr>
            <a:graphicFrameLocks noGrp="1"/>
          </p:cNvGraphicFramePr>
          <p:nvPr>
            <p:ph idx="1"/>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606147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99B747-931D-41BE-B009-9891999C672F}"/>
              </a:ext>
            </a:extLst>
          </p:cNvPr>
          <p:cNvSpPr>
            <a:spLocks noGrp="1"/>
          </p:cNvSpPr>
          <p:nvPr>
            <p:ph type="title"/>
          </p:nvPr>
        </p:nvSpPr>
        <p:spPr>
          <a:xfrm>
            <a:off x="519545" y="621792"/>
            <a:ext cx="5181503" cy="5504688"/>
          </a:xfrm>
        </p:spPr>
        <p:txBody>
          <a:bodyPr>
            <a:normAutofit/>
          </a:bodyPr>
          <a:lstStyle/>
          <a:p>
            <a:r>
              <a:rPr lang="cs-CZ" sz="4800"/>
              <a:t>Místo výkonu práce</a:t>
            </a:r>
          </a:p>
        </p:txBody>
      </p:sp>
      <p:graphicFrame>
        <p:nvGraphicFramePr>
          <p:cNvPr id="5" name="Zástupný obsah 2">
            <a:extLst>
              <a:ext uri="{FF2B5EF4-FFF2-40B4-BE49-F238E27FC236}">
                <a16:creationId xmlns:a16="http://schemas.microsoft.com/office/drawing/2014/main" id="{0AD17444-CEF4-4AD4-BA74-11C8C181C8F5}"/>
              </a:ext>
            </a:extLst>
          </p:cNvPr>
          <p:cNvGraphicFramePr>
            <a:graphicFrameLocks noGrp="1"/>
          </p:cNvGraphicFramePr>
          <p:nvPr>
            <p:ph idx="1"/>
            <p:extLst/>
          </p:nvPr>
        </p:nvGraphicFramePr>
        <p:xfrm>
          <a:off x="6099048" y="621792"/>
          <a:ext cx="525780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9397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Základní principy rodinného hospodaření</a:t>
            </a:r>
          </a:p>
        </p:txBody>
      </p:sp>
      <p:sp>
        <p:nvSpPr>
          <p:cNvPr id="3" name="Podnadpis 2"/>
          <p:cNvSpPr>
            <a:spLocks noGrp="1"/>
          </p:cNvSpPr>
          <p:nvPr>
            <p:ph type="subTitle" idx="1"/>
          </p:nvPr>
        </p:nvSpPr>
        <p:spPr/>
        <p:txBody>
          <a:bodyPr/>
          <a:lstStyle/>
          <a:p>
            <a:endParaRPr lang="cs-CZ" dirty="0" smtClean="0"/>
          </a:p>
          <a:p>
            <a:r>
              <a:rPr lang="cs-CZ" dirty="0" smtClean="0"/>
              <a:t>Mgr. Tomáš Johanna</a:t>
            </a:r>
            <a:endParaRPr lang="cs-CZ" dirty="0"/>
          </a:p>
        </p:txBody>
      </p:sp>
    </p:spTree>
    <p:extLst>
      <p:ext uri="{BB962C8B-B14F-4D97-AF65-F5344CB8AC3E}">
        <p14:creationId xmlns:p14="http://schemas.microsoft.com/office/powerpoint/2010/main" val="939750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Manipulativní techniky prodejců a poradců</a:t>
            </a:r>
          </a:p>
        </p:txBody>
      </p:sp>
      <p:sp>
        <p:nvSpPr>
          <p:cNvPr id="3" name="Zástupný symbol pro obsah 2"/>
          <p:cNvSpPr>
            <a:spLocks noGrp="1"/>
          </p:cNvSpPr>
          <p:nvPr>
            <p:ph idx="1"/>
          </p:nvPr>
        </p:nvSpPr>
        <p:spPr/>
        <p:txBody>
          <a:bodyPr>
            <a:normAutofit fontScale="92500" lnSpcReduction="20000"/>
          </a:bodyPr>
          <a:lstStyle/>
          <a:p>
            <a:pPr marL="0" indent="0">
              <a:buNone/>
            </a:pPr>
            <a:r>
              <a:rPr lang="cs-CZ" b="1" dirty="0"/>
              <a:t>RPSN</a:t>
            </a:r>
            <a:endParaRPr lang="cs-CZ" dirty="0"/>
          </a:p>
          <a:p>
            <a:r>
              <a:rPr lang="cs-CZ" dirty="0"/>
              <a:t>Důležitá je celková nákladovost úvěru (RPSN), kde jsou do výpočtu zahrnuty kromě úrokové sazby například i poplatek za vyřízení nebo čerpání úvěru, poplatek za správu úvěrového účtu, pojištění atd.</a:t>
            </a:r>
          </a:p>
          <a:p>
            <a:pPr marL="0" indent="0">
              <a:buNone/>
            </a:pPr>
            <a:r>
              <a:rPr lang="cs-CZ" dirty="0"/>
              <a:t> </a:t>
            </a:r>
            <a:r>
              <a:rPr lang="cs-CZ" b="1" dirty="0"/>
              <a:t>Poplatek za předčasné splacení nebo mimořádný vklad</a:t>
            </a:r>
            <a:endParaRPr lang="cs-CZ" dirty="0"/>
          </a:p>
          <a:p>
            <a:r>
              <a:rPr lang="cs-CZ" dirty="0"/>
              <a:t>Můžete se stále setkat s tím, že v případě předčasného splacení, budete platit poplatek, nebo mohou být zahrnuty celkové úroky, jako kdybyste spláceli celou původně dohodnutou dobu. Povětšinou je to dneska řešeno tak, že nejprve splácíte převážně úroky a postupně jistinu (půjčenou částku).</a:t>
            </a:r>
          </a:p>
          <a:p>
            <a:pPr marL="0" indent="0">
              <a:buNone/>
            </a:pPr>
            <a:r>
              <a:rPr lang="cs-CZ" dirty="0"/>
              <a:t> </a:t>
            </a:r>
            <a:r>
              <a:rPr lang="cs-CZ" b="1" dirty="0"/>
              <a:t>Úrok</a:t>
            </a:r>
            <a:endParaRPr lang="cs-CZ" dirty="0"/>
          </a:p>
          <a:p>
            <a:r>
              <a:rPr lang="cs-CZ" dirty="0"/>
              <a:t>Pozor na to jak je uváděn úrok. Například denní úrok 0,9 % může činit ročně s poplatky (RPSN) 1879,97 % (příklad je dle skutečné rychlé půjčky). </a:t>
            </a:r>
          </a:p>
        </p:txBody>
      </p:sp>
    </p:spTree>
    <p:extLst>
      <p:ext uri="{BB962C8B-B14F-4D97-AF65-F5344CB8AC3E}">
        <p14:creationId xmlns:p14="http://schemas.microsoft.com/office/powerpoint/2010/main" val="278325223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3D84EC-5B03-497E-8EE2-804BA8BAEA1B}"/>
              </a:ext>
            </a:extLst>
          </p:cNvPr>
          <p:cNvSpPr>
            <a:spLocks noGrp="1"/>
          </p:cNvSpPr>
          <p:nvPr>
            <p:ph type="title"/>
          </p:nvPr>
        </p:nvSpPr>
        <p:spPr>
          <a:xfrm>
            <a:off x="686834" y="1153572"/>
            <a:ext cx="3200400" cy="4461163"/>
          </a:xfrm>
        </p:spPr>
        <p:txBody>
          <a:bodyPr>
            <a:normAutofit/>
          </a:bodyPr>
          <a:lstStyle/>
          <a:p>
            <a:r>
              <a:rPr lang="cs-CZ" dirty="0"/>
              <a:t>Osobní bezpečnost</a:t>
            </a:r>
          </a:p>
        </p:txBody>
      </p:sp>
      <p:sp>
        <p:nvSpPr>
          <p:cNvPr id="3" name="Zástupný obsah 2">
            <a:extLst>
              <a:ext uri="{FF2B5EF4-FFF2-40B4-BE49-F238E27FC236}">
                <a16:creationId xmlns:a16="http://schemas.microsoft.com/office/drawing/2014/main" id="{5866DB60-A0B2-43F9-9D13-89C69EB9F8C8}"/>
              </a:ext>
            </a:extLst>
          </p:cNvPr>
          <p:cNvSpPr>
            <a:spLocks noGrp="1"/>
          </p:cNvSpPr>
          <p:nvPr>
            <p:ph idx="1"/>
          </p:nvPr>
        </p:nvSpPr>
        <p:spPr>
          <a:xfrm>
            <a:off x="4447308" y="591344"/>
            <a:ext cx="6906491" cy="5585619"/>
          </a:xfrm>
        </p:spPr>
        <p:txBody>
          <a:bodyPr anchor="ctr">
            <a:normAutofit/>
          </a:bodyPr>
          <a:lstStyle/>
          <a:p>
            <a:r>
              <a:rPr lang="cs-CZ" sz="2600"/>
              <a:t>Znám dostatečně klienty ?</a:t>
            </a:r>
          </a:p>
          <a:p>
            <a:r>
              <a:rPr lang="cs-CZ" sz="2600"/>
              <a:t>Jak budu reagovat na agresivní chování některého z nich? – koho se bojím</a:t>
            </a:r>
          </a:p>
          <a:p>
            <a:r>
              <a:rPr lang="cs-CZ" sz="2600"/>
              <a:t>Kdo mi může poskytnout okamžitou podporu?</a:t>
            </a:r>
          </a:p>
          <a:p>
            <a:r>
              <a:rPr lang="cs-CZ" sz="2600"/>
              <a:t>Jak vyhlásím poplach?</a:t>
            </a:r>
          </a:p>
          <a:p>
            <a:r>
              <a:rPr lang="cs-CZ" sz="2600"/>
              <a:t>Znám z tohoto místa únikovou cestu?</a:t>
            </a:r>
          </a:p>
          <a:p>
            <a:r>
              <a:rPr lang="cs-CZ" sz="2600"/>
              <a:t>Informoval jsem sloužící </a:t>
            </a:r>
            <a:r>
              <a:rPr lang="cs-CZ" sz="2600" err="1"/>
              <a:t>pers</a:t>
            </a:r>
            <a:r>
              <a:rPr lang="cs-CZ" sz="2600"/>
              <a:t>. o tom, kde se budu pohybovat, a o svém přibližném časovém rozvrhu?</a:t>
            </a:r>
          </a:p>
          <a:p>
            <a:pPr marL="0" indent="0">
              <a:buNone/>
            </a:pPr>
            <a:r>
              <a:rPr lang="cs-CZ" sz="2600" i="1"/>
              <a:t>oděv a vzhled</a:t>
            </a:r>
          </a:p>
          <a:p>
            <a:pPr marL="0" indent="0">
              <a:buNone/>
            </a:pPr>
            <a:r>
              <a:rPr lang="cs-CZ" sz="2600" i="1"/>
              <a:t>držení těla a stanoviště</a:t>
            </a:r>
          </a:p>
          <a:p>
            <a:pPr marL="0" indent="0">
              <a:buNone/>
            </a:pPr>
            <a:r>
              <a:rPr lang="cs-CZ" sz="2600" i="1"/>
              <a:t>bezpečný odstup</a:t>
            </a:r>
            <a:endParaRPr lang="cs-CZ" sz="2600"/>
          </a:p>
        </p:txBody>
      </p:sp>
    </p:spTree>
    <p:extLst>
      <p:ext uri="{BB962C8B-B14F-4D97-AF65-F5344CB8AC3E}">
        <p14:creationId xmlns:p14="http://schemas.microsoft.com/office/powerpoint/2010/main" val="12872897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07A244-7239-482D-B3D9-2BFC66445A28}"/>
              </a:ext>
            </a:extLst>
          </p:cNvPr>
          <p:cNvSpPr>
            <a:spLocks noGrp="1"/>
          </p:cNvSpPr>
          <p:nvPr>
            <p:ph type="title"/>
          </p:nvPr>
        </p:nvSpPr>
        <p:spPr>
          <a:xfrm>
            <a:off x="519545" y="621792"/>
            <a:ext cx="5181503" cy="5504688"/>
          </a:xfrm>
        </p:spPr>
        <p:txBody>
          <a:bodyPr>
            <a:normAutofit/>
          </a:bodyPr>
          <a:lstStyle/>
          <a:p>
            <a:r>
              <a:rPr lang="cs-CZ" sz="4800"/>
              <a:t>Právní řád - povinnosti</a:t>
            </a:r>
          </a:p>
        </p:txBody>
      </p:sp>
      <p:graphicFrame>
        <p:nvGraphicFramePr>
          <p:cNvPr id="5" name="Zástupný obsah 2">
            <a:extLst>
              <a:ext uri="{FF2B5EF4-FFF2-40B4-BE49-F238E27FC236}">
                <a16:creationId xmlns:a16="http://schemas.microsoft.com/office/drawing/2014/main" id="{E573D22A-04A1-45A5-BE04-1C3B04DCC3C2}"/>
              </a:ext>
            </a:extLst>
          </p:cNvPr>
          <p:cNvGraphicFramePr>
            <a:graphicFrameLocks noGrp="1"/>
          </p:cNvGraphicFramePr>
          <p:nvPr>
            <p:ph idx="1"/>
            <p:extLst/>
          </p:nvPr>
        </p:nvGraphicFramePr>
        <p:xfrm>
          <a:off x="6099048" y="621792"/>
          <a:ext cx="525780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894748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595842-145A-46E6-B5B7-FCACFB88B8F5}"/>
              </a:ext>
            </a:extLst>
          </p:cNvPr>
          <p:cNvSpPr>
            <a:spLocks noGrp="1"/>
          </p:cNvSpPr>
          <p:nvPr>
            <p:ph type="title"/>
          </p:nvPr>
        </p:nvSpPr>
        <p:spPr/>
        <p:txBody>
          <a:bodyPr>
            <a:normAutofit/>
          </a:bodyPr>
          <a:lstStyle/>
          <a:p>
            <a:r>
              <a:rPr lang="cs-CZ" dirty="0"/>
              <a:t>Občanský zákoník</a:t>
            </a:r>
          </a:p>
        </p:txBody>
      </p:sp>
      <p:sp>
        <p:nvSpPr>
          <p:cNvPr id="3" name="Zástupný obsah 2">
            <a:extLst>
              <a:ext uri="{FF2B5EF4-FFF2-40B4-BE49-F238E27FC236}">
                <a16:creationId xmlns:a16="http://schemas.microsoft.com/office/drawing/2014/main" id="{202ED52C-C1C2-45A4-BD73-D1E8FA42889B}"/>
              </a:ext>
            </a:extLst>
          </p:cNvPr>
          <p:cNvSpPr>
            <a:spLocks noGrp="1"/>
          </p:cNvSpPr>
          <p:nvPr>
            <p:ph idx="1"/>
          </p:nvPr>
        </p:nvSpPr>
        <p:spPr>
          <a:xfrm>
            <a:off x="838200" y="1384663"/>
            <a:ext cx="10515600" cy="4792300"/>
          </a:xfrm>
        </p:spPr>
        <p:txBody>
          <a:bodyPr>
            <a:normAutofit/>
          </a:bodyPr>
          <a:lstStyle/>
          <a:p>
            <a:r>
              <a:rPr lang="cs-CZ" sz="2200" dirty="0"/>
              <a:t>§ 2900 Vyžadují-li to okolnosti případu nebo zvyklosti soukromého života, je každý povinen počínat si při svém konání tak, aby nedošlo k nedůvodné újmě na svobodě, životě, zdraví nebo na vlastnictví jiného.</a:t>
            </a:r>
          </a:p>
          <a:p>
            <a:r>
              <a:rPr lang="cs-CZ" sz="2200" dirty="0"/>
              <a:t>§ 2901 Vyžadují-li to okolnosti případu nebo zvyklosti soukromého života, má povinnost zakročit na ochranu jiného každý, kdo vytvořil nebezpečnou situaci nebo kdo nad ní má kontrolu, anebo odůvodňuje-li to povaha poměru mezi osobami. Stejnou povinnost má ten, kdo může podle svých možností a schopností snadno odvrátit újmu, o níž ví nebo musí vědět, že hrozící závažností zjevně převyšuje, co je třeba k zákroku vynaložit.</a:t>
            </a:r>
          </a:p>
          <a:p>
            <a:r>
              <a:rPr lang="cs-CZ" sz="2200" dirty="0"/>
              <a:t>§ 2902 Kdo porušil právní povinnost, nebo kdo může a má vědět, že ji poruší, oznámí to bez zbytečného odkladu osobě, které z toho může újma vzniknout, a upozorní ji na možné následky. Splní-li oznamovací povinnost, nemá poškozený právo na náhradu té újmy, které mohl po oznámení zabránit.</a:t>
            </a:r>
          </a:p>
          <a:p>
            <a:endParaRPr lang="cs-CZ" sz="2200" dirty="0"/>
          </a:p>
        </p:txBody>
      </p:sp>
    </p:spTree>
    <p:extLst>
      <p:ext uri="{BB962C8B-B14F-4D97-AF65-F5344CB8AC3E}">
        <p14:creationId xmlns:p14="http://schemas.microsoft.com/office/powerpoint/2010/main" val="215553921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9AAEFC-FDA5-44A4-9F17-1DFBC404CD21}"/>
              </a:ext>
            </a:extLst>
          </p:cNvPr>
          <p:cNvSpPr>
            <a:spLocks noGrp="1"/>
          </p:cNvSpPr>
          <p:nvPr>
            <p:ph type="title"/>
          </p:nvPr>
        </p:nvSpPr>
        <p:spPr>
          <a:xfrm>
            <a:off x="643467" y="321734"/>
            <a:ext cx="10905066" cy="1135737"/>
          </a:xfrm>
        </p:spPr>
        <p:txBody>
          <a:bodyPr>
            <a:normAutofit/>
          </a:bodyPr>
          <a:lstStyle/>
          <a:p>
            <a:r>
              <a:rPr lang="cs-CZ" sz="3600"/>
              <a:t>Zákoník práce </a:t>
            </a:r>
          </a:p>
        </p:txBody>
      </p:sp>
      <p:sp>
        <p:nvSpPr>
          <p:cNvPr id="3" name="Zástupný obsah 2">
            <a:extLst>
              <a:ext uri="{FF2B5EF4-FFF2-40B4-BE49-F238E27FC236}">
                <a16:creationId xmlns:a16="http://schemas.microsoft.com/office/drawing/2014/main" id="{F3437F09-8EFD-4F11-8798-CDBE4D26A567}"/>
              </a:ext>
            </a:extLst>
          </p:cNvPr>
          <p:cNvSpPr>
            <a:spLocks noGrp="1"/>
          </p:cNvSpPr>
          <p:nvPr>
            <p:ph idx="1"/>
          </p:nvPr>
        </p:nvSpPr>
        <p:spPr>
          <a:xfrm>
            <a:off x="643467" y="1782981"/>
            <a:ext cx="10905066" cy="4393982"/>
          </a:xfrm>
        </p:spPr>
        <p:txBody>
          <a:bodyPr>
            <a:normAutofit/>
          </a:bodyPr>
          <a:lstStyle/>
          <a:p>
            <a:r>
              <a:rPr lang="cs-CZ" sz="2400" dirty="0"/>
              <a:t>§106 - 4) Každý zaměstnanec je povinen dbát podle svých možností o svou vlastní bezpečnost, o své zdraví i o bezpečnost a zdraví fyzických osob, kterých se bezprostředně dotýká jeho jednání, případně opomenutí při práci. </a:t>
            </a:r>
          </a:p>
          <a:p>
            <a:r>
              <a:rPr lang="cs-CZ" sz="2400" dirty="0"/>
              <a:t>§249 - (1) Zaměstnanec je povinen počínat si tak, aby nedocházelo k majetkové újmě (dále jen „škoda“), nemajetkové újmě ani k bezdůvodnému obohacení. Hrozí-li škoda nebo nemajetková újma, je povinen na ni upozornit nadřízeného vedoucího zaměstnance.</a:t>
            </a:r>
          </a:p>
          <a:p>
            <a:pPr marL="342900" indent="-342900">
              <a:buFont typeface="Arial" charset="0"/>
              <a:buChar char="•"/>
            </a:pPr>
            <a:r>
              <a:rPr lang="cs-CZ" sz="2400" dirty="0"/>
              <a:t>(2) Je-li k odvrácení škody hrozící zaměstnavateli neodkladně třeba zákroku, je zaměstnanec povinen zakročit; nemusí tak učinit, brání-li mu v tom důležitá okolnost nebo jestliže by tím vystavil vážnému ohrožení sebe nebo ostatní zaměstnance, popřípadě osoby blízké</a:t>
            </a:r>
          </a:p>
        </p:txBody>
      </p:sp>
    </p:spTree>
    <p:extLst>
      <p:ext uri="{BB962C8B-B14F-4D97-AF65-F5344CB8AC3E}">
        <p14:creationId xmlns:p14="http://schemas.microsoft.com/office/powerpoint/2010/main" val="18732576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42062B-7C41-4122-A36E-2948423FD244}"/>
              </a:ext>
            </a:extLst>
          </p:cNvPr>
          <p:cNvSpPr>
            <a:spLocks noGrp="1"/>
          </p:cNvSpPr>
          <p:nvPr>
            <p:ph type="title"/>
          </p:nvPr>
        </p:nvSpPr>
        <p:spPr>
          <a:xfrm>
            <a:off x="808638" y="386930"/>
            <a:ext cx="9236700" cy="1188950"/>
          </a:xfrm>
        </p:spPr>
        <p:txBody>
          <a:bodyPr anchor="b">
            <a:normAutofit/>
          </a:bodyPr>
          <a:lstStyle/>
          <a:p>
            <a:r>
              <a:rPr lang="cs-CZ" sz="5400"/>
              <a:t>Zákon o sociálních službách</a:t>
            </a:r>
          </a:p>
        </p:txBody>
      </p:sp>
      <p:sp>
        <p:nvSpPr>
          <p:cNvPr id="3" name="Zástupný obsah 2">
            <a:extLst>
              <a:ext uri="{FF2B5EF4-FFF2-40B4-BE49-F238E27FC236}">
                <a16:creationId xmlns:a16="http://schemas.microsoft.com/office/drawing/2014/main" id="{939381D8-950F-4C73-B06F-75C57D4CDBBA}"/>
              </a:ext>
            </a:extLst>
          </p:cNvPr>
          <p:cNvSpPr>
            <a:spLocks noGrp="1"/>
          </p:cNvSpPr>
          <p:nvPr>
            <p:ph idx="1"/>
          </p:nvPr>
        </p:nvSpPr>
        <p:spPr>
          <a:xfrm>
            <a:off x="793660" y="2599509"/>
            <a:ext cx="10143668" cy="3435531"/>
          </a:xfrm>
        </p:spPr>
        <p:txBody>
          <a:bodyPr anchor="ctr">
            <a:normAutofit/>
          </a:bodyPr>
          <a:lstStyle/>
          <a:p>
            <a:pPr marL="342900" indent="-342900">
              <a:buFont typeface="Arial" charset="0"/>
              <a:buChar char="•"/>
            </a:pPr>
            <a:r>
              <a:rPr lang="cs-CZ" sz="2000"/>
              <a:t>Základní zásady</a:t>
            </a:r>
          </a:p>
          <a:p>
            <a:pPr marL="800100" lvl="1" indent="-342900">
              <a:buFont typeface="Arial" charset="0"/>
              <a:buChar char="•"/>
            </a:pPr>
            <a:r>
              <a:rPr lang="cs-CZ" sz="2000"/>
              <a:t>Sociální služby musí být poskytovány v zájmu osob a v náležité kvalitě takovými způsoby, aby bylo vždy důsledně zajištěno dodržování lidských práv a základních svobod osob.</a:t>
            </a:r>
          </a:p>
          <a:p>
            <a:pPr marL="342900" indent="-342900">
              <a:buFont typeface="Arial" charset="0"/>
              <a:buChar char="•"/>
            </a:pPr>
            <a:r>
              <a:rPr lang="cs-CZ" sz="2000"/>
              <a:t>Povinnosti poskytovatelů sociálních služeb</a:t>
            </a:r>
          </a:p>
          <a:p>
            <a:pPr marL="800100" lvl="1" indent="-342900">
              <a:buFont typeface="Arial" charset="0"/>
              <a:buChar char="•"/>
            </a:pPr>
            <a:r>
              <a:rPr lang="cs-CZ" sz="2000"/>
              <a:t>§ 88 písm. c) vytvářet při poskytování sociálních služeb takové podmínky, které umožní osobám, kterým poskytují sociální služby, naplňovat jejich lidská i občanská práva, a které zamezí střetům zájmů těchto osob se zájmy poskytovatele sociální služby</a:t>
            </a:r>
          </a:p>
          <a:p>
            <a:pPr marL="800100" lvl="1" indent="-342900">
              <a:buFont typeface="Arial" charset="0"/>
              <a:buChar char="•"/>
            </a:pPr>
            <a:r>
              <a:rPr lang="cs-CZ" sz="2000"/>
              <a:t>§ 88 písm. f) plánovat průběh poskytování sociální služby podle osobních cílů, potřeb a schopností osob, kterým poskytují sociální služby</a:t>
            </a:r>
          </a:p>
          <a:p>
            <a:endParaRPr lang="cs-CZ" sz="2000"/>
          </a:p>
        </p:txBody>
      </p:sp>
    </p:spTree>
    <p:extLst>
      <p:ext uri="{BB962C8B-B14F-4D97-AF65-F5344CB8AC3E}">
        <p14:creationId xmlns:p14="http://schemas.microsoft.com/office/powerpoint/2010/main" val="319866113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4373FC-0A72-404D-9F5D-BF6BBA831290}"/>
              </a:ext>
            </a:extLst>
          </p:cNvPr>
          <p:cNvSpPr>
            <a:spLocks noGrp="1"/>
          </p:cNvSpPr>
          <p:nvPr>
            <p:ph type="title"/>
          </p:nvPr>
        </p:nvSpPr>
        <p:spPr>
          <a:xfrm>
            <a:off x="519545" y="621792"/>
            <a:ext cx="5181503" cy="5504688"/>
          </a:xfrm>
        </p:spPr>
        <p:txBody>
          <a:bodyPr>
            <a:normAutofit/>
          </a:bodyPr>
          <a:lstStyle/>
          <a:p>
            <a:r>
              <a:rPr lang="cs-CZ" sz="4800"/>
              <a:t>Standardy soc. služeb</a:t>
            </a:r>
          </a:p>
        </p:txBody>
      </p:sp>
      <p:graphicFrame>
        <p:nvGraphicFramePr>
          <p:cNvPr id="5" name="Zástupný obsah 2">
            <a:extLst>
              <a:ext uri="{FF2B5EF4-FFF2-40B4-BE49-F238E27FC236}">
                <a16:creationId xmlns:a16="http://schemas.microsoft.com/office/drawing/2014/main" id="{C91D90C5-70CC-48DF-8026-8C87B108440F}"/>
              </a:ext>
            </a:extLst>
          </p:cNvPr>
          <p:cNvGraphicFramePr>
            <a:graphicFrameLocks noGrp="1"/>
          </p:cNvGraphicFramePr>
          <p:nvPr>
            <p:ph idx="1"/>
            <p:extLst/>
          </p:nvPr>
        </p:nvGraphicFramePr>
        <p:xfrm>
          <a:off x="6099048" y="621792"/>
          <a:ext cx="525780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837658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115F99-825E-4FBC-8983-3A8A7C1F3731}"/>
              </a:ext>
            </a:extLst>
          </p:cNvPr>
          <p:cNvSpPr>
            <a:spLocks noGrp="1"/>
          </p:cNvSpPr>
          <p:nvPr>
            <p:ph type="title"/>
          </p:nvPr>
        </p:nvSpPr>
        <p:spPr>
          <a:xfrm>
            <a:off x="686834" y="1153572"/>
            <a:ext cx="3200400" cy="4461163"/>
          </a:xfrm>
        </p:spPr>
        <p:txBody>
          <a:bodyPr>
            <a:normAutofit/>
          </a:bodyPr>
          <a:lstStyle/>
          <a:p>
            <a:r>
              <a:rPr lang="cs-CZ" dirty="0"/>
              <a:t>Co je omezení – osobní ochrana</a:t>
            </a:r>
          </a:p>
        </p:txBody>
      </p:sp>
      <p:sp>
        <p:nvSpPr>
          <p:cNvPr id="3" name="Zástupný obsah 2">
            <a:extLst>
              <a:ext uri="{FF2B5EF4-FFF2-40B4-BE49-F238E27FC236}">
                <a16:creationId xmlns:a16="http://schemas.microsoft.com/office/drawing/2014/main" id="{07463E02-D9C2-4AB5-9D71-F7A9B25F6784}"/>
              </a:ext>
            </a:extLst>
          </p:cNvPr>
          <p:cNvSpPr>
            <a:spLocks noGrp="1"/>
          </p:cNvSpPr>
          <p:nvPr>
            <p:ph idx="1"/>
          </p:nvPr>
        </p:nvSpPr>
        <p:spPr>
          <a:xfrm>
            <a:off x="4447308" y="591344"/>
            <a:ext cx="6906491" cy="5585619"/>
          </a:xfrm>
        </p:spPr>
        <p:txBody>
          <a:bodyPr anchor="ctr">
            <a:normAutofit/>
          </a:bodyPr>
          <a:lstStyle/>
          <a:p>
            <a:r>
              <a:rPr lang="cs-CZ" sz="2400" b="1"/>
              <a:t>fyzické omezení </a:t>
            </a:r>
            <a:r>
              <a:rPr lang="cs-CZ" sz="2400"/>
              <a:t>(tj. držení), </a:t>
            </a:r>
          </a:p>
          <a:p>
            <a:r>
              <a:rPr lang="cs-CZ" sz="2400" b="1"/>
              <a:t>mechanické omezení </a:t>
            </a:r>
            <a:r>
              <a:rPr lang="cs-CZ" sz="2400"/>
              <a:t>(tj. použití pásů, prostěradel, kazajek, speciálních spacích pytlů), </a:t>
            </a:r>
          </a:p>
          <a:p>
            <a:r>
              <a:rPr lang="cs-CZ" sz="2400" b="1"/>
              <a:t>chemické omezení</a:t>
            </a:r>
            <a:r>
              <a:rPr lang="cs-CZ" sz="2400"/>
              <a:t> (tj. podání léků s použitím síly, nebo s takovou hrozbou, za účelem zvládnutí chování člověka), </a:t>
            </a:r>
          </a:p>
          <a:p>
            <a:r>
              <a:rPr lang="cs-CZ" sz="2400" b="1"/>
              <a:t>odloučení nebo izolace </a:t>
            </a:r>
            <a:r>
              <a:rPr lang="cs-CZ" sz="2400"/>
              <a:t>(tj. nedobrovolné umístění člověka v zamčené místnosti). Další způsoby jsou na pomezí mechanického omezení a izolace, když umožňují člověku hýbat se, ale ne zcela volně. Jedná se například o síťová a klecová lůžka. Někdy se opatření kombinují, především farmakologické omezení s některým dalším. </a:t>
            </a:r>
          </a:p>
          <a:p>
            <a:pPr marL="0" indent="0">
              <a:buNone/>
            </a:pPr>
            <a:r>
              <a:rPr lang="cs-CZ" sz="2400"/>
              <a:t>- Klient musí zůstat pod dohledem!!!!</a:t>
            </a:r>
          </a:p>
        </p:txBody>
      </p:sp>
    </p:spTree>
    <p:extLst>
      <p:ext uri="{BB962C8B-B14F-4D97-AF65-F5344CB8AC3E}">
        <p14:creationId xmlns:p14="http://schemas.microsoft.com/office/powerpoint/2010/main" val="317130438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BAD127-576B-417A-8C73-13DB6CC8699A}"/>
              </a:ext>
            </a:extLst>
          </p:cNvPr>
          <p:cNvSpPr>
            <a:spLocks noGrp="1"/>
          </p:cNvSpPr>
          <p:nvPr>
            <p:ph type="title"/>
          </p:nvPr>
        </p:nvSpPr>
        <p:spPr>
          <a:xfrm>
            <a:off x="1653363" y="365760"/>
            <a:ext cx="9367203" cy="1188720"/>
          </a:xfrm>
        </p:spPr>
        <p:txBody>
          <a:bodyPr>
            <a:normAutofit/>
          </a:bodyPr>
          <a:lstStyle/>
          <a:p>
            <a:r>
              <a:rPr lang="cs-CZ" dirty="0"/>
              <a:t>Bezpečnostní pomůcky</a:t>
            </a:r>
          </a:p>
        </p:txBody>
      </p:sp>
      <p:sp>
        <p:nvSpPr>
          <p:cNvPr id="3" name="Zástupný obsah 2">
            <a:extLst>
              <a:ext uri="{FF2B5EF4-FFF2-40B4-BE49-F238E27FC236}">
                <a16:creationId xmlns:a16="http://schemas.microsoft.com/office/drawing/2014/main" id="{8590F7E7-E8CA-4593-BAB9-9C803D15C254}"/>
              </a:ext>
            </a:extLst>
          </p:cNvPr>
          <p:cNvSpPr>
            <a:spLocks noGrp="1"/>
          </p:cNvSpPr>
          <p:nvPr>
            <p:ph idx="1"/>
          </p:nvPr>
        </p:nvSpPr>
        <p:spPr>
          <a:xfrm>
            <a:off x="1653363" y="2176272"/>
            <a:ext cx="9367204" cy="4041648"/>
          </a:xfrm>
        </p:spPr>
        <p:txBody>
          <a:bodyPr anchor="t">
            <a:normAutofit/>
          </a:bodyPr>
          <a:lstStyle/>
          <a:p>
            <a:r>
              <a:rPr lang="cs-CZ" sz="2400"/>
              <a:t>Taser – jen pro bezpečnostní složky</a:t>
            </a:r>
          </a:p>
          <a:p>
            <a:r>
              <a:rPr lang="cs-CZ" sz="2400"/>
              <a:t>Elektrický palaryzér – nutný přímý kontakt</a:t>
            </a:r>
          </a:p>
          <a:p>
            <a:r>
              <a:rPr lang="cs-CZ" sz="2400"/>
              <a:t>Pepřový sprej – vysoká účinnost, riziko větru – směr použití</a:t>
            </a:r>
          </a:p>
          <a:p>
            <a:r>
              <a:rPr lang="cs-CZ" sz="2400"/>
              <a:t>Slzný sprej – podobná pepřovému spreji – není účinný proti lidem pod vlivem návykových látek</a:t>
            </a:r>
          </a:p>
          <a:p>
            <a:r>
              <a:rPr lang="cs-CZ" sz="2400"/>
              <a:t>Chladné zbraně – nože, mačety, tonfa (obušek)</a:t>
            </a:r>
          </a:p>
          <a:p>
            <a:r>
              <a:rPr lang="cs-CZ" sz="2400"/>
              <a:t>Alternativní zbraně</a:t>
            </a:r>
          </a:p>
          <a:p>
            <a:r>
              <a:rPr lang="cs-CZ" sz="2400"/>
              <a:t>Znalost úchopů</a:t>
            </a:r>
          </a:p>
          <a:p>
            <a:endParaRPr lang="cs-CZ" sz="2400"/>
          </a:p>
        </p:txBody>
      </p:sp>
    </p:spTree>
    <p:extLst>
      <p:ext uri="{BB962C8B-B14F-4D97-AF65-F5344CB8AC3E}">
        <p14:creationId xmlns:p14="http://schemas.microsoft.com/office/powerpoint/2010/main" val="142418058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B81B34-D2E0-4DD1-BE68-8EA2BC35443E}"/>
              </a:ext>
            </a:extLst>
          </p:cNvPr>
          <p:cNvSpPr>
            <a:spLocks noGrp="1"/>
          </p:cNvSpPr>
          <p:nvPr>
            <p:ph type="title"/>
          </p:nvPr>
        </p:nvSpPr>
        <p:spPr>
          <a:xfrm>
            <a:off x="643468" y="643467"/>
            <a:ext cx="4804064" cy="5571065"/>
          </a:xfrm>
        </p:spPr>
        <p:txBody>
          <a:bodyPr>
            <a:normAutofit/>
          </a:bodyPr>
          <a:lstStyle/>
          <a:p>
            <a:r>
              <a:rPr lang="cs-CZ" sz="3600"/>
              <a:t>Signalizační pomůcky</a:t>
            </a:r>
          </a:p>
        </p:txBody>
      </p:sp>
      <p:graphicFrame>
        <p:nvGraphicFramePr>
          <p:cNvPr id="5" name="Zástupný obsah 2">
            <a:extLst>
              <a:ext uri="{FF2B5EF4-FFF2-40B4-BE49-F238E27FC236}">
                <a16:creationId xmlns:a16="http://schemas.microsoft.com/office/drawing/2014/main" id="{228B2C28-0881-4D14-83E2-5EFC3F2662F1}"/>
              </a:ext>
            </a:extLst>
          </p:cNvPr>
          <p:cNvGraphicFramePr>
            <a:graphicFrameLocks noGrp="1"/>
          </p:cNvGraphicFramePr>
          <p:nvPr>
            <p:ph idx="1"/>
            <p:extLst/>
          </p:nvPr>
        </p:nvGraphicFramePr>
        <p:xfrm>
          <a:off x="6091238" y="642938"/>
          <a:ext cx="5457825"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425051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2580A2-B557-4A7A-A43E-3703B12AD2F1}"/>
              </a:ext>
            </a:extLst>
          </p:cNvPr>
          <p:cNvSpPr>
            <a:spLocks noGrp="1"/>
          </p:cNvSpPr>
          <p:nvPr>
            <p:ph type="title"/>
          </p:nvPr>
        </p:nvSpPr>
        <p:spPr>
          <a:xfrm>
            <a:off x="519545" y="621792"/>
            <a:ext cx="5181503" cy="5504688"/>
          </a:xfrm>
        </p:spPr>
        <p:txBody>
          <a:bodyPr>
            <a:normAutofit/>
          </a:bodyPr>
          <a:lstStyle/>
          <a:p>
            <a:r>
              <a:rPr lang="cs-CZ" sz="4800"/>
              <a:t>Při využití obranných pomůcek máme riziko</a:t>
            </a:r>
          </a:p>
        </p:txBody>
      </p:sp>
      <p:graphicFrame>
        <p:nvGraphicFramePr>
          <p:cNvPr id="5" name="Zástupný obsah 2">
            <a:extLst>
              <a:ext uri="{FF2B5EF4-FFF2-40B4-BE49-F238E27FC236}">
                <a16:creationId xmlns:a16="http://schemas.microsoft.com/office/drawing/2014/main" id="{1B6AD40E-C5BD-4FF5-9584-9E50A1450A48}"/>
              </a:ext>
            </a:extLst>
          </p:cNvPr>
          <p:cNvGraphicFramePr>
            <a:graphicFrameLocks noGrp="1"/>
          </p:cNvGraphicFramePr>
          <p:nvPr>
            <p:ph idx="1"/>
            <p:extLst/>
          </p:nvPr>
        </p:nvGraphicFramePr>
        <p:xfrm>
          <a:off x="6099048" y="621792"/>
          <a:ext cx="525780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1666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Manipulativní techniky prodejců a poradců</a:t>
            </a:r>
          </a:p>
        </p:txBody>
      </p:sp>
      <p:sp>
        <p:nvSpPr>
          <p:cNvPr id="3" name="Zástupný symbol pro obsah 2"/>
          <p:cNvSpPr>
            <a:spLocks noGrp="1"/>
          </p:cNvSpPr>
          <p:nvPr>
            <p:ph idx="1"/>
          </p:nvPr>
        </p:nvSpPr>
        <p:spPr/>
        <p:txBody>
          <a:bodyPr>
            <a:normAutofit lnSpcReduction="10000"/>
          </a:bodyPr>
          <a:lstStyle/>
          <a:p>
            <a:pPr marL="0" indent="0">
              <a:buNone/>
            </a:pPr>
            <a:r>
              <a:rPr lang="cs-CZ" b="1" dirty="0"/>
              <a:t>Úroky z prodlení </a:t>
            </a:r>
            <a:endParaRPr lang="cs-CZ" dirty="0"/>
          </a:p>
          <a:p>
            <a:r>
              <a:rPr lang="cs-CZ" dirty="0"/>
              <a:t>Podrobně si prostudujte také sankční podmínky při nedodržení smlouvy. Mnohdy výše RPSN ještě nemusí být extrémní, ale extrémní výše sankcí vám už může signalizovat, že půjčka nebude v pořádku. U některých společností může být i několik 1000 %.</a:t>
            </a:r>
          </a:p>
          <a:p>
            <a:pPr marL="0" indent="0">
              <a:buNone/>
            </a:pPr>
            <a:r>
              <a:rPr lang="cs-CZ" dirty="0"/>
              <a:t> </a:t>
            </a:r>
          </a:p>
          <a:p>
            <a:pPr marL="0" indent="0">
              <a:buNone/>
            </a:pPr>
            <a:r>
              <a:rPr lang="cs-CZ" b="1" dirty="0"/>
              <a:t>Pojištění</a:t>
            </a:r>
            <a:endParaRPr lang="cs-CZ" dirty="0"/>
          </a:p>
          <a:p>
            <a:r>
              <a:rPr lang="cs-CZ" dirty="0"/>
              <a:t>V některých smlouvách na úvěry, je zároveň zahrnuto pojištění splátek pro případnou ztrátu zaměstnání apod. Tuto pojistku nejste povinni uzavírat a může vám značně prodražit celý úvěr</a:t>
            </a:r>
            <a:r>
              <a:rPr lang="cs-CZ" dirty="0" smtClean="0"/>
              <a:t>.</a:t>
            </a:r>
            <a:endParaRPr lang="cs-CZ" dirty="0"/>
          </a:p>
        </p:txBody>
      </p:sp>
    </p:spTree>
    <p:extLst>
      <p:ext uri="{BB962C8B-B14F-4D97-AF65-F5344CB8AC3E}">
        <p14:creationId xmlns:p14="http://schemas.microsoft.com/office/powerpoint/2010/main" val="141480778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3265E3-DDAC-45FC-B4CF-9BFBC7DA0841}"/>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Vnitřní dokumentace</a:t>
            </a:r>
          </a:p>
        </p:txBody>
      </p:sp>
      <p:graphicFrame>
        <p:nvGraphicFramePr>
          <p:cNvPr id="4" name="Zástupný obsah 3">
            <a:extLst>
              <a:ext uri="{FF2B5EF4-FFF2-40B4-BE49-F238E27FC236}">
                <a16:creationId xmlns:a16="http://schemas.microsoft.com/office/drawing/2014/main" id="{EDAEABD8-4959-4435-A19B-544DCAECE04F}"/>
              </a:ext>
            </a:extLst>
          </p:cNvPr>
          <p:cNvGraphicFramePr>
            <a:graphicFrameLocks noGrp="1"/>
          </p:cNvGraphicFramePr>
          <p:nvPr>
            <p:ph idx="1"/>
            <p:extLst/>
          </p:nvPr>
        </p:nvGraphicFramePr>
        <p:xfrm>
          <a:off x="778081" y="1675227"/>
          <a:ext cx="10638855" cy="4843133"/>
        </p:xfrm>
        <a:graphic>
          <a:graphicData uri="http://schemas.openxmlformats.org/drawingml/2006/table">
            <a:tbl>
              <a:tblPr firstRow="1" bandRow="1">
                <a:tableStyleId>{5C22544A-7EE6-4342-B048-85BDC9FD1C3A}</a:tableStyleId>
              </a:tblPr>
              <a:tblGrid>
                <a:gridCol w="1898916">
                  <a:extLst>
                    <a:ext uri="{9D8B030D-6E8A-4147-A177-3AD203B41FA5}">
                      <a16:colId xmlns:a16="http://schemas.microsoft.com/office/drawing/2014/main" val="3870928663"/>
                    </a:ext>
                  </a:extLst>
                </a:gridCol>
                <a:gridCol w="2090514">
                  <a:extLst>
                    <a:ext uri="{9D8B030D-6E8A-4147-A177-3AD203B41FA5}">
                      <a16:colId xmlns:a16="http://schemas.microsoft.com/office/drawing/2014/main" val="3920900812"/>
                    </a:ext>
                  </a:extLst>
                </a:gridCol>
                <a:gridCol w="2908653">
                  <a:extLst>
                    <a:ext uri="{9D8B030D-6E8A-4147-A177-3AD203B41FA5}">
                      <a16:colId xmlns:a16="http://schemas.microsoft.com/office/drawing/2014/main" val="2511791437"/>
                    </a:ext>
                  </a:extLst>
                </a:gridCol>
                <a:gridCol w="1705611">
                  <a:extLst>
                    <a:ext uri="{9D8B030D-6E8A-4147-A177-3AD203B41FA5}">
                      <a16:colId xmlns:a16="http://schemas.microsoft.com/office/drawing/2014/main" val="2774196428"/>
                    </a:ext>
                  </a:extLst>
                </a:gridCol>
                <a:gridCol w="2035161">
                  <a:extLst>
                    <a:ext uri="{9D8B030D-6E8A-4147-A177-3AD203B41FA5}">
                      <a16:colId xmlns:a16="http://schemas.microsoft.com/office/drawing/2014/main" val="1613162860"/>
                    </a:ext>
                  </a:extLst>
                </a:gridCol>
              </a:tblGrid>
              <a:tr h="351351">
                <a:tc>
                  <a:txBody>
                    <a:bodyPr/>
                    <a:lstStyle/>
                    <a:p>
                      <a:pPr algn="l" fontAlgn="b"/>
                      <a:r>
                        <a:rPr lang="cs-CZ" sz="1600" u="none" strike="noStrike">
                          <a:effectLst/>
                        </a:rPr>
                        <a:t>jméno</a:t>
                      </a:r>
                      <a:endParaRPr lang="cs-CZ" sz="1600" b="0" i="0" u="none" strike="noStrike">
                        <a:solidFill>
                          <a:srgbClr val="000000"/>
                        </a:solidFill>
                        <a:effectLst/>
                        <a:latin typeface="Calibri" panose="020F0502020204030204" pitchFamily="34" charset="0"/>
                      </a:endParaRPr>
                    </a:p>
                  </a:txBody>
                  <a:tcPr marL="14206" marR="14206" marT="14206" marB="0" anchor="b"/>
                </a:tc>
                <a:tc>
                  <a:txBody>
                    <a:bodyPr/>
                    <a:lstStyle/>
                    <a:p>
                      <a:pPr algn="l" fontAlgn="b"/>
                      <a:r>
                        <a:rPr lang="cs-CZ" sz="1600" u="none" strike="noStrike">
                          <a:effectLst/>
                        </a:rPr>
                        <a:t>prostředí</a:t>
                      </a:r>
                      <a:endParaRPr lang="cs-CZ" sz="1600" b="0" i="0" u="none" strike="noStrike">
                        <a:solidFill>
                          <a:srgbClr val="000000"/>
                        </a:solidFill>
                        <a:effectLst/>
                        <a:latin typeface="Calibri" panose="020F0502020204030204" pitchFamily="34" charset="0"/>
                      </a:endParaRPr>
                    </a:p>
                  </a:txBody>
                  <a:tcPr marL="14206" marR="14206" marT="14206" marB="0" anchor="b"/>
                </a:tc>
                <a:tc>
                  <a:txBody>
                    <a:bodyPr/>
                    <a:lstStyle/>
                    <a:p>
                      <a:pPr algn="l" fontAlgn="b"/>
                      <a:r>
                        <a:rPr lang="cs-CZ" sz="1600" u="none" strike="noStrike">
                          <a:effectLst/>
                        </a:rPr>
                        <a:t>datum</a:t>
                      </a:r>
                      <a:endParaRPr lang="cs-CZ" sz="1600" b="0" i="0" u="none" strike="noStrike">
                        <a:solidFill>
                          <a:srgbClr val="000000"/>
                        </a:solidFill>
                        <a:effectLst/>
                        <a:latin typeface="Calibri" panose="020F0502020204030204" pitchFamily="34" charset="0"/>
                      </a:endParaRPr>
                    </a:p>
                  </a:txBody>
                  <a:tcPr marL="14206" marR="14206" marT="14206" marB="0" anchor="b"/>
                </a:tc>
                <a:tc>
                  <a:txBody>
                    <a:bodyPr/>
                    <a:lstStyle/>
                    <a:p>
                      <a:pPr algn="l" fontAlgn="b"/>
                      <a:r>
                        <a:rPr lang="cs-CZ" sz="1600" u="none" strike="noStrike">
                          <a:effectLst/>
                        </a:rPr>
                        <a:t>čas</a:t>
                      </a:r>
                      <a:endParaRPr lang="cs-CZ" sz="1600" b="0" i="0" u="none" strike="noStrike">
                        <a:solidFill>
                          <a:srgbClr val="000000"/>
                        </a:solidFill>
                        <a:effectLst/>
                        <a:latin typeface="Calibri" panose="020F0502020204030204" pitchFamily="34" charset="0"/>
                      </a:endParaRPr>
                    </a:p>
                  </a:txBody>
                  <a:tcPr marL="14206" marR="14206" marT="14206" marB="0" anchor="b"/>
                </a:tc>
                <a:tc>
                  <a:txBody>
                    <a:bodyPr/>
                    <a:lstStyle/>
                    <a:p>
                      <a:pPr algn="l" fontAlgn="b"/>
                      <a:r>
                        <a:rPr lang="cs-CZ" sz="1600" u="none" strike="noStrike">
                          <a:effectLst/>
                        </a:rPr>
                        <a:t>místo</a:t>
                      </a:r>
                      <a:endParaRPr lang="cs-CZ" sz="1600" b="0" i="0" u="none" strike="noStrike">
                        <a:solidFill>
                          <a:srgbClr val="000000"/>
                        </a:solidFill>
                        <a:effectLst/>
                        <a:latin typeface="Calibri" panose="020F0502020204030204" pitchFamily="34" charset="0"/>
                      </a:endParaRPr>
                    </a:p>
                  </a:txBody>
                  <a:tcPr marL="14206" marR="14206" marT="14206" marB="0" anchor="b"/>
                </a:tc>
                <a:extLst>
                  <a:ext uri="{0D108BD9-81ED-4DB2-BD59-A6C34878D82A}">
                    <a16:rowId xmlns:a16="http://schemas.microsoft.com/office/drawing/2014/main" val="2283388383"/>
                  </a:ext>
                </a:extLst>
              </a:tr>
              <a:tr h="351351">
                <a:tc gridSpan="2">
                  <a:txBody>
                    <a:bodyPr/>
                    <a:lstStyle/>
                    <a:p>
                      <a:pPr algn="ctr" fontAlgn="b"/>
                      <a:r>
                        <a:rPr lang="cs-CZ" sz="1600" u="none" strike="noStrike">
                          <a:effectLst/>
                        </a:rPr>
                        <a:t>příčina</a:t>
                      </a:r>
                      <a:endParaRPr lang="cs-CZ" sz="1600" b="0" i="0" u="none" strike="noStrike">
                        <a:solidFill>
                          <a:srgbClr val="000000"/>
                        </a:solidFill>
                        <a:effectLst/>
                        <a:latin typeface="Calibri" panose="020F0502020204030204" pitchFamily="34" charset="0"/>
                      </a:endParaRPr>
                    </a:p>
                  </a:txBody>
                  <a:tcPr marL="14206" marR="14206" marT="14206" marB="0" anchor="b"/>
                </a:tc>
                <a:tc hMerge="1">
                  <a:txBody>
                    <a:bodyPr/>
                    <a:lstStyle/>
                    <a:p>
                      <a:endParaRPr lang="cs-CZ"/>
                    </a:p>
                  </a:txBody>
                  <a:tcPr/>
                </a:tc>
                <a:tc gridSpan="3">
                  <a:txBody>
                    <a:bodyPr/>
                    <a:lstStyle/>
                    <a:p>
                      <a:pPr algn="ctr" fontAlgn="b"/>
                      <a:r>
                        <a:rPr lang="it-IT" sz="1600" u="none" strike="noStrike">
                          <a:effectLst/>
                        </a:rPr>
                        <a:t>popište co dělal dotyčný před incidentem</a:t>
                      </a:r>
                      <a:endParaRPr lang="it-IT" sz="1600" b="0" i="0" u="none" strike="noStrike">
                        <a:solidFill>
                          <a:srgbClr val="000000"/>
                        </a:solidFill>
                        <a:effectLst/>
                        <a:latin typeface="Calibri" panose="020F0502020204030204" pitchFamily="34" charset="0"/>
                      </a:endParaRPr>
                    </a:p>
                  </a:txBody>
                  <a:tcPr marL="14206" marR="14206" marT="14206" marB="0" anchor="b"/>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487931532"/>
                  </a:ext>
                </a:extLst>
              </a:tr>
              <a:tr h="351351">
                <a:tc gridSpan="2">
                  <a:txBody>
                    <a:bodyPr/>
                    <a:lstStyle/>
                    <a:p>
                      <a:pPr algn="ctr" fontAlgn="b"/>
                      <a:r>
                        <a:rPr lang="cs-CZ" sz="1600" u="none" strike="noStrike">
                          <a:effectLst/>
                        </a:rPr>
                        <a:t> </a:t>
                      </a:r>
                      <a:endParaRPr lang="cs-CZ" sz="1600" b="0" i="0" u="none" strike="noStrike">
                        <a:solidFill>
                          <a:srgbClr val="000000"/>
                        </a:solidFill>
                        <a:effectLst/>
                        <a:latin typeface="Calibri" panose="020F0502020204030204" pitchFamily="34" charset="0"/>
                      </a:endParaRPr>
                    </a:p>
                  </a:txBody>
                  <a:tcPr marL="14206" marR="14206" marT="14206" marB="0" anchor="b"/>
                </a:tc>
                <a:tc hMerge="1">
                  <a:txBody>
                    <a:bodyPr/>
                    <a:lstStyle/>
                    <a:p>
                      <a:endParaRPr lang="cs-CZ"/>
                    </a:p>
                  </a:txBody>
                  <a:tcPr/>
                </a:tc>
                <a:tc gridSpan="3">
                  <a:txBody>
                    <a:bodyPr/>
                    <a:lstStyle/>
                    <a:p>
                      <a:pPr algn="ctr" fontAlgn="b"/>
                      <a:r>
                        <a:rPr lang="cs-CZ" sz="1600" u="none" strike="noStrike">
                          <a:effectLst/>
                        </a:rPr>
                        <a:t> </a:t>
                      </a:r>
                      <a:endParaRPr lang="cs-CZ" sz="1600" b="0" i="0" u="none" strike="noStrike">
                        <a:solidFill>
                          <a:srgbClr val="000000"/>
                        </a:solidFill>
                        <a:effectLst/>
                        <a:latin typeface="Calibri" panose="020F0502020204030204" pitchFamily="34" charset="0"/>
                      </a:endParaRPr>
                    </a:p>
                  </a:txBody>
                  <a:tcPr marL="14206" marR="14206" marT="14206" marB="0" anchor="b"/>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31482207"/>
                  </a:ext>
                </a:extLst>
              </a:tr>
              <a:tr h="351351">
                <a:tc gridSpan="3">
                  <a:txBody>
                    <a:bodyPr/>
                    <a:lstStyle/>
                    <a:p>
                      <a:pPr algn="ctr" fontAlgn="b"/>
                      <a:r>
                        <a:rPr lang="pl-PL" sz="1600" u="none" strike="noStrike">
                          <a:effectLst/>
                        </a:rPr>
                        <a:t>svědci - kde byli v době incidentu</a:t>
                      </a:r>
                      <a:endParaRPr lang="pl-PL" sz="1600" b="0" i="0" u="none" strike="noStrike">
                        <a:solidFill>
                          <a:srgbClr val="000000"/>
                        </a:solidFill>
                        <a:effectLst/>
                        <a:latin typeface="Calibri" panose="020F0502020204030204" pitchFamily="34" charset="0"/>
                      </a:endParaRPr>
                    </a:p>
                  </a:txBody>
                  <a:tcPr marL="14206" marR="14206" marT="14206" marB="0" anchor="b"/>
                </a:tc>
                <a:tc hMerge="1">
                  <a:txBody>
                    <a:bodyPr/>
                    <a:lstStyle/>
                    <a:p>
                      <a:endParaRPr lang="cs-CZ"/>
                    </a:p>
                  </a:txBody>
                  <a:tcPr/>
                </a:tc>
                <a:tc hMerge="1">
                  <a:txBody>
                    <a:bodyPr/>
                    <a:lstStyle/>
                    <a:p>
                      <a:endParaRPr lang="cs-CZ"/>
                    </a:p>
                  </a:txBody>
                  <a:tcPr/>
                </a:tc>
                <a:tc gridSpan="2">
                  <a:txBody>
                    <a:bodyPr/>
                    <a:lstStyle/>
                    <a:p>
                      <a:pPr algn="ctr" fontAlgn="b"/>
                      <a:r>
                        <a:rPr lang="cs-CZ" sz="1600" u="none" strike="noStrike">
                          <a:effectLst/>
                        </a:rPr>
                        <a:t> </a:t>
                      </a:r>
                      <a:endParaRPr lang="cs-CZ" sz="1600" b="0" i="0" u="none" strike="noStrike">
                        <a:solidFill>
                          <a:srgbClr val="000000"/>
                        </a:solidFill>
                        <a:effectLst/>
                        <a:latin typeface="Calibri" panose="020F0502020204030204" pitchFamily="34" charset="0"/>
                      </a:endParaRPr>
                    </a:p>
                  </a:txBody>
                  <a:tcPr marL="14206" marR="14206" marT="14206" marB="0" anchor="b"/>
                </a:tc>
                <a:tc hMerge="1">
                  <a:txBody>
                    <a:bodyPr/>
                    <a:lstStyle/>
                    <a:p>
                      <a:endParaRPr lang="cs-CZ"/>
                    </a:p>
                  </a:txBody>
                  <a:tcPr/>
                </a:tc>
                <a:extLst>
                  <a:ext uri="{0D108BD9-81ED-4DB2-BD59-A6C34878D82A}">
                    <a16:rowId xmlns:a16="http://schemas.microsoft.com/office/drawing/2014/main" val="1286202385"/>
                  </a:ext>
                </a:extLst>
              </a:tr>
              <a:tr h="351351">
                <a:tc gridSpan="5">
                  <a:txBody>
                    <a:bodyPr/>
                    <a:lstStyle/>
                    <a:p>
                      <a:pPr algn="ctr" fontAlgn="b"/>
                      <a:r>
                        <a:rPr lang="cs-CZ" sz="1600" u="none" strike="noStrike">
                          <a:effectLst/>
                        </a:rPr>
                        <a:t> </a:t>
                      </a:r>
                      <a:endParaRPr lang="cs-CZ" sz="1600" b="0" i="0" u="none" strike="noStrike">
                        <a:solidFill>
                          <a:srgbClr val="000000"/>
                        </a:solidFill>
                        <a:effectLst/>
                        <a:latin typeface="Calibri" panose="020F0502020204030204" pitchFamily="34" charset="0"/>
                      </a:endParaRPr>
                    </a:p>
                  </a:txBody>
                  <a:tcPr marL="14206" marR="14206" marT="14206" marB="0" anchor="b"/>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614077371"/>
                  </a:ext>
                </a:extLst>
              </a:tr>
              <a:tr h="351351">
                <a:tc>
                  <a:txBody>
                    <a:bodyPr/>
                    <a:lstStyle/>
                    <a:p>
                      <a:pPr algn="l" fontAlgn="b"/>
                      <a:r>
                        <a:rPr lang="cs-CZ" sz="1600" u="none" strike="noStrike">
                          <a:effectLst/>
                        </a:rPr>
                        <a:t>chování</a:t>
                      </a:r>
                      <a:endParaRPr lang="cs-CZ" sz="1600" b="0" i="0" u="none" strike="noStrike">
                        <a:solidFill>
                          <a:srgbClr val="000000"/>
                        </a:solidFill>
                        <a:effectLst/>
                        <a:latin typeface="Calibri" panose="020F0502020204030204" pitchFamily="34" charset="0"/>
                      </a:endParaRPr>
                    </a:p>
                  </a:txBody>
                  <a:tcPr marL="14206" marR="14206" marT="14206" marB="0" anchor="b"/>
                </a:tc>
                <a:tc>
                  <a:txBody>
                    <a:bodyPr/>
                    <a:lstStyle/>
                    <a:p>
                      <a:pPr algn="l" fontAlgn="b"/>
                      <a:r>
                        <a:rPr lang="cs-CZ" sz="1600" u="none" strike="noStrike">
                          <a:effectLst/>
                        </a:rPr>
                        <a:t>začátek</a:t>
                      </a:r>
                      <a:endParaRPr lang="cs-CZ" sz="1600" b="0" i="0" u="none" strike="noStrike">
                        <a:solidFill>
                          <a:srgbClr val="000000"/>
                        </a:solidFill>
                        <a:effectLst/>
                        <a:latin typeface="Calibri" panose="020F0502020204030204" pitchFamily="34" charset="0"/>
                      </a:endParaRPr>
                    </a:p>
                  </a:txBody>
                  <a:tcPr marL="14206" marR="14206" marT="14206" marB="0" anchor="b"/>
                </a:tc>
                <a:tc>
                  <a:txBody>
                    <a:bodyPr/>
                    <a:lstStyle/>
                    <a:p>
                      <a:pPr algn="l" fontAlgn="b"/>
                      <a:r>
                        <a:rPr lang="cs-CZ" sz="1600" u="none" strike="noStrike">
                          <a:effectLst/>
                        </a:rPr>
                        <a:t>konec</a:t>
                      </a:r>
                      <a:endParaRPr lang="cs-CZ" sz="1600" b="0" i="0" u="none" strike="noStrike">
                        <a:solidFill>
                          <a:srgbClr val="000000"/>
                        </a:solidFill>
                        <a:effectLst/>
                        <a:latin typeface="Calibri" panose="020F0502020204030204" pitchFamily="34" charset="0"/>
                      </a:endParaRPr>
                    </a:p>
                  </a:txBody>
                  <a:tcPr marL="14206" marR="14206" marT="14206" marB="0" anchor="b"/>
                </a:tc>
                <a:tc gridSpan="2">
                  <a:txBody>
                    <a:bodyPr/>
                    <a:lstStyle/>
                    <a:p>
                      <a:pPr algn="ctr" fontAlgn="b"/>
                      <a:r>
                        <a:rPr lang="cs-CZ" sz="1600" u="none" strike="noStrike">
                          <a:effectLst/>
                        </a:rPr>
                        <a:t>chování během incidentu</a:t>
                      </a:r>
                      <a:endParaRPr lang="cs-CZ" sz="1600" b="0" i="0" u="none" strike="noStrike">
                        <a:solidFill>
                          <a:srgbClr val="000000"/>
                        </a:solidFill>
                        <a:effectLst/>
                        <a:latin typeface="Calibri" panose="020F0502020204030204" pitchFamily="34" charset="0"/>
                      </a:endParaRPr>
                    </a:p>
                  </a:txBody>
                  <a:tcPr marL="14206" marR="14206" marT="14206" marB="0" anchor="b"/>
                </a:tc>
                <a:tc hMerge="1">
                  <a:txBody>
                    <a:bodyPr/>
                    <a:lstStyle/>
                    <a:p>
                      <a:endParaRPr lang="cs-CZ"/>
                    </a:p>
                  </a:txBody>
                  <a:tcPr/>
                </a:tc>
                <a:extLst>
                  <a:ext uri="{0D108BD9-81ED-4DB2-BD59-A6C34878D82A}">
                    <a16:rowId xmlns:a16="http://schemas.microsoft.com/office/drawing/2014/main" val="2419894832"/>
                  </a:ext>
                </a:extLst>
              </a:tr>
              <a:tr h="351351">
                <a:tc gridSpan="5">
                  <a:txBody>
                    <a:bodyPr/>
                    <a:lstStyle/>
                    <a:p>
                      <a:pPr algn="ctr" fontAlgn="b"/>
                      <a:r>
                        <a:rPr lang="cs-CZ" sz="1600" u="none" strike="noStrike">
                          <a:effectLst/>
                        </a:rPr>
                        <a:t> </a:t>
                      </a:r>
                      <a:endParaRPr lang="cs-CZ" sz="1600" b="0" i="0" u="none" strike="noStrike">
                        <a:solidFill>
                          <a:srgbClr val="000000"/>
                        </a:solidFill>
                        <a:effectLst/>
                        <a:latin typeface="Calibri" panose="020F0502020204030204" pitchFamily="34" charset="0"/>
                      </a:endParaRPr>
                    </a:p>
                  </a:txBody>
                  <a:tcPr marL="14206" marR="14206" marT="14206" marB="0" anchor="b"/>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98287414"/>
                  </a:ext>
                </a:extLst>
              </a:tr>
              <a:tr h="626921">
                <a:tc gridSpan="2">
                  <a:txBody>
                    <a:bodyPr/>
                    <a:lstStyle/>
                    <a:p>
                      <a:pPr algn="ctr" fontAlgn="b"/>
                      <a:r>
                        <a:rPr lang="cs-CZ" sz="1600" u="none" strike="noStrike">
                          <a:effectLst/>
                        </a:rPr>
                        <a:t>důsledek</a:t>
                      </a:r>
                      <a:endParaRPr lang="cs-CZ" sz="1600" b="0" i="0" u="none" strike="noStrike">
                        <a:solidFill>
                          <a:srgbClr val="000000"/>
                        </a:solidFill>
                        <a:effectLst/>
                        <a:latin typeface="Calibri" panose="020F0502020204030204" pitchFamily="34" charset="0"/>
                      </a:endParaRPr>
                    </a:p>
                  </a:txBody>
                  <a:tcPr marL="14206" marR="14206" marT="14206" marB="0" anchor="b"/>
                </a:tc>
                <a:tc hMerge="1">
                  <a:txBody>
                    <a:bodyPr/>
                    <a:lstStyle/>
                    <a:p>
                      <a:endParaRPr lang="cs-CZ"/>
                    </a:p>
                  </a:txBody>
                  <a:tcPr/>
                </a:tc>
                <a:tc>
                  <a:txBody>
                    <a:bodyPr/>
                    <a:lstStyle/>
                    <a:p>
                      <a:pPr algn="l" fontAlgn="b"/>
                      <a:r>
                        <a:rPr lang="cs-CZ" sz="1600" u="none" strike="noStrike">
                          <a:effectLst/>
                        </a:rPr>
                        <a:t>popiště co dělali všich přítomni po incidentu</a:t>
                      </a:r>
                      <a:endParaRPr lang="cs-CZ" sz="1600" b="0" i="0" u="none" strike="noStrike">
                        <a:solidFill>
                          <a:srgbClr val="000000"/>
                        </a:solidFill>
                        <a:effectLst/>
                        <a:latin typeface="Calibri" panose="020F0502020204030204" pitchFamily="34" charset="0"/>
                      </a:endParaRPr>
                    </a:p>
                  </a:txBody>
                  <a:tcPr marL="14206" marR="14206" marT="14206" marB="0" anchor="b"/>
                </a:tc>
                <a:tc>
                  <a:txBody>
                    <a:bodyPr/>
                    <a:lstStyle/>
                    <a:p>
                      <a:pPr algn="l" fontAlgn="b"/>
                      <a:r>
                        <a:rPr lang="cs-CZ" sz="1600" u="none" strike="noStrike">
                          <a:effectLst/>
                        </a:rPr>
                        <a:t> </a:t>
                      </a:r>
                      <a:endParaRPr lang="cs-CZ" sz="1600" b="0" i="0" u="none" strike="noStrike">
                        <a:solidFill>
                          <a:srgbClr val="000000"/>
                        </a:solidFill>
                        <a:effectLst/>
                        <a:latin typeface="Calibri" panose="020F0502020204030204" pitchFamily="34" charset="0"/>
                      </a:endParaRPr>
                    </a:p>
                  </a:txBody>
                  <a:tcPr marL="14206" marR="14206" marT="14206" marB="0" anchor="b"/>
                </a:tc>
                <a:tc>
                  <a:txBody>
                    <a:bodyPr/>
                    <a:lstStyle/>
                    <a:p>
                      <a:pPr algn="l" fontAlgn="b"/>
                      <a:r>
                        <a:rPr lang="cs-CZ" sz="1600" u="none" strike="noStrike">
                          <a:effectLst/>
                        </a:rPr>
                        <a:t> </a:t>
                      </a:r>
                      <a:endParaRPr lang="cs-CZ" sz="1600" b="0" i="0" u="none" strike="noStrike">
                        <a:solidFill>
                          <a:srgbClr val="000000"/>
                        </a:solidFill>
                        <a:effectLst/>
                        <a:latin typeface="Calibri" panose="020F0502020204030204" pitchFamily="34" charset="0"/>
                      </a:endParaRPr>
                    </a:p>
                  </a:txBody>
                  <a:tcPr marL="14206" marR="14206" marT="14206" marB="0" anchor="b"/>
                </a:tc>
                <a:extLst>
                  <a:ext uri="{0D108BD9-81ED-4DB2-BD59-A6C34878D82A}">
                    <a16:rowId xmlns:a16="http://schemas.microsoft.com/office/drawing/2014/main" val="2697236082"/>
                  </a:ext>
                </a:extLst>
              </a:tr>
              <a:tr h="351351">
                <a:tc gridSpan="2">
                  <a:txBody>
                    <a:bodyPr/>
                    <a:lstStyle/>
                    <a:p>
                      <a:pPr algn="ctr" fontAlgn="b"/>
                      <a:r>
                        <a:rPr lang="cs-CZ" sz="1600" u="none" strike="noStrike">
                          <a:effectLst/>
                        </a:rPr>
                        <a:t> </a:t>
                      </a:r>
                      <a:endParaRPr lang="cs-CZ" sz="1600" b="0" i="0" u="none" strike="noStrike">
                        <a:solidFill>
                          <a:srgbClr val="000000"/>
                        </a:solidFill>
                        <a:effectLst/>
                        <a:latin typeface="Calibri" panose="020F0502020204030204" pitchFamily="34" charset="0"/>
                      </a:endParaRPr>
                    </a:p>
                  </a:txBody>
                  <a:tcPr marL="14206" marR="14206" marT="14206" marB="0" anchor="b"/>
                </a:tc>
                <a:tc hMerge="1">
                  <a:txBody>
                    <a:bodyPr/>
                    <a:lstStyle/>
                    <a:p>
                      <a:endParaRPr lang="cs-CZ"/>
                    </a:p>
                  </a:txBody>
                  <a:tcPr/>
                </a:tc>
                <a:tc gridSpan="3">
                  <a:txBody>
                    <a:bodyPr/>
                    <a:lstStyle/>
                    <a:p>
                      <a:pPr algn="ctr" fontAlgn="b"/>
                      <a:r>
                        <a:rPr lang="cs-CZ" sz="1600" u="none" strike="noStrike">
                          <a:effectLst/>
                        </a:rPr>
                        <a:t> </a:t>
                      </a:r>
                      <a:endParaRPr lang="cs-CZ" sz="1600" b="0" i="0" u="none" strike="noStrike">
                        <a:solidFill>
                          <a:srgbClr val="000000"/>
                        </a:solidFill>
                        <a:effectLst/>
                        <a:latin typeface="Calibri" panose="020F0502020204030204" pitchFamily="34" charset="0"/>
                      </a:endParaRPr>
                    </a:p>
                  </a:txBody>
                  <a:tcPr marL="14206" marR="14206" marT="14206" marB="0" anchor="b"/>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937873485"/>
                  </a:ext>
                </a:extLst>
              </a:tr>
              <a:tr h="351351">
                <a:tc gridSpan="5">
                  <a:txBody>
                    <a:bodyPr/>
                    <a:lstStyle/>
                    <a:p>
                      <a:pPr algn="ctr" fontAlgn="b"/>
                      <a:r>
                        <a:rPr lang="cs-CZ" sz="1600" u="none" strike="noStrike">
                          <a:effectLst/>
                        </a:rPr>
                        <a:t>popiště jakákoliv zranění a škody na majetku</a:t>
                      </a:r>
                      <a:endParaRPr lang="cs-CZ" sz="1600" b="0" i="0" u="none" strike="noStrike">
                        <a:solidFill>
                          <a:srgbClr val="000000"/>
                        </a:solidFill>
                        <a:effectLst/>
                        <a:latin typeface="Calibri" panose="020F0502020204030204" pitchFamily="34" charset="0"/>
                      </a:endParaRPr>
                    </a:p>
                  </a:txBody>
                  <a:tcPr marL="14206" marR="14206" marT="14206" marB="0" anchor="b"/>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006194395"/>
                  </a:ext>
                </a:extLst>
              </a:tr>
              <a:tr h="351351">
                <a:tc gridSpan="5">
                  <a:txBody>
                    <a:bodyPr/>
                    <a:lstStyle/>
                    <a:p>
                      <a:pPr algn="ctr" fontAlgn="b"/>
                      <a:r>
                        <a:rPr lang="cs-CZ" sz="1600" u="none" strike="noStrike" dirty="0">
                          <a:effectLst/>
                        </a:rPr>
                        <a:t> </a:t>
                      </a:r>
                      <a:endParaRPr lang="cs-CZ" sz="1600" b="0" i="0" u="none" strike="noStrike" dirty="0">
                        <a:solidFill>
                          <a:srgbClr val="000000"/>
                        </a:solidFill>
                        <a:effectLst/>
                        <a:latin typeface="Calibri" panose="020F0502020204030204" pitchFamily="34" charset="0"/>
                      </a:endParaRPr>
                    </a:p>
                  </a:txBody>
                  <a:tcPr marL="14206" marR="14206" marT="14206" marB="0" anchor="b"/>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942820394"/>
                  </a:ext>
                </a:extLst>
              </a:tr>
              <a:tr h="351351">
                <a:tc gridSpan="5">
                  <a:txBody>
                    <a:bodyPr/>
                    <a:lstStyle/>
                    <a:p>
                      <a:pPr algn="ctr" fontAlgn="b"/>
                      <a:r>
                        <a:rPr lang="cs-CZ" sz="1600" u="none" strike="noStrike">
                          <a:effectLst/>
                        </a:rPr>
                        <a:t>popiště všechny relevantní faktory - změny léků, záchvat, návštěva …</a:t>
                      </a:r>
                      <a:endParaRPr lang="cs-CZ" sz="1600" b="0" i="0" u="none" strike="noStrike">
                        <a:solidFill>
                          <a:srgbClr val="000000"/>
                        </a:solidFill>
                        <a:effectLst/>
                        <a:latin typeface="Calibri" panose="020F0502020204030204" pitchFamily="34" charset="0"/>
                      </a:endParaRPr>
                    </a:p>
                  </a:txBody>
                  <a:tcPr marL="14206" marR="14206" marT="14206" marB="0" anchor="b"/>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916608883"/>
                  </a:ext>
                </a:extLst>
              </a:tr>
              <a:tr h="351351">
                <a:tc gridSpan="5">
                  <a:txBody>
                    <a:bodyPr/>
                    <a:lstStyle/>
                    <a:p>
                      <a:pPr algn="ctr" fontAlgn="b"/>
                      <a:r>
                        <a:rPr lang="cs-CZ" sz="1600" u="none" strike="noStrike" dirty="0">
                          <a:effectLst/>
                        </a:rPr>
                        <a:t> </a:t>
                      </a:r>
                      <a:endParaRPr lang="cs-CZ" sz="1600" b="0" i="0" u="none" strike="noStrike" dirty="0">
                        <a:solidFill>
                          <a:srgbClr val="000000"/>
                        </a:solidFill>
                        <a:effectLst/>
                        <a:latin typeface="Calibri" panose="020F0502020204030204" pitchFamily="34" charset="0"/>
                      </a:endParaRPr>
                    </a:p>
                  </a:txBody>
                  <a:tcPr marL="14206" marR="14206" marT="14206" marB="0" anchor="b"/>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406961622"/>
                  </a:ext>
                </a:extLst>
              </a:tr>
            </a:tbl>
          </a:graphicData>
        </a:graphic>
      </p:graphicFrame>
    </p:spTree>
    <p:extLst>
      <p:ext uri="{BB962C8B-B14F-4D97-AF65-F5344CB8AC3E}">
        <p14:creationId xmlns:p14="http://schemas.microsoft.com/office/powerpoint/2010/main" val="308173313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CF2E28-6F15-4488-A95C-67E03F70AEDA}"/>
              </a:ext>
            </a:extLst>
          </p:cNvPr>
          <p:cNvPicPr>
            <a:picLocks noChangeAspect="1"/>
          </p:cNvPicPr>
          <p:nvPr/>
        </p:nvPicPr>
        <p:blipFill rotWithShape="1">
          <a:blip r:embed="rId2"/>
          <a:srcRect r="5200"/>
          <a:stretch/>
        </p:blipFill>
        <p:spPr>
          <a:xfrm>
            <a:off x="3523488" y="10"/>
            <a:ext cx="8668512" cy="6857990"/>
          </a:xfrm>
          <a:prstGeom prst="rect">
            <a:avLst/>
          </a:prstGeom>
        </p:spPr>
      </p:pic>
      <p:sp>
        <p:nvSpPr>
          <p:cNvPr id="2" name="Nadpis 1">
            <a:extLst>
              <a:ext uri="{FF2B5EF4-FFF2-40B4-BE49-F238E27FC236}">
                <a16:creationId xmlns:a16="http://schemas.microsoft.com/office/drawing/2014/main" id="{0F43B4F2-3884-47BF-804D-99BF3A97CC8B}"/>
              </a:ext>
            </a:extLst>
          </p:cNvPr>
          <p:cNvSpPr>
            <a:spLocks noGrp="1"/>
          </p:cNvSpPr>
          <p:nvPr>
            <p:ph type="ctrTitle"/>
          </p:nvPr>
        </p:nvSpPr>
        <p:spPr>
          <a:xfrm>
            <a:off x="477981" y="1122363"/>
            <a:ext cx="4023360" cy="3204134"/>
          </a:xfrm>
        </p:spPr>
        <p:txBody>
          <a:bodyPr anchor="b">
            <a:normAutofit/>
          </a:bodyPr>
          <a:lstStyle/>
          <a:p>
            <a:pPr algn="l"/>
            <a:r>
              <a:rPr lang="cs-CZ" sz="4400" b="1"/>
              <a:t>Zvládání emocí a nátlakových technik při práci s klientem</a:t>
            </a:r>
            <a:r>
              <a:rPr lang="cs-CZ" sz="4400"/>
              <a:t>,</a:t>
            </a:r>
          </a:p>
        </p:txBody>
      </p:sp>
      <p:sp>
        <p:nvSpPr>
          <p:cNvPr id="3" name="Podnadpis 2">
            <a:extLst>
              <a:ext uri="{FF2B5EF4-FFF2-40B4-BE49-F238E27FC236}">
                <a16:creationId xmlns:a16="http://schemas.microsoft.com/office/drawing/2014/main" id="{E6B1372F-CC0C-46CF-9EA1-D7E17378983E}"/>
              </a:ext>
            </a:extLst>
          </p:cNvPr>
          <p:cNvSpPr>
            <a:spLocks noGrp="1"/>
          </p:cNvSpPr>
          <p:nvPr>
            <p:ph type="subTitle" idx="1"/>
          </p:nvPr>
        </p:nvSpPr>
        <p:spPr>
          <a:xfrm>
            <a:off x="477980" y="4872922"/>
            <a:ext cx="4023359" cy="1208141"/>
          </a:xfrm>
        </p:spPr>
        <p:txBody>
          <a:bodyPr>
            <a:normAutofit/>
          </a:bodyPr>
          <a:lstStyle/>
          <a:p>
            <a:pPr algn="l"/>
            <a:endParaRPr lang="cs-CZ" sz="2000"/>
          </a:p>
        </p:txBody>
      </p:sp>
    </p:spTree>
    <p:extLst>
      <p:ext uri="{BB962C8B-B14F-4D97-AF65-F5344CB8AC3E}">
        <p14:creationId xmlns:p14="http://schemas.microsoft.com/office/powerpoint/2010/main" val="44165490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2B3E239-EB9B-426E-8461-1F6C952C4EE1}"/>
              </a:ext>
            </a:extLst>
          </p:cNvPr>
          <p:cNvSpPr>
            <a:spLocks noGrp="1"/>
          </p:cNvSpPr>
          <p:nvPr>
            <p:ph type="title"/>
          </p:nvPr>
        </p:nvSpPr>
        <p:spPr>
          <a:xfrm>
            <a:off x="686834" y="1153572"/>
            <a:ext cx="3200400" cy="4461163"/>
          </a:xfrm>
        </p:spPr>
        <p:txBody>
          <a:bodyPr>
            <a:normAutofit/>
          </a:bodyPr>
          <a:lstStyle/>
          <a:p>
            <a:r>
              <a:rPr lang="cs-CZ" b="1" dirty="0"/>
              <a:t>De – eskalace</a:t>
            </a:r>
            <a:endParaRPr lang="cs-CZ" dirty="0"/>
          </a:p>
        </p:txBody>
      </p:sp>
      <p:sp>
        <p:nvSpPr>
          <p:cNvPr id="3" name="Zástupný obsah 2">
            <a:extLst>
              <a:ext uri="{FF2B5EF4-FFF2-40B4-BE49-F238E27FC236}">
                <a16:creationId xmlns:a16="http://schemas.microsoft.com/office/drawing/2014/main" id="{21FB3C8F-8723-4BE6-951F-D47CB5D9E6F0}"/>
              </a:ext>
            </a:extLst>
          </p:cNvPr>
          <p:cNvSpPr>
            <a:spLocks noGrp="1"/>
          </p:cNvSpPr>
          <p:nvPr>
            <p:ph idx="1"/>
          </p:nvPr>
        </p:nvSpPr>
        <p:spPr>
          <a:xfrm>
            <a:off x="4447308" y="591344"/>
            <a:ext cx="6906491" cy="5585619"/>
          </a:xfrm>
        </p:spPr>
        <p:txBody>
          <a:bodyPr anchor="ctr">
            <a:normAutofit/>
          </a:bodyPr>
          <a:lstStyle/>
          <a:p>
            <a:r>
              <a:rPr lang="cs-CZ" dirty="0"/>
              <a:t>„Složitý interaktivní proces, ve kterém je pacient přesměrován do klidnějšího osobního prostoru“ </a:t>
            </a:r>
            <a:r>
              <a:rPr lang="cs-CZ" dirty="0" err="1"/>
              <a:t>Stevenson</a:t>
            </a:r>
            <a:r>
              <a:rPr lang="cs-CZ" dirty="0"/>
              <a:t> 1991</a:t>
            </a:r>
          </a:p>
          <a:p>
            <a:pPr marL="0" indent="0">
              <a:buNone/>
            </a:pPr>
            <a:r>
              <a:rPr lang="cs-CZ" dirty="0"/>
              <a:t>Při jejím používání je třeba využít:</a:t>
            </a:r>
          </a:p>
          <a:p>
            <a:r>
              <a:rPr lang="cs-CZ" dirty="0"/>
              <a:t>Slovní reakce</a:t>
            </a:r>
          </a:p>
          <a:p>
            <a:r>
              <a:rPr lang="cs-CZ" dirty="0"/>
              <a:t>Nonverbální reakce</a:t>
            </a:r>
          </a:p>
          <a:p>
            <a:r>
              <a:rPr lang="cs-CZ" dirty="0"/>
              <a:t>Je velice potřebné, aby byly zaměstnanci proškoleni v otázkách de-eskalace potenciálně násilných situací.</a:t>
            </a:r>
          </a:p>
        </p:txBody>
      </p:sp>
    </p:spTree>
    <p:extLst>
      <p:ext uri="{BB962C8B-B14F-4D97-AF65-F5344CB8AC3E}">
        <p14:creationId xmlns:p14="http://schemas.microsoft.com/office/powerpoint/2010/main" val="8337785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8BCA38EF-3080-430D-BD66-8DAF58CA1918}"/>
              </a:ext>
            </a:extLst>
          </p:cNvPr>
          <p:cNvSpPr>
            <a:spLocks noGrp="1"/>
          </p:cNvSpPr>
          <p:nvPr>
            <p:ph idx="1"/>
          </p:nvPr>
        </p:nvSpPr>
        <p:spPr/>
        <p:txBody>
          <a:bodyPr>
            <a:normAutofit/>
          </a:bodyPr>
          <a:lstStyle/>
          <a:p>
            <a:r>
              <a:rPr lang="cs-CZ" sz="2000" dirty="0"/>
              <a:t>Deeskalace je způsob chování a komunikace, který vede ke snížení napětí u  klienta i u ošetřujícího personálu. Vždy je třeba mít na paměti, že bezpečnost pracovníka je prvořadá. </a:t>
            </a:r>
          </a:p>
          <a:p>
            <a:r>
              <a:rPr lang="cs-CZ" sz="2000" b="1" dirty="0"/>
              <a:t>Prvním krokem deeskalace je vyhodnocení situace</a:t>
            </a:r>
            <a:r>
              <a:rPr lang="cs-CZ" sz="2000" dirty="0"/>
              <a:t> a zjištění anamnestických informací o klientovi. Zjišťujeme důvody, stadia a rizikové faktory konfliktu. Důležité je uvědomit si vlastní reakce, zachovat klid a nedat impulsivní odpověď. </a:t>
            </a:r>
          </a:p>
          <a:p>
            <a:r>
              <a:rPr lang="cs-CZ" sz="2000" b="1" dirty="0"/>
              <a:t>Druhým krokem je správná komunikace</a:t>
            </a:r>
            <a:r>
              <a:rPr lang="cs-CZ" sz="2000" dirty="0"/>
              <a:t>, která obnáší informovanost klienta o tom, co se s ním děje a bude dít, což podporuje jeho důvěru. Podstatný je soulad mezi verbální a neverbální komunikaci. V neverbální komunikaci je důraz kladen na proxemiku, </a:t>
            </a:r>
            <a:r>
              <a:rPr lang="cs-CZ" sz="2000" dirty="0" err="1"/>
              <a:t>kineziku</a:t>
            </a:r>
            <a:r>
              <a:rPr lang="cs-CZ" sz="2000" dirty="0"/>
              <a:t> a  adekvátní </a:t>
            </a:r>
            <a:r>
              <a:rPr lang="cs-CZ" sz="2000" dirty="0" err="1"/>
              <a:t>prozodii</a:t>
            </a:r>
            <a:r>
              <a:rPr lang="cs-CZ" sz="2000" dirty="0"/>
              <a:t> (zvukové vlastnosti jazyka). </a:t>
            </a:r>
          </a:p>
          <a:p>
            <a:r>
              <a:rPr lang="cs-CZ" sz="2000" b="1" dirty="0"/>
              <a:t>Třetím krokem je vyjednávání</a:t>
            </a:r>
            <a:r>
              <a:rPr lang="cs-CZ" sz="2000" dirty="0"/>
              <a:t>, jehož základním cílem je změnit konfrontaci na diskusi. S klientem potřebujeme dosáhnout shody. Pro ulehčení komunikace je vhodné zajistit i násilně se chovajícímu klientovi alespoň jistou míru kontroly nad situací. Usilujeme ale o jasné nastavení hranic. Použitím správného postupu deeskalace násilí dokážeme předcházet stupňování konfliktů a vyhneme se tak další traumatizaci klienta i pracovníka.</a:t>
            </a:r>
          </a:p>
        </p:txBody>
      </p:sp>
    </p:spTree>
    <p:extLst>
      <p:ext uri="{BB962C8B-B14F-4D97-AF65-F5344CB8AC3E}">
        <p14:creationId xmlns:p14="http://schemas.microsoft.com/office/powerpoint/2010/main" val="276092918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Zástupný symbol pro obsah 4">
            <a:extLst>
              <a:ext uri="{FF2B5EF4-FFF2-40B4-BE49-F238E27FC236}">
                <a16:creationId xmlns:a16="http://schemas.microsoft.com/office/drawing/2014/main" id="{FF4D95DD-83C7-4D0B-8848-C9458CF61AB8}"/>
              </a:ext>
            </a:extLst>
          </p:cNvPr>
          <p:cNvGraphicFramePr>
            <a:graphicFrameLocks noGrp="1"/>
          </p:cNvGraphicFramePr>
          <p:nvPr>
            <p:ph idx="1"/>
            <p:extLst/>
          </p:nvPr>
        </p:nvGraphicFramePr>
        <p:xfrm>
          <a:off x="838200" y="1825625"/>
          <a:ext cx="10515597" cy="320548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2740012199"/>
                    </a:ext>
                  </a:extLst>
                </a:gridCol>
                <a:gridCol w="3505199">
                  <a:extLst>
                    <a:ext uri="{9D8B030D-6E8A-4147-A177-3AD203B41FA5}">
                      <a16:colId xmlns:a16="http://schemas.microsoft.com/office/drawing/2014/main" val="1016172860"/>
                    </a:ext>
                  </a:extLst>
                </a:gridCol>
                <a:gridCol w="3505199">
                  <a:extLst>
                    <a:ext uri="{9D8B030D-6E8A-4147-A177-3AD203B41FA5}">
                      <a16:colId xmlns:a16="http://schemas.microsoft.com/office/drawing/2014/main" val="477406006"/>
                    </a:ext>
                  </a:extLst>
                </a:gridCol>
              </a:tblGrid>
              <a:tr h="370840">
                <a:tc>
                  <a:txBody>
                    <a:bodyPr/>
                    <a:lstStyle/>
                    <a:p>
                      <a:r>
                        <a:rPr lang="cs-CZ" dirty="0"/>
                        <a:t>Stadium konfliktu</a:t>
                      </a:r>
                    </a:p>
                  </a:txBody>
                  <a:tcPr/>
                </a:tc>
                <a:tc>
                  <a:txBody>
                    <a:bodyPr/>
                    <a:lstStyle/>
                    <a:p>
                      <a:r>
                        <a:rPr lang="cs-CZ" dirty="0"/>
                        <a:t>Projevy chování</a:t>
                      </a:r>
                    </a:p>
                  </a:txBody>
                  <a:tcPr/>
                </a:tc>
                <a:tc>
                  <a:txBody>
                    <a:bodyPr/>
                    <a:lstStyle/>
                    <a:p>
                      <a:r>
                        <a:rPr lang="cs-CZ" dirty="0"/>
                        <a:t>Intervence </a:t>
                      </a:r>
                    </a:p>
                  </a:txBody>
                  <a:tcPr/>
                </a:tc>
                <a:extLst>
                  <a:ext uri="{0D108BD9-81ED-4DB2-BD59-A6C34878D82A}">
                    <a16:rowId xmlns:a16="http://schemas.microsoft.com/office/drawing/2014/main" val="3976570801"/>
                  </a:ext>
                </a:extLst>
              </a:tr>
              <a:tr h="370840">
                <a:tc>
                  <a:txBody>
                    <a:bodyPr/>
                    <a:lstStyle/>
                    <a:p>
                      <a:r>
                        <a:rPr lang="cs-CZ" dirty="0"/>
                        <a:t>Stadium úzkosti</a:t>
                      </a:r>
                    </a:p>
                  </a:txBody>
                  <a:tcPr/>
                </a:tc>
                <a:tc>
                  <a:txBody>
                    <a:bodyPr/>
                    <a:lstStyle/>
                    <a:p>
                      <a:r>
                        <a:rPr lang="cs-CZ" dirty="0"/>
                        <a:t>Změny chování vzhledem k pocitům ohrožení, zvýšená fyzická aktivace, nabuzení, pozornost</a:t>
                      </a:r>
                    </a:p>
                  </a:txBody>
                  <a:tcPr/>
                </a:tc>
                <a:tc>
                  <a:txBody>
                    <a:bodyPr/>
                    <a:lstStyle/>
                    <a:p>
                      <a:r>
                        <a:rPr lang="cs-CZ" dirty="0"/>
                        <a:t>Identifikace spouštěčů, podpůrný přístup</a:t>
                      </a:r>
                    </a:p>
                  </a:txBody>
                  <a:tcPr/>
                </a:tc>
                <a:extLst>
                  <a:ext uri="{0D108BD9-81ED-4DB2-BD59-A6C34878D82A}">
                    <a16:rowId xmlns:a16="http://schemas.microsoft.com/office/drawing/2014/main" val="3460404013"/>
                  </a:ext>
                </a:extLst>
              </a:tr>
              <a:tr h="370840">
                <a:tc>
                  <a:txBody>
                    <a:bodyPr/>
                    <a:lstStyle/>
                    <a:p>
                      <a:r>
                        <a:rPr lang="cs-CZ" dirty="0"/>
                        <a:t>Stadium verbální agrese</a:t>
                      </a:r>
                    </a:p>
                  </a:txBody>
                  <a:tcPr/>
                </a:tc>
                <a:tc>
                  <a:txBody>
                    <a:bodyPr/>
                    <a:lstStyle/>
                    <a:p>
                      <a:r>
                        <a:rPr lang="cs-CZ" dirty="0"/>
                        <a:t>Nástroje k zastrašení okolí – slovní, fyzická agrese</a:t>
                      </a:r>
                    </a:p>
                  </a:txBody>
                  <a:tcPr/>
                </a:tc>
                <a:tc>
                  <a:txBody>
                    <a:bodyPr/>
                    <a:lstStyle/>
                    <a:p>
                      <a:r>
                        <a:rPr lang="cs-CZ" dirty="0"/>
                        <a:t>Asertivní přístup, snaha o řešení konfliktu skrze komunikaci</a:t>
                      </a:r>
                    </a:p>
                  </a:txBody>
                  <a:tcPr/>
                </a:tc>
                <a:extLst>
                  <a:ext uri="{0D108BD9-81ED-4DB2-BD59-A6C34878D82A}">
                    <a16:rowId xmlns:a16="http://schemas.microsoft.com/office/drawing/2014/main" val="477654670"/>
                  </a:ext>
                </a:extLst>
              </a:tr>
              <a:tr h="370840">
                <a:tc>
                  <a:txBody>
                    <a:bodyPr/>
                    <a:lstStyle/>
                    <a:p>
                      <a:r>
                        <a:rPr lang="cs-CZ" dirty="0"/>
                        <a:t>Stadium fyzické agrese</a:t>
                      </a:r>
                    </a:p>
                  </a:txBody>
                  <a:tcPr/>
                </a:tc>
                <a:tc>
                  <a:txBody>
                    <a:bodyPr/>
                    <a:lstStyle/>
                    <a:p>
                      <a:r>
                        <a:rPr lang="cs-CZ" dirty="0"/>
                        <a:t>Cílem je zranění druhého, snaha plné kontroly na situací</a:t>
                      </a:r>
                    </a:p>
                  </a:txBody>
                  <a:tcPr/>
                </a:tc>
                <a:tc>
                  <a:txBody>
                    <a:bodyPr/>
                    <a:lstStyle/>
                    <a:p>
                      <a:r>
                        <a:rPr lang="cs-CZ" dirty="0"/>
                        <a:t>Defensivní přístup</a:t>
                      </a:r>
                    </a:p>
                  </a:txBody>
                  <a:tcPr/>
                </a:tc>
                <a:extLst>
                  <a:ext uri="{0D108BD9-81ED-4DB2-BD59-A6C34878D82A}">
                    <a16:rowId xmlns:a16="http://schemas.microsoft.com/office/drawing/2014/main" val="2604371171"/>
                  </a:ext>
                </a:extLst>
              </a:tr>
              <a:tr h="370840">
                <a:tc>
                  <a:txBody>
                    <a:bodyPr/>
                    <a:lstStyle/>
                    <a:p>
                      <a:r>
                        <a:rPr lang="cs-CZ" dirty="0"/>
                        <a:t>Stadium zklidnění</a:t>
                      </a:r>
                    </a:p>
                  </a:txBody>
                  <a:tcPr/>
                </a:tc>
                <a:tc>
                  <a:txBody>
                    <a:bodyPr/>
                    <a:lstStyle/>
                    <a:p>
                      <a:r>
                        <a:rPr lang="cs-CZ" dirty="0"/>
                        <a:t>Pokles duševní i fyzické energie v návaznosti na agresivní chování</a:t>
                      </a:r>
                    </a:p>
                  </a:txBody>
                  <a:tcPr/>
                </a:tc>
                <a:tc>
                  <a:txBody>
                    <a:bodyPr/>
                    <a:lstStyle/>
                    <a:p>
                      <a:r>
                        <a:rPr lang="cs-CZ" dirty="0"/>
                        <a:t>Podpůrný přístup a otevřená komunikace</a:t>
                      </a:r>
                    </a:p>
                  </a:txBody>
                  <a:tcPr/>
                </a:tc>
                <a:extLst>
                  <a:ext uri="{0D108BD9-81ED-4DB2-BD59-A6C34878D82A}">
                    <a16:rowId xmlns:a16="http://schemas.microsoft.com/office/drawing/2014/main" val="300812936"/>
                  </a:ext>
                </a:extLst>
              </a:tr>
            </a:tbl>
          </a:graphicData>
        </a:graphic>
      </p:graphicFrame>
    </p:spTree>
    <p:extLst>
      <p:ext uri="{BB962C8B-B14F-4D97-AF65-F5344CB8AC3E}">
        <p14:creationId xmlns:p14="http://schemas.microsoft.com/office/powerpoint/2010/main" val="217797322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EA7D70-B595-42C5-8EE0-6BF1CE7479C1}"/>
              </a:ext>
            </a:extLst>
          </p:cNvPr>
          <p:cNvSpPr>
            <a:spLocks noGrp="1"/>
          </p:cNvSpPr>
          <p:nvPr>
            <p:ph type="title"/>
          </p:nvPr>
        </p:nvSpPr>
        <p:spPr>
          <a:xfrm>
            <a:off x="686834" y="1153572"/>
            <a:ext cx="3200400" cy="4461163"/>
          </a:xfrm>
        </p:spPr>
        <p:txBody>
          <a:bodyPr>
            <a:normAutofit/>
          </a:bodyPr>
          <a:lstStyle/>
          <a:p>
            <a:r>
              <a:rPr lang="cs-CZ" dirty="0"/>
              <a:t>Asertivní komunikace</a:t>
            </a:r>
          </a:p>
        </p:txBody>
      </p:sp>
      <p:sp>
        <p:nvSpPr>
          <p:cNvPr id="3" name="Zástupný obsah 2">
            <a:extLst>
              <a:ext uri="{FF2B5EF4-FFF2-40B4-BE49-F238E27FC236}">
                <a16:creationId xmlns:a16="http://schemas.microsoft.com/office/drawing/2014/main" id="{19DD99EF-5A5F-4F30-A321-573827BB4A5A}"/>
              </a:ext>
            </a:extLst>
          </p:cNvPr>
          <p:cNvSpPr>
            <a:spLocks noGrp="1"/>
          </p:cNvSpPr>
          <p:nvPr>
            <p:ph idx="1"/>
          </p:nvPr>
        </p:nvSpPr>
        <p:spPr>
          <a:xfrm>
            <a:off x="4447308" y="591344"/>
            <a:ext cx="6906491" cy="5585619"/>
          </a:xfrm>
        </p:spPr>
        <p:txBody>
          <a:bodyPr anchor="ctr">
            <a:normAutofit/>
          </a:bodyPr>
          <a:lstStyle/>
          <a:p>
            <a:r>
              <a:rPr lang="cs-CZ" sz="2600" dirty="0"/>
              <a:t>Je to především schopnost vyrovnaně prosadit své názory, práva, přání či potřeby bez využívání agresivního chování.</a:t>
            </a:r>
          </a:p>
          <a:p>
            <a:r>
              <a:rPr lang="cs-CZ" sz="2600" b="1" dirty="0"/>
              <a:t>Asertivita je založena na balanci </a:t>
            </a:r>
            <a:r>
              <a:rPr lang="cs-CZ" sz="2600" dirty="0"/>
              <a:t>– Jste natolik sebevědomí, že vám nedělá problém spravedlivě, pevně a empaticky projevit svůj názor. Nemyslíte pouze na své potřeby, ale chápete i druhého člověka.</a:t>
            </a:r>
          </a:p>
          <a:p>
            <a:r>
              <a:rPr lang="cs-CZ" sz="2600" b="1" dirty="0"/>
              <a:t>Agresivita je čistě za účelem vítězství</a:t>
            </a:r>
            <a:r>
              <a:rPr lang="cs-CZ" sz="2600" dirty="0"/>
              <a:t> – Agresivita je sobecké jednání. Působí na ostatní hanebně, skoro až jako šikana. Vezmete si cokoli chcete – bez optání. Děláte pouze to, co je ve vašem zájmu a nehledíte na své okolí.</a:t>
            </a:r>
          </a:p>
        </p:txBody>
      </p:sp>
    </p:spTree>
    <p:extLst>
      <p:ext uri="{BB962C8B-B14F-4D97-AF65-F5344CB8AC3E}">
        <p14:creationId xmlns:p14="http://schemas.microsoft.com/office/powerpoint/2010/main" val="277497912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FB3DB5-DCF0-4061-BF1B-7A88BAD756EE}"/>
              </a:ext>
            </a:extLst>
          </p:cNvPr>
          <p:cNvSpPr>
            <a:spLocks noGrp="1"/>
          </p:cNvSpPr>
          <p:nvPr>
            <p:ph type="title"/>
          </p:nvPr>
        </p:nvSpPr>
        <p:spPr>
          <a:xfrm>
            <a:off x="958506" y="800392"/>
            <a:ext cx="10264697" cy="1212102"/>
          </a:xfrm>
        </p:spPr>
        <p:txBody>
          <a:bodyPr>
            <a:normAutofit/>
          </a:bodyPr>
          <a:lstStyle/>
          <a:p>
            <a:r>
              <a:rPr lang="cs-CZ" sz="4000" dirty="0"/>
              <a:t>Cesta k asertivitě</a:t>
            </a:r>
          </a:p>
        </p:txBody>
      </p:sp>
      <p:sp>
        <p:nvSpPr>
          <p:cNvPr id="3" name="Zástupný obsah 2">
            <a:extLst>
              <a:ext uri="{FF2B5EF4-FFF2-40B4-BE49-F238E27FC236}">
                <a16:creationId xmlns:a16="http://schemas.microsoft.com/office/drawing/2014/main" id="{1BB356B8-801A-4FA5-B0EE-FBAA3A22B5EC}"/>
              </a:ext>
            </a:extLst>
          </p:cNvPr>
          <p:cNvSpPr>
            <a:spLocks noGrp="1"/>
          </p:cNvSpPr>
          <p:nvPr>
            <p:ph idx="1"/>
          </p:nvPr>
        </p:nvSpPr>
        <p:spPr>
          <a:xfrm>
            <a:off x="1367624" y="2490436"/>
            <a:ext cx="9708995" cy="3567173"/>
          </a:xfrm>
        </p:spPr>
        <p:txBody>
          <a:bodyPr anchor="ctr">
            <a:normAutofit/>
          </a:bodyPr>
          <a:lstStyle/>
          <a:p>
            <a:pPr fontAlgn="base"/>
            <a:r>
              <a:rPr lang="cs-CZ" sz="2400" b="1"/>
              <a:t>Važte si své osoby a svých práv</a:t>
            </a:r>
          </a:p>
          <a:p>
            <a:pPr fontAlgn="base"/>
            <a:r>
              <a:rPr lang="cs-CZ" sz="2400" b="1"/>
              <a:t>Nebojte se rozhodně projevovat své potřeby</a:t>
            </a:r>
          </a:p>
          <a:p>
            <a:pPr fontAlgn="base"/>
            <a:r>
              <a:rPr lang="cs-CZ" sz="2400" b="1"/>
              <a:t>Pochopte, že nemůžete kontrolovat chování a činy ostatních</a:t>
            </a:r>
          </a:p>
          <a:p>
            <a:pPr fontAlgn="base"/>
            <a:r>
              <a:rPr lang="cs-CZ" sz="2400" b="1"/>
              <a:t>Snažte se působit pozitivně</a:t>
            </a:r>
          </a:p>
          <a:p>
            <a:pPr fontAlgn="base"/>
            <a:r>
              <a:rPr lang="cs-CZ" sz="2400" b="1"/>
              <a:t>Naučte se říkat „Ne“</a:t>
            </a:r>
          </a:p>
          <a:p>
            <a:pPr marL="0" indent="0">
              <a:buNone/>
            </a:pPr>
            <a:r>
              <a:rPr lang="cs-CZ" sz="2400" b="1"/>
              <a:t>ZAPAMATUJTE SI </a:t>
            </a:r>
            <a:r>
              <a:rPr lang="cs-CZ" sz="2400"/>
              <a:t>-  Nikdy se nezavděčíte všem. Nemůžete zvládnout všechno a potěšit každého, kdo si o to řekne. Chraňte svůj čas a nakládejte s ním opatrně. Přeci jen, na život máme omezené množství času.</a:t>
            </a:r>
          </a:p>
        </p:txBody>
      </p:sp>
    </p:spTree>
    <p:extLst>
      <p:ext uri="{BB962C8B-B14F-4D97-AF65-F5344CB8AC3E}">
        <p14:creationId xmlns:p14="http://schemas.microsoft.com/office/powerpoint/2010/main" val="39470444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B96BD5-9B61-4E9B-A08D-E4C2430DE90C}"/>
              </a:ext>
            </a:extLst>
          </p:cNvPr>
          <p:cNvSpPr>
            <a:spLocks noGrp="1"/>
          </p:cNvSpPr>
          <p:nvPr>
            <p:ph type="title"/>
          </p:nvPr>
        </p:nvSpPr>
        <p:spPr>
          <a:xfrm>
            <a:off x="958506" y="800392"/>
            <a:ext cx="10264697" cy="1212102"/>
          </a:xfrm>
        </p:spPr>
        <p:txBody>
          <a:bodyPr>
            <a:normAutofit/>
          </a:bodyPr>
          <a:lstStyle/>
          <a:p>
            <a:r>
              <a:rPr lang="cs-CZ" sz="4000" b="1" dirty="0"/>
              <a:t>POKAŽENÁ GRAMOFONOVÁ DESKA</a:t>
            </a:r>
            <a:endParaRPr lang="cs-CZ" sz="4000" dirty="0"/>
          </a:p>
        </p:txBody>
      </p:sp>
      <p:sp>
        <p:nvSpPr>
          <p:cNvPr id="3" name="Zástupný obsah 2">
            <a:extLst>
              <a:ext uri="{FF2B5EF4-FFF2-40B4-BE49-F238E27FC236}">
                <a16:creationId xmlns:a16="http://schemas.microsoft.com/office/drawing/2014/main" id="{152AC4A5-BC1E-40BC-A416-10FA148C70E5}"/>
              </a:ext>
            </a:extLst>
          </p:cNvPr>
          <p:cNvSpPr>
            <a:spLocks noGrp="1"/>
          </p:cNvSpPr>
          <p:nvPr>
            <p:ph idx="1"/>
          </p:nvPr>
        </p:nvSpPr>
        <p:spPr>
          <a:xfrm>
            <a:off x="1367624" y="2490436"/>
            <a:ext cx="9708995" cy="3567173"/>
          </a:xfrm>
        </p:spPr>
        <p:txBody>
          <a:bodyPr anchor="ctr">
            <a:normAutofit/>
          </a:bodyPr>
          <a:lstStyle/>
          <a:p>
            <a:r>
              <a:rPr lang="cs-CZ" sz="2400"/>
              <a:t>Jejím principem je opakování svého požadavku klidným hlasem, bez nutnosti obhajoby. Např. pokud vám váš zaměstnavatel stále neproplatil slíbené peníze za cestovné, chodíte za ním dokola, dokud svého požadavku nedosáhnete. </a:t>
            </a:r>
            <a:br>
              <a:rPr lang="cs-CZ" sz="2400"/>
            </a:br>
            <a:r>
              <a:rPr lang="cs-CZ" sz="2400"/>
              <a:t/>
            </a:r>
            <a:br>
              <a:rPr lang="cs-CZ" sz="2400"/>
            </a:br>
            <a:r>
              <a:rPr lang="cs-CZ" sz="2400"/>
              <a:t>Technika umožňuje ignorovat manipulativní nástrahy a to tak, že pokud by se zaměstnavatel snažil přejít k jinému tématu, vy ho vždy dostanete zpátky na: “Chci své slíbené peníze.” Samozřejmě trochu elegantněji, ale stále s jasným vyslovováním svého požadavku.</a:t>
            </a:r>
          </a:p>
        </p:txBody>
      </p:sp>
    </p:spTree>
    <p:extLst>
      <p:ext uri="{BB962C8B-B14F-4D97-AF65-F5344CB8AC3E}">
        <p14:creationId xmlns:p14="http://schemas.microsoft.com/office/powerpoint/2010/main" val="48266279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0D357E-A09C-4BBA-B16B-809A19D4C950}"/>
              </a:ext>
            </a:extLst>
          </p:cNvPr>
          <p:cNvSpPr>
            <a:spLocks noGrp="1"/>
          </p:cNvSpPr>
          <p:nvPr>
            <p:ph type="title"/>
          </p:nvPr>
        </p:nvSpPr>
        <p:spPr>
          <a:xfrm>
            <a:off x="958506" y="800392"/>
            <a:ext cx="10264697" cy="1212102"/>
          </a:xfrm>
        </p:spPr>
        <p:txBody>
          <a:bodyPr>
            <a:normAutofit/>
          </a:bodyPr>
          <a:lstStyle/>
          <a:p>
            <a:r>
              <a:rPr lang="cs-CZ" sz="4000" b="1" dirty="0"/>
              <a:t>OTEVŘENÉ DVEŘE</a:t>
            </a:r>
            <a:endParaRPr lang="cs-CZ" sz="4000" dirty="0"/>
          </a:p>
        </p:txBody>
      </p:sp>
      <p:sp>
        <p:nvSpPr>
          <p:cNvPr id="3" name="Zástupný obsah 2">
            <a:extLst>
              <a:ext uri="{FF2B5EF4-FFF2-40B4-BE49-F238E27FC236}">
                <a16:creationId xmlns:a16="http://schemas.microsoft.com/office/drawing/2014/main" id="{6072435E-5DD1-441D-B115-8B8A95AE21C4}"/>
              </a:ext>
            </a:extLst>
          </p:cNvPr>
          <p:cNvSpPr>
            <a:spLocks noGrp="1"/>
          </p:cNvSpPr>
          <p:nvPr>
            <p:ph idx="1"/>
          </p:nvPr>
        </p:nvSpPr>
        <p:spPr>
          <a:xfrm>
            <a:off x="1367624" y="2490436"/>
            <a:ext cx="9708995" cy="3567173"/>
          </a:xfrm>
        </p:spPr>
        <p:txBody>
          <a:bodyPr anchor="ctr">
            <a:normAutofit/>
          </a:bodyPr>
          <a:lstStyle/>
          <a:p>
            <a:r>
              <a:rPr lang="cs-CZ" sz="2400"/>
              <a:t>Tuto techniku využijete například v momentě, kdy vám druhý vyčítá vaše nebo organizační nedostatky. Jestliže vám například klient vyčítá, že jste svou práci odvedl v některém ohledu špatně, z části s ním souhlasíte, ale v druhé části věty zdůrazníte jiné své (organizační) klady, popř. obhájíte, proč tomu taky bylo. (Např. ztížené podmínky po odchodu kolegy.) </a:t>
            </a:r>
            <a:br>
              <a:rPr lang="cs-CZ" sz="2400"/>
            </a:br>
            <a:r>
              <a:rPr lang="cs-CZ" sz="2400"/>
              <a:t/>
            </a:r>
            <a:br>
              <a:rPr lang="cs-CZ" sz="2400"/>
            </a:br>
            <a:r>
              <a:rPr lang="cs-CZ" sz="2400"/>
              <a:t>Dovolí vám přijmout kritiku klidně, ale zároveň neumožňuje druhé osobě získat absolutní pravdu a tím pádem i převahu.</a:t>
            </a:r>
          </a:p>
        </p:txBody>
      </p:sp>
    </p:spTree>
    <p:extLst>
      <p:ext uri="{BB962C8B-B14F-4D97-AF65-F5344CB8AC3E}">
        <p14:creationId xmlns:p14="http://schemas.microsoft.com/office/powerpoint/2010/main" val="232419673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B9D6E5-C132-4222-994C-844729AD4721}"/>
              </a:ext>
            </a:extLst>
          </p:cNvPr>
          <p:cNvSpPr>
            <a:spLocks noGrp="1"/>
          </p:cNvSpPr>
          <p:nvPr>
            <p:ph type="title"/>
          </p:nvPr>
        </p:nvSpPr>
        <p:spPr>
          <a:xfrm>
            <a:off x="958506" y="800392"/>
            <a:ext cx="10264697" cy="1212102"/>
          </a:xfrm>
        </p:spPr>
        <p:txBody>
          <a:bodyPr>
            <a:normAutofit/>
          </a:bodyPr>
          <a:lstStyle/>
          <a:p>
            <a:r>
              <a:rPr lang="cs-CZ" sz="4000" b="1" dirty="0"/>
              <a:t>SEBEOTEVŘENÍ</a:t>
            </a:r>
            <a:endParaRPr lang="cs-CZ" sz="4000" dirty="0"/>
          </a:p>
        </p:txBody>
      </p:sp>
      <p:sp>
        <p:nvSpPr>
          <p:cNvPr id="3" name="Zástupný obsah 2">
            <a:extLst>
              <a:ext uri="{FF2B5EF4-FFF2-40B4-BE49-F238E27FC236}">
                <a16:creationId xmlns:a16="http://schemas.microsoft.com/office/drawing/2014/main" id="{088EA44E-5CD9-4788-A145-E4A8EFA9BED2}"/>
              </a:ext>
            </a:extLst>
          </p:cNvPr>
          <p:cNvSpPr>
            <a:spLocks noGrp="1"/>
          </p:cNvSpPr>
          <p:nvPr>
            <p:ph idx="1"/>
          </p:nvPr>
        </p:nvSpPr>
        <p:spPr>
          <a:xfrm>
            <a:off x="1367624" y="2490436"/>
            <a:ext cx="9708995" cy="3567173"/>
          </a:xfrm>
        </p:spPr>
        <p:txBody>
          <a:bodyPr anchor="ctr">
            <a:normAutofit/>
          </a:bodyPr>
          <a:lstStyle/>
          <a:p>
            <a:r>
              <a:rPr lang="cs-CZ" sz="2200"/>
              <a:t>Skrz to sdělíte své kladné i záporné vlastnosti a usnadníte si komunikaci. Techniku použijete v případě, kdy okolí mluví o faktu, o kterém se domnívá, že jste s ním určitě seznámen. Začínáme narrativním přístupem – popište mi celou situaci z vašeho pohledu. Je nutné zvládnout techniku aktívního naslouchání</a:t>
            </a:r>
            <a:br>
              <a:rPr lang="cs-CZ" sz="2200"/>
            </a:br>
            <a:r>
              <a:rPr lang="cs-CZ" sz="2200"/>
              <a:t/>
            </a:r>
            <a:br>
              <a:rPr lang="cs-CZ" sz="2200"/>
            </a:br>
            <a:r>
              <a:rPr lang="cs-CZ" sz="2200"/>
              <a:t>Např.: "Ty změny v zákoníku pro nový rok nás hodně ovlivní, že?” Pokud jste se v nich ještě nestihli zorientovat, jednoduše přiznejte a zeptejte se. “Nestihl jsem jej ještě přečíst všechna, co konkrétně pro nás tyto změny znamenají?”. Technika umožňuje sdělit takové věci, které ve vás dříve vyvolávaly pocity nevědomosti, úzkosti a viny.</a:t>
            </a:r>
          </a:p>
        </p:txBody>
      </p:sp>
    </p:spTree>
    <p:extLst>
      <p:ext uri="{BB962C8B-B14F-4D97-AF65-F5344CB8AC3E}">
        <p14:creationId xmlns:p14="http://schemas.microsoft.com/office/powerpoint/2010/main" val="3104050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Manipulativní techniky prodejců a poradců</a:t>
            </a:r>
          </a:p>
        </p:txBody>
      </p:sp>
      <p:sp>
        <p:nvSpPr>
          <p:cNvPr id="3" name="Zástupný symbol pro obsah 2"/>
          <p:cNvSpPr>
            <a:spLocks noGrp="1"/>
          </p:cNvSpPr>
          <p:nvPr>
            <p:ph idx="1"/>
          </p:nvPr>
        </p:nvSpPr>
        <p:spPr>
          <a:xfrm>
            <a:off x="680321" y="2336873"/>
            <a:ext cx="9613861" cy="3837504"/>
          </a:xfrm>
        </p:spPr>
        <p:txBody>
          <a:bodyPr>
            <a:normAutofit fontScale="85000" lnSpcReduction="20000"/>
          </a:bodyPr>
          <a:lstStyle/>
          <a:p>
            <a:pPr marL="0" indent="0">
              <a:buNone/>
            </a:pPr>
            <a:r>
              <a:rPr lang="cs-CZ" b="1" dirty="0"/>
              <a:t>Kreditní karta</a:t>
            </a:r>
            <a:endParaRPr lang="cs-CZ" dirty="0"/>
          </a:p>
          <a:p>
            <a:r>
              <a:rPr lang="cs-CZ" dirty="0"/>
              <a:t>Některé úvěrové společnosti ke smlouvě o úvěru hned připojují žádost o vystavení platební karty s kontokorentem. Přestože nabídka „bonusového úvěru“ může vypadat lákavě, je nevhodná. Kontokorent, pokud vůbec, je dobré mít pouze k účtu, kde vám chodí pravidelné příjmy. Jinak se s využitím kontokorentu jste přijal drahý úvěr, který bude pro vás navíc komplikovanější hradit.</a:t>
            </a:r>
          </a:p>
          <a:p>
            <a:pPr marL="0" indent="0">
              <a:buNone/>
            </a:pPr>
            <a:r>
              <a:rPr lang="cs-CZ" dirty="0"/>
              <a:t> </a:t>
            </a:r>
            <a:r>
              <a:rPr lang="cs-CZ" b="1" dirty="0" smtClean="0"/>
              <a:t>Povolení strhávání </a:t>
            </a:r>
            <a:r>
              <a:rPr lang="cs-CZ" b="1" dirty="0"/>
              <a:t>z karty</a:t>
            </a:r>
            <a:endParaRPr lang="cs-CZ" dirty="0"/>
          </a:p>
          <a:p>
            <a:r>
              <a:rPr lang="cs-CZ" dirty="0"/>
              <a:t>Zejména u rychlých půjček se můžete setkat s tím, že po vás chtějí souhlas, že v případě nezaplacení splátky, vám ji mohou strhnout z vaší kreditní karty. Je to dobrá ochrana věřitele, ale v případě, že se vám zpozdí třeba výplata, může vám toto odčerpat poslední prostředky, které byly na jídlo či energie.</a:t>
            </a:r>
          </a:p>
          <a:p>
            <a:endParaRPr lang="cs-CZ" dirty="0"/>
          </a:p>
        </p:txBody>
      </p:sp>
    </p:spTree>
    <p:extLst>
      <p:ext uri="{BB962C8B-B14F-4D97-AF65-F5344CB8AC3E}">
        <p14:creationId xmlns:p14="http://schemas.microsoft.com/office/powerpoint/2010/main" val="76800635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BF5A06-B627-4212-AD63-E9054B177FD1}"/>
              </a:ext>
            </a:extLst>
          </p:cNvPr>
          <p:cNvSpPr>
            <a:spLocks noGrp="1"/>
          </p:cNvSpPr>
          <p:nvPr>
            <p:ph type="title"/>
          </p:nvPr>
        </p:nvSpPr>
        <p:spPr>
          <a:xfrm>
            <a:off x="958506" y="800392"/>
            <a:ext cx="10264697" cy="1212102"/>
          </a:xfrm>
        </p:spPr>
        <p:txBody>
          <a:bodyPr>
            <a:normAutofit/>
          </a:bodyPr>
          <a:lstStyle/>
          <a:p>
            <a:pPr fontAlgn="base"/>
            <a:r>
              <a:rPr lang="cs-CZ" sz="4000" b="1" dirty="0"/>
              <a:t>VOLNÉ INFORMACE</a:t>
            </a:r>
            <a:endParaRPr lang="cs-CZ" sz="4000" dirty="0"/>
          </a:p>
        </p:txBody>
      </p:sp>
      <p:sp>
        <p:nvSpPr>
          <p:cNvPr id="3" name="Zástupný obsah 2">
            <a:extLst>
              <a:ext uri="{FF2B5EF4-FFF2-40B4-BE49-F238E27FC236}">
                <a16:creationId xmlns:a16="http://schemas.microsoft.com/office/drawing/2014/main" id="{B5E242EA-D96A-4106-8C8D-54721F2A12B8}"/>
              </a:ext>
            </a:extLst>
          </p:cNvPr>
          <p:cNvSpPr>
            <a:spLocks noGrp="1"/>
          </p:cNvSpPr>
          <p:nvPr>
            <p:ph idx="1"/>
          </p:nvPr>
        </p:nvSpPr>
        <p:spPr>
          <a:xfrm>
            <a:off x="1367624" y="2490436"/>
            <a:ext cx="9708995" cy="3567173"/>
          </a:xfrm>
        </p:spPr>
        <p:txBody>
          <a:bodyPr anchor="ctr">
            <a:normAutofit/>
          </a:bodyPr>
          <a:lstStyle/>
          <a:p>
            <a:r>
              <a:rPr lang="cs-CZ" sz="2400" dirty="0"/>
              <a:t>Používá se při potřebě dosáhnout dohody.</a:t>
            </a:r>
          </a:p>
          <a:p>
            <a:r>
              <a:rPr lang="cs-CZ" sz="2400" dirty="0"/>
              <a:t>Udělejte klientovi nabídku, nechte ho chvíli mluvit a zkuste zachytit pro něj důležité informace.</a:t>
            </a:r>
          </a:p>
          <a:p>
            <a:r>
              <a:rPr lang="cs-CZ" sz="2400" dirty="0"/>
              <a:t>V rozhovoru vám pak tyto volné informace poskytnou námět na pokračování konverzace a zbaví vás strachu a plachosti.</a:t>
            </a:r>
          </a:p>
        </p:txBody>
      </p:sp>
    </p:spTree>
    <p:extLst>
      <p:ext uri="{BB962C8B-B14F-4D97-AF65-F5344CB8AC3E}">
        <p14:creationId xmlns:p14="http://schemas.microsoft.com/office/powerpoint/2010/main" val="336797000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CC31BE-0F98-40EF-AE00-F4BBDDE1F004}"/>
              </a:ext>
            </a:extLst>
          </p:cNvPr>
          <p:cNvSpPr>
            <a:spLocks noGrp="1"/>
          </p:cNvSpPr>
          <p:nvPr>
            <p:ph type="title"/>
          </p:nvPr>
        </p:nvSpPr>
        <p:spPr>
          <a:xfrm>
            <a:off x="958506" y="800392"/>
            <a:ext cx="10264697" cy="1212102"/>
          </a:xfrm>
        </p:spPr>
        <p:txBody>
          <a:bodyPr>
            <a:normAutofit/>
          </a:bodyPr>
          <a:lstStyle/>
          <a:p>
            <a:r>
              <a:rPr lang="cs-CZ" sz="4000" b="1" dirty="0"/>
              <a:t>NEGATIVNÍ ASERCE</a:t>
            </a:r>
            <a:endParaRPr lang="cs-CZ" sz="4000" dirty="0"/>
          </a:p>
        </p:txBody>
      </p:sp>
      <p:sp>
        <p:nvSpPr>
          <p:cNvPr id="3" name="Zástupný obsah 2">
            <a:extLst>
              <a:ext uri="{FF2B5EF4-FFF2-40B4-BE49-F238E27FC236}">
                <a16:creationId xmlns:a16="http://schemas.microsoft.com/office/drawing/2014/main" id="{8FC017CF-DB04-4667-AE6E-9BDB1064A0C6}"/>
              </a:ext>
            </a:extLst>
          </p:cNvPr>
          <p:cNvSpPr>
            <a:spLocks noGrp="1"/>
          </p:cNvSpPr>
          <p:nvPr>
            <p:ph idx="1"/>
          </p:nvPr>
        </p:nvSpPr>
        <p:spPr>
          <a:xfrm>
            <a:off x="1367624" y="2490436"/>
            <a:ext cx="9708995" cy="3567173"/>
          </a:xfrm>
        </p:spPr>
        <p:txBody>
          <a:bodyPr anchor="ctr">
            <a:normAutofit/>
          </a:bodyPr>
          <a:lstStyle/>
          <a:p>
            <a:r>
              <a:rPr lang="cs-CZ" sz="2400"/>
              <a:t>Je technika podobná technice otevřených dveří. V podstatě vás naučí přijímat vlastní chyby, bez omlouvání. </a:t>
            </a:r>
            <a:br>
              <a:rPr lang="cs-CZ" sz="2400"/>
            </a:br>
            <a:r>
              <a:rPr lang="cs-CZ" sz="2400"/>
              <a:t/>
            </a:r>
            <a:br>
              <a:rPr lang="cs-CZ" sz="2400"/>
            </a:br>
            <a:r>
              <a:rPr lang="cs-CZ" sz="2400"/>
              <a:t>“Nejsem (kolega není) dokonalý, ale snažím se/lépe jsem to nebyl schopný udělat.” nebo “Udělal jsem to špatně, jsem si toho vědom, příště to udělám jinak.”</a:t>
            </a:r>
            <a:br>
              <a:rPr lang="cs-CZ" sz="2400"/>
            </a:br>
            <a:r>
              <a:rPr lang="cs-CZ" sz="2400"/>
              <a:t/>
            </a:r>
            <a:br>
              <a:rPr lang="cs-CZ" sz="2400"/>
            </a:br>
            <a:r>
              <a:rPr lang="cs-CZ" sz="2400"/>
              <a:t>Pokud ji správně zformulujete, zredukujete tím zlost a agresivitu druhé strany.</a:t>
            </a:r>
          </a:p>
        </p:txBody>
      </p:sp>
    </p:spTree>
    <p:extLst>
      <p:ext uri="{BB962C8B-B14F-4D97-AF65-F5344CB8AC3E}">
        <p14:creationId xmlns:p14="http://schemas.microsoft.com/office/powerpoint/2010/main" val="15655687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434E8E-2241-488A-B1E5-9B72A31C534C}"/>
              </a:ext>
            </a:extLst>
          </p:cNvPr>
          <p:cNvSpPr>
            <a:spLocks noGrp="1"/>
          </p:cNvSpPr>
          <p:nvPr>
            <p:ph type="title"/>
          </p:nvPr>
        </p:nvSpPr>
        <p:spPr>
          <a:xfrm>
            <a:off x="804672" y="457200"/>
            <a:ext cx="10579398" cy="1299411"/>
          </a:xfrm>
        </p:spPr>
        <p:txBody>
          <a:bodyPr>
            <a:normAutofit/>
          </a:bodyPr>
          <a:lstStyle/>
          <a:p>
            <a:r>
              <a:rPr lang="cs-CZ" sz="3600" b="1">
                <a:solidFill>
                  <a:schemeClr val="tx2"/>
                </a:solidFill>
              </a:rPr>
              <a:t>NEGATIVNÍ DOTAZOVÁNÍ</a:t>
            </a:r>
            <a:endParaRPr lang="cs-CZ" sz="3600">
              <a:solidFill>
                <a:schemeClr val="tx2"/>
              </a:solidFill>
            </a:endParaRPr>
          </a:p>
        </p:txBody>
      </p:sp>
      <p:sp>
        <p:nvSpPr>
          <p:cNvPr id="3" name="Zástupný obsah 2">
            <a:extLst>
              <a:ext uri="{FF2B5EF4-FFF2-40B4-BE49-F238E27FC236}">
                <a16:creationId xmlns:a16="http://schemas.microsoft.com/office/drawing/2014/main" id="{F21CF971-9225-4AF6-A162-ED27D92CCD7F}"/>
              </a:ext>
            </a:extLst>
          </p:cNvPr>
          <p:cNvSpPr>
            <a:spLocks noGrp="1"/>
          </p:cNvSpPr>
          <p:nvPr>
            <p:ph idx="1"/>
          </p:nvPr>
        </p:nvSpPr>
        <p:spPr>
          <a:xfrm>
            <a:off x="6354871" y="2827419"/>
            <a:ext cx="5029200" cy="3227626"/>
          </a:xfrm>
        </p:spPr>
        <p:txBody>
          <a:bodyPr anchor="ctr">
            <a:normAutofit/>
          </a:bodyPr>
          <a:lstStyle/>
          <a:p>
            <a:r>
              <a:rPr lang="cs-CZ" sz="2000" dirty="0">
                <a:solidFill>
                  <a:schemeClr val="tx2"/>
                </a:solidFill>
              </a:rPr>
              <a:t>Pokud klient začíná výčitkou – tohle je celé špatně, </a:t>
            </a:r>
          </a:p>
          <a:p>
            <a:r>
              <a:rPr lang="cs-CZ" sz="2000" dirty="0">
                <a:solidFill>
                  <a:schemeClr val="tx2"/>
                </a:solidFill>
              </a:rPr>
              <a:t>Otevřená otázka – jak by jste udělal vy?</a:t>
            </a:r>
          </a:p>
          <a:p>
            <a:r>
              <a:rPr lang="cs-CZ" sz="2000" dirty="0">
                <a:solidFill>
                  <a:schemeClr val="tx2"/>
                </a:solidFill>
              </a:rPr>
              <a:t>Neskákat do řeči</a:t>
            </a:r>
          </a:p>
          <a:p>
            <a:r>
              <a:rPr lang="cs-CZ" sz="2000" dirty="0">
                <a:solidFill>
                  <a:schemeClr val="tx2"/>
                </a:solidFill>
              </a:rPr>
              <a:t>Dělat si poznámky a vysledovat dobré nápady, ale i rizika</a:t>
            </a:r>
          </a:p>
        </p:txBody>
      </p:sp>
      <p:pic>
        <p:nvPicPr>
          <p:cNvPr id="7" name="Graphic 6" descr="Otázky">
            <a:extLst>
              <a:ext uri="{FF2B5EF4-FFF2-40B4-BE49-F238E27FC236}">
                <a16:creationId xmlns:a16="http://schemas.microsoft.com/office/drawing/2014/main" id="{EF572855-1DD4-4A5E-8DC6-34D65168753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673351" y="2837712"/>
            <a:ext cx="3217333" cy="3217333"/>
          </a:xfrm>
          <a:prstGeom prst="rect">
            <a:avLst/>
          </a:prstGeom>
        </p:spPr>
      </p:pic>
    </p:spTree>
    <p:extLst>
      <p:ext uri="{BB962C8B-B14F-4D97-AF65-F5344CB8AC3E}">
        <p14:creationId xmlns:p14="http://schemas.microsoft.com/office/powerpoint/2010/main" val="428202068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66D39-D119-4E5B-9238-3F8334621BFB}"/>
              </a:ext>
            </a:extLst>
          </p:cNvPr>
          <p:cNvSpPr>
            <a:spLocks noGrp="1"/>
          </p:cNvSpPr>
          <p:nvPr>
            <p:ph type="title"/>
          </p:nvPr>
        </p:nvSpPr>
        <p:spPr>
          <a:xfrm>
            <a:off x="391378" y="320675"/>
            <a:ext cx="11407487" cy="1325563"/>
          </a:xfrm>
        </p:spPr>
        <p:txBody>
          <a:bodyPr>
            <a:normAutofit/>
          </a:bodyPr>
          <a:lstStyle/>
          <a:p>
            <a:r>
              <a:rPr lang="cs-CZ" sz="5400" b="1">
                <a:solidFill>
                  <a:schemeClr val="bg1"/>
                </a:solidFill>
              </a:rPr>
              <a:t>SELEKTIVNÍ IGNOROVÁNÍ</a:t>
            </a:r>
            <a:endParaRPr lang="cs-CZ" sz="5400">
              <a:solidFill>
                <a:schemeClr val="bg1"/>
              </a:solidFill>
            </a:endParaRPr>
          </a:p>
        </p:txBody>
      </p:sp>
      <p:graphicFrame>
        <p:nvGraphicFramePr>
          <p:cNvPr id="5" name="Zástupný obsah 2">
            <a:extLst>
              <a:ext uri="{FF2B5EF4-FFF2-40B4-BE49-F238E27FC236}">
                <a16:creationId xmlns:a16="http://schemas.microsoft.com/office/drawing/2014/main" id="{9E8C98AE-2F4A-4A2F-8EBA-C25B9DD2C3CC}"/>
              </a:ext>
            </a:extLst>
          </p:cNvPr>
          <p:cNvGraphicFramePr>
            <a:graphicFrameLocks noGrp="1"/>
          </p:cNvGraphicFramePr>
          <p:nvPr>
            <p:ph idx="1"/>
            <p:extLst/>
          </p:nvPr>
        </p:nvGraphicFramePr>
        <p:xfrm>
          <a:off x="391379" y="1976293"/>
          <a:ext cx="11407487"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33779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9BB916-2EBC-4A57-A3A6-77FC88BD1213}"/>
              </a:ext>
            </a:extLst>
          </p:cNvPr>
          <p:cNvSpPr>
            <a:spLocks noGrp="1"/>
          </p:cNvSpPr>
          <p:nvPr>
            <p:ph type="title"/>
          </p:nvPr>
        </p:nvSpPr>
        <p:spPr>
          <a:xfrm>
            <a:off x="958506" y="800392"/>
            <a:ext cx="10264697" cy="1212102"/>
          </a:xfrm>
        </p:spPr>
        <p:txBody>
          <a:bodyPr>
            <a:normAutofit/>
          </a:bodyPr>
          <a:lstStyle/>
          <a:p>
            <a:r>
              <a:rPr lang="cs-CZ" sz="4000" b="1">
                <a:solidFill>
                  <a:srgbClr val="FFFFFF"/>
                </a:solidFill>
              </a:rPr>
              <a:t>PŘIJATELNÝ KOMPROMIS</a:t>
            </a:r>
            <a:endParaRPr lang="cs-CZ" sz="4000">
              <a:solidFill>
                <a:srgbClr val="FFFFFF"/>
              </a:solidFill>
            </a:endParaRPr>
          </a:p>
        </p:txBody>
      </p:sp>
      <p:sp>
        <p:nvSpPr>
          <p:cNvPr id="3" name="Zástupný obsah 2">
            <a:extLst>
              <a:ext uri="{FF2B5EF4-FFF2-40B4-BE49-F238E27FC236}">
                <a16:creationId xmlns:a16="http://schemas.microsoft.com/office/drawing/2014/main" id="{0B560EDF-E2C5-4D15-8746-E3EB235B58CC}"/>
              </a:ext>
            </a:extLst>
          </p:cNvPr>
          <p:cNvSpPr>
            <a:spLocks noGrp="1"/>
          </p:cNvSpPr>
          <p:nvPr>
            <p:ph idx="1"/>
          </p:nvPr>
        </p:nvSpPr>
        <p:spPr>
          <a:xfrm>
            <a:off x="1367624" y="2490436"/>
            <a:ext cx="9708995" cy="3567173"/>
          </a:xfrm>
        </p:spPr>
        <p:txBody>
          <a:bodyPr anchor="ctr">
            <a:normAutofit/>
          </a:bodyPr>
          <a:lstStyle/>
          <a:p>
            <a:r>
              <a:rPr lang="cs-CZ" sz="2400"/>
              <a:t>Hledání řešení možné pro obě dvě strany</a:t>
            </a:r>
          </a:p>
          <a:p>
            <a:endParaRPr lang="cs-CZ" sz="2400"/>
          </a:p>
          <a:p>
            <a:r>
              <a:rPr lang="cs-CZ" sz="2400"/>
              <a:t>Co očekáváte od tohoto setkání</a:t>
            </a:r>
          </a:p>
          <a:p>
            <a:r>
              <a:rPr lang="cs-CZ" sz="2400"/>
              <a:t>Na čem se můžeme shodnout</a:t>
            </a:r>
          </a:p>
          <a:p>
            <a:r>
              <a:rPr lang="cs-CZ" sz="2400"/>
              <a:t>Uzavření cíle</a:t>
            </a:r>
          </a:p>
          <a:p>
            <a:endParaRPr lang="cs-CZ" sz="2400"/>
          </a:p>
        </p:txBody>
      </p:sp>
    </p:spTree>
    <p:extLst>
      <p:ext uri="{BB962C8B-B14F-4D97-AF65-F5344CB8AC3E}">
        <p14:creationId xmlns:p14="http://schemas.microsoft.com/office/powerpoint/2010/main" val="155619129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450D0A-56FE-40F6-BD81-495E8F85D3F3}"/>
              </a:ext>
            </a:extLst>
          </p:cNvPr>
          <p:cNvSpPr>
            <a:spLocks noGrp="1"/>
          </p:cNvSpPr>
          <p:nvPr>
            <p:ph type="title"/>
          </p:nvPr>
        </p:nvSpPr>
        <p:spPr>
          <a:xfrm>
            <a:off x="686834" y="1153572"/>
            <a:ext cx="3200400" cy="4461163"/>
          </a:xfrm>
        </p:spPr>
        <p:txBody>
          <a:bodyPr>
            <a:normAutofit/>
          </a:bodyPr>
          <a:lstStyle/>
          <a:p>
            <a:r>
              <a:rPr lang="cs-CZ">
                <a:solidFill>
                  <a:srgbClr val="FFFFFF"/>
                </a:solidFill>
              </a:rPr>
              <a:t>Slasti a pasti dohody</a:t>
            </a:r>
          </a:p>
        </p:txBody>
      </p:sp>
      <p:sp>
        <p:nvSpPr>
          <p:cNvPr id="3" name="Zástupný obsah 2">
            <a:extLst>
              <a:ext uri="{FF2B5EF4-FFF2-40B4-BE49-F238E27FC236}">
                <a16:creationId xmlns:a16="http://schemas.microsoft.com/office/drawing/2014/main" id="{CD4E6D44-E7F9-4FEA-BA75-C29CF3D08C4C}"/>
              </a:ext>
            </a:extLst>
          </p:cNvPr>
          <p:cNvSpPr>
            <a:spLocks noGrp="1"/>
          </p:cNvSpPr>
          <p:nvPr>
            <p:ph idx="1"/>
          </p:nvPr>
        </p:nvSpPr>
        <p:spPr>
          <a:xfrm>
            <a:off x="686834" y="182880"/>
            <a:ext cx="11056675" cy="6505303"/>
          </a:xfrm>
        </p:spPr>
        <p:txBody>
          <a:bodyPr anchor="ctr">
            <a:noAutofit/>
          </a:bodyPr>
          <a:lstStyle/>
          <a:p>
            <a:r>
              <a:rPr lang="cs-CZ" sz="2000" dirty="0"/>
              <a:t>Cíl je zaměřen na </a:t>
            </a:r>
            <a:r>
              <a:rPr lang="cs-CZ" sz="2000" i="1" dirty="0"/>
              <a:t>rozhodnutí, získání </a:t>
            </a:r>
            <a:r>
              <a:rPr lang="cs-CZ" sz="2000" dirty="0"/>
              <a:t>nebo </a:t>
            </a:r>
            <a:r>
              <a:rPr lang="cs-CZ" sz="2000" i="1" dirty="0"/>
              <a:t>udržení </a:t>
            </a:r>
            <a:r>
              <a:rPr lang="cs-CZ" sz="2000" dirty="0"/>
              <a:t>žádoucí situace;</a:t>
            </a:r>
          </a:p>
          <a:p>
            <a:r>
              <a:rPr lang="pl-PL" sz="2000" dirty="0"/>
              <a:t>Cíl je zaměřen na </a:t>
            </a:r>
            <a:r>
              <a:rPr lang="pl-PL" sz="2000" i="1" dirty="0"/>
              <a:t>blízkou budoucnost</a:t>
            </a:r>
            <a:r>
              <a:rPr lang="pl-PL" sz="2000" dirty="0"/>
              <a:t>;</a:t>
            </a:r>
          </a:p>
          <a:p>
            <a:r>
              <a:rPr lang="cs-CZ" sz="2000" dirty="0"/>
              <a:t>Cíl je </a:t>
            </a:r>
            <a:r>
              <a:rPr lang="cs-CZ" sz="2000" i="1" dirty="0"/>
              <a:t>srozumitelně a jasně formulován</a:t>
            </a:r>
            <a:r>
              <a:rPr lang="cs-CZ" sz="2000" dirty="0"/>
              <a:t>;</a:t>
            </a:r>
          </a:p>
          <a:p>
            <a:r>
              <a:rPr lang="cs-CZ" sz="2000" dirty="0"/>
              <a:t>Cíl je </a:t>
            </a:r>
            <a:r>
              <a:rPr lang="cs-CZ" sz="2000" i="1" dirty="0"/>
              <a:t>formulován v konkrétních a měřitelných termínech</a:t>
            </a:r>
            <a:r>
              <a:rPr lang="cs-CZ" sz="2000" dirty="0"/>
              <a:t>.</a:t>
            </a:r>
          </a:p>
          <a:p>
            <a:pPr marL="0" indent="0">
              <a:buNone/>
            </a:pPr>
            <a:r>
              <a:rPr lang="cs-CZ" sz="2000" dirty="0"/>
              <a:t>Pasti:</a:t>
            </a:r>
          </a:p>
          <a:p>
            <a:r>
              <a:rPr lang="cs-CZ" sz="2000" dirty="0"/>
              <a:t>Cíle jsou formulovány pouze z perspektivy služeb nebo není jasné z čí perspektivy jsou formulovány.</a:t>
            </a:r>
          </a:p>
          <a:p>
            <a:r>
              <a:rPr lang="cs-CZ" sz="2000" dirty="0"/>
              <a:t>Cíl přímo obsahuje klientovo přání, zatímco skutečná potřeba zůstane skryta. Pastí je, že pracovník nebude schopen přijít na cíl, který je realizovatelný v jistém čase, pokud použije pouhé interpretace klientova přání.</a:t>
            </a:r>
          </a:p>
          <a:p>
            <a:r>
              <a:rPr lang="cs-CZ" sz="2000" i="1" dirty="0"/>
              <a:t>Dlouhodobý cíl </a:t>
            </a:r>
            <a:r>
              <a:rPr lang="cs-CZ" sz="2000" dirty="0"/>
              <a:t>je negativně formulován: </a:t>
            </a:r>
            <a:r>
              <a:rPr lang="cs-CZ" sz="2000" i="1" dirty="0"/>
              <a:t>„Nemít problémy se sousedy.“</a:t>
            </a:r>
          </a:p>
          <a:p>
            <a:r>
              <a:rPr lang="cs-CZ" sz="2000" i="1" dirty="0"/>
              <a:t>Krátkodobý cíl </a:t>
            </a:r>
            <a:r>
              <a:rPr lang="cs-CZ" sz="2000" dirty="0"/>
              <a:t>nesouvisí s </a:t>
            </a:r>
            <a:r>
              <a:rPr lang="cs-CZ" sz="2000" i="1" dirty="0"/>
              <a:t>dlouhodobým cílem</a:t>
            </a:r>
            <a:r>
              <a:rPr lang="cs-CZ" sz="2000" dirty="0"/>
              <a:t>. </a:t>
            </a:r>
            <a:r>
              <a:rPr lang="cs-CZ" sz="2000" i="1" dirty="0"/>
              <a:t>Např. dlouhodobý cíl je orientován na udržení práce v chráněné dílně, zatímco krátkodobý cíl směřuje ke zvýšení vlastních dovedností, např. „naučím se vařit“.</a:t>
            </a:r>
          </a:p>
          <a:p>
            <a:r>
              <a:rPr lang="cs-CZ" sz="2000" dirty="0"/>
              <a:t>(</a:t>
            </a:r>
            <a:r>
              <a:rPr lang="cs-CZ" sz="2000" i="1" dirty="0"/>
              <a:t>Krátkodobý) cíl </a:t>
            </a:r>
            <a:r>
              <a:rPr lang="cs-CZ" sz="2000" dirty="0"/>
              <a:t>je zaměřen na vnitřní intrapsychické změny klienta.</a:t>
            </a:r>
          </a:p>
        </p:txBody>
      </p:sp>
    </p:spTree>
    <p:extLst>
      <p:ext uri="{BB962C8B-B14F-4D97-AF65-F5344CB8AC3E}">
        <p14:creationId xmlns:p14="http://schemas.microsoft.com/office/powerpoint/2010/main" val="143852098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904246-C89F-4DBC-89CA-A3E2FCEB3100}"/>
              </a:ext>
            </a:extLst>
          </p:cNvPr>
          <p:cNvSpPr>
            <a:spLocks noGrp="1"/>
          </p:cNvSpPr>
          <p:nvPr>
            <p:ph type="title"/>
          </p:nvPr>
        </p:nvSpPr>
        <p:spPr>
          <a:xfrm>
            <a:off x="1043631" y="809898"/>
            <a:ext cx="9942716" cy="1554480"/>
          </a:xfrm>
        </p:spPr>
        <p:txBody>
          <a:bodyPr anchor="ctr">
            <a:normAutofit/>
          </a:bodyPr>
          <a:lstStyle/>
          <a:p>
            <a:r>
              <a:rPr lang="cs-CZ" sz="4800" dirty="0" smtClean="0"/>
              <a:t>Aktivní </a:t>
            </a:r>
            <a:r>
              <a:rPr lang="cs-CZ" sz="4800" dirty="0"/>
              <a:t>naslouchání</a:t>
            </a:r>
          </a:p>
        </p:txBody>
      </p:sp>
      <p:sp>
        <p:nvSpPr>
          <p:cNvPr id="3" name="Zástupný obsah 2">
            <a:extLst>
              <a:ext uri="{FF2B5EF4-FFF2-40B4-BE49-F238E27FC236}">
                <a16:creationId xmlns:a16="http://schemas.microsoft.com/office/drawing/2014/main" id="{9E7D866F-118C-4F2D-BB7D-D25FDE11D5CC}"/>
              </a:ext>
            </a:extLst>
          </p:cNvPr>
          <p:cNvSpPr>
            <a:spLocks noGrp="1"/>
          </p:cNvSpPr>
          <p:nvPr>
            <p:ph idx="1"/>
          </p:nvPr>
        </p:nvSpPr>
        <p:spPr>
          <a:xfrm>
            <a:off x="1045028" y="3017522"/>
            <a:ext cx="9941319" cy="3124658"/>
          </a:xfrm>
        </p:spPr>
        <p:txBody>
          <a:bodyPr anchor="ctr">
            <a:normAutofit/>
          </a:bodyPr>
          <a:lstStyle/>
          <a:p>
            <a:r>
              <a:rPr lang="pl-PL" sz="2200"/>
              <a:t> Klademe otázky – dáváme mu prostor na to, aby je mohl </a:t>
            </a:r>
            <a:r>
              <a:rPr lang="cs-CZ" sz="2200"/>
              <a:t>zodpovědět a promýšlet</a:t>
            </a:r>
          </a:p>
          <a:p>
            <a:r>
              <a:rPr lang="cs-CZ" sz="2200"/>
              <a:t>Vyslechneme ho</a:t>
            </a:r>
          </a:p>
          <a:p>
            <a:pPr marL="0" indent="0">
              <a:buNone/>
            </a:pPr>
            <a:endParaRPr lang="cs-CZ" sz="2200"/>
          </a:p>
          <a:p>
            <a:pPr marL="0" indent="0">
              <a:buNone/>
            </a:pPr>
            <a:r>
              <a:rPr lang="cs-CZ" sz="2200"/>
              <a:t>- </a:t>
            </a:r>
            <a:r>
              <a:rPr lang="cs-CZ" sz="2200" b="1"/>
              <a:t>oceňování</a:t>
            </a:r>
          </a:p>
          <a:p>
            <a:pPr marL="0" indent="0">
              <a:buNone/>
            </a:pPr>
            <a:r>
              <a:rPr lang="cs-CZ" sz="2200"/>
              <a:t>- </a:t>
            </a:r>
            <a:r>
              <a:rPr lang="cs-CZ" sz="2200" b="1"/>
              <a:t>zrcadlení pocitů</a:t>
            </a:r>
          </a:p>
          <a:p>
            <a:pPr marL="0" indent="0">
              <a:buNone/>
            </a:pPr>
            <a:r>
              <a:rPr lang="cs-CZ" sz="2200"/>
              <a:t>- </a:t>
            </a:r>
            <a:r>
              <a:rPr lang="cs-CZ" sz="2200" b="1"/>
              <a:t>parafrázování</a:t>
            </a:r>
          </a:p>
          <a:p>
            <a:pPr marL="0" indent="0">
              <a:buNone/>
            </a:pPr>
            <a:r>
              <a:rPr lang="cs-CZ" sz="2200"/>
              <a:t>- </a:t>
            </a:r>
            <a:r>
              <a:rPr lang="cs-CZ" sz="2200" b="1"/>
              <a:t>shrnování</a:t>
            </a:r>
            <a:endParaRPr lang="cs-CZ" sz="2200"/>
          </a:p>
        </p:txBody>
      </p:sp>
    </p:spTree>
    <p:extLst>
      <p:ext uri="{BB962C8B-B14F-4D97-AF65-F5344CB8AC3E}">
        <p14:creationId xmlns:p14="http://schemas.microsoft.com/office/powerpoint/2010/main" val="421347431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07F817-6C2F-4B51-A783-33D122FC1A49}"/>
              </a:ext>
            </a:extLst>
          </p:cNvPr>
          <p:cNvSpPr>
            <a:spLocks noGrp="1"/>
          </p:cNvSpPr>
          <p:nvPr>
            <p:ph type="title"/>
          </p:nvPr>
        </p:nvSpPr>
        <p:spPr>
          <a:xfrm>
            <a:off x="958506" y="800392"/>
            <a:ext cx="10264697" cy="1212102"/>
          </a:xfrm>
        </p:spPr>
        <p:txBody>
          <a:bodyPr>
            <a:normAutofit/>
          </a:bodyPr>
          <a:lstStyle/>
          <a:p>
            <a:r>
              <a:rPr lang="cs-CZ" sz="4000" dirty="0"/>
              <a:t>Manipulace </a:t>
            </a:r>
          </a:p>
        </p:txBody>
      </p:sp>
      <p:sp>
        <p:nvSpPr>
          <p:cNvPr id="3" name="Zástupný obsah 2">
            <a:extLst>
              <a:ext uri="{FF2B5EF4-FFF2-40B4-BE49-F238E27FC236}">
                <a16:creationId xmlns:a16="http://schemas.microsoft.com/office/drawing/2014/main" id="{389209A5-9F79-4933-85D5-70860124CA13}"/>
              </a:ext>
            </a:extLst>
          </p:cNvPr>
          <p:cNvSpPr>
            <a:spLocks noGrp="1"/>
          </p:cNvSpPr>
          <p:nvPr>
            <p:ph idx="1"/>
          </p:nvPr>
        </p:nvSpPr>
        <p:spPr>
          <a:xfrm>
            <a:off x="1367624" y="613954"/>
            <a:ext cx="9708995" cy="5956663"/>
          </a:xfrm>
        </p:spPr>
        <p:txBody>
          <a:bodyPr anchor="ctr">
            <a:normAutofit/>
          </a:bodyPr>
          <a:lstStyle/>
          <a:p>
            <a:r>
              <a:rPr lang="cs-CZ" sz="1900" dirty="0"/>
              <a:t>Hra na city, oběť, vaši úžasnost, vaši neschopnost – první </a:t>
            </a:r>
            <a:r>
              <a:rPr lang="cs-CZ" sz="1900" dirty="0" err="1"/>
              <a:t>nejčastěšjí</a:t>
            </a:r>
            <a:r>
              <a:rPr lang="cs-CZ" sz="1900" dirty="0"/>
              <a:t> signál</a:t>
            </a:r>
          </a:p>
          <a:p>
            <a:r>
              <a:rPr lang="cs-CZ" sz="1900" dirty="0" err="1"/>
              <a:t>Gaslight</a:t>
            </a:r>
            <a:r>
              <a:rPr lang="cs-CZ" sz="1900" dirty="0"/>
              <a:t> – plynová lampa – klasická věta – osobní napadání – jsi blázen?, to jsi vymyslel ty?</a:t>
            </a:r>
          </a:p>
          <a:p>
            <a:r>
              <a:rPr lang="cs-CZ" sz="1900" dirty="0"/>
              <a:t>Projekce – manipulátor se snaží přesvědčit druhého, že nese odpovědnost za vaše chyby. Pokud toho chcete dosáhnout, musíte se více snažit. Nechováte se ke mně hezky, očekávám změnu…</a:t>
            </a:r>
          </a:p>
          <a:p>
            <a:r>
              <a:rPr lang="cs-CZ" sz="1900" dirty="0"/>
              <a:t>Zobecňování – tohle vždy dopadne špatně… místo hledání řešení, vidění pozitiv</a:t>
            </a:r>
          </a:p>
          <a:p>
            <a:r>
              <a:rPr lang="cs-CZ" sz="1900" dirty="0"/>
              <a:t>Triangulace – odkazování na třetí stranu</a:t>
            </a:r>
          </a:p>
          <a:p>
            <a:r>
              <a:rPr lang="cs-CZ" sz="1900" dirty="0"/>
              <a:t>Hra na emoce – pozor na emočně nabitá slova</a:t>
            </a:r>
          </a:p>
          <a:p>
            <a:r>
              <a:rPr lang="cs-CZ" sz="1900" dirty="0" err="1"/>
              <a:t>Redfish</a:t>
            </a:r>
            <a:r>
              <a:rPr lang="cs-CZ" sz="1900" dirty="0"/>
              <a:t> – červený slaneček – odklánění od tématu</a:t>
            </a:r>
          </a:p>
          <a:p>
            <a:r>
              <a:rPr lang="cs-CZ" sz="1900" dirty="0"/>
              <a:t>Drby – slyšel jsem, zaslechl jsem, nemám ti to říkat</a:t>
            </a:r>
          </a:p>
          <a:p>
            <a:r>
              <a:rPr lang="cs-CZ" sz="1900" dirty="0"/>
              <a:t>Fixace – dovede vás k tématu, a tam vás zafixuje – návrat k původnímu tématu</a:t>
            </a:r>
          </a:p>
        </p:txBody>
      </p:sp>
    </p:spTree>
    <p:extLst>
      <p:ext uri="{BB962C8B-B14F-4D97-AF65-F5344CB8AC3E}">
        <p14:creationId xmlns:p14="http://schemas.microsoft.com/office/powerpoint/2010/main" val="299269702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38803E-916F-4AE7-97E6-60F07B69E8C4}"/>
              </a:ext>
            </a:extLst>
          </p:cNvPr>
          <p:cNvSpPr>
            <a:spLocks noGrp="1"/>
          </p:cNvSpPr>
          <p:nvPr>
            <p:ph type="title"/>
          </p:nvPr>
        </p:nvSpPr>
        <p:spPr/>
        <p:txBody>
          <a:bodyPr/>
          <a:lstStyle/>
          <a:p>
            <a:r>
              <a:rPr lang="cs-CZ" dirty="0"/>
              <a:t>Příklady </a:t>
            </a:r>
          </a:p>
        </p:txBody>
      </p:sp>
      <p:sp>
        <p:nvSpPr>
          <p:cNvPr id="3" name="Zástupný obsah 2">
            <a:extLst>
              <a:ext uri="{FF2B5EF4-FFF2-40B4-BE49-F238E27FC236}">
                <a16:creationId xmlns:a16="http://schemas.microsoft.com/office/drawing/2014/main" id="{400F5133-661B-4528-AAF9-2BEEFE5F6FCB}"/>
              </a:ext>
            </a:extLst>
          </p:cNvPr>
          <p:cNvSpPr>
            <a:spLocks noGrp="1"/>
          </p:cNvSpPr>
          <p:nvPr>
            <p:ph idx="1"/>
          </p:nvPr>
        </p:nvSpPr>
        <p:spPr/>
        <p:txBody>
          <a:bodyPr>
            <a:normAutofit lnSpcReduction="10000"/>
          </a:bodyPr>
          <a:lstStyle/>
          <a:p>
            <a:pPr marL="0" indent="0">
              <a:buNone/>
            </a:pPr>
            <a:r>
              <a:rPr lang="cs-CZ" dirty="0"/>
              <a:t>Normativní a pozitivní výrok – vzájemná záměna</a:t>
            </a:r>
          </a:p>
          <a:p>
            <a:r>
              <a:rPr lang="cs-CZ" dirty="0"/>
              <a:t>Každé dítě má vyrůstat v rodině</a:t>
            </a:r>
          </a:p>
          <a:p>
            <a:r>
              <a:rPr lang="cs-CZ" dirty="0"/>
              <a:t>Každé dítě má vyrůstat ve funkční rodině</a:t>
            </a:r>
          </a:p>
          <a:p>
            <a:endParaRPr lang="cs-CZ" dirty="0"/>
          </a:p>
          <a:p>
            <a:pPr marL="0" indent="0">
              <a:buNone/>
            </a:pPr>
            <a:r>
              <a:rPr lang="cs-CZ" dirty="0"/>
              <a:t>Osobní hodnocení</a:t>
            </a:r>
          </a:p>
          <a:p>
            <a:r>
              <a:rPr lang="cs-CZ" dirty="0"/>
              <a:t>Jdu za vámi, vám věřím</a:t>
            </a:r>
          </a:p>
          <a:p>
            <a:r>
              <a:rPr lang="cs-CZ" dirty="0"/>
              <a:t>S vámi to nechci řešit, chci XY</a:t>
            </a:r>
          </a:p>
          <a:p>
            <a:r>
              <a:rPr lang="cs-CZ" dirty="0"/>
              <a:t>Jsem obětí systému, zachraňte mne</a:t>
            </a:r>
          </a:p>
          <a:p>
            <a:r>
              <a:rPr lang="cs-CZ" dirty="0"/>
              <a:t>Kdyby vy jste nebyla, tak bych </a:t>
            </a:r>
            <a:r>
              <a:rPr lang="cs-CZ"/>
              <a:t>tu nevydržel …</a:t>
            </a:r>
            <a:endParaRPr lang="cs-CZ" dirty="0"/>
          </a:p>
        </p:txBody>
      </p:sp>
    </p:spTree>
    <p:extLst>
      <p:ext uri="{BB962C8B-B14F-4D97-AF65-F5344CB8AC3E}">
        <p14:creationId xmlns:p14="http://schemas.microsoft.com/office/powerpoint/2010/main" val="997330921"/>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Postoj oběti - jedinec nic nezmění</a:t>
            </a:r>
          </a:p>
        </p:txBody>
      </p:sp>
      <p:sp>
        <p:nvSpPr>
          <p:cNvPr id="3" name="Zástupný symbol pro obsah 2"/>
          <p:cNvSpPr>
            <a:spLocks noGrp="1"/>
          </p:cNvSpPr>
          <p:nvPr>
            <p:ph idx="1"/>
          </p:nvPr>
        </p:nvSpPr>
        <p:spPr/>
        <p:txBody>
          <a:bodyPr>
            <a:normAutofit/>
          </a:bodyPr>
          <a:lstStyle/>
          <a:p>
            <a:r>
              <a:rPr lang="cs-CZ" dirty="0"/>
              <a:t>Postoj oběti má svůj půvab, zjednává soucit, zajišťuje obdiv (a to se týká celých národů, kontinentů stejně jako jednotlivců). Ať už je naše situace jakkoliv bídná, neobviňujme prosím nic a nikoho – dějiny, vládu, nadřízené, rasu, rodiče, měsíční fázi, </a:t>
            </a:r>
            <a:r>
              <a:rPr lang="cs-CZ" dirty="0" err="1"/>
              <a:t>dětsví</a:t>
            </a:r>
            <a:r>
              <a:rPr lang="cs-CZ" dirty="0"/>
              <a:t>. V okamžiku, kdy někoho nebo něco zatížíme vinou, zpochybníme tím taky svou schopnost měnit se. Odpovědnost za život spočívá v opuštění postoje oběti, sebelítosti a věčného oplakávání sebe a svého neštěstí. Vytýkat vinu druhému znamená, že jsem ještě nepřijali plnou odpovědnost za svůj život. Edvard </a:t>
            </a:r>
            <a:r>
              <a:rPr lang="cs-CZ" dirty="0" err="1"/>
              <a:t>Edinger</a:t>
            </a:r>
            <a:r>
              <a:rPr lang="cs-CZ" dirty="0"/>
              <a:t>: Já a archetyp.</a:t>
            </a:r>
          </a:p>
        </p:txBody>
      </p:sp>
    </p:spTree>
    <p:extLst>
      <p:ext uri="{BB962C8B-B14F-4D97-AF65-F5344CB8AC3E}">
        <p14:creationId xmlns:p14="http://schemas.microsoft.com/office/powerpoint/2010/main" val="1966579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Manipulativní techniky prodejců a poradců</a:t>
            </a:r>
          </a:p>
        </p:txBody>
      </p:sp>
      <p:sp>
        <p:nvSpPr>
          <p:cNvPr id="3" name="Zástupný symbol pro obsah 2"/>
          <p:cNvSpPr>
            <a:spLocks noGrp="1"/>
          </p:cNvSpPr>
          <p:nvPr>
            <p:ph idx="1"/>
          </p:nvPr>
        </p:nvSpPr>
        <p:spPr>
          <a:xfrm>
            <a:off x="680321" y="1828800"/>
            <a:ext cx="9613861" cy="4571999"/>
          </a:xfrm>
        </p:spPr>
        <p:txBody>
          <a:bodyPr>
            <a:normAutofit fontScale="85000" lnSpcReduction="20000"/>
          </a:bodyPr>
          <a:lstStyle/>
          <a:p>
            <a:pPr marL="0" indent="0">
              <a:buNone/>
            </a:pPr>
            <a:r>
              <a:rPr lang="cs-CZ" b="1" dirty="0" err="1"/>
              <a:t>Revolving</a:t>
            </a:r>
            <a:endParaRPr lang="cs-CZ" dirty="0"/>
          </a:p>
          <a:p>
            <a:r>
              <a:rPr lang="cs-CZ" dirty="0"/>
              <a:t>U některých smluv o půjčce se můžete potkat </a:t>
            </a:r>
            <a:r>
              <a:rPr lang="cs-CZ" b="1" dirty="0"/>
              <a:t>s automatickým obnovováním smlouvy</a:t>
            </a:r>
            <a:r>
              <a:rPr lang="cs-CZ" dirty="0"/>
              <a:t>, tedy tzv. </a:t>
            </a:r>
            <a:r>
              <a:rPr lang="cs-CZ" dirty="0" err="1"/>
              <a:t>revolvingem</a:t>
            </a:r>
            <a:r>
              <a:rPr lang="cs-CZ" dirty="0"/>
              <a:t>. Ve smlouvě většinou bývá uvedeno, že řádným splněním všech podmínek (vaším splacením) smlouva zanikne. Jsou však revolvingové smlouvy, kde najdete větu, že řádným splněním všech podmínek se smlouva automaticky obnoví. </a:t>
            </a:r>
            <a:endParaRPr lang="cs-CZ" dirty="0" smtClean="0"/>
          </a:p>
          <a:p>
            <a:r>
              <a:rPr lang="cs-CZ" b="1" dirty="0" smtClean="0"/>
              <a:t>Pokud </a:t>
            </a:r>
            <a:r>
              <a:rPr lang="cs-CZ" b="1" dirty="0"/>
              <a:t>jste však chtěli jednorázovou půjčku, vyžádejte si změnu tohoto ustanovení smlouvy.</a:t>
            </a:r>
            <a:r>
              <a:rPr lang="cs-CZ" dirty="0"/>
              <a:t> Jinak vám po splacení přijde další půjčka s nutností splatit první splátku velmi brzy. </a:t>
            </a:r>
          </a:p>
          <a:p>
            <a:pPr marL="0" indent="0">
              <a:buNone/>
            </a:pPr>
            <a:r>
              <a:rPr lang="cs-CZ" b="1" dirty="0"/>
              <a:t>Účel úvěru</a:t>
            </a:r>
            <a:r>
              <a:rPr lang="cs-CZ" dirty="0"/>
              <a:t> </a:t>
            </a:r>
          </a:p>
          <a:p>
            <a:r>
              <a:rPr lang="cs-CZ" dirty="0"/>
              <a:t>V případě, že je půjčka účelová a je její účel ve smlouvě uveden, je nutné tento úvěr na daný účel použít. Jinak by se jednalo o úvěrový podvod</a:t>
            </a:r>
            <a:r>
              <a:rPr lang="cs-CZ" dirty="0" smtClean="0"/>
              <a:t>. Někteří co úvěry nabízejí, však uvádí, že informace o účelu je jen symbolická a že peníze mohou klienti použít na cokoliv.</a:t>
            </a:r>
            <a:endParaRPr lang="cs-CZ" dirty="0"/>
          </a:p>
        </p:txBody>
      </p:sp>
    </p:spTree>
    <p:extLst>
      <p:ext uri="{BB962C8B-B14F-4D97-AF65-F5344CB8AC3E}">
        <p14:creationId xmlns:p14="http://schemas.microsoft.com/office/powerpoint/2010/main" val="2147636881"/>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Argumentační fauly</a:t>
            </a:r>
          </a:p>
        </p:txBody>
      </p:sp>
      <p:sp>
        <p:nvSpPr>
          <p:cNvPr id="3" name="Zástupný symbol pro obsah 2"/>
          <p:cNvSpPr>
            <a:spLocks noGrp="1"/>
          </p:cNvSpPr>
          <p:nvPr>
            <p:ph idx="1"/>
          </p:nvPr>
        </p:nvSpPr>
        <p:spPr/>
        <p:txBody>
          <a:bodyPr/>
          <a:lstStyle/>
          <a:p>
            <a:endParaRPr lang="cs-CZ" dirty="0"/>
          </a:p>
          <a:p>
            <a:endParaRPr lang="cs-CZ" dirty="0"/>
          </a:p>
        </p:txBody>
      </p:sp>
      <p:sp>
        <p:nvSpPr>
          <p:cNvPr id="4" name="Obdélník 3"/>
          <p:cNvSpPr/>
          <p:nvPr/>
        </p:nvSpPr>
        <p:spPr>
          <a:xfrm>
            <a:off x="838200" y="1484785"/>
            <a:ext cx="9290248" cy="3139321"/>
          </a:xfrm>
          <a:prstGeom prst="rect">
            <a:avLst/>
          </a:prstGeom>
        </p:spPr>
        <p:txBody>
          <a:bodyPr wrap="square">
            <a:spAutoFit/>
          </a:bodyPr>
          <a:lstStyle/>
          <a:p>
            <a:r>
              <a:rPr lang="cs-CZ" dirty="0"/>
              <a:t>falešné dilema:</a:t>
            </a:r>
          </a:p>
          <a:p>
            <a:r>
              <a:rPr lang="cs-CZ" dirty="0"/>
              <a:t>Michálek se ptal:</a:t>
            </a:r>
          </a:p>
          <a:p>
            <a:r>
              <a:rPr lang="cs-CZ" i="1" dirty="0"/>
              <a:t>„Vysvětlete prosím občanům, proč z 25 termínů písemných interpelací jste přišel sem do Poslanecké sněmovny čtyřikrát a 21krát jste nepřišel. Čili vaše docházka na písemné interpelace je na 16 procentech. Kdy konkrétně plánujete dorazit? Vím, že dneska jste nepřišel, podle toho, co jsem viděl, kvůli tomu, že jste byl na stadionu v Litvínově. Skvělé, hokej skvělé.“</a:t>
            </a:r>
            <a:endParaRPr lang="cs-CZ" dirty="0"/>
          </a:p>
          <a:p>
            <a:r>
              <a:rPr lang="cs-CZ" dirty="0"/>
              <a:t>Co na to </a:t>
            </a:r>
            <a:r>
              <a:rPr lang="cs-CZ" dirty="0" err="1"/>
              <a:t>Babiš</a:t>
            </a:r>
            <a:r>
              <a:rPr lang="cs-CZ" dirty="0"/>
              <a:t>?</a:t>
            </a:r>
          </a:p>
          <a:p>
            <a:r>
              <a:rPr lang="cs-CZ" i="1" dirty="0"/>
              <a:t>„</a:t>
            </a:r>
            <a:r>
              <a:rPr lang="cs-CZ" b="1" i="1" dirty="0"/>
              <a:t>No tak teď občané v Litvínově vědí, že vy nechcete ten stadion.</a:t>
            </a:r>
            <a:r>
              <a:rPr lang="cs-CZ" i="1" dirty="0"/>
              <a:t> Oni mají výjimku, poněvadž nemůžou hrát extraligu. A ten stadion je důležitější než ty vaše interpelace.“</a:t>
            </a:r>
            <a:endParaRPr lang="cs-CZ" dirty="0"/>
          </a:p>
          <a:p>
            <a:endParaRPr lang="cs-CZ" i="1" dirty="0"/>
          </a:p>
          <a:p>
            <a:r>
              <a:rPr lang="cs-CZ" i="1" dirty="0"/>
              <a:t>Interpelace je pracovní povinnost vlády, stadión v Litvínově je problém samosprávy, nikoliv vlády.</a:t>
            </a:r>
            <a:endParaRPr lang="cs-CZ" dirty="0"/>
          </a:p>
        </p:txBody>
      </p:sp>
    </p:spTree>
    <p:extLst>
      <p:ext uri="{BB962C8B-B14F-4D97-AF65-F5344CB8AC3E}">
        <p14:creationId xmlns:p14="http://schemas.microsoft.com/office/powerpoint/2010/main" val="327409594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normAutofit fontScale="92500" lnSpcReduction="10000"/>
          </a:bodyPr>
          <a:lstStyle/>
          <a:p>
            <a:r>
              <a:rPr lang="cs-CZ" dirty="0"/>
              <a:t>Hra na city a úspěch:</a:t>
            </a:r>
          </a:p>
          <a:p>
            <a:r>
              <a:rPr lang="cs-CZ" dirty="0"/>
              <a:t> </a:t>
            </a:r>
          </a:p>
          <a:p>
            <a:r>
              <a:rPr lang="cs-CZ" dirty="0"/>
              <a:t>Základní a nejznámější argumentační figurou Andreje </a:t>
            </a:r>
            <a:r>
              <a:rPr lang="cs-CZ" dirty="0" err="1"/>
              <a:t>Babiše</a:t>
            </a:r>
            <a:r>
              <a:rPr lang="cs-CZ" dirty="0"/>
              <a:t> je emotivní </a:t>
            </a:r>
            <a:r>
              <a:rPr lang="cs-CZ" b="1" dirty="0"/>
              <a:t>klam oslavující úspěch</a:t>
            </a:r>
            <a:r>
              <a:rPr lang="cs-CZ" dirty="0"/>
              <a:t>. Popisovali jsme ho zde v nejrůznějších obdobách opakovaně: </a:t>
            </a:r>
            <a:r>
              <a:rPr lang="cs-CZ" i="1" dirty="0"/>
              <a:t>„Kdybych nerozuměl lidem, kdybych jim s pokorou nenaslouchal, tak bych nikdy nevybudoval od nuly firmu, která se stala jednou z největších ve střední a východní Evropě a zaměstnává 35 tisíc lidí!“</a:t>
            </a:r>
            <a:r>
              <a:rPr lang="cs-CZ" dirty="0"/>
              <a:t> řekl například před dvěma lety.</a:t>
            </a:r>
          </a:p>
          <a:p>
            <a:r>
              <a:rPr lang="cs-CZ" dirty="0"/>
              <a:t>Jde o kombinaci dvou řečnických faulů: emotivní </a:t>
            </a:r>
            <a:r>
              <a:rPr lang="cs-CZ" b="1" dirty="0"/>
              <a:t>klam oslavující úspěch</a:t>
            </a:r>
            <a:r>
              <a:rPr lang="cs-CZ" dirty="0"/>
              <a:t> a tzv. </a:t>
            </a:r>
            <a:r>
              <a:rPr lang="cs-CZ" b="1" dirty="0"/>
              <a:t>společný efekt</a:t>
            </a:r>
            <a:r>
              <a:rPr lang="cs-CZ" dirty="0"/>
              <a:t>. Ten první předpokládá, že bohatství nějak nutně souvisí s pravdivostí tvrzení. Ve druhém případě jde o sloučení zdánlivě souvisejících jevů, které ovšem nemají společnou příčinu.</a:t>
            </a:r>
          </a:p>
          <a:p>
            <a:endParaRPr lang="cs-CZ" dirty="0"/>
          </a:p>
        </p:txBody>
      </p:sp>
    </p:spTree>
    <p:extLst>
      <p:ext uri="{BB962C8B-B14F-4D97-AF65-F5344CB8AC3E}">
        <p14:creationId xmlns:p14="http://schemas.microsoft.com/office/powerpoint/2010/main" val="274698063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6D2C52-7D7F-4704-86B8-047C3BDFAF6B}"/>
              </a:ext>
            </a:extLst>
          </p:cNvPr>
          <p:cNvSpPr>
            <a:spLocks noGrp="1"/>
          </p:cNvSpPr>
          <p:nvPr>
            <p:ph type="ctrTitle"/>
          </p:nvPr>
        </p:nvSpPr>
        <p:spPr>
          <a:xfrm>
            <a:off x="3045368" y="2043663"/>
            <a:ext cx="6105194" cy="2031055"/>
          </a:xfrm>
        </p:spPr>
        <p:txBody>
          <a:bodyPr>
            <a:normAutofit/>
          </a:bodyPr>
          <a:lstStyle/>
          <a:p>
            <a:r>
              <a:rPr lang="cs-CZ"/>
              <a:t>Syndrom vyhoření</a:t>
            </a:r>
          </a:p>
        </p:txBody>
      </p:sp>
      <p:sp>
        <p:nvSpPr>
          <p:cNvPr id="3" name="Podnadpis 2">
            <a:extLst>
              <a:ext uri="{FF2B5EF4-FFF2-40B4-BE49-F238E27FC236}">
                <a16:creationId xmlns:a16="http://schemas.microsoft.com/office/drawing/2014/main" id="{D13F3389-A4A2-4891-8BC1-D7828C5AAEA5}"/>
              </a:ext>
            </a:extLst>
          </p:cNvPr>
          <p:cNvSpPr>
            <a:spLocks noGrp="1"/>
          </p:cNvSpPr>
          <p:nvPr>
            <p:ph type="subTitle" idx="1"/>
          </p:nvPr>
        </p:nvSpPr>
        <p:spPr>
          <a:xfrm>
            <a:off x="3045368" y="4074718"/>
            <a:ext cx="6105194" cy="682079"/>
          </a:xfrm>
        </p:spPr>
        <p:txBody>
          <a:bodyPr>
            <a:normAutofit/>
          </a:bodyPr>
          <a:lstStyle/>
          <a:p>
            <a:endParaRPr lang="cs-CZ"/>
          </a:p>
        </p:txBody>
      </p:sp>
    </p:spTree>
    <p:extLst>
      <p:ext uri="{BB962C8B-B14F-4D97-AF65-F5344CB8AC3E}">
        <p14:creationId xmlns:p14="http://schemas.microsoft.com/office/powerpoint/2010/main" val="304592640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BD6BEA-163B-487A-A7A5-633A53635DE2}"/>
              </a:ext>
            </a:extLst>
          </p:cNvPr>
          <p:cNvSpPr>
            <a:spLocks noGrp="1"/>
          </p:cNvSpPr>
          <p:nvPr>
            <p:ph type="title"/>
          </p:nvPr>
        </p:nvSpPr>
        <p:spPr/>
        <p:txBody>
          <a:bodyPr>
            <a:normAutofit/>
          </a:bodyPr>
          <a:lstStyle/>
          <a:p>
            <a:r>
              <a:rPr lang="cs-CZ" dirty="0"/>
              <a:t>Představení </a:t>
            </a:r>
          </a:p>
        </p:txBody>
      </p:sp>
      <p:sp>
        <p:nvSpPr>
          <p:cNvPr id="3" name="Zástupný obsah 2">
            <a:extLst>
              <a:ext uri="{FF2B5EF4-FFF2-40B4-BE49-F238E27FC236}">
                <a16:creationId xmlns:a16="http://schemas.microsoft.com/office/drawing/2014/main" id="{EB7CF69E-8B3E-490A-8AE5-497E247D7A25}"/>
              </a:ext>
            </a:extLst>
          </p:cNvPr>
          <p:cNvSpPr>
            <a:spLocks noGrp="1"/>
          </p:cNvSpPr>
          <p:nvPr>
            <p:ph idx="1"/>
          </p:nvPr>
        </p:nvSpPr>
        <p:spPr/>
        <p:txBody>
          <a:bodyPr>
            <a:normAutofit/>
          </a:bodyPr>
          <a:lstStyle/>
          <a:p>
            <a:r>
              <a:rPr lang="cs-CZ" dirty="0"/>
              <a:t>Co mě charakterizuje:</a:t>
            </a:r>
          </a:p>
        </p:txBody>
      </p:sp>
    </p:spTree>
    <p:extLst>
      <p:ext uri="{BB962C8B-B14F-4D97-AF65-F5344CB8AC3E}">
        <p14:creationId xmlns:p14="http://schemas.microsoft.com/office/powerpoint/2010/main" val="167460072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831942-D7E3-4CC6-B21C-414430AC9BD9}"/>
              </a:ext>
            </a:extLst>
          </p:cNvPr>
          <p:cNvSpPr>
            <a:spLocks noGrp="1"/>
          </p:cNvSpPr>
          <p:nvPr>
            <p:ph type="title"/>
          </p:nvPr>
        </p:nvSpPr>
        <p:spPr>
          <a:xfrm>
            <a:off x="958506" y="800392"/>
            <a:ext cx="10264697" cy="1212102"/>
          </a:xfrm>
        </p:spPr>
        <p:txBody>
          <a:bodyPr>
            <a:normAutofit/>
          </a:bodyPr>
          <a:lstStyle/>
          <a:p>
            <a:r>
              <a:rPr lang="cs-CZ" sz="4000">
                <a:solidFill>
                  <a:srgbClr val="FFFFFF"/>
                </a:solidFill>
              </a:rPr>
              <a:t>Co to je - terminologie</a:t>
            </a:r>
          </a:p>
        </p:txBody>
      </p:sp>
      <p:sp>
        <p:nvSpPr>
          <p:cNvPr id="3" name="Zástupný obsah 2">
            <a:extLst>
              <a:ext uri="{FF2B5EF4-FFF2-40B4-BE49-F238E27FC236}">
                <a16:creationId xmlns:a16="http://schemas.microsoft.com/office/drawing/2014/main" id="{D4CB5441-F1EF-4140-A853-37E223E60FA0}"/>
              </a:ext>
            </a:extLst>
          </p:cNvPr>
          <p:cNvSpPr>
            <a:spLocks noGrp="1"/>
          </p:cNvSpPr>
          <p:nvPr>
            <p:ph idx="1"/>
          </p:nvPr>
        </p:nvSpPr>
        <p:spPr>
          <a:xfrm>
            <a:off x="1119322" y="470264"/>
            <a:ext cx="10103778" cy="5982788"/>
          </a:xfrm>
        </p:spPr>
        <p:txBody>
          <a:bodyPr anchor="ctr">
            <a:normAutofit/>
          </a:bodyPr>
          <a:lstStyle/>
          <a:p>
            <a:r>
              <a:rPr lang="cs-CZ" sz="2000" i="1" dirty="0"/>
              <a:t>„Vyhoření je stavem tělesného, citového a mentálního vyčerpání, způsobeného dlouhou angažovaností v emocionálně náročných situacích“ </a:t>
            </a:r>
            <a:r>
              <a:rPr lang="cs-CZ" sz="2000" dirty="0"/>
              <a:t>(</a:t>
            </a:r>
            <a:r>
              <a:rPr lang="cs-CZ" sz="2000" dirty="0" err="1"/>
              <a:t>Pinesová</a:t>
            </a:r>
            <a:r>
              <a:rPr lang="cs-CZ" sz="2000" dirty="0"/>
              <a:t>, a kol. 1988, s. 22).</a:t>
            </a:r>
          </a:p>
          <a:p>
            <a:r>
              <a:rPr lang="cs-CZ" sz="2000" i="1" dirty="0"/>
              <a:t>„Vyhoření je postupná ztráta ideálů, energie, smysluplnosti. Je to jev, který prožívají lidé v profesích orientovaných na pomoc druhým lidem, zvláště zdravotníci, sociální pracovníci, soudci a učitelé“ </a:t>
            </a:r>
            <a:r>
              <a:rPr lang="cs-CZ" sz="2000" dirty="0"/>
              <a:t>(</a:t>
            </a:r>
            <a:r>
              <a:rPr lang="cs-CZ" sz="2000" dirty="0" err="1"/>
              <a:t>Edelwich</a:t>
            </a:r>
            <a:r>
              <a:rPr lang="cs-CZ" sz="2000" dirty="0"/>
              <a:t>, a kol. 1980, s. 36). </a:t>
            </a:r>
            <a:r>
              <a:rPr lang="cs-CZ" sz="2000" i="1" dirty="0"/>
              <a:t>„</a:t>
            </a:r>
          </a:p>
          <a:p>
            <a:r>
              <a:rPr lang="cs-CZ" sz="2000" i="1" dirty="0"/>
              <a:t>Vyhoření je proces, který začíná nadměrným a dlouhodobým pracovním vytížením a vede k pocitům napětí, podrážděnosti, vyčerpanosti. Když pracovník tyto příznaky stresu pasívně překoná pomocí emoční indiference, osamocením v zaměstnání a stává se necitlivým, někdy i cynickým a krutým, je proces vedoucí k vyhoření završen“ </a:t>
            </a:r>
            <a:r>
              <a:rPr lang="cs-CZ" sz="2000" dirty="0"/>
              <a:t>(</a:t>
            </a:r>
            <a:r>
              <a:rPr lang="cs-CZ" sz="2000" dirty="0" err="1"/>
              <a:t>Chernis</a:t>
            </a:r>
            <a:r>
              <a:rPr lang="cs-CZ" sz="2000" dirty="0"/>
              <a:t>, 1980, s. 27).</a:t>
            </a:r>
          </a:p>
          <a:p>
            <a:r>
              <a:rPr lang="cs-CZ" sz="2000" i="1" dirty="0"/>
              <a:t>„Vyhoření je proces extrémního emočního a fyzického vyčerpání se současným cynickým, distancovaným postojem a sníženým výkonem jako následkem chronické emoční a mezilidské zátěže při intenzivním nasazením pro jiné lidi“ </a:t>
            </a:r>
            <a:r>
              <a:rPr lang="cs-CZ" sz="2000" dirty="0"/>
              <a:t>(</a:t>
            </a:r>
            <a:r>
              <a:rPr lang="cs-CZ" sz="2000" dirty="0" err="1"/>
              <a:t>Poschkamp</a:t>
            </a:r>
            <a:r>
              <a:rPr lang="cs-CZ" sz="2000" dirty="0"/>
              <a:t>, 2011, s. 11). </a:t>
            </a:r>
          </a:p>
        </p:txBody>
      </p:sp>
    </p:spTree>
    <p:extLst>
      <p:ext uri="{BB962C8B-B14F-4D97-AF65-F5344CB8AC3E}">
        <p14:creationId xmlns:p14="http://schemas.microsoft.com/office/powerpoint/2010/main" val="85111948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602942-3F50-482B-88B2-A0D39806B7B7}"/>
              </a:ext>
            </a:extLst>
          </p:cNvPr>
          <p:cNvSpPr>
            <a:spLocks noGrp="1"/>
          </p:cNvSpPr>
          <p:nvPr>
            <p:ph type="title"/>
          </p:nvPr>
        </p:nvSpPr>
        <p:spPr>
          <a:xfrm>
            <a:off x="594360" y="1209086"/>
            <a:ext cx="3876848" cy="4064925"/>
          </a:xfrm>
        </p:spPr>
        <p:txBody>
          <a:bodyPr anchor="ctr">
            <a:normAutofit/>
          </a:bodyPr>
          <a:lstStyle/>
          <a:p>
            <a:r>
              <a:rPr lang="cs-CZ" sz="5000"/>
              <a:t>Cesta vyhoření</a:t>
            </a:r>
          </a:p>
        </p:txBody>
      </p:sp>
      <p:graphicFrame>
        <p:nvGraphicFramePr>
          <p:cNvPr id="5" name="Zástupný obsah 2">
            <a:extLst>
              <a:ext uri="{FF2B5EF4-FFF2-40B4-BE49-F238E27FC236}">
                <a16:creationId xmlns:a16="http://schemas.microsoft.com/office/drawing/2014/main" id="{921ED2E7-D245-4602-BD61-CE694256A7B9}"/>
              </a:ext>
            </a:extLst>
          </p:cNvPr>
          <p:cNvGraphicFramePr>
            <a:graphicFrameLocks noGrp="1"/>
          </p:cNvGraphicFramePr>
          <p:nvPr>
            <p:ph idx="1"/>
            <p:extLst/>
          </p:nvPr>
        </p:nvGraphicFramePr>
        <p:xfrm>
          <a:off x="5614416" y="457200"/>
          <a:ext cx="6117336" cy="569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077064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BDD720-75F0-499A-8A86-501A9849D640}"/>
              </a:ext>
            </a:extLst>
          </p:cNvPr>
          <p:cNvSpPr>
            <a:spLocks noGrp="1"/>
          </p:cNvSpPr>
          <p:nvPr>
            <p:ph type="title"/>
          </p:nvPr>
        </p:nvSpPr>
        <p:spPr>
          <a:xfrm>
            <a:off x="519545" y="621792"/>
            <a:ext cx="5181503" cy="5504688"/>
          </a:xfrm>
        </p:spPr>
        <p:txBody>
          <a:bodyPr>
            <a:normAutofit/>
          </a:bodyPr>
          <a:lstStyle/>
          <a:p>
            <a:r>
              <a:rPr lang="cs-CZ" sz="4800"/>
              <a:t>Predispozice </a:t>
            </a:r>
          </a:p>
        </p:txBody>
      </p:sp>
      <p:graphicFrame>
        <p:nvGraphicFramePr>
          <p:cNvPr id="5" name="Zástupný obsah 2">
            <a:extLst>
              <a:ext uri="{FF2B5EF4-FFF2-40B4-BE49-F238E27FC236}">
                <a16:creationId xmlns:a16="http://schemas.microsoft.com/office/drawing/2014/main" id="{0524BEB1-6C3C-4B6F-9EBB-F280B70A0410}"/>
              </a:ext>
            </a:extLst>
          </p:cNvPr>
          <p:cNvGraphicFramePr>
            <a:graphicFrameLocks noGrp="1"/>
          </p:cNvGraphicFramePr>
          <p:nvPr>
            <p:ph idx="1"/>
            <p:extLst/>
          </p:nvPr>
        </p:nvGraphicFramePr>
        <p:xfrm>
          <a:off x="6099048" y="621792"/>
          <a:ext cx="525780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174113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2ACAE9-073D-463E-A9E6-445EB560E674}"/>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4700" kern="1200" dirty="0" err="1">
                <a:solidFill>
                  <a:srgbClr val="FFFFFF"/>
                </a:solidFill>
                <a:latin typeface="+mj-lt"/>
                <a:ea typeface="+mj-ea"/>
                <a:cs typeface="+mj-cs"/>
              </a:rPr>
              <a:t>Prevence</a:t>
            </a:r>
            <a:r>
              <a:rPr lang="en-US" sz="4700" kern="1200" dirty="0">
                <a:solidFill>
                  <a:srgbClr val="FFFFFF"/>
                </a:solidFill>
                <a:latin typeface="+mj-lt"/>
                <a:ea typeface="+mj-ea"/>
                <a:cs typeface="+mj-cs"/>
              </a:rPr>
              <a:t> – </a:t>
            </a:r>
            <a:r>
              <a:rPr lang="en-US" sz="4700" kern="1200" dirty="0" err="1">
                <a:solidFill>
                  <a:srgbClr val="FFFFFF"/>
                </a:solidFill>
                <a:latin typeface="+mj-lt"/>
                <a:ea typeface="+mj-ea"/>
                <a:cs typeface="+mj-cs"/>
              </a:rPr>
              <a:t>práce</a:t>
            </a:r>
            <a:r>
              <a:rPr lang="en-US" sz="4700" kern="1200" dirty="0">
                <a:solidFill>
                  <a:srgbClr val="FFFFFF"/>
                </a:solidFill>
                <a:latin typeface="+mj-lt"/>
                <a:ea typeface="+mj-ea"/>
                <a:cs typeface="+mj-cs"/>
              </a:rPr>
              <a:t> s </a:t>
            </a:r>
            <a:r>
              <a:rPr lang="en-US" sz="4700" kern="1200" dirty="0" err="1">
                <a:solidFill>
                  <a:srgbClr val="FFFFFF"/>
                </a:solidFill>
                <a:latin typeface="+mj-lt"/>
                <a:ea typeface="+mj-ea"/>
                <a:cs typeface="+mj-cs"/>
              </a:rPr>
              <a:t>emocemi</a:t>
            </a:r>
            <a:r>
              <a:rPr lang="en-US" sz="4700" kern="1200" dirty="0">
                <a:solidFill>
                  <a:srgbClr val="FFFFFF"/>
                </a:solidFill>
                <a:latin typeface="+mj-lt"/>
                <a:ea typeface="+mj-ea"/>
                <a:cs typeface="+mj-cs"/>
              </a:rPr>
              <a:t>, </a:t>
            </a:r>
            <a:r>
              <a:rPr lang="en-US" sz="4700" kern="1200" dirty="0" err="1">
                <a:solidFill>
                  <a:srgbClr val="FFFFFF"/>
                </a:solidFill>
                <a:latin typeface="+mj-lt"/>
                <a:ea typeface="+mj-ea"/>
                <a:cs typeface="+mj-cs"/>
              </a:rPr>
              <a:t>zvyšování</a:t>
            </a:r>
            <a:r>
              <a:rPr lang="en-US" sz="4700" kern="1200" dirty="0">
                <a:solidFill>
                  <a:srgbClr val="FFFFFF"/>
                </a:solidFill>
                <a:latin typeface="+mj-lt"/>
                <a:ea typeface="+mj-ea"/>
                <a:cs typeface="+mj-cs"/>
              </a:rPr>
              <a:t> </a:t>
            </a:r>
            <a:r>
              <a:rPr lang="en-US" sz="4700" kern="1200" dirty="0" err="1">
                <a:solidFill>
                  <a:srgbClr val="FFFFFF"/>
                </a:solidFill>
                <a:latin typeface="+mj-lt"/>
                <a:ea typeface="+mj-ea"/>
                <a:cs typeface="+mj-cs"/>
              </a:rPr>
              <a:t>odolnosti</a:t>
            </a:r>
            <a:endParaRPr lang="en-US" sz="4700" kern="1200" dirty="0">
              <a:solidFill>
                <a:srgbClr val="FFFFFF"/>
              </a:solidFill>
              <a:latin typeface="+mj-lt"/>
              <a:ea typeface="+mj-ea"/>
              <a:cs typeface="+mj-cs"/>
            </a:endParaRPr>
          </a:p>
        </p:txBody>
      </p:sp>
    </p:spTree>
    <p:extLst>
      <p:ext uri="{BB962C8B-B14F-4D97-AF65-F5344CB8AC3E}">
        <p14:creationId xmlns:p14="http://schemas.microsoft.com/office/powerpoint/2010/main" val="158765642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9DF554-CE97-4140-A7A6-06F504ADDEC4}"/>
              </a:ext>
            </a:extLst>
          </p:cNvPr>
          <p:cNvSpPr>
            <a:spLocks noGrp="1"/>
          </p:cNvSpPr>
          <p:nvPr>
            <p:ph type="title"/>
          </p:nvPr>
        </p:nvSpPr>
        <p:spPr>
          <a:xfrm>
            <a:off x="686834" y="1153572"/>
            <a:ext cx="3200400" cy="4461163"/>
          </a:xfrm>
        </p:spPr>
        <p:txBody>
          <a:bodyPr>
            <a:normAutofit/>
          </a:bodyPr>
          <a:lstStyle/>
          <a:p>
            <a:r>
              <a:rPr lang="cs-CZ">
                <a:solidFill>
                  <a:srgbClr val="FFFFFF"/>
                </a:solidFill>
              </a:rPr>
              <a:t>Emoce a jejich význam v Burnoutu</a:t>
            </a:r>
          </a:p>
        </p:txBody>
      </p:sp>
      <p:sp>
        <p:nvSpPr>
          <p:cNvPr id="3" name="Zástupný obsah 2">
            <a:extLst>
              <a:ext uri="{FF2B5EF4-FFF2-40B4-BE49-F238E27FC236}">
                <a16:creationId xmlns:a16="http://schemas.microsoft.com/office/drawing/2014/main" id="{F11EB330-ED4A-4A20-AF2A-C9CBC29D660E}"/>
              </a:ext>
            </a:extLst>
          </p:cNvPr>
          <p:cNvSpPr>
            <a:spLocks noGrp="1"/>
          </p:cNvSpPr>
          <p:nvPr>
            <p:ph idx="1"/>
          </p:nvPr>
        </p:nvSpPr>
        <p:spPr>
          <a:xfrm>
            <a:off x="509452" y="591344"/>
            <a:ext cx="10844348" cy="5585619"/>
          </a:xfrm>
        </p:spPr>
        <p:txBody>
          <a:bodyPr anchor="ctr">
            <a:normAutofit lnSpcReduction="10000"/>
          </a:bodyPr>
          <a:lstStyle/>
          <a:p>
            <a:r>
              <a:rPr lang="cs-CZ" dirty="0"/>
              <a:t>Strach</a:t>
            </a:r>
          </a:p>
          <a:p>
            <a:r>
              <a:rPr lang="cs-CZ" dirty="0"/>
              <a:t>vztek</a:t>
            </a:r>
          </a:p>
          <a:p>
            <a:r>
              <a:rPr lang="cs-CZ" dirty="0"/>
              <a:t>Radost</a:t>
            </a:r>
          </a:p>
          <a:p>
            <a:r>
              <a:rPr lang="cs-CZ" dirty="0"/>
              <a:t>smutek</a:t>
            </a:r>
          </a:p>
          <a:p>
            <a:r>
              <a:rPr lang="cs-CZ" dirty="0"/>
              <a:t>údiv</a:t>
            </a:r>
          </a:p>
          <a:p>
            <a:r>
              <a:rPr lang="cs-CZ" dirty="0"/>
              <a:t>hnus </a:t>
            </a:r>
          </a:p>
          <a:p>
            <a:pPr marL="0" indent="0">
              <a:buNone/>
            </a:pPr>
            <a:endParaRPr lang="cs-CZ" dirty="0"/>
          </a:p>
          <a:p>
            <a:r>
              <a:rPr lang="cs-CZ" dirty="0"/>
              <a:t>signál – vyvolává emoční odpověď</a:t>
            </a:r>
          </a:p>
          <a:p>
            <a:r>
              <a:rPr lang="cs-CZ" dirty="0"/>
              <a:t>emoce jsou nakažlivé – přenos emocí </a:t>
            </a:r>
          </a:p>
          <a:p>
            <a:r>
              <a:rPr lang="cs-CZ" dirty="0"/>
              <a:t>naše tělo vnímá dříve než my sami, že se blíží průšvih.</a:t>
            </a:r>
          </a:p>
          <a:p>
            <a:r>
              <a:rPr lang="cs-CZ" dirty="0"/>
              <a:t>emoce jsou prvním signálem ohrožení</a:t>
            </a:r>
          </a:p>
          <a:p>
            <a:endParaRPr lang="cs-CZ" dirty="0"/>
          </a:p>
        </p:txBody>
      </p:sp>
    </p:spTree>
    <p:extLst>
      <p:ext uri="{BB962C8B-B14F-4D97-AF65-F5344CB8AC3E}">
        <p14:creationId xmlns:p14="http://schemas.microsoft.com/office/powerpoint/2010/main" val="419684223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0C8C79-1687-4714-A968-ABC1803CD406}"/>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a:solidFill>
                  <a:srgbClr val="FFFFFF"/>
                </a:solidFill>
              </a:rPr>
              <a:t>Kde cítím příznaky</a:t>
            </a:r>
          </a:p>
        </p:txBody>
      </p:sp>
      <p:pic>
        <p:nvPicPr>
          <p:cNvPr id="4" name="obrázek 3">
            <a:extLst>
              <a:ext uri="{FF2B5EF4-FFF2-40B4-BE49-F238E27FC236}">
                <a16:creationId xmlns:a16="http://schemas.microsoft.com/office/drawing/2014/main" id="{4A406F59-8B70-4B43-9674-91C59371D551}"/>
              </a:ext>
            </a:extLst>
          </p:cNvPr>
          <p:cNvPicPr>
            <a:picLocks noGrp="1"/>
          </p:cNvPicPr>
          <p:nvPr>
            <p:ph idx="1"/>
          </p:nvPr>
        </p:nvPicPr>
        <p:blipFill rotWithShape="1">
          <a:blip r:embed="rId2">
            <a:extLst>
              <a:ext uri="{28A0092B-C50C-407E-A947-70E740481C1C}">
                <a14:useLocalDpi xmlns:a14="http://schemas.microsoft.com/office/drawing/2010/main" val="0"/>
              </a:ext>
            </a:extLst>
          </a:blip>
          <a:srcRect t="3996" b="10765"/>
          <a:stretch/>
        </p:blipFill>
        <p:spPr bwMode="auto">
          <a:xfrm>
            <a:off x="679268" y="618681"/>
            <a:ext cx="7798525" cy="5364108"/>
          </a:xfrm>
          <a:prstGeom prst="rect">
            <a:avLst/>
          </a:prstGeom>
          <a:noFill/>
          <a:effectLst/>
        </p:spPr>
      </p:pic>
    </p:spTree>
    <p:extLst>
      <p:ext uri="{BB962C8B-B14F-4D97-AF65-F5344CB8AC3E}">
        <p14:creationId xmlns:p14="http://schemas.microsoft.com/office/powerpoint/2010/main" val="23395884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Manipulativní techniky prodejců a poradců</a:t>
            </a:r>
          </a:p>
        </p:txBody>
      </p:sp>
      <p:sp>
        <p:nvSpPr>
          <p:cNvPr id="3" name="Zástupný symbol pro obsah 2"/>
          <p:cNvSpPr>
            <a:spLocks noGrp="1"/>
          </p:cNvSpPr>
          <p:nvPr>
            <p:ph idx="1"/>
          </p:nvPr>
        </p:nvSpPr>
        <p:spPr/>
        <p:txBody>
          <a:bodyPr/>
          <a:lstStyle/>
          <a:p>
            <a:pPr marL="0" indent="0">
              <a:buNone/>
            </a:pPr>
            <a:r>
              <a:rPr lang="cs-CZ" b="1" dirty="0"/>
              <a:t>Smlouva či další ujednání na webu</a:t>
            </a:r>
            <a:endParaRPr lang="cs-CZ" dirty="0"/>
          </a:p>
          <a:p>
            <a:r>
              <a:rPr lang="cs-CZ" dirty="0"/>
              <a:t>Některé společnosti co nabízejí úvěry (zejména na </a:t>
            </a:r>
            <a:r>
              <a:rPr lang="cs-CZ" dirty="0" err="1"/>
              <a:t>sms</a:t>
            </a:r>
            <a:r>
              <a:rPr lang="cs-CZ" dirty="0"/>
              <a:t> a internetu), využívají možnost uvedení celé smlouvy nebo jejich detailů (např. ceník služeb), na webových stránkách. </a:t>
            </a:r>
            <a:endParaRPr lang="cs-CZ" dirty="0" smtClean="0"/>
          </a:p>
          <a:p>
            <a:r>
              <a:rPr lang="cs-CZ" dirty="0" smtClean="0"/>
              <a:t>Doporučujeme </a:t>
            </a:r>
            <a:r>
              <a:rPr lang="cs-CZ" dirty="0"/>
              <a:t>si nejprve všechny dokumenty prostudovat, neboť mohou takové dokumenty zahrnovat pro vás nečekané důsledky. Přestože se tištěná část co podepisujete zdá být v pořádku.</a:t>
            </a:r>
          </a:p>
          <a:p>
            <a:endParaRPr lang="cs-CZ" dirty="0"/>
          </a:p>
        </p:txBody>
      </p:sp>
    </p:spTree>
    <p:extLst>
      <p:ext uri="{BB962C8B-B14F-4D97-AF65-F5344CB8AC3E}">
        <p14:creationId xmlns:p14="http://schemas.microsoft.com/office/powerpoint/2010/main" val="241171011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2106E3-1FA1-4213-94C0-5FF395CEA431}"/>
              </a:ext>
            </a:extLst>
          </p:cNvPr>
          <p:cNvSpPr>
            <a:spLocks noGrp="1"/>
          </p:cNvSpPr>
          <p:nvPr>
            <p:ph type="title"/>
          </p:nvPr>
        </p:nvSpPr>
        <p:spPr>
          <a:xfrm>
            <a:off x="686834" y="1153572"/>
            <a:ext cx="3200400" cy="4461163"/>
          </a:xfrm>
        </p:spPr>
        <p:txBody>
          <a:bodyPr>
            <a:normAutofit/>
          </a:bodyPr>
          <a:lstStyle/>
          <a:p>
            <a:r>
              <a:rPr lang="cs-CZ" b="1">
                <a:solidFill>
                  <a:srgbClr val="FFFFFF"/>
                </a:solidFill>
              </a:rPr>
              <a:t>Fyziologické příznaky stresu</a:t>
            </a:r>
            <a:endParaRPr lang="cs-CZ">
              <a:solidFill>
                <a:srgbClr val="FFFFFF"/>
              </a:solidFill>
            </a:endParaRPr>
          </a:p>
        </p:txBody>
      </p:sp>
      <p:sp>
        <p:nvSpPr>
          <p:cNvPr id="3" name="Zástupný obsah 2">
            <a:extLst>
              <a:ext uri="{FF2B5EF4-FFF2-40B4-BE49-F238E27FC236}">
                <a16:creationId xmlns:a16="http://schemas.microsoft.com/office/drawing/2014/main" id="{19BAA5B6-F81D-4F3F-B5CA-50D1DA81037E}"/>
              </a:ext>
            </a:extLst>
          </p:cNvPr>
          <p:cNvSpPr>
            <a:spLocks noGrp="1"/>
          </p:cNvSpPr>
          <p:nvPr>
            <p:ph idx="1"/>
          </p:nvPr>
        </p:nvSpPr>
        <p:spPr>
          <a:xfrm>
            <a:off x="862150" y="319088"/>
            <a:ext cx="10491650" cy="6219824"/>
          </a:xfrm>
        </p:spPr>
        <p:txBody>
          <a:bodyPr anchor="ctr">
            <a:normAutofit/>
          </a:bodyPr>
          <a:lstStyle/>
          <a:p>
            <a:pPr marL="0" indent="0">
              <a:buNone/>
            </a:pPr>
            <a:r>
              <a:rPr lang="cs-CZ" sz="2200" dirty="0"/>
              <a:t>Každá nemoc má svůj životní příběh – Chvála, </a:t>
            </a:r>
            <a:r>
              <a:rPr lang="cs-CZ" sz="2200" dirty="0" err="1"/>
              <a:t>Trapková</a:t>
            </a:r>
            <a:endParaRPr lang="cs-CZ" sz="2200" dirty="0"/>
          </a:p>
          <a:p>
            <a:r>
              <a:rPr lang="cs-CZ" sz="2200" dirty="0"/>
              <a:t>bušení srdce (palpitace) – vnímání zrychlené, nepravidelné a silnější činnosti srdce;</a:t>
            </a:r>
          </a:p>
          <a:p>
            <a:r>
              <a:rPr lang="cs-CZ" sz="2200" dirty="0"/>
              <a:t>bolest a sevření za hrudní kostí;</a:t>
            </a:r>
          </a:p>
          <a:p>
            <a:r>
              <a:rPr lang="cs-CZ" sz="2200" dirty="0"/>
              <a:t>nechutenství a plynatost v břišní oblasti;</a:t>
            </a:r>
          </a:p>
          <a:p>
            <a:r>
              <a:rPr lang="cs-CZ" sz="2200" dirty="0"/>
              <a:t>křečovité, svírající bolesti v dolní části břicha a průjem;</a:t>
            </a:r>
          </a:p>
          <a:p>
            <a:r>
              <a:rPr lang="cs-CZ" sz="2200" dirty="0"/>
              <a:t>časté nucení k močení;</a:t>
            </a:r>
          </a:p>
          <a:p>
            <a:r>
              <a:rPr lang="cs-CZ" sz="2200" dirty="0"/>
              <a:t>sexuální impotence, nebo nedostatek sexuální touhy;</a:t>
            </a:r>
          </a:p>
          <a:p>
            <a:r>
              <a:rPr lang="cs-CZ" sz="2200" dirty="0"/>
              <a:t>změna menstruačního cyklu;</a:t>
            </a:r>
          </a:p>
          <a:p>
            <a:r>
              <a:rPr lang="cs-CZ" sz="2200" dirty="0"/>
              <a:t>bodavé, řezavé a palčivé pocity v rukou a nohou;</a:t>
            </a:r>
          </a:p>
          <a:p>
            <a:r>
              <a:rPr lang="cs-CZ" sz="2200" dirty="0"/>
              <a:t>svalové napětí v krční oblasti a v dolní části páteře, často spojené s bolestmi v těchto částech těla;</a:t>
            </a:r>
          </a:p>
          <a:p>
            <a:r>
              <a:rPr lang="cs-CZ" sz="2200" dirty="0"/>
              <a:t>úporné bolesti hlavy – často začínající v krční oblasti a rozšiřující se vpřed</a:t>
            </a:r>
          </a:p>
          <a:p>
            <a:r>
              <a:rPr lang="cs-CZ" sz="2200" dirty="0"/>
              <a:t>nepříjemné pocity v krku (jako kdybychom měli v krku knedlík, pocit sucha);</a:t>
            </a:r>
          </a:p>
          <a:p>
            <a:r>
              <a:rPr lang="cs-CZ" sz="2200" dirty="0"/>
              <a:t>dvojité vidění a obtížné soustředění pohledu očí na jeden bod (tzv. fokusace).</a:t>
            </a:r>
          </a:p>
          <a:p>
            <a:endParaRPr lang="cs-CZ" sz="1300" dirty="0"/>
          </a:p>
        </p:txBody>
      </p:sp>
    </p:spTree>
    <p:extLst>
      <p:ext uri="{BB962C8B-B14F-4D97-AF65-F5344CB8AC3E}">
        <p14:creationId xmlns:p14="http://schemas.microsoft.com/office/powerpoint/2010/main" val="239262109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C50DCD-2C7A-4FD9-A5B6-88A6442600A6}"/>
              </a:ext>
            </a:extLst>
          </p:cNvPr>
          <p:cNvSpPr>
            <a:spLocks noGrp="1"/>
          </p:cNvSpPr>
          <p:nvPr>
            <p:ph type="title"/>
          </p:nvPr>
        </p:nvSpPr>
        <p:spPr>
          <a:xfrm>
            <a:off x="686834" y="1153572"/>
            <a:ext cx="3200400" cy="4461163"/>
          </a:xfrm>
        </p:spPr>
        <p:txBody>
          <a:bodyPr>
            <a:normAutofit/>
          </a:bodyPr>
          <a:lstStyle/>
          <a:p>
            <a:r>
              <a:rPr lang="cs-CZ" b="1">
                <a:solidFill>
                  <a:srgbClr val="FFFFFF"/>
                </a:solidFill>
              </a:rPr>
              <a:t>Emocionální příznaky stresu</a:t>
            </a:r>
            <a:endParaRPr lang="cs-CZ">
              <a:solidFill>
                <a:srgbClr val="FFFFFF"/>
              </a:solidFill>
            </a:endParaRPr>
          </a:p>
        </p:txBody>
      </p:sp>
      <p:sp>
        <p:nvSpPr>
          <p:cNvPr id="3" name="Zástupný obsah 2">
            <a:extLst>
              <a:ext uri="{FF2B5EF4-FFF2-40B4-BE49-F238E27FC236}">
                <a16:creationId xmlns:a16="http://schemas.microsoft.com/office/drawing/2014/main" id="{44784B50-0D33-4BDD-92F1-E1BFB32BFF94}"/>
              </a:ext>
            </a:extLst>
          </p:cNvPr>
          <p:cNvSpPr>
            <a:spLocks noGrp="1"/>
          </p:cNvSpPr>
          <p:nvPr>
            <p:ph idx="1"/>
          </p:nvPr>
        </p:nvSpPr>
        <p:spPr>
          <a:xfrm>
            <a:off x="686834" y="591344"/>
            <a:ext cx="10666965" cy="5585619"/>
          </a:xfrm>
        </p:spPr>
        <p:txBody>
          <a:bodyPr anchor="ctr">
            <a:normAutofit/>
          </a:bodyPr>
          <a:lstStyle/>
          <a:p>
            <a:r>
              <a:rPr lang="cs-CZ" sz="2000" dirty="0"/>
              <a:t>prožitky strachu, beznaděje a pocitů bezmoci, které se manifestují:</a:t>
            </a:r>
          </a:p>
          <a:p>
            <a:r>
              <a:rPr lang="cs-CZ" sz="2000" dirty="0"/>
              <a:t>prudkými změnami nálad (od radosti ke smutku a naopak);</a:t>
            </a:r>
          </a:p>
          <a:p>
            <a:r>
              <a:rPr lang="cs-CZ" sz="2000" dirty="0"/>
              <a:t>nadměrným trápení se věcmi, které zdaleka nejsou tak důležité;</a:t>
            </a:r>
          </a:p>
          <a:p>
            <a:r>
              <a:rPr lang="cs-CZ" sz="2000" dirty="0"/>
              <a:t>neschopností projevit emocionální náklonnost, sympatizování s druhými lidmi;</a:t>
            </a:r>
          </a:p>
          <a:p>
            <a:r>
              <a:rPr lang="cs-CZ" sz="2000" dirty="0"/>
              <a:t>nadměrnými starostmi o vlastní zdravotní stav a fyzický vzhled;</a:t>
            </a:r>
          </a:p>
          <a:p>
            <a:r>
              <a:rPr lang="cs-CZ" sz="2000" dirty="0"/>
              <a:t>nadměrným sněním a stažením se ze sociálního styku, omezením kontaktů s lidmi;</a:t>
            </a:r>
          </a:p>
          <a:p>
            <a:r>
              <a:rPr lang="cs-CZ" sz="2000" dirty="0"/>
              <a:t>nadměrným pocitem únavy a obtížemi při soustředění;</a:t>
            </a:r>
          </a:p>
          <a:p>
            <a:r>
              <a:rPr lang="cs-CZ" sz="2000" dirty="0"/>
              <a:t>zvýšenou podrážděností, popudlivostí a úzkostí.</a:t>
            </a:r>
          </a:p>
          <a:p>
            <a:endParaRPr lang="cs-CZ" sz="2000" dirty="0"/>
          </a:p>
        </p:txBody>
      </p:sp>
    </p:spTree>
    <p:extLst>
      <p:ext uri="{BB962C8B-B14F-4D97-AF65-F5344CB8AC3E}">
        <p14:creationId xmlns:p14="http://schemas.microsoft.com/office/powerpoint/2010/main" val="853909376"/>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7C12EB-B04C-40FA-9A36-9B2BCEF57B8E}"/>
              </a:ext>
            </a:extLst>
          </p:cNvPr>
          <p:cNvSpPr>
            <a:spLocks noGrp="1"/>
          </p:cNvSpPr>
          <p:nvPr>
            <p:ph type="title"/>
          </p:nvPr>
        </p:nvSpPr>
        <p:spPr>
          <a:xfrm>
            <a:off x="686834" y="1153572"/>
            <a:ext cx="3200400" cy="4461163"/>
          </a:xfrm>
        </p:spPr>
        <p:txBody>
          <a:bodyPr>
            <a:normAutofit/>
          </a:bodyPr>
          <a:lstStyle/>
          <a:p>
            <a:r>
              <a:rPr lang="cs-CZ" b="1">
                <a:solidFill>
                  <a:srgbClr val="FFFFFF"/>
                </a:solidFill>
              </a:rPr>
              <a:t>Behaviorální příznaky stresu</a:t>
            </a:r>
            <a:endParaRPr lang="cs-CZ">
              <a:solidFill>
                <a:srgbClr val="FFFFFF"/>
              </a:solidFill>
            </a:endParaRPr>
          </a:p>
        </p:txBody>
      </p:sp>
      <p:sp>
        <p:nvSpPr>
          <p:cNvPr id="3" name="Zástupný obsah 2">
            <a:extLst>
              <a:ext uri="{FF2B5EF4-FFF2-40B4-BE49-F238E27FC236}">
                <a16:creationId xmlns:a16="http://schemas.microsoft.com/office/drawing/2014/main" id="{F91ED2D9-08AF-4290-A53D-517908A942E2}"/>
              </a:ext>
            </a:extLst>
          </p:cNvPr>
          <p:cNvSpPr>
            <a:spLocks noGrp="1"/>
          </p:cNvSpPr>
          <p:nvPr>
            <p:ph idx="1"/>
          </p:nvPr>
        </p:nvSpPr>
        <p:spPr>
          <a:xfrm>
            <a:off x="927464" y="591344"/>
            <a:ext cx="10426336" cy="6096839"/>
          </a:xfrm>
        </p:spPr>
        <p:txBody>
          <a:bodyPr anchor="ctr">
            <a:normAutofit/>
          </a:bodyPr>
          <a:lstStyle/>
          <a:p>
            <a:r>
              <a:rPr lang="cs-CZ" sz="2200" dirty="0"/>
              <a:t>nerozhodností a do značné míry i nerozumnými nářky (bědování);</a:t>
            </a:r>
          </a:p>
          <a:p>
            <a:r>
              <a:rPr lang="cs-CZ" sz="2200" dirty="0"/>
              <a:t>zvýšenou náchylností k nemocem, pomalým uzdravováním po nemoci,</a:t>
            </a:r>
          </a:p>
          <a:p>
            <a:r>
              <a:rPr lang="cs-CZ" sz="2200" dirty="0"/>
              <a:t>po nehodách a úrazech;</a:t>
            </a:r>
          </a:p>
          <a:p>
            <a:r>
              <a:rPr lang="cs-CZ" sz="2200" dirty="0"/>
              <a:t>sklonem ke zvýšené osobní nehodovosti a nepozornému řízení auta;</a:t>
            </a:r>
          </a:p>
          <a:p>
            <a:r>
              <a:rPr lang="cs-CZ" sz="2200" dirty="0"/>
              <a:t>zhoršenou kvalitou práce, snahou vyhnout se úkolům, výmluvy, vyhýbání se odpovědnosti i častějším podváděním;</a:t>
            </a:r>
          </a:p>
          <a:p>
            <a:r>
              <a:rPr lang="cs-CZ" sz="2200" dirty="0"/>
              <a:t>zvýšeným množstvím vykouřených cigaret za den;</a:t>
            </a:r>
          </a:p>
          <a:p>
            <a:r>
              <a:rPr lang="cs-CZ" sz="2200" dirty="0"/>
              <a:t>zvýšenou konzumací alkoholických nápojů;</a:t>
            </a:r>
          </a:p>
          <a:p>
            <a:r>
              <a:rPr lang="cs-CZ" sz="2200" dirty="0"/>
              <a:t>větší závislostí na drogách, zvýšeným množstvím tablet na uklidnění a léků na spaní;</a:t>
            </a:r>
          </a:p>
          <a:p>
            <a:r>
              <a:rPr lang="cs-CZ" sz="2200" dirty="0"/>
              <a:t>ztrátou chuti k jídlu nebo naopak přejídáním;</a:t>
            </a:r>
          </a:p>
          <a:p>
            <a:r>
              <a:rPr lang="cs-CZ" sz="2200" dirty="0"/>
              <a:t>změněnou denního rytmu – problémem s usínáním, dlouhým nočním bděním</a:t>
            </a:r>
          </a:p>
          <a:p>
            <a:r>
              <a:rPr lang="cs-CZ" sz="2200" dirty="0"/>
              <a:t>a pak pozdním vstáváním s pocitem velké únavy;</a:t>
            </a:r>
          </a:p>
          <a:p>
            <a:r>
              <a:rPr lang="cs-CZ" sz="2200" dirty="0"/>
              <a:t>sníženým množství vykonané práce a zvýšenou nekvalitností práce.</a:t>
            </a:r>
          </a:p>
          <a:p>
            <a:endParaRPr lang="cs-CZ" sz="1500" dirty="0"/>
          </a:p>
        </p:txBody>
      </p:sp>
    </p:spTree>
    <p:extLst>
      <p:ext uri="{BB962C8B-B14F-4D97-AF65-F5344CB8AC3E}">
        <p14:creationId xmlns:p14="http://schemas.microsoft.com/office/powerpoint/2010/main" val="68068128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10E879-B275-48B7-88E8-32196A0F38D5}"/>
              </a:ext>
            </a:extLst>
          </p:cNvPr>
          <p:cNvSpPr>
            <a:spLocks noGrp="1"/>
          </p:cNvSpPr>
          <p:nvPr>
            <p:ph type="title"/>
          </p:nvPr>
        </p:nvSpPr>
        <p:spPr>
          <a:xfrm>
            <a:off x="1179226" y="826680"/>
            <a:ext cx="9833548" cy="1325563"/>
          </a:xfrm>
        </p:spPr>
        <p:txBody>
          <a:bodyPr>
            <a:normAutofit/>
          </a:bodyPr>
          <a:lstStyle/>
          <a:p>
            <a:pPr algn="ctr"/>
            <a:r>
              <a:rPr lang="cs-CZ" sz="4000" dirty="0"/>
              <a:t>První pomoc</a:t>
            </a:r>
            <a:br>
              <a:rPr lang="cs-CZ" sz="4000" dirty="0"/>
            </a:br>
            <a:r>
              <a:rPr lang="cs-CZ" sz="4000" dirty="0"/>
              <a:t>nácvik</a:t>
            </a:r>
          </a:p>
        </p:txBody>
      </p:sp>
      <p:graphicFrame>
        <p:nvGraphicFramePr>
          <p:cNvPr id="14" name="Zástupný obsah 2">
            <a:extLst>
              <a:ext uri="{FF2B5EF4-FFF2-40B4-BE49-F238E27FC236}">
                <a16:creationId xmlns:a16="http://schemas.microsoft.com/office/drawing/2014/main" id="{A0C8B5AB-BD75-47C2-AA7C-50557825DEC2}"/>
              </a:ext>
            </a:extLst>
          </p:cNvPr>
          <p:cNvGraphicFramePr>
            <a:graphicFrameLocks noGrp="1"/>
          </p:cNvGraphicFramePr>
          <p:nvPr>
            <p:ph idx="1"/>
            <p:extLst/>
          </p:nvPr>
        </p:nvGraphicFramePr>
        <p:xfrm>
          <a:off x="1036320" y="2899956"/>
          <a:ext cx="10119360" cy="31313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0067402"/>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E8BD49-088D-4F91-82D0-9977C30056E5}"/>
              </a:ext>
            </a:extLst>
          </p:cNvPr>
          <p:cNvSpPr>
            <a:spLocks noGrp="1"/>
          </p:cNvSpPr>
          <p:nvPr>
            <p:ph type="title"/>
          </p:nvPr>
        </p:nvSpPr>
        <p:spPr>
          <a:xfrm>
            <a:off x="535020" y="685800"/>
            <a:ext cx="2780271" cy="5105400"/>
          </a:xfrm>
        </p:spPr>
        <p:txBody>
          <a:bodyPr>
            <a:normAutofit/>
          </a:bodyPr>
          <a:lstStyle/>
          <a:p>
            <a:r>
              <a:rPr lang="cs-CZ" sz="4000" dirty="0"/>
              <a:t>Supervize a intervize</a:t>
            </a:r>
          </a:p>
        </p:txBody>
      </p:sp>
      <p:graphicFrame>
        <p:nvGraphicFramePr>
          <p:cNvPr id="5" name="Zástupný obsah 2">
            <a:extLst>
              <a:ext uri="{FF2B5EF4-FFF2-40B4-BE49-F238E27FC236}">
                <a16:creationId xmlns:a16="http://schemas.microsoft.com/office/drawing/2014/main" id="{EA8D8FED-1E47-401F-BF4F-0982D699239F}"/>
              </a:ext>
            </a:extLst>
          </p:cNvPr>
          <p:cNvGraphicFramePr>
            <a:graphicFrameLocks noGrp="1"/>
          </p:cNvGraphicFramePr>
          <p:nvPr>
            <p:ph idx="1"/>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616141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42F26F6C-9EE5-4E22-B9C2-49F6424A70AF}"/>
              </a:ext>
            </a:extLst>
          </p:cNvPr>
          <p:cNvSpPr>
            <a:spLocks noGrp="1"/>
          </p:cNvSpPr>
          <p:nvPr>
            <p:ph idx="1"/>
          </p:nvPr>
        </p:nvSpPr>
        <p:spPr>
          <a:xfrm>
            <a:off x="838200" y="591344"/>
            <a:ext cx="10515600" cy="5585619"/>
          </a:xfrm>
        </p:spPr>
        <p:txBody>
          <a:bodyPr>
            <a:normAutofit/>
          </a:bodyPr>
          <a:lstStyle/>
          <a:p>
            <a:pPr lvl="0" fontAlgn="base"/>
            <a:r>
              <a:rPr lang="cs-CZ" sz="2200" dirty="0">
                <a:effectLst>
                  <a:outerShdw sx="0" sy="0">
                    <a:srgbClr val="000000"/>
                  </a:outerShdw>
                </a:effectLst>
              </a:rPr>
              <a:t>Nevědomé složky mysli existují a ovlivňují proces supervize.</a:t>
            </a:r>
          </a:p>
          <a:p>
            <a:pPr lvl="0" fontAlgn="base"/>
            <a:r>
              <a:rPr lang="cs-CZ" sz="2200" dirty="0">
                <a:effectLst>
                  <a:outerShdw sx="0" sy="0">
                    <a:srgbClr val="000000"/>
                  </a:outerShdw>
                </a:effectLst>
              </a:rPr>
              <a:t>Nemusíme vždy rozumět všemu, co se při supervizi děje, pokud přijmeme možnost „já nevím“, stane se cennou součástí procesu.</a:t>
            </a:r>
          </a:p>
          <a:p>
            <a:pPr lvl="0" fontAlgn="base"/>
            <a:r>
              <a:rPr lang="cs-CZ" sz="2200" dirty="0">
                <a:effectLst>
                  <a:outerShdw sx="0" sy="0">
                    <a:srgbClr val="000000"/>
                  </a:outerShdw>
                </a:effectLst>
              </a:rPr>
              <a:t>Aby byla supervize cenná, musí být objevná. Není vždy nezbytné okamžitě konat a řešit. </a:t>
            </a:r>
          </a:p>
          <a:p>
            <a:pPr lvl="0" fontAlgn="base"/>
            <a:r>
              <a:rPr lang="cs-CZ" sz="2200" dirty="0">
                <a:effectLst>
                  <a:outerShdw sx="0" sy="0">
                    <a:srgbClr val="000000"/>
                  </a:outerShdw>
                </a:effectLst>
              </a:rPr>
              <a:t>Pouhý fakt, že supervizor a </a:t>
            </a:r>
            <a:r>
              <a:rPr lang="cs-CZ" sz="2200" dirty="0" err="1">
                <a:effectLst>
                  <a:outerShdw sx="0" sy="0">
                    <a:srgbClr val="000000"/>
                  </a:outerShdw>
                </a:effectLst>
              </a:rPr>
              <a:t>supervidovaný</a:t>
            </a:r>
            <a:r>
              <a:rPr lang="cs-CZ" sz="2200" dirty="0">
                <a:effectLst>
                  <a:outerShdw sx="0" sy="0">
                    <a:srgbClr val="000000"/>
                  </a:outerShdw>
                </a:effectLst>
              </a:rPr>
              <a:t> profesionál spolu reflektují svoje snažení a práci, má výživný význam pro kvalitu procesu především do budoucna.</a:t>
            </a:r>
          </a:p>
          <a:p>
            <a:pPr lvl="0" fontAlgn="base"/>
            <a:r>
              <a:rPr lang="cs-CZ" sz="2200" dirty="0">
                <a:effectLst>
                  <a:outerShdw sx="0" sy="0">
                    <a:srgbClr val="000000"/>
                  </a:outerShdw>
                </a:effectLst>
              </a:rPr>
              <a:t>Někdy se můžeme setkat s důležitým druhotným efektem společné reflexe procesu supervize, že v klientově případu dojde ke změně.</a:t>
            </a:r>
          </a:p>
          <a:p>
            <a:pPr lvl="0" fontAlgn="base"/>
            <a:r>
              <a:rPr lang="cs-CZ" sz="2200" dirty="0">
                <a:effectLst>
                  <a:outerShdw sx="0" sy="0">
                    <a:srgbClr val="000000"/>
                  </a:outerShdw>
                </a:effectLst>
              </a:rPr>
              <a:t>Supervize pomáhá řešit základní otázky profesionální práce – Co je naším cílem a co vlastně děláme? Co funguje a proč to funguje?</a:t>
            </a:r>
          </a:p>
          <a:p>
            <a:pPr lvl="0" fontAlgn="base"/>
            <a:r>
              <a:rPr lang="cs-CZ" sz="2200" dirty="0">
                <a:effectLst>
                  <a:outerShdw sx="0" sy="0">
                    <a:srgbClr val="000000"/>
                  </a:outerShdw>
                </a:effectLst>
              </a:rPr>
              <a:t>Pokud supervizi nepotřebuji – je vhodná supervize jevu, který to způsobil</a:t>
            </a:r>
          </a:p>
          <a:p>
            <a:endParaRPr lang="cs-CZ" sz="2200" dirty="0"/>
          </a:p>
        </p:txBody>
      </p:sp>
    </p:spTree>
    <p:extLst>
      <p:ext uri="{BB962C8B-B14F-4D97-AF65-F5344CB8AC3E}">
        <p14:creationId xmlns:p14="http://schemas.microsoft.com/office/powerpoint/2010/main" val="126051060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87BCEA-6C94-4D5D-82DB-C48B9259F9BE}"/>
              </a:ext>
            </a:extLst>
          </p:cNvPr>
          <p:cNvSpPr>
            <a:spLocks noGrp="1"/>
          </p:cNvSpPr>
          <p:nvPr>
            <p:ph type="title"/>
          </p:nvPr>
        </p:nvSpPr>
        <p:spPr>
          <a:xfrm>
            <a:off x="934872" y="982272"/>
            <a:ext cx="3388419" cy="4560970"/>
          </a:xfrm>
        </p:spPr>
        <p:txBody>
          <a:bodyPr>
            <a:normAutofit/>
          </a:bodyPr>
          <a:lstStyle/>
          <a:p>
            <a:r>
              <a:rPr lang="cs-CZ" sz="4000"/>
              <a:t>Supervize a intervize</a:t>
            </a:r>
          </a:p>
        </p:txBody>
      </p:sp>
      <p:sp>
        <p:nvSpPr>
          <p:cNvPr id="3" name="Zástupný obsah 2">
            <a:extLst>
              <a:ext uri="{FF2B5EF4-FFF2-40B4-BE49-F238E27FC236}">
                <a16:creationId xmlns:a16="http://schemas.microsoft.com/office/drawing/2014/main" id="{9C9BC086-A9CB-49A2-B207-D17DA566599B}"/>
              </a:ext>
            </a:extLst>
          </p:cNvPr>
          <p:cNvSpPr>
            <a:spLocks noGrp="1"/>
          </p:cNvSpPr>
          <p:nvPr>
            <p:ph idx="1"/>
          </p:nvPr>
        </p:nvSpPr>
        <p:spPr>
          <a:xfrm>
            <a:off x="5221862" y="1719618"/>
            <a:ext cx="5948831" cy="4334629"/>
          </a:xfrm>
        </p:spPr>
        <p:txBody>
          <a:bodyPr anchor="ctr">
            <a:normAutofit/>
          </a:bodyPr>
          <a:lstStyle/>
          <a:p>
            <a:r>
              <a:rPr lang="cs-CZ" sz="2400"/>
              <a:t>Supervize – bálintovské skupiny, práce s týmem, kazuistiky </a:t>
            </a:r>
          </a:p>
          <a:p>
            <a:r>
              <a:rPr lang="cs-CZ" sz="2400"/>
              <a:t>Intervize – bálintovské skupiny</a:t>
            </a:r>
          </a:p>
          <a:p>
            <a:r>
              <a:rPr lang="cs-CZ" sz="2400"/>
              <a:t>Změny týmové přístupu – od kontrolního k podpůrnému</a:t>
            </a:r>
          </a:p>
          <a:p>
            <a:r>
              <a:rPr lang="cs-CZ" sz="2400"/>
              <a:t>Změny mého přístupu k týmu – vidět silné stránky týmu</a:t>
            </a:r>
          </a:p>
        </p:txBody>
      </p:sp>
    </p:spTree>
    <p:extLst>
      <p:ext uri="{BB962C8B-B14F-4D97-AF65-F5344CB8AC3E}">
        <p14:creationId xmlns:p14="http://schemas.microsoft.com/office/powerpoint/2010/main" val="2650497657"/>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071874-1F66-4A27-9A63-608CBA63AE6F}"/>
              </a:ext>
            </a:extLst>
          </p:cNvPr>
          <p:cNvSpPr>
            <a:spLocks noGrp="1"/>
          </p:cNvSpPr>
          <p:nvPr>
            <p:ph type="title"/>
          </p:nvPr>
        </p:nvSpPr>
        <p:spPr>
          <a:xfrm>
            <a:off x="958506" y="800392"/>
            <a:ext cx="10264697" cy="1212102"/>
          </a:xfrm>
        </p:spPr>
        <p:txBody>
          <a:bodyPr>
            <a:normAutofit/>
          </a:bodyPr>
          <a:lstStyle/>
          <a:p>
            <a:r>
              <a:rPr lang="cs-CZ" sz="4000" dirty="0"/>
              <a:t>Zdroje k řešení – intervize, supervize</a:t>
            </a:r>
          </a:p>
        </p:txBody>
      </p:sp>
      <p:sp>
        <p:nvSpPr>
          <p:cNvPr id="3" name="Zástupný obsah 2">
            <a:extLst>
              <a:ext uri="{FF2B5EF4-FFF2-40B4-BE49-F238E27FC236}">
                <a16:creationId xmlns:a16="http://schemas.microsoft.com/office/drawing/2014/main" id="{A7B86CF5-5DA7-4AAD-9217-C253C897127C}"/>
              </a:ext>
            </a:extLst>
          </p:cNvPr>
          <p:cNvSpPr>
            <a:spLocks noGrp="1"/>
          </p:cNvSpPr>
          <p:nvPr>
            <p:ph idx="1"/>
          </p:nvPr>
        </p:nvSpPr>
        <p:spPr>
          <a:xfrm>
            <a:off x="1367624" y="2490436"/>
            <a:ext cx="9708995" cy="3567173"/>
          </a:xfrm>
        </p:spPr>
        <p:txBody>
          <a:bodyPr anchor="ctr">
            <a:normAutofit/>
          </a:bodyPr>
          <a:lstStyle/>
          <a:p>
            <a:r>
              <a:rPr lang="cs-CZ" sz="2400"/>
              <a:t>Popis problémové situace (max.1 min.)</a:t>
            </a:r>
          </a:p>
          <a:p>
            <a:r>
              <a:rPr lang="cs-CZ" sz="2400"/>
              <a:t>Pojmenování zdroje (co pomáhá,…max.2 min.)</a:t>
            </a:r>
          </a:p>
          <a:p>
            <a:r>
              <a:rPr lang="cs-CZ" sz="2400"/>
              <a:t>Působení zdroje (jak působí, co způsobuje,  4min)</a:t>
            </a:r>
          </a:p>
          <a:p>
            <a:r>
              <a:rPr lang="cs-CZ" sz="2400"/>
              <a:t>Zacházení se zdrojem (jak si jej klient aktivuje, rozvíjí, </a:t>
            </a:r>
          </a:p>
          <a:p>
            <a:r>
              <a:rPr lang="cs-CZ" sz="2400"/>
              <a:t>Utilizace zdroje (jak by bylo možno zdroj využít v problémové siatuci.</a:t>
            </a:r>
          </a:p>
          <a:p>
            <a:r>
              <a:rPr lang="cs-CZ" sz="2400"/>
              <a:t>Reflexe klienta (co si odnáší</a:t>
            </a:r>
          </a:p>
        </p:txBody>
      </p:sp>
    </p:spTree>
    <p:extLst>
      <p:ext uri="{BB962C8B-B14F-4D97-AF65-F5344CB8AC3E}">
        <p14:creationId xmlns:p14="http://schemas.microsoft.com/office/powerpoint/2010/main" val="263052810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F72A4B-E7F8-48AF-905D-33CB6DF14509}"/>
              </a:ext>
            </a:extLst>
          </p:cNvPr>
          <p:cNvSpPr>
            <a:spLocks noGrp="1"/>
          </p:cNvSpPr>
          <p:nvPr>
            <p:ph type="title"/>
          </p:nvPr>
        </p:nvSpPr>
        <p:spPr>
          <a:xfrm>
            <a:off x="1012644" y="719268"/>
            <a:ext cx="3573794" cy="2905120"/>
          </a:xfrm>
        </p:spPr>
        <p:txBody>
          <a:bodyPr vert="horz" lIns="91440" tIns="45720" rIns="91440" bIns="45720" rtlCol="0" anchor="b">
            <a:normAutofit/>
          </a:bodyPr>
          <a:lstStyle/>
          <a:p>
            <a:r>
              <a:rPr lang="en-US" sz="4800">
                <a:solidFill>
                  <a:schemeClr val="tx2"/>
                </a:solidFill>
              </a:rPr>
              <a:t>Moje ikigai, moje sny</a:t>
            </a:r>
          </a:p>
        </p:txBody>
      </p:sp>
      <p:pic>
        <p:nvPicPr>
          <p:cNvPr id="4" name="Zástupný obsah 3" descr="ikigai">
            <a:hlinkClick r:id="rId2"/>
            <a:extLst>
              <a:ext uri="{FF2B5EF4-FFF2-40B4-BE49-F238E27FC236}">
                <a16:creationId xmlns:a16="http://schemas.microsoft.com/office/drawing/2014/main" id="{A47FB372-BF7F-48C8-AF4C-A16E36DD375C}"/>
              </a:ext>
            </a:extLst>
          </p:cNvPr>
          <p:cNvPicPr>
            <a:picLocks noGrp="1"/>
          </p:cNvPicPr>
          <p:nvPr>
            <p:ph idx="1"/>
          </p:nvPr>
        </p:nvPicPr>
        <p:blipFill rotWithShape="1">
          <a:blip r:embed="rId3">
            <a:extLst>
              <a:ext uri="{28A0092B-C50C-407E-A947-70E740481C1C}">
                <a14:useLocalDpi xmlns:a14="http://schemas.microsoft.com/office/drawing/2010/main" val="0"/>
              </a:ext>
            </a:extLst>
          </a:blip>
          <a:srcRect t="7000" r="1" b="6016"/>
          <a:stretch/>
        </p:blipFill>
        <p:spPr bwMode="auto">
          <a:xfrm>
            <a:off x="4712931" y="692323"/>
            <a:ext cx="6702822" cy="5540004"/>
          </a:xfrm>
          <a:prstGeom prst="rect">
            <a:avLst/>
          </a:prstGeom>
          <a:noFill/>
        </p:spPr>
      </p:pic>
    </p:spTree>
    <p:extLst>
      <p:ext uri="{BB962C8B-B14F-4D97-AF65-F5344CB8AC3E}">
        <p14:creationId xmlns:p14="http://schemas.microsoft.com/office/powerpoint/2010/main" val="357315564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2209800" y="1484784"/>
            <a:ext cx="8334336" cy="3059038"/>
          </a:xfrm>
        </p:spPr>
        <p:txBody>
          <a:bodyPr>
            <a:normAutofit/>
          </a:bodyPr>
          <a:lstStyle/>
          <a:p>
            <a:pPr algn="ctr"/>
            <a:r>
              <a:rPr lang="cs-CZ" sz="4400" b="1" dirty="0">
                <a:solidFill>
                  <a:srgbClr val="0070C0"/>
                </a:solidFill>
              </a:rPr>
              <a:t>Motivační rozhovor</a:t>
            </a:r>
            <a:r>
              <a:rPr lang="cs-CZ" sz="4400" dirty="0">
                <a:solidFill>
                  <a:srgbClr val="0070C0"/>
                </a:solidFill>
              </a:rPr>
              <a:t> </a:t>
            </a:r>
          </a:p>
        </p:txBody>
      </p:sp>
      <p:sp>
        <p:nvSpPr>
          <p:cNvPr id="3" name="Podnadpis 2"/>
          <p:cNvSpPr>
            <a:spLocks noGrp="1"/>
          </p:cNvSpPr>
          <p:nvPr>
            <p:ph type="subTitle" idx="1"/>
          </p:nvPr>
        </p:nvSpPr>
        <p:spPr>
          <a:xfrm>
            <a:off x="4871864" y="6093296"/>
            <a:ext cx="3312368" cy="546024"/>
          </a:xfrm>
        </p:spPr>
        <p:txBody>
          <a:bodyPr>
            <a:normAutofit/>
          </a:bodyPr>
          <a:lstStyle/>
          <a:p>
            <a:r>
              <a:rPr lang="cs-CZ" sz="1500" dirty="0"/>
              <a:t>Mgr. </a:t>
            </a:r>
            <a:r>
              <a:rPr lang="cs-CZ" sz="2400" dirty="0"/>
              <a:t>Markéta Vaculová</a:t>
            </a:r>
            <a:r>
              <a:rPr lang="cs-CZ" sz="1400" dirty="0"/>
              <a:t>, MBA</a:t>
            </a:r>
          </a:p>
        </p:txBody>
      </p:sp>
      <p:pic>
        <p:nvPicPr>
          <p:cNvPr id="4" name="Picture 2" descr="C:\Users\vlastnik\Desktop\detail-15-motiva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7591" y="4477476"/>
            <a:ext cx="3174031" cy="2380524"/>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CEAD6C9F-06DB-4A2D-9645-44963DBC68BA}"/>
              </a:ext>
            </a:extLst>
          </p:cNvPr>
          <p:cNvPicPr>
            <a:picLocks noChangeAspect="1"/>
          </p:cNvPicPr>
          <p:nvPr/>
        </p:nvPicPr>
        <p:blipFill>
          <a:blip r:embed="rId3"/>
          <a:stretch>
            <a:fillRect/>
          </a:stretch>
        </p:blipFill>
        <p:spPr>
          <a:xfrm>
            <a:off x="4295800" y="218680"/>
            <a:ext cx="5904656" cy="3059038"/>
          </a:xfrm>
          <a:prstGeom prst="rect">
            <a:avLst/>
          </a:prstGeom>
        </p:spPr>
      </p:pic>
    </p:spTree>
    <p:extLst>
      <p:ext uri="{BB962C8B-B14F-4D97-AF65-F5344CB8AC3E}">
        <p14:creationId xmlns:p14="http://schemas.microsoft.com/office/powerpoint/2010/main" val="3294075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Manipulativní techniky prodejců a poradců</a:t>
            </a:r>
          </a:p>
        </p:txBody>
      </p:sp>
      <p:sp>
        <p:nvSpPr>
          <p:cNvPr id="3" name="Zástupný symbol pro obsah 2"/>
          <p:cNvSpPr>
            <a:spLocks noGrp="1"/>
          </p:cNvSpPr>
          <p:nvPr>
            <p:ph idx="1"/>
          </p:nvPr>
        </p:nvSpPr>
        <p:spPr/>
        <p:txBody>
          <a:bodyPr/>
          <a:lstStyle/>
          <a:p>
            <a:pPr marL="0" indent="0">
              <a:buNone/>
            </a:pPr>
            <a:r>
              <a:rPr lang="cs-CZ" dirty="0"/>
              <a:t>D</a:t>
            </a:r>
            <a:r>
              <a:rPr lang="cs-CZ" dirty="0" smtClean="0"/>
              <a:t>irekt marketing</a:t>
            </a:r>
          </a:p>
          <a:p>
            <a:pPr algn="just"/>
            <a:r>
              <a:rPr lang="cs-CZ" dirty="0"/>
              <a:t>Kouzlo direkt marketingu spočívá v tom, že je zákazníkovi osobně nabídnut produkt, o jehož koupi do té doby vůbec neuvažoval, či možná dokonce je mu nabízen produkt, který do té doby vůbec neznal. Zákazník proto nemá možnost srovnání, netuší, za jakou cenu by se tento výrobek dal pořídit například v kamenném obchodě apod. Spoléhá pak pouze na hodnocení a úsudky prezentujícího.</a:t>
            </a:r>
          </a:p>
          <a:p>
            <a:endParaRPr lang="cs-CZ" dirty="0"/>
          </a:p>
        </p:txBody>
      </p:sp>
    </p:spTree>
    <p:extLst>
      <p:ext uri="{BB962C8B-B14F-4D97-AF65-F5344CB8AC3E}">
        <p14:creationId xmlns:p14="http://schemas.microsoft.com/office/powerpoint/2010/main" val="4275540919"/>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188640"/>
            <a:ext cx="8229600" cy="504056"/>
          </a:xfrm>
        </p:spPr>
        <p:txBody>
          <a:bodyPr>
            <a:normAutofit fontScale="90000"/>
          </a:bodyPr>
          <a:lstStyle/>
          <a:p>
            <a:r>
              <a:rPr lang="cs-CZ" dirty="0"/>
              <a:t>Pojem motivace </a:t>
            </a:r>
          </a:p>
        </p:txBody>
      </p:sp>
      <p:sp>
        <p:nvSpPr>
          <p:cNvPr id="3" name="Zástupný symbol pro obsah 2"/>
          <p:cNvSpPr>
            <a:spLocks noGrp="1"/>
          </p:cNvSpPr>
          <p:nvPr>
            <p:ph idx="1"/>
          </p:nvPr>
        </p:nvSpPr>
        <p:spPr>
          <a:xfrm>
            <a:off x="1631504" y="836712"/>
            <a:ext cx="8928992" cy="5904656"/>
          </a:xfrm>
        </p:spPr>
        <p:txBody>
          <a:bodyPr>
            <a:normAutofit fontScale="92500" lnSpcReduction="10000"/>
          </a:bodyPr>
          <a:lstStyle/>
          <a:p>
            <a:r>
              <a:rPr lang="cs-CZ" b="1" dirty="0"/>
              <a:t>pohnutka a/nebo souhrn pohnutek, které nás podněcují k určitému chování </a:t>
            </a:r>
            <a:r>
              <a:rPr lang="cs-CZ" dirty="0"/>
              <a:t>nebo činům, označuje „něco“, co posiluje nebo podmiňuje naše činy, určuje jejich druh a intenzitu, sílu. </a:t>
            </a:r>
          </a:p>
          <a:p>
            <a:endParaRPr lang="cs-CZ" dirty="0"/>
          </a:p>
          <a:p>
            <a:r>
              <a:rPr lang="cs-CZ" dirty="0">
                <a:solidFill>
                  <a:srgbClr val="FF0000"/>
                </a:solidFill>
              </a:rPr>
              <a:t>Motivace je tedy pohnutka podávající důvod k našemu chování. Je důležité poznat a pochopit proces motivace, její povahu a průběh.</a:t>
            </a:r>
          </a:p>
          <a:p>
            <a:endParaRPr lang="cs-CZ" dirty="0">
              <a:solidFill>
                <a:srgbClr val="FF0000"/>
              </a:solidFill>
            </a:endParaRPr>
          </a:p>
          <a:p>
            <a:r>
              <a:rPr lang="cs-CZ" dirty="0"/>
              <a:t>Jestliže poznáme a porozumíme motivaci konkrétních subjektů, dokážeme si odpovědět na otázku „proč“.</a:t>
            </a:r>
          </a:p>
          <a:p>
            <a:endParaRPr lang="cs-CZ" dirty="0"/>
          </a:p>
          <a:p>
            <a:r>
              <a:rPr lang="cs-CZ" dirty="0">
                <a:solidFill>
                  <a:srgbClr val="FF0000"/>
                </a:solidFill>
              </a:rPr>
              <a:t>Získáním informací o motivaci subjektu pochopíme, jaké pohnutky, důvody měl daný subjekt pro určité chování, z jakého důvodu se zachoval určitým způsobem. </a:t>
            </a:r>
          </a:p>
          <a:p>
            <a:pPr marL="0" indent="0">
              <a:buNone/>
            </a:pPr>
            <a:r>
              <a:rPr lang="cs-CZ" dirty="0"/>
              <a:t>(Kolman a kol., 2012: 10-11) </a:t>
            </a:r>
          </a:p>
        </p:txBody>
      </p:sp>
    </p:spTree>
    <p:extLst>
      <p:ext uri="{BB962C8B-B14F-4D97-AF65-F5344CB8AC3E}">
        <p14:creationId xmlns:p14="http://schemas.microsoft.com/office/powerpoint/2010/main" val="349589764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0"/>
            <a:ext cx="8229600" cy="836712"/>
          </a:xfrm>
        </p:spPr>
        <p:txBody>
          <a:bodyPr>
            <a:normAutofit fontScale="90000"/>
          </a:bodyPr>
          <a:lstStyle/>
          <a:p>
            <a:r>
              <a:rPr lang="cs-CZ" b="1" dirty="0"/>
              <a:t/>
            </a:r>
            <a:br>
              <a:rPr lang="cs-CZ" b="1" dirty="0"/>
            </a:br>
            <a:r>
              <a:rPr lang="cs-CZ" b="1" dirty="0">
                <a:solidFill>
                  <a:srgbClr val="0070C0"/>
                </a:solidFill>
              </a:rPr>
              <a:t>Motiv</a:t>
            </a:r>
            <a:r>
              <a:rPr lang="cs-CZ" b="1" dirty="0"/>
              <a:t> x </a:t>
            </a:r>
            <a:r>
              <a:rPr lang="cs-CZ" b="1" dirty="0">
                <a:solidFill>
                  <a:srgbClr val="FF0000"/>
                </a:solidFill>
              </a:rPr>
              <a:t>stimul</a:t>
            </a:r>
            <a:endParaRPr lang="cs-CZ" dirty="0">
              <a:solidFill>
                <a:srgbClr val="FF0000"/>
              </a:solidFill>
            </a:endParaRPr>
          </a:p>
        </p:txBody>
      </p:sp>
      <p:sp>
        <p:nvSpPr>
          <p:cNvPr id="3" name="Zástupný symbol pro obsah 2"/>
          <p:cNvSpPr>
            <a:spLocks noGrp="1"/>
          </p:cNvSpPr>
          <p:nvPr>
            <p:ph idx="1"/>
          </p:nvPr>
        </p:nvSpPr>
        <p:spPr>
          <a:xfrm>
            <a:off x="1981200" y="1052736"/>
            <a:ext cx="8229600" cy="5544616"/>
          </a:xfrm>
        </p:spPr>
        <p:txBody>
          <a:bodyPr>
            <a:normAutofit fontScale="92500" lnSpcReduction="10000"/>
          </a:bodyPr>
          <a:lstStyle/>
          <a:p>
            <a:pPr marL="0" indent="0">
              <a:buNone/>
            </a:pPr>
            <a:r>
              <a:rPr lang="cs-CZ" dirty="0">
                <a:solidFill>
                  <a:srgbClr val="0070C0"/>
                </a:solidFill>
              </a:rPr>
              <a:t>MOTIV</a:t>
            </a:r>
          </a:p>
          <a:p>
            <a:r>
              <a:rPr lang="cs-CZ" dirty="0"/>
              <a:t>důvod, smysl, příčina („motor“) určitého chování   (motiv jednání)</a:t>
            </a:r>
          </a:p>
          <a:p>
            <a:r>
              <a:rPr lang="cs-CZ" dirty="0"/>
              <a:t>element nebo cíl motivace</a:t>
            </a:r>
          </a:p>
          <a:p>
            <a:pPr marL="0" indent="0">
              <a:buNone/>
            </a:pPr>
            <a:endParaRPr lang="cs-CZ" dirty="0"/>
          </a:p>
          <a:p>
            <a:pPr marL="0" indent="0">
              <a:buNone/>
            </a:pPr>
            <a:r>
              <a:rPr lang="cs-CZ" u="sng" dirty="0">
                <a:solidFill>
                  <a:srgbClr val="0070C0"/>
                </a:solidFill>
              </a:rPr>
              <a:t>MOTIVACE</a:t>
            </a:r>
          </a:p>
          <a:p>
            <a:pPr marL="0" indent="0">
              <a:buNone/>
            </a:pPr>
            <a:r>
              <a:rPr lang="cs-CZ" b="1" dirty="0"/>
              <a:t>Pozitivní </a:t>
            </a:r>
            <a:r>
              <a:rPr lang="cs-CZ" dirty="0"/>
              <a:t>x negativní</a:t>
            </a:r>
          </a:p>
          <a:p>
            <a:pPr marL="0" indent="0">
              <a:buNone/>
            </a:pPr>
            <a:r>
              <a:rPr lang="cs-CZ" dirty="0"/>
              <a:t>Vnitřní x </a:t>
            </a:r>
            <a:r>
              <a:rPr lang="cs-CZ" dirty="0">
                <a:solidFill>
                  <a:srgbClr val="FF0000"/>
                </a:solidFill>
              </a:rPr>
              <a:t>vnější</a:t>
            </a:r>
            <a:r>
              <a:rPr lang="cs-CZ" dirty="0"/>
              <a:t> </a:t>
            </a:r>
          </a:p>
          <a:p>
            <a:pPr marL="0" indent="0">
              <a:buNone/>
            </a:pPr>
            <a:endParaRPr lang="cs-CZ" dirty="0"/>
          </a:p>
          <a:p>
            <a:pPr marL="0" indent="0">
              <a:buNone/>
            </a:pPr>
            <a:r>
              <a:rPr lang="cs-CZ" u="sng" dirty="0">
                <a:solidFill>
                  <a:srgbClr val="FF0000"/>
                </a:solidFill>
              </a:rPr>
              <a:t>STIMUL</a:t>
            </a:r>
          </a:p>
          <a:p>
            <a:r>
              <a:rPr lang="cs-CZ" dirty="0"/>
              <a:t>podnět nebo motiv vycházející </a:t>
            </a:r>
            <a:r>
              <a:rPr lang="cs-CZ" dirty="0">
                <a:solidFill>
                  <a:srgbClr val="FF0000"/>
                </a:solidFill>
              </a:rPr>
              <a:t>z okolního prostředí,                         od jiných lidí - </a:t>
            </a:r>
            <a:r>
              <a:rPr lang="cs-CZ" dirty="0"/>
              <a:t>vedoucí k podnícení (nebo omezení) aktivity člověka. </a:t>
            </a:r>
          </a:p>
        </p:txBody>
      </p:sp>
      <p:sp>
        <p:nvSpPr>
          <p:cNvPr id="4" name="Zahnutá šipka doleva 3"/>
          <p:cNvSpPr/>
          <p:nvPr/>
        </p:nvSpPr>
        <p:spPr>
          <a:xfrm>
            <a:off x="4151784" y="3584377"/>
            <a:ext cx="731520" cy="108012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pic>
        <p:nvPicPr>
          <p:cNvPr id="2050" name="Picture 2" descr="C:\Users\Magdalena\Desktop\Bez názv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9976" y="1844824"/>
            <a:ext cx="3779912" cy="2706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640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188640"/>
            <a:ext cx="8229600" cy="504056"/>
          </a:xfrm>
        </p:spPr>
        <p:txBody>
          <a:bodyPr>
            <a:normAutofit fontScale="90000"/>
          </a:bodyPr>
          <a:lstStyle/>
          <a:p>
            <a:r>
              <a:rPr lang="cs-CZ" dirty="0"/>
              <a:t>Pojem motivace </a:t>
            </a:r>
          </a:p>
        </p:txBody>
      </p:sp>
      <p:sp>
        <p:nvSpPr>
          <p:cNvPr id="3" name="Zástupný symbol pro obsah 2"/>
          <p:cNvSpPr>
            <a:spLocks noGrp="1"/>
          </p:cNvSpPr>
          <p:nvPr>
            <p:ph idx="1"/>
          </p:nvPr>
        </p:nvSpPr>
        <p:spPr>
          <a:xfrm>
            <a:off x="1631504" y="836712"/>
            <a:ext cx="8928992" cy="5904656"/>
          </a:xfrm>
        </p:spPr>
        <p:txBody>
          <a:bodyPr>
            <a:normAutofit fontScale="92500" lnSpcReduction="20000"/>
          </a:bodyPr>
          <a:lstStyle/>
          <a:p>
            <a:r>
              <a:rPr lang="cs-CZ" dirty="0"/>
              <a:t>Jak píše Říčan (2007: 92), pojem motivace</a:t>
            </a:r>
          </a:p>
          <a:p>
            <a:pPr marL="114300" indent="0">
              <a:buNone/>
            </a:pPr>
            <a:endParaRPr lang="cs-CZ" dirty="0"/>
          </a:p>
          <a:p>
            <a:r>
              <a:rPr lang="cs-CZ" dirty="0"/>
              <a:t>označuje určitou </a:t>
            </a:r>
            <a:r>
              <a:rPr lang="cs-CZ" dirty="0">
                <a:solidFill>
                  <a:srgbClr val="FF0000"/>
                </a:solidFill>
              </a:rPr>
              <a:t>hybnou sílu, tedy něco, co nás vnitřně popohání, podněcuje </a:t>
            </a:r>
            <a:r>
              <a:rPr lang="cs-CZ" dirty="0"/>
              <a:t>a co nás tedy nenechá bez pohybu, co nás nenechá ustrnout na místě, nenechá nás nečinné. </a:t>
            </a:r>
          </a:p>
          <a:p>
            <a:r>
              <a:rPr lang="cs-CZ" dirty="0">
                <a:solidFill>
                  <a:srgbClr val="FF0000"/>
                </a:solidFill>
              </a:rPr>
              <a:t>Jde tedy o pohyby psychiky, pohyby našich myšlenek, představ, přání a rozhodnutí. </a:t>
            </a:r>
          </a:p>
          <a:p>
            <a:r>
              <a:rPr lang="cs-CZ" dirty="0"/>
              <a:t>Pojem motivace vznikl od slova motiv, které je odvozeno od latinského slova „</a:t>
            </a:r>
            <a:r>
              <a:rPr lang="cs-CZ" dirty="0" err="1"/>
              <a:t>movere</a:t>
            </a:r>
            <a:r>
              <a:rPr lang="cs-CZ" dirty="0"/>
              <a:t>“, které nese význam „hýbat, pohybovat“. </a:t>
            </a:r>
          </a:p>
          <a:p>
            <a:endParaRPr lang="cs-CZ" dirty="0"/>
          </a:p>
          <a:p>
            <a:pPr marL="114300" indent="0">
              <a:buNone/>
            </a:pPr>
            <a:r>
              <a:rPr lang="cs-CZ" b="1" dirty="0">
                <a:solidFill>
                  <a:srgbClr val="FF0000"/>
                </a:solidFill>
              </a:rPr>
              <a:t>MOTIV </a:t>
            </a:r>
            <a:r>
              <a:rPr lang="cs-CZ" dirty="0">
                <a:solidFill>
                  <a:srgbClr val="FF0000"/>
                </a:solidFill>
              </a:rPr>
              <a:t>– </a:t>
            </a:r>
            <a:r>
              <a:rPr lang="cs-CZ" b="1" dirty="0">
                <a:solidFill>
                  <a:srgbClr val="FF0000"/>
                </a:solidFill>
              </a:rPr>
              <a:t>pohnutka lidského jednání</a:t>
            </a:r>
            <a:r>
              <a:rPr lang="cs-CZ" dirty="0">
                <a:solidFill>
                  <a:srgbClr val="FF0000"/>
                </a:solidFill>
              </a:rPr>
              <a:t>, prožívaná jako pocit, přání, afekt zaměřený na uspokojování určitých potřeb. </a:t>
            </a:r>
          </a:p>
          <a:p>
            <a:pPr marL="114300" indent="0">
              <a:buNone/>
            </a:pPr>
            <a:r>
              <a:rPr lang="cs-CZ" b="1" dirty="0"/>
              <a:t>POTŘEBA</a:t>
            </a:r>
            <a:r>
              <a:rPr lang="cs-CZ" dirty="0"/>
              <a:t> – stav nedostatku nebo nadbytku něčeho, co nás vede k činnostem, kterými tuto potřebu uspokojujeme. Potřeby mohou být přirozeně dané (vrozené) nebo naučené (kulturně podmíněné).</a:t>
            </a:r>
          </a:p>
          <a:p>
            <a:endParaRPr lang="cs-CZ" dirty="0"/>
          </a:p>
          <a:p>
            <a:endParaRPr lang="cs-CZ" dirty="0"/>
          </a:p>
        </p:txBody>
      </p:sp>
    </p:spTree>
    <p:extLst>
      <p:ext uri="{BB962C8B-B14F-4D97-AF65-F5344CB8AC3E}">
        <p14:creationId xmlns:p14="http://schemas.microsoft.com/office/powerpoint/2010/main" val="993564012"/>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86000" y="116632"/>
            <a:ext cx="7620000" cy="936104"/>
          </a:xfrm>
        </p:spPr>
        <p:txBody>
          <a:bodyPr/>
          <a:lstStyle/>
          <a:p>
            <a:r>
              <a:rPr lang="cs-CZ" sz="2800" dirty="0">
                <a:solidFill>
                  <a:srgbClr val="0070C0"/>
                </a:solidFill>
              </a:rPr>
              <a:t>Jak souvisí potřeby s hodnotami </a:t>
            </a:r>
            <a:br>
              <a:rPr lang="cs-CZ" sz="2800" dirty="0">
                <a:solidFill>
                  <a:srgbClr val="0070C0"/>
                </a:solidFill>
              </a:rPr>
            </a:br>
            <a:r>
              <a:rPr lang="cs-CZ" sz="2800" dirty="0">
                <a:solidFill>
                  <a:srgbClr val="0070C0"/>
                </a:solidFill>
              </a:rPr>
              <a:t>a dělení motivů – Maslowova pyramida potřeb</a:t>
            </a:r>
          </a:p>
        </p:txBody>
      </p:sp>
      <p:sp>
        <p:nvSpPr>
          <p:cNvPr id="3" name="Zástupný symbol pro obsah 2"/>
          <p:cNvSpPr>
            <a:spLocks noGrp="1"/>
          </p:cNvSpPr>
          <p:nvPr>
            <p:ph idx="1"/>
          </p:nvPr>
        </p:nvSpPr>
        <p:spPr>
          <a:xfrm>
            <a:off x="1981200" y="1052736"/>
            <a:ext cx="8075240" cy="5688632"/>
          </a:xfrm>
        </p:spPr>
        <p:txBody>
          <a:bodyPr>
            <a:normAutofit fontScale="92500" lnSpcReduction="20000"/>
          </a:bodyPr>
          <a:lstStyle/>
          <a:p>
            <a:pPr marL="0" indent="0">
              <a:buNone/>
            </a:pPr>
            <a:r>
              <a:rPr lang="cs-CZ" dirty="0">
                <a:solidFill>
                  <a:srgbClr val="00B050"/>
                </a:solidFill>
              </a:rPr>
              <a:t>Základní </a:t>
            </a:r>
            <a:r>
              <a:rPr lang="cs-CZ" b="1" dirty="0">
                <a:solidFill>
                  <a:srgbClr val="00B050"/>
                </a:solidFill>
              </a:rPr>
              <a:t>dělení motivů, odvozené od potřeb</a:t>
            </a:r>
            <a:r>
              <a:rPr lang="cs-CZ" dirty="0">
                <a:solidFill>
                  <a:srgbClr val="00B050"/>
                </a:solidFill>
              </a:rPr>
              <a:t>, je následující. </a:t>
            </a:r>
          </a:p>
          <a:p>
            <a:pPr marL="0" indent="0">
              <a:buNone/>
            </a:pPr>
            <a:r>
              <a:rPr lang="cs-CZ" dirty="0"/>
              <a:t>Motivy dělíme na:</a:t>
            </a:r>
          </a:p>
          <a:p>
            <a:pPr>
              <a:buFontTx/>
              <a:buChar char="-"/>
            </a:pPr>
            <a:r>
              <a:rPr lang="cs-CZ" u="sng" dirty="0"/>
              <a:t>biogenní či fyziologické motivy </a:t>
            </a:r>
          </a:p>
          <a:p>
            <a:pPr marL="0" indent="0">
              <a:buNone/>
            </a:pPr>
            <a:r>
              <a:rPr lang="cs-CZ" dirty="0"/>
              <a:t>(potřeba potravy, pohybu, odpočinku)</a:t>
            </a:r>
          </a:p>
          <a:p>
            <a:pPr marL="0" indent="0">
              <a:buNone/>
            </a:pPr>
            <a:endParaRPr lang="cs-CZ" dirty="0"/>
          </a:p>
          <a:p>
            <a:pPr>
              <a:buFontTx/>
              <a:buChar char="-"/>
            </a:pPr>
            <a:r>
              <a:rPr lang="cs-CZ" u="sng" dirty="0" err="1"/>
              <a:t>sociogenní</a:t>
            </a:r>
            <a:r>
              <a:rPr lang="cs-CZ" u="sng" dirty="0"/>
              <a:t> či psychogenní motivy </a:t>
            </a:r>
          </a:p>
          <a:p>
            <a:pPr marL="0" indent="0">
              <a:buNone/>
            </a:pPr>
            <a:r>
              <a:rPr lang="cs-CZ" dirty="0"/>
              <a:t>(potřeby člověka jakožto sociální bytosti, </a:t>
            </a:r>
          </a:p>
          <a:p>
            <a:pPr marL="0" indent="0">
              <a:buNone/>
            </a:pPr>
            <a:r>
              <a:rPr lang="cs-CZ" dirty="0"/>
              <a:t>například potřebu výkonu, opory, kompetence atd.)</a:t>
            </a:r>
          </a:p>
          <a:p>
            <a:endParaRPr lang="cs-CZ" altLang="cs-CZ" b="1" dirty="0"/>
          </a:p>
          <a:p>
            <a:r>
              <a:rPr lang="cs-CZ" altLang="cs-CZ" b="1" dirty="0"/>
              <a:t>HODNOTA </a:t>
            </a:r>
            <a:r>
              <a:rPr lang="cs-CZ" altLang="cs-CZ" dirty="0"/>
              <a:t>– vlastnost, kterou přisuzujeme objektu, situaci, události nebo činnosti ve spojení s uspokojováním potřeb a zájmů. </a:t>
            </a:r>
          </a:p>
          <a:p>
            <a:r>
              <a:rPr lang="cs-CZ" altLang="cs-CZ" dirty="0"/>
              <a:t>Hodnoty se vytvářejí v procesu socializace během našeho života.</a:t>
            </a:r>
          </a:p>
          <a:p>
            <a:pPr marL="114300" indent="0">
              <a:buNone/>
            </a:pPr>
            <a:endParaRPr lang="cs-CZ" altLang="cs-CZ" i="1" dirty="0"/>
          </a:p>
          <a:p>
            <a:pPr marL="0" indent="0">
              <a:buNone/>
              <a:defRPr/>
            </a:pPr>
            <a:endParaRPr lang="cs-CZ" sz="2000" dirty="0"/>
          </a:p>
          <a:p>
            <a:endParaRPr lang="cs-CZ" dirty="0"/>
          </a:p>
        </p:txBody>
      </p:sp>
      <p:pic>
        <p:nvPicPr>
          <p:cNvPr id="4099" name="Picture 3" descr="C:\Users\vlastnik\Desktop\hodnoty-1138x6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60096" y="1628801"/>
            <a:ext cx="3508036" cy="1972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64621"/>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flipV="1">
            <a:off x="1981200" y="-1971600"/>
            <a:ext cx="8229600" cy="216024"/>
          </a:xfrm>
        </p:spPr>
        <p:txBody>
          <a:bodyPr>
            <a:normAutofit fontScale="90000"/>
          </a:bodyPr>
          <a:lstStyle/>
          <a:p>
            <a:r>
              <a:rPr lang="cs-CZ" sz="2700" dirty="0"/>
              <a:t/>
            </a:r>
            <a:br>
              <a:rPr lang="cs-CZ" sz="2700" dirty="0"/>
            </a:br>
            <a:r>
              <a:rPr lang="cs-CZ" dirty="0"/>
              <a:t> </a:t>
            </a:r>
          </a:p>
        </p:txBody>
      </p:sp>
      <p:sp>
        <p:nvSpPr>
          <p:cNvPr id="3" name="Zástupný symbol pro obsah 2"/>
          <p:cNvSpPr>
            <a:spLocks noGrp="1"/>
          </p:cNvSpPr>
          <p:nvPr>
            <p:ph idx="1"/>
          </p:nvPr>
        </p:nvSpPr>
        <p:spPr>
          <a:xfrm>
            <a:off x="1631504" y="188640"/>
            <a:ext cx="8928992" cy="6552728"/>
          </a:xfrm>
        </p:spPr>
        <p:txBody>
          <a:bodyPr>
            <a:normAutofit fontScale="70000" lnSpcReduction="20000"/>
          </a:bodyPr>
          <a:lstStyle/>
          <a:p>
            <a:pPr marL="114300" indent="0">
              <a:buNone/>
              <a:defRPr/>
            </a:pPr>
            <a:r>
              <a:rPr lang="cs-CZ" sz="2000" b="1" dirty="0"/>
              <a:t>Rozlišení dalších motivů:</a:t>
            </a:r>
          </a:p>
          <a:p>
            <a:pPr>
              <a:defRPr/>
            </a:pPr>
            <a:r>
              <a:rPr lang="cs-CZ" sz="2000" b="1" dirty="0"/>
              <a:t>PUD</a:t>
            </a:r>
            <a:r>
              <a:rPr lang="cs-CZ" sz="2000" dirty="0"/>
              <a:t> – vrozená pohnutka činnosti; energie nebo cílená činnost až nutkání (mateřský, pohlavní pud, aj.)</a:t>
            </a:r>
          </a:p>
          <a:p>
            <a:pPr>
              <a:defRPr/>
            </a:pPr>
            <a:r>
              <a:rPr lang="cs-CZ" sz="2000" b="1" dirty="0"/>
              <a:t>ZÁJEM</a:t>
            </a:r>
            <a:r>
              <a:rPr lang="cs-CZ" sz="2000" dirty="0"/>
              <a:t> – získaný motiv; kladný vztah k člověku, předmětu, činnosti, která nás upoutává po stránce poznávací nebo citové; vyhraněný zájem = ZÁLIBA</a:t>
            </a:r>
          </a:p>
          <a:p>
            <a:pPr>
              <a:defRPr/>
            </a:pPr>
            <a:r>
              <a:rPr lang="cs-CZ" sz="2000" b="1" dirty="0"/>
              <a:t>AMBICE</a:t>
            </a:r>
            <a:r>
              <a:rPr lang="cs-CZ" sz="2000" dirty="0"/>
              <a:t> – snaha po sebeuplatnění, ctižádost</a:t>
            </a:r>
          </a:p>
          <a:p>
            <a:pPr>
              <a:defRPr/>
            </a:pPr>
            <a:r>
              <a:rPr lang="cs-CZ" sz="2000" b="1" dirty="0"/>
              <a:t>CÍL </a:t>
            </a:r>
            <a:r>
              <a:rPr lang="cs-CZ" sz="2000" dirty="0"/>
              <a:t>– uvědomělý směr aktivity; něčeho dosáhnout, něco vykonat, něčemu se vyhnout, něco dělat nebo nedělat</a:t>
            </a:r>
          </a:p>
          <a:p>
            <a:pPr>
              <a:defRPr/>
            </a:pPr>
            <a:r>
              <a:rPr lang="cs-CZ" sz="2000" b="1" dirty="0"/>
              <a:t>IDEÁL</a:t>
            </a:r>
            <a:r>
              <a:rPr lang="cs-CZ" sz="2000" dirty="0"/>
              <a:t> – vzorový cíl, např. ideál životního partnera</a:t>
            </a:r>
          </a:p>
          <a:p>
            <a:pPr>
              <a:defRPr/>
            </a:pPr>
            <a:r>
              <a:rPr lang="cs-CZ" sz="2000" b="1" dirty="0"/>
              <a:t>ZVYK</a:t>
            </a:r>
            <a:r>
              <a:rPr lang="cs-CZ" sz="2000" dirty="0"/>
              <a:t> – tendence vykonávat za určitých okolností určitou činnost</a:t>
            </a:r>
          </a:p>
          <a:p>
            <a:pPr marL="114300" indent="0">
              <a:buNone/>
            </a:pPr>
            <a:endParaRPr lang="cs-CZ" b="1" u="sng" dirty="0"/>
          </a:p>
          <a:p>
            <a:pPr marL="114300" indent="0">
              <a:buNone/>
            </a:pPr>
            <a:r>
              <a:rPr lang="cs-CZ" b="1" u="sng" dirty="0"/>
              <a:t>Motiv</a:t>
            </a:r>
            <a:r>
              <a:rPr lang="cs-CZ" dirty="0"/>
              <a:t> je vnitřní potřeba nebo touha. </a:t>
            </a:r>
          </a:p>
          <a:p>
            <a:endParaRPr lang="cs-CZ" dirty="0"/>
          </a:p>
          <a:p>
            <a:r>
              <a:rPr lang="cs-CZ" b="1" u="sng" dirty="0">
                <a:solidFill>
                  <a:srgbClr val="FF0000"/>
                </a:solidFill>
              </a:rPr>
              <a:t>Tato touha </a:t>
            </a:r>
            <a:r>
              <a:rPr lang="cs-CZ" b="1" dirty="0"/>
              <a:t>nebo potřeba působící na naši vůli může </a:t>
            </a:r>
            <a:r>
              <a:rPr lang="cs-CZ" b="1" dirty="0">
                <a:solidFill>
                  <a:srgbClr val="FF0000"/>
                </a:solidFill>
              </a:rPr>
              <a:t>být:</a:t>
            </a:r>
          </a:p>
          <a:p>
            <a:pPr>
              <a:buFontTx/>
              <a:buChar char="-"/>
            </a:pPr>
            <a:r>
              <a:rPr lang="cs-CZ" b="1" dirty="0">
                <a:solidFill>
                  <a:srgbClr val="FF0000"/>
                </a:solidFill>
              </a:rPr>
              <a:t>Vědomá</a:t>
            </a:r>
          </a:p>
          <a:p>
            <a:pPr>
              <a:buFontTx/>
              <a:buChar char="-"/>
            </a:pPr>
            <a:r>
              <a:rPr lang="cs-CZ" b="1" dirty="0">
                <a:solidFill>
                  <a:srgbClr val="FF0000"/>
                </a:solidFill>
              </a:rPr>
              <a:t>Polovědomá</a:t>
            </a:r>
          </a:p>
          <a:p>
            <a:pPr>
              <a:buFontTx/>
              <a:buChar char="-"/>
            </a:pPr>
            <a:r>
              <a:rPr lang="cs-CZ" b="1" dirty="0">
                <a:solidFill>
                  <a:srgbClr val="FF0000"/>
                </a:solidFill>
              </a:rPr>
              <a:t>podvědomá. </a:t>
            </a:r>
          </a:p>
          <a:p>
            <a:pPr marL="0" indent="0">
              <a:buNone/>
            </a:pPr>
            <a:endParaRPr lang="cs-CZ" dirty="0"/>
          </a:p>
          <a:p>
            <a:r>
              <a:rPr lang="cs-CZ" dirty="0"/>
              <a:t>Je však třeba nezapomínat na fakt, že tak jako můžeme pociťovat motivaci, která zůstane pouze motivací a nevyústí v reálné činy, stejně tak se </a:t>
            </a:r>
            <a:r>
              <a:rPr lang="cs-CZ" b="1" dirty="0"/>
              <a:t>můžeme dopouštět jednání, u kterého nám motiv jednání chybí</a:t>
            </a:r>
            <a:r>
              <a:rPr lang="cs-CZ" dirty="0"/>
              <a:t> nebo je do velké míry neprůhledný, nevědomý. </a:t>
            </a:r>
          </a:p>
          <a:p>
            <a:r>
              <a:rPr lang="cs-CZ" b="1" dirty="0"/>
              <a:t>Jde především o takové chování, které je řízeno emocemi. </a:t>
            </a:r>
          </a:p>
        </p:txBody>
      </p:sp>
      <p:sp>
        <p:nvSpPr>
          <p:cNvPr id="4" name="Šipka dolů 3"/>
          <p:cNvSpPr/>
          <p:nvPr/>
        </p:nvSpPr>
        <p:spPr>
          <a:xfrm>
            <a:off x="7752184" y="3645024"/>
            <a:ext cx="628648" cy="11944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098" name="Picture 2" descr="C:\Users\Magdalena\Desktop\optimized-tv_blog_palce-nahor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6160" y="2481249"/>
            <a:ext cx="2602632" cy="1001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433768"/>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flipV="1">
            <a:off x="1981200" y="-1971600"/>
            <a:ext cx="8229600" cy="216024"/>
          </a:xfrm>
        </p:spPr>
        <p:txBody>
          <a:bodyPr>
            <a:normAutofit fontScale="90000"/>
          </a:bodyPr>
          <a:lstStyle/>
          <a:p>
            <a:r>
              <a:rPr lang="cs-CZ" sz="2700" dirty="0"/>
              <a:t/>
            </a:r>
            <a:br>
              <a:rPr lang="cs-CZ" sz="2700" dirty="0"/>
            </a:br>
            <a:r>
              <a:rPr lang="cs-CZ" dirty="0"/>
              <a:t> </a:t>
            </a:r>
          </a:p>
        </p:txBody>
      </p:sp>
      <p:sp>
        <p:nvSpPr>
          <p:cNvPr id="3" name="Zástupný symbol pro obsah 2"/>
          <p:cNvSpPr>
            <a:spLocks noGrp="1"/>
          </p:cNvSpPr>
          <p:nvPr>
            <p:ph idx="1"/>
          </p:nvPr>
        </p:nvSpPr>
        <p:spPr>
          <a:xfrm>
            <a:off x="1631504" y="116632"/>
            <a:ext cx="8928992" cy="6741368"/>
          </a:xfrm>
        </p:spPr>
        <p:txBody>
          <a:bodyPr>
            <a:normAutofit fontScale="55000" lnSpcReduction="20000"/>
          </a:bodyPr>
          <a:lstStyle/>
          <a:p>
            <a:r>
              <a:rPr lang="cs-CZ" dirty="0"/>
              <a:t>Také pojem emoce má latinský původ a stejně jako motiv je odvozeno od slova „</a:t>
            </a:r>
            <a:r>
              <a:rPr lang="cs-CZ" dirty="0" err="1"/>
              <a:t>movere</a:t>
            </a:r>
            <a:r>
              <a:rPr lang="cs-CZ" dirty="0"/>
              <a:t>“. </a:t>
            </a:r>
          </a:p>
          <a:p>
            <a:r>
              <a:rPr lang="cs-CZ" b="1" dirty="0"/>
              <a:t>Emoce mohou, avšak nemusí vyústit v konkrétní činy. </a:t>
            </a:r>
          </a:p>
          <a:p>
            <a:pPr marL="114300" indent="0">
              <a:buNone/>
            </a:pPr>
            <a:endParaRPr lang="cs-CZ" b="1" dirty="0"/>
          </a:p>
          <a:p>
            <a:r>
              <a:rPr lang="cs-CZ" dirty="0"/>
              <a:t>Jak píše </a:t>
            </a:r>
            <a:r>
              <a:rPr lang="cs-CZ" dirty="0" err="1"/>
              <a:t>Adair</a:t>
            </a:r>
            <a:r>
              <a:rPr lang="cs-CZ" dirty="0"/>
              <a:t>: „například tragédie, kterou vidíte v televizi, u vás může vyvolat dojetí, ale pravděpodobně vás k žádnému činu nepřiměje, i když někdy se silný emotivní zážitek může stát motivem pro skutečnou změnu.“ </a:t>
            </a:r>
          </a:p>
          <a:p>
            <a:endParaRPr lang="cs-CZ" dirty="0"/>
          </a:p>
          <a:p>
            <a:r>
              <a:rPr lang="cs-CZ" b="1" dirty="0"/>
              <a:t>Jestliže se však tak stane, je opět potřeba vykázat k tomuto činu </a:t>
            </a:r>
            <a:r>
              <a:rPr lang="cs-CZ" b="1" u="sng" dirty="0">
                <a:solidFill>
                  <a:srgbClr val="FF0000"/>
                </a:solidFill>
              </a:rPr>
              <a:t>vůli. </a:t>
            </a:r>
          </a:p>
          <a:p>
            <a:pPr marL="0" indent="0">
              <a:buNone/>
            </a:pPr>
            <a:r>
              <a:rPr lang="cs-CZ" dirty="0"/>
              <a:t>(</a:t>
            </a:r>
            <a:r>
              <a:rPr lang="cs-CZ" dirty="0" err="1"/>
              <a:t>Adair</a:t>
            </a:r>
            <a:r>
              <a:rPr lang="cs-CZ" dirty="0"/>
              <a:t> 2004: 17) </a:t>
            </a:r>
          </a:p>
          <a:p>
            <a:pPr marL="0" indent="0">
              <a:buNone/>
            </a:pPr>
            <a:endParaRPr lang="cs-CZ" dirty="0"/>
          </a:p>
          <a:p>
            <a:pPr marL="0" indent="0">
              <a:buNone/>
            </a:pPr>
            <a:r>
              <a:rPr lang="cs-CZ" dirty="0"/>
              <a:t>                   Motivace                    </a:t>
            </a:r>
            <a:r>
              <a:rPr lang="cs-CZ" dirty="0">
                <a:highlight>
                  <a:srgbClr val="00FFFF"/>
                </a:highlight>
              </a:rPr>
              <a:t>rozhodování   </a:t>
            </a:r>
            <a:r>
              <a:rPr lang="cs-CZ" dirty="0"/>
              <a:t>                    volní akt</a:t>
            </a:r>
          </a:p>
          <a:p>
            <a:pPr algn="just">
              <a:lnSpc>
                <a:spcPct val="150000"/>
              </a:lnSpc>
              <a:spcAft>
                <a:spcPts val="1000"/>
              </a:spcAft>
            </a:pPr>
            <a:r>
              <a:rPr lang="cs-CZ" dirty="0">
                <a:latin typeface="Times New Roman" panose="02020603050405020304" pitchFamily="18" charset="0"/>
                <a:ea typeface="Calibri" panose="020F0502020204030204" pitchFamily="34" charset="0"/>
                <a:cs typeface="Times New Roman" panose="02020603050405020304" pitchFamily="18" charset="0"/>
              </a:rPr>
              <a:t>V souhrnu lze tedy o potřebách a motivech jakou dvou klíčových konceptech motivace říci následující:</a:t>
            </a:r>
            <a:endParaRPr lang="cs-CZ"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buFont typeface="Calibri" panose="020F0502020204030204" pitchFamily="34" charset="0"/>
              <a:buChar char="-"/>
            </a:pPr>
            <a:r>
              <a:rPr lang="cs-CZ" b="1" dirty="0">
                <a:latin typeface="Times New Roman" panose="02020603050405020304" pitchFamily="18" charset="0"/>
                <a:ea typeface="Calibri" panose="020F0502020204030204" pitchFamily="34" charset="0"/>
                <a:cs typeface="Times New Roman" panose="02020603050405020304" pitchFamily="18" charset="0"/>
              </a:rPr>
              <a:t>Potřeby vyjadřují výchozí motivační stav</a:t>
            </a:r>
            <a:r>
              <a:rPr lang="cs-CZ" dirty="0">
                <a:latin typeface="Times New Roman" panose="02020603050405020304" pitchFamily="18" charset="0"/>
                <a:ea typeface="Calibri" panose="020F0502020204030204" pitchFamily="34" charset="0"/>
                <a:cs typeface="Times New Roman" panose="02020603050405020304" pitchFamily="18" charset="0"/>
              </a:rPr>
              <a:t>, který se vývojem zpředmětňuje, tj. nachází určitý objekt činnosti a s ním spojený instrumentální vzorec chování.</a:t>
            </a:r>
          </a:p>
          <a:p>
            <a:pPr marL="342900" indent="-342900" algn="just">
              <a:lnSpc>
                <a:spcPct val="150000"/>
              </a:lnSpc>
              <a:spcAft>
                <a:spcPts val="1000"/>
              </a:spcAft>
              <a:buFont typeface="Calibri" panose="020F0502020204030204" pitchFamily="34" charset="0"/>
              <a:buChar char="-"/>
            </a:pPr>
            <a:r>
              <a:rPr lang="cs-CZ" b="1" dirty="0">
                <a:latin typeface="Times New Roman" panose="02020603050405020304" pitchFamily="18" charset="0"/>
                <a:ea typeface="Calibri" panose="020F0502020204030204" pitchFamily="34" charset="0"/>
                <a:cs typeface="Times New Roman" panose="02020603050405020304" pitchFamily="18" charset="0"/>
              </a:rPr>
              <a:t>Motivy</a:t>
            </a:r>
            <a:r>
              <a:rPr lang="cs-CZ" dirty="0">
                <a:latin typeface="Times New Roman" panose="02020603050405020304" pitchFamily="18" charset="0"/>
                <a:ea typeface="Calibri" panose="020F0502020204030204" pitchFamily="34" charset="0"/>
                <a:cs typeface="Times New Roman" panose="02020603050405020304" pitchFamily="18" charset="0"/>
              </a:rPr>
              <a:t> vyjadřují obsah dovršující reakce, a jako takové jsou to dále neanalyzovatelné </a:t>
            </a:r>
            <a:r>
              <a:rPr lang="cs-CZ" b="1" dirty="0">
                <a:latin typeface="Times New Roman" panose="02020603050405020304" pitchFamily="18" charset="0"/>
                <a:ea typeface="Calibri" panose="020F0502020204030204" pitchFamily="34" charset="0"/>
                <a:cs typeface="Times New Roman" panose="02020603050405020304" pitchFamily="18" charset="0"/>
              </a:rPr>
              <a:t>psychologické příčiny chování</a:t>
            </a:r>
            <a:r>
              <a:rPr lang="cs-CZ" dirty="0">
                <a:latin typeface="Times New Roman" panose="02020603050405020304" pitchFamily="18" charset="0"/>
                <a:ea typeface="Calibri" panose="020F0502020204030204" pitchFamily="34" charset="0"/>
                <a:cs typeface="Times New Roman" panose="02020603050405020304" pitchFamily="18" charset="0"/>
              </a:rPr>
              <a:t>. </a:t>
            </a:r>
            <a:endParaRPr lang="cs-CZ" dirty="0">
              <a:latin typeface="Calibri" panose="020F0502020204030204" pitchFamily="34" charset="0"/>
              <a:ea typeface="Calibri" panose="020F0502020204030204" pitchFamily="34" charset="0"/>
              <a:cs typeface="Times New Roman" panose="02020603050405020304" pitchFamily="18" charset="0"/>
            </a:endParaRPr>
          </a:p>
          <a:p>
            <a:pPr marL="114300" indent="0">
              <a:buNone/>
            </a:pPr>
            <a:endParaRPr lang="cs-CZ" dirty="0">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a:p>
            <a:pPr marL="114300" indent="0">
              <a:buNone/>
            </a:pPr>
            <a:r>
              <a:rPr lang="cs-CZ"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Volní akt je založen na rozhodnutí,</a:t>
            </a:r>
            <a:r>
              <a:rPr lang="cs-CZ" dirty="0">
                <a:latin typeface="Times New Roman" panose="02020603050405020304" pitchFamily="18" charset="0"/>
                <a:ea typeface="Calibri" panose="020F0502020204030204" pitchFamily="34" charset="0"/>
                <a:cs typeface="Times New Roman" panose="02020603050405020304" pitchFamily="18" charset="0"/>
              </a:rPr>
              <a:t> jemuž předchází </a:t>
            </a:r>
            <a:r>
              <a:rPr lang="cs-CZ" dirty="0">
                <a:highlight>
                  <a:srgbClr val="00FFFF"/>
                </a:highlight>
                <a:latin typeface="Times New Roman" panose="02020603050405020304" pitchFamily="18" charset="0"/>
                <a:ea typeface="Calibri" panose="020F0502020204030204" pitchFamily="34" charset="0"/>
                <a:cs typeface="Times New Roman" panose="02020603050405020304" pitchFamily="18" charset="0"/>
              </a:rPr>
              <a:t>proces rozhodování, tj. volby cílů a prostředků</a:t>
            </a:r>
            <a:r>
              <a:rPr lang="cs-CZ" dirty="0">
                <a:latin typeface="Times New Roman" panose="02020603050405020304" pitchFamily="18" charset="0"/>
                <a:ea typeface="Calibri" panose="020F0502020204030204" pitchFamily="34" charset="0"/>
                <a:cs typeface="Times New Roman" panose="02020603050405020304" pitchFamily="18" charset="0"/>
              </a:rPr>
              <a:t>, jejich alternativ. </a:t>
            </a:r>
          </a:p>
          <a:p>
            <a:pPr marL="114300" indent="0">
              <a:buNone/>
            </a:pPr>
            <a:r>
              <a:rPr lang="cs-CZ" b="1" dirty="0">
                <a:latin typeface="Times New Roman" panose="02020603050405020304" pitchFamily="18" charset="0"/>
                <a:ea typeface="Calibri" panose="020F0502020204030204" pitchFamily="34" charset="0"/>
                <a:cs typeface="Times New Roman" panose="02020603050405020304" pitchFamily="18" charset="0"/>
              </a:rPr>
              <a:t>Tato volba zahrnuje kognitivní a morální aspekty předmětu.</a:t>
            </a:r>
            <a:endParaRPr lang="cs-CZ" b="1"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cs-CZ" dirty="0"/>
          </a:p>
        </p:txBody>
      </p:sp>
      <p:sp>
        <p:nvSpPr>
          <p:cNvPr id="4" name="Šipka: doprava 3">
            <a:extLst>
              <a:ext uri="{FF2B5EF4-FFF2-40B4-BE49-F238E27FC236}">
                <a16:creationId xmlns:a16="http://schemas.microsoft.com/office/drawing/2014/main" id="{6F4B4518-CC2E-4FBD-B44B-5D2806BB818B}"/>
              </a:ext>
            </a:extLst>
          </p:cNvPr>
          <p:cNvSpPr/>
          <p:nvPr/>
        </p:nvSpPr>
        <p:spPr>
          <a:xfrm>
            <a:off x="3215680" y="220486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Šipka: doprava 4">
            <a:extLst>
              <a:ext uri="{FF2B5EF4-FFF2-40B4-BE49-F238E27FC236}">
                <a16:creationId xmlns:a16="http://schemas.microsoft.com/office/drawing/2014/main" id="{E37DD44B-98C4-42A1-B278-001A22AF3988}"/>
              </a:ext>
            </a:extLst>
          </p:cNvPr>
          <p:cNvSpPr/>
          <p:nvPr/>
        </p:nvSpPr>
        <p:spPr>
          <a:xfrm>
            <a:off x="5164606" y="220486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475367750"/>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103623-7466-4944-A206-AD7CEFB687DC}"/>
              </a:ext>
            </a:extLst>
          </p:cNvPr>
          <p:cNvSpPr>
            <a:spLocks noGrp="1"/>
          </p:cNvSpPr>
          <p:nvPr>
            <p:ph type="title"/>
          </p:nvPr>
        </p:nvSpPr>
        <p:spPr>
          <a:xfrm>
            <a:off x="1825625" y="228601"/>
            <a:ext cx="8534400" cy="758825"/>
          </a:xfrm>
        </p:spPr>
        <p:txBody>
          <a:bodyPr>
            <a:normAutofit fontScale="90000"/>
          </a:bodyPr>
          <a:lstStyle/>
          <a:p>
            <a:pPr>
              <a:defRPr/>
            </a:pPr>
            <a:r>
              <a:rPr lang="cs-CZ" sz="2700" dirty="0"/>
              <a:t>ANATOMIE MOTIVACE </a:t>
            </a:r>
            <a:br>
              <a:rPr lang="cs-CZ" sz="2700" dirty="0"/>
            </a:br>
            <a:r>
              <a:rPr lang="cs-CZ" sz="2700" dirty="0"/>
              <a:t>- dopaminové dráhy v limbickém centru</a:t>
            </a:r>
            <a:endParaRPr lang="cs-CZ" dirty="0"/>
          </a:p>
        </p:txBody>
      </p:sp>
      <p:sp>
        <p:nvSpPr>
          <p:cNvPr id="3" name="Zástupný symbol pro obsah 2">
            <a:extLst>
              <a:ext uri="{FF2B5EF4-FFF2-40B4-BE49-F238E27FC236}">
                <a16:creationId xmlns:a16="http://schemas.microsoft.com/office/drawing/2014/main" id="{9D69924E-4186-4D49-800E-6089A24EF946}"/>
              </a:ext>
            </a:extLst>
          </p:cNvPr>
          <p:cNvSpPr>
            <a:spLocks noGrp="1"/>
          </p:cNvSpPr>
          <p:nvPr>
            <p:ph sz="half" idx="1"/>
          </p:nvPr>
        </p:nvSpPr>
        <p:spPr>
          <a:xfrm>
            <a:off x="1744663" y="1557338"/>
            <a:ext cx="4927600" cy="4603750"/>
          </a:xfrm>
        </p:spPr>
        <p:txBody>
          <a:bodyPr>
            <a:normAutofit fontScale="77500" lnSpcReduction="20000"/>
          </a:bodyPr>
          <a:lstStyle/>
          <a:p>
            <a:pPr>
              <a:defRPr/>
            </a:pPr>
            <a:r>
              <a:rPr lang="cs-CZ" u="sng" dirty="0" err="1"/>
              <a:t>mezolimbická</a:t>
            </a:r>
            <a:r>
              <a:rPr lang="cs-CZ" u="sng" dirty="0"/>
              <a:t> dopaminová dráha </a:t>
            </a:r>
            <a:r>
              <a:rPr lang="cs-CZ" dirty="0"/>
              <a:t>  </a:t>
            </a:r>
          </a:p>
          <a:p>
            <a:pPr marL="0" indent="0">
              <a:buNone/>
              <a:defRPr/>
            </a:pPr>
            <a:r>
              <a:rPr lang="cs-CZ" dirty="0"/>
              <a:t>        vedoucí ze středního mozku, přes </a:t>
            </a:r>
            <a:r>
              <a:rPr lang="cs-CZ" dirty="0" err="1"/>
              <a:t>nucleus</a:t>
            </a:r>
            <a:r>
              <a:rPr lang="cs-CZ" dirty="0"/>
              <a:t> </a:t>
            </a:r>
            <a:r>
              <a:rPr lang="cs-CZ" dirty="0" err="1"/>
              <a:t>accumbens</a:t>
            </a:r>
            <a:r>
              <a:rPr lang="cs-CZ" dirty="0"/>
              <a:t>, </a:t>
            </a:r>
          </a:p>
          <a:p>
            <a:pPr marL="0" indent="0">
              <a:buNone/>
              <a:defRPr/>
            </a:pPr>
            <a:r>
              <a:rPr lang="cs-CZ" dirty="0"/>
              <a:t>až do čelní kůry. </a:t>
            </a:r>
          </a:p>
          <a:p>
            <a:pPr marL="0" indent="0">
              <a:buNone/>
              <a:defRPr/>
            </a:pPr>
            <a:endParaRPr lang="cs-CZ" dirty="0"/>
          </a:p>
          <a:p>
            <a:pPr>
              <a:defRPr/>
            </a:pPr>
            <a:r>
              <a:rPr lang="cs-CZ" sz="3600" b="1" dirty="0">
                <a:solidFill>
                  <a:schemeClr val="accent2">
                    <a:lumMod val="75000"/>
                  </a:schemeClr>
                </a:solidFill>
              </a:rPr>
              <a:t>Tato dráha hraje zásadní roli ve vzniku motivace, emocí, ale hlavně v systému potěšení a „odměn“. </a:t>
            </a:r>
          </a:p>
          <a:p>
            <a:pPr>
              <a:defRPr/>
            </a:pPr>
            <a:endParaRPr lang="cs-CZ" dirty="0"/>
          </a:p>
          <a:p>
            <a:pPr>
              <a:defRPr/>
            </a:pPr>
            <a:r>
              <a:rPr lang="cs-CZ" dirty="0"/>
              <a:t>Způsobuje vznik příjemných pocitů buď v reakci na různé události či aktivity, nebo vlivem požití jistých drog, např. kokainu. </a:t>
            </a:r>
          </a:p>
          <a:p>
            <a:pPr marL="0" indent="0">
              <a:buNone/>
              <a:defRPr/>
            </a:pPr>
            <a:endParaRPr lang="cs-CZ" dirty="0"/>
          </a:p>
        </p:txBody>
      </p:sp>
      <p:pic>
        <p:nvPicPr>
          <p:cNvPr id="25606" name="Picture 3" descr="C:\Users\Marketa\Desktop\479px-Dopamine_pathways.svg.png">
            <a:extLst>
              <a:ext uri="{FF2B5EF4-FFF2-40B4-BE49-F238E27FC236}">
                <a16:creationId xmlns:a16="http://schemas.microsoft.com/office/drawing/2014/main" id="{F8C2E529-F331-469A-8BCE-2520A422BE62}"/>
              </a:ext>
            </a:extLst>
          </p:cNvPr>
          <p:cNvPicPr>
            <a:picLocks noGrp="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788025" y="1335312"/>
            <a:ext cx="4572000" cy="4536851"/>
          </a:xfrm>
        </p:spPr>
      </p:pic>
      <p:sp>
        <p:nvSpPr>
          <p:cNvPr id="25604" name="Zástupný symbol pro číslo snímku 3">
            <a:extLst>
              <a:ext uri="{FF2B5EF4-FFF2-40B4-BE49-F238E27FC236}">
                <a16:creationId xmlns:a16="http://schemas.microsoft.com/office/drawing/2014/main" id="{20FD1F69-37CA-41C0-B1FC-61FC7A1FF795}"/>
              </a:ext>
            </a:extLst>
          </p:cNvPr>
          <p:cNvSpPr>
            <a:spLocks noGrp="1"/>
          </p:cNvSpPr>
          <p:nvPr>
            <p:ph type="sldNum" sz="quarter" idx="12"/>
          </p:nvPr>
        </p:nvSpPr>
        <p:spPr bwMode="auto">
          <a:xfrm>
            <a:off x="1524000" y="1271589"/>
            <a:ext cx="533400" cy="244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547688" indent="-2730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822325"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096963"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1371600" indent="-228600">
              <a:spcBef>
                <a:spcPct val="20000"/>
              </a:spcBef>
              <a:buClr>
                <a:srgbClr val="8FB08C"/>
              </a:buClr>
              <a:buChar char="•"/>
              <a:defRPr>
                <a:solidFill>
                  <a:schemeClr val="tx1"/>
                </a:solidFill>
                <a:latin typeface="Georgia" panose="02040502050405020303" pitchFamily="18" charset="0"/>
              </a:defRPr>
            </a:lvl5pPr>
            <a:lvl6pPr marL="1828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286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2743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2004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nSpc>
                <a:spcPct val="80000"/>
              </a:lnSpc>
              <a:spcBef>
                <a:spcPct val="0"/>
              </a:spcBef>
              <a:buClrTx/>
              <a:buSzTx/>
              <a:buFontTx/>
              <a:buNone/>
            </a:pPr>
            <a:fld id="{BAC4A187-B3DA-4AD1-A1BA-D238057607F9}" type="slidenum">
              <a:rPr lang="cs-CZ" altLang="cs-CZ" sz="1200" b="1">
                <a:solidFill>
                  <a:srgbClr val="FFFFFF"/>
                </a:solidFill>
              </a:rPr>
              <a:pPr>
                <a:lnSpc>
                  <a:spcPct val="80000"/>
                </a:lnSpc>
                <a:spcBef>
                  <a:spcPct val="0"/>
                </a:spcBef>
                <a:buClrTx/>
                <a:buSzTx/>
                <a:buFontTx/>
                <a:buNone/>
              </a:pPr>
              <a:t>256</a:t>
            </a:fld>
            <a:endParaRPr lang="cs-CZ" altLang="cs-CZ" sz="1200" b="1">
              <a:solidFill>
                <a:srgbClr val="FFFFFF"/>
              </a:solidFill>
            </a:endParaRPr>
          </a:p>
        </p:txBody>
      </p:sp>
      <p:sp>
        <p:nvSpPr>
          <p:cNvPr id="7" name="Šipka doprava 6">
            <a:extLst>
              <a:ext uri="{FF2B5EF4-FFF2-40B4-BE49-F238E27FC236}">
                <a16:creationId xmlns:a16="http://schemas.microsoft.com/office/drawing/2014/main" id="{F8C90B5F-E649-48D9-A38C-E8E9662C62A0}"/>
              </a:ext>
            </a:extLst>
          </p:cNvPr>
          <p:cNvSpPr/>
          <p:nvPr/>
        </p:nvSpPr>
        <p:spPr>
          <a:xfrm>
            <a:off x="1744663" y="1878144"/>
            <a:ext cx="490538" cy="241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extLst>
      <p:ext uri="{BB962C8B-B14F-4D97-AF65-F5344CB8AC3E}">
        <p14:creationId xmlns:p14="http://schemas.microsoft.com/office/powerpoint/2010/main" val="243262256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Ne/motivovaný klient </a:t>
            </a:r>
          </a:p>
        </p:txBody>
      </p:sp>
      <p:sp>
        <p:nvSpPr>
          <p:cNvPr id="3" name="Zástupný symbol pro obsah 2"/>
          <p:cNvSpPr>
            <a:spLocks noGrp="1"/>
          </p:cNvSpPr>
          <p:nvPr>
            <p:ph idx="1"/>
          </p:nvPr>
        </p:nvSpPr>
        <p:spPr/>
        <p:txBody>
          <a:bodyPr>
            <a:normAutofit lnSpcReduction="10000"/>
          </a:bodyPr>
          <a:lstStyle/>
          <a:p>
            <a:r>
              <a:rPr lang="cs-CZ" sz="3200" dirty="0"/>
              <a:t>Jak byste charakterizovali motivovaného a nemotivovaného klienta?</a:t>
            </a:r>
          </a:p>
          <a:p>
            <a:endParaRPr lang="cs-CZ" sz="3200" dirty="0"/>
          </a:p>
          <a:p>
            <a:endParaRPr lang="cs-CZ" sz="3200" dirty="0"/>
          </a:p>
          <a:p>
            <a:endParaRPr lang="cs-CZ" sz="3200" dirty="0"/>
          </a:p>
          <a:p>
            <a:endParaRPr lang="cs-CZ" sz="3200" dirty="0"/>
          </a:p>
          <a:p>
            <a:endParaRPr lang="cs-CZ" sz="3200" dirty="0"/>
          </a:p>
          <a:p>
            <a:r>
              <a:rPr lang="cs-CZ" sz="3200" dirty="0"/>
              <a:t>Co například zhorší pracovník ?</a:t>
            </a:r>
          </a:p>
        </p:txBody>
      </p:sp>
      <p:pic>
        <p:nvPicPr>
          <p:cNvPr id="1026" name="Picture 2" descr="C:\Users\vlastnik\Desktop\IC-Ris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1864" y="2582843"/>
            <a:ext cx="3588266" cy="2687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99083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152400"/>
            <a:ext cx="8229600" cy="756320"/>
          </a:xfrm>
        </p:spPr>
        <p:txBody>
          <a:bodyPr>
            <a:normAutofit/>
          </a:bodyPr>
          <a:lstStyle/>
          <a:p>
            <a:pPr algn="r"/>
            <a:r>
              <a:rPr lang="cs-CZ" sz="2000" dirty="0"/>
              <a:t>KVALITA V SOCIÁLNÍ PRÁCI a </a:t>
            </a:r>
            <a:r>
              <a:rPr lang="cs-CZ" sz="2000" u="sng" dirty="0"/>
              <a:t>MOTIVACE</a:t>
            </a:r>
            <a:r>
              <a:rPr lang="cs-CZ" sz="2000" dirty="0"/>
              <a:t> </a:t>
            </a:r>
            <a:br>
              <a:rPr lang="cs-CZ" sz="2000" dirty="0"/>
            </a:br>
            <a:r>
              <a:rPr lang="cs-CZ" sz="2000" dirty="0"/>
              <a:t>– dle stylu práce s klientem – </a:t>
            </a:r>
          </a:p>
        </p:txBody>
      </p:sp>
      <p:sp>
        <p:nvSpPr>
          <p:cNvPr id="3" name="Zástupný symbol pro obsah 2"/>
          <p:cNvSpPr>
            <a:spLocks noGrp="1"/>
          </p:cNvSpPr>
          <p:nvPr>
            <p:ph sz="half" idx="1"/>
          </p:nvPr>
        </p:nvSpPr>
        <p:spPr>
          <a:xfrm>
            <a:off x="1578864" y="260648"/>
            <a:ext cx="4301112" cy="6480720"/>
          </a:xfrm>
        </p:spPr>
        <p:txBody>
          <a:bodyPr>
            <a:normAutofit fontScale="55000" lnSpcReduction="20000"/>
          </a:bodyPr>
          <a:lstStyle/>
          <a:p>
            <a:pPr>
              <a:buFont typeface="Wingdings" panose="05000000000000000000" pitchFamily="2" charset="2"/>
              <a:buChar char="q"/>
            </a:pPr>
            <a:r>
              <a:rPr lang="cs-CZ" sz="2900" dirty="0">
                <a:highlight>
                  <a:srgbClr val="FF0000"/>
                </a:highlight>
              </a:rPr>
              <a:t>  </a:t>
            </a:r>
            <a:r>
              <a:rPr lang="cs-CZ" sz="2900" b="1" dirty="0">
                <a:highlight>
                  <a:srgbClr val="FF0000"/>
                </a:highlight>
              </a:rPr>
              <a:t>Direktivní  přístup</a:t>
            </a:r>
          </a:p>
          <a:p>
            <a:pPr>
              <a:buFont typeface="Wingdings" panose="05000000000000000000" pitchFamily="2" charset="2"/>
              <a:buChar char="§"/>
            </a:pPr>
            <a:r>
              <a:rPr lang="cs-CZ" sz="2900" dirty="0"/>
              <a:t>Zaměřenost na problém</a:t>
            </a:r>
          </a:p>
          <a:p>
            <a:pPr>
              <a:buFont typeface="Wingdings" panose="05000000000000000000" pitchFamily="2" charset="2"/>
              <a:buChar char="§"/>
            </a:pPr>
            <a:r>
              <a:rPr lang="cs-CZ" sz="2900" dirty="0"/>
              <a:t>Expert „vědoucí“ pracovník</a:t>
            </a:r>
          </a:p>
          <a:p>
            <a:pPr>
              <a:buFont typeface="Wingdings" panose="05000000000000000000" pitchFamily="2" charset="2"/>
              <a:buChar char="§"/>
            </a:pPr>
            <a:r>
              <a:rPr lang="cs-CZ" sz="2900" b="1" dirty="0">
                <a:solidFill>
                  <a:srgbClr val="FF0000"/>
                </a:solidFill>
              </a:rPr>
              <a:t>„Moc“ nad klienty </a:t>
            </a:r>
          </a:p>
          <a:p>
            <a:pPr marL="0" indent="0">
              <a:buNone/>
            </a:pPr>
            <a:r>
              <a:rPr lang="cs-CZ" sz="2900" b="1" dirty="0">
                <a:solidFill>
                  <a:srgbClr val="FF0000"/>
                </a:solidFill>
              </a:rPr>
              <a:t>( nevyžádané rady a hůř …….. </a:t>
            </a:r>
            <a:r>
              <a:rPr lang="cs-CZ" sz="2900" b="1" dirty="0">
                <a:solidFill>
                  <a:srgbClr val="FF0000"/>
                </a:solidFill>
                <a:sym typeface="Wingdings" panose="05000000000000000000" pitchFamily="2" charset="2"/>
              </a:rPr>
              <a:t> </a:t>
            </a:r>
            <a:r>
              <a:rPr lang="cs-CZ" sz="2900" b="1" dirty="0">
                <a:solidFill>
                  <a:srgbClr val="FF0000"/>
                </a:solidFill>
              </a:rPr>
              <a:t>)</a:t>
            </a:r>
          </a:p>
          <a:p>
            <a:pPr marL="0" indent="0">
              <a:buNone/>
            </a:pPr>
            <a:endParaRPr lang="cs-CZ" sz="2900" u="sng" dirty="0">
              <a:highlight>
                <a:srgbClr val="FF00FF"/>
              </a:highlight>
            </a:endParaRPr>
          </a:p>
          <a:p>
            <a:pPr>
              <a:buFont typeface="Wingdings" panose="05000000000000000000" pitchFamily="2" charset="2"/>
              <a:buChar char="q"/>
            </a:pPr>
            <a:r>
              <a:rPr lang="cs-CZ" sz="2900" b="1" u="sng" dirty="0">
                <a:highlight>
                  <a:srgbClr val="FF0000"/>
                </a:highlight>
              </a:rPr>
              <a:t>KONTROLA / VEDENÍ</a:t>
            </a:r>
          </a:p>
          <a:p>
            <a:pPr>
              <a:buFont typeface="Wingdings" panose="05000000000000000000" pitchFamily="2" charset="2"/>
              <a:buChar char="§"/>
            </a:pPr>
            <a:r>
              <a:rPr lang="cs-CZ" sz="2900" b="1" dirty="0"/>
              <a:t>Přesvědčování </a:t>
            </a:r>
          </a:p>
          <a:p>
            <a:pPr marL="0" indent="0">
              <a:buNone/>
            </a:pPr>
            <a:r>
              <a:rPr lang="cs-CZ" sz="2900" dirty="0"/>
              <a:t>(chci tě motivovat /externí stimulace/)</a:t>
            </a:r>
          </a:p>
          <a:p>
            <a:pPr>
              <a:buFont typeface="Wingdings" panose="05000000000000000000" pitchFamily="2" charset="2"/>
              <a:buChar char="§"/>
            </a:pPr>
            <a:r>
              <a:rPr lang="cs-CZ" sz="2900" b="1" dirty="0"/>
              <a:t>Dozor</a:t>
            </a:r>
            <a:r>
              <a:rPr lang="cs-CZ" sz="2900" dirty="0"/>
              <a:t> </a:t>
            </a:r>
          </a:p>
          <a:p>
            <a:pPr marL="0" indent="0">
              <a:buNone/>
            </a:pPr>
            <a:r>
              <a:rPr lang="cs-CZ" sz="2900" dirty="0"/>
              <a:t>(nemohu to nechat je na tobě)</a:t>
            </a:r>
          </a:p>
          <a:p>
            <a:pPr>
              <a:buFont typeface="Wingdings" panose="05000000000000000000" pitchFamily="2" charset="2"/>
              <a:buChar char="§"/>
            </a:pPr>
            <a:r>
              <a:rPr lang="cs-CZ" sz="2900" b="1" dirty="0"/>
              <a:t>Péče </a:t>
            </a:r>
          </a:p>
          <a:p>
            <a:pPr marL="0" indent="0">
              <a:buNone/>
            </a:pPr>
            <a:r>
              <a:rPr lang="cs-CZ" sz="2900" dirty="0"/>
              <a:t>(musím to udělat za tebe)</a:t>
            </a:r>
          </a:p>
          <a:p>
            <a:pPr>
              <a:buFont typeface="Wingdings" panose="05000000000000000000" pitchFamily="2" charset="2"/>
              <a:buChar char="§"/>
            </a:pPr>
            <a:r>
              <a:rPr lang="cs-CZ" sz="2900" b="1" dirty="0"/>
              <a:t>Vyjasňování </a:t>
            </a:r>
          </a:p>
          <a:p>
            <a:pPr marL="0" indent="0">
              <a:buNone/>
            </a:pPr>
            <a:r>
              <a:rPr lang="cs-CZ" sz="2900" dirty="0"/>
              <a:t>(zbavím tě problémů, chci ti dát lepší šance)</a:t>
            </a:r>
          </a:p>
          <a:p>
            <a:pPr>
              <a:buFont typeface="Wingdings" panose="05000000000000000000" pitchFamily="2" charset="2"/>
              <a:buChar char="§"/>
            </a:pPr>
            <a:endParaRPr lang="cs-CZ" sz="2900" dirty="0">
              <a:solidFill>
                <a:schemeClr val="bg2">
                  <a:lumMod val="50000"/>
                </a:schemeClr>
              </a:solidFill>
            </a:endParaRPr>
          </a:p>
          <a:p>
            <a:pPr>
              <a:buFont typeface="Wingdings" panose="05000000000000000000" pitchFamily="2" charset="2"/>
              <a:buChar char="q"/>
            </a:pPr>
            <a:r>
              <a:rPr lang="cs-CZ" sz="3300" b="1" u="sng" dirty="0">
                <a:solidFill>
                  <a:srgbClr val="FF0000"/>
                </a:solidFill>
              </a:rPr>
              <a:t>I kontrola je profesionální, pokud je transparentní + etická, </a:t>
            </a:r>
            <a:r>
              <a:rPr lang="cs-CZ" sz="3300" b="1" dirty="0">
                <a:solidFill>
                  <a:srgbClr val="FF0000"/>
                </a:solidFill>
              </a:rPr>
              <a:t>a jen tam, kde je nezbytná </a:t>
            </a:r>
          </a:p>
          <a:p>
            <a:pPr marL="0" indent="0">
              <a:buNone/>
            </a:pPr>
            <a:endParaRPr lang="cs-CZ" sz="3300" b="1" dirty="0">
              <a:solidFill>
                <a:srgbClr val="FF0000"/>
              </a:solidFill>
            </a:endParaRPr>
          </a:p>
          <a:p>
            <a:pPr>
              <a:buFont typeface="Wingdings" panose="05000000000000000000" pitchFamily="2" charset="2"/>
              <a:buChar char="q"/>
            </a:pPr>
            <a:r>
              <a:rPr lang="cs-CZ" sz="2900" b="1" dirty="0"/>
              <a:t>Pracovník si musí uvědomovat (sebereflexe), kde se právě nachází             a zda nerozhoduje za klienta i tam, kde není potřeba</a:t>
            </a:r>
          </a:p>
          <a:p>
            <a:pPr>
              <a:buFont typeface="Wingdings" panose="05000000000000000000" pitchFamily="2" charset="2"/>
              <a:buChar char="§"/>
            </a:pPr>
            <a:endParaRPr lang="cs-CZ" dirty="0">
              <a:solidFill>
                <a:schemeClr val="bg2">
                  <a:lumMod val="50000"/>
                </a:schemeClr>
              </a:solidFill>
            </a:endParaRPr>
          </a:p>
          <a:p>
            <a:pPr marL="0" indent="0">
              <a:buNone/>
            </a:pPr>
            <a:endParaRPr lang="cs-CZ" dirty="0">
              <a:solidFill>
                <a:schemeClr val="bg2">
                  <a:lumMod val="50000"/>
                </a:schemeClr>
              </a:solidFill>
            </a:endParaRPr>
          </a:p>
          <a:p>
            <a:pPr>
              <a:buFont typeface="Wingdings" panose="05000000000000000000" pitchFamily="2" charset="2"/>
              <a:buChar char="q"/>
            </a:pPr>
            <a:endParaRPr lang="cs-CZ" dirty="0">
              <a:solidFill>
                <a:schemeClr val="bg2">
                  <a:lumMod val="50000"/>
                </a:schemeClr>
              </a:solidFill>
            </a:endParaRPr>
          </a:p>
          <a:p>
            <a:pPr marL="0" indent="0">
              <a:buNone/>
            </a:pPr>
            <a:endParaRPr lang="cs-CZ" dirty="0">
              <a:solidFill>
                <a:schemeClr val="bg2">
                  <a:lumMod val="50000"/>
                </a:schemeClr>
              </a:solidFill>
            </a:endParaRPr>
          </a:p>
          <a:p>
            <a:pPr marL="0" indent="0">
              <a:buNone/>
            </a:pPr>
            <a:endParaRPr lang="cs-CZ" dirty="0">
              <a:solidFill>
                <a:schemeClr val="bg2">
                  <a:lumMod val="50000"/>
                </a:schemeClr>
              </a:solidFill>
            </a:endParaRPr>
          </a:p>
          <a:p>
            <a:endParaRPr lang="cs-CZ" dirty="0"/>
          </a:p>
        </p:txBody>
      </p:sp>
      <p:sp>
        <p:nvSpPr>
          <p:cNvPr id="4" name="Zástupný symbol pro obsah 3"/>
          <p:cNvSpPr>
            <a:spLocks noGrp="1"/>
          </p:cNvSpPr>
          <p:nvPr>
            <p:ph sz="half" idx="2"/>
          </p:nvPr>
        </p:nvSpPr>
        <p:spPr>
          <a:xfrm>
            <a:off x="5879976" y="927584"/>
            <a:ext cx="4733160" cy="5890964"/>
          </a:xfrm>
        </p:spPr>
        <p:txBody>
          <a:bodyPr>
            <a:normAutofit fontScale="55000" lnSpcReduction="20000"/>
          </a:bodyPr>
          <a:lstStyle/>
          <a:p>
            <a:pPr>
              <a:buFont typeface="Wingdings" panose="05000000000000000000" pitchFamily="2" charset="2"/>
              <a:buChar char="q"/>
            </a:pPr>
            <a:r>
              <a:rPr lang="cs-CZ" sz="2900" dirty="0">
                <a:solidFill>
                  <a:schemeClr val="bg2">
                    <a:lumMod val="50000"/>
                  </a:schemeClr>
                </a:solidFill>
                <a:highlight>
                  <a:srgbClr val="00FFFF"/>
                </a:highlight>
              </a:rPr>
              <a:t> </a:t>
            </a:r>
            <a:r>
              <a:rPr lang="cs-CZ" sz="2900" b="1" dirty="0">
                <a:highlight>
                  <a:srgbClr val="00FFFF"/>
                </a:highlight>
              </a:rPr>
              <a:t>Nedirektivní  přístup</a:t>
            </a:r>
          </a:p>
          <a:p>
            <a:pPr marL="0" indent="0">
              <a:buNone/>
            </a:pPr>
            <a:endParaRPr lang="cs-CZ" sz="2900" b="1" dirty="0">
              <a:solidFill>
                <a:schemeClr val="bg2">
                  <a:lumMod val="50000"/>
                </a:schemeClr>
              </a:solidFill>
            </a:endParaRPr>
          </a:p>
          <a:p>
            <a:pPr>
              <a:buFont typeface="Wingdings" panose="05000000000000000000" pitchFamily="2" charset="2"/>
              <a:buChar char="§"/>
            </a:pPr>
            <a:r>
              <a:rPr lang="cs-CZ" sz="2900" b="1" u="sng" dirty="0"/>
              <a:t>Zohledňuje se HLEDISKO NORMALITY</a:t>
            </a:r>
          </a:p>
          <a:p>
            <a:pPr>
              <a:buFont typeface="Wingdings" panose="05000000000000000000" pitchFamily="2" charset="2"/>
              <a:buChar char="§"/>
            </a:pPr>
            <a:r>
              <a:rPr lang="cs-CZ" sz="2900" b="1" dirty="0">
                <a:solidFill>
                  <a:srgbClr val="0070C0"/>
                </a:solidFill>
              </a:rPr>
              <a:t>„Nevědoucí“ pracovník, expertem na svůj život je klient, zaměření ne na problém, ale na řešení</a:t>
            </a:r>
          </a:p>
          <a:p>
            <a:pPr marL="0" indent="0">
              <a:buNone/>
            </a:pPr>
            <a:endParaRPr lang="cs-CZ" sz="2900" b="1" dirty="0">
              <a:solidFill>
                <a:srgbClr val="0070C0"/>
              </a:solidFill>
            </a:endParaRPr>
          </a:p>
          <a:p>
            <a:pPr>
              <a:buFont typeface="Wingdings" panose="05000000000000000000" pitchFamily="2" charset="2"/>
              <a:buChar char="§"/>
            </a:pPr>
            <a:r>
              <a:rPr lang="cs-CZ" sz="2900" b="1" dirty="0">
                <a:solidFill>
                  <a:schemeClr val="bg1"/>
                </a:solidFill>
              </a:rPr>
              <a:t>Podpora klientů (řešení na klientovi, </a:t>
            </a:r>
            <a:r>
              <a:rPr lang="cs-CZ" sz="2900" b="1" dirty="0"/>
              <a:t>rady/možnosti po vyžádání), </a:t>
            </a:r>
            <a:r>
              <a:rPr lang="cs-CZ" sz="2900" b="1" dirty="0">
                <a:solidFill>
                  <a:srgbClr val="0070C0"/>
                </a:solidFill>
              </a:rPr>
              <a:t>popř. vědět, kdy se přesunout k ETICKE PÉČI</a:t>
            </a:r>
          </a:p>
          <a:p>
            <a:pPr marL="0" indent="0">
              <a:buNone/>
            </a:pPr>
            <a:endParaRPr lang="cs-CZ" sz="2900" dirty="0">
              <a:solidFill>
                <a:schemeClr val="bg2">
                  <a:lumMod val="50000"/>
                </a:schemeClr>
              </a:solidFill>
            </a:endParaRPr>
          </a:p>
          <a:p>
            <a:pPr>
              <a:buFont typeface="Wingdings" panose="05000000000000000000" pitchFamily="2" charset="2"/>
              <a:buChar char="q"/>
            </a:pPr>
            <a:r>
              <a:rPr lang="cs-CZ" sz="2900" b="1" u="sng" dirty="0">
                <a:highlight>
                  <a:srgbClr val="00FFFF"/>
                </a:highlight>
              </a:rPr>
              <a:t>PODPORA / POMOC</a:t>
            </a:r>
          </a:p>
          <a:p>
            <a:pPr>
              <a:buFont typeface="Wingdings" panose="05000000000000000000" pitchFamily="2" charset="2"/>
              <a:buChar char="§"/>
            </a:pPr>
            <a:r>
              <a:rPr lang="cs-CZ" sz="2900" b="1" dirty="0"/>
              <a:t>Poradenství</a:t>
            </a:r>
            <a:r>
              <a:rPr lang="cs-CZ" sz="2900" dirty="0"/>
              <a:t> </a:t>
            </a:r>
          </a:p>
          <a:p>
            <a:pPr marL="0" indent="0">
              <a:buNone/>
            </a:pPr>
            <a:r>
              <a:rPr lang="cs-CZ" sz="2900" dirty="0"/>
              <a:t>(pomozte mi lépe využít mých možností)</a:t>
            </a:r>
          </a:p>
          <a:p>
            <a:pPr>
              <a:buFont typeface="Wingdings" panose="05000000000000000000" pitchFamily="2" charset="2"/>
              <a:buChar char="§"/>
            </a:pPr>
            <a:r>
              <a:rPr lang="cs-CZ" sz="2900" b="1" dirty="0"/>
              <a:t>Doprovázení</a:t>
            </a:r>
            <a:r>
              <a:rPr lang="cs-CZ" sz="2900" dirty="0"/>
              <a:t> </a:t>
            </a:r>
          </a:p>
          <a:p>
            <a:pPr marL="0" indent="0">
              <a:buNone/>
            </a:pPr>
            <a:r>
              <a:rPr lang="cs-CZ" sz="2900" dirty="0"/>
              <a:t>(pomozte mi to „správně“ zvládnout, vyřešit)</a:t>
            </a:r>
          </a:p>
          <a:p>
            <a:pPr>
              <a:buFont typeface="Wingdings" panose="05000000000000000000" pitchFamily="2" charset="2"/>
              <a:buChar char="§"/>
            </a:pPr>
            <a:r>
              <a:rPr lang="cs-CZ" sz="2900" b="1" dirty="0"/>
              <a:t>Vzdělávání </a:t>
            </a:r>
          </a:p>
          <a:p>
            <a:pPr marL="0" indent="0">
              <a:buNone/>
            </a:pPr>
            <a:r>
              <a:rPr lang="cs-CZ" sz="2900" dirty="0"/>
              <a:t>(pomozte mi rozšířit mé možnosti, umět to, abych to udělal sám)</a:t>
            </a:r>
          </a:p>
          <a:p>
            <a:pPr>
              <a:buFont typeface="Wingdings" panose="05000000000000000000" pitchFamily="2" charset="2"/>
              <a:buChar char="§"/>
            </a:pPr>
            <a:r>
              <a:rPr lang="cs-CZ" sz="2900" b="1" dirty="0"/>
              <a:t>Terapie</a:t>
            </a:r>
            <a:r>
              <a:rPr lang="cs-CZ" sz="2900" dirty="0"/>
              <a:t> </a:t>
            </a:r>
          </a:p>
          <a:p>
            <a:pPr marL="0" indent="0">
              <a:buNone/>
            </a:pPr>
            <a:r>
              <a:rPr lang="cs-CZ" sz="2900" dirty="0"/>
              <a:t>(pomozte mi zbavit se mých potíží, potřebuji sdílení, nácvik, aj.)</a:t>
            </a:r>
          </a:p>
          <a:p>
            <a:pPr>
              <a:buFont typeface="Wingdings" panose="05000000000000000000" pitchFamily="2" charset="2"/>
              <a:buChar char="§"/>
            </a:pPr>
            <a:endParaRPr lang="cs-CZ" dirty="0">
              <a:solidFill>
                <a:schemeClr val="bg2">
                  <a:lumMod val="50000"/>
                </a:schemeClr>
              </a:solidFill>
            </a:endParaRPr>
          </a:p>
          <a:p>
            <a:pPr>
              <a:buFont typeface="Wingdings" panose="05000000000000000000" pitchFamily="2" charset="2"/>
              <a:buChar char="§"/>
            </a:pPr>
            <a:endParaRPr lang="cs-CZ" dirty="0">
              <a:solidFill>
                <a:schemeClr val="bg2">
                  <a:lumMod val="50000"/>
                </a:schemeClr>
              </a:solidFill>
            </a:endParaRPr>
          </a:p>
          <a:p>
            <a:pPr>
              <a:buFont typeface="Wingdings" panose="05000000000000000000" pitchFamily="2" charset="2"/>
              <a:buChar char="§"/>
            </a:pPr>
            <a:endParaRPr lang="cs-CZ" dirty="0">
              <a:solidFill>
                <a:schemeClr val="bg2">
                  <a:lumMod val="50000"/>
                </a:schemeClr>
              </a:solidFill>
            </a:endParaRPr>
          </a:p>
          <a:p>
            <a:pPr>
              <a:buFont typeface="Wingdings" panose="05000000000000000000" pitchFamily="2" charset="2"/>
              <a:buChar char="§"/>
            </a:pPr>
            <a:endParaRPr lang="cs-CZ" dirty="0">
              <a:solidFill>
                <a:schemeClr val="bg2">
                  <a:lumMod val="50000"/>
                </a:schemeClr>
              </a:solidFill>
            </a:endParaRPr>
          </a:p>
          <a:p>
            <a:pPr>
              <a:buFont typeface="Wingdings" panose="05000000000000000000" pitchFamily="2" charset="2"/>
              <a:buChar char="q"/>
            </a:pPr>
            <a:endParaRPr lang="cs-CZ" dirty="0">
              <a:solidFill>
                <a:schemeClr val="bg2">
                  <a:lumMod val="50000"/>
                </a:schemeClr>
              </a:solidFill>
            </a:endParaRPr>
          </a:p>
          <a:p>
            <a:pPr>
              <a:buFont typeface="Wingdings" panose="05000000000000000000" pitchFamily="2" charset="2"/>
              <a:buChar char="q"/>
            </a:pPr>
            <a:endParaRPr lang="cs-CZ" dirty="0">
              <a:solidFill>
                <a:schemeClr val="bg2">
                  <a:lumMod val="50000"/>
                </a:schemeClr>
              </a:solidFill>
            </a:endParaRPr>
          </a:p>
          <a:p>
            <a:pPr marL="0" indent="0">
              <a:buNone/>
            </a:pPr>
            <a:endParaRPr lang="cs-CZ" dirty="0">
              <a:solidFill>
                <a:schemeClr val="bg2">
                  <a:lumMod val="50000"/>
                </a:schemeClr>
              </a:solidFill>
            </a:endParaRPr>
          </a:p>
          <a:p>
            <a:endParaRPr lang="cs-CZ" dirty="0"/>
          </a:p>
        </p:txBody>
      </p:sp>
      <p:pic>
        <p:nvPicPr>
          <p:cNvPr id="1026" name="Picture 2" descr="C:\Users\marketa\Desktop\arc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976" y="116632"/>
            <a:ext cx="1440160" cy="1556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60380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flipV="1">
            <a:off x="1981200" y="-811934"/>
            <a:ext cx="7620000" cy="208486"/>
          </a:xfrm>
        </p:spPr>
        <p:txBody>
          <a:bodyPr>
            <a:normAutofit fontScale="90000"/>
          </a:bodyPr>
          <a:lstStyle/>
          <a:p>
            <a:endParaRPr lang="cs-CZ" dirty="0">
              <a:solidFill>
                <a:srgbClr val="FF0000"/>
              </a:solidFill>
            </a:endParaRPr>
          </a:p>
        </p:txBody>
      </p:sp>
      <p:sp>
        <p:nvSpPr>
          <p:cNvPr id="4" name="Zástupný text 3">
            <a:extLst>
              <a:ext uri="{FF2B5EF4-FFF2-40B4-BE49-F238E27FC236}">
                <a16:creationId xmlns:a16="http://schemas.microsoft.com/office/drawing/2014/main" id="{C69F37A0-318D-4BA6-A49C-EE19EFF7E807}"/>
              </a:ext>
            </a:extLst>
          </p:cNvPr>
          <p:cNvSpPr>
            <a:spLocks noGrp="1"/>
          </p:cNvSpPr>
          <p:nvPr>
            <p:ph type="body" idx="1"/>
          </p:nvPr>
        </p:nvSpPr>
        <p:spPr>
          <a:xfrm>
            <a:off x="1631504" y="124172"/>
            <a:ext cx="3657600" cy="424509"/>
          </a:xfrm>
        </p:spPr>
        <p:txBody>
          <a:bodyPr/>
          <a:lstStyle/>
          <a:p>
            <a:r>
              <a:rPr lang="cs-CZ" dirty="0">
                <a:solidFill>
                  <a:srgbClr val="FF0000"/>
                </a:solidFill>
              </a:rPr>
              <a:t>Motivace a výchova</a:t>
            </a:r>
            <a:endParaRPr lang="cs-CZ" dirty="0"/>
          </a:p>
        </p:txBody>
      </p:sp>
      <p:sp>
        <p:nvSpPr>
          <p:cNvPr id="3" name="Zástupný symbol pro obsah 2"/>
          <p:cNvSpPr>
            <a:spLocks noGrp="1"/>
          </p:cNvSpPr>
          <p:nvPr>
            <p:ph sz="half" idx="2"/>
          </p:nvPr>
        </p:nvSpPr>
        <p:spPr>
          <a:xfrm>
            <a:off x="1524000" y="742823"/>
            <a:ext cx="3923928" cy="5991006"/>
          </a:xfrm>
        </p:spPr>
        <p:txBody>
          <a:bodyPr>
            <a:normAutofit fontScale="62500" lnSpcReduction="20000"/>
          </a:bodyPr>
          <a:lstStyle/>
          <a:p>
            <a:r>
              <a:rPr lang="lv-LV" dirty="0"/>
              <a:t>Motivace je důle</a:t>
            </a:r>
            <a:r>
              <a:rPr lang="cs-CZ" dirty="0"/>
              <a:t>ž</a:t>
            </a:r>
            <a:r>
              <a:rPr lang="lv-LV" dirty="0"/>
              <a:t>itou součástí výchovy, jedná se o základní otázku pro rozvoj tvořivosti, nadání a schopností ka</a:t>
            </a:r>
            <a:r>
              <a:rPr lang="cs-CZ" dirty="0"/>
              <a:t>ž</a:t>
            </a:r>
            <a:r>
              <a:rPr lang="lv-LV" dirty="0"/>
              <a:t>dého člověka.</a:t>
            </a:r>
            <a:endParaRPr lang="cs-CZ" dirty="0"/>
          </a:p>
          <a:p>
            <a:endParaRPr lang="cs-CZ" dirty="0"/>
          </a:p>
          <a:p>
            <a:r>
              <a:rPr lang="lv-LV" b="1" dirty="0">
                <a:solidFill>
                  <a:srgbClr val="FF0000"/>
                </a:solidFill>
              </a:rPr>
              <a:t>Motivace je také velice úzce spjata s city člověka</a:t>
            </a:r>
            <a:r>
              <a:rPr lang="lv-LV" dirty="0">
                <a:solidFill>
                  <a:srgbClr val="FF0000"/>
                </a:solidFill>
              </a:rPr>
              <a:t>, ty jsou motorem a energií pro lidskou motivaci a vyúsťují do hodnotových systémů osobnosti. </a:t>
            </a:r>
            <a:endParaRPr lang="cs-CZ" dirty="0">
              <a:solidFill>
                <a:srgbClr val="FF0000"/>
              </a:solidFill>
            </a:endParaRPr>
          </a:p>
          <a:p>
            <a:endParaRPr lang="cs-CZ" dirty="0"/>
          </a:p>
          <a:p>
            <a:r>
              <a:rPr lang="lv-LV" b="1" u="sng" dirty="0">
                <a:solidFill>
                  <a:srgbClr val="0070C0"/>
                </a:solidFill>
              </a:rPr>
              <a:t>Do motivace zahrnujeme: </a:t>
            </a:r>
            <a:endParaRPr lang="cs-CZ" b="1" u="sng" dirty="0">
              <a:solidFill>
                <a:srgbClr val="0070C0"/>
              </a:solidFill>
            </a:endParaRPr>
          </a:p>
          <a:p>
            <a:pPr>
              <a:buFontTx/>
              <a:buChar char="-"/>
            </a:pPr>
            <a:r>
              <a:rPr lang="lv-LV" dirty="0"/>
              <a:t>Pudy</a:t>
            </a:r>
            <a:endParaRPr lang="cs-CZ" dirty="0"/>
          </a:p>
          <a:p>
            <a:pPr>
              <a:buFontTx/>
              <a:buChar char="-"/>
            </a:pPr>
            <a:r>
              <a:rPr lang="lv-LV" dirty="0"/>
              <a:t>Instinkty</a:t>
            </a:r>
            <a:endParaRPr lang="cs-CZ" dirty="0"/>
          </a:p>
          <a:p>
            <a:pPr>
              <a:buFontTx/>
              <a:buChar char="-"/>
            </a:pPr>
            <a:r>
              <a:rPr lang="lv-LV" b="1" dirty="0">
                <a:solidFill>
                  <a:srgbClr val="0070C0"/>
                </a:solidFill>
              </a:rPr>
              <a:t>Potřeby</a:t>
            </a:r>
            <a:endParaRPr lang="cs-CZ" b="1" dirty="0">
              <a:solidFill>
                <a:srgbClr val="0070C0"/>
              </a:solidFill>
            </a:endParaRPr>
          </a:p>
          <a:p>
            <a:pPr>
              <a:buFontTx/>
              <a:buChar char="-"/>
            </a:pPr>
            <a:r>
              <a:rPr lang="lv-LV" b="1" dirty="0">
                <a:solidFill>
                  <a:srgbClr val="0070C0"/>
                </a:solidFill>
              </a:rPr>
              <a:t>Zájmy</a:t>
            </a:r>
            <a:endParaRPr lang="cs-CZ" b="1" dirty="0">
              <a:solidFill>
                <a:srgbClr val="0070C0"/>
              </a:solidFill>
            </a:endParaRPr>
          </a:p>
          <a:p>
            <a:pPr>
              <a:buFontTx/>
              <a:buChar char="-"/>
            </a:pPr>
            <a:r>
              <a:rPr lang="lv-LV" dirty="0"/>
              <a:t>cíle aspirace</a:t>
            </a:r>
            <a:endParaRPr lang="cs-CZ" dirty="0"/>
          </a:p>
          <a:p>
            <a:pPr>
              <a:buFontTx/>
              <a:buChar char="-"/>
            </a:pPr>
            <a:r>
              <a:rPr lang="lv-LV" dirty="0"/>
              <a:t>Ideály</a:t>
            </a:r>
            <a:endParaRPr lang="cs-CZ" dirty="0"/>
          </a:p>
          <a:p>
            <a:pPr>
              <a:buFontTx/>
              <a:buChar char="-"/>
            </a:pPr>
            <a:r>
              <a:rPr lang="lv-LV" b="1" dirty="0">
                <a:solidFill>
                  <a:srgbClr val="0070C0"/>
                </a:solidFill>
              </a:rPr>
              <a:t>Hodnoty</a:t>
            </a:r>
            <a:endParaRPr lang="cs-CZ" b="1" dirty="0">
              <a:solidFill>
                <a:srgbClr val="0070C0"/>
              </a:solidFill>
            </a:endParaRPr>
          </a:p>
          <a:p>
            <a:pPr>
              <a:buFontTx/>
              <a:buChar char="-"/>
            </a:pPr>
            <a:r>
              <a:rPr lang="cs-CZ" dirty="0"/>
              <a:t>ž</a:t>
            </a:r>
            <a:r>
              <a:rPr lang="lv-LV" dirty="0"/>
              <a:t>ivotní filosofii.</a:t>
            </a:r>
            <a:endParaRPr lang="cs-CZ" dirty="0"/>
          </a:p>
          <a:p>
            <a:pPr>
              <a:buFontTx/>
              <a:buChar char="-"/>
            </a:pPr>
            <a:endParaRPr lang="lv-LV" dirty="0"/>
          </a:p>
        </p:txBody>
      </p:sp>
      <p:sp>
        <p:nvSpPr>
          <p:cNvPr id="5" name="Zástupný text 4">
            <a:extLst>
              <a:ext uri="{FF2B5EF4-FFF2-40B4-BE49-F238E27FC236}">
                <a16:creationId xmlns:a16="http://schemas.microsoft.com/office/drawing/2014/main" id="{2F2CB790-C9F5-4589-93BE-C24BE1936045}"/>
              </a:ext>
            </a:extLst>
          </p:cNvPr>
          <p:cNvSpPr>
            <a:spLocks noGrp="1"/>
          </p:cNvSpPr>
          <p:nvPr>
            <p:ph type="body" sz="quarter" idx="3"/>
          </p:nvPr>
        </p:nvSpPr>
        <p:spPr>
          <a:xfrm>
            <a:off x="6456040" y="2"/>
            <a:ext cx="4104456" cy="548679"/>
          </a:xfrm>
        </p:spPr>
        <p:txBody>
          <a:bodyPr>
            <a:normAutofit/>
          </a:bodyPr>
          <a:lstStyle/>
          <a:p>
            <a:r>
              <a:rPr lang="cs-CZ" sz="2000" dirty="0">
                <a:solidFill>
                  <a:srgbClr val="FF0000"/>
                </a:solidFill>
              </a:rPr>
              <a:t>Faktory, které ovlivňují naši motivaci</a:t>
            </a:r>
            <a:endParaRPr lang="cs-CZ" dirty="0"/>
          </a:p>
        </p:txBody>
      </p:sp>
      <p:sp>
        <p:nvSpPr>
          <p:cNvPr id="6" name="Zástupný obsah 5">
            <a:extLst>
              <a:ext uri="{FF2B5EF4-FFF2-40B4-BE49-F238E27FC236}">
                <a16:creationId xmlns:a16="http://schemas.microsoft.com/office/drawing/2014/main" id="{9E576527-00F7-45C2-93FC-98793913269B}"/>
              </a:ext>
            </a:extLst>
          </p:cNvPr>
          <p:cNvSpPr>
            <a:spLocks noGrp="1"/>
          </p:cNvSpPr>
          <p:nvPr>
            <p:ph sz="quarter" idx="4"/>
          </p:nvPr>
        </p:nvSpPr>
        <p:spPr>
          <a:xfrm>
            <a:off x="5447928" y="742823"/>
            <a:ext cx="5220072" cy="6115177"/>
          </a:xfrm>
        </p:spPr>
        <p:txBody>
          <a:bodyPr>
            <a:normAutofit fontScale="77500" lnSpcReduction="20000"/>
          </a:bodyPr>
          <a:lstStyle/>
          <a:p>
            <a:pPr marL="0" indent="0">
              <a:buNone/>
            </a:pPr>
            <a:r>
              <a:rPr lang="cs-CZ" dirty="0"/>
              <a:t>Faktory, které:</a:t>
            </a:r>
          </a:p>
          <a:p>
            <a:pPr>
              <a:buFontTx/>
              <a:buChar char="-"/>
            </a:pPr>
            <a:r>
              <a:rPr lang="cs-CZ" dirty="0">
                <a:solidFill>
                  <a:srgbClr val="FF0000"/>
                </a:solidFill>
              </a:rPr>
              <a:t>snižují motivaci </a:t>
            </a:r>
            <a:r>
              <a:rPr lang="cs-CZ" dirty="0"/>
              <a:t>– tzv. demotivující faktory</a:t>
            </a:r>
          </a:p>
          <a:p>
            <a:pPr marL="0" indent="0">
              <a:buNone/>
            </a:pPr>
            <a:r>
              <a:rPr lang="cs-CZ" dirty="0"/>
              <a:t>(„</a:t>
            </a:r>
            <a:r>
              <a:rPr lang="cs-CZ" dirty="0" err="1"/>
              <a:t>dissatisfaktory</a:t>
            </a:r>
            <a:r>
              <a:rPr lang="cs-CZ" dirty="0"/>
              <a:t>) </a:t>
            </a:r>
          </a:p>
          <a:p>
            <a:pPr>
              <a:buFontTx/>
              <a:buChar char="-"/>
            </a:pPr>
            <a:r>
              <a:rPr lang="cs-CZ" dirty="0">
                <a:solidFill>
                  <a:srgbClr val="FF0000"/>
                </a:solidFill>
              </a:rPr>
              <a:t>zvyšují motivaci </a:t>
            </a:r>
            <a:r>
              <a:rPr lang="cs-CZ" dirty="0"/>
              <a:t>- motivující faktory</a:t>
            </a:r>
          </a:p>
          <a:p>
            <a:pPr marL="0" indent="0">
              <a:buNone/>
            </a:pPr>
            <a:r>
              <a:rPr lang="cs-CZ" dirty="0"/>
              <a:t>(„</a:t>
            </a:r>
            <a:r>
              <a:rPr lang="cs-CZ" dirty="0" err="1"/>
              <a:t>satisfaktory</a:t>
            </a:r>
            <a:r>
              <a:rPr lang="cs-CZ" dirty="0"/>
              <a:t>“). </a:t>
            </a:r>
          </a:p>
          <a:p>
            <a:pPr marL="0" indent="0">
              <a:buNone/>
            </a:pPr>
            <a:endParaRPr lang="cs-CZ" sz="3200" dirty="0"/>
          </a:p>
          <a:p>
            <a:pPr marL="0" indent="0">
              <a:buNone/>
            </a:pPr>
            <a:r>
              <a:rPr lang="cs-CZ" sz="2100" b="1" dirty="0"/>
              <a:t>Motivátory = činitelé, kteří nás určitým způsobem motivují, zvyšují tedy naši motivaci. </a:t>
            </a:r>
          </a:p>
          <a:p>
            <a:pPr marL="0" indent="0">
              <a:buNone/>
            </a:pPr>
            <a:endParaRPr lang="cs-CZ" sz="3200" b="1" dirty="0">
              <a:solidFill>
                <a:srgbClr val="FF0000"/>
              </a:solidFill>
            </a:endParaRPr>
          </a:p>
          <a:p>
            <a:pPr marL="0" indent="0">
              <a:buNone/>
            </a:pPr>
            <a:r>
              <a:rPr lang="cs-CZ" u="sng" dirty="0">
                <a:solidFill>
                  <a:srgbClr val="0070C0"/>
                </a:solidFill>
              </a:rPr>
              <a:t>Motivátory jsou: </a:t>
            </a:r>
          </a:p>
          <a:p>
            <a:pPr>
              <a:buFontTx/>
              <a:buChar char="-"/>
            </a:pPr>
            <a:r>
              <a:rPr lang="cs-CZ" dirty="0"/>
              <a:t>Úspěch</a:t>
            </a:r>
          </a:p>
          <a:p>
            <a:pPr>
              <a:buFontTx/>
              <a:buChar char="-"/>
            </a:pPr>
            <a:r>
              <a:rPr lang="cs-CZ" dirty="0">
                <a:solidFill>
                  <a:srgbClr val="0070C0"/>
                </a:solidFill>
              </a:rPr>
              <a:t>Uznání</a:t>
            </a:r>
          </a:p>
          <a:p>
            <a:pPr>
              <a:buFontTx/>
              <a:buChar char="-"/>
            </a:pPr>
            <a:r>
              <a:rPr lang="cs-CZ" dirty="0">
                <a:solidFill>
                  <a:srgbClr val="0070C0"/>
                </a:solidFill>
              </a:rPr>
              <a:t>možnost růstu</a:t>
            </a:r>
          </a:p>
          <a:p>
            <a:pPr>
              <a:buFontTx/>
              <a:buChar char="-"/>
            </a:pPr>
            <a:r>
              <a:rPr lang="cs-CZ" dirty="0"/>
              <a:t>Povýšení</a:t>
            </a:r>
          </a:p>
          <a:p>
            <a:pPr>
              <a:buFontTx/>
              <a:buChar char="-"/>
            </a:pPr>
            <a:r>
              <a:rPr lang="cs-CZ" dirty="0"/>
              <a:t>Odpovědnost</a:t>
            </a:r>
          </a:p>
          <a:p>
            <a:pPr>
              <a:buFontTx/>
              <a:buChar char="-"/>
            </a:pPr>
            <a:r>
              <a:rPr lang="cs-CZ" dirty="0"/>
              <a:t>práce samotná. </a:t>
            </a:r>
          </a:p>
          <a:p>
            <a:endParaRPr lang="cs-CZ" dirty="0"/>
          </a:p>
        </p:txBody>
      </p:sp>
      <p:pic>
        <p:nvPicPr>
          <p:cNvPr id="7" name="Obrázek 6">
            <a:extLst>
              <a:ext uri="{FF2B5EF4-FFF2-40B4-BE49-F238E27FC236}">
                <a16:creationId xmlns:a16="http://schemas.microsoft.com/office/drawing/2014/main" id="{4BFB27A2-3F37-4E96-ADB9-2F14A643728F}"/>
              </a:ext>
            </a:extLst>
          </p:cNvPr>
          <p:cNvPicPr>
            <a:picLocks noChangeAspect="1"/>
          </p:cNvPicPr>
          <p:nvPr/>
        </p:nvPicPr>
        <p:blipFill>
          <a:blip r:embed="rId2"/>
          <a:stretch>
            <a:fillRect/>
          </a:stretch>
        </p:blipFill>
        <p:spPr>
          <a:xfrm>
            <a:off x="7608168" y="3446040"/>
            <a:ext cx="3059832" cy="3082923"/>
          </a:xfrm>
          <a:prstGeom prst="rect">
            <a:avLst/>
          </a:prstGeom>
        </p:spPr>
      </p:pic>
    </p:spTree>
    <p:extLst>
      <p:ext uri="{BB962C8B-B14F-4D97-AF65-F5344CB8AC3E}">
        <p14:creationId xmlns:p14="http://schemas.microsoft.com/office/powerpoint/2010/main" val="50166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Manipulativní techniky prodejců a poradců</a:t>
            </a:r>
          </a:p>
        </p:txBody>
      </p:sp>
      <p:sp>
        <p:nvSpPr>
          <p:cNvPr id="3" name="Zástupný symbol pro obsah 2"/>
          <p:cNvSpPr>
            <a:spLocks noGrp="1"/>
          </p:cNvSpPr>
          <p:nvPr>
            <p:ph idx="1"/>
          </p:nvPr>
        </p:nvSpPr>
        <p:spPr/>
        <p:txBody>
          <a:bodyPr/>
          <a:lstStyle/>
          <a:p>
            <a:pPr marL="0" indent="0">
              <a:buNone/>
            </a:pPr>
            <a:r>
              <a:rPr lang="cs-CZ" b="1" dirty="0" smtClean="0"/>
              <a:t>Skupinová předváděcí akce</a:t>
            </a:r>
          </a:p>
          <a:p>
            <a:pPr algn="just"/>
            <a:r>
              <a:rPr lang="cs-CZ" dirty="0" smtClean="0"/>
              <a:t>Riziko </a:t>
            </a:r>
            <a:r>
              <a:rPr lang="cs-CZ" dirty="0"/>
              <a:t>prezentací spočívá zejména v tom, že jsou využívány nejrůznější marketingové a psychologické metody, kterými se prodávající snaží přimět spotřebitele ke koupi. Spotřebiteli zde schází možnost objektivního srovnání nabízeného výrobku s konkurencí, a to jak z hlediska ceny, tak </a:t>
            </a:r>
            <a:r>
              <a:rPr lang="cs-CZ" dirty="0" smtClean="0"/>
              <a:t>kvality.</a:t>
            </a:r>
          </a:p>
          <a:p>
            <a:pPr algn="just"/>
            <a:r>
              <a:rPr lang="cs-CZ" dirty="0" smtClean="0"/>
              <a:t>Důležitým </a:t>
            </a:r>
            <a:r>
              <a:rPr lang="cs-CZ" dirty="0"/>
              <a:t>faktorem na </a:t>
            </a:r>
            <a:r>
              <a:rPr lang="cs-CZ" dirty="0" smtClean="0"/>
              <a:t>předváděcích akcích </a:t>
            </a:r>
            <a:r>
              <a:rPr lang="cs-CZ" dirty="0"/>
              <a:t>je </a:t>
            </a:r>
            <a:r>
              <a:rPr lang="cs-CZ" dirty="0" smtClean="0"/>
              <a:t>také </a:t>
            </a:r>
            <a:r>
              <a:rPr lang="cs-CZ" dirty="0"/>
              <a:t>fakt, že prezentace je velmi </a:t>
            </a:r>
            <a:r>
              <a:rPr lang="cs-CZ" dirty="0" smtClean="0"/>
              <a:t>dlouhá </a:t>
            </a:r>
            <a:r>
              <a:rPr lang="cs-CZ" dirty="0"/>
              <a:t>(kolem čtyř hodin) a </a:t>
            </a:r>
            <a:r>
              <a:rPr lang="cs-CZ" dirty="0" smtClean="0"/>
              <a:t>hlasitá! </a:t>
            </a:r>
            <a:endParaRPr lang="cs-CZ" dirty="0"/>
          </a:p>
          <a:p>
            <a:endParaRPr lang="cs-CZ" dirty="0"/>
          </a:p>
        </p:txBody>
      </p:sp>
    </p:spTree>
    <p:extLst>
      <p:ext uri="{BB962C8B-B14F-4D97-AF65-F5344CB8AC3E}">
        <p14:creationId xmlns:p14="http://schemas.microsoft.com/office/powerpoint/2010/main" val="2693463436"/>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7620000" cy="562074"/>
          </a:xfrm>
        </p:spPr>
        <p:txBody>
          <a:bodyPr>
            <a:normAutofit fontScale="90000"/>
          </a:bodyPr>
          <a:lstStyle/>
          <a:p>
            <a:r>
              <a:rPr lang="cs-CZ" sz="4000" dirty="0"/>
              <a:t>Změna a motivace ke změně</a:t>
            </a:r>
          </a:p>
        </p:txBody>
      </p:sp>
      <p:sp>
        <p:nvSpPr>
          <p:cNvPr id="3" name="Zástupný symbol pro obsah 2"/>
          <p:cNvSpPr>
            <a:spLocks noGrp="1"/>
          </p:cNvSpPr>
          <p:nvPr>
            <p:ph idx="1"/>
          </p:nvPr>
        </p:nvSpPr>
        <p:spPr>
          <a:xfrm>
            <a:off x="1981200" y="908720"/>
            <a:ext cx="7620000" cy="5492080"/>
          </a:xfrm>
        </p:spPr>
        <p:txBody>
          <a:bodyPr>
            <a:normAutofit fontScale="92500" lnSpcReduction="10000"/>
          </a:bodyPr>
          <a:lstStyle/>
          <a:p>
            <a:pPr>
              <a:lnSpc>
                <a:spcPct val="80000"/>
              </a:lnSpc>
            </a:pPr>
            <a:endParaRPr lang="cs-CZ" altLang="cs-CZ" dirty="0"/>
          </a:p>
          <a:p>
            <a:pPr>
              <a:lnSpc>
                <a:spcPct val="80000"/>
              </a:lnSpc>
            </a:pPr>
            <a:r>
              <a:rPr lang="cs-CZ" altLang="cs-CZ" dirty="0">
                <a:solidFill>
                  <a:srgbClr val="FF0000"/>
                </a:solidFill>
              </a:rPr>
              <a:t>Klient věří tomu, co říká = pokud říká, že změnu nechce nebo nezvládne, snižuje se pravděpodobnost, že ji uskuteční; </a:t>
            </a:r>
          </a:p>
          <a:p>
            <a:pPr>
              <a:lnSpc>
                <a:spcPct val="80000"/>
              </a:lnSpc>
            </a:pPr>
            <a:r>
              <a:rPr lang="cs-CZ" altLang="cs-CZ" dirty="0">
                <a:solidFill>
                  <a:srgbClr val="0070C0"/>
                </a:solidFill>
              </a:rPr>
              <a:t>pokud mluví o důvodech, proč je změna důležitá, šance na změnu je větší.</a:t>
            </a:r>
          </a:p>
          <a:p>
            <a:pPr>
              <a:lnSpc>
                <a:spcPct val="80000"/>
              </a:lnSpc>
            </a:pPr>
            <a:endParaRPr lang="cs-CZ" altLang="cs-CZ" dirty="0"/>
          </a:p>
          <a:p>
            <a:pPr>
              <a:lnSpc>
                <a:spcPct val="80000"/>
              </a:lnSpc>
            </a:pPr>
            <a:r>
              <a:rPr lang="cs-CZ" altLang="cs-CZ" dirty="0"/>
              <a:t>Podmínkami pro uskutečnění změny je chtít a věřit si.</a:t>
            </a:r>
          </a:p>
          <a:p>
            <a:pPr marL="114300" indent="0">
              <a:lnSpc>
                <a:spcPct val="80000"/>
              </a:lnSpc>
              <a:buNone/>
            </a:pPr>
            <a:endParaRPr lang="cs-CZ" altLang="cs-CZ" dirty="0"/>
          </a:p>
          <a:p>
            <a:pPr>
              <a:lnSpc>
                <a:spcPct val="80000"/>
              </a:lnSpc>
            </a:pPr>
            <a:r>
              <a:rPr lang="cs-CZ" altLang="cs-CZ" dirty="0"/>
              <a:t>Míra </a:t>
            </a:r>
            <a:r>
              <a:rPr lang="cs-CZ" altLang="cs-CZ" u="sng" dirty="0"/>
              <a:t>uvědomění si rozporu </a:t>
            </a:r>
            <a:r>
              <a:rPr lang="cs-CZ" altLang="cs-CZ" dirty="0"/>
              <a:t>mezi aktuálním chováním a žádoucím stavem.</a:t>
            </a:r>
          </a:p>
          <a:p>
            <a:pPr>
              <a:lnSpc>
                <a:spcPct val="80000"/>
              </a:lnSpc>
            </a:pPr>
            <a:endParaRPr lang="cs-CZ" altLang="cs-CZ" dirty="0"/>
          </a:p>
          <a:p>
            <a:pPr>
              <a:lnSpc>
                <a:spcPct val="80000"/>
              </a:lnSpc>
            </a:pPr>
            <a:r>
              <a:rPr lang="cs-CZ" altLang="cs-CZ" dirty="0">
                <a:solidFill>
                  <a:srgbClr val="0070C0"/>
                </a:solidFill>
              </a:rPr>
              <a:t>Změna chování je komplexní proces (změna postojů, hodnot, chování, zájmů, přátel, životního stylu, aj.).</a:t>
            </a:r>
          </a:p>
          <a:p>
            <a:pPr>
              <a:lnSpc>
                <a:spcPct val="80000"/>
              </a:lnSpc>
            </a:pPr>
            <a:endParaRPr lang="cs-CZ" altLang="cs-CZ" dirty="0"/>
          </a:p>
          <a:p>
            <a:pPr>
              <a:lnSpc>
                <a:spcPct val="80000"/>
              </a:lnSpc>
            </a:pPr>
            <a:endParaRPr lang="cs-CZ" altLang="cs-CZ" dirty="0"/>
          </a:p>
          <a:p>
            <a:endParaRPr lang="cs-CZ" altLang="cs-CZ" dirty="0"/>
          </a:p>
        </p:txBody>
      </p:sp>
    </p:spTree>
    <p:extLst>
      <p:ext uri="{BB962C8B-B14F-4D97-AF65-F5344CB8AC3E}">
        <p14:creationId xmlns:p14="http://schemas.microsoft.com/office/powerpoint/2010/main" val="489959939"/>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Stav motivace a kruh změny (fáze změny)</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1544" y="1772816"/>
            <a:ext cx="7620000" cy="4536504"/>
          </a:xfrm>
        </p:spPr>
      </p:pic>
    </p:spTree>
    <p:extLst>
      <p:ext uri="{BB962C8B-B14F-4D97-AF65-F5344CB8AC3E}">
        <p14:creationId xmlns:p14="http://schemas.microsoft.com/office/powerpoint/2010/main" val="624385674"/>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55840" y="274638"/>
            <a:ext cx="5616624" cy="778098"/>
          </a:xfrm>
        </p:spPr>
        <p:txBody>
          <a:bodyPr/>
          <a:lstStyle/>
          <a:p>
            <a:pPr algn="r"/>
            <a:r>
              <a:rPr lang="cs-CZ" dirty="0"/>
              <a:t>Fáze změny</a:t>
            </a:r>
          </a:p>
        </p:txBody>
      </p:sp>
      <p:sp>
        <p:nvSpPr>
          <p:cNvPr id="3" name="Zástupný symbol pro obsah 2"/>
          <p:cNvSpPr>
            <a:spLocks noGrp="1"/>
          </p:cNvSpPr>
          <p:nvPr>
            <p:ph idx="1"/>
          </p:nvPr>
        </p:nvSpPr>
        <p:spPr>
          <a:xfrm>
            <a:off x="1981200" y="1052736"/>
            <a:ext cx="7620000" cy="5348064"/>
          </a:xfrm>
        </p:spPr>
        <p:txBody>
          <a:bodyPr>
            <a:normAutofit lnSpcReduction="10000"/>
          </a:bodyPr>
          <a:lstStyle/>
          <a:p>
            <a:r>
              <a:rPr lang="cs-CZ" altLang="cs-CZ" b="1" dirty="0" err="1"/>
              <a:t>Prekontemplace</a:t>
            </a:r>
            <a:r>
              <a:rPr lang="cs-CZ" altLang="cs-CZ" dirty="0"/>
              <a:t> – ignorování nebo nechuť změnit problémové chování. </a:t>
            </a:r>
          </a:p>
          <a:p>
            <a:r>
              <a:rPr lang="cs-CZ" altLang="cs-CZ" b="1" dirty="0"/>
              <a:t>Kontemplace</a:t>
            </a:r>
            <a:r>
              <a:rPr lang="cs-CZ" altLang="cs-CZ" dirty="0"/>
              <a:t> – vážné </a:t>
            </a:r>
            <a:r>
              <a:rPr lang="cs-CZ" altLang="cs-CZ" u="sng" dirty="0"/>
              <a:t>přemýšlení</a:t>
            </a:r>
            <a:r>
              <a:rPr lang="cs-CZ" altLang="cs-CZ" dirty="0"/>
              <a:t> o změně a zvažování pro a proti problémového chování. </a:t>
            </a:r>
          </a:p>
          <a:p>
            <a:r>
              <a:rPr lang="cs-CZ" altLang="cs-CZ" b="1" dirty="0">
                <a:highlight>
                  <a:srgbClr val="00FFFF"/>
                </a:highlight>
              </a:rPr>
              <a:t>Příprava a rozhodnutí</a:t>
            </a:r>
            <a:r>
              <a:rPr lang="cs-CZ" altLang="cs-CZ" dirty="0">
                <a:highlight>
                  <a:srgbClr val="00FFFF"/>
                </a:highlight>
              </a:rPr>
              <a:t> </a:t>
            </a:r>
          </a:p>
          <a:p>
            <a:pPr marL="114300" indent="0">
              <a:buNone/>
            </a:pPr>
            <a:r>
              <a:rPr lang="cs-CZ" altLang="cs-CZ" dirty="0"/>
              <a:t>– závazek k plánu změny </a:t>
            </a:r>
          </a:p>
          <a:p>
            <a:pPr marL="114300" indent="0">
              <a:buNone/>
            </a:pPr>
            <a:r>
              <a:rPr lang="cs-CZ" altLang="cs-CZ" dirty="0"/>
              <a:t>v blízké budoucnosti. </a:t>
            </a:r>
          </a:p>
          <a:p>
            <a:r>
              <a:rPr lang="cs-CZ" altLang="cs-CZ" b="1" dirty="0"/>
              <a:t>Akce</a:t>
            </a:r>
            <a:r>
              <a:rPr lang="cs-CZ" altLang="cs-CZ" dirty="0"/>
              <a:t> </a:t>
            </a:r>
          </a:p>
          <a:p>
            <a:pPr marL="114300" indent="0">
              <a:buNone/>
            </a:pPr>
            <a:r>
              <a:rPr lang="cs-CZ" altLang="cs-CZ" dirty="0"/>
              <a:t>– práce na změnách chování. </a:t>
            </a:r>
          </a:p>
          <a:p>
            <a:r>
              <a:rPr lang="cs-CZ" altLang="cs-CZ" b="1" dirty="0"/>
              <a:t>Udržování</a:t>
            </a:r>
            <a:r>
              <a:rPr lang="cs-CZ" altLang="cs-CZ" dirty="0"/>
              <a:t> </a:t>
            </a:r>
          </a:p>
          <a:p>
            <a:pPr marL="114300" indent="0">
              <a:buNone/>
            </a:pPr>
            <a:r>
              <a:rPr lang="cs-CZ" altLang="cs-CZ" dirty="0"/>
              <a:t>– integrace změn chování </a:t>
            </a:r>
          </a:p>
          <a:p>
            <a:pPr marL="114300" indent="0">
              <a:buNone/>
            </a:pPr>
            <a:r>
              <a:rPr lang="cs-CZ" altLang="cs-CZ" dirty="0"/>
              <a:t>do individuálního životního stylu.</a:t>
            </a:r>
          </a:p>
        </p:txBody>
      </p:sp>
      <p:pic>
        <p:nvPicPr>
          <p:cNvPr id="4" name="Obrázek 3">
            <a:extLst>
              <a:ext uri="{FF2B5EF4-FFF2-40B4-BE49-F238E27FC236}">
                <a16:creationId xmlns:a16="http://schemas.microsoft.com/office/drawing/2014/main" id="{C281A459-B6AE-4229-B853-C4378AB638EF}"/>
              </a:ext>
            </a:extLst>
          </p:cNvPr>
          <p:cNvPicPr>
            <a:picLocks noChangeAspect="1"/>
          </p:cNvPicPr>
          <p:nvPr/>
        </p:nvPicPr>
        <p:blipFill>
          <a:blip r:embed="rId2"/>
          <a:stretch>
            <a:fillRect/>
          </a:stretch>
        </p:blipFill>
        <p:spPr>
          <a:xfrm>
            <a:off x="6240016" y="3066735"/>
            <a:ext cx="4660140" cy="3528392"/>
          </a:xfrm>
          <a:prstGeom prst="rect">
            <a:avLst/>
          </a:prstGeom>
        </p:spPr>
      </p:pic>
    </p:spTree>
    <p:extLst>
      <p:ext uri="{BB962C8B-B14F-4D97-AF65-F5344CB8AC3E}">
        <p14:creationId xmlns:p14="http://schemas.microsoft.com/office/powerpoint/2010/main" val="2014372188"/>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188640"/>
            <a:ext cx="7620000" cy="432048"/>
          </a:xfrm>
        </p:spPr>
        <p:txBody>
          <a:bodyPr>
            <a:normAutofit fontScale="90000"/>
          </a:bodyPr>
          <a:lstStyle/>
          <a:p>
            <a:pPr algn="r"/>
            <a:r>
              <a:rPr lang="cs-CZ" sz="2800" u="sng" dirty="0"/>
              <a:t>Změna jako proces</a:t>
            </a:r>
          </a:p>
        </p:txBody>
      </p:sp>
      <p:sp>
        <p:nvSpPr>
          <p:cNvPr id="3" name="Zástupný symbol pro obsah 2"/>
          <p:cNvSpPr>
            <a:spLocks noGrp="1"/>
          </p:cNvSpPr>
          <p:nvPr>
            <p:ph idx="1"/>
          </p:nvPr>
        </p:nvSpPr>
        <p:spPr>
          <a:xfrm>
            <a:off x="1981200" y="548680"/>
            <a:ext cx="8363272" cy="6264696"/>
          </a:xfrm>
        </p:spPr>
        <p:txBody>
          <a:bodyPr>
            <a:normAutofit lnSpcReduction="10000"/>
          </a:bodyPr>
          <a:lstStyle/>
          <a:p>
            <a:pPr marL="114300" indent="0">
              <a:buNone/>
            </a:pPr>
            <a:r>
              <a:rPr lang="cs-CZ" sz="2000" dirty="0">
                <a:solidFill>
                  <a:srgbClr val="0070C0"/>
                </a:solidFill>
              </a:rPr>
              <a:t>Výše uvedené fáze změny odrážejí v zásadě:</a:t>
            </a:r>
          </a:p>
          <a:p>
            <a:r>
              <a:rPr lang="cs-CZ" sz="2000" dirty="0"/>
              <a:t>Klientovu míru uvědomění si rozporů mezi současným a žádoucím stavem („je to v pohodě“ – „chtěl bych to změnit“)</a:t>
            </a:r>
          </a:p>
          <a:p>
            <a:r>
              <a:rPr lang="cs-CZ" sz="2000" dirty="0"/>
              <a:t>Jeho míru sebedůvěry („nemohu na to ani pomyslet“ – „věřím, že to zvládnu“)</a:t>
            </a:r>
          </a:p>
          <a:p>
            <a:r>
              <a:rPr lang="cs-CZ" sz="2000" dirty="0">
                <a:solidFill>
                  <a:srgbClr val="0070C0"/>
                </a:solidFill>
              </a:rPr>
              <a:t>Jeho míru připravenosti („teď ještě ne“ – „mám chuť se do toho pustit hned“)</a:t>
            </a:r>
          </a:p>
          <a:p>
            <a:pPr marL="114300" indent="0" algn="r">
              <a:buNone/>
            </a:pPr>
            <a:r>
              <a:rPr lang="cs-CZ" sz="3000" u="sng" dirty="0"/>
              <a:t>Co dále ovlivňuje proces změny</a:t>
            </a:r>
          </a:p>
          <a:p>
            <a:r>
              <a:rPr lang="cs-CZ" sz="2000" dirty="0"/>
              <a:t>AMBIVALENCE KLIENTA – prožitek klienta při rozhodování; vnitřní rozpolcenost, protichůdné pocity.</a:t>
            </a:r>
          </a:p>
          <a:p>
            <a:pPr marL="114300" indent="0">
              <a:buNone/>
            </a:pPr>
            <a:endParaRPr lang="cs-CZ" sz="2000" dirty="0"/>
          </a:p>
          <a:p>
            <a:r>
              <a:rPr lang="cs-CZ" sz="2000" dirty="0">
                <a:solidFill>
                  <a:srgbClr val="0070C0"/>
                </a:solidFill>
              </a:rPr>
              <a:t>OBHAJOVACÍ REFLEX KLIENTA – tendence klienta přiklánět se v dialogu k opačnému stanovisku, než jaké prosazuje nebo obhajuje pracovník v komunikaci, bez ohledu na to, jaké ono stanovisko ve skutečnosti je.</a:t>
            </a:r>
          </a:p>
          <a:p>
            <a:endParaRPr lang="cs-CZ" sz="2000" dirty="0"/>
          </a:p>
          <a:p>
            <a:r>
              <a:rPr lang="cs-CZ" sz="2000" dirty="0"/>
              <a:t>NAPRAVOVACÍ REFLEX PRACOVNÍKA – potřeba uvádět věci kolem sebe do pořádku; pracovník nabádá, přesvědčuje x klient říká, proč to nejde; nevýhodné pro další práci s klientem</a:t>
            </a:r>
          </a:p>
          <a:p>
            <a:endParaRPr lang="cs-CZ" sz="2000" dirty="0"/>
          </a:p>
        </p:txBody>
      </p:sp>
    </p:spTree>
    <p:extLst>
      <p:ext uri="{BB962C8B-B14F-4D97-AF65-F5344CB8AC3E}">
        <p14:creationId xmlns:p14="http://schemas.microsoft.com/office/powerpoint/2010/main" val="370451397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7620000" cy="418058"/>
          </a:xfrm>
        </p:spPr>
        <p:txBody>
          <a:bodyPr>
            <a:normAutofit fontScale="90000"/>
          </a:bodyPr>
          <a:lstStyle/>
          <a:p>
            <a:r>
              <a:rPr lang="cs-CZ" sz="2800" dirty="0"/>
              <a:t>Řeč změny a akce klienta</a:t>
            </a:r>
          </a:p>
        </p:txBody>
      </p:sp>
      <p:sp>
        <p:nvSpPr>
          <p:cNvPr id="3" name="Zástupný symbol pro obsah 2"/>
          <p:cNvSpPr>
            <a:spLocks noGrp="1"/>
          </p:cNvSpPr>
          <p:nvPr>
            <p:ph idx="1"/>
          </p:nvPr>
        </p:nvSpPr>
        <p:spPr>
          <a:xfrm>
            <a:off x="1981200" y="980728"/>
            <a:ext cx="7620000" cy="5420072"/>
          </a:xfrm>
        </p:spPr>
        <p:txBody>
          <a:bodyPr/>
          <a:lstStyle/>
          <a:p>
            <a:pPr marL="114300" indent="0">
              <a:buNone/>
            </a:pPr>
            <a:r>
              <a:rPr lang="cs-CZ" b="1" u="sng" dirty="0">
                <a:solidFill>
                  <a:srgbClr val="0070C0"/>
                </a:solidFill>
              </a:rPr>
              <a:t>Řeč změny:</a:t>
            </a:r>
          </a:p>
          <a:p>
            <a:r>
              <a:rPr lang="cs-CZ" dirty="0"/>
              <a:t>„Chci s tím něco udělat.“</a:t>
            </a:r>
          </a:p>
          <a:p>
            <a:r>
              <a:rPr lang="cs-CZ" dirty="0"/>
              <a:t>„Přál bych si mít dost síly se tomu postavit.“</a:t>
            </a:r>
          </a:p>
          <a:p>
            <a:r>
              <a:rPr lang="cs-CZ" dirty="0"/>
              <a:t>„Takhle už to dál nejde.“</a:t>
            </a:r>
          </a:p>
          <a:p>
            <a:r>
              <a:rPr lang="cs-CZ" dirty="0"/>
              <a:t>„Cítím se hrozně unavený.“</a:t>
            </a:r>
          </a:p>
          <a:p>
            <a:r>
              <a:rPr lang="cs-CZ" dirty="0"/>
              <a:t>„Už mě nebaví poslouchat pořád dokola …“</a:t>
            </a:r>
          </a:p>
          <a:p>
            <a:r>
              <a:rPr lang="cs-CZ" dirty="0"/>
              <a:t>„Vždycky jsem měl nějaké plány … Kdybych udělal … mohl bych se k tomu vrátit.“</a:t>
            </a:r>
          </a:p>
          <a:p>
            <a:pPr marL="114300" indent="0">
              <a:buNone/>
            </a:pPr>
            <a:r>
              <a:rPr lang="cs-CZ" b="1" u="sng" dirty="0">
                <a:solidFill>
                  <a:srgbClr val="0070C0"/>
                </a:solidFill>
              </a:rPr>
              <a:t>Řeč akce:</a:t>
            </a:r>
          </a:p>
          <a:p>
            <a:r>
              <a:rPr lang="cs-CZ" dirty="0"/>
              <a:t>„Udělám …, budu …, plánuji …, přál bych si …“</a:t>
            </a:r>
          </a:p>
          <a:p>
            <a:endParaRPr lang="cs-CZ" dirty="0"/>
          </a:p>
        </p:txBody>
      </p:sp>
    </p:spTree>
    <p:extLst>
      <p:ext uri="{BB962C8B-B14F-4D97-AF65-F5344CB8AC3E}">
        <p14:creationId xmlns:p14="http://schemas.microsoft.com/office/powerpoint/2010/main" val="3172604882"/>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35560" y="116632"/>
            <a:ext cx="8352928" cy="418058"/>
          </a:xfrm>
        </p:spPr>
        <p:txBody>
          <a:bodyPr>
            <a:normAutofit fontScale="90000"/>
          </a:bodyPr>
          <a:lstStyle/>
          <a:p>
            <a:pPr algn="r"/>
            <a:r>
              <a:rPr lang="cs-CZ" sz="2800" u="sng" dirty="0">
                <a:solidFill>
                  <a:srgbClr val="0070C0"/>
                </a:solidFill>
              </a:rPr>
              <a:t>Techniky práce s řečí změny</a:t>
            </a:r>
          </a:p>
        </p:txBody>
      </p:sp>
      <p:sp>
        <p:nvSpPr>
          <p:cNvPr id="3" name="Zástupný symbol pro obsah 2"/>
          <p:cNvSpPr>
            <a:spLocks noGrp="1"/>
          </p:cNvSpPr>
          <p:nvPr>
            <p:ph idx="1"/>
          </p:nvPr>
        </p:nvSpPr>
        <p:spPr>
          <a:xfrm>
            <a:off x="1981200" y="534690"/>
            <a:ext cx="8507288" cy="6206678"/>
          </a:xfrm>
        </p:spPr>
        <p:txBody>
          <a:bodyPr>
            <a:normAutofit fontScale="92500" lnSpcReduction="20000"/>
          </a:bodyPr>
          <a:lstStyle/>
          <a:p>
            <a:r>
              <a:rPr lang="cs-CZ" dirty="0"/>
              <a:t>Užívání otevřených evokujících otázek</a:t>
            </a:r>
          </a:p>
          <a:p>
            <a:r>
              <a:rPr lang="cs-CZ" dirty="0"/>
              <a:t>Zkoumání ambivalence klienta</a:t>
            </a:r>
          </a:p>
          <a:p>
            <a:r>
              <a:rPr lang="cs-CZ" dirty="0"/>
              <a:t>Rozpracování důvodů ke změně</a:t>
            </a:r>
          </a:p>
          <a:p>
            <a:r>
              <a:rPr lang="cs-CZ" dirty="0"/>
              <a:t>Ohlédnutí se zpět</a:t>
            </a:r>
          </a:p>
          <a:p>
            <a:r>
              <a:rPr lang="cs-CZ" dirty="0"/>
              <a:t>„Dívání“ se do budoucna</a:t>
            </a:r>
          </a:p>
          <a:p>
            <a:r>
              <a:rPr lang="cs-CZ" dirty="0"/>
              <a:t>Zkoumání extrémů</a:t>
            </a:r>
          </a:p>
          <a:p>
            <a:r>
              <a:rPr lang="cs-CZ" dirty="0"/>
              <a:t>Využití stupnice důležitosti a důvěry</a:t>
            </a:r>
          </a:p>
          <a:p>
            <a:r>
              <a:rPr lang="cs-CZ" dirty="0"/>
              <a:t>Zkoumání cílů a hodnot klienta</a:t>
            </a:r>
          </a:p>
          <a:p>
            <a:r>
              <a:rPr lang="cs-CZ" dirty="0"/>
              <a:t>Poskytnutí objektivní zpětné vazby</a:t>
            </a:r>
          </a:p>
          <a:p>
            <a:r>
              <a:rPr lang="cs-CZ" dirty="0"/>
              <a:t>Přidání se na negativní stranu klientovy ambivalence</a:t>
            </a:r>
          </a:p>
          <a:p>
            <a:pPr marL="114300" indent="0" algn="r">
              <a:buNone/>
            </a:pPr>
            <a:r>
              <a:rPr lang="cs-CZ" sz="2800" b="1" u="sng" dirty="0">
                <a:solidFill>
                  <a:srgbClr val="0070C0"/>
                </a:solidFill>
              </a:rPr>
              <a:t>Řeč neměnného stavu klienta</a:t>
            </a:r>
          </a:p>
          <a:p>
            <a:r>
              <a:rPr lang="cs-CZ" sz="2000" dirty="0"/>
              <a:t>„Nechci s tím teď nic dělat, mám plno jiných starostí.“</a:t>
            </a:r>
          </a:p>
          <a:p>
            <a:r>
              <a:rPr lang="cs-CZ" sz="2000" dirty="0"/>
              <a:t>„Kdybych začal chodit do práce, ztratím nárok na dávky.“</a:t>
            </a:r>
          </a:p>
          <a:p>
            <a:r>
              <a:rPr lang="cs-CZ" sz="2000" dirty="0"/>
              <a:t>„Stálo by mě to hodně námahy a ještě bych na to doplatil.“</a:t>
            </a:r>
          </a:p>
          <a:p>
            <a:r>
              <a:rPr lang="cs-CZ" sz="2000" dirty="0"/>
              <a:t>„Už jsem to tolikrát zkoušel, asi mi není dáno.“</a:t>
            </a:r>
          </a:p>
          <a:p>
            <a:endParaRPr lang="cs-CZ" dirty="0"/>
          </a:p>
        </p:txBody>
      </p:sp>
    </p:spTree>
    <p:extLst>
      <p:ext uri="{BB962C8B-B14F-4D97-AF65-F5344CB8AC3E}">
        <p14:creationId xmlns:p14="http://schemas.microsoft.com/office/powerpoint/2010/main" val="2999655856"/>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7620000" cy="562074"/>
          </a:xfrm>
        </p:spPr>
        <p:txBody>
          <a:bodyPr>
            <a:normAutofit fontScale="90000"/>
          </a:bodyPr>
          <a:lstStyle/>
          <a:p>
            <a:r>
              <a:rPr lang="cs-CZ" dirty="0">
                <a:solidFill>
                  <a:schemeClr val="tx1"/>
                </a:solidFill>
              </a:rPr>
              <a:t>Práce s řečí neměnného stavu</a:t>
            </a:r>
          </a:p>
        </p:txBody>
      </p:sp>
      <p:sp>
        <p:nvSpPr>
          <p:cNvPr id="3" name="Zástupný symbol pro obsah 2"/>
          <p:cNvSpPr>
            <a:spLocks noGrp="1"/>
          </p:cNvSpPr>
          <p:nvPr>
            <p:ph idx="1"/>
          </p:nvPr>
        </p:nvSpPr>
        <p:spPr>
          <a:xfrm>
            <a:off x="1981200" y="980728"/>
            <a:ext cx="7620000" cy="5760640"/>
          </a:xfrm>
        </p:spPr>
        <p:txBody>
          <a:bodyPr>
            <a:normAutofit fontScale="92500"/>
          </a:bodyPr>
          <a:lstStyle/>
          <a:p>
            <a:pPr marL="114300" indent="0">
              <a:buNone/>
            </a:pPr>
            <a:r>
              <a:rPr lang="cs-CZ" dirty="0">
                <a:solidFill>
                  <a:srgbClr val="FF0000"/>
                </a:solidFill>
              </a:rPr>
              <a:t>Pokud řeč neměnného stavu přetrvává nebo zesiluje, jde o důsledek nevhodného způsobu, jak pracovník s klientem komunikuje.</a:t>
            </a:r>
          </a:p>
          <a:p>
            <a:pPr marL="114300" indent="0">
              <a:buNone/>
            </a:pPr>
            <a:endParaRPr lang="cs-CZ" dirty="0">
              <a:solidFill>
                <a:srgbClr val="FF0000"/>
              </a:solidFill>
            </a:endParaRPr>
          </a:p>
          <a:p>
            <a:pPr marL="114300" indent="0">
              <a:buNone/>
            </a:pPr>
            <a:r>
              <a:rPr lang="cs-CZ" b="1" dirty="0"/>
              <a:t>Možnosti:</a:t>
            </a:r>
          </a:p>
          <a:p>
            <a:r>
              <a:rPr lang="cs-CZ" dirty="0"/>
              <a:t>Vyhnout se této řeči, nevyvolávat ji, neposilovat ji</a:t>
            </a:r>
          </a:p>
          <a:p>
            <a:r>
              <a:rPr lang="cs-CZ" dirty="0"/>
              <a:t>Netlačit na změnu</a:t>
            </a:r>
          </a:p>
          <a:p>
            <a:r>
              <a:rPr lang="cs-CZ" dirty="0"/>
              <a:t>Zkoumat, popisovat, reflektovat, jak klientovi rozumím (jednoduché, zesílené, dvoustranné reflexe)</a:t>
            </a:r>
          </a:p>
          <a:p>
            <a:r>
              <a:rPr lang="cs-CZ" dirty="0"/>
              <a:t>Přerámování (např. neúspěch = pokus; pochybnosti = potřeba dobře se připravit, apod.)</a:t>
            </a:r>
          </a:p>
          <a:p>
            <a:r>
              <a:rPr lang="cs-CZ" dirty="0"/>
              <a:t>Zdůraznění vlastní volby klienta</a:t>
            </a:r>
          </a:p>
          <a:p>
            <a:r>
              <a:rPr lang="cs-CZ" dirty="0"/>
              <a:t>Přidání se na stranu toho, co klient obhajuje</a:t>
            </a:r>
          </a:p>
          <a:p>
            <a:endParaRPr lang="cs-CZ" dirty="0"/>
          </a:p>
          <a:p>
            <a:endParaRPr lang="cs-CZ" dirty="0"/>
          </a:p>
          <a:p>
            <a:endParaRPr lang="cs-CZ" dirty="0"/>
          </a:p>
        </p:txBody>
      </p:sp>
    </p:spTree>
    <p:extLst>
      <p:ext uri="{BB962C8B-B14F-4D97-AF65-F5344CB8AC3E}">
        <p14:creationId xmlns:p14="http://schemas.microsoft.com/office/powerpoint/2010/main" val="29460004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7620000" cy="418058"/>
          </a:xfrm>
        </p:spPr>
        <p:txBody>
          <a:bodyPr>
            <a:normAutofit fontScale="90000"/>
          </a:bodyPr>
          <a:lstStyle/>
          <a:p>
            <a:r>
              <a:rPr lang="cs-CZ" dirty="0">
                <a:solidFill>
                  <a:srgbClr val="FF0000"/>
                </a:solidFill>
              </a:rPr>
              <a:t>Pracovníkův styl komunikace s klientem</a:t>
            </a:r>
          </a:p>
        </p:txBody>
      </p:sp>
      <p:sp>
        <p:nvSpPr>
          <p:cNvPr id="3" name="Zástupný symbol pro obsah 2"/>
          <p:cNvSpPr>
            <a:spLocks noGrp="1"/>
          </p:cNvSpPr>
          <p:nvPr>
            <p:ph idx="1"/>
          </p:nvPr>
        </p:nvSpPr>
        <p:spPr>
          <a:xfrm>
            <a:off x="1703512" y="908720"/>
            <a:ext cx="8507288" cy="5949280"/>
          </a:xfrm>
        </p:spPr>
        <p:txBody>
          <a:bodyPr>
            <a:normAutofit fontScale="77500" lnSpcReduction="20000"/>
          </a:bodyPr>
          <a:lstStyle/>
          <a:p>
            <a:r>
              <a:rPr lang="cs-CZ" altLang="cs-CZ" dirty="0"/>
              <a:t>Může být rozhodující pro to, zda klient zvolí odpor či změnu.</a:t>
            </a:r>
            <a:r>
              <a:rPr lang="cs-CZ" altLang="cs-CZ" b="1" dirty="0"/>
              <a:t> </a:t>
            </a:r>
          </a:p>
          <a:p>
            <a:r>
              <a:rPr lang="cs-CZ" altLang="cs-CZ" b="1" dirty="0"/>
              <a:t>Motivace tvoří interpersonální kontext. </a:t>
            </a:r>
          </a:p>
          <a:p>
            <a:endParaRPr lang="cs-CZ" altLang="cs-CZ" b="1" dirty="0"/>
          </a:p>
          <a:p>
            <a:r>
              <a:rPr lang="cs-CZ" altLang="cs-CZ" b="1" dirty="0">
                <a:solidFill>
                  <a:srgbClr val="FF0000"/>
                </a:solidFill>
              </a:rPr>
              <a:t>Míra klientova odporu </a:t>
            </a:r>
            <a:r>
              <a:rPr lang="cs-CZ" altLang="cs-CZ" dirty="0">
                <a:solidFill>
                  <a:srgbClr val="FF0000"/>
                </a:solidFill>
              </a:rPr>
              <a:t>přímo odpovídá </a:t>
            </a:r>
            <a:r>
              <a:rPr lang="cs-CZ" altLang="cs-CZ" b="1" dirty="0">
                <a:solidFill>
                  <a:srgbClr val="FF0000"/>
                </a:solidFill>
              </a:rPr>
              <a:t>míře konfrontace ze strany pracovníka</a:t>
            </a:r>
            <a:r>
              <a:rPr lang="cs-CZ" altLang="cs-CZ" dirty="0">
                <a:solidFill>
                  <a:srgbClr val="FF0000"/>
                </a:solidFill>
              </a:rPr>
              <a:t>.  </a:t>
            </a:r>
          </a:p>
          <a:p>
            <a:endParaRPr lang="cs-CZ" altLang="cs-CZ" dirty="0">
              <a:solidFill>
                <a:srgbClr val="FF0000"/>
              </a:solidFill>
            </a:endParaRPr>
          </a:p>
          <a:p>
            <a:pPr marL="114300" indent="0">
              <a:buNone/>
            </a:pPr>
            <a:r>
              <a:rPr lang="cs-CZ" sz="4800" dirty="0"/>
              <a:t>Klientovo chování v odporu</a:t>
            </a:r>
          </a:p>
          <a:p>
            <a:r>
              <a:rPr lang="cs-CZ" dirty="0"/>
              <a:t>Hádání se, zpochybňování kvality pracovníka, nepřátelství.</a:t>
            </a:r>
          </a:p>
          <a:p>
            <a:r>
              <a:rPr lang="cs-CZ" dirty="0"/>
              <a:t>Přerušování pracovníka a skákání mu do řeči.</a:t>
            </a:r>
          </a:p>
          <a:p>
            <a:endParaRPr lang="cs-CZ" dirty="0"/>
          </a:p>
          <a:p>
            <a:r>
              <a:rPr lang="cs-CZ" b="1" dirty="0"/>
              <a:t>Popírání a nevůle přijmout radu; </a:t>
            </a:r>
            <a:r>
              <a:rPr lang="cs-CZ" dirty="0"/>
              <a:t>nechuť spolupracovat; nesouhlas </a:t>
            </a:r>
            <a:r>
              <a:rPr lang="cs-CZ" dirty="0">
                <a:solidFill>
                  <a:srgbClr val="FF0000"/>
                </a:solidFill>
              </a:rPr>
              <a:t>(nebo věty typu ANO, ALE …); </a:t>
            </a:r>
            <a:r>
              <a:rPr lang="cs-CZ" dirty="0"/>
              <a:t>proklamovaná bezstarostnost (klient tvrdí, že není v nebezpečí i přes své rizikové chování); </a:t>
            </a:r>
            <a:r>
              <a:rPr lang="cs-CZ" dirty="0">
                <a:solidFill>
                  <a:srgbClr val="FF0000"/>
                </a:solidFill>
              </a:rPr>
              <a:t>pochybnosti ohledně rad, které jsou klientovi dávány; </a:t>
            </a:r>
            <a:r>
              <a:rPr lang="cs-CZ" dirty="0"/>
              <a:t>nezájem, co pracovník říká; nepozornost; žádná reakce; odbíhání od tématu.</a:t>
            </a:r>
          </a:p>
          <a:p>
            <a:endParaRPr lang="cs-CZ" dirty="0"/>
          </a:p>
          <a:p>
            <a:r>
              <a:rPr lang="cs-CZ" sz="2800" i="1" dirty="0"/>
              <a:t>Úkol: Našli byste další způsoby odporu?</a:t>
            </a:r>
          </a:p>
          <a:p>
            <a:endParaRPr lang="cs-CZ" altLang="cs-CZ" dirty="0">
              <a:solidFill>
                <a:srgbClr val="FF0000"/>
              </a:solidFill>
            </a:endParaRPr>
          </a:p>
          <a:p>
            <a:endParaRPr lang="cs-CZ" dirty="0"/>
          </a:p>
        </p:txBody>
      </p:sp>
      <p:pic>
        <p:nvPicPr>
          <p:cNvPr id="5122" name="Picture 2" descr="C:\Users\vlastnik\Desktop\panacek-soc-reha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0064" y="980729"/>
            <a:ext cx="1020736" cy="2550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693240"/>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7620000" cy="634082"/>
          </a:xfrm>
        </p:spPr>
        <p:txBody>
          <a:bodyPr>
            <a:normAutofit fontScale="90000"/>
          </a:bodyPr>
          <a:lstStyle/>
          <a:p>
            <a:r>
              <a:rPr lang="cs-CZ" dirty="0">
                <a:solidFill>
                  <a:schemeClr val="tx1"/>
                </a:solidFill>
              </a:rPr>
              <a:t>Tři kroky v případě odporu</a:t>
            </a:r>
          </a:p>
        </p:txBody>
      </p:sp>
      <p:sp>
        <p:nvSpPr>
          <p:cNvPr id="3" name="Zástupný symbol pro obsah 2"/>
          <p:cNvSpPr>
            <a:spLocks noGrp="1"/>
          </p:cNvSpPr>
          <p:nvPr>
            <p:ph idx="1"/>
          </p:nvPr>
        </p:nvSpPr>
        <p:spPr>
          <a:xfrm>
            <a:off x="1981200" y="1124744"/>
            <a:ext cx="7620000" cy="5276056"/>
          </a:xfrm>
        </p:spPr>
        <p:txBody>
          <a:bodyPr/>
          <a:lstStyle/>
          <a:p>
            <a:pPr marL="114300" indent="0">
              <a:buNone/>
            </a:pPr>
            <a:r>
              <a:rPr lang="cs-CZ" sz="2800" dirty="0"/>
              <a:t>1. Zachyťte signály odporu – v duchu si ujasněte, jak se odpor projevuje.</a:t>
            </a:r>
          </a:p>
          <a:p>
            <a:pPr marL="114300" indent="0">
              <a:buNone/>
            </a:pPr>
            <a:endParaRPr lang="cs-CZ" sz="2800" dirty="0"/>
          </a:p>
          <a:p>
            <a:pPr marL="114300" indent="0">
              <a:buNone/>
            </a:pPr>
            <a:r>
              <a:rPr lang="cs-CZ" sz="2800" dirty="0"/>
              <a:t>2. Pojmenujte odpor – popište neutrálním a neútočným způsobem projevy odporu. Umění spočívá v tom, abychom skutečně použili neutrální a nehodnotící výrazy. </a:t>
            </a:r>
          </a:p>
          <a:p>
            <a:pPr marL="114300" indent="0">
              <a:buNone/>
            </a:pPr>
            <a:endParaRPr lang="cs-CZ" sz="2800" dirty="0"/>
          </a:p>
          <a:p>
            <a:pPr marL="114300" indent="0">
              <a:buNone/>
            </a:pPr>
            <a:r>
              <a:rPr lang="cs-CZ" sz="2800" dirty="0"/>
              <a:t>3. Umožněte klientovi zareagovat. </a:t>
            </a:r>
          </a:p>
          <a:p>
            <a:endParaRPr lang="cs-CZ" dirty="0"/>
          </a:p>
        </p:txBody>
      </p:sp>
    </p:spTree>
    <p:extLst>
      <p:ext uri="{BB962C8B-B14F-4D97-AF65-F5344CB8AC3E}">
        <p14:creationId xmlns:p14="http://schemas.microsoft.com/office/powerpoint/2010/main" val="10116498"/>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E95094-A00D-4C3E-A70B-A4580DC43271}"/>
              </a:ext>
            </a:extLst>
          </p:cNvPr>
          <p:cNvSpPr>
            <a:spLocks noGrp="1"/>
          </p:cNvSpPr>
          <p:nvPr>
            <p:ph type="title"/>
          </p:nvPr>
        </p:nvSpPr>
        <p:spPr>
          <a:xfrm>
            <a:off x="1981200" y="188640"/>
            <a:ext cx="8229600" cy="792088"/>
          </a:xfrm>
        </p:spPr>
        <p:txBody>
          <a:bodyPr>
            <a:noAutofit/>
          </a:bodyPr>
          <a:lstStyle/>
          <a:p>
            <a:pPr>
              <a:defRPr/>
            </a:pPr>
            <a:r>
              <a:rPr lang="cs-CZ" sz="2800" b="1" u="sng" dirty="0">
                <a:highlight>
                  <a:srgbClr val="FFFF00"/>
                </a:highlight>
              </a:rPr>
              <a:t>Práce s odporem </a:t>
            </a:r>
            <a:r>
              <a:rPr lang="cs-CZ" sz="2800" dirty="0">
                <a:highlight>
                  <a:srgbClr val="FFFF00"/>
                </a:highlight>
              </a:rPr>
              <a:t/>
            </a:r>
            <a:br>
              <a:rPr lang="cs-CZ" sz="2800" dirty="0">
                <a:highlight>
                  <a:srgbClr val="FFFF00"/>
                </a:highlight>
              </a:rPr>
            </a:br>
            <a:r>
              <a:rPr lang="cs-CZ" sz="2800" dirty="0">
                <a:highlight>
                  <a:srgbClr val="FFFF00"/>
                </a:highlight>
              </a:rPr>
              <a:t>= nejdůležitější funkce motivačních intervencí: </a:t>
            </a:r>
          </a:p>
        </p:txBody>
      </p:sp>
      <p:sp>
        <p:nvSpPr>
          <p:cNvPr id="3" name="Zástupný symbol pro obsah 2">
            <a:extLst>
              <a:ext uri="{FF2B5EF4-FFF2-40B4-BE49-F238E27FC236}">
                <a16:creationId xmlns:a16="http://schemas.microsoft.com/office/drawing/2014/main" id="{23CBBF8D-3D94-4BC9-9EAA-F46C9E9B457F}"/>
              </a:ext>
            </a:extLst>
          </p:cNvPr>
          <p:cNvSpPr>
            <a:spLocks noGrp="1"/>
          </p:cNvSpPr>
          <p:nvPr>
            <p:ph idx="1"/>
          </p:nvPr>
        </p:nvSpPr>
        <p:spPr>
          <a:xfrm>
            <a:off x="1981200" y="1125538"/>
            <a:ext cx="8229600" cy="5543550"/>
          </a:xfrm>
        </p:spPr>
        <p:txBody>
          <a:bodyPr>
            <a:normAutofit fontScale="92500" lnSpcReduction="20000"/>
          </a:bodyPr>
          <a:lstStyle/>
          <a:p>
            <a:pPr>
              <a:defRPr/>
            </a:pPr>
            <a:r>
              <a:rPr lang="cs-CZ" dirty="0"/>
              <a:t>Pracovník by se měl vyhnout frontálnímu útoku proti odporu, spíše by měl </a:t>
            </a:r>
            <a:r>
              <a:rPr lang="cs-CZ" dirty="0">
                <a:solidFill>
                  <a:srgbClr val="FF0000"/>
                </a:solidFill>
              </a:rPr>
              <a:t>zaujmout klientovo stanovisko,</a:t>
            </a:r>
            <a:r>
              <a:rPr lang="cs-CZ" dirty="0"/>
              <a:t> aby mu lépe porozuměl.</a:t>
            </a:r>
          </a:p>
          <a:p>
            <a:pPr>
              <a:defRPr/>
            </a:pPr>
            <a:endParaRPr lang="cs-CZ" dirty="0"/>
          </a:p>
          <a:p>
            <a:pPr marL="0" indent="0">
              <a:buNone/>
              <a:defRPr/>
            </a:pPr>
            <a:r>
              <a:rPr lang="cs-CZ" dirty="0"/>
              <a:t>Např. klient a 20 x denně obdobné dotazy: </a:t>
            </a:r>
          </a:p>
          <a:p>
            <a:pPr marL="0" indent="0">
              <a:buNone/>
              <a:defRPr/>
            </a:pPr>
            <a:r>
              <a:rPr lang="cs-CZ" dirty="0"/>
              <a:t>„Kde mám důchod, ukradli mi 200 Kč, 9000 Kč, nemám peníze, atd.“</a:t>
            </a:r>
          </a:p>
          <a:p>
            <a:pPr marL="0" indent="0">
              <a:buNone/>
              <a:defRPr/>
            </a:pPr>
            <a:r>
              <a:rPr lang="cs-CZ" u="sng" dirty="0">
                <a:solidFill>
                  <a:srgbClr val="FF0000"/>
                </a:solidFill>
                <a:highlight>
                  <a:srgbClr val="FFFF00"/>
                </a:highlight>
              </a:rPr>
              <a:t>Místo konfrontace:</a:t>
            </a:r>
          </a:p>
          <a:p>
            <a:pPr marL="0" indent="0">
              <a:buNone/>
              <a:defRPr/>
            </a:pPr>
            <a:r>
              <a:rPr lang="cs-CZ" dirty="0">
                <a:solidFill>
                  <a:srgbClr val="FF0000"/>
                </a:solidFill>
              </a:rPr>
              <a:t>„Už po desáté Vám říkám ….“</a:t>
            </a:r>
          </a:p>
          <a:p>
            <a:pPr marL="0" indent="0">
              <a:buNone/>
              <a:defRPr/>
            </a:pPr>
            <a:r>
              <a:rPr lang="cs-CZ" dirty="0">
                <a:highlight>
                  <a:srgbClr val="FFFF00"/>
                </a:highlight>
              </a:rPr>
              <a:t>„Nikdo Vám nic nevzal …., běžte na pokoj …“</a:t>
            </a:r>
          </a:p>
          <a:p>
            <a:pPr marL="0" indent="0">
              <a:buNone/>
              <a:defRPr/>
            </a:pPr>
            <a:r>
              <a:rPr lang="cs-CZ" u="sng" dirty="0">
                <a:solidFill>
                  <a:srgbClr val="FF0000"/>
                </a:solidFill>
                <a:highlight>
                  <a:srgbClr val="FFFF00"/>
                </a:highlight>
              </a:rPr>
              <a:t>Tak se snažit porozumět klientovi:</a:t>
            </a:r>
          </a:p>
          <a:p>
            <a:pPr marL="0" indent="0">
              <a:buNone/>
              <a:defRPr/>
            </a:pPr>
            <a:r>
              <a:rPr lang="cs-CZ" dirty="0">
                <a:solidFill>
                  <a:srgbClr val="FF0000"/>
                </a:solidFill>
                <a:highlight>
                  <a:srgbClr val="FFFF00"/>
                </a:highlight>
              </a:rPr>
              <a:t>? Jak se cítí ? Je úzkostný ? Má strach ?</a:t>
            </a:r>
          </a:p>
          <a:p>
            <a:pPr marL="0" indent="0">
              <a:buNone/>
              <a:defRPr/>
            </a:pPr>
            <a:r>
              <a:rPr lang="cs-CZ" dirty="0"/>
              <a:t>Co ho zklidní ? Když budeme peníze „jako“ hledat s ním – odvádět pozornost ?</a:t>
            </a:r>
          </a:p>
          <a:p>
            <a:pPr marL="0" indent="0">
              <a:buNone/>
              <a:defRPr/>
            </a:pPr>
            <a:r>
              <a:rPr lang="cs-CZ" dirty="0"/>
              <a:t>Co si za peníze kupuje ? Jaké jiné má ještě obavy?</a:t>
            </a:r>
          </a:p>
        </p:txBody>
      </p:sp>
    </p:spTree>
    <p:extLst>
      <p:ext uri="{BB962C8B-B14F-4D97-AF65-F5344CB8AC3E}">
        <p14:creationId xmlns:p14="http://schemas.microsoft.com/office/powerpoint/2010/main" val="3205442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Manipulativní techniky prodejců a poradců</a:t>
            </a:r>
          </a:p>
        </p:txBody>
      </p:sp>
      <p:sp>
        <p:nvSpPr>
          <p:cNvPr id="3" name="Zástupný symbol pro obsah 2"/>
          <p:cNvSpPr>
            <a:spLocks noGrp="1"/>
          </p:cNvSpPr>
          <p:nvPr>
            <p:ph idx="1"/>
          </p:nvPr>
        </p:nvSpPr>
        <p:spPr>
          <a:xfrm>
            <a:off x="680321" y="1828800"/>
            <a:ext cx="9613861" cy="4432663"/>
          </a:xfrm>
        </p:spPr>
        <p:txBody>
          <a:bodyPr>
            <a:normAutofit lnSpcReduction="10000"/>
          </a:bodyPr>
          <a:lstStyle/>
          <a:p>
            <a:pPr marL="0" indent="0">
              <a:buNone/>
            </a:pPr>
            <a:r>
              <a:rPr lang="cs-CZ" b="1" dirty="0" smtClean="0"/>
              <a:t>Manipulativní techniky</a:t>
            </a:r>
          </a:p>
          <a:p>
            <a:r>
              <a:rPr lang="cs-CZ" dirty="0"/>
              <a:t>Délka</a:t>
            </a:r>
            <a:r>
              <a:rPr lang="cs-CZ" i="1" dirty="0"/>
              <a:t> </a:t>
            </a:r>
            <a:r>
              <a:rPr lang="cs-CZ" dirty="0"/>
              <a:t>předváděcí </a:t>
            </a:r>
            <a:r>
              <a:rPr lang="cs-CZ" dirty="0" smtClean="0"/>
              <a:t>akce</a:t>
            </a:r>
          </a:p>
          <a:p>
            <a:r>
              <a:rPr lang="cs-CZ" dirty="0"/>
              <a:t>C</a:t>
            </a:r>
            <a:r>
              <a:rPr lang="cs-CZ" dirty="0" smtClean="0"/>
              <a:t>ena </a:t>
            </a:r>
            <a:r>
              <a:rPr lang="cs-CZ" dirty="0"/>
              <a:t>jako indikátor </a:t>
            </a:r>
            <a:r>
              <a:rPr lang="cs-CZ" dirty="0" smtClean="0"/>
              <a:t>kvality</a:t>
            </a:r>
          </a:p>
          <a:p>
            <a:r>
              <a:rPr lang="cs-CZ" dirty="0"/>
              <a:t>Expert, protože je nazván expertem</a:t>
            </a:r>
          </a:p>
          <a:p>
            <a:r>
              <a:rPr lang="cs-CZ" dirty="0" smtClean="0"/>
              <a:t>Oslovení zákazníka</a:t>
            </a:r>
          </a:p>
          <a:p>
            <a:r>
              <a:rPr lang="cs-CZ" dirty="0"/>
              <a:t>Buď a nebo</a:t>
            </a:r>
          </a:p>
          <a:p>
            <a:r>
              <a:rPr lang="cs-CZ" dirty="0"/>
              <a:t>H</a:t>
            </a:r>
            <a:r>
              <a:rPr lang="cs-CZ" dirty="0" smtClean="0"/>
              <a:t>aló efekt</a:t>
            </a:r>
          </a:p>
          <a:p>
            <a:r>
              <a:rPr lang="cs-CZ" dirty="0"/>
              <a:t>Důvěra a </a:t>
            </a:r>
            <a:r>
              <a:rPr lang="cs-CZ" dirty="0" smtClean="0"/>
              <a:t>přátelství</a:t>
            </a:r>
          </a:p>
          <a:p>
            <a:r>
              <a:rPr lang="cs-CZ" dirty="0"/>
              <a:t>Bumerangová technika</a:t>
            </a:r>
          </a:p>
          <a:p>
            <a:endParaRPr lang="cs-CZ" dirty="0"/>
          </a:p>
          <a:p>
            <a:endParaRPr lang="cs-CZ" dirty="0"/>
          </a:p>
          <a:p>
            <a:endParaRPr lang="cs-CZ" dirty="0"/>
          </a:p>
          <a:p>
            <a:endParaRPr lang="cs-CZ" dirty="0"/>
          </a:p>
        </p:txBody>
      </p:sp>
    </p:spTree>
    <p:extLst>
      <p:ext uri="{BB962C8B-B14F-4D97-AF65-F5344CB8AC3E}">
        <p14:creationId xmlns:p14="http://schemas.microsoft.com/office/powerpoint/2010/main" val="255107250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850106"/>
          </a:xfrm>
        </p:spPr>
        <p:txBody>
          <a:bodyPr>
            <a:noAutofit/>
          </a:bodyPr>
          <a:lstStyle/>
          <a:p>
            <a:r>
              <a:rPr lang="cs-CZ" sz="2800" dirty="0"/>
              <a:t>Základní rozdělení motivačních – stimulačních faktorů</a:t>
            </a:r>
          </a:p>
        </p:txBody>
      </p:sp>
      <p:sp>
        <p:nvSpPr>
          <p:cNvPr id="3" name="Zástupný symbol pro obsah 2"/>
          <p:cNvSpPr>
            <a:spLocks noGrp="1"/>
          </p:cNvSpPr>
          <p:nvPr>
            <p:ph idx="1"/>
          </p:nvPr>
        </p:nvSpPr>
        <p:spPr>
          <a:xfrm>
            <a:off x="1981200" y="1268760"/>
            <a:ext cx="8229600" cy="5472608"/>
          </a:xfrm>
        </p:spPr>
        <p:txBody>
          <a:bodyPr>
            <a:normAutofit/>
          </a:bodyPr>
          <a:lstStyle/>
          <a:p>
            <a:r>
              <a:rPr lang="cs-CZ" b="1" dirty="0">
                <a:solidFill>
                  <a:srgbClr val="FF0000"/>
                </a:solidFill>
              </a:rPr>
              <a:t>Pozitivní motivace</a:t>
            </a:r>
            <a:r>
              <a:rPr lang="cs-CZ" dirty="0">
                <a:solidFill>
                  <a:srgbClr val="FF0000"/>
                </a:solidFill>
              </a:rPr>
              <a:t> </a:t>
            </a:r>
            <a:r>
              <a:rPr lang="cs-CZ" dirty="0">
                <a:solidFill>
                  <a:srgbClr val="FF0000"/>
                </a:solidFill>
                <a:sym typeface="Wingdings" panose="05000000000000000000" pitchFamily="2" charset="2"/>
              </a:rPr>
              <a:t>  </a:t>
            </a:r>
            <a:endParaRPr lang="cs-CZ" dirty="0">
              <a:solidFill>
                <a:srgbClr val="FF0000"/>
              </a:solidFill>
            </a:endParaRPr>
          </a:p>
          <a:p>
            <a:pPr>
              <a:buFontTx/>
              <a:buChar char="-"/>
            </a:pPr>
            <a:r>
              <a:rPr lang="cs-CZ" dirty="0"/>
              <a:t>je založena na odměně za lepší výkony:   </a:t>
            </a:r>
            <a:br>
              <a:rPr lang="cs-CZ" dirty="0"/>
            </a:br>
            <a:endParaRPr lang="cs-CZ" dirty="0"/>
          </a:p>
          <a:p>
            <a:pPr lvl="1"/>
            <a:r>
              <a:rPr lang="cs-CZ" dirty="0"/>
              <a:t>Faktor morálního ocenění</a:t>
            </a:r>
          </a:p>
          <a:p>
            <a:pPr lvl="1"/>
            <a:r>
              <a:rPr lang="cs-CZ" dirty="0"/>
              <a:t>Faktor seberealizace</a:t>
            </a:r>
          </a:p>
          <a:p>
            <a:pPr lvl="1"/>
            <a:r>
              <a:rPr lang="cs-CZ" dirty="0"/>
              <a:t>Faktor hmotné zainteresovanosti</a:t>
            </a:r>
          </a:p>
          <a:p>
            <a:pPr marL="457200" lvl="1" indent="0">
              <a:buNone/>
            </a:pPr>
            <a:endParaRPr lang="cs-CZ" dirty="0"/>
          </a:p>
          <a:p>
            <a:r>
              <a:rPr lang="cs-CZ" b="1" dirty="0">
                <a:solidFill>
                  <a:srgbClr val="FF0000"/>
                </a:solidFill>
              </a:rPr>
              <a:t>Negativní motivace</a:t>
            </a:r>
            <a:r>
              <a:rPr lang="cs-CZ" dirty="0">
                <a:solidFill>
                  <a:srgbClr val="FF0000"/>
                </a:solidFill>
              </a:rPr>
              <a:t> </a:t>
            </a:r>
          </a:p>
          <a:p>
            <a:pPr>
              <a:buFontTx/>
              <a:buChar char="-"/>
            </a:pPr>
            <a:r>
              <a:rPr lang="cs-CZ" dirty="0"/>
              <a:t>je založena na silových faktorech: </a:t>
            </a:r>
          </a:p>
          <a:p>
            <a:pPr>
              <a:buFontTx/>
              <a:buChar char="-"/>
            </a:pPr>
            <a:endParaRPr lang="cs-CZ" dirty="0"/>
          </a:p>
          <a:p>
            <a:pPr lvl="1"/>
            <a:r>
              <a:rPr lang="cs-CZ" dirty="0"/>
              <a:t>Faktor existenční </a:t>
            </a:r>
          </a:p>
          <a:p>
            <a:pPr lvl="1"/>
            <a:r>
              <a:rPr lang="cs-CZ" dirty="0"/>
              <a:t>Faktor strachu (obava o práci nebo o pracovní místo)</a:t>
            </a:r>
          </a:p>
        </p:txBody>
      </p:sp>
      <p:pic>
        <p:nvPicPr>
          <p:cNvPr id="5" name="Picture 3" descr="C:\Users\Magdalena\Desktop\Porada-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6847" y="2924945"/>
            <a:ext cx="2862188" cy="2520280"/>
          </a:xfrm>
          <a:prstGeom prst="rect">
            <a:avLst/>
          </a:prstGeom>
          <a:noFill/>
          <a:extLst>
            <a:ext uri="{909E8E84-426E-40DD-AFC4-6F175D3DCCD1}">
              <a14:hiddenFill xmlns:a14="http://schemas.microsoft.com/office/drawing/2010/main">
                <a:solidFill>
                  <a:srgbClr val="FFFFFF"/>
                </a:solidFill>
              </a14:hiddenFill>
            </a:ext>
          </a:extLst>
        </p:spPr>
      </p:pic>
      <p:sp>
        <p:nvSpPr>
          <p:cNvPr id="4" name="Šipka doprava 3"/>
          <p:cNvSpPr/>
          <p:nvPr/>
        </p:nvSpPr>
        <p:spPr>
          <a:xfrm>
            <a:off x="5750812" y="3942769"/>
            <a:ext cx="171334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26" name="Picture 2" descr="C:\Users\Magdalena\Desktop\motivace-zamestnanc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4788" y="975068"/>
            <a:ext cx="2005811" cy="1877868"/>
          </a:xfrm>
          <a:prstGeom prst="rect">
            <a:avLst/>
          </a:prstGeom>
          <a:noFill/>
          <a:extLst>
            <a:ext uri="{909E8E84-426E-40DD-AFC4-6F175D3DCCD1}">
              <a14:hiddenFill xmlns:a14="http://schemas.microsoft.com/office/drawing/2010/main">
                <a:solidFill>
                  <a:srgbClr val="FFFFFF"/>
                </a:solidFill>
              </a14:hiddenFill>
            </a:ext>
          </a:extLst>
        </p:spPr>
      </p:pic>
      <p:sp>
        <p:nvSpPr>
          <p:cNvPr id="6" name="Šipka doprava 5"/>
          <p:cNvSpPr/>
          <p:nvPr/>
        </p:nvSpPr>
        <p:spPr>
          <a:xfrm>
            <a:off x="5750812" y="1240401"/>
            <a:ext cx="214538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699729326"/>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562074"/>
          </a:xfrm>
        </p:spPr>
        <p:txBody>
          <a:bodyPr>
            <a:normAutofit/>
          </a:bodyPr>
          <a:lstStyle/>
          <a:p>
            <a:r>
              <a:rPr lang="cs-CZ" sz="2800" dirty="0">
                <a:solidFill>
                  <a:srgbClr val="FF0000"/>
                </a:solidFill>
              </a:rPr>
              <a:t>Motivační vzorce aneb individuální přístup v motivaci</a:t>
            </a:r>
          </a:p>
        </p:txBody>
      </p:sp>
      <p:sp>
        <p:nvSpPr>
          <p:cNvPr id="3" name="Zástupný symbol pro obsah 2"/>
          <p:cNvSpPr>
            <a:spLocks noGrp="1"/>
          </p:cNvSpPr>
          <p:nvPr>
            <p:ph idx="1"/>
          </p:nvPr>
        </p:nvSpPr>
        <p:spPr>
          <a:xfrm>
            <a:off x="1981200" y="1268760"/>
            <a:ext cx="8229600" cy="5400600"/>
          </a:xfrm>
        </p:spPr>
        <p:txBody>
          <a:bodyPr>
            <a:normAutofit/>
          </a:bodyPr>
          <a:lstStyle/>
          <a:p>
            <a:r>
              <a:rPr lang="lv-LV" sz="2800" dirty="0"/>
              <a:t>Abychom uspokojili individuální rozdíly, je mo</a:t>
            </a:r>
            <a:r>
              <a:rPr lang="cs-CZ" sz="2800" dirty="0"/>
              <a:t>ž</a:t>
            </a:r>
            <a:r>
              <a:rPr lang="lv-LV" sz="2800" dirty="0"/>
              <a:t>né vytvořené v</a:t>
            </a:r>
            <a:r>
              <a:rPr lang="cs-CZ" sz="2800" dirty="0"/>
              <a:t>š</a:t>
            </a:r>
            <a:r>
              <a:rPr lang="lv-LV" sz="2800" dirty="0"/>
              <a:t>eobecné motivační prostředí vylaďovat dle svých představ.</a:t>
            </a:r>
            <a:endParaRPr lang="cs-CZ" sz="2800" dirty="0"/>
          </a:p>
          <a:p>
            <a:pPr marL="114300" indent="0">
              <a:buNone/>
            </a:pPr>
            <a:r>
              <a:rPr lang="lv-LV" sz="2800" dirty="0"/>
              <a:t> </a:t>
            </a:r>
            <a:endParaRPr lang="cs-CZ" sz="2800" dirty="0"/>
          </a:p>
          <a:p>
            <a:r>
              <a:rPr lang="lv-LV" sz="2800" dirty="0">
                <a:solidFill>
                  <a:srgbClr val="FF0000"/>
                </a:solidFill>
              </a:rPr>
              <a:t>Ka</a:t>
            </a:r>
            <a:r>
              <a:rPr lang="cs-CZ" sz="2800" dirty="0">
                <a:solidFill>
                  <a:srgbClr val="FF0000"/>
                </a:solidFill>
              </a:rPr>
              <a:t>ž</a:t>
            </a:r>
            <a:r>
              <a:rPr lang="lv-LV" sz="2800" dirty="0">
                <a:solidFill>
                  <a:srgbClr val="FF0000"/>
                </a:solidFill>
              </a:rPr>
              <a:t>dý z nás má oblíbené způsoby, jak být motivován neboli má svou vlastní představu o okolnostech, které jej přimějí k tomu, </a:t>
            </a:r>
            <a:r>
              <a:rPr lang="cs-CZ" sz="2800" dirty="0">
                <a:solidFill>
                  <a:srgbClr val="FF0000"/>
                </a:solidFill>
              </a:rPr>
              <a:t>ž</a:t>
            </a:r>
            <a:r>
              <a:rPr lang="lv-LV" sz="2800" dirty="0">
                <a:solidFill>
                  <a:srgbClr val="FF0000"/>
                </a:solidFill>
              </a:rPr>
              <a:t>e se pro něco nadchne. </a:t>
            </a:r>
            <a:endParaRPr lang="cs-CZ" sz="2800" dirty="0">
              <a:solidFill>
                <a:srgbClr val="FF0000"/>
              </a:solidFill>
            </a:endParaRPr>
          </a:p>
          <a:p>
            <a:endParaRPr lang="cs-CZ" sz="2800" dirty="0">
              <a:solidFill>
                <a:srgbClr val="FF0000"/>
              </a:solidFill>
            </a:endParaRPr>
          </a:p>
          <a:p>
            <a:r>
              <a:rPr lang="lv-LV" sz="2800" dirty="0">
                <a:solidFill>
                  <a:srgbClr val="0070C0"/>
                </a:solidFill>
              </a:rPr>
              <a:t>Je důle</a:t>
            </a:r>
            <a:r>
              <a:rPr lang="cs-CZ" sz="2800" dirty="0">
                <a:solidFill>
                  <a:srgbClr val="0070C0"/>
                </a:solidFill>
              </a:rPr>
              <a:t>ž</a:t>
            </a:r>
            <a:r>
              <a:rPr lang="lv-LV" sz="2800" dirty="0">
                <a:solidFill>
                  <a:srgbClr val="0070C0"/>
                </a:solidFill>
              </a:rPr>
              <a:t>ité rozpoznat rozdíly mezi lidmi, pokud jde o motivační vzorce</a:t>
            </a:r>
            <a:r>
              <a:rPr lang="lv-LV" sz="2800" dirty="0"/>
              <a:t>, jeliko</a:t>
            </a:r>
            <a:r>
              <a:rPr lang="cs-CZ" sz="2800" dirty="0"/>
              <a:t>ž</a:t>
            </a:r>
            <a:r>
              <a:rPr lang="lv-LV" sz="2800" dirty="0"/>
              <a:t> mohou být zcela protichůdné.</a:t>
            </a:r>
            <a:endParaRPr lang="cs-CZ" sz="2800" dirty="0"/>
          </a:p>
        </p:txBody>
      </p:sp>
    </p:spTree>
    <p:extLst>
      <p:ext uri="{BB962C8B-B14F-4D97-AF65-F5344CB8AC3E}">
        <p14:creationId xmlns:p14="http://schemas.microsoft.com/office/powerpoint/2010/main" val="1914138141"/>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562074"/>
          </a:xfrm>
        </p:spPr>
        <p:txBody>
          <a:bodyPr>
            <a:normAutofit/>
          </a:bodyPr>
          <a:lstStyle/>
          <a:p>
            <a:r>
              <a:rPr lang="cs-CZ" sz="2800" dirty="0"/>
              <a:t>Např. Motivační vzorce </a:t>
            </a:r>
            <a:r>
              <a:rPr lang="cs-CZ" sz="2800" dirty="0" err="1"/>
              <a:t>Charvetové</a:t>
            </a:r>
            <a:endParaRPr lang="cs-CZ" sz="2800" dirty="0"/>
          </a:p>
        </p:txBody>
      </p:sp>
      <p:sp>
        <p:nvSpPr>
          <p:cNvPr id="3" name="Zástupný symbol pro obsah 2"/>
          <p:cNvSpPr>
            <a:spLocks noGrp="1"/>
          </p:cNvSpPr>
          <p:nvPr>
            <p:ph idx="1"/>
          </p:nvPr>
        </p:nvSpPr>
        <p:spPr>
          <a:xfrm>
            <a:off x="1981200" y="1052736"/>
            <a:ext cx="8229600" cy="5616624"/>
          </a:xfrm>
        </p:spPr>
        <p:txBody>
          <a:bodyPr>
            <a:normAutofit/>
          </a:bodyPr>
          <a:lstStyle/>
          <a:p>
            <a:pPr>
              <a:buFont typeface="Wingdings" panose="05000000000000000000" pitchFamily="2" charset="2"/>
              <a:buChar char="Ø"/>
            </a:pPr>
            <a:r>
              <a:rPr lang="cs-CZ" sz="2800" dirty="0">
                <a:solidFill>
                  <a:srgbClr val="0070C0"/>
                </a:solidFill>
              </a:rPr>
              <a:t>Reaktivní typ – vyčkávají /čekají na vyzvání/</a:t>
            </a:r>
          </a:p>
          <a:p>
            <a:pPr>
              <a:buFont typeface="Wingdings" panose="05000000000000000000" pitchFamily="2" charset="2"/>
              <a:buChar char="Ø"/>
            </a:pPr>
            <a:r>
              <a:rPr lang="cs-CZ" sz="2800" dirty="0"/>
              <a:t>Proaktivní typ - chtějí akci</a:t>
            </a:r>
          </a:p>
          <a:p>
            <a:pPr>
              <a:buFont typeface="Wingdings" panose="05000000000000000000" pitchFamily="2" charset="2"/>
              <a:buChar char="Ø"/>
            </a:pPr>
            <a:r>
              <a:rPr lang="cs-CZ" sz="2800" dirty="0">
                <a:solidFill>
                  <a:srgbClr val="0070C0"/>
                </a:solidFill>
              </a:rPr>
              <a:t>Interně motivovaní </a:t>
            </a:r>
            <a:r>
              <a:rPr lang="cs-CZ" sz="2800" dirty="0">
                <a:solidFill>
                  <a:srgbClr val="FF0000"/>
                </a:solidFill>
              </a:rPr>
              <a:t>– dělají jen to, co si myslí že je dle nich správné, nepřijímají názory okolí</a:t>
            </a:r>
          </a:p>
          <a:p>
            <a:pPr>
              <a:buFont typeface="Wingdings" panose="05000000000000000000" pitchFamily="2" charset="2"/>
              <a:buChar char="Ø"/>
            </a:pPr>
            <a:r>
              <a:rPr lang="cs-CZ" sz="2800" dirty="0">
                <a:solidFill>
                  <a:srgbClr val="FF0000"/>
                </a:solidFill>
              </a:rPr>
              <a:t>Externě motivovaní – přizpůsobují se názorům okolí, jsou závislí na zpětné vazbě</a:t>
            </a:r>
          </a:p>
          <a:p>
            <a:pPr>
              <a:buFont typeface="Wingdings" panose="05000000000000000000" pitchFamily="2" charset="2"/>
              <a:buChar char="Ø"/>
            </a:pPr>
            <a:r>
              <a:rPr lang="cs-CZ" sz="2800" dirty="0">
                <a:solidFill>
                  <a:srgbClr val="0070C0"/>
                </a:solidFill>
              </a:rPr>
              <a:t>Orientovaní na stejnost - stereotyp</a:t>
            </a:r>
          </a:p>
          <a:p>
            <a:pPr>
              <a:buFont typeface="Wingdings" panose="05000000000000000000" pitchFamily="2" charset="2"/>
              <a:buChar char="Ø"/>
            </a:pPr>
            <a:r>
              <a:rPr lang="cs-CZ" sz="2800" dirty="0"/>
              <a:t>Orientovaní  na odlišnost – různé věci, střídání zájmů</a:t>
            </a:r>
          </a:p>
          <a:p>
            <a:pPr>
              <a:buFont typeface="Wingdings" panose="05000000000000000000" pitchFamily="2" charset="2"/>
              <a:buChar char="Ø"/>
            </a:pPr>
            <a:r>
              <a:rPr lang="cs-CZ" sz="2800" dirty="0">
                <a:solidFill>
                  <a:srgbClr val="0070C0"/>
                </a:solidFill>
              </a:rPr>
              <a:t>Nezávislí</a:t>
            </a:r>
            <a:r>
              <a:rPr lang="cs-CZ" sz="2800" dirty="0">
                <a:solidFill>
                  <a:srgbClr val="FF0000"/>
                </a:solidFill>
              </a:rPr>
              <a:t> – rádi se zabavují nebo pracují sami</a:t>
            </a:r>
          </a:p>
          <a:p>
            <a:pPr>
              <a:buFont typeface="Wingdings" panose="05000000000000000000" pitchFamily="2" charset="2"/>
              <a:buChar char="Ø"/>
            </a:pPr>
            <a:r>
              <a:rPr lang="cs-CZ" sz="2800" dirty="0">
                <a:solidFill>
                  <a:srgbClr val="FF0000"/>
                </a:solidFill>
              </a:rPr>
              <a:t>Kooperující - potřebují kolem sebe tým</a:t>
            </a:r>
          </a:p>
        </p:txBody>
      </p:sp>
    </p:spTree>
    <p:extLst>
      <p:ext uri="{BB962C8B-B14F-4D97-AF65-F5344CB8AC3E}">
        <p14:creationId xmlns:p14="http://schemas.microsoft.com/office/powerpoint/2010/main" val="796454071"/>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188640"/>
            <a:ext cx="8229600" cy="864096"/>
          </a:xfrm>
        </p:spPr>
        <p:txBody>
          <a:bodyPr>
            <a:normAutofit fontScale="90000"/>
          </a:bodyPr>
          <a:lstStyle/>
          <a:p>
            <a:r>
              <a:rPr lang="cs-CZ" b="1" dirty="0"/>
              <a:t/>
            </a:r>
            <a:br>
              <a:rPr lang="cs-CZ" b="1" dirty="0"/>
            </a:br>
            <a:r>
              <a:rPr lang="cs-CZ" b="1" dirty="0">
                <a:solidFill>
                  <a:srgbClr val="FF0000"/>
                </a:solidFill>
              </a:rPr>
              <a:t>Univerzální stimulace neexistuje</a:t>
            </a:r>
            <a:r>
              <a:rPr lang="cs-CZ" dirty="0">
                <a:solidFill>
                  <a:srgbClr val="FF0000"/>
                </a:solidFill>
              </a:rPr>
              <a:t/>
            </a:r>
            <a:br>
              <a:rPr lang="cs-CZ" dirty="0">
                <a:solidFill>
                  <a:srgbClr val="FF0000"/>
                </a:solidFill>
              </a:rPr>
            </a:br>
            <a:endParaRPr lang="cs-CZ" dirty="0">
              <a:solidFill>
                <a:srgbClr val="FF0000"/>
              </a:solidFill>
            </a:endParaRPr>
          </a:p>
        </p:txBody>
      </p:sp>
      <p:sp>
        <p:nvSpPr>
          <p:cNvPr id="6" name="Zástupný symbol pro text 5"/>
          <p:cNvSpPr>
            <a:spLocks noGrp="1"/>
          </p:cNvSpPr>
          <p:nvPr>
            <p:ph type="body" idx="1"/>
          </p:nvPr>
        </p:nvSpPr>
        <p:spPr>
          <a:xfrm>
            <a:off x="1981200" y="-1323528"/>
            <a:ext cx="4040188" cy="288033"/>
          </a:xfrm>
        </p:spPr>
        <p:txBody>
          <a:bodyPr>
            <a:normAutofit fontScale="70000" lnSpcReduction="20000"/>
          </a:bodyPr>
          <a:lstStyle/>
          <a:p>
            <a:endParaRPr lang="cs-CZ" dirty="0"/>
          </a:p>
        </p:txBody>
      </p:sp>
      <p:sp>
        <p:nvSpPr>
          <p:cNvPr id="4" name="Zástupný symbol pro obsah 3"/>
          <p:cNvSpPr>
            <a:spLocks noGrp="1"/>
          </p:cNvSpPr>
          <p:nvPr>
            <p:ph sz="half" idx="2"/>
          </p:nvPr>
        </p:nvSpPr>
        <p:spPr>
          <a:xfrm>
            <a:off x="1981200" y="2174875"/>
            <a:ext cx="4040188" cy="4683125"/>
          </a:xfrm>
        </p:spPr>
        <p:txBody>
          <a:bodyPr>
            <a:normAutofit fontScale="40000" lnSpcReduction="20000"/>
          </a:bodyPr>
          <a:lstStyle/>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r>
              <a:rPr lang="cs-CZ" b="1" dirty="0"/>
              <a:t>Myšlenka </a:t>
            </a:r>
            <a:r>
              <a:rPr lang="cs-CZ" b="1" dirty="0" err="1"/>
              <a:t>RnDr.</a:t>
            </a:r>
            <a:r>
              <a:rPr lang="cs-CZ" b="1" dirty="0"/>
              <a:t> Jiřího </a:t>
            </a:r>
            <a:r>
              <a:rPr lang="cs-CZ" b="1" dirty="0" err="1"/>
              <a:t>Plamínka</a:t>
            </a:r>
            <a:r>
              <a:rPr lang="cs-CZ" b="1" dirty="0"/>
              <a:t>, CSc.</a:t>
            </a:r>
          </a:p>
        </p:txBody>
      </p:sp>
      <p:sp>
        <p:nvSpPr>
          <p:cNvPr id="7" name="Zástupný symbol pro text 6"/>
          <p:cNvSpPr>
            <a:spLocks noGrp="1"/>
          </p:cNvSpPr>
          <p:nvPr>
            <p:ph type="body" sz="quarter" idx="3"/>
          </p:nvPr>
        </p:nvSpPr>
        <p:spPr>
          <a:xfrm>
            <a:off x="1981200" y="116632"/>
            <a:ext cx="9422673" cy="1296144"/>
          </a:xfrm>
        </p:spPr>
        <p:txBody>
          <a:bodyPr>
            <a:normAutofit fontScale="70000" lnSpcReduction="20000"/>
          </a:bodyPr>
          <a:lstStyle/>
          <a:p>
            <a:endParaRPr lang="cs-CZ" dirty="0"/>
          </a:p>
          <a:p>
            <a:endParaRPr lang="cs-CZ" dirty="0" smtClean="0"/>
          </a:p>
          <a:p>
            <a:endParaRPr lang="cs-CZ" dirty="0"/>
          </a:p>
          <a:p>
            <a:r>
              <a:rPr lang="cs-CZ" sz="2600" i="1" u="sng" dirty="0" smtClean="0"/>
              <a:t>:</a:t>
            </a:r>
            <a:r>
              <a:rPr lang="cs-CZ" sz="2800" i="1" u="sng" dirty="0" smtClean="0"/>
              <a:t>Aby stimulace přinášela žádaný efekt potřebujeme pochopit tyto principy</a:t>
            </a:r>
            <a:endParaRPr lang="cs-CZ" sz="2600" i="1" u="sng" dirty="0"/>
          </a:p>
          <a:p>
            <a:endParaRPr lang="cs-CZ" dirty="0">
              <a:solidFill>
                <a:schemeClr val="tx1"/>
              </a:solidFill>
            </a:endParaRPr>
          </a:p>
        </p:txBody>
      </p:sp>
      <p:sp>
        <p:nvSpPr>
          <p:cNvPr id="5" name="Zástupný symbol pro obsah 4"/>
          <p:cNvSpPr>
            <a:spLocks noGrp="1"/>
          </p:cNvSpPr>
          <p:nvPr>
            <p:ph sz="quarter" idx="4"/>
          </p:nvPr>
        </p:nvSpPr>
        <p:spPr>
          <a:xfrm>
            <a:off x="5591944" y="1412776"/>
            <a:ext cx="4968552" cy="5445224"/>
          </a:xfrm>
        </p:spPr>
        <p:txBody>
          <a:bodyPr>
            <a:normAutofit fontScale="92500" lnSpcReduction="20000"/>
          </a:bodyPr>
          <a:lstStyle/>
          <a:p>
            <a:pPr lvl="0"/>
            <a:r>
              <a:rPr lang="cs-CZ" dirty="0">
                <a:solidFill>
                  <a:srgbClr val="FF0000"/>
                </a:solidFill>
              </a:rPr>
              <a:t>každý člověk je jiný. To co jednoho stimuluje, druhého stimulovat nemusí.</a:t>
            </a:r>
          </a:p>
          <a:p>
            <a:r>
              <a:rPr lang="cs-CZ" dirty="0"/>
              <a:t>na každou situaci a na každého člověka nahlížejme z více pohledů.</a:t>
            </a:r>
          </a:p>
          <a:p>
            <a:pPr lvl="0"/>
            <a:r>
              <a:rPr lang="cs-CZ" dirty="0">
                <a:solidFill>
                  <a:srgbClr val="FF0000"/>
                </a:solidFill>
              </a:rPr>
              <a:t>každý člověk vnímá jinak. Co jednoho motivuje, může druhého demotivovat.</a:t>
            </a:r>
          </a:p>
          <a:p>
            <a:pPr lvl="0"/>
            <a:r>
              <a:rPr lang="cs-CZ" dirty="0"/>
              <a:t>stimulace může mít různé podoby s různými ovlivněními motivace jedince.</a:t>
            </a:r>
          </a:p>
          <a:p>
            <a:pPr lvl="0"/>
            <a:r>
              <a:rPr lang="cs-CZ" dirty="0">
                <a:solidFill>
                  <a:srgbClr val="FF0000"/>
                </a:solidFill>
              </a:rPr>
              <a:t>lépe stimulujeme pokud poznáme potřeby, hodnoty a myšlení konkrétního člověka.</a:t>
            </a:r>
          </a:p>
          <a:p>
            <a:pPr lvl="0"/>
            <a:r>
              <a:rPr lang="cs-CZ" dirty="0"/>
              <a:t>spolupráce nebývá na věky věků.</a:t>
            </a:r>
          </a:p>
          <a:p>
            <a:endParaRPr lang="cs-CZ" dirty="0"/>
          </a:p>
        </p:txBody>
      </p:sp>
      <p:pic>
        <p:nvPicPr>
          <p:cNvPr id="1027" name="Picture 3" descr="C:\Users\Magdalena\Desktop\Bez názv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4" y="1700808"/>
            <a:ext cx="3960440"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375357"/>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5943600" y="3886200"/>
            <a:ext cx="2057400" cy="10668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kumimoji="1" sz="3000">
                <a:solidFill>
                  <a:schemeClr val="tx1"/>
                </a:solidFill>
                <a:latin typeface="Arial" charset="0"/>
              </a:defRPr>
            </a:lvl1pPr>
            <a:lvl2pPr marL="742950" indent="-285750" eaLnBrk="0" hangingPunct="0">
              <a:defRPr kumimoji="1" sz="3000">
                <a:solidFill>
                  <a:schemeClr val="tx1"/>
                </a:solidFill>
                <a:latin typeface="Arial" charset="0"/>
              </a:defRPr>
            </a:lvl2pPr>
            <a:lvl3pPr marL="1143000" indent="-228600" eaLnBrk="0" hangingPunct="0">
              <a:defRPr kumimoji="1" sz="3000">
                <a:solidFill>
                  <a:schemeClr val="tx1"/>
                </a:solidFill>
                <a:latin typeface="Arial" charset="0"/>
              </a:defRPr>
            </a:lvl3pPr>
            <a:lvl4pPr marL="1600200" indent="-228600" eaLnBrk="0" hangingPunct="0">
              <a:defRPr kumimoji="1" sz="3000">
                <a:solidFill>
                  <a:schemeClr val="tx1"/>
                </a:solidFill>
                <a:latin typeface="Arial" charset="0"/>
              </a:defRPr>
            </a:lvl4pPr>
            <a:lvl5pPr marL="2057400" indent="-228600" eaLnBrk="0" hangingPunct="0">
              <a:defRPr kumimoji="1" sz="3000">
                <a:solidFill>
                  <a:schemeClr val="tx1"/>
                </a:solidFill>
                <a:latin typeface="Arial" charset="0"/>
              </a:defRPr>
            </a:lvl5pPr>
            <a:lvl6pPr marL="2514600" indent="-228600" eaLnBrk="0" fontAlgn="base" hangingPunct="0">
              <a:spcBef>
                <a:spcPct val="20000"/>
              </a:spcBef>
              <a:spcAft>
                <a:spcPct val="0"/>
              </a:spcAft>
              <a:buChar char="•"/>
              <a:defRPr kumimoji="1" sz="3000">
                <a:solidFill>
                  <a:schemeClr val="tx1"/>
                </a:solidFill>
                <a:latin typeface="Arial" charset="0"/>
              </a:defRPr>
            </a:lvl6pPr>
            <a:lvl7pPr marL="2971800" indent="-228600" eaLnBrk="0" fontAlgn="base" hangingPunct="0">
              <a:spcBef>
                <a:spcPct val="20000"/>
              </a:spcBef>
              <a:spcAft>
                <a:spcPct val="0"/>
              </a:spcAft>
              <a:buChar char="•"/>
              <a:defRPr kumimoji="1" sz="3000">
                <a:solidFill>
                  <a:schemeClr val="tx1"/>
                </a:solidFill>
                <a:latin typeface="Arial" charset="0"/>
              </a:defRPr>
            </a:lvl7pPr>
            <a:lvl8pPr marL="3429000" indent="-228600" eaLnBrk="0" fontAlgn="base" hangingPunct="0">
              <a:spcBef>
                <a:spcPct val="20000"/>
              </a:spcBef>
              <a:spcAft>
                <a:spcPct val="0"/>
              </a:spcAft>
              <a:buChar char="•"/>
              <a:defRPr kumimoji="1" sz="3000">
                <a:solidFill>
                  <a:schemeClr val="tx1"/>
                </a:solidFill>
                <a:latin typeface="Arial" charset="0"/>
              </a:defRPr>
            </a:lvl8pPr>
            <a:lvl9pPr marL="3886200" indent="-228600" eaLnBrk="0" fontAlgn="base" hangingPunct="0">
              <a:spcBef>
                <a:spcPct val="20000"/>
              </a:spcBef>
              <a:spcAft>
                <a:spcPct val="0"/>
              </a:spcAft>
              <a:buChar char="•"/>
              <a:defRPr kumimoji="1" sz="3000">
                <a:solidFill>
                  <a:schemeClr val="tx1"/>
                </a:solidFill>
                <a:latin typeface="Arial" charset="0"/>
              </a:defRPr>
            </a:lvl9pPr>
          </a:lstStyle>
          <a:p>
            <a:pPr eaLnBrk="1" hangingPunct="1"/>
            <a:endParaRPr lang="cs-CZ" altLang="cs-CZ"/>
          </a:p>
        </p:txBody>
      </p:sp>
      <p:sp>
        <p:nvSpPr>
          <p:cNvPr id="11267" name="Rectangle 3"/>
          <p:cNvSpPr>
            <a:spLocks noChangeArrowheads="1"/>
          </p:cNvSpPr>
          <p:nvPr/>
        </p:nvSpPr>
        <p:spPr bwMode="auto">
          <a:xfrm>
            <a:off x="8610600" y="3868442"/>
            <a:ext cx="1676400" cy="10668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kumimoji="1" sz="3000">
                <a:solidFill>
                  <a:schemeClr val="tx1"/>
                </a:solidFill>
                <a:latin typeface="Arial" charset="0"/>
              </a:defRPr>
            </a:lvl1pPr>
            <a:lvl2pPr marL="742950" indent="-285750" eaLnBrk="0" hangingPunct="0">
              <a:defRPr kumimoji="1" sz="3000">
                <a:solidFill>
                  <a:schemeClr val="tx1"/>
                </a:solidFill>
                <a:latin typeface="Arial" charset="0"/>
              </a:defRPr>
            </a:lvl2pPr>
            <a:lvl3pPr marL="1143000" indent="-228600" eaLnBrk="0" hangingPunct="0">
              <a:defRPr kumimoji="1" sz="3000">
                <a:solidFill>
                  <a:schemeClr val="tx1"/>
                </a:solidFill>
                <a:latin typeface="Arial" charset="0"/>
              </a:defRPr>
            </a:lvl3pPr>
            <a:lvl4pPr marL="1600200" indent="-228600" eaLnBrk="0" hangingPunct="0">
              <a:defRPr kumimoji="1" sz="3000">
                <a:solidFill>
                  <a:schemeClr val="tx1"/>
                </a:solidFill>
                <a:latin typeface="Arial" charset="0"/>
              </a:defRPr>
            </a:lvl4pPr>
            <a:lvl5pPr marL="2057400" indent="-228600" eaLnBrk="0" hangingPunct="0">
              <a:defRPr kumimoji="1" sz="3000">
                <a:solidFill>
                  <a:schemeClr val="tx1"/>
                </a:solidFill>
                <a:latin typeface="Arial" charset="0"/>
              </a:defRPr>
            </a:lvl5pPr>
            <a:lvl6pPr marL="2514600" indent="-228600" eaLnBrk="0" fontAlgn="base" hangingPunct="0">
              <a:spcBef>
                <a:spcPct val="20000"/>
              </a:spcBef>
              <a:spcAft>
                <a:spcPct val="0"/>
              </a:spcAft>
              <a:buChar char="•"/>
              <a:defRPr kumimoji="1" sz="3000">
                <a:solidFill>
                  <a:schemeClr val="tx1"/>
                </a:solidFill>
                <a:latin typeface="Arial" charset="0"/>
              </a:defRPr>
            </a:lvl6pPr>
            <a:lvl7pPr marL="2971800" indent="-228600" eaLnBrk="0" fontAlgn="base" hangingPunct="0">
              <a:spcBef>
                <a:spcPct val="20000"/>
              </a:spcBef>
              <a:spcAft>
                <a:spcPct val="0"/>
              </a:spcAft>
              <a:buChar char="•"/>
              <a:defRPr kumimoji="1" sz="3000">
                <a:solidFill>
                  <a:schemeClr val="tx1"/>
                </a:solidFill>
                <a:latin typeface="Arial" charset="0"/>
              </a:defRPr>
            </a:lvl7pPr>
            <a:lvl8pPr marL="3429000" indent="-228600" eaLnBrk="0" fontAlgn="base" hangingPunct="0">
              <a:spcBef>
                <a:spcPct val="20000"/>
              </a:spcBef>
              <a:spcAft>
                <a:spcPct val="0"/>
              </a:spcAft>
              <a:buChar char="•"/>
              <a:defRPr kumimoji="1" sz="3000">
                <a:solidFill>
                  <a:schemeClr val="tx1"/>
                </a:solidFill>
                <a:latin typeface="Arial" charset="0"/>
              </a:defRPr>
            </a:lvl8pPr>
            <a:lvl9pPr marL="3886200" indent="-228600" eaLnBrk="0" fontAlgn="base" hangingPunct="0">
              <a:spcBef>
                <a:spcPct val="20000"/>
              </a:spcBef>
              <a:spcAft>
                <a:spcPct val="0"/>
              </a:spcAft>
              <a:buChar char="•"/>
              <a:defRPr kumimoji="1" sz="3000">
                <a:solidFill>
                  <a:schemeClr val="tx1"/>
                </a:solidFill>
                <a:latin typeface="Arial" charset="0"/>
              </a:defRPr>
            </a:lvl9pPr>
          </a:lstStyle>
          <a:p>
            <a:pPr eaLnBrk="1" hangingPunct="1"/>
            <a:endParaRPr lang="cs-CZ" altLang="cs-CZ"/>
          </a:p>
        </p:txBody>
      </p:sp>
      <p:sp>
        <p:nvSpPr>
          <p:cNvPr id="11268" name="Rectangle 4"/>
          <p:cNvSpPr>
            <a:spLocks noChangeArrowheads="1"/>
          </p:cNvSpPr>
          <p:nvPr/>
        </p:nvSpPr>
        <p:spPr bwMode="auto">
          <a:xfrm>
            <a:off x="8610600" y="1371600"/>
            <a:ext cx="2057400" cy="10668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kumimoji="1" sz="3000">
                <a:solidFill>
                  <a:schemeClr val="tx1"/>
                </a:solidFill>
                <a:latin typeface="Arial" charset="0"/>
              </a:defRPr>
            </a:lvl1pPr>
            <a:lvl2pPr marL="742950" indent="-285750" eaLnBrk="0" hangingPunct="0">
              <a:defRPr kumimoji="1" sz="3000">
                <a:solidFill>
                  <a:schemeClr val="tx1"/>
                </a:solidFill>
                <a:latin typeface="Arial" charset="0"/>
              </a:defRPr>
            </a:lvl2pPr>
            <a:lvl3pPr marL="1143000" indent="-228600" eaLnBrk="0" hangingPunct="0">
              <a:defRPr kumimoji="1" sz="3000">
                <a:solidFill>
                  <a:schemeClr val="tx1"/>
                </a:solidFill>
                <a:latin typeface="Arial" charset="0"/>
              </a:defRPr>
            </a:lvl3pPr>
            <a:lvl4pPr marL="1600200" indent="-228600" eaLnBrk="0" hangingPunct="0">
              <a:defRPr kumimoji="1" sz="3000">
                <a:solidFill>
                  <a:schemeClr val="tx1"/>
                </a:solidFill>
                <a:latin typeface="Arial" charset="0"/>
              </a:defRPr>
            </a:lvl4pPr>
            <a:lvl5pPr marL="2057400" indent="-228600" eaLnBrk="0" hangingPunct="0">
              <a:defRPr kumimoji="1" sz="3000">
                <a:solidFill>
                  <a:schemeClr val="tx1"/>
                </a:solidFill>
                <a:latin typeface="Arial" charset="0"/>
              </a:defRPr>
            </a:lvl5pPr>
            <a:lvl6pPr marL="2514600" indent="-228600" eaLnBrk="0" fontAlgn="base" hangingPunct="0">
              <a:spcBef>
                <a:spcPct val="20000"/>
              </a:spcBef>
              <a:spcAft>
                <a:spcPct val="0"/>
              </a:spcAft>
              <a:buChar char="•"/>
              <a:defRPr kumimoji="1" sz="3000">
                <a:solidFill>
                  <a:schemeClr val="tx1"/>
                </a:solidFill>
                <a:latin typeface="Arial" charset="0"/>
              </a:defRPr>
            </a:lvl6pPr>
            <a:lvl7pPr marL="2971800" indent="-228600" eaLnBrk="0" fontAlgn="base" hangingPunct="0">
              <a:spcBef>
                <a:spcPct val="20000"/>
              </a:spcBef>
              <a:spcAft>
                <a:spcPct val="0"/>
              </a:spcAft>
              <a:buChar char="•"/>
              <a:defRPr kumimoji="1" sz="3000">
                <a:solidFill>
                  <a:schemeClr val="tx1"/>
                </a:solidFill>
                <a:latin typeface="Arial" charset="0"/>
              </a:defRPr>
            </a:lvl7pPr>
            <a:lvl8pPr marL="3429000" indent="-228600" eaLnBrk="0" fontAlgn="base" hangingPunct="0">
              <a:spcBef>
                <a:spcPct val="20000"/>
              </a:spcBef>
              <a:spcAft>
                <a:spcPct val="0"/>
              </a:spcAft>
              <a:buChar char="•"/>
              <a:defRPr kumimoji="1" sz="3000">
                <a:solidFill>
                  <a:schemeClr val="tx1"/>
                </a:solidFill>
                <a:latin typeface="Arial" charset="0"/>
              </a:defRPr>
            </a:lvl8pPr>
            <a:lvl9pPr marL="3886200" indent="-228600" eaLnBrk="0" fontAlgn="base" hangingPunct="0">
              <a:spcBef>
                <a:spcPct val="20000"/>
              </a:spcBef>
              <a:spcAft>
                <a:spcPct val="0"/>
              </a:spcAft>
              <a:buChar char="•"/>
              <a:defRPr kumimoji="1" sz="3000">
                <a:solidFill>
                  <a:schemeClr val="tx1"/>
                </a:solidFill>
                <a:latin typeface="Arial" charset="0"/>
              </a:defRPr>
            </a:lvl9pPr>
          </a:lstStyle>
          <a:p>
            <a:pPr eaLnBrk="1" hangingPunct="1"/>
            <a:endParaRPr lang="cs-CZ" altLang="cs-CZ"/>
          </a:p>
        </p:txBody>
      </p:sp>
      <p:sp>
        <p:nvSpPr>
          <p:cNvPr id="11269" name="Rectangle 5"/>
          <p:cNvSpPr>
            <a:spLocks noChangeArrowheads="1"/>
          </p:cNvSpPr>
          <p:nvPr/>
        </p:nvSpPr>
        <p:spPr bwMode="auto">
          <a:xfrm>
            <a:off x="6172200" y="1371600"/>
            <a:ext cx="2133600" cy="19050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kumimoji="1" sz="3000">
                <a:solidFill>
                  <a:schemeClr val="tx1"/>
                </a:solidFill>
                <a:latin typeface="Arial" charset="0"/>
              </a:defRPr>
            </a:lvl1pPr>
            <a:lvl2pPr marL="742950" indent="-285750" eaLnBrk="0" hangingPunct="0">
              <a:defRPr kumimoji="1" sz="3000">
                <a:solidFill>
                  <a:schemeClr val="tx1"/>
                </a:solidFill>
                <a:latin typeface="Arial" charset="0"/>
              </a:defRPr>
            </a:lvl2pPr>
            <a:lvl3pPr marL="1143000" indent="-228600" eaLnBrk="0" hangingPunct="0">
              <a:defRPr kumimoji="1" sz="3000">
                <a:solidFill>
                  <a:schemeClr val="tx1"/>
                </a:solidFill>
                <a:latin typeface="Arial" charset="0"/>
              </a:defRPr>
            </a:lvl3pPr>
            <a:lvl4pPr marL="1600200" indent="-228600" eaLnBrk="0" hangingPunct="0">
              <a:defRPr kumimoji="1" sz="3000">
                <a:solidFill>
                  <a:schemeClr val="tx1"/>
                </a:solidFill>
                <a:latin typeface="Arial" charset="0"/>
              </a:defRPr>
            </a:lvl4pPr>
            <a:lvl5pPr marL="2057400" indent="-228600" eaLnBrk="0" hangingPunct="0">
              <a:defRPr kumimoji="1" sz="3000">
                <a:solidFill>
                  <a:schemeClr val="tx1"/>
                </a:solidFill>
                <a:latin typeface="Arial" charset="0"/>
              </a:defRPr>
            </a:lvl5pPr>
            <a:lvl6pPr marL="2514600" indent="-228600" eaLnBrk="0" fontAlgn="base" hangingPunct="0">
              <a:spcBef>
                <a:spcPct val="20000"/>
              </a:spcBef>
              <a:spcAft>
                <a:spcPct val="0"/>
              </a:spcAft>
              <a:buChar char="•"/>
              <a:defRPr kumimoji="1" sz="3000">
                <a:solidFill>
                  <a:schemeClr val="tx1"/>
                </a:solidFill>
                <a:latin typeface="Arial" charset="0"/>
              </a:defRPr>
            </a:lvl6pPr>
            <a:lvl7pPr marL="2971800" indent="-228600" eaLnBrk="0" fontAlgn="base" hangingPunct="0">
              <a:spcBef>
                <a:spcPct val="20000"/>
              </a:spcBef>
              <a:spcAft>
                <a:spcPct val="0"/>
              </a:spcAft>
              <a:buChar char="•"/>
              <a:defRPr kumimoji="1" sz="3000">
                <a:solidFill>
                  <a:schemeClr val="tx1"/>
                </a:solidFill>
                <a:latin typeface="Arial" charset="0"/>
              </a:defRPr>
            </a:lvl7pPr>
            <a:lvl8pPr marL="3429000" indent="-228600" eaLnBrk="0" fontAlgn="base" hangingPunct="0">
              <a:spcBef>
                <a:spcPct val="20000"/>
              </a:spcBef>
              <a:spcAft>
                <a:spcPct val="0"/>
              </a:spcAft>
              <a:buChar char="•"/>
              <a:defRPr kumimoji="1" sz="3000">
                <a:solidFill>
                  <a:schemeClr val="tx1"/>
                </a:solidFill>
                <a:latin typeface="Arial" charset="0"/>
              </a:defRPr>
            </a:lvl8pPr>
            <a:lvl9pPr marL="3886200" indent="-228600" eaLnBrk="0" fontAlgn="base" hangingPunct="0">
              <a:spcBef>
                <a:spcPct val="20000"/>
              </a:spcBef>
              <a:spcAft>
                <a:spcPct val="0"/>
              </a:spcAft>
              <a:buChar char="•"/>
              <a:defRPr kumimoji="1" sz="3000">
                <a:solidFill>
                  <a:schemeClr val="tx1"/>
                </a:solidFill>
                <a:latin typeface="Arial" charset="0"/>
              </a:defRPr>
            </a:lvl9pPr>
          </a:lstStyle>
          <a:p>
            <a:pPr eaLnBrk="1" hangingPunct="1"/>
            <a:endParaRPr lang="cs-CZ" altLang="cs-CZ"/>
          </a:p>
        </p:txBody>
      </p:sp>
      <p:sp>
        <p:nvSpPr>
          <p:cNvPr id="11270" name="Rectangle 6"/>
          <p:cNvSpPr>
            <a:spLocks noChangeArrowheads="1"/>
          </p:cNvSpPr>
          <p:nvPr/>
        </p:nvSpPr>
        <p:spPr bwMode="auto">
          <a:xfrm>
            <a:off x="3810000" y="1371600"/>
            <a:ext cx="1905000" cy="19050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kumimoji="1" sz="3000">
                <a:solidFill>
                  <a:schemeClr val="tx1"/>
                </a:solidFill>
                <a:latin typeface="Arial" charset="0"/>
              </a:defRPr>
            </a:lvl1pPr>
            <a:lvl2pPr marL="742950" indent="-285750" eaLnBrk="0" hangingPunct="0">
              <a:defRPr kumimoji="1" sz="3000">
                <a:solidFill>
                  <a:schemeClr val="tx1"/>
                </a:solidFill>
                <a:latin typeface="Arial" charset="0"/>
              </a:defRPr>
            </a:lvl2pPr>
            <a:lvl3pPr marL="1143000" indent="-228600" eaLnBrk="0" hangingPunct="0">
              <a:defRPr kumimoji="1" sz="3000">
                <a:solidFill>
                  <a:schemeClr val="tx1"/>
                </a:solidFill>
                <a:latin typeface="Arial" charset="0"/>
              </a:defRPr>
            </a:lvl3pPr>
            <a:lvl4pPr marL="1600200" indent="-228600" eaLnBrk="0" hangingPunct="0">
              <a:defRPr kumimoji="1" sz="3000">
                <a:solidFill>
                  <a:schemeClr val="tx1"/>
                </a:solidFill>
                <a:latin typeface="Arial" charset="0"/>
              </a:defRPr>
            </a:lvl4pPr>
            <a:lvl5pPr marL="2057400" indent="-228600" eaLnBrk="0" hangingPunct="0">
              <a:defRPr kumimoji="1" sz="3000">
                <a:solidFill>
                  <a:schemeClr val="tx1"/>
                </a:solidFill>
                <a:latin typeface="Arial" charset="0"/>
              </a:defRPr>
            </a:lvl5pPr>
            <a:lvl6pPr marL="2514600" indent="-228600" eaLnBrk="0" fontAlgn="base" hangingPunct="0">
              <a:spcBef>
                <a:spcPct val="20000"/>
              </a:spcBef>
              <a:spcAft>
                <a:spcPct val="0"/>
              </a:spcAft>
              <a:buChar char="•"/>
              <a:defRPr kumimoji="1" sz="3000">
                <a:solidFill>
                  <a:schemeClr val="tx1"/>
                </a:solidFill>
                <a:latin typeface="Arial" charset="0"/>
              </a:defRPr>
            </a:lvl6pPr>
            <a:lvl7pPr marL="2971800" indent="-228600" eaLnBrk="0" fontAlgn="base" hangingPunct="0">
              <a:spcBef>
                <a:spcPct val="20000"/>
              </a:spcBef>
              <a:spcAft>
                <a:spcPct val="0"/>
              </a:spcAft>
              <a:buChar char="•"/>
              <a:defRPr kumimoji="1" sz="3000">
                <a:solidFill>
                  <a:schemeClr val="tx1"/>
                </a:solidFill>
                <a:latin typeface="Arial" charset="0"/>
              </a:defRPr>
            </a:lvl7pPr>
            <a:lvl8pPr marL="3429000" indent="-228600" eaLnBrk="0" fontAlgn="base" hangingPunct="0">
              <a:spcBef>
                <a:spcPct val="20000"/>
              </a:spcBef>
              <a:spcAft>
                <a:spcPct val="0"/>
              </a:spcAft>
              <a:buChar char="•"/>
              <a:defRPr kumimoji="1" sz="3000">
                <a:solidFill>
                  <a:schemeClr val="tx1"/>
                </a:solidFill>
                <a:latin typeface="Arial" charset="0"/>
              </a:defRPr>
            </a:lvl8pPr>
            <a:lvl9pPr marL="3886200" indent="-228600" eaLnBrk="0" fontAlgn="base" hangingPunct="0">
              <a:spcBef>
                <a:spcPct val="20000"/>
              </a:spcBef>
              <a:spcAft>
                <a:spcPct val="0"/>
              </a:spcAft>
              <a:buChar char="•"/>
              <a:defRPr kumimoji="1" sz="3000">
                <a:solidFill>
                  <a:schemeClr val="tx1"/>
                </a:solidFill>
                <a:latin typeface="Arial" charset="0"/>
              </a:defRPr>
            </a:lvl9pPr>
          </a:lstStyle>
          <a:p>
            <a:pPr eaLnBrk="1" hangingPunct="1"/>
            <a:endParaRPr lang="cs-CZ" altLang="cs-CZ"/>
          </a:p>
        </p:txBody>
      </p:sp>
      <p:sp>
        <p:nvSpPr>
          <p:cNvPr id="11271" name="Rectangle 7"/>
          <p:cNvSpPr>
            <a:spLocks noChangeArrowheads="1"/>
          </p:cNvSpPr>
          <p:nvPr/>
        </p:nvSpPr>
        <p:spPr bwMode="auto">
          <a:xfrm>
            <a:off x="1524000" y="1371600"/>
            <a:ext cx="1905000" cy="19050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kumimoji="1" sz="3000">
                <a:solidFill>
                  <a:schemeClr val="tx1"/>
                </a:solidFill>
                <a:latin typeface="Arial" charset="0"/>
              </a:defRPr>
            </a:lvl1pPr>
            <a:lvl2pPr marL="742950" indent="-285750" eaLnBrk="0" hangingPunct="0">
              <a:defRPr kumimoji="1" sz="3000">
                <a:solidFill>
                  <a:schemeClr val="tx1"/>
                </a:solidFill>
                <a:latin typeface="Arial" charset="0"/>
              </a:defRPr>
            </a:lvl2pPr>
            <a:lvl3pPr marL="1143000" indent="-228600" eaLnBrk="0" hangingPunct="0">
              <a:defRPr kumimoji="1" sz="3000">
                <a:solidFill>
                  <a:schemeClr val="tx1"/>
                </a:solidFill>
                <a:latin typeface="Arial" charset="0"/>
              </a:defRPr>
            </a:lvl3pPr>
            <a:lvl4pPr marL="1600200" indent="-228600" eaLnBrk="0" hangingPunct="0">
              <a:defRPr kumimoji="1" sz="3000">
                <a:solidFill>
                  <a:schemeClr val="tx1"/>
                </a:solidFill>
                <a:latin typeface="Arial" charset="0"/>
              </a:defRPr>
            </a:lvl4pPr>
            <a:lvl5pPr marL="2057400" indent="-228600" eaLnBrk="0" hangingPunct="0">
              <a:defRPr kumimoji="1" sz="3000">
                <a:solidFill>
                  <a:schemeClr val="tx1"/>
                </a:solidFill>
                <a:latin typeface="Arial" charset="0"/>
              </a:defRPr>
            </a:lvl5pPr>
            <a:lvl6pPr marL="2514600" indent="-228600" eaLnBrk="0" fontAlgn="base" hangingPunct="0">
              <a:spcBef>
                <a:spcPct val="20000"/>
              </a:spcBef>
              <a:spcAft>
                <a:spcPct val="0"/>
              </a:spcAft>
              <a:buChar char="•"/>
              <a:defRPr kumimoji="1" sz="3000">
                <a:solidFill>
                  <a:schemeClr val="tx1"/>
                </a:solidFill>
                <a:latin typeface="Arial" charset="0"/>
              </a:defRPr>
            </a:lvl6pPr>
            <a:lvl7pPr marL="2971800" indent="-228600" eaLnBrk="0" fontAlgn="base" hangingPunct="0">
              <a:spcBef>
                <a:spcPct val="20000"/>
              </a:spcBef>
              <a:spcAft>
                <a:spcPct val="0"/>
              </a:spcAft>
              <a:buChar char="•"/>
              <a:defRPr kumimoji="1" sz="3000">
                <a:solidFill>
                  <a:schemeClr val="tx1"/>
                </a:solidFill>
                <a:latin typeface="Arial" charset="0"/>
              </a:defRPr>
            </a:lvl7pPr>
            <a:lvl8pPr marL="3429000" indent="-228600" eaLnBrk="0" fontAlgn="base" hangingPunct="0">
              <a:spcBef>
                <a:spcPct val="20000"/>
              </a:spcBef>
              <a:spcAft>
                <a:spcPct val="0"/>
              </a:spcAft>
              <a:buChar char="•"/>
              <a:defRPr kumimoji="1" sz="3000">
                <a:solidFill>
                  <a:schemeClr val="tx1"/>
                </a:solidFill>
                <a:latin typeface="Arial" charset="0"/>
              </a:defRPr>
            </a:lvl8pPr>
            <a:lvl9pPr marL="3886200" indent="-228600" eaLnBrk="0" fontAlgn="base" hangingPunct="0">
              <a:spcBef>
                <a:spcPct val="20000"/>
              </a:spcBef>
              <a:spcAft>
                <a:spcPct val="0"/>
              </a:spcAft>
              <a:buChar char="•"/>
              <a:defRPr kumimoji="1" sz="3000">
                <a:solidFill>
                  <a:schemeClr val="tx1"/>
                </a:solidFill>
                <a:latin typeface="Arial" charset="0"/>
              </a:defRPr>
            </a:lvl9pPr>
          </a:lstStyle>
          <a:p>
            <a:pPr eaLnBrk="1" hangingPunct="1"/>
            <a:endParaRPr lang="cs-CZ" altLang="cs-CZ"/>
          </a:p>
        </p:txBody>
      </p:sp>
      <p:sp>
        <p:nvSpPr>
          <p:cNvPr id="11272" name="Rectangle 8"/>
          <p:cNvSpPr>
            <a:spLocks noGrp="1" noChangeArrowheads="1"/>
          </p:cNvSpPr>
          <p:nvPr>
            <p:ph type="title"/>
          </p:nvPr>
        </p:nvSpPr>
        <p:spPr>
          <a:xfrm>
            <a:off x="2324100" y="332656"/>
            <a:ext cx="7543800" cy="720080"/>
          </a:xfrm>
        </p:spPr>
        <p:txBody>
          <a:bodyPr>
            <a:normAutofit/>
          </a:bodyPr>
          <a:lstStyle/>
          <a:p>
            <a:pPr algn="ctr" eaLnBrk="1" hangingPunct="1"/>
            <a:r>
              <a:rPr lang="cs-CZ" altLang="cs-CZ" dirty="0">
                <a:solidFill>
                  <a:schemeClr val="tx1"/>
                </a:solidFill>
              </a:rPr>
              <a:t>SEKVENCE MOTIVACE</a:t>
            </a:r>
          </a:p>
        </p:txBody>
      </p:sp>
      <p:sp>
        <p:nvSpPr>
          <p:cNvPr id="11273" name="Rectangle 9"/>
          <p:cNvSpPr>
            <a:spLocks noGrp="1" noChangeArrowheads="1"/>
          </p:cNvSpPr>
          <p:nvPr>
            <p:ph idx="1"/>
          </p:nvPr>
        </p:nvSpPr>
        <p:spPr>
          <a:xfrm>
            <a:off x="1524000" y="1447800"/>
            <a:ext cx="9677400" cy="5725616"/>
          </a:xfrm>
        </p:spPr>
        <p:txBody>
          <a:bodyPr/>
          <a:lstStyle/>
          <a:p>
            <a:pPr eaLnBrk="1" hangingPunct="1">
              <a:lnSpc>
                <a:spcPct val="80000"/>
              </a:lnSpc>
              <a:buClr>
                <a:schemeClr val="tx2"/>
              </a:buClr>
              <a:buFontTx/>
              <a:buNone/>
            </a:pPr>
            <a:r>
              <a:rPr lang="cs-CZ" altLang="cs-CZ" sz="2200" dirty="0"/>
              <a:t>Vybuzení +                Hledání +                     Chování           	            Hodnocení</a:t>
            </a:r>
          </a:p>
          <a:p>
            <a:pPr eaLnBrk="1" hangingPunct="1">
              <a:lnSpc>
                <a:spcPct val="80000"/>
              </a:lnSpc>
              <a:buClr>
                <a:schemeClr val="tx2"/>
              </a:buClr>
              <a:buFontTx/>
              <a:buNone/>
            </a:pPr>
            <a:r>
              <a:rPr lang="cs-CZ" altLang="cs-CZ" sz="2200" dirty="0"/>
              <a:t>rozeznání                  výběr	                 zaměřené	             výkonu</a:t>
            </a:r>
          </a:p>
          <a:p>
            <a:pPr eaLnBrk="1" hangingPunct="1">
              <a:lnSpc>
                <a:spcPct val="80000"/>
              </a:lnSpc>
              <a:buClr>
                <a:schemeClr val="tx2"/>
              </a:buClr>
              <a:buFontTx/>
              <a:buNone/>
            </a:pPr>
            <a:r>
              <a:rPr lang="cs-CZ" altLang="cs-CZ" sz="2200" dirty="0"/>
              <a:t>potřeby	        chování k                     </a:t>
            </a:r>
            <a:r>
              <a:rPr lang="cs-CZ" altLang="cs-CZ" sz="2200" dirty="0" err="1"/>
              <a:t>k</a:t>
            </a:r>
            <a:r>
              <a:rPr lang="cs-CZ" altLang="cs-CZ" sz="2200" dirty="0"/>
              <a:t> uspokojení</a:t>
            </a:r>
          </a:p>
          <a:p>
            <a:pPr eaLnBrk="1" hangingPunct="1">
              <a:lnSpc>
                <a:spcPct val="80000"/>
              </a:lnSpc>
              <a:buClr>
                <a:schemeClr val="tx2"/>
              </a:buClr>
              <a:buFontTx/>
              <a:buNone/>
            </a:pPr>
            <a:r>
              <a:rPr lang="cs-CZ" altLang="cs-CZ" sz="2200" dirty="0"/>
              <a:t>			          uspokojení                potřeby</a:t>
            </a:r>
          </a:p>
          <a:p>
            <a:pPr eaLnBrk="1" hangingPunct="1">
              <a:lnSpc>
                <a:spcPct val="80000"/>
              </a:lnSpc>
              <a:buClr>
                <a:schemeClr val="tx2"/>
              </a:buClr>
              <a:buFontTx/>
              <a:buNone/>
            </a:pPr>
            <a:endParaRPr lang="cs-CZ" altLang="cs-CZ" sz="2200" dirty="0"/>
          </a:p>
          <a:p>
            <a:pPr eaLnBrk="1" hangingPunct="1">
              <a:lnSpc>
                <a:spcPct val="80000"/>
              </a:lnSpc>
              <a:buClr>
                <a:schemeClr val="tx2"/>
              </a:buClr>
              <a:buFontTx/>
              <a:buNone/>
            </a:pPr>
            <a:r>
              <a:rPr lang="cs-CZ" altLang="cs-CZ" sz="2200" dirty="0"/>
              <a:t>						</a:t>
            </a:r>
          </a:p>
          <a:p>
            <a:pPr eaLnBrk="1" hangingPunct="1">
              <a:lnSpc>
                <a:spcPct val="80000"/>
              </a:lnSpc>
              <a:buClr>
                <a:schemeClr val="tx2"/>
              </a:buClr>
              <a:buFontTx/>
              <a:buNone/>
            </a:pPr>
            <a:r>
              <a:rPr lang="cs-CZ" altLang="cs-CZ" sz="2200" dirty="0"/>
              <a:t>				     Při trestu</a:t>
            </a:r>
          </a:p>
          <a:p>
            <a:pPr eaLnBrk="1" hangingPunct="1">
              <a:lnSpc>
                <a:spcPct val="80000"/>
              </a:lnSpc>
              <a:buClr>
                <a:schemeClr val="tx2"/>
              </a:buClr>
              <a:buFontTx/>
              <a:buNone/>
            </a:pPr>
            <a:r>
              <a:rPr lang="cs-CZ" altLang="cs-CZ" sz="2200" dirty="0"/>
              <a:t>						Opakované 		Odměna</a:t>
            </a:r>
          </a:p>
          <a:p>
            <a:pPr>
              <a:lnSpc>
                <a:spcPct val="80000"/>
              </a:lnSpc>
              <a:buClr>
                <a:schemeClr val="tx2"/>
              </a:buClr>
              <a:buNone/>
            </a:pPr>
            <a:r>
              <a:rPr lang="cs-CZ" altLang="cs-CZ" sz="2200" dirty="0"/>
              <a:t>						hodnocení		či trest</a:t>
            </a:r>
          </a:p>
        </p:txBody>
      </p:sp>
      <p:sp>
        <p:nvSpPr>
          <p:cNvPr id="11274" name="Line 10"/>
          <p:cNvSpPr>
            <a:spLocks noChangeShapeType="1"/>
          </p:cNvSpPr>
          <p:nvPr/>
        </p:nvSpPr>
        <p:spPr bwMode="auto">
          <a:xfrm>
            <a:off x="3429000" y="2209800"/>
            <a:ext cx="381000" cy="0"/>
          </a:xfrm>
          <a:prstGeom prst="line">
            <a:avLst/>
          </a:prstGeom>
          <a:noFill/>
          <a:ln w="28575" cap="sq">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1275" name="Line 11"/>
          <p:cNvSpPr>
            <a:spLocks noChangeShapeType="1"/>
          </p:cNvSpPr>
          <p:nvPr/>
        </p:nvSpPr>
        <p:spPr bwMode="auto">
          <a:xfrm>
            <a:off x="5715000" y="2209800"/>
            <a:ext cx="457200" cy="0"/>
          </a:xfrm>
          <a:prstGeom prst="line">
            <a:avLst/>
          </a:prstGeom>
          <a:noFill/>
          <a:ln w="28575" cap="sq">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1276" name="Line 12"/>
          <p:cNvSpPr>
            <a:spLocks noChangeShapeType="1"/>
          </p:cNvSpPr>
          <p:nvPr/>
        </p:nvSpPr>
        <p:spPr bwMode="auto">
          <a:xfrm>
            <a:off x="8305800" y="2209800"/>
            <a:ext cx="304800" cy="0"/>
          </a:xfrm>
          <a:prstGeom prst="line">
            <a:avLst/>
          </a:prstGeom>
          <a:noFill/>
          <a:ln w="28575" cap="sq">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1277" name="Line 13"/>
          <p:cNvSpPr>
            <a:spLocks noChangeShapeType="1"/>
          </p:cNvSpPr>
          <p:nvPr/>
        </p:nvSpPr>
        <p:spPr bwMode="auto">
          <a:xfrm>
            <a:off x="9639300" y="2505226"/>
            <a:ext cx="0" cy="1363216"/>
          </a:xfrm>
          <a:prstGeom prst="line">
            <a:avLst/>
          </a:prstGeom>
          <a:noFill/>
          <a:ln w="28575" cap="sq">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1278" name="Line 14"/>
          <p:cNvSpPr>
            <a:spLocks noChangeShapeType="1"/>
          </p:cNvSpPr>
          <p:nvPr/>
        </p:nvSpPr>
        <p:spPr bwMode="auto">
          <a:xfrm>
            <a:off x="8153400" y="5257800"/>
            <a:ext cx="609600" cy="0"/>
          </a:xfrm>
          <a:prstGeom prst="line">
            <a:avLst/>
          </a:prstGeom>
          <a:noFill/>
          <a:ln w="28575" cap="sq">
            <a:solidFill>
              <a:schemeClr val="tx1"/>
            </a:solidFill>
            <a:round/>
            <a:headEnd type="triangle"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1279" name="Line 15"/>
          <p:cNvSpPr>
            <a:spLocks noChangeShapeType="1"/>
          </p:cNvSpPr>
          <p:nvPr/>
        </p:nvSpPr>
        <p:spPr bwMode="auto">
          <a:xfrm flipV="1">
            <a:off x="6781800" y="2887030"/>
            <a:ext cx="0" cy="931540"/>
          </a:xfrm>
          <a:prstGeom prst="line">
            <a:avLst/>
          </a:prstGeom>
          <a:noFill/>
          <a:ln w="28575">
            <a:solidFill>
              <a:schemeClr val="tx1"/>
            </a:solidFill>
            <a:prstDash val="dash"/>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1280" name="Arc 16"/>
          <p:cNvSpPr>
            <a:spLocks/>
          </p:cNvSpPr>
          <p:nvPr/>
        </p:nvSpPr>
        <p:spPr bwMode="auto">
          <a:xfrm flipH="1" flipV="1">
            <a:off x="4114800" y="3352800"/>
            <a:ext cx="1905000" cy="2133600"/>
          </a:xfrm>
          <a:custGeom>
            <a:avLst/>
            <a:gdLst>
              <a:gd name="T0" fmla="*/ 0 w 21600"/>
              <a:gd name="T1" fmla="*/ 0 h 21600"/>
              <a:gd name="T2" fmla="*/ 1905000 w 21600"/>
              <a:gd name="T3" fmla="*/ 2133600 h 21600"/>
              <a:gd name="T4" fmla="*/ 0 w 21600"/>
              <a:gd name="T5" fmla="*/ 21336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prstDash val="dash"/>
            <a:round/>
            <a:headEnd type="none" w="sm" len="sm"/>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pic>
        <p:nvPicPr>
          <p:cNvPr id="1026" name="Picture 2" descr="C:\Users\Magdalena\Desktop\spiral-tim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3894" y="4149080"/>
            <a:ext cx="2250906" cy="2495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92940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normAutofit/>
          </a:bodyPr>
          <a:lstStyle/>
          <a:p>
            <a:r>
              <a:rPr lang="cs-CZ" u="sng" dirty="0">
                <a:solidFill>
                  <a:srgbClr val="0070C0"/>
                </a:solidFill>
                <a:hlinkClick r:id="rId2">
                  <a:extLst>
                    <a:ext uri="{A12FA001-AC4F-418D-AE19-62706E023703}">
                      <ahyp:hlinkClr xmlns="" xmlns:ahyp="http://schemas.microsoft.com/office/drawing/2018/hyperlinkcolor" val="tx"/>
                    </a:ext>
                  </a:extLst>
                </a:hlinkClick>
              </a:rPr>
              <a:t>Motivační rozhovory v praxi</a:t>
            </a:r>
            <a:r>
              <a:rPr lang="cs-CZ" dirty="0"/>
              <a:t/>
            </a:r>
            <a:br>
              <a:rPr lang="cs-CZ" dirty="0"/>
            </a:br>
            <a:endParaRPr lang="cs-CZ" dirty="0"/>
          </a:p>
        </p:txBody>
      </p:sp>
      <p:sp>
        <p:nvSpPr>
          <p:cNvPr id="6" name="Zástupný symbol pro obsah 5"/>
          <p:cNvSpPr>
            <a:spLocks noGrp="1"/>
          </p:cNvSpPr>
          <p:nvPr>
            <p:ph idx="1"/>
          </p:nvPr>
        </p:nvSpPr>
        <p:spPr>
          <a:xfrm>
            <a:off x="1703512" y="1052736"/>
            <a:ext cx="8784976" cy="5760640"/>
          </a:xfrm>
        </p:spPr>
        <p:txBody>
          <a:bodyPr>
            <a:normAutofit fontScale="92500"/>
          </a:bodyPr>
          <a:lstStyle/>
          <a:p>
            <a:pPr marL="0" indent="0">
              <a:buNone/>
            </a:pPr>
            <a:r>
              <a:rPr lang="cs-CZ" sz="3000" i="1" dirty="0"/>
              <a:t>„Důraz při motivačních rozhovorech je kladen  na základní vztahový přístup charakterizovaný spoluprací, respektem, zájmem a pomocí klientům při hledání vlastní motivace, nápadů  a cest ke změně“   </a:t>
            </a:r>
            <a:r>
              <a:rPr lang="cs-CZ" dirty="0"/>
              <a:t>(Jan Soukup)</a:t>
            </a:r>
          </a:p>
          <a:p>
            <a:pPr marL="0" indent="0">
              <a:buNone/>
            </a:pPr>
            <a:endParaRPr lang="cs-CZ" dirty="0"/>
          </a:p>
          <a:p>
            <a:pPr marL="0" indent="0">
              <a:buNone/>
            </a:pPr>
            <a:r>
              <a:rPr lang="cs-CZ" dirty="0"/>
              <a:t>ÚKOL</a:t>
            </a:r>
          </a:p>
          <a:p>
            <a:pPr marL="0" indent="0">
              <a:buNone/>
            </a:pPr>
            <a:endParaRPr lang="cs-CZ" dirty="0"/>
          </a:p>
          <a:p>
            <a:r>
              <a:rPr lang="cs-CZ" dirty="0">
                <a:solidFill>
                  <a:srgbClr val="FF0000"/>
                </a:solidFill>
              </a:rPr>
              <a:t>1) Nejčastější okruhy problémů, potíží, atd. kvůli kterým musíme kl. motivovat</a:t>
            </a:r>
          </a:p>
          <a:p>
            <a:r>
              <a:rPr lang="cs-CZ" dirty="0"/>
              <a:t>2) Proč nám motivace nejde nebo nevydrží (např. osobnostní faktory kl. nebo person., prostředí, atd.)</a:t>
            </a:r>
          </a:p>
          <a:p>
            <a:r>
              <a:rPr lang="cs-CZ" dirty="0"/>
              <a:t>3) Jak motivovat lze, co se v praxi osvědčilo.</a:t>
            </a:r>
          </a:p>
          <a:p>
            <a:r>
              <a:rPr lang="cs-CZ" dirty="0">
                <a:solidFill>
                  <a:srgbClr val="FF0000"/>
                </a:solidFill>
              </a:rPr>
              <a:t>4) Co z prvků motivačních rozhovorů používáte a jak</a:t>
            </a:r>
          </a:p>
          <a:p>
            <a:pPr marL="0" indent="0">
              <a:buNone/>
            </a:pPr>
            <a:endParaRPr lang="cs-CZ" dirty="0"/>
          </a:p>
        </p:txBody>
      </p:sp>
    </p:spTree>
    <p:extLst>
      <p:ext uri="{BB962C8B-B14F-4D97-AF65-F5344CB8AC3E}">
        <p14:creationId xmlns:p14="http://schemas.microsoft.com/office/powerpoint/2010/main" val="999190397"/>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19256" cy="490066"/>
          </a:xfrm>
        </p:spPr>
        <p:txBody>
          <a:bodyPr>
            <a:normAutofit fontScale="90000"/>
          </a:bodyPr>
          <a:lstStyle/>
          <a:p>
            <a:r>
              <a:rPr lang="cs-CZ" dirty="0">
                <a:solidFill>
                  <a:srgbClr val="0070C0"/>
                </a:solidFill>
              </a:rPr>
              <a:t>Základní fáze motiv. rozhovorů</a:t>
            </a:r>
          </a:p>
        </p:txBody>
      </p:sp>
      <p:sp>
        <p:nvSpPr>
          <p:cNvPr id="3" name="Zástupný symbol pro obsah 2"/>
          <p:cNvSpPr>
            <a:spLocks noGrp="1"/>
          </p:cNvSpPr>
          <p:nvPr>
            <p:ph idx="1"/>
          </p:nvPr>
        </p:nvSpPr>
        <p:spPr>
          <a:xfrm>
            <a:off x="1703512" y="980728"/>
            <a:ext cx="8712968" cy="5877272"/>
          </a:xfrm>
        </p:spPr>
        <p:txBody>
          <a:bodyPr>
            <a:normAutofit fontScale="85000" lnSpcReduction="20000"/>
          </a:bodyPr>
          <a:lstStyle/>
          <a:p>
            <a:r>
              <a:rPr lang="cs-CZ" b="1" dirty="0"/>
              <a:t>BUDOVÁNÍ VZTAHU </a:t>
            </a:r>
            <a:r>
              <a:rPr lang="cs-CZ" dirty="0"/>
              <a:t>– důvěrný vztah a kvalitní spolupráce s klientem. Porozumění potřebám klienta, ocenění a posilování naděje.</a:t>
            </a:r>
          </a:p>
          <a:p>
            <a:endParaRPr lang="cs-CZ" dirty="0"/>
          </a:p>
          <a:p>
            <a:r>
              <a:rPr lang="cs-CZ" b="1" dirty="0"/>
              <a:t>ZAMĚŘENÍ ROZHOVORU </a:t>
            </a:r>
            <a:r>
              <a:rPr lang="cs-CZ" dirty="0"/>
              <a:t>– hledat a udržovat směr témat klienta, mapovat témata.</a:t>
            </a:r>
          </a:p>
          <a:p>
            <a:endParaRPr lang="cs-CZ" dirty="0"/>
          </a:p>
          <a:p>
            <a:r>
              <a:rPr lang="cs-CZ" b="1" dirty="0"/>
              <a:t>EVOKACE</a:t>
            </a:r>
            <a:r>
              <a:rPr lang="cs-CZ" dirty="0"/>
              <a:t> – vytvořit podmínky, aby klient sám uváděl důvody ke změně a nápady, jak ji uskutečnit (důvěra ve schopnost klienta přijít si na věci sám), spíše než předepisovat a radit.</a:t>
            </a:r>
          </a:p>
          <a:p>
            <a:endParaRPr lang="cs-CZ" dirty="0"/>
          </a:p>
          <a:p>
            <a:r>
              <a:rPr lang="cs-CZ" b="1" dirty="0"/>
              <a:t>PLÁNOVÁNÍ</a:t>
            </a:r>
            <a:r>
              <a:rPr lang="cs-CZ" dirty="0"/>
              <a:t> – pokud je změna pro klienta dostatečně důležitá a klient věří ve své schopnosti. Pokud není klient dostatečně připraven (např. o změně teprve uvažuje) mohou se objevit pochybnosti a váhání a klient změnu neuskuteční.</a:t>
            </a:r>
          </a:p>
          <a:p>
            <a:pPr marL="114300" indent="0">
              <a:buNone/>
            </a:pPr>
            <a:endParaRPr lang="cs-CZ" dirty="0"/>
          </a:p>
          <a:p>
            <a:pPr marL="114300" indent="0">
              <a:buNone/>
            </a:pPr>
            <a:r>
              <a:rPr lang="cs-CZ" i="1" dirty="0">
                <a:solidFill>
                  <a:srgbClr val="0070C0"/>
                </a:solidFill>
              </a:rPr>
              <a:t>Fáze na sebe navazují a postup do další fáze vyžaduje naplnění podmínek fáze předchozí.</a:t>
            </a:r>
          </a:p>
        </p:txBody>
      </p:sp>
    </p:spTree>
    <p:extLst>
      <p:ext uri="{BB962C8B-B14F-4D97-AF65-F5344CB8AC3E}">
        <p14:creationId xmlns:p14="http://schemas.microsoft.com/office/powerpoint/2010/main" val="2824802409"/>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507288" cy="1143000"/>
          </a:xfrm>
        </p:spPr>
        <p:txBody>
          <a:bodyPr/>
          <a:lstStyle/>
          <a:p>
            <a:r>
              <a:rPr lang="cs-CZ" sz="3200" dirty="0"/>
              <a:t>Základní techniky vedení motivačního rozhovoru</a:t>
            </a:r>
          </a:p>
        </p:txBody>
      </p:sp>
      <p:sp>
        <p:nvSpPr>
          <p:cNvPr id="3" name="Zástupný symbol pro obsah 2"/>
          <p:cNvSpPr>
            <a:spLocks noGrp="1"/>
          </p:cNvSpPr>
          <p:nvPr>
            <p:ph idx="1"/>
          </p:nvPr>
        </p:nvSpPr>
        <p:spPr/>
        <p:txBody>
          <a:bodyPr>
            <a:normAutofit fontScale="92500" lnSpcReduction="20000"/>
          </a:bodyPr>
          <a:lstStyle/>
          <a:p>
            <a:endParaRPr lang="cs-CZ" altLang="cs-CZ" sz="2800" dirty="0"/>
          </a:p>
          <a:p>
            <a:r>
              <a:rPr lang="cs-CZ" altLang="cs-CZ" sz="2800" dirty="0"/>
              <a:t>REFLEKTIVNÍ NASLOUCHÁNÍ</a:t>
            </a:r>
          </a:p>
          <a:p>
            <a:endParaRPr lang="cs-CZ" altLang="cs-CZ" sz="2800" dirty="0"/>
          </a:p>
          <a:p>
            <a:r>
              <a:rPr lang="cs-CZ" altLang="cs-CZ" sz="2800" dirty="0"/>
              <a:t>OTEVŘENÉ OTÁZKY</a:t>
            </a:r>
          </a:p>
          <a:p>
            <a:endParaRPr lang="cs-CZ" altLang="cs-CZ" sz="2800" dirty="0"/>
          </a:p>
          <a:p>
            <a:r>
              <a:rPr lang="cs-CZ" altLang="cs-CZ" sz="2800" dirty="0"/>
              <a:t>OCEŇOVÁNÍ</a:t>
            </a:r>
          </a:p>
          <a:p>
            <a:endParaRPr lang="cs-CZ" altLang="cs-CZ" sz="2800" dirty="0"/>
          </a:p>
          <a:p>
            <a:r>
              <a:rPr lang="cs-CZ" altLang="cs-CZ" sz="2800" dirty="0"/>
              <a:t>SHRNOVÁNÍ</a:t>
            </a:r>
          </a:p>
          <a:p>
            <a:endParaRPr lang="cs-CZ" altLang="cs-CZ" sz="2800" dirty="0"/>
          </a:p>
          <a:p>
            <a:r>
              <a:rPr lang="cs-CZ" altLang="cs-CZ" sz="2800" dirty="0"/>
              <a:t>INFORMOVÁNÍ</a:t>
            </a:r>
          </a:p>
          <a:p>
            <a:endParaRPr lang="cs-CZ" dirty="0"/>
          </a:p>
        </p:txBody>
      </p:sp>
      <p:pic>
        <p:nvPicPr>
          <p:cNvPr id="6146" name="Picture 2" descr="C:\Users\vlastnik\Desktop\6b70605ad9_96622084_o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6080" y="3212976"/>
            <a:ext cx="2381250"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323275"/>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1981200" y="116632"/>
            <a:ext cx="8507288" cy="720080"/>
          </a:xfrm>
        </p:spPr>
        <p:txBody>
          <a:bodyPr>
            <a:normAutofit fontScale="90000"/>
          </a:bodyPr>
          <a:lstStyle/>
          <a:p>
            <a:r>
              <a:rPr lang="cs-CZ" u="sng" dirty="0">
                <a:solidFill>
                  <a:srgbClr val="FF0000"/>
                </a:solidFill>
                <a:hlinkClick r:id="rId2">
                  <a:extLst>
                    <a:ext uri="{A12FA001-AC4F-418D-AE19-62706E023703}">
                      <ahyp:hlinkClr xmlns="" xmlns:ahyp="http://schemas.microsoft.com/office/drawing/2018/hyperlinkcolor" val="tx"/>
                    </a:ext>
                  </a:extLst>
                </a:hlinkClick>
              </a:rPr>
              <a:t>Motivační rozhovory</a:t>
            </a:r>
            <a:r>
              <a:rPr lang="cs-CZ" u="sng" dirty="0">
                <a:solidFill>
                  <a:srgbClr val="FF0000"/>
                </a:solidFill>
              </a:rPr>
              <a:t> </a:t>
            </a:r>
            <a:r>
              <a:rPr lang="cs-CZ" u="sng" dirty="0">
                <a:solidFill>
                  <a:schemeClr val="tx1"/>
                </a:solidFill>
              </a:rPr>
              <a:t>= rámec (</a:t>
            </a:r>
            <a:r>
              <a:rPr lang="cs-CZ" u="sng" dirty="0" err="1">
                <a:solidFill>
                  <a:schemeClr val="tx1"/>
                </a:solidFill>
              </a:rPr>
              <a:t>Frames</a:t>
            </a:r>
            <a:r>
              <a:rPr lang="cs-CZ" u="sng" dirty="0">
                <a:solidFill>
                  <a:schemeClr val="tx1"/>
                </a:solidFill>
              </a:rPr>
              <a:t>)</a:t>
            </a:r>
            <a:endParaRPr lang="cs-CZ" dirty="0">
              <a:solidFill>
                <a:schemeClr val="tx1"/>
              </a:solidFill>
            </a:endParaRPr>
          </a:p>
        </p:txBody>
      </p:sp>
      <p:sp>
        <p:nvSpPr>
          <p:cNvPr id="6" name="Zástupný symbol pro obsah 5"/>
          <p:cNvSpPr>
            <a:spLocks noGrp="1"/>
          </p:cNvSpPr>
          <p:nvPr>
            <p:ph idx="1"/>
          </p:nvPr>
        </p:nvSpPr>
        <p:spPr>
          <a:xfrm>
            <a:off x="1981200" y="764704"/>
            <a:ext cx="8229600" cy="6093296"/>
          </a:xfrm>
        </p:spPr>
        <p:txBody>
          <a:bodyPr>
            <a:normAutofit fontScale="85000" lnSpcReduction="10000"/>
          </a:bodyPr>
          <a:lstStyle/>
          <a:p>
            <a:endParaRPr lang="cs-CZ" dirty="0"/>
          </a:p>
          <a:p>
            <a:r>
              <a:rPr lang="cs-CZ" sz="3600" b="1" dirty="0">
                <a:solidFill>
                  <a:srgbClr val="FF0000"/>
                </a:solidFill>
              </a:rPr>
              <a:t>F</a:t>
            </a:r>
            <a:r>
              <a:rPr lang="cs-CZ" dirty="0">
                <a:solidFill>
                  <a:srgbClr val="FF0000"/>
                </a:solidFill>
              </a:rPr>
              <a:t>eedback (zpětná vazba) </a:t>
            </a:r>
          </a:p>
          <a:p>
            <a:pPr marL="0" indent="0">
              <a:buNone/>
            </a:pPr>
            <a:r>
              <a:rPr lang="cs-CZ" dirty="0"/>
              <a:t>– poskytování zpětné vazby klientovi, </a:t>
            </a:r>
          </a:p>
          <a:p>
            <a:r>
              <a:rPr lang="cs-CZ" sz="3600" b="1" dirty="0" err="1">
                <a:solidFill>
                  <a:srgbClr val="FF0000"/>
                </a:solidFill>
              </a:rPr>
              <a:t>R</a:t>
            </a:r>
            <a:r>
              <a:rPr lang="cs-CZ" dirty="0" err="1">
                <a:solidFill>
                  <a:srgbClr val="FF0000"/>
                </a:solidFill>
              </a:rPr>
              <a:t>esponsibility</a:t>
            </a:r>
            <a:r>
              <a:rPr lang="cs-CZ" dirty="0">
                <a:solidFill>
                  <a:srgbClr val="FF0000"/>
                </a:solidFill>
              </a:rPr>
              <a:t> (odpovědnost)</a:t>
            </a:r>
          </a:p>
          <a:p>
            <a:pPr marL="0" indent="0">
              <a:buNone/>
            </a:pPr>
            <a:r>
              <a:rPr lang="cs-CZ" dirty="0"/>
              <a:t>– odpovědnost za změnu,</a:t>
            </a:r>
          </a:p>
          <a:p>
            <a:pPr marL="0" indent="0">
              <a:buNone/>
            </a:pPr>
            <a:r>
              <a:rPr lang="cs-CZ" dirty="0"/>
              <a:t>především na straně klienta, </a:t>
            </a:r>
          </a:p>
          <a:p>
            <a:r>
              <a:rPr lang="cs-CZ" sz="3600" b="1" dirty="0" err="1">
                <a:solidFill>
                  <a:srgbClr val="FF0000"/>
                </a:solidFill>
              </a:rPr>
              <a:t>A</a:t>
            </a:r>
            <a:r>
              <a:rPr lang="cs-CZ" dirty="0" err="1">
                <a:solidFill>
                  <a:srgbClr val="FF0000"/>
                </a:solidFill>
              </a:rPr>
              <a:t>dvice</a:t>
            </a:r>
            <a:r>
              <a:rPr lang="cs-CZ" dirty="0">
                <a:solidFill>
                  <a:srgbClr val="FF0000"/>
                </a:solidFill>
              </a:rPr>
              <a:t> (rada) </a:t>
            </a:r>
          </a:p>
          <a:p>
            <a:pPr marL="0" indent="0">
              <a:buNone/>
            </a:pPr>
            <a:r>
              <a:rPr lang="cs-CZ" dirty="0"/>
              <a:t>– konkrétní rada klientovi, </a:t>
            </a:r>
          </a:p>
          <a:p>
            <a:r>
              <a:rPr lang="cs-CZ" sz="3600" b="1" dirty="0">
                <a:solidFill>
                  <a:srgbClr val="FF0000"/>
                </a:solidFill>
              </a:rPr>
              <a:t>M</a:t>
            </a:r>
            <a:r>
              <a:rPr lang="cs-CZ" dirty="0">
                <a:solidFill>
                  <a:srgbClr val="FF0000"/>
                </a:solidFill>
              </a:rPr>
              <a:t>enu (nabídka více možností) </a:t>
            </a:r>
          </a:p>
          <a:p>
            <a:pPr marL="0" indent="0">
              <a:buNone/>
            </a:pPr>
            <a:r>
              <a:rPr lang="cs-CZ" dirty="0"/>
              <a:t>– nabídka více alternativ, </a:t>
            </a:r>
          </a:p>
          <a:p>
            <a:pPr marL="0" indent="0">
              <a:buNone/>
            </a:pPr>
            <a:r>
              <a:rPr lang="cs-CZ" dirty="0"/>
              <a:t>klientovi dává pocit svobody a kontroly nad vlastním jednáním, </a:t>
            </a:r>
          </a:p>
          <a:p>
            <a:r>
              <a:rPr lang="pl-PL" sz="3600" b="1" dirty="0">
                <a:solidFill>
                  <a:srgbClr val="FF0000"/>
                </a:solidFill>
              </a:rPr>
              <a:t>E</a:t>
            </a:r>
            <a:r>
              <a:rPr lang="pl-PL" dirty="0">
                <a:solidFill>
                  <a:srgbClr val="FF0000"/>
                </a:solidFill>
              </a:rPr>
              <a:t>mpathy (empatie ze strany pracovníka)</a:t>
            </a:r>
          </a:p>
          <a:p>
            <a:r>
              <a:rPr lang="cs-CZ" sz="4000" b="1" dirty="0" err="1">
                <a:solidFill>
                  <a:srgbClr val="FF0000"/>
                </a:solidFill>
              </a:rPr>
              <a:t>S</a:t>
            </a:r>
            <a:r>
              <a:rPr lang="cs-CZ" dirty="0" err="1">
                <a:solidFill>
                  <a:srgbClr val="FF0000"/>
                </a:solidFill>
              </a:rPr>
              <a:t>elf-efficacy</a:t>
            </a:r>
            <a:r>
              <a:rPr lang="cs-CZ" dirty="0"/>
              <a:t> (podpora důvěry klienta ve vlastní schopnosti).</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6120" y="1988840"/>
            <a:ext cx="28575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2756388"/>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634082"/>
          </a:xfrm>
        </p:spPr>
        <p:txBody>
          <a:bodyPr>
            <a:normAutofit fontScale="90000"/>
          </a:bodyPr>
          <a:lstStyle/>
          <a:p>
            <a:r>
              <a:rPr lang="cs-CZ" dirty="0">
                <a:solidFill>
                  <a:srgbClr val="002060"/>
                </a:solidFill>
              </a:rPr>
              <a:t>Principy motivačních rozhovorů</a:t>
            </a:r>
          </a:p>
        </p:txBody>
      </p:sp>
      <p:sp>
        <p:nvSpPr>
          <p:cNvPr id="3" name="Zástupný symbol pro obsah 2"/>
          <p:cNvSpPr>
            <a:spLocks noGrp="1"/>
          </p:cNvSpPr>
          <p:nvPr>
            <p:ph idx="1"/>
          </p:nvPr>
        </p:nvSpPr>
        <p:spPr>
          <a:xfrm>
            <a:off x="1981200" y="1052736"/>
            <a:ext cx="8229600" cy="5688632"/>
          </a:xfrm>
        </p:spPr>
        <p:txBody>
          <a:bodyPr>
            <a:normAutofit/>
          </a:bodyPr>
          <a:lstStyle/>
          <a:p>
            <a:pPr>
              <a:buFont typeface="Wingdings" panose="05000000000000000000" pitchFamily="2" charset="2"/>
              <a:buChar char="Ø"/>
            </a:pPr>
            <a:r>
              <a:rPr lang="cs-CZ" sz="2800" dirty="0">
                <a:solidFill>
                  <a:srgbClr val="FF0000"/>
                </a:solidFill>
              </a:rPr>
              <a:t>vyjadřování empatie </a:t>
            </a:r>
          </a:p>
          <a:p>
            <a:pPr marL="0" indent="0">
              <a:buNone/>
            </a:pPr>
            <a:r>
              <a:rPr lang="cs-CZ" sz="2800" dirty="0"/>
              <a:t>Miller a </a:t>
            </a:r>
            <a:r>
              <a:rPr lang="cs-CZ" sz="2800" dirty="0" err="1"/>
              <a:t>Rollnick</a:t>
            </a:r>
            <a:r>
              <a:rPr lang="cs-CZ" sz="2800" dirty="0"/>
              <a:t> shrnují působení empatie a přijetí takto: </a:t>
            </a:r>
          </a:p>
          <a:p>
            <a:r>
              <a:rPr lang="cs-CZ" sz="2800" dirty="0"/>
              <a:t>Přijetí napomáhá změně. </a:t>
            </a:r>
          </a:p>
          <a:p>
            <a:r>
              <a:rPr lang="cs-CZ" sz="2800" dirty="0">
                <a:solidFill>
                  <a:srgbClr val="002060"/>
                </a:solidFill>
              </a:rPr>
              <a:t>Základem je dovedné reflektivní naslouchání. </a:t>
            </a:r>
          </a:p>
          <a:p>
            <a:r>
              <a:rPr lang="fr-FR" sz="2800" dirty="0"/>
              <a:t>Ambivalence je normáln</a:t>
            </a:r>
            <a:endParaRPr lang="cs-CZ" sz="2800" dirty="0"/>
          </a:p>
          <a:p>
            <a:pPr marL="0" indent="0">
              <a:buNone/>
            </a:pPr>
            <a:r>
              <a:rPr lang="fr-FR" sz="2800" dirty="0"/>
              <a:t> </a:t>
            </a:r>
            <a:endParaRPr lang="cs-CZ" sz="2800" dirty="0"/>
          </a:p>
          <a:p>
            <a:pPr>
              <a:buFont typeface="Wingdings" panose="05000000000000000000" pitchFamily="2" charset="2"/>
              <a:buChar char="Ø"/>
            </a:pPr>
            <a:r>
              <a:rPr lang="cs-CZ" sz="2800" dirty="0">
                <a:solidFill>
                  <a:srgbClr val="FF0000"/>
                </a:solidFill>
              </a:rPr>
              <a:t>rozvíjení rozporů </a:t>
            </a:r>
          </a:p>
          <a:p>
            <a:pPr marL="0" indent="0">
              <a:buNone/>
            </a:pPr>
            <a:r>
              <a:rPr lang="cs-CZ" sz="2800" dirty="0"/>
              <a:t>(chci pracovat, ale piji ; chci jí na akci /baví mě ta věc/, ale nechci jít /mám blok, vadí mi lidi, atd./)</a:t>
            </a:r>
          </a:p>
          <a:p>
            <a:pPr marL="0" indent="0">
              <a:buNone/>
            </a:pPr>
            <a:endParaRPr lang="cs-CZ" dirty="0"/>
          </a:p>
        </p:txBody>
      </p:sp>
    </p:spTree>
    <p:extLst>
      <p:ext uri="{BB962C8B-B14F-4D97-AF65-F5344CB8AC3E}">
        <p14:creationId xmlns:p14="http://schemas.microsoft.com/office/powerpoint/2010/main" val="3923513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Manipulativní techniky prodejců a poradců</a:t>
            </a:r>
          </a:p>
        </p:txBody>
      </p:sp>
      <p:sp>
        <p:nvSpPr>
          <p:cNvPr id="3" name="Zástupný symbol pro obsah 2"/>
          <p:cNvSpPr>
            <a:spLocks noGrp="1"/>
          </p:cNvSpPr>
          <p:nvPr>
            <p:ph idx="1"/>
          </p:nvPr>
        </p:nvSpPr>
        <p:spPr>
          <a:xfrm>
            <a:off x="680321" y="1690688"/>
            <a:ext cx="9613861" cy="4570775"/>
          </a:xfrm>
        </p:spPr>
        <p:txBody>
          <a:bodyPr>
            <a:normAutofit/>
          </a:bodyPr>
          <a:lstStyle/>
          <a:p>
            <a:pPr marL="0" indent="0">
              <a:buNone/>
            </a:pPr>
            <a:r>
              <a:rPr lang="cs-CZ" b="1" dirty="0"/>
              <a:t>Manipulativní techniky</a:t>
            </a:r>
          </a:p>
          <a:p>
            <a:r>
              <a:rPr lang="cs-CZ" dirty="0" smtClean="0"/>
              <a:t>Autorita </a:t>
            </a:r>
            <a:r>
              <a:rPr lang="cs-CZ" dirty="0"/>
              <a:t>- rodič</a:t>
            </a:r>
          </a:p>
          <a:p>
            <a:r>
              <a:rPr lang="cs-CZ" dirty="0"/>
              <a:t>Pocit ohroženi</a:t>
            </a:r>
          </a:p>
          <a:p>
            <a:r>
              <a:rPr lang="cs-CZ" dirty="0"/>
              <a:t>Nadšeni</a:t>
            </a:r>
          </a:p>
          <a:p>
            <a:r>
              <a:rPr lang="cs-CZ" dirty="0"/>
              <a:t>Aktivní spolupráce</a:t>
            </a:r>
          </a:p>
          <a:p>
            <a:r>
              <a:rPr lang="cs-CZ" dirty="0"/>
              <a:t>Použiti </a:t>
            </a:r>
            <a:r>
              <a:rPr lang="cs-CZ" dirty="0" smtClean="0"/>
              <a:t>prezentátoru</a:t>
            </a:r>
          </a:p>
          <a:p>
            <a:r>
              <a:rPr lang="cs-CZ" dirty="0" smtClean="0"/>
              <a:t>Udržovaní </a:t>
            </a:r>
            <a:r>
              <a:rPr lang="cs-CZ" dirty="0"/>
              <a:t>v </a:t>
            </a:r>
            <a:r>
              <a:rPr lang="cs-CZ" dirty="0" smtClean="0"/>
              <a:t>nejistotě</a:t>
            </a:r>
          </a:p>
          <a:p>
            <a:r>
              <a:rPr lang="cs-CZ" dirty="0"/>
              <a:t>Technika diskvalifikovaní</a:t>
            </a:r>
          </a:p>
          <a:p>
            <a:r>
              <a:rPr lang="cs-CZ" dirty="0"/>
              <a:t>Předběžné přislíbení a využiti tlaku skupiny</a:t>
            </a:r>
          </a:p>
          <a:p>
            <a:endParaRPr lang="cs-CZ" dirty="0"/>
          </a:p>
          <a:p>
            <a:endParaRPr lang="cs-CZ" dirty="0"/>
          </a:p>
        </p:txBody>
      </p:sp>
    </p:spTree>
    <p:extLst>
      <p:ext uri="{BB962C8B-B14F-4D97-AF65-F5344CB8AC3E}">
        <p14:creationId xmlns:p14="http://schemas.microsoft.com/office/powerpoint/2010/main" val="2987865149"/>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634082"/>
          </a:xfrm>
        </p:spPr>
        <p:txBody>
          <a:bodyPr>
            <a:normAutofit fontScale="90000"/>
          </a:bodyPr>
          <a:lstStyle/>
          <a:p>
            <a:r>
              <a:rPr lang="cs-CZ" dirty="0">
                <a:solidFill>
                  <a:srgbClr val="002060"/>
                </a:solidFill>
              </a:rPr>
              <a:t>Principy motivačních rozhovorů</a:t>
            </a:r>
          </a:p>
        </p:txBody>
      </p:sp>
      <p:sp>
        <p:nvSpPr>
          <p:cNvPr id="3" name="Zástupný symbol pro obsah 2"/>
          <p:cNvSpPr>
            <a:spLocks noGrp="1"/>
          </p:cNvSpPr>
          <p:nvPr>
            <p:ph idx="1"/>
          </p:nvPr>
        </p:nvSpPr>
        <p:spPr>
          <a:xfrm>
            <a:off x="1981200" y="1412776"/>
            <a:ext cx="8229600" cy="5328592"/>
          </a:xfrm>
        </p:spPr>
        <p:txBody>
          <a:bodyPr>
            <a:normAutofit lnSpcReduction="10000"/>
          </a:bodyPr>
          <a:lstStyle/>
          <a:p>
            <a:pPr>
              <a:buFont typeface="Wingdings" panose="05000000000000000000" pitchFamily="2" charset="2"/>
              <a:buChar char="Ø"/>
            </a:pPr>
            <a:r>
              <a:rPr lang="cs-CZ" sz="2800" dirty="0">
                <a:solidFill>
                  <a:srgbClr val="FF0000"/>
                </a:solidFill>
              </a:rPr>
              <a:t>využití odporu </a:t>
            </a:r>
          </a:p>
          <a:p>
            <a:r>
              <a:rPr lang="cs-CZ" sz="2800" dirty="0"/>
              <a:t>Vyhněte se argumentaci pro změnu. </a:t>
            </a:r>
          </a:p>
          <a:p>
            <a:r>
              <a:rPr lang="cs-CZ" sz="2800" dirty="0">
                <a:solidFill>
                  <a:srgbClr val="002060"/>
                </a:solidFill>
              </a:rPr>
              <a:t>Odpor je signálem, že je třeba změnit postup</a:t>
            </a:r>
          </a:p>
          <a:p>
            <a:r>
              <a:rPr lang="cs-CZ" sz="2800" dirty="0"/>
              <a:t>Odporu neodporujte přímo. </a:t>
            </a:r>
          </a:p>
          <a:p>
            <a:r>
              <a:rPr lang="cs-CZ" sz="2800" dirty="0"/>
              <a:t>Nové pohledy a možnosti jsou vítané, ale ne nezbytné. </a:t>
            </a:r>
          </a:p>
          <a:p>
            <a:r>
              <a:rPr lang="cs-CZ" sz="2800" dirty="0">
                <a:solidFill>
                  <a:srgbClr val="002060"/>
                </a:solidFill>
              </a:rPr>
              <a:t>Klient je primárním zdrojem při hledání odpovědí a řešení. </a:t>
            </a:r>
          </a:p>
          <a:p>
            <a:pPr marL="114300" indent="0">
              <a:buNone/>
            </a:pPr>
            <a:endParaRPr lang="cs-CZ" sz="2800" dirty="0">
              <a:solidFill>
                <a:srgbClr val="002060"/>
              </a:solidFill>
            </a:endParaRPr>
          </a:p>
          <a:p>
            <a:pPr>
              <a:buFont typeface="Wingdings" panose="05000000000000000000" pitchFamily="2" charset="2"/>
              <a:buChar char="Ø"/>
            </a:pPr>
            <a:r>
              <a:rPr lang="cs-CZ" sz="2800" dirty="0">
                <a:solidFill>
                  <a:srgbClr val="FF0000"/>
                </a:solidFill>
              </a:rPr>
              <a:t>podpora vlastních schopností klienta.</a:t>
            </a:r>
          </a:p>
          <a:p>
            <a:r>
              <a:rPr lang="cs-CZ" sz="2800" dirty="0"/>
              <a:t>Klient, nikoliv pracovník, je odpovědný za výběr a provedení změny. </a:t>
            </a:r>
          </a:p>
          <a:p>
            <a:endParaRPr lang="cs-CZ" dirty="0"/>
          </a:p>
        </p:txBody>
      </p:sp>
    </p:spTree>
    <p:extLst>
      <p:ext uri="{BB962C8B-B14F-4D97-AF65-F5344CB8AC3E}">
        <p14:creationId xmlns:p14="http://schemas.microsoft.com/office/powerpoint/2010/main" val="592344045"/>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634082"/>
          </a:xfrm>
        </p:spPr>
        <p:txBody>
          <a:bodyPr>
            <a:normAutofit fontScale="90000"/>
          </a:bodyPr>
          <a:lstStyle/>
          <a:p>
            <a:r>
              <a:rPr lang="cs-CZ" sz="3200" dirty="0">
                <a:solidFill>
                  <a:srgbClr val="002060"/>
                </a:solidFill>
              </a:rPr>
              <a:t>Metoda motivačních rozhovorů obsahuje dvě fáze: </a:t>
            </a:r>
            <a:br>
              <a:rPr lang="cs-CZ" sz="3200" dirty="0">
                <a:solidFill>
                  <a:srgbClr val="002060"/>
                </a:solidFill>
              </a:rPr>
            </a:br>
            <a:endParaRPr lang="cs-CZ" sz="3200" dirty="0">
              <a:solidFill>
                <a:srgbClr val="002060"/>
              </a:solidFill>
            </a:endParaRPr>
          </a:p>
        </p:txBody>
      </p:sp>
      <p:sp>
        <p:nvSpPr>
          <p:cNvPr id="3" name="Zástupný symbol pro obsah 2"/>
          <p:cNvSpPr>
            <a:spLocks noGrp="1"/>
          </p:cNvSpPr>
          <p:nvPr>
            <p:ph idx="1"/>
          </p:nvPr>
        </p:nvSpPr>
        <p:spPr>
          <a:xfrm>
            <a:off x="1981200" y="836712"/>
            <a:ext cx="8229600" cy="5832648"/>
          </a:xfrm>
        </p:spPr>
        <p:txBody>
          <a:bodyPr>
            <a:normAutofit/>
          </a:bodyPr>
          <a:lstStyle/>
          <a:p>
            <a:pPr marL="0" indent="0">
              <a:buNone/>
            </a:pPr>
            <a:r>
              <a:rPr lang="cs-CZ" dirty="0"/>
              <a:t>1. </a:t>
            </a:r>
            <a:r>
              <a:rPr lang="cs-CZ" sz="2800" dirty="0">
                <a:solidFill>
                  <a:srgbClr val="FF0000"/>
                </a:solidFill>
              </a:rPr>
              <a:t>Budování motivace ke změně </a:t>
            </a:r>
          </a:p>
          <a:p>
            <a:pPr marL="0" indent="0">
              <a:buNone/>
            </a:pPr>
            <a:r>
              <a:rPr lang="cs-CZ" sz="2800" dirty="0"/>
              <a:t>2. </a:t>
            </a:r>
            <a:r>
              <a:rPr lang="cs-CZ" sz="2800" u="sng" dirty="0"/>
              <a:t>Posilování závazku ke změně </a:t>
            </a:r>
          </a:p>
          <a:p>
            <a:pPr>
              <a:buFont typeface="Wingdings" panose="05000000000000000000" pitchFamily="2" charset="2"/>
              <a:buChar char="Ø"/>
            </a:pPr>
            <a:r>
              <a:rPr lang="cs-CZ" sz="2800" dirty="0">
                <a:solidFill>
                  <a:srgbClr val="FF0000"/>
                </a:solidFill>
              </a:rPr>
              <a:t>Cíle motivačního rozhovoru by měly splňovat tyto požadavky: </a:t>
            </a:r>
          </a:p>
          <a:p>
            <a:r>
              <a:rPr lang="cs-CZ" sz="2800" dirty="0">
                <a:solidFill>
                  <a:srgbClr val="002060"/>
                </a:solidFill>
              </a:rPr>
              <a:t>Cíl by měl být určitý, co nejkonkrétněji definovaný. </a:t>
            </a:r>
          </a:p>
          <a:p>
            <a:r>
              <a:rPr lang="cs-CZ" sz="2800" dirty="0">
                <a:solidFill>
                  <a:srgbClr val="002060"/>
                </a:solidFill>
              </a:rPr>
              <a:t>Cíl by měl být měřitelný. </a:t>
            </a:r>
            <a:r>
              <a:rPr lang="cs-CZ" sz="2800" dirty="0"/>
              <a:t>Obě strany by měly vědět, podle čeho budou posuzovat úspěšnost spolupráce. </a:t>
            </a:r>
          </a:p>
          <a:p>
            <a:r>
              <a:rPr lang="cs-CZ" sz="2800" dirty="0"/>
              <a:t>Cíl by měl být akceptovatelný. </a:t>
            </a:r>
          </a:p>
          <a:p>
            <a:r>
              <a:rPr lang="cs-CZ" sz="2800" dirty="0">
                <a:solidFill>
                  <a:srgbClr val="002060"/>
                </a:solidFill>
              </a:rPr>
              <a:t>Cíl by měl být dosažitelný, reálně proveditelný. </a:t>
            </a:r>
          </a:p>
          <a:p>
            <a:r>
              <a:rPr lang="cs-CZ" sz="2800" dirty="0"/>
              <a:t>Cíl by měl být jasně časově vymezený. </a:t>
            </a:r>
          </a:p>
          <a:p>
            <a:pPr marL="0" indent="0">
              <a:buNone/>
            </a:pPr>
            <a:r>
              <a:rPr lang="cs-CZ" sz="2800" dirty="0"/>
              <a:t>(podle Kalina, 2008, s. 122) </a:t>
            </a:r>
          </a:p>
          <a:p>
            <a:pPr marL="0" indent="0">
              <a:buNone/>
            </a:pPr>
            <a:endParaRPr lang="cs-CZ" sz="2800" dirty="0"/>
          </a:p>
          <a:p>
            <a:endParaRPr lang="cs-CZ" dirty="0"/>
          </a:p>
        </p:txBody>
      </p:sp>
    </p:spTree>
    <p:extLst>
      <p:ext uri="{BB962C8B-B14F-4D97-AF65-F5344CB8AC3E}">
        <p14:creationId xmlns:p14="http://schemas.microsoft.com/office/powerpoint/2010/main" val="2859668076"/>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03512" y="274638"/>
            <a:ext cx="8712968" cy="922114"/>
          </a:xfrm>
        </p:spPr>
        <p:txBody>
          <a:bodyPr>
            <a:normAutofit/>
          </a:bodyPr>
          <a:lstStyle/>
          <a:p>
            <a:r>
              <a:rPr lang="cs-CZ" sz="2800" b="1" dirty="0"/>
              <a:t>Základní postupy metody MR  ve fázi budování motivace </a:t>
            </a:r>
            <a:endParaRPr lang="cs-CZ" sz="2800" dirty="0"/>
          </a:p>
        </p:txBody>
      </p:sp>
      <p:sp>
        <p:nvSpPr>
          <p:cNvPr id="3" name="Zástupný symbol pro obsah 2"/>
          <p:cNvSpPr>
            <a:spLocks noGrp="1"/>
          </p:cNvSpPr>
          <p:nvPr>
            <p:ph sz="half" idx="1"/>
          </p:nvPr>
        </p:nvSpPr>
        <p:spPr>
          <a:xfrm>
            <a:off x="1703512" y="1600200"/>
            <a:ext cx="3096344" cy="4997152"/>
          </a:xfrm>
        </p:spPr>
        <p:txBody>
          <a:bodyPr>
            <a:normAutofit/>
          </a:bodyPr>
          <a:lstStyle/>
          <a:p>
            <a:r>
              <a:rPr lang="cs-CZ" dirty="0"/>
              <a:t>Připojení se</a:t>
            </a:r>
          </a:p>
          <a:p>
            <a:r>
              <a:rPr lang="cs-CZ" dirty="0">
                <a:solidFill>
                  <a:srgbClr val="FF0000"/>
                </a:solidFill>
              </a:rPr>
              <a:t>Otázky</a:t>
            </a:r>
          </a:p>
          <a:p>
            <a:r>
              <a:rPr lang="cs-CZ" dirty="0"/>
              <a:t>Shrnování</a:t>
            </a:r>
          </a:p>
          <a:p>
            <a:r>
              <a:rPr lang="cs-CZ" dirty="0"/>
              <a:t>Oceňování</a:t>
            </a:r>
          </a:p>
          <a:p>
            <a:r>
              <a:rPr lang="cs-CZ" dirty="0"/>
              <a:t>Reflexe</a:t>
            </a:r>
          </a:p>
          <a:p>
            <a:r>
              <a:rPr lang="cs-CZ" dirty="0"/>
              <a:t>Otázky</a:t>
            </a:r>
          </a:p>
          <a:p>
            <a:pPr marL="0" indent="0">
              <a:buNone/>
            </a:pPr>
            <a:endParaRPr lang="cs-CZ" dirty="0"/>
          </a:p>
          <a:p>
            <a:r>
              <a:rPr lang="cs-CZ" dirty="0"/>
              <a:t>Atd. stále dokola</a:t>
            </a:r>
          </a:p>
          <a:p>
            <a:r>
              <a:rPr lang="cs-CZ" dirty="0"/>
              <a:t>Práce s emocemi</a:t>
            </a:r>
          </a:p>
        </p:txBody>
      </p:sp>
      <p:sp>
        <p:nvSpPr>
          <p:cNvPr id="4" name="Zástupný symbol pro obsah 3"/>
          <p:cNvSpPr>
            <a:spLocks noGrp="1"/>
          </p:cNvSpPr>
          <p:nvPr>
            <p:ph sz="half" idx="2"/>
          </p:nvPr>
        </p:nvSpPr>
        <p:spPr>
          <a:xfrm>
            <a:off x="6172200" y="1916832"/>
            <a:ext cx="4244280" cy="4824536"/>
          </a:xfrm>
        </p:spPr>
        <p:txBody>
          <a:bodyPr>
            <a:normAutofit/>
          </a:bodyPr>
          <a:lstStyle/>
          <a:p>
            <a:pPr marL="0" indent="0" algn="r">
              <a:buNone/>
            </a:pPr>
            <a:r>
              <a:rPr lang="cs-CZ" dirty="0">
                <a:solidFill>
                  <a:srgbClr val="FF0000"/>
                </a:solidFill>
              </a:rPr>
              <a:t>OTÁZKY</a:t>
            </a:r>
          </a:p>
          <a:p>
            <a:pPr algn="r">
              <a:buFontTx/>
              <a:buChar char="-"/>
            </a:pPr>
            <a:r>
              <a:rPr lang="cs-CZ" dirty="0">
                <a:solidFill>
                  <a:srgbClr val="FF0000"/>
                </a:solidFill>
              </a:rPr>
              <a:t>Otevřené</a:t>
            </a:r>
          </a:p>
          <a:p>
            <a:pPr algn="r">
              <a:buFontTx/>
              <a:buChar char="-"/>
            </a:pPr>
            <a:r>
              <a:rPr lang="cs-CZ" dirty="0"/>
              <a:t>Pozitivní</a:t>
            </a:r>
          </a:p>
          <a:p>
            <a:pPr algn="r">
              <a:buFontTx/>
              <a:buChar char="-"/>
            </a:pPr>
            <a:r>
              <a:rPr lang="cs-CZ" dirty="0"/>
              <a:t>Zaměřené </a:t>
            </a:r>
          </a:p>
          <a:p>
            <a:pPr marL="0" indent="0" algn="r">
              <a:buNone/>
            </a:pPr>
            <a:r>
              <a:rPr lang="cs-CZ" dirty="0"/>
              <a:t>na budoucnost</a:t>
            </a:r>
          </a:p>
          <a:p>
            <a:pPr algn="r">
              <a:buFontTx/>
              <a:buChar char="-"/>
            </a:pPr>
            <a:r>
              <a:rPr lang="cs-CZ" dirty="0"/>
              <a:t>Ne sugestibilní</a:t>
            </a:r>
          </a:p>
          <a:p>
            <a:pPr algn="r">
              <a:buFontTx/>
              <a:buChar char="-"/>
            </a:pPr>
            <a:r>
              <a:rPr lang="cs-CZ" dirty="0"/>
              <a:t>Zjišťující potřeby (využíváme popisů)</a:t>
            </a:r>
          </a:p>
          <a:p>
            <a:pPr>
              <a:buFontTx/>
              <a:buChar char="-"/>
            </a:pPr>
            <a:endParaRPr lang="cs-CZ" dirty="0"/>
          </a:p>
        </p:txBody>
      </p:sp>
      <p:pic>
        <p:nvPicPr>
          <p:cNvPr id="7170" name="Picture 2" descr="C:\Users\Magdalena\Desktop\hubnutí-břicha-motivace-1024x680-1024x6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5316" y="1340769"/>
            <a:ext cx="3488970" cy="3380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157854"/>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346050"/>
          </a:xfrm>
        </p:spPr>
        <p:txBody>
          <a:bodyPr>
            <a:normAutofit fontScale="90000"/>
          </a:bodyPr>
          <a:lstStyle/>
          <a:p>
            <a:r>
              <a:rPr lang="cs-CZ" sz="2400" dirty="0"/>
              <a:t>Motivační rozhovory – některé součásti rozhovoru podrobně - </a:t>
            </a:r>
            <a:r>
              <a:rPr lang="cs-CZ" sz="2400" dirty="0">
                <a:solidFill>
                  <a:srgbClr val="FF0000"/>
                </a:solidFill>
              </a:rPr>
              <a:t>REFLEXE</a:t>
            </a:r>
          </a:p>
        </p:txBody>
      </p:sp>
      <p:sp>
        <p:nvSpPr>
          <p:cNvPr id="3" name="Zástupný symbol pro obsah 2"/>
          <p:cNvSpPr>
            <a:spLocks noGrp="1"/>
          </p:cNvSpPr>
          <p:nvPr>
            <p:ph idx="1"/>
          </p:nvPr>
        </p:nvSpPr>
        <p:spPr>
          <a:xfrm>
            <a:off x="1703512" y="764704"/>
            <a:ext cx="8784976" cy="6093296"/>
          </a:xfrm>
        </p:spPr>
        <p:txBody>
          <a:bodyPr>
            <a:normAutofit fontScale="92500" lnSpcReduction="20000"/>
          </a:bodyPr>
          <a:lstStyle/>
          <a:p>
            <a:r>
              <a:rPr lang="cs-CZ" i="1" dirty="0">
                <a:solidFill>
                  <a:srgbClr val="FF0000"/>
                </a:solidFill>
              </a:rPr>
              <a:t>prostá reflexe </a:t>
            </a:r>
          </a:p>
          <a:p>
            <a:pPr marL="0" indent="0">
              <a:buNone/>
            </a:pPr>
            <a:r>
              <a:rPr lang="cs-CZ" dirty="0"/>
              <a:t>(zopakování klientova výroku)</a:t>
            </a:r>
          </a:p>
          <a:p>
            <a:r>
              <a:rPr lang="cs-CZ" i="1" dirty="0">
                <a:solidFill>
                  <a:srgbClr val="FF0000"/>
                </a:solidFill>
              </a:rPr>
              <a:t>nefrázování </a:t>
            </a:r>
          </a:p>
          <a:p>
            <a:pPr marL="0" indent="0">
              <a:buNone/>
            </a:pPr>
            <a:r>
              <a:rPr lang="cs-CZ" dirty="0"/>
              <a:t>(zopakování klientova výroku vlastními slovy)</a:t>
            </a:r>
          </a:p>
          <a:p>
            <a:r>
              <a:rPr lang="cs-CZ" i="1" dirty="0">
                <a:solidFill>
                  <a:srgbClr val="FF0000"/>
                </a:solidFill>
              </a:rPr>
              <a:t>dekódování </a:t>
            </a:r>
          </a:p>
          <a:p>
            <a:pPr marL="0" indent="0">
              <a:buNone/>
            </a:pPr>
            <a:r>
              <a:rPr lang="cs-CZ" dirty="0"/>
              <a:t>(vyjádření hlubšího, zastřeného smyslu klientova výroku)</a:t>
            </a:r>
          </a:p>
          <a:p>
            <a:r>
              <a:rPr lang="cs-CZ" i="1" dirty="0">
                <a:solidFill>
                  <a:srgbClr val="FF0000"/>
                </a:solidFill>
              </a:rPr>
              <a:t>reflexe emocí </a:t>
            </a:r>
          </a:p>
          <a:p>
            <a:pPr marL="0" indent="0">
              <a:buNone/>
            </a:pPr>
            <a:r>
              <a:rPr lang="cs-CZ" dirty="0"/>
              <a:t>(pracovník vyjádří to, jak vnímá klientův emociální vztah k tématu)</a:t>
            </a:r>
          </a:p>
          <a:p>
            <a:r>
              <a:rPr lang="cs-CZ" i="1" dirty="0">
                <a:solidFill>
                  <a:srgbClr val="FF0000"/>
                </a:solidFill>
              </a:rPr>
              <a:t>zesílená emoce </a:t>
            </a:r>
          </a:p>
          <a:p>
            <a:pPr marL="0" indent="0">
              <a:buNone/>
            </a:pPr>
            <a:r>
              <a:rPr lang="cs-CZ" dirty="0"/>
              <a:t>(klientův výrok je pracovníkem v některých částech zesílen a zdůrazněn tak, aby více vynikl)</a:t>
            </a:r>
          </a:p>
          <a:p>
            <a:r>
              <a:rPr lang="cs-CZ" dirty="0">
                <a:solidFill>
                  <a:srgbClr val="FF0000"/>
                </a:solidFill>
              </a:rPr>
              <a:t>z</a:t>
            </a:r>
            <a:r>
              <a:rPr lang="cs-CZ" i="1" dirty="0">
                <a:solidFill>
                  <a:srgbClr val="FF0000"/>
                </a:solidFill>
              </a:rPr>
              <a:t>dvojená reflexe </a:t>
            </a:r>
          </a:p>
          <a:p>
            <a:pPr marL="0" indent="0">
              <a:buNone/>
            </a:pPr>
            <a:r>
              <a:rPr lang="cs-CZ" dirty="0"/>
              <a:t>(reflexi dvou výroků klienta, které mohou být navzájem v rozporu)</a:t>
            </a:r>
          </a:p>
        </p:txBody>
      </p:sp>
    </p:spTree>
    <p:extLst>
      <p:ext uri="{BB962C8B-B14F-4D97-AF65-F5344CB8AC3E}">
        <p14:creationId xmlns:p14="http://schemas.microsoft.com/office/powerpoint/2010/main" val="1576626115"/>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2B0CD1-4C9E-406D-B562-4807752C49A6}"/>
              </a:ext>
            </a:extLst>
          </p:cNvPr>
          <p:cNvSpPr>
            <a:spLocks noGrp="1"/>
          </p:cNvSpPr>
          <p:nvPr>
            <p:ph type="title"/>
          </p:nvPr>
        </p:nvSpPr>
        <p:spPr>
          <a:xfrm>
            <a:off x="1981200" y="188913"/>
            <a:ext cx="8229600" cy="1008062"/>
          </a:xfrm>
        </p:spPr>
        <p:txBody>
          <a:bodyPr>
            <a:normAutofit fontScale="90000"/>
          </a:bodyPr>
          <a:lstStyle/>
          <a:p>
            <a:pPr>
              <a:defRPr/>
            </a:pPr>
            <a:r>
              <a:rPr lang="cs-CZ" b="1" dirty="0"/>
              <a:t/>
            </a:r>
            <a:br>
              <a:rPr lang="cs-CZ" b="1" dirty="0"/>
            </a:br>
            <a:r>
              <a:rPr lang="cs-CZ" b="1" dirty="0">
                <a:solidFill>
                  <a:schemeClr val="tx1"/>
                </a:solidFill>
              </a:rPr>
              <a:t>Otázky v motivačním rozhovoru </a:t>
            </a:r>
            <a:r>
              <a:rPr lang="cs-CZ" dirty="0"/>
              <a:t/>
            </a:r>
            <a:br>
              <a:rPr lang="cs-CZ" dirty="0"/>
            </a:br>
            <a:endParaRPr lang="cs-CZ" dirty="0"/>
          </a:p>
        </p:txBody>
      </p:sp>
      <p:sp>
        <p:nvSpPr>
          <p:cNvPr id="3" name="Zástupný symbol pro obsah 2">
            <a:extLst>
              <a:ext uri="{FF2B5EF4-FFF2-40B4-BE49-F238E27FC236}">
                <a16:creationId xmlns:a16="http://schemas.microsoft.com/office/drawing/2014/main" id="{F0811A0F-1336-4499-8EE1-16294A76A7B5}"/>
              </a:ext>
            </a:extLst>
          </p:cNvPr>
          <p:cNvSpPr>
            <a:spLocks noGrp="1"/>
          </p:cNvSpPr>
          <p:nvPr>
            <p:ph idx="1"/>
          </p:nvPr>
        </p:nvSpPr>
        <p:spPr>
          <a:xfrm>
            <a:off x="1981200" y="1628800"/>
            <a:ext cx="8229600" cy="4968850"/>
          </a:xfrm>
        </p:spPr>
        <p:txBody>
          <a:bodyPr>
            <a:normAutofit/>
          </a:bodyPr>
          <a:lstStyle/>
          <a:p>
            <a:pPr>
              <a:defRPr/>
            </a:pPr>
            <a:r>
              <a:rPr lang="cs-CZ" b="1" i="1" dirty="0">
                <a:solidFill>
                  <a:srgbClr val="FF0000"/>
                </a:solidFill>
              </a:rPr>
              <a:t>Úvodní otázky</a:t>
            </a:r>
            <a:endParaRPr lang="cs-CZ" i="1" dirty="0">
              <a:solidFill>
                <a:srgbClr val="FF0000"/>
              </a:solidFill>
            </a:endParaRPr>
          </a:p>
          <a:p>
            <a:pPr>
              <a:defRPr/>
            </a:pPr>
            <a:r>
              <a:rPr lang="cs-CZ" dirty="0"/>
              <a:t>Co by se zde dnes mělo stát, aby jste byl spokojený?</a:t>
            </a:r>
          </a:p>
          <a:p>
            <a:pPr>
              <a:defRPr/>
            </a:pPr>
            <a:r>
              <a:rPr lang="cs-CZ" dirty="0"/>
              <a:t>Co by se dnes muselo stát, aby toto setkání bylo poslední?</a:t>
            </a:r>
          </a:p>
          <a:p>
            <a:pPr marL="0" indent="0">
              <a:buNone/>
              <a:defRPr/>
            </a:pPr>
            <a:r>
              <a:rPr lang="cs-CZ" dirty="0"/>
              <a:t> </a:t>
            </a:r>
            <a:endParaRPr lang="cs-CZ" dirty="0">
              <a:solidFill>
                <a:srgbClr val="FF0000"/>
              </a:solidFill>
            </a:endParaRPr>
          </a:p>
          <a:p>
            <a:pPr>
              <a:defRPr/>
            </a:pPr>
            <a:r>
              <a:rPr lang="cs-CZ" b="1" i="1" dirty="0">
                <a:solidFill>
                  <a:srgbClr val="FF0000"/>
                </a:solidFill>
              </a:rPr>
              <a:t>Příklady otevřených otázek</a:t>
            </a:r>
            <a:endParaRPr lang="cs-CZ" dirty="0">
              <a:solidFill>
                <a:srgbClr val="FF0000"/>
              </a:solidFill>
            </a:endParaRPr>
          </a:p>
          <a:p>
            <a:pPr>
              <a:defRPr/>
            </a:pPr>
            <a:r>
              <a:rPr lang="cs-CZ" dirty="0"/>
              <a:t>Co máte konkrétně na mysli, když říkáte……?</a:t>
            </a:r>
          </a:p>
          <a:p>
            <a:pPr>
              <a:defRPr/>
            </a:pPr>
            <a:r>
              <a:rPr lang="cs-CZ" dirty="0"/>
              <a:t>Jaký máte pocit, když……..?  Řekněte mi o tom více.</a:t>
            </a:r>
          </a:p>
          <a:p>
            <a:pPr>
              <a:defRPr/>
            </a:pPr>
            <a:r>
              <a:rPr lang="cs-CZ" dirty="0"/>
              <a:t>Co jim řeknete, když se Vás na to zeptají?</a:t>
            </a:r>
          </a:p>
          <a:p>
            <a:pPr>
              <a:defRPr/>
            </a:pPr>
            <a:r>
              <a:rPr lang="cs-CZ" dirty="0"/>
              <a:t>Co jste očekával?</a:t>
            </a:r>
          </a:p>
          <a:p>
            <a:pPr>
              <a:defRPr/>
            </a:pPr>
            <a:endParaRPr lang="cs-CZ" dirty="0"/>
          </a:p>
          <a:p>
            <a:pPr>
              <a:defRPr/>
            </a:pPr>
            <a:endParaRPr lang="cs-CZ" dirty="0"/>
          </a:p>
          <a:p>
            <a:pPr marL="0" indent="0">
              <a:buNone/>
              <a:defRPr/>
            </a:pPr>
            <a:endParaRPr lang="cs-CZ" dirty="0"/>
          </a:p>
        </p:txBody>
      </p:sp>
    </p:spTree>
    <p:extLst>
      <p:ext uri="{BB962C8B-B14F-4D97-AF65-F5344CB8AC3E}">
        <p14:creationId xmlns:p14="http://schemas.microsoft.com/office/powerpoint/2010/main" val="3783777693"/>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91544" y="260648"/>
            <a:ext cx="8229600" cy="581246"/>
          </a:xfrm>
        </p:spPr>
        <p:txBody>
          <a:bodyPr>
            <a:normAutofit fontScale="90000"/>
          </a:bodyPr>
          <a:lstStyle/>
          <a:p>
            <a:r>
              <a:rPr lang="cs-CZ" b="1" dirty="0"/>
              <a:t/>
            </a:r>
            <a:br>
              <a:rPr lang="cs-CZ" b="1" dirty="0"/>
            </a:br>
            <a:r>
              <a:rPr lang="cs-CZ" b="1" dirty="0"/>
              <a:t/>
            </a:r>
            <a:br>
              <a:rPr lang="cs-CZ" b="1" dirty="0"/>
            </a:br>
            <a:r>
              <a:rPr lang="cs-CZ" b="1" dirty="0"/>
              <a:t>Otázky v průběhu spolupráce</a:t>
            </a:r>
            <a:r>
              <a:rPr lang="cs-CZ" dirty="0"/>
              <a:t/>
            </a:r>
            <a:br>
              <a:rPr lang="cs-CZ" dirty="0"/>
            </a:br>
            <a:r>
              <a:rPr lang="cs-CZ" b="1" dirty="0"/>
              <a:t/>
            </a:r>
            <a:br>
              <a:rPr lang="cs-CZ" b="1" dirty="0"/>
            </a:br>
            <a:endParaRPr lang="cs-CZ" dirty="0"/>
          </a:p>
        </p:txBody>
      </p:sp>
      <p:sp>
        <p:nvSpPr>
          <p:cNvPr id="3" name="Zástupný symbol pro obsah 2"/>
          <p:cNvSpPr>
            <a:spLocks noGrp="1"/>
          </p:cNvSpPr>
          <p:nvPr>
            <p:ph idx="1"/>
          </p:nvPr>
        </p:nvSpPr>
        <p:spPr>
          <a:xfrm>
            <a:off x="1981200" y="1700808"/>
            <a:ext cx="8229600" cy="5157192"/>
          </a:xfrm>
        </p:spPr>
        <p:txBody>
          <a:bodyPr>
            <a:normAutofit fontScale="92500" lnSpcReduction="20000"/>
          </a:bodyPr>
          <a:lstStyle/>
          <a:p>
            <a:pPr>
              <a:buFont typeface="Wingdings" panose="05000000000000000000" pitchFamily="2" charset="2"/>
              <a:buChar char="Ø"/>
            </a:pPr>
            <a:r>
              <a:rPr lang="cs-CZ" dirty="0">
                <a:solidFill>
                  <a:srgbClr val="FF0000"/>
                </a:solidFill>
              </a:rPr>
              <a:t>Otázky </a:t>
            </a:r>
            <a:r>
              <a:rPr lang="cs-CZ" b="1" i="1" dirty="0">
                <a:solidFill>
                  <a:srgbClr val="FF0000"/>
                </a:solidFill>
              </a:rPr>
              <a:t>na výjimky z problému</a:t>
            </a:r>
            <a:endParaRPr lang="cs-CZ" dirty="0">
              <a:solidFill>
                <a:srgbClr val="FF0000"/>
              </a:solidFill>
            </a:endParaRPr>
          </a:p>
          <a:p>
            <a:pPr lvl="0"/>
            <a:r>
              <a:rPr lang="cs-CZ" i="1" dirty="0"/>
              <a:t>Kdy naposled jste na své trápení nemyslel?</a:t>
            </a:r>
            <a:endParaRPr lang="cs-CZ" dirty="0"/>
          </a:p>
          <a:p>
            <a:pPr lvl="0"/>
            <a:r>
              <a:rPr lang="cs-CZ" i="1" dirty="0"/>
              <a:t>Jsou někdy chvíle, kdy to probíhá jinak? </a:t>
            </a:r>
            <a:endParaRPr lang="cs-CZ" dirty="0"/>
          </a:p>
          <a:p>
            <a:endParaRPr lang="cs-CZ" dirty="0"/>
          </a:p>
          <a:p>
            <a:pPr>
              <a:buFont typeface="Wingdings" panose="05000000000000000000" pitchFamily="2" charset="2"/>
              <a:buChar char="Ø"/>
            </a:pPr>
            <a:r>
              <a:rPr lang="cs-CZ" dirty="0">
                <a:solidFill>
                  <a:srgbClr val="FF0000"/>
                </a:solidFill>
              </a:rPr>
              <a:t>Otázky </a:t>
            </a:r>
            <a:r>
              <a:rPr lang="cs-CZ" b="1" i="1" dirty="0">
                <a:solidFill>
                  <a:srgbClr val="FF0000"/>
                </a:solidFill>
              </a:rPr>
              <a:t>na dosažené úspěchy</a:t>
            </a:r>
            <a:endParaRPr lang="cs-CZ" dirty="0">
              <a:solidFill>
                <a:srgbClr val="FF0000"/>
              </a:solidFill>
            </a:endParaRPr>
          </a:p>
          <a:p>
            <a:pPr lvl="0"/>
            <a:r>
              <a:rPr lang="cs-CZ" i="1" dirty="0"/>
              <a:t>Už jste se s něčím podobným v životě setkal? Jak jste to tehdy řešil?</a:t>
            </a:r>
            <a:endParaRPr lang="cs-CZ" dirty="0"/>
          </a:p>
          <a:p>
            <a:pPr lvl="0"/>
            <a:r>
              <a:rPr lang="cs-CZ" i="1" dirty="0"/>
              <a:t>Z čeho ve svém životě máte radost, když se ohlédnete?</a:t>
            </a:r>
            <a:endParaRPr lang="cs-CZ" dirty="0"/>
          </a:p>
          <a:p>
            <a:pPr marL="0" indent="0">
              <a:buNone/>
            </a:pPr>
            <a:endParaRPr lang="cs-CZ" dirty="0"/>
          </a:p>
          <a:p>
            <a:pPr>
              <a:buFont typeface="Wingdings" panose="05000000000000000000" pitchFamily="2" charset="2"/>
              <a:buChar char="Ø"/>
            </a:pPr>
            <a:r>
              <a:rPr lang="cs-CZ" dirty="0">
                <a:solidFill>
                  <a:srgbClr val="FF0000"/>
                </a:solidFill>
              </a:rPr>
              <a:t>Otázky </a:t>
            </a:r>
            <a:r>
              <a:rPr lang="cs-CZ" b="1" i="1" dirty="0">
                <a:solidFill>
                  <a:srgbClr val="FF0000"/>
                </a:solidFill>
              </a:rPr>
              <a:t>na zvládání</a:t>
            </a:r>
            <a:endParaRPr lang="cs-CZ" dirty="0">
              <a:solidFill>
                <a:srgbClr val="FF0000"/>
              </a:solidFill>
            </a:endParaRPr>
          </a:p>
          <a:p>
            <a:pPr lvl="0"/>
            <a:r>
              <a:rPr lang="cs-CZ" i="1" dirty="0"/>
              <a:t>Jak to děláte, že dokážete takový osud nést?</a:t>
            </a:r>
            <a:endParaRPr lang="cs-CZ" dirty="0"/>
          </a:p>
          <a:p>
            <a:pPr lvl="0"/>
            <a:r>
              <a:rPr lang="cs-CZ" i="1" dirty="0"/>
              <a:t>Když je toho na Vás tolik, jak zvládáte, že chodíte do práce?</a:t>
            </a:r>
            <a:endParaRPr lang="cs-CZ" dirty="0"/>
          </a:p>
          <a:p>
            <a:pPr marL="0" indent="0">
              <a:buNone/>
            </a:pPr>
            <a:endParaRPr lang="cs-CZ" dirty="0"/>
          </a:p>
          <a:p>
            <a:endParaRPr lang="cs-CZ" dirty="0"/>
          </a:p>
        </p:txBody>
      </p:sp>
      <p:pic>
        <p:nvPicPr>
          <p:cNvPr id="4" name="Obrázek 4" descr="C:\Program Files\Microsoft Office\MEDIA\CAGCAT10\j0286034.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04312" y="1340769"/>
            <a:ext cx="9144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383613"/>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67608" y="283654"/>
            <a:ext cx="8229600" cy="581246"/>
          </a:xfrm>
        </p:spPr>
        <p:txBody>
          <a:bodyPr>
            <a:normAutofit fontScale="90000"/>
          </a:bodyPr>
          <a:lstStyle/>
          <a:p>
            <a:r>
              <a:rPr lang="cs-CZ" b="1" dirty="0"/>
              <a:t/>
            </a:r>
            <a:br>
              <a:rPr lang="cs-CZ" b="1" dirty="0"/>
            </a:br>
            <a:r>
              <a:rPr lang="cs-CZ" b="1" dirty="0"/>
              <a:t/>
            </a:r>
            <a:br>
              <a:rPr lang="cs-CZ" b="1" dirty="0"/>
            </a:br>
            <a:r>
              <a:rPr lang="cs-CZ" b="1" dirty="0"/>
              <a:t/>
            </a:r>
            <a:br>
              <a:rPr lang="cs-CZ" b="1" dirty="0"/>
            </a:br>
            <a:r>
              <a:rPr lang="cs-CZ" b="1" dirty="0"/>
              <a:t>Závěrečné otázky</a:t>
            </a:r>
            <a:r>
              <a:rPr lang="cs-CZ" dirty="0"/>
              <a:t/>
            </a:r>
            <a:br>
              <a:rPr lang="cs-CZ" dirty="0"/>
            </a:br>
            <a:r>
              <a:rPr lang="cs-CZ" dirty="0"/>
              <a:t/>
            </a:r>
            <a:br>
              <a:rPr lang="cs-CZ" dirty="0"/>
            </a:br>
            <a:r>
              <a:rPr lang="cs-CZ" b="1" dirty="0"/>
              <a:t/>
            </a:r>
            <a:br>
              <a:rPr lang="cs-CZ" b="1" dirty="0"/>
            </a:br>
            <a:endParaRPr lang="cs-CZ" dirty="0"/>
          </a:p>
        </p:txBody>
      </p:sp>
      <p:sp>
        <p:nvSpPr>
          <p:cNvPr id="3" name="Zástupný symbol pro obsah 2"/>
          <p:cNvSpPr>
            <a:spLocks noGrp="1"/>
          </p:cNvSpPr>
          <p:nvPr>
            <p:ph idx="1"/>
          </p:nvPr>
        </p:nvSpPr>
        <p:spPr>
          <a:xfrm>
            <a:off x="1981200" y="1916832"/>
            <a:ext cx="8229600" cy="4941168"/>
          </a:xfrm>
        </p:spPr>
        <p:txBody>
          <a:bodyPr>
            <a:normAutofit lnSpcReduction="10000"/>
          </a:bodyPr>
          <a:lstStyle/>
          <a:p>
            <a:pPr>
              <a:buFont typeface="Wingdings" panose="05000000000000000000" pitchFamily="2" charset="2"/>
              <a:buChar char="Ø"/>
            </a:pPr>
            <a:r>
              <a:rPr lang="cs-CZ" dirty="0">
                <a:solidFill>
                  <a:srgbClr val="FF0000"/>
                </a:solidFill>
              </a:rPr>
              <a:t>Otázky</a:t>
            </a:r>
            <a:r>
              <a:rPr lang="cs-CZ" b="1" dirty="0">
                <a:solidFill>
                  <a:srgbClr val="FF0000"/>
                </a:solidFill>
              </a:rPr>
              <a:t> </a:t>
            </a:r>
            <a:r>
              <a:rPr lang="cs-CZ" b="1" i="1" dirty="0">
                <a:solidFill>
                  <a:srgbClr val="FF0000"/>
                </a:solidFill>
              </a:rPr>
              <a:t>na užitečnost spolupráce</a:t>
            </a:r>
            <a:endParaRPr lang="cs-CZ" dirty="0">
              <a:solidFill>
                <a:srgbClr val="FF0000"/>
              </a:solidFill>
            </a:endParaRPr>
          </a:p>
          <a:p>
            <a:pPr lvl="0"/>
            <a:r>
              <a:rPr lang="cs-CZ" i="1" dirty="0"/>
              <a:t>To, co jsme teď udělali, jakou to má pro Vás cenu?</a:t>
            </a:r>
            <a:endParaRPr lang="cs-CZ" dirty="0"/>
          </a:p>
          <a:p>
            <a:pPr lvl="0"/>
            <a:r>
              <a:rPr lang="cs-CZ" i="1" dirty="0">
                <a:solidFill>
                  <a:srgbClr val="0070C0"/>
                </a:solidFill>
              </a:rPr>
              <a:t>Co z toho, co jsme udělali, je pro Vás nejužitečnější?</a:t>
            </a:r>
            <a:endParaRPr lang="cs-CZ" dirty="0">
              <a:solidFill>
                <a:srgbClr val="0070C0"/>
              </a:solidFill>
            </a:endParaRPr>
          </a:p>
          <a:p>
            <a:pPr lvl="0"/>
            <a:r>
              <a:rPr lang="cs-CZ" i="1" dirty="0"/>
              <a:t>Co si dnes odsud odnesete pro sebe nejužitečnějšího? Co ještě?</a:t>
            </a:r>
            <a:endParaRPr lang="cs-CZ" dirty="0"/>
          </a:p>
          <a:p>
            <a:pPr lvl="0"/>
            <a:r>
              <a:rPr lang="cs-CZ" i="1" dirty="0">
                <a:solidFill>
                  <a:srgbClr val="0070C0"/>
                </a:solidFill>
              </a:rPr>
              <a:t>Jak moc Vám to pomáhá, když děláte tohle?</a:t>
            </a:r>
            <a:endParaRPr lang="cs-CZ" dirty="0">
              <a:solidFill>
                <a:srgbClr val="0070C0"/>
              </a:solidFill>
            </a:endParaRPr>
          </a:p>
          <a:p>
            <a:pPr lvl="0"/>
            <a:r>
              <a:rPr lang="cs-CZ" i="1" dirty="0"/>
              <a:t>Chcete v tom pokračovat?</a:t>
            </a:r>
          </a:p>
          <a:p>
            <a:pPr marL="0" indent="0">
              <a:buNone/>
            </a:pPr>
            <a:endParaRPr lang="cs-CZ" i="1" dirty="0"/>
          </a:p>
          <a:p>
            <a:pPr lvl="0">
              <a:buFont typeface="Wingdings" panose="05000000000000000000" pitchFamily="2" charset="2"/>
              <a:buChar char="Ø"/>
            </a:pPr>
            <a:r>
              <a:rPr lang="cs-CZ" b="1" i="1" dirty="0">
                <a:solidFill>
                  <a:srgbClr val="FF0000"/>
                </a:solidFill>
              </a:rPr>
              <a:t>Ověřovací otázky</a:t>
            </a:r>
          </a:p>
          <a:p>
            <a:pPr lvl="0"/>
            <a:r>
              <a:rPr lang="cs-CZ" i="1" dirty="0"/>
              <a:t>Takže jsme se domluvili na tom …..</a:t>
            </a:r>
            <a:endParaRPr lang="cs-CZ" dirty="0"/>
          </a:p>
          <a:p>
            <a:pPr marL="0" indent="0">
              <a:buNone/>
            </a:pPr>
            <a:endParaRPr lang="cs-CZ" dirty="0"/>
          </a:p>
          <a:p>
            <a:endParaRPr lang="cs-CZ" dirty="0"/>
          </a:p>
        </p:txBody>
      </p:sp>
      <p:pic>
        <p:nvPicPr>
          <p:cNvPr id="5" name="Picture 2" descr="C:\Users\Marketa\Desktop\carrying_text_1264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08168" y="4653136"/>
            <a:ext cx="2736304" cy="1949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180383"/>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634082"/>
          </a:xfrm>
        </p:spPr>
        <p:txBody>
          <a:bodyPr>
            <a:normAutofit fontScale="90000"/>
          </a:bodyPr>
          <a:lstStyle/>
          <a:p>
            <a:r>
              <a:rPr lang="cs-CZ" dirty="0">
                <a:solidFill>
                  <a:srgbClr val="FF0000"/>
                </a:solidFill>
              </a:rPr>
              <a:t>Co dál v motivaci? </a:t>
            </a:r>
          </a:p>
        </p:txBody>
      </p:sp>
      <p:sp>
        <p:nvSpPr>
          <p:cNvPr id="3" name="Zástupný symbol pro obsah 2"/>
          <p:cNvSpPr>
            <a:spLocks noGrp="1"/>
          </p:cNvSpPr>
          <p:nvPr>
            <p:ph idx="1"/>
          </p:nvPr>
        </p:nvSpPr>
        <p:spPr>
          <a:xfrm>
            <a:off x="1991544" y="1340768"/>
            <a:ext cx="8229600" cy="5328592"/>
          </a:xfrm>
        </p:spPr>
        <p:txBody>
          <a:bodyPr/>
          <a:lstStyle/>
          <a:p>
            <a:r>
              <a:rPr lang="cs-CZ" dirty="0"/>
              <a:t>Stále pracovat s:</a:t>
            </a:r>
          </a:p>
          <a:p>
            <a:r>
              <a:rPr lang="cs-CZ" dirty="0">
                <a:solidFill>
                  <a:srgbClr val="FF0000"/>
                </a:solidFill>
              </a:rPr>
              <a:t>Komunikací ….</a:t>
            </a:r>
          </a:p>
          <a:p>
            <a:pPr marL="0" indent="0">
              <a:buNone/>
            </a:pPr>
            <a:r>
              <a:rPr lang="cs-CZ" dirty="0"/>
              <a:t>- Vhodnými otázkami</a:t>
            </a:r>
          </a:p>
          <a:p>
            <a:pPr marL="0" indent="0">
              <a:buNone/>
            </a:pPr>
            <a:r>
              <a:rPr lang="cs-CZ" dirty="0"/>
              <a:t>-  aktivním nasloucháním</a:t>
            </a:r>
          </a:p>
          <a:p>
            <a:r>
              <a:rPr lang="cs-CZ" dirty="0">
                <a:solidFill>
                  <a:srgbClr val="FF0000"/>
                </a:solidFill>
              </a:rPr>
              <a:t>Znalostí potřeb/přání/postojů klienta</a:t>
            </a:r>
          </a:p>
          <a:p>
            <a:r>
              <a:rPr lang="cs-CZ" dirty="0"/>
              <a:t>Uvědomit si, že klientům někdy stačí málo</a:t>
            </a:r>
          </a:p>
          <a:p>
            <a:r>
              <a:rPr lang="cs-CZ" dirty="0"/>
              <a:t>Průběžně motivaci udržovat</a:t>
            </a:r>
          </a:p>
          <a:p>
            <a:endParaRPr lang="cs-CZ" dirty="0"/>
          </a:p>
        </p:txBody>
      </p:sp>
      <p:pic>
        <p:nvPicPr>
          <p:cNvPr id="2050" name="Picture 2" descr="C:\Users\Magdalena\Desktop\lidé-často-říkají-že-motivace-nevydrží-no-koupel-také-ne-proto-je-třeba-oboje-dělat-denně.934.314.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560" y="4941169"/>
            <a:ext cx="7848872" cy="191380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Magdalena\Desktop\frog-1159370_1920-830x4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4072" y="368660"/>
            <a:ext cx="3187556" cy="1944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546085"/>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6E316E-E56D-4B19-B4B3-DDF212CDB27E}"/>
              </a:ext>
            </a:extLst>
          </p:cNvPr>
          <p:cNvSpPr>
            <a:spLocks noGrp="1"/>
          </p:cNvSpPr>
          <p:nvPr>
            <p:ph type="title"/>
          </p:nvPr>
        </p:nvSpPr>
        <p:spPr>
          <a:xfrm>
            <a:off x="1981200" y="-1108075"/>
            <a:ext cx="8229600" cy="144462"/>
          </a:xfrm>
        </p:spPr>
        <p:txBody>
          <a:bodyPr>
            <a:normAutofit fontScale="90000"/>
          </a:bodyPr>
          <a:lstStyle/>
          <a:p>
            <a:pPr>
              <a:defRPr/>
            </a:pPr>
            <a:endParaRPr lang="cs-CZ" dirty="0"/>
          </a:p>
        </p:txBody>
      </p:sp>
      <p:sp>
        <p:nvSpPr>
          <p:cNvPr id="4" name="Zástupný symbol pro obsah 3">
            <a:extLst>
              <a:ext uri="{FF2B5EF4-FFF2-40B4-BE49-F238E27FC236}">
                <a16:creationId xmlns:a16="http://schemas.microsoft.com/office/drawing/2014/main" id="{E16078F8-1B43-40F6-880B-F85038A6E675}"/>
              </a:ext>
            </a:extLst>
          </p:cNvPr>
          <p:cNvSpPr>
            <a:spLocks noGrp="1"/>
          </p:cNvSpPr>
          <p:nvPr>
            <p:ph sz="half" idx="1"/>
          </p:nvPr>
        </p:nvSpPr>
        <p:spPr>
          <a:xfrm>
            <a:off x="6383338" y="115888"/>
            <a:ext cx="4171950" cy="1225550"/>
          </a:xfrm>
        </p:spPr>
        <p:txBody>
          <a:bodyPr>
            <a:normAutofit fontScale="92500" lnSpcReduction="10000"/>
          </a:bodyPr>
          <a:lstStyle/>
          <a:p>
            <a:pPr marL="0" indent="0">
              <a:buNone/>
              <a:defRPr/>
            </a:pPr>
            <a:r>
              <a:rPr lang="cs-CZ" dirty="0">
                <a:solidFill>
                  <a:srgbClr val="FF0000"/>
                </a:solidFill>
              </a:rPr>
              <a:t>Ať se Vám dobře jede a vidíte před sebou vždy                        jen správný směr/</a:t>
            </a:r>
            <a:r>
              <a:rPr lang="cs-CZ" dirty="0" err="1">
                <a:solidFill>
                  <a:srgbClr val="FF0000"/>
                </a:solidFill>
              </a:rPr>
              <a:t>ry</a:t>
            </a:r>
            <a:r>
              <a:rPr lang="cs-CZ" dirty="0">
                <a:solidFill>
                  <a:srgbClr val="FF0000"/>
                </a:solidFill>
              </a:rPr>
              <a:t> </a:t>
            </a:r>
            <a:r>
              <a:rPr lang="cs-CZ" sz="4000" dirty="0">
                <a:solidFill>
                  <a:srgbClr val="FF0000"/>
                </a:solidFill>
              </a:rPr>
              <a:t>…</a:t>
            </a:r>
          </a:p>
          <a:p>
            <a:pPr marL="0" indent="0">
              <a:buNone/>
              <a:defRPr/>
            </a:pPr>
            <a:endParaRPr lang="cs-CZ" dirty="0"/>
          </a:p>
          <a:p>
            <a:pPr marL="0" indent="0">
              <a:buNone/>
              <a:defRPr/>
            </a:pPr>
            <a:endParaRPr lang="cs-CZ" dirty="0"/>
          </a:p>
          <a:p>
            <a:pPr marL="0" indent="0">
              <a:buNone/>
              <a:defRPr/>
            </a:pPr>
            <a:endParaRPr lang="cs-CZ" dirty="0"/>
          </a:p>
        </p:txBody>
      </p:sp>
      <p:sp>
        <p:nvSpPr>
          <p:cNvPr id="71683" name="Zástupný symbol pro obsah 2">
            <a:extLst>
              <a:ext uri="{FF2B5EF4-FFF2-40B4-BE49-F238E27FC236}">
                <a16:creationId xmlns:a16="http://schemas.microsoft.com/office/drawing/2014/main" id="{6B72973A-844C-433A-BB64-9552ABC01682}"/>
              </a:ext>
            </a:extLst>
          </p:cNvPr>
          <p:cNvSpPr>
            <a:spLocks noGrp="1"/>
          </p:cNvSpPr>
          <p:nvPr>
            <p:ph sz="half" idx="2"/>
          </p:nvPr>
        </p:nvSpPr>
        <p:spPr>
          <a:xfrm>
            <a:off x="1981200" y="115889"/>
            <a:ext cx="4038600" cy="1296987"/>
          </a:xfrm>
        </p:spPr>
        <p:txBody>
          <a:bodyPr>
            <a:normAutofit fontScale="92500" lnSpcReduction="10000"/>
          </a:bodyPr>
          <a:lstStyle/>
          <a:p>
            <a:pPr marL="0" indent="0">
              <a:buNone/>
            </a:pPr>
            <a:r>
              <a:rPr lang="cs-CZ" altLang="cs-CZ" sz="2000" b="1"/>
              <a:t>ZÁVĚREM …. </a:t>
            </a:r>
            <a:br>
              <a:rPr lang="cs-CZ" altLang="cs-CZ" sz="2000" b="1"/>
            </a:br>
            <a:r>
              <a:rPr lang="cs-CZ" altLang="cs-CZ" sz="2000">
                <a:solidFill>
                  <a:srgbClr val="0070C0"/>
                </a:solidFill>
              </a:rPr>
              <a:t>Vám přeji mnoho úspěchů ve Vaší práci, </a:t>
            </a:r>
            <a:r>
              <a:rPr lang="cs-CZ" altLang="cs-CZ" sz="2000"/>
              <a:t>Marketa Vaculová</a:t>
            </a:r>
          </a:p>
        </p:txBody>
      </p:sp>
      <p:pic>
        <p:nvPicPr>
          <p:cNvPr id="71685" name="Picture 2">
            <a:extLst>
              <a:ext uri="{FF2B5EF4-FFF2-40B4-BE49-F238E27FC236}">
                <a16:creationId xmlns:a16="http://schemas.microsoft.com/office/drawing/2014/main" id="{BEE29764-FC2D-4CB3-8526-4A00F36DF7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626" y="2997200"/>
            <a:ext cx="8856663" cy="371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6" name="Picture 3">
            <a:extLst>
              <a:ext uri="{FF2B5EF4-FFF2-40B4-BE49-F238E27FC236}">
                <a16:creationId xmlns:a16="http://schemas.microsoft.com/office/drawing/2014/main" id="{6611B2B5-113F-47B6-958E-C89F6935AB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401" y="1412876"/>
            <a:ext cx="4676775"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7" name="Picture 4" descr="C:\Users\marketa\Desktop\různé FOTO k tisku kartiček\26733454_1024926104315360_368223527363147514_n.jpg">
            <a:extLst>
              <a:ext uri="{FF2B5EF4-FFF2-40B4-BE49-F238E27FC236}">
                <a16:creationId xmlns:a16="http://schemas.microsoft.com/office/drawing/2014/main" id="{7BE3CE0D-DDFF-4462-BD1A-EA00939548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4914" y="1190625"/>
            <a:ext cx="4243387"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9138502"/>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61258" y="1291611"/>
            <a:ext cx="6201410" cy="1243289"/>
          </a:xfrm>
          <a:prstGeom prst="rect">
            <a:avLst/>
          </a:prstGeom>
        </p:spPr>
        <p:txBody>
          <a:bodyPr vert="horz" wrap="square" lIns="0" tIns="12065" rIns="0" bIns="0" rtlCol="0" anchor="ctr">
            <a:spAutoFit/>
          </a:bodyPr>
          <a:lstStyle/>
          <a:p>
            <a:pPr marL="12700">
              <a:lnSpc>
                <a:spcPct val="100000"/>
              </a:lnSpc>
              <a:spcBef>
                <a:spcPts val="95"/>
              </a:spcBef>
            </a:pPr>
            <a:r>
              <a:rPr sz="4000" spc="-25" dirty="0"/>
              <a:t>ÚVOD</a:t>
            </a:r>
            <a:r>
              <a:rPr sz="4000" spc="-15" dirty="0"/>
              <a:t> </a:t>
            </a:r>
            <a:r>
              <a:rPr sz="4000" spc="-10" dirty="0"/>
              <a:t>DO</a:t>
            </a:r>
            <a:r>
              <a:rPr sz="4000" spc="10" dirty="0"/>
              <a:t> </a:t>
            </a:r>
            <a:r>
              <a:rPr sz="4000" spc="-20" dirty="0"/>
              <a:t>PRÁCE</a:t>
            </a:r>
            <a:r>
              <a:rPr sz="4000" spc="-15" dirty="0"/>
              <a:t> </a:t>
            </a:r>
            <a:r>
              <a:rPr sz="4000" spc="-5" dirty="0"/>
              <a:t>S</a:t>
            </a:r>
            <a:r>
              <a:rPr sz="4000" spc="5" dirty="0"/>
              <a:t> </a:t>
            </a:r>
            <a:r>
              <a:rPr sz="4000" spc="-5" dirty="0"/>
              <a:t>KLIENTEM</a:t>
            </a:r>
            <a:endParaRPr sz="4000"/>
          </a:p>
        </p:txBody>
      </p:sp>
      <p:sp>
        <p:nvSpPr>
          <p:cNvPr id="3" name="object 3"/>
          <p:cNvSpPr txBox="1"/>
          <p:nvPr/>
        </p:nvSpPr>
        <p:spPr>
          <a:xfrm>
            <a:off x="2054454" y="2492121"/>
            <a:ext cx="8006715" cy="574040"/>
          </a:xfrm>
          <a:prstGeom prst="rect">
            <a:avLst/>
          </a:prstGeom>
        </p:spPr>
        <p:txBody>
          <a:bodyPr vert="horz" wrap="square" lIns="0" tIns="12700" rIns="0" bIns="0" rtlCol="0">
            <a:spAutoFit/>
          </a:bodyPr>
          <a:lstStyle/>
          <a:p>
            <a:pPr marL="12700">
              <a:spcBef>
                <a:spcPts val="100"/>
              </a:spcBef>
            </a:pPr>
            <a:r>
              <a:rPr sz="3600" b="1" dirty="0">
                <a:latin typeface="Calibri"/>
                <a:cs typeface="Calibri"/>
              </a:rPr>
              <a:t>S</a:t>
            </a:r>
            <a:r>
              <a:rPr sz="3600" b="1" spc="-20" dirty="0">
                <a:latin typeface="Calibri"/>
                <a:cs typeface="Calibri"/>
              </a:rPr>
              <a:t> AGRESÍ</a:t>
            </a:r>
            <a:r>
              <a:rPr sz="3600" b="1" dirty="0">
                <a:latin typeface="Calibri"/>
                <a:cs typeface="Calibri"/>
              </a:rPr>
              <a:t> A</a:t>
            </a:r>
            <a:r>
              <a:rPr sz="3600" b="1" spc="-5" dirty="0">
                <a:latin typeface="Calibri"/>
                <a:cs typeface="Calibri"/>
              </a:rPr>
              <a:t> </a:t>
            </a:r>
            <a:r>
              <a:rPr sz="3600" b="1" spc="-25" dirty="0">
                <a:latin typeface="Calibri"/>
                <a:cs typeface="Calibri"/>
              </a:rPr>
              <a:t>MANIPULATIVNÍM</a:t>
            </a:r>
            <a:r>
              <a:rPr sz="3600" b="1" spc="-5" dirty="0">
                <a:latin typeface="Calibri"/>
                <a:cs typeface="Calibri"/>
              </a:rPr>
              <a:t> </a:t>
            </a:r>
            <a:r>
              <a:rPr sz="3600" b="1" spc="-35" dirty="0">
                <a:latin typeface="Calibri"/>
                <a:cs typeface="Calibri"/>
              </a:rPr>
              <a:t>CHOVÁNÍM</a:t>
            </a:r>
            <a:endParaRPr sz="3600">
              <a:latin typeface="Calibri"/>
              <a:cs typeface="Calibri"/>
            </a:endParaRPr>
          </a:p>
        </p:txBody>
      </p:sp>
      <p:sp>
        <p:nvSpPr>
          <p:cNvPr id="5" name="object 5"/>
          <p:cNvSpPr txBox="1"/>
          <p:nvPr/>
        </p:nvSpPr>
        <p:spPr>
          <a:xfrm>
            <a:off x="3226526" y="5390795"/>
            <a:ext cx="5936141" cy="505267"/>
          </a:xfrm>
          <a:prstGeom prst="rect">
            <a:avLst/>
          </a:prstGeom>
        </p:spPr>
        <p:txBody>
          <a:bodyPr vert="horz" wrap="square" lIns="0" tIns="12700" rIns="0" bIns="0" rtlCol="0">
            <a:spAutoFit/>
          </a:bodyPr>
          <a:lstStyle/>
          <a:p>
            <a:pPr marL="12700">
              <a:spcBef>
                <a:spcPts val="100"/>
              </a:spcBef>
            </a:pPr>
            <a:r>
              <a:rPr lang="cs-CZ" sz="3200" dirty="0" smtClean="0">
                <a:latin typeface="Calibri"/>
                <a:cs typeface="Calibri"/>
              </a:rPr>
              <a:t>Mgr. Markéta Vaculová MBA</a:t>
            </a:r>
            <a:endParaRPr sz="3200" dirty="0">
              <a:latin typeface="Calibri"/>
              <a:cs typeface="Calibri"/>
            </a:endParaRPr>
          </a:p>
        </p:txBody>
      </p:sp>
    </p:spTree>
    <p:extLst>
      <p:ext uri="{BB962C8B-B14F-4D97-AF65-F5344CB8AC3E}">
        <p14:creationId xmlns:p14="http://schemas.microsoft.com/office/powerpoint/2010/main" val="42499066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Manipulativní techniky prodejců a poradců</a:t>
            </a:r>
          </a:p>
        </p:txBody>
      </p:sp>
      <p:sp>
        <p:nvSpPr>
          <p:cNvPr id="3" name="Zástupný symbol pro obsah 2"/>
          <p:cNvSpPr>
            <a:spLocks noGrp="1"/>
          </p:cNvSpPr>
          <p:nvPr>
            <p:ph idx="1"/>
          </p:nvPr>
        </p:nvSpPr>
        <p:spPr>
          <a:xfrm>
            <a:off x="680321" y="1690688"/>
            <a:ext cx="9613861" cy="4518523"/>
          </a:xfrm>
        </p:spPr>
        <p:txBody>
          <a:bodyPr>
            <a:normAutofit/>
          </a:bodyPr>
          <a:lstStyle/>
          <a:p>
            <a:pPr marL="0" indent="0">
              <a:buNone/>
            </a:pPr>
            <a:r>
              <a:rPr lang="cs-CZ" b="1" dirty="0"/>
              <a:t>Manipulativní techniky</a:t>
            </a:r>
          </a:p>
          <a:p>
            <a:r>
              <a:rPr lang="cs-CZ" dirty="0" smtClean="0"/>
              <a:t>Pocit </a:t>
            </a:r>
            <a:r>
              <a:rPr lang="cs-CZ" dirty="0"/>
              <a:t>nutnosti a nedostatku</a:t>
            </a:r>
          </a:p>
          <a:p>
            <a:r>
              <a:rPr lang="cs-CZ" dirty="0" smtClean="0"/>
              <a:t>Útok </a:t>
            </a:r>
            <a:r>
              <a:rPr lang="cs-CZ" dirty="0"/>
              <a:t>na emoce</a:t>
            </a:r>
          </a:p>
          <a:p>
            <a:r>
              <a:rPr lang="cs-CZ" dirty="0" smtClean="0"/>
              <a:t>Získávaní </a:t>
            </a:r>
            <a:r>
              <a:rPr lang="cs-CZ" dirty="0"/>
              <a:t>Ano</a:t>
            </a:r>
          </a:p>
          <a:p>
            <a:r>
              <a:rPr lang="cs-CZ" dirty="0" smtClean="0"/>
              <a:t>Obecná odvolávka</a:t>
            </a:r>
            <a:endParaRPr lang="cs-CZ" dirty="0"/>
          </a:p>
          <a:p>
            <a:r>
              <a:rPr lang="cs-CZ" dirty="0" smtClean="0"/>
              <a:t>Příklady </a:t>
            </a:r>
            <a:r>
              <a:rPr lang="cs-CZ" dirty="0"/>
              <a:t>ze života</a:t>
            </a:r>
          </a:p>
          <a:p>
            <a:r>
              <a:rPr lang="cs-CZ" dirty="0"/>
              <a:t>Maximalizace</a:t>
            </a:r>
          </a:p>
          <a:p>
            <a:r>
              <a:rPr lang="cs-CZ" dirty="0"/>
              <a:t>Reference</a:t>
            </a:r>
          </a:p>
          <a:p>
            <a:endParaRPr lang="cs-CZ" dirty="0"/>
          </a:p>
        </p:txBody>
      </p:sp>
    </p:spTree>
    <p:extLst>
      <p:ext uri="{BB962C8B-B14F-4D97-AF65-F5344CB8AC3E}">
        <p14:creationId xmlns:p14="http://schemas.microsoft.com/office/powerpoint/2010/main" val="1195692108"/>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90823" y="-111994"/>
            <a:ext cx="3611245" cy="1243289"/>
          </a:xfrm>
          <a:prstGeom prst="rect">
            <a:avLst/>
          </a:prstGeom>
        </p:spPr>
        <p:txBody>
          <a:bodyPr vert="horz" wrap="square" lIns="0" tIns="12065" rIns="0" bIns="0" rtlCol="0" anchor="ctr">
            <a:spAutoFit/>
          </a:bodyPr>
          <a:lstStyle/>
          <a:p>
            <a:pPr marL="12700">
              <a:lnSpc>
                <a:spcPct val="100000"/>
              </a:lnSpc>
              <a:spcBef>
                <a:spcPts val="95"/>
              </a:spcBef>
            </a:pPr>
            <a:r>
              <a:rPr sz="4000" spc="-20" dirty="0"/>
              <a:t>CO</a:t>
            </a:r>
            <a:r>
              <a:rPr sz="4000" spc="-30" dirty="0"/>
              <a:t> </a:t>
            </a:r>
            <a:r>
              <a:rPr sz="4000" spc="-5" dirty="0"/>
              <a:t>JE</a:t>
            </a:r>
            <a:r>
              <a:rPr sz="4000" spc="-35" dirty="0"/>
              <a:t> </a:t>
            </a:r>
            <a:r>
              <a:rPr sz="4000" spc="-60" dirty="0"/>
              <a:t>TO</a:t>
            </a:r>
            <a:r>
              <a:rPr sz="4000" spc="-25" dirty="0"/>
              <a:t> AGRESE</a:t>
            </a:r>
            <a:endParaRPr sz="4000"/>
          </a:p>
        </p:txBody>
      </p:sp>
      <p:sp>
        <p:nvSpPr>
          <p:cNvPr id="3" name="object 3"/>
          <p:cNvSpPr txBox="1"/>
          <p:nvPr/>
        </p:nvSpPr>
        <p:spPr>
          <a:xfrm>
            <a:off x="2059941" y="1051002"/>
            <a:ext cx="7668895" cy="5513705"/>
          </a:xfrm>
          <a:prstGeom prst="rect">
            <a:avLst/>
          </a:prstGeom>
        </p:spPr>
        <p:txBody>
          <a:bodyPr vert="horz" wrap="square" lIns="0" tIns="12700" rIns="0" bIns="0" rtlCol="0">
            <a:spAutoFit/>
          </a:bodyPr>
          <a:lstStyle/>
          <a:p>
            <a:pPr marL="355600" indent="-343535">
              <a:spcBef>
                <a:spcPts val="100"/>
              </a:spcBef>
              <a:buFont typeface="Arial"/>
              <a:buChar char="•"/>
              <a:tabLst>
                <a:tab pos="355600" algn="l"/>
                <a:tab pos="356235" algn="l"/>
              </a:tabLst>
            </a:pPr>
            <a:r>
              <a:rPr sz="3000" spc="-5" dirty="0">
                <a:latin typeface="Calibri"/>
                <a:cs typeface="Calibri"/>
              </a:rPr>
              <a:t>Zahrnuje</a:t>
            </a:r>
            <a:r>
              <a:rPr sz="3000" spc="-25" dirty="0">
                <a:latin typeface="Calibri"/>
                <a:cs typeface="Calibri"/>
              </a:rPr>
              <a:t> velkou</a:t>
            </a:r>
            <a:r>
              <a:rPr sz="3000" spc="-35" dirty="0">
                <a:latin typeface="Calibri"/>
                <a:cs typeface="Calibri"/>
              </a:rPr>
              <a:t> </a:t>
            </a:r>
            <a:r>
              <a:rPr sz="3000" spc="-10" dirty="0">
                <a:latin typeface="Calibri"/>
                <a:cs typeface="Calibri"/>
              </a:rPr>
              <a:t>škálu</a:t>
            </a:r>
            <a:r>
              <a:rPr sz="3000" spc="-25" dirty="0">
                <a:latin typeface="Calibri"/>
                <a:cs typeface="Calibri"/>
              </a:rPr>
              <a:t> </a:t>
            </a:r>
            <a:r>
              <a:rPr sz="3000" spc="-15" dirty="0">
                <a:latin typeface="Calibri"/>
                <a:cs typeface="Calibri"/>
              </a:rPr>
              <a:t>projevů.</a:t>
            </a:r>
            <a:endParaRPr sz="3000">
              <a:latin typeface="Calibri"/>
              <a:cs typeface="Calibri"/>
            </a:endParaRPr>
          </a:p>
          <a:p>
            <a:pPr marL="355600" marR="205104" indent="-343535">
              <a:lnSpc>
                <a:spcPts val="2880"/>
              </a:lnSpc>
              <a:spcBef>
                <a:spcPts val="700"/>
              </a:spcBef>
              <a:buFont typeface="Arial"/>
              <a:buChar char="•"/>
              <a:tabLst>
                <a:tab pos="355600" algn="l"/>
                <a:tab pos="356235" algn="l"/>
              </a:tabLst>
            </a:pPr>
            <a:r>
              <a:rPr sz="3000" b="1" spc="-20" dirty="0">
                <a:latin typeface="Calibri"/>
                <a:cs typeface="Calibri"/>
              </a:rPr>
              <a:t>Může</a:t>
            </a:r>
            <a:r>
              <a:rPr sz="3000" b="1" spc="-15" dirty="0">
                <a:latin typeface="Calibri"/>
                <a:cs typeface="Calibri"/>
              </a:rPr>
              <a:t> </a:t>
            </a:r>
            <a:r>
              <a:rPr sz="3000" b="1" dirty="0">
                <a:latin typeface="Calibri"/>
                <a:cs typeface="Calibri"/>
              </a:rPr>
              <a:t>být</a:t>
            </a:r>
            <a:r>
              <a:rPr sz="3000" b="1" spc="-5" dirty="0">
                <a:latin typeface="Calibri"/>
                <a:cs typeface="Calibri"/>
              </a:rPr>
              <a:t> </a:t>
            </a:r>
            <a:r>
              <a:rPr sz="3000" b="1" spc="-10" dirty="0">
                <a:latin typeface="Calibri"/>
                <a:cs typeface="Calibri"/>
              </a:rPr>
              <a:t>chápána</a:t>
            </a:r>
            <a:r>
              <a:rPr sz="3000" b="1" spc="-15" dirty="0">
                <a:latin typeface="Calibri"/>
                <a:cs typeface="Calibri"/>
              </a:rPr>
              <a:t> </a:t>
            </a:r>
            <a:r>
              <a:rPr sz="3000" b="1" spc="-25" dirty="0">
                <a:latin typeface="Calibri"/>
                <a:cs typeface="Calibri"/>
              </a:rPr>
              <a:t>jako</a:t>
            </a:r>
            <a:r>
              <a:rPr sz="3000" b="1" spc="-20" dirty="0">
                <a:latin typeface="Calibri"/>
                <a:cs typeface="Calibri"/>
              </a:rPr>
              <a:t> </a:t>
            </a:r>
            <a:r>
              <a:rPr sz="3000" b="1" spc="-5" dirty="0">
                <a:latin typeface="Calibri"/>
                <a:cs typeface="Calibri"/>
              </a:rPr>
              <a:t>násilné</a:t>
            </a:r>
            <a:r>
              <a:rPr sz="3000" b="1" spc="-10" dirty="0">
                <a:latin typeface="Calibri"/>
                <a:cs typeface="Calibri"/>
              </a:rPr>
              <a:t> </a:t>
            </a:r>
            <a:r>
              <a:rPr sz="3000" b="1" dirty="0">
                <a:latin typeface="Calibri"/>
                <a:cs typeface="Calibri"/>
              </a:rPr>
              <a:t>narušení</a:t>
            </a:r>
            <a:r>
              <a:rPr sz="3000" b="1" spc="5" dirty="0">
                <a:latin typeface="Calibri"/>
                <a:cs typeface="Calibri"/>
              </a:rPr>
              <a:t> </a:t>
            </a:r>
            <a:r>
              <a:rPr sz="3000" b="1" spc="-30" dirty="0">
                <a:latin typeface="Calibri"/>
                <a:cs typeface="Calibri"/>
              </a:rPr>
              <a:t>práv </a:t>
            </a:r>
            <a:r>
              <a:rPr sz="3000" b="1" spc="-665" dirty="0">
                <a:latin typeface="Calibri"/>
                <a:cs typeface="Calibri"/>
              </a:rPr>
              <a:t> </a:t>
            </a:r>
            <a:r>
              <a:rPr sz="3000" b="1" spc="-5" dirty="0">
                <a:latin typeface="Calibri"/>
                <a:cs typeface="Calibri"/>
              </a:rPr>
              <a:t>jiného</a:t>
            </a:r>
            <a:r>
              <a:rPr sz="3000" b="1" spc="-20" dirty="0">
                <a:latin typeface="Calibri"/>
                <a:cs typeface="Calibri"/>
              </a:rPr>
              <a:t> </a:t>
            </a:r>
            <a:r>
              <a:rPr sz="3000" b="1" spc="-15" dirty="0">
                <a:latin typeface="Calibri"/>
                <a:cs typeface="Calibri"/>
              </a:rPr>
              <a:t>člověka,</a:t>
            </a:r>
            <a:r>
              <a:rPr sz="3000" b="1" dirty="0">
                <a:latin typeface="Calibri"/>
                <a:cs typeface="Calibri"/>
              </a:rPr>
              <a:t> </a:t>
            </a:r>
            <a:r>
              <a:rPr sz="3000" b="1" spc="-25" dirty="0">
                <a:latin typeface="Calibri"/>
                <a:cs typeface="Calibri"/>
              </a:rPr>
              <a:t>jako</a:t>
            </a:r>
            <a:r>
              <a:rPr sz="3000" b="1" spc="-30" dirty="0">
                <a:latin typeface="Calibri"/>
                <a:cs typeface="Calibri"/>
              </a:rPr>
              <a:t> </a:t>
            </a:r>
            <a:r>
              <a:rPr sz="3000" b="1" spc="-15" dirty="0">
                <a:latin typeface="Calibri"/>
                <a:cs typeface="Calibri"/>
              </a:rPr>
              <a:t>ofenzivní</a:t>
            </a:r>
            <a:r>
              <a:rPr sz="3000" b="1" spc="10" dirty="0">
                <a:latin typeface="Calibri"/>
                <a:cs typeface="Calibri"/>
              </a:rPr>
              <a:t> </a:t>
            </a:r>
            <a:r>
              <a:rPr sz="3000" b="1" spc="-5" dirty="0">
                <a:latin typeface="Calibri"/>
                <a:cs typeface="Calibri"/>
              </a:rPr>
              <a:t>jednání</a:t>
            </a:r>
            <a:r>
              <a:rPr sz="3000" b="1" spc="-10" dirty="0">
                <a:latin typeface="Calibri"/>
                <a:cs typeface="Calibri"/>
              </a:rPr>
              <a:t> </a:t>
            </a:r>
            <a:r>
              <a:rPr sz="3000" b="1" dirty="0">
                <a:latin typeface="Calibri"/>
                <a:cs typeface="Calibri"/>
              </a:rPr>
              <a:t>nebo </a:t>
            </a:r>
            <a:r>
              <a:rPr sz="3000" b="1" spc="5" dirty="0">
                <a:latin typeface="Calibri"/>
                <a:cs typeface="Calibri"/>
              </a:rPr>
              <a:t> </a:t>
            </a:r>
            <a:r>
              <a:rPr sz="3000" b="1" spc="-10" dirty="0">
                <a:latin typeface="Calibri"/>
                <a:cs typeface="Calibri"/>
              </a:rPr>
              <a:t>procedura.</a:t>
            </a:r>
            <a:endParaRPr sz="3000">
              <a:latin typeface="Calibri"/>
              <a:cs typeface="Calibri"/>
            </a:endParaRPr>
          </a:p>
          <a:p>
            <a:pPr>
              <a:spcBef>
                <a:spcPts val="25"/>
              </a:spcBef>
              <a:buFont typeface="Arial"/>
              <a:buChar char="•"/>
            </a:pPr>
            <a:endParaRPr sz="2950">
              <a:latin typeface="Calibri"/>
              <a:cs typeface="Calibri"/>
            </a:endParaRPr>
          </a:p>
          <a:p>
            <a:pPr marL="355600" indent="-343535">
              <a:buFont typeface="Arial"/>
              <a:buChar char="•"/>
              <a:tabLst>
                <a:tab pos="355600" algn="l"/>
                <a:tab pos="356235" algn="l"/>
              </a:tabLst>
            </a:pPr>
            <a:r>
              <a:rPr sz="3000" spc="-20" dirty="0">
                <a:latin typeface="Calibri"/>
                <a:cs typeface="Calibri"/>
              </a:rPr>
              <a:t>Může </a:t>
            </a:r>
            <a:r>
              <a:rPr sz="3000" spc="-15" dirty="0">
                <a:latin typeface="Calibri"/>
                <a:cs typeface="Calibri"/>
              </a:rPr>
              <a:t>to</a:t>
            </a:r>
            <a:r>
              <a:rPr sz="3000" spc="-10" dirty="0">
                <a:latin typeface="Calibri"/>
                <a:cs typeface="Calibri"/>
              </a:rPr>
              <a:t> být</a:t>
            </a:r>
            <a:r>
              <a:rPr sz="3000" dirty="0">
                <a:latin typeface="Calibri"/>
                <a:cs typeface="Calibri"/>
              </a:rPr>
              <a:t> i</a:t>
            </a:r>
            <a:r>
              <a:rPr sz="3000" spc="-20" dirty="0">
                <a:latin typeface="Calibri"/>
                <a:cs typeface="Calibri"/>
              </a:rPr>
              <a:t> </a:t>
            </a:r>
            <a:r>
              <a:rPr sz="3000" spc="-5" dirty="0">
                <a:latin typeface="Calibri"/>
                <a:cs typeface="Calibri"/>
              </a:rPr>
              <a:t>asertivní</a:t>
            </a:r>
            <a:r>
              <a:rPr sz="3000" spc="-20" dirty="0">
                <a:latin typeface="Calibri"/>
                <a:cs typeface="Calibri"/>
              </a:rPr>
              <a:t> </a:t>
            </a:r>
            <a:r>
              <a:rPr sz="3000" spc="-10" dirty="0">
                <a:latin typeface="Calibri"/>
                <a:cs typeface="Calibri"/>
              </a:rPr>
              <a:t>chování.</a:t>
            </a:r>
            <a:endParaRPr sz="3000">
              <a:latin typeface="Calibri"/>
              <a:cs typeface="Calibri"/>
            </a:endParaRPr>
          </a:p>
          <a:p>
            <a:pPr marL="355600" marR="5080" indent="-343535">
              <a:lnSpc>
                <a:spcPts val="2880"/>
              </a:lnSpc>
              <a:spcBef>
                <a:spcPts val="695"/>
              </a:spcBef>
              <a:buFont typeface="Arial"/>
              <a:buChar char="•"/>
              <a:tabLst>
                <a:tab pos="355600" algn="l"/>
                <a:tab pos="356235" algn="l"/>
              </a:tabLst>
            </a:pPr>
            <a:r>
              <a:rPr sz="3000" spc="-10" dirty="0">
                <a:latin typeface="Calibri"/>
                <a:cs typeface="Calibri"/>
              </a:rPr>
              <a:t>Chování, </a:t>
            </a:r>
            <a:r>
              <a:rPr sz="3000" spc="-20" dirty="0">
                <a:latin typeface="Calibri"/>
                <a:cs typeface="Calibri"/>
              </a:rPr>
              <a:t>které </a:t>
            </a:r>
            <a:r>
              <a:rPr sz="3000" spc="-10" dirty="0">
                <a:latin typeface="Calibri"/>
                <a:cs typeface="Calibri"/>
              </a:rPr>
              <a:t>není </a:t>
            </a:r>
            <a:r>
              <a:rPr sz="3000" dirty="0">
                <a:latin typeface="Calibri"/>
                <a:cs typeface="Calibri"/>
              </a:rPr>
              <a:t>v </a:t>
            </a:r>
            <a:r>
              <a:rPr sz="3000" spc="-5" dirty="0">
                <a:latin typeface="Calibri"/>
                <a:cs typeface="Calibri"/>
              </a:rPr>
              <a:t>souladu se </a:t>
            </a:r>
            <a:r>
              <a:rPr sz="3000" spc="-20" dirty="0">
                <a:latin typeface="Calibri"/>
                <a:cs typeface="Calibri"/>
              </a:rPr>
              <a:t>schvalovanými </a:t>
            </a:r>
            <a:r>
              <a:rPr sz="3000" spc="-665" dirty="0">
                <a:latin typeface="Calibri"/>
                <a:cs typeface="Calibri"/>
              </a:rPr>
              <a:t> </a:t>
            </a:r>
            <a:r>
              <a:rPr sz="3000" spc="-5" dirty="0">
                <a:latin typeface="Calibri"/>
                <a:cs typeface="Calibri"/>
              </a:rPr>
              <a:t>sociálními</a:t>
            </a:r>
            <a:r>
              <a:rPr sz="3000" spc="-20" dirty="0">
                <a:latin typeface="Calibri"/>
                <a:cs typeface="Calibri"/>
              </a:rPr>
              <a:t> </a:t>
            </a:r>
            <a:r>
              <a:rPr sz="3000" spc="-40" dirty="0">
                <a:latin typeface="Calibri"/>
                <a:cs typeface="Calibri"/>
              </a:rPr>
              <a:t>pravidly.</a:t>
            </a:r>
            <a:endParaRPr sz="3000">
              <a:latin typeface="Calibri"/>
              <a:cs typeface="Calibri"/>
            </a:endParaRPr>
          </a:p>
          <a:p>
            <a:pPr>
              <a:spcBef>
                <a:spcPts val="25"/>
              </a:spcBef>
              <a:buFont typeface="Arial"/>
              <a:buChar char="•"/>
            </a:pPr>
            <a:endParaRPr sz="2950">
              <a:latin typeface="Calibri"/>
              <a:cs typeface="Calibri"/>
            </a:endParaRPr>
          </a:p>
          <a:p>
            <a:pPr marL="355600" indent="-343535">
              <a:buFont typeface="Arial"/>
              <a:buChar char="•"/>
              <a:tabLst>
                <a:tab pos="355600" algn="l"/>
                <a:tab pos="356235" algn="l"/>
              </a:tabLst>
            </a:pPr>
            <a:r>
              <a:rPr sz="3000" spc="-20" dirty="0">
                <a:latin typeface="Calibri"/>
                <a:cs typeface="Calibri"/>
              </a:rPr>
              <a:t>Vyhledávání</a:t>
            </a:r>
            <a:r>
              <a:rPr sz="3000" spc="-10" dirty="0">
                <a:latin typeface="Calibri"/>
                <a:cs typeface="Calibri"/>
              </a:rPr>
              <a:t> </a:t>
            </a:r>
            <a:r>
              <a:rPr sz="3000" spc="-15" dirty="0">
                <a:latin typeface="Calibri"/>
                <a:cs typeface="Calibri"/>
              </a:rPr>
              <a:t>záliby</a:t>
            </a:r>
            <a:r>
              <a:rPr sz="3000" dirty="0">
                <a:latin typeface="Calibri"/>
                <a:cs typeface="Calibri"/>
              </a:rPr>
              <a:t> v</a:t>
            </a:r>
            <a:r>
              <a:rPr sz="3000" spc="-15" dirty="0">
                <a:latin typeface="Calibri"/>
                <a:cs typeface="Calibri"/>
              </a:rPr>
              <a:t> ubližování</a:t>
            </a:r>
            <a:r>
              <a:rPr sz="3000" spc="5" dirty="0">
                <a:latin typeface="Calibri"/>
                <a:cs typeface="Calibri"/>
              </a:rPr>
              <a:t> </a:t>
            </a:r>
            <a:r>
              <a:rPr sz="3000" spc="-20" dirty="0">
                <a:latin typeface="Calibri"/>
                <a:cs typeface="Calibri"/>
              </a:rPr>
              <a:t>jiným</a:t>
            </a:r>
            <a:r>
              <a:rPr sz="3000" dirty="0">
                <a:latin typeface="Calibri"/>
                <a:cs typeface="Calibri"/>
              </a:rPr>
              <a:t> </a:t>
            </a:r>
            <a:r>
              <a:rPr sz="3000" spc="-5" dirty="0">
                <a:latin typeface="Calibri"/>
                <a:cs typeface="Calibri"/>
              </a:rPr>
              <a:t>lidem</a:t>
            </a:r>
            <a:endParaRPr sz="3000">
              <a:latin typeface="Calibri"/>
              <a:cs typeface="Calibri"/>
            </a:endParaRPr>
          </a:p>
          <a:p>
            <a:pPr marL="12700" marR="210820">
              <a:lnSpc>
                <a:spcPct val="80000"/>
              </a:lnSpc>
              <a:spcBef>
                <a:spcPts val="720"/>
              </a:spcBef>
            </a:pPr>
            <a:r>
              <a:rPr sz="3000" dirty="0">
                <a:latin typeface="Calibri"/>
                <a:cs typeface="Calibri"/>
              </a:rPr>
              <a:t>- v </a:t>
            </a:r>
            <a:r>
              <a:rPr sz="3000" spc="-15" dirty="0">
                <a:latin typeface="Calibri"/>
                <a:cs typeface="Calibri"/>
              </a:rPr>
              <a:t>tomto </a:t>
            </a:r>
            <a:r>
              <a:rPr sz="3000" spc="-5" dirty="0">
                <a:latin typeface="Calibri"/>
                <a:cs typeface="Calibri"/>
              </a:rPr>
              <a:t>případě je agrese </a:t>
            </a:r>
            <a:r>
              <a:rPr sz="3000" spc="-25" dirty="0">
                <a:latin typeface="Calibri"/>
                <a:cs typeface="Calibri"/>
              </a:rPr>
              <a:t>zdrojem </a:t>
            </a:r>
            <a:r>
              <a:rPr sz="3000" spc="-10" dirty="0">
                <a:latin typeface="Calibri"/>
                <a:cs typeface="Calibri"/>
              </a:rPr>
              <a:t>potěšení, </a:t>
            </a:r>
            <a:r>
              <a:rPr sz="3000" spc="-5" dirty="0">
                <a:latin typeface="Calibri"/>
                <a:cs typeface="Calibri"/>
              </a:rPr>
              <a:t> </a:t>
            </a:r>
            <a:r>
              <a:rPr sz="3000" spc="-15" dirty="0">
                <a:latin typeface="Calibri"/>
                <a:cs typeface="Calibri"/>
              </a:rPr>
              <a:t>uspokojení </a:t>
            </a:r>
            <a:r>
              <a:rPr sz="3000" spc="-40" dirty="0">
                <a:latin typeface="Calibri"/>
                <a:cs typeface="Calibri"/>
              </a:rPr>
              <a:t>ze </a:t>
            </a:r>
            <a:r>
              <a:rPr sz="3000" spc="-5" dirty="0">
                <a:latin typeface="Calibri"/>
                <a:cs typeface="Calibri"/>
              </a:rPr>
              <a:t>sebe sama, je </a:t>
            </a:r>
            <a:r>
              <a:rPr sz="3000" spc="-15" dirty="0">
                <a:latin typeface="Calibri"/>
                <a:cs typeface="Calibri"/>
              </a:rPr>
              <a:t>to </a:t>
            </a:r>
            <a:r>
              <a:rPr sz="3000" spc="-10" dirty="0">
                <a:latin typeface="Calibri"/>
                <a:cs typeface="Calibri"/>
              </a:rPr>
              <a:t>legrace, agresivní </a:t>
            </a:r>
            <a:r>
              <a:rPr sz="3000" spc="-665" dirty="0">
                <a:latin typeface="Calibri"/>
                <a:cs typeface="Calibri"/>
              </a:rPr>
              <a:t> </a:t>
            </a:r>
            <a:r>
              <a:rPr sz="3000" spc="-10" dirty="0">
                <a:latin typeface="Calibri"/>
                <a:cs typeface="Calibri"/>
              </a:rPr>
              <a:t>veselí</a:t>
            </a:r>
            <a:r>
              <a:rPr sz="3000" spc="-15" dirty="0">
                <a:latin typeface="Calibri"/>
                <a:cs typeface="Calibri"/>
              </a:rPr>
              <a:t> </a:t>
            </a:r>
            <a:r>
              <a:rPr sz="3000" dirty="0">
                <a:latin typeface="Calibri"/>
                <a:cs typeface="Calibri"/>
              </a:rPr>
              <a:t>a</a:t>
            </a:r>
            <a:r>
              <a:rPr sz="3000" spc="-5" dirty="0">
                <a:latin typeface="Calibri"/>
                <a:cs typeface="Calibri"/>
              </a:rPr>
              <a:t> </a:t>
            </a:r>
            <a:r>
              <a:rPr sz="3000" spc="-15" dirty="0">
                <a:latin typeface="Calibri"/>
                <a:cs typeface="Calibri"/>
              </a:rPr>
              <a:t>bujarost.</a:t>
            </a:r>
            <a:endParaRPr sz="3000">
              <a:latin typeface="Calibri"/>
              <a:cs typeface="Calibri"/>
            </a:endParaRPr>
          </a:p>
        </p:txBody>
      </p:sp>
    </p:spTree>
    <p:extLst>
      <p:ext uri="{BB962C8B-B14F-4D97-AF65-F5344CB8AC3E}">
        <p14:creationId xmlns:p14="http://schemas.microsoft.com/office/powerpoint/2010/main" val="739172944"/>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81200" y="333965"/>
            <a:ext cx="8229600" cy="731611"/>
          </a:xfrm>
          <a:prstGeom prst="rect">
            <a:avLst/>
          </a:prstGeom>
          <a:solidFill>
            <a:srgbClr val="D9D9D9"/>
          </a:solidFill>
        </p:spPr>
        <p:txBody>
          <a:bodyPr vert="horz" wrap="square" lIns="0" tIns="53975" rIns="0" bIns="0" rtlCol="0" anchor="ctr">
            <a:spAutoFit/>
          </a:bodyPr>
          <a:lstStyle/>
          <a:p>
            <a:pPr marL="840105">
              <a:lnSpc>
                <a:spcPct val="100000"/>
              </a:lnSpc>
              <a:spcBef>
                <a:spcPts val="425"/>
              </a:spcBef>
            </a:pPr>
            <a:r>
              <a:rPr sz="4400" u="sng" spc="-10" dirty="0">
                <a:uFill>
                  <a:solidFill>
                    <a:srgbClr val="000000"/>
                  </a:solidFill>
                </a:uFill>
              </a:rPr>
              <a:t>Agresivní,</a:t>
            </a:r>
            <a:r>
              <a:rPr sz="4400" u="sng" spc="-45" dirty="0">
                <a:uFill>
                  <a:solidFill>
                    <a:srgbClr val="000000"/>
                  </a:solidFill>
                </a:uFill>
              </a:rPr>
              <a:t> </a:t>
            </a:r>
            <a:r>
              <a:rPr sz="4400" u="sng" spc="-20" dirty="0">
                <a:uFill>
                  <a:solidFill>
                    <a:srgbClr val="000000"/>
                  </a:solidFill>
                </a:uFill>
              </a:rPr>
              <a:t>nepřátelský</a:t>
            </a:r>
            <a:r>
              <a:rPr sz="4400" u="sng" spc="-50" dirty="0">
                <a:uFill>
                  <a:solidFill>
                    <a:srgbClr val="000000"/>
                  </a:solidFill>
                </a:uFill>
              </a:rPr>
              <a:t> </a:t>
            </a:r>
            <a:r>
              <a:rPr sz="4400" u="sng" spc="-5" dirty="0">
                <a:uFill>
                  <a:solidFill>
                    <a:srgbClr val="000000"/>
                  </a:solidFill>
                </a:uFill>
              </a:rPr>
              <a:t>klient</a:t>
            </a:r>
            <a:endParaRPr sz="4400"/>
          </a:p>
        </p:txBody>
      </p:sp>
      <p:sp>
        <p:nvSpPr>
          <p:cNvPr id="3" name="object 3"/>
          <p:cNvSpPr/>
          <p:nvPr/>
        </p:nvSpPr>
        <p:spPr>
          <a:xfrm>
            <a:off x="1981200" y="1600200"/>
            <a:ext cx="8229600" cy="4526280"/>
          </a:xfrm>
          <a:custGeom>
            <a:avLst/>
            <a:gdLst/>
            <a:ahLst/>
            <a:cxnLst/>
            <a:rect l="l" t="t" r="r" b="b"/>
            <a:pathLst>
              <a:path w="8229600" h="4526280">
                <a:moveTo>
                  <a:pt x="8229600" y="0"/>
                </a:moveTo>
                <a:lnTo>
                  <a:pt x="0" y="0"/>
                </a:lnTo>
                <a:lnTo>
                  <a:pt x="0" y="4526280"/>
                </a:lnTo>
                <a:lnTo>
                  <a:pt x="8229600" y="4526280"/>
                </a:lnTo>
                <a:lnTo>
                  <a:pt x="8229600" y="0"/>
                </a:lnTo>
                <a:close/>
              </a:path>
            </a:pathLst>
          </a:custGeom>
          <a:solidFill>
            <a:srgbClr val="F1F1F1"/>
          </a:solidFill>
        </p:spPr>
        <p:txBody>
          <a:bodyPr wrap="square" lIns="0" tIns="0" rIns="0" bIns="0" rtlCol="0"/>
          <a:lstStyle/>
          <a:p>
            <a:endParaRPr/>
          </a:p>
        </p:txBody>
      </p:sp>
      <p:sp>
        <p:nvSpPr>
          <p:cNvPr id="4" name="object 4"/>
          <p:cNvSpPr txBox="1"/>
          <p:nvPr/>
        </p:nvSpPr>
        <p:spPr>
          <a:xfrm>
            <a:off x="2059940" y="1559179"/>
            <a:ext cx="7780020" cy="4220845"/>
          </a:xfrm>
          <a:prstGeom prst="rect">
            <a:avLst/>
          </a:prstGeom>
        </p:spPr>
        <p:txBody>
          <a:bodyPr vert="horz" wrap="square" lIns="0" tIns="13335" rIns="0" bIns="0" rtlCol="0">
            <a:spAutoFit/>
          </a:bodyPr>
          <a:lstStyle/>
          <a:p>
            <a:pPr marL="355600" indent="-343535">
              <a:lnSpc>
                <a:spcPts val="3650"/>
              </a:lnSpc>
              <a:spcBef>
                <a:spcPts val="105"/>
              </a:spcBef>
              <a:buFont typeface="Arial"/>
              <a:buChar char="•"/>
              <a:tabLst>
                <a:tab pos="355600" algn="l"/>
                <a:tab pos="356235" algn="l"/>
              </a:tabLst>
            </a:pPr>
            <a:r>
              <a:rPr sz="3200" spc="-5" dirty="0">
                <a:latin typeface="Calibri"/>
                <a:cs typeface="Calibri"/>
              </a:rPr>
              <a:t>Hádá</a:t>
            </a:r>
            <a:r>
              <a:rPr sz="3200" spc="10" dirty="0">
                <a:latin typeface="Calibri"/>
                <a:cs typeface="Calibri"/>
              </a:rPr>
              <a:t> </a:t>
            </a:r>
            <a:r>
              <a:rPr sz="3200" spc="-5" dirty="0">
                <a:latin typeface="Calibri"/>
                <a:cs typeface="Calibri"/>
              </a:rPr>
              <a:t>se,</a:t>
            </a:r>
            <a:r>
              <a:rPr sz="3200" spc="-20" dirty="0">
                <a:latin typeface="Calibri"/>
                <a:cs typeface="Calibri"/>
              </a:rPr>
              <a:t> </a:t>
            </a:r>
            <a:r>
              <a:rPr sz="3200" spc="-10" dirty="0">
                <a:latin typeface="Calibri"/>
                <a:cs typeface="Calibri"/>
              </a:rPr>
              <a:t>diskutuje,</a:t>
            </a:r>
            <a:r>
              <a:rPr sz="3200" spc="10" dirty="0">
                <a:latin typeface="Calibri"/>
                <a:cs typeface="Calibri"/>
              </a:rPr>
              <a:t> </a:t>
            </a:r>
            <a:r>
              <a:rPr sz="3200" spc="-10" dirty="0">
                <a:latin typeface="Calibri"/>
                <a:cs typeface="Calibri"/>
              </a:rPr>
              <a:t>nespolupracuje,</a:t>
            </a:r>
            <a:r>
              <a:rPr sz="3200" spc="5" dirty="0">
                <a:latin typeface="Calibri"/>
                <a:cs typeface="Calibri"/>
              </a:rPr>
              <a:t> </a:t>
            </a:r>
            <a:r>
              <a:rPr sz="3200" spc="-5" dirty="0">
                <a:latin typeface="Calibri"/>
                <a:cs typeface="Calibri"/>
              </a:rPr>
              <a:t>není</a:t>
            </a:r>
            <a:endParaRPr sz="3200">
              <a:latin typeface="Calibri"/>
              <a:cs typeface="Calibri"/>
            </a:endParaRPr>
          </a:p>
          <a:p>
            <a:pPr marL="355600" marR="5080">
              <a:lnSpc>
                <a:spcPts val="3460"/>
              </a:lnSpc>
              <a:spcBef>
                <a:spcPts val="235"/>
              </a:spcBef>
            </a:pPr>
            <a:r>
              <a:rPr sz="3200" dirty="0">
                <a:latin typeface="Calibri"/>
                <a:cs typeface="Calibri"/>
              </a:rPr>
              <a:t>s</a:t>
            </a:r>
            <a:r>
              <a:rPr sz="3200" spc="-5" dirty="0">
                <a:latin typeface="Calibri"/>
                <a:cs typeface="Calibri"/>
              </a:rPr>
              <a:t> ničím</a:t>
            </a:r>
            <a:r>
              <a:rPr sz="3200" spc="10" dirty="0">
                <a:latin typeface="Calibri"/>
                <a:cs typeface="Calibri"/>
              </a:rPr>
              <a:t> </a:t>
            </a:r>
            <a:r>
              <a:rPr sz="3200" spc="-20" dirty="0">
                <a:latin typeface="Calibri"/>
                <a:cs typeface="Calibri"/>
              </a:rPr>
              <a:t>spokojen,</a:t>
            </a:r>
            <a:r>
              <a:rPr sz="3200" spc="-5" dirty="0">
                <a:latin typeface="Calibri"/>
                <a:cs typeface="Calibri"/>
              </a:rPr>
              <a:t> </a:t>
            </a:r>
            <a:r>
              <a:rPr sz="3200" spc="-10" dirty="0">
                <a:latin typeface="Calibri"/>
                <a:cs typeface="Calibri"/>
              </a:rPr>
              <a:t>zveličuje</a:t>
            </a:r>
            <a:r>
              <a:rPr sz="3200" spc="-5" dirty="0">
                <a:latin typeface="Calibri"/>
                <a:cs typeface="Calibri"/>
              </a:rPr>
              <a:t> </a:t>
            </a:r>
            <a:r>
              <a:rPr sz="3200" spc="-30" dirty="0">
                <a:latin typeface="Calibri"/>
                <a:cs typeface="Calibri"/>
              </a:rPr>
              <a:t>veškeré </a:t>
            </a:r>
            <a:r>
              <a:rPr sz="3200" spc="-40" dirty="0">
                <a:latin typeface="Calibri"/>
                <a:cs typeface="Calibri"/>
              </a:rPr>
              <a:t>problémy. </a:t>
            </a:r>
            <a:r>
              <a:rPr sz="3200" spc="-705" dirty="0">
                <a:latin typeface="Calibri"/>
                <a:cs typeface="Calibri"/>
              </a:rPr>
              <a:t> </a:t>
            </a:r>
            <a:r>
              <a:rPr sz="3200" b="1" spc="-20" dirty="0">
                <a:latin typeface="Calibri"/>
                <a:cs typeface="Calibri"/>
              </a:rPr>
              <a:t>Může </a:t>
            </a:r>
            <a:r>
              <a:rPr sz="3200" b="1" spc="-15" dirty="0">
                <a:latin typeface="Calibri"/>
                <a:cs typeface="Calibri"/>
              </a:rPr>
              <a:t>projevovat </a:t>
            </a:r>
            <a:r>
              <a:rPr sz="3200" b="1" spc="-10" dirty="0">
                <a:latin typeface="Calibri"/>
                <a:cs typeface="Calibri"/>
              </a:rPr>
              <a:t>nespokojenost, </a:t>
            </a:r>
            <a:r>
              <a:rPr sz="3200" b="1" spc="-45" dirty="0">
                <a:latin typeface="Calibri"/>
                <a:cs typeface="Calibri"/>
              </a:rPr>
              <a:t>hněv, </a:t>
            </a:r>
            <a:r>
              <a:rPr sz="3200" b="1" spc="-40" dirty="0">
                <a:latin typeface="Calibri"/>
                <a:cs typeface="Calibri"/>
              </a:rPr>
              <a:t> </a:t>
            </a:r>
            <a:r>
              <a:rPr sz="3200" b="1" spc="-10" dirty="0">
                <a:latin typeface="Calibri"/>
                <a:cs typeface="Calibri"/>
              </a:rPr>
              <a:t>vyjadřovat</a:t>
            </a:r>
            <a:r>
              <a:rPr sz="3200" b="1" spc="-50" dirty="0">
                <a:latin typeface="Calibri"/>
                <a:cs typeface="Calibri"/>
              </a:rPr>
              <a:t> </a:t>
            </a:r>
            <a:r>
              <a:rPr sz="3200" b="1" spc="-5" dirty="0">
                <a:latin typeface="Calibri"/>
                <a:cs typeface="Calibri"/>
              </a:rPr>
              <a:t>kritiku,</a:t>
            </a:r>
            <a:r>
              <a:rPr sz="3200" b="1" spc="-25" dirty="0">
                <a:latin typeface="Calibri"/>
                <a:cs typeface="Calibri"/>
              </a:rPr>
              <a:t> </a:t>
            </a:r>
            <a:r>
              <a:rPr sz="3200" spc="-10" dirty="0">
                <a:latin typeface="Calibri"/>
                <a:cs typeface="Calibri"/>
              </a:rPr>
              <a:t>obviňovat</a:t>
            </a:r>
            <a:r>
              <a:rPr sz="3200" spc="-5" dirty="0">
                <a:latin typeface="Calibri"/>
                <a:cs typeface="Calibri"/>
              </a:rPr>
              <a:t> </a:t>
            </a:r>
            <a:r>
              <a:rPr sz="3200" spc="-15" dirty="0">
                <a:latin typeface="Calibri"/>
                <a:cs typeface="Calibri"/>
              </a:rPr>
              <a:t>pracovníka.</a:t>
            </a:r>
            <a:endParaRPr sz="3200">
              <a:latin typeface="Calibri"/>
              <a:cs typeface="Calibri"/>
            </a:endParaRPr>
          </a:p>
          <a:p>
            <a:pPr>
              <a:spcBef>
                <a:spcPts val="55"/>
              </a:spcBef>
            </a:pPr>
            <a:endParaRPr sz="4000">
              <a:latin typeface="Calibri"/>
              <a:cs typeface="Calibri"/>
            </a:endParaRPr>
          </a:p>
          <a:p>
            <a:pPr marL="355600" marR="556895" indent="-343535">
              <a:lnSpc>
                <a:spcPct val="90000"/>
              </a:lnSpc>
              <a:buFont typeface="Arial"/>
              <a:buChar char="•"/>
              <a:tabLst>
                <a:tab pos="355600" algn="l"/>
                <a:tab pos="356235" algn="l"/>
              </a:tabLst>
            </a:pPr>
            <a:r>
              <a:rPr sz="3200" b="1" spc="-5" dirty="0">
                <a:latin typeface="Calibri"/>
                <a:cs typeface="Calibri"/>
              </a:rPr>
              <a:t>Přístup</a:t>
            </a:r>
            <a:r>
              <a:rPr sz="3200" b="1" spc="-40" dirty="0">
                <a:latin typeface="Calibri"/>
                <a:cs typeface="Calibri"/>
              </a:rPr>
              <a:t> </a:t>
            </a:r>
            <a:r>
              <a:rPr sz="3200" b="1" spc="-45" dirty="0">
                <a:latin typeface="Calibri"/>
                <a:cs typeface="Calibri"/>
              </a:rPr>
              <a:t>ke</a:t>
            </a:r>
            <a:r>
              <a:rPr sz="3200" b="1" dirty="0">
                <a:latin typeface="Calibri"/>
                <a:cs typeface="Calibri"/>
              </a:rPr>
              <a:t> </a:t>
            </a:r>
            <a:r>
              <a:rPr sz="3200" b="1" spc="-10" dirty="0">
                <a:latin typeface="Calibri"/>
                <a:cs typeface="Calibri"/>
              </a:rPr>
              <a:t>klientovi:</a:t>
            </a:r>
            <a:r>
              <a:rPr sz="3200" b="1" spc="-5" dirty="0">
                <a:latin typeface="Calibri"/>
                <a:cs typeface="Calibri"/>
              </a:rPr>
              <a:t> </a:t>
            </a:r>
            <a:r>
              <a:rPr sz="3200" spc="-15" dirty="0">
                <a:latin typeface="Calibri"/>
                <a:cs typeface="Calibri"/>
              </a:rPr>
              <a:t>pracovník</a:t>
            </a:r>
            <a:r>
              <a:rPr sz="3200" spc="-10" dirty="0">
                <a:latin typeface="Calibri"/>
                <a:cs typeface="Calibri"/>
              </a:rPr>
              <a:t> by</a:t>
            </a:r>
            <a:r>
              <a:rPr sz="3200" spc="5" dirty="0">
                <a:latin typeface="Calibri"/>
                <a:cs typeface="Calibri"/>
              </a:rPr>
              <a:t> </a:t>
            </a:r>
            <a:r>
              <a:rPr sz="3200" dirty="0">
                <a:latin typeface="Calibri"/>
                <a:cs typeface="Calibri"/>
              </a:rPr>
              <a:t>měl</a:t>
            </a:r>
            <a:r>
              <a:rPr sz="3200" spc="-15" dirty="0">
                <a:latin typeface="Calibri"/>
                <a:cs typeface="Calibri"/>
              </a:rPr>
              <a:t> </a:t>
            </a:r>
            <a:r>
              <a:rPr sz="3200" spc="-5" dirty="0">
                <a:latin typeface="Calibri"/>
                <a:cs typeface="Calibri"/>
              </a:rPr>
              <a:t>být </a:t>
            </a:r>
            <a:r>
              <a:rPr sz="3200" spc="-705" dirty="0">
                <a:latin typeface="Calibri"/>
                <a:cs typeface="Calibri"/>
              </a:rPr>
              <a:t> </a:t>
            </a:r>
            <a:r>
              <a:rPr sz="3200" spc="-25" dirty="0">
                <a:latin typeface="Calibri"/>
                <a:cs typeface="Calibri"/>
              </a:rPr>
              <a:t>trpělivý.</a:t>
            </a:r>
            <a:r>
              <a:rPr sz="3200" dirty="0">
                <a:latin typeface="Calibri"/>
                <a:cs typeface="Calibri"/>
              </a:rPr>
              <a:t> </a:t>
            </a:r>
            <a:r>
              <a:rPr sz="3200" spc="-5" dirty="0">
                <a:latin typeface="Calibri"/>
                <a:cs typeface="Calibri"/>
              </a:rPr>
              <a:t>Objevit </a:t>
            </a:r>
            <a:r>
              <a:rPr sz="3200" spc="-30" dirty="0">
                <a:latin typeface="Calibri"/>
                <a:cs typeface="Calibri"/>
              </a:rPr>
              <a:t>zdroj</a:t>
            </a:r>
            <a:r>
              <a:rPr sz="3200" spc="-10" dirty="0">
                <a:latin typeface="Calibri"/>
                <a:cs typeface="Calibri"/>
              </a:rPr>
              <a:t> </a:t>
            </a:r>
            <a:r>
              <a:rPr sz="3200" spc="-15" dirty="0">
                <a:latin typeface="Calibri"/>
                <a:cs typeface="Calibri"/>
              </a:rPr>
              <a:t>nepřátelství,</a:t>
            </a:r>
            <a:r>
              <a:rPr sz="3200" spc="-5" dirty="0">
                <a:latin typeface="Calibri"/>
                <a:cs typeface="Calibri"/>
              </a:rPr>
              <a:t> </a:t>
            </a:r>
            <a:r>
              <a:rPr sz="3200" dirty="0">
                <a:latin typeface="Calibri"/>
                <a:cs typeface="Calibri"/>
              </a:rPr>
              <a:t>a</a:t>
            </a:r>
            <a:r>
              <a:rPr sz="3200" spc="5" dirty="0">
                <a:latin typeface="Calibri"/>
                <a:cs typeface="Calibri"/>
              </a:rPr>
              <a:t> </a:t>
            </a:r>
            <a:r>
              <a:rPr sz="3200" spc="-5" dirty="0">
                <a:latin typeface="Calibri"/>
                <a:cs typeface="Calibri"/>
              </a:rPr>
              <a:t>najít </a:t>
            </a:r>
            <a:r>
              <a:rPr sz="3200" dirty="0">
                <a:latin typeface="Calibri"/>
                <a:cs typeface="Calibri"/>
              </a:rPr>
              <a:t> </a:t>
            </a:r>
            <a:r>
              <a:rPr sz="3200" spc="-10" dirty="0">
                <a:latin typeface="Calibri"/>
                <a:cs typeface="Calibri"/>
              </a:rPr>
              <a:t>cestu</a:t>
            </a:r>
            <a:r>
              <a:rPr sz="3200" spc="-5" dirty="0">
                <a:latin typeface="Calibri"/>
                <a:cs typeface="Calibri"/>
              </a:rPr>
              <a:t> </a:t>
            </a:r>
            <a:r>
              <a:rPr sz="3200" dirty="0">
                <a:latin typeface="Calibri"/>
                <a:cs typeface="Calibri"/>
              </a:rPr>
              <a:t>k</a:t>
            </a:r>
            <a:r>
              <a:rPr sz="3200" spc="-15" dirty="0">
                <a:latin typeface="Calibri"/>
                <a:cs typeface="Calibri"/>
              </a:rPr>
              <a:t> </a:t>
            </a:r>
            <a:r>
              <a:rPr sz="3200" spc="-10" dirty="0">
                <a:latin typeface="Calibri"/>
                <a:cs typeface="Calibri"/>
              </a:rPr>
              <a:t>řešení.</a:t>
            </a:r>
            <a:r>
              <a:rPr sz="3200" spc="-5" dirty="0">
                <a:latin typeface="Calibri"/>
                <a:cs typeface="Calibri"/>
              </a:rPr>
              <a:t> Snaha</a:t>
            </a:r>
            <a:r>
              <a:rPr sz="3200" spc="10" dirty="0">
                <a:latin typeface="Calibri"/>
                <a:cs typeface="Calibri"/>
              </a:rPr>
              <a:t> </a:t>
            </a:r>
            <a:r>
              <a:rPr sz="3200" spc="-10" dirty="0">
                <a:latin typeface="Calibri"/>
                <a:cs typeface="Calibri"/>
              </a:rPr>
              <a:t>vcítit</a:t>
            </a:r>
            <a:r>
              <a:rPr sz="3200" dirty="0">
                <a:latin typeface="Calibri"/>
                <a:cs typeface="Calibri"/>
              </a:rPr>
              <a:t> </a:t>
            </a:r>
            <a:r>
              <a:rPr sz="3200" spc="-5" dirty="0">
                <a:latin typeface="Calibri"/>
                <a:cs typeface="Calibri"/>
              </a:rPr>
              <a:t>se</a:t>
            </a:r>
            <a:r>
              <a:rPr sz="3200" dirty="0">
                <a:latin typeface="Calibri"/>
                <a:cs typeface="Calibri"/>
              </a:rPr>
              <a:t> </a:t>
            </a:r>
            <a:r>
              <a:rPr sz="3200" spc="-5" dirty="0">
                <a:latin typeface="Calibri"/>
                <a:cs typeface="Calibri"/>
              </a:rPr>
              <a:t>do situace </a:t>
            </a:r>
            <a:r>
              <a:rPr sz="3200" dirty="0">
                <a:latin typeface="Calibri"/>
                <a:cs typeface="Calibri"/>
              </a:rPr>
              <a:t> </a:t>
            </a:r>
            <a:r>
              <a:rPr sz="3200" spc="-10" dirty="0">
                <a:latin typeface="Calibri"/>
                <a:cs typeface="Calibri"/>
              </a:rPr>
              <a:t>klienta.</a:t>
            </a:r>
            <a:endParaRPr sz="3200">
              <a:latin typeface="Calibri"/>
              <a:cs typeface="Calibri"/>
            </a:endParaRPr>
          </a:p>
        </p:txBody>
      </p:sp>
    </p:spTree>
    <p:extLst>
      <p:ext uri="{BB962C8B-B14F-4D97-AF65-F5344CB8AC3E}">
        <p14:creationId xmlns:p14="http://schemas.microsoft.com/office/powerpoint/2010/main" val="3446144200"/>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81200" y="274320"/>
            <a:ext cx="8229600" cy="562610"/>
          </a:xfrm>
          <a:prstGeom prst="rect">
            <a:avLst/>
          </a:prstGeom>
          <a:solidFill>
            <a:srgbClr val="D9D9D9"/>
          </a:solidFill>
        </p:spPr>
        <p:txBody>
          <a:bodyPr vert="horz" wrap="square" lIns="0" tIns="0" rIns="0" bIns="0" rtlCol="0" anchor="ctr">
            <a:spAutoFit/>
          </a:bodyPr>
          <a:lstStyle/>
          <a:p>
            <a:pPr marL="1905" algn="ctr">
              <a:lnSpc>
                <a:spcPts val="4360"/>
              </a:lnSpc>
            </a:pPr>
            <a:r>
              <a:rPr sz="4000" u="sng" spc="-10" dirty="0">
                <a:uFill>
                  <a:solidFill>
                    <a:srgbClr val="000000"/>
                  </a:solidFill>
                </a:uFill>
              </a:rPr>
              <a:t>Manipulativní</a:t>
            </a:r>
            <a:r>
              <a:rPr sz="4000" u="sng" spc="30" dirty="0">
                <a:uFill>
                  <a:solidFill>
                    <a:srgbClr val="000000"/>
                  </a:solidFill>
                </a:uFill>
              </a:rPr>
              <a:t> </a:t>
            </a:r>
            <a:r>
              <a:rPr sz="4000" u="sng" spc="-10" dirty="0">
                <a:uFill>
                  <a:solidFill>
                    <a:srgbClr val="000000"/>
                  </a:solidFill>
                </a:uFill>
              </a:rPr>
              <a:t>klient</a:t>
            </a:r>
            <a:endParaRPr sz="4000"/>
          </a:p>
        </p:txBody>
      </p:sp>
      <p:sp>
        <p:nvSpPr>
          <p:cNvPr id="3" name="object 3"/>
          <p:cNvSpPr/>
          <p:nvPr/>
        </p:nvSpPr>
        <p:spPr>
          <a:xfrm>
            <a:off x="1981200" y="981455"/>
            <a:ext cx="8229600" cy="5615940"/>
          </a:xfrm>
          <a:custGeom>
            <a:avLst/>
            <a:gdLst/>
            <a:ahLst/>
            <a:cxnLst/>
            <a:rect l="l" t="t" r="r" b="b"/>
            <a:pathLst>
              <a:path w="8229600" h="5615940">
                <a:moveTo>
                  <a:pt x="8229600" y="0"/>
                </a:moveTo>
                <a:lnTo>
                  <a:pt x="0" y="0"/>
                </a:lnTo>
                <a:lnTo>
                  <a:pt x="0" y="5615940"/>
                </a:lnTo>
                <a:lnTo>
                  <a:pt x="8229600" y="5615940"/>
                </a:lnTo>
                <a:lnTo>
                  <a:pt x="8229600" y="0"/>
                </a:lnTo>
                <a:close/>
              </a:path>
            </a:pathLst>
          </a:custGeom>
          <a:solidFill>
            <a:srgbClr val="F1F1F1"/>
          </a:solidFill>
        </p:spPr>
        <p:txBody>
          <a:bodyPr wrap="square" lIns="0" tIns="0" rIns="0" bIns="0" rtlCol="0"/>
          <a:lstStyle/>
          <a:p>
            <a:endParaRPr/>
          </a:p>
        </p:txBody>
      </p:sp>
      <p:sp>
        <p:nvSpPr>
          <p:cNvPr id="4" name="object 4"/>
          <p:cNvSpPr txBox="1"/>
          <p:nvPr/>
        </p:nvSpPr>
        <p:spPr>
          <a:xfrm>
            <a:off x="2059941" y="1329691"/>
            <a:ext cx="7694295" cy="5128895"/>
          </a:xfrm>
          <a:prstGeom prst="rect">
            <a:avLst/>
          </a:prstGeom>
        </p:spPr>
        <p:txBody>
          <a:bodyPr vert="horz" wrap="square" lIns="0" tIns="94615" rIns="0" bIns="0" rtlCol="0">
            <a:spAutoFit/>
          </a:bodyPr>
          <a:lstStyle/>
          <a:p>
            <a:pPr marL="355600" marR="5080" indent="-343535">
              <a:lnSpc>
                <a:spcPct val="80000"/>
              </a:lnSpc>
              <a:spcBef>
                <a:spcPts val="745"/>
              </a:spcBef>
              <a:buFont typeface="Arial"/>
              <a:buChar char="•"/>
              <a:tabLst>
                <a:tab pos="355600" algn="l"/>
                <a:tab pos="356235" algn="l"/>
              </a:tabLst>
            </a:pPr>
            <a:r>
              <a:rPr sz="2700" spc="-5" dirty="0">
                <a:latin typeface="Calibri"/>
                <a:cs typeface="Calibri"/>
              </a:rPr>
              <a:t>Snaží</a:t>
            </a:r>
            <a:r>
              <a:rPr sz="2700" dirty="0">
                <a:latin typeface="Calibri"/>
                <a:cs typeface="Calibri"/>
              </a:rPr>
              <a:t> </a:t>
            </a:r>
            <a:r>
              <a:rPr sz="2700" spc="-5" dirty="0">
                <a:latin typeface="Calibri"/>
                <a:cs typeface="Calibri"/>
              </a:rPr>
              <a:t>se</a:t>
            </a:r>
            <a:r>
              <a:rPr sz="2700" spc="-10" dirty="0">
                <a:latin typeface="Calibri"/>
                <a:cs typeface="Calibri"/>
              </a:rPr>
              <a:t> různými</a:t>
            </a:r>
            <a:r>
              <a:rPr sz="2700" spc="5" dirty="0">
                <a:latin typeface="Calibri"/>
                <a:cs typeface="Calibri"/>
              </a:rPr>
              <a:t> </a:t>
            </a:r>
            <a:r>
              <a:rPr sz="2700" spc="-20" dirty="0">
                <a:latin typeface="Calibri"/>
                <a:cs typeface="Calibri"/>
              </a:rPr>
              <a:t>prostředky</a:t>
            </a:r>
            <a:r>
              <a:rPr sz="2700" spc="10" dirty="0">
                <a:latin typeface="Calibri"/>
                <a:cs typeface="Calibri"/>
              </a:rPr>
              <a:t> </a:t>
            </a:r>
            <a:r>
              <a:rPr sz="2700" spc="-5" dirty="0">
                <a:latin typeface="Calibri"/>
                <a:cs typeface="Calibri"/>
              </a:rPr>
              <a:t>ovlivnit</a:t>
            </a:r>
            <a:r>
              <a:rPr sz="2700" spc="10" dirty="0">
                <a:latin typeface="Calibri"/>
                <a:cs typeface="Calibri"/>
              </a:rPr>
              <a:t> </a:t>
            </a:r>
            <a:r>
              <a:rPr sz="2700" spc="-5" dirty="0">
                <a:latin typeface="Calibri"/>
                <a:cs typeface="Calibri"/>
              </a:rPr>
              <a:t>pomáhajícího</a:t>
            </a:r>
            <a:r>
              <a:rPr sz="2700" spc="-25" dirty="0">
                <a:latin typeface="Calibri"/>
                <a:cs typeface="Calibri"/>
              </a:rPr>
              <a:t> </a:t>
            </a:r>
            <a:r>
              <a:rPr sz="2700" spc="-15" dirty="0">
                <a:latin typeface="Calibri"/>
                <a:cs typeface="Calibri"/>
              </a:rPr>
              <a:t>ve </a:t>
            </a:r>
            <a:r>
              <a:rPr sz="2700" spc="-595" dirty="0">
                <a:latin typeface="Calibri"/>
                <a:cs typeface="Calibri"/>
              </a:rPr>
              <a:t> </a:t>
            </a:r>
            <a:r>
              <a:rPr sz="2700" spc="-10" dirty="0">
                <a:latin typeface="Calibri"/>
                <a:cs typeface="Calibri"/>
              </a:rPr>
              <a:t>svůj</a:t>
            </a:r>
            <a:r>
              <a:rPr sz="2700" spc="-5" dirty="0">
                <a:latin typeface="Calibri"/>
                <a:cs typeface="Calibri"/>
              </a:rPr>
              <a:t> </a:t>
            </a:r>
            <a:r>
              <a:rPr sz="2700" spc="-15" dirty="0">
                <a:latin typeface="Calibri"/>
                <a:cs typeface="Calibri"/>
              </a:rPr>
              <a:t>prospěch,</a:t>
            </a:r>
            <a:r>
              <a:rPr sz="2700" spc="-20" dirty="0">
                <a:latin typeface="Calibri"/>
                <a:cs typeface="Calibri"/>
              </a:rPr>
              <a:t> </a:t>
            </a:r>
            <a:r>
              <a:rPr sz="2700" spc="-15" dirty="0">
                <a:latin typeface="Calibri"/>
                <a:cs typeface="Calibri"/>
              </a:rPr>
              <a:t>získat</a:t>
            </a:r>
            <a:r>
              <a:rPr sz="2700" spc="-35" dirty="0">
                <a:latin typeface="Calibri"/>
                <a:cs typeface="Calibri"/>
              </a:rPr>
              <a:t> </a:t>
            </a:r>
            <a:r>
              <a:rPr sz="2700" spc="-5" dirty="0">
                <a:latin typeface="Calibri"/>
                <a:cs typeface="Calibri"/>
              </a:rPr>
              <a:t>nad</a:t>
            </a:r>
            <a:r>
              <a:rPr sz="2700" spc="-15" dirty="0">
                <a:latin typeface="Calibri"/>
                <a:cs typeface="Calibri"/>
              </a:rPr>
              <a:t> </a:t>
            </a:r>
            <a:r>
              <a:rPr sz="2700" spc="-5" dirty="0">
                <a:latin typeface="Calibri"/>
                <a:cs typeface="Calibri"/>
              </a:rPr>
              <a:t>ním nadvládu,</a:t>
            </a:r>
            <a:r>
              <a:rPr sz="2700" spc="-25" dirty="0">
                <a:latin typeface="Calibri"/>
                <a:cs typeface="Calibri"/>
              </a:rPr>
              <a:t> </a:t>
            </a:r>
            <a:r>
              <a:rPr sz="2700" spc="-5" dirty="0">
                <a:latin typeface="Calibri"/>
                <a:cs typeface="Calibri"/>
              </a:rPr>
              <a:t>sleduje</a:t>
            </a:r>
            <a:r>
              <a:rPr sz="2700" spc="-25" dirty="0">
                <a:latin typeface="Calibri"/>
                <a:cs typeface="Calibri"/>
              </a:rPr>
              <a:t> </a:t>
            </a:r>
            <a:r>
              <a:rPr sz="2700" dirty="0">
                <a:latin typeface="Calibri"/>
                <a:cs typeface="Calibri"/>
              </a:rPr>
              <a:t>tím</a:t>
            </a:r>
            <a:endParaRPr sz="2700">
              <a:latin typeface="Calibri"/>
              <a:cs typeface="Calibri"/>
            </a:endParaRPr>
          </a:p>
          <a:p>
            <a:pPr marL="355600">
              <a:lnSpc>
                <a:spcPts val="2590"/>
              </a:lnSpc>
            </a:pPr>
            <a:r>
              <a:rPr sz="2700" spc="-5" dirty="0">
                <a:latin typeface="Calibri"/>
                <a:cs typeface="Calibri"/>
              </a:rPr>
              <a:t>různé</a:t>
            </a:r>
            <a:r>
              <a:rPr sz="2700" spc="-30" dirty="0">
                <a:latin typeface="Calibri"/>
                <a:cs typeface="Calibri"/>
              </a:rPr>
              <a:t> </a:t>
            </a:r>
            <a:r>
              <a:rPr sz="2700" dirty="0">
                <a:latin typeface="Calibri"/>
                <a:cs typeface="Calibri"/>
              </a:rPr>
              <a:t>výhody</a:t>
            </a:r>
            <a:r>
              <a:rPr sz="2700" spc="-25" dirty="0">
                <a:latin typeface="Calibri"/>
                <a:cs typeface="Calibri"/>
              </a:rPr>
              <a:t> pro</a:t>
            </a:r>
            <a:r>
              <a:rPr sz="2700" spc="-20" dirty="0">
                <a:latin typeface="Calibri"/>
                <a:cs typeface="Calibri"/>
              </a:rPr>
              <a:t> </a:t>
            </a:r>
            <a:r>
              <a:rPr sz="2700" spc="-5" dirty="0">
                <a:latin typeface="Calibri"/>
                <a:cs typeface="Calibri"/>
              </a:rPr>
              <a:t>sebe;</a:t>
            </a:r>
            <a:endParaRPr sz="2700">
              <a:latin typeface="Calibri"/>
              <a:cs typeface="Calibri"/>
            </a:endParaRPr>
          </a:p>
          <a:p>
            <a:pPr>
              <a:spcBef>
                <a:spcPts val="25"/>
              </a:spcBef>
            </a:pPr>
            <a:endParaRPr sz="3150">
              <a:latin typeface="Calibri"/>
              <a:cs typeface="Calibri"/>
            </a:endParaRPr>
          </a:p>
          <a:p>
            <a:pPr marL="355600" marR="332740" indent="-343535">
              <a:lnSpc>
                <a:spcPts val="2590"/>
              </a:lnSpc>
              <a:buFont typeface="Arial"/>
              <a:buChar char="•"/>
              <a:tabLst>
                <a:tab pos="355600" algn="l"/>
                <a:tab pos="356235" algn="l"/>
              </a:tabLst>
            </a:pPr>
            <a:r>
              <a:rPr sz="2700" b="1" spc="-15" dirty="0">
                <a:latin typeface="Calibri"/>
                <a:cs typeface="Calibri"/>
              </a:rPr>
              <a:t>Může</a:t>
            </a:r>
            <a:r>
              <a:rPr sz="2700" b="1" spc="-10" dirty="0">
                <a:latin typeface="Calibri"/>
                <a:cs typeface="Calibri"/>
              </a:rPr>
              <a:t> využívat</a:t>
            </a:r>
            <a:r>
              <a:rPr sz="2700" b="1" spc="-15" dirty="0">
                <a:latin typeface="Calibri"/>
                <a:cs typeface="Calibri"/>
              </a:rPr>
              <a:t> </a:t>
            </a:r>
            <a:r>
              <a:rPr sz="2700" b="1" dirty="0">
                <a:latin typeface="Calibri"/>
                <a:cs typeface="Calibri"/>
              </a:rPr>
              <a:t>klam, </a:t>
            </a:r>
            <a:r>
              <a:rPr sz="2700" b="1" spc="-10" dirty="0">
                <a:latin typeface="Calibri"/>
                <a:cs typeface="Calibri"/>
              </a:rPr>
              <a:t>přemlouvání,</a:t>
            </a:r>
            <a:r>
              <a:rPr sz="2700" b="1" spc="10" dirty="0">
                <a:latin typeface="Calibri"/>
                <a:cs typeface="Calibri"/>
              </a:rPr>
              <a:t> </a:t>
            </a:r>
            <a:r>
              <a:rPr sz="2700" b="1" spc="-10" dirty="0">
                <a:latin typeface="Calibri"/>
                <a:cs typeface="Calibri"/>
              </a:rPr>
              <a:t>svádění, </a:t>
            </a:r>
            <a:r>
              <a:rPr sz="2700" b="1" dirty="0">
                <a:latin typeface="Calibri"/>
                <a:cs typeface="Calibri"/>
              </a:rPr>
              <a:t>šarm, </a:t>
            </a:r>
            <a:r>
              <a:rPr sz="2700" b="1" spc="-595" dirty="0">
                <a:latin typeface="Calibri"/>
                <a:cs typeface="Calibri"/>
              </a:rPr>
              <a:t> </a:t>
            </a:r>
            <a:r>
              <a:rPr sz="2700" b="1" spc="-10" dirty="0">
                <a:latin typeface="Calibri"/>
                <a:cs typeface="Calibri"/>
              </a:rPr>
              <a:t>obviňování,</a:t>
            </a:r>
            <a:r>
              <a:rPr sz="2700" b="1" spc="-5" dirty="0">
                <a:latin typeface="Calibri"/>
                <a:cs typeface="Calibri"/>
              </a:rPr>
              <a:t> </a:t>
            </a:r>
            <a:r>
              <a:rPr sz="2700" b="1" dirty="0">
                <a:latin typeface="Calibri"/>
                <a:cs typeface="Calibri"/>
              </a:rPr>
              <a:t>podplácení, </a:t>
            </a:r>
            <a:r>
              <a:rPr sz="2700" b="1" spc="-20" dirty="0">
                <a:latin typeface="Calibri"/>
                <a:cs typeface="Calibri"/>
              </a:rPr>
              <a:t>zaplavování</a:t>
            </a:r>
            <a:r>
              <a:rPr sz="2700" b="1" spc="15" dirty="0">
                <a:latin typeface="Calibri"/>
                <a:cs typeface="Calibri"/>
              </a:rPr>
              <a:t> </a:t>
            </a:r>
            <a:r>
              <a:rPr sz="2700" b="1" spc="-10" dirty="0">
                <a:latin typeface="Calibri"/>
                <a:cs typeface="Calibri"/>
              </a:rPr>
              <a:t>řečmi,</a:t>
            </a:r>
            <a:r>
              <a:rPr sz="2700" b="1" spc="5" dirty="0">
                <a:latin typeface="Calibri"/>
                <a:cs typeface="Calibri"/>
              </a:rPr>
              <a:t> </a:t>
            </a:r>
            <a:r>
              <a:rPr sz="2700" b="1" dirty="0">
                <a:latin typeface="Calibri"/>
                <a:cs typeface="Calibri"/>
              </a:rPr>
              <a:t>pláč, </a:t>
            </a:r>
            <a:r>
              <a:rPr sz="2700" b="1" spc="5" dirty="0">
                <a:solidFill>
                  <a:srgbClr val="006FC0"/>
                </a:solidFill>
                <a:latin typeface="Calibri"/>
                <a:cs typeface="Calibri"/>
              </a:rPr>
              <a:t> </a:t>
            </a:r>
            <a:r>
              <a:rPr sz="2700" b="1" u="sng" spc="-10" dirty="0">
                <a:solidFill>
                  <a:srgbClr val="006FC0"/>
                </a:solidFill>
                <a:uFill>
                  <a:solidFill>
                    <a:srgbClr val="006FC0"/>
                  </a:solidFill>
                </a:uFill>
                <a:latin typeface="Calibri"/>
                <a:cs typeface="Calibri"/>
              </a:rPr>
              <a:t>agresi</a:t>
            </a:r>
            <a:r>
              <a:rPr sz="2700" b="1" spc="-10" dirty="0">
                <a:latin typeface="Calibri"/>
                <a:cs typeface="Calibri"/>
              </a:rPr>
              <a:t>,</a:t>
            </a:r>
            <a:r>
              <a:rPr sz="2700" b="1" dirty="0">
                <a:latin typeface="Calibri"/>
                <a:cs typeface="Calibri"/>
              </a:rPr>
              <a:t> apod.</a:t>
            </a:r>
            <a:endParaRPr sz="2700">
              <a:latin typeface="Calibri"/>
              <a:cs typeface="Calibri"/>
            </a:endParaRPr>
          </a:p>
          <a:p>
            <a:pPr marL="355600" indent="-343535">
              <a:spcBef>
                <a:spcPts val="30"/>
              </a:spcBef>
              <a:buFont typeface="Arial"/>
              <a:buChar char="•"/>
              <a:tabLst>
                <a:tab pos="355600" algn="l"/>
                <a:tab pos="356235" algn="l"/>
              </a:tabLst>
            </a:pPr>
            <a:r>
              <a:rPr sz="2700" spc="-5" dirty="0">
                <a:latin typeface="Calibri"/>
                <a:cs typeface="Calibri"/>
              </a:rPr>
              <a:t>Klient</a:t>
            </a:r>
            <a:r>
              <a:rPr sz="2700" spc="-20" dirty="0">
                <a:latin typeface="Calibri"/>
                <a:cs typeface="Calibri"/>
              </a:rPr>
              <a:t> </a:t>
            </a:r>
            <a:r>
              <a:rPr sz="2700" spc="-5" dirty="0">
                <a:latin typeface="Calibri"/>
                <a:cs typeface="Calibri"/>
              </a:rPr>
              <a:t>nemá</a:t>
            </a:r>
            <a:r>
              <a:rPr sz="2700" spc="-10" dirty="0">
                <a:latin typeface="Calibri"/>
                <a:cs typeface="Calibri"/>
              </a:rPr>
              <a:t> </a:t>
            </a:r>
            <a:r>
              <a:rPr sz="2700" spc="-15" dirty="0">
                <a:latin typeface="Calibri"/>
                <a:cs typeface="Calibri"/>
              </a:rPr>
              <a:t>zájem</a:t>
            </a:r>
            <a:r>
              <a:rPr sz="2700" spc="-5" dirty="0">
                <a:latin typeface="Calibri"/>
                <a:cs typeface="Calibri"/>
              </a:rPr>
              <a:t> </a:t>
            </a:r>
            <a:r>
              <a:rPr sz="2700" dirty="0">
                <a:latin typeface="Calibri"/>
                <a:cs typeface="Calibri"/>
              </a:rPr>
              <a:t>o</a:t>
            </a:r>
            <a:r>
              <a:rPr sz="2700" spc="-10" dirty="0">
                <a:latin typeface="Calibri"/>
                <a:cs typeface="Calibri"/>
              </a:rPr>
              <a:t> </a:t>
            </a:r>
            <a:r>
              <a:rPr sz="2700" spc="-25" dirty="0">
                <a:latin typeface="Calibri"/>
                <a:cs typeface="Calibri"/>
              </a:rPr>
              <a:t>faktickou</a:t>
            </a:r>
            <a:r>
              <a:rPr sz="2700" spc="-10" dirty="0">
                <a:latin typeface="Calibri"/>
                <a:cs typeface="Calibri"/>
              </a:rPr>
              <a:t> spolupráci.</a:t>
            </a:r>
            <a:endParaRPr sz="2700">
              <a:latin typeface="Calibri"/>
              <a:cs typeface="Calibri"/>
            </a:endParaRPr>
          </a:p>
          <a:p>
            <a:pPr>
              <a:spcBef>
                <a:spcPts val="40"/>
              </a:spcBef>
              <a:buFont typeface="Arial"/>
              <a:buChar char="•"/>
            </a:pPr>
            <a:endParaRPr sz="3150">
              <a:latin typeface="Calibri"/>
              <a:cs typeface="Calibri"/>
            </a:endParaRPr>
          </a:p>
          <a:p>
            <a:pPr marL="355600" marR="48895" indent="-343535">
              <a:lnSpc>
                <a:spcPct val="80000"/>
              </a:lnSpc>
              <a:buFont typeface="Arial"/>
              <a:buChar char="•"/>
              <a:tabLst>
                <a:tab pos="355600" algn="l"/>
                <a:tab pos="356235" algn="l"/>
              </a:tabLst>
            </a:pPr>
            <a:r>
              <a:rPr sz="2700" b="1" spc="-10" dirty="0">
                <a:latin typeface="Calibri"/>
                <a:cs typeface="Calibri"/>
              </a:rPr>
              <a:t>Přístup</a:t>
            </a:r>
            <a:r>
              <a:rPr sz="2700" b="1" dirty="0">
                <a:latin typeface="Calibri"/>
                <a:cs typeface="Calibri"/>
              </a:rPr>
              <a:t> </a:t>
            </a:r>
            <a:r>
              <a:rPr sz="2700" b="1" spc="-40" dirty="0">
                <a:latin typeface="Calibri"/>
                <a:cs typeface="Calibri"/>
              </a:rPr>
              <a:t>ke</a:t>
            </a:r>
            <a:r>
              <a:rPr sz="2700" b="1" spc="10" dirty="0">
                <a:latin typeface="Calibri"/>
                <a:cs typeface="Calibri"/>
              </a:rPr>
              <a:t> </a:t>
            </a:r>
            <a:r>
              <a:rPr sz="2700" b="1" spc="-15" dirty="0">
                <a:latin typeface="Calibri"/>
                <a:cs typeface="Calibri"/>
              </a:rPr>
              <a:t>klientovi:</a:t>
            </a:r>
            <a:r>
              <a:rPr sz="2700" b="1" spc="40" dirty="0">
                <a:latin typeface="Calibri"/>
                <a:cs typeface="Calibri"/>
              </a:rPr>
              <a:t> </a:t>
            </a:r>
            <a:r>
              <a:rPr sz="2700" spc="-15" dirty="0">
                <a:latin typeface="Calibri"/>
                <a:cs typeface="Calibri"/>
              </a:rPr>
              <a:t>Pracovník</a:t>
            </a:r>
            <a:r>
              <a:rPr sz="2700" spc="5" dirty="0">
                <a:latin typeface="Calibri"/>
                <a:cs typeface="Calibri"/>
              </a:rPr>
              <a:t> </a:t>
            </a:r>
            <a:r>
              <a:rPr sz="2700" spc="-10" dirty="0">
                <a:latin typeface="Calibri"/>
                <a:cs typeface="Calibri"/>
              </a:rPr>
              <a:t>by</a:t>
            </a:r>
            <a:r>
              <a:rPr sz="2700" spc="5" dirty="0">
                <a:latin typeface="Calibri"/>
                <a:cs typeface="Calibri"/>
              </a:rPr>
              <a:t> </a:t>
            </a:r>
            <a:r>
              <a:rPr sz="2700" dirty="0">
                <a:latin typeface="Calibri"/>
                <a:cs typeface="Calibri"/>
              </a:rPr>
              <a:t>měl </a:t>
            </a:r>
            <a:r>
              <a:rPr sz="2700" spc="-15" dirty="0">
                <a:latin typeface="Calibri"/>
                <a:cs typeface="Calibri"/>
              </a:rPr>
              <a:t>postupovat </a:t>
            </a:r>
            <a:r>
              <a:rPr sz="2700" spc="-10" dirty="0">
                <a:latin typeface="Calibri"/>
                <a:cs typeface="Calibri"/>
              </a:rPr>
              <a:t> </a:t>
            </a:r>
            <a:r>
              <a:rPr sz="2700" b="1" spc="-15" dirty="0">
                <a:latin typeface="Calibri"/>
                <a:cs typeface="Calibri"/>
              </a:rPr>
              <a:t>rozhodně,</a:t>
            </a:r>
            <a:r>
              <a:rPr sz="2700" b="1" spc="5" dirty="0">
                <a:latin typeface="Calibri"/>
                <a:cs typeface="Calibri"/>
              </a:rPr>
              <a:t> </a:t>
            </a:r>
            <a:r>
              <a:rPr sz="2700" b="1" spc="-10" dirty="0">
                <a:latin typeface="Calibri"/>
                <a:cs typeface="Calibri"/>
              </a:rPr>
              <a:t>jednoznačně,</a:t>
            </a:r>
            <a:r>
              <a:rPr sz="2700" b="1" dirty="0">
                <a:latin typeface="Calibri"/>
                <a:cs typeface="Calibri"/>
              </a:rPr>
              <a:t> </a:t>
            </a:r>
            <a:r>
              <a:rPr sz="2700" b="1" spc="-10" dirty="0">
                <a:latin typeface="Calibri"/>
                <a:cs typeface="Calibri"/>
              </a:rPr>
              <a:t>upozornit</a:t>
            </a:r>
            <a:r>
              <a:rPr sz="2700" b="1" dirty="0">
                <a:latin typeface="Calibri"/>
                <a:cs typeface="Calibri"/>
              </a:rPr>
              <a:t> </a:t>
            </a:r>
            <a:r>
              <a:rPr sz="2700" b="1" spc="-25" dirty="0">
                <a:latin typeface="Calibri"/>
                <a:cs typeface="Calibri"/>
              </a:rPr>
              <a:t>za</a:t>
            </a:r>
            <a:r>
              <a:rPr sz="2700" b="1" spc="25" dirty="0">
                <a:latin typeface="Calibri"/>
                <a:cs typeface="Calibri"/>
              </a:rPr>
              <a:t> </a:t>
            </a:r>
            <a:r>
              <a:rPr sz="2700" b="1" spc="-15" dirty="0">
                <a:latin typeface="Calibri"/>
                <a:cs typeface="Calibri"/>
              </a:rPr>
              <a:t>sankce</a:t>
            </a:r>
            <a:r>
              <a:rPr sz="2700" b="1" spc="-5" dirty="0">
                <a:latin typeface="Calibri"/>
                <a:cs typeface="Calibri"/>
              </a:rPr>
              <a:t> </a:t>
            </a:r>
            <a:r>
              <a:rPr sz="2700" b="1" dirty="0">
                <a:latin typeface="Calibri"/>
                <a:cs typeface="Calibri"/>
              </a:rPr>
              <a:t>při </a:t>
            </a:r>
            <a:r>
              <a:rPr sz="2700" b="1" spc="5" dirty="0">
                <a:latin typeface="Calibri"/>
                <a:cs typeface="Calibri"/>
              </a:rPr>
              <a:t> </a:t>
            </a:r>
            <a:r>
              <a:rPr sz="2700" b="1" spc="-10" dirty="0">
                <a:latin typeface="Calibri"/>
                <a:cs typeface="Calibri"/>
              </a:rPr>
              <a:t>nedodržování</a:t>
            </a:r>
            <a:r>
              <a:rPr sz="2700" b="1" spc="10" dirty="0">
                <a:latin typeface="Calibri"/>
                <a:cs typeface="Calibri"/>
              </a:rPr>
              <a:t> </a:t>
            </a:r>
            <a:r>
              <a:rPr sz="2700" b="1" spc="-15" dirty="0">
                <a:latin typeface="Calibri"/>
                <a:cs typeface="Calibri"/>
              </a:rPr>
              <a:t>pravidel</a:t>
            </a:r>
            <a:r>
              <a:rPr sz="2700" spc="-15" dirty="0">
                <a:latin typeface="Calibri"/>
                <a:cs typeface="Calibri"/>
              </a:rPr>
              <a:t>.</a:t>
            </a:r>
            <a:r>
              <a:rPr sz="2700" spc="5" dirty="0">
                <a:latin typeface="Calibri"/>
                <a:cs typeface="Calibri"/>
              </a:rPr>
              <a:t> </a:t>
            </a:r>
            <a:r>
              <a:rPr sz="2700" spc="-5" dirty="0">
                <a:latin typeface="Calibri"/>
                <a:cs typeface="Calibri"/>
              </a:rPr>
              <a:t>Doporučuje</a:t>
            </a:r>
            <a:r>
              <a:rPr sz="2700" spc="-30" dirty="0">
                <a:latin typeface="Calibri"/>
                <a:cs typeface="Calibri"/>
              </a:rPr>
              <a:t> </a:t>
            </a:r>
            <a:r>
              <a:rPr sz="2700" spc="-5" dirty="0">
                <a:latin typeface="Calibri"/>
                <a:cs typeface="Calibri"/>
              </a:rPr>
              <a:t>se</a:t>
            </a:r>
            <a:r>
              <a:rPr sz="2700" dirty="0">
                <a:latin typeface="Calibri"/>
                <a:cs typeface="Calibri"/>
              </a:rPr>
              <a:t> </a:t>
            </a:r>
            <a:r>
              <a:rPr sz="2700" b="1" spc="-10" dirty="0">
                <a:latin typeface="Calibri"/>
                <a:cs typeface="Calibri"/>
              </a:rPr>
              <a:t>skupinová </a:t>
            </a:r>
            <a:r>
              <a:rPr sz="2700" b="1" spc="-5" dirty="0">
                <a:latin typeface="Calibri"/>
                <a:cs typeface="Calibri"/>
              </a:rPr>
              <a:t> </a:t>
            </a:r>
            <a:r>
              <a:rPr sz="2700" b="1" spc="-10" dirty="0">
                <a:latin typeface="Calibri"/>
                <a:cs typeface="Calibri"/>
              </a:rPr>
              <a:t>práce,</a:t>
            </a:r>
            <a:r>
              <a:rPr sz="2700" b="1" spc="-5" dirty="0">
                <a:latin typeface="Calibri"/>
                <a:cs typeface="Calibri"/>
              </a:rPr>
              <a:t> </a:t>
            </a:r>
            <a:r>
              <a:rPr sz="2700" b="1" spc="-15" dirty="0">
                <a:latin typeface="Calibri"/>
                <a:cs typeface="Calibri"/>
              </a:rPr>
              <a:t>otevření</a:t>
            </a:r>
            <a:r>
              <a:rPr sz="2700" b="1" spc="5" dirty="0">
                <a:latin typeface="Calibri"/>
                <a:cs typeface="Calibri"/>
              </a:rPr>
              <a:t> </a:t>
            </a:r>
            <a:r>
              <a:rPr sz="2700" b="1" spc="-10" dirty="0">
                <a:latin typeface="Calibri"/>
                <a:cs typeface="Calibri"/>
              </a:rPr>
              <a:t>dveří</a:t>
            </a:r>
            <a:r>
              <a:rPr sz="2700" b="1" spc="-5" dirty="0">
                <a:latin typeface="Calibri"/>
                <a:cs typeface="Calibri"/>
              </a:rPr>
              <a:t> </a:t>
            </a:r>
            <a:r>
              <a:rPr sz="2700" b="1" dirty="0">
                <a:latin typeface="Calibri"/>
                <a:cs typeface="Calibri"/>
              </a:rPr>
              <a:t>při </a:t>
            </a:r>
            <a:r>
              <a:rPr sz="2700" b="1" spc="-5" dirty="0">
                <a:latin typeface="Calibri"/>
                <a:cs typeface="Calibri"/>
              </a:rPr>
              <a:t>jednání,</a:t>
            </a:r>
            <a:r>
              <a:rPr sz="2700" b="1" spc="-15" dirty="0">
                <a:latin typeface="Calibri"/>
                <a:cs typeface="Calibri"/>
              </a:rPr>
              <a:t> </a:t>
            </a:r>
            <a:r>
              <a:rPr sz="2700" b="1" spc="-10" dirty="0">
                <a:latin typeface="Calibri"/>
                <a:cs typeface="Calibri"/>
              </a:rPr>
              <a:t>přítomnost</a:t>
            </a:r>
            <a:r>
              <a:rPr sz="2700" b="1" spc="-5" dirty="0">
                <a:latin typeface="Calibri"/>
                <a:cs typeface="Calibri"/>
              </a:rPr>
              <a:t> jiného </a:t>
            </a:r>
            <a:r>
              <a:rPr sz="2700" b="1" spc="-595" dirty="0">
                <a:latin typeface="Calibri"/>
                <a:cs typeface="Calibri"/>
              </a:rPr>
              <a:t> </a:t>
            </a:r>
            <a:r>
              <a:rPr sz="2700" b="1" spc="-10" dirty="0">
                <a:latin typeface="Calibri"/>
                <a:cs typeface="Calibri"/>
              </a:rPr>
              <a:t>spolupracovníka</a:t>
            </a:r>
            <a:r>
              <a:rPr sz="2700" b="1" spc="5" dirty="0">
                <a:latin typeface="Calibri"/>
                <a:cs typeface="Calibri"/>
              </a:rPr>
              <a:t> </a:t>
            </a:r>
            <a:r>
              <a:rPr sz="2700" b="1" dirty="0">
                <a:latin typeface="Calibri"/>
                <a:cs typeface="Calibri"/>
              </a:rPr>
              <a:t>na </a:t>
            </a:r>
            <a:r>
              <a:rPr sz="2700" b="1" spc="-5" dirty="0">
                <a:latin typeface="Calibri"/>
                <a:cs typeface="Calibri"/>
              </a:rPr>
              <a:t>jednání</a:t>
            </a:r>
            <a:r>
              <a:rPr sz="2700" spc="-5" dirty="0">
                <a:latin typeface="Calibri"/>
                <a:cs typeface="Calibri"/>
              </a:rPr>
              <a:t>.</a:t>
            </a:r>
            <a:endParaRPr sz="2700">
              <a:latin typeface="Calibri"/>
              <a:cs typeface="Calibri"/>
            </a:endParaRPr>
          </a:p>
        </p:txBody>
      </p:sp>
    </p:spTree>
    <p:extLst>
      <p:ext uri="{BB962C8B-B14F-4D97-AF65-F5344CB8AC3E}">
        <p14:creationId xmlns:p14="http://schemas.microsoft.com/office/powerpoint/2010/main" val="2586332867"/>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81200" y="274321"/>
            <a:ext cx="8229600" cy="2578735"/>
          </a:xfrm>
          <a:custGeom>
            <a:avLst/>
            <a:gdLst/>
            <a:ahLst/>
            <a:cxnLst/>
            <a:rect l="l" t="t" r="r" b="b"/>
            <a:pathLst>
              <a:path w="8229600" h="2578735">
                <a:moveTo>
                  <a:pt x="8229600" y="0"/>
                </a:moveTo>
                <a:lnTo>
                  <a:pt x="0" y="0"/>
                </a:lnTo>
                <a:lnTo>
                  <a:pt x="0" y="2578607"/>
                </a:lnTo>
                <a:lnTo>
                  <a:pt x="8229600" y="2578607"/>
                </a:lnTo>
                <a:lnTo>
                  <a:pt x="8229600" y="0"/>
                </a:lnTo>
                <a:close/>
              </a:path>
            </a:pathLst>
          </a:custGeom>
          <a:solidFill>
            <a:srgbClr val="D9D9D9"/>
          </a:solidFill>
        </p:spPr>
        <p:txBody>
          <a:bodyPr wrap="square" lIns="0" tIns="0" rIns="0" bIns="0" rtlCol="0"/>
          <a:lstStyle/>
          <a:p>
            <a:endParaRPr/>
          </a:p>
        </p:txBody>
      </p:sp>
      <p:sp>
        <p:nvSpPr>
          <p:cNvPr id="3" name="object 3"/>
          <p:cNvSpPr txBox="1">
            <a:spLocks noGrp="1"/>
          </p:cNvSpPr>
          <p:nvPr>
            <p:ph type="title"/>
          </p:nvPr>
        </p:nvSpPr>
        <p:spPr>
          <a:xfrm>
            <a:off x="2148942" y="-13087"/>
            <a:ext cx="7891145" cy="3089948"/>
          </a:xfrm>
          <a:prstGeom prst="rect">
            <a:avLst/>
          </a:prstGeom>
        </p:spPr>
        <p:txBody>
          <a:bodyPr vert="horz" wrap="square" lIns="0" tIns="12065" rIns="0" bIns="0" rtlCol="0" anchor="ctr">
            <a:spAutoFit/>
          </a:bodyPr>
          <a:lstStyle/>
          <a:p>
            <a:pPr marL="156210" marR="151130" indent="635" algn="ctr">
              <a:lnSpc>
                <a:spcPct val="100000"/>
              </a:lnSpc>
              <a:spcBef>
                <a:spcPts val="95"/>
              </a:spcBef>
            </a:pPr>
            <a:r>
              <a:rPr sz="4000" spc="-70" dirty="0"/>
              <a:t>KONFLIKT,</a:t>
            </a:r>
            <a:r>
              <a:rPr sz="4000" spc="-5" dirty="0"/>
              <a:t> </a:t>
            </a:r>
            <a:r>
              <a:rPr sz="4000" spc="-20" dirty="0"/>
              <a:t>AGRESE</a:t>
            </a:r>
            <a:r>
              <a:rPr sz="4000" dirty="0"/>
              <a:t> </a:t>
            </a:r>
            <a:r>
              <a:rPr sz="4000" spc="-15" dirty="0"/>
              <a:t>klienta</a:t>
            </a:r>
            <a:r>
              <a:rPr sz="4000" spc="5" dirty="0"/>
              <a:t> </a:t>
            </a:r>
            <a:r>
              <a:rPr sz="4000" spc="-10" dirty="0"/>
              <a:t>či </a:t>
            </a:r>
            <a:r>
              <a:rPr sz="4000" spc="-5" dirty="0"/>
              <a:t> </a:t>
            </a:r>
            <a:r>
              <a:rPr sz="4000" spc="-10" dirty="0"/>
              <a:t>manipulativní</a:t>
            </a:r>
            <a:r>
              <a:rPr sz="4000" spc="20" dirty="0"/>
              <a:t> </a:t>
            </a:r>
            <a:r>
              <a:rPr sz="4000" spc="-15" dirty="0"/>
              <a:t>chování</a:t>
            </a:r>
            <a:r>
              <a:rPr sz="4000" spc="-10" dirty="0"/>
              <a:t> </a:t>
            </a:r>
            <a:r>
              <a:rPr sz="4000" spc="-15" dirty="0"/>
              <a:t>přes</a:t>
            </a:r>
            <a:r>
              <a:rPr sz="4000" spc="-5" dirty="0"/>
              <a:t> </a:t>
            </a:r>
            <a:r>
              <a:rPr sz="4000" spc="-15" dirty="0"/>
              <a:t>ventilaci </a:t>
            </a:r>
            <a:r>
              <a:rPr sz="4000" spc="-890" dirty="0"/>
              <a:t> </a:t>
            </a:r>
            <a:r>
              <a:rPr sz="4000" spc="-15" dirty="0"/>
              <a:t>agrese</a:t>
            </a:r>
            <a:r>
              <a:rPr sz="4000" spc="15" dirty="0"/>
              <a:t> </a:t>
            </a:r>
            <a:r>
              <a:rPr sz="4000" spc="-5" dirty="0"/>
              <a:t>a</a:t>
            </a:r>
            <a:endParaRPr sz="4000"/>
          </a:p>
          <a:p>
            <a:pPr algn="ctr">
              <a:lnSpc>
                <a:spcPct val="100000"/>
              </a:lnSpc>
              <a:spcBef>
                <a:spcPts val="5"/>
              </a:spcBef>
            </a:pPr>
            <a:r>
              <a:rPr sz="4000" spc="-65" dirty="0"/>
              <a:t>FAKTORY</a:t>
            </a:r>
            <a:r>
              <a:rPr sz="4000" spc="-5" dirty="0"/>
              <a:t> </a:t>
            </a:r>
            <a:r>
              <a:rPr sz="4000" spc="-15" dirty="0"/>
              <a:t>ztěžující</a:t>
            </a:r>
            <a:r>
              <a:rPr sz="4000" spc="30" dirty="0"/>
              <a:t> </a:t>
            </a:r>
            <a:r>
              <a:rPr sz="4000" spc="-35" dirty="0"/>
              <a:t>kontakt</a:t>
            </a:r>
            <a:r>
              <a:rPr sz="4000" spc="25" dirty="0"/>
              <a:t> </a:t>
            </a:r>
            <a:r>
              <a:rPr sz="4000" spc="-5" dirty="0"/>
              <a:t>s</a:t>
            </a:r>
            <a:r>
              <a:rPr sz="4000" spc="-50" dirty="0"/>
              <a:t> </a:t>
            </a:r>
            <a:r>
              <a:rPr sz="4000" spc="-15" dirty="0"/>
              <a:t>klientem:</a:t>
            </a:r>
            <a:endParaRPr sz="4000"/>
          </a:p>
        </p:txBody>
      </p:sp>
      <p:sp>
        <p:nvSpPr>
          <p:cNvPr id="4" name="object 4"/>
          <p:cNvSpPr txBox="1"/>
          <p:nvPr/>
        </p:nvSpPr>
        <p:spPr>
          <a:xfrm>
            <a:off x="1981200" y="3069336"/>
            <a:ext cx="8229600" cy="2877711"/>
          </a:xfrm>
          <a:prstGeom prst="rect">
            <a:avLst/>
          </a:prstGeom>
          <a:solidFill>
            <a:srgbClr val="F1F1F1"/>
          </a:solidFill>
        </p:spPr>
        <p:txBody>
          <a:bodyPr vert="horz" wrap="square" lIns="0" tIns="0" rIns="0" bIns="0" rtlCol="0">
            <a:spAutoFit/>
          </a:bodyPr>
          <a:lstStyle/>
          <a:p>
            <a:pPr>
              <a:lnSpc>
                <a:spcPct val="100000"/>
              </a:lnSpc>
            </a:pPr>
            <a:endParaRPr sz="4150">
              <a:latin typeface="Times New Roman"/>
              <a:cs typeface="Times New Roman"/>
            </a:endParaRPr>
          </a:p>
          <a:p>
            <a:pPr marL="434340" indent="-343535">
              <a:buFont typeface="Arial"/>
              <a:buChar char="•"/>
              <a:tabLst>
                <a:tab pos="434340" algn="l"/>
                <a:tab pos="434975" algn="l"/>
              </a:tabLst>
            </a:pPr>
            <a:r>
              <a:rPr sz="3200" spc="-20" dirty="0">
                <a:latin typeface="Calibri"/>
                <a:cs typeface="Calibri"/>
              </a:rPr>
              <a:t>Faktory </a:t>
            </a:r>
            <a:r>
              <a:rPr sz="3200" spc="-45" dirty="0">
                <a:latin typeface="Calibri"/>
                <a:cs typeface="Calibri"/>
              </a:rPr>
              <a:t>ze</a:t>
            </a:r>
            <a:r>
              <a:rPr sz="3200" spc="-20" dirty="0">
                <a:latin typeface="Calibri"/>
                <a:cs typeface="Calibri"/>
              </a:rPr>
              <a:t> </a:t>
            </a:r>
            <a:r>
              <a:rPr sz="3200" spc="-30" dirty="0">
                <a:latin typeface="Calibri"/>
                <a:cs typeface="Calibri"/>
              </a:rPr>
              <a:t>strany</a:t>
            </a:r>
            <a:r>
              <a:rPr sz="3200" spc="-20" dirty="0">
                <a:latin typeface="Calibri"/>
                <a:cs typeface="Calibri"/>
              </a:rPr>
              <a:t> </a:t>
            </a:r>
            <a:r>
              <a:rPr sz="3200" spc="-10" dirty="0">
                <a:latin typeface="Calibri"/>
                <a:cs typeface="Calibri"/>
              </a:rPr>
              <a:t>klienta</a:t>
            </a:r>
            <a:endParaRPr sz="3200">
              <a:latin typeface="Calibri"/>
              <a:cs typeface="Calibri"/>
            </a:endParaRPr>
          </a:p>
          <a:p>
            <a:pPr>
              <a:lnSpc>
                <a:spcPct val="100000"/>
              </a:lnSpc>
              <a:buFont typeface="Arial"/>
              <a:buChar char="•"/>
            </a:pPr>
            <a:endParaRPr sz="3700">
              <a:latin typeface="Calibri"/>
              <a:cs typeface="Calibri"/>
            </a:endParaRPr>
          </a:p>
          <a:p>
            <a:pPr>
              <a:spcBef>
                <a:spcPts val="35"/>
              </a:spcBef>
              <a:buFont typeface="Arial"/>
              <a:buChar char="•"/>
            </a:pPr>
            <a:endParaRPr sz="4450">
              <a:latin typeface="Calibri"/>
              <a:cs typeface="Calibri"/>
            </a:endParaRPr>
          </a:p>
          <a:p>
            <a:pPr marL="434340" indent="-343535">
              <a:buFont typeface="Arial"/>
              <a:buChar char="•"/>
              <a:tabLst>
                <a:tab pos="434340" algn="l"/>
                <a:tab pos="434975" algn="l"/>
              </a:tabLst>
            </a:pPr>
            <a:r>
              <a:rPr sz="3200" spc="-20" dirty="0">
                <a:latin typeface="Calibri"/>
                <a:cs typeface="Calibri"/>
              </a:rPr>
              <a:t>Faktory</a:t>
            </a:r>
            <a:r>
              <a:rPr sz="3200" spc="-15" dirty="0">
                <a:latin typeface="Calibri"/>
                <a:cs typeface="Calibri"/>
              </a:rPr>
              <a:t> </a:t>
            </a:r>
            <a:r>
              <a:rPr sz="3200" spc="-45" dirty="0">
                <a:latin typeface="Calibri"/>
                <a:cs typeface="Calibri"/>
              </a:rPr>
              <a:t>ze</a:t>
            </a:r>
            <a:r>
              <a:rPr sz="3200" spc="-10" dirty="0">
                <a:latin typeface="Calibri"/>
                <a:cs typeface="Calibri"/>
              </a:rPr>
              <a:t> </a:t>
            </a:r>
            <a:r>
              <a:rPr sz="3200" spc="-30" dirty="0">
                <a:latin typeface="Calibri"/>
                <a:cs typeface="Calibri"/>
              </a:rPr>
              <a:t>strany</a:t>
            </a:r>
            <a:r>
              <a:rPr sz="3200" spc="-10" dirty="0">
                <a:latin typeface="Calibri"/>
                <a:cs typeface="Calibri"/>
              </a:rPr>
              <a:t> </a:t>
            </a:r>
            <a:r>
              <a:rPr sz="3200" dirty="0">
                <a:latin typeface="Calibri"/>
                <a:cs typeface="Calibri"/>
              </a:rPr>
              <a:t>pomáhajícího</a:t>
            </a:r>
            <a:r>
              <a:rPr sz="3200" spc="15" dirty="0">
                <a:latin typeface="Calibri"/>
                <a:cs typeface="Calibri"/>
              </a:rPr>
              <a:t> </a:t>
            </a:r>
            <a:r>
              <a:rPr sz="3200" spc="-20" dirty="0">
                <a:latin typeface="Calibri"/>
                <a:cs typeface="Calibri"/>
              </a:rPr>
              <a:t>pracovníka</a:t>
            </a:r>
            <a:endParaRPr sz="3200">
              <a:latin typeface="Calibri"/>
              <a:cs typeface="Calibri"/>
            </a:endParaRPr>
          </a:p>
        </p:txBody>
      </p:sp>
    </p:spTree>
    <p:extLst>
      <p:ext uri="{BB962C8B-B14F-4D97-AF65-F5344CB8AC3E}">
        <p14:creationId xmlns:p14="http://schemas.microsoft.com/office/powerpoint/2010/main" val="3827171576"/>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1200" y="274320"/>
            <a:ext cx="8229600" cy="1166986"/>
          </a:xfrm>
          <a:prstGeom prst="rect">
            <a:avLst/>
          </a:prstGeom>
          <a:solidFill>
            <a:srgbClr val="D9D9D9"/>
          </a:solidFill>
        </p:spPr>
        <p:txBody>
          <a:bodyPr vert="horz" wrap="square" lIns="0" tIns="0" rIns="0" bIns="0" rtlCol="0">
            <a:spAutoFit/>
          </a:bodyPr>
          <a:lstStyle/>
          <a:p>
            <a:pPr algn="ctr">
              <a:lnSpc>
                <a:spcPts val="4250"/>
              </a:lnSpc>
            </a:pPr>
            <a:r>
              <a:rPr sz="4000" spc="-25" dirty="0">
                <a:latin typeface="Calibri"/>
                <a:cs typeface="Calibri"/>
              </a:rPr>
              <a:t>Faktory</a:t>
            </a:r>
            <a:r>
              <a:rPr sz="4000" spc="-20" dirty="0">
                <a:latin typeface="Calibri"/>
                <a:cs typeface="Calibri"/>
              </a:rPr>
              <a:t> </a:t>
            </a:r>
            <a:r>
              <a:rPr sz="4000" spc="-45" dirty="0">
                <a:latin typeface="Calibri"/>
                <a:cs typeface="Calibri"/>
              </a:rPr>
              <a:t>ze </a:t>
            </a:r>
            <a:r>
              <a:rPr sz="4000" spc="-35" dirty="0">
                <a:latin typeface="Calibri"/>
                <a:cs typeface="Calibri"/>
              </a:rPr>
              <a:t>strany</a:t>
            </a:r>
            <a:r>
              <a:rPr sz="4000" spc="-20" dirty="0">
                <a:latin typeface="Calibri"/>
                <a:cs typeface="Calibri"/>
              </a:rPr>
              <a:t> </a:t>
            </a:r>
            <a:r>
              <a:rPr sz="4000" spc="-5" dirty="0">
                <a:latin typeface="Calibri"/>
                <a:cs typeface="Calibri"/>
              </a:rPr>
              <a:t>pomáhajícího</a:t>
            </a:r>
            <a:endParaRPr sz="4000">
              <a:latin typeface="Calibri"/>
              <a:cs typeface="Calibri"/>
            </a:endParaRPr>
          </a:p>
          <a:p>
            <a:pPr algn="ctr">
              <a:lnSpc>
                <a:spcPts val="4750"/>
              </a:lnSpc>
            </a:pPr>
            <a:r>
              <a:rPr sz="4000" spc="-30" dirty="0">
                <a:latin typeface="Calibri"/>
                <a:cs typeface="Calibri"/>
              </a:rPr>
              <a:t>pracovníka</a:t>
            </a:r>
            <a:endParaRPr sz="4000">
              <a:latin typeface="Calibri"/>
              <a:cs typeface="Calibri"/>
            </a:endParaRPr>
          </a:p>
        </p:txBody>
      </p:sp>
      <p:sp>
        <p:nvSpPr>
          <p:cNvPr id="3" name="object 3"/>
          <p:cNvSpPr/>
          <p:nvPr/>
        </p:nvSpPr>
        <p:spPr>
          <a:xfrm>
            <a:off x="1981200" y="1600200"/>
            <a:ext cx="8229600" cy="4997450"/>
          </a:xfrm>
          <a:custGeom>
            <a:avLst/>
            <a:gdLst/>
            <a:ahLst/>
            <a:cxnLst/>
            <a:rect l="l" t="t" r="r" b="b"/>
            <a:pathLst>
              <a:path w="8229600" h="4997450">
                <a:moveTo>
                  <a:pt x="8229600" y="0"/>
                </a:moveTo>
                <a:lnTo>
                  <a:pt x="0" y="0"/>
                </a:lnTo>
                <a:lnTo>
                  <a:pt x="0" y="4997196"/>
                </a:lnTo>
                <a:lnTo>
                  <a:pt x="8229600" y="4997196"/>
                </a:lnTo>
                <a:lnTo>
                  <a:pt x="8229600" y="0"/>
                </a:lnTo>
                <a:close/>
              </a:path>
            </a:pathLst>
          </a:custGeom>
          <a:solidFill>
            <a:srgbClr val="F1F1F1"/>
          </a:solidFill>
        </p:spPr>
        <p:txBody>
          <a:bodyPr wrap="square" lIns="0" tIns="0" rIns="0" bIns="0" rtlCol="0"/>
          <a:lstStyle/>
          <a:p>
            <a:endParaRPr/>
          </a:p>
        </p:txBody>
      </p:sp>
      <p:sp>
        <p:nvSpPr>
          <p:cNvPr id="4" name="object 4"/>
          <p:cNvSpPr txBox="1"/>
          <p:nvPr/>
        </p:nvSpPr>
        <p:spPr>
          <a:xfrm>
            <a:off x="2059941" y="1544777"/>
            <a:ext cx="7839075" cy="4719320"/>
          </a:xfrm>
          <a:prstGeom prst="rect">
            <a:avLst/>
          </a:prstGeom>
        </p:spPr>
        <p:txBody>
          <a:bodyPr vert="horz" wrap="square" lIns="0" tIns="12065" rIns="0" bIns="0" rtlCol="0">
            <a:spAutoFit/>
          </a:bodyPr>
          <a:lstStyle/>
          <a:p>
            <a:pPr marL="355600" indent="-343535">
              <a:spcBef>
                <a:spcPts val="95"/>
              </a:spcBef>
              <a:buFont typeface="Arial"/>
              <a:buChar char="•"/>
              <a:tabLst>
                <a:tab pos="355600" algn="l"/>
                <a:tab pos="356235" algn="l"/>
              </a:tabLst>
            </a:pPr>
            <a:r>
              <a:rPr sz="2500" b="1" spc="-15" dirty="0">
                <a:latin typeface="Calibri"/>
                <a:cs typeface="Calibri"/>
              </a:rPr>
              <a:t>Nedostatek</a:t>
            </a:r>
            <a:r>
              <a:rPr sz="2500" b="1" spc="-5" dirty="0">
                <a:latin typeface="Calibri"/>
                <a:cs typeface="Calibri"/>
              </a:rPr>
              <a:t> </a:t>
            </a:r>
            <a:r>
              <a:rPr sz="2500" b="1" spc="-10" dirty="0">
                <a:latin typeface="Calibri"/>
                <a:cs typeface="Calibri"/>
              </a:rPr>
              <a:t>zkušeností,</a:t>
            </a:r>
            <a:r>
              <a:rPr sz="2500" b="1" spc="-5" dirty="0">
                <a:latin typeface="Calibri"/>
                <a:cs typeface="Calibri"/>
              </a:rPr>
              <a:t> </a:t>
            </a:r>
            <a:r>
              <a:rPr sz="2500" b="1" spc="-30" dirty="0">
                <a:latin typeface="Calibri"/>
                <a:cs typeface="Calibri"/>
              </a:rPr>
              <a:t>praxe.</a:t>
            </a:r>
            <a:endParaRPr sz="2500">
              <a:latin typeface="Calibri"/>
              <a:cs typeface="Calibri"/>
            </a:endParaRPr>
          </a:p>
          <a:p>
            <a:pPr marL="355600" marR="558165" indent="-343535">
              <a:lnSpc>
                <a:spcPts val="2400"/>
              </a:lnSpc>
              <a:spcBef>
                <a:spcPts val="585"/>
              </a:spcBef>
              <a:buFont typeface="Arial"/>
              <a:buChar char="•"/>
              <a:tabLst>
                <a:tab pos="355600" algn="l"/>
                <a:tab pos="356235" algn="l"/>
                <a:tab pos="5393055" algn="l"/>
              </a:tabLst>
            </a:pPr>
            <a:r>
              <a:rPr sz="2500" b="1" spc="-10" dirty="0">
                <a:latin typeface="Calibri"/>
                <a:cs typeface="Calibri"/>
              </a:rPr>
              <a:t>Momentální</a:t>
            </a:r>
            <a:r>
              <a:rPr sz="2500" b="1" spc="15" dirty="0">
                <a:latin typeface="Calibri"/>
                <a:cs typeface="Calibri"/>
              </a:rPr>
              <a:t> </a:t>
            </a:r>
            <a:r>
              <a:rPr sz="2500" b="1" spc="-5" dirty="0">
                <a:latin typeface="Calibri"/>
                <a:cs typeface="Calibri"/>
              </a:rPr>
              <a:t>indispozice </a:t>
            </a:r>
            <a:r>
              <a:rPr sz="2500" b="1" spc="-15" dirty="0">
                <a:latin typeface="Calibri"/>
                <a:cs typeface="Calibri"/>
              </a:rPr>
              <a:t>pracovníka</a:t>
            </a:r>
            <a:r>
              <a:rPr sz="2500" b="1" spc="35" dirty="0">
                <a:latin typeface="Calibri"/>
                <a:cs typeface="Calibri"/>
              </a:rPr>
              <a:t> </a:t>
            </a:r>
            <a:r>
              <a:rPr sz="2500" spc="-5" dirty="0">
                <a:latin typeface="Calibri"/>
                <a:cs typeface="Calibri"/>
              </a:rPr>
              <a:t>–	</a:t>
            </a:r>
            <a:r>
              <a:rPr sz="2500" spc="-20" dirty="0">
                <a:latin typeface="Calibri"/>
                <a:cs typeface="Calibri"/>
              </a:rPr>
              <a:t>únava,</a:t>
            </a:r>
            <a:r>
              <a:rPr sz="2500" spc="-65" dirty="0">
                <a:latin typeface="Calibri"/>
                <a:cs typeface="Calibri"/>
              </a:rPr>
              <a:t> </a:t>
            </a:r>
            <a:r>
              <a:rPr sz="2500" spc="-5" dirty="0">
                <a:latin typeface="Calibri"/>
                <a:cs typeface="Calibri"/>
              </a:rPr>
              <a:t>nemoc, </a:t>
            </a:r>
            <a:r>
              <a:rPr sz="2500" spc="-550" dirty="0">
                <a:latin typeface="Calibri"/>
                <a:cs typeface="Calibri"/>
              </a:rPr>
              <a:t> </a:t>
            </a:r>
            <a:r>
              <a:rPr sz="2500" spc="-15" dirty="0">
                <a:latin typeface="Calibri"/>
                <a:cs typeface="Calibri"/>
              </a:rPr>
              <a:t>přetížení</a:t>
            </a:r>
            <a:endParaRPr sz="2500">
              <a:latin typeface="Calibri"/>
              <a:cs typeface="Calibri"/>
            </a:endParaRPr>
          </a:p>
          <a:p>
            <a:pPr>
              <a:spcBef>
                <a:spcPts val="30"/>
              </a:spcBef>
              <a:buFont typeface="Arial"/>
              <a:buChar char="•"/>
            </a:pPr>
            <a:endParaRPr sz="2450">
              <a:latin typeface="Calibri"/>
              <a:cs typeface="Calibri"/>
            </a:endParaRPr>
          </a:p>
          <a:p>
            <a:pPr marL="355600" indent="-343535">
              <a:buFont typeface="Arial"/>
              <a:buChar char="•"/>
              <a:tabLst>
                <a:tab pos="355600" algn="l"/>
                <a:tab pos="356235" algn="l"/>
              </a:tabLst>
            </a:pPr>
            <a:r>
              <a:rPr sz="2500" b="1" spc="-10" dirty="0">
                <a:latin typeface="Calibri"/>
                <a:cs typeface="Calibri"/>
              </a:rPr>
              <a:t>Iracionální</a:t>
            </a:r>
            <a:r>
              <a:rPr sz="2500" b="1" spc="5" dirty="0">
                <a:latin typeface="Calibri"/>
                <a:cs typeface="Calibri"/>
              </a:rPr>
              <a:t> </a:t>
            </a:r>
            <a:r>
              <a:rPr sz="2500" b="1" spc="-15" dirty="0">
                <a:latin typeface="Calibri"/>
                <a:cs typeface="Calibri"/>
              </a:rPr>
              <a:t>očekávání</a:t>
            </a:r>
            <a:r>
              <a:rPr sz="2500" b="1" spc="25" dirty="0">
                <a:latin typeface="Calibri"/>
                <a:cs typeface="Calibri"/>
              </a:rPr>
              <a:t> </a:t>
            </a:r>
            <a:r>
              <a:rPr sz="2500" b="1" spc="-5" dirty="0">
                <a:latin typeface="Calibri"/>
                <a:cs typeface="Calibri"/>
              </a:rPr>
              <a:t>pomáhajícího</a:t>
            </a:r>
            <a:r>
              <a:rPr sz="2500" b="1" spc="10" dirty="0">
                <a:latin typeface="Calibri"/>
                <a:cs typeface="Calibri"/>
              </a:rPr>
              <a:t> </a:t>
            </a:r>
            <a:r>
              <a:rPr sz="2500" b="1" spc="-15" dirty="0">
                <a:latin typeface="Calibri"/>
                <a:cs typeface="Calibri"/>
              </a:rPr>
              <a:t>pracovníka</a:t>
            </a:r>
            <a:r>
              <a:rPr sz="2500" spc="-15" dirty="0">
                <a:latin typeface="Calibri"/>
                <a:cs typeface="Calibri"/>
              </a:rPr>
              <a:t>.</a:t>
            </a:r>
            <a:endParaRPr sz="2500">
              <a:latin typeface="Calibri"/>
              <a:cs typeface="Calibri"/>
            </a:endParaRPr>
          </a:p>
          <a:p>
            <a:pPr marL="12700"/>
            <a:r>
              <a:rPr sz="2500" spc="-45" dirty="0">
                <a:latin typeface="Calibri"/>
                <a:cs typeface="Calibri"/>
              </a:rPr>
              <a:t>Např., </a:t>
            </a:r>
            <a:r>
              <a:rPr sz="2500" spc="-20" dirty="0">
                <a:latin typeface="Calibri"/>
                <a:cs typeface="Calibri"/>
              </a:rPr>
              <a:t>že:</a:t>
            </a:r>
            <a:endParaRPr sz="2500">
              <a:latin typeface="Calibri"/>
              <a:cs typeface="Calibri"/>
            </a:endParaRPr>
          </a:p>
          <a:p>
            <a:pPr marL="756285" lvl="1" indent="-287020">
              <a:spcBef>
                <a:spcPts val="15"/>
              </a:spcBef>
              <a:buFont typeface="Arial"/>
              <a:buChar char="–"/>
              <a:tabLst>
                <a:tab pos="756285" algn="l"/>
                <a:tab pos="756920" algn="l"/>
              </a:tabLst>
            </a:pPr>
            <a:r>
              <a:rPr sz="2200" spc="-5" dirty="0">
                <a:latin typeface="Calibri"/>
                <a:cs typeface="Calibri"/>
              </a:rPr>
              <a:t>Musí</a:t>
            </a:r>
            <a:r>
              <a:rPr sz="2200" spc="-10" dirty="0">
                <a:latin typeface="Calibri"/>
                <a:cs typeface="Calibri"/>
              </a:rPr>
              <a:t> být</a:t>
            </a:r>
            <a:r>
              <a:rPr sz="2200" spc="10" dirty="0">
                <a:latin typeface="Calibri"/>
                <a:cs typeface="Calibri"/>
              </a:rPr>
              <a:t> </a:t>
            </a:r>
            <a:r>
              <a:rPr sz="2200" spc="-15" dirty="0">
                <a:latin typeface="Calibri"/>
                <a:cs typeface="Calibri"/>
              </a:rPr>
              <a:t>úspěšný</a:t>
            </a:r>
            <a:r>
              <a:rPr sz="2200" dirty="0">
                <a:latin typeface="Calibri"/>
                <a:cs typeface="Calibri"/>
              </a:rPr>
              <a:t> </a:t>
            </a:r>
            <a:r>
              <a:rPr sz="2200" spc="-5" dirty="0">
                <a:latin typeface="Calibri"/>
                <a:cs typeface="Calibri"/>
              </a:rPr>
              <a:t>při</a:t>
            </a:r>
            <a:r>
              <a:rPr sz="2200" spc="-20" dirty="0">
                <a:latin typeface="Calibri"/>
                <a:cs typeface="Calibri"/>
              </a:rPr>
              <a:t> </a:t>
            </a:r>
            <a:r>
              <a:rPr sz="2200" spc="-15" dirty="0">
                <a:latin typeface="Calibri"/>
                <a:cs typeface="Calibri"/>
              </a:rPr>
              <a:t>práci</a:t>
            </a:r>
            <a:r>
              <a:rPr sz="2200" spc="-20" dirty="0">
                <a:latin typeface="Calibri"/>
                <a:cs typeface="Calibri"/>
              </a:rPr>
              <a:t> </a:t>
            </a:r>
            <a:r>
              <a:rPr sz="2200" spc="-5" dirty="0">
                <a:latin typeface="Calibri"/>
                <a:cs typeface="Calibri"/>
              </a:rPr>
              <a:t>se</a:t>
            </a:r>
            <a:r>
              <a:rPr sz="2200" spc="20" dirty="0">
                <a:latin typeface="Calibri"/>
                <a:cs typeface="Calibri"/>
              </a:rPr>
              <a:t> </a:t>
            </a:r>
            <a:r>
              <a:rPr sz="2200" spc="-10" dirty="0">
                <a:latin typeface="Calibri"/>
                <a:cs typeface="Calibri"/>
              </a:rPr>
              <a:t>všemi</a:t>
            </a:r>
            <a:r>
              <a:rPr sz="2200" dirty="0">
                <a:latin typeface="Calibri"/>
                <a:cs typeface="Calibri"/>
              </a:rPr>
              <a:t> </a:t>
            </a:r>
            <a:r>
              <a:rPr sz="2200" spc="-25" dirty="0">
                <a:latin typeface="Calibri"/>
                <a:cs typeface="Calibri"/>
              </a:rPr>
              <a:t>klienty.</a:t>
            </a:r>
            <a:endParaRPr sz="2200">
              <a:latin typeface="Calibri"/>
              <a:cs typeface="Calibri"/>
            </a:endParaRPr>
          </a:p>
          <a:p>
            <a:pPr marL="756285" lvl="1" indent="-287020">
              <a:lnSpc>
                <a:spcPts val="2375"/>
              </a:lnSpc>
              <a:buFont typeface="Arial"/>
              <a:buChar char="–"/>
              <a:tabLst>
                <a:tab pos="756285" algn="l"/>
                <a:tab pos="756920" algn="l"/>
              </a:tabLst>
            </a:pPr>
            <a:r>
              <a:rPr sz="2200" spc="-5" dirty="0">
                <a:latin typeface="Calibri"/>
                <a:cs typeface="Calibri"/>
              </a:rPr>
              <a:t>Musí</a:t>
            </a:r>
            <a:r>
              <a:rPr sz="2200" dirty="0">
                <a:latin typeface="Calibri"/>
                <a:cs typeface="Calibri"/>
              </a:rPr>
              <a:t> </a:t>
            </a:r>
            <a:r>
              <a:rPr sz="2200" spc="-10" dirty="0">
                <a:latin typeface="Calibri"/>
                <a:cs typeface="Calibri"/>
              </a:rPr>
              <a:t>být</a:t>
            </a:r>
            <a:r>
              <a:rPr sz="2200" spc="20" dirty="0">
                <a:latin typeface="Calibri"/>
                <a:cs typeface="Calibri"/>
              </a:rPr>
              <a:t> </a:t>
            </a:r>
            <a:r>
              <a:rPr sz="2200" spc="-10" dirty="0">
                <a:latin typeface="Calibri"/>
                <a:cs typeface="Calibri"/>
              </a:rPr>
              <a:t>vynikajícím</a:t>
            </a:r>
            <a:r>
              <a:rPr sz="2200" spc="-20" dirty="0">
                <a:latin typeface="Calibri"/>
                <a:cs typeface="Calibri"/>
              </a:rPr>
              <a:t> pracovníkem,</a:t>
            </a:r>
            <a:r>
              <a:rPr sz="2200" spc="5" dirty="0">
                <a:latin typeface="Calibri"/>
                <a:cs typeface="Calibri"/>
              </a:rPr>
              <a:t> </a:t>
            </a:r>
            <a:r>
              <a:rPr sz="2200" spc="-5" dirty="0">
                <a:latin typeface="Calibri"/>
                <a:cs typeface="Calibri"/>
              </a:rPr>
              <a:t>jasně</a:t>
            </a:r>
            <a:r>
              <a:rPr sz="2200" spc="5" dirty="0">
                <a:latin typeface="Calibri"/>
                <a:cs typeface="Calibri"/>
              </a:rPr>
              <a:t> </a:t>
            </a:r>
            <a:r>
              <a:rPr sz="2200" spc="-5" dirty="0">
                <a:latin typeface="Calibri"/>
                <a:cs typeface="Calibri"/>
              </a:rPr>
              <a:t>lepší</a:t>
            </a:r>
            <a:r>
              <a:rPr sz="2200" dirty="0">
                <a:latin typeface="Calibri"/>
                <a:cs typeface="Calibri"/>
              </a:rPr>
              <a:t> </a:t>
            </a:r>
            <a:r>
              <a:rPr sz="2200" spc="-15" dirty="0">
                <a:latin typeface="Calibri"/>
                <a:cs typeface="Calibri"/>
              </a:rPr>
              <a:t>než</a:t>
            </a:r>
            <a:r>
              <a:rPr sz="2200" spc="20" dirty="0">
                <a:latin typeface="Calibri"/>
                <a:cs typeface="Calibri"/>
              </a:rPr>
              <a:t> </a:t>
            </a:r>
            <a:r>
              <a:rPr sz="2200" spc="-15" dirty="0">
                <a:latin typeface="Calibri"/>
                <a:cs typeface="Calibri"/>
              </a:rPr>
              <a:t>ostatní</a:t>
            </a:r>
            <a:endParaRPr sz="2200">
              <a:latin typeface="Calibri"/>
              <a:cs typeface="Calibri"/>
            </a:endParaRPr>
          </a:p>
          <a:p>
            <a:pPr marL="756285">
              <a:lnSpc>
                <a:spcPts val="2375"/>
              </a:lnSpc>
            </a:pPr>
            <a:r>
              <a:rPr sz="2200" spc="-10" dirty="0">
                <a:latin typeface="Calibri"/>
                <a:cs typeface="Calibri"/>
              </a:rPr>
              <a:t>pomáhající</a:t>
            </a:r>
            <a:r>
              <a:rPr sz="2200" spc="-35" dirty="0">
                <a:latin typeface="Calibri"/>
                <a:cs typeface="Calibri"/>
              </a:rPr>
              <a:t> </a:t>
            </a:r>
            <a:r>
              <a:rPr sz="2200" spc="-15" dirty="0">
                <a:latin typeface="Calibri"/>
                <a:cs typeface="Calibri"/>
              </a:rPr>
              <a:t>pracovníci.</a:t>
            </a:r>
            <a:endParaRPr sz="2200">
              <a:latin typeface="Calibri"/>
              <a:cs typeface="Calibri"/>
            </a:endParaRPr>
          </a:p>
          <a:p>
            <a:pPr marL="756285" lvl="1" indent="-287020">
              <a:buFont typeface="Arial"/>
              <a:buChar char="–"/>
              <a:tabLst>
                <a:tab pos="756285" algn="l"/>
                <a:tab pos="756920" algn="l"/>
              </a:tabLst>
            </a:pPr>
            <a:r>
              <a:rPr sz="2200" spc="-20" dirty="0">
                <a:latin typeface="Calibri"/>
                <a:cs typeface="Calibri"/>
              </a:rPr>
              <a:t>Všichni</a:t>
            </a:r>
            <a:r>
              <a:rPr sz="2200" spc="-15" dirty="0">
                <a:latin typeface="Calibri"/>
                <a:cs typeface="Calibri"/>
              </a:rPr>
              <a:t> </a:t>
            </a:r>
            <a:r>
              <a:rPr sz="2200" spc="-10" dirty="0">
                <a:latin typeface="Calibri"/>
                <a:cs typeface="Calibri"/>
              </a:rPr>
              <a:t>jeho</a:t>
            </a:r>
            <a:r>
              <a:rPr sz="2200" spc="5" dirty="0">
                <a:latin typeface="Calibri"/>
                <a:cs typeface="Calibri"/>
              </a:rPr>
              <a:t> </a:t>
            </a:r>
            <a:r>
              <a:rPr sz="2200" spc="-10" dirty="0">
                <a:latin typeface="Calibri"/>
                <a:cs typeface="Calibri"/>
              </a:rPr>
              <a:t>klienti</a:t>
            </a:r>
            <a:r>
              <a:rPr sz="2200" dirty="0">
                <a:latin typeface="Calibri"/>
                <a:cs typeface="Calibri"/>
              </a:rPr>
              <a:t> </a:t>
            </a:r>
            <a:r>
              <a:rPr sz="2200" spc="-5" dirty="0">
                <a:latin typeface="Calibri"/>
                <a:cs typeface="Calibri"/>
              </a:rPr>
              <a:t>ho</a:t>
            </a:r>
            <a:r>
              <a:rPr sz="2200" dirty="0">
                <a:latin typeface="Calibri"/>
                <a:cs typeface="Calibri"/>
              </a:rPr>
              <a:t> </a:t>
            </a:r>
            <a:r>
              <a:rPr sz="2200" spc="-10" dirty="0">
                <a:latin typeface="Calibri"/>
                <a:cs typeface="Calibri"/>
              </a:rPr>
              <a:t>musí</a:t>
            </a:r>
            <a:r>
              <a:rPr sz="2200" spc="5" dirty="0">
                <a:latin typeface="Calibri"/>
                <a:cs typeface="Calibri"/>
              </a:rPr>
              <a:t> </a:t>
            </a:r>
            <a:r>
              <a:rPr sz="2200" spc="-15" dirty="0">
                <a:latin typeface="Calibri"/>
                <a:cs typeface="Calibri"/>
              </a:rPr>
              <a:t>respektovat</a:t>
            </a:r>
            <a:r>
              <a:rPr sz="2200" spc="15" dirty="0">
                <a:latin typeface="Calibri"/>
                <a:cs typeface="Calibri"/>
              </a:rPr>
              <a:t> </a:t>
            </a:r>
            <a:r>
              <a:rPr sz="2200" spc="-5" dirty="0">
                <a:latin typeface="Calibri"/>
                <a:cs typeface="Calibri"/>
              </a:rPr>
              <a:t>a </a:t>
            </a:r>
            <a:r>
              <a:rPr sz="2200" spc="-15" dirty="0">
                <a:latin typeface="Calibri"/>
                <a:cs typeface="Calibri"/>
              </a:rPr>
              <a:t>milovat.</a:t>
            </a:r>
            <a:endParaRPr sz="2200">
              <a:latin typeface="Calibri"/>
              <a:cs typeface="Calibri"/>
            </a:endParaRPr>
          </a:p>
          <a:p>
            <a:pPr marL="756285" marR="5080" lvl="1" indent="-287020">
              <a:lnSpc>
                <a:spcPct val="80000"/>
              </a:lnSpc>
              <a:spcBef>
                <a:spcPts val="530"/>
              </a:spcBef>
              <a:buFont typeface="Arial"/>
              <a:buChar char="–"/>
              <a:tabLst>
                <a:tab pos="756285" algn="l"/>
                <a:tab pos="756920" algn="l"/>
              </a:tabLst>
            </a:pPr>
            <a:r>
              <a:rPr sz="2200" spc="-20" dirty="0">
                <a:latin typeface="Calibri"/>
                <a:cs typeface="Calibri"/>
              </a:rPr>
              <a:t>Když</a:t>
            </a:r>
            <a:r>
              <a:rPr sz="2200" spc="10" dirty="0">
                <a:latin typeface="Calibri"/>
                <a:cs typeface="Calibri"/>
              </a:rPr>
              <a:t> </a:t>
            </a:r>
            <a:r>
              <a:rPr sz="2200" spc="-10" dirty="0">
                <a:latin typeface="Calibri"/>
                <a:cs typeface="Calibri"/>
              </a:rPr>
              <a:t>dělá</a:t>
            </a:r>
            <a:r>
              <a:rPr sz="2200" spc="-5" dirty="0">
                <a:latin typeface="Calibri"/>
                <a:cs typeface="Calibri"/>
              </a:rPr>
              <a:t> </a:t>
            </a:r>
            <a:r>
              <a:rPr sz="2200" spc="-20" dirty="0">
                <a:latin typeface="Calibri"/>
                <a:cs typeface="Calibri"/>
              </a:rPr>
              <a:t>to</a:t>
            </a:r>
            <a:r>
              <a:rPr sz="2200" spc="20" dirty="0">
                <a:latin typeface="Calibri"/>
                <a:cs typeface="Calibri"/>
              </a:rPr>
              <a:t> </a:t>
            </a:r>
            <a:r>
              <a:rPr sz="2200" spc="-10" dirty="0">
                <a:latin typeface="Calibri"/>
                <a:cs typeface="Calibri"/>
              </a:rPr>
              <a:t>nejlepší</a:t>
            </a:r>
            <a:r>
              <a:rPr sz="2200" spc="-5" dirty="0">
                <a:latin typeface="Calibri"/>
                <a:cs typeface="Calibri"/>
              </a:rPr>
              <a:t> a</a:t>
            </a:r>
            <a:r>
              <a:rPr sz="2200" spc="10" dirty="0">
                <a:latin typeface="Calibri"/>
                <a:cs typeface="Calibri"/>
              </a:rPr>
              <a:t> </a:t>
            </a:r>
            <a:r>
              <a:rPr sz="2200" spc="-10" dirty="0">
                <a:latin typeface="Calibri"/>
                <a:cs typeface="Calibri"/>
              </a:rPr>
              <a:t>pracuje</a:t>
            </a:r>
            <a:r>
              <a:rPr sz="2200" spc="-5" dirty="0">
                <a:latin typeface="Calibri"/>
                <a:cs typeface="Calibri"/>
              </a:rPr>
              <a:t> </a:t>
            </a:r>
            <a:r>
              <a:rPr sz="2200" spc="-15" dirty="0">
                <a:latin typeface="Calibri"/>
                <a:cs typeface="Calibri"/>
              </a:rPr>
              <a:t>tak</a:t>
            </a:r>
            <a:r>
              <a:rPr sz="2200" spc="-5" dirty="0">
                <a:latin typeface="Calibri"/>
                <a:cs typeface="Calibri"/>
              </a:rPr>
              <a:t> </a:t>
            </a:r>
            <a:r>
              <a:rPr sz="2200" spc="-10" dirty="0">
                <a:latin typeface="Calibri"/>
                <a:cs typeface="Calibri"/>
              </a:rPr>
              <a:t>tvrdě,</a:t>
            </a:r>
            <a:r>
              <a:rPr sz="2200" spc="-5" dirty="0">
                <a:latin typeface="Calibri"/>
                <a:cs typeface="Calibri"/>
              </a:rPr>
              <a:t> </a:t>
            </a:r>
            <a:r>
              <a:rPr sz="2200" spc="-10" dirty="0">
                <a:latin typeface="Calibri"/>
                <a:cs typeface="Calibri"/>
              </a:rPr>
              <a:t>jeho</a:t>
            </a:r>
            <a:r>
              <a:rPr sz="2200" spc="5" dirty="0">
                <a:latin typeface="Calibri"/>
                <a:cs typeface="Calibri"/>
              </a:rPr>
              <a:t> </a:t>
            </a:r>
            <a:r>
              <a:rPr sz="2200" spc="-10" dirty="0">
                <a:latin typeface="Calibri"/>
                <a:cs typeface="Calibri"/>
              </a:rPr>
              <a:t>klienti</a:t>
            </a:r>
            <a:r>
              <a:rPr sz="2200" dirty="0">
                <a:latin typeface="Calibri"/>
                <a:cs typeface="Calibri"/>
              </a:rPr>
              <a:t> </a:t>
            </a:r>
            <a:r>
              <a:rPr sz="2200" spc="-10" dirty="0">
                <a:latin typeface="Calibri"/>
                <a:cs typeface="Calibri"/>
              </a:rPr>
              <a:t>by</a:t>
            </a:r>
            <a:r>
              <a:rPr sz="2200" spc="5" dirty="0">
                <a:latin typeface="Calibri"/>
                <a:cs typeface="Calibri"/>
              </a:rPr>
              <a:t> </a:t>
            </a:r>
            <a:r>
              <a:rPr sz="2200" spc="-5" dirty="0">
                <a:latin typeface="Calibri"/>
                <a:cs typeface="Calibri"/>
              </a:rPr>
              <a:t>měli </a:t>
            </a:r>
            <a:r>
              <a:rPr sz="2200" dirty="0">
                <a:latin typeface="Calibri"/>
                <a:cs typeface="Calibri"/>
              </a:rPr>
              <a:t> </a:t>
            </a:r>
            <a:r>
              <a:rPr sz="2200" spc="-10" dirty="0">
                <a:latin typeface="Calibri"/>
                <a:cs typeface="Calibri"/>
              </a:rPr>
              <a:t>stejně</a:t>
            </a:r>
            <a:r>
              <a:rPr sz="2200" spc="15" dirty="0">
                <a:latin typeface="Calibri"/>
                <a:cs typeface="Calibri"/>
              </a:rPr>
              <a:t> </a:t>
            </a:r>
            <a:r>
              <a:rPr sz="2200" spc="-15" dirty="0">
                <a:latin typeface="Calibri"/>
                <a:cs typeface="Calibri"/>
              </a:rPr>
              <a:t>tak</a:t>
            </a:r>
            <a:r>
              <a:rPr sz="2200" spc="5" dirty="0">
                <a:latin typeface="Calibri"/>
                <a:cs typeface="Calibri"/>
              </a:rPr>
              <a:t> </a:t>
            </a:r>
            <a:r>
              <a:rPr sz="2200" spc="-10" dirty="0">
                <a:latin typeface="Calibri"/>
                <a:cs typeface="Calibri"/>
              </a:rPr>
              <a:t>tvrdě </a:t>
            </a:r>
            <a:r>
              <a:rPr sz="2200" spc="-20" dirty="0">
                <a:latin typeface="Calibri"/>
                <a:cs typeface="Calibri"/>
              </a:rPr>
              <a:t>pracovat,</a:t>
            </a:r>
            <a:r>
              <a:rPr sz="2200" spc="-5" dirty="0">
                <a:latin typeface="Calibri"/>
                <a:cs typeface="Calibri"/>
              </a:rPr>
              <a:t> měli</a:t>
            </a:r>
            <a:r>
              <a:rPr sz="2200" spc="5" dirty="0">
                <a:latin typeface="Calibri"/>
                <a:cs typeface="Calibri"/>
              </a:rPr>
              <a:t> </a:t>
            </a:r>
            <a:r>
              <a:rPr sz="2200" spc="-10" dirty="0">
                <a:latin typeface="Calibri"/>
                <a:cs typeface="Calibri"/>
              </a:rPr>
              <a:t>by</a:t>
            </a:r>
            <a:r>
              <a:rPr sz="2200" spc="5" dirty="0">
                <a:latin typeface="Calibri"/>
                <a:cs typeface="Calibri"/>
              </a:rPr>
              <a:t> </a:t>
            </a:r>
            <a:r>
              <a:rPr sz="2200" spc="-5" dirty="0">
                <a:latin typeface="Calibri"/>
                <a:cs typeface="Calibri"/>
              </a:rPr>
              <a:t>být</a:t>
            </a:r>
            <a:r>
              <a:rPr sz="2200" spc="10" dirty="0">
                <a:latin typeface="Calibri"/>
                <a:cs typeface="Calibri"/>
              </a:rPr>
              <a:t> </a:t>
            </a:r>
            <a:r>
              <a:rPr sz="2200" spc="-15" dirty="0">
                <a:latin typeface="Calibri"/>
                <a:cs typeface="Calibri"/>
              </a:rPr>
              <a:t>zodpovědní,</a:t>
            </a:r>
            <a:r>
              <a:rPr sz="2200" dirty="0">
                <a:latin typeface="Calibri"/>
                <a:cs typeface="Calibri"/>
              </a:rPr>
              <a:t> </a:t>
            </a:r>
            <a:r>
              <a:rPr sz="2200" spc="-5" dirty="0">
                <a:latin typeface="Calibri"/>
                <a:cs typeface="Calibri"/>
              </a:rPr>
              <a:t>měli</a:t>
            </a:r>
            <a:r>
              <a:rPr sz="2200" spc="15" dirty="0">
                <a:latin typeface="Calibri"/>
                <a:cs typeface="Calibri"/>
              </a:rPr>
              <a:t> </a:t>
            </a:r>
            <a:r>
              <a:rPr sz="2200" spc="-10" dirty="0">
                <a:latin typeface="Calibri"/>
                <a:cs typeface="Calibri"/>
              </a:rPr>
              <a:t>by</a:t>
            </a:r>
            <a:r>
              <a:rPr sz="2200" spc="5" dirty="0">
                <a:latin typeface="Calibri"/>
                <a:cs typeface="Calibri"/>
              </a:rPr>
              <a:t> </a:t>
            </a:r>
            <a:r>
              <a:rPr sz="2200" spc="-5" dirty="0">
                <a:latin typeface="Calibri"/>
                <a:cs typeface="Calibri"/>
              </a:rPr>
              <a:t>mu </a:t>
            </a:r>
            <a:r>
              <a:rPr sz="2200" dirty="0">
                <a:latin typeface="Calibri"/>
                <a:cs typeface="Calibri"/>
              </a:rPr>
              <a:t> </a:t>
            </a:r>
            <a:r>
              <a:rPr sz="2200" spc="-20" dirty="0">
                <a:latin typeface="Calibri"/>
                <a:cs typeface="Calibri"/>
              </a:rPr>
              <a:t>pozorně</a:t>
            </a:r>
            <a:r>
              <a:rPr sz="2200" spc="5" dirty="0">
                <a:latin typeface="Calibri"/>
                <a:cs typeface="Calibri"/>
              </a:rPr>
              <a:t> </a:t>
            </a:r>
            <a:r>
              <a:rPr sz="2200" spc="-10" dirty="0">
                <a:latin typeface="Calibri"/>
                <a:cs typeface="Calibri"/>
              </a:rPr>
              <a:t>naslouchat</a:t>
            </a:r>
            <a:r>
              <a:rPr sz="2200" spc="-20" dirty="0">
                <a:latin typeface="Calibri"/>
                <a:cs typeface="Calibri"/>
              </a:rPr>
              <a:t> </a:t>
            </a:r>
            <a:r>
              <a:rPr sz="2200" spc="-5" dirty="0">
                <a:latin typeface="Calibri"/>
                <a:cs typeface="Calibri"/>
              </a:rPr>
              <a:t>a</a:t>
            </a:r>
            <a:r>
              <a:rPr sz="2200" dirty="0">
                <a:latin typeface="Calibri"/>
                <a:cs typeface="Calibri"/>
              </a:rPr>
              <a:t> </a:t>
            </a:r>
            <a:r>
              <a:rPr sz="2200" spc="-5" dirty="0">
                <a:latin typeface="Calibri"/>
                <a:cs typeface="Calibri"/>
              </a:rPr>
              <a:t>měli</a:t>
            </a:r>
            <a:r>
              <a:rPr sz="2200" spc="15" dirty="0">
                <a:latin typeface="Calibri"/>
                <a:cs typeface="Calibri"/>
              </a:rPr>
              <a:t> </a:t>
            </a:r>
            <a:r>
              <a:rPr sz="2200" spc="-10" dirty="0">
                <a:latin typeface="Calibri"/>
                <a:cs typeface="Calibri"/>
              </a:rPr>
              <a:t>by</a:t>
            </a:r>
            <a:r>
              <a:rPr sz="2200" spc="15" dirty="0">
                <a:latin typeface="Calibri"/>
                <a:cs typeface="Calibri"/>
              </a:rPr>
              <a:t> </a:t>
            </a:r>
            <a:r>
              <a:rPr sz="2200" spc="-5" dirty="0">
                <a:latin typeface="Calibri"/>
                <a:cs typeface="Calibri"/>
              </a:rPr>
              <a:t>se</a:t>
            </a:r>
            <a:r>
              <a:rPr sz="2200" spc="10" dirty="0">
                <a:latin typeface="Calibri"/>
                <a:cs typeface="Calibri"/>
              </a:rPr>
              <a:t> </a:t>
            </a:r>
            <a:r>
              <a:rPr sz="2200" spc="-10" dirty="0">
                <a:latin typeface="Calibri"/>
                <a:cs typeface="Calibri"/>
              </a:rPr>
              <a:t>postupně</a:t>
            </a:r>
            <a:r>
              <a:rPr sz="2200" dirty="0">
                <a:latin typeface="Calibri"/>
                <a:cs typeface="Calibri"/>
              </a:rPr>
              <a:t> </a:t>
            </a:r>
            <a:r>
              <a:rPr sz="2200" spc="-15" dirty="0">
                <a:latin typeface="Calibri"/>
                <a:cs typeface="Calibri"/>
              </a:rPr>
              <a:t>posouvat</a:t>
            </a:r>
            <a:r>
              <a:rPr sz="2200" spc="-5" dirty="0">
                <a:latin typeface="Calibri"/>
                <a:cs typeface="Calibri"/>
              </a:rPr>
              <a:t> </a:t>
            </a:r>
            <a:r>
              <a:rPr sz="2200" spc="-45" dirty="0">
                <a:latin typeface="Calibri"/>
                <a:cs typeface="Calibri"/>
              </a:rPr>
              <a:t>ke</a:t>
            </a:r>
            <a:r>
              <a:rPr sz="2200" spc="10" dirty="0">
                <a:latin typeface="Calibri"/>
                <a:cs typeface="Calibri"/>
              </a:rPr>
              <a:t> </a:t>
            </a:r>
            <a:r>
              <a:rPr sz="2200" spc="-5" dirty="0">
                <a:latin typeface="Calibri"/>
                <a:cs typeface="Calibri"/>
              </a:rPr>
              <a:t>změně.</a:t>
            </a:r>
            <a:endParaRPr sz="2200">
              <a:latin typeface="Calibri"/>
              <a:cs typeface="Calibri"/>
            </a:endParaRPr>
          </a:p>
          <a:p>
            <a:pPr marL="756285" lvl="1" indent="-287020">
              <a:buFont typeface="Arial"/>
              <a:buChar char="–"/>
              <a:tabLst>
                <a:tab pos="756285" algn="l"/>
                <a:tab pos="756920" algn="l"/>
              </a:tabLst>
            </a:pPr>
            <a:r>
              <a:rPr sz="2200" spc="-5" dirty="0">
                <a:latin typeface="Calibri"/>
                <a:cs typeface="Calibri"/>
              </a:rPr>
              <a:t>Musí </a:t>
            </a:r>
            <a:r>
              <a:rPr sz="2200" spc="-10" dirty="0">
                <a:latin typeface="Calibri"/>
                <a:cs typeface="Calibri"/>
              </a:rPr>
              <a:t>být</a:t>
            </a:r>
            <a:r>
              <a:rPr sz="2200" spc="15" dirty="0">
                <a:latin typeface="Calibri"/>
                <a:cs typeface="Calibri"/>
              </a:rPr>
              <a:t> </a:t>
            </a:r>
            <a:r>
              <a:rPr sz="2200" spc="-10" dirty="0">
                <a:latin typeface="Calibri"/>
                <a:cs typeface="Calibri"/>
              </a:rPr>
              <a:t>schopen</a:t>
            </a:r>
            <a:r>
              <a:rPr sz="2200" spc="-5" dirty="0">
                <a:latin typeface="Calibri"/>
                <a:cs typeface="Calibri"/>
              </a:rPr>
              <a:t> </a:t>
            </a:r>
            <a:r>
              <a:rPr sz="2200" spc="-15" dirty="0">
                <a:latin typeface="Calibri"/>
                <a:cs typeface="Calibri"/>
              </a:rPr>
              <a:t>užívat</a:t>
            </a:r>
            <a:r>
              <a:rPr sz="2200" dirty="0">
                <a:latin typeface="Calibri"/>
                <a:cs typeface="Calibri"/>
              </a:rPr>
              <a:t> si</a:t>
            </a:r>
            <a:r>
              <a:rPr sz="2200" spc="5" dirty="0">
                <a:latin typeface="Calibri"/>
                <a:cs typeface="Calibri"/>
              </a:rPr>
              <a:t> </a:t>
            </a:r>
            <a:r>
              <a:rPr sz="2200" spc="-20" dirty="0">
                <a:latin typeface="Calibri"/>
                <a:cs typeface="Calibri"/>
              </a:rPr>
              <a:t>svou</a:t>
            </a:r>
            <a:r>
              <a:rPr sz="2200" spc="-5" dirty="0">
                <a:latin typeface="Calibri"/>
                <a:cs typeface="Calibri"/>
              </a:rPr>
              <a:t> </a:t>
            </a:r>
            <a:r>
              <a:rPr sz="2200" spc="-15" dirty="0">
                <a:latin typeface="Calibri"/>
                <a:cs typeface="Calibri"/>
              </a:rPr>
              <a:t>práci</a:t>
            </a:r>
            <a:r>
              <a:rPr sz="2200" dirty="0">
                <a:latin typeface="Calibri"/>
                <a:cs typeface="Calibri"/>
              </a:rPr>
              <a:t> </a:t>
            </a:r>
            <a:r>
              <a:rPr sz="2200" spc="-25" dirty="0">
                <a:latin typeface="Calibri"/>
                <a:cs typeface="Calibri"/>
              </a:rPr>
              <a:t>vždy</a:t>
            </a:r>
            <a:r>
              <a:rPr sz="2200" dirty="0">
                <a:latin typeface="Calibri"/>
                <a:cs typeface="Calibri"/>
              </a:rPr>
              <a:t> </a:t>
            </a:r>
            <a:r>
              <a:rPr sz="2200" spc="-25" dirty="0">
                <a:latin typeface="Calibri"/>
                <a:cs typeface="Calibri"/>
              </a:rPr>
              <a:t>za</a:t>
            </a:r>
            <a:r>
              <a:rPr sz="2200" spc="10" dirty="0">
                <a:latin typeface="Calibri"/>
                <a:cs typeface="Calibri"/>
              </a:rPr>
              <a:t> </a:t>
            </a:r>
            <a:r>
              <a:rPr sz="2200" spc="-10" dirty="0">
                <a:latin typeface="Calibri"/>
                <a:cs typeface="Calibri"/>
              </a:rPr>
              <a:t>všech</a:t>
            </a:r>
            <a:r>
              <a:rPr sz="2200" spc="-5" dirty="0">
                <a:latin typeface="Calibri"/>
                <a:cs typeface="Calibri"/>
              </a:rPr>
              <a:t> </a:t>
            </a:r>
            <a:r>
              <a:rPr sz="2200" spc="-15" dirty="0">
                <a:latin typeface="Calibri"/>
                <a:cs typeface="Calibri"/>
              </a:rPr>
              <a:t>okolností.</a:t>
            </a:r>
            <a:endParaRPr sz="2200">
              <a:latin typeface="Calibri"/>
              <a:cs typeface="Calibri"/>
            </a:endParaRPr>
          </a:p>
        </p:txBody>
      </p:sp>
    </p:spTree>
    <p:extLst>
      <p:ext uri="{BB962C8B-B14F-4D97-AF65-F5344CB8AC3E}">
        <p14:creationId xmlns:p14="http://schemas.microsoft.com/office/powerpoint/2010/main" val="596138277"/>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36542" y="192150"/>
            <a:ext cx="3519170" cy="635000"/>
          </a:xfrm>
          <a:prstGeom prst="rect">
            <a:avLst/>
          </a:prstGeom>
        </p:spPr>
        <p:txBody>
          <a:bodyPr vert="horz" wrap="square" lIns="0" tIns="12065" rIns="0" bIns="0" rtlCol="0" anchor="ctr">
            <a:spAutoFit/>
          </a:bodyPr>
          <a:lstStyle/>
          <a:p>
            <a:pPr marL="12700">
              <a:lnSpc>
                <a:spcPct val="100000"/>
              </a:lnSpc>
              <a:spcBef>
                <a:spcPts val="95"/>
              </a:spcBef>
            </a:pPr>
            <a:r>
              <a:rPr sz="4000" spc="-15" dirty="0">
                <a:latin typeface="Calibri"/>
                <a:cs typeface="Calibri"/>
              </a:rPr>
              <a:t>Příčiny</a:t>
            </a:r>
            <a:r>
              <a:rPr sz="4000" spc="-25" dirty="0">
                <a:latin typeface="Calibri"/>
                <a:cs typeface="Calibri"/>
              </a:rPr>
              <a:t> </a:t>
            </a:r>
            <a:r>
              <a:rPr sz="4000" spc="-10" dirty="0">
                <a:latin typeface="Calibri"/>
                <a:cs typeface="Calibri"/>
              </a:rPr>
              <a:t>agrese</a:t>
            </a:r>
            <a:r>
              <a:rPr sz="4000" spc="-35" dirty="0">
                <a:latin typeface="Calibri"/>
                <a:cs typeface="Calibri"/>
              </a:rPr>
              <a:t> </a:t>
            </a:r>
            <a:r>
              <a:rPr sz="4000" spc="-5" dirty="0">
                <a:latin typeface="Calibri"/>
                <a:cs typeface="Calibri"/>
              </a:rPr>
              <a:t>-</a:t>
            </a:r>
            <a:r>
              <a:rPr sz="4000" spc="-30" dirty="0">
                <a:latin typeface="Calibri"/>
                <a:cs typeface="Calibri"/>
              </a:rPr>
              <a:t> </a:t>
            </a:r>
            <a:r>
              <a:rPr sz="4000" spc="-5" dirty="0">
                <a:latin typeface="Calibri"/>
                <a:cs typeface="Calibri"/>
              </a:rPr>
              <a:t>I:</a:t>
            </a:r>
            <a:endParaRPr sz="4000">
              <a:latin typeface="Calibri"/>
              <a:cs typeface="Calibri"/>
            </a:endParaRPr>
          </a:p>
        </p:txBody>
      </p:sp>
      <p:sp>
        <p:nvSpPr>
          <p:cNvPr id="3" name="object 3"/>
          <p:cNvSpPr txBox="1"/>
          <p:nvPr/>
        </p:nvSpPr>
        <p:spPr>
          <a:xfrm>
            <a:off x="2059940" y="827025"/>
            <a:ext cx="7183120" cy="5391785"/>
          </a:xfrm>
          <a:prstGeom prst="rect">
            <a:avLst/>
          </a:prstGeom>
        </p:spPr>
        <p:txBody>
          <a:bodyPr vert="horz" wrap="square" lIns="0" tIns="13335" rIns="0" bIns="0" rtlCol="0">
            <a:spAutoFit/>
          </a:bodyPr>
          <a:lstStyle/>
          <a:p>
            <a:pPr marL="355600" indent="-343535">
              <a:spcBef>
                <a:spcPts val="105"/>
              </a:spcBef>
              <a:buFont typeface="Arial"/>
              <a:buChar char="•"/>
              <a:tabLst>
                <a:tab pos="355600" algn="l"/>
                <a:tab pos="356235" algn="l"/>
              </a:tabLst>
            </a:pPr>
            <a:r>
              <a:rPr sz="3200" b="1" spc="-40" dirty="0">
                <a:latin typeface="Calibri"/>
                <a:cs typeface="Calibri"/>
              </a:rPr>
              <a:t>Obavy,</a:t>
            </a:r>
            <a:r>
              <a:rPr sz="3200" b="1" spc="-45" dirty="0">
                <a:latin typeface="Calibri"/>
                <a:cs typeface="Calibri"/>
              </a:rPr>
              <a:t> </a:t>
            </a:r>
            <a:r>
              <a:rPr sz="3200" b="1" spc="-20" dirty="0">
                <a:latin typeface="Calibri"/>
                <a:cs typeface="Calibri"/>
              </a:rPr>
              <a:t>úzkost </a:t>
            </a:r>
            <a:r>
              <a:rPr sz="3200" b="1" dirty="0">
                <a:latin typeface="Calibri"/>
                <a:cs typeface="Calibri"/>
              </a:rPr>
              <a:t>a</a:t>
            </a:r>
            <a:r>
              <a:rPr sz="3200" b="1" spc="-25" dirty="0">
                <a:latin typeface="Calibri"/>
                <a:cs typeface="Calibri"/>
              </a:rPr>
              <a:t> </a:t>
            </a:r>
            <a:r>
              <a:rPr sz="3200" b="1" spc="-15" dirty="0">
                <a:latin typeface="Calibri"/>
                <a:cs typeface="Calibri"/>
              </a:rPr>
              <a:t>strach</a:t>
            </a:r>
            <a:endParaRPr sz="3200">
              <a:latin typeface="Calibri"/>
              <a:cs typeface="Calibri"/>
            </a:endParaRPr>
          </a:p>
          <a:p>
            <a:pPr marL="355600" indent="-343535">
              <a:buFont typeface="Arial"/>
              <a:buChar char="•"/>
              <a:tabLst>
                <a:tab pos="355600" algn="l"/>
                <a:tab pos="356235" algn="l"/>
              </a:tabLst>
            </a:pPr>
            <a:r>
              <a:rPr sz="3200" spc="-15" dirty="0">
                <a:latin typeface="Calibri"/>
                <a:cs typeface="Calibri"/>
              </a:rPr>
              <a:t>Pocit</a:t>
            </a:r>
            <a:r>
              <a:rPr sz="3200" spc="-35" dirty="0">
                <a:latin typeface="Calibri"/>
                <a:cs typeface="Calibri"/>
              </a:rPr>
              <a:t> </a:t>
            </a:r>
            <a:r>
              <a:rPr sz="3200" spc="-25" dirty="0">
                <a:latin typeface="Calibri"/>
                <a:cs typeface="Calibri"/>
              </a:rPr>
              <a:t>ohrožení</a:t>
            </a:r>
            <a:endParaRPr sz="3200">
              <a:latin typeface="Calibri"/>
              <a:cs typeface="Calibri"/>
            </a:endParaRPr>
          </a:p>
          <a:p>
            <a:pPr>
              <a:spcBef>
                <a:spcPts val="55"/>
              </a:spcBef>
              <a:buFont typeface="Arial"/>
              <a:buChar char="•"/>
            </a:pPr>
            <a:endParaRPr sz="3100">
              <a:latin typeface="Calibri"/>
              <a:cs typeface="Calibri"/>
            </a:endParaRPr>
          </a:p>
          <a:p>
            <a:pPr marL="355600" indent="-343535">
              <a:buFont typeface="Arial"/>
              <a:buChar char="•"/>
              <a:tabLst>
                <a:tab pos="355600" algn="l"/>
                <a:tab pos="356235" algn="l"/>
              </a:tabLst>
            </a:pPr>
            <a:r>
              <a:rPr sz="3200" b="1" u="sng" spc="-15" dirty="0">
                <a:uFill>
                  <a:solidFill>
                    <a:srgbClr val="000000"/>
                  </a:solidFill>
                </a:uFill>
                <a:latin typeface="Calibri"/>
                <a:cs typeface="Calibri"/>
              </a:rPr>
              <a:t>Zatížení</a:t>
            </a:r>
            <a:r>
              <a:rPr sz="3200" b="1" u="sng" spc="-55" dirty="0">
                <a:uFill>
                  <a:solidFill>
                    <a:srgbClr val="000000"/>
                  </a:solidFill>
                </a:uFill>
                <a:latin typeface="Calibri"/>
                <a:cs typeface="Calibri"/>
              </a:rPr>
              <a:t> </a:t>
            </a:r>
            <a:r>
              <a:rPr sz="3200" b="1" u="sng" dirty="0">
                <a:uFill>
                  <a:solidFill>
                    <a:srgbClr val="000000"/>
                  </a:solidFill>
                </a:uFill>
                <a:latin typeface="Calibri"/>
                <a:cs typeface="Calibri"/>
              </a:rPr>
              <a:t>a</a:t>
            </a:r>
            <a:r>
              <a:rPr sz="3200" b="1" u="sng" spc="-20" dirty="0">
                <a:uFill>
                  <a:solidFill>
                    <a:srgbClr val="000000"/>
                  </a:solidFill>
                </a:uFill>
                <a:latin typeface="Calibri"/>
                <a:cs typeface="Calibri"/>
              </a:rPr>
              <a:t> </a:t>
            </a:r>
            <a:r>
              <a:rPr sz="3200" b="1" u="sng" spc="-15" dirty="0">
                <a:uFill>
                  <a:solidFill>
                    <a:srgbClr val="000000"/>
                  </a:solidFill>
                </a:uFill>
                <a:latin typeface="Calibri"/>
                <a:cs typeface="Calibri"/>
              </a:rPr>
              <a:t>stres</a:t>
            </a:r>
            <a:endParaRPr sz="3200">
              <a:latin typeface="Calibri"/>
              <a:cs typeface="Calibri"/>
            </a:endParaRPr>
          </a:p>
          <a:p>
            <a:pPr marL="355600" indent="-343535">
              <a:spcBef>
                <a:spcPts val="5"/>
              </a:spcBef>
              <a:buFont typeface="Arial"/>
              <a:buChar char="•"/>
              <a:tabLst>
                <a:tab pos="355600" algn="l"/>
                <a:tab pos="356235" algn="l"/>
              </a:tabLst>
            </a:pPr>
            <a:r>
              <a:rPr sz="3200" spc="-10" dirty="0">
                <a:latin typeface="Calibri"/>
                <a:cs typeface="Calibri"/>
              </a:rPr>
              <a:t>Bezmoc</a:t>
            </a:r>
            <a:endParaRPr sz="3200">
              <a:latin typeface="Calibri"/>
              <a:cs typeface="Calibri"/>
            </a:endParaRPr>
          </a:p>
          <a:p>
            <a:pPr>
              <a:spcBef>
                <a:spcPts val="55"/>
              </a:spcBef>
              <a:buFont typeface="Arial"/>
              <a:buChar char="•"/>
            </a:pPr>
            <a:endParaRPr sz="3100">
              <a:latin typeface="Calibri"/>
              <a:cs typeface="Calibri"/>
            </a:endParaRPr>
          </a:p>
          <a:p>
            <a:pPr marL="355600" indent="-343535">
              <a:buFont typeface="Arial"/>
              <a:buChar char="•"/>
              <a:tabLst>
                <a:tab pos="355600" algn="l"/>
                <a:tab pos="356235" algn="l"/>
              </a:tabLst>
            </a:pPr>
            <a:r>
              <a:rPr sz="3200" b="1" spc="-15" dirty="0">
                <a:latin typeface="Calibri"/>
                <a:cs typeface="Calibri"/>
              </a:rPr>
              <a:t>Ponížení</a:t>
            </a:r>
            <a:r>
              <a:rPr sz="3200" b="1" spc="-35" dirty="0">
                <a:latin typeface="Calibri"/>
                <a:cs typeface="Calibri"/>
              </a:rPr>
              <a:t> </a:t>
            </a:r>
            <a:r>
              <a:rPr sz="3200" b="1" dirty="0">
                <a:latin typeface="Calibri"/>
                <a:cs typeface="Calibri"/>
              </a:rPr>
              <a:t>a</a:t>
            </a:r>
            <a:r>
              <a:rPr sz="3200" b="1" spc="-20" dirty="0">
                <a:latin typeface="Calibri"/>
                <a:cs typeface="Calibri"/>
              </a:rPr>
              <a:t> </a:t>
            </a:r>
            <a:r>
              <a:rPr sz="3200" b="1" spc="-10" dirty="0">
                <a:latin typeface="Calibri"/>
                <a:cs typeface="Calibri"/>
              </a:rPr>
              <a:t>zesměšnění</a:t>
            </a:r>
            <a:endParaRPr sz="3200">
              <a:latin typeface="Calibri"/>
              <a:cs typeface="Calibri"/>
            </a:endParaRPr>
          </a:p>
          <a:p>
            <a:pPr marL="355600" indent="-343535">
              <a:buFont typeface="Arial"/>
              <a:buChar char="•"/>
              <a:tabLst>
                <a:tab pos="355600" algn="l"/>
                <a:tab pos="356235" algn="l"/>
              </a:tabLst>
            </a:pPr>
            <a:r>
              <a:rPr sz="3200" spc="-5" dirty="0">
                <a:latin typeface="Calibri"/>
                <a:cs typeface="Calibri"/>
              </a:rPr>
              <a:t>Zklamání</a:t>
            </a:r>
            <a:endParaRPr sz="3200">
              <a:latin typeface="Calibri"/>
              <a:cs typeface="Calibri"/>
            </a:endParaRPr>
          </a:p>
          <a:p>
            <a:pPr>
              <a:spcBef>
                <a:spcPts val="55"/>
              </a:spcBef>
              <a:buFont typeface="Arial"/>
              <a:buChar char="•"/>
            </a:pPr>
            <a:endParaRPr sz="3100">
              <a:latin typeface="Calibri"/>
              <a:cs typeface="Calibri"/>
            </a:endParaRPr>
          </a:p>
          <a:p>
            <a:pPr marL="355600" indent="-343535">
              <a:buFont typeface="Arial"/>
              <a:buChar char="•"/>
              <a:tabLst>
                <a:tab pos="355600" algn="l"/>
                <a:tab pos="356235" algn="l"/>
              </a:tabLst>
            </a:pPr>
            <a:r>
              <a:rPr sz="3200" b="1" u="sng" spc="-10" dirty="0">
                <a:uFill>
                  <a:solidFill>
                    <a:srgbClr val="000000"/>
                  </a:solidFill>
                </a:uFill>
                <a:latin typeface="Calibri"/>
                <a:cs typeface="Calibri"/>
              </a:rPr>
              <a:t>Pocit</a:t>
            </a:r>
            <a:r>
              <a:rPr sz="3200" b="1" u="sng" spc="-35" dirty="0">
                <a:uFill>
                  <a:solidFill>
                    <a:srgbClr val="000000"/>
                  </a:solidFill>
                </a:uFill>
                <a:latin typeface="Calibri"/>
                <a:cs typeface="Calibri"/>
              </a:rPr>
              <a:t> křivdy,</a:t>
            </a:r>
            <a:r>
              <a:rPr sz="3200" b="1" u="sng" spc="-5" dirty="0">
                <a:uFill>
                  <a:solidFill>
                    <a:srgbClr val="000000"/>
                  </a:solidFill>
                </a:uFill>
                <a:latin typeface="Calibri"/>
                <a:cs typeface="Calibri"/>
              </a:rPr>
              <a:t> </a:t>
            </a:r>
            <a:r>
              <a:rPr sz="3200" b="1" u="sng" spc="-15" dirty="0">
                <a:uFill>
                  <a:solidFill>
                    <a:srgbClr val="000000"/>
                  </a:solidFill>
                </a:uFill>
                <a:latin typeface="Calibri"/>
                <a:cs typeface="Calibri"/>
              </a:rPr>
              <a:t>nespravedlivosti,</a:t>
            </a:r>
            <a:r>
              <a:rPr sz="3200" b="1" u="sng" spc="-50" dirty="0">
                <a:uFill>
                  <a:solidFill>
                    <a:srgbClr val="000000"/>
                  </a:solidFill>
                </a:uFill>
                <a:latin typeface="Calibri"/>
                <a:cs typeface="Calibri"/>
              </a:rPr>
              <a:t> </a:t>
            </a:r>
            <a:r>
              <a:rPr sz="3200" b="1" u="sng" spc="-10" dirty="0">
                <a:uFill>
                  <a:solidFill>
                    <a:srgbClr val="000000"/>
                  </a:solidFill>
                </a:uFill>
                <a:latin typeface="Calibri"/>
                <a:cs typeface="Calibri"/>
              </a:rPr>
              <a:t>beznaděje</a:t>
            </a:r>
            <a:endParaRPr sz="3200">
              <a:latin typeface="Calibri"/>
              <a:cs typeface="Calibri"/>
            </a:endParaRPr>
          </a:p>
          <a:p>
            <a:pPr marL="355600" indent="-343535">
              <a:spcBef>
                <a:spcPts val="5"/>
              </a:spcBef>
              <a:buFont typeface="Arial"/>
              <a:buChar char="•"/>
              <a:tabLst>
                <a:tab pos="355600" algn="l"/>
                <a:tab pos="356235" algn="l"/>
              </a:tabLst>
            </a:pPr>
            <a:r>
              <a:rPr sz="3200" b="1" spc="-10" dirty="0">
                <a:latin typeface="Calibri"/>
                <a:cs typeface="Calibri"/>
              </a:rPr>
              <a:t>Pocit</a:t>
            </a:r>
            <a:r>
              <a:rPr sz="3200" b="1" spc="-50" dirty="0">
                <a:latin typeface="Calibri"/>
                <a:cs typeface="Calibri"/>
              </a:rPr>
              <a:t> </a:t>
            </a:r>
            <a:r>
              <a:rPr sz="3200" b="1" spc="-20" dirty="0">
                <a:latin typeface="Calibri"/>
                <a:cs typeface="Calibri"/>
              </a:rPr>
              <a:t>viny</a:t>
            </a:r>
            <a:endParaRPr sz="3200">
              <a:latin typeface="Calibri"/>
              <a:cs typeface="Calibri"/>
            </a:endParaRPr>
          </a:p>
        </p:txBody>
      </p:sp>
    </p:spTree>
    <p:extLst>
      <p:ext uri="{BB962C8B-B14F-4D97-AF65-F5344CB8AC3E}">
        <p14:creationId xmlns:p14="http://schemas.microsoft.com/office/powerpoint/2010/main" val="1750271245"/>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72533" y="192150"/>
            <a:ext cx="3647440" cy="635000"/>
          </a:xfrm>
          <a:prstGeom prst="rect">
            <a:avLst/>
          </a:prstGeom>
        </p:spPr>
        <p:txBody>
          <a:bodyPr vert="horz" wrap="square" lIns="0" tIns="12065" rIns="0" bIns="0" rtlCol="0" anchor="ctr">
            <a:spAutoFit/>
          </a:bodyPr>
          <a:lstStyle/>
          <a:p>
            <a:pPr marL="12700">
              <a:lnSpc>
                <a:spcPct val="100000"/>
              </a:lnSpc>
              <a:spcBef>
                <a:spcPts val="95"/>
              </a:spcBef>
            </a:pPr>
            <a:r>
              <a:rPr sz="4000" spc="-15" dirty="0">
                <a:latin typeface="Calibri"/>
                <a:cs typeface="Calibri"/>
              </a:rPr>
              <a:t>Příčiny</a:t>
            </a:r>
            <a:r>
              <a:rPr sz="4000" spc="-25" dirty="0">
                <a:latin typeface="Calibri"/>
                <a:cs typeface="Calibri"/>
              </a:rPr>
              <a:t> </a:t>
            </a:r>
            <a:r>
              <a:rPr sz="4000" spc="-10" dirty="0">
                <a:latin typeface="Calibri"/>
                <a:cs typeface="Calibri"/>
              </a:rPr>
              <a:t>agrese</a:t>
            </a:r>
            <a:r>
              <a:rPr sz="4000" spc="-35" dirty="0">
                <a:latin typeface="Calibri"/>
                <a:cs typeface="Calibri"/>
              </a:rPr>
              <a:t> </a:t>
            </a:r>
            <a:r>
              <a:rPr sz="4000" spc="-5" dirty="0">
                <a:latin typeface="Calibri"/>
                <a:cs typeface="Calibri"/>
              </a:rPr>
              <a:t>-</a:t>
            </a:r>
            <a:r>
              <a:rPr sz="4000" spc="-25" dirty="0">
                <a:latin typeface="Calibri"/>
                <a:cs typeface="Calibri"/>
              </a:rPr>
              <a:t> </a:t>
            </a:r>
            <a:r>
              <a:rPr sz="4000" spc="-5" dirty="0">
                <a:latin typeface="Calibri"/>
                <a:cs typeface="Calibri"/>
              </a:rPr>
              <a:t>II:</a:t>
            </a:r>
            <a:endParaRPr sz="4000">
              <a:latin typeface="Calibri"/>
              <a:cs typeface="Calibri"/>
            </a:endParaRPr>
          </a:p>
        </p:txBody>
      </p:sp>
      <p:sp>
        <p:nvSpPr>
          <p:cNvPr id="3" name="object 3"/>
          <p:cNvSpPr txBox="1"/>
          <p:nvPr/>
        </p:nvSpPr>
        <p:spPr>
          <a:xfrm>
            <a:off x="2059941" y="827025"/>
            <a:ext cx="7738109" cy="5480685"/>
          </a:xfrm>
          <a:prstGeom prst="rect">
            <a:avLst/>
          </a:prstGeom>
        </p:spPr>
        <p:txBody>
          <a:bodyPr vert="horz" wrap="square" lIns="0" tIns="13335" rIns="0" bIns="0" rtlCol="0">
            <a:spAutoFit/>
          </a:bodyPr>
          <a:lstStyle/>
          <a:p>
            <a:pPr marL="355600" indent="-343535">
              <a:spcBef>
                <a:spcPts val="105"/>
              </a:spcBef>
              <a:buFont typeface="Arial"/>
              <a:buChar char="•"/>
              <a:tabLst>
                <a:tab pos="355600" algn="l"/>
                <a:tab pos="356235" algn="l"/>
              </a:tabLst>
            </a:pPr>
            <a:r>
              <a:rPr sz="3200" spc="-10" dirty="0">
                <a:latin typeface="Calibri"/>
                <a:cs typeface="Calibri"/>
              </a:rPr>
              <a:t>Zkreslení</a:t>
            </a:r>
            <a:r>
              <a:rPr sz="3200" spc="-25" dirty="0">
                <a:latin typeface="Calibri"/>
                <a:cs typeface="Calibri"/>
              </a:rPr>
              <a:t> </a:t>
            </a:r>
            <a:r>
              <a:rPr sz="3200" spc="-10" dirty="0">
                <a:latin typeface="Calibri"/>
                <a:cs typeface="Calibri"/>
              </a:rPr>
              <a:t>reality</a:t>
            </a:r>
            <a:endParaRPr sz="3200">
              <a:latin typeface="Calibri"/>
              <a:cs typeface="Calibri"/>
            </a:endParaRPr>
          </a:p>
          <a:p>
            <a:pPr marL="355600" indent="-343535">
              <a:buFont typeface="Arial"/>
              <a:buChar char="•"/>
              <a:tabLst>
                <a:tab pos="355600" algn="l"/>
                <a:tab pos="356235" algn="l"/>
              </a:tabLst>
            </a:pPr>
            <a:r>
              <a:rPr sz="3200" b="1" spc="-15" dirty="0">
                <a:latin typeface="Calibri"/>
                <a:cs typeface="Calibri"/>
              </a:rPr>
              <a:t>Poruchy</a:t>
            </a:r>
            <a:r>
              <a:rPr sz="3200" b="1" spc="-60" dirty="0">
                <a:latin typeface="Calibri"/>
                <a:cs typeface="Calibri"/>
              </a:rPr>
              <a:t> </a:t>
            </a:r>
            <a:r>
              <a:rPr sz="3200" b="1" spc="-5" dirty="0">
                <a:latin typeface="Calibri"/>
                <a:cs typeface="Calibri"/>
              </a:rPr>
              <a:t>osobnosti</a:t>
            </a:r>
            <a:endParaRPr sz="3200">
              <a:latin typeface="Calibri"/>
              <a:cs typeface="Calibri"/>
            </a:endParaRPr>
          </a:p>
          <a:p>
            <a:pPr marL="355600" indent="-343535">
              <a:buFont typeface="Arial"/>
              <a:buChar char="•"/>
              <a:tabLst>
                <a:tab pos="355600" algn="l"/>
                <a:tab pos="356235" algn="l"/>
              </a:tabLst>
            </a:pPr>
            <a:r>
              <a:rPr sz="3200" spc="-5" dirty="0">
                <a:latin typeface="Calibri"/>
                <a:cs typeface="Calibri"/>
              </a:rPr>
              <a:t>Snaha</a:t>
            </a:r>
            <a:r>
              <a:rPr sz="3200" spc="-10" dirty="0">
                <a:latin typeface="Calibri"/>
                <a:cs typeface="Calibri"/>
              </a:rPr>
              <a:t> </a:t>
            </a:r>
            <a:r>
              <a:rPr sz="3200" dirty="0">
                <a:latin typeface="Calibri"/>
                <a:cs typeface="Calibri"/>
              </a:rPr>
              <a:t>o</a:t>
            </a:r>
            <a:r>
              <a:rPr sz="3200" spc="-25" dirty="0">
                <a:latin typeface="Calibri"/>
                <a:cs typeface="Calibri"/>
              </a:rPr>
              <a:t> </a:t>
            </a:r>
            <a:r>
              <a:rPr sz="3200" spc="-5" dirty="0">
                <a:latin typeface="Calibri"/>
                <a:cs typeface="Calibri"/>
              </a:rPr>
              <a:t>ocenění</a:t>
            </a:r>
            <a:endParaRPr sz="3200">
              <a:latin typeface="Calibri"/>
              <a:cs typeface="Calibri"/>
            </a:endParaRPr>
          </a:p>
          <a:p>
            <a:pPr>
              <a:spcBef>
                <a:spcPts val="55"/>
              </a:spcBef>
              <a:buFont typeface="Arial"/>
              <a:buChar char="•"/>
            </a:pPr>
            <a:endParaRPr sz="3100">
              <a:latin typeface="Calibri"/>
              <a:cs typeface="Calibri"/>
            </a:endParaRPr>
          </a:p>
          <a:p>
            <a:pPr marL="355600" indent="-343535">
              <a:spcBef>
                <a:spcPts val="5"/>
              </a:spcBef>
              <a:buFont typeface="Arial"/>
              <a:buChar char="•"/>
              <a:tabLst>
                <a:tab pos="355600" algn="l"/>
                <a:tab pos="356235" algn="l"/>
              </a:tabLst>
            </a:pPr>
            <a:r>
              <a:rPr sz="3200" spc="-10" dirty="0">
                <a:latin typeface="Calibri"/>
                <a:cs typeface="Calibri"/>
              </a:rPr>
              <a:t>Dědičnost</a:t>
            </a:r>
            <a:endParaRPr sz="3200">
              <a:latin typeface="Calibri"/>
              <a:cs typeface="Calibri"/>
            </a:endParaRPr>
          </a:p>
          <a:p>
            <a:pPr marL="355600" indent="-343535">
              <a:spcBef>
                <a:spcPts val="310"/>
              </a:spcBef>
              <a:buFont typeface="Arial"/>
              <a:buChar char="•"/>
              <a:tabLst>
                <a:tab pos="355600" algn="l"/>
                <a:tab pos="356235" algn="l"/>
              </a:tabLst>
            </a:pPr>
            <a:r>
              <a:rPr sz="3200" spc="-20" dirty="0">
                <a:latin typeface="Calibri"/>
                <a:cs typeface="Calibri"/>
              </a:rPr>
              <a:t>úraz</a:t>
            </a:r>
            <a:r>
              <a:rPr sz="3200" spc="-10" dirty="0">
                <a:latin typeface="Calibri"/>
                <a:cs typeface="Calibri"/>
              </a:rPr>
              <a:t> </a:t>
            </a:r>
            <a:r>
              <a:rPr sz="3200" spc="-5" dirty="0">
                <a:latin typeface="Calibri"/>
                <a:cs typeface="Calibri"/>
              </a:rPr>
              <a:t>nebo</a:t>
            </a:r>
            <a:r>
              <a:rPr sz="3200" spc="-10" dirty="0">
                <a:latin typeface="Calibri"/>
                <a:cs typeface="Calibri"/>
              </a:rPr>
              <a:t> </a:t>
            </a:r>
            <a:r>
              <a:rPr sz="3200" spc="-5" dirty="0">
                <a:latin typeface="Calibri"/>
                <a:cs typeface="Calibri"/>
              </a:rPr>
              <a:t>jiné</a:t>
            </a:r>
            <a:r>
              <a:rPr sz="3200" spc="-10" dirty="0">
                <a:latin typeface="Calibri"/>
                <a:cs typeface="Calibri"/>
              </a:rPr>
              <a:t> </a:t>
            </a:r>
            <a:r>
              <a:rPr sz="3200" spc="-5" dirty="0">
                <a:latin typeface="Calibri"/>
                <a:cs typeface="Calibri"/>
              </a:rPr>
              <a:t>onemocnění</a:t>
            </a:r>
            <a:r>
              <a:rPr sz="3200" spc="-10" dirty="0">
                <a:latin typeface="Calibri"/>
                <a:cs typeface="Calibri"/>
              </a:rPr>
              <a:t> </a:t>
            </a:r>
            <a:r>
              <a:rPr sz="3200" spc="-20" dirty="0">
                <a:latin typeface="Calibri"/>
                <a:cs typeface="Calibri"/>
              </a:rPr>
              <a:t>mozku</a:t>
            </a:r>
            <a:endParaRPr sz="3200">
              <a:latin typeface="Calibri"/>
              <a:cs typeface="Calibri"/>
            </a:endParaRPr>
          </a:p>
          <a:p>
            <a:pPr marL="355600" indent="-343535">
              <a:spcBef>
                <a:spcPts val="385"/>
              </a:spcBef>
              <a:buFont typeface="Arial"/>
              <a:buChar char="•"/>
              <a:tabLst>
                <a:tab pos="355600" algn="l"/>
                <a:tab pos="356235" algn="l"/>
              </a:tabLst>
            </a:pPr>
            <a:r>
              <a:rPr sz="3200" spc="-5" dirty="0">
                <a:latin typeface="Calibri"/>
                <a:cs typeface="Calibri"/>
              </a:rPr>
              <a:t>učení</a:t>
            </a:r>
            <a:endParaRPr sz="3200">
              <a:latin typeface="Calibri"/>
              <a:cs typeface="Calibri"/>
            </a:endParaRPr>
          </a:p>
          <a:p>
            <a:pPr>
              <a:spcBef>
                <a:spcPts val="50"/>
              </a:spcBef>
              <a:buFont typeface="Arial"/>
              <a:buChar char="•"/>
            </a:pPr>
            <a:endParaRPr sz="4050">
              <a:latin typeface="Calibri"/>
              <a:cs typeface="Calibri"/>
            </a:endParaRPr>
          </a:p>
          <a:p>
            <a:pPr marL="355600" marR="5080" indent="-343535">
              <a:lnSpc>
                <a:spcPct val="90000"/>
              </a:lnSpc>
              <a:buFont typeface="Arial"/>
              <a:buChar char="•"/>
              <a:tabLst>
                <a:tab pos="355600" algn="l"/>
                <a:tab pos="356235" algn="l"/>
              </a:tabLst>
            </a:pPr>
            <a:r>
              <a:rPr sz="3200" spc="-20" dirty="0">
                <a:latin typeface="Calibri"/>
                <a:cs typeface="Calibri"/>
              </a:rPr>
              <a:t>Úraz</a:t>
            </a:r>
            <a:r>
              <a:rPr sz="3200" dirty="0">
                <a:latin typeface="Calibri"/>
                <a:cs typeface="Calibri"/>
              </a:rPr>
              <a:t> </a:t>
            </a:r>
            <a:r>
              <a:rPr sz="3200" spc="-5" dirty="0">
                <a:latin typeface="Calibri"/>
                <a:cs typeface="Calibri"/>
              </a:rPr>
              <a:t>nebo</a:t>
            </a:r>
            <a:r>
              <a:rPr sz="3200" spc="5" dirty="0">
                <a:latin typeface="Calibri"/>
                <a:cs typeface="Calibri"/>
              </a:rPr>
              <a:t> </a:t>
            </a:r>
            <a:r>
              <a:rPr sz="3200" spc="-5" dirty="0">
                <a:latin typeface="Calibri"/>
                <a:cs typeface="Calibri"/>
              </a:rPr>
              <a:t>onemocnění</a:t>
            </a:r>
            <a:r>
              <a:rPr sz="3200" dirty="0">
                <a:latin typeface="Calibri"/>
                <a:cs typeface="Calibri"/>
              </a:rPr>
              <a:t> </a:t>
            </a:r>
            <a:r>
              <a:rPr sz="3200" spc="-20" dirty="0">
                <a:latin typeface="Calibri"/>
                <a:cs typeface="Calibri"/>
              </a:rPr>
              <a:t>mozku</a:t>
            </a:r>
            <a:r>
              <a:rPr sz="3200" spc="-5" dirty="0">
                <a:latin typeface="Calibri"/>
                <a:cs typeface="Calibri"/>
              </a:rPr>
              <a:t> se</a:t>
            </a:r>
            <a:r>
              <a:rPr sz="3200" spc="5" dirty="0">
                <a:latin typeface="Calibri"/>
                <a:cs typeface="Calibri"/>
              </a:rPr>
              <a:t> </a:t>
            </a:r>
            <a:r>
              <a:rPr sz="3200" spc="-15" dirty="0">
                <a:latin typeface="Calibri"/>
                <a:cs typeface="Calibri"/>
              </a:rPr>
              <a:t>považují</a:t>
            </a:r>
            <a:r>
              <a:rPr sz="3200" dirty="0">
                <a:latin typeface="Calibri"/>
                <a:cs typeface="Calibri"/>
              </a:rPr>
              <a:t> </a:t>
            </a:r>
            <a:r>
              <a:rPr sz="3200" spc="-30" dirty="0">
                <a:latin typeface="Calibri"/>
                <a:cs typeface="Calibri"/>
              </a:rPr>
              <a:t>za </a:t>
            </a:r>
            <a:r>
              <a:rPr sz="3200" spc="-710" dirty="0">
                <a:latin typeface="Calibri"/>
                <a:cs typeface="Calibri"/>
              </a:rPr>
              <a:t> </a:t>
            </a:r>
            <a:r>
              <a:rPr sz="3200" spc="-10" dirty="0">
                <a:latin typeface="Calibri"/>
                <a:cs typeface="Calibri"/>
              </a:rPr>
              <a:t>nejvzácnější</a:t>
            </a:r>
            <a:r>
              <a:rPr sz="3200" spc="-30" dirty="0">
                <a:latin typeface="Calibri"/>
                <a:cs typeface="Calibri"/>
              </a:rPr>
              <a:t> </a:t>
            </a:r>
            <a:r>
              <a:rPr sz="3200" spc="-5" dirty="0">
                <a:latin typeface="Calibri"/>
                <a:cs typeface="Calibri"/>
              </a:rPr>
              <a:t>příčinu.</a:t>
            </a:r>
            <a:r>
              <a:rPr sz="3200" spc="20" dirty="0">
                <a:latin typeface="Calibri"/>
                <a:cs typeface="Calibri"/>
              </a:rPr>
              <a:t> </a:t>
            </a:r>
            <a:r>
              <a:rPr sz="3200" spc="-10" dirty="0">
                <a:latin typeface="Calibri"/>
                <a:cs typeface="Calibri"/>
              </a:rPr>
              <a:t>Nejčastější</a:t>
            </a:r>
            <a:r>
              <a:rPr sz="3200" spc="-20" dirty="0">
                <a:latin typeface="Calibri"/>
                <a:cs typeface="Calibri"/>
              </a:rPr>
              <a:t> </a:t>
            </a:r>
            <a:r>
              <a:rPr sz="3200" spc="-5" dirty="0">
                <a:latin typeface="Calibri"/>
                <a:cs typeface="Calibri"/>
              </a:rPr>
              <a:t>příčinou</a:t>
            </a:r>
            <a:r>
              <a:rPr sz="3200" spc="5" dirty="0">
                <a:latin typeface="Calibri"/>
                <a:cs typeface="Calibri"/>
              </a:rPr>
              <a:t> </a:t>
            </a:r>
            <a:r>
              <a:rPr sz="3200" spc="-5" dirty="0">
                <a:latin typeface="Calibri"/>
                <a:cs typeface="Calibri"/>
              </a:rPr>
              <a:t>je </a:t>
            </a:r>
            <a:r>
              <a:rPr sz="3200" dirty="0">
                <a:latin typeface="Calibri"/>
                <a:cs typeface="Calibri"/>
              </a:rPr>
              <a:t> </a:t>
            </a:r>
            <a:r>
              <a:rPr sz="3200" spc="-15" dirty="0">
                <a:latin typeface="Calibri"/>
                <a:cs typeface="Calibri"/>
              </a:rPr>
              <a:t>kombinace</a:t>
            </a:r>
            <a:r>
              <a:rPr sz="3200" dirty="0">
                <a:latin typeface="Calibri"/>
                <a:cs typeface="Calibri"/>
              </a:rPr>
              <a:t> vlivů</a:t>
            </a:r>
            <a:r>
              <a:rPr sz="3200" spc="15" dirty="0">
                <a:latin typeface="Calibri"/>
                <a:cs typeface="Calibri"/>
              </a:rPr>
              <a:t> </a:t>
            </a:r>
            <a:r>
              <a:rPr sz="3200" spc="-10" dirty="0">
                <a:latin typeface="Calibri"/>
                <a:cs typeface="Calibri"/>
              </a:rPr>
              <a:t>dědičnosti</a:t>
            </a:r>
            <a:r>
              <a:rPr sz="3200" dirty="0">
                <a:latin typeface="Calibri"/>
                <a:cs typeface="Calibri"/>
              </a:rPr>
              <a:t> a </a:t>
            </a:r>
            <a:r>
              <a:rPr sz="3200" spc="-5" dirty="0">
                <a:latin typeface="Calibri"/>
                <a:cs typeface="Calibri"/>
              </a:rPr>
              <a:t>učení.</a:t>
            </a:r>
            <a:endParaRPr sz="3200">
              <a:latin typeface="Calibri"/>
              <a:cs typeface="Calibri"/>
            </a:endParaRPr>
          </a:p>
        </p:txBody>
      </p:sp>
    </p:spTree>
    <p:extLst>
      <p:ext uri="{BB962C8B-B14F-4D97-AF65-F5344CB8AC3E}">
        <p14:creationId xmlns:p14="http://schemas.microsoft.com/office/powerpoint/2010/main" val="3085554132"/>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08755" y="135383"/>
            <a:ext cx="3174365" cy="696595"/>
          </a:xfrm>
          <a:prstGeom prst="rect">
            <a:avLst/>
          </a:prstGeom>
        </p:spPr>
        <p:txBody>
          <a:bodyPr vert="horz" wrap="square" lIns="0" tIns="12700" rIns="0" bIns="0" rtlCol="0" anchor="ctr">
            <a:spAutoFit/>
          </a:bodyPr>
          <a:lstStyle/>
          <a:p>
            <a:pPr marL="12700">
              <a:lnSpc>
                <a:spcPct val="100000"/>
              </a:lnSpc>
              <a:spcBef>
                <a:spcPts val="100"/>
              </a:spcBef>
            </a:pPr>
            <a:r>
              <a:rPr sz="4400" spc="-10" dirty="0">
                <a:latin typeface="Calibri"/>
                <a:cs typeface="Calibri"/>
              </a:rPr>
              <a:t>FORMY</a:t>
            </a:r>
            <a:r>
              <a:rPr sz="4400" spc="-180" dirty="0">
                <a:latin typeface="Calibri"/>
                <a:cs typeface="Calibri"/>
              </a:rPr>
              <a:t> </a:t>
            </a:r>
            <a:r>
              <a:rPr sz="4000" spc="-10" dirty="0">
                <a:latin typeface="Calibri"/>
                <a:cs typeface="Calibri"/>
              </a:rPr>
              <a:t>agrese</a:t>
            </a:r>
            <a:endParaRPr sz="4000">
              <a:latin typeface="Calibri"/>
              <a:cs typeface="Calibri"/>
            </a:endParaRPr>
          </a:p>
        </p:txBody>
      </p:sp>
      <p:sp>
        <p:nvSpPr>
          <p:cNvPr id="3" name="object 3"/>
          <p:cNvSpPr txBox="1"/>
          <p:nvPr/>
        </p:nvSpPr>
        <p:spPr>
          <a:xfrm>
            <a:off x="2059940" y="918209"/>
            <a:ext cx="7945120" cy="5375910"/>
          </a:xfrm>
          <a:prstGeom prst="rect">
            <a:avLst/>
          </a:prstGeom>
        </p:spPr>
        <p:txBody>
          <a:bodyPr vert="horz" wrap="square" lIns="0" tIns="92075" rIns="0" bIns="0" rtlCol="0">
            <a:spAutoFit/>
          </a:bodyPr>
          <a:lstStyle/>
          <a:p>
            <a:pPr marL="355600" marR="5080" indent="-343535">
              <a:lnSpc>
                <a:spcPts val="2590"/>
              </a:lnSpc>
              <a:spcBef>
                <a:spcPts val="725"/>
              </a:spcBef>
              <a:buFont typeface="Arial"/>
              <a:buChar char="•"/>
              <a:tabLst>
                <a:tab pos="355600" algn="l"/>
                <a:tab pos="356235" algn="l"/>
              </a:tabLst>
            </a:pPr>
            <a:r>
              <a:rPr sz="2700" b="1" spc="-15" dirty="0">
                <a:latin typeface="Calibri"/>
                <a:cs typeface="Calibri"/>
              </a:rPr>
              <a:t>Bezprostřední</a:t>
            </a:r>
            <a:r>
              <a:rPr sz="2700" b="1" spc="10" dirty="0">
                <a:latin typeface="Calibri"/>
                <a:cs typeface="Calibri"/>
              </a:rPr>
              <a:t> </a:t>
            </a:r>
            <a:r>
              <a:rPr sz="2700" b="1" spc="-10" dirty="0">
                <a:latin typeface="Calibri"/>
                <a:cs typeface="Calibri"/>
              </a:rPr>
              <a:t>agrese</a:t>
            </a:r>
            <a:r>
              <a:rPr sz="2700" b="1" spc="15" dirty="0">
                <a:latin typeface="Calibri"/>
                <a:cs typeface="Calibri"/>
              </a:rPr>
              <a:t> </a:t>
            </a:r>
            <a:r>
              <a:rPr sz="2700" dirty="0">
                <a:latin typeface="Calibri"/>
                <a:cs typeface="Calibri"/>
              </a:rPr>
              <a:t>-</a:t>
            </a:r>
            <a:r>
              <a:rPr sz="2700" spc="-5" dirty="0">
                <a:latin typeface="Calibri"/>
                <a:cs typeface="Calibri"/>
              </a:rPr>
              <a:t> </a:t>
            </a:r>
            <a:r>
              <a:rPr sz="2700" spc="-15" dirty="0">
                <a:latin typeface="Calibri"/>
                <a:cs typeface="Calibri"/>
              </a:rPr>
              <a:t>bezprostřední</a:t>
            </a:r>
            <a:r>
              <a:rPr sz="2700" spc="-25" dirty="0">
                <a:latin typeface="Calibri"/>
                <a:cs typeface="Calibri"/>
              </a:rPr>
              <a:t> </a:t>
            </a:r>
            <a:r>
              <a:rPr sz="2700" spc="-15" dirty="0">
                <a:latin typeface="Calibri"/>
                <a:cs typeface="Calibri"/>
              </a:rPr>
              <a:t>útok</a:t>
            </a:r>
            <a:r>
              <a:rPr sz="2700" spc="-20" dirty="0">
                <a:latin typeface="Calibri"/>
                <a:cs typeface="Calibri"/>
              </a:rPr>
              <a:t> </a:t>
            </a:r>
            <a:r>
              <a:rPr sz="2700" spc="-15" dirty="0">
                <a:latin typeface="Calibri"/>
                <a:cs typeface="Calibri"/>
              </a:rPr>
              <a:t>agresora</a:t>
            </a:r>
            <a:r>
              <a:rPr sz="2700" spc="-20" dirty="0">
                <a:latin typeface="Calibri"/>
                <a:cs typeface="Calibri"/>
              </a:rPr>
              <a:t> </a:t>
            </a:r>
            <a:r>
              <a:rPr sz="2700" spc="-5" dirty="0">
                <a:latin typeface="Calibri"/>
                <a:cs typeface="Calibri"/>
              </a:rPr>
              <a:t>na </a:t>
            </a:r>
            <a:r>
              <a:rPr sz="2700" spc="-595" dirty="0">
                <a:latin typeface="Calibri"/>
                <a:cs typeface="Calibri"/>
              </a:rPr>
              <a:t> </a:t>
            </a:r>
            <a:r>
              <a:rPr sz="2700" spc="-5" dirty="0">
                <a:latin typeface="Calibri"/>
                <a:cs typeface="Calibri"/>
              </a:rPr>
              <a:t>oběť.</a:t>
            </a:r>
            <a:endParaRPr sz="2700">
              <a:latin typeface="Calibri"/>
              <a:cs typeface="Calibri"/>
            </a:endParaRPr>
          </a:p>
          <a:p>
            <a:pPr>
              <a:spcBef>
                <a:spcPts val="45"/>
              </a:spcBef>
              <a:buFont typeface="Arial"/>
              <a:buChar char="•"/>
            </a:pPr>
            <a:endParaRPr sz="3150">
              <a:latin typeface="Calibri"/>
              <a:cs typeface="Calibri"/>
            </a:endParaRPr>
          </a:p>
          <a:p>
            <a:pPr marL="355600" marR="156845" indent="-343535">
              <a:lnSpc>
                <a:spcPts val="2590"/>
              </a:lnSpc>
              <a:spcBef>
                <a:spcPts val="5"/>
              </a:spcBef>
              <a:buFont typeface="Arial"/>
              <a:buChar char="•"/>
              <a:tabLst>
                <a:tab pos="355600" algn="l"/>
                <a:tab pos="356235" algn="l"/>
              </a:tabLst>
            </a:pPr>
            <a:r>
              <a:rPr sz="2700" b="1" spc="-20" dirty="0">
                <a:latin typeface="Calibri"/>
                <a:cs typeface="Calibri"/>
              </a:rPr>
              <a:t>Zprostředkovaná</a:t>
            </a:r>
            <a:r>
              <a:rPr sz="2700" b="1" spc="20" dirty="0">
                <a:latin typeface="Calibri"/>
                <a:cs typeface="Calibri"/>
              </a:rPr>
              <a:t> </a:t>
            </a:r>
            <a:r>
              <a:rPr sz="2700" b="1" spc="-10" dirty="0">
                <a:latin typeface="Calibri"/>
                <a:cs typeface="Calibri"/>
              </a:rPr>
              <a:t>agrese</a:t>
            </a:r>
            <a:r>
              <a:rPr sz="2700" b="1" spc="15" dirty="0">
                <a:latin typeface="Calibri"/>
                <a:cs typeface="Calibri"/>
              </a:rPr>
              <a:t> </a:t>
            </a:r>
            <a:r>
              <a:rPr sz="2700" dirty="0">
                <a:latin typeface="Calibri"/>
                <a:cs typeface="Calibri"/>
              </a:rPr>
              <a:t>-</a:t>
            </a:r>
            <a:r>
              <a:rPr sz="2700" spc="-5" dirty="0">
                <a:latin typeface="Calibri"/>
                <a:cs typeface="Calibri"/>
              </a:rPr>
              <a:t> </a:t>
            </a:r>
            <a:r>
              <a:rPr sz="2700" spc="-10" dirty="0">
                <a:latin typeface="Calibri"/>
                <a:cs typeface="Calibri"/>
              </a:rPr>
              <a:t>mezi</a:t>
            </a:r>
            <a:r>
              <a:rPr sz="2700" spc="10" dirty="0">
                <a:latin typeface="Calibri"/>
                <a:cs typeface="Calibri"/>
              </a:rPr>
              <a:t> </a:t>
            </a:r>
            <a:r>
              <a:rPr sz="2700" spc="-10" dirty="0">
                <a:latin typeface="Calibri"/>
                <a:cs typeface="Calibri"/>
              </a:rPr>
              <a:t>agresorem </a:t>
            </a:r>
            <a:r>
              <a:rPr sz="2700" dirty="0">
                <a:latin typeface="Calibri"/>
                <a:cs typeface="Calibri"/>
              </a:rPr>
              <a:t>a</a:t>
            </a:r>
            <a:r>
              <a:rPr sz="2700" spc="5" dirty="0">
                <a:latin typeface="Calibri"/>
                <a:cs typeface="Calibri"/>
              </a:rPr>
              <a:t> </a:t>
            </a:r>
            <a:r>
              <a:rPr sz="2700" spc="-5" dirty="0">
                <a:latin typeface="Calibri"/>
                <a:cs typeface="Calibri"/>
              </a:rPr>
              <a:t>přímou </a:t>
            </a:r>
            <a:r>
              <a:rPr sz="2700" dirty="0">
                <a:latin typeface="Calibri"/>
                <a:cs typeface="Calibri"/>
              </a:rPr>
              <a:t> </a:t>
            </a:r>
            <a:r>
              <a:rPr sz="2700" spc="-5" dirty="0">
                <a:latin typeface="Calibri"/>
                <a:cs typeface="Calibri"/>
              </a:rPr>
              <a:t>obětí je </a:t>
            </a:r>
            <a:r>
              <a:rPr sz="2700" spc="-10" dirty="0">
                <a:latin typeface="Calibri"/>
                <a:cs typeface="Calibri"/>
              </a:rPr>
              <a:t>mezičlánek, </a:t>
            </a:r>
            <a:r>
              <a:rPr sz="2700" spc="-5" dirty="0">
                <a:latin typeface="Calibri"/>
                <a:cs typeface="Calibri"/>
              </a:rPr>
              <a:t>například jiná osoba </a:t>
            </a:r>
            <a:r>
              <a:rPr sz="2700" dirty="0">
                <a:latin typeface="Calibri"/>
                <a:cs typeface="Calibri"/>
              </a:rPr>
              <a:t>či </a:t>
            </a:r>
            <a:r>
              <a:rPr sz="2700" spc="-5" dirty="0">
                <a:latin typeface="Calibri"/>
                <a:cs typeface="Calibri"/>
              </a:rPr>
              <a:t>věc. </a:t>
            </a:r>
            <a:r>
              <a:rPr sz="2700" spc="-30" dirty="0">
                <a:latin typeface="Calibri"/>
                <a:cs typeface="Calibri"/>
              </a:rPr>
              <a:t>Velmi </a:t>
            </a:r>
            <a:r>
              <a:rPr sz="2700" spc="-600" dirty="0">
                <a:latin typeface="Calibri"/>
                <a:cs typeface="Calibri"/>
              </a:rPr>
              <a:t> </a:t>
            </a:r>
            <a:r>
              <a:rPr sz="2700" spc="-20" dirty="0">
                <a:latin typeface="Calibri"/>
                <a:cs typeface="Calibri"/>
              </a:rPr>
              <a:t>často</a:t>
            </a:r>
            <a:r>
              <a:rPr sz="2700" spc="-10" dirty="0">
                <a:latin typeface="Calibri"/>
                <a:cs typeface="Calibri"/>
              </a:rPr>
              <a:t> </a:t>
            </a:r>
            <a:r>
              <a:rPr sz="2700" spc="-5" dirty="0">
                <a:latin typeface="Calibri"/>
                <a:cs typeface="Calibri"/>
              </a:rPr>
              <a:t>je</a:t>
            </a:r>
            <a:r>
              <a:rPr sz="2700" spc="-25" dirty="0">
                <a:latin typeface="Calibri"/>
                <a:cs typeface="Calibri"/>
              </a:rPr>
              <a:t> </a:t>
            </a:r>
            <a:r>
              <a:rPr sz="2700" spc="-5" dirty="0">
                <a:latin typeface="Calibri"/>
                <a:cs typeface="Calibri"/>
              </a:rPr>
              <a:t>mezičlánek</a:t>
            </a:r>
            <a:r>
              <a:rPr sz="2700" spc="-35" dirty="0">
                <a:latin typeface="Calibri"/>
                <a:cs typeface="Calibri"/>
              </a:rPr>
              <a:t> </a:t>
            </a:r>
            <a:r>
              <a:rPr sz="2700" dirty="0">
                <a:latin typeface="Calibri"/>
                <a:cs typeface="Calibri"/>
              </a:rPr>
              <a:t>v</a:t>
            </a:r>
            <a:r>
              <a:rPr sz="2700" spc="-5" dirty="0">
                <a:latin typeface="Calibri"/>
                <a:cs typeface="Calibri"/>
              </a:rPr>
              <a:t> </a:t>
            </a:r>
            <a:r>
              <a:rPr sz="2700" spc="-15" dirty="0">
                <a:latin typeface="Calibri"/>
                <a:cs typeface="Calibri"/>
              </a:rPr>
              <a:t>určitém vztahu </a:t>
            </a:r>
            <a:r>
              <a:rPr sz="2700" dirty="0">
                <a:latin typeface="Calibri"/>
                <a:cs typeface="Calibri"/>
              </a:rPr>
              <a:t>s</a:t>
            </a:r>
            <a:r>
              <a:rPr sz="2700" spc="-20" dirty="0">
                <a:latin typeface="Calibri"/>
                <a:cs typeface="Calibri"/>
              </a:rPr>
              <a:t> </a:t>
            </a:r>
            <a:r>
              <a:rPr sz="2700" spc="-5" dirty="0">
                <a:latin typeface="Calibri"/>
                <a:cs typeface="Calibri"/>
              </a:rPr>
              <a:t>vlastní</a:t>
            </a:r>
            <a:r>
              <a:rPr sz="2700" spc="-20" dirty="0">
                <a:latin typeface="Calibri"/>
                <a:cs typeface="Calibri"/>
              </a:rPr>
              <a:t> </a:t>
            </a:r>
            <a:r>
              <a:rPr sz="2700" spc="-5" dirty="0">
                <a:latin typeface="Calibri"/>
                <a:cs typeface="Calibri"/>
              </a:rPr>
              <a:t>obětí.</a:t>
            </a:r>
            <a:endParaRPr sz="2700">
              <a:latin typeface="Calibri"/>
              <a:cs typeface="Calibri"/>
            </a:endParaRPr>
          </a:p>
          <a:p>
            <a:pPr>
              <a:lnSpc>
                <a:spcPct val="100000"/>
              </a:lnSpc>
              <a:buFont typeface="Arial"/>
              <a:buChar char="•"/>
            </a:pPr>
            <a:endParaRPr sz="2700">
              <a:latin typeface="Calibri"/>
              <a:cs typeface="Calibri"/>
            </a:endParaRPr>
          </a:p>
          <a:p>
            <a:pPr>
              <a:spcBef>
                <a:spcPts val="15"/>
              </a:spcBef>
              <a:buFont typeface="Arial"/>
              <a:buChar char="•"/>
            </a:pPr>
            <a:endParaRPr sz="3150">
              <a:latin typeface="Calibri"/>
              <a:cs typeface="Calibri"/>
            </a:endParaRPr>
          </a:p>
          <a:p>
            <a:pPr marL="355600" marR="537845" indent="-343535">
              <a:lnSpc>
                <a:spcPct val="80000"/>
              </a:lnSpc>
              <a:buFont typeface="Arial"/>
              <a:buChar char="•"/>
              <a:tabLst>
                <a:tab pos="355600" algn="l"/>
                <a:tab pos="356235" algn="l"/>
              </a:tabLst>
            </a:pPr>
            <a:r>
              <a:rPr sz="2700" b="1" spc="-25" dirty="0">
                <a:latin typeface="Calibri"/>
                <a:cs typeface="Calibri"/>
              </a:rPr>
              <a:t>Verbální</a:t>
            </a:r>
            <a:r>
              <a:rPr sz="2700" b="1" spc="15" dirty="0">
                <a:latin typeface="Calibri"/>
                <a:cs typeface="Calibri"/>
              </a:rPr>
              <a:t> </a:t>
            </a:r>
            <a:r>
              <a:rPr sz="2700" b="1" spc="-10" dirty="0">
                <a:latin typeface="Calibri"/>
                <a:cs typeface="Calibri"/>
              </a:rPr>
              <a:t>agrese</a:t>
            </a:r>
            <a:r>
              <a:rPr sz="2700" b="1" spc="35" dirty="0">
                <a:latin typeface="Calibri"/>
                <a:cs typeface="Calibri"/>
              </a:rPr>
              <a:t> </a:t>
            </a:r>
            <a:r>
              <a:rPr sz="2700" dirty="0">
                <a:latin typeface="Calibri"/>
                <a:cs typeface="Calibri"/>
              </a:rPr>
              <a:t>-</a:t>
            </a:r>
            <a:r>
              <a:rPr sz="2700" spc="5" dirty="0">
                <a:latin typeface="Calibri"/>
                <a:cs typeface="Calibri"/>
              </a:rPr>
              <a:t> </a:t>
            </a:r>
            <a:r>
              <a:rPr sz="2700" spc="-5" dirty="0">
                <a:latin typeface="Calibri"/>
                <a:cs typeface="Calibri"/>
              </a:rPr>
              <a:t>příkladem</a:t>
            </a:r>
            <a:r>
              <a:rPr sz="2700" spc="5" dirty="0">
                <a:latin typeface="Calibri"/>
                <a:cs typeface="Calibri"/>
              </a:rPr>
              <a:t> </a:t>
            </a:r>
            <a:r>
              <a:rPr sz="2700" spc="-20" dirty="0">
                <a:latin typeface="Calibri"/>
                <a:cs typeface="Calibri"/>
              </a:rPr>
              <a:t>může</a:t>
            </a:r>
            <a:r>
              <a:rPr sz="2700" spc="-5" dirty="0">
                <a:latin typeface="Calibri"/>
                <a:cs typeface="Calibri"/>
              </a:rPr>
              <a:t> být</a:t>
            </a:r>
            <a:r>
              <a:rPr sz="2700" spc="5" dirty="0">
                <a:latin typeface="Calibri"/>
                <a:cs typeface="Calibri"/>
              </a:rPr>
              <a:t> </a:t>
            </a:r>
            <a:r>
              <a:rPr sz="2700" spc="-20" dirty="0">
                <a:latin typeface="Calibri"/>
                <a:cs typeface="Calibri"/>
              </a:rPr>
              <a:t>vyhrožování, </a:t>
            </a:r>
            <a:r>
              <a:rPr sz="2700" spc="-595" dirty="0">
                <a:latin typeface="Calibri"/>
                <a:cs typeface="Calibri"/>
              </a:rPr>
              <a:t> </a:t>
            </a:r>
            <a:r>
              <a:rPr sz="2700" spc="-35" dirty="0">
                <a:latin typeface="Calibri"/>
                <a:cs typeface="Calibri"/>
              </a:rPr>
              <a:t>nadávky,</a:t>
            </a:r>
            <a:r>
              <a:rPr sz="2700" spc="-15" dirty="0">
                <a:latin typeface="Calibri"/>
                <a:cs typeface="Calibri"/>
              </a:rPr>
              <a:t> avšak</a:t>
            </a:r>
            <a:r>
              <a:rPr sz="2700" spc="-30" dirty="0">
                <a:latin typeface="Calibri"/>
                <a:cs typeface="Calibri"/>
              </a:rPr>
              <a:t> </a:t>
            </a:r>
            <a:r>
              <a:rPr sz="2700" spc="-35" dirty="0">
                <a:latin typeface="Calibri"/>
                <a:cs typeface="Calibri"/>
              </a:rPr>
              <a:t>také</a:t>
            </a:r>
            <a:r>
              <a:rPr sz="2700" spc="-10" dirty="0">
                <a:latin typeface="Calibri"/>
                <a:cs typeface="Calibri"/>
              </a:rPr>
              <a:t> </a:t>
            </a:r>
            <a:r>
              <a:rPr sz="2700" spc="-15" dirty="0">
                <a:latin typeface="Calibri"/>
                <a:cs typeface="Calibri"/>
              </a:rPr>
              <a:t>ironie</a:t>
            </a:r>
            <a:r>
              <a:rPr sz="2700" spc="-5" dirty="0">
                <a:latin typeface="Calibri"/>
                <a:cs typeface="Calibri"/>
              </a:rPr>
              <a:t> </a:t>
            </a:r>
            <a:r>
              <a:rPr sz="2700" dirty="0">
                <a:latin typeface="Calibri"/>
                <a:cs typeface="Calibri"/>
              </a:rPr>
              <a:t>a </a:t>
            </a:r>
            <a:r>
              <a:rPr sz="2700" spc="-15" dirty="0">
                <a:latin typeface="Calibri"/>
                <a:cs typeface="Calibri"/>
              </a:rPr>
              <a:t>"špičkování"“mezi </a:t>
            </a:r>
            <a:r>
              <a:rPr sz="2700" spc="-10" dirty="0">
                <a:latin typeface="Calibri"/>
                <a:cs typeface="Calibri"/>
              </a:rPr>
              <a:t> </a:t>
            </a:r>
            <a:r>
              <a:rPr sz="2700" spc="-25" dirty="0">
                <a:latin typeface="Calibri"/>
                <a:cs typeface="Calibri"/>
              </a:rPr>
              <a:t>partnery.</a:t>
            </a:r>
            <a:endParaRPr sz="2700">
              <a:latin typeface="Calibri"/>
              <a:cs typeface="Calibri"/>
            </a:endParaRPr>
          </a:p>
          <a:p>
            <a:pPr>
              <a:spcBef>
                <a:spcPts val="5"/>
              </a:spcBef>
              <a:buFont typeface="Arial"/>
              <a:buChar char="•"/>
            </a:pPr>
            <a:endParaRPr sz="2650">
              <a:latin typeface="Calibri"/>
              <a:cs typeface="Calibri"/>
            </a:endParaRPr>
          </a:p>
          <a:p>
            <a:pPr marL="355600" indent="-343535">
              <a:spcBef>
                <a:spcPts val="5"/>
              </a:spcBef>
              <a:buFont typeface="Arial"/>
              <a:buChar char="•"/>
              <a:tabLst>
                <a:tab pos="355600" algn="l"/>
                <a:tab pos="356235" algn="l"/>
              </a:tabLst>
            </a:pPr>
            <a:r>
              <a:rPr sz="2700" spc="-5" dirty="0">
                <a:latin typeface="Calibri"/>
                <a:cs typeface="Calibri"/>
              </a:rPr>
              <a:t>Neverbální</a:t>
            </a:r>
            <a:r>
              <a:rPr sz="2700" spc="-50" dirty="0">
                <a:latin typeface="Calibri"/>
                <a:cs typeface="Calibri"/>
              </a:rPr>
              <a:t> </a:t>
            </a:r>
            <a:r>
              <a:rPr sz="2700" spc="-10" dirty="0">
                <a:latin typeface="Calibri"/>
                <a:cs typeface="Calibri"/>
              </a:rPr>
              <a:t>agrese.</a:t>
            </a:r>
            <a:endParaRPr sz="2700">
              <a:latin typeface="Calibri"/>
              <a:cs typeface="Calibri"/>
            </a:endParaRPr>
          </a:p>
          <a:p>
            <a:pPr marL="355600" indent="-343535">
              <a:buFont typeface="Arial"/>
              <a:buChar char="•"/>
              <a:tabLst>
                <a:tab pos="355600" algn="l"/>
                <a:tab pos="356235" algn="l"/>
              </a:tabLst>
            </a:pPr>
            <a:r>
              <a:rPr sz="2700" b="1" spc="-15" dirty="0">
                <a:latin typeface="Calibri"/>
                <a:cs typeface="Calibri"/>
              </a:rPr>
              <a:t>Fyzická</a:t>
            </a:r>
            <a:r>
              <a:rPr sz="2700" b="1" spc="10" dirty="0">
                <a:latin typeface="Calibri"/>
                <a:cs typeface="Calibri"/>
              </a:rPr>
              <a:t> </a:t>
            </a:r>
            <a:r>
              <a:rPr sz="2700" b="1" spc="-10" dirty="0">
                <a:latin typeface="Calibri"/>
                <a:cs typeface="Calibri"/>
              </a:rPr>
              <a:t>agrese</a:t>
            </a:r>
            <a:r>
              <a:rPr sz="2700" b="1" spc="20" dirty="0">
                <a:latin typeface="Calibri"/>
                <a:cs typeface="Calibri"/>
              </a:rPr>
              <a:t> </a:t>
            </a:r>
            <a:r>
              <a:rPr sz="2700" dirty="0">
                <a:latin typeface="Calibri"/>
                <a:cs typeface="Calibri"/>
              </a:rPr>
              <a:t>-</a:t>
            </a:r>
            <a:r>
              <a:rPr sz="2700" spc="5" dirty="0">
                <a:latin typeface="Calibri"/>
                <a:cs typeface="Calibri"/>
              </a:rPr>
              <a:t> </a:t>
            </a:r>
            <a:r>
              <a:rPr sz="2700" spc="-5" dirty="0">
                <a:latin typeface="Calibri"/>
                <a:cs typeface="Calibri"/>
              </a:rPr>
              <a:t>jde</a:t>
            </a:r>
            <a:r>
              <a:rPr sz="2700" spc="-10" dirty="0">
                <a:latin typeface="Calibri"/>
                <a:cs typeface="Calibri"/>
              </a:rPr>
              <a:t> </a:t>
            </a:r>
            <a:r>
              <a:rPr sz="2700" dirty="0">
                <a:latin typeface="Calibri"/>
                <a:cs typeface="Calibri"/>
              </a:rPr>
              <a:t>o </a:t>
            </a:r>
            <a:r>
              <a:rPr sz="2700" spc="-20" dirty="0">
                <a:latin typeface="Calibri"/>
                <a:cs typeface="Calibri"/>
              </a:rPr>
              <a:t>fyzické</a:t>
            </a:r>
            <a:r>
              <a:rPr sz="2700" spc="-10" dirty="0">
                <a:latin typeface="Calibri"/>
                <a:cs typeface="Calibri"/>
              </a:rPr>
              <a:t> napadení</a:t>
            </a:r>
            <a:r>
              <a:rPr sz="2700" spc="-15" dirty="0">
                <a:latin typeface="Calibri"/>
                <a:cs typeface="Calibri"/>
              </a:rPr>
              <a:t> </a:t>
            </a:r>
            <a:r>
              <a:rPr sz="2700" spc="-5" dirty="0">
                <a:latin typeface="Calibri"/>
                <a:cs typeface="Calibri"/>
              </a:rPr>
              <a:t>oběti.</a:t>
            </a:r>
            <a:endParaRPr sz="2700">
              <a:latin typeface="Calibri"/>
              <a:cs typeface="Calibri"/>
            </a:endParaRPr>
          </a:p>
        </p:txBody>
      </p:sp>
    </p:spTree>
    <p:extLst>
      <p:ext uri="{BB962C8B-B14F-4D97-AF65-F5344CB8AC3E}">
        <p14:creationId xmlns:p14="http://schemas.microsoft.com/office/powerpoint/2010/main" val="3599642793"/>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6271" y="-111994"/>
            <a:ext cx="3300729" cy="1243289"/>
          </a:xfrm>
          <a:prstGeom prst="rect">
            <a:avLst/>
          </a:prstGeom>
        </p:spPr>
        <p:txBody>
          <a:bodyPr vert="horz" wrap="square" lIns="0" tIns="12065" rIns="0" bIns="0" rtlCol="0" anchor="ctr">
            <a:spAutoFit/>
          </a:bodyPr>
          <a:lstStyle/>
          <a:p>
            <a:pPr marL="12700">
              <a:lnSpc>
                <a:spcPct val="100000"/>
              </a:lnSpc>
              <a:spcBef>
                <a:spcPts val="95"/>
              </a:spcBef>
            </a:pPr>
            <a:r>
              <a:rPr sz="4000" spc="-10" dirty="0"/>
              <a:t>DRUHY</a:t>
            </a:r>
            <a:r>
              <a:rPr sz="4000" spc="-70" dirty="0"/>
              <a:t> </a:t>
            </a:r>
            <a:r>
              <a:rPr sz="4000" spc="-20" dirty="0"/>
              <a:t>AGRESE</a:t>
            </a:r>
            <a:endParaRPr sz="4000"/>
          </a:p>
        </p:txBody>
      </p:sp>
      <p:sp>
        <p:nvSpPr>
          <p:cNvPr id="3" name="object 3"/>
          <p:cNvSpPr txBox="1"/>
          <p:nvPr/>
        </p:nvSpPr>
        <p:spPr>
          <a:xfrm>
            <a:off x="2059940" y="1645108"/>
            <a:ext cx="7995920" cy="4612005"/>
          </a:xfrm>
          <a:prstGeom prst="rect">
            <a:avLst/>
          </a:prstGeom>
        </p:spPr>
        <p:txBody>
          <a:bodyPr vert="horz" wrap="square" lIns="0" tIns="13335" rIns="0" bIns="0" rtlCol="0">
            <a:spAutoFit/>
          </a:bodyPr>
          <a:lstStyle/>
          <a:p>
            <a:pPr marL="355600" indent="-343535">
              <a:spcBef>
                <a:spcPts val="105"/>
              </a:spcBef>
              <a:buFont typeface="Arial"/>
              <a:buChar char="•"/>
              <a:tabLst>
                <a:tab pos="355600" algn="l"/>
                <a:tab pos="356235" algn="l"/>
              </a:tabLst>
            </a:pPr>
            <a:r>
              <a:rPr sz="3200" b="1" spc="-10" dirty="0">
                <a:latin typeface="Calibri"/>
                <a:cs typeface="Calibri"/>
              </a:rPr>
              <a:t>Instrumentální</a:t>
            </a:r>
            <a:r>
              <a:rPr sz="3200" b="1" spc="-40" dirty="0">
                <a:latin typeface="Calibri"/>
                <a:cs typeface="Calibri"/>
              </a:rPr>
              <a:t> </a:t>
            </a:r>
            <a:r>
              <a:rPr sz="3200" b="1" spc="-5" dirty="0">
                <a:latin typeface="Calibri"/>
                <a:cs typeface="Calibri"/>
              </a:rPr>
              <a:t>agrese</a:t>
            </a:r>
            <a:r>
              <a:rPr sz="3200" b="1" spc="-30" dirty="0">
                <a:latin typeface="Calibri"/>
                <a:cs typeface="Calibri"/>
              </a:rPr>
              <a:t> </a:t>
            </a:r>
            <a:r>
              <a:rPr sz="3200" spc="-5" dirty="0">
                <a:latin typeface="Calibri"/>
                <a:cs typeface="Calibri"/>
              </a:rPr>
              <a:t>(vědomě</a:t>
            </a:r>
            <a:r>
              <a:rPr sz="3200" spc="-15" dirty="0">
                <a:latin typeface="Calibri"/>
                <a:cs typeface="Calibri"/>
              </a:rPr>
              <a:t> </a:t>
            </a:r>
            <a:r>
              <a:rPr sz="3200" spc="-20" dirty="0">
                <a:latin typeface="Calibri"/>
                <a:cs typeface="Calibri"/>
              </a:rPr>
              <a:t>kontrolovaná)</a:t>
            </a:r>
            <a:endParaRPr sz="3200">
              <a:latin typeface="Calibri"/>
              <a:cs typeface="Calibri"/>
            </a:endParaRPr>
          </a:p>
          <a:p>
            <a:pPr marL="355600" marR="372745"/>
            <a:r>
              <a:rPr sz="3200" dirty="0">
                <a:latin typeface="Calibri"/>
                <a:cs typeface="Calibri"/>
              </a:rPr>
              <a:t>-</a:t>
            </a:r>
            <a:r>
              <a:rPr sz="3200" spc="-10" dirty="0">
                <a:latin typeface="Calibri"/>
                <a:cs typeface="Calibri"/>
              </a:rPr>
              <a:t> </a:t>
            </a:r>
            <a:r>
              <a:rPr sz="3200" spc="-30" dirty="0">
                <a:latin typeface="Calibri"/>
                <a:cs typeface="Calibri"/>
              </a:rPr>
              <a:t>tato</a:t>
            </a:r>
            <a:r>
              <a:rPr sz="3200" spc="5" dirty="0">
                <a:latin typeface="Calibri"/>
                <a:cs typeface="Calibri"/>
              </a:rPr>
              <a:t> </a:t>
            </a:r>
            <a:r>
              <a:rPr sz="3200" spc="-5" dirty="0">
                <a:latin typeface="Calibri"/>
                <a:cs typeface="Calibri"/>
              </a:rPr>
              <a:t>agrese</a:t>
            </a:r>
            <a:r>
              <a:rPr sz="3200" spc="-30" dirty="0">
                <a:latin typeface="Calibri"/>
                <a:cs typeface="Calibri"/>
              </a:rPr>
              <a:t> </a:t>
            </a:r>
            <a:r>
              <a:rPr sz="3200" spc="-5" dirty="0">
                <a:latin typeface="Calibri"/>
                <a:cs typeface="Calibri"/>
              </a:rPr>
              <a:t>je</a:t>
            </a:r>
            <a:r>
              <a:rPr sz="3200" spc="-15" dirty="0">
                <a:latin typeface="Calibri"/>
                <a:cs typeface="Calibri"/>
              </a:rPr>
              <a:t> </a:t>
            </a:r>
            <a:r>
              <a:rPr sz="3200" spc="-25" dirty="0">
                <a:latin typeface="Calibri"/>
                <a:cs typeface="Calibri"/>
              </a:rPr>
              <a:t>založena</a:t>
            </a:r>
            <a:r>
              <a:rPr sz="3200" dirty="0">
                <a:latin typeface="Calibri"/>
                <a:cs typeface="Calibri"/>
              </a:rPr>
              <a:t> </a:t>
            </a:r>
            <a:r>
              <a:rPr sz="3200" spc="-5" dirty="0">
                <a:latin typeface="Calibri"/>
                <a:cs typeface="Calibri"/>
              </a:rPr>
              <a:t>na</a:t>
            </a:r>
            <a:r>
              <a:rPr sz="3200" spc="10" dirty="0">
                <a:latin typeface="Calibri"/>
                <a:cs typeface="Calibri"/>
              </a:rPr>
              <a:t> </a:t>
            </a:r>
            <a:r>
              <a:rPr sz="3200" spc="-10" dirty="0">
                <a:latin typeface="Calibri"/>
                <a:cs typeface="Calibri"/>
              </a:rPr>
              <a:t>předem </a:t>
            </a:r>
            <a:r>
              <a:rPr sz="3200" spc="-5" dirty="0">
                <a:latin typeface="Calibri"/>
                <a:cs typeface="Calibri"/>
              </a:rPr>
              <a:t> </a:t>
            </a:r>
            <a:r>
              <a:rPr sz="3200" spc="-15" dirty="0">
                <a:latin typeface="Calibri"/>
                <a:cs typeface="Calibri"/>
              </a:rPr>
              <a:t>připraveném</a:t>
            </a:r>
            <a:r>
              <a:rPr sz="3200" spc="-5" dirty="0">
                <a:latin typeface="Calibri"/>
                <a:cs typeface="Calibri"/>
              </a:rPr>
              <a:t> plánu</a:t>
            </a:r>
            <a:r>
              <a:rPr sz="3200" spc="15" dirty="0">
                <a:latin typeface="Calibri"/>
                <a:cs typeface="Calibri"/>
              </a:rPr>
              <a:t> </a:t>
            </a:r>
            <a:r>
              <a:rPr sz="3200" dirty="0">
                <a:latin typeface="Calibri"/>
                <a:cs typeface="Calibri"/>
              </a:rPr>
              <a:t>a</a:t>
            </a:r>
            <a:r>
              <a:rPr sz="3200" spc="-5" dirty="0">
                <a:latin typeface="Calibri"/>
                <a:cs typeface="Calibri"/>
              </a:rPr>
              <a:t> na</a:t>
            </a:r>
            <a:r>
              <a:rPr sz="3200" spc="-10" dirty="0">
                <a:latin typeface="Calibri"/>
                <a:cs typeface="Calibri"/>
              </a:rPr>
              <a:t> úvahách</a:t>
            </a:r>
            <a:r>
              <a:rPr sz="3200" spc="15" dirty="0">
                <a:latin typeface="Calibri"/>
                <a:cs typeface="Calibri"/>
              </a:rPr>
              <a:t> </a:t>
            </a:r>
            <a:r>
              <a:rPr sz="3200" dirty="0">
                <a:latin typeface="Calibri"/>
                <a:cs typeface="Calibri"/>
              </a:rPr>
              <a:t>o</a:t>
            </a:r>
            <a:r>
              <a:rPr sz="3200" spc="-10" dirty="0">
                <a:latin typeface="Calibri"/>
                <a:cs typeface="Calibri"/>
              </a:rPr>
              <a:t> </a:t>
            </a:r>
            <a:r>
              <a:rPr sz="3200" spc="-20" dirty="0">
                <a:latin typeface="Calibri"/>
                <a:cs typeface="Calibri"/>
              </a:rPr>
              <a:t>možných </a:t>
            </a:r>
            <a:r>
              <a:rPr sz="3200" spc="-710" dirty="0">
                <a:latin typeface="Calibri"/>
                <a:cs typeface="Calibri"/>
              </a:rPr>
              <a:t> </a:t>
            </a:r>
            <a:r>
              <a:rPr sz="3200" spc="-15" dirty="0">
                <a:latin typeface="Calibri"/>
                <a:cs typeface="Calibri"/>
              </a:rPr>
              <a:t>variantách</a:t>
            </a:r>
            <a:r>
              <a:rPr sz="3200" spc="10" dirty="0">
                <a:latin typeface="Calibri"/>
                <a:cs typeface="Calibri"/>
              </a:rPr>
              <a:t> </a:t>
            </a:r>
            <a:r>
              <a:rPr sz="3200" spc="-5" dirty="0">
                <a:latin typeface="Calibri"/>
                <a:cs typeface="Calibri"/>
              </a:rPr>
              <a:t>průběhu</a:t>
            </a:r>
            <a:r>
              <a:rPr sz="3200" spc="10" dirty="0">
                <a:latin typeface="Calibri"/>
                <a:cs typeface="Calibri"/>
              </a:rPr>
              <a:t> </a:t>
            </a:r>
            <a:r>
              <a:rPr sz="3200" spc="-5" dirty="0">
                <a:latin typeface="Calibri"/>
                <a:cs typeface="Calibri"/>
              </a:rPr>
              <a:t>jednání.</a:t>
            </a:r>
            <a:endParaRPr sz="3200">
              <a:latin typeface="Calibri"/>
              <a:cs typeface="Calibri"/>
            </a:endParaRPr>
          </a:p>
          <a:p>
            <a:pPr>
              <a:spcBef>
                <a:spcPts val="10"/>
              </a:spcBef>
            </a:pPr>
            <a:endParaRPr sz="4400">
              <a:latin typeface="Calibri"/>
              <a:cs typeface="Calibri"/>
            </a:endParaRPr>
          </a:p>
          <a:p>
            <a:pPr marL="355600" marR="168910" indent="-343535" algn="just">
              <a:buFont typeface="Arial"/>
              <a:buChar char="•"/>
              <a:tabLst>
                <a:tab pos="356235" algn="l"/>
              </a:tabLst>
            </a:pPr>
            <a:r>
              <a:rPr sz="3200" b="1" dirty="0">
                <a:latin typeface="Calibri"/>
                <a:cs typeface="Calibri"/>
              </a:rPr>
              <a:t>Emocionální </a:t>
            </a:r>
            <a:r>
              <a:rPr sz="3200" b="1" spc="-10" dirty="0">
                <a:latin typeface="Calibri"/>
                <a:cs typeface="Calibri"/>
              </a:rPr>
              <a:t>agrese </a:t>
            </a:r>
            <a:r>
              <a:rPr sz="3200" spc="-5" dirty="0">
                <a:latin typeface="Calibri"/>
                <a:cs typeface="Calibri"/>
              </a:rPr>
              <a:t>(impulsivní) </a:t>
            </a:r>
            <a:r>
              <a:rPr sz="3200" dirty="0">
                <a:latin typeface="Calibri"/>
                <a:cs typeface="Calibri"/>
              </a:rPr>
              <a:t>- </a:t>
            </a:r>
            <a:r>
              <a:rPr sz="3200" spc="-25" dirty="0">
                <a:latin typeface="Calibri"/>
                <a:cs typeface="Calibri"/>
              </a:rPr>
              <a:t>tato </a:t>
            </a:r>
            <a:r>
              <a:rPr sz="3200" spc="-5" dirty="0">
                <a:latin typeface="Calibri"/>
                <a:cs typeface="Calibri"/>
              </a:rPr>
              <a:t>agrese </a:t>
            </a:r>
            <a:r>
              <a:rPr sz="3200" spc="-710" dirty="0">
                <a:latin typeface="Calibri"/>
                <a:cs typeface="Calibri"/>
              </a:rPr>
              <a:t> </a:t>
            </a:r>
            <a:r>
              <a:rPr sz="3200" spc="-5" dirty="0">
                <a:latin typeface="Calibri"/>
                <a:cs typeface="Calibri"/>
              </a:rPr>
              <a:t>je </a:t>
            </a:r>
            <a:r>
              <a:rPr sz="3200" spc="-15" dirty="0">
                <a:latin typeface="Calibri"/>
                <a:cs typeface="Calibri"/>
              </a:rPr>
              <a:t>charakteristická </a:t>
            </a:r>
            <a:r>
              <a:rPr sz="3200" spc="-10" dirty="0">
                <a:latin typeface="Calibri"/>
                <a:cs typeface="Calibri"/>
              </a:rPr>
              <a:t>přítomností </a:t>
            </a:r>
            <a:r>
              <a:rPr sz="3200" spc="-5" dirty="0">
                <a:latin typeface="Calibri"/>
                <a:cs typeface="Calibri"/>
              </a:rPr>
              <a:t>silné </a:t>
            </a:r>
            <a:r>
              <a:rPr sz="3200" spc="-10" dirty="0">
                <a:latin typeface="Calibri"/>
                <a:cs typeface="Calibri"/>
              </a:rPr>
              <a:t>negativní </a:t>
            </a:r>
            <a:r>
              <a:rPr sz="3200" spc="-710" dirty="0">
                <a:latin typeface="Calibri"/>
                <a:cs typeface="Calibri"/>
              </a:rPr>
              <a:t> </a:t>
            </a:r>
            <a:r>
              <a:rPr sz="3200" dirty="0">
                <a:latin typeface="Calibri"/>
                <a:cs typeface="Calibri"/>
              </a:rPr>
              <a:t>emoce,</a:t>
            </a:r>
            <a:r>
              <a:rPr sz="3200" spc="-30" dirty="0">
                <a:latin typeface="Calibri"/>
                <a:cs typeface="Calibri"/>
              </a:rPr>
              <a:t> </a:t>
            </a:r>
            <a:r>
              <a:rPr sz="3200" spc="-10" dirty="0">
                <a:latin typeface="Calibri"/>
                <a:cs typeface="Calibri"/>
              </a:rPr>
              <a:t>většinou</a:t>
            </a:r>
            <a:r>
              <a:rPr sz="3200" spc="10" dirty="0">
                <a:latin typeface="Calibri"/>
                <a:cs typeface="Calibri"/>
              </a:rPr>
              <a:t> </a:t>
            </a:r>
            <a:r>
              <a:rPr sz="3200" spc="-5" dirty="0">
                <a:latin typeface="Calibri"/>
                <a:cs typeface="Calibri"/>
              </a:rPr>
              <a:t>hněvu,</a:t>
            </a:r>
            <a:r>
              <a:rPr sz="3200" spc="5" dirty="0">
                <a:latin typeface="Calibri"/>
                <a:cs typeface="Calibri"/>
              </a:rPr>
              <a:t> </a:t>
            </a:r>
            <a:r>
              <a:rPr sz="3200" dirty="0">
                <a:latin typeface="Calibri"/>
                <a:cs typeface="Calibri"/>
              </a:rPr>
              <a:t>a </a:t>
            </a:r>
            <a:r>
              <a:rPr sz="3200" spc="-5" dirty="0">
                <a:latin typeface="Calibri"/>
                <a:cs typeface="Calibri"/>
              </a:rPr>
              <a:t>agrese</a:t>
            </a:r>
            <a:r>
              <a:rPr sz="3200" spc="-20" dirty="0">
                <a:latin typeface="Calibri"/>
                <a:cs typeface="Calibri"/>
              </a:rPr>
              <a:t> </a:t>
            </a:r>
            <a:r>
              <a:rPr sz="3200" spc="-5" dirty="0">
                <a:latin typeface="Calibri"/>
                <a:cs typeface="Calibri"/>
              </a:rPr>
              <a:t>není</a:t>
            </a:r>
            <a:endParaRPr sz="3200">
              <a:latin typeface="Calibri"/>
              <a:cs typeface="Calibri"/>
            </a:endParaRPr>
          </a:p>
          <a:p>
            <a:pPr marL="355600" algn="just"/>
            <a:r>
              <a:rPr sz="3200" spc="-20" dirty="0">
                <a:latin typeface="Calibri"/>
                <a:cs typeface="Calibri"/>
              </a:rPr>
              <a:t>prostředkem,</a:t>
            </a:r>
            <a:r>
              <a:rPr sz="3200" spc="-10" dirty="0">
                <a:latin typeface="Calibri"/>
                <a:cs typeface="Calibri"/>
              </a:rPr>
              <a:t> </a:t>
            </a:r>
            <a:r>
              <a:rPr sz="3200" spc="-5" dirty="0">
                <a:latin typeface="Calibri"/>
                <a:cs typeface="Calibri"/>
              </a:rPr>
              <a:t>ale</a:t>
            </a:r>
            <a:r>
              <a:rPr sz="3200" spc="-10" dirty="0">
                <a:latin typeface="Calibri"/>
                <a:cs typeface="Calibri"/>
              </a:rPr>
              <a:t> </a:t>
            </a:r>
            <a:r>
              <a:rPr sz="3200" dirty="0">
                <a:latin typeface="Calibri"/>
                <a:cs typeface="Calibri"/>
              </a:rPr>
              <a:t>cílem</a:t>
            </a:r>
            <a:r>
              <a:rPr sz="3200" spc="-15" dirty="0">
                <a:latin typeface="Calibri"/>
                <a:cs typeface="Calibri"/>
              </a:rPr>
              <a:t> </a:t>
            </a:r>
            <a:r>
              <a:rPr sz="3200" spc="-5" dirty="0">
                <a:latin typeface="Calibri"/>
                <a:cs typeface="Calibri"/>
              </a:rPr>
              <a:t>sama</a:t>
            </a:r>
            <a:r>
              <a:rPr sz="3200" spc="-10" dirty="0">
                <a:latin typeface="Calibri"/>
                <a:cs typeface="Calibri"/>
              </a:rPr>
              <a:t> </a:t>
            </a:r>
            <a:r>
              <a:rPr sz="3200" dirty="0">
                <a:latin typeface="Calibri"/>
                <a:cs typeface="Calibri"/>
              </a:rPr>
              <a:t>o</a:t>
            </a:r>
            <a:r>
              <a:rPr sz="3200" spc="-15" dirty="0">
                <a:latin typeface="Calibri"/>
                <a:cs typeface="Calibri"/>
              </a:rPr>
              <a:t> </a:t>
            </a:r>
            <a:r>
              <a:rPr sz="3200" spc="-5" dirty="0">
                <a:latin typeface="Calibri"/>
                <a:cs typeface="Calibri"/>
              </a:rPr>
              <a:t>sobě.</a:t>
            </a:r>
            <a:endParaRPr sz="3200">
              <a:latin typeface="Calibri"/>
              <a:cs typeface="Calibri"/>
            </a:endParaRPr>
          </a:p>
        </p:txBody>
      </p:sp>
    </p:spTree>
    <p:extLst>
      <p:ext uri="{BB962C8B-B14F-4D97-AF65-F5344CB8AC3E}">
        <p14:creationId xmlns:p14="http://schemas.microsoft.com/office/powerpoint/2010/main" val="3417373018"/>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43453" y="271398"/>
            <a:ext cx="5695315" cy="635000"/>
          </a:xfrm>
          <a:prstGeom prst="rect">
            <a:avLst/>
          </a:prstGeom>
        </p:spPr>
        <p:txBody>
          <a:bodyPr vert="horz" wrap="square" lIns="0" tIns="12065" rIns="0" bIns="0" rtlCol="0" anchor="ctr">
            <a:spAutoFit/>
          </a:bodyPr>
          <a:lstStyle/>
          <a:p>
            <a:pPr marL="12700">
              <a:lnSpc>
                <a:spcPct val="100000"/>
              </a:lnSpc>
              <a:spcBef>
                <a:spcPts val="95"/>
              </a:spcBef>
            </a:pPr>
            <a:r>
              <a:rPr sz="4000" spc="-50" dirty="0">
                <a:latin typeface="Calibri"/>
                <a:cs typeface="Calibri"/>
              </a:rPr>
              <a:t>Varovné</a:t>
            </a:r>
            <a:r>
              <a:rPr sz="4000" spc="-15" dirty="0">
                <a:latin typeface="Calibri"/>
                <a:cs typeface="Calibri"/>
              </a:rPr>
              <a:t> </a:t>
            </a:r>
            <a:r>
              <a:rPr sz="4000" spc="-10" dirty="0">
                <a:latin typeface="Calibri"/>
                <a:cs typeface="Calibri"/>
              </a:rPr>
              <a:t>příznaky</a:t>
            </a:r>
            <a:r>
              <a:rPr sz="4000" spc="-30" dirty="0">
                <a:latin typeface="Calibri"/>
                <a:cs typeface="Calibri"/>
              </a:rPr>
              <a:t> </a:t>
            </a:r>
            <a:r>
              <a:rPr sz="4000" spc="-5" dirty="0">
                <a:latin typeface="Calibri"/>
                <a:cs typeface="Calibri"/>
              </a:rPr>
              <a:t>a</a:t>
            </a:r>
            <a:r>
              <a:rPr sz="4000" spc="-15" dirty="0">
                <a:latin typeface="Calibri"/>
                <a:cs typeface="Calibri"/>
              </a:rPr>
              <a:t> projevy:</a:t>
            </a:r>
            <a:endParaRPr sz="4000">
              <a:latin typeface="Calibri"/>
              <a:cs typeface="Calibri"/>
            </a:endParaRPr>
          </a:p>
        </p:txBody>
      </p:sp>
      <p:sp>
        <p:nvSpPr>
          <p:cNvPr id="3" name="object 3"/>
          <p:cNvSpPr txBox="1"/>
          <p:nvPr/>
        </p:nvSpPr>
        <p:spPr>
          <a:xfrm>
            <a:off x="2059940" y="1377441"/>
            <a:ext cx="3985260" cy="4598670"/>
          </a:xfrm>
          <a:prstGeom prst="rect">
            <a:avLst/>
          </a:prstGeom>
        </p:spPr>
        <p:txBody>
          <a:bodyPr vert="horz" wrap="square" lIns="0" tIns="12700" rIns="0" bIns="0" rtlCol="0">
            <a:spAutoFit/>
          </a:bodyPr>
          <a:lstStyle/>
          <a:p>
            <a:pPr marL="355600" indent="-343535">
              <a:spcBef>
                <a:spcPts val="100"/>
              </a:spcBef>
              <a:buFont typeface="Arial"/>
              <a:buChar char="•"/>
              <a:tabLst>
                <a:tab pos="355600" algn="l"/>
                <a:tab pos="356235" algn="l"/>
              </a:tabLst>
            </a:pPr>
            <a:r>
              <a:rPr sz="3000" b="1" spc="-10" dirty="0">
                <a:latin typeface="Calibri"/>
                <a:cs typeface="Calibri"/>
              </a:rPr>
              <a:t>nervozita,</a:t>
            </a:r>
            <a:r>
              <a:rPr sz="3000" b="1" spc="-35" dirty="0">
                <a:latin typeface="Calibri"/>
                <a:cs typeface="Calibri"/>
              </a:rPr>
              <a:t> </a:t>
            </a:r>
            <a:r>
              <a:rPr sz="3000" b="1" spc="-15" dirty="0">
                <a:latin typeface="Calibri"/>
                <a:cs typeface="Calibri"/>
              </a:rPr>
              <a:t>rozrušenost</a:t>
            </a:r>
            <a:endParaRPr sz="3000">
              <a:latin typeface="Calibri"/>
              <a:cs typeface="Calibri"/>
            </a:endParaRPr>
          </a:p>
          <a:p>
            <a:pPr>
              <a:spcBef>
                <a:spcPts val="5"/>
              </a:spcBef>
              <a:buFont typeface="Arial"/>
              <a:buChar char="•"/>
            </a:pPr>
            <a:endParaRPr sz="2650">
              <a:latin typeface="Calibri"/>
              <a:cs typeface="Calibri"/>
            </a:endParaRPr>
          </a:p>
          <a:p>
            <a:pPr marL="12700" marR="2030095">
              <a:lnSpc>
                <a:spcPct val="90000"/>
              </a:lnSpc>
              <a:buFont typeface="Arial"/>
              <a:buChar char="•"/>
              <a:tabLst>
                <a:tab pos="355600" algn="l"/>
                <a:tab pos="356235" algn="l"/>
              </a:tabLst>
            </a:pPr>
            <a:r>
              <a:rPr sz="3000" b="1" u="sng" spc="-5" dirty="0">
                <a:uFill>
                  <a:solidFill>
                    <a:srgbClr val="000000"/>
                  </a:solidFill>
                </a:uFill>
                <a:latin typeface="Calibri"/>
                <a:cs typeface="Calibri"/>
              </a:rPr>
              <a:t>výhružná: </a:t>
            </a:r>
            <a:r>
              <a:rPr sz="3000" b="1" spc="-665" dirty="0">
                <a:latin typeface="Calibri"/>
                <a:cs typeface="Calibri"/>
              </a:rPr>
              <a:t> </a:t>
            </a:r>
            <a:r>
              <a:rPr sz="3000" spc="-10" dirty="0">
                <a:latin typeface="Calibri"/>
                <a:cs typeface="Calibri"/>
              </a:rPr>
              <a:t>mimika </a:t>
            </a:r>
            <a:r>
              <a:rPr sz="3000" spc="-5" dirty="0">
                <a:latin typeface="Calibri"/>
                <a:cs typeface="Calibri"/>
              </a:rPr>
              <a:t> </a:t>
            </a:r>
            <a:r>
              <a:rPr sz="3000" spc="-15" dirty="0">
                <a:latin typeface="Calibri"/>
                <a:cs typeface="Calibri"/>
              </a:rPr>
              <a:t>Gestika </a:t>
            </a:r>
            <a:r>
              <a:rPr sz="3000" spc="-10" dirty="0">
                <a:latin typeface="Calibri"/>
                <a:cs typeface="Calibri"/>
              </a:rPr>
              <a:t> </a:t>
            </a:r>
            <a:r>
              <a:rPr sz="3000" spc="-65" dirty="0">
                <a:latin typeface="Calibri"/>
                <a:cs typeface="Calibri"/>
              </a:rPr>
              <a:t>P</a:t>
            </a:r>
            <a:r>
              <a:rPr sz="3000" spc="-5" dirty="0">
                <a:latin typeface="Calibri"/>
                <a:cs typeface="Calibri"/>
              </a:rPr>
              <a:t>o</a:t>
            </a:r>
            <a:r>
              <a:rPr sz="3000" spc="-35" dirty="0">
                <a:latin typeface="Calibri"/>
                <a:cs typeface="Calibri"/>
              </a:rPr>
              <a:t>s</a:t>
            </a:r>
            <a:r>
              <a:rPr sz="3000" dirty="0">
                <a:latin typeface="Calibri"/>
                <a:cs typeface="Calibri"/>
              </a:rPr>
              <a:t>tu</a:t>
            </a:r>
            <a:r>
              <a:rPr sz="3000" spc="-55" dirty="0">
                <a:latin typeface="Calibri"/>
                <a:cs typeface="Calibri"/>
              </a:rPr>
              <a:t>r</a:t>
            </a:r>
            <a:r>
              <a:rPr sz="3000" spc="-5" dirty="0">
                <a:latin typeface="Calibri"/>
                <a:cs typeface="Calibri"/>
              </a:rPr>
              <a:t>ologie  </a:t>
            </a:r>
            <a:r>
              <a:rPr sz="3000" spc="-15" dirty="0">
                <a:latin typeface="Calibri"/>
                <a:cs typeface="Calibri"/>
              </a:rPr>
              <a:t>Kinezika</a:t>
            </a:r>
            <a:endParaRPr sz="3000">
              <a:latin typeface="Calibri"/>
              <a:cs typeface="Calibri"/>
            </a:endParaRPr>
          </a:p>
          <a:p>
            <a:pPr marL="12700" marR="5080">
              <a:lnSpc>
                <a:spcPts val="3240"/>
              </a:lnSpc>
              <a:spcBef>
                <a:spcPts val="50"/>
              </a:spcBef>
            </a:pPr>
            <a:r>
              <a:rPr sz="3000" spc="-30" dirty="0">
                <a:latin typeface="Calibri"/>
                <a:cs typeface="Calibri"/>
              </a:rPr>
              <a:t>proxemika</a:t>
            </a:r>
            <a:r>
              <a:rPr sz="3000" spc="-10" dirty="0">
                <a:latin typeface="Calibri"/>
                <a:cs typeface="Calibri"/>
              </a:rPr>
              <a:t> </a:t>
            </a:r>
            <a:r>
              <a:rPr sz="3000" dirty="0">
                <a:latin typeface="Calibri"/>
                <a:cs typeface="Calibri"/>
              </a:rPr>
              <a:t>–</a:t>
            </a:r>
            <a:r>
              <a:rPr sz="3000" spc="-5" dirty="0">
                <a:latin typeface="Calibri"/>
                <a:cs typeface="Calibri"/>
              </a:rPr>
              <a:t> </a:t>
            </a:r>
            <a:r>
              <a:rPr sz="3000" spc="-10" dirty="0">
                <a:latin typeface="Calibri"/>
                <a:cs typeface="Calibri"/>
              </a:rPr>
              <a:t>porušení</a:t>
            </a:r>
            <a:r>
              <a:rPr sz="3000" spc="-5" dirty="0">
                <a:latin typeface="Calibri"/>
                <a:cs typeface="Calibri"/>
              </a:rPr>
              <a:t> </a:t>
            </a:r>
            <a:r>
              <a:rPr sz="3000" spc="-25" dirty="0">
                <a:latin typeface="Calibri"/>
                <a:cs typeface="Calibri"/>
              </a:rPr>
              <a:t>zón </a:t>
            </a:r>
            <a:r>
              <a:rPr sz="3000" spc="-660" dirty="0">
                <a:latin typeface="Calibri"/>
                <a:cs typeface="Calibri"/>
              </a:rPr>
              <a:t> </a:t>
            </a:r>
            <a:r>
              <a:rPr sz="3000" spc="-15" dirty="0">
                <a:latin typeface="Calibri"/>
                <a:cs typeface="Calibri"/>
              </a:rPr>
              <a:t>nestandardní</a:t>
            </a:r>
            <a:r>
              <a:rPr sz="3000" spc="-25" dirty="0">
                <a:latin typeface="Calibri"/>
                <a:cs typeface="Calibri"/>
              </a:rPr>
              <a:t> </a:t>
            </a:r>
            <a:r>
              <a:rPr sz="3000" spc="-10" dirty="0">
                <a:latin typeface="Calibri"/>
                <a:cs typeface="Calibri"/>
              </a:rPr>
              <a:t>chování</a:t>
            </a:r>
            <a:endParaRPr sz="3000">
              <a:latin typeface="Calibri"/>
              <a:cs typeface="Calibri"/>
            </a:endParaRPr>
          </a:p>
          <a:p>
            <a:pPr>
              <a:spcBef>
                <a:spcPts val="25"/>
              </a:spcBef>
            </a:pPr>
            <a:endParaRPr sz="2300">
              <a:latin typeface="Calibri"/>
              <a:cs typeface="Calibri"/>
            </a:endParaRPr>
          </a:p>
          <a:p>
            <a:pPr marL="440690" indent="-428625">
              <a:buFont typeface="Arial"/>
              <a:buChar char="•"/>
              <a:tabLst>
                <a:tab pos="440690" algn="l"/>
                <a:tab pos="441325" algn="l"/>
              </a:tabLst>
            </a:pPr>
            <a:r>
              <a:rPr sz="3000" b="1" spc="-10" dirty="0">
                <a:latin typeface="Calibri"/>
                <a:cs typeface="Calibri"/>
              </a:rPr>
              <a:t>verbální</a:t>
            </a:r>
            <a:r>
              <a:rPr sz="3000" b="1" spc="-35" dirty="0">
                <a:latin typeface="Calibri"/>
                <a:cs typeface="Calibri"/>
              </a:rPr>
              <a:t> </a:t>
            </a:r>
            <a:r>
              <a:rPr sz="3000" b="1" spc="-5" dirty="0">
                <a:latin typeface="Calibri"/>
                <a:cs typeface="Calibri"/>
              </a:rPr>
              <a:t>útoky</a:t>
            </a:r>
            <a:endParaRPr sz="3000">
              <a:latin typeface="Calibri"/>
              <a:cs typeface="Calibri"/>
            </a:endParaRPr>
          </a:p>
        </p:txBody>
      </p:sp>
    </p:spTree>
    <p:extLst>
      <p:ext uri="{BB962C8B-B14F-4D97-AF65-F5344CB8AC3E}">
        <p14:creationId xmlns:p14="http://schemas.microsoft.com/office/powerpoint/2010/main" val="414519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Základní principy rodinného hospodaření</a:t>
            </a:r>
          </a:p>
        </p:txBody>
      </p:sp>
      <p:sp>
        <p:nvSpPr>
          <p:cNvPr id="3" name="Zástupný symbol pro obsah 2"/>
          <p:cNvSpPr>
            <a:spLocks noGrp="1"/>
          </p:cNvSpPr>
          <p:nvPr>
            <p:ph idx="1"/>
          </p:nvPr>
        </p:nvSpPr>
        <p:spPr>
          <a:xfrm>
            <a:off x="680321" y="2336872"/>
            <a:ext cx="9613861" cy="4063927"/>
          </a:xfrm>
        </p:spPr>
        <p:txBody>
          <a:bodyPr>
            <a:normAutofit/>
          </a:bodyPr>
          <a:lstStyle/>
          <a:p>
            <a:pPr marL="0" indent="0">
              <a:buNone/>
            </a:pPr>
            <a:r>
              <a:rPr lang="cs-CZ" b="1" dirty="0" smtClean="0"/>
              <a:t>Určení </a:t>
            </a:r>
            <a:r>
              <a:rPr lang="cs-CZ" b="1" dirty="0"/>
              <a:t>aktuálního rozpočtu domácnosti</a:t>
            </a:r>
            <a:endParaRPr lang="cs-CZ" dirty="0"/>
          </a:p>
          <a:p>
            <a:pPr marL="0" indent="0">
              <a:buNone/>
            </a:pPr>
            <a:r>
              <a:rPr lang="cs-CZ" dirty="0"/>
              <a:t>Aktuální stav rozpočtu</a:t>
            </a:r>
            <a:r>
              <a:rPr lang="cs-CZ" b="1" dirty="0"/>
              <a:t> </a:t>
            </a:r>
            <a:r>
              <a:rPr lang="cs-CZ" dirty="0"/>
              <a:t>určíte, srovnáním příjmů a výdajů domácnosti</a:t>
            </a:r>
            <a:r>
              <a:rPr lang="cs-CZ" dirty="0" smtClean="0"/>
              <a:t>.</a:t>
            </a:r>
          </a:p>
          <a:p>
            <a:pPr marL="0" indent="0">
              <a:buNone/>
            </a:pPr>
            <a:endParaRPr lang="cs-CZ" b="1" dirty="0"/>
          </a:p>
          <a:p>
            <a:r>
              <a:rPr lang="cs-CZ" b="1" dirty="0" smtClean="0"/>
              <a:t>OPAKOVANÉ</a:t>
            </a:r>
            <a:r>
              <a:rPr lang="cs-CZ" dirty="0" smtClean="0"/>
              <a:t> </a:t>
            </a:r>
            <a:r>
              <a:rPr lang="cs-CZ" dirty="0"/>
              <a:t>- Zaměstnanec / OSVČ, Dohody – dlouhodobé, Důchody – starobní, invalidní, Sociální dávky, Stravenky, Pronájem apod.</a:t>
            </a:r>
          </a:p>
          <a:p>
            <a:r>
              <a:rPr lang="cs-CZ" b="1" dirty="0" smtClean="0"/>
              <a:t>JEDNORÁZOVÉ</a:t>
            </a:r>
            <a:r>
              <a:rPr lang="cs-CZ" dirty="0" smtClean="0"/>
              <a:t> </a:t>
            </a:r>
            <a:r>
              <a:rPr lang="cs-CZ" dirty="0"/>
              <a:t>- Prodej, Dohody – jednorázové (brigády), Odměny, Kladné vyúčtování energií apod.</a:t>
            </a:r>
          </a:p>
          <a:p>
            <a:endParaRPr lang="cs-CZ" dirty="0"/>
          </a:p>
        </p:txBody>
      </p:sp>
    </p:spTree>
    <p:extLst>
      <p:ext uri="{BB962C8B-B14F-4D97-AF65-F5344CB8AC3E}">
        <p14:creationId xmlns:p14="http://schemas.microsoft.com/office/powerpoint/2010/main" val="717181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pl-PL" b="1" dirty="0"/>
              <a:t>Základní informace o osobním bankrotu</a:t>
            </a:r>
            <a:endParaRPr lang="cs-CZ" dirty="0"/>
          </a:p>
        </p:txBody>
      </p:sp>
    </p:spTree>
    <p:extLst>
      <p:ext uri="{BB962C8B-B14F-4D97-AF65-F5344CB8AC3E}">
        <p14:creationId xmlns:p14="http://schemas.microsoft.com/office/powerpoint/2010/main" val="3066775369"/>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47088" y="117346"/>
            <a:ext cx="8569452" cy="6623302"/>
          </a:xfrm>
          <a:prstGeom prst="rect">
            <a:avLst/>
          </a:prstGeom>
        </p:spPr>
      </p:pic>
    </p:spTree>
    <p:extLst>
      <p:ext uri="{BB962C8B-B14F-4D97-AF65-F5344CB8AC3E}">
        <p14:creationId xmlns:p14="http://schemas.microsoft.com/office/powerpoint/2010/main" val="198916190"/>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17471" y="-111994"/>
            <a:ext cx="7357109" cy="1243289"/>
          </a:xfrm>
          <a:prstGeom prst="rect">
            <a:avLst/>
          </a:prstGeom>
        </p:spPr>
        <p:txBody>
          <a:bodyPr vert="horz" wrap="square" lIns="0" tIns="12065" rIns="0" bIns="0" rtlCol="0" anchor="ctr">
            <a:spAutoFit/>
          </a:bodyPr>
          <a:lstStyle/>
          <a:p>
            <a:pPr marL="12700">
              <a:lnSpc>
                <a:spcPct val="100000"/>
              </a:lnSpc>
              <a:spcBef>
                <a:spcPts val="95"/>
              </a:spcBef>
            </a:pPr>
            <a:r>
              <a:rPr sz="4000" spc="-10" dirty="0"/>
              <a:t>ČINITELÉ</a:t>
            </a:r>
            <a:r>
              <a:rPr sz="4000" spc="-20" dirty="0"/>
              <a:t> </a:t>
            </a:r>
            <a:r>
              <a:rPr sz="4000" spc="-45" dirty="0"/>
              <a:t>VYVOLÁVAJÍCÍ</a:t>
            </a:r>
            <a:r>
              <a:rPr sz="4000" spc="-30" dirty="0"/>
              <a:t> </a:t>
            </a:r>
            <a:r>
              <a:rPr sz="4000" spc="-20" dirty="0"/>
              <a:t>AGRESI</a:t>
            </a:r>
            <a:r>
              <a:rPr sz="4000" spc="20" dirty="0"/>
              <a:t> </a:t>
            </a:r>
            <a:r>
              <a:rPr sz="4000" spc="-5" dirty="0"/>
              <a:t>– I.</a:t>
            </a:r>
            <a:endParaRPr sz="4000"/>
          </a:p>
        </p:txBody>
      </p:sp>
      <p:sp>
        <p:nvSpPr>
          <p:cNvPr id="3" name="object 3"/>
          <p:cNvSpPr txBox="1"/>
          <p:nvPr/>
        </p:nvSpPr>
        <p:spPr>
          <a:xfrm>
            <a:off x="2059940" y="1051002"/>
            <a:ext cx="8053070" cy="5239385"/>
          </a:xfrm>
          <a:prstGeom prst="rect">
            <a:avLst/>
          </a:prstGeom>
        </p:spPr>
        <p:txBody>
          <a:bodyPr vert="horz" wrap="square" lIns="0" tIns="104139" rIns="0" bIns="0" rtlCol="0">
            <a:spAutoFit/>
          </a:bodyPr>
          <a:lstStyle/>
          <a:p>
            <a:pPr marL="355600" marR="214629" indent="-343535" algn="just">
              <a:lnSpc>
                <a:spcPct val="80000"/>
              </a:lnSpc>
              <a:spcBef>
                <a:spcPts val="819"/>
              </a:spcBef>
              <a:buFont typeface="Arial"/>
              <a:buChar char="•"/>
              <a:tabLst>
                <a:tab pos="356235" algn="l"/>
              </a:tabLst>
            </a:pPr>
            <a:r>
              <a:rPr sz="3000" b="1" spc="-10" dirty="0">
                <a:latin typeface="Calibri"/>
                <a:cs typeface="Calibri"/>
              </a:rPr>
              <a:t>Útok </a:t>
            </a:r>
            <a:r>
              <a:rPr sz="3000" dirty="0">
                <a:latin typeface="Calibri"/>
                <a:cs typeface="Calibri"/>
              </a:rPr>
              <a:t>- </a:t>
            </a:r>
            <a:r>
              <a:rPr sz="3000" spc="-20" dirty="0">
                <a:latin typeface="Calibri"/>
                <a:cs typeface="Calibri"/>
              </a:rPr>
              <a:t>přímý </a:t>
            </a:r>
            <a:r>
              <a:rPr sz="3000" spc="-10" dirty="0">
                <a:latin typeface="Calibri"/>
                <a:cs typeface="Calibri"/>
              </a:rPr>
              <a:t>fyzický </a:t>
            </a:r>
            <a:r>
              <a:rPr sz="3000" dirty="0">
                <a:latin typeface="Calibri"/>
                <a:cs typeface="Calibri"/>
              </a:rPr>
              <a:t>či </a:t>
            </a:r>
            <a:r>
              <a:rPr sz="3000" spc="-10" dirty="0">
                <a:latin typeface="Calibri"/>
                <a:cs typeface="Calibri"/>
              </a:rPr>
              <a:t>verbální útok </a:t>
            </a:r>
            <a:r>
              <a:rPr sz="3000" spc="-5" dirty="0">
                <a:latin typeface="Calibri"/>
                <a:cs typeface="Calibri"/>
              </a:rPr>
              <a:t>se </a:t>
            </a:r>
            <a:r>
              <a:rPr sz="3000" spc="-15" dirty="0">
                <a:latin typeface="Calibri"/>
                <a:cs typeface="Calibri"/>
              </a:rPr>
              <a:t>považuje </a:t>
            </a:r>
            <a:r>
              <a:rPr sz="3000" spc="-10" dirty="0">
                <a:latin typeface="Calibri"/>
                <a:cs typeface="Calibri"/>
              </a:rPr>
              <a:t> </a:t>
            </a:r>
            <a:r>
              <a:rPr sz="3000" spc="-25" dirty="0">
                <a:latin typeface="Calibri"/>
                <a:cs typeface="Calibri"/>
              </a:rPr>
              <a:t>za </a:t>
            </a:r>
            <a:r>
              <a:rPr sz="3000" spc="-10" dirty="0">
                <a:latin typeface="Calibri"/>
                <a:cs typeface="Calibri"/>
              </a:rPr>
              <a:t>velmi </a:t>
            </a:r>
            <a:r>
              <a:rPr sz="3000" spc="-5" dirty="0">
                <a:latin typeface="Calibri"/>
                <a:cs typeface="Calibri"/>
              </a:rPr>
              <a:t>spolehlivý </a:t>
            </a:r>
            <a:r>
              <a:rPr sz="3000" spc="-10" dirty="0">
                <a:latin typeface="Calibri"/>
                <a:cs typeface="Calibri"/>
              </a:rPr>
              <a:t>podnět, který </a:t>
            </a:r>
            <a:r>
              <a:rPr sz="3000" spc="-15" dirty="0">
                <a:latin typeface="Calibri"/>
                <a:cs typeface="Calibri"/>
              </a:rPr>
              <a:t>vyvolává </a:t>
            </a:r>
            <a:r>
              <a:rPr sz="3000" spc="-10" dirty="0">
                <a:latin typeface="Calibri"/>
                <a:cs typeface="Calibri"/>
              </a:rPr>
              <a:t>agresi </a:t>
            </a:r>
            <a:r>
              <a:rPr sz="3000" spc="-665" dirty="0">
                <a:latin typeface="Calibri"/>
                <a:cs typeface="Calibri"/>
              </a:rPr>
              <a:t> </a:t>
            </a:r>
            <a:r>
              <a:rPr sz="3000" spc="-5" dirty="0">
                <a:latin typeface="Calibri"/>
                <a:cs typeface="Calibri"/>
              </a:rPr>
              <a:t>(druhou</a:t>
            </a:r>
            <a:r>
              <a:rPr sz="3000" spc="5" dirty="0">
                <a:latin typeface="Calibri"/>
                <a:cs typeface="Calibri"/>
              </a:rPr>
              <a:t> </a:t>
            </a:r>
            <a:r>
              <a:rPr sz="3000" spc="-10" dirty="0">
                <a:latin typeface="Calibri"/>
                <a:cs typeface="Calibri"/>
              </a:rPr>
              <a:t>možností</a:t>
            </a:r>
            <a:r>
              <a:rPr sz="3000" spc="-5" dirty="0">
                <a:latin typeface="Calibri"/>
                <a:cs typeface="Calibri"/>
              </a:rPr>
              <a:t> je</a:t>
            </a:r>
            <a:r>
              <a:rPr sz="3000" spc="-20" dirty="0">
                <a:latin typeface="Calibri"/>
                <a:cs typeface="Calibri"/>
              </a:rPr>
              <a:t> </a:t>
            </a:r>
            <a:r>
              <a:rPr sz="3000" spc="-15" dirty="0">
                <a:latin typeface="Calibri"/>
                <a:cs typeface="Calibri"/>
              </a:rPr>
              <a:t>zpravidla</a:t>
            </a:r>
            <a:r>
              <a:rPr sz="3000" spc="-5" dirty="0">
                <a:latin typeface="Calibri"/>
                <a:cs typeface="Calibri"/>
              </a:rPr>
              <a:t> </a:t>
            </a:r>
            <a:r>
              <a:rPr sz="3000" spc="-10" dirty="0">
                <a:latin typeface="Calibri"/>
                <a:cs typeface="Calibri"/>
              </a:rPr>
              <a:t>útěk).</a:t>
            </a:r>
            <a:endParaRPr sz="3000">
              <a:latin typeface="Calibri"/>
              <a:cs typeface="Calibri"/>
            </a:endParaRPr>
          </a:p>
          <a:p>
            <a:pPr>
              <a:spcBef>
                <a:spcPts val="45"/>
              </a:spcBef>
              <a:buFont typeface="Arial"/>
              <a:buChar char="•"/>
            </a:pPr>
            <a:endParaRPr sz="3500">
              <a:latin typeface="Calibri"/>
              <a:cs typeface="Calibri"/>
            </a:endParaRPr>
          </a:p>
          <a:p>
            <a:pPr marL="355600" marR="5080" indent="-343535">
              <a:lnSpc>
                <a:spcPct val="80000"/>
              </a:lnSpc>
              <a:spcBef>
                <a:spcPts val="5"/>
              </a:spcBef>
              <a:buFont typeface="Arial"/>
              <a:buChar char="•"/>
              <a:tabLst>
                <a:tab pos="355600" algn="l"/>
                <a:tab pos="356235" algn="l"/>
              </a:tabLst>
            </a:pPr>
            <a:r>
              <a:rPr sz="3000" b="1" spc="-10" dirty="0">
                <a:latin typeface="Calibri"/>
                <a:cs typeface="Calibri"/>
              </a:rPr>
              <a:t>Frustrace </a:t>
            </a:r>
            <a:r>
              <a:rPr sz="3000" dirty="0">
                <a:latin typeface="Calibri"/>
                <a:cs typeface="Calibri"/>
              </a:rPr>
              <a:t>- </a:t>
            </a:r>
            <a:r>
              <a:rPr sz="3000" spc="-5" dirty="0">
                <a:latin typeface="Calibri"/>
                <a:cs typeface="Calibri"/>
              </a:rPr>
              <a:t>podle </a:t>
            </a:r>
            <a:r>
              <a:rPr sz="3000" spc="-10" dirty="0">
                <a:latin typeface="Calibri"/>
                <a:cs typeface="Calibri"/>
              </a:rPr>
              <a:t>behavioristů </a:t>
            </a:r>
            <a:r>
              <a:rPr sz="3000" dirty="0">
                <a:latin typeface="Calibri"/>
                <a:cs typeface="Calibri"/>
              </a:rPr>
              <a:t>a </a:t>
            </a:r>
            <a:r>
              <a:rPr sz="3000" spc="-15" dirty="0">
                <a:latin typeface="Calibri"/>
                <a:cs typeface="Calibri"/>
              </a:rPr>
              <a:t>zejména </a:t>
            </a:r>
            <a:r>
              <a:rPr sz="3000" spc="-10" dirty="0">
                <a:latin typeface="Calibri"/>
                <a:cs typeface="Calibri"/>
              </a:rPr>
              <a:t> neobehavioristů</a:t>
            </a:r>
            <a:r>
              <a:rPr sz="3000" spc="5" dirty="0">
                <a:latin typeface="Calibri"/>
                <a:cs typeface="Calibri"/>
              </a:rPr>
              <a:t> </a:t>
            </a:r>
            <a:r>
              <a:rPr sz="3000" spc="-5" dirty="0">
                <a:latin typeface="Calibri"/>
                <a:cs typeface="Calibri"/>
              </a:rPr>
              <a:t>výskytu</a:t>
            </a:r>
            <a:r>
              <a:rPr sz="3000" dirty="0">
                <a:latin typeface="Calibri"/>
                <a:cs typeface="Calibri"/>
              </a:rPr>
              <a:t> </a:t>
            </a:r>
            <a:r>
              <a:rPr sz="3000" spc="-10" dirty="0">
                <a:latin typeface="Calibri"/>
                <a:cs typeface="Calibri"/>
              </a:rPr>
              <a:t>agrese</a:t>
            </a:r>
            <a:r>
              <a:rPr sz="3000" spc="-25" dirty="0">
                <a:latin typeface="Calibri"/>
                <a:cs typeface="Calibri"/>
              </a:rPr>
              <a:t> </a:t>
            </a:r>
            <a:r>
              <a:rPr sz="3000" spc="-30" dirty="0">
                <a:latin typeface="Calibri"/>
                <a:cs typeface="Calibri"/>
              </a:rPr>
              <a:t>vždy</a:t>
            </a:r>
            <a:r>
              <a:rPr sz="3000" spc="-5" dirty="0">
                <a:latin typeface="Calibri"/>
                <a:cs typeface="Calibri"/>
              </a:rPr>
              <a:t> </a:t>
            </a:r>
            <a:r>
              <a:rPr sz="3000" spc="-10" dirty="0">
                <a:latin typeface="Calibri"/>
                <a:cs typeface="Calibri"/>
              </a:rPr>
              <a:t>předchází </a:t>
            </a:r>
            <a:r>
              <a:rPr sz="3000" spc="-5" dirty="0">
                <a:latin typeface="Calibri"/>
                <a:cs typeface="Calibri"/>
              </a:rPr>
              <a:t> </a:t>
            </a:r>
            <a:r>
              <a:rPr sz="3000" spc="-15" dirty="0">
                <a:latin typeface="Calibri"/>
                <a:cs typeface="Calibri"/>
              </a:rPr>
              <a:t>frustrace, </a:t>
            </a:r>
            <a:r>
              <a:rPr sz="3000" dirty="0">
                <a:latin typeface="Calibri"/>
                <a:cs typeface="Calibri"/>
              </a:rPr>
              <a:t>ale </a:t>
            </a:r>
            <a:r>
              <a:rPr sz="3000" spc="-20" dirty="0">
                <a:latin typeface="Calibri"/>
                <a:cs typeface="Calibri"/>
              </a:rPr>
              <a:t>zároveň </a:t>
            </a:r>
            <a:r>
              <a:rPr sz="3000" spc="-10" dirty="0">
                <a:latin typeface="Calibri"/>
                <a:cs typeface="Calibri"/>
              </a:rPr>
              <a:t>agrese </a:t>
            </a:r>
            <a:r>
              <a:rPr sz="3000" spc="-5" dirty="0">
                <a:latin typeface="Calibri"/>
                <a:cs typeface="Calibri"/>
              </a:rPr>
              <a:t>je </a:t>
            </a:r>
            <a:r>
              <a:rPr sz="3000" spc="-10" dirty="0">
                <a:latin typeface="Calibri"/>
                <a:cs typeface="Calibri"/>
              </a:rPr>
              <a:t>jednou </a:t>
            </a:r>
            <a:r>
              <a:rPr sz="3000" dirty="0">
                <a:latin typeface="Calibri"/>
                <a:cs typeface="Calibri"/>
              </a:rPr>
              <a:t>z </a:t>
            </a:r>
            <a:r>
              <a:rPr sz="3000" spc="-10" dirty="0">
                <a:latin typeface="Calibri"/>
                <a:cs typeface="Calibri"/>
              </a:rPr>
              <a:t>možností </a:t>
            </a:r>
            <a:r>
              <a:rPr sz="3000" spc="-665" dirty="0">
                <a:latin typeface="Calibri"/>
                <a:cs typeface="Calibri"/>
              </a:rPr>
              <a:t> </a:t>
            </a:r>
            <a:r>
              <a:rPr sz="3000" spc="-20" dirty="0">
                <a:latin typeface="Calibri"/>
                <a:cs typeface="Calibri"/>
              </a:rPr>
              <a:t>reakce</a:t>
            </a:r>
            <a:r>
              <a:rPr sz="3000" spc="-30" dirty="0">
                <a:latin typeface="Calibri"/>
                <a:cs typeface="Calibri"/>
              </a:rPr>
              <a:t> </a:t>
            </a:r>
            <a:r>
              <a:rPr sz="3000" spc="-5" dirty="0">
                <a:latin typeface="Calibri"/>
                <a:cs typeface="Calibri"/>
              </a:rPr>
              <a:t>na</a:t>
            </a:r>
            <a:r>
              <a:rPr sz="3000" spc="-15" dirty="0">
                <a:latin typeface="Calibri"/>
                <a:cs typeface="Calibri"/>
              </a:rPr>
              <a:t> </a:t>
            </a:r>
            <a:r>
              <a:rPr sz="3000" spc="-45" dirty="0">
                <a:latin typeface="Calibri"/>
                <a:cs typeface="Calibri"/>
              </a:rPr>
              <a:t>frustrátor.</a:t>
            </a:r>
            <a:endParaRPr sz="3000">
              <a:latin typeface="Calibri"/>
              <a:cs typeface="Calibri"/>
            </a:endParaRPr>
          </a:p>
          <a:p>
            <a:pPr>
              <a:spcBef>
                <a:spcPts val="50"/>
              </a:spcBef>
              <a:buFont typeface="Arial"/>
              <a:buChar char="•"/>
            </a:pPr>
            <a:endParaRPr sz="3500">
              <a:latin typeface="Calibri"/>
              <a:cs typeface="Calibri"/>
            </a:endParaRPr>
          </a:p>
          <a:p>
            <a:pPr marL="355600" marR="255270" indent="-343535">
              <a:lnSpc>
                <a:spcPct val="80000"/>
              </a:lnSpc>
              <a:buFont typeface="Arial"/>
              <a:buChar char="•"/>
              <a:tabLst>
                <a:tab pos="355600" algn="l"/>
                <a:tab pos="356235" algn="l"/>
              </a:tabLst>
            </a:pPr>
            <a:r>
              <a:rPr sz="3000" b="1" spc="-20" dirty="0">
                <a:latin typeface="Calibri"/>
                <a:cs typeface="Calibri"/>
              </a:rPr>
              <a:t>Vysoká </a:t>
            </a:r>
            <a:r>
              <a:rPr sz="3000" b="1" spc="-15" dirty="0">
                <a:latin typeface="Calibri"/>
                <a:cs typeface="Calibri"/>
              </a:rPr>
              <a:t>teplota </a:t>
            </a:r>
            <a:r>
              <a:rPr sz="3000" dirty="0">
                <a:latin typeface="Calibri"/>
                <a:cs typeface="Calibri"/>
              </a:rPr>
              <a:t>- </a:t>
            </a:r>
            <a:r>
              <a:rPr sz="3000" spc="-10" dirty="0">
                <a:latin typeface="Calibri"/>
                <a:cs typeface="Calibri"/>
              </a:rPr>
              <a:t>projevuje </a:t>
            </a:r>
            <a:r>
              <a:rPr sz="3000" spc="-5" dirty="0">
                <a:latin typeface="Calibri"/>
                <a:cs typeface="Calibri"/>
              </a:rPr>
              <a:t>se </a:t>
            </a:r>
            <a:r>
              <a:rPr sz="3000" dirty="0">
                <a:latin typeface="Calibri"/>
                <a:cs typeface="Calibri"/>
              </a:rPr>
              <a:t>vliv </a:t>
            </a:r>
            <a:r>
              <a:rPr sz="3000" spc="-20" dirty="0">
                <a:latin typeface="Calibri"/>
                <a:cs typeface="Calibri"/>
              </a:rPr>
              <a:t>vysoké </a:t>
            </a:r>
            <a:r>
              <a:rPr sz="3000" spc="-10" dirty="0">
                <a:latin typeface="Calibri"/>
                <a:cs typeface="Calibri"/>
              </a:rPr>
              <a:t>teploty </a:t>
            </a:r>
            <a:r>
              <a:rPr sz="3000" spc="-665" dirty="0">
                <a:latin typeface="Calibri"/>
                <a:cs typeface="Calibri"/>
              </a:rPr>
              <a:t> </a:t>
            </a:r>
            <a:r>
              <a:rPr sz="3000" spc="-5" dirty="0">
                <a:latin typeface="Calibri"/>
                <a:cs typeface="Calibri"/>
              </a:rPr>
              <a:t>na </a:t>
            </a:r>
            <a:r>
              <a:rPr sz="3000" spc="-10" dirty="0">
                <a:latin typeface="Calibri"/>
                <a:cs typeface="Calibri"/>
              </a:rPr>
              <a:t>zvýšení hostilního </a:t>
            </a:r>
            <a:r>
              <a:rPr sz="3000" spc="-20" dirty="0">
                <a:latin typeface="Calibri"/>
                <a:cs typeface="Calibri"/>
              </a:rPr>
              <a:t>afektu </a:t>
            </a:r>
            <a:r>
              <a:rPr sz="3000" dirty="0">
                <a:latin typeface="Calibri"/>
                <a:cs typeface="Calibri"/>
              </a:rPr>
              <a:t>a </a:t>
            </a:r>
            <a:r>
              <a:rPr sz="3000" spc="-5" dirty="0">
                <a:latin typeface="Calibri"/>
                <a:cs typeface="Calibri"/>
              </a:rPr>
              <a:t>na </a:t>
            </a:r>
            <a:r>
              <a:rPr sz="3000" spc="-15" dirty="0">
                <a:latin typeface="Calibri"/>
                <a:cs typeface="Calibri"/>
              </a:rPr>
              <a:t>fyziologickou </a:t>
            </a:r>
            <a:r>
              <a:rPr sz="3000" spc="-10" dirty="0">
                <a:latin typeface="Calibri"/>
                <a:cs typeface="Calibri"/>
              </a:rPr>
              <a:t> aktivaci,</a:t>
            </a:r>
            <a:r>
              <a:rPr sz="3000" spc="-35" dirty="0">
                <a:latin typeface="Calibri"/>
                <a:cs typeface="Calibri"/>
              </a:rPr>
              <a:t> </a:t>
            </a:r>
            <a:r>
              <a:rPr sz="3000" spc="-20" dirty="0">
                <a:latin typeface="Calibri"/>
                <a:cs typeface="Calibri"/>
              </a:rPr>
              <a:t>což</a:t>
            </a:r>
            <a:r>
              <a:rPr sz="3000" spc="-15" dirty="0">
                <a:latin typeface="Calibri"/>
                <a:cs typeface="Calibri"/>
              </a:rPr>
              <a:t> </a:t>
            </a:r>
            <a:r>
              <a:rPr sz="3000" spc="-5" dirty="0">
                <a:latin typeface="Calibri"/>
                <a:cs typeface="Calibri"/>
              </a:rPr>
              <a:t>vytváří</a:t>
            </a:r>
            <a:r>
              <a:rPr sz="3000" dirty="0">
                <a:latin typeface="Calibri"/>
                <a:cs typeface="Calibri"/>
              </a:rPr>
              <a:t> </a:t>
            </a:r>
            <a:r>
              <a:rPr sz="3000" spc="-5" dirty="0">
                <a:latin typeface="Calibri"/>
                <a:cs typeface="Calibri"/>
              </a:rPr>
              <a:t>podmínky</a:t>
            </a:r>
            <a:r>
              <a:rPr sz="3000" dirty="0">
                <a:latin typeface="Calibri"/>
                <a:cs typeface="Calibri"/>
              </a:rPr>
              <a:t> </a:t>
            </a:r>
            <a:r>
              <a:rPr sz="3000" spc="-25" dirty="0">
                <a:latin typeface="Calibri"/>
                <a:cs typeface="Calibri"/>
              </a:rPr>
              <a:t>pro</a:t>
            </a:r>
            <a:r>
              <a:rPr sz="3000" spc="5" dirty="0">
                <a:latin typeface="Calibri"/>
                <a:cs typeface="Calibri"/>
              </a:rPr>
              <a:t> </a:t>
            </a:r>
            <a:r>
              <a:rPr sz="3000" spc="-10" dirty="0">
                <a:latin typeface="Calibri"/>
                <a:cs typeface="Calibri"/>
              </a:rPr>
              <a:t>zvýšenou </a:t>
            </a:r>
            <a:r>
              <a:rPr sz="3000" spc="-5" dirty="0">
                <a:latin typeface="Calibri"/>
                <a:cs typeface="Calibri"/>
              </a:rPr>
              <a:t> agresi.</a:t>
            </a:r>
            <a:endParaRPr sz="3000">
              <a:latin typeface="Calibri"/>
              <a:cs typeface="Calibri"/>
            </a:endParaRPr>
          </a:p>
        </p:txBody>
      </p:sp>
    </p:spTree>
    <p:extLst>
      <p:ext uri="{BB962C8B-B14F-4D97-AF65-F5344CB8AC3E}">
        <p14:creationId xmlns:p14="http://schemas.microsoft.com/office/powerpoint/2010/main" val="1586122337"/>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50414" y="-111994"/>
            <a:ext cx="7493000" cy="1243289"/>
          </a:xfrm>
          <a:prstGeom prst="rect">
            <a:avLst/>
          </a:prstGeom>
        </p:spPr>
        <p:txBody>
          <a:bodyPr vert="horz" wrap="square" lIns="0" tIns="12065" rIns="0" bIns="0" rtlCol="0" anchor="ctr">
            <a:spAutoFit/>
          </a:bodyPr>
          <a:lstStyle/>
          <a:p>
            <a:pPr marL="12700">
              <a:lnSpc>
                <a:spcPct val="100000"/>
              </a:lnSpc>
              <a:spcBef>
                <a:spcPts val="95"/>
              </a:spcBef>
            </a:pPr>
            <a:r>
              <a:rPr sz="4000" spc="-10" dirty="0"/>
              <a:t>ČINITELÉ</a:t>
            </a:r>
            <a:r>
              <a:rPr sz="4000" spc="-20" dirty="0"/>
              <a:t> </a:t>
            </a:r>
            <a:r>
              <a:rPr sz="4000" spc="-45" dirty="0"/>
              <a:t>VYVOLÁVAJÍCÍ</a:t>
            </a:r>
            <a:r>
              <a:rPr sz="4000" spc="-30" dirty="0"/>
              <a:t> </a:t>
            </a:r>
            <a:r>
              <a:rPr sz="4000" spc="-20" dirty="0"/>
              <a:t>AGRESI</a:t>
            </a:r>
            <a:r>
              <a:rPr sz="4000" spc="25" dirty="0"/>
              <a:t> </a:t>
            </a:r>
            <a:r>
              <a:rPr sz="4000" spc="-5" dirty="0"/>
              <a:t>–</a:t>
            </a:r>
            <a:r>
              <a:rPr sz="4000" spc="-10" dirty="0"/>
              <a:t> </a:t>
            </a:r>
            <a:r>
              <a:rPr sz="4000" spc="-5" dirty="0"/>
              <a:t>II.</a:t>
            </a:r>
            <a:endParaRPr sz="4000"/>
          </a:p>
        </p:txBody>
      </p:sp>
      <p:sp>
        <p:nvSpPr>
          <p:cNvPr id="3" name="object 3"/>
          <p:cNvSpPr txBox="1"/>
          <p:nvPr/>
        </p:nvSpPr>
        <p:spPr>
          <a:xfrm>
            <a:off x="2059941" y="1053973"/>
            <a:ext cx="8025765" cy="5335270"/>
          </a:xfrm>
          <a:prstGeom prst="rect">
            <a:avLst/>
          </a:prstGeom>
        </p:spPr>
        <p:txBody>
          <a:bodyPr vert="horz" wrap="square" lIns="0" tIns="53975" rIns="0" bIns="0" rtlCol="0">
            <a:spAutoFit/>
          </a:bodyPr>
          <a:lstStyle/>
          <a:p>
            <a:pPr marL="355600" indent="-343535">
              <a:spcBef>
                <a:spcPts val="425"/>
              </a:spcBef>
              <a:buFont typeface="Arial"/>
              <a:buChar char="•"/>
              <a:tabLst>
                <a:tab pos="355600" algn="l"/>
                <a:tab pos="356235" algn="l"/>
              </a:tabLst>
            </a:pPr>
            <a:r>
              <a:rPr sz="2700" spc="-15" dirty="0">
                <a:latin typeface="Calibri"/>
                <a:cs typeface="Calibri"/>
              </a:rPr>
              <a:t>Zvýšená</a:t>
            </a:r>
            <a:r>
              <a:rPr sz="2700" spc="-25" dirty="0">
                <a:latin typeface="Calibri"/>
                <a:cs typeface="Calibri"/>
              </a:rPr>
              <a:t> </a:t>
            </a:r>
            <a:r>
              <a:rPr sz="2700" spc="-10" dirty="0">
                <a:latin typeface="Calibri"/>
                <a:cs typeface="Calibri"/>
              </a:rPr>
              <a:t>aktivační</a:t>
            </a:r>
            <a:r>
              <a:rPr sz="2700" spc="-25" dirty="0">
                <a:latin typeface="Calibri"/>
                <a:cs typeface="Calibri"/>
              </a:rPr>
              <a:t> </a:t>
            </a:r>
            <a:r>
              <a:rPr sz="2700" spc="-20" dirty="0">
                <a:latin typeface="Calibri"/>
                <a:cs typeface="Calibri"/>
              </a:rPr>
              <a:t>úroveň</a:t>
            </a:r>
            <a:endParaRPr sz="2700">
              <a:latin typeface="Calibri"/>
              <a:cs typeface="Calibri"/>
            </a:endParaRPr>
          </a:p>
          <a:p>
            <a:pPr marL="12700" marR="184150">
              <a:lnSpc>
                <a:spcPts val="2920"/>
              </a:lnSpc>
              <a:spcBef>
                <a:spcPts val="690"/>
              </a:spcBef>
            </a:pPr>
            <a:r>
              <a:rPr sz="2700" dirty="0">
                <a:latin typeface="Calibri"/>
                <a:cs typeface="Calibri"/>
              </a:rPr>
              <a:t>- </a:t>
            </a:r>
            <a:r>
              <a:rPr sz="2700" spc="-5" dirty="0">
                <a:latin typeface="Calibri"/>
                <a:cs typeface="Calibri"/>
              </a:rPr>
              <a:t>jde </a:t>
            </a:r>
            <a:r>
              <a:rPr sz="2700" dirty="0">
                <a:latin typeface="Calibri"/>
                <a:cs typeface="Calibri"/>
              </a:rPr>
              <a:t>o </a:t>
            </a:r>
            <a:r>
              <a:rPr sz="2700" spc="-10" dirty="0">
                <a:latin typeface="Calibri"/>
                <a:cs typeface="Calibri"/>
              </a:rPr>
              <a:t>zvýšenou </a:t>
            </a:r>
            <a:r>
              <a:rPr sz="2700" spc="-15" dirty="0">
                <a:latin typeface="Calibri"/>
                <a:cs typeface="Calibri"/>
              </a:rPr>
              <a:t>pravděpodobnost chovat </a:t>
            </a:r>
            <a:r>
              <a:rPr sz="2700" spc="-5" dirty="0">
                <a:latin typeface="Calibri"/>
                <a:cs typeface="Calibri"/>
              </a:rPr>
              <a:t>se agresivně </a:t>
            </a:r>
            <a:r>
              <a:rPr sz="2700" dirty="0">
                <a:latin typeface="Calibri"/>
                <a:cs typeface="Calibri"/>
              </a:rPr>
              <a:t>u </a:t>
            </a:r>
            <a:r>
              <a:rPr sz="2700" spc="-600" dirty="0">
                <a:latin typeface="Calibri"/>
                <a:cs typeface="Calibri"/>
              </a:rPr>
              <a:t> </a:t>
            </a:r>
            <a:r>
              <a:rPr sz="2700" dirty="0">
                <a:latin typeface="Calibri"/>
                <a:cs typeface="Calibri"/>
              </a:rPr>
              <a:t>lidí, </a:t>
            </a:r>
            <a:r>
              <a:rPr sz="2700" spc="-10" dirty="0">
                <a:latin typeface="Calibri"/>
                <a:cs typeface="Calibri"/>
              </a:rPr>
              <a:t>kteří</a:t>
            </a:r>
            <a:r>
              <a:rPr sz="2700" dirty="0">
                <a:latin typeface="Calibri"/>
                <a:cs typeface="Calibri"/>
              </a:rPr>
              <a:t> </a:t>
            </a:r>
            <a:r>
              <a:rPr sz="2700" spc="-5" dirty="0">
                <a:latin typeface="Calibri"/>
                <a:cs typeface="Calibri"/>
              </a:rPr>
              <a:t>se</a:t>
            </a:r>
            <a:r>
              <a:rPr sz="2700" spc="-15" dirty="0">
                <a:latin typeface="Calibri"/>
                <a:cs typeface="Calibri"/>
              </a:rPr>
              <a:t> nacházejí</a:t>
            </a:r>
            <a:r>
              <a:rPr sz="2700" spc="-20" dirty="0">
                <a:latin typeface="Calibri"/>
                <a:cs typeface="Calibri"/>
              </a:rPr>
              <a:t> </a:t>
            </a:r>
            <a:r>
              <a:rPr sz="2700" spc="-15" dirty="0">
                <a:latin typeface="Calibri"/>
                <a:cs typeface="Calibri"/>
              </a:rPr>
              <a:t>ve</a:t>
            </a:r>
            <a:r>
              <a:rPr sz="2700" spc="-10" dirty="0">
                <a:latin typeface="Calibri"/>
                <a:cs typeface="Calibri"/>
              </a:rPr>
              <a:t> </a:t>
            </a:r>
            <a:r>
              <a:rPr sz="2700" spc="-30" dirty="0">
                <a:latin typeface="Calibri"/>
                <a:cs typeface="Calibri"/>
              </a:rPr>
              <a:t>stavu</a:t>
            </a:r>
            <a:r>
              <a:rPr sz="2700" dirty="0">
                <a:latin typeface="Calibri"/>
                <a:cs typeface="Calibri"/>
              </a:rPr>
              <a:t> </a:t>
            </a:r>
            <a:r>
              <a:rPr sz="2700" spc="-10" dirty="0">
                <a:latin typeface="Calibri"/>
                <a:cs typeface="Calibri"/>
              </a:rPr>
              <a:t>zvýšené</a:t>
            </a:r>
            <a:r>
              <a:rPr sz="2700" spc="-30" dirty="0">
                <a:latin typeface="Calibri"/>
                <a:cs typeface="Calibri"/>
              </a:rPr>
              <a:t> </a:t>
            </a:r>
            <a:r>
              <a:rPr sz="2700" spc="-20" dirty="0">
                <a:latin typeface="Calibri"/>
                <a:cs typeface="Calibri"/>
              </a:rPr>
              <a:t>excitace</a:t>
            </a:r>
            <a:r>
              <a:rPr sz="2700" spc="-25" dirty="0">
                <a:latin typeface="Calibri"/>
                <a:cs typeface="Calibri"/>
              </a:rPr>
              <a:t> </a:t>
            </a:r>
            <a:r>
              <a:rPr sz="2700" spc="10" dirty="0">
                <a:latin typeface="Calibri"/>
                <a:cs typeface="Calibri"/>
              </a:rPr>
              <a:t>(jsou</a:t>
            </a:r>
            <a:endParaRPr sz="2700">
              <a:latin typeface="Calibri"/>
              <a:cs typeface="Calibri"/>
            </a:endParaRPr>
          </a:p>
          <a:p>
            <a:pPr marL="12700">
              <a:lnSpc>
                <a:spcPts val="2705"/>
              </a:lnSpc>
            </a:pPr>
            <a:r>
              <a:rPr sz="2700" spc="-20" dirty="0">
                <a:latin typeface="Calibri"/>
                <a:cs typeface="Calibri"/>
              </a:rPr>
              <a:t>excitovaní,</a:t>
            </a:r>
            <a:r>
              <a:rPr sz="2700" spc="-30" dirty="0">
                <a:latin typeface="Calibri"/>
                <a:cs typeface="Calibri"/>
              </a:rPr>
              <a:t> </a:t>
            </a:r>
            <a:r>
              <a:rPr sz="2700" spc="-5" dirty="0">
                <a:latin typeface="Calibri"/>
                <a:cs typeface="Calibri"/>
              </a:rPr>
              <a:t>pociťují</a:t>
            </a:r>
            <a:r>
              <a:rPr sz="2700" spc="5" dirty="0">
                <a:latin typeface="Calibri"/>
                <a:cs typeface="Calibri"/>
              </a:rPr>
              <a:t> </a:t>
            </a:r>
            <a:r>
              <a:rPr sz="2700" spc="-10" dirty="0">
                <a:latin typeface="Calibri"/>
                <a:cs typeface="Calibri"/>
              </a:rPr>
              <a:t>potřebu</a:t>
            </a:r>
            <a:r>
              <a:rPr sz="2700" spc="-15" dirty="0">
                <a:latin typeface="Calibri"/>
                <a:cs typeface="Calibri"/>
              </a:rPr>
              <a:t> </a:t>
            </a:r>
            <a:r>
              <a:rPr sz="2700" spc="-10" dirty="0">
                <a:latin typeface="Calibri"/>
                <a:cs typeface="Calibri"/>
              </a:rPr>
              <a:t>něco</a:t>
            </a:r>
            <a:r>
              <a:rPr sz="2700" spc="-20" dirty="0">
                <a:latin typeface="Calibri"/>
                <a:cs typeface="Calibri"/>
              </a:rPr>
              <a:t> </a:t>
            </a:r>
            <a:r>
              <a:rPr sz="2700" spc="-10" dirty="0">
                <a:latin typeface="Calibri"/>
                <a:cs typeface="Calibri"/>
              </a:rPr>
              <a:t>udělat,</a:t>
            </a:r>
            <a:r>
              <a:rPr sz="2700" spc="-20" dirty="0">
                <a:latin typeface="Calibri"/>
                <a:cs typeface="Calibri"/>
              </a:rPr>
              <a:t> </a:t>
            </a:r>
            <a:r>
              <a:rPr sz="2700" spc="-5" dirty="0">
                <a:latin typeface="Calibri"/>
                <a:cs typeface="Calibri"/>
              </a:rPr>
              <a:t>jsou</a:t>
            </a:r>
            <a:r>
              <a:rPr sz="2700" spc="-15" dirty="0">
                <a:latin typeface="Calibri"/>
                <a:cs typeface="Calibri"/>
              </a:rPr>
              <a:t> </a:t>
            </a:r>
            <a:r>
              <a:rPr sz="2700" spc="-5" dirty="0">
                <a:latin typeface="Calibri"/>
                <a:cs typeface="Calibri"/>
              </a:rPr>
              <a:t>pod </a:t>
            </a:r>
            <a:r>
              <a:rPr sz="2700" spc="-10" dirty="0">
                <a:latin typeface="Calibri"/>
                <a:cs typeface="Calibri"/>
              </a:rPr>
              <a:t>určitým</a:t>
            </a:r>
            <a:endParaRPr sz="2700">
              <a:latin typeface="Calibri"/>
              <a:cs typeface="Calibri"/>
            </a:endParaRPr>
          </a:p>
          <a:p>
            <a:pPr marL="12700">
              <a:lnSpc>
                <a:spcPts val="3080"/>
              </a:lnSpc>
            </a:pPr>
            <a:r>
              <a:rPr sz="2700" spc="-15" dirty="0">
                <a:latin typeface="Calibri"/>
                <a:cs typeface="Calibri"/>
              </a:rPr>
              <a:t>tlakem,</a:t>
            </a:r>
            <a:r>
              <a:rPr sz="2700" spc="-25" dirty="0">
                <a:latin typeface="Calibri"/>
                <a:cs typeface="Calibri"/>
              </a:rPr>
              <a:t> </a:t>
            </a:r>
            <a:r>
              <a:rPr sz="2700" spc="-5" dirty="0">
                <a:latin typeface="Calibri"/>
                <a:cs typeface="Calibri"/>
              </a:rPr>
              <a:t>jsou</a:t>
            </a:r>
            <a:r>
              <a:rPr sz="2700" spc="-15" dirty="0">
                <a:latin typeface="Calibri"/>
                <a:cs typeface="Calibri"/>
              </a:rPr>
              <a:t> </a:t>
            </a:r>
            <a:r>
              <a:rPr sz="2700" spc="-20" dirty="0">
                <a:latin typeface="Calibri"/>
                <a:cs typeface="Calibri"/>
              </a:rPr>
              <a:t>vystaveni</a:t>
            </a:r>
            <a:r>
              <a:rPr sz="2700" spc="-10" dirty="0">
                <a:latin typeface="Calibri"/>
                <a:cs typeface="Calibri"/>
              </a:rPr>
              <a:t> </a:t>
            </a:r>
            <a:r>
              <a:rPr sz="2700" spc="-15" dirty="0">
                <a:latin typeface="Calibri"/>
                <a:cs typeface="Calibri"/>
              </a:rPr>
              <a:t>určité</a:t>
            </a:r>
            <a:r>
              <a:rPr sz="2700" spc="-30" dirty="0">
                <a:latin typeface="Calibri"/>
                <a:cs typeface="Calibri"/>
              </a:rPr>
              <a:t> </a:t>
            </a:r>
            <a:r>
              <a:rPr sz="2700" spc="-20" dirty="0">
                <a:latin typeface="Calibri"/>
                <a:cs typeface="Calibri"/>
              </a:rPr>
              <a:t>zátěži).</a:t>
            </a:r>
            <a:endParaRPr sz="2700">
              <a:latin typeface="Calibri"/>
              <a:cs typeface="Calibri"/>
            </a:endParaRPr>
          </a:p>
          <a:p>
            <a:pPr>
              <a:spcBef>
                <a:spcPts val="45"/>
              </a:spcBef>
            </a:pPr>
            <a:endParaRPr sz="3450">
              <a:latin typeface="Calibri"/>
              <a:cs typeface="Calibri"/>
            </a:endParaRPr>
          </a:p>
          <a:p>
            <a:pPr marL="355600" marR="181610" indent="-343535">
              <a:lnSpc>
                <a:spcPts val="2920"/>
              </a:lnSpc>
              <a:buFont typeface="Arial"/>
              <a:buChar char="•"/>
              <a:tabLst>
                <a:tab pos="355600" algn="l"/>
                <a:tab pos="356235" algn="l"/>
              </a:tabLst>
            </a:pPr>
            <a:r>
              <a:rPr sz="2700" b="1" spc="-10" dirty="0">
                <a:latin typeface="Calibri"/>
                <a:cs typeface="Calibri"/>
              </a:rPr>
              <a:t>Zlost </a:t>
            </a:r>
            <a:r>
              <a:rPr sz="2700" dirty="0">
                <a:latin typeface="Calibri"/>
                <a:cs typeface="Calibri"/>
              </a:rPr>
              <a:t>- </a:t>
            </a:r>
            <a:r>
              <a:rPr sz="2700" spc="-20" dirty="0">
                <a:latin typeface="Calibri"/>
                <a:cs typeface="Calibri"/>
              </a:rPr>
              <a:t>afekt </a:t>
            </a:r>
            <a:r>
              <a:rPr sz="2700" spc="-10" dirty="0">
                <a:latin typeface="Calibri"/>
                <a:cs typeface="Calibri"/>
              </a:rPr>
              <a:t>zlosti bývá </a:t>
            </a:r>
            <a:r>
              <a:rPr sz="2700" spc="-20" dirty="0">
                <a:latin typeface="Calibri"/>
                <a:cs typeface="Calibri"/>
              </a:rPr>
              <a:t>považován </a:t>
            </a:r>
            <a:r>
              <a:rPr sz="2700" spc="-25" dirty="0">
                <a:latin typeface="Calibri"/>
                <a:cs typeface="Calibri"/>
              </a:rPr>
              <a:t>za </a:t>
            </a:r>
            <a:r>
              <a:rPr sz="2700" spc="-5" dirty="0">
                <a:latin typeface="Calibri"/>
                <a:cs typeface="Calibri"/>
              </a:rPr>
              <a:t>jednu </a:t>
            </a:r>
            <a:r>
              <a:rPr sz="2700" dirty="0">
                <a:latin typeface="Calibri"/>
                <a:cs typeface="Calibri"/>
              </a:rPr>
              <a:t>z </a:t>
            </a:r>
            <a:r>
              <a:rPr sz="2700" spc="-20" dirty="0">
                <a:latin typeface="Calibri"/>
                <a:cs typeface="Calibri"/>
              </a:rPr>
              <a:t>možných </a:t>
            </a:r>
            <a:r>
              <a:rPr sz="2700" spc="-600" dirty="0">
                <a:latin typeface="Calibri"/>
                <a:cs typeface="Calibri"/>
              </a:rPr>
              <a:t> </a:t>
            </a:r>
            <a:r>
              <a:rPr sz="2700" spc="-5" dirty="0">
                <a:latin typeface="Calibri"/>
                <a:cs typeface="Calibri"/>
              </a:rPr>
              <a:t>příčin </a:t>
            </a:r>
            <a:r>
              <a:rPr sz="2700" spc="-10" dirty="0">
                <a:latin typeface="Calibri"/>
                <a:cs typeface="Calibri"/>
              </a:rPr>
              <a:t>agrese.</a:t>
            </a:r>
            <a:endParaRPr sz="2700">
              <a:latin typeface="Calibri"/>
              <a:cs typeface="Calibri"/>
            </a:endParaRPr>
          </a:p>
          <a:p>
            <a:pPr marL="12700" marR="458470">
              <a:lnSpc>
                <a:spcPts val="2920"/>
              </a:lnSpc>
              <a:spcBef>
                <a:spcPts val="640"/>
              </a:spcBef>
            </a:pPr>
            <a:r>
              <a:rPr sz="2700" dirty="0">
                <a:latin typeface="Calibri"/>
                <a:cs typeface="Calibri"/>
              </a:rPr>
              <a:t>Ne</a:t>
            </a:r>
            <a:r>
              <a:rPr sz="2700" spc="-20" dirty="0">
                <a:latin typeface="Calibri"/>
                <a:cs typeface="Calibri"/>
              </a:rPr>
              <a:t> </a:t>
            </a:r>
            <a:r>
              <a:rPr sz="2700" spc="-25" dirty="0">
                <a:latin typeface="Calibri"/>
                <a:cs typeface="Calibri"/>
              </a:rPr>
              <a:t>vždy</a:t>
            </a:r>
            <a:r>
              <a:rPr sz="2700" spc="-10" dirty="0">
                <a:latin typeface="Calibri"/>
                <a:cs typeface="Calibri"/>
              </a:rPr>
              <a:t> zlost,</a:t>
            </a:r>
            <a:r>
              <a:rPr sz="2700" spc="-20" dirty="0">
                <a:latin typeface="Calibri"/>
                <a:cs typeface="Calibri"/>
              </a:rPr>
              <a:t> </a:t>
            </a:r>
            <a:r>
              <a:rPr sz="2700" spc="-25" dirty="0">
                <a:latin typeface="Calibri"/>
                <a:cs typeface="Calibri"/>
              </a:rPr>
              <a:t>která</a:t>
            </a:r>
            <a:r>
              <a:rPr sz="2700" spc="-10" dirty="0">
                <a:latin typeface="Calibri"/>
                <a:cs typeface="Calibri"/>
              </a:rPr>
              <a:t> </a:t>
            </a:r>
            <a:r>
              <a:rPr sz="2700" spc="-5" dirty="0">
                <a:latin typeface="Calibri"/>
                <a:cs typeface="Calibri"/>
              </a:rPr>
              <a:t>je vyvolána</a:t>
            </a:r>
            <a:r>
              <a:rPr sz="2700" spc="-10" dirty="0">
                <a:latin typeface="Calibri"/>
                <a:cs typeface="Calibri"/>
              </a:rPr>
              <a:t> negativním</a:t>
            </a:r>
            <a:r>
              <a:rPr sz="2700" dirty="0">
                <a:latin typeface="Calibri"/>
                <a:cs typeface="Calibri"/>
              </a:rPr>
              <a:t> </a:t>
            </a:r>
            <a:r>
              <a:rPr sz="2700" spc="-10" dirty="0">
                <a:latin typeface="Calibri"/>
                <a:cs typeface="Calibri"/>
              </a:rPr>
              <a:t>podnětem, </a:t>
            </a:r>
            <a:r>
              <a:rPr sz="2700" spc="-595" dirty="0">
                <a:latin typeface="Calibri"/>
                <a:cs typeface="Calibri"/>
              </a:rPr>
              <a:t> </a:t>
            </a:r>
            <a:r>
              <a:rPr sz="2700" spc="-5" dirty="0">
                <a:latin typeface="Calibri"/>
                <a:cs typeface="Calibri"/>
              </a:rPr>
              <a:t>sama</a:t>
            </a:r>
            <a:r>
              <a:rPr sz="2700" spc="-25" dirty="0">
                <a:latin typeface="Calibri"/>
                <a:cs typeface="Calibri"/>
              </a:rPr>
              <a:t> </a:t>
            </a:r>
            <a:r>
              <a:rPr sz="2700" dirty="0">
                <a:latin typeface="Calibri"/>
                <a:cs typeface="Calibri"/>
              </a:rPr>
              <a:t>o</a:t>
            </a:r>
            <a:r>
              <a:rPr sz="2700" spc="-5" dirty="0">
                <a:latin typeface="Calibri"/>
                <a:cs typeface="Calibri"/>
              </a:rPr>
              <a:t> </a:t>
            </a:r>
            <a:r>
              <a:rPr sz="2700" dirty="0">
                <a:latin typeface="Calibri"/>
                <a:cs typeface="Calibri"/>
              </a:rPr>
              <a:t>sobě</a:t>
            </a:r>
            <a:r>
              <a:rPr sz="2700" spc="-25" dirty="0">
                <a:latin typeface="Calibri"/>
                <a:cs typeface="Calibri"/>
              </a:rPr>
              <a:t> </a:t>
            </a:r>
            <a:r>
              <a:rPr sz="2700" dirty="0">
                <a:latin typeface="Calibri"/>
                <a:cs typeface="Calibri"/>
              </a:rPr>
              <a:t>k </a:t>
            </a:r>
            <a:r>
              <a:rPr sz="2700" spc="-5" dirty="0">
                <a:latin typeface="Calibri"/>
                <a:cs typeface="Calibri"/>
              </a:rPr>
              <a:t>agresivnímu</a:t>
            </a:r>
            <a:r>
              <a:rPr sz="2700" spc="-30" dirty="0">
                <a:latin typeface="Calibri"/>
                <a:cs typeface="Calibri"/>
              </a:rPr>
              <a:t> </a:t>
            </a:r>
            <a:r>
              <a:rPr sz="2700" spc="-10" dirty="0">
                <a:latin typeface="Calibri"/>
                <a:cs typeface="Calibri"/>
              </a:rPr>
              <a:t>chování</a:t>
            </a:r>
            <a:r>
              <a:rPr sz="2700" spc="-25" dirty="0">
                <a:latin typeface="Calibri"/>
                <a:cs typeface="Calibri"/>
              </a:rPr>
              <a:t> </a:t>
            </a:r>
            <a:r>
              <a:rPr sz="2700" spc="-5" dirty="0">
                <a:latin typeface="Calibri"/>
                <a:cs typeface="Calibri"/>
              </a:rPr>
              <a:t>vede.</a:t>
            </a:r>
            <a:endParaRPr sz="2700">
              <a:latin typeface="Calibri"/>
              <a:cs typeface="Calibri"/>
            </a:endParaRPr>
          </a:p>
          <a:p>
            <a:pPr marL="12700" marR="180340">
              <a:lnSpc>
                <a:spcPts val="2920"/>
              </a:lnSpc>
              <a:spcBef>
                <a:spcPts val="640"/>
              </a:spcBef>
            </a:pPr>
            <a:r>
              <a:rPr sz="2700" spc="-5" dirty="0">
                <a:latin typeface="Calibri"/>
                <a:cs typeface="Calibri"/>
              </a:rPr>
              <a:t>Mnohdy se</a:t>
            </a:r>
            <a:r>
              <a:rPr sz="2700" spc="-15" dirty="0">
                <a:latin typeface="Calibri"/>
                <a:cs typeface="Calibri"/>
              </a:rPr>
              <a:t> </a:t>
            </a:r>
            <a:r>
              <a:rPr sz="2700" spc="-5" dirty="0">
                <a:latin typeface="Calibri"/>
                <a:cs typeface="Calibri"/>
              </a:rPr>
              <a:t>podaří</a:t>
            </a:r>
            <a:r>
              <a:rPr sz="2700" spc="-30" dirty="0">
                <a:latin typeface="Calibri"/>
                <a:cs typeface="Calibri"/>
              </a:rPr>
              <a:t> </a:t>
            </a:r>
            <a:r>
              <a:rPr sz="2700" spc="-20" dirty="0">
                <a:latin typeface="Calibri"/>
                <a:cs typeface="Calibri"/>
              </a:rPr>
              <a:t>afekt </a:t>
            </a:r>
            <a:r>
              <a:rPr sz="2700" spc="-10" dirty="0">
                <a:latin typeface="Calibri"/>
                <a:cs typeface="Calibri"/>
              </a:rPr>
              <a:t>zlosti</a:t>
            </a:r>
            <a:r>
              <a:rPr sz="2700" dirty="0">
                <a:latin typeface="Calibri"/>
                <a:cs typeface="Calibri"/>
              </a:rPr>
              <a:t> </a:t>
            </a:r>
            <a:r>
              <a:rPr sz="2700" spc="-5" dirty="0">
                <a:latin typeface="Calibri"/>
                <a:cs typeface="Calibri"/>
              </a:rPr>
              <a:t>potlačit.</a:t>
            </a:r>
            <a:r>
              <a:rPr sz="2700" spc="-15" dirty="0">
                <a:latin typeface="Calibri"/>
                <a:cs typeface="Calibri"/>
              </a:rPr>
              <a:t> </a:t>
            </a:r>
            <a:r>
              <a:rPr sz="2700" spc="-120" dirty="0">
                <a:latin typeface="Calibri"/>
                <a:cs typeface="Calibri"/>
              </a:rPr>
              <a:t>To</a:t>
            </a:r>
            <a:r>
              <a:rPr sz="2700" spc="-5" dirty="0">
                <a:latin typeface="Calibri"/>
                <a:cs typeface="Calibri"/>
              </a:rPr>
              <a:t> </a:t>
            </a:r>
            <a:r>
              <a:rPr sz="2700" spc="-10" dirty="0">
                <a:latin typeface="Calibri"/>
                <a:cs typeface="Calibri"/>
              </a:rPr>
              <a:t>však</a:t>
            </a:r>
            <a:r>
              <a:rPr sz="2700" spc="-20" dirty="0">
                <a:latin typeface="Calibri"/>
                <a:cs typeface="Calibri"/>
              </a:rPr>
              <a:t> </a:t>
            </a:r>
            <a:r>
              <a:rPr sz="2700" spc="-15" dirty="0">
                <a:latin typeface="Calibri"/>
                <a:cs typeface="Calibri"/>
              </a:rPr>
              <a:t>vyvolává </a:t>
            </a:r>
            <a:r>
              <a:rPr sz="2700" spc="-10" dirty="0">
                <a:latin typeface="Calibri"/>
                <a:cs typeface="Calibri"/>
              </a:rPr>
              <a:t> zvýšené </a:t>
            </a:r>
            <a:r>
              <a:rPr sz="2700" dirty="0">
                <a:latin typeface="Calibri"/>
                <a:cs typeface="Calibri"/>
              </a:rPr>
              <a:t>emoční </a:t>
            </a:r>
            <a:r>
              <a:rPr sz="2700" spc="-5" dirty="0">
                <a:latin typeface="Calibri"/>
                <a:cs typeface="Calibri"/>
              </a:rPr>
              <a:t>napětí, </a:t>
            </a:r>
            <a:r>
              <a:rPr sz="2700" spc="-20" dirty="0">
                <a:latin typeface="Calibri"/>
                <a:cs typeface="Calibri"/>
              </a:rPr>
              <a:t>které </a:t>
            </a:r>
            <a:r>
              <a:rPr sz="2700" spc="-15" dirty="0">
                <a:latin typeface="Calibri"/>
                <a:cs typeface="Calibri"/>
              </a:rPr>
              <a:t>ve </a:t>
            </a:r>
            <a:r>
              <a:rPr sz="2700" spc="-20" dirty="0">
                <a:latin typeface="Calibri"/>
                <a:cs typeface="Calibri"/>
              </a:rPr>
              <a:t>svém </a:t>
            </a:r>
            <a:r>
              <a:rPr sz="2700" spc="-10" dirty="0">
                <a:latin typeface="Calibri"/>
                <a:cs typeface="Calibri"/>
              </a:rPr>
              <a:t>důsledku </a:t>
            </a:r>
            <a:r>
              <a:rPr sz="2700" spc="-5" dirty="0">
                <a:latin typeface="Calibri"/>
                <a:cs typeface="Calibri"/>
              </a:rPr>
              <a:t>oslabuje </a:t>
            </a:r>
            <a:r>
              <a:rPr sz="2700" spc="-600" dirty="0">
                <a:latin typeface="Calibri"/>
                <a:cs typeface="Calibri"/>
              </a:rPr>
              <a:t> </a:t>
            </a:r>
            <a:r>
              <a:rPr sz="2700" spc="-15" dirty="0">
                <a:latin typeface="Calibri"/>
                <a:cs typeface="Calibri"/>
              </a:rPr>
              <a:t>kognitivní</a:t>
            </a:r>
            <a:r>
              <a:rPr sz="2700" spc="-10" dirty="0">
                <a:latin typeface="Calibri"/>
                <a:cs typeface="Calibri"/>
              </a:rPr>
              <a:t> </a:t>
            </a:r>
            <a:r>
              <a:rPr sz="2700" spc="-20" dirty="0">
                <a:latin typeface="Calibri"/>
                <a:cs typeface="Calibri"/>
              </a:rPr>
              <a:t>sféru </a:t>
            </a:r>
            <a:r>
              <a:rPr sz="2700" dirty="0">
                <a:latin typeface="Calibri"/>
                <a:cs typeface="Calibri"/>
              </a:rPr>
              <a:t>a</a:t>
            </a:r>
            <a:r>
              <a:rPr sz="2700" spc="-5" dirty="0">
                <a:latin typeface="Calibri"/>
                <a:cs typeface="Calibri"/>
              </a:rPr>
              <a:t> </a:t>
            </a:r>
            <a:r>
              <a:rPr sz="2700" dirty="0">
                <a:latin typeface="Calibri"/>
                <a:cs typeface="Calibri"/>
              </a:rPr>
              <a:t>tím</a:t>
            </a:r>
            <a:endParaRPr sz="2700">
              <a:latin typeface="Calibri"/>
              <a:cs typeface="Calibri"/>
            </a:endParaRPr>
          </a:p>
        </p:txBody>
      </p:sp>
    </p:spTree>
    <p:extLst>
      <p:ext uri="{BB962C8B-B14F-4D97-AF65-F5344CB8AC3E}">
        <p14:creationId xmlns:p14="http://schemas.microsoft.com/office/powerpoint/2010/main" val="3886625313"/>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1835" y="-111994"/>
            <a:ext cx="7628255" cy="1243289"/>
          </a:xfrm>
          <a:prstGeom prst="rect">
            <a:avLst/>
          </a:prstGeom>
        </p:spPr>
        <p:txBody>
          <a:bodyPr vert="horz" wrap="square" lIns="0" tIns="12065" rIns="0" bIns="0" rtlCol="0" anchor="ctr">
            <a:spAutoFit/>
          </a:bodyPr>
          <a:lstStyle/>
          <a:p>
            <a:pPr marL="12700">
              <a:lnSpc>
                <a:spcPct val="100000"/>
              </a:lnSpc>
              <a:spcBef>
                <a:spcPts val="95"/>
              </a:spcBef>
            </a:pPr>
            <a:r>
              <a:rPr sz="4000" spc="-10" dirty="0"/>
              <a:t>ČINITELÉ</a:t>
            </a:r>
            <a:r>
              <a:rPr sz="4000" spc="-20" dirty="0"/>
              <a:t> </a:t>
            </a:r>
            <a:r>
              <a:rPr sz="4000" spc="-45" dirty="0"/>
              <a:t>VYVOLÁVAJÍCÍ</a:t>
            </a:r>
            <a:r>
              <a:rPr sz="4000" spc="-30" dirty="0"/>
              <a:t> </a:t>
            </a:r>
            <a:r>
              <a:rPr sz="4000" spc="-20" dirty="0"/>
              <a:t>AGRESI</a:t>
            </a:r>
            <a:r>
              <a:rPr sz="4000" spc="25" dirty="0"/>
              <a:t> </a:t>
            </a:r>
            <a:r>
              <a:rPr sz="4000" spc="-5" dirty="0"/>
              <a:t>– III.</a:t>
            </a:r>
            <a:endParaRPr sz="4000"/>
          </a:p>
        </p:txBody>
      </p:sp>
      <p:sp>
        <p:nvSpPr>
          <p:cNvPr id="3" name="object 3"/>
          <p:cNvSpPr txBox="1"/>
          <p:nvPr/>
        </p:nvSpPr>
        <p:spPr>
          <a:xfrm>
            <a:off x="2059940" y="1061973"/>
            <a:ext cx="7898130" cy="5046980"/>
          </a:xfrm>
          <a:prstGeom prst="rect">
            <a:avLst/>
          </a:prstGeom>
        </p:spPr>
        <p:txBody>
          <a:bodyPr vert="horz" wrap="square" lIns="0" tIns="92075" rIns="0" bIns="0" rtlCol="0">
            <a:spAutoFit/>
          </a:bodyPr>
          <a:lstStyle/>
          <a:p>
            <a:pPr marL="355600" marR="672465" indent="-343535">
              <a:lnSpc>
                <a:spcPts val="2590"/>
              </a:lnSpc>
              <a:spcBef>
                <a:spcPts val="725"/>
              </a:spcBef>
              <a:buFont typeface="Arial"/>
              <a:buChar char="•"/>
              <a:tabLst>
                <a:tab pos="355600" algn="l"/>
                <a:tab pos="356235" algn="l"/>
              </a:tabLst>
            </a:pPr>
            <a:r>
              <a:rPr sz="2700" b="1" spc="-10" dirty="0">
                <a:latin typeface="Calibri"/>
                <a:cs typeface="Calibri"/>
              </a:rPr>
              <a:t>Deindividualizace</a:t>
            </a:r>
            <a:r>
              <a:rPr sz="2700" b="1" spc="40" dirty="0">
                <a:latin typeface="Calibri"/>
                <a:cs typeface="Calibri"/>
              </a:rPr>
              <a:t> </a:t>
            </a:r>
            <a:r>
              <a:rPr sz="2700" dirty="0">
                <a:latin typeface="Calibri"/>
                <a:cs typeface="Calibri"/>
              </a:rPr>
              <a:t>- </a:t>
            </a:r>
            <a:r>
              <a:rPr sz="2700" spc="-25" dirty="0">
                <a:latin typeface="Calibri"/>
                <a:cs typeface="Calibri"/>
              </a:rPr>
              <a:t>dává</a:t>
            </a:r>
            <a:r>
              <a:rPr sz="2700" spc="-20" dirty="0">
                <a:latin typeface="Calibri"/>
                <a:cs typeface="Calibri"/>
              </a:rPr>
              <a:t> </a:t>
            </a:r>
            <a:r>
              <a:rPr sz="2700" spc="-5" dirty="0">
                <a:latin typeface="Calibri"/>
                <a:cs typeface="Calibri"/>
              </a:rPr>
              <a:t>se</a:t>
            </a:r>
            <a:r>
              <a:rPr sz="2700" spc="-15" dirty="0">
                <a:latin typeface="Calibri"/>
                <a:cs typeface="Calibri"/>
              </a:rPr>
              <a:t> </a:t>
            </a:r>
            <a:r>
              <a:rPr sz="2700" spc="-5" dirty="0">
                <a:latin typeface="Calibri"/>
                <a:cs typeface="Calibri"/>
              </a:rPr>
              <a:t>do přímé</a:t>
            </a:r>
            <a:r>
              <a:rPr sz="2700" dirty="0">
                <a:latin typeface="Calibri"/>
                <a:cs typeface="Calibri"/>
              </a:rPr>
              <a:t> </a:t>
            </a:r>
            <a:r>
              <a:rPr sz="2700" spc="-5" dirty="0">
                <a:latin typeface="Calibri"/>
                <a:cs typeface="Calibri"/>
              </a:rPr>
              <a:t>souvislosti</a:t>
            </a:r>
            <a:r>
              <a:rPr sz="2700" spc="-15" dirty="0">
                <a:latin typeface="Calibri"/>
                <a:cs typeface="Calibri"/>
              </a:rPr>
              <a:t> </a:t>
            </a:r>
            <a:r>
              <a:rPr sz="2700" dirty="0">
                <a:latin typeface="Calibri"/>
                <a:cs typeface="Calibri"/>
              </a:rPr>
              <a:t>s </a:t>
            </a:r>
            <a:r>
              <a:rPr sz="2700" spc="-600" dirty="0">
                <a:latin typeface="Calibri"/>
                <a:cs typeface="Calibri"/>
              </a:rPr>
              <a:t> </a:t>
            </a:r>
            <a:r>
              <a:rPr sz="2700" spc="-15" dirty="0">
                <a:latin typeface="Calibri"/>
                <a:cs typeface="Calibri"/>
              </a:rPr>
              <a:t>prožíváním </a:t>
            </a:r>
            <a:r>
              <a:rPr sz="2700" spc="-10" dirty="0">
                <a:latin typeface="Calibri"/>
                <a:cs typeface="Calibri"/>
              </a:rPr>
              <a:t>relativní</a:t>
            </a:r>
            <a:r>
              <a:rPr sz="2700" spc="-15" dirty="0">
                <a:latin typeface="Calibri"/>
                <a:cs typeface="Calibri"/>
              </a:rPr>
              <a:t> </a:t>
            </a:r>
            <a:r>
              <a:rPr sz="2700" spc="-25" dirty="0">
                <a:latin typeface="Calibri"/>
                <a:cs typeface="Calibri"/>
              </a:rPr>
              <a:t>anonymity,</a:t>
            </a:r>
            <a:r>
              <a:rPr sz="2700" spc="-15" dirty="0">
                <a:latin typeface="Calibri"/>
                <a:cs typeface="Calibri"/>
              </a:rPr>
              <a:t> </a:t>
            </a:r>
            <a:r>
              <a:rPr sz="2700" spc="-30" dirty="0">
                <a:latin typeface="Calibri"/>
                <a:cs typeface="Calibri"/>
              </a:rPr>
              <a:t>kdy</a:t>
            </a:r>
            <a:r>
              <a:rPr sz="2700" spc="-20" dirty="0">
                <a:latin typeface="Calibri"/>
                <a:cs typeface="Calibri"/>
              </a:rPr>
              <a:t> </a:t>
            </a:r>
            <a:r>
              <a:rPr sz="2700" spc="-5" dirty="0">
                <a:latin typeface="Calibri"/>
                <a:cs typeface="Calibri"/>
              </a:rPr>
              <a:t>je člověk</a:t>
            </a:r>
            <a:endParaRPr sz="2700">
              <a:latin typeface="Calibri"/>
              <a:cs typeface="Calibri"/>
            </a:endParaRPr>
          </a:p>
          <a:p>
            <a:pPr marL="355600">
              <a:lnSpc>
                <a:spcPts val="2620"/>
              </a:lnSpc>
            </a:pPr>
            <a:r>
              <a:rPr sz="2700" spc="-35" dirty="0">
                <a:latin typeface="Calibri"/>
                <a:cs typeface="Calibri"/>
              </a:rPr>
              <a:t>přesvědčený,</a:t>
            </a:r>
            <a:r>
              <a:rPr sz="2700" spc="-25" dirty="0">
                <a:latin typeface="Calibri"/>
                <a:cs typeface="Calibri"/>
              </a:rPr>
              <a:t> </a:t>
            </a:r>
            <a:r>
              <a:rPr sz="2700" spc="-30" dirty="0">
                <a:latin typeface="Calibri"/>
                <a:cs typeface="Calibri"/>
              </a:rPr>
              <a:t>že</a:t>
            </a:r>
            <a:r>
              <a:rPr sz="2700" spc="-5" dirty="0">
                <a:latin typeface="Calibri"/>
                <a:cs typeface="Calibri"/>
              </a:rPr>
              <a:t> není</a:t>
            </a:r>
            <a:r>
              <a:rPr sz="2700" spc="-15" dirty="0">
                <a:latin typeface="Calibri"/>
                <a:cs typeface="Calibri"/>
              </a:rPr>
              <a:t> </a:t>
            </a:r>
            <a:r>
              <a:rPr sz="2700" spc="-20" dirty="0">
                <a:latin typeface="Calibri"/>
                <a:cs typeface="Calibri"/>
              </a:rPr>
              <a:t>identifikovatelný</a:t>
            </a:r>
            <a:r>
              <a:rPr sz="2700" spc="-30" dirty="0">
                <a:latin typeface="Calibri"/>
                <a:cs typeface="Calibri"/>
              </a:rPr>
              <a:t> jako</a:t>
            </a:r>
            <a:r>
              <a:rPr sz="2700" dirty="0">
                <a:latin typeface="Calibri"/>
                <a:cs typeface="Calibri"/>
              </a:rPr>
              <a:t> jedinec.</a:t>
            </a:r>
            <a:endParaRPr sz="2700">
              <a:latin typeface="Calibri"/>
              <a:cs typeface="Calibri"/>
            </a:endParaRPr>
          </a:p>
          <a:p>
            <a:pPr marL="12700" marR="172720">
              <a:lnSpc>
                <a:spcPct val="80000"/>
              </a:lnSpc>
              <a:spcBef>
                <a:spcPts val="650"/>
              </a:spcBef>
            </a:pPr>
            <a:r>
              <a:rPr sz="2700" spc="-10" dirty="0">
                <a:latin typeface="Calibri"/>
                <a:cs typeface="Calibri"/>
              </a:rPr>
              <a:t>Důležitou součástí </a:t>
            </a:r>
            <a:r>
              <a:rPr sz="2700" spc="-5" dirty="0">
                <a:latin typeface="Calibri"/>
                <a:cs typeface="Calibri"/>
              </a:rPr>
              <a:t>je </a:t>
            </a:r>
            <a:r>
              <a:rPr sz="2700" spc="-20" dirty="0">
                <a:latin typeface="Calibri"/>
                <a:cs typeface="Calibri"/>
              </a:rPr>
              <a:t>osvobození </a:t>
            </a:r>
            <a:r>
              <a:rPr sz="2700" spc="-5" dirty="0">
                <a:latin typeface="Calibri"/>
                <a:cs typeface="Calibri"/>
              </a:rPr>
              <a:t>se od </a:t>
            </a:r>
            <a:r>
              <a:rPr sz="2700" dirty="0">
                <a:latin typeface="Calibri"/>
                <a:cs typeface="Calibri"/>
              </a:rPr>
              <a:t>sociální </a:t>
            </a:r>
            <a:r>
              <a:rPr sz="2700" spc="-45" dirty="0">
                <a:latin typeface="Calibri"/>
                <a:cs typeface="Calibri"/>
              </a:rPr>
              <a:t>kontroly. </a:t>
            </a:r>
            <a:r>
              <a:rPr sz="2700" spc="-600" dirty="0">
                <a:latin typeface="Calibri"/>
                <a:cs typeface="Calibri"/>
              </a:rPr>
              <a:t> </a:t>
            </a:r>
            <a:r>
              <a:rPr sz="2700" dirty="0">
                <a:latin typeface="Calibri"/>
                <a:cs typeface="Calibri"/>
              </a:rPr>
              <a:t>Jeho </a:t>
            </a:r>
            <a:r>
              <a:rPr sz="2700" spc="-15" dirty="0">
                <a:latin typeface="Calibri"/>
                <a:cs typeface="Calibri"/>
              </a:rPr>
              <a:t>důsledkem </a:t>
            </a:r>
            <a:r>
              <a:rPr sz="2700" spc="-10" dirty="0">
                <a:latin typeface="Calibri"/>
                <a:cs typeface="Calibri"/>
              </a:rPr>
              <a:t>bývá </a:t>
            </a:r>
            <a:r>
              <a:rPr sz="2700" spc="-5" dirty="0">
                <a:latin typeface="Calibri"/>
                <a:cs typeface="Calibri"/>
              </a:rPr>
              <a:t>odtlumení sociálně </a:t>
            </a:r>
            <a:r>
              <a:rPr sz="2700" spc="-10" dirty="0">
                <a:latin typeface="Calibri"/>
                <a:cs typeface="Calibri"/>
              </a:rPr>
              <a:t>nežádoucího </a:t>
            </a:r>
            <a:r>
              <a:rPr sz="2700" spc="-5" dirty="0">
                <a:latin typeface="Calibri"/>
                <a:cs typeface="Calibri"/>
              </a:rPr>
              <a:t> </a:t>
            </a:r>
            <a:r>
              <a:rPr sz="2700" spc="-10" dirty="0">
                <a:latin typeface="Calibri"/>
                <a:cs typeface="Calibri"/>
              </a:rPr>
              <a:t>chování.</a:t>
            </a:r>
            <a:endParaRPr sz="2700">
              <a:latin typeface="Calibri"/>
              <a:cs typeface="Calibri"/>
            </a:endParaRPr>
          </a:p>
          <a:p>
            <a:pPr>
              <a:spcBef>
                <a:spcPts val="45"/>
              </a:spcBef>
            </a:pPr>
            <a:endParaRPr sz="3150">
              <a:latin typeface="Calibri"/>
              <a:cs typeface="Calibri"/>
            </a:endParaRPr>
          </a:p>
          <a:p>
            <a:pPr marL="355600" marR="5080" indent="-343535">
              <a:lnSpc>
                <a:spcPct val="80000"/>
              </a:lnSpc>
              <a:buFont typeface="Arial"/>
              <a:buChar char="•"/>
              <a:tabLst>
                <a:tab pos="355600" algn="l"/>
                <a:tab pos="356235" algn="l"/>
              </a:tabLst>
            </a:pPr>
            <a:r>
              <a:rPr sz="2700" b="1" spc="-35" dirty="0">
                <a:latin typeface="Calibri"/>
                <a:cs typeface="Calibri"/>
              </a:rPr>
              <a:t>Tendence</a:t>
            </a:r>
            <a:r>
              <a:rPr sz="2700" b="1" dirty="0">
                <a:latin typeface="Calibri"/>
                <a:cs typeface="Calibri"/>
              </a:rPr>
              <a:t> </a:t>
            </a:r>
            <a:r>
              <a:rPr sz="2700" b="1" spc="-10" dirty="0">
                <a:latin typeface="Calibri"/>
                <a:cs typeface="Calibri"/>
              </a:rPr>
              <a:t>upozornit</a:t>
            </a:r>
            <a:r>
              <a:rPr sz="2700" b="1" spc="-5" dirty="0">
                <a:latin typeface="Calibri"/>
                <a:cs typeface="Calibri"/>
              </a:rPr>
              <a:t> </a:t>
            </a:r>
            <a:r>
              <a:rPr sz="2700" b="1" dirty="0">
                <a:latin typeface="Calibri"/>
                <a:cs typeface="Calibri"/>
              </a:rPr>
              <a:t>na sebe</a:t>
            </a:r>
            <a:r>
              <a:rPr sz="2700" b="1" spc="20" dirty="0">
                <a:latin typeface="Calibri"/>
                <a:cs typeface="Calibri"/>
              </a:rPr>
              <a:t> </a:t>
            </a:r>
            <a:r>
              <a:rPr sz="2700" dirty="0">
                <a:latin typeface="Calibri"/>
                <a:cs typeface="Calibri"/>
              </a:rPr>
              <a:t>- </a:t>
            </a:r>
            <a:r>
              <a:rPr sz="2700" spc="-10" dirty="0">
                <a:latin typeface="Calibri"/>
                <a:cs typeface="Calibri"/>
              </a:rPr>
              <a:t>agrese</a:t>
            </a:r>
            <a:r>
              <a:rPr sz="2700" spc="-30" dirty="0">
                <a:latin typeface="Calibri"/>
                <a:cs typeface="Calibri"/>
              </a:rPr>
              <a:t> </a:t>
            </a:r>
            <a:r>
              <a:rPr sz="2700" spc="-5" dirty="0">
                <a:latin typeface="Calibri"/>
                <a:cs typeface="Calibri"/>
              </a:rPr>
              <a:t>je způsob </a:t>
            </a:r>
            <a:r>
              <a:rPr sz="2700" dirty="0">
                <a:latin typeface="Calibri"/>
                <a:cs typeface="Calibri"/>
              </a:rPr>
              <a:t> </a:t>
            </a:r>
            <a:r>
              <a:rPr sz="2700" spc="-5" dirty="0">
                <a:latin typeface="Calibri"/>
                <a:cs typeface="Calibri"/>
              </a:rPr>
              <a:t>jednání, </a:t>
            </a:r>
            <a:r>
              <a:rPr sz="2700" spc="-30" dirty="0">
                <a:latin typeface="Calibri"/>
                <a:cs typeface="Calibri"/>
              </a:rPr>
              <a:t>kde </a:t>
            </a:r>
            <a:r>
              <a:rPr sz="2700" dirty="0">
                <a:latin typeface="Calibri"/>
                <a:cs typeface="Calibri"/>
              </a:rPr>
              <a:t>cílem </a:t>
            </a:r>
            <a:r>
              <a:rPr sz="2700" spc="-5" dirty="0">
                <a:latin typeface="Calibri"/>
                <a:cs typeface="Calibri"/>
              </a:rPr>
              <a:t>je </a:t>
            </a:r>
            <a:r>
              <a:rPr sz="2700" spc="-15" dirty="0">
                <a:latin typeface="Calibri"/>
                <a:cs typeface="Calibri"/>
              </a:rPr>
              <a:t>získat </a:t>
            </a:r>
            <a:r>
              <a:rPr sz="2700" spc="-20" dirty="0">
                <a:latin typeface="Calibri"/>
                <a:cs typeface="Calibri"/>
              </a:rPr>
              <a:t>pozornost </a:t>
            </a:r>
            <a:r>
              <a:rPr sz="2700" spc="-10" dirty="0">
                <a:latin typeface="Calibri"/>
                <a:cs typeface="Calibri"/>
              </a:rPr>
              <a:t>především </a:t>
            </a:r>
            <a:r>
              <a:rPr sz="2700" spc="-5" dirty="0">
                <a:latin typeface="Calibri"/>
                <a:cs typeface="Calibri"/>
              </a:rPr>
              <a:t>osob, </a:t>
            </a:r>
            <a:r>
              <a:rPr sz="2700" spc="-600" dirty="0">
                <a:latin typeface="Calibri"/>
                <a:cs typeface="Calibri"/>
              </a:rPr>
              <a:t> </a:t>
            </a:r>
            <a:r>
              <a:rPr sz="2700" spc="-5" dirty="0">
                <a:latin typeface="Calibri"/>
                <a:cs typeface="Calibri"/>
              </a:rPr>
              <a:t>na </a:t>
            </a:r>
            <a:r>
              <a:rPr sz="2700" spc="-15" dirty="0">
                <a:latin typeface="Calibri"/>
                <a:cs typeface="Calibri"/>
              </a:rPr>
              <a:t>kterých </a:t>
            </a:r>
            <a:r>
              <a:rPr sz="2700" spc="-5" dirty="0">
                <a:latin typeface="Calibri"/>
                <a:cs typeface="Calibri"/>
              </a:rPr>
              <a:t>jedinci do </a:t>
            </a:r>
            <a:r>
              <a:rPr sz="2700" spc="-15" dirty="0">
                <a:latin typeface="Calibri"/>
                <a:cs typeface="Calibri"/>
              </a:rPr>
              <a:t>jisté </a:t>
            </a:r>
            <a:r>
              <a:rPr sz="2700" dirty="0">
                <a:latin typeface="Calibri"/>
                <a:cs typeface="Calibri"/>
              </a:rPr>
              <a:t>míry </a:t>
            </a:r>
            <a:r>
              <a:rPr sz="2700" spc="-15" dirty="0">
                <a:latin typeface="Calibri"/>
                <a:cs typeface="Calibri"/>
              </a:rPr>
              <a:t>záleží </a:t>
            </a:r>
            <a:r>
              <a:rPr sz="2700" spc="-5" dirty="0">
                <a:latin typeface="Calibri"/>
                <a:cs typeface="Calibri"/>
              </a:rPr>
              <a:t>(significant </a:t>
            </a:r>
            <a:r>
              <a:rPr sz="2700" dirty="0">
                <a:latin typeface="Calibri"/>
                <a:cs typeface="Calibri"/>
              </a:rPr>
              <a:t> </a:t>
            </a:r>
            <a:r>
              <a:rPr sz="2700" spc="-10" dirty="0">
                <a:latin typeface="Calibri"/>
                <a:cs typeface="Calibri"/>
              </a:rPr>
              <a:t>others),</a:t>
            </a:r>
            <a:r>
              <a:rPr sz="2700" spc="-25" dirty="0">
                <a:latin typeface="Calibri"/>
                <a:cs typeface="Calibri"/>
              </a:rPr>
              <a:t> </a:t>
            </a:r>
            <a:r>
              <a:rPr sz="2700" dirty="0">
                <a:latin typeface="Calibri"/>
                <a:cs typeface="Calibri"/>
              </a:rPr>
              <a:t>a</a:t>
            </a:r>
            <a:r>
              <a:rPr sz="2700" spc="-10" dirty="0">
                <a:latin typeface="Calibri"/>
                <a:cs typeface="Calibri"/>
              </a:rPr>
              <a:t> </a:t>
            </a:r>
            <a:r>
              <a:rPr sz="2700" spc="-5" dirty="0">
                <a:latin typeface="Calibri"/>
                <a:cs typeface="Calibri"/>
              </a:rPr>
              <a:t>tím</a:t>
            </a:r>
            <a:r>
              <a:rPr sz="2700" dirty="0">
                <a:latin typeface="Calibri"/>
                <a:cs typeface="Calibri"/>
              </a:rPr>
              <a:t> </a:t>
            </a:r>
            <a:r>
              <a:rPr sz="2700" spc="-20" dirty="0">
                <a:latin typeface="Calibri"/>
                <a:cs typeface="Calibri"/>
              </a:rPr>
              <a:t>saturovat</a:t>
            </a:r>
            <a:r>
              <a:rPr sz="2700" spc="-35" dirty="0">
                <a:latin typeface="Calibri"/>
                <a:cs typeface="Calibri"/>
              </a:rPr>
              <a:t> </a:t>
            </a:r>
            <a:r>
              <a:rPr sz="2700" spc="-10" dirty="0">
                <a:latin typeface="Calibri"/>
                <a:cs typeface="Calibri"/>
              </a:rPr>
              <a:t>potřebu</a:t>
            </a:r>
            <a:r>
              <a:rPr sz="2700" spc="-20" dirty="0">
                <a:latin typeface="Calibri"/>
                <a:cs typeface="Calibri"/>
              </a:rPr>
              <a:t> </a:t>
            </a:r>
            <a:r>
              <a:rPr sz="2700" spc="-15" dirty="0">
                <a:latin typeface="Calibri"/>
                <a:cs typeface="Calibri"/>
              </a:rPr>
              <a:t>sebeprosazení,</a:t>
            </a:r>
            <a:endParaRPr sz="2700">
              <a:latin typeface="Calibri"/>
              <a:cs typeface="Calibri"/>
            </a:endParaRPr>
          </a:p>
          <a:p>
            <a:pPr marL="355600">
              <a:lnSpc>
                <a:spcPts val="2590"/>
              </a:lnSpc>
            </a:pPr>
            <a:r>
              <a:rPr sz="2700" spc="-5" dirty="0">
                <a:latin typeface="Calibri"/>
                <a:cs typeface="Calibri"/>
              </a:rPr>
              <a:t>uplatnění,</a:t>
            </a:r>
            <a:r>
              <a:rPr sz="2700" spc="-70" dirty="0">
                <a:latin typeface="Calibri"/>
                <a:cs typeface="Calibri"/>
              </a:rPr>
              <a:t> </a:t>
            </a:r>
            <a:r>
              <a:rPr sz="2700" spc="-5" dirty="0">
                <a:latin typeface="Calibri"/>
                <a:cs typeface="Calibri"/>
              </a:rPr>
              <a:t>uznání.</a:t>
            </a:r>
            <a:endParaRPr sz="2700">
              <a:latin typeface="Calibri"/>
              <a:cs typeface="Calibri"/>
            </a:endParaRPr>
          </a:p>
          <a:p>
            <a:pPr marL="12700" marR="941705">
              <a:lnSpc>
                <a:spcPts val="2590"/>
              </a:lnSpc>
              <a:spcBef>
                <a:spcPts val="625"/>
              </a:spcBef>
            </a:pPr>
            <a:r>
              <a:rPr sz="2700" b="1" spc="-20" dirty="0">
                <a:latin typeface="Calibri"/>
                <a:cs typeface="Calibri"/>
              </a:rPr>
              <a:t>Svou</a:t>
            </a:r>
            <a:r>
              <a:rPr sz="2700" b="1" spc="5" dirty="0">
                <a:latin typeface="Calibri"/>
                <a:cs typeface="Calibri"/>
              </a:rPr>
              <a:t> </a:t>
            </a:r>
            <a:r>
              <a:rPr sz="2700" b="1" spc="-10" dirty="0">
                <a:latin typeface="Calibri"/>
                <a:cs typeface="Calibri"/>
              </a:rPr>
              <a:t>roli </a:t>
            </a:r>
            <a:r>
              <a:rPr sz="2700" b="1" dirty="0">
                <a:latin typeface="Calibri"/>
                <a:cs typeface="Calibri"/>
              </a:rPr>
              <a:t>v </a:t>
            </a:r>
            <a:r>
              <a:rPr sz="2700" b="1" spc="-20" dirty="0">
                <a:latin typeface="Calibri"/>
                <a:cs typeface="Calibri"/>
              </a:rPr>
              <a:t>tomto</a:t>
            </a:r>
            <a:r>
              <a:rPr sz="2700" b="1" spc="-15" dirty="0">
                <a:latin typeface="Calibri"/>
                <a:cs typeface="Calibri"/>
              </a:rPr>
              <a:t> </a:t>
            </a:r>
            <a:r>
              <a:rPr sz="2700" b="1" dirty="0">
                <a:latin typeface="Calibri"/>
                <a:cs typeface="Calibri"/>
              </a:rPr>
              <a:t>případě </a:t>
            </a:r>
            <a:r>
              <a:rPr sz="2700" b="1" spc="-10" dirty="0">
                <a:latin typeface="Calibri"/>
                <a:cs typeface="Calibri"/>
              </a:rPr>
              <a:t>hraje</a:t>
            </a:r>
            <a:r>
              <a:rPr sz="2700" b="1" spc="5" dirty="0">
                <a:latin typeface="Calibri"/>
                <a:cs typeface="Calibri"/>
              </a:rPr>
              <a:t> </a:t>
            </a:r>
            <a:r>
              <a:rPr sz="2700" b="1" spc="-5" dirty="0">
                <a:latin typeface="Calibri"/>
                <a:cs typeface="Calibri"/>
              </a:rPr>
              <a:t>například</a:t>
            </a:r>
            <a:r>
              <a:rPr sz="2700" b="1" spc="10" dirty="0">
                <a:latin typeface="Calibri"/>
                <a:cs typeface="Calibri"/>
              </a:rPr>
              <a:t> </a:t>
            </a:r>
            <a:r>
              <a:rPr sz="2700" b="1" dirty="0">
                <a:latin typeface="Calibri"/>
                <a:cs typeface="Calibri"/>
              </a:rPr>
              <a:t>učení</a:t>
            </a:r>
            <a:r>
              <a:rPr sz="2700" b="1" spc="-5" dirty="0">
                <a:latin typeface="Calibri"/>
                <a:cs typeface="Calibri"/>
              </a:rPr>
              <a:t> </a:t>
            </a:r>
            <a:r>
              <a:rPr sz="2700" b="1" dirty="0">
                <a:latin typeface="Calibri"/>
                <a:cs typeface="Calibri"/>
              </a:rPr>
              <a:t>a </a:t>
            </a:r>
            <a:r>
              <a:rPr sz="2700" b="1" spc="-595" dirty="0">
                <a:latin typeface="Calibri"/>
                <a:cs typeface="Calibri"/>
              </a:rPr>
              <a:t> </a:t>
            </a:r>
            <a:r>
              <a:rPr sz="2700" b="1" spc="-5" dirty="0">
                <a:latin typeface="Calibri"/>
                <a:cs typeface="Calibri"/>
              </a:rPr>
              <a:t>imitace</a:t>
            </a:r>
            <a:r>
              <a:rPr sz="2700" b="1" dirty="0">
                <a:latin typeface="Calibri"/>
                <a:cs typeface="Calibri"/>
              </a:rPr>
              <a:t> </a:t>
            </a:r>
            <a:r>
              <a:rPr sz="2700" b="1" spc="-5" dirty="0">
                <a:latin typeface="Calibri"/>
                <a:cs typeface="Calibri"/>
              </a:rPr>
              <a:t>modelů</a:t>
            </a:r>
            <a:r>
              <a:rPr sz="2700" b="1" spc="5" dirty="0">
                <a:latin typeface="Calibri"/>
                <a:cs typeface="Calibri"/>
              </a:rPr>
              <a:t> </a:t>
            </a:r>
            <a:r>
              <a:rPr sz="2700" b="1" spc="-10" dirty="0">
                <a:latin typeface="Calibri"/>
                <a:cs typeface="Calibri"/>
              </a:rPr>
              <a:t>agrese.</a:t>
            </a:r>
            <a:endParaRPr sz="2700">
              <a:latin typeface="Calibri"/>
              <a:cs typeface="Calibri"/>
            </a:endParaRPr>
          </a:p>
        </p:txBody>
      </p:sp>
    </p:spTree>
    <p:extLst>
      <p:ext uri="{BB962C8B-B14F-4D97-AF65-F5344CB8AC3E}">
        <p14:creationId xmlns:p14="http://schemas.microsoft.com/office/powerpoint/2010/main" val="1466922642"/>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92502" y="-111994"/>
            <a:ext cx="7608570" cy="1243289"/>
          </a:xfrm>
          <a:prstGeom prst="rect">
            <a:avLst/>
          </a:prstGeom>
        </p:spPr>
        <p:txBody>
          <a:bodyPr vert="horz" wrap="square" lIns="0" tIns="12065" rIns="0" bIns="0" rtlCol="0" anchor="ctr">
            <a:spAutoFit/>
          </a:bodyPr>
          <a:lstStyle/>
          <a:p>
            <a:pPr marL="12700">
              <a:lnSpc>
                <a:spcPct val="100000"/>
              </a:lnSpc>
              <a:spcBef>
                <a:spcPts val="95"/>
              </a:spcBef>
            </a:pPr>
            <a:r>
              <a:rPr sz="4000" spc="-10" dirty="0"/>
              <a:t>ČINITELÉ</a:t>
            </a:r>
            <a:r>
              <a:rPr sz="4000" spc="-20" dirty="0"/>
              <a:t> </a:t>
            </a:r>
            <a:r>
              <a:rPr sz="4000" spc="-45" dirty="0"/>
              <a:t>VYVOLÁVAJÍCÍ</a:t>
            </a:r>
            <a:r>
              <a:rPr sz="4000" spc="-35" dirty="0"/>
              <a:t> </a:t>
            </a:r>
            <a:r>
              <a:rPr sz="4000" spc="-20" dirty="0"/>
              <a:t>AGRESI</a:t>
            </a:r>
            <a:r>
              <a:rPr sz="4000" spc="25" dirty="0"/>
              <a:t> </a:t>
            </a:r>
            <a:r>
              <a:rPr sz="4000" spc="-5" dirty="0"/>
              <a:t>–</a:t>
            </a:r>
            <a:r>
              <a:rPr sz="4000" spc="-10" dirty="0"/>
              <a:t> </a:t>
            </a:r>
            <a:r>
              <a:rPr sz="4000" spc="-130" dirty="0"/>
              <a:t>IV.</a:t>
            </a:r>
            <a:endParaRPr sz="4000"/>
          </a:p>
        </p:txBody>
      </p:sp>
      <p:sp>
        <p:nvSpPr>
          <p:cNvPr id="3" name="object 3"/>
          <p:cNvSpPr txBox="1"/>
          <p:nvPr/>
        </p:nvSpPr>
        <p:spPr>
          <a:xfrm>
            <a:off x="2059941" y="1276351"/>
            <a:ext cx="7877175" cy="4806315"/>
          </a:xfrm>
          <a:prstGeom prst="rect">
            <a:avLst/>
          </a:prstGeom>
        </p:spPr>
        <p:txBody>
          <a:bodyPr vert="horz" wrap="square" lIns="0" tIns="13335" rIns="0" bIns="0" rtlCol="0">
            <a:spAutoFit/>
          </a:bodyPr>
          <a:lstStyle/>
          <a:p>
            <a:pPr marL="355600" indent="-343535">
              <a:spcBef>
                <a:spcPts val="105"/>
              </a:spcBef>
              <a:buFont typeface="Arial"/>
              <a:buChar char="•"/>
              <a:tabLst>
                <a:tab pos="355600" algn="l"/>
                <a:tab pos="356235" algn="l"/>
              </a:tabLst>
            </a:pPr>
            <a:r>
              <a:rPr sz="3200" u="sng" spc="-10" dirty="0">
                <a:uFill>
                  <a:solidFill>
                    <a:srgbClr val="000000"/>
                  </a:solidFill>
                </a:uFill>
                <a:latin typeface="Calibri"/>
                <a:cs typeface="Calibri"/>
              </a:rPr>
              <a:t>Porušení</a:t>
            </a:r>
            <a:r>
              <a:rPr sz="3200" u="sng" spc="-20" dirty="0">
                <a:uFill>
                  <a:solidFill>
                    <a:srgbClr val="000000"/>
                  </a:solidFill>
                </a:uFill>
                <a:latin typeface="Calibri"/>
                <a:cs typeface="Calibri"/>
              </a:rPr>
              <a:t> </a:t>
            </a:r>
            <a:r>
              <a:rPr sz="3200" u="sng" spc="-10" dirty="0">
                <a:uFill>
                  <a:solidFill>
                    <a:srgbClr val="000000"/>
                  </a:solidFill>
                </a:uFill>
                <a:latin typeface="Calibri"/>
                <a:cs typeface="Calibri"/>
              </a:rPr>
              <a:t>norem, </a:t>
            </a:r>
            <a:r>
              <a:rPr sz="3200" b="1" u="sng" spc="-15" dirty="0">
                <a:uFill>
                  <a:solidFill>
                    <a:srgbClr val="000000"/>
                  </a:solidFill>
                </a:uFill>
                <a:latin typeface="Calibri"/>
                <a:cs typeface="Calibri"/>
              </a:rPr>
              <a:t>neexistence</a:t>
            </a:r>
            <a:r>
              <a:rPr sz="3200" b="1" u="sng" spc="-25" dirty="0">
                <a:uFill>
                  <a:solidFill>
                    <a:srgbClr val="000000"/>
                  </a:solidFill>
                </a:uFill>
                <a:latin typeface="Calibri"/>
                <a:cs typeface="Calibri"/>
              </a:rPr>
              <a:t> </a:t>
            </a:r>
            <a:r>
              <a:rPr sz="3200" b="1" u="sng" spc="-20" dirty="0">
                <a:uFill>
                  <a:solidFill>
                    <a:srgbClr val="000000"/>
                  </a:solidFill>
                </a:uFill>
                <a:latin typeface="Calibri"/>
                <a:cs typeface="Calibri"/>
              </a:rPr>
              <a:t>pevných</a:t>
            </a:r>
            <a:r>
              <a:rPr sz="3200" b="1" u="sng" spc="-25" dirty="0">
                <a:uFill>
                  <a:solidFill>
                    <a:srgbClr val="000000"/>
                  </a:solidFill>
                </a:uFill>
                <a:latin typeface="Calibri"/>
                <a:cs typeface="Calibri"/>
              </a:rPr>
              <a:t> </a:t>
            </a:r>
            <a:r>
              <a:rPr sz="3200" b="1" u="sng" spc="-10" dirty="0">
                <a:uFill>
                  <a:solidFill>
                    <a:srgbClr val="000000"/>
                  </a:solidFill>
                </a:uFill>
                <a:latin typeface="Calibri"/>
                <a:cs typeface="Calibri"/>
              </a:rPr>
              <a:t>norem</a:t>
            </a:r>
            <a:endParaRPr sz="3200">
              <a:latin typeface="Calibri"/>
              <a:cs typeface="Calibri"/>
            </a:endParaRPr>
          </a:p>
          <a:p>
            <a:pPr>
              <a:spcBef>
                <a:spcPts val="5"/>
              </a:spcBef>
            </a:pPr>
            <a:endParaRPr sz="4400">
              <a:latin typeface="Calibri"/>
              <a:cs typeface="Calibri"/>
            </a:endParaRPr>
          </a:p>
          <a:p>
            <a:pPr marL="12700" marR="309880"/>
            <a:r>
              <a:rPr sz="3200" dirty="0">
                <a:latin typeface="Calibri"/>
                <a:cs typeface="Calibri"/>
              </a:rPr>
              <a:t>-</a:t>
            </a:r>
            <a:r>
              <a:rPr sz="3200" spc="-10" dirty="0">
                <a:latin typeface="Calibri"/>
                <a:cs typeface="Calibri"/>
              </a:rPr>
              <a:t> </a:t>
            </a:r>
            <a:r>
              <a:rPr sz="3200" dirty="0">
                <a:latin typeface="Calibri"/>
                <a:cs typeface="Calibri"/>
              </a:rPr>
              <a:t>v </a:t>
            </a:r>
            <a:r>
              <a:rPr sz="3200" spc="-5" dirty="0">
                <a:latin typeface="Calibri"/>
                <a:cs typeface="Calibri"/>
              </a:rPr>
              <a:t>případě</a:t>
            </a:r>
            <a:r>
              <a:rPr sz="3200" spc="15" dirty="0">
                <a:latin typeface="Calibri"/>
                <a:cs typeface="Calibri"/>
              </a:rPr>
              <a:t> </a:t>
            </a:r>
            <a:r>
              <a:rPr sz="3200" spc="-5" dirty="0">
                <a:latin typeface="Calibri"/>
                <a:cs typeface="Calibri"/>
              </a:rPr>
              <a:t>porušení </a:t>
            </a:r>
            <a:r>
              <a:rPr sz="3200" spc="-10" dirty="0">
                <a:latin typeface="Calibri"/>
                <a:cs typeface="Calibri"/>
              </a:rPr>
              <a:t>norem</a:t>
            </a:r>
            <a:r>
              <a:rPr sz="3200" spc="5" dirty="0">
                <a:latin typeface="Calibri"/>
                <a:cs typeface="Calibri"/>
              </a:rPr>
              <a:t> </a:t>
            </a:r>
            <a:r>
              <a:rPr sz="3200" b="1" spc="-10" dirty="0">
                <a:latin typeface="Calibri"/>
                <a:cs typeface="Calibri"/>
              </a:rPr>
              <a:t>druhými</a:t>
            </a:r>
            <a:r>
              <a:rPr sz="3200" b="1" spc="-25" dirty="0">
                <a:latin typeface="Calibri"/>
                <a:cs typeface="Calibri"/>
              </a:rPr>
              <a:t> </a:t>
            </a:r>
            <a:r>
              <a:rPr sz="3200" b="1" dirty="0">
                <a:latin typeface="Calibri"/>
                <a:cs typeface="Calibri"/>
              </a:rPr>
              <a:t>osobami </a:t>
            </a:r>
            <a:r>
              <a:rPr sz="3200" b="1" spc="-705" dirty="0">
                <a:latin typeface="Calibri"/>
                <a:cs typeface="Calibri"/>
              </a:rPr>
              <a:t> </a:t>
            </a:r>
            <a:r>
              <a:rPr sz="3200" spc="-5" dirty="0">
                <a:latin typeface="Calibri"/>
                <a:cs typeface="Calibri"/>
              </a:rPr>
              <a:t>nebo</a:t>
            </a:r>
            <a:r>
              <a:rPr sz="3200" spc="-10" dirty="0">
                <a:latin typeface="Calibri"/>
                <a:cs typeface="Calibri"/>
              </a:rPr>
              <a:t> </a:t>
            </a:r>
            <a:r>
              <a:rPr sz="3200" dirty="0">
                <a:latin typeface="Calibri"/>
                <a:cs typeface="Calibri"/>
              </a:rPr>
              <a:t>absence</a:t>
            </a:r>
            <a:r>
              <a:rPr sz="3200" spc="-20" dirty="0">
                <a:latin typeface="Calibri"/>
                <a:cs typeface="Calibri"/>
              </a:rPr>
              <a:t> </a:t>
            </a:r>
            <a:r>
              <a:rPr sz="3200" spc="-15" dirty="0">
                <a:latin typeface="Calibri"/>
                <a:cs typeface="Calibri"/>
              </a:rPr>
              <a:t>jasných</a:t>
            </a:r>
            <a:r>
              <a:rPr sz="3200" dirty="0">
                <a:latin typeface="Calibri"/>
                <a:cs typeface="Calibri"/>
              </a:rPr>
              <a:t> </a:t>
            </a:r>
            <a:r>
              <a:rPr sz="3200" spc="-10" dirty="0">
                <a:latin typeface="Calibri"/>
                <a:cs typeface="Calibri"/>
              </a:rPr>
              <a:t>norem</a:t>
            </a:r>
            <a:r>
              <a:rPr sz="3200" spc="-5" dirty="0">
                <a:latin typeface="Calibri"/>
                <a:cs typeface="Calibri"/>
              </a:rPr>
              <a:t> </a:t>
            </a:r>
            <a:r>
              <a:rPr sz="3200" spc="-25" dirty="0">
                <a:latin typeface="Calibri"/>
                <a:cs typeface="Calibri"/>
              </a:rPr>
              <a:t>může</a:t>
            </a:r>
            <a:r>
              <a:rPr sz="3200" dirty="0">
                <a:latin typeface="Calibri"/>
                <a:cs typeface="Calibri"/>
              </a:rPr>
              <a:t> jedinec </a:t>
            </a:r>
            <a:r>
              <a:rPr sz="3200" spc="5" dirty="0">
                <a:latin typeface="Calibri"/>
                <a:cs typeface="Calibri"/>
              </a:rPr>
              <a:t> </a:t>
            </a:r>
            <a:r>
              <a:rPr sz="3200" spc="-25" dirty="0">
                <a:latin typeface="Calibri"/>
                <a:cs typeface="Calibri"/>
              </a:rPr>
              <a:t>prožívat</a:t>
            </a:r>
            <a:r>
              <a:rPr sz="3200" spc="-15" dirty="0">
                <a:latin typeface="Calibri"/>
                <a:cs typeface="Calibri"/>
              </a:rPr>
              <a:t> </a:t>
            </a:r>
            <a:r>
              <a:rPr sz="3200" spc="-5" dirty="0">
                <a:latin typeface="Calibri"/>
                <a:cs typeface="Calibri"/>
              </a:rPr>
              <a:t>pocity </a:t>
            </a:r>
            <a:r>
              <a:rPr sz="3200" spc="-20" dirty="0">
                <a:latin typeface="Calibri"/>
                <a:cs typeface="Calibri"/>
              </a:rPr>
              <a:t>ohrožení,</a:t>
            </a:r>
            <a:r>
              <a:rPr sz="3200" dirty="0">
                <a:latin typeface="Calibri"/>
                <a:cs typeface="Calibri"/>
              </a:rPr>
              <a:t> </a:t>
            </a:r>
            <a:r>
              <a:rPr sz="3200" spc="-35" dirty="0">
                <a:latin typeface="Calibri"/>
                <a:cs typeface="Calibri"/>
              </a:rPr>
              <a:t>nejistoty,</a:t>
            </a:r>
            <a:r>
              <a:rPr sz="3200" spc="5" dirty="0">
                <a:latin typeface="Calibri"/>
                <a:cs typeface="Calibri"/>
              </a:rPr>
              <a:t> </a:t>
            </a:r>
            <a:r>
              <a:rPr sz="3200" spc="-20" dirty="0">
                <a:latin typeface="Calibri"/>
                <a:cs typeface="Calibri"/>
              </a:rPr>
              <a:t>které</a:t>
            </a:r>
            <a:r>
              <a:rPr sz="3200" spc="-15" dirty="0">
                <a:latin typeface="Calibri"/>
                <a:cs typeface="Calibri"/>
              </a:rPr>
              <a:t> </a:t>
            </a:r>
            <a:r>
              <a:rPr sz="3200" spc="-5" dirty="0">
                <a:latin typeface="Calibri"/>
                <a:cs typeface="Calibri"/>
              </a:rPr>
              <a:t>pak </a:t>
            </a:r>
            <a:r>
              <a:rPr sz="3200" dirty="0">
                <a:latin typeface="Calibri"/>
                <a:cs typeface="Calibri"/>
              </a:rPr>
              <a:t> mohou</a:t>
            </a:r>
            <a:r>
              <a:rPr sz="3200" spc="-5" dirty="0">
                <a:latin typeface="Calibri"/>
                <a:cs typeface="Calibri"/>
              </a:rPr>
              <a:t> následně</a:t>
            </a:r>
            <a:r>
              <a:rPr sz="3200" spc="10" dirty="0">
                <a:latin typeface="Calibri"/>
                <a:cs typeface="Calibri"/>
              </a:rPr>
              <a:t> </a:t>
            </a:r>
            <a:r>
              <a:rPr sz="3200" spc="-20" dirty="0">
                <a:latin typeface="Calibri"/>
                <a:cs typeface="Calibri"/>
              </a:rPr>
              <a:t>vést</a:t>
            </a:r>
            <a:r>
              <a:rPr sz="3200" dirty="0">
                <a:latin typeface="Calibri"/>
                <a:cs typeface="Calibri"/>
              </a:rPr>
              <a:t> k </a:t>
            </a:r>
            <a:r>
              <a:rPr sz="3200" spc="-10" dirty="0">
                <a:latin typeface="Calibri"/>
                <a:cs typeface="Calibri"/>
              </a:rPr>
              <a:t>obrannému</a:t>
            </a:r>
            <a:r>
              <a:rPr sz="3200" spc="10" dirty="0">
                <a:latin typeface="Calibri"/>
                <a:cs typeface="Calibri"/>
              </a:rPr>
              <a:t> </a:t>
            </a:r>
            <a:r>
              <a:rPr sz="3200" spc="-10" dirty="0">
                <a:latin typeface="Calibri"/>
                <a:cs typeface="Calibri"/>
              </a:rPr>
              <a:t>chování</a:t>
            </a:r>
            <a:r>
              <a:rPr sz="3200" dirty="0">
                <a:latin typeface="Calibri"/>
                <a:cs typeface="Calibri"/>
              </a:rPr>
              <a:t> v </a:t>
            </a:r>
            <a:r>
              <a:rPr sz="3200" spc="-705" dirty="0">
                <a:latin typeface="Calibri"/>
                <a:cs typeface="Calibri"/>
              </a:rPr>
              <a:t> </a:t>
            </a:r>
            <a:r>
              <a:rPr sz="3200" spc="-5" dirty="0">
                <a:latin typeface="Calibri"/>
                <a:cs typeface="Calibri"/>
              </a:rPr>
              <a:t>podobě</a:t>
            </a:r>
            <a:r>
              <a:rPr sz="3200" spc="-10" dirty="0">
                <a:latin typeface="Calibri"/>
                <a:cs typeface="Calibri"/>
              </a:rPr>
              <a:t> </a:t>
            </a:r>
            <a:r>
              <a:rPr sz="3200" spc="-5" dirty="0">
                <a:latin typeface="Calibri"/>
                <a:cs typeface="Calibri"/>
              </a:rPr>
              <a:t>agrese.</a:t>
            </a:r>
            <a:endParaRPr sz="3200">
              <a:latin typeface="Calibri"/>
              <a:cs typeface="Calibri"/>
            </a:endParaRPr>
          </a:p>
          <a:p>
            <a:pPr>
              <a:spcBef>
                <a:spcPts val="10"/>
              </a:spcBef>
            </a:pPr>
            <a:endParaRPr sz="4400">
              <a:latin typeface="Calibri"/>
              <a:cs typeface="Calibri"/>
            </a:endParaRPr>
          </a:p>
          <a:p>
            <a:pPr marL="355600" indent="-343535">
              <a:buFont typeface="Arial"/>
              <a:buChar char="•"/>
              <a:tabLst>
                <a:tab pos="355600" algn="l"/>
                <a:tab pos="356235" algn="l"/>
              </a:tabLst>
            </a:pPr>
            <a:r>
              <a:rPr sz="3200" b="1" spc="-15" dirty="0">
                <a:latin typeface="Calibri"/>
                <a:cs typeface="Calibri"/>
              </a:rPr>
              <a:t>Msta.</a:t>
            </a:r>
            <a:endParaRPr sz="3200">
              <a:latin typeface="Calibri"/>
              <a:cs typeface="Calibri"/>
            </a:endParaRPr>
          </a:p>
        </p:txBody>
      </p:sp>
    </p:spTree>
    <p:extLst>
      <p:ext uri="{BB962C8B-B14F-4D97-AF65-F5344CB8AC3E}">
        <p14:creationId xmlns:p14="http://schemas.microsoft.com/office/powerpoint/2010/main" val="1860795919"/>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8274" y="825940"/>
            <a:ext cx="10929909" cy="935513"/>
          </a:xfrm>
          <a:prstGeom prst="rect">
            <a:avLst/>
          </a:prstGeom>
        </p:spPr>
        <p:txBody>
          <a:bodyPr vert="horz" wrap="square" lIns="0" tIns="12065" rIns="0" bIns="0" rtlCol="0" anchor="ctr">
            <a:spAutoFit/>
          </a:bodyPr>
          <a:lstStyle/>
          <a:p>
            <a:pPr marL="2540" algn="ctr">
              <a:lnSpc>
                <a:spcPct val="100000"/>
              </a:lnSpc>
              <a:spcBef>
                <a:spcPts val="95"/>
              </a:spcBef>
            </a:pPr>
            <a:r>
              <a:rPr sz="3000" spc="-5" dirty="0">
                <a:solidFill>
                  <a:srgbClr val="006FC0"/>
                </a:solidFill>
              </a:rPr>
              <a:t>Průběh</a:t>
            </a:r>
            <a:r>
              <a:rPr sz="3000" spc="-10" dirty="0">
                <a:solidFill>
                  <a:srgbClr val="006FC0"/>
                </a:solidFill>
              </a:rPr>
              <a:t> agresivního</a:t>
            </a:r>
            <a:r>
              <a:rPr sz="3000" spc="5" dirty="0">
                <a:solidFill>
                  <a:srgbClr val="006FC0"/>
                </a:solidFill>
              </a:rPr>
              <a:t> </a:t>
            </a:r>
            <a:r>
              <a:rPr sz="3000" spc="-5" dirty="0">
                <a:solidFill>
                  <a:srgbClr val="006FC0"/>
                </a:solidFill>
              </a:rPr>
              <a:t>jednání</a:t>
            </a:r>
          </a:p>
          <a:p>
            <a:pPr marL="12065" marR="5080" algn="ctr">
              <a:lnSpc>
                <a:spcPct val="100000"/>
              </a:lnSpc>
              <a:spcBef>
                <a:spcPts val="5"/>
              </a:spcBef>
            </a:pPr>
            <a:r>
              <a:rPr sz="3000" spc="-10" dirty="0">
                <a:latin typeface="Calibri"/>
                <a:cs typeface="Calibri"/>
              </a:rPr>
              <a:t>Eskalace</a:t>
            </a:r>
            <a:r>
              <a:rPr sz="3000" spc="-5" dirty="0">
                <a:latin typeface="Calibri"/>
                <a:cs typeface="Calibri"/>
              </a:rPr>
              <a:t> –</a:t>
            </a:r>
            <a:r>
              <a:rPr sz="3000" spc="10" dirty="0">
                <a:latin typeface="Calibri"/>
                <a:cs typeface="Calibri"/>
              </a:rPr>
              <a:t> </a:t>
            </a:r>
            <a:r>
              <a:rPr sz="3000" spc="-15" dirty="0">
                <a:latin typeface="Calibri"/>
                <a:cs typeface="Calibri"/>
              </a:rPr>
              <a:t>stupňování.</a:t>
            </a:r>
            <a:r>
              <a:rPr sz="3000" spc="50" dirty="0">
                <a:latin typeface="Calibri"/>
                <a:cs typeface="Calibri"/>
              </a:rPr>
              <a:t> </a:t>
            </a:r>
            <a:r>
              <a:rPr sz="3000" spc="-25" dirty="0">
                <a:latin typeface="Calibri"/>
                <a:cs typeface="Calibri"/>
              </a:rPr>
              <a:t>Každá</a:t>
            </a:r>
            <a:r>
              <a:rPr sz="3000" spc="-5" dirty="0">
                <a:latin typeface="Calibri"/>
                <a:cs typeface="Calibri"/>
              </a:rPr>
              <a:t> </a:t>
            </a:r>
            <a:r>
              <a:rPr sz="3000" spc="-35" dirty="0">
                <a:latin typeface="Calibri"/>
                <a:cs typeface="Calibri"/>
              </a:rPr>
              <a:t>fáze</a:t>
            </a:r>
            <a:r>
              <a:rPr sz="3000" b="0" dirty="0">
                <a:latin typeface="Calibri"/>
                <a:cs typeface="Calibri"/>
              </a:rPr>
              <a:t> </a:t>
            </a:r>
            <a:r>
              <a:rPr sz="3000" spc="-15" dirty="0">
                <a:latin typeface="Calibri"/>
                <a:cs typeface="Calibri"/>
              </a:rPr>
              <a:t>má</a:t>
            </a:r>
            <a:r>
              <a:rPr sz="3000" spc="-5" dirty="0">
                <a:latin typeface="Calibri"/>
                <a:cs typeface="Calibri"/>
              </a:rPr>
              <a:t> </a:t>
            </a:r>
            <a:r>
              <a:rPr sz="3000" spc="-20" dirty="0">
                <a:latin typeface="Calibri"/>
                <a:cs typeface="Calibri"/>
              </a:rPr>
              <a:t>formu</a:t>
            </a:r>
            <a:r>
              <a:rPr sz="3000" b="0" dirty="0">
                <a:latin typeface="Calibri"/>
                <a:cs typeface="Calibri"/>
              </a:rPr>
              <a:t> </a:t>
            </a:r>
            <a:r>
              <a:rPr sz="3000" spc="-20" dirty="0">
                <a:latin typeface="Calibri"/>
                <a:cs typeface="Calibri"/>
              </a:rPr>
              <a:t>různých </a:t>
            </a:r>
            <a:r>
              <a:rPr sz="3000" spc="-620" dirty="0">
                <a:latin typeface="Calibri"/>
                <a:cs typeface="Calibri"/>
              </a:rPr>
              <a:t> </a:t>
            </a:r>
            <a:r>
              <a:rPr sz="3000" spc="-15" dirty="0">
                <a:latin typeface="Calibri"/>
                <a:cs typeface="Calibri"/>
              </a:rPr>
              <a:t>projevů.</a:t>
            </a:r>
          </a:p>
        </p:txBody>
      </p:sp>
      <p:sp>
        <p:nvSpPr>
          <p:cNvPr id="3" name="object 3"/>
          <p:cNvSpPr txBox="1"/>
          <p:nvPr/>
        </p:nvSpPr>
        <p:spPr>
          <a:xfrm>
            <a:off x="1476103" y="2050870"/>
            <a:ext cx="8895805" cy="3376565"/>
          </a:xfrm>
          <a:prstGeom prst="rect">
            <a:avLst/>
          </a:prstGeom>
        </p:spPr>
        <p:txBody>
          <a:bodyPr vert="horz" wrap="square" lIns="0" tIns="54610" rIns="0" bIns="0" rtlCol="0">
            <a:spAutoFit/>
          </a:bodyPr>
          <a:lstStyle/>
          <a:p>
            <a:pPr marL="12700">
              <a:spcBef>
                <a:spcPts val="430"/>
              </a:spcBef>
            </a:pPr>
            <a:r>
              <a:rPr sz="2000" b="1" dirty="0">
                <a:solidFill>
                  <a:srgbClr val="006FC0"/>
                </a:solidFill>
                <a:latin typeface="Calibri"/>
                <a:cs typeface="Calibri"/>
              </a:rPr>
              <a:t>1.</a:t>
            </a:r>
            <a:r>
              <a:rPr sz="2000" b="1" spc="-25" dirty="0">
                <a:solidFill>
                  <a:srgbClr val="006FC0"/>
                </a:solidFill>
                <a:latin typeface="Calibri"/>
                <a:cs typeface="Calibri"/>
              </a:rPr>
              <a:t> </a:t>
            </a:r>
            <a:r>
              <a:rPr sz="2000" b="1" spc="-10" dirty="0">
                <a:solidFill>
                  <a:srgbClr val="006FC0"/>
                </a:solidFill>
                <a:latin typeface="Calibri"/>
                <a:cs typeface="Calibri"/>
              </a:rPr>
              <a:t>Spouštěcí</a:t>
            </a:r>
            <a:r>
              <a:rPr sz="2000" b="1" spc="-30" dirty="0">
                <a:solidFill>
                  <a:srgbClr val="006FC0"/>
                </a:solidFill>
                <a:latin typeface="Calibri"/>
                <a:cs typeface="Calibri"/>
              </a:rPr>
              <a:t> fáze</a:t>
            </a:r>
            <a:endParaRPr sz="2000" dirty="0">
              <a:latin typeface="Calibri"/>
              <a:cs typeface="Calibri"/>
            </a:endParaRPr>
          </a:p>
          <a:p>
            <a:pPr marL="12700">
              <a:spcBef>
                <a:spcPts val="325"/>
              </a:spcBef>
            </a:pPr>
            <a:r>
              <a:rPr sz="2000" spc="-20" dirty="0">
                <a:latin typeface="Calibri"/>
                <a:cs typeface="Calibri"/>
              </a:rPr>
              <a:t>Pro</a:t>
            </a:r>
            <a:r>
              <a:rPr sz="2000" spc="5" dirty="0">
                <a:latin typeface="Calibri"/>
                <a:cs typeface="Calibri"/>
              </a:rPr>
              <a:t> </a:t>
            </a:r>
            <a:r>
              <a:rPr sz="2000" spc="-15" dirty="0">
                <a:latin typeface="Calibri"/>
                <a:cs typeface="Calibri"/>
              </a:rPr>
              <a:t>spuštění</a:t>
            </a:r>
            <a:r>
              <a:rPr sz="2000" spc="-20" dirty="0">
                <a:latin typeface="Calibri"/>
                <a:cs typeface="Calibri"/>
              </a:rPr>
              <a:t> </a:t>
            </a:r>
            <a:r>
              <a:rPr sz="2000" spc="-10" dirty="0">
                <a:latin typeface="Calibri"/>
                <a:cs typeface="Calibri"/>
              </a:rPr>
              <a:t>agrese</a:t>
            </a:r>
            <a:r>
              <a:rPr sz="2000" spc="-25" dirty="0">
                <a:latin typeface="Calibri"/>
                <a:cs typeface="Calibri"/>
              </a:rPr>
              <a:t> </a:t>
            </a:r>
            <a:r>
              <a:rPr sz="2000" dirty="0">
                <a:latin typeface="Calibri"/>
                <a:cs typeface="Calibri"/>
              </a:rPr>
              <a:t>musí </a:t>
            </a:r>
            <a:r>
              <a:rPr sz="2000" spc="-5" dirty="0">
                <a:latin typeface="Calibri"/>
                <a:cs typeface="Calibri"/>
              </a:rPr>
              <a:t>být</a:t>
            </a:r>
            <a:r>
              <a:rPr sz="2000" dirty="0">
                <a:latin typeface="Calibri"/>
                <a:cs typeface="Calibri"/>
              </a:rPr>
              <a:t> </a:t>
            </a:r>
            <a:r>
              <a:rPr sz="2000" spc="-5" dirty="0">
                <a:latin typeface="Calibri"/>
                <a:cs typeface="Calibri"/>
              </a:rPr>
              <a:t>naplněn</a:t>
            </a:r>
            <a:r>
              <a:rPr sz="2000" spc="-30" dirty="0">
                <a:latin typeface="Calibri"/>
                <a:cs typeface="Calibri"/>
              </a:rPr>
              <a:t> </a:t>
            </a:r>
            <a:r>
              <a:rPr sz="2000" spc="-10" dirty="0">
                <a:latin typeface="Calibri"/>
                <a:cs typeface="Calibri"/>
              </a:rPr>
              <a:t>spouštěcí</a:t>
            </a:r>
            <a:r>
              <a:rPr sz="2000" spc="-20" dirty="0">
                <a:latin typeface="Calibri"/>
                <a:cs typeface="Calibri"/>
              </a:rPr>
              <a:t> </a:t>
            </a:r>
            <a:r>
              <a:rPr sz="2000" spc="-15" dirty="0">
                <a:latin typeface="Calibri"/>
                <a:cs typeface="Calibri"/>
              </a:rPr>
              <a:t>faktory:</a:t>
            </a:r>
            <a:endParaRPr sz="2000" dirty="0">
              <a:latin typeface="Calibri"/>
              <a:cs typeface="Calibri"/>
            </a:endParaRPr>
          </a:p>
          <a:p>
            <a:pPr>
              <a:spcBef>
                <a:spcPts val="40"/>
              </a:spcBef>
            </a:pPr>
            <a:endParaRPr sz="2000" dirty="0">
              <a:latin typeface="Calibri"/>
              <a:cs typeface="Calibri"/>
            </a:endParaRPr>
          </a:p>
          <a:p>
            <a:pPr marL="355600" marR="102235" indent="-343535">
              <a:lnSpc>
                <a:spcPts val="2920"/>
              </a:lnSpc>
              <a:buFont typeface="Arial"/>
              <a:buChar char="•"/>
              <a:tabLst>
                <a:tab pos="355600" algn="l"/>
                <a:tab pos="356235" algn="l"/>
              </a:tabLst>
            </a:pPr>
            <a:r>
              <a:rPr sz="2000" spc="-10" dirty="0">
                <a:latin typeface="Calibri"/>
                <a:cs typeface="Calibri"/>
              </a:rPr>
              <a:t>původce agrese </a:t>
            </a:r>
            <a:r>
              <a:rPr sz="2000" spc="-25" dirty="0">
                <a:latin typeface="Calibri"/>
                <a:cs typeface="Calibri"/>
              </a:rPr>
              <a:t>očekává </a:t>
            </a:r>
            <a:r>
              <a:rPr sz="2000" spc="-5" dirty="0">
                <a:latin typeface="Calibri"/>
                <a:cs typeface="Calibri"/>
              </a:rPr>
              <a:t>ocenění </a:t>
            </a:r>
            <a:r>
              <a:rPr sz="2000" spc="-15" dirty="0">
                <a:latin typeface="Calibri"/>
                <a:cs typeface="Calibri"/>
              </a:rPr>
              <a:t>svého </a:t>
            </a:r>
            <a:r>
              <a:rPr sz="2000" spc="-5" dirty="0">
                <a:latin typeface="Calibri"/>
                <a:cs typeface="Calibri"/>
              </a:rPr>
              <a:t>agresivního </a:t>
            </a:r>
            <a:r>
              <a:rPr sz="2000" dirty="0">
                <a:latin typeface="Calibri"/>
                <a:cs typeface="Calibri"/>
              </a:rPr>
              <a:t> </a:t>
            </a:r>
            <a:r>
              <a:rPr sz="2000" spc="-10" dirty="0">
                <a:latin typeface="Calibri"/>
                <a:cs typeface="Calibri"/>
              </a:rPr>
              <a:t>chování</a:t>
            </a:r>
            <a:r>
              <a:rPr sz="2000" spc="-25" dirty="0">
                <a:latin typeface="Calibri"/>
                <a:cs typeface="Calibri"/>
              </a:rPr>
              <a:t> </a:t>
            </a:r>
            <a:r>
              <a:rPr sz="2000" spc="-15" dirty="0">
                <a:latin typeface="Calibri"/>
                <a:cs typeface="Calibri"/>
              </a:rPr>
              <a:t>(před</a:t>
            </a:r>
            <a:r>
              <a:rPr sz="2000" spc="-20" dirty="0">
                <a:latin typeface="Calibri"/>
                <a:cs typeface="Calibri"/>
              </a:rPr>
              <a:t> </a:t>
            </a:r>
            <a:r>
              <a:rPr sz="2000" spc="-10" dirty="0">
                <a:latin typeface="Calibri"/>
                <a:cs typeface="Calibri"/>
              </a:rPr>
              <a:t>partou,</a:t>
            </a:r>
            <a:r>
              <a:rPr sz="2000" spc="-15" dirty="0">
                <a:latin typeface="Calibri"/>
                <a:cs typeface="Calibri"/>
              </a:rPr>
              <a:t> </a:t>
            </a:r>
            <a:r>
              <a:rPr sz="2000" dirty="0">
                <a:latin typeface="Calibri"/>
                <a:cs typeface="Calibri"/>
              </a:rPr>
              <a:t>v</a:t>
            </a:r>
            <a:r>
              <a:rPr sz="2000" spc="-5" dirty="0">
                <a:latin typeface="Calibri"/>
                <a:cs typeface="Calibri"/>
              </a:rPr>
              <a:t> </a:t>
            </a:r>
            <a:r>
              <a:rPr sz="2000" spc="-15" dirty="0">
                <a:latin typeface="Calibri"/>
                <a:cs typeface="Calibri"/>
              </a:rPr>
              <a:t>prostředí,</a:t>
            </a:r>
            <a:r>
              <a:rPr sz="2000" spc="-20" dirty="0">
                <a:latin typeface="Calibri"/>
                <a:cs typeface="Calibri"/>
              </a:rPr>
              <a:t> </a:t>
            </a:r>
            <a:r>
              <a:rPr sz="2000" spc="-30" dirty="0">
                <a:latin typeface="Calibri"/>
                <a:cs typeface="Calibri"/>
              </a:rPr>
              <a:t>kde</a:t>
            </a:r>
            <a:r>
              <a:rPr sz="2000" spc="-5" dirty="0">
                <a:latin typeface="Calibri"/>
                <a:cs typeface="Calibri"/>
              </a:rPr>
              <a:t> je</a:t>
            </a:r>
            <a:r>
              <a:rPr sz="2000" spc="-15" dirty="0">
                <a:latin typeface="Calibri"/>
                <a:cs typeface="Calibri"/>
              </a:rPr>
              <a:t> </a:t>
            </a:r>
            <a:r>
              <a:rPr sz="2000" dirty="0">
                <a:latin typeface="Calibri"/>
                <a:cs typeface="Calibri"/>
              </a:rPr>
              <a:t>ceněna</a:t>
            </a:r>
            <a:r>
              <a:rPr sz="2000" spc="-30" dirty="0">
                <a:latin typeface="Calibri"/>
                <a:cs typeface="Calibri"/>
              </a:rPr>
              <a:t> </a:t>
            </a:r>
            <a:r>
              <a:rPr sz="2000" spc="-5" dirty="0">
                <a:latin typeface="Calibri"/>
                <a:cs typeface="Calibri"/>
              </a:rPr>
              <a:t>síla)</a:t>
            </a:r>
            <a:endParaRPr sz="2000" dirty="0">
              <a:latin typeface="Calibri"/>
              <a:cs typeface="Calibri"/>
            </a:endParaRPr>
          </a:p>
          <a:p>
            <a:pPr marL="355600" marR="604520" indent="-343535">
              <a:lnSpc>
                <a:spcPts val="2920"/>
              </a:lnSpc>
              <a:spcBef>
                <a:spcPts val="640"/>
              </a:spcBef>
              <a:buFont typeface="Arial"/>
              <a:buChar char="•"/>
              <a:tabLst>
                <a:tab pos="355600" algn="l"/>
                <a:tab pos="356235" algn="l"/>
              </a:tabLst>
            </a:pPr>
            <a:r>
              <a:rPr sz="2000" spc="-10" dirty="0">
                <a:latin typeface="Calibri"/>
                <a:cs typeface="Calibri"/>
              </a:rPr>
              <a:t>přítomnost stresorů, včetně </a:t>
            </a:r>
            <a:r>
              <a:rPr sz="2000" spc="-5" dirty="0">
                <a:latin typeface="Calibri"/>
                <a:cs typeface="Calibri"/>
              </a:rPr>
              <a:t>našeho nevhodného </a:t>
            </a:r>
            <a:r>
              <a:rPr sz="2000" spc="-600" dirty="0">
                <a:latin typeface="Calibri"/>
                <a:cs typeface="Calibri"/>
              </a:rPr>
              <a:t> </a:t>
            </a:r>
            <a:r>
              <a:rPr sz="2000" spc="-10" dirty="0">
                <a:latin typeface="Calibri"/>
                <a:cs typeface="Calibri"/>
              </a:rPr>
              <a:t>chování</a:t>
            </a:r>
            <a:r>
              <a:rPr sz="2000" spc="-30" dirty="0">
                <a:latin typeface="Calibri"/>
                <a:cs typeface="Calibri"/>
              </a:rPr>
              <a:t> </a:t>
            </a:r>
            <a:r>
              <a:rPr sz="2000" dirty="0">
                <a:latin typeface="Calibri"/>
                <a:cs typeface="Calibri"/>
              </a:rPr>
              <a:t>vůči </a:t>
            </a:r>
            <a:r>
              <a:rPr sz="2000" spc="-10" dirty="0">
                <a:latin typeface="Calibri"/>
                <a:cs typeface="Calibri"/>
              </a:rPr>
              <a:t>klientovi</a:t>
            </a:r>
            <a:endParaRPr sz="2000" dirty="0">
              <a:latin typeface="Calibri"/>
              <a:cs typeface="Calibri"/>
            </a:endParaRPr>
          </a:p>
          <a:p>
            <a:pPr marL="355600" marR="377825" indent="-343535">
              <a:lnSpc>
                <a:spcPts val="2920"/>
              </a:lnSpc>
              <a:spcBef>
                <a:spcPts val="645"/>
              </a:spcBef>
              <a:buFont typeface="Arial"/>
              <a:buChar char="•"/>
              <a:tabLst>
                <a:tab pos="355600" algn="l"/>
                <a:tab pos="356235" algn="l"/>
              </a:tabLst>
            </a:pPr>
            <a:r>
              <a:rPr sz="2000" spc="-10" dirty="0">
                <a:latin typeface="Calibri"/>
                <a:cs typeface="Calibri"/>
              </a:rPr>
              <a:t>špatná</a:t>
            </a:r>
            <a:r>
              <a:rPr sz="2000" spc="-50" dirty="0">
                <a:latin typeface="Calibri"/>
                <a:cs typeface="Calibri"/>
              </a:rPr>
              <a:t> </a:t>
            </a:r>
            <a:r>
              <a:rPr sz="2000" spc="-15" dirty="0">
                <a:latin typeface="Calibri"/>
                <a:cs typeface="Calibri"/>
              </a:rPr>
              <a:t>interpretace</a:t>
            </a:r>
            <a:r>
              <a:rPr sz="2000" spc="-45" dirty="0">
                <a:latin typeface="Calibri"/>
                <a:cs typeface="Calibri"/>
              </a:rPr>
              <a:t> </a:t>
            </a:r>
            <a:r>
              <a:rPr sz="2000" spc="-30" dirty="0">
                <a:latin typeface="Calibri"/>
                <a:cs typeface="Calibri"/>
              </a:rPr>
              <a:t>reality,</a:t>
            </a:r>
            <a:r>
              <a:rPr sz="2000" spc="-5" dirty="0">
                <a:latin typeface="Calibri"/>
                <a:cs typeface="Calibri"/>
              </a:rPr>
              <a:t> </a:t>
            </a:r>
            <a:r>
              <a:rPr sz="2000" spc="-60" dirty="0">
                <a:latin typeface="Calibri"/>
                <a:cs typeface="Calibri"/>
              </a:rPr>
              <a:t>např.</a:t>
            </a:r>
            <a:r>
              <a:rPr sz="2000" spc="-15" dirty="0">
                <a:latin typeface="Calibri"/>
                <a:cs typeface="Calibri"/>
              </a:rPr>
              <a:t> </a:t>
            </a:r>
            <a:r>
              <a:rPr sz="2000" spc="-5" dirty="0">
                <a:latin typeface="Calibri"/>
                <a:cs typeface="Calibri"/>
              </a:rPr>
              <a:t>vlivem duševního </a:t>
            </a:r>
            <a:r>
              <a:rPr sz="2000" spc="-595" dirty="0">
                <a:latin typeface="Calibri"/>
                <a:cs typeface="Calibri"/>
              </a:rPr>
              <a:t> </a:t>
            </a:r>
            <a:r>
              <a:rPr sz="2000" spc="-5" dirty="0">
                <a:latin typeface="Calibri"/>
                <a:cs typeface="Calibri"/>
              </a:rPr>
              <a:t>onemocnění</a:t>
            </a:r>
            <a:r>
              <a:rPr sz="2000" spc="-30" dirty="0">
                <a:latin typeface="Calibri"/>
                <a:cs typeface="Calibri"/>
              </a:rPr>
              <a:t> </a:t>
            </a:r>
            <a:r>
              <a:rPr sz="2000" dirty="0">
                <a:latin typeface="Calibri"/>
                <a:cs typeface="Calibri"/>
              </a:rPr>
              <a:t>vliv </a:t>
            </a:r>
            <a:r>
              <a:rPr sz="2000" spc="-15" dirty="0">
                <a:latin typeface="Calibri"/>
                <a:cs typeface="Calibri"/>
              </a:rPr>
              <a:t>alkoholu </a:t>
            </a:r>
            <a:r>
              <a:rPr sz="2000" dirty="0">
                <a:latin typeface="Calibri"/>
                <a:cs typeface="Calibri"/>
              </a:rPr>
              <a:t>a</a:t>
            </a:r>
            <a:r>
              <a:rPr sz="2000" spc="-5" dirty="0">
                <a:latin typeface="Calibri"/>
                <a:cs typeface="Calibri"/>
              </a:rPr>
              <a:t> </a:t>
            </a:r>
            <a:r>
              <a:rPr sz="2000" spc="-20" dirty="0">
                <a:latin typeface="Calibri"/>
                <a:cs typeface="Calibri"/>
              </a:rPr>
              <a:t>návykových</a:t>
            </a:r>
            <a:r>
              <a:rPr sz="2000" spc="-5" dirty="0">
                <a:latin typeface="Calibri"/>
                <a:cs typeface="Calibri"/>
              </a:rPr>
              <a:t> </a:t>
            </a:r>
            <a:r>
              <a:rPr sz="2000" spc="-10" dirty="0">
                <a:latin typeface="Calibri"/>
                <a:cs typeface="Calibri"/>
              </a:rPr>
              <a:t>látek</a:t>
            </a:r>
            <a:endParaRPr sz="2000" dirty="0">
              <a:latin typeface="Calibri"/>
              <a:cs typeface="Calibri"/>
            </a:endParaRPr>
          </a:p>
          <a:p>
            <a:pPr marL="355600" indent="-343535">
              <a:spcBef>
                <a:spcPts val="275"/>
              </a:spcBef>
              <a:buFont typeface="Arial"/>
              <a:buChar char="•"/>
              <a:tabLst>
                <a:tab pos="355600" algn="l"/>
                <a:tab pos="356235" algn="l"/>
              </a:tabLst>
            </a:pPr>
            <a:r>
              <a:rPr sz="2000" spc="-15" dirty="0">
                <a:latin typeface="Calibri"/>
                <a:cs typeface="Calibri"/>
              </a:rPr>
              <a:t>zdánlivé</a:t>
            </a:r>
            <a:r>
              <a:rPr sz="2000" spc="-40" dirty="0">
                <a:latin typeface="Calibri"/>
                <a:cs typeface="Calibri"/>
              </a:rPr>
              <a:t> </a:t>
            </a:r>
            <a:r>
              <a:rPr sz="2000" spc="-20" dirty="0">
                <a:latin typeface="Calibri"/>
                <a:cs typeface="Calibri"/>
              </a:rPr>
              <a:t>ohrožení</a:t>
            </a:r>
            <a:r>
              <a:rPr sz="2000" spc="-40" dirty="0">
                <a:latin typeface="Calibri"/>
                <a:cs typeface="Calibri"/>
              </a:rPr>
              <a:t> </a:t>
            </a:r>
            <a:r>
              <a:rPr sz="2000" spc="-10" dirty="0">
                <a:latin typeface="Calibri"/>
                <a:cs typeface="Calibri"/>
              </a:rPr>
              <a:t>zájmu</a:t>
            </a:r>
            <a:r>
              <a:rPr sz="2000" spc="-15" dirty="0">
                <a:latin typeface="Calibri"/>
                <a:cs typeface="Calibri"/>
              </a:rPr>
              <a:t> </a:t>
            </a:r>
            <a:r>
              <a:rPr sz="2000" spc="-10" dirty="0">
                <a:latin typeface="Calibri"/>
                <a:cs typeface="Calibri"/>
              </a:rPr>
              <a:t>klienta</a:t>
            </a:r>
            <a:endParaRPr sz="2000" dirty="0">
              <a:latin typeface="Calibri"/>
              <a:cs typeface="Calibri"/>
            </a:endParaRPr>
          </a:p>
        </p:txBody>
      </p:sp>
    </p:spTree>
    <p:extLst>
      <p:ext uri="{BB962C8B-B14F-4D97-AF65-F5344CB8AC3E}">
        <p14:creationId xmlns:p14="http://schemas.microsoft.com/office/powerpoint/2010/main" val="888107710"/>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59940" y="170130"/>
            <a:ext cx="7978140" cy="6319551"/>
          </a:xfrm>
          <a:prstGeom prst="rect">
            <a:avLst/>
          </a:prstGeom>
        </p:spPr>
        <p:txBody>
          <a:bodyPr vert="horz" wrap="square" lIns="0" tIns="12065" rIns="0" bIns="0" rtlCol="0">
            <a:spAutoFit/>
          </a:bodyPr>
          <a:lstStyle/>
          <a:p>
            <a:pPr marL="97155" algn="ctr">
              <a:spcBef>
                <a:spcPts val="95"/>
              </a:spcBef>
            </a:pPr>
            <a:r>
              <a:rPr sz="2800" b="1" spc="-5" dirty="0">
                <a:latin typeface="Calibri"/>
                <a:cs typeface="Calibri"/>
              </a:rPr>
              <a:t>Průběh</a:t>
            </a:r>
            <a:r>
              <a:rPr sz="2800" b="1" spc="-10" dirty="0">
                <a:latin typeface="Calibri"/>
                <a:cs typeface="Calibri"/>
              </a:rPr>
              <a:t> agresivního</a:t>
            </a:r>
            <a:r>
              <a:rPr sz="2800" b="1" spc="5" dirty="0">
                <a:latin typeface="Calibri"/>
                <a:cs typeface="Calibri"/>
              </a:rPr>
              <a:t> </a:t>
            </a:r>
            <a:r>
              <a:rPr sz="2800" b="1" spc="-5" dirty="0">
                <a:latin typeface="Calibri"/>
                <a:cs typeface="Calibri"/>
              </a:rPr>
              <a:t>jednání</a:t>
            </a:r>
            <a:endParaRPr sz="2800" dirty="0">
              <a:latin typeface="Calibri"/>
              <a:cs typeface="Calibri"/>
            </a:endParaRPr>
          </a:p>
          <a:p>
            <a:pPr marL="275590" marR="173990" algn="ctr">
              <a:spcBef>
                <a:spcPts val="5"/>
              </a:spcBef>
            </a:pPr>
            <a:r>
              <a:rPr sz="2800" spc="-10" dirty="0">
                <a:latin typeface="Calibri"/>
                <a:cs typeface="Calibri"/>
              </a:rPr>
              <a:t>Eskalace</a:t>
            </a:r>
            <a:r>
              <a:rPr sz="2800" spc="-5" dirty="0">
                <a:latin typeface="Calibri"/>
                <a:cs typeface="Calibri"/>
              </a:rPr>
              <a:t> –</a:t>
            </a:r>
            <a:r>
              <a:rPr sz="2800" spc="10" dirty="0">
                <a:latin typeface="Calibri"/>
                <a:cs typeface="Calibri"/>
              </a:rPr>
              <a:t> </a:t>
            </a:r>
            <a:r>
              <a:rPr sz="2800" spc="-15" dirty="0">
                <a:latin typeface="Calibri"/>
                <a:cs typeface="Calibri"/>
              </a:rPr>
              <a:t>stupňování.</a:t>
            </a:r>
            <a:r>
              <a:rPr sz="2800" spc="50" dirty="0">
                <a:latin typeface="Calibri"/>
                <a:cs typeface="Calibri"/>
              </a:rPr>
              <a:t> </a:t>
            </a:r>
            <a:r>
              <a:rPr sz="2800" spc="-25" dirty="0">
                <a:latin typeface="Calibri"/>
                <a:cs typeface="Calibri"/>
              </a:rPr>
              <a:t>Každá</a:t>
            </a:r>
            <a:r>
              <a:rPr sz="2800" spc="-5" dirty="0">
                <a:latin typeface="Calibri"/>
                <a:cs typeface="Calibri"/>
              </a:rPr>
              <a:t> </a:t>
            </a:r>
            <a:r>
              <a:rPr sz="2800" spc="-35" dirty="0">
                <a:latin typeface="Calibri"/>
                <a:cs typeface="Calibri"/>
              </a:rPr>
              <a:t>fáze</a:t>
            </a:r>
            <a:r>
              <a:rPr sz="2800" dirty="0">
                <a:latin typeface="Calibri"/>
                <a:cs typeface="Calibri"/>
              </a:rPr>
              <a:t> </a:t>
            </a:r>
            <a:r>
              <a:rPr sz="2800" spc="-15" dirty="0">
                <a:latin typeface="Calibri"/>
                <a:cs typeface="Calibri"/>
              </a:rPr>
              <a:t>má</a:t>
            </a:r>
            <a:r>
              <a:rPr sz="2800" spc="-5" dirty="0">
                <a:latin typeface="Calibri"/>
                <a:cs typeface="Calibri"/>
              </a:rPr>
              <a:t> </a:t>
            </a:r>
            <a:r>
              <a:rPr sz="2800" spc="-20" dirty="0">
                <a:latin typeface="Calibri"/>
                <a:cs typeface="Calibri"/>
              </a:rPr>
              <a:t>formu</a:t>
            </a:r>
            <a:r>
              <a:rPr sz="2800" dirty="0">
                <a:latin typeface="Calibri"/>
                <a:cs typeface="Calibri"/>
              </a:rPr>
              <a:t> </a:t>
            </a:r>
            <a:r>
              <a:rPr sz="2800" spc="-20" dirty="0">
                <a:latin typeface="Calibri"/>
                <a:cs typeface="Calibri"/>
              </a:rPr>
              <a:t>různých </a:t>
            </a:r>
            <a:r>
              <a:rPr sz="2800" spc="-620" dirty="0">
                <a:latin typeface="Calibri"/>
                <a:cs typeface="Calibri"/>
              </a:rPr>
              <a:t> </a:t>
            </a:r>
            <a:r>
              <a:rPr sz="2800" spc="-15" dirty="0">
                <a:latin typeface="Calibri"/>
                <a:cs typeface="Calibri"/>
              </a:rPr>
              <a:t>projevů.</a:t>
            </a:r>
            <a:endParaRPr sz="2800" dirty="0">
              <a:latin typeface="Calibri"/>
              <a:cs typeface="Calibri"/>
            </a:endParaRPr>
          </a:p>
          <a:p>
            <a:pPr marL="12700">
              <a:spcBef>
                <a:spcPts val="860"/>
              </a:spcBef>
            </a:pPr>
            <a:r>
              <a:rPr sz="3200" b="1" spc="-85" dirty="0">
                <a:solidFill>
                  <a:srgbClr val="006FC0"/>
                </a:solidFill>
                <a:latin typeface="Calibri"/>
                <a:cs typeface="Calibri"/>
              </a:rPr>
              <a:t>Ve</a:t>
            </a:r>
            <a:r>
              <a:rPr sz="3200" b="1" spc="-5" dirty="0">
                <a:solidFill>
                  <a:srgbClr val="006FC0"/>
                </a:solidFill>
                <a:latin typeface="Calibri"/>
                <a:cs typeface="Calibri"/>
              </a:rPr>
              <a:t> </a:t>
            </a:r>
            <a:r>
              <a:rPr sz="3200" b="1" spc="-10" dirty="0">
                <a:solidFill>
                  <a:srgbClr val="006FC0"/>
                </a:solidFill>
                <a:latin typeface="Calibri"/>
                <a:cs typeface="Calibri"/>
              </a:rPr>
              <a:t>spouštěcí</a:t>
            </a:r>
            <a:r>
              <a:rPr sz="3200" b="1" spc="-35" dirty="0">
                <a:solidFill>
                  <a:srgbClr val="006FC0"/>
                </a:solidFill>
                <a:latin typeface="Calibri"/>
                <a:cs typeface="Calibri"/>
              </a:rPr>
              <a:t> </a:t>
            </a:r>
            <a:r>
              <a:rPr sz="3200" b="1" spc="-15" dirty="0">
                <a:solidFill>
                  <a:srgbClr val="006FC0"/>
                </a:solidFill>
                <a:latin typeface="Calibri"/>
                <a:cs typeface="Calibri"/>
              </a:rPr>
              <a:t>fázi</a:t>
            </a:r>
            <a:r>
              <a:rPr sz="3200" b="1" spc="5" dirty="0">
                <a:solidFill>
                  <a:srgbClr val="006FC0"/>
                </a:solidFill>
                <a:latin typeface="Calibri"/>
                <a:cs typeface="Calibri"/>
              </a:rPr>
              <a:t> </a:t>
            </a:r>
            <a:r>
              <a:rPr sz="3200" b="1" spc="-15" dirty="0">
                <a:solidFill>
                  <a:srgbClr val="006FC0"/>
                </a:solidFill>
                <a:latin typeface="Calibri"/>
                <a:cs typeface="Calibri"/>
              </a:rPr>
              <a:t>záleží</a:t>
            </a:r>
            <a:r>
              <a:rPr sz="3200" b="1" dirty="0">
                <a:solidFill>
                  <a:srgbClr val="006FC0"/>
                </a:solidFill>
                <a:latin typeface="Calibri"/>
                <a:cs typeface="Calibri"/>
              </a:rPr>
              <a:t> na</a:t>
            </a:r>
            <a:r>
              <a:rPr sz="3200" b="1" spc="-15" dirty="0">
                <a:solidFill>
                  <a:srgbClr val="006FC0"/>
                </a:solidFill>
                <a:latin typeface="Calibri"/>
                <a:cs typeface="Calibri"/>
              </a:rPr>
              <a:t> </a:t>
            </a:r>
            <a:r>
              <a:rPr sz="3200" b="1" spc="-5" dirty="0">
                <a:solidFill>
                  <a:srgbClr val="006FC0"/>
                </a:solidFill>
                <a:latin typeface="Calibri"/>
                <a:cs typeface="Calibri"/>
              </a:rPr>
              <a:t>osobnosti</a:t>
            </a:r>
            <a:r>
              <a:rPr sz="3200" b="1" spc="-30" dirty="0">
                <a:solidFill>
                  <a:srgbClr val="006FC0"/>
                </a:solidFill>
                <a:latin typeface="Calibri"/>
                <a:cs typeface="Calibri"/>
              </a:rPr>
              <a:t> </a:t>
            </a:r>
            <a:r>
              <a:rPr sz="3200" b="1" spc="-15" dirty="0">
                <a:solidFill>
                  <a:srgbClr val="006FC0"/>
                </a:solidFill>
                <a:latin typeface="Calibri"/>
                <a:cs typeface="Calibri"/>
              </a:rPr>
              <a:t>agresora:</a:t>
            </a:r>
            <a:endParaRPr sz="3200" dirty="0">
              <a:latin typeface="Calibri"/>
              <a:cs typeface="Calibri"/>
            </a:endParaRPr>
          </a:p>
          <a:p>
            <a:pPr marL="355600" marR="166370" indent="-343535">
              <a:lnSpc>
                <a:spcPct val="90000"/>
              </a:lnSpc>
              <a:spcBef>
                <a:spcPts val="770"/>
              </a:spcBef>
              <a:buFont typeface="Arial"/>
              <a:buChar char="•"/>
              <a:tabLst>
                <a:tab pos="355600" algn="l"/>
                <a:tab pos="356235" algn="l"/>
              </a:tabLst>
            </a:pPr>
            <a:r>
              <a:rPr sz="3200" b="1" spc="-15" dirty="0">
                <a:latin typeface="Calibri"/>
                <a:cs typeface="Calibri"/>
              </a:rPr>
              <a:t>psychický</a:t>
            </a:r>
            <a:r>
              <a:rPr sz="3200" b="1" spc="-50" dirty="0">
                <a:latin typeface="Calibri"/>
                <a:cs typeface="Calibri"/>
              </a:rPr>
              <a:t> </a:t>
            </a:r>
            <a:r>
              <a:rPr sz="3200" b="1" spc="-30" dirty="0">
                <a:latin typeface="Calibri"/>
                <a:cs typeface="Calibri"/>
              </a:rPr>
              <a:t>stav</a:t>
            </a:r>
            <a:r>
              <a:rPr sz="3200" b="1" spc="-5" dirty="0">
                <a:latin typeface="Calibri"/>
                <a:cs typeface="Calibri"/>
              </a:rPr>
              <a:t> </a:t>
            </a:r>
            <a:r>
              <a:rPr sz="3200" dirty="0">
                <a:latin typeface="Calibri"/>
                <a:cs typeface="Calibri"/>
              </a:rPr>
              <a:t>–</a:t>
            </a:r>
            <a:r>
              <a:rPr sz="3200" spc="5" dirty="0">
                <a:latin typeface="Calibri"/>
                <a:cs typeface="Calibri"/>
              </a:rPr>
              <a:t> </a:t>
            </a:r>
            <a:r>
              <a:rPr sz="3200" spc="-15" dirty="0">
                <a:latin typeface="Calibri"/>
                <a:cs typeface="Calibri"/>
              </a:rPr>
              <a:t>přítomnost</a:t>
            </a:r>
            <a:r>
              <a:rPr sz="3200" spc="20" dirty="0">
                <a:latin typeface="Calibri"/>
                <a:cs typeface="Calibri"/>
              </a:rPr>
              <a:t> </a:t>
            </a:r>
            <a:r>
              <a:rPr sz="3200" spc="-5" dirty="0">
                <a:latin typeface="Calibri"/>
                <a:cs typeface="Calibri"/>
              </a:rPr>
              <a:t>duševního </a:t>
            </a:r>
            <a:r>
              <a:rPr sz="3200" dirty="0">
                <a:latin typeface="Calibri"/>
                <a:cs typeface="Calibri"/>
              </a:rPr>
              <a:t> </a:t>
            </a:r>
            <a:r>
              <a:rPr sz="3200" spc="-5" dirty="0">
                <a:latin typeface="Calibri"/>
                <a:cs typeface="Calibri"/>
              </a:rPr>
              <a:t>onemocnění,</a:t>
            </a:r>
            <a:r>
              <a:rPr sz="3200" spc="-10" dirty="0">
                <a:latin typeface="Calibri"/>
                <a:cs typeface="Calibri"/>
              </a:rPr>
              <a:t> </a:t>
            </a:r>
            <a:r>
              <a:rPr sz="3200" spc="-15" dirty="0">
                <a:latin typeface="Calibri"/>
                <a:cs typeface="Calibri"/>
              </a:rPr>
              <a:t>nejčastěji</a:t>
            </a:r>
            <a:r>
              <a:rPr sz="3200" spc="5" dirty="0">
                <a:latin typeface="Calibri"/>
                <a:cs typeface="Calibri"/>
              </a:rPr>
              <a:t> </a:t>
            </a:r>
            <a:r>
              <a:rPr sz="3200" spc="-15" dirty="0">
                <a:latin typeface="Calibri"/>
                <a:cs typeface="Calibri"/>
              </a:rPr>
              <a:t>schizofrenie</a:t>
            </a:r>
            <a:r>
              <a:rPr sz="3200" spc="5" dirty="0">
                <a:latin typeface="Calibri"/>
                <a:cs typeface="Calibri"/>
              </a:rPr>
              <a:t> </a:t>
            </a:r>
            <a:r>
              <a:rPr sz="3200" dirty="0">
                <a:latin typeface="Calibri"/>
                <a:cs typeface="Calibri"/>
              </a:rPr>
              <a:t>s</a:t>
            </a:r>
            <a:r>
              <a:rPr sz="3200" spc="-5" dirty="0">
                <a:latin typeface="Calibri"/>
                <a:cs typeface="Calibri"/>
              </a:rPr>
              <a:t> bludy</a:t>
            </a:r>
            <a:r>
              <a:rPr sz="3200" spc="10" dirty="0">
                <a:latin typeface="Calibri"/>
                <a:cs typeface="Calibri"/>
              </a:rPr>
              <a:t> </a:t>
            </a:r>
            <a:r>
              <a:rPr sz="3200" dirty="0">
                <a:latin typeface="Calibri"/>
                <a:cs typeface="Calibri"/>
              </a:rPr>
              <a:t>o </a:t>
            </a:r>
            <a:r>
              <a:rPr sz="3200" spc="-705" dirty="0">
                <a:latin typeface="Calibri"/>
                <a:cs typeface="Calibri"/>
              </a:rPr>
              <a:t> </a:t>
            </a:r>
            <a:r>
              <a:rPr sz="3200" spc="-15" dirty="0">
                <a:latin typeface="Calibri"/>
                <a:cs typeface="Calibri"/>
              </a:rPr>
              <a:t>pronásledovatelích,</a:t>
            </a:r>
            <a:r>
              <a:rPr sz="3200" spc="10" dirty="0">
                <a:latin typeface="Calibri"/>
                <a:cs typeface="Calibri"/>
              </a:rPr>
              <a:t> </a:t>
            </a:r>
            <a:r>
              <a:rPr sz="3200" spc="-25" dirty="0">
                <a:latin typeface="Calibri"/>
                <a:cs typeface="Calibri"/>
              </a:rPr>
              <a:t>organické</a:t>
            </a:r>
            <a:r>
              <a:rPr sz="3200" dirty="0">
                <a:latin typeface="Calibri"/>
                <a:cs typeface="Calibri"/>
              </a:rPr>
              <a:t> </a:t>
            </a:r>
            <a:r>
              <a:rPr sz="3200" spc="-5" dirty="0">
                <a:latin typeface="Calibri"/>
                <a:cs typeface="Calibri"/>
              </a:rPr>
              <a:t>duševní </a:t>
            </a:r>
            <a:r>
              <a:rPr sz="3200" dirty="0">
                <a:latin typeface="Calibri"/>
                <a:cs typeface="Calibri"/>
              </a:rPr>
              <a:t> </a:t>
            </a:r>
            <a:r>
              <a:rPr sz="3200" spc="-40" dirty="0">
                <a:latin typeface="Calibri"/>
                <a:cs typeface="Calibri"/>
              </a:rPr>
              <a:t>poruchy,</a:t>
            </a:r>
            <a:r>
              <a:rPr sz="3200" spc="5" dirty="0">
                <a:latin typeface="Calibri"/>
                <a:cs typeface="Calibri"/>
              </a:rPr>
              <a:t> </a:t>
            </a:r>
            <a:r>
              <a:rPr sz="3200" spc="-10" dirty="0">
                <a:latin typeface="Calibri"/>
                <a:cs typeface="Calibri"/>
              </a:rPr>
              <a:t>mentální</a:t>
            </a:r>
            <a:r>
              <a:rPr sz="3200" spc="5" dirty="0">
                <a:latin typeface="Calibri"/>
                <a:cs typeface="Calibri"/>
              </a:rPr>
              <a:t> </a:t>
            </a:r>
            <a:r>
              <a:rPr sz="3200" spc="-20" dirty="0">
                <a:latin typeface="Calibri"/>
                <a:cs typeface="Calibri"/>
              </a:rPr>
              <a:t>retardace,</a:t>
            </a:r>
            <a:r>
              <a:rPr sz="3200" spc="-30" dirty="0">
                <a:latin typeface="Calibri"/>
                <a:cs typeface="Calibri"/>
              </a:rPr>
              <a:t> </a:t>
            </a:r>
            <a:r>
              <a:rPr sz="3200" spc="-15" dirty="0">
                <a:latin typeface="Calibri"/>
                <a:cs typeface="Calibri"/>
              </a:rPr>
              <a:t>závislosti</a:t>
            </a:r>
            <a:endParaRPr sz="3200" dirty="0">
              <a:latin typeface="Calibri"/>
              <a:cs typeface="Calibri"/>
            </a:endParaRPr>
          </a:p>
          <a:p>
            <a:pPr marL="355600" marR="5080" indent="-343535">
              <a:lnSpc>
                <a:spcPts val="3460"/>
              </a:lnSpc>
              <a:spcBef>
                <a:spcPts val="815"/>
              </a:spcBef>
              <a:buFont typeface="Arial"/>
              <a:buChar char="•"/>
              <a:tabLst>
                <a:tab pos="355600" algn="l"/>
                <a:tab pos="356235" algn="l"/>
              </a:tabLst>
            </a:pPr>
            <a:r>
              <a:rPr sz="3200" b="1" dirty="0">
                <a:latin typeface="Calibri"/>
                <a:cs typeface="Calibri"/>
              </a:rPr>
              <a:t>násilné </a:t>
            </a:r>
            <a:r>
              <a:rPr sz="3200" b="1" spc="-5" dirty="0">
                <a:latin typeface="Calibri"/>
                <a:cs typeface="Calibri"/>
              </a:rPr>
              <a:t>projevy </a:t>
            </a:r>
            <a:r>
              <a:rPr sz="3200" b="1" dirty="0">
                <a:latin typeface="Calibri"/>
                <a:cs typeface="Calibri"/>
              </a:rPr>
              <a:t>v </a:t>
            </a:r>
            <a:r>
              <a:rPr sz="3200" b="1" spc="-5" dirty="0">
                <a:latin typeface="Calibri"/>
                <a:cs typeface="Calibri"/>
              </a:rPr>
              <a:t>minulosti </a:t>
            </a:r>
            <a:r>
              <a:rPr sz="3200" dirty="0">
                <a:latin typeface="Calibri"/>
                <a:cs typeface="Calibri"/>
              </a:rPr>
              <a:t>– </a:t>
            </a:r>
            <a:r>
              <a:rPr sz="3200" spc="-45" dirty="0">
                <a:latin typeface="Calibri"/>
                <a:cs typeface="Calibri"/>
              </a:rPr>
              <a:t>hádky, </a:t>
            </a:r>
            <a:r>
              <a:rPr sz="3200" spc="-25" dirty="0">
                <a:latin typeface="Calibri"/>
                <a:cs typeface="Calibri"/>
              </a:rPr>
              <a:t>výhrůžky, </a:t>
            </a:r>
            <a:r>
              <a:rPr sz="3200" spc="-710" dirty="0">
                <a:latin typeface="Calibri"/>
                <a:cs typeface="Calibri"/>
              </a:rPr>
              <a:t> </a:t>
            </a:r>
            <a:r>
              <a:rPr sz="3200" spc="-40" dirty="0">
                <a:latin typeface="Calibri"/>
                <a:cs typeface="Calibri"/>
              </a:rPr>
              <a:t>rvačky,</a:t>
            </a:r>
            <a:r>
              <a:rPr sz="3200" spc="-10" dirty="0">
                <a:latin typeface="Calibri"/>
                <a:cs typeface="Calibri"/>
              </a:rPr>
              <a:t> </a:t>
            </a:r>
            <a:r>
              <a:rPr sz="3200" spc="-5" dirty="0">
                <a:latin typeface="Calibri"/>
                <a:cs typeface="Calibri"/>
              </a:rPr>
              <a:t>kriminální</a:t>
            </a:r>
            <a:r>
              <a:rPr sz="3200" spc="30" dirty="0">
                <a:latin typeface="Calibri"/>
                <a:cs typeface="Calibri"/>
              </a:rPr>
              <a:t> </a:t>
            </a:r>
            <a:r>
              <a:rPr sz="3200" dirty="0">
                <a:latin typeface="Calibri"/>
                <a:cs typeface="Calibri"/>
              </a:rPr>
              <a:t>čin v </a:t>
            </a:r>
            <a:r>
              <a:rPr sz="3200" spc="-10" dirty="0">
                <a:latin typeface="Calibri"/>
                <a:cs typeface="Calibri"/>
              </a:rPr>
              <a:t>minulosti</a:t>
            </a:r>
            <a:endParaRPr sz="3200" dirty="0">
              <a:latin typeface="Calibri"/>
              <a:cs typeface="Calibri"/>
            </a:endParaRPr>
          </a:p>
          <a:p>
            <a:pPr marL="355600" marR="62865" indent="-343535">
              <a:lnSpc>
                <a:spcPts val="3460"/>
              </a:lnSpc>
              <a:spcBef>
                <a:spcPts val="760"/>
              </a:spcBef>
              <a:buFont typeface="Arial"/>
              <a:buChar char="•"/>
              <a:tabLst>
                <a:tab pos="355600" algn="l"/>
                <a:tab pos="356235" algn="l"/>
              </a:tabLst>
            </a:pPr>
            <a:r>
              <a:rPr sz="3200" spc="-20" dirty="0">
                <a:latin typeface="Calibri"/>
                <a:cs typeface="Calibri"/>
              </a:rPr>
              <a:t>nepřátelství</a:t>
            </a:r>
            <a:r>
              <a:rPr sz="3200" dirty="0">
                <a:latin typeface="Calibri"/>
                <a:cs typeface="Calibri"/>
              </a:rPr>
              <a:t> k </a:t>
            </a:r>
            <a:r>
              <a:rPr sz="3200" spc="-5" dirty="0">
                <a:latin typeface="Calibri"/>
                <a:cs typeface="Calibri"/>
              </a:rPr>
              <a:t>potenciální</a:t>
            </a:r>
            <a:r>
              <a:rPr sz="3200" spc="25" dirty="0">
                <a:latin typeface="Calibri"/>
                <a:cs typeface="Calibri"/>
              </a:rPr>
              <a:t> </a:t>
            </a:r>
            <a:r>
              <a:rPr sz="3200" spc="-5" dirty="0">
                <a:latin typeface="Calibri"/>
                <a:cs typeface="Calibri"/>
              </a:rPr>
              <a:t>oběti,</a:t>
            </a:r>
            <a:r>
              <a:rPr sz="3200" spc="5" dirty="0">
                <a:latin typeface="Calibri"/>
                <a:cs typeface="Calibri"/>
              </a:rPr>
              <a:t> </a:t>
            </a:r>
            <a:r>
              <a:rPr sz="3200" spc="-10" dirty="0">
                <a:latin typeface="Calibri"/>
                <a:cs typeface="Calibri"/>
              </a:rPr>
              <a:t>obavy</a:t>
            </a:r>
            <a:r>
              <a:rPr sz="3200" spc="-15" dirty="0">
                <a:latin typeface="Calibri"/>
                <a:cs typeface="Calibri"/>
              </a:rPr>
              <a:t> </a:t>
            </a:r>
            <a:r>
              <a:rPr sz="3200" dirty="0">
                <a:latin typeface="Calibri"/>
                <a:cs typeface="Calibri"/>
              </a:rPr>
              <a:t>z </a:t>
            </a:r>
            <a:r>
              <a:rPr sz="3200" spc="-5" dirty="0">
                <a:latin typeface="Calibri"/>
                <a:cs typeface="Calibri"/>
              </a:rPr>
              <a:t>jejího </a:t>
            </a:r>
            <a:r>
              <a:rPr sz="3200" spc="-705" dirty="0">
                <a:latin typeface="Calibri"/>
                <a:cs typeface="Calibri"/>
              </a:rPr>
              <a:t> </a:t>
            </a:r>
            <a:r>
              <a:rPr sz="3200" spc="-5" dirty="0">
                <a:latin typeface="Calibri"/>
                <a:cs typeface="Calibri"/>
              </a:rPr>
              <a:t>jednání</a:t>
            </a:r>
            <a:endParaRPr sz="3200" dirty="0">
              <a:latin typeface="Calibri"/>
              <a:cs typeface="Calibri"/>
            </a:endParaRPr>
          </a:p>
          <a:p>
            <a:pPr marL="355600" indent="-343535">
              <a:spcBef>
                <a:spcPts val="330"/>
              </a:spcBef>
              <a:buFont typeface="Arial"/>
              <a:buChar char="•"/>
              <a:tabLst>
                <a:tab pos="355600" algn="l"/>
                <a:tab pos="356235" algn="l"/>
              </a:tabLst>
            </a:pPr>
            <a:r>
              <a:rPr sz="3200" spc="-10" dirty="0">
                <a:latin typeface="Calibri"/>
                <a:cs typeface="Calibri"/>
              </a:rPr>
              <a:t>přecitlivělost</a:t>
            </a:r>
            <a:r>
              <a:rPr sz="3200" spc="-25" dirty="0">
                <a:latin typeface="Calibri"/>
                <a:cs typeface="Calibri"/>
              </a:rPr>
              <a:t> </a:t>
            </a:r>
            <a:r>
              <a:rPr sz="3200" spc="-5" dirty="0">
                <a:latin typeface="Calibri"/>
                <a:cs typeface="Calibri"/>
              </a:rPr>
              <a:t>na</a:t>
            </a:r>
            <a:r>
              <a:rPr sz="3200" spc="-10" dirty="0">
                <a:latin typeface="Calibri"/>
                <a:cs typeface="Calibri"/>
              </a:rPr>
              <a:t> </a:t>
            </a:r>
            <a:r>
              <a:rPr sz="3200" spc="-15" dirty="0">
                <a:latin typeface="Calibri"/>
                <a:cs typeface="Calibri"/>
              </a:rPr>
              <a:t>někoho/něco</a:t>
            </a:r>
            <a:endParaRPr sz="3200" dirty="0">
              <a:latin typeface="Calibri"/>
              <a:cs typeface="Calibri"/>
            </a:endParaRPr>
          </a:p>
        </p:txBody>
      </p:sp>
    </p:spTree>
    <p:extLst>
      <p:ext uri="{BB962C8B-B14F-4D97-AF65-F5344CB8AC3E}">
        <p14:creationId xmlns:p14="http://schemas.microsoft.com/office/powerpoint/2010/main" val="1035245801"/>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36915" y="152097"/>
            <a:ext cx="9065622" cy="443070"/>
          </a:xfrm>
          <a:prstGeom prst="rect">
            <a:avLst/>
          </a:prstGeom>
        </p:spPr>
        <p:txBody>
          <a:bodyPr vert="horz" wrap="square" lIns="0" tIns="12065" rIns="0" bIns="0" rtlCol="0" anchor="ctr">
            <a:spAutoFit/>
          </a:bodyPr>
          <a:lstStyle/>
          <a:p>
            <a:pPr marL="12700" algn="ctr">
              <a:lnSpc>
                <a:spcPct val="100000"/>
              </a:lnSpc>
              <a:spcBef>
                <a:spcPts val="95"/>
              </a:spcBef>
            </a:pPr>
            <a:r>
              <a:rPr sz="2800" b="1" spc="-10" dirty="0"/>
              <a:t>Průběh agresivního</a:t>
            </a:r>
            <a:r>
              <a:rPr sz="2800" b="1" spc="10" dirty="0"/>
              <a:t> </a:t>
            </a:r>
            <a:r>
              <a:rPr sz="2800" b="1" spc="-10" dirty="0"/>
              <a:t>jednání</a:t>
            </a:r>
          </a:p>
        </p:txBody>
      </p:sp>
      <p:sp>
        <p:nvSpPr>
          <p:cNvPr id="3" name="object 3"/>
          <p:cNvSpPr txBox="1"/>
          <p:nvPr/>
        </p:nvSpPr>
        <p:spPr>
          <a:xfrm>
            <a:off x="1982561" y="373632"/>
            <a:ext cx="7974330" cy="5800090"/>
          </a:xfrm>
          <a:prstGeom prst="rect">
            <a:avLst/>
          </a:prstGeom>
        </p:spPr>
        <p:txBody>
          <a:bodyPr vert="horz" wrap="square" lIns="0" tIns="168910" rIns="0" bIns="0" rtlCol="0">
            <a:spAutoFit/>
          </a:bodyPr>
          <a:lstStyle/>
          <a:p>
            <a:pPr marL="890905">
              <a:spcBef>
                <a:spcPts val="1330"/>
              </a:spcBef>
            </a:pPr>
            <a:r>
              <a:rPr sz="2000" spc="-5" dirty="0">
                <a:latin typeface="Calibri"/>
                <a:cs typeface="Calibri"/>
              </a:rPr>
              <a:t>Eskalace</a:t>
            </a:r>
            <a:r>
              <a:rPr sz="2000" spc="10" dirty="0">
                <a:latin typeface="Calibri"/>
                <a:cs typeface="Calibri"/>
              </a:rPr>
              <a:t> </a:t>
            </a:r>
            <a:r>
              <a:rPr sz="2000" dirty="0">
                <a:latin typeface="Calibri"/>
                <a:cs typeface="Calibri"/>
              </a:rPr>
              <a:t>– </a:t>
            </a:r>
            <a:r>
              <a:rPr sz="2000" spc="-5" dirty="0">
                <a:latin typeface="Calibri"/>
                <a:cs typeface="Calibri"/>
              </a:rPr>
              <a:t>stupňování.</a:t>
            </a:r>
            <a:r>
              <a:rPr sz="2000" spc="-25" dirty="0">
                <a:latin typeface="Calibri"/>
                <a:cs typeface="Calibri"/>
              </a:rPr>
              <a:t> </a:t>
            </a:r>
            <a:r>
              <a:rPr sz="2000" spc="-20" dirty="0">
                <a:latin typeface="Calibri"/>
                <a:cs typeface="Calibri"/>
              </a:rPr>
              <a:t>Každá</a:t>
            </a:r>
            <a:r>
              <a:rPr sz="2000" spc="-5" dirty="0">
                <a:latin typeface="Calibri"/>
                <a:cs typeface="Calibri"/>
              </a:rPr>
              <a:t> </a:t>
            </a:r>
            <a:r>
              <a:rPr sz="2000" spc="-25" dirty="0">
                <a:latin typeface="Calibri"/>
                <a:cs typeface="Calibri"/>
              </a:rPr>
              <a:t>fáze</a:t>
            </a:r>
            <a:r>
              <a:rPr sz="2000" spc="-10" dirty="0">
                <a:latin typeface="Calibri"/>
                <a:cs typeface="Calibri"/>
              </a:rPr>
              <a:t> </a:t>
            </a:r>
            <a:r>
              <a:rPr sz="2000" dirty="0">
                <a:latin typeface="Calibri"/>
                <a:cs typeface="Calibri"/>
              </a:rPr>
              <a:t>má</a:t>
            </a:r>
            <a:r>
              <a:rPr sz="2000" spc="5" dirty="0">
                <a:latin typeface="Calibri"/>
                <a:cs typeface="Calibri"/>
              </a:rPr>
              <a:t> </a:t>
            </a:r>
            <a:r>
              <a:rPr sz="2000" spc="-10" dirty="0">
                <a:latin typeface="Calibri"/>
                <a:cs typeface="Calibri"/>
              </a:rPr>
              <a:t>formu</a:t>
            </a:r>
            <a:r>
              <a:rPr sz="2000" spc="-20" dirty="0">
                <a:latin typeface="Calibri"/>
                <a:cs typeface="Calibri"/>
              </a:rPr>
              <a:t> </a:t>
            </a:r>
            <a:r>
              <a:rPr sz="2000" spc="-10" dirty="0">
                <a:latin typeface="Calibri"/>
                <a:cs typeface="Calibri"/>
              </a:rPr>
              <a:t>různých</a:t>
            </a:r>
            <a:r>
              <a:rPr sz="2000" spc="-25" dirty="0">
                <a:latin typeface="Calibri"/>
                <a:cs typeface="Calibri"/>
              </a:rPr>
              <a:t> </a:t>
            </a:r>
            <a:r>
              <a:rPr sz="2000" spc="-10" dirty="0">
                <a:latin typeface="Calibri"/>
                <a:cs typeface="Calibri"/>
              </a:rPr>
              <a:t>projevů.</a:t>
            </a:r>
            <a:endParaRPr sz="2000" dirty="0">
              <a:latin typeface="Calibri"/>
              <a:cs typeface="Calibri"/>
            </a:endParaRPr>
          </a:p>
          <a:p>
            <a:pPr marL="12700">
              <a:lnSpc>
                <a:spcPts val="3080"/>
              </a:lnSpc>
              <a:spcBef>
                <a:spcPts val="1650"/>
              </a:spcBef>
            </a:pPr>
            <a:r>
              <a:rPr sz="2700" b="1" dirty="0">
                <a:solidFill>
                  <a:srgbClr val="006FC0"/>
                </a:solidFill>
                <a:latin typeface="Calibri"/>
                <a:cs typeface="Calibri"/>
              </a:rPr>
              <a:t>2.</a:t>
            </a:r>
            <a:r>
              <a:rPr sz="2700" b="1" spc="5" dirty="0">
                <a:solidFill>
                  <a:srgbClr val="006FC0"/>
                </a:solidFill>
                <a:latin typeface="Calibri"/>
                <a:cs typeface="Calibri"/>
              </a:rPr>
              <a:t> </a:t>
            </a:r>
            <a:r>
              <a:rPr sz="2700" b="1" spc="-15" dirty="0">
                <a:solidFill>
                  <a:srgbClr val="006FC0"/>
                </a:solidFill>
                <a:latin typeface="Calibri"/>
                <a:cs typeface="Calibri"/>
              </a:rPr>
              <a:t>Vystupňování</a:t>
            </a:r>
            <a:r>
              <a:rPr sz="2700" b="1" spc="-5" dirty="0">
                <a:solidFill>
                  <a:srgbClr val="006FC0"/>
                </a:solidFill>
                <a:latin typeface="Calibri"/>
                <a:cs typeface="Calibri"/>
              </a:rPr>
              <a:t> </a:t>
            </a:r>
            <a:r>
              <a:rPr sz="2700" b="1" spc="-15" dirty="0">
                <a:solidFill>
                  <a:srgbClr val="006FC0"/>
                </a:solidFill>
                <a:latin typeface="Calibri"/>
                <a:cs typeface="Calibri"/>
              </a:rPr>
              <a:t>násilných</a:t>
            </a:r>
            <a:r>
              <a:rPr sz="2700" b="1" spc="-5" dirty="0">
                <a:solidFill>
                  <a:srgbClr val="006FC0"/>
                </a:solidFill>
                <a:latin typeface="Calibri"/>
                <a:cs typeface="Calibri"/>
              </a:rPr>
              <a:t> </a:t>
            </a:r>
            <a:r>
              <a:rPr sz="2700" b="1" spc="-10" dirty="0">
                <a:solidFill>
                  <a:srgbClr val="006FC0"/>
                </a:solidFill>
                <a:latin typeface="Calibri"/>
                <a:cs typeface="Calibri"/>
              </a:rPr>
              <a:t>projevů</a:t>
            </a:r>
            <a:r>
              <a:rPr sz="2700" b="1" spc="10" dirty="0">
                <a:solidFill>
                  <a:srgbClr val="006FC0"/>
                </a:solidFill>
                <a:latin typeface="Calibri"/>
                <a:cs typeface="Calibri"/>
              </a:rPr>
              <a:t> </a:t>
            </a:r>
            <a:r>
              <a:rPr sz="2700" b="1" spc="-5" dirty="0">
                <a:latin typeface="Calibri"/>
                <a:cs typeface="Calibri"/>
              </a:rPr>
              <a:t>-</a:t>
            </a:r>
            <a:r>
              <a:rPr sz="2700" spc="-5" dirty="0">
                <a:latin typeface="Calibri"/>
                <a:cs typeface="Calibri"/>
              </a:rPr>
              <a:t>verbální</a:t>
            </a:r>
            <a:r>
              <a:rPr sz="2700" spc="5" dirty="0">
                <a:latin typeface="Calibri"/>
                <a:cs typeface="Calibri"/>
              </a:rPr>
              <a:t> </a:t>
            </a:r>
            <a:r>
              <a:rPr sz="2700" dirty="0">
                <a:latin typeface="Calibri"/>
                <a:cs typeface="Calibri"/>
              </a:rPr>
              <a:t>a</a:t>
            </a:r>
            <a:r>
              <a:rPr sz="2700" spc="-5" dirty="0">
                <a:latin typeface="Calibri"/>
                <a:cs typeface="Calibri"/>
              </a:rPr>
              <a:t> </a:t>
            </a:r>
            <a:r>
              <a:rPr sz="2700" spc="-10" dirty="0">
                <a:latin typeface="Calibri"/>
                <a:cs typeface="Calibri"/>
              </a:rPr>
              <a:t>neverbální</a:t>
            </a:r>
            <a:endParaRPr sz="2700" dirty="0">
              <a:latin typeface="Calibri"/>
              <a:cs typeface="Calibri"/>
            </a:endParaRPr>
          </a:p>
          <a:p>
            <a:pPr marL="12700">
              <a:lnSpc>
                <a:spcPts val="3080"/>
              </a:lnSpc>
            </a:pPr>
            <a:r>
              <a:rPr sz="2700" spc="-35" dirty="0">
                <a:latin typeface="Calibri"/>
                <a:cs typeface="Calibri"/>
              </a:rPr>
              <a:t>projevy.</a:t>
            </a:r>
            <a:endParaRPr sz="2700" dirty="0">
              <a:latin typeface="Calibri"/>
              <a:cs typeface="Calibri"/>
            </a:endParaRPr>
          </a:p>
          <a:p>
            <a:pPr marL="355600" marR="153035" indent="-343535">
              <a:lnSpc>
                <a:spcPct val="90000"/>
              </a:lnSpc>
              <a:spcBef>
                <a:spcPts val="650"/>
              </a:spcBef>
              <a:buFont typeface="Arial"/>
              <a:buChar char="•"/>
              <a:tabLst>
                <a:tab pos="355600" algn="l"/>
                <a:tab pos="356235" algn="l"/>
              </a:tabLst>
            </a:pPr>
            <a:r>
              <a:rPr sz="2700" spc="-5" dirty="0">
                <a:latin typeface="Calibri"/>
                <a:cs typeface="Calibri"/>
              </a:rPr>
              <a:t>Klient působí </a:t>
            </a:r>
            <a:r>
              <a:rPr sz="2700" spc="-10" dirty="0">
                <a:latin typeface="Calibri"/>
                <a:cs typeface="Calibri"/>
              </a:rPr>
              <a:t>nervózně </a:t>
            </a:r>
            <a:r>
              <a:rPr sz="2700" dirty="0">
                <a:latin typeface="Calibri"/>
                <a:cs typeface="Calibri"/>
              </a:rPr>
              <a:t>a </a:t>
            </a:r>
            <a:r>
              <a:rPr sz="2700" spc="-5" dirty="0">
                <a:latin typeface="Calibri"/>
                <a:cs typeface="Calibri"/>
              </a:rPr>
              <a:t>je </a:t>
            </a:r>
            <a:r>
              <a:rPr sz="2700" spc="-20" dirty="0">
                <a:latin typeface="Calibri"/>
                <a:cs typeface="Calibri"/>
              </a:rPr>
              <a:t>rozrušený; </a:t>
            </a:r>
            <a:r>
              <a:rPr sz="2700" spc="-5" dirty="0">
                <a:latin typeface="Calibri"/>
                <a:cs typeface="Calibri"/>
              </a:rPr>
              <a:t>výhrůžně nebo </a:t>
            </a:r>
            <a:r>
              <a:rPr sz="2700" spc="-600" dirty="0">
                <a:latin typeface="Calibri"/>
                <a:cs typeface="Calibri"/>
              </a:rPr>
              <a:t> </a:t>
            </a:r>
            <a:r>
              <a:rPr sz="2700" spc="-5" dirty="0">
                <a:latin typeface="Calibri"/>
                <a:cs typeface="Calibri"/>
              </a:rPr>
              <a:t>nápadně </a:t>
            </a:r>
            <a:r>
              <a:rPr sz="2700" spc="-15" dirty="0">
                <a:latin typeface="Calibri"/>
                <a:cs typeface="Calibri"/>
              </a:rPr>
              <a:t>gestikuluje, podupává, </a:t>
            </a:r>
            <a:r>
              <a:rPr sz="2700" spc="-5" dirty="0">
                <a:latin typeface="Calibri"/>
                <a:cs typeface="Calibri"/>
              </a:rPr>
              <a:t>naznačuje </a:t>
            </a:r>
            <a:r>
              <a:rPr sz="2700" spc="-20" dirty="0">
                <a:latin typeface="Calibri"/>
                <a:cs typeface="Calibri"/>
              </a:rPr>
              <a:t>kopnutí, </a:t>
            </a:r>
            <a:r>
              <a:rPr sz="2700" spc="-15" dirty="0">
                <a:latin typeface="Calibri"/>
                <a:cs typeface="Calibri"/>
              </a:rPr>
              <a:t> dívá </a:t>
            </a:r>
            <a:r>
              <a:rPr sz="2700" spc="-5" dirty="0">
                <a:latin typeface="Calibri"/>
                <a:cs typeface="Calibri"/>
              </a:rPr>
              <a:t>se </a:t>
            </a:r>
            <a:r>
              <a:rPr sz="2700" spc="-10" dirty="0">
                <a:latin typeface="Calibri"/>
                <a:cs typeface="Calibri"/>
              </a:rPr>
              <a:t>upřeně </a:t>
            </a:r>
            <a:r>
              <a:rPr sz="2700" spc="-5" dirty="0">
                <a:latin typeface="Calibri"/>
                <a:cs typeface="Calibri"/>
              </a:rPr>
              <a:t>do očí, bouchá nebo </a:t>
            </a:r>
            <a:r>
              <a:rPr sz="2700" spc="-30" dirty="0">
                <a:latin typeface="Calibri"/>
                <a:cs typeface="Calibri"/>
              </a:rPr>
              <a:t>kope </a:t>
            </a:r>
            <a:r>
              <a:rPr sz="2700" spc="-5" dirty="0">
                <a:latin typeface="Calibri"/>
                <a:cs typeface="Calibri"/>
              </a:rPr>
              <a:t>do </a:t>
            </a:r>
            <a:r>
              <a:rPr sz="2700" spc="-15" dirty="0">
                <a:latin typeface="Calibri"/>
                <a:cs typeface="Calibri"/>
              </a:rPr>
              <a:t>zařízení </a:t>
            </a:r>
            <a:r>
              <a:rPr sz="2700" spc="-10" dirty="0">
                <a:latin typeface="Calibri"/>
                <a:cs typeface="Calibri"/>
              </a:rPr>
              <a:t> místnosti,</a:t>
            </a:r>
            <a:r>
              <a:rPr sz="2700" spc="-5" dirty="0">
                <a:latin typeface="Calibri"/>
                <a:cs typeface="Calibri"/>
              </a:rPr>
              <a:t> </a:t>
            </a:r>
            <a:r>
              <a:rPr sz="2700" spc="-25" dirty="0">
                <a:latin typeface="Calibri"/>
                <a:cs typeface="Calibri"/>
              </a:rPr>
              <a:t>práská</a:t>
            </a:r>
            <a:r>
              <a:rPr sz="2700" spc="-10" dirty="0">
                <a:latin typeface="Calibri"/>
                <a:cs typeface="Calibri"/>
              </a:rPr>
              <a:t> </a:t>
            </a:r>
            <a:r>
              <a:rPr sz="2700" spc="-5" dirty="0">
                <a:latin typeface="Calibri"/>
                <a:cs typeface="Calibri"/>
              </a:rPr>
              <a:t>dveřmi,</a:t>
            </a:r>
            <a:r>
              <a:rPr sz="2700" spc="-15" dirty="0">
                <a:latin typeface="Calibri"/>
                <a:cs typeface="Calibri"/>
              </a:rPr>
              <a:t> </a:t>
            </a:r>
            <a:r>
              <a:rPr sz="2700" spc="-20" dirty="0">
                <a:latin typeface="Calibri"/>
                <a:cs typeface="Calibri"/>
              </a:rPr>
              <a:t>svírá</a:t>
            </a:r>
            <a:r>
              <a:rPr sz="2700" spc="-10" dirty="0">
                <a:latin typeface="Calibri"/>
                <a:cs typeface="Calibri"/>
              </a:rPr>
              <a:t> pěsti;</a:t>
            </a:r>
            <a:r>
              <a:rPr sz="2700" dirty="0">
                <a:latin typeface="Calibri"/>
                <a:cs typeface="Calibri"/>
              </a:rPr>
              <a:t> </a:t>
            </a:r>
            <a:r>
              <a:rPr sz="2700" spc="-5" dirty="0">
                <a:latin typeface="Calibri"/>
                <a:cs typeface="Calibri"/>
              </a:rPr>
              <a:t>vědomě nebo </a:t>
            </a:r>
            <a:r>
              <a:rPr sz="2700" dirty="0">
                <a:latin typeface="Calibri"/>
                <a:cs typeface="Calibri"/>
              </a:rPr>
              <a:t> </a:t>
            </a:r>
            <a:r>
              <a:rPr sz="2700" spc="-10" dirty="0">
                <a:latin typeface="Calibri"/>
                <a:cs typeface="Calibri"/>
              </a:rPr>
              <a:t>nevědomě </a:t>
            </a:r>
            <a:r>
              <a:rPr sz="2700" spc="-15" dirty="0">
                <a:latin typeface="Calibri"/>
                <a:cs typeface="Calibri"/>
              </a:rPr>
              <a:t>ukazuje zatnutou </a:t>
            </a:r>
            <a:r>
              <a:rPr sz="2700" spc="-10" dirty="0">
                <a:latin typeface="Calibri"/>
                <a:cs typeface="Calibri"/>
              </a:rPr>
              <a:t>pěst; </a:t>
            </a:r>
            <a:r>
              <a:rPr sz="2700" spc="-5" dirty="0">
                <a:latin typeface="Calibri"/>
                <a:cs typeface="Calibri"/>
              </a:rPr>
              <a:t>působí </a:t>
            </a:r>
            <a:r>
              <a:rPr sz="2700" spc="-30" dirty="0">
                <a:latin typeface="Calibri"/>
                <a:cs typeface="Calibri"/>
              </a:rPr>
              <a:t>jako </a:t>
            </a:r>
            <a:r>
              <a:rPr sz="2700" spc="-5" dirty="0">
                <a:latin typeface="Calibri"/>
                <a:cs typeface="Calibri"/>
              </a:rPr>
              <a:t>napjatý </a:t>
            </a:r>
            <a:r>
              <a:rPr sz="2700" spc="-600" dirty="0">
                <a:latin typeface="Calibri"/>
                <a:cs typeface="Calibri"/>
              </a:rPr>
              <a:t> </a:t>
            </a:r>
            <a:r>
              <a:rPr sz="2700" spc="-5" dirty="0">
                <a:latin typeface="Calibri"/>
                <a:cs typeface="Calibri"/>
              </a:rPr>
              <a:t>člověk, jen </a:t>
            </a:r>
            <a:r>
              <a:rPr sz="2700" dirty="0">
                <a:latin typeface="Calibri"/>
                <a:cs typeface="Calibri"/>
              </a:rPr>
              <a:t>vybouchnout, </a:t>
            </a:r>
            <a:r>
              <a:rPr sz="2700" spc="-10" dirty="0">
                <a:latin typeface="Calibri"/>
                <a:cs typeface="Calibri"/>
              </a:rPr>
              <a:t>tvář </a:t>
            </a:r>
            <a:r>
              <a:rPr sz="2700" spc="-5" dirty="0">
                <a:latin typeface="Calibri"/>
                <a:cs typeface="Calibri"/>
              </a:rPr>
              <a:t>je </a:t>
            </a:r>
            <a:r>
              <a:rPr sz="2700" spc="-15" dirty="0">
                <a:latin typeface="Calibri"/>
                <a:cs typeface="Calibri"/>
              </a:rPr>
              <a:t>napjatá, </a:t>
            </a:r>
            <a:r>
              <a:rPr sz="2700" spc="-5" dirty="0">
                <a:latin typeface="Calibri"/>
                <a:cs typeface="Calibri"/>
              </a:rPr>
              <a:t>objevuje se </a:t>
            </a:r>
            <a:r>
              <a:rPr sz="2700" dirty="0">
                <a:latin typeface="Calibri"/>
                <a:cs typeface="Calibri"/>
              </a:rPr>
              <a:t> </a:t>
            </a:r>
            <a:r>
              <a:rPr sz="2700" spc="-5" dirty="0">
                <a:latin typeface="Calibri"/>
                <a:cs typeface="Calibri"/>
              </a:rPr>
              <a:t>agresivní</a:t>
            </a:r>
            <a:r>
              <a:rPr sz="2700" spc="-15" dirty="0">
                <a:latin typeface="Calibri"/>
                <a:cs typeface="Calibri"/>
              </a:rPr>
              <a:t> </a:t>
            </a:r>
            <a:r>
              <a:rPr sz="2700" spc="-5" dirty="0">
                <a:latin typeface="Calibri"/>
                <a:cs typeface="Calibri"/>
              </a:rPr>
              <a:t>úšklebek,</a:t>
            </a:r>
            <a:r>
              <a:rPr sz="2700" spc="-25" dirty="0">
                <a:latin typeface="Calibri"/>
                <a:cs typeface="Calibri"/>
              </a:rPr>
              <a:t> </a:t>
            </a:r>
            <a:r>
              <a:rPr sz="2700" spc="-10" dirty="0">
                <a:latin typeface="Calibri"/>
                <a:cs typeface="Calibri"/>
              </a:rPr>
              <a:t>nervózně</a:t>
            </a:r>
            <a:endParaRPr sz="2700" dirty="0">
              <a:latin typeface="Calibri"/>
              <a:cs typeface="Calibri"/>
            </a:endParaRPr>
          </a:p>
          <a:p>
            <a:pPr marL="355600" marR="262255" indent="-343535">
              <a:lnSpc>
                <a:spcPts val="2920"/>
              </a:lnSpc>
              <a:spcBef>
                <a:spcPts val="690"/>
              </a:spcBef>
              <a:buFont typeface="Arial"/>
              <a:buChar char="•"/>
              <a:tabLst>
                <a:tab pos="355600" algn="l"/>
                <a:tab pos="356235" algn="l"/>
              </a:tabLst>
            </a:pPr>
            <a:r>
              <a:rPr sz="2700" spc="-20" dirty="0">
                <a:latin typeface="Calibri"/>
                <a:cs typeface="Calibri"/>
              </a:rPr>
              <a:t>pomrkává,</a:t>
            </a:r>
            <a:r>
              <a:rPr sz="2700" spc="-25" dirty="0">
                <a:latin typeface="Calibri"/>
                <a:cs typeface="Calibri"/>
              </a:rPr>
              <a:t> </a:t>
            </a:r>
            <a:r>
              <a:rPr sz="2700" spc="-5" dirty="0">
                <a:latin typeface="Calibri"/>
                <a:cs typeface="Calibri"/>
              </a:rPr>
              <a:t>objevují</a:t>
            </a:r>
            <a:r>
              <a:rPr sz="2700" spc="-20" dirty="0">
                <a:latin typeface="Calibri"/>
                <a:cs typeface="Calibri"/>
              </a:rPr>
              <a:t> </a:t>
            </a:r>
            <a:r>
              <a:rPr sz="2700" spc="-5" dirty="0">
                <a:latin typeface="Calibri"/>
                <a:cs typeface="Calibri"/>
              </a:rPr>
              <a:t>se</a:t>
            </a:r>
            <a:r>
              <a:rPr sz="2700" spc="-20" dirty="0">
                <a:latin typeface="Calibri"/>
                <a:cs typeface="Calibri"/>
              </a:rPr>
              <a:t> </a:t>
            </a:r>
            <a:r>
              <a:rPr sz="2700" spc="-40" dirty="0">
                <a:latin typeface="Calibri"/>
                <a:cs typeface="Calibri"/>
              </a:rPr>
              <a:t>tiky,</a:t>
            </a:r>
            <a:r>
              <a:rPr sz="2700" spc="5" dirty="0">
                <a:latin typeface="Calibri"/>
                <a:cs typeface="Calibri"/>
              </a:rPr>
              <a:t> </a:t>
            </a:r>
            <a:r>
              <a:rPr sz="2700" dirty="0">
                <a:latin typeface="Calibri"/>
                <a:cs typeface="Calibri"/>
              </a:rPr>
              <a:t>má</a:t>
            </a:r>
            <a:r>
              <a:rPr sz="2700" spc="-10" dirty="0">
                <a:latin typeface="Calibri"/>
                <a:cs typeface="Calibri"/>
              </a:rPr>
              <a:t> semknuté</a:t>
            </a:r>
            <a:r>
              <a:rPr sz="2700" spc="-25" dirty="0">
                <a:latin typeface="Calibri"/>
                <a:cs typeface="Calibri"/>
              </a:rPr>
              <a:t> </a:t>
            </a:r>
            <a:r>
              <a:rPr sz="2700" spc="-55" dirty="0">
                <a:latin typeface="Calibri"/>
                <a:cs typeface="Calibri"/>
              </a:rPr>
              <a:t>rty,</a:t>
            </a:r>
            <a:r>
              <a:rPr sz="2700" spc="-5" dirty="0">
                <a:latin typeface="Calibri"/>
                <a:cs typeface="Calibri"/>
              </a:rPr>
              <a:t> objevují </a:t>
            </a:r>
            <a:r>
              <a:rPr sz="2700" spc="-595" dirty="0">
                <a:latin typeface="Calibri"/>
                <a:cs typeface="Calibri"/>
              </a:rPr>
              <a:t> </a:t>
            </a:r>
            <a:r>
              <a:rPr sz="2700" spc="-5" dirty="0">
                <a:latin typeface="Calibri"/>
                <a:cs typeface="Calibri"/>
              </a:rPr>
              <a:t>se</a:t>
            </a:r>
            <a:r>
              <a:rPr sz="2700" spc="-20" dirty="0">
                <a:latin typeface="Calibri"/>
                <a:cs typeface="Calibri"/>
              </a:rPr>
              <a:t> </a:t>
            </a:r>
            <a:r>
              <a:rPr sz="2700" spc="-25" dirty="0">
                <a:latin typeface="Calibri"/>
                <a:cs typeface="Calibri"/>
              </a:rPr>
              <a:t>gesta</a:t>
            </a:r>
            <a:r>
              <a:rPr sz="2700" spc="-5" dirty="0">
                <a:latin typeface="Calibri"/>
                <a:cs typeface="Calibri"/>
              </a:rPr>
              <a:t> připomínající</a:t>
            </a:r>
            <a:endParaRPr sz="2700" dirty="0">
              <a:latin typeface="Calibri"/>
              <a:cs typeface="Calibri"/>
            </a:endParaRPr>
          </a:p>
          <a:p>
            <a:pPr marL="355600" marR="375920" indent="-343535">
              <a:lnSpc>
                <a:spcPts val="2920"/>
              </a:lnSpc>
              <a:spcBef>
                <a:spcPts val="640"/>
              </a:spcBef>
              <a:buFont typeface="Arial"/>
              <a:buChar char="•"/>
              <a:tabLst>
                <a:tab pos="355600" algn="l"/>
                <a:tab pos="356235" algn="l"/>
              </a:tabLst>
            </a:pPr>
            <a:r>
              <a:rPr sz="2700" spc="-5" dirty="0">
                <a:latin typeface="Calibri"/>
                <a:cs typeface="Calibri"/>
              </a:rPr>
              <a:t>bití, </a:t>
            </a:r>
            <a:r>
              <a:rPr sz="2700" spc="-10" dirty="0">
                <a:latin typeface="Calibri"/>
                <a:cs typeface="Calibri"/>
              </a:rPr>
              <a:t>začíná </a:t>
            </a:r>
            <a:r>
              <a:rPr sz="2700" spc="-5" dirty="0">
                <a:latin typeface="Calibri"/>
                <a:cs typeface="Calibri"/>
              </a:rPr>
              <a:t>do nás </a:t>
            </a:r>
            <a:r>
              <a:rPr sz="2700" spc="-20" dirty="0">
                <a:latin typeface="Calibri"/>
                <a:cs typeface="Calibri"/>
              </a:rPr>
              <a:t>strkat; </a:t>
            </a:r>
            <a:r>
              <a:rPr sz="2700" spc="-10" dirty="0">
                <a:latin typeface="Calibri"/>
                <a:cs typeface="Calibri"/>
              </a:rPr>
              <a:t>chová </a:t>
            </a:r>
            <a:r>
              <a:rPr sz="2700" spc="-5" dirty="0">
                <a:latin typeface="Calibri"/>
                <a:cs typeface="Calibri"/>
              </a:rPr>
              <a:t>se jinak </a:t>
            </a:r>
            <a:r>
              <a:rPr sz="2700" spc="-15" dirty="0">
                <a:latin typeface="Calibri"/>
                <a:cs typeface="Calibri"/>
              </a:rPr>
              <a:t>než </a:t>
            </a:r>
            <a:r>
              <a:rPr sz="2700" spc="-5" dirty="0">
                <a:latin typeface="Calibri"/>
                <a:cs typeface="Calibri"/>
              </a:rPr>
              <a:t>obvykle, </a:t>
            </a:r>
            <a:r>
              <a:rPr sz="2700" spc="-600" dirty="0">
                <a:latin typeface="Calibri"/>
                <a:cs typeface="Calibri"/>
              </a:rPr>
              <a:t> </a:t>
            </a:r>
            <a:r>
              <a:rPr sz="2700" spc="-5" dirty="0">
                <a:latin typeface="Calibri"/>
                <a:cs typeface="Calibri"/>
              </a:rPr>
              <a:t>intuice</a:t>
            </a:r>
            <a:r>
              <a:rPr sz="2700" spc="-25" dirty="0">
                <a:latin typeface="Calibri"/>
                <a:cs typeface="Calibri"/>
              </a:rPr>
              <a:t> </a:t>
            </a:r>
            <a:r>
              <a:rPr sz="2700" spc="-5" dirty="0">
                <a:latin typeface="Calibri"/>
                <a:cs typeface="Calibri"/>
              </a:rPr>
              <a:t>nám naznačuje,</a:t>
            </a:r>
            <a:r>
              <a:rPr sz="2700" spc="-45" dirty="0">
                <a:latin typeface="Calibri"/>
                <a:cs typeface="Calibri"/>
              </a:rPr>
              <a:t> </a:t>
            </a:r>
            <a:r>
              <a:rPr sz="2700" spc="-30" dirty="0">
                <a:latin typeface="Calibri"/>
                <a:cs typeface="Calibri"/>
              </a:rPr>
              <a:t>že</a:t>
            </a:r>
            <a:r>
              <a:rPr sz="2700" spc="-15" dirty="0">
                <a:latin typeface="Calibri"/>
                <a:cs typeface="Calibri"/>
              </a:rPr>
              <a:t> </a:t>
            </a:r>
            <a:r>
              <a:rPr sz="2700" spc="-25" dirty="0">
                <a:latin typeface="Calibri"/>
                <a:cs typeface="Calibri"/>
              </a:rPr>
              <a:t>hrozí</a:t>
            </a:r>
            <a:r>
              <a:rPr sz="2700" spc="-5" dirty="0">
                <a:latin typeface="Calibri"/>
                <a:cs typeface="Calibri"/>
              </a:rPr>
              <a:t> </a:t>
            </a:r>
            <a:r>
              <a:rPr sz="2700" spc="-10" dirty="0">
                <a:latin typeface="Calibri"/>
                <a:cs typeface="Calibri"/>
              </a:rPr>
              <a:t>nebezpečí.</a:t>
            </a:r>
            <a:endParaRPr sz="2700" dirty="0">
              <a:latin typeface="Calibri"/>
              <a:cs typeface="Calibri"/>
            </a:endParaRPr>
          </a:p>
        </p:txBody>
      </p:sp>
    </p:spTree>
    <p:extLst>
      <p:ext uri="{BB962C8B-B14F-4D97-AF65-F5344CB8AC3E}">
        <p14:creationId xmlns:p14="http://schemas.microsoft.com/office/powerpoint/2010/main" val="1020707867"/>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38652" y="147574"/>
            <a:ext cx="6314440" cy="763905"/>
          </a:xfrm>
          <a:prstGeom prst="rect">
            <a:avLst/>
          </a:prstGeom>
        </p:spPr>
        <p:txBody>
          <a:bodyPr vert="horz" wrap="square" lIns="0" tIns="12065" rIns="0" bIns="0" rtlCol="0">
            <a:spAutoFit/>
          </a:bodyPr>
          <a:lstStyle/>
          <a:p>
            <a:pPr algn="ctr">
              <a:spcBef>
                <a:spcPts val="95"/>
              </a:spcBef>
            </a:pPr>
            <a:r>
              <a:rPr sz="2800" b="1" spc="-10" dirty="0">
                <a:latin typeface="Calibri"/>
                <a:cs typeface="Calibri"/>
              </a:rPr>
              <a:t>Průběh</a:t>
            </a:r>
            <a:r>
              <a:rPr sz="2800" b="1" spc="-5" dirty="0">
                <a:latin typeface="Calibri"/>
                <a:cs typeface="Calibri"/>
              </a:rPr>
              <a:t> </a:t>
            </a:r>
            <a:r>
              <a:rPr sz="2800" b="1" spc="-10" dirty="0">
                <a:latin typeface="Calibri"/>
                <a:cs typeface="Calibri"/>
              </a:rPr>
              <a:t>agresivního</a:t>
            </a:r>
            <a:r>
              <a:rPr sz="2800" b="1" spc="15" dirty="0">
                <a:latin typeface="Calibri"/>
                <a:cs typeface="Calibri"/>
              </a:rPr>
              <a:t> </a:t>
            </a:r>
            <a:r>
              <a:rPr sz="2800" b="1" spc="-10" dirty="0">
                <a:latin typeface="Calibri"/>
                <a:cs typeface="Calibri"/>
              </a:rPr>
              <a:t>jednání</a:t>
            </a:r>
            <a:endParaRPr sz="2800">
              <a:latin typeface="Calibri"/>
              <a:cs typeface="Calibri"/>
            </a:endParaRPr>
          </a:p>
          <a:p>
            <a:pPr algn="ctr">
              <a:spcBef>
                <a:spcPts val="55"/>
              </a:spcBef>
            </a:pPr>
            <a:r>
              <a:rPr sz="2000" spc="-5" dirty="0">
                <a:latin typeface="Calibri"/>
                <a:cs typeface="Calibri"/>
              </a:rPr>
              <a:t>Eskalace</a:t>
            </a:r>
            <a:r>
              <a:rPr sz="2000" spc="10" dirty="0">
                <a:latin typeface="Calibri"/>
                <a:cs typeface="Calibri"/>
              </a:rPr>
              <a:t> </a:t>
            </a:r>
            <a:r>
              <a:rPr sz="2000" dirty="0">
                <a:latin typeface="Calibri"/>
                <a:cs typeface="Calibri"/>
              </a:rPr>
              <a:t>– </a:t>
            </a:r>
            <a:r>
              <a:rPr sz="2000" spc="-5" dirty="0">
                <a:latin typeface="Calibri"/>
                <a:cs typeface="Calibri"/>
              </a:rPr>
              <a:t>stupňování.</a:t>
            </a:r>
            <a:r>
              <a:rPr sz="2000" spc="-25" dirty="0">
                <a:latin typeface="Calibri"/>
                <a:cs typeface="Calibri"/>
              </a:rPr>
              <a:t> </a:t>
            </a:r>
            <a:r>
              <a:rPr sz="2000" spc="-20" dirty="0">
                <a:latin typeface="Calibri"/>
                <a:cs typeface="Calibri"/>
              </a:rPr>
              <a:t>Každá</a:t>
            </a:r>
            <a:r>
              <a:rPr sz="2000" spc="-5" dirty="0">
                <a:latin typeface="Calibri"/>
                <a:cs typeface="Calibri"/>
              </a:rPr>
              <a:t> </a:t>
            </a:r>
            <a:r>
              <a:rPr sz="2000" spc="-25" dirty="0">
                <a:latin typeface="Calibri"/>
                <a:cs typeface="Calibri"/>
              </a:rPr>
              <a:t>fáze</a:t>
            </a:r>
            <a:r>
              <a:rPr sz="2000" spc="-10" dirty="0">
                <a:latin typeface="Calibri"/>
                <a:cs typeface="Calibri"/>
              </a:rPr>
              <a:t> </a:t>
            </a:r>
            <a:r>
              <a:rPr sz="2000" dirty="0">
                <a:latin typeface="Calibri"/>
                <a:cs typeface="Calibri"/>
              </a:rPr>
              <a:t>má</a:t>
            </a:r>
            <a:r>
              <a:rPr sz="2000" spc="5" dirty="0">
                <a:latin typeface="Calibri"/>
                <a:cs typeface="Calibri"/>
              </a:rPr>
              <a:t> </a:t>
            </a:r>
            <a:r>
              <a:rPr sz="2000" spc="-10" dirty="0">
                <a:latin typeface="Calibri"/>
                <a:cs typeface="Calibri"/>
              </a:rPr>
              <a:t>formu</a:t>
            </a:r>
            <a:r>
              <a:rPr sz="2000" spc="-20" dirty="0">
                <a:latin typeface="Calibri"/>
                <a:cs typeface="Calibri"/>
              </a:rPr>
              <a:t> </a:t>
            </a:r>
            <a:r>
              <a:rPr sz="2000" spc="-10" dirty="0">
                <a:latin typeface="Calibri"/>
                <a:cs typeface="Calibri"/>
              </a:rPr>
              <a:t>různých</a:t>
            </a:r>
            <a:r>
              <a:rPr sz="2000" spc="-25" dirty="0">
                <a:latin typeface="Calibri"/>
                <a:cs typeface="Calibri"/>
              </a:rPr>
              <a:t> </a:t>
            </a:r>
            <a:r>
              <a:rPr sz="2000" spc="-10" dirty="0">
                <a:latin typeface="Calibri"/>
                <a:cs typeface="Calibri"/>
              </a:rPr>
              <a:t>projevů.</a:t>
            </a:r>
            <a:endParaRPr sz="2000">
              <a:latin typeface="Calibri"/>
              <a:cs typeface="Calibri"/>
            </a:endParaRPr>
          </a:p>
        </p:txBody>
      </p:sp>
      <p:sp>
        <p:nvSpPr>
          <p:cNvPr id="3" name="object 3"/>
          <p:cNvSpPr txBox="1"/>
          <p:nvPr/>
        </p:nvSpPr>
        <p:spPr>
          <a:xfrm>
            <a:off x="2059940" y="1034454"/>
            <a:ext cx="7811134" cy="4416425"/>
          </a:xfrm>
          <a:prstGeom prst="rect">
            <a:avLst/>
          </a:prstGeom>
        </p:spPr>
        <p:txBody>
          <a:bodyPr vert="horz" wrap="square" lIns="0" tIns="110489" rIns="0" bIns="0" rtlCol="0">
            <a:spAutoFit/>
          </a:bodyPr>
          <a:lstStyle/>
          <a:p>
            <a:pPr marL="12700">
              <a:spcBef>
                <a:spcPts val="869"/>
              </a:spcBef>
            </a:pPr>
            <a:r>
              <a:rPr sz="3200" b="1" dirty="0">
                <a:solidFill>
                  <a:srgbClr val="006FC0"/>
                </a:solidFill>
                <a:latin typeface="Calibri"/>
                <a:cs typeface="Calibri"/>
              </a:rPr>
              <a:t>3.</a:t>
            </a:r>
            <a:r>
              <a:rPr sz="3200" b="1" spc="-25" dirty="0">
                <a:solidFill>
                  <a:srgbClr val="006FC0"/>
                </a:solidFill>
                <a:latin typeface="Calibri"/>
                <a:cs typeface="Calibri"/>
              </a:rPr>
              <a:t> </a:t>
            </a:r>
            <a:r>
              <a:rPr sz="3200" b="1" spc="-20" dirty="0">
                <a:solidFill>
                  <a:srgbClr val="006FC0"/>
                </a:solidFill>
                <a:latin typeface="Calibri"/>
                <a:cs typeface="Calibri"/>
              </a:rPr>
              <a:t>Krize</a:t>
            </a:r>
            <a:r>
              <a:rPr sz="3200" b="1" spc="-25" dirty="0">
                <a:solidFill>
                  <a:srgbClr val="006FC0"/>
                </a:solidFill>
                <a:latin typeface="Calibri"/>
                <a:cs typeface="Calibri"/>
              </a:rPr>
              <a:t> </a:t>
            </a:r>
            <a:r>
              <a:rPr sz="3200" b="1" dirty="0">
                <a:solidFill>
                  <a:srgbClr val="006FC0"/>
                </a:solidFill>
                <a:latin typeface="Calibri"/>
                <a:cs typeface="Calibri"/>
              </a:rPr>
              <a:t>–</a:t>
            </a:r>
            <a:r>
              <a:rPr sz="3200" b="1" spc="-10" dirty="0">
                <a:solidFill>
                  <a:srgbClr val="006FC0"/>
                </a:solidFill>
                <a:latin typeface="Calibri"/>
                <a:cs typeface="Calibri"/>
              </a:rPr>
              <a:t> vrchol</a:t>
            </a:r>
            <a:r>
              <a:rPr sz="3200" b="1" spc="-30" dirty="0">
                <a:solidFill>
                  <a:srgbClr val="006FC0"/>
                </a:solidFill>
                <a:latin typeface="Calibri"/>
                <a:cs typeface="Calibri"/>
              </a:rPr>
              <a:t> </a:t>
            </a:r>
            <a:r>
              <a:rPr sz="3200" b="1" spc="-5" dirty="0">
                <a:solidFill>
                  <a:srgbClr val="006FC0"/>
                </a:solidFill>
                <a:latin typeface="Calibri"/>
                <a:cs typeface="Calibri"/>
              </a:rPr>
              <a:t>agrese</a:t>
            </a:r>
            <a:endParaRPr sz="3200">
              <a:latin typeface="Calibri"/>
              <a:cs typeface="Calibri"/>
            </a:endParaRPr>
          </a:p>
          <a:p>
            <a:pPr marL="355600" indent="-343535">
              <a:spcBef>
                <a:spcPts val="770"/>
              </a:spcBef>
              <a:buFont typeface="Arial"/>
              <a:buChar char="•"/>
              <a:tabLst>
                <a:tab pos="355600" algn="l"/>
                <a:tab pos="356235" algn="l"/>
              </a:tabLst>
            </a:pPr>
            <a:r>
              <a:rPr sz="3200" spc="-15" dirty="0">
                <a:latin typeface="Calibri"/>
                <a:cs typeface="Calibri"/>
              </a:rPr>
              <a:t>Střet</a:t>
            </a:r>
            <a:r>
              <a:rPr sz="3200" spc="-5" dirty="0">
                <a:latin typeface="Calibri"/>
                <a:cs typeface="Calibri"/>
              </a:rPr>
              <a:t> </a:t>
            </a:r>
            <a:r>
              <a:rPr sz="3200" dirty="0">
                <a:latin typeface="Calibri"/>
                <a:cs typeface="Calibri"/>
              </a:rPr>
              <a:t>s</a:t>
            </a:r>
            <a:r>
              <a:rPr sz="3200" spc="-20" dirty="0">
                <a:latin typeface="Calibri"/>
                <a:cs typeface="Calibri"/>
              </a:rPr>
              <a:t> </a:t>
            </a:r>
            <a:r>
              <a:rPr sz="3200" spc="-10" dirty="0">
                <a:latin typeface="Calibri"/>
                <a:cs typeface="Calibri"/>
              </a:rPr>
              <a:t>klientem...</a:t>
            </a:r>
            <a:r>
              <a:rPr sz="3200" spc="15" dirty="0">
                <a:latin typeface="Calibri"/>
                <a:cs typeface="Calibri"/>
              </a:rPr>
              <a:t> </a:t>
            </a:r>
            <a:r>
              <a:rPr sz="3200" dirty="0">
                <a:latin typeface="Calibri"/>
                <a:cs typeface="Calibri"/>
              </a:rPr>
              <a:t>Následky</a:t>
            </a:r>
            <a:r>
              <a:rPr sz="3200" spc="-5" dirty="0">
                <a:latin typeface="Calibri"/>
                <a:cs typeface="Calibri"/>
              </a:rPr>
              <a:t> jsou</a:t>
            </a:r>
            <a:r>
              <a:rPr sz="3200" spc="-10" dirty="0">
                <a:latin typeface="Calibri"/>
                <a:cs typeface="Calibri"/>
              </a:rPr>
              <a:t> </a:t>
            </a:r>
            <a:r>
              <a:rPr sz="3200" spc="-20" dirty="0">
                <a:latin typeface="Calibri"/>
                <a:cs typeface="Calibri"/>
              </a:rPr>
              <a:t>fyzické,</a:t>
            </a:r>
            <a:endParaRPr sz="3200">
              <a:latin typeface="Calibri"/>
              <a:cs typeface="Calibri"/>
            </a:endParaRPr>
          </a:p>
          <a:p>
            <a:pPr marL="355600" marR="357505"/>
            <a:r>
              <a:rPr sz="3200" spc="-10" dirty="0">
                <a:latin typeface="Calibri"/>
                <a:cs typeface="Calibri"/>
              </a:rPr>
              <a:t>včetně</a:t>
            </a:r>
            <a:r>
              <a:rPr sz="3200" spc="-35" dirty="0">
                <a:latin typeface="Calibri"/>
                <a:cs typeface="Calibri"/>
              </a:rPr>
              <a:t> </a:t>
            </a:r>
            <a:r>
              <a:rPr sz="3200" spc="-10" dirty="0">
                <a:latin typeface="Calibri"/>
                <a:cs typeface="Calibri"/>
              </a:rPr>
              <a:t>materiálních,</a:t>
            </a:r>
            <a:r>
              <a:rPr sz="3200" spc="5" dirty="0">
                <a:latin typeface="Calibri"/>
                <a:cs typeface="Calibri"/>
              </a:rPr>
              <a:t> </a:t>
            </a:r>
            <a:r>
              <a:rPr sz="3200" spc="-5" dirty="0">
                <a:latin typeface="Calibri"/>
                <a:cs typeface="Calibri"/>
              </a:rPr>
              <a:t>neopomenutelné</a:t>
            </a:r>
            <a:r>
              <a:rPr sz="3200" spc="5" dirty="0">
                <a:latin typeface="Calibri"/>
                <a:cs typeface="Calibri"/>
              </a:rPr>
              <a:t> </a:t>
            </a:r>
            <a:r>
              <a:rPr sz="3200" spc="-5" dirty="0">
                <a:latin typeface="Calibri"/>
                <a:cs typeface="Calibri"/>
              </a:rPr>
              <a:t>jsou </a:t>
            </a:r>
            <a:r>
              <a:rPr sz="3200" spc="-710" dirty="0">
                <a:latin typeface="Calibri"/>
                <a:cs typeface="Calibri"/>
              </a:rPr>
              <a:t> </a:t>
            </a:r>
            <a:r>
              <a:rPr sz="3200" spc="-25" dirty="0">
                <a:latin typeface="Calibri"/>
                <a:cs typeface="Calibri"/>
              </a:rPr>
              <a:t>psychické</a:t>
            </a:r>
            <a:r>
              <a:rPr sz="3200" spc="-5" dirty="0">
                <a:latin typeface="Calibri"/>
                <a:cs typeface="Calibri"/>
              </a:rPr>
              <a:t> </a:t>
            </a:r>
            <a:r>
              <a:rPr sz="3200" spc="-20" dirty="0">
                <a:latin typeface="Calibri"/>
                <a:cs typeface="Calibri"/>
              </a:rPr>
              <a:t>újmy</a:t>
            </a:r>
            <a:r>
              <a:rPr sz="3200" spc="-5" dirty="0">
                <a:latin typeface="Calibri"/>
                <a:cs typeface="Calibri"/>
              </a:rPr>
              <a:t> </a:t>
            </a:r>
            <a:r>
              <a:rPr sz="3200" dirty="0">
                <a:latin typeface="Calibri"/>
                <a:cs typeface="Calibri"/>
              </a:rPr>
              <a:t>u </a:t>
            </a:r>
            <a:r>
              <a:rPr sz="3200" spc="-5" dirty="0">
                <a:latin typeface="Calibri"/>
                <a:cs typeface="Calibri"/>
              </a:rPr>
              <a:t>všech</a:t>
            </a:r>
            <a:r>
              <a:rPr sz="3200" dirty="0">
                <a:latin typeface="Calibri"/>
                <a:cs typeface="Calibri"/>
              </a:rPr>
              <a:t> </a:t>
            </a:r>
            <a:r>
              <a:rPr sz="3200" spc="-15" dirty="0">
                <a:latin typeface="Calibri"/>
                <a:cs typeface="Calibri"/>
              </a:rPr>
              <a:t>zúčastněných.</a:t>
            </a:r>
            <a:endParaRPr sz="3200">
              <a:latin typeface="Calibri"/>
              <a:cs typeface="Calibri"/>
            </a:endParaRPr>
          </a:p>
          <a:p>
            <a:pPr>
              <a:spcBef>
                <a:spcPts val="10"/>
              </a:spcBef>
            </a:pPr>
            <a:endParaRPr sz="4400">
              <a:latin typeface="Calibri"/>
              <a:cs typeface="Calibri"/>
            </a:endParaRPr>
          </a:p>
          <a:p>
            <a:pPr marL="12700"/>
            <a:r>
              <a:rPr sz="3200" b="1" dirty="0">
                <a:latin typeface="Calibri"/>
                <a:cs typeface="Calibri"/>
              </a:rPr>
              <a:t>4.</a:t>
            </a:r>
            <a:r>
              <a:rPr sz="3200" b="1" spc="-45" dirty="0">
                <a:latin typeface="Calibri"/>
                <a:cs typeface="Calibri"/>
              </a:rPr>
              <a:t> </a:t>
            </a:r>
            <a:r>
              <a:rPr sz="3200" b="1" dirty="0">
                <a:latin typeface="Calibri"/>
                <a:cs typeface="Calibri"/>
              </a:rPr>
              <a:t>Uklidnění.</a:t>
            </a:r>
            <a:endParaRPr sz="3200">
              <a:latin typeface="Calibri"/>
              <a:cs typeface="Calibri"/>
            </a:endParaRPr>
          </a:p>
          <a:p>
            <a:pPr marL="355600" marR="5080" indent="-343535">
              <a:spcBef>
                <a:spcPts val="770"/>
              </a:spcBef>
              <a:buFont typeface="Arial"/>
              <a:buChar char="•"/>
              <a:tabLst>
                <a:tab pos="355600" algn="l"/>
                <a:tab pos="356235" algn="l"/>
              </a:tabLst>
            </a:pPr>
            <a:r>
              <a:rPr sz="3200" spc="-5" dirty="0">
                <a:latin typeface="Calibri"/>
                <a:cs typeface="Calibri"/>
              </a:rPr>
              <a:t>Dochází</a:t>
            </a:r>
            <a:r>
              <a:rPr sz="3200" dirty="0">
                <a:latin typeface="Calibri"/>
                <a:cs typeface="Calibri"/>
              </a:rPr>
              <a:t> k</a:t>
            </a:r>
            <a:r>
              <a:rPr sz="3200" spc="-10" dirty="0">
                <a:latin typeface="Calibri"/>
                <a:cs typeface="Calibri"/>
              </a:rPr>
              <a:t> </a:t>
            </a:r>
            <a:r>
              <a:rPr sz="3200" spc="-15" dirty="0">
                <a:latin typeface="Calibri"/>
                <a:cs typeface="Calibri"/>
              </a:rPr>
              <a:t>biologickému</a:t>
            </a:r>
            <a:r>
              <a:rPr sz="3200" spc="10" dirty="0">
                <a:latin typeface="Calibri"/>
                <a:cs typeface="Calibri"/>
              </a:rPr>
              <a:t> </a:t>
            </a:r>
            <a:r>
              <a:rPr sz="3200" dirty="0">
                <a:latin typeface="Calibri"/>
                <a:cs typeface="Calibri"/>
              </a:rPr>
              <a:t>vybití</a:t>
            </a:r>
            <a:r>
              <a:rPr sz="3200" spc="15" dirty="0">
                <a:latin typeface="Calibri"/>
                <a:cs typeface="Calibri"/>
              </a:rPr>
              <a:t> </a:t>
            </a:r>
            <a:r>
              <a:rPr sz="3200" spc="-5" dirty="0">
                <a:latin typeface="Calibri"/>
                <a:cs typeface="Calibri"/>
              </a:rPr>
              <a:t>agrese</a:t>
            </a:r>
            <a:r>
              <a:rPr sz="3200" spc="-35" dirty="0">
                <a:latin typeface="Calibri"/>
                <a:cs typeface="Calibri"/>
              </a:rPr>
              <a:t> </a:t>
            </a:r>
            <a:r>
              <a:rPr sz="3200" dirty="0">
                <a:latin typeface="Calibri"/>
                <a:cs typeface="Calibri"/>
              </a:rPr>
              <a:t>a tím</a:t>
            </a:r>
            <a:r>
              <a:rPr sz="3200" spc="10" dirty="0">
                <a:latin typeface="Calibri"/>
                <a:cs typeface="Calibri"/>
              </a:rPr>
              <a:t> </a:t>
            </a:r>
            <a:r>
              <a:rPr sz="3200" dirty="0">
                <a:latin typeface="Calibri"/>
                <a:cs typeface="Calibri"/>
              </a:rPr>
              <a:t>i k </a:t>
            </a:r>
            <a:r>
              <a:rPr sz="3200" spc="-710" dirty="0">
                <a:latin typeface="Calibri"/>
                <a:cs typeface="Calibri"/>
              </a:rPr>
              <a:t> </a:t>
            </a:r>
            <a:r>
              <a:rPr sz="3200" spc="-10" dirty="0">
                <a:latin typeface="Calibri"/>
                <a:cs typeface="Calibri"/>
              </a:rPr>
              <a:t>uvolnění.</a:t>
            </a:r>
            <a:endParaRPr sz="3200">
              <a:latin typeface="Calibri"/>
              <a:cs typeface="Calibri"/>
            </a:endParaRPr>
          </a:p>
        </p:txBody>
      </p:sp>
    </p:spTree>
    <p:extLst>
      <p:ext uri="{BB962C8B-B14F-4D97-AF65-F5344CB8AC3E}">
        <p14:creationId xmlns:p14="http://schemas.microsoft.com/office/powerpoint/2010/main" val="3899762180"/>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66795" y="152098"/>
            <a:ext cx="4056379" cy="443070"/>
          </a:xfrm>
          <a:prstGeom prst="rect">
            <a:avLst/>
          </a:prstGeom>
        </p:spPr>
        <p:txBody>
          <a:bodyPr vert="horz" wrap="square" lIns="0" tIns="12065" rIns="0" bIns="0" rtlCol="0" anchor="ctr">
            <a:spAutoFit/>
          </a:bodyPr>
          <a:lstStyle/>
          <a:p>
            <a:pPr marL="12700">
              <a:lnSpc>
                <a:spcPct val="100000"/>
              </a:lnSpc>
              <a:spcBef>
                <a:spcPts val="95"/>
              </a:spcBef>
            </a:pPr>
            <a:r>
              <a:rPr sz="2800" b="1" spc="-10" dirty="0"/>
              <a:t>Průběh agresivního</a:t>
            </a:r>
            <a:r>
              <a:rPr sz="2800" b="1" spc="10" dirty="0"/>
              <a:t> </a:t>
            </a:r>
            <a:r>
              <a:rPr sz="2800" b="1" spc="-10" dirty="0"/>
              <a:t>jednání</a:t>
            </a:r>
          </a:p>
        </p:txBody>
      </p:sp>
      <p:sp>
        <p:nvSpPr>
          <p:cNvPr id="3" name="object 3"/>
          <p:cNvSpPr txBox="1"/>
          <p:nvPr/>
        </p:nvSpPr>
        <p:spPr>
          <a:xfrm>
            <a:off x="2059940" y="402930"/>
            <a:ext cx="7938770" cy="5934075"/>
          </a:xfrm>
          <a:prstGeom prst="rect">
            <a:avLst/>
          </a:prstGeom>
        </p:spPr>
        <p:txBody>
          <a:bodyPr vert="horz" wrap="square" lIns="0" tIns="190500" rIns="0" bIns="0" rtlCol="0">
            <a:spAutoFit/>
          </a:bodyPr>
          <a:lstStyle/>
          <a:p>
            <a:pPr marL="890905">
              <a:spcBef>
                <a:spcPts val="1500"/>
              </a:spcBef>
            </a:pPr>
            <a:r>
              <a:rPr sz="2000" spc="-5" dirty="0">
                <a:latin typeface="Calibri"/>
                <a:cs typeface="Calibri"/>
              </a:rPr>
              <a:t>Eskalace</a:t>
            </a:r>
            <a:r>
              <a:rPr sz="2000" spc="10" dirty="0">
                <a:latin typeface="Calibri"/>
                <a:cs typeface="Calibri"/>
              </a:rPr>
              <a:t> </a:t>
            </a:r>
            <a:r>
              <a:rPr sz="2000" dirty="0">
                <a:latin typeface="Calibri"/>
                <a:cs typeface="Calibri"/>
              </a:rPr>
              <a:t>– </a:t>
            </a:r>
            <a:r>
              <a:rPr sz="2000" spc="-5" dirty="0">
                <a:latin typeface="Calibri"/>
                <a:cs typeface="Calibri"/>
              </a:rPr>
              <a:t>stupňování.</a:t>
            </a:r>
            <a:r>
              <a:rPr sz="2000" spc="-25" dirty="0">
                <a:latin typeface="Calibri"/>
                <a:cs typeface="Calibri"/>
              </a:rPr>
              <a:t> </a:t>
            </a:r>
            <a:r>
              <a:rPr sz="2000" spc="-20" dirty="0">
                <a:latin typeface="Calibri"/>
                <a:cs typeface="Calibri"/>
              </a:rPr>
              <a:t>Každá</a:t>
            </a:r>
            <a:r>
              <a:rPr sz="2000" spc="-5" dirty="0">
                <a:latin typeface="Calibri"/>
                <a:cs typeface="Calibri"/>
              </a:rPr>
              <a:t> </a:t>
            </a:r>
            <a:r>
              <a:rPr sz="2000" spc="-25" dirty="0">
                <a:latin typeface="Calibri"/>
                <a:cs typeface="Calibri"/>
              </a:rPr>
              <a:t>fáze</a:t>
            </a:r>
            <a:r>
              <a:rPr sz="2000" spc="-10" dirty="0">
                <a:latin typeface="Calibri"/>
                <a:cs typeface="Calibri"/>
              </a:rPr>
              <a:t> </a:t>
            </a:r>
            <a:r>
              <a:rPr sz="2000" dirty="0">
                <a:latin typeface="Calibri"/>
                <a:cs typeface="Calibri"/>
              </a:rPr>
              <a:t>má</a:t>
            </a:r>
            <a:r>
              <a:rPr sz="2000" spc="5" dirty="0">
                <a:latin typeface="Calibri"/>
                <a:cs typeface="Calibri"/>
              </a:rPr>
              <a:t> </a:t>
            </a:r>
            <a:r>
              <a:rPr sz="2000" spc="-10" dirty="0">
                <a:latin typeface="Calibri"/>
                <a:cs typeface="Calibri"/>
              </a:rPr>
              <a:t>formu</a:t>
            </a:r>
            <a:r>
              <a:rPr sz="2000" spc="-20" dirty="0">
                <a:latin typeface="Calibri"/>
                <a:cs typeface="Calibri"/>
              </a:rPr>
              <a:t> </a:t>
            </a:r>
            <a:r>
              <a:rPr sz="2000" spc="-10" dirty="0">
                <a:latin typeface="Calibri"/>
                <a:cs typeface="Calibri"/>
              </a:rPr>
              <a:t>různých</a:t>
            </a:r>
            <a:r>
              <a:rPr sz="2000" spc="-25" dirty="0">
                <a:latin typeface="Calibri"/>
                <a:cs typeface="Calibri"/>
              </a:rPr>
              <a:t> </a:t>
            </a:r>
            <a:r>
              <a:rPr sz="2000" spc="-10" dirty="0">
                <a:latin typeface="Calibri"/>
                <a:cs typeface="Calibri"/>
              </a:rPr>
              <a:t>projevů.</a:t>
            </a:r>
            <a:endParaRPr sz="2000" dirty="0">
              <a:latin typeface="Calibri"/>
              <a:cs typeface="Calibri"/>
            </a:endParaRPr>
          </a:p>
          <a:p>
            <a:pPr marL="12700">
              <a:spcBef>
                <a:spcPts val="1530"/>
              </a:spcBef>
            </a:pPr>
            <a:r>
              <a:rPr sz="2200" b="1" spc="-5" dirty="0">
                <a:solidFill>
                  <a:srgbClr val="006FC0"/>
                </a:solidFill>
                <a:latin typeface="Calibri"/>
                <a:cs typeface="Calibri"/>
              </a:rPr>
              <a:t>5.</a:t>
            </a:r>
            <a:r>
              <a:rPr sz="2200" b="1" spc="-25" dirty="0">
                <a:solidFill>
                  <a:srgbClr val="006FC0"/>
                </a:solidFill>
                <a:latin typeface="Calibri"/>
                <a:cs typeface="Calibri"/>
              </a:rPr>
              <a:t> </a:t>
            </a:r>
            <a:r>
              <a:rPr sz="2200" b="1" spc="-15" dirty="0">
                <a:solidFill>
                  <a:srgbClr val="006FC0"/>
                </a:solidFill>
                <a:latin typeface="Calibri"/>
                <a:cs typeface="Calibri"/>
              </a:rPr>
              <a:t>Posktrizová</a:t>
            </a:r>
            <a:r>
              <a:rPr sz="2200" b="1" spc="-5" dirty="0">
                <a:solidFill>
                  <a:srgbClr val="006FC0"/>
                </a:solidFill>
                <a:latin typeface="Calibri"/>
                <a:cs typeface="Calibri"/>
              </a:rPr>
              <a:t> </a:t>
            </a:r>
            <a:r>
              <a:rPr sz="2200" b="1" spc="-10" dirty="0">
                <a:solidFill>
                  <a:srgbClr val="006FC0"/>
                </a:solidFill>
                <a:latin typeface="Calibri"/>
                <a:cs typeface="Calibri"/>
              </a:rPr>
              <a:t>deprese</a:t>
            </a:r>
            <a:endParaRPr sz="2200" dirty="0">
              <a:latin typeface="Calibri"/>
              <a:cs typeface="Calibri"/>
            </a:endParaRPr>
          </a:p>
          <a:p>
            <a:pPr marL="12700" marR="396240">
              <a:lnSpc>
                <a:spcPct val="80100"/>
              </a:lnSpc>
              <a:spcBef>
                <a:spcPts val="525"/>
              </a:spcBef>
            </a:pPr>
            <a:r>
              <a:rPr sz="2200" spc="-10" dirty="0">
                <a:latin typeface="Calibri"/>
                <a:cs typeface="Calibri"/>
              </a:rPr>
              <a:t>Zážitek</a:t>
            </a:r>
            <a:r>
              <a:rPr sz="2200" spc="15" dirty="0">
                <a:latin typeface="Calibri"/>
                <a:cs typeface="Calibri"/>
              </a:rPr>
              <a:t> </a:t>
            </a:r>
            <a:r>
              <a:rPr sz="2200" spc="-10" dirty="0">
                <a:latin typeface="Calibri"/>
                <a:cs typeface="Calibri"/>
              </a:rPr>
              <a:t>spojený</a:t>
            </a:r>
            <a:r>
              <a:rPr sz="2200" spc="5" dirty="0">
                <a:latin typeface="Calibri"/>
                <a:cs typeface="Calibri"/>
              </a:rPr>
              <a:t> </a:t>
            </a:r>
            <a:r>
              <a:rPr sz="2200" spc="-5" dirty="0">
                <a:latin typeface="Calibri"/>
                <a:cs typeface="Calibri"/>
              </a:rPr>
              <a:t>s</a:t>
            </a:r>
            <a:r>
              <a:rPr sz="2200" spc="5" dirty="0">
                <a:latin typeface="Calibri"/>
                <a:cs typeface="Calibri"/>
              </a:rPr>
              <a:t> </a:t>
            </a:r>
            <a:r>
              <a:rPr sz="2200" spc="-10" dirty="0">
                <a:latin typeface="Calibri"/>
                <a:cs typeface="Calibri"/>
              </a:rPr>
              <a:t>napadením,</a:t>
            </a:r>
            <a:r>
              <a:rPr sz="2200" spc="-5" dirty="0">
                <a:latin typeface="Calibri"/>
                <a:cs typeface="Calibri"/>
              </a:rPr>
              <a:t> </a:t>
            </a:r>
            <a:r>
              <a:rPr sz="2200" spc="-10" dirty="0">
                <a:latin typeface="Calibri"/>
                <a:cs typeface="Calibri"/>
              </a:rPr>
              <a:t>tedy</a:t>
            </a:r>
            <a:r>
              <a:rPr sz="2200" spc="15" dirty="0">
                <a:latin typeface="Calibri"/>
                <a:cs typeface="Calibri"/>
              </a:rPr>
              <a:t> </a:t>
            </a:r>
            <a:r>
              <a:rPr sz="2200" spc="-5" dirty="0">
                <a:latin typeface="Calibri"/>
                <a:cs typeface="Calibri"/>
              </a:rPr>
              <a:t>z</a:t>
            </a:r>
            <a:r>
              <a:rPr sz="2200" dirty="0">
                <a:latin typeface="Calibri"/>
                <a:cs typeface="Calibri"/>
              </a:rPr>
              <a:t> </a:t>
            </a:r>
            <a:r>
              <a:rPr sz="2200" spc="-5" dirty="0">
                <a:latin typeface="Calibri"/>
                <a:cs typeface="Calibri"/>
              </a:rPr>
              <a:t>pocitu vlastního</a:t>
            </a:r>
            <a:r>
              <a:rPr sz="2200" spc="-20" dirty="0">
                <a:latin typeface="Calibri"/>
                <a:cs typeface="Calibri"/>
              </a:rPr>
              <a:t> ohrožení,</a:t>
            </a:r>
            <a:r>
              <a:rPr sz="2200" spc="10" dirty="0">
                <a:latin typeface="Calibri"/>
                <a:cs typeface="Calibri"/>
              </a:rPr>
              <a:t> </a:t>
            </a:r>
            <a:r>
              <a:rPr sz="2200" spc="-10" dirty="0">
                <a:latin typeface="Calibri"/>
                <a:cs typeface="Calibri"/>
              </a:rPr>
              <a:t>se </a:t>
            </a:r>
            <a:r>
              <a:rPr sz="2200" spc="-5" dirty="0">
                <a:latin typeface="Calibri"/>
                <a:cs typeface="Calibri"/>
              </a:rPr>
              <a:t> </a:t>
            </a:r>
            <a:r>
              <a:rPr sz="2200" spc="-10" dirty="0">
                <a:latin typeface="Calibri"/>
                <a:cs typeface="Calibri"/>
              </a:rPr>
              <a:t>dotkne</a:t>
            </a:r>
            <a:r>
              <a:rPr sz="2200" spc="15" dirty="0">
                <a:latin typeface="Calibri"/>
                <a:cs typeface="Calibri"/>
              </a:rPr>
              <a:t> </a:t>
            </a:r>
            <a:r>
              <a:rPr sz="2200" spc="-10" dirty="0">
                <a:latin typeface="Calibri"/>
                <a:cs typeface="Calibri"/>
              </a:rPr>
              <a:t>všech</a:t>
            </a:r>
            <a:r>
              <a:rPr sz="2200" spc="5" dirty="0">
                <a:latin typeface="Calibri"/>
                <a:cs typeface="Calibri"/>
              </a:rPr>
              <a:t> </a:t>
            </a:r>
            <a:r>
              <a:rPr sz="2200" spc="-15" dirty="0">
                <a:latin typeface="Calibri"/>
                <a:cs typeface="Calibri"/>
              </a:rPr>
              <a:t>zúčastněných.</a:t>
            </a:r>
            <a:r>
              <a:rPr sz="2200" spc="20" dirty="0">
                <a:latin typeface="Calibri"/>
                <a:cs typeface="Calibri"/>
              </a:rPr>
              <a:t> </a:t>
            </a:r>
            <a:r>
              <a:rPr sz="2200" spc="-20" dirty="0">
                <a:latin typeface="Calibri"/>
                <a:cs typeface="Calibri"/>
              </a:rPr>
              <a:t>Věnujeme</a:t>
            </a:r>
            <a:r>
              <a:rPr sz="2200" spc="35" dirty="0">
                <a:latin typeface="Calibri"/>
                <a:cs typeface="Calibri"/>
              </a:rPr>
              <a:t> </a:t>
            </a:r>
            <a:r>
              <a:rPr sz="2200" spc="-5" dirty="0">
                <a:latin typeface="Calibri"/>
                <a:cs typeface="Calibri"/>
              </a:rPr>
              <a:t>se</a:t>
            </a:r>
            <a:r>
              <a:rPr sz="2200" spc="15" dirty="0">
                <a:latin typeface="Calibri"/>
                <a:cs typeface="Calibri"/>
              </a:rPr>
              <a:t> </a:t>
            </a:r>
            <a:r>
              <a:rPr sz="2200" spc="-15" dirty="0">
                <a:latin typeface="Calibri"/>
                <a:cs typeface="Calibri"/>
              </a:rPr>
              <a:t>nyní</a:t>
            </a:r>
            <a:r>
              <a:rPr sz="2200" spc="10" dirty="0">
                <a:latin typeface="Calibri"/>
                <a:cs typeface="Calibri"/>
              </a:rPr>
              <a:t> </a:t>
            </a:r>
            <a:r>
              <a:rPr sz="2200" spc="-10" dirty="0">
                <a:latin typeface="Calibri"/>
                <a:cs typeface="Calibri"/>
              </a:rPr>
              <a:t>pocitům</a:t>
            </a:r>
            <a:r>
              <a:rPr sz="2200" spc="5" dirty="0">
                <a:latin typeface="Calibri"/>
                <a:cs typeface="Calibri"/>
              </a:rPr>
              <a:t> </a:t>
            </a:r>
            <a:r>
              <a:rPr sz="2200" spc="-15" dirty="0">
                <a:latin typeface="Calibri"/>
                <a:cs typeface="Calibri"/>
              </a:rPr>
              <a:t>pracovníků </a:t>
            </a:r>
            <a:r>
              <a:rPr sz="2200" spc="-484" dirty="0">
                <a:latin typeface="Calibri"/>
                <a:cs typeface="Calibri"/>
              </a:rPr>
              <a:t> </a:t>
            </a:r>
            <a:r>
              <a:rPr sz="2200" spc="-10" dirty="0">
                <a:latin typeface="Calibri"/>
                <a:cs typeface="Calibri"/>
              </a:rPr>
              <a:t>přímé péče.</a:t>
            </a:r>
            <a:endParaRPr sz="2200" dirty="0">
              <a:latin typeface="Calibri"/>
              <a:cs typeface="Calibri"/>
            </a:endParaRPr>
          </a:p>
          <a:p>
            <a:pPr>
              <a:spcBef>
                <a:spcPts val="15"/>
              </a:spcBef>
            </a:pPr>
            <a:endParaRPr sz="2150" dirty="0">
              <a:latin typeface="Calibri"/>
              <a:cs typeface="Calibri"/>
            </a:endParaRPr>
          </a:p>
          <a:p>
            <a:pPr marL="12700"/>
            <a:r>
              <a:rPr sz="2200" spc="-20" dirty="0">
                <a:latin typeface="Calibri"/>
                <a:cs typeface="Calibri"/>
              </a:rPr>
              <a:t>Většinou</a:t>
            </a:r>
            <a:r>
              <a:rPr sz="2200" spc="5" dirty="0">
                <a:latin typeface="Calibri"/>
                <a:cs typeface="Calibri"/>
              </a:rPr>
              <a:t> </a:t>
            </a:r>
            <a:r>
              <a:rPr sz="2200" spc="-15" dirty="0">
                <a:latin typeface="Calibri"/>
                <a:cs typeface="Calibri"/>
              </a:rPr>
              <a:t>zažíváme</a:t>
            </a:r>
            <a:r>
              <a:rPr sz="2200" spc="15" dirty="0">
                <a:latin typeface="Calibri"/>
                <a:cs typeface="Calibri"/>
              </a:rPr>
              <a:t> </a:t>
            </a:r>
            <a:r>
              <a:rPr sz="2200" spc="-5" dirty="0">
                <a:latin typeface="Calibri"/>
                <a:cs typeface="Calibri"/>
              </a:rPr>
              <a:t>oba </a:t>
            </a:r>
            <a:r>
              <a:rPr sz="2200" spc="-10" dirty="0">
                <a:latin typeface="Calibri"/>
                <a:cs typeface="Calibri"/>
              </a:rPr>
              <a:t>póly</a:t>
            </a:r>
            <a:r>
              <a:rPr sz="2200" spc="-5" dirty="0">
                <a:latin typeface="Calibri"/>
                <a:cs typeface="Calibri"/>
              </a:rPr>
              <a:t> </a:t>
            </a:r>
            <a:r>
              <a:rPr sz="2200" spc="-10" dirty="0">
                <a:latin typeface="Calibri"/>
                <a:cs typeface="Calibri"/>
              </a:rPr>
              <a:t>pocitů:</a:t>
            </a:r>
            <a:endParaRPr sz="2200" dirty="0">
              <a:latin typeface="Calibri"/>
              <a:cs typeface="Calibri"/>
            </a:endParaRPr>
          </a:p>
          <a:p>
            <a:pPr marL="355600" indent="-343535">
              <a:buFont typeface="Arial"/>
              <a:buChar char="•"/>
              <a:tabLst>
                <a:tab pos="355600" algn="l"/>
                <a:tab pos="356235" algn="l"/>
              </a:tabLst>
            </a:pPr>
            <a:r>
              <a:rPr sz="2200" spc="-5" dirty="0">
                <a:latin typeface="Calibri"/>
                <a:cs typeface="Calibri"/>
              </a:rPr>
              <a:t>cítíme podporu</a:t>
            </a:r>
            <a:r>
              <a:rPr sz="2200" spc="-30" dirty="0">
                <a:latin typeface="Calibri"/>
                <a:cs typeface="Calibri"/>
              </a:rPr>
              <a:t> </a:t>
            </a:r>
            <a:r>
              <a:rPr sz="2200" spc="-5" dirty="0">
                <a:latin typeface="Calibri"/>
                <a:cs typeface="Calibri"/>
              </a:rPr>
              <a:t>a</a:t>
            </a:r>
            <a:r>
              <a:rPr sz="2200" spc="-10" dirty="0">
                <a:latin typeface="Calibri"/>
                <a:cs typeface="Calibri"/>
              </a:rPr>
              <a:t> </a:t>
            </a:r>
            <a:r>
              <a:rPr sz="2200" spc="-5" dirty="0">
                <a:latin typeface="Calibri"/>
                <a:cs typeface="Calibri"/>
              </a:rPr>
              <a:t>souhlas</a:t>
            </a:r>
            <a:r>
              <a:rPr sz="2200" spc="-25" dirty="0">
                <a:latin typeface="Calibri"/>
                <a:cs typeface="Calibri"/>
              </a:rPr>
              <a:t> </a:t>
            </a:r>
            <a:r>
              <a:rPr sz="2200" spc="-15" dirty="0">
                <a:latin typeface="Calibri"/>
                <a:cs typeface="Calibri"/>
              </a:rPr>
              <a:t>kolegů</a:t>
            </a:r>
            <a:endParaRPr sz="2200" dirty="0">
              <a:latin typeface="Calibri"/>
              <a:cs typeface="Calibri"/>
            </a:endParaRPr>
          </a:p>
          <a:p>
            <a:pPr marL="355600" indent="-343535">
              <a:buFont typeface="Arial"/>
              <a:buChar char="•"/>
              <a:tabLst>
                <a:tab pos="355600" algn="l"/>
                <a:tab pos="356235" algn="l"/>
              </a:tabLst>
            </a:pPr>
            <a:r>
              <a:rPr sz="2200" spc="-5" dirty="0">
                <a:latin typeface="Calibri"/>
                <a:cs typeface="Calibri"/>
              </a:rPr>
              <a:t>cítíme</a:t>
            </a:r>
            <a:r>
              <a:rPr sz="2200" spc="-10" dirty="0">
                <a:latin typeface="Calibri"/>
                <a:cs typeface="Calibri"/>
              </a:rPr>
              <a:t> pochybnosti</a:t>
            </a:r>
            <a:r>
              <a:rPr sz="2200" spc="-30" dirty="0">
                <a:latin typeface="Calibri"/>
                <a:cs typeface="Calibri"/>
              </a:rPr>
              <a:t> </a:t>
            </a:r>
            <a:r>
              <a:rPr sz="2200" spc="-15" dirty="0">
                <a:latin typeface="Calibri"/>
                <a:cs typeface="Calibri"/>
              </a:rPr>
              <a:t>kolegů</a:t>
            </a:r>
            <a:endParaRPr sz="2200" dirty="0">
              <a:latin typeface="Calibri"/>
              <a:cs typeface="Calibri"/>
            </a:endParaRPr>
          </a:p>
          <a:p>
            <a:pPr>
              <a:spcBef>
                <a:spcPts val="40"/>
              </a:spcBef>
              <a:buFont typeface="Arial"/>
              <a:buChar char="•"/>
            </a:pPr>
            <a:endParaRPr sz="2550" dirty="0">
              <a:latin typeface="Calibri"/>
              <a:cs typeface="Calibri"/>
            </a:endParaRPr>
          </a:p>
          <a:p>
            <a:pPr marL="355600" marR="1085215" indent="-343535">
              <a:lnSpc>
                <a:spcPts val="2110"/>
              </a:lnSpc>
              <a:buFont typeface="Arial"/>
              <a:buChar char="•"/>
              <a:tabLst>
                <a:tab pos="355600" algn="l"/>
                <a:tab pos="356235" algn="l"/>
              </a:tabLst>
            </a:pPr>
            <a:r>
              <a:rPr sz="2200" spc="-10" dirty="0">
                <a:latin typeface="Calibri"/>
                <a:cs typeface="Calibri"/>
              </a:rPr>
              <a:t>Situace,</a:t>
            </a:r>
            <a:r>
              <a:rPr sz="2200" spc="10" dirty="0">
                <a:latin typeface="Calibri"/>
                <a:cs typeface="Calibri"/>
              </a:rPr>
              <a:t> </a:t>
            </a:r>
            <a:r>
              <a:rPr sz="2200" spc="-25" dirty="0">
                <a:latin typeface="Calibri"/>
                <a:cs typeface="Calibri"/>
              </a:rPr>
              <a:t>která</a:t>
            </a:r>
            <a:r>
              <a:rPr sz="2200" spc="25" dirty="0">
                <a:latin typeface="Calibri"/>
                <a:cs typeface="Calibri"/>
              </a:rPr>
              <a:t> </a:t>
            </a:r>
            <a:r>
              <a:rPr sz="2200" spc="-5" dirty="0">
                <a:latin typeface="Calibri"/>
                <a:cs typeface="Calibri"/>
              </a:rPr>
              <a:t>vyústila</a:t>
            </a:r>
            <a:r>
              <a:rPr sz="2200" spc="-10" dirty="0">
                <a:latin typeface="Calibri"/>
                <a:cs typeface="Calibri"/>
              </a:rPr>
              <a:t> </a:t>
            </a:r>
            <a:r>
              <a:rPr sz="2200" spc="-5" dirty="0">
                <a:latin typeface="Calibri"/>
                <a:cs typeface="Calibri"/>
              </a:rPr>
              <a:t>v</a:t>
            </a:r>
            <a:r>
              <a:rPr sz="2200" spc="5" dirty="0">
                <a:latin typeface="Calibri"/>
                <a:cs typeface="Calibri"/>
              </a:rPr>
              <a:t> </a:t>
            </a:r>
            <a:r>
              <a:rPr sz="2200" spc="-10" dirty="0">
                <a:latin typeface="Calibri"/>
                <a:cs typeface="Calibri"/>
              </a:rPr>
              <a:t>napadení, </a:t>
            </a:r>
            <a:r>
              <a:rPr sz="2200" spc="-20" dirty="0">
                <a:latin typeface="Calibri"/>
                <a:cs typeface="Calibri"/>
              </a:rPr>
              <a:t>může</a:t>
            </a:r>
            <a:r>
              <a:rPr sz="2200" spc="30" dirty="0">
                <a:latin typeface="Calibri"/>
                <a:cs typeface="Calibri"/>
              </a:rPr>
              <a:t> </a:t>
            </a:r>
            <a:r>
              <a:rPr sz="2200" spc="-5" dirty="0">
                <a:latin typeface="Calibri"/>
                <a:cs typeface="Calibri"/>
              </a:rPr>
              <a:t>být</a:t>
            </a:r>
            <a:r>
              <a:rPr sz="2200" spc="5" dirty="0">
                <a:latin typeface="Calibri"/>
                <a:cs typeface="Calibri"/>
              </a:rPr>
              <a:t> </a:t>
            </a:r>
            <a:r>
              <a:rPr sz="2200" spc="-5" dirty="0">
                <a:latin typeface="Calibri"/>
                <a:cs typeface="Calibri"/>
              </a:rPr>
              <a:t>chápána </a:t>
            </a:r>
            <a:r>
              <a:rPr sz="2200" spc="-25" dirty="0">
                <a:latin typeface="Calibri"/>
                <a:cs typeface="Calibri"/>
              </a:rPr>
              <a:t>jako </a:t>
            </a:r>
            <a:r>
              <a:rPr sz="2200" spc="-484" dirty="0">
                <a:latin typeface="Calibri"/>
                <a:cs typeface="Calibri"/>
              </a:rPr>
              <a:t> </a:t>
            </a:r>
            <a:r>
              <a:rPr sz="2200" spc="-15" dirty="0">
                <a:latin typeface="Calibri"/>
                <a:cs typeface="Calibri"/>
              </a:rPr>
              <a:t>profesionální</a:t>
            </a:r>
            <a:r>
              <a:rPr sz="2200" spc="-20" dirty="0">
                <a:latin typeface="Calibri"/>
                <a:cs typeface="Calibri"/>
              </a:rPr>
              <a:t> </a:t>
            </a:r>
            <a:r>
              <a:rPr sz="2200" spc="-10" dirty="0">
                <a:latin typeface="Calibri"/>
                <a:cs typeface="Calibri"/>
              </a:rPr>
              <a:t>selhání,</a:t>
            </a:r>
            <a:r>
              <a:rPr sz="2200" spc="5" dirty="0">
                <a:latin typeface="Calibri"/>
                <a:cs typeface="Calibri"/>
              </a:rPr>
              <a:t> </a:t>
            </a:r>
            <a:r>
              <a:rPr sz="2200" spc="-15" dirty="0">
                <a:latin typeface="Calibri"/>
                <a:cs typeface="Calibri"/>
              </a:rPr>
              <a:t>nedostatečné</a:t>
            </a:r>
            <a:r>
              <a:rPr sz="2200" spc="20" dirty="0">
                <a:latin typeface="Calibri"/>
                <a:cs typeface="Calibri"/>
              </a:rPr>
              <a:t> </a:t>
            </a:r>
            <a:r>
              <a:rPr sz="2200" spc="-5" dirty="0">
                <a:latin typeface="Calibri"/>
                <a:cs typeface="Calibri"/>
              </a:rPr>
              <a:t>zvládnutí</a:t>
            </a:r>
            <a:r>
              <a:rPr sz="2200" dirty="0">
                <a:latin typeface="Calibri"/>
                <a:cs typeface="Calibri"/>
              </a:rPr>
              <a:t> </a:t>
            </a:r>
            <a:r>
              <a:rPr sz="2200" spc="-10" dirty="0">
                <a:latin typeface="Calibri"/>
                <a:cs typeface="Calibri"/>
              </a:rPr>
              <a:t>situace.</a:t>
            </a:r>
            <a:endParaRPr sz="2200" dirty="0">
              <a:latin typeface="Calibri"/>
              <a:cs typeface="Calibri"/>
            </a:endParaRPr>
          </a:p>
          <a:p>
            <a:pPr>
              <a:lnSpc>
                <a:spcPct val="100000"/>
              </a:lnSpc>
              <a:buFont typeface="Arial"/>
              <a:buChar char="•"/>
            </a:pPr>
            <a:endParaRPr sz="2600" dirty="0">
              <a:latin typeface="Calibri"/>
              <a:cs typeface="Calibri"/>
            </a:endParaRPr>
          </a:p>
          <a:p>
            <a:pPr marL="355600" marR="5080" indent="-343535">
              <a:lnSpc>
                <a:spcPts val="2110"/>
              </a:lnSpc>
              <a:buFont typeface="Arial"/>
              <a:buChar char="•"/>
              <a:tabLst>
                <a:tab pos="355600" algn="l"/>
                <a:tab pos="356235" algn="l"/>
              </a:tabLst>
            </a:pPr>
            <a:r>
              <a:rPr sz="2200" spc="-15" dirty="0">
                <a:latin typeface="Calibri"/>
                <a:cs typeface="Calibri"/>
              </a:rPr>
              <a:t>Rozbíhají</a:t>
            </a:r>
            <a:r>
              <a:rPr sz="2200" dirty="0">
                <a:latin typeface="Calibri"/>
                <a:cs typeface="Calibri"/>
              </a:rPr>
              <a:t> </a:t>
            </a:r>
            <a:r>
              <a:rPr sz="2200" spc="-5" dirty="0">
                <a:latin typeface="Calibri"/>
                <a:cs typeface="Calibri"/>
              </a:rPr>
              <a:t>se</a:t>
            </a:r>
            <a:r>
              <a:rPr sz="2200" spc="10" dirty="0">
                <a:latin typeface="Calibri"/>
                <a:cs typeface="Calibri"/>
              </a:rPr>
              <a:t> </a:t>
            </a:r>
            <a:r>
              <a:rPr sz="2200" spc="-30" dirty="0">
                <a:latin typeface="Calibri"/>
                <a:cs typeface="Calibri"/>
              </a:rPr>
              <a:t>myšlenky,</a:t>
            </a:r>
            <a:r>
              <a:rPr sz="2200" spc="25" dirty="0">
                <a:latin typeface="Calibri"/>
                <a:cs typeface="Calibri"/>
              </a:rPr>
              <a:t> </a:t>
            </a:r>
            <a:r>
              <a:rPr sz="2200" spc="-30" dirty="0">
                <a:latin typeface="Calibri"/>
                <a:cs typeface="Calibri"/>
              </a:rPr>
              <a:t>kdo</a:t>
            </a:r>
            <a:r>
              <a:rPr sz="2200" spc="10" dirty="0">
                <a:latin typeface="Calibri"/>
                <a:cs typeface="Calibri"/>
              </a:rPr>
              <a:t> </a:t>
            </a:r>
            <a:r>
              <a:rPr sz="2200" spc="-5" dirty="0">
                <a:latin typeface="Calibri"/>
                <a:cs typeface="Calibri"/>
              </a:rPr>
              <a:t>je</a:t>
            </a:r>
            <a:r>
              <a:rPr sz="2200" dirty="0">
                <a:latin typeface="Calibri"/>
                <a:cs typeface="Calibri"/>
              </a:rPr>
              <a:t> </a:t>
            </a:r>
            <a:r>
              <a:rPr sz="2200" spc="-10" dirty="0">
                <a:latin typeface="Calibri"/>
                <a:cs typeface="Calibri"/>
              </a:rPr>
              <a:t>obětí</a:t>
            </a:r>
            <a:r>
              <a:rPr sz="2200" dirty="0">
                <a:latin typeface="Calibri"/>
                <a:cs typeface="Calibri"/>
              </a:rPr>
              <a:t> </a:t>
            </a:r>
            <a:r>
              <a:rPr sz="2200" spc="-10" dirty="0">
                <a:latin typeface="Calibri"/>
                <a:cs typeface="Calibri"/>
              </a:rPr>
              <a:t>napadení?</a:t>
            </a:r>
            <a:r>
              <a:rPr sz="2200" dirty="0">
                <a:latin typeface="Calibri"/>
                <a:cs typeface="Calibri"/>
              </a:rPr>
              <a:t> </a:t>
            </a:r>
            <a:r>
              <a:rPr sz="2200" spc="-10" dirty="0">
                <a:latin typeface="Calibri"/>
                <a:cs typeface="Calibri"/>
              </a:rPr>
              <a:t>Člověk,</a:t>
            </a:r>
            <a:r>
              <a:rPr sz="2200" spc="5" dirty="0">
                <a:latin typeface="Calibri"/>
                <a:cs typeface="Calibri"/>
              </a:rPr>
              <a:t> </a:t>
            </a:r>
            <a:r>
              <a:rPr sz="2200" spc="-15" dirty="0">
                <a:latin typeface="Calibri"/>
                <a:cs typeface="Calibri"/>
              </a:rPr>
              <a:t>který</a:t>
            </a:r>
            <a:r>
              <a:rPr sz="2200" spc="20" dirty="0">
                <a:latin typeface="Calibri"/>
                <a:cs typeface="Calibri"/>
              </a:rPr>
              <a:t> </a:t>
            </a:r>
            <a:r>
              <a:rPr sz="2200" spc="-5" dirty="0">
                <a:latin typeface="Calibri"/>
                <a:cs typeface="Calibri"/>
              </a:rPr>
              <a:t>je</a:t>
            </a:r>
            <a:r>
              <a:rPr sz="2200" spc="5" dirty="0">
                <a:latin typeface="Calibri"/>
                <a:cs typeface="Calibri"/>
              </a:rPr>
              <a:t> </a:t>
            </a:r>
            <a:r>
              <a:rPr sz="2200" spc="-5" dirty="0">
                <a:latin typeface="Calibri"/>
                <a:cs typeface="Calibri"/>
              </a:rPr>
              <a:t>málo </a:t>
            </a:r>
            <a:r>
              <a:rPr sz="2200" spc="-480" dirty="0">
                <a:latin typeface="Calibri"/>
                <a:cs typeface="Calibri"/>
              </a:rPr>
              <a:t> </a:t>
            </a:r>
            <a:r>
              <a:rPr sz="2200" spc="-15" dirty="0">
                <a:latin typeface="Calibri"/>
                <a:cs typeface="Calibri"/>
              </a:rPr>
              <a:t>profesionální,</a:t>
            </a:r>
            <a:r>
              <a:rPr sz="2200" spc="-20" dirty="0">
                <a:latin typeface="Calibri"/>
                <a:cs typeface="Calibri"/>
              </a:rPr>
              <a:t> </a:t>
            </a:r>
            <a:r>
              <a:rPr sz="2200" spc="-5" dirty="0">
                <a:latin typeface="Calibri"/>
                <a:cs typeface="Calibri"/>
              </a:rPr>
              <a:t>necitlivý</a:t>
            </a:r>
            <a:r>
              <a:rPr sz="2200" spc="5" dirty="0">
                <a:latin typeface="Calibri"/>
                <a:cs typeface="Calibri"/>
              </a:rPr>
              <a:t> </a:t>
            </a:r>
            <a:r>
              <a:rPr sz="2200" spc="-5" dirty="0">
                <a:latin typeface="Calibri"/>
                <a:cs typeface="Calibri"/>
              </a:rPr>
              <a:t>vůči</a:t>
            </a:r>
            <a:r>
              <a:rPr sz="2200" spc="-15" dirty="0">
                <a:latin typeface="Calibri"/>
                <a:cs typeface="Calibri"/>
              </a:rPr>
              <a:t> </a:t>
            </a:r>
            <a:r>
              <a:rPr sz="2200" spc="-10" dirty="0">
                <a:latin typeface="Calibri"/>
                <a:cs typeface="Calibri"/>
              </a:rPr>
              <a:t>potřebám</a:t>
            </a:r>
            <a:r>
              <a:rPr sz="2200" spc="10" dirty="0">
                <a:latin typeface="Calibri"/>
                <a:cs typeface="Calibri"/>
              </a:rPr>
              <a:t> </a:t>
            </a:r>
            <a:r>
              <a:rPr sz="2200" spc="-15" dirty="0">
                <a:latin typeface="Calibri"/>
                <a:cs typeface="Calibri"/>
              </a:rPr>
              <a:t>uživatele,</a:t>
            </a:r>
            <a:r>
              <a:rPr sz="2200" spc="20" dirty="0">
                <a:latin typeface="Calibri"/>
                <a:cs typeface="Calibri"/>
              </a:rPr>
              <a:t> </a:t>
            </a:r>
            <a:r>
              <a:rPr sz="2200" spc="-5" dirty="0">
                <a:latin typeface="Calibri"/>
                <a:cs typeface="Calibri"/>
              </a:rPr>
              <a:t>popouzí</a:t>
            </a:r>
            <a:r>
              <a:rPr sz="2200" spc="-15" dirty="0">
                <a:latin typeface="Calibri"/>
                <a:cs typeface="Calibri"/>
              </a:rPr>
              <a:t> </a:t>
            </a:r>
            <a:r>
              <a:rPr sz="2200" spc="-10" dirty="0">
                <a:latin typeface="Calibri"/>
                <a:cs typeface="Calibri"/>
              </a:rPr>
              <a:t>svým</a:t>
            </a:r>
            <a:endParaRPr sz="2200" dirty="0">
              <a:latin typeface="Calibri"/>
              <a:cs typeface="Calibri"/>
            </a:endParaRPr>
          </a:p>
          <a:p>
            <a:pPr marL="355600" marR="68580">
              <a:lnSpc>
                <a:spcPct val="80000"/>
              </a:lnSpc>
              <a:spcBef>
                <a:spcPts val="20"/>
              </a:spcBef>
            </a:pPr>
            <a:r>
              <a:rPr sz="2200" spc="-10" dirty="0">
                <a:latin typeface="Calibri"/>
                <a:cs typeface="Calibri"/>
              </a:rPr>
              <a:t>chováním</a:t>
            </a:r>
            <a:r>
              <a:rPr sz="2200" spc="-15" dirty="0">
                <a:latin typeface="Calibri"/>
                <a:cs typeface="Calibri"/>
              </a:rPr>
              <a:t> atd.,</a:t>
            </a:r>
            <a:r>
              <a:rPr sz="2200" spc="-5" dirty="0">
                <a:latin typeface="Calibri"/>
                <a:cs typeface="Calibri"/>
              </a:rPr>
              <a:t> </a:t>
            </a:r>
            <a:r>
              <a:rPr sz="2200" dirty="0">
                <a:latin typeface="Calibri"/>
                <a:cs typeface="Calibri"/>
              </a:rPr>
              <a:t>ale</a:t>
            </a:r>
            <a:r>
              <a:rPr sz="2200" spc="-5" dirty="0">
                <a:latin typeface="Calibri"/>
                <a:cs typeface="Calibri"/>
              </a:rPr>
              <a:t> ne </a:t>
            </a:r>
            <a:r>
              <a:rPr sz="2200" spc="-25" dirty="0">
                <a:latin typeface="Calibri"/>
                <a:cs typeface="Calibri"/>
              </a:rPr>
              <a:t>vždy</a:t>
            </a:r>
            <a:r>
              <a:rPr sz="2200" spc="-5" dirty="0">
                <a:latin typeface="Calibri"/>
                <a:cs typeface="Calibri"/>
              </a:rPr>
              <a:t> </a:t>
            </a:r>
            <a:r>
              <a:rPr sz="2200" dirty="0">
                <a:latin typeface="Calibri"/>
                <a:cs typeface="Calibri"/>
              </a:rPr>
              <a:t>je</a:t>
            </a:r>
            <a:r>
              <a:rPr sz="2200" spc="5" dirty="0">
                <a:latin typeface="Calibri"/>
                <a:cs typeface="Calibri"/>
              </a:rPr>
              <a:t> </a:t>
            </a:r>
            <a:r>
              <a:rPr sz="2200" spc="-15" dirty="0">
                <a:latin typeface="Calibri"/>
                <a:cs typeface="Calibri"/>
              </a:rPr>
              <a:t>to</a:t>
            </a:r>
            <a:r>
              <a:rPr sz="2200" spc="5" dirty="0">
                <a:latin typeface="Calibri"/>
                <a:cs typeface="Calibri"/>
              </a:rPr>
              <a:t> </a:t>
            </a:r>
            <a:r>
              <a:rPr sz="2200" spc="-20" dirty="0">
                <a:latin typeface="Calibri"/>
                <a:cs typeface="Calibri"/>
              </a:rPr>
              <a:t>pravda. </a:t>
            </a:r>
            <a:r>
              <a:rPr sz="2200" spc="-5" dirty="0">
                <a:latin typeface="Calibri"/>
                <a:cs typeface="Calibri"/>
              </a:rPr>
              <a:t>Napaden </a:t>
            </a:r>
            <a:r>
              <a:rPr sz="2200" spc="-20" dirty="0">
                <a:latin typeface="Calibri"/>
                <a:cs typeface="Calibri"/>
              </a:rPr>
              <a:t>může</a:t>
            </a:r>
            <a:r>
              <a:rPr sz="2200" spc="25" dirty="0">
                <a:latin typeface="Calibri"/>
                <a:cs typeface="Calibri"/>
              </a:rPr>
              <a:t> </a:t>
            </a:r>
            <a:r>
              <a:rPr sz="2200" spc="-5" dirty="0">
                <a:latin typeface="Calibri"/>
                <a:cs typeface="Calibri"/>
              </a:rPr>
              <a:t>být i</a:t>
            </a:r>
            <a:r>
              <a:rPr sz="2200" spc="10" dirty="0">
                <a:latin typeface="Calibri"/>
                <a:cs typeface="Calibri"/>
              </a:rPr>
              <a:t> </a:t>
            </a:r>
            <a:r>
              <a:rPr sz="2200" spc="-5" dirty="0">
                <a:latin typeface="Calibri"/>
                <a:cs typeface="Calibri"/>
              </a:rPr>
              <a:t>dobrý </a:t>
            </a:r>
            <a:r>
              <a:rPr sz="2200" spc="-484" dirty="0">
                <a:latin typeface="Calibri"/>
                <a:cs typeface="Calibri"/>
              </a:rPr>
              <a:t> </a:t>
            </a:r>
            <a:r>
              <a:rPr sz="2200" spc="-15" dirty="0">
                <a:latin typeface="Calibri"/>
                <a:cs typeface="Calibri"/>
              </a:rPr>
              <a:t>profesionál.</a:t>
            </a:r>
            <a:r>
              <a:rPr sz="2200" spc="-5" dirty="0">
                <a:latin typeface="Calibri"/>
                <a:cs typeface="Calibri"/>
              </a:rPr>
              <a:t> </a:t>
            </a:r>
            <a:r>
              <a:rPr sz="2200" spc="-10" dirty="0">
                <a:latin typeface="Calibri"/>
                <a:cs typeface="Calibri"/>
              </a:rPr>
              <a:t>Přes</a:t>
            </a:r>
            <a:r>
              <a:rPr sz="2200" spc="5" dirty="0">
                <a:latin typeface="Calibri"/>
                <a:cs typeface="Calibri"/>
              </a:rPr>
              <a:t> </a:t>
            </a:r>
            <a:r>
              <a:rPr sz="2200" spc="-20" dirty="0">
                <a:latin typeface="Calibri"/>
                <a:cs typeface="Calibri"/>
              </a:rPr>
              <a:t>toto</a:t>
            </a:r>
            <a:r>
              <a:rPr sz="2200" spc="5" dirty="0">
                <a:latin typeface="Calibri"/>
                <a:cs typeface="Calibri"/>
              </a:rPr>
              <a:t> </a:t>
            </a:r>
            <a:r>
              <a:rPr sz="2200" spc="-10" dirty="0">
                <a:latin typeface="Calibri"/>
                <a:cs typeface="Calibri"/>
              </a:rPr>
              <a:t>ujištění</a:t>
            </a:r>
            <a:r>
              <a:rPr sz="2200" spc="5" dirty="0">
                <a:latin typeface="Calibri"/>
                <a:cs typeface="Calibri"/>
              </a:rPr>
              <a:t> </a:t>
            </a:r>
            <a:r>
              <a:rPr sz="2200" spc="-5" dirty="0">
                <a:latin typeface="Calibri"/>
                <a:cs typeface="Calibri"/>
              </a:rPr>
              <a:t>mohou</a:t>
            </a:r>
            <a:r>
              <a:rPr sz="2200" spc="5" dirty="0">
                <a:latin typeface="Calibri"/>
                <a:cs typeface="Calibri"/>
              </a:rPr>
              <a:t> </a:t>
            </a:r>
            <a:r>
              <a:rPr sz="2200" spc="-10" dirty="0">
                <a:latin typeface="Calibri"/>
                <a:cs typeface="Calibri"/>
              </a:rPr>
              <a:t>vzniknout</a:t>
            </a:r>
            <a:r>
              <a:rPr sz="2200" dirty="0">
                <a:latin typeface="Calibri"/>
                <a:cs typeface="Calibri"/>
              </a:rPr>
              <a:t> </a:t>
            </a:r>
            <a:r>
              <a:rPr sz="2200" spc="-10" dirty="0">
                <a:latin typeface="Calibri"/>
                <a:cs typeface="Calibri"/>
              </a:rPr>
              <a:t>pocity</a:t>
            </a:r>
            <a:r>
              <a:rPr sz="2200" spc="5" dirty="0">
                <a:latin typeface="Calibri"/>
                <a:cs typeface="Calibri"/>
              </a:rPr>
              <a:t> </a:t>
            </a:r>
            <a:r>
              <a:rPr sz="2200" spc="-15" dirty="0">
                <a:latin typeface="Calibri"/>
                <a:cs typeface="Calibri"/>
              </a:rPr>
              <a:t>viny</a:t>
            </a:r>
            <a:r>
              <a:rPr sz="2200" spc="-10" dirty="0">
                <a:latin typeface="Calibri"/>
                <a:cs typeface="Calibri"/>
              </a:rPr>
              <a:t> </a:t>
            </a:r>
            <a:r>
              <a:rPr sz="2200" spc="-5" dirty="0">
                <a:latin typeface="Calibri"/>
                <a:cs typeface="Calibri"/>
              </a:rPr>
              <a:t>z </a:t>
            </a:r>
            <a:r>
              <a:rPr sz="2200" dirty="0">
                <a:latin typeface="Calibri"/>
                <a:cs typeface="Calibri"/>
              </a:rPr>
              <a:t> </a:t>
            </a:r>
            <a:r>
              <a:rPr sz="2200" spc="-15" dirty="0">
                <a:latin typeface="Calibri"/>
                <a:cs typeface="Calibri"/>
              </a:rPr>
              <a:t>nedostatečně</a:t>
            </a:r>
            <a:r>
              <a:rPr sz="2200" spc="10" dirty="0">
                <a:latin typeface="Calibri"/>
                <a:cs typeface="Calibri"/>
              </a:rPr>
              <a:t> </a:t>
            </a:r>
            <a:r>
              <a:rPr sz="2200" spc="-10" dirty="0">
                <a:latin typeface="Calibri"/>
                <a:cs typeface="Calibri"/>
              </a:rPr>
              <a:t>zvládnuté</a:t>
            </a:r>
            <a:r>
              <a:rPr sz="2200" spc="15" dirty="0">
                <a:latin typeface="Calibri"/>
                <a:cs typeface="Calibri"/>
              </a:rPr>
              <a:t> </a:t>
            </a:r>
            <a:r>
              <a:rPr sz="2200" spc="-10" dirty="0">
                <a:latin typeface="Calibri"/>
                <a:cs typeface="Calibri"/>
              </a:rPr>
              <a:t>situace.</a:t>
            </a:r>
            <a:endParaRPr sz="2200" dirty="0">
              <a:latin typeface="Calibri"/>
              <a:cs typeface="Calibri"/>
            </a:endParaRPr>
          </a:p>
        </p:txBody>
      </p:sp>
    </p:spTree>
    <p:extLst>
      <p:ext uri="{BB962C8B-B14F-4D97-AF65-F5344CB8AC3E}">
        <p14:creationId xmlns:p14="http://schemas.microsoft.com/office/powerpoint/2010/main" val="30464551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Podmínky </a:t>
            </a:r>
            <a:r>
              <a:rPr lang="cs-CZ" b="1" dirty="0" smtClean="0"/>
              <a:t>insolvence</a:t>
            </a:r>
            <a:endParaRPr lang="cs-CZ" dirty="0"/>
          </a:p>
        </p:txBody>
      </p:sp>
      <p:sp>
        <p:nvSpPr>
          <p:cNvPr id="3" name="Zástupný symbol pro obsah 2"/>
          <p:cNvSpPr>
            <a:spLocks noGrp="1"/>
          </p:cNvSpPr>
          <p:nvPr>
            <p:ph idx="1"/>
          </p:nvPr>
        </p:nvSpPr>
        <p:spPr/>
        <p:txBody>
          <a:bodyPr>
            <a:normAutofit/>
          </a:bodyPr>
          <a:lstStyle/>
          <a:p>
            <a:pPr lvl="0"/>
            <a:r>
              <a:rPr lang="cs-CZ" dirty="0"/>
              <a:t>Vstoupit do procesu oddlužení (insolvenci) může jen dlužník v úpadku. </a:t>
            </a:r>
            <a:endParaRPr lang="cs-CZ" dirty="0" smtClean="0"/>
          </a:p>
          <a:p>
            <a:pPr lvl="0"/>
            <a:r>
              <a:rPr lang="cs-CZ" dirty="0" smtClean="0"/>
              <a:t>Musí mít více jak 2 </a:t>
            </a:r>
            <a:r>
              <a:rPr lang="cs-CZ" dirty="0"/>
              <a:t>různé </a:t>
            </a:r>
            <a:r>
              <a:rPr lang="cs-CZ" dirty="0" smtClean="0"/>
              <a:t>věřitele.</a:t>
            </a:r>
            <a:endParaRPr lang="cs-CZ" dirty="0"/>
          </a:p>
          <a:p>
            <a:pPr lvl="0"/>
            <a:r>
              <a:rPr lang="cs-CZ" dirty="0"/>
              <a:t>Peněžité závazky musí být více jak 30 dnů po lhůtě </a:t>
            </a:r>
            <a:r>
              <a:rPr lang="cs-CZ" dirty="0" smtClean="0"/>
              <a:t>splatnosti.</a:t>
            </a:r>
            <a:endParaRPr lang="cs-CZ" dirty="0"/>
          </a:p>
          <a:p>
            <a:pPr lvl="0"/>
            <a:r>
              <a:rPr lang="cs-CZ" dirty="0"/>
              <a:t>T</a:t>
            </a:r>
            <a:r>
              <a:rPr lang="cs-CZ" dirty="0" smtClean="0"/>
              <a:t>yto </a:t>
            </a:r>
            <a:r>
              <a:rPr lang="cs-CZ" dirty="0"/>
              <a:t>závazky není schopen plnit. </a:t>
            </a:r>
          </a:p>
          <a:p>
            <a:pPr lvl="0"/>
            <a:r>
              <a:rPr lang="cs-CZ" dirty="0"/>
              <a:t>Žádost o insolvenci může k soudu právník nebo pověřená osoba (často neziskové organizace). Pověřená osoba poskytuje zdarma.  </a:t>
            </a:r>
          </a:p>
        </p:txBody>
      </p:sp>
    </p:spTree>
    <p:extLst>
      <p:ext uri="{BB962C8B-B14F-4D97-AF65-F5344CB8AC3E}">
        <p14:creationId xmlns:p14="http://schemas.microsoft.com/office/powerpoint/2010/main" val="359008806"/>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07743" y="461900"/>
            <a:ext cx="7574915" cy="696595"/>
          </a:xfrm>
          <a:prstGeom prst="rect">
            <a:avLst/>
          </a:prstGeom>
        </p:spPr>
        <p:txBody>
          <a:bodyPr vert="horz" wrap="square" lIns="0" tIns="13335" rIns="0" bIns="0" rtlCol="0" anchor="ctr">
            <a:spAutoFit/>
          </a:bodyPr>
          <a:lstStyle/>
          <a:p>
            <a:pPr marL="12700">
              <a:lnSpc>
                <a:spcPct val="100000"/>
              </a:lnSpc>
              <a:spcBef>
                <a:spcPts val="105"/>
              </a:spcBef>
            </a:pPr>
            <a:r>
              <a:rPr sz="4400" spc="-45" dirty="0">
                <a:latin typeface="Calibri"/>
                <a:cs typeface="Calibri"/>
              </a:rPr>
              <a:t>KYVADLO</a:t>
            </a:r>
            <a:r>
              <a:rPr sz="4400" spc="-5" dirty="0">
                <a:latin typeface="Calibri"/>
                <a:cs typeface="Calibri"/>
              </a:rPr>
              <a:t> </a:t>
            </a:r>
            <a:r>
              <a:rPr sz="4400" dirty="0">
                <a:latin typeface="Calibri"/>
                <a:cs typeface="Calibri"/>
              </a:rPr>
              <a:t>–</a:t>
            </a:r>
            <a:r>
              <a:rPr sz="4400" spc="-15" dirty="0">
                <a:latin typeface="Calibri"/>
                <a:cs typeface="Calibri"/>
              </a:rPr>
              <a:t> </a:t>
            </a:r>
            <a:r>
              <a:rPr sz="4400" spc="-65" dirty="0">
                <a:latin typeface="Calibri"/>
                <a:cs typeface="Calibri"/>
              </a:rPr>
              <a:t>FÁZE</a:t>
            </a:r>
            <a:r>
              <a:rPr sz="4400" spc="-5" dirty="0">
                <a:latin typeface="Calibri"/>
                <a:cs typeface="Calibri"/>
              </a:rPr>
              <a:t> FYZICKÉ</a:t>
            </a:r>
            <a:r>
              <a:rPr sz="4400" spc="5" dirty="0">
                <a:latin typeface="Calibri"/>
                <a:cs typeface="Calibri"/>
              </a:rPr>
              <a:t> </a:t>
            </a:r>
            <a:r>
              <a:rPr sz="4400" spc="-20" dirty="0">
                <a:latin typeface="Calibri"/>
                <a:cs typeface="Calibri"/>
              </a:rPr>
              <a:t>AGRESE</a:t>
            </a:r>
            <a:endParaRPr sz="4400">
              <a:latin typeface="Calibri"/>
              <a:cs typeface="Calibri"/>
            </a:endParaRPr>
          </a:p>
        </p:txBody>
      </p:sp>
      <p:sp>
        <p:nvSpPr>
          <p:cNvPr id="3" name="object 3"/>
          <p:cNvSpPr txBox="1"/>
          <p:nvPr/>
        </p:nvSpPr>
        <p:spPr>
          <a:xfrm>
            <a:off x="2059941" y="1616405"/>
            <a:ext cx="7910195" cy="3505200"/>
          </a:xfrm>
          <a:prstGeom prst="rect">
            <a:avLst/>
          </a:prstGeom>
        </p:spPr>
        <p:txBody>
          <a:bodyPr vert="horz" wrap="square" lIns="0" tIns="12065" rIns="0" bIns="0" rtlCol="0">
            <a:spAutoFit/>
          </a:bodyPr>
          <a:lstStyle/>
          <a:p>
            <a:pPr marL="355600" marR="284480" indent="-343535">
              <a:spcBef>
                <a:spcPts val="95"/>
              </a:spcBef>
              <a:buFont typeface="Arial"/>
              <a:buChar char="•"/>
              <a:tabLst>
                <a:tab pos="355600" algn="l"/>
                <a:tab pos="356235" algn="l"/>
              </a:tabLst>
            </a:pPr>
            <a:r>
              <a:rPr sz="2200" spc="-5" dirty="0">
                <a:latin typeface="Calibri"/>
                <a:cs typeface="Calibri"/>
              </a:rPr>
              <a:t>Hynek</a:t>
            </a:r>
            <a:r>
              <a:rPr sz="2200" spc="5" dirty="0">
                <a:latin typeface="Calibri"/>
                <a:cs typeface="Calibri"/>
              </a:rPr>
              <a:t> </a:t>
            </a:r>
            <a:r>
              <a:rPr sz="2200" spc="-5" dirty="0">
                <a:latin typeface="Calibri"/>
                <a:cs typeface="Calibri"/>
              </a:rPr>
              <a:t>Jůn </a:t>
            </a:r>
            <a:r>
              <a:rPr sz="2200" spc="-15" dirty="0">
                <a:latin typeface="Calibri"/>
                <a:cs typeface="Calibri"/>
              </a:rPr>
              <a:t>ve</a:t>
            </a:r>
            <a:r>
              <a:rPr sz="2200" dirty="0">
                <a:latin typeface="Calibri"/>
                <a:cs typeface="Calibri"/>
              </a:rPr>
              <a:t> </a:t>
            </a:r>
            <a:r>
              <a:rPr sz="2200" spc="-20" dirty="0">
                <a:latin typeface="Calibri"/>
                <a:cs typeface="Calibri"/>
              </a:rPr>
              <a:t>své</a:t>
            </a:r>
            <a:r>
              <a:rPr sz="2200" dirty="0">
                <a:latin typeface="Calibri"/>
                <a:cs typeface="Calibri"/>
              </a:rPr>
              <a:t> </a:t>
            </a:r>
            <a:r>
              <a:rPr sz="2200" spc="-10" dirty="0">
                <a:latin typeface="Calibri"/>
                <a:cs typeface="Calibri"/>
              </a:rPr>
              <a:t>publikaci</a:t>
            </a:r>
            <a:r>
              <a:rPr sz="2200" spc="-15" dirty="0">
                <a:latin typeface="Calibri"/>
                <a:cs typeface="Calibri"/>
              </a:rPr>
              <a:t> </a:t>
            </a:r>
            <a:r>
              <a:rPr sz="2200" i="1" spc="-10" dirty="0">
                <a:latin typeface="Calibri"/>
                <a:cs typeface="Calibri"/>
              </a:rPr>
              <a:t>Moc,</a:t>
            </a:r>
            <a:r>
              <a:rPr sz="2200" i="1" spc="-5" dirty="0">
                <a:latin typeface="Calibri"/>
                <a:cs typeface="Calibri"/>
              </a:rPr>
              <a:t> </a:t>
            </a:r>
            <a:r>
              <a:rPr sz="2200" i="1" spc="-10" dirty="0">
                <a:latin typeface="Calibri"/>
                <a:cs typeface="Calibri"/>
              </a:rPr>
              <a:t>pomoc</a:t>
            </a:r>
            <a:r>
              <a:rPr sz="2200" i="1" spc="-5" dirty="0">
                <a:latin typeface="Calibri"/>
                <a:cs typeface="Calibri"/>
              </a:rPr>
              <a:t> a</a:t>
            </a:r>
            <a:r>
              <a:rPr sz="2200" i="1" spc="-10" dirty="0">
                <a:latin typeface="Calibri"/>
                <a:cs typeface="Calibri"/>
              </a:rPr>
              <a:t> bezmoc</a:t>
            </a:r>
            <a:r>
              <a:rPr sz="2200" i="1" spc="-5" dirty="0">
                <a:latin typeface="Calibri"/>
                <a:cs typeface="Calibri"/>
              </a:rPr>
              <a:t> v</a:t>
            </a:r>
            <a:r>
              <a:rPr sz="2200" i="1" dirty="0">
                <a:latin typeface="Calibri"/>
                <a:cs typeface="Calibri"/>
              </a:rPr>
              <a:t> </a:t>
            </a:r>
            <a:r>
              <a:rPr sz="2200" i="1" spc="-10" dirty="0">
                <a:latin typeface="Calibri"/>
                <a:cs typeface="Calibri"/>
              </a:rPr>
              <a:t>sociálních </a:t>
            </a:r>
            <a:r>
              <a:rPr sz="2200" i="1" spc="-5" dirty="0">
                <a:latin typeface="Calibri"/>
                <a:cs typeface="Calibri"/>
              </a:rPr>
              <a:t> </a:t>
            </a:r>
            <a:r>
              <a:rPr sz="2200" i="1" spc="-10" dirty="0">
                <a:latin typeface="Calibri"/>
                <a:cs typeface="Calibri"/>
              </a:rPr>
              <a:t>službách </a:t>
            </a:r>
            <a:r>
              <a:rPr sz="2200" i="1" spc="-5" dirty="0">
                <a:latin typeface="Calibri"/>
                <a:cs typeface="Calibri"/>
              </a:rPr>
              <a:t>a</a:t>
            </a:r>
            <a:r>
              <a:rPr sz="2200" i="1" spc="5" dirty="0">
                <a:latin typeface="Calibri"/>
                <a:cs typeface="Calibri"/>
              </a:rPr>
              <a:t> </a:t>
            </a:r>
            <a:r>
              <a:rPr sz="2200" i="1" spc="-5" dirty="0">
                <a:latin typeface="Calibri"/>
                <a:cs typeface="Calibri"/>
              </a:rPr>
              <a:t>ve</a:t>
            </a:r>
            <a:r>
              <a:rPr sz="2200" i="1" spc="5" dirty="0">
                <a:latin typeface="Calibri"/>
                <a:cs typeface="Calibri"/>
              </a:rPr>
              <a:t> </a:t>
            </a:r>
            <a:r>
              <a:rPr sz="2200" i="1" spc="-10" dirty="0">
                <a:latin typeface="Calibri"/>
                <a:cs typeface="Calibri"/>
              </a:rPr>
              <a:t>zdravotnictví</a:t>
            </a:r>
            <a:r>
              <a:rPr sz="2200" i="1" dirty="0">
                <a:latin typeface="Calibri"/>
                <a:cs typeface="Calibri"/>
              </a:rPr>
              <a:t> </a:t>
            </a:r>
            <a:r>
              <a:rPr sz="2200" spc="-15" dirty="0">
                <a:latin typeface="Calibri"/>
                <a:cs typeface="Calibri"/>
              </a:rPr>
              <a:t>vysvětluje</a:t>
            </a:r>
            <a:r>
              <a:rPr sz="2200" spc="5" dirty="0">
                <a:latin typeface="Calibri"/>
                <a:cs typeface="Calibri"/>
              </a:rPr>
              <a:t> </a:t>
            </a:r>
            <a:r>
              <a:rPr sz="2200" spc="-10" dirty="0">
                <a:latin typeface="Calibri"/>
                <a:cs typeface="Calibri"/>
              </a:rPr>
              <a:t>průběh</a:t>
            </a:r>
            <a:r>
              <a:rPr sz="2200" dirty="0">
                <a:latin typeface="Calibri"/>
                <a:cs typeface="Calibri"/>
              </a:rPr>
              <a:t> </a:t>
            </a:r>
            <a:r>
              <a:rPr sz="2200" spc="-10" dirty="0">
                <a:latin typeface="Calibri"/>
                <a:cs typeface="Calibri"/>
              </a:rPr>
              <a:t>incidentu</a:t>
            </a:r>
            <a:r>
              <a:rPr sz="2200" spc="5" dirty="0">
                <a:latin typeface="Calibri"/>
                <a:cs typeface="Calibri"/>
              </a:rPr>
              <a:t> </a:t>
            </a:r>
            <a:r>
              <a:rPr sz="2200" spc="-20" dirty="0">
                <a:latin typeface="Calibri"/>
                <a:cs typeface="Calibri"/>
              </a:rPr>
              <a:t>fyzické </a:t>
            </a:r>
            <a:r>
              <a:rPr sz="2200" spc="-15" dirty="0">
                <a:latin typeface="Calibri"/>
                <a:cs typeface="Calibri"/>
              </a:rPr>
              <a:t> </a:t>
            </a:r>
            <a:r>
              <a:rPr sz="2200" spc="-10" dirty="0">
                <a:latin typeface="Calibri"/>
                <a:cs typeface="Calibri"/>
              </a:rPr>
              <a:t>agrese</a:t>
            </a:r>
            <a:r>
              <a:rPr sz="2200" spc="10" dirty="0">
                <a:latin typeface="Calibri"/>
                <a:cs typeface="Calibri"/>
              </a:rPr>
              <a:t> </a:t>
            </a:r>
            <a:r>
              <a:rPr sz="2200" spc="-15" dirty="0">
                <a:latin typeface="Calibri"/>
                <a:cs typeface="Calibri"/>
              </a:rPr>
              <a:t>klienta</a:t>
            </a:r>
            <a:r>
              <a:rPr sz="2200" spc="15" dirty="0">
                <a:latin typeface="Calibri"/>
                <a:cs typeface="Calibri"/>
              </a:rPr>
              <a:t> </a:t>
            </a:r>
            <a:r>
              <a:rPr sz="2200" spc="-5" dirty="0">
                <a:latin typeface="Calibri"/>
                <a:cs typeface="Calibri"/>
              </a:rPr>
              <a:t>na</a:t>
            </a:r>
            <a:r>
              <a:rPr sz="2200" spc="5" dirty="0">
                <a:latin typeface="Calibri"/>
                <a:cs typeface="Calibri"/>
              </a:rPr>
              <a:t> </a:t>
            </a:r>
            <a:r>
              <a:rPr sz="2200" spc="-10" dirty="0">
                <a:latin typeface="Calibri"/>
                <a:cs typeface="Calibri"/>
              </a:rPr>
              <a:t>principu </a:t>
            </a:r>
            <a:r>
              <a:rPr sz="2200" spc="-15" dirty="0">
                <a:latin typeface="Calibri"/>
                <a:cs typeface="Calibri"/>
              </a:rPr>
              <a:t>KYVADLA.</a:t>
            </a:r>
            <a:r>
              <a:rPr sz="2200" spc="5" dirty="0">
                <a:latin typeface="Calibri"/>
                <a:cs typeface="Calibri"/>
              </a:rPr>
              <a:t> </a:t>
            </a:r>
            <a:r>
              <a:rPr sz="2200" spc="-55" dirty="0">
                <a:latin typeface="Calibri"/>
                <a:cs typeface="Calibri"/>
              </a:rPr>
              <a:t>Tento</a:t>
            </a:r>
            <a:r>
              <a:rPr sz="2200" spc="40" dirty="0">
                <a:latin typeface="Calibri"/>
                <a:cs typeface="Calibri"/>
              </a:rPr>
              <a:t> </a:t>
            </a:r>
            <a:r>
              <a:rPr sz="2200" spc="-10" dirty="0">
                <a:latin typeface="Calibri"/>
                <a:cs typeface="Calibri"/>
              </a:rPr>
              <a:t>princip</a:t>
            </a:r>
            <a:r>
              <a:rPr sz="2200" spc="-15" dirty="0">
                <a:latin typeface="Calibri"/>
                <a:cs typeface="Calibri"/>
              </a:rPr>
              <a:t> </a:t>
            </a:r>
            <a:r>
              <a:rPr sz="2200" spc="-10" dirty="0">
                <a:latin typeface="Calibri"/>
                <a:cs typeface="Calibri"/>
              </a:rPr>
              <a:t>znázorňuje</a:t>
            </a:r>
            <a:r>
              <a:rPr sz="2200" spc="10" dirty="0">
                <a:latin typeface="Calibri"/>
                <a:cs typeface="Calibri"/>
              </a:rPr>
              <a:t> </a:t>
            </a:r>
            <a:r>
              <a:rPr sz="2200" spc="-10" dirty="0">
                <a:latin typeface="Calibri"/>
                <a:cs typeface="Calibri"/>
              </a:rPr>
              <a:t>na </a:t>
            </a:r>
            <a:r>
              <a:rPr sz="2200" spc="-480" dirty="0">
                <a:latin typeface="Calibri"/>
                <a:cs typeface="Calibri"/>
              </a:rPr>
              <a:t> </a:t>
            </a:r>
            <a:r>
              <a:rPr sz="2200" spc="-20" dirty="0">
                <a:latin typeface="Calibri"/>
                <a:cs typeface="Calibri"/>
              </a:rPr>
              <a:t>níže</a:t>
            </a:r>
            <a:r>
              <a:rPr sz="2200" spc="10" dirty="0">
                <a:latin typeface="Calibri"/>
                <a:cs typeface="Calibri"/>
              </a:rPr>
              <a:t> </a:t>
            </a:r>
            <a:r>
              <a:rPr sz="2200" spc="-10" dirty="0">
                <a:latin typeface="Calibri"/>
                <a:cs typeface="Calibri"/>
              </a:rPr>
              <a:t>uvedeném</a:t>
            </a:r>
            <a:r>
              <a:rPr sz="2200" spc="15" dirty="0">
                <a:latin typeface="Calibri"/>
                <a:cs typeface="Calibri"/>
              </a:rPr>
              <a:t> </a:t>
            </a:r>
            <a:r>
              <a:rPr sz="2200" spc="-10" dirty="0">
                <a:latin typeface="Calibri"/>
                <a:cs typeface="Calibri"/>
              </a:rPr>
              <a:t>schématu.</a:t>
            </a:r>
            <a:endParaRPr sz="2200">
              <a:latin typeface="Calibri"/>
              <a:cs typeface="Calibri"/>
            </a:endParaRPr>
          </a:p>
          <a:p>
            <a:pPr>
              <a:lnSpc>
                <a:spcPct val="100000"/>
              </a:lnSpc>
              <a:buFont typeface="Arial"/>
              <a:buChar char="•"/>
            </a:pPr>
            <a:endParaRPr sz="2200">
              <a:latin typeface="Calibri"/>
              <a:cs typeface="Calibri"/>
            </a:endParaRPr>
          </a:p>
          <a:p>
            <a:pPr>
              <a:spcBef>
                <a:spcPts val="10"/>
              </a:spcBef>
              <a:buFont typeface="Arial"/>
              <a:buChar char="•"/>
            </a:pPr>
            <a:endParaRPr sz="2150">
              <a:latin typeface="Calibri"/>
              <a:cs typeface="Calibri"/>
            </a:endParaRPr>
          </a:p>
          <a:p>
            <a:pPr marL="355600" marR="5080" indent="-343535">
              <a:buFont typeface="Arial"/>
              <a:buChar char="•"/>
              <a:tabLst>
                <a:tab pos="355600" algn="l"/>
                <a:tab pos="356235" algn="l"/>
              </a:tabLst>
            </a:pPr>
            <a:r>
              <a:rPr sz="3200" spc="-5" dirty="0">
                <a:latin typeface="Calibri"/>
                <a:cs typeface="Calibri"/>
              </a:rPr>
              <a:t>Schéma </a:t>
            </a:r>
            <a:r>
              <a:rPr sz="3200" spc="-20" dirty="0">
                <a:latin typeface="Calibri"/>
                <a:cs typeface="Calibri"/>
              </a:rPr>
              <a:t>představuje</a:t>
            </a:r>
            <a:r>
              <a:rPr sz="3200" spc="5" dirty="0">
                <a:latin typeface="Calibri"/>
                <a:cs typeface="Calibri"/>
              </a:rPr>
              <a:t> </a:t>
            </a:r>
            <a:r>
              <a:rPr sz="3200" spc="-5" dirty="0">
                <a:latin typeface="Calibri"/>
                <a:cs typeface="Calibri"/>
              </a:rPr>
              <a:t>jednu</a:t>
            </a:r>
            <a:r>
              <a:rPr sz="3200" dirty="0">
                <a:latin typeface="Calibri"/>
                <a:cs typeface="Calibri"/>
              </a:rPr>
              <a:t> celou</a:t>
            </a:r>
            <a:r>
              <a:rPr sz="3200" spc="5" dirty="0">
                <a:latin typeface="Calibri"/>
                <a:cs typeface="Calibri"/>
              </a:rPr>
              <a:t> </a:t>
            </a:r>
            <a:r>
              <a:rPr sz="3200" spc="-20" dirty="0">
                <a:latin typeface="Calibri"/>
                <a:cs typeface="Calibri"/>
              </a:rPr>
              <a:t>fázi</a:t>
            </a:r>
            <a:r>
              <a:rPr sz="3200" spc="5" dirty="0">
                <a:latin typeface="Calibri"/>
                <a:cs typeface="Calibri"/>
              </a:rPr>
              <a:t> </a:t>
            </a:r>
            <a:r>
              <a:rPr sz="3200" spc="-25" dirty="0">
                <a:latin typeface="Calibri"/>
                <a:cs typeface="Calibri"/>
              </a:rPr>
              <a:t>fyzické </a:t>
            </a:r>
            <a:r>
              <a:rPr sz="3200" spc="-20" dirty="0">
                <a:latin typeface="Calibri"/>
                <a:cs typeface="Calibri"/>
              </a:rPr>
              <a:t> </a:t>
            </a:r>
            <a:r>
              <a:rPr sz="3200" spc="-5" dirty="0">
                <a:latin typeface="Calibri"/>
                <a:cs typeface="Calibri"/>
              </a:rPr>
              <a:t>agrese </a:t>
            </a:r>
            <a:r>
              <a:rPr sz="3200" spc="-10" dirty="0">
                <a:latin typeface="Calibri"/>
                <a:cs typeface="Calibri"/>
              </a:rPr>
              <a:t>(otočení </a:t>
            </a:r>
            <a:r>
              <a:rPr sz="3200" spc="-5" dirty="0">
                <a:latin typeface="Calibri"/>
                <a:cs typeface="Calibri"/>
              </a:rPr>
              <a:t>kyvadla </a:t>
            </a:r>
            <a:r>
              <a:rPr sz="3200" dirty="0">
                <a:latin typeface="Calibri"/>
                <a:cs typeface="Calibri"/>
              </a:rPr>
              <a:t>po </a:t>
            </a:r>
            <a:r>
              <a:rPr sz="3200" spc="-5" dirty="0">
                <a:latin typeface="Calibri"/>
                <a:cs typeface="Calibri"/>
              </a:rPr>
              <a:t>směru hodinových </a:t>
            </a:r>
            <a:r>
              <a:rPr sz="3200" spc="-710" dirty="0">
                <a:latin typeface="Calibri"/>
                <a:cs typeface="Calibri"/>
              </a:rPr>
              <a:t> </a:t>
            </a:r>
            <a:r>
              <a:rPr sz="3200" dirty="0">
                <a:latin typeface="Calibri"/>
                <a:cs typeface="Calibri"/>
              </a:rPr>
              <a:t>ručiček</a:t>
            </a:r>
            <a:r>
              <a:rPr sz="3200" spc="-35" dirty="0">
                <a:latin typeface="Calibri"/>
                <a:cs typeface="Calibri"/>
              </a:rPr>
              <a:t> </a:t>
            </a:r>
            <a:r>
              <a:rPr sz="3200" dirty="0">
                <a:latin typeface="Calibri"/>
                <a:cs typeface="Calibri"/>
              </a:rPr>
              <a:t>o</a:t>
            </a:r>
            <a:r>
              <a:rPr sz="3200" spc="-5" dirty="0">
                <a:latin typeface="Calibri"/>
                <a:cs typeface="Calibri"/>
              </a:rPr>
              <a:t> 360°).</a:t>
            </a:r>
            <a:endParaRPr sz="3200">
              <a:latin typeface="Calibri"/>
              <a:cs typeface="Calibri"/>
            </a:endParaRPr>
          </a:p>
        </p:txBody>
      </p:sp>
    </p:spTree>
    <p:extLst>
      <p:ext uri="{BB962C8B-B14F-4D97-AF65-F5344CB8AC3E}">
        <p14:creationId xmlns:p14="http://schemas.microsoft.com/office/powerpoint/2010/main" val="1371324912"/>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59941" y="1627074"/>
            <a:ext cx="7978775" cy="4195445"/>
          </a:xfrm>
          <a:prstGeom prst="rect">
            <a:avLst/>
          </a:prstGeom>
        </p:spPr>
        <p:txBody>
          <a:bodyPr vert="horz" wrap="square" lIns="0" tIns="13335" rIns="0" bIns="0" rtlCol="0">
            <a:spAutoFit/>
          </a:bodyPr>
          <a:lstStyle/>
          <a:p>
            <a:pPr marL="291465" marR="158750" indent="-291465">
              <a:lnSpc>
                <a:spcPct val="99900"/>
              </a:lnSpc>
              <a:spcBef>
                <a:spcPts val="105"/>
              </a:spcBef>
              <a:buAutoNum type="arabicPeriod"/>
              <a:tabLst>
                <a:tab pos="291465" algn="l"/>
              </a:tabLst>
            </a:pPr>
            <a:r>
              <a:rPr sz="2400" b="1" spc="-265" dirty="0">
                <a:latin typeface="Arial"/>
                <a:cs typeface="Arial"/>
              </a:rPr>
              <a:t>Roz</a:t>
            </a:r>
            <a:r>
              <a:rPr sz="2400" b="1" spc="-250" dirty="0">
                <a:latin typeface="Arial"/>
                <a:cs typeface="Arial"/>
              </a:rPr>
              <a:t>č</a:t>
            </a:r>
            <a:r>
              <a:rPr sz="2400" b="1" spc="-125" dirty="0">
                <a:latin typeface="Arial"/>
                <a:cs typeface="Arial"/>
              </a:rPr>
              <a:t>i</a:t>
            </a:r>
            <a:r>
              <a:rPr sz="2400" b="1" spc="-114" dirty="0">
                <a:latin typeface="Arial"/>
                <a:cs typeface="Arial"/>
              </a:rPr>
              <a:t>l</a:t>
            </a:r>
            <a:r>
              <a:rPr sz="2400" b="1" spc="-175" dirty="0">
                <a:latin typeface="Arial"/>
                <a:cs typeface="Arial"/>
              </a:rPr>
              <a:t>ující</a:t>
            </a:r>
            <a:r>
              <a:rPr sz="2400" b="1" spc="-90" dirty="0">
                <a:latin typeface="Arial"/>
                <a:cs typeface="Arial"/>
              </a:rPr>
              <a:t> </a:t>
            </a:r>
            <a:r>
              <a:rPr sz="2400" b="1" spc="-210" dirty="0">
                <a:latin typeface="Arial"/>
                <a:cs typeface="Arial"/>
              </a:rPr>
              <a:t>fáze</a:t>
            </a:r>
            <a:r>
              <a:rPr sz="2400" b="1" spc="-120" dirty="0">
                <a:latin typeface="Arial"/>
                <a:cs typeface="Arial"/>
              </a:rPr>
              <a:t> </a:t>
            </a:r>
            <a:r>
              <a:rPr sz="2400" spc="-240" dirty="0">
                <a:latin typeface="Arial"/>
                <a:cs typeface="Arial"/>
              </a:rPr>
              <a:t>–</a:t>
            </a:r>
            <a:r>
              <a:rPr sz="2400" spc="-105" dirty="0">
                <a:latin typeface="Arial"/>
                <a:cs typeface="Arial"/>
              </a:rPr>
              <a:t> </a:t>
            </a:r>
            <a:r>
              <a:rPr sz="2400" spc="-160" dirty="0">
                <a:latin typeface="Arial"/>
                <a:cs typeface="Arial"/>
              </a:rPr>
              <a:t>kl</a:t>
            </a:r>
            <a:r>
              <a:rPr sz="2400" spc="-120" dirty="0">
                <a:latin typeface="Arial"/>
                <a:cs typeface="Arial"/>
              </a:rPr>
              <a:t>. </a:t>
            </a:r>
            <a:r>
              <a:rPr sz="2400" spc="-240" dirty="0">
                <a:latin typeface="Arial"/>
                <a:cs typeface="Arial"/>
              </a:rPr>
              <a:t>něco</a:t>
            </a:r>
            <a:r>
              <a:rPr sz="2400" spc="-105" dirty="0">
                <a:latin typeface="Arial"/>
                <a:cs typeface="Arial"/>
              </a:rPr>
              <a:t> </a:t>
            </a:r>
            <a:r>
              <a:rPr sz="2400" spc="-175" dirty="0">
                <a:latin typeface="Arial"/>
                <a:cs typeface="Arial"/>
              </a:rPr>
              <a:t>rozl</a:t>
            </a:r>
            <a:r>
              <a:rPr sz="2400" spc="-250" dirty="0">
                <a:latin typeface="Arial"/>
                <a:cs typeface="Arial"/>
              </a:rPr>
              <a:t>a</a:t>
            </a:r>
            <a:r>
              <a:rPr sz="2400" spc="-245" dirty="0">
                <a:latin typeface="Arial"/>
                <a:cs typeface="Arial"/>
              </a:rPr>
              <a:t>d</a:t>
            </a:r>
            <a:r>
              <a:rPr sz="2400" spc="-110" dirty="0">
                <a:latin typeface="Arial"/>
                <a:cs typeface="Arial"/>
              </a:rPr>
              <a:t>i</a:t>
            </a:r>
            <a:r>
              <a:rPr sz="2400" spc="-105" dirty="0">
                <a:latin typeface="Arial"/>
                <a:cs typeface="Arial"/>
              </a:rPr>
              <a:t>l</a:t>
            </a:r>
            <a:r>
              <a:rPr sz="2400" spc="-240" dirty="0">
                <a:latin typeface="Arial"/>
                <a:cs typeface="Arial"/>
              </a:rPr>
              <a:t>o</a:t>
            </a:r>
            <a:r>
              <a:rPr sz="2400" spc="-80" dirty="0">
                <a:latin typeface="Arial"/>
                <a:cs typeface="Arial"/>
              </a:rPr>
              <a:t> </a:t>
            </a:r>
            <a:r>
              <a:rPr sz="2400" spc="-240" dirty="0">
                <a:latin typeface="Arial"/>
                <a:cs typeface="Arial"/>
              </a:rPr>
              <a:t>a</a:t>
            </a:r>
            <a:r>
              <a:rPr sz="2400" spc="-120" dirty="0">
                <a:latin typeface="Arial"/>
                <a:cs typeface="Arial"/>
              </a:rPr>
              <a:t> </a:t>
            </a:r>
            <a:r>
              <a:rPr sz="2400" spc="-245" dirty="0">
                <a:latin typeface="Arial"/>
                <a:cs typeface="Arial"/>
              </a:rPr>
              <a:t>do</a:t>
            </a:r>
            <a:r>
              <a:rPr sz="2400" spc="-225" dirty="0">
                <a:latin typeface="Arial"/>
                <a:cs typeface="Arial"/>
              </a:rPr>
              <a:t>s</a:t>
            </a:r>
            <a:r>
              <a:rPr sz="2400" spc="-200" dirty="0">
                <a:latin typeface="Arial"/>
                <a:cs typeface="Arial"/>
              </a:rPr>
              <a:t>táv</a:t>
            </a:r>
            <a:r>
              <a:rPr sz="2400" spc="-240" dirty="0">
                <a:latin typeface="Arial"/>
                <a:cs typeface="Arial"/>
              </a:rPr>
              <a:t>á</a:t>
            </a:r>
            <a:r>
              <a:rPr sz="2400" spc="-90" dirty="0">
                <a:latin typeface="Arial"/>
                <a:cs typeface="Arial"/>
              </a:rPr>
              <a:t> </a:t>
            </a:r>
            <a:r>
              <a:rPr sz="2400" spc="-220" dirty="0">
                <a:latin typeface="Arial"/>
                <a:cs typeface="Arial"/>
              </a:rPr>
              <a:t>s</a:t>
            </a:r>
            <a:r>
              <a:rPr sz="2400" spc="-240" dirty="0">
                <a:latin typeface="Arial"/>
                <a:cs typeface="Arial"/>
              </a:rPr>
              <a:t>e</a:t>
            </a:r>
            <a:r>
              <a:rPr sz="2400" spc="-114" dirty="0">
                <a:latin typeface="Arial"/>
                <a:cs typeface="Arial"/>
              </a:rPr>
              <a:t> </a:t>
            </a:r>
            <a:r>
              <a:rPr sz="2400" spc="-245" dirty="0">
                <a:latin typeface="Arial"/>
                <a:cs typeface="Arial"/>
              </a:rPr>
              <a:t>d</a:t>
            </a:r>
            <a:r>
              <a:rPr sz="2400" spc="-240" dirty="0">
                <a:latin typeface="Arial"/>
                <a:cs typeface="Arial"/>
              </a:rPr>
              <a:t>o</a:t>
            </a:r>
            <a:r>
              <a:rPr sz="2400" spc="-114" dirty="0">
                <a:latin typeface="Arial"/>
                <a:cs typeface="Arial"/>
              </a:rPr>
              <a:t> </a:t>
            </a:r>
            <a:r>
              <a:rPr sz="2400" spc="-245" dirty="0">
                <a:latin typeface="Arial"/>
                <a:cs typeface="Arial"/>
              </a:rPr>
              <a:t>ne</a:t>
            </a:r>
            <a:r>
              <a:rPr sz="2400" spc="-250" dirty="0">
                <a:latin typeface="Arial"/>
                <a:cs typeface="Arial"/>
              </a:rPr>
              <a:t>p</a:t>
            </a:r>
            <a:r>
              <a:rPr sz="2400" spc="-245" dirty="0">
                <a:latin typeface="Arial"/>
                <a:cs typeface="Arial"/>
              </a:rPr>
              <a:t>oh</a:t>
            </a:r>
            <a:r>
              <a:rPr sz="2400" spc="-250" dirty="0">
                <a:latin typeface="Arial"/>
                <a:cs typeface="Arial"/>
              </a:rPr>
              <a:t>o</a:t>
            </a:r>
            <a:r>
              <a:rPr sz="2400" spc="-245" dirty="0">
                <a:latin typeface="Arial"/>
                <a:cs typeface="Arial"/>
              </a:rPr>
              <a:t>d</a:t>
            </a:r>
            <a:r>
              <a:rPr sz="2400" spc="-365" dirty="0">
                <a:latin typeface="Arial"/>
                <a:cs typeface="Arial"/>
              </a:rPr>
              <a:t>y</a:t>
            </a:r>
            <a:r>
              <a:rPr sz="2400" spc="-120" dirty="0">
                <a:latin typeface="Arial"/>
                <a:cs typeface="Arial"/>
              </a:rPr>
              <a:t>,  </a:t>
            </a:r>
            <a:r>
              <a:rPr sz="2400" spc="-220" dirty="0">
                <a:latin typeface="Arial"/>
                <a:cs typeface="Arial"/>
              </a:rPr>
              <a:t>začíná </a:t>
            </a:r>
            <a:r>
              <a:rPr sz="2400" b="1" spc="-210" dirty="0">
                <a:latin typeface="Arial"/>
                <a:cs typeface="Arial"/>
              </a:rPr>
              <a:t>prožívat </a:t>
            </a:r>
            <a:r>
              <a:rPr sz="2400" b="1" spc="-215" dirty="0">
                <a:latin typeface="Arial"/>
                <a:cs typeface="Arial"/>
              </a:rPr>
              <a:t>negativní </a:t>
            </a:r>
            <a:r>
              <a:rPr sz="2400" b="1" spc="-254" dirty="0">
                <a:latin typeface="Arial"/>
                <a:cs typeface="Arial"/>
              </a:rPr>
              <a:t>emoce</a:t>
            </a:r>
            <a:r>
              <a:rPr sz="2400" spc="-254" dirty="0">
                <a:latin typeface="Arial"/>
                <a:cs typeface="Arial"/>
              </a:rPr>
              <a:t>.</a:t>
            </a:r>
            <a:r>
              <a:rPr sz="2400" spc="-250" dirty="0">
                <a:latin typeface="Arial"/>
                <a:cs typeface="Arial"/>
              </a:rPr>
              <a:t> </a:t>
            </a:r>
            <a:r>
              <a:rPr sz="2400" spc="-235" dirty="0">
                <a:latin typeface="Arial"/>
                <a:cs typeface="Arial"/>
              </a:rPr>
              <a:t>Je </a:t>
            </a:r>
            <a:r>
              <a:rPr sz="2400" spc="-229" dirty="0">
                <a:latin typeface="Arial"/>
                <a:cs typeface="Arial"/>
              </a:rPr>
              <a:t>provázeno</a:t>
            </a:r>
            <a:r>
              <a:rPr sz="2400" spc="-225" dirty="0">
                <a:latin typeface="Arial"/>
                <a:cs typeface="Arial"/>
              </a:rPr>
              <a:t> zrychleným </a:t>
            </a:r>
            <a:r>
              <a:rPr sz="2400" spc="-220" dirty="0">
                <a:latin typeface="Arial"/>
                <a:cs typeface="Arial"/>
              </a:rPr>
              <a:t> </a:t>
            </a:r>
            <a:r>
              <a:rPr sz="2400" spc="-245" dirty="0">
                <a:latin typeface="Arial"/>
                <a:cs typeface="Arial"/>
              </a:rPr>
              <a:t>dechem,</a:t>
            </a:r>
            <a:r>
              <a:rPr sz="2400" spc="-85" dirty="0">
                <a:latin typeface="Arial"/>
                <a:cs typeface="Arial"/>
              </a:rPr>
              <a:t> </a:t>
            </a:r>
            <a:r>
              <a:rPr sz="2400" spc="-225" dirty="0">
                <a:latin typeface="Arial"/>
                <a:cs typeface="Arial"/>
              </a:rPr>
              <a:t>tepem,</a:t>
            </a:r>
            <a:r>
              <a:rPr sz="2400" spc="-95" dirty="0">
                <a:latin typeface="Arial"/>
                <a:cs typeface="Arial"/>
              </a:rPr>
              <a:t> </a:t>
            </a:r>
            <a:r>
              <a:rPr sz="2400" spc="-229" dirty="0">
                <a:latin typeface="Arial"/>
                <a:cs typeface="Arial"/>
              </a:rPr>
              <a:t>pocením,</a:t>
            </a:r>
            <a:r>
              <a:rPr sz="2400" spc="-85" dirty="0">
                <a:latin typeface="Arial"/>
                <a:cs typeface="Arial"/>
              </a:rPr>
              <a:t> </a:t>
            </a:r>
            <a:r>
              <a:rPr sz="2400" spc="-204" dirty="0">
                <a:latin typeface="Arial"/>
                <a:cs typeface="Arial"/>
              </a:rPr>
              <a:t>rudnutím,</a:t>
            </a:r>
            <a:r>
              <a:rPr sz="2400" spc="-95" dirty="0">
                <a:latin typeface="Arial"/>
                <a:cs typeface="Arial"/>
              </a:rPr>
              <a:t> </a:t>
            </a:r>
            <a:r>
              <a:rPr sz="2400" spc="-245" dirty="0">
                <a:latin typeface="Arial"/>
                <a:cs typeface="Arial"/>
              </a:rPr>
              <a:t>nadáváním</a:t>
            </a:r>
            <a:r>
              <a:rPr sz="2400" spc="-70" dirty="0">
                <a:latin typeface="Arial"/>
                <a:cs typeface="Arial"/>
              </a:rPr>
              <a:t> </a:t>
            </a:r>
            <a:r>
              <a:rPr sz="2400" spc="-175" dirty="0">
                <a:latin typeface="Arial"/>
                <a:cs typeface="Arial"/>
              </a:rPr>
              <a:t>atd.,</a:t>
            </a:r>
            <a:r>
              <a:rPr sz="2400" spc="-95" dirty="0">
                <a:latin typeface="Arial"/>
                <a:cs typeface="Arial"/>
              </a:rPr>
              <a:t> </a:t>
            </a:r>
            <a:r>
              <a:rPr sz="2400" spc="-200" dirty="0">
                <a:latin typeface="Arial"/>
                <a:cs typeface="Arial"/>
              </a:rPr>
              <a:t>ale</a:t>
            </a:r>
            <a:r>
              <a:rPr sz="2400" spc="-100" dirty="0">
                <a:latin typeface="Arial"/>
                <a:cs typeface="Arial"/>
              </a:rPr>
              <a:t> </a:t>
            </a:r>
            <a:r>
              <a:rPr sz="2400" spc="-220" dirty="0">
                <a:latin typeface="Arial"/>
                <a:cs typeface="Arial"/>
              </a:rPr>
              <a:t>není</a:t>
            </a:r>
            <a:r>
              <a:rPr sz="2400" spc="-85" dirty="0">
                <a:latin typeface="Arial"/>
                <a:cs typeface="Arial"/>
              </a:rPr>
              <a:t> </a:t>
            </a:r>
            <a:r>
              <a:rPr sz="2400" spc="-190" dirty="0">
                <a:latin typeface="Arial"/>
                <a:cs typeface="Arial"/>
              </a:rPr>
              <a:t>ještě </a:t>
            </a:r>
            <a:r>
              <a:rPr sz="2400" spc="-650" dirty="0">
                <a:latin typeface="Arial"/>
                <a:cs typeface="Arial"/>
              </a:rPr>
              <a:t> </a:t>
            </a:r>
            <a:r>
              <a:rPr sz="2400" spc="-185" dirty="0">
                <a:latin typeface="Arial"/>
                <a:cs typeface="Arial"/>
              </a:rPr>
              <a:t>fyzick</a:t>
            </a:r>
            <a:r>
              <a:rPr sz="2400" spc="-215" dirty="0">
                <a:latin typeface="Arial"/>
                <a:cs typeface="Arial"/>
              </a:rPr>
              <a:t>y</a:t>
            </a:r>
            <a:r>
              <a:rPr sz="2400" spc="-100" dirty="0">
                <a:latin typeface="Arial"/>
                <a:cs typeface="Arial"/>
              </a:rPr>
              <a:t> </a:t>
            </a:r>
            <a:r>
              <a:rPr sz="2400" spc="-225" dirty="0">
                <a:latin typeface="Arial"/>
                <a:cs typeface="Arial"/>
              </a:rPr>
              <a:t>agres</a:t>
            </a:r>
            <a:r>
              <a:rPr sz="2400" spc="-165" dirty="0">
                <a:latin typeface="Arial"/>
                <a:cs typeface="Arial"/>
              </a:rPr>
              <a:t>iv</a:t>
            </a:r>
            <a:r>
              <a:rPr sz="2400" spc="-250" dirty="0">
                <a:latin typeface="Arial"/>
                <a:cs typeface="Arial"/>
              </a:rPr>
              <a:t>n</a:t>
            </a:r>
            <a:r>
              <a:rPr sz="2400" spc="-125" dirty="0">
                <a:latin typeface="Arial"/>
                <a:cs typeface="Arial"/>
              </a:rPr>
              <a:t>í.</a:t>
            </a:r>
            <a:endParaRPr sz="2400" dirty="0">
              <a:latin typeface="Arial"/>
              <a:cs typeface="Arial"/>
            </a:endParaRPr>
          </a:p>
          <a:p>
            <a:pPr marL="291465" marR="318770" indent="-291465">
              <a:lnSpc>
                <a:spcPts val="2870"/>
              </a:lnSpc>
              <a:spcBef>
                <a:spcPts val="695"/>
              </a:spcBef>
              <a:buAutoNum type="arabicPeriod"/>
              <a:tabLst>
                <a:tab pos="291465" algn="l"/>
              </a:tabLst>
            </a:pPr>
            <a:r>
              <a:rPr sz="2400" spc="-290" dirty="0">
                <a:latin typeface="Arial"/>
                <a:cs typeface="Arial"/>
              </a:rPr>
              <a:t>V</a:t>
            </a:r>
            <a:r>
              <a:rPr sz="2400" spc="-105" dirty="0">
                <a:latin typeface="Arial"/>
                <a:cs typeface="Arial"/>
              </a:rPr>
              <a:t> </a:t>
            </a:r>
            <a:r>
              <a:rPr sz="2400" spc="-200" dirty="0">
                <a:latin typeface="Arial"/>
                <a:cs typeface="Arial"/>
              </a:rPr>
              <a:t>prostřední</a:t>
            </a:r>
            <a:r>
              <a:rPr sz="2400" spc="-100" dirty="0">
                <a:latin typeface="Arial"/>
                <a:cs typeface="Arial"/>
              </a:rPr>
              <a:t> </a:t>
            </a:r>
            <a:r>
              <a:rPr sz="2400" spc="-175" dirty="0">
                <a:latin typeface="Arial"/>
                <a:cs typeface="Arial"/>
              </a:rPr>
              <a:t>fázi</a:t>
            </a:r>
            <a:r>
              <a:rPr sz="2400" spc="-100" dirty="0">
                <a:latin typeface="Arial"/>
                <a:cs typeface="Arial"/>
              </a:rPr>
              <a:t> </a:t>
            </a:r>
            <a:r>
              <a:rPr sz="2400" spc="-175" dirty="0">
                <a:latin typeface="Arial"/>
                <a:cs typeface="Arial"/>
              </a:rPr>
              <a:t>je</a:t>
            </a:r>
            <a:r>
              <a:rPr sz="2400" spc="-110" dirty="0">
                <a:latin typeface="Arial"/>
                <a:cs typeface="Arial"/>
              </a:rPr>
              <a:t> </a:t>
            </a:r>
            <a:r>
              <a:rPr sz="2400" spc="-145" dirty="0">
                <a:latin typeface="Arial"/>
                <a:cs typeface="Arial"/>
              </a:rPr>
              <a:t>již</a:t>
            </a:r>
            <a:r>
              <a:rPr sz="2400" spc="-105" dirty="0">
                <a:latin typeface="Arial"/>
                <a:cs typeface="Arial"/>
              </a:rPr>
              <a:t> </a:t>
            </a:r>
            <a:r>
              <a:rPr sz="2400" spc="-175" dirty="0">
                <a:latin typeface="Arial"/>
                <a:cs typeface="Arial"/>
              </a:rPr>
              <a:t>klient</a:t>
            </a:r>
            <a:r>
              <a:rPr sz="2400" spc="-60" dirty="0">
                <a:latin typeface="Arial"/>
                <a:cs typeface="Arial"/>
              </a:rPr>
              <a:t> </a:t>
            </a:r>
            <a:r>
              <a:rPr sz="2400" b="1" spc="-210" dirty="0">
                <a:latin typeface="Arial"/>
                <a:cs typeface="Arial"/>
              </a:rPr>
              <a:t>fyzicky</a:t>
            </a:r>
            <a:r>
              <a:rPr sz="2400" b="1" spc="-100" dirty="0">
                <a:latin typeface="Arial"/>
                <a:cs typeface="Arial"/>
              </a:rPr>
              <a:t> </a:t>
            </a:r>
            <a:r>
              <a:rPr sz="2400" b="1" spc="-220" dirty="0">
                <a:latin typeface="Arial"/>
                <a:cs typeface="Arial"/>
              </a:rPr>
              <a:t>agresivní</a:t>
            </a:r>
            <a:r>
              <a:rPr sz="2400" b="1" spc="-85" dirty="0">
                <a:latin typeface="Arial"/>
                <a:cs typeface="Arial"/>
              </a:rPr>
              <a:t> </a:t>
            </a:r>
            <a:r>
              <a:rPr sz="2400" spc="-245" dirty="0">
                <a:latin typeface="Arial"/>
                <a:cs typeface="Arial"/>
              </a:rPr>
              <a:t>–</a:t>
            </a:r>
            <a:r>
              <a:rPr sz="2400" spc="-110" dirty="0">
                <a:latin typeface="Arial"/>
                <a:cs typeface="Arial"/>
              </a:rPr>
              <a:t> </a:t>
            </a:r>
            <a:r>
              <a:rPr sz="2400" spc="-220" dirty="0">
                <a:latin typeface="Arial"/>
                <a:cs typeface="Arial"/>
              </a:rPr>
              <a:t>kouše,</a:t>
            </a:r>
            <a:r>
              <a:rPr sz="2400" spc="-75" dirty="0">
                <a:latin typeface="Arial"/>
                <a:cs typeface="Arial"/>
              </a:rPr>
              <a:t> </a:t>
            </a:r>
            <a:r>
              <a:rPr sz="2400" spc="-220" dirty="0">
                <a:latin typeface="Arial"/>
                <a:cs typeface="Arial"/>
              </a:rPr>
              <a:t>kope,</a:t>
            </a:r>
            <a:r>
              <a:rPr sz="2400" spc="-90" dirty="0">
                <a:latin typeface="Arial"/>
                <a:cs typeface="Arial"/>
              </a:rPr>
              <a:t> </a:t>
            </a:r>
            <a:r>
              <a:rPr sz="2400" spc="-165" dirty="0">
                <a:latin typeface="Arial"/>
                <a:cs typeface="Arial"/>
              </a:rPr>
              <a:t>bije, </a:t>
            </a:r>
            <a:r>
              <a:rPr sz="2400" spc="-655" dirty="0">
                <a:latin typeface="Arial"/>
                <a:cs typeface="Arial"/>
              </a:rPr>
              <a:t> </a:t>
            </a:r>
            <a:r>
              <a:rPr sz="2400" spc="-225" dirty="0">
                <a:latin typeface="Arial"/>
                <a:cs typeface="Arial"/>
              </a:rPr>
              <a:t>škrábe</a:t>
            </a:r>
            <a:endParaRPr sz="2400" dirty="0">
              <a:latin typeface="Arial"/>
              <a:cs typeface="Arial"/>
            </a:endParaRPr>
          </a:p>
          <a:p>
            <a:pPr marL="291465" marR="5080" indent="-291465">
              <a:spcBef>
                <a:spcPts val="490"/>
              </a:spcBef>
              <a:buAutoNum type="arabicPeriod"/>
              <a:tabLst>
                <a:tab pos="291465" algn="l"/>
              </a:tabLst>
            </a:pPr>
            <a:r>
              <a:rPr sz="2400" b="1" spc="-195" dirty="0">
                <a:latin typeface="Arial"/>
                <a:cs typeface="Arial"/>
              </a:rPr>
              <a:t>Zklidňující</a:t>
            </a:r>
            <a:r>
              <a:rPr sz="2400" b="1" spc="-105" dirty="0">
                <a:latin typeface="Arial"/>
                <a:cs typeface="Arial"/>
              </a:rPr>
              <a:t> </a:t>
            </a:r>
            <a:r>
              <a:rPr sz="2400" b="1" spc="-215" dirty="0">
                <a:latin typeface="Arial"/>
                <a:cs typeface="Arial"/>
              </a:rPr>
              <a:t>fáze</a:t>
            </a:r>
            <a:r>
              <a:rPr sz="2400" b="1" spc="-105" dirty="0">
                <a:latin typeface="Arial"/>
                <a:cs typeface="Arial"/>
              </a:rPr>
              <a:t> </a:t>
            </a:r>
            <a:r>
              <a:rPr sz="2400" spc="-175" dirty="0">
                <a:latin typeface="Arial"/>
                <a:cs typeface="Arial"/>
              </a:rPr>
              <a:t>je</a:t>
            </a:r>
            <a:r>
              <a:rPr sz="2400" spc="-110" dirty="0">
                <a:latin typeface="Arial"/>
                <a:cs typeface="Arial"/>
              </a:rPr>
              <a:t> </a:t>
            </a:r>
            <a:r>
              <a:rPr sz="2400" spc="-185" dirty="0">
                <a:latin typeface="Arial"/>
                <a:cs typeface="Arial"/>
              </a:rPr>
              <a:t>chvíle,</a:t>
            </a:r>
            <a:r>
              <a:rPr sz="2400" spc="-85" dirty="0">
                <a:latin typeface="Arial"/>
                <a:cs typeface="Arial"/>
              </a:rPr>
              <a:t> </a:t>
            </a:r>
            <a:r>
              <a:rPr sz="2400" spc="-229" dirty="0">
                <a:latin typeface="Arial"/>
                <a:cs typeface="Arial"/>
              </a:rPr>
              <a:t>kdy</a:t>
            </a:r>
            <a:r>
              <a:rPr sz="2400" spc="-100" dirty="0">
                <a:latin typeface="Arial"/>
                <a:cs typeface="Arial"/>
              </a:rPr>
              <a:t> </a:t>
            </a:r>
            <a:r>
              <a:rPr sz="2400" spc="-150" dirty="0">
                <a:latin typeface="Arial"/>
                <a:cs typeface="Arial"/>
              </a:rPr>
              <a:t>kl.</a:t>
            </a:r>
            <a:r>
              <a:rPr sz="2400" spc="-114" dirty="0">
                <a:latin typeface="Arial"/>
                <a:cs typeface="Arial"/>
              </a:rPr>
              <a:t> </a:t>
            </a:r>
            <a:r>
              <a:rPr sz="2400" b="1" spc="-204" dirty="0">
                <a:latin typeface="Arial"/>
                <a:cs typeface="Arial"/>
              </a:rPr>
              <a:t>přestal</a:t>
            </a:r>
            <a:r>
              <a:rPr sz="2400" b="1" spc="-114" dirty="0">
                <a:latin typeface="Arial"/>
                <a:cs typeface="Arial"/>
              </a:rPr>
              <a:t> </a:t>
            </a:r>
            <a:r>
              <a:rPr sz="2400" b="1" spc="-220" dirty="0">
                <a:latin typeface="Arial"/>
                <a:cs typeface="Arial"/>
              </a:rPr>
              <a:t>být</a:t>
            </a:r>
            <a:r>
              <a:rPr sz="2400" b="1" spc="-114" dirty="0">
                <a:latin typeface="Arial"/>
                <a:cs typeface="Arial"/>
              </a:rPr>
              <a:t> </a:t>
            </a:r>
            <a:r>
              <a:rPr sz="2400" b="1" spc="-210" dirty="0">
                <a:latin typeface="Arial"/>
                <a:cs typeface="Arial"/>
              </a:rPr>
              <a:t>fyzicky</a:t>
            </a:r>
            <a:r>
              <a:rPr sz="2400" b="1" spc="-114" dirty="0">
                <a:latin typeface="Arial"/>
                <a:cs typeface="Arial"/>
              </a:rPr>
              <a:t> </a:t>
            </a:r>
            <a:r>
              <a:rPr sz="2400" b="1" spc="-204" dirty="0">
                <a:latin typeface="Arial"/>
                <a:cs typeface="Arial"/>
              </a:rPr>
              <a:t>agresivní</a:t>
            </a:r>
            <a:r>
              <a:rPr sz="2400" spc="-204" dirty="0">
                <a:latin typeface="Arial"/>
                <a:cs typeface="Arial"/>
              </a:rPr>
              <a:t>,</a:t>
            </a:r>
            <a:r>
              <a:rPr sz="2400" spc="-85" dirty="0">
                <a:latin typeface="Arial"/>
                <a:cs typeface="Arial"/>
              </a:rPr>
              <a:t> </a:t>
            </a:r>
            <a:r>
              <a:rPr sz="2400" spc="-200" dirty="0">
                <a:latin typeface="Arial"/>
                <a:cs typeface="Arial"/>
              </a:rPr>
              <a:t>ale </a:t>
            </a:r>
            <a:r>
              <a:rPr sz="2400" spc="-195" dirty="0">
                <a:latin typeface="Arial"/>
                <a:cs typeface="Arial"/>
              </a:rPr>
              <a:t> </a:t>
            </a:r>
            <a:r>
              <a:rPr sz="2400" spc="-190" dirty="0">
                <a:latin typeface="Arial"/>
                <a:cs typeface="Arial"/>
              </a:rPr>
              <a:t>ještě </a:t>
            </a:r>
            <a:r>
              <a:rPr sz="2400" b="1" spc="-225" dirty="0">
                <a:latin typeface="Arial"/>
                <a:cs typeface="Arial"/>
              </a:rPr>
              <a:t>není </a:t>
            </a:r>
            <a:r>
              <a:rPr sz="2400" b="1" spc="-275" dirty="0">
                <a:latin typeface="Arial"/>
                <a:cs typeface="Arial"/>
              </a:rPr>
              <a:t>emočně</a:t>
            </a:r>
            <a:r>
              <a:rPr sz="2400" b="1" spc="-270" dirty="0">
                <a:latin typeface="Arial"/>
                <a:cs typeface="Arial"/>
              </a:rPr>
              <a:t> </a:t>
            </a:r>
            <a:r>
              <a:rPr sz="2400" b="1" spc="-200" dirty="0">
                <a:latin typeface="Arial"/>
                <a:cs typeface="Arial"/>
              </a:rPr>
              <a:t>klidný</a:t>
            </a:r>
            <a:r>
              <a:rPr sz="2400" spc="-200" dirty="0">
                <a:latin typeface="Arial"/>
                <a:cs typeface="Arial"/>
              </a:rPr>
              <a:t>. </a:t>
            </a:r>
            <a:r>
              <a:rPr sz="2400" spc="-210" dirty="0">
                <a:latin typeface="Arial"/>
                <a:cs typeface="Arial"/>
              </a:rPr>
              <a:t>Negativní</a:t>
            </a:r>
            <a:r>
              <a:rPr sz="2400" spc="-204" dirty="0">
                <a:latin typeface="Arial"/>
                <a:cs typeface="Arial"/>
              </a:rPr>
              <a:t> </a:t>
            </a:r>
            <a:r>
              <a:rPr sz="2400" spc="-265" dirty="0">
                <a:latin typeface="Arial"/>
                <a:cs typeface="Arial"/>
              </a:rPr>
              <a:t>emoce</a:t>
            </a:r>
            <a:r>
              <a:rPr sz="2400" spc="-260" dirty="0">
                <a:latin typeface="Arial"/>
                <a:cs typeface="Arial"/>
              </a:rPr>
              <a:t> </a:t>
            </a:r>
            <a:r>
              <a:rPr sz="2400" spc="-215" dirty="0">
                <a:latin typeface="Arial"/>
                <a:cs typeface="Arial"/>
              </a:rPr>
              <a:t>odeznívá. </a:t>
            </a:r>
            <a:r>
              <a:rPr sz="2400" spc="-204" dirty="0">
                <a:latin typeface="Arial"/>
                <a:cs typeface="Arial"/>
              </a:rPr>
              <a:t>Někteří </a:t>
            </a:r>
            <a:r>
              <a:rPr sz="2400" spc="-150" dirty="0">
                <a:latin typeface="Arial"/>
                <a:cs typeface="Arial"/>
              </a:rPr>
              <a:t>kl. </a:t>
            </a:r>
            <a:r>
              <a:rPr sz="2400" spc="-145" dirty="0">
                <a:latin typeface="Arial"/>
                <a:cs typeface="Arial"/>
              </a:rPr>
              <a:t> </a:t>
            </a:r>
            <a:r>
              <a:rPr sz="2400" spc="-225" dirty="0">
                <a:latin typeface="Arial"/>
                <a:cs typeface="Arial"/>
              </a:rPr>
              <a:t>utečou</a:t>
            </a:r>
            <a:r>
              <a:rPr sz="2400" spc="-220" dirty="0">
                <a:latin typeface="Arial"/>
                <a:cs typeface="Arial"/>
              </a:rPr>
              <a:t> </a:t>
            </a:r>
            <a:r>
              <a:rPr sz="2400" spc="-245" dirty="0">
                <a:latin typeface="Arial"/>
                <a:cs typeface="Arial"/>
              </a:rPr>
              <a:t>do</a:t>
            </a:r>
            <a:r>
              <a:rPr sz="2400" spc="-240" dirty="0">
                <a:latin typeface="Arial"/>
                <a:cs typeface="Arial"/>
              </a:rPr>
              <a:t> </a:t>
            </a:r>
            <a:r>
              <a:rPr sz="2400" spc="-235" dirty="0">
                <a:latin typeface="Arial"/>
                <a:cs typeface="Arial"/>
              </a:rPr>
              <a:t>svého</a:t>
            </a:r>
            <a:r>
              <a:rPr sz="2400" spc="-229" dirty="0">
                <a:latin typeface="Arial"/>
                <a:cs typeface="Arial"/>
              </a:rPr>
              <a:t> </a:t>
            </a:r>
            <a:r>
              <a:rPr sz="2400" spc="-204" dirty="0">
                <a:latin typeface="Arial"/>
                <a:cs typeface="Arial"/>
              </a:rPr>
              <a:t>pokoje, </a:t>
            </a:r>
            <a:r>
              <a:rPr sz="2400" spc="-170" dirty="0">
                <a:latin typeface="Arial"/>
                <a:cs typeface="Arial"/>
              </a:rPr>
              <a:t>jiný </a:t>
            </a:r>
            <a:r>
              <a:rPr sz="2400" spc="-215" dirty="0">
                <a:latin typeface="Arial"/>
                <a:cs typeface="Arial"/>
              </a:rPr>
              <a:t>přechází </a:t>
            </a:r>
            <a:r>
              <a:rPr sz="2400" spc="-235" dirty="0">
                <a:latin typeface="Arial"/>
                <a:cs typeface="Arial"/>
              </a:rPr>
              <a:t>ze </a:t>
            </a:r>
            <a:r>
              <a:rPr sz="2400" spc="-215" dirty="0">
                <a:latin typeface="Arial"/>
                <a:cs typeface="Arial"/>
              </a:rPr>
              <a:t>vzteku </a:t>
            </a:r>
            <a:r>
              <a:rPr sz="2400" spc="-245" dirty="0">
                <a:latin typeface="Arial"/>
                <a:cs typeface="Arial"/>
              </a:rPr>
              <a:t>do</a:t>
            </a:r>
            <a:r>
              <a:rPr sz="2400" spc="-240" dirty="0">
                <a:latin typeface="Arial"/>
                <a:cs typeface="Arial"/>
              </a:rPr>
              <a:t> </a:t>
            </a:r>
            <a:r>
              <a:rPr sz="2400" spc="-220" dirty="0">
                <a:latin typeface="Arial"/>
                <a:cs typeface="Arial"/>
              </a:rPr>
              <a:t>smutku, </a:t>
            </a:r>
            <a:r>
              <a:rPr sz="2400" spc="-245" dirty="0">
                <a:latin typeface="Arial"/>
                <a:cs typeface="Arial"/>
              </a:rPr>
              <a:t>někdo </a:t>
            </a:r>
            <a:r>
              <a:rPr sz="2400" spc="-240" dirty="0">
                <a:latin typeface="Arial"/>
                <a:cs typeface="Arial"/>
              </a:rPr>
              <a:t> </a:t>
            </a:r>
            <a:r>
              <a:rPr sz="2400" spc="-190" dirty="0">
                <a:latin typeface="Arial"/>
                <a:cs typeface="Arial"/>
              </a:rPr>
              <a:t>ještě</a:t>
            </a:r>
            <a:r>
              <a:rPr sz="2400" spc="-95" dirty="0">
                <a:latin typeface="Arial"/>
                <a:cs typeface="Arial"/>
              </a:rPr>
              <a:t> </a:t>
            </a:r>
            <a:r>
              <a:rPr sz="2400" spc="-245" dirty="0">
                <a:latin typeface="Arial"/>
                <a:cs typeface="Arial"/>
              </a:rPr>
              <a:t>nadává</a:t>
            </a:r>
            <a:r>
              <a:rPr sz="2400" spc="-85" dirty="0">
                <a:latin typeface="Arial"/>
                <a:cs typeface="Arial"/>
              </a:rPr>
              <a:t> </a:t>
            </a:r>
            <a:r>
              <a:rPr sz="2400" spc="-245" dirty="0">
                <a:latin typeface="Arial"/>
                <a:cs typeface="Arial"/>
              </a:rPr>
              <a:t>a</a:t>
            </a:r>
            <a:r>
              <a:rPr sz="2400" spc="-110" dirty="0">
                <a:latin typeface="Arial"/>
                <a:cs typeface="Arial"/>
              </a:rPr>
              <a:t> </a:t>
            </a:r>
            <a:r>
              <a:rPr sz="2400" spc="-245" dirty="0">
                <a:latin typeface="Arial"/>
                <a:cs typeface="Arial"/>
              </a:rPr>
              <a:t>potom</a:t>
            </a:r>
            <a:r>
              <a:rPr sz="2400" spc="-100" dirty="0">
                <a:latin typeface="Arial"/>
                <a:cs typeface="Arial"/>
              </a:rPr>
              <a:t> </a:t>
            </a:r>
            <a:r>
              <a:rPr sz="2400" spc="-220" dirty="0">
                <a:latin typeface="Arial"/>
                <a:cs typeface="Arial"/>
              </a:rPr>
              <a:t>usne,</a:t>
            </a:r>
            <a:r>
              <a:rPr sz="2400" spc="-95" dirty="0">
                <a:latin typeface="Arial"/>
                <a:cs typeface="Arial"/>
              </a:rPr>
              <a:t> </a:t>
            </a:r>
            <a:r>
              <a:rPr sz="2400" spc="-240" dirty="0">
                <a:latin typeface="Arial"/>
                <a:cs typeface="Arial"/>
              </a:rPr>
              <a:t>někdo</a:t>
            </a:r>
            <a:r>
              <a:rPr sz="2400" spc="-95" dirty="0">
                <a:latin typeface="Arial"/>
                <a:cs typeface="Arial"/>
              </a:rPr>
              <a:t> </a:t>
            </a:r>
            <a:r>
              <a:rPr sz="2400" spc="-235" dirty="0">
                <a:latin typeface="Arial"/>
                <a:cs typeface="Arial"/>
              </a:rPr>
              <a:t>se</a:t>
            </a:r>
            <a:r>
              <a:rPr sz="2400" spc="-120" dirty="0">
                <a:latin typeface="Arial"/>
                <a:cs typeface="Arial"/>
              </a:rPr>
              <a:t> </a:t>
            </a:r>
            <a:r>
              <a:rPr sz="2400" spc="-210" dirty="0">
                <a:latin typeface="Arial"/>
                <a:cs typeface="Arial"/>
              </a:rPr>
              <a:t>zrychleně</a:t>
            </a:r>
            <a:r>
              <a:rPr sz="2400" spc="-85" dirty="0">
                <a:latin typeface="Arial"/>
                <a:cs typeface="Arial"/>
              </a:rPr>
              <a:t> </a:t>
            </a:r>
            <a:r>
              <a:rPr sz="2400" spc="-229" dirty="0">
                <a:latin typeface="Arial"/>
                <a:cs typeface="Arial"/>
              </a:rPr>
              <a:t>kýve</a:t>
            </a:r>
            <a:r>
              <a:rPr sz="2400" spc="-100" dirty="0">
                <a:latin typeface="Arial"/>
                <a:cs typeface="Arial"/>
              </a:rPr>
              <a:t> </a:t>
            </a:r>
            <a:r>
              <a:rPr sz="2400" spc="-245" dirty="0">
                <a:latin typeface="Arial"/>
                <a:cs typeface="Arial"/>
              </a:rPr>
              <a:t>a</a:t>
            </a:r>
            <a:r>
              <a:rPr sz="2400" spc="-114" dirty="0">
                <a:latin typeface="Arial"/>
                <a:cs typeface="Arial"/>
              </a:rPr>
              <a:t> </a:t>
            </a:r>
            <a:r>
              <a:rPr sz="2400" spc="-100" dirty="0">
                <a:latin typeface="Arial"/>
                <a:cs typeface="Arial"/>
              </a:rPr>
              <a:t>i</a:t>
            </a:r>
            <a:r>
              <a:rPr sz="2400" spc="-105" dirty="0">
                <a:latin typeface="Arial"/>
                <a:cs typeface="Arial"/>
              </a:rPr>
              <a:t> </a:t>
            </a:r>
            <a:r>
              <a:rPr sz="2400" spc="-185" dirty="0">
                <a:latin typeface="Arial"/>
                <a:cs typeface="Arial"/>
              </a:rPr>
              <a:t>to</a:t>
            </a:r>
            <a:r>
              <a:rPr sz="2400" spc="-114" dirty="0">
                <a:latin typeface="Arial"/>
                <a:cs typeface="Arial"/>
              </a:rPr>
              <a:t> </a:t>
            </a:r>
            <a:r>
              <a:rPr sz="2400" spc="-229" dirty="0">
                <a:latin typeface="Arial"/>
                <a:cs typeface="Arial"/>
              </a:rPr>
              <a:t>postupně </a:t>
            </a:r>
            <a:r>
              <a:rPr sz="2400" spc="-650" dirty="0">
                <a:latin typeface="Arial"/>
                <a:cs typeface="Arial"/>
              </a:rPr>
              <a:t> </a:t>
            </a:r>
            <a:r>
              <a:rPr sz="2400" spc="-215" dirty="0">
                <a:latin typeface="Arial"/>
                <a:cs typeface="Arial"/>
              </a:rPr>
              <a:t>odeznívá.</a:t>
            </a:r>
            <a:endParaRPr sz="2400" dirty="0">
              <a:latin typeface="Arial"/>
              <a:cs typeface="Arial"/>
            </a:endParaRPr>
          </a:p>
        </p:txBody>
      </p:sp>
      <p:sp>
        <p:nvSpPr>
          <p:cNvPr id="3" name="object 3"/>
          <p:cNvSpPr txBox="1">
            <a:spLocks noGrp="1"/>
          </p:cNvSpPr>
          <p:nvPr>
            <p:ph type="title"/>
          </p:nvPr>
        </p:nvSpPr>
        <p:spPr>
          <a:xfrm>
            <a:off x="1658983" y="472532"/>
            <a:ext cx="8516983" cy="689932"/>
          </a:xfrm>
          <a:prstGeom prst="rect">
            <a:avLst/>
          </a:prstGeom>
        </p:spPr>
        <p:txBody>
          <a:bodyPr vert="horz" wrap="square" lIns="0" tIns="12700" rIns="0" bIns="0" rtlCol="0" anchor="ctr">
            <a:spAutoFit/>
          </a:bodyPr>
          <a:lstStyle/>
          <a:p>
            <a:pPr marL="12700">
              <a:lnSpc>
                <a:spcPct val="100000"/>
              </a:lnSpc>
              <a:spcBef>
                <a:spcPts val="100"/>
              </a:spcBef>
            </a:pPr>
            <a:r>
              <a:rPr spc="-25" dirty="0">
                <a:latin typeface="Calibri"/>
                <a:cs typeface="Calibri"/>
              </a:rPr>
              <a:t>Kyvadlo</a:t>
            </a:r>
            <a:r>
              <a:rPr spc="-45" dirty="0">
                <a:latin typeface="Calibri"/>
                <a:cs typeface="Calibri"/>
              </a:rPr>
              <a:t> </a:t>
            </a:r>
            <a:r>
              <a:rPr spc="-5" dirty="0">
                <a:latin typeface="Calibri"/>
                <a:cs typeface="Calibri"/>
              </a:rPr>
              <a:t>incidentu</a:t>
            </a:r>
            <a:r>
              <a:rPr spc="-60" dirty="0">
                <a:latin typeface="Calibri"/>
                <a:cs typeface="Calibri"/>
              </a:rPr>
              <a:t> </a:t>
            </a:r>
            <a:r>
              <a:rPr spc="-25" dirty="0">
                <a:latin typeface="Calibri"/>
                <a:cs typeface="Calibri"/>
              </a:rPr>
              <a:t>fyzické</a:t>
            </a:r>
            <a:r>
              <a:rPr spc="-15" dirty="0">
                <a:latin typeface="Calibri"/>
                <a:cs typeface="Calibri"/>
              </a:rPr>
              <a:t> </a:t>
            </a:r>
            <a:r>
              <a:rPr spc="-10" dirty="0">
                <a:latin typeface="Calibri"/>
                <a:cs typeface="Calibri"/>
              </a:rPr>
              <a:t>agrese</a:t>
            </a:r>
            <a:endParaRPr dirty="0">
              <a:latin typeface="Calibri"/>
              <a:cs typeface="Calibri"/>
            </a:endParaRPr>
          </a:p>
        </p:txBody>
      </p:sp>
    </p:spTree>
    <p:extLst>
      <p:ext uri="{BB962C8B-B14F-4D97-AF65-F5344CB8AC3E}">
        <p14:creationId xmlns:p14="http://schemas.microsoft.com/office/powerpoint/2010/main" val="2222942583"/>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5658" y="610497"/>
            <a:ext cx="10642526" cy="1366400"/>
          </a:xfrm>
          <a:prstGeom prst="rect">
            <a:avLst/>
          </a:prstGeom>
        </p:spPr>
        <p:txBody>
          <a:bodyPr vert="horz" wrap="square" lIns="0" tIns="12065" rIns="0" bIns="0" rtlCol="0" anchor="ctr">
            <a:spAutoFit/>
          </a:bodyPr>
          <a:lstStyle/>
          <a:p>
            <a:pPr algn="ctr">
              <a:lnSpc>
                <a:spcPct val="100000"/>
              </a:lnSpc>
              <a:spcBef>
                <a:spcPts val="95"/>
              </a:spcBef>
            </a:pPr>
            <a:r>
              <a:rPr spc="-15" dirty="0">
                <a:solidFill>
                  <a:srgbClr val="006FC0"/>
                </a:solidFill>
              </a:rPr>
              <a:t>Prevence</a:t>
            </a:r>
            <a:r>
              <a:rPr spc="15" dirty="0">
                <a:solidFill>
                  <a:srgbClr val="006FC0"/>
                </a:solidFill>
              </a:rPr>
              <a:t> </a:t>
            </a:r>
            <a:r>
              <a:rPr spc="-15" dirty="0">
                <a:solidFill>
                  <a:srgbClr val="006FC0"/>
                </a:solidFill>
              </a:rPr>
              <a:t>agrese</a:t>
            </a:r>
            <a:r>
              <a:rPr spc="15" dirty="0">
                <a:solidFill>
                  <a:srgbClr val="006FC0"/>
                </a:solidFill>
              </a:rPr>
              <a:t> </a:t>
            </a:r>
            <a:r>
              <a:rPr spc="-5" dirty="0">
                <a:solidFill>
                  <a:srgbClr val="006FC0"/>
                </a:solidFill>
              </a:rPr>
              <a:t>a napadení</a:t>
            </a:r>
          </a:p>
          <a:p>
            <a:pPr algn="ctr">
              <a:lnSpc>
                <a:spcPct val="100000"/>
              </a:lnSpc>
            </a:pPr>
            <a:r>
              <a:rPr spc="-5" dirty="0">
                <a:solidFill>
                  <a:srgbClr val="006FC0"/>
                </a:solidFill>
                <a:latin typeface="Calibri"/>
                <a:cs typeface="Calibri"/>
              </a:rPr>
              <a:t>IP</a:t>
            </a:r>
            <a:r>
              <a:rPr spc="-25" dirty="0">
                <a:solidFill>
                  <a:srgbClr val="006FC0"/>
                </a:solidFill>
                <a:latin typeface="Calibri"/>
                <a:cs typeface="Calibri"/>
              </a:rPr>
              <a:t> </a:t>
            </a:r>
            <a:r>
              <a:rPr spc="-5" dirty="0">
                <a:solidFill>
                  <a:srgbClr val="006FC0"/>
                </a:solidFill>
                <a:latin typeface="Calibri"/>
                <a:cs typeface="Calibri"/>
              </a:rPr>
              <a:t>a</a:t>
            </a:r>
            <a:r>
              <a:rPr spc="-15" dirty="0">
                <a:solidFill>
                  <a:srgbClr val="006FC0"/>
                </a:solidFill>
                <a:latin typeface="Calibri"/>
                <a:cs typeface="Calibri"/>
              </a:rPr>
              <a:t> </a:t>
            </a:r>
            <a:r>
              <a:rPr spc="-25" dirty="0">
                <a:solidFill>
                  <a:srgbClr val="006FC0"/>
                </a:solidFill>
                <a:latin typeface="Calibri"/>
                <a:cs typeface="Calibri"/>
              </a:rPr>
              <a:t>RIZIKOVÉ </a:t>
            </a:r>
            <a:r>
              <a:rPr spc="-10" dirty="0">
                <a:solidFill>
                  <a:srgbClr val="006FC0"/>
                </a:solidFill>
                <a:latin typeface="Calibri"/>
                <a:cs typeface="Calibri"/>
              </a:rPr>
              <a:t>PLÁNY</a:t>
            </a:r>
          </a:p>
        </p:txBody>
      </p:sp>
      <p:sp>
        <p:nvSpPr>
          <p:cNvPr id="3" name="object 3"/>
          <p:cNvSpPr txBox="1"/>
          <p:nvPr/>
        </p:nvSpPr>
        <p:spPr>
          <a:xfrm>
            <a:off x="1005839" y="1976897"/>
            <a:ext cx="10345783" cy="4233851"/>
          </a:xfrm>
          <a:prstGeom prst="rect">
            <a:avLst/>
          </a:prstGeom>
        </p:spPr>
        <p:txBody>
          <a:bodyPr vert="horz" wrap="square" lIns="0" tIns="85725" rIns="0" bIns="0" rtlCol="0">
            <a:spAutoFit/>
          </a:bodyPr>
          <a:lstStyle/>
          <a:p>
            <a:pPr marL="355600" marR="568960" indent="-343535">
              <a:lnSpc>
                <a:spcPts val="2400"/>
              </a:lnSpc>
              <a:spcBef>
                <a:spcPts val="675"/>
              </a:spcBef>
              <a:buFont typeface="Arial"/>
              <a:buChar char="•"/>
              <a:tabLst>
                <a:tab pos="355600" algn="l"/>
                <a:tab pos="356235" algn="l"/>
              </a:tabLst>
            </a:pPr>
            <a:r>
              <a:rPr sz="2500" spc="-5" dirty="0">
                <a:latin typeface="Calibri"/>
                <a:cs typeface="Calibri"/>
              </a:rPr>
              <a:t>Základem</a:t>
            </a:r>
            <a:r>
              <a:rPr sz="2500" spc="15" dirty="0">
                <a:latin typeface="Calibri"/>
                <a:cs typeface="Calibri"/>
              </a:rPr>
              <a:t> </a:t>
            </a:r>
            <a:r>
              <a:rPr sz="2500" spc="-20" dirty="0">
                <a:latin typeface="Calibri"/>
                <a:cs typeface="Calibri"/>
              </a:rPr>
              <a:t>sestavování</a:t>
            </a:r>
            <a:r>
              <a:rPr sz="2500" spc="-5" dirty="0">
                <a:latin typeface="Calibri"/>
                <a:cs typeface="Calibri"/>
              </a:rPr>
              <a:t> individuálních</a:t>
            </a:r>
            <a:r>
              <a:rPr sz="2500" spc="25" dirty="0">
                <a:latin typeface="Calibri"/>
                <a:cs typeface="Calibri"/>
              </a:rPr>
              <a:t> </a:t>
            </a:r>
            <a:r>
              <a:rPr sz="2500" spc="-10" dirty="0">
                <a:latin typeface="Calibri"/>
                <a:cs typeface="Calibri"/>
              </a:rPr>
              <a:t>plánů</a:t>
            </a:r>
            <a:r>
              <a:rPr sz="2500" spc="5" dirty="0">
                <a:latin typeface="Calibri"/>
                <a:cs typeface="Calibri"/>
              </a:rPr>
              <a:t> </a:t>
            </a:r>
            <a:r>
              <a:rPr sz="2500" spc="-5" dirty="0">
                <a:latin typeface="Calibri"/>
                <a:cs typeface="Calibri"/>
              </a:rPr>
              <a:t>je</a:t>
            </a:r>
            <a:r>
              <a:rPr sz="2500" spc="5" dirty="0">
                <a:latin typeface="Calibri"/>
                <a:cs typeface="Calibri"/>
              </a:rPr>
              <a:t> </a:t>
            </a:r>
            <a:r>
              <a:rPr sz="2500" spc="-10" dirty="0">
                <a:latin typeface="Calibri"/>
                <a:cs typeface="Calibri"/>
              </a:rPr>
              <a:t>důkladné </a:t>
            </a:r>
            <a:r>
              <a:rPr sz="2500" spc="-550" dirty="0">
                <a:latin typeface="Calibri"/>
                <a:cs typeface="Calibri"/>
              </a:rPr>
              <a:t> </a:t>
            </a:r>
            <a:r>
              <a:rPr sz="2500" spc="-10" dirty="0">
                <a:latin typeface="Calibri"/>
                <a:cs typeface="Calibri"/>
              </a:rPr>
              <a:t>zjištění</a:t>
            </a:r>
            <a:r>
              <a:rPr sz="2500" spc="-5" dirty="0">
                <a:latin typeface="Calibri"/>
                <a:cs typeface="Calibri"/>
              </a:rPr>
              <a:t> </a:t>
            </a:r>
            <a:r>
              <a:rPr sz="2500" spc="-10" dirty="0">
                <a:latin typeface="Calibri"/>
                <a:cs typeface="Calibri"/>
              </a:rPr>
              <a:t>potřeb</a:t>
            </a:r>
            <a:r>
              <a:rPr sz="2500" dirty="0">
                <a:latin typeface="Calibri"/>
                <a:cs typeface="Calibri"/>
              </a:rPr>
              <a:t> </a:t>
            </a:r>
            <a:r>
              <a:rPr sz="2500" spc="-10" dirty="0">
                <a:latin typeface="Calibri"/>
                <a:cs typeface="Calibri"/>
              </a:rPr>
              <a:t>klienta:</a:t>
            </a:r>
            <a:endParaRPr sz="2500" dirty="0">
              <a:latin typeface="Calibri"/>
              <a:cs typeface="Calibri"/>
            </a:endParaRPr>
          </a:p>
          <a:p>
            <a:pPr>
              <a:lnSpc>
                <a:spcPct val="100000"/>
              </a:lnSpc>
              <a:buFont typeface="Arial"/>
              <a:buChar char="•"/>
            </a:pPr>
            <a:endParaRPr sz="2950" dirty="0">
              <a:latin typeface="Calibri"/>
              <a:cs typeface="Calibri"/>
            </a:endParaRPr>
          </a:p>
          <a:p>
            <a:pPr marL="355600" marR="278765" indent="-343535">
              <a:lnSpc>
                <a:spcPts val="2400"/>
              </a:lnSpc>
              <a:buFont typeface="Arial"/>
              <a:buChar char="•"/>
              <a:tabLst>
                <a:tab pos="355600" algn="l"/>
                <a:tab pos="356235" algn="l"/>
              </a:tabLst>
            </a:pPr>
            <a:r>
              <a:rPr sz="2500" b="1" spc="-10" dirty="0">
                <a:latin typeface="Calibri"/>
                <a:cs typeface="Calibri"/>
              </a:rPr>
              <a:t>fyziologické</a:t>
            </a:r>
            <a:r>
              <a:rPr sz="2500" b="1" spc="20" dirty="0">
                <a:latin typeface="Calibri"/>
                <a:cs typeface="Calibri"/>
              </a:rPr>
              <a:t> </a:t>
            </a:r>
            <a:r>
              <a:rPr sz="2500" b="1" spc="-10" dirty="0">
                <a:latin typeface="Calibri"/>
                <a:cs typeface="Calibri"/>
              </a:rPr>
              <a:t>potřeby </a:t>
            </a:r>
            <a:r>
              <a:rPr sz="2500" spc="-5" dirty="0">
                <a:latin typeface="Calibri"/>
                <a:cs typeface="Calibri"/>
              </a:rPr>
              <a:t>–</a:t>
            </a:r>
            <a:r>
              <a:rPr sz="2500" spc="25" dirty="0">
                <a:latin typeface="Calibri"/>
                <a:cs typeface="Calibri"/>
              </a:rPr>
              <a:t> </a:t>
            </a:r>
            <a:r>
              <a:rPr sz="2500" spc="-15" dirty="0">
                <a:latin typeface="Calibri"/>
                <a:cs typeface="Calibri"/>
              </a:rPr>
              <a:t>výživa,</a:t>
            </a:r>
            <a:r>
              <a:rPr sz="2500" spc="10" dirty="0">
                <a:latin typeface="Calibri"/>
                <a:cs typeface="Calibri"/>
              </a:rPr>
              <a:t> </a:t>
            </a:r>
            <a:r>
              <a:rPr sz="2500" spc="-10" dirty="0">
                <a:latin typeface="Calibri"/>
                <a:cs typeface="Calibri"/>
              </a:rPr>
              <a:t>vylučování,</a:t>
            </a:r>
            <a:r>
              <a:rPr sz="2500" spc="30" dirty="0">
                <a:latin typeface="Calibri"/>
                <a:cs typeface="Calibri"/>
              </a:rPr>
              <a:t> </a:t>
            </a:r>
            <a:r>
              <a:rPr sz="2500" spc="-10" dirty="0">
                <a:latin typeface="Calibri"/>
                <a:cs typeface="Calibri"/>
              </a:rPr>
              <a:t>spánek,</a:t>
            </a:r>
            <a:r>
              <a:rPr sz="2500" spc="25" dirty="0">
                <a:latin typeface="Calibri"/>
                <a:cs typeface="Calibri"/>
              </a:rPr>
              <a:t> </a:t>
            </a:r>
            <a:r>
              <a:rPr sz="2500" spc="-15" dirty="0">
                <a:latin typeface="Calibri"/>
                <a:cs typeface="Calibri"/>
              </a:rPr>
              <a:t>pohyb, </a:t>
            </a:r>
            <a:r>
              <a:rPr sz="2500" spc="-550" dirty="0">
                <a:latin typeface="Calibri"/>
                <a:cs typeface="Calibri"/>
              </a:rPr>
              <a:t> </a:t>
            </a:r>
            <a:r>
              <a:rPr sz="2500" spc="-15" dirty="0">
                <a:latin typeface="Calibri"/>
                <a:cs typeface="Calibri"/>
              </a:rPr>
              <a:t>hygiena,</a:t>
            </a:r>
            <a:r>
              <a:rPr sz="2500" spc="20" dirty="0">
                <a:latin typeface="Calibri"/>
                <a:cs typeface="Calibri"/>
              </a:rPr>
              <a:t> </a:t>
            </a:r>
            <a:r>
              <a:rPr sz="2500" spc="-20" dirty="0">
                <a:latin typeface="Calibri"/>
                <a:cs typeface="Calibri"/>
              </a:rPr>
              <a:t>správná</a:t>
            </a:r>
            <a:r>
              <a:rPr sz="2500" spc="5" dirty="0">
                <a:latin typeface="Calibri"/>
                <a:cs typeface="Calibri"/>
              </a:rPr>
              <a:t> </a:t>
            </a:r>
            <a:r>
              <a:rPr sz="2500" spc="-10" dirty="0">
                <a:latin typeface="Calibri"/>
                <a:cs typeface="Calibri"/>
              </a:rPr>
              <a:t>teplota,</a:t>
            </a:r>
            <a:r>
              <a:rPr sz="2500" spc="-5" dirty="0">
                <a:latin typeface="Calibri"/>
                <a:cs typeface="Calibri"/>
              </a:rPr>
              <a:t> </a:t>
            </a:r>
            <a:r>
              <a:rPr sz="2500" spc="-25" dirty="0">
                <a:latin typeface="Calibri"/>
                <a:cs typeface="Calibri"/>
              </a:rPr>
              <a:t>zdraví,</a:t>
            </a:r>
            <a:r>
              <a:rPr sz="2500" dirty="0">
                <a:latin typeface="Calibri"/>
                <a:cs typeface="Calibri"/>
              </a:rPr>
              <a:t> </a:t>
            </a:r>
            <a:r>
              <a:rPr sz="2500" spc="-5" dirty="0">
                <a:latin typeface="Calibri"/>
                <a:cs typeface="Calibri"/>
              </a:rPr>
              <a:t>tišení</a:t>
            </a:r>
            <a:r>
              <a:rPr sz="2500" dirty="0">
                <a:latin typeface="Calibri"/>
                <a:cs typeface="Calibri"/>
              </a:rPr>
              <a:t> </a:t>
            </a:r>
            <a:r>
              <a:rPr sz="2500" spc="-10" dirty="0">
                <a:latin typeface="Calibri"/>
                <a:cs typeface="Calibri"/>
              </a:rPr>
              <a:t>bolesti,</a:t>
            </a:r>
            <a:r>
              <a:rPr sz="2500" dirty="0">
                <a:latin typeface="Calibri"/>
                <a:cs typeface="Calibri"/>
              </a:rPr>
              <a:t> </a:t>
            </a:r>
            <a:r>
              <a:rPr sz="2500" spc="-20" dirty="0">
                <a:latin typeface="Calibri"/>
                <a:cs typeface="Calibri"/>
              </a:rPr>
              <a:t>psychická </a:t>
            </a:r>
            <a:r>
              <a:rPr sz="2500" spc="-15" dirty="0">
                <a:latin typeface="Calibri"/>
                <a:cs typeface="Calibri"/>
              </a:rPr>
              <a:t> </a:t>
            </a:r>
            <a:r>
              <a:rPr sz="2500" spc="-10" dirty="0">
                <a:latin typeface="Calibri"/>
                <a:cs typeface="Calibri"/>
              </a:rPr>
              <a:t>pohoda,</a:t>
            </a:r>
            <a:r>
              <a:rPr sz="2500" spc="-5" dirty="0">
                <a:latin typeface="Calibri"/>
                <a:cs typeface="Calibri"/>
              </a:rPr>
              <a:t> </a:t>
            </a:r>
            <a:r>
              <a:rPr sz="2500" spc="-20" dirty="0">
                <a:latin typeface="Calibri"/>
                <a:cs typeface="Calibri"/>
              </a:rPr>
              <a:t>fyzické</a:t>
            </a:r>
            <a:r>
              <a:rPr sz="2500" spc="25" dirty="0">
                <a:latin typeface="Calibri"/>
                <a:cs typeface="Calibri"/>
              </a:rPr>
              <a:t> </a:t>
            </a:r>
            <a:r>
              <a:rPr sz="2500" spc="-40" dirty="0">
                <a:latin typeface="Calibri"/>
                <a:cs typeface="Calibri"/>
              </a:rPr>
              <a:t>kontakty,</a:t>
            </a:r>
            <a:r>
              <a:rPr sz="2500" spc="5" dirty="0">
                <a:latin typeface="Calibri"/>
                <a:cs typeface="Calibri"/>
              </a:rPr>
              <a:t> </a:t>
            </a:r>
            <a:r>
              <a:rPr sz="2500" spc="-20" dirty="0">
                <a:latin typeface="Calibri"/>
                <a:cs typeface="Calibri"/>
              </a:rPr>
              <a:t>sexualita</a:t>
            </a:r>
            <a:endParaRPr sz="2500" dirty="0">
              <a:latin typeface="Calibri"/>
              <a:cs typeface="Calibri"/>
            </a:endParaRPr>
          </a:p>
          <a:p>
            <a:pPr marL="355600" indent="-343535">
              <a:spcBef>
                <a:spcPts val="25"/>
              </a:spcBef>
              <a:buFont typeface="Arial"/>
              <a:buChar char="•"/>
              <a:tabLst>
                <a:tab pos="355600" algn="l"/>
                <a:tab pos="356235" algn="l"/>
              </a:tabLst>
            </a:pPr>
            <a:r>
              <a:rPr sz="2500" b="1" spc="-10" dirty="0">
                <a:latin typeface="Calibri"/>
                <a:cs typeface="Calibri"/>
              </a:rPr>
              <a:t>potřeba</a:t>
            </a:r>
            <a:r>
              <a:rPr sz="2500" b="1" spc="-30" dirty="0">
                <a:latin typeface="Calibri"/>
                <a:cs typeface="Calibri"/>
              </a:rPr>
              <a:t> </a:t>
            </a:r>
            <a:r>
              <a:rPr sz="2500" b="1" spc="-10" dirty="0">
                <a:latin typeface="Calibri"/>
                <a:cs typeface="Calibri"/>
              </a:rPr>
              <a:t>bezpečí</a:t>
            </a:r>
            <a:endParaRPr sz="2500" dirty="0">
              <a:latin typeface="Calibri"/>
              <a:cs typeface="Calibri"/>
            </a:endParaRPr>
          </a:p>
          <a:p>
            <a:pPr marL="12700" marR="5080" algn="just">
              <a:lnSpc>
                <a:spcPts val="2400"/>
              </a:lnSpc>
              <a:spcBef>
                <a:spcPts val="580"/>
              </a:spcBef>
            </a:pPr>
            <a:r>
              <a:rPr sz="2500" spc="-5" dirty="0">
                <a:latin typeface="Calibri"/>
                <a:cs typeface="Calibri"/>
              </a:rPr>
              <a:t>– </a:t>
            </a:r>
            <a:r>
              <a:rPr sz="2500" spc="-15" dirty="0">
                <a:latin typeface="Calibri"/>
                <a:cs typeface="Calibri"/>
              </a:rPr>
              <a:t>ekonomického </a:t>
            </a:r>
            <a:r>
              <a:rPr sz="2500" spc="-10" dirty="0">
                <a:latin typeface="Calibri"/>
                <a:cs typeface="Calibri"/>
              </a:rPr>
              <a:t>bezpečí- </a:t>
            </a:r>
            <a:r>
              <a:rPr sz="2500" spc="-5" dirty="0">
                <a:latin typeface="Calibri"/>
                <a:cs typeface="Calibri"/>
              </a:rPr>
              <a:t>mám </a:t>
            </a:r>
            <a:r>
              <a:rPr sz="2500" spc="-20" dirty="0">
                <a:latin typeface="Calibri"/>
                <a:cs typeface="Calibri"/>
              </a:rPr>
              <a:t>dostatek </a:t>
            </a:r>
            <a:r>
              <a:rPr sz="2500" spc="-15" dirty="0">
                <a:latin typeface="Calibri"/>
                <a:cs typeface="Calibri"/>
              </a:rPr>
              <a:t>prostředků, </a:t>
            </a:r>
            <a:r>
              <a:rPr sz="2500" spc="-20" dirty="0">
                <a:latin typeface="Calibri"/>
                <a:cs typeface="Calibri"/>
              </a:rPr>
              <a:t>obava </a:t>
            </a:r>
            <a:r>
              <a:rPr sz="2500" spc="-15" dirty="0">
                <a:latin typeface="Calibri"/>
                <a:cs typeface="Calibri"/>
              </a:rPr>
              <a:t>co </a:t>
            </a:r>
            <a:r>
              <a:rPr sz="2500" spc="-555" dirty="0">
                <a:latin typeface="Calibri"/>
                <a:cs typeface="Calibri"/>
              </a:rPr>
              <a:t> </a:t>
            </a:r>
            <a:r>
              <a:rPr sz="2500" spc="-10" dirty="0">
                <a:latin typeface="Calibri"/>
                <a:cs typeface="Calibri"/>
              </a:rPr>
              <a:t>bude,</a:t>
            </a:r>
            <a:r>
              <a:rPr sz="2500" dirty="0">
                <a:latin typeface="Calibri"/>
                <a:cs typeface="Calibri"/>
              </a:rPr>
              <a:t> </a:t>
            </a:r>
            <a:r>
              <a:rPr sz="2500" spc="-30" dirty="0">
                <a:latin typeface="Calibri"/>
                <a:cs typeface="Calibri"/>
              </a:rPr>
              <a:t>když</a:t>
            </a:r>
            <a:r>
              <a:rPr sz="2500" spc="20" dirty="0">
                <a:latin typeface="Calibri"/>
                <a:cs typeface="Calibri"/>
              </a:rPr>
              <a:t> </a:t>
            </a:r>
            <a:r>
              <a:rPr sz="2500" spc="-10" dirty="0">
                <a:latin typeface="Calibri"/>
                <a:cs typeface="Calibri"/>
              </a:rPr>
              <a:t>nebudu</a:t>
            </a:r>
            <a:r>
              <a:rPr sz="2500" spc="10" dirty="0">
                <a:latin typeface="Calibri"/>
                <a:cs typeface="Calibri"/>
              </a:rPr>
              <a:t> </a:t>
            </a:r>
            <a:r>
              <a:rPr sz="2500" spc="-5" dirty="0">
                <a:latin typeface="Calibri"/>
                <a:cs typeface="Calibri"/>
              </a:rPr>
              <a:t>mít</a:t>
            </a:r>
            <a:r>
              <a:rPr sz="2500" dirty="0">
                <a:latin typeface="Calibri"/>
                <a:cs typeface="Calibri"/>
              </a:rPr>
              <a:t> </a:t>
            </a:r>
            <a:r>
              <a:rPr sz="2500" spc="-20" dirty="0">
                <a:latin typeface="Calibri"/>
                <a:cs typeface="Calibri"/>
              </a:rPr>
              <a:t>dostatek</a:t>
            </a:r>
            <a:r>
              <a:rPr sz="2500" dirty="0">
                <a:latin typeface="Calibri"/>
                <a:cs typeface="Calibri"/>
              </a:rPr>
              <a:t> </a:t>
            </a:r>
            <a:r>
              <a:rPr sz="2500" spc="-10" dirty="0">
                <a:latin typeface="Calibri"/>
                <a:cs typeface="Calibri"/>
              </a:rPr>
              <a:t>finančních</a:t>
            </a:r>
            <a:r>
              <a:rPr sz="2500" spc="25" dirty="0">
                <a:latin typeface="Calibri"/>
                <a:cs typeface="Calibri"/>
              </a:rPr>
              <a:t> </a:t>
            </a:r>
            <a:r>
              <a:rPr sz="2500" spc="-15" dirty="0">
                <a:latin typeface="Calibri"/>
                <a:cs typeface="Calibri"/>
              </a:rPr>
              <a:t>prostředků</a:t>
            </a:r>
            <a:endParaRPr sz="2500" dirty="0">
              <a:latin typeface="Calibri"/>
              <a:cs typeface="Calibri"/>
            </a:endParaRPr>
          </a:p>
          <a:p>
            <a:pPr marL="12700" marR="15875" algn="just">
              <a:lnSpc>
                <a:spcPct val="80000"/>
              </a:lnSpc>
              <a:spcBef>
                <a:spcPts val="620"/>
              </a:spcBef>
            </a:pPr>
            <a:r>
              <a:rPr sz="2500" spc="-15" dirty="0">
                <a:latin typeface="Calibri"/>
                <a:cs typeface="Calibri"/>
              </a:rPr>
              <a:t>-fyzického </a:t>
            </a:r>
            <a:r>
              <a:rPr sz="2500" spc="-10" dirty="0">
                <a:latin typeface="Calibri"/>
                <a:cs typeface="Calibri"/>
              </a:rPr>
              <a:t>bezpečí </a:t>
            </a:r>
            <a:r>
              <a:rPr sz="2500" spc="-5" dirty="0">
                <a:latin typeface="Calibri"/>
                <a:cs typeface="Calibri"/>
              </a:rPr>
              <a:t>– </a:t>
            </a:r>
            <a:r>
              <a:rPr sz="2500" spc="-10" dirty="0">
                <a:latin typeface="Calibri"/>
                <a:cs typeface="Calibri"/>
              </a:rPr>
              <a:t>používání </a:t>
            </a:r>
            <a:r>
              <a:rPr sz="2500" spc="-15" dirty="0">
                <a:latin typeface="Calibri"/>
                <a:cs typeface="Calibri"/>
              </a:rPr>
              <a:t>kompenzačních </a:t>
            </a:r>
            <a:r>
              <a:rPr sz="2500" spc="-5" dirty="0">
                <a:latin typeface="Calibri"/>
                <a:cs typeface="Calibri"/>
              </a:rPr>
              <a:t>pomůcek </a:t>
            </a:r>
            <a:r>
              <a:rPr sz="2500" spc="-10" dirty="0">
                <a:latin typeface="Calibri"/>
                <a:cs typeface="Calibri"/>
              </a:rPr>
              <a:t>nebo </a:t>
            </a:r>
            <a:r>
              <a:rPr sz="2500" spc="-555" dirty="0">
                <a:latin typeface="Calibri"/>
                <a:cs typeface="Calibri"/>
              </a:rPr>
              <a:t> </a:t>
            </a:r>
            <a:r>
              <a:rPr sz="2500" spc="-5" dirty="0">
                <a:latin typeface="Calibri"/>
                <a:cs typeface="Calibri"/>
              </a:rPr>
              <a:t>poskytnutí </a:t>
            </a:r>
            <a:r>
              <a:rPr sz="2500" spc="-10" dirty="0">
                <a:latin typeface="Calibri"/>
                <a:cs typeface="Calibri"/>
              </a:rPr>
              <a:t>pomoci, </a:t>
            </a:r>
            <a:r>
              <a:rPr sz="2500" spc="-5" dirty="0">
                <a:latin typeface="Calibri"/>
                <a:cs typeface="Calibri"/>
              </a:rPr>
              <a:t>jde o pocit, </a:t>
            </a:r>
            <a:r>
              <a:rPr sz="2500" spc="-30" dirty="0">
                <a:latin typeface="Calibri"/>
                <a:cs typeface="Calibri"/>
              </a:rPr>
              <a:t>že </a:t>
            </a:r>
            <a:r>
              <a:rPr sz="2500" spc="-10" dirty="0">
                <a:latin typeface="Calibri"/>
                <a:cs typeface="Calibri"/>
              </a:rPr>
              <a:t>to </a:t>
            </a:r>
            <a:r>
              <a:rPr sz="2500" spc="-15" dirty="0">
                <a:latin typeface="Calibri"/>
                <a:cs typeface="Calibri"/>
              </a:rPr>
              <a:t>uživatel </a:t>
            </a:r>
            <a:r>
              <a:rPr sz="2500" spc="-5" dirty="0">
                <a:latin typeface="Calibri"/>
                <a:cs typeface="Calibri"/>
              </a:rPr>
              <a:t>zvládne i </a:t>
            </a:r>
            <a:r>
              <a:rPr sz="2500" spc="-30" dirty="0">
                <a:latin typeface="Calibri"/>
                <a:cs typeface="Calibri"/>
              </a:rPr>
              <a:t>fyzicky, </a:t>
            </a:r>
            <a:r>
              <a:rPr sz="2500" spc="-555" dirty="0">
                <a:latin typeface="Calibri"/>
                <a:cs typeface="Calibri"/>
              </a:rPr>
              <a:t> </a:t>
            </a:r>
            <a:r>
              <a:rPr sz="2500" spc="-10" dirty="0">
                <a:latin typeface="Calibri"/>
                <a:cs typeface="Calibri"/>
              </a:rPr>
              <a:t>bezpečnostní</a:t>
            </a:r>
            <a:r>
              <a:rPr sz="2500" spc="15" dirty="0">
                <a:latin typeface="Calibri"/>
                <a:cs typeface="Calibri"/>
              </a:rPr>
              <a:t> </a:t>
            </a:r>
            <a:r>
              <a:rPr sz="2500" spc="-10" dirty="0">
                <a:latin typeface="Calibri"/>
                <a:cs typeface="Calibri"/>
              </a:rPr>
              <a:t>náramky</a:t>
            </a:r>
            <a:endParaRPr sz="2500" dirty="0">
              <a:latin typeface="Calibri"/>
              <a:cs typeface="Calibri"/>
            </a:endParaRPr>
          </a:p>
          <a:p>
            <a:pPr marL="12700" marR="302895" algn="just">
              <a:lnSpc>
                <a:spcPts val="2400"/>
              </a:lnSpc>
              <a:spcBef>
                <a:spcPts val="580"/>
              </a:spcBef>
            </a:pPr>
            <a:r>
              <a:rPr sz="2500" spc="-20" dirty="0">
                <a:latin typeface="Calibri"/>
                <a:cs typeface="Calibri"/>
              </a:rPr>
              <a:t>-psychického </a:t>
            </a:r>
            <a:r>
              <a:rPr sz="2500" spc="-10" dirty="0">
                <a:latin typeface="Calibri"/>
                <a:cs typeface="Calibri"/>
              </a:rPr>
              <a:t>bezpečí </a:t>
            </a:r>
            <a:r>
              <a:rPr sz="2500" spc="-5" dirty="0">
                <a:latin typeface="Calibri"/>
                <a:cs typeface="Calibri"/>
              </a:rPr>
              <a:t>– </a:t>
            </a:r>
            <a:r>
              <a:rPr sz="2500" spc="-10" dirty="0">
                <a:latin typeface="Calibri"/>
                <a:cs typeface="Calibri"/>
              </a:rPr>
              <a:t>pocit jistoty </a:t>
            </a:r>
            <a:r>
              <a:rPr sz="2500" spc="-15" dirty="0">
                <a:latin typeface="Calibri"/>
                <a:cs typeface="Calibri"/>
              </a:rPr>
              <a:t>časové </a:t>
            </a:r>
            <a:r>
              <a:rPr sz="2500" spc="-10" dirty="0">
                <a:latin typeface="Calibri"/>
                <a:cs typeface="Calibri"/>
              </a:rPr>
              <a:t>orientační </a:t>
            </a:r>
            <a:r>
              <a:rPr sz="2500" dirty="0">
                <a:latin typeface="Calibri"/>
                <a:cs typeface="Calibri"/>
              </a:rPr>
              <a:t>body- </a:t>
            </a:r>
            <a:r>
              <a:rPr sz="2500" spc="-555" dirty="0">
                <a:latin typeface="Calibri"/>
                <a:cs typeface="Calibri"/>
              </a:rPr>
              <a:t> </a:t>
            </a:r>
            <a:r>
              <a:rPr sz="2500" spc="-5" dirty="0">
                <a:latin typeface="Calibri"/>
                <a:cs typeface="Calibri"/>
              </a:rPr>
              <a:t>doba</a:t>
            </a:r>
            <a:r>
              <a:rPr sz="2500" spc="-10" dirty="0">
                <a:latin typeface="Calibri"/>
                <a:cs typeface="Calibri"/>
              </a:rPr>
              <a:t> </a:t>
            </a:r>
            <a:r>
              <a:rPr sz="2500" spc="-5" dirty="0">
                <a:latin typeface="Calibri"/>
                <a:cs typeface="Calibri"/>
              </a:rPr>
              <a:t>jídla, aktivit,</a:t>
            </a:r>
            <a:r>
              <a:rPr sz="2500" spc="-10" dirty="0">
                <a:latin typeface="Calibri"/>
                <a:cs typeface="Calibri"/>
              </a:rPr>
              <a:t> </a:t>
            </a:r>
            <a:r>
              <a:rPr sz="2500" spc="-15" dirty="0">
                <a:latin typeface="Calibri"/>
                <a:cs typeface="Calibri"/>
              </a:rPr>
              <a:t>co</a:t>
            </a:r>
            <a:r>
              <a:rPr sz="2500" spc="-5" dirty="0">
                <a:latin typeface="Calibri"/>
                <a:cs typeface="Calibri"/>
              </a:rPr>
              <a:t> </a:t>
            </a:r>
            <a:r>
              <a:rPr sz="2500" spc="-25" dirty="0">
                <a:latin typeface="Calibri"/>
                <a:cs typeface="Calibri"/>
              </a:rPr>
              <a:t>kdy</a:t>
            </a:r>
            <a:r>
              <a:rPr sz="2500" spc="-5" dirty="0">
                <a:latin typeface="Calibri"/>
                <a:cs typeface="Calibri"/>
              </a:rPr>
              <a:t> </a:t>
            </a:r>
            <a:r>
              <a:rPr sz="2500" spc="-10" dirty="0">
                <a:latin typeface="Calibri"/>
                <a:cs typeface="Calibri"/>
              </a:rPr>
              <a:t>bude</a:t>
            </a:r>
            <a:endParaRPr sz="2500" dirty="0">
              <a:latin typeface="Calibri"/>
              <a:cs typeface="Calibri"/>
            </a:endParaRPr>
          </a:p>
        </p:txBody>
      </p:sp>
    </p:spTree>
    <p:extLst>
      <p:ext uri="{BB962C8B-B14F-4D97-AF65-F5344CB8AC3E}">
        <p14:creationId xmlns:p14="http://schemas.microsoft.com/office/powerpoint/2010/main" val="3642763659"/>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53590" y="610497"/>
            <a:ext cx="10864594" cy="1366400"/>
          </a:xfrm>
          <a:prstGeom prst="rect">
            <a:avLst/>
          </a:prstGeom>
        </p:spPr>
        <p:txBody>
          <a:bodyPr vert="horz" wrap="square" lIns="0" tIns="12065" rIns="0" bIns="0" rtlCol="0" anchor="ctr">
            <a:spAutoFit/>
          </a:bodyPr>
          <a:lstStyle/>
          <a:p>
            <a:pPr algn="ctr">
              <a:lnSpc>
                <a:spcPct val="100000"/>
              </a:lnSpc>
              <a:spcBef>
                <a:spcPts val="95"/>
              </a:spcBef>
            </a:pPr>
            <a:r>
              <a:rPr spc="-15" dirty="0"/>
              <a:t>Prevence</a:t>
            </a:r>
            <a:r>
              <a:rPr spc="15" dirty="0"/>
              <a:t> </a:t>
            </a:r>
            <a:r>
              <a:rPr spc="-15" dirty="0"/>
              <a:t>agrese</a:t>
            </a:r>
            <a:r>
              <a:rPr spc="15" dirty="0"/>
              <a:t> </a:t>
            </a:r>
            <a:r>
              <a:rPr spc="-5" dirty="0"/>
              <a:t>a napadení</a:t>
            </a:r>
          </a:p>
          <a:p>
            <a:pPr algn="ctr">
              <a:lnSpc>
                <a:spcPct val="100000"/>
              </a:lnSpc>
            </a:pPr>
            <a:r>
              <a:rPr spc="-5" dirty="0">
                <a:latin typeface="Calibri"/>
                <a:cs typeface="Calibri"/>
              </a:rPr>
              <a:t>IP</a:t>
            </a:r>
            <a:r>
              <a:rPr spc="-25" dirty="0">
                <a:latin typeface="Calibri"/>
                <a:cs typeface="Calibri"/>
              </a:rPr>
              <a:t> </a:t>
            </a:r>
            <a:r>
              <a:rPr spc="-5" dirty="0">
                <a:latin typeface="Calibri"/>
                <a:cs typeface="Calibri"/>
              </a:rPr>
              <a:t>a</a:t>
            </a:r>
            <a:r>
              <a:rPr spc="-15" dirty="0">
                <a:latin typeface="Calibri"/>
                <a:cs typeface="Calibri"/>
              </a:rPr>
              <a:t> </a:t>
            </a:r>
            <a:r>
              <a:rPr spc="-25" dirty="0">
                <a:latin typeface="Calibri"/>
                <a:cs typeface="Calibri"/>
              </a:rPr>
              <a:t>RIZIKOVÉ </a:t>
            </a:r>
            <a:r>
              <a:rPr spc="-10" dirty="0">
                <a:latin typeface="Calibri"/>
                <a:cs typeface="Calibri"/>
              </a:rPr>
              <a:t>PLÁNY</a:t>
            </a:r>
          </a:p>
        </p:txBody>
      </p:sp>
      <p:sp>
        <p:nvSpPr>
          <p:cNvPr id="3" name="object 3"/>
          <p:cNvSpPr txBox="1"/>
          <p:nvPr/>
        </p:nvSpPr>
        <p:spPr>
          <a:xfrm>
            <a:off x="953589" y="2037806"/>
            <a:ext cx="10058400" cy="4073551"/>
          </a:xfrm>
          <a:prstGeom prst="rect">
            <a:avLst/>
          </a:prstGeom>
        </p:spPr>
        <p:txBody>
          <a:bodyPr vert="horz" wrap="square" lIns="0" tIns="74295" rIns="0" bIns="0" rtlCol="0">
            <a:spAutoFit/>
          </a:bodyPr>
          <a:lstStyle/>
          <a:p>
            <a:pPr marL="355600" marR="245745" indent="-343535">
              <a:lnSpc>
                <a:spcPct val="80000"/>
              </a:lnSpc>
              <a:spcBef>
                <a:spcPts val="585"/>
              </a:spcBef>
              <a:buFont typeface="Arial"/>
              <a:buChar char="•"/>
              <a:tabLst>
                <a:tab pos="355600" algn="l"/>
                <a:tab pos="356235" algn="l"/>
              </a:tabLst>
            </a:pPr>
            <a:r>
              <a:rPr sz="2000" b="1" spc="-5" dirty="0">
                <a:latin typeface="Calibri"/>
                <a:cs typeface="Calibri"/>
              </a:rPr>
              <a:t>sociální</a:t>
            </a:r>
            <a:r>
              <a:rPr sz="2000" b="1" spc="-40" dirty="0">
                <a:latin typeface="Calibri"/>
                <a:cs typeface="Calibri"/>
              </a:rPr>
              <a:t> </a:t>
            </a:r>
            <a:r>
              <a:rPr sz="2000" b="1" spc="-5" dirty="0">
                <a:latin typeface="Calibri"/>
                <a:cs typeface="Calibri"/>
              </a:rPr>
              <a:t>potřeby</a:t>
            </a:r>
            <a:r>
              <a:rPr sz="2000" b="1" spc="10" dirty="0">
                <a:latin typeface="Calibri"/>
                <a:cs typeface="Calibri"/>
              </a:rPr>
              <a:t> </a:t>
            </a:r>
            <a:r>
              <a:rPr sz="2000" dirty="0">
                <a:latin typeface="Calibri"/>
                <a:cs typeface="Calibri"/>
              </a:rPr>
              <a:t>–</a:t>
            </a:r>
            <a:r>
              <a:rPr sz="2000" spc="5" dirty="0">
                <a:latin typeface="Calibri"/>
                <a:cs typeface="Calibri"/>
              </a:rPr>
              <a:t> </a:t>
            </a:r>
            <a:r>
              <a:rPr sz="2000" spc="-10" dirty="0">
                <a:latin typeface="Calibri"/>
                <a:cs typeface="Calibri"/>
              </a:rPr>
              <a:t>informovanost </a:t>
            </a:r>
            <a:r>
              <a:rPr sz="2000" dirty="0">
                <a:latin typeface="Calibri"/>
                <a:cs typeface="Calibri"/>
              </a:rPr>
              <a:t>-</a:t>
            </a:r>
            <a:r>
              <a:rPr sz="2000" spc="-5" dirty="0">
                <a:latin typeface="Calibri"/>
                <a:cs typeface="Calibri"/>
              </a:rPr>
              <a:t> co</a:t>
            </a:r>
            <a:r>
              <a:rPr sz="2000" spc="-10" dirty="0">
                <a:latin typeface="Calibri"/>
                <a:cs typeface="Calibri"/>
              </a:rPr>
              <a:t> </a:t>
            </a:r>
            <a:r>
              <a:rPr sz="2000" spc="-5" dirty="0">
                <a:latin typeface="Calibri"/>
                <a:cs typeface="Calibri"/>
              </a:rPr>
              <a:t>se</a:t>
            </a:r>
            <a:r>
              <a:rPr sz="2000" spc="5" dirty="0">
                <a:latin typeface="Calibri"/>
                <a:cs typeface="Calibri"/>
              </a:rPr>
              <a:t> </a:t>
            </a:r>
            <a:r>
              <a:rPr sz="2000" spc="-20" dirty="0">
                <a:latin typeface="Calibri"/>
                <a:cs typeface="Calibri"/>
              </a:rPr>
              <a:t>kolem</a:t>
            </a:r>
            <a:r>
              <a:rPr sz="2000" spc="10" dirty="0">
                <a:latin typeface="Calibri"/>
                <a:cs typeface="Calibri"/>
              </a:rPr>
              <a:t> </a:t>
            </a:r>
            <a:r>
              <a:rPr sz="2000" dirty="0">
                <a:latin typeface="Calibri"/>
                <a:cs typeface="Calibri"/>
              </a:rPr>
              <a:t>mě </a:t>
            </a:r>
            <a:r>
              <a:rPr sz="2000" spc="-5" dirty="0">
                <a:latin typeface="Calibri"/>
                <a:cs typeface="Calibri"/>
              </a:rPr>
              <a:t>děje, </a:t>
            </a:r>
            <a:r>
              <a:rPr sz="2000" spc="-10" dirty="0">
                <a:latin typeface="Calibri"/>
                <a:cs typeface="Calibri"/>
              </a:rPr>
              <a:t>zejména </a:t>
            </a:r>
            <a:r>
              <a:rPr sz="2000" dirty="0">
                <a:latin typeface="Calibri"/>
                <a:cs typeface="Calibri"/>
              </a:rPr>
              <a:t>u </a:t>
            </a:r>
            <a:r>
              <a:rPr sz="2000" spc="-5" dirty="0">
                <a:latin typeface="Calibri"/>
                <a:cs typeface="Calibri"/>
              </a:rPr>
              <a:t>osob </a:t>
            </a:r>
            <a:r>
              <a:rPr sz="2000" spc="-440" dirty="0">
                <a:latin typeface="Calibri"/>
                <a:cs typeface="Calibri"/>
              </a:rPr>
              <a:t> </a:t>
            </a:r>
            <a:r>
              <a:rPr sz="2000" spc="-10" dirty="0">
                <a:latin typeface="Calibri"/>
                <a:cs typeface="Calibri"/>
              </a:rPr>
              <a:t>nedoslýchavých</a:t>
            </a:r>
            <a:r>
              <a:rPr sz="2000" spc="-40" dirty="0">
                <a:latin typeface="Calibri"/>
                <a:cs typeface="Calibri"/>
              </a:rPr>
              <a:t> </a:t>
            </a:r>
            <a:r>
              <a:rPr sz="2000" spc="-15" dirty="0">
                <a:latin typeface="Calibri"/>
                <a:cs typeface="Calibri"/>
              </a:rPr>
              <a:t>může</a:t>
            </a:r>
            <a:r>
              <a:rPr sz="2000" spc="5" dirty="0">
                <a:latin typeface="Calibri"/>
                <a:cs typeface="Calibri"/>
              </a:rPr>
              <a:t> </a:t>
            </a:r>
            <a:r>
              <a:rPr sz="2000" spc="-5" dirty="0">
                <a:latin typeface="Calibri"/>
                <a:cs typeface="Calibri"/>
              </a:rPr>
              <a:t>dojít </a:t>
            </a:r>
            <a:r>
              <a:rPr sz="2000" dirty="0">
                <a:latin typeface="Calibri"/>
                <a:cs typeface="Calibri"/>
              </a:rPr>
              <a:t>k</a:t>
            </a:r>
            <a:r>
              <a:rPr sz="2000" spc="-5" dirty="0">
                <a:latin typeface="Calibri"/>
                <a:cs typeface="Calibri"/>
              </a:rPr>
              <a:t> </a:t>
            </a:r>
            <a:r>
              <a:rPr sz="2000" dirty="0">
                <a:latin typeface="Calibri"/>
                <a:cs typeface="Calibri"/>
              </a:rPr>
              <a:t>pocitu</a:t>
            </a:r>
            <a:r>
              <a:rPr sz="2000" spc="-5" dirty="0">
                <a:latin typeface="Calibri"/>
                <a:cs typeface="Calibri"/>
              </a:rPr>
              <a:t> </a:t>
            </a:r>
            <a:r>
              <a:rPr sz="2000" spc="-10" dirty="0">
                <a:latin typeface="Calibri"/>
                <a:cs typeface="Calibri"/>
              </a:rPr>
              <a:t>přehlížení</a:t>
            </a:r>
            <a:r>
              <a:rPr sz="2000" spc="5" dirty="0">
                <a:latin typeface="Calibri"/>
                <a:cs typeface="Calibri"/>
              </a:rPr>
              <a:t> </a:t>
            </a:r>
            <a:r>
              <a:rPr sz="2000" spc="-5" dirty="0">
                <a:latin typeface="Calibri"/>
                <a:cs typeface="Calibri"/>
              </a:rPr>
              <a:t>nebo</a:t>
            </a:r>
            <a:r>
              <a:rPr sz="2000" dirty="0">
                <a:latin typeface="Calibri"/>
                <a:cs typeface="Calibri"/>
              </a:rPr>
              <a:t> k</a:t>
            </a:r>
            <a:r>
              <a:rPr sz="2000" spc="-5" dirty="0">
                <a:latin typeface="Calibri"/>
                <a:cs typeface="Calibri"/>
              </a:rPr>
              <a:t> </a:t>
            </a:r>
            <a:r>
              <a:rPr sz="2000" spc="-15" dirty="0">
                <a:latin typeface="Calibri"/>
                <a:cs typeface="Calibri"/>
              </a:rPr>
              <a:t>podezíravosti,</a:t>
            </a:r>
            <a:endParaRPr sz="2000" dirty="0">
              <a:latin typeface="Calibri"/>
              <a:cs typeface="Calibri"/>
            </a:endParaRPr>
          </a:p>
          <a:p>
            <a:pPr marL="12700"/>
            <a:r>
              <a:rPr sz="2000" spc="-5" dirty="0">
                <a:latin typeface="Calibri"/>
                <a:cs typeface="Calibri"/>
              </a:rPr>
              <a:t>-potřeba </a:t>
            </a:r>
            <a:r>
              <a:rPr sz="2000" spc="-15" dirty="0">
                <a:latin typeface="Calibri"/>
                <a:cs typeface="Calibri"/>
              </a:rPr>
              <a:t>náležet</a:t>
            </a:r>
            <a:r>
              <a:rPr sz="2000" spc="15" dirty="0">
                <a:latin typeface="Calibri"/>
                <a:cs typeface="Calibri"/>
              </a:rPr>
              <a:t> </a:t>
            </a:r>
            <a:r>
              <a:rPr sz="2000" dirty="0">
                <a:latin typeface="Calibri"/>
                <a:cs typeface="Calibri"/>
              </a:rPr>
              <a:t>k</a:t>
            </a:r>
            <a:r>
              <a:rPr sz="2000" spc="5" dirty="0">
                <a:latin typeface="Calibri"/>
                <a:cs typeface="Calibri"/>
              </a:rPr>
              <a:t> </a:t>
            </a:r>
            <a:r>
              <a:rPr sz="2000" spc="-15" dirty="0">
                <a:latin typeface="Calibri"/>
                <a:cs typeface="Calibri"/>
              </a:rPr>
              <a:t>nějaké</a:t>
            </a:r>
            <a:r>
              <a:rPr sz="2000" spc="-5" dirty="0">
                <a:latin typeface="Calibri"/>
                <a:cs typeface="Calibri"/>
              </a:rPr>
              <a:t> </a:t>
            </a:r>
            <a:r>
              <a:rPr sz="2000" spc="-10" dirty="0">
                <a:latin typeface="Calibri"/>
                <a:cs typeface="Calibri"/>
              </a:rPr>
              <a:t>skupině</a:t>
            </a:r>
            <a:r>
              <a:rPr sz="2000" spc="15" dirty="0">
                <a:latin typeface="Calibri"/>
                <a:cs typeface="Calibri"/>
              </a:rPr>
              <a:t> </a:t>
            </a:r>
            <a:r>
              <a:rPr sz="2000" dirty="0">
                <a:latin typeface="Calibri"/>
                <a:cs typeface="Calibri"/>
              </a:rPr>
              <a:t>–</a:t>
            </a:r>
            <a:r>
              <a:rPr sz="2000" spc="5" dirty="0">
                <a:latin typeface="Calibri"/>
                <a:cs typeface="Calibri"/>
              </a:rPr>
              <a:t> </a:t>
            </a:r>
            <a:r>
              <a:rPr sz="2000" spc="-10" dirty="0">
                <a:latin typeface="Calibri"/>
                <a:cs typeface="Calibri"/>
              </a:rPr>
              <a:t>rodina, </a:t>
            </a:r>
            <a:r>
              <a:rPr sz="2000" spc="-15" dirty="0">
                <a:latin typeface="Calibri"/>
                <a:cs typeface="Calibri"/>
              </a:rPr>
              <a:t>přátelé,</a:t>
            </a:r>
            <a:r>
              <a:rPr sz="2000" spc="20" dirty="0">
                <a:latin typeface="Calibri"/>
                <a:cs typeface="Calibri"/>
              </a:rPr>
              <a:t> </a:t>
            </a:r>
            <a:r>
              <a:rPr sz="2000" spc="-15" dirty="0">
                <a:latin typeface="Calibri"/>
                <a:cs typeface="Calibri"/>
              </a:rPr>
              <a:t>zájmy </a:t>
            </a:r>
            <a:r>
              <a:rPr sz="2000" dirty="0">
                <a:latin typeface="Calibri"/>
                <a:cs typeface="Calibri"/>
              </a:rPr>
              <a:t>apod.,</a:t>
            </a:r>
          </a:p>
          <a:p>
            <a:pPr marL="12700" marR="5080">
              <a:lnSpc>
                <a:spcPct val="80000"/>
              </a:lnSpc>
              <a:spcBef>
                <a:spcPts val="480"/>
              </a:spcBef>
            </a:pPr>
            <a:r>
              <a:rPr sz="2000" spc="-5" dirty="0">
                <a:latin typeface="Calibri"/>
                <a:cs typeface="Calibri"/>
              </a:rPr>
              <a:t>-potřeba </a:t>
            </a:r>
            <a:r>
              <a:rPr sz="2000" spc="-10" dirty="0">
                <a:latin typeface="Calibri"/>
                <a:cs typeface="Calibri"/>
              </a:rPr>
              <a:t>lásky-komu</a:t>
            </a:r>
            <a:r>
              <a:rPr sz="2000" spc="-5" dirty="0">
                <a:latin typeface="Calibri"/>
                <a:cs typeface="Calibri"/>
              </a:rPr>
              <a:t> na mně </a:t>
            </a:r>
            <a:r>
              <a:rPr sz="2000" spc="-10" dirty="0">
                <a:latin typeface="Calibri"/>
                <a:cs typeface="Calibri"/>
              </a:rPr>
              <a:t>záleží,</a:t>
            </a:r>
            <a:r>
              <a:rPr sz="2000" spc="5" dirty="0">
                <a:latin typeface="Calibri"/>
                <a:cs typeface="Calibri"/>
              </a:rPr>
              <a:t> </a:t>
            </a:r>
            <a:r>
              <a:rPr sz="2000" spc="-5" dirty="0">
                <a:latin typeface="Calibri"/>
                <a:cs typeface="Calibri"/>
              </a:rPr>
              <a:t>mít</a:t>
            </a:r>
            <a:r>
              <a:rPr sz="2000" spc="10" dirty="0">
                <a:latin typeface="Calibri"/>
                <a:cs typeface="Calibri"/>
              </a:rPr>
              <a:t> </a:t>
            </a:r>
            <a:r>
              <a:rPr sz="2000" spc="-15" dirty="0">
                <a:latin typeface="Calibri"/>
                <a:cs typeface="Calibri"/>
              </a:rPr>
              <a:t>někoho</a:t>
            </a:r>
            <a:r>
              <a:rPr sz="2000" spc="-20" dirty="0">
                <a:latin typeface="Calibri"/>
                <a:cs typeface="Calibri"/>
              </a:rPr>
              <a:t> </a:t>
            </a:r>
            <a:r>
              <a:rPr sz="2000" spc="-10" dirty="0">
                <a:latin typeface="Calibri"/>
                <a:cs typeface="Calibri"/>
              </a:rPr>
              <a:t>rád,</a:t>
            </a:r>
            <a:r>
              <a:rPr sz="2000" spc="-5" dirty="0">
                <a:latin typeface="Calibri"/>
                <a:cs typeface="Calibri"/>
              </a:rPr>
              <a:t> </a:t>
            </a:r>
            <a:r>
              <a:rPr sz="2000" dirty="0">
                <a:latin typeface="Calibri"/>
                <a:cs typeface="Calibri"/>
              </a:rPr>
              <a:t>být</a:t>
            </a:r>
            <a:r>
              <a:rPr sz="2000" spc="-20" dirty="0">
                <a:latin typeface="Calibri"/>
                <a:cs typeface="Calibri"/>
              </a:rPr>
              <a:t> </a:t>
            </a:r>
            <a:r>
              <a:rPr sz="2000" spc="-10" dirty="0">
                <a:latin typeface="Calibri"/>
                <a:cs typeface="Calibri"/>
              </a:rPr>
              <a:t>milován,</a:t>
            </a:r>
            <a:r>
              <a:rPr sz="2000" spc="5" dirty="0">
                <a:latin typeface="Calibri"/>
                <a:cs typeface="Calibri"/>
              </a:rPr>
              <a:t> </a:t>
            </a:r>
            <a:r>
              <a:rPr sz="2000" dirty="0">
                <a:latin typeface="Calibri"/>
                <a:cs typeface="Calibri"/>
              </a:rPr>
              <a:t>absence </a:t>
            </a:r>
            <a:r>
              <a:rPr sz="2000" spc="-15" dirty="0">
                <a:latin typeface="Calibri"/>
                <a:cs typeface="Calibri"/>
              </a:rPr>
              <a:t>této </a:t>
            </a:r>
            <a:r>
              <a:rPr sz="2000" spc="-440" dirty="0">
                <a:latin typeface="Calibri"/>
                <a:cs typeface="Calibri"/>
              </a:rPr>
              <a:t> </a:t>
            </a:r>
            <a:r>
              <a:rPr sz="2000" spc="-5" dirty="0">
                <a:latin typeface="Calibri"/>
                <a:cs typeface="Calibri"/>
              </a:rPr>
              <a:t>potřeby=</a:t>
            </a:r>
            <a:r>
              <a:rPr sz="2000" spc="-25" dirty="0">
                <a:latin typeface="Calibri"/>
                <a:cs typeface="Calibri"/>
              </a:rPr>
              <a:t> </a:t>
            </a:r>
            <a:r>
              <a:rPr sz="2000" spc="-15" dirty="0">
                <a:latin typeface="Calibri"/>
                <a:cs typeface="Calibri"/>
              </a:rPr>
              <a:t>ztráta</a:t>
            </a:r>
            <a:r>
              <a:rPr sz="2000" spc="10" dirty="0">
                <a:latin typeface="Calibri"/>
                <a:cs typeface="Calibri"/>
              </a:rPr>
              <a:t> </a:t>
            </a:r>
            <a:r>
              <a:rPr sz="2000" spc="-15" dirty="0">
                <a:latin typeface="Calibri"/>
                <a:cs typeface="Calibri"/>
              </a:rPr>
              <a:t>smyslu</a:t>
            </a:r>
            <a:r>
              <a:rPr sz="2000" dirty="0">
                <a:latin typeface="Calibri"/>
                <a:cs typeface="Calibri"/>
              </a:rPr>
              <a:t> </a:t>
            </a:r>
            <a:r>
              <a:rPr sz="2000" spc="-10" dirty="0">
                <a:latin typeface="Calibri"/>
                <a:cs typeface="Calibri"/>
              </a:rPr>
              <a:t>života</a:t>
            </a:r>
            <a:endParaRPr sz="2000" dirty="0">
              <a:latin typeface="Calibri"/>
              <a:cs typeface="Calibri"/>
            </a:endParaRPr>
          </a:p>
          <a:p>
            <a:pPr marL="12700"/>
            <a:r>
              <a:rPr sz="2000" spc="-5" dirty="0">
                <a:latin typeface="Calibri"/>
                <a:cs typeface="Calibri"/>
              </a:rPr>
              <a:t>-potřeba</a:t>
            </a:r>
            <a:r>
              <a:rPr sz="2000" dirty="0">
                <a:latin typeface="Calibri"/>
                <a:cs typeface="Calibri"/>
              </a:rPr>
              <a:t> </a:t>
            </a:r>
            <a:r>
              <a:rPr sz="2000" spc="-15" dirty="0">
                <a:latin typeface="Calibri"/>
                <a:cs typeface="Calibri"/>
              </a:rPr>
              <a:t>komunikace-</a:t>
            </a:r>
            <a:r>
              <a:rPr sz="2000" spc="15" dirty="0">
                <a:latin typeface="Calibri"/>
                <a:cs typeface="Calibri"/>
              </a:rPr>
              <a:t> </a:t>
            </a:r>
            <a:r>
              <a:rPr sz="2000" spc="-5" dirty="0">
                <a:latin typeface="Calibri"/>
                <a:cs typeface="Calibri"/>
              </a:rPr>
              <a:t>mít</a:t>
            </a:r>
            <a:r>
              <a:rPr sz="2000" spc="20" dirty="0">
                <a:latin typeface="Calibri"/>
                <a:cs typeface="Calibri"/>
              </a:rPr>
              <a:t> </a:t>
            </a:r>
            <a:r>
              <a:rPr sz="2000" spc="-10" dirty="0">
                <a:latin typeface="Calibri"/>
                <a:cs typeface="Calibri"/>
              </a:rPr>
              <a:t>možnost</a:t>
            </a:r>
            <a:r>
              <a:rPr sz="2000" spc="-15" dirty="0">
                <a:latin typeface="Calibri"/>
                <a:cs typeface="Calibri"/>
              </a:rPr>
              <a:t> </a:t>
            </a:r>
            <a:r>
              <a:rPr sz="2000" dirty="0">
                <a:latin typeface="Calibri"/>
                <a:cs typeface="Calibri"/>
              </a:rPr>
              <a:t>s</a:t>
            </a:r>
            <a:r>
              <a:rPr sz="2000" spc="10" dirty="0">
                <a:latin typeface="Calibri"/>
                <a:cs typeface="Calibri"/>
              </a:rPr>
              <a:t> </a:t>
            </a:r>
            <a:r>
              <a:rPr sz="2000" spc="-5" dirty="0">
                <a:latin typeface="Calibri"/>
                <a:cs typeface="Calibri"/>
              </a:rPr>
              <a:t>někým mluvit,</a:t>
            </a:r>
            <a:r>
              <a:rPr sz="2000" spc="10" dirty="0">
                <a:latin typeface="Calibri"/>
                <a:cs typeface="Calibri"/>
              </a:rPr>
              <a:t> </a:t>
            </a:r>
            <a:r>
              <a:rPr sz="2000" dirty="0">
                <a:latin typeface="Calibri"/>
                <a:cs typeface="Calibri"/>
              </a:rPr>
              <a:t>vyjádřit </a:t>
            </a:r>
            <a:r>
              <a:rPr sz="2000" spc="-5" dirty="0">
                <a:latin typeface="Calibri"/>
                <a:cs typeface="Calibri"/>
              </a:rPr>
              <a:t>se,</a:t>
            </a:r>
            <a:r>
              <a:rPr sz="2000" spc="5" dirty="0">
                <a:latin typeface="Calibri"/>
                <a:cs typeface="Calibri"/>
              </a:rPr>
              <a:t> </a:t>
            </a:r>
            <a:r>
              <a:rPr sz="2000" dirty="0">
                <a:latin typeface="Calibri"/>
                <a:cs typeface="Calibri"/>
              </a:rPr>
              <a:t>být </a:t>
            </a:r>
            <a:r>
              <a:rPr sz="2000" spc="-5" dirty="0">
                <a:latin typeface="Calibri"/>
                <a:cs typeface="Calibri"/>
              </a:rPr>
              <a:t>vyslechnut</a:t>
            </a:r>
            <a:endParaRPr sz="2000" dirty="0">
              <a:latin typeface="Calibri"/>
              <a:cs typeface="Calibri"/>
            </a:endParaRPr>
          </a:p>
          <a:p>
            <a:pPr>
              <a:spcBef>
                <a:spcPts val="60"/>
              </a:spcBef>
            </a:pPr>
            <a:endParaRPr sz="2300" dirty="0">
              <a:latin typeface="Calibri"/>
              <a:cs typeface="Calibri"/>
            </a:endParaRPr>
          </a:p>
          <a:p>
            <a:pPr marL="355600" marR="215265" indent="-343535">
              <a:lnSpc>
                <a:spcPts val="1920"/>
              </a:lnSpc>
              <a:buFont typeface="Arial"/>
              <a:buChar char="•"/>
              <a:tabLst>
                <a:tab pos="355600" algn="l"/>
                <a:tab pos="356235" algn="l"/>
              </a:tabLst>
            </a:pPr>
            <a:r>
              <a:rPr sz="2000" b="1" spc="-5" dirty="0">
                <a:latin typeface="Calibri"/>
                <a:cs typeface="Calibri"/>
              </a:rPr>
              <a:t>potřeba</a:t>
            </a:r>
            <a:r>
              <a:rPr sz="2000" b="1" spc="-10" dirty="0">
                <a:latin typeface="Calibri"/>
                <a:cs typeface="Calibri"/>
              </a:rPr>
              <a:t> </a:t>
            </a:r>
            <a:r>
              <a:rPr sz="2000" b="1" spc="-5" dirty="0">
                <a:latin typeface="Calibri"/>
                <a:cs typeface="Calibri"/>
              </a:rPr>
              <a:t>autonomie</a:t>
            </a:r>
            <a:r>
              <a:rPr sz="2000" b="1" spc="-10" dirty="0">
                <a:latin typeface="Calibri"/>
                <a:cs typeface="Calibri"/>
              </a:rPr>
              <a:t> </a:t>
            </a:r>
            <a:r>
              <a:rPr sz="2000" b="1" spc="-15" dirty="0">
                <a:latin typeface="Calibri"/>
                <a:cs typeface="Calibri"/>
              </a:rPr>
              <a:t>–</a:t>
            </a:r>
            <a:r>
              <a:rPr sz="2000" spc="-15" dirty="0">
                <a:latin typeface="Calibri"/>
                <a:cs typeface="Calibri"/>
              </a:rPr>
              <a:t>rozhodovat </a:t>
            </a:r>
            <a:r>
              <a:rPr sz="2000" spc="-5" dirty="0">
                <a:latin typeface="Calibri"/>
                <a:cs typeface="Calibri"/>
              </a:rPr>
              <a:t>sám</a:t>
            </a:r>
            <a:r>
              <a:rPr sz="2000" spc="10" dirty="0">
                <a:latin typeface="Calibri"/>
                <a:cs typeface="Calibri"/>
              </a:rPr>
              <a:t> </a:t>
            </a:r>
            <a:r>
              <a:rPr sz="2000" spc="-20" dirty="0">
                <a:latin typeface="Calibri"/>
                <a:cs typeface="Calibri"/>
              </a:rPr>
              <a:t>za</a:t>
            </a:r>
            <a:r>
              <a:rPr sz="2000" spc="-5" dirty="0">
                <a:latin typeface="Calibri"/>
                <a:cs typeface="Calibri"/>
              </a:rPr>
              <a:t> sebe</a:t>
            </a:r>
            <a:r>
              <a:rPr sz="2000" spc="20" dirty="0">
                <a:latin typeface="Calibri"/>
                <a:cs typeface="Calibri"/>
              </a:rPr>
              <a:t> </a:t>
            </a:r>
            <a:r>
              <a:rPr sz="2000" dirty="0">
                <a:latin typeface="Calibri"/>
                <a:cs typeface="Calibri"/>
              </a:rPr>
              <a:t>–</a:t>
            </a:r>
            <a:r>
              <a:rPr sz="2000" spc="-5" dirty="0">
                <a:latin typeface="Calibri"/>
                <a:cs typeface="Calibri"/>
              </a:rPr>
              <a:t> </a:t>
            </a:r>
            <a:r>
              <a:rPr sz="2000" spc="-15" dirty="0">
                <a:latin typeface="Calibri"/>
                <a:cs typeface="Calibri"/>
              </a:rPr>
              <a:t>ukazatel</a:t>
            </a:r>
            <a:r>
              <a:rPr sz="2000" spc="25" dirty="0">
                <a:latin typeface="Calibri"/>
                <a:cs typeface="Calibri"/>
              </a:rPr>
              <a:t> </a:t>
            </a:r>
            <a:r>
              <a:rPr sz="2000" spc="-5" dirty="0">
                <a:latin typeface="Calibri"/>
                <a:cs typeface="Calibri"/>
              </a:rPr>
              <a:t>kvality</a:t>
            </a:r>
            <a:r>
              <a:rPr sz="2000" spc="5" dirty="0">
                <a:latin typeface="Calibri"/>
                <a:cs typeface="Calibri"/>
              </a:rPr>
              <a:t> </a:t>
            </a:r>
            <a:r>
              <a:rPr sz="2000" spc="-15" dirty="0">
                <a:latin typeface="Calibri"/>
                <a:cs typeface="Calibri"/>
              </a:rPr>
              <a:t>života</a:t>
            </a:r>
            <a:r>
              <a:rPr sz="2000" spc="5" dirty="0">
                <a:latin typeface="Calibri"/>
                <a:cs typeface="Calibri"/>
              </a:rPr>
              <a:t> </a:t>
            </a:r>
            <a:r>
              <a:rPr sz="2000" spc="-5" dirty="0">
                <a:latin typeface="Calibri"/>
                <a:cs typeface="Calibri"/>
              </a:rPr>
              <a:t>je, </a:t>
            </a:r>
            <a:r>
              <a:rPr sz="2000" spc="-434" dirty="0">
                <a:latin typeface="Calibri"/>
                <a:cs typeface="Calibri"/>
              </a:rPr>
              <a:t> </a:t>
            </a:r>
            <a:r>
              <a:rPr sz="2000" spc="-5" dirty="0">
                <a:latin typeface="Calibri"/>
                <a:cs typeface="Calibri"/>
              </a:rPr>
              <a:t>jak</a:t>
            </a:r>
            <a:r>
              <a:rPr sz="2000" spc="-10" dirty="0">
                <a:latin typeface="Calibri"/>
                <a:cs typeface="Calibri"/>
              </a:rPr>
              <a:t> </a:t>
            </a:r>
            <a:r>
              <a:rPr sz="2000" spc="-20" dirty="0">
                <a:latin typeface="Calibri"/>
                <a:cs typeface="Calibri"/>
              </a:rPr>
              <a:t>velkou</a:t>
            </a:r>
            <a:r>
              <a:rPr sz="2000" dirty="0">
                <a:latin typeface="Calibri"/>
                <a:cs typeface="Calibri"/>
              </a:rPr>
              <a:t> </a:t>
            </a:r>
            <a:r>
              <a:rPr sz="2000" spc="-10" dirty="0">
                <a:latin typeface="Calibri"/>
                <a:cs typeface="Calibri"/>
              </a:rPr>
              <a:t>část</a:t>
            </a:r>
            <a:r>
              <a:rPr sz="2000" spc="20" dirty="0">
                <a:latin typeface="Calibri"/>
                <a:cs typeface="Calibri"/>
              </a:rPr>
              <a:t> </a:t>
            </a:r>
            <a:r>
              <a:rPr sz="2000" spc="-5" dirty="0">
                <a:latin typeface="Calibri"/>
                <a:cs typeface="Calibri"/>
              </a:rPr>
              <a:t>autonomie</a:t>
            </a:r>
            <a:r>
              <a:rPr sz="2000" spc="-10" dirty="0">
                <a:latin typeface="Calibri"/>
                <a:cs typeface="Calibri"/>
              </a:rPr>
              <a:t> </a:t>
            </a:r>
            <a:r>
              <a:rPr sz="2000" spc="-15" dirty="0">
                <a:latin typeface="Calibri"/>
                <a:cs typeface="Calibri"/>
              </a:rPr>
              <a:t>dokáže</a:t>
            </a:r>
            <a:r>
              <a:rPr sz="2000" spc="-10" dirty="0">
                <a:latin typeface="Calibri"/>
                <a:cs typeface="Calibri"/>
              </a:rPr>
              <a:t> </a:t>
            </a:r>
            <a:r>
              <a:rPr sz="2000" spc="-5" dirty="0">
                <a:latin typeface="Calibri"/>
                <a:cs typeface="Calibri"/>
              </a:rPr>
              <a:t>sociální</a:t>
            </a:r>
            <a:r>
              <a:rPr sz="2000" spc="15" dirty="0">
                <a:latin typeface="Calibri"/>
                <a:cs typeface="Calibri"/>
              </a:rPr>
              <a:t> </a:t>
            </a:r>
            <a:r>
              <a:rPr sz="2000" spc="-5" dirty="0">
                <a:latin typeface="Calibri"/>
                <a:cs typeface="Calibri"/>
              </a:rPr>
              <a:t>služba</a:t>
            </a:r>
            <a:r>
              <a:rPr sz="2000" dirty="0">
                <a:latin typeface="Calibri"/>
                <a:cs typeface="Calibri"/>
              </a:rPr>
              <a:t> </a:t>
            </a:r>
            <a:r>
              <a:rPr sz="2000" spc="-10" dirty="0">
                <a:latin typeface="Calibri"/>
                <a:cs typeface="Calibri"/>
              </a:rPr>
              <a:t>zajistit</a:t>
            </a:r>
            <a:r>
              <a:rPr sz="2000" spc="10" dirty="0">
                <a:latin typeface="Calibri"/>
                <a:cs typeface="Calibri"/>
              </a:rPr>
              <a:t> </a:t>
            </a:r>
            <a:r>
              <a:rPr sz="2000" dirty="0">
                <a:latin typeface="Calibri"/>
                <a:cs typeface="Calibri"/>
              </a:rPr>
              <a:t>a </a:t>
            </a:r>
            <a:r>
              <a:rPr sz="2000" spc="-5" dirty="0">
                <a:latin typeface="Calibri"/>
                <a:cs typeface="Calibri"/>
              </a:rPr>
              <a:t>ponechat,</a:t>
            </a:r>
            <a:endParaRPr sz="2000" dirty="0">
              <a:latin typeface="Calibri"/>
              <a:cs typeface="Calibri"/>
            </a:endParaRPr>
          </a:p>
          <a:p>
            <a:pPr marL="12700">
              <a:spcBef>
                <a:spcPts val="15"/>
              </a:spcBef>
            </a:pPr>
            <a:r>
              <a:rPr sz="2000" dirty="0">
                <a:latin typeface="Calibri"/>
                <a:cs typeface="Calibri"/>
              </a:rPr>
              <a:t>- </a:t>
            </a:r>
            <a:r>
              <a:rPr sz="2000" spc="-5" dirty="0">
                <a:latin typeface="Calibri"/>
                <a:cs typeface="Calibri"/>
              </a:rPr>
              <a:t>potřeba</a:t>
            </a:r>
            <a:r>
              <a:rPr sz="2000" spc="-15" dirty="0">
                <a:latin typeface="Calibri"/>
                <a:cs typeface="Calibri"/>
              </a:rPr>
              <a:t> </a:t>
            </a:r>
            <a:r>
              <a:rPr sz="2000" dirty="0">
                <a:latin typeface="Calibri"/>
                <a:cs typeface="Calibri"/>
              </a:rPr>
              <a:t>uznání</a:t>
            </a:r>
            <a:r>
              <a:rPr sz="2000" spc="-10" dirty="0">
                <a:latin typeface="Calibri"/>
                <a:cs typeface="Calibri"/>
              </a:rPr>
              <a:t> </a:t>
            </a:r>
            <a:r>
              <a:rPr sz="2000" dirty="0">
                <a:latin typeface="Calibri"/>
                <a:cs typeface="Calibri"/>
              </a:rPr>
              <a:t>a</a:t>
            </a:r>
            <a:r>
              <a:rPr sz="2000" spc="5" dirty="0">
                <a:latin typeface="Calibri"/>
                <a:cs typeface="Calibri"/>
              </a:rPr>
              <a:t> </a:t>
            </a:r>
            <a:r>
              <a:rPr sz="2000" spc="-10" dirty="0">
                <a:latin typeface="Calibri"/>
                <a:cs typeface="Calibri"/>
              </a:rPr>
              <a:t>vážnosti </a:t>
            </a:r>
            <a:r>
              <a:rPr sz="2000" dirty="0">
                <a:latin typeface="Calibri"/>
                <a:cs typeface="Calibri"/>
              </a:rPr>
              <a:t>–</a:t>
            </a:r>
            <a:r>
              <a:rPr sz="2000" spc="5" dirty="0">
                <a:latin typeface="Calibri"/>
                <a:cs typeface="Calibri"/>
              </a:rPr>
              <a:t> </a:t>
            </a:r>
            <a:r>
              <a:rPr sz="2000" spc="-10" dirty="0">
                <a:latin typeface="Calibri"/>
                <a:cs typeface="Calibri"/>
              </a:rPr>
              <a:t>důstojné oslovování,</a:t>
            </a:r>
            <a:r>
              <a:rPr sz="2000" spc="-5" dirty="0">
                <a:latin typeface="Calibri"/>
                <a:cs typeface="Calibri"/>
              </a:rPr>
              <a:t> používání</a:t>
            </a:r>
            <a:r>
              <a:rPr sz="2000" spc="-25" dirty="0">
                <a:latin typeface="Calibri"/>
                <a:cs typeface="Calibri"/>
              </a:rPr>
              <a:t> </a:t>
            </a:r>
            <a:r>
              <a:rPr sz="2000" dirty="0">
                <a:latin typeface="Calibri"/>
                <a:cs typeface="Calibri"/>
              </a:rPr>
              <a:t>titulů</a:t>
            </a:r>
          </a:p>
          <a:p>
            <a:pPr marL="12700">
              <a:lnSpc>
                <a:spcPts val="2160"/>
              </a:lnSpc>
            </a:pPr>
            <a:r>
              <a:rPr sz="2000" spc="-5" dirty="0">
                <a:latin typeface="Calibri"/>
                <a:cs typeface="Calibri"/>
              </a:rPr>
              <a:t>-potřeba</a:t>
            </a:r>
            <a:r>
              <a:rPr sz="2000" dirty="0">
                <a:latin typeface="Calibri"/>
                <a:cs typeface="Calibri"/>
              </a:rPr>
              <a:t> </a:t>
            </a:r>
            <a:r>
              <a:rPr sz="2000" spc="-10" dirty="0">
                <a:latin typeface="Calibri"/>
                <a:cs typeface="Calibri"/>
              </a:rPr>
              <a:t>užitečnosti</a:t>
            </a:r>
            <a:r>
              <a:rPr sz="2000" spc="10" dirty="0">
                <a:latin typeface="Calibri"/>
                <a:cs typeface="Calibri"/>
              </a:rPr>
              <a:t> </a:t>
            </a:r>
            <a:r>
              <a:rPr sz="2000" dirty="0">
                <a:latin typeface="Calibri"/>
                <a:cs typeface="Calibri"/>
              </a:rPr>
              <a:t>–</a:t>
            </a:r>
            <a:r>
              <a:rPr sz="2000" spc="5" dirty="0">
                <a:latin typeface="Calibri"/>
                <a:cs typeface="Calibri"/>
              </a:rPr>
              <a:t> </a:t>
            </a:r>
            <a:r>
              <a:rPr sz="2000" dirty="0">
                <a:latin typeface="Calibri"/>
                <a:cs typeface="Calibri"/>
              </a:rPr>
              <a:t>být</a:t>
            </a:r>
            <a:r>
              <a:rPr sz="2000" spc="-10" dirty="0">
                <a:latin typeface="Calibri"/>
                <a:cs typeface="Calibri"/>
              </a:rPr>
              <a:t> </a:t>
            </a:r>
            <a:r>
              <a:rPr sz="2000" spc="-15" dirty="0">
                <a:latin typeface="Calibri"/>
                <a:cs typeface="Calibri"/>
              </a:rPr>
              <a:t>někomu,</a:t>
            </a:r>
            <a:r>
              <a:rPr sz="2000" spc="-5" dirty="0">
                <a:latin typeface="Calibri"/>
                <a:cs typeface="Calibri"/>
              </a:rPr>
              <a:t> něčemu</a:t>
            </a:r>
            <a:r>
              <a:rPr sz="2000" spc="5" dirty="0">
                <a:latin typeface="Calibri"/>
                <a:cs typeface="Calibri"/>
              </a:rPr>
              <a:t> </a:t>
            </a:r>
            <a:r>
              <a:rPr sz="2000" spc="-25" dirty="0">
                <a:latin typeface="Calibri"/>
                <a:cs typeface="Calibri"/>
              </a:rPr>
              <a:t>užitečný,</a:t>
            </a:r>
            <a:r>
              <a:rPr sz="2000" spc="-15" dirty="0">
                <a:latin typeface="Calibri"/>
                <a:cs typeface="Calibri"/>
              </a:rPr>
              <a:t> </a:t>
            </a:r>
            <a:r>
              <a:rPr sz="2000" spc="-10" dirty="0">
                <a:latin typeface="Calibri"/>
                <a:cs typeface="Calibri"/>
              </a:rPr>
              <a:t>dát</a:t>
            </a:r>
            <a:r>
              <a:rPr sz="2000" spc="10" dirty="0">
                <a:latin typeface="Calibri"/>
                <a:cs typeface="Calibri"/>
              </a:rPr>
              <a:t> </a:t>
            </a:r>
            <a:r>
              <a:rPr sz="2000" spc="-10" dirty="0">
                <a:latin typeface="Calibri"/>
                <a:cs typeface="Calibri"/>
              </a:rPr>
              <a:t>uživateli</a:t>
            </a:r>
            <a:r>
              <a:rPr sz="2000" spc="25" dirty="0">
                <a:latin typeface="Calibri"/>
                <a:cs typeface="Calibri"/>
              </a:rPr>
              <a:t> </a:t>
            </a:r>
            <a:r>
              <a:rPr sz="2000" spc="-10" dirty="0">
                <a:latin typeface="Calibri"/>
                <a:cs typeface="Calibri"/>
              </a:rPr>
              <a:t>možnost </a:t>
            </a:r>
            <a:r>
              <a:rPr sz="2000" spc="-5" dirty="0">
                <a:latin typeface="Calibri"/>
                <a:cs typeface="Calibri"/>
              </a:rPr>
              <a:t>se</a:t>
            </a:r>
            <a:endParaRPr sz="2000" dirty="0">
              <a:latin typeface="Calibri"/>
              <a:cs typeface="Calibri"/>
            </a:endParaRPr>
          </a:p>
          <a:p>
            <a:pPr marL="12700">
              <a:lnSpc>
                <a:spcPts val="2160"/>
              </a:lnSpc>
            </a:pPr>
            <a:r>
              <a:rPr sz="2000" dirty="0">
                <a:latin typeface="Calibri"/>
                <a:cs typeface="Calibri"/>
              </a:rPr>
              <a:t>o</a:t>
            </a:r>
            <a:r>
              <a:rPr sz="2000" spc="-25" dirty="0">
                <a:latin typeface="Calibri"/>
                <a:cs typeface="Calibri"/>
              </a:rPr>
              <a:t> </a:t>
            </a:r>
            <a:r>
              <a:rPr sz="2000" spc="-5" dirty="0">
                <a:latin typeface="Calibri"/>
                <a:cs typeface="Calibri"/>
              </a:rPr>
              <a:t>něco</a:t>
            </a:r>
            <a:r>
              <a:rPr sz="2000" spc="-30" dirty="0">
                <a:latin typeface="Calibri"/>
                <a:cs typeface="Calibri"/>
              </a:rPr>
              <a:t> </a:t>
            </a:r>
            <a:r>
              <a:rPr sz="2000" spc="-20" dirty="0">
                <a:latin typeface="Calibri"/>
                <a:cs typeface="Calibri"/>
              </a:rPr>
              <a:t>starat</a:t>
            </a:r>
            <a:r>
              <a:rPr sz="2000" spc="20" dirty="0">
                <a:latin typeface="Calibri"/>
                <a:cs typeface="Calibri"/>
              </a:rPr>
              <a:t> </a:t>
            </a:r>
            <a:r>
              <a:rPr sz="2000" spc="-45" dirty="0">
                <a:latin typeface="Calibri"/>
                <a:cs typeface="Calibri"/>
              </a:rPr>
              <a:t>např.</a:t>
            </a:r>
            <a:r>
              <a:rPr sz="2000" spc="-25" dirty="0">
                <a:latin typeface="Calibri"/>
                <a:cs typeface="Calibri"/>
              </a:rPr>
              <a:t> </a:t>
            </a:r>
            <a:r>
              <a:rPr sz="2000" spc="-15" dirty="0">
                <a:latin typeface="Calibri"/>
                <a:cs typeface="Calibri"/>
              </a:rPr>
              <a:t>květiny</a:t>
            </a:r>
            <a:endParaRPr sz="2000" dirty="0">
              <a:latin typeface="Calibri"/>
              <a:cs typeface="Calibri"/>
            </a:endParaRPr>
          </a:p>
          <a:p>
            <a:pPr>
              <a:spcBef>
                <a:spcPts val="20"/>
              </a:spcBef>
            </a:pPr>
            <a:endParaRPr sz="1950" dirty="0">
              <a:latin typeface="Calibri"/>
              <a:cs typeface="Calibri"/>
            </a:endParaRPr>
          </a:p>
          <a:p>
            <a:pPr marL="355600" indent="-343535">
              <a:buFont typeface="Arial"/>
              <a:buChar char="•"/>
              <a:tabLst>
                <a:tab pos="355600" algn="l"/>
                <a:tab pos="356235" algn="l"/>
              </a:tabLst>
            </a:pPr>
            <a:r>
              <a:rPr sz="2000" b="1" spc="-5" dirty="0">
                <a:latin typeface="Calibri"/>
                <a:cs typeface="Calibri"/>
              </a:rPr>
              <a:t>potřeba</a:t>
            </a:r>
            <a:r>
              <a:rPr sz="2000" b="1" spc="-20" dirty="0">
                <a:latin typeface="Calibri"/>
                <a:cs typeface="Calibri"/>
              </a:rPr>
              <a:t> </a:t>
            </a:r>
            <a:r>
              <a:rPr sz="2000" b="1" spc="-5" dirty="0">
                <a:latin typeface="Calibri"/>
                <a:cs typeface="Calibri"/>
              </a:rPr>
              <a:t>seberealizace</a:t>
            </a:r>
            <a:r>
              <a:rPr sz="2000" b="1" spc="20" dirty="0">
                <a:latin typeface="Calibri"/>
                <a:cs typeface="Calibri"/>
              </a:rPr>
              <a:t> </a:t>
            </a:r>
            <a:r>
              <a:rPr sz="2000" b="1" dirty="0">
                <a:latin typeface="Calibri"/>
                <a:cs typeface="Calibri"/>
              </a:rPr>
              <a:t>–</a:t>
            </a:r>
            <a:r>
              <a:rPr sz="2000" b="1" spc="-20" dirty="0">
                <a:latin typeface="Calibri"/>
                <a:cs typeface="Calibri"/>
              </a:rPr>
              <a:t> </a:t>
            </a:r>
            <a:r>
              <a:rPr sz="2000" spc="-5" dirty="0">
                <a:latin typeface="Calibri"/>
                <a:cs typeface="Calibri"/>
              </a:rPr>
              <a:t>jak </a:t>
            </a:r>
            <a:r>
              <a:rPr sz="2000" dirty="0">
                <a:latin typeface="Calibri"/>
                <a:cs typeface="Calibri"/>
              </a:rPr>
              <a:t>naplnit</a:t>
            </a:r>
            <a:r>
              <a:rPr sz="2000" spc="-10" dirty="0">
                <a:latin typeface="Calibri"/>
                <a:cs typeface="Calibri"/>
              </a:rPr>
              <a:t> </a:t>
            </a:r>
            <a:r>
              <a:rPr sz="2000" spc="-5" dirty="0">
                <a:latin typeface="Calibri"/>
                <a:cs typeface="Calibri"/>
              </a:rPr>
              <a:t>čas, </a:t>
            </a:r>
            <a:r>
              <a:rPr sz="2000" spc="-15" dirty="0">
                <a:latin typeface="Calibri"/>
                <a:cs typeface="Calibri"/>
              </a:rPr>
              <a:t>smysl</a:t>
            </a:r>
            <a:r>
              <a:rPr sz="2000" spc="5" dirty="0">
                <a:latin typeface="Calibri"/>
                <a:cs typeface="Calibri"/>
              </a:rPr>
              <a:t> </a:t>
            </a:r>
            <a:r>
              <a:rPr sz="2000" spc="-10" dirty="0">
                <a:latin typeface="Calibri"/>
                <a:cs typeface="Calibri"/>
              </a:rPr>
              <a:t>života.</a:t>
            </a:r>
            <a:endParaRPr sz="2000" dirty="0">
              <a:latin typeface="Calibri"/>
              <a:cs typeface="Calibri"/>
            </a:endParaRPr>
          </a:p>
        </p:txBody>
      </p:sp>
    </p:spTree>
    <p:extLst>
      <p:ext uri="{BB962C8B-B14F-4D97-AF65-F5344CB8AC3E}">
        <p14:creationId xmlns:p14="http://schemas.microsoft.com/office/powerpoint/2010/main" val="107124880"/>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01948" y="242442"/>
            <a:ext cx="5387340" cy="635000"/>
          </a:xfrm>
          <a:prstGeom prst="rect">
            <a:avLst/>
          </a:prstGeom>
        </p:spPr>
        <p:txBody>
          <a:bodyPr vert="horz" wrap="square" lIns="0" tIns="12065" rIns="0" bIns="0" rtlCol="0" anchor="ctr">
            <a:spAutoFit/>
          </a:bodyPr>
          <a:lstStyle/>
          <a:p>
            <a:pPr marL="12700">
              <a:lnSpc>
                <a:spcPct val="100000"/>
              </a:lnSpc>
              <a:spcBef>
                <a:spcPts val="95"/>
              </a:spcBef>
            </a:pPr>
            <a:r>
              <a:rPr sz="4000" spc="-35" dirty="0">
                <a:latin typeface="Calibri"/>
                <a:cs typeface="Calibri"/>
              </a:rPr>
              <a:t>RIZIKOVÉ</a:t>
            </a:r>
            <a:r>
              <a:rPr sz="4000" dirty="0">
                <a:latin typeface="Calibri"/>
                <a:cs typeface="Calibri"/>
              </a:rPr>
              <a:t> </a:t>
            </a:r>
            <a:r>
              <a:rPr sz="4000" spc="-5" dirty="0">
                <a:latin typeface="Calibri"/>
                <a:cs typeface="Calibri"/>
              </a:rPr>
              <a:t>PLÁNY</a:t>
            </a:r>
            <a:r>
              <a:rPr sz="4000" spc="5" dirty="0">
                <a:latin typeface="Calibri"/>
                <a:cs typeface="Calibri"/>
              </a:rPr>
              <a:t> </a:t>
            </a:r>
            <a:r>
              <a:rPr sz="4000" spc="-5" dirty="0">
                <a:latin typeface="Calibri"/>
                <a:cs typeface="Calibri"/>
              </a:rPr>
              <a:t>–</a:t>
            </a:r>
            <a:r>
              <a:rPr sz="4000" spc="-25" dirty="0">
                <a:latin typeface="Calibri"/>
                <a:cs typeface="Calibri"/>
              </a:rPr>
              <a:t> </a:t>
            </a:r>
            <a:r>
              <a:rPr sz="4000" spc="-15" dirty="0">
                <a:latin typeface="Calibri"/>
                <a:cs typeface="Calibri"/>
              </a:rPr>
              <a:t>popsat:</a:t>
            </a:r>
            <a:endParaRPr sz="4000">
              <a:latin typeface="Calibri"/>
              <a:cs typeface="Calibri"/>
            </a:endParaRPr>
          </a:p>
        </p:txBody>
      </p:sp>
      <p:sp>
        <p:nvSpPr>
          <p:cNvPr id="3" name="object 3"/>
          <p:cNvSpPr txBox="1"/>
          <p:nvPr/>
        </p:nvSpPr>
        <p:spPr>
          <a:xfrm>
            <a:off x="2059940" y="963647"/>
            <a:ext cx="7901940" cy="5055871"/>
          </a:xfrm>
          <a:prstGeom prst="rect">
            <a:avLst/>
          </a:prstGeom>
        </p:spPr>
        <p:txBody>
          <a:bodyPr vert="horz" wrap="square" lIns="0" tIns="109855" rIns="0" bIns="0" rtlCol="0">
            <a:spAutoFit/>
          </a:bodyPr>
          <a:lstStyle/>
          <a:p>
            <a:pPr marL="355600" indent="-343535">
              <a:spcBef>
                <a:spcPts val="865"/>
              </a:spcBef>
              <a:buFont typeface="Arial"/>
              <a:buChar char="•"/>
              <a:tabLst>
                <a:tab pos="355600" algn="l"/>
                <a:tab pos="356235" algn="l"/>
              </a:tabLst>
            </a:pPr>
            <a:r>
              <a:rPr sz="3200" b="1" spc="-10" dirty="0">
                <a:latin typeface="Calibri"/>
                <a:cs typeface="Calibri"/>
              </a:rPr>
              <a:t>Historii</a:t>
            </a:r>
            <a:r>
              <a:rPr sz="3200" b="1" spc="-15" dirty="0">
                <a:latin typeface="Calibri"/>
                <a:cs typeface="Calibri"/>
              </a:rPr>
              <a:t> </a:t>
            </a:r>
            <a:r>
              <a:rPr sz="3200" b="1" spc="-10" dirty="0">
                <a:latin typeface="Calibri"/>
                <a:cs typeface="Calibri"/>
              </a:rPr>
              <a:t>klienta</a:t>
            </a:r>
            <a:r>
              <a:rPr sz="3200" b="1" spc="-20" dirty="0">
                <a:latin typeface="Calibri"/>
                <a:cs typeface="Calibri"/>
              </a:rPr>
              <a:t> </a:t>
            </a:r>
            <a:r>
              <a:rPr sz="3200" b="1" spc="-10" dirty="0">
                <a:latin typeface="Calibri"/>
                <a:cs typeface="Calibri"/>
              </a:rPr>
              <a:t>podstatnou</a:t>
            </a:r>
            <a:r>
              <a:rPr sz="3200" b="1" spc="-45" dirty="0">
                <a:latin typeface="Calibri"/>
                <a:cs typeface="Calibri"/>
              </a:rPr>
              <a:t> </a:t>
            </a:r>
            <a:r>
              <a:rPr sz="3200" b="1" spc="-15" dirty="0">
                <a:latin typeface="Calibri"/>
                <a:cs typeface="Calibri"/>
              </a:rPr>
              <a:t>pro</a:t>
            </a:r>
            <a:r>
              <a:rPr sz="3200" b="1" dirty="0">
                <a:latin typeface="Calibri"/>
                <a:cs typeface="Calibri"/>
              </a:rPr>
              <a:t> </a:t>
            </a:r>
            <a:r>
              <a:rPr sz="3200" b="1" spc="-15" dirty="0">
                <a:latin typeface="Calibri"/>
                <a:cs typeface="Calibri"/>
              </a:rPr>
              <a:t>práci</a:t>
            </a:r>
            <a:r>
              <a:rPr sz="3200" b="1" spc="-30" dirty="0">
                <a:latin typeface="Calibri"/>
                <a:cs typeface="Calibri"/>
              </a:rPr>
              <a:t> </a:t>
            </a:r>
            <a:r>
              <a:rPr sz="3200" b="1" dirty="0">
                <a:latin typeface="Calibri"/>
                <a:cs typeface="Calibri"/>
              </a:rPr>
              <a:t>s</a:t>
            </a:r>
            <a:r>
              <a:rPr sz="3200" b="1" spc="-5" dirty="0">
                <a:latin typeface="Calibri"/>
                <a:cs typeface="Calibri"/>
              </a:rPr>
              <a:t> agresí</a:t>
            </a:r>
            <a:endParaRPr sz="3200">
              <a:latin typeface="Calibri"/>
              <a:cs typeface="Calibri"/>
            </a:endParaRPr>
          </a:p>
          <a:p>
            <a:pPr marL="355600" marR="1250315" indent="-343535">
              <a:spcBef>
                <a:spcPts val="765"/>
              </a:spcBef>
              <a:tabLst>
                <a:tab pos="355600" algn="l"/>
              </a:tabLst>
            </a:pPr>
            <a:r>
              <a:rPr sz="3200" dirty="0">
                <a:latin typeface="Calibri"/>
                <a:cs typeface="Calibri"/>
              </a:rPr>
              <a:t>-	</a:t>
            </a:r>
            <a:r>
              <a:rPr sz="3200" spc="-10" dirty="0">
                <a:latin typeface="Calibri"/>
                <a:cs typeface="Calibri"/>
              </a:rPr>
              <a:t>Zda </a:t>
            </a:r>
            <a:r>
              <a:rPr sz="3200" spc="-5" dirty="0">
                <a:latin typeface="Calibri"/>
                <a:cs typeface="Calibri"/>
              </a:rPr>
              <a:t>byla</a:t>
            </a:r>
            <a:r>
              <a:rPr sz="3200" dirty="0">
                <a:latin typeface="Calibri"/>
                <a:cs typeface="Calibri"/>
              </a:rPr>
              <a:t> i </a:t>
            </a:r>
            <a:r>
              <a:rPr sz="3200" spc="-10" dirty="0">
                <a:latin typeface="Calibri"/>
                <a:cs typeface="Calibri"/>
              </a:rPr>
              <a:t>dříve,</a:t>
            </a:r>
            <a:r>
              <a:rPr sz="3200" spc="-5" dirty="0">
                <a:latin typeface="Calibri"/>
                <a:cs typeface="Calibri"/>
              </a:rPr>
              <a:t> </a:t>
            </a:r>
            <a:r>
              <a:rPr sz="3200" spc="-30" dirty="0">
                <a:latin typeface="Calibri"/>
                <a:cs typeface="Calibri"/>
              </a:rPr>
              <a:t>zda</a:t>
            </a:r>
            <a:r>
              <a:rPr sz="3200" spc="10" dirty="0">
                <a:latin typeface="Calibri"/>
                <a:cs typeface="Calibri"/>
              </a:rPr>
              <a:t> </a:t>
            </a:r>
            <a:r>
              <a:rPr sz="3200" dirty="0">
                <a:latin typeface="Calibri"/>
                <a:cs typeface="Calibri"/>
              </a:rPr>
              <a:t>a </a:t>
            </a:r>
            <a:r>
              <a:rPr sz="3200" spc="-10" dirty="0">
                <a:latin typeface="Calibri"/>
                <a:cs typeface="Calibri"/>
              </a:rPr>
              <a:t>PROČ</a:t>
            </a:r>
            <a:r>
              <a:rPr sz="3200" spc="-5" dirty="0">
                <a:latin typeface="Calibri"/>
                <a:cs typeface="Calibri"/>
              </a:rPr>
              <a:t> je</a:t>
            </a:r>
            <a:r>
              <a:rPr sz="3200" spc="-15" dirty="0">
                <a:latin typeface="Calibri"/>
                <a:cs typeface="Calibri"/>
              </a:rPr>
              <a:t> nyní,</a:t>
            </a:r>
            <a:r>
              <a:rPr sz="3200" spc="10" dirty="0">
                <a:latin typeface="Calibri"/>
                <a:cs typeface="Calibri"/>
              </a:rPr>
              <a:t> </a:t>
            </a:r>
            <a:r>
              <a:rPr sz="3200" spc="-15" dirty="0">
                <a:latin typeface="Calibri"/>
                <a:cs typeface="Calibri"/>
              </a:rPr>
              <a:t>co </a:t>
            </a:r>
            <a:r>
              <a:rPr sz="3200" spc="-710" dirty="0">
                <a:latin typeface="Calibri"/>
                <a:cs typeface="Calibri"/>
              </a:rPr>
              <a:t> </a:t>
            </a:r>
            <a:r>
              <a:rPr sz="3200" spc="-10" dirty="0">
                <a:latin typeface="Calibri"/>
                <a:cs typeface="Calibri"/>
              </a:rPr>
              <a:t>pomáhalo,</a:t>
            </a:r>
            <a:r>
              <a:rPr sz="3200" spc="15" dirty="0">
                <a:latin typeface="Calibri"/>
                <a:cs typeface="Calibri"/>
              </a:rPr>
              <a:t> </a:t>
            </a:r>
            <a:r>
              <a:rPr sz="3200" spc="-15" dirty="0">
                <a:latin typeface="Calibri"/>
                <a:cs typeface="Calibri"/>
              </a:rPr>
              <a:t>co</a:t>
            </a:r>
            <a:r>
              <a:rPr sz="3200" spc="-20" dirty="0">
                <a:latin typeface="Calibri"/>
                <a:cs typeface="Calibri"/>
              </a:rPr>
              <a:t> </a:t>
            </a:r>
            <a:r>
              <a:rPr sz="3200" spc="-5" dirty="0">
                <a:latin typeface="Calibri"/>
                <a:cs typeface="Calibri"/>
              </a:rPr>
              <a:t>pomáhá</a:t>
            </a:r>
            <a:r>
              <a:rPr sz="3200" spc="10" dirty="0">
                <a:latin typeface="Calibri"/>
                <a:cs typeface="Calibri"/>
              </a:rPr>
              <a:t> </a:t>
            </a:r>
            <a:r>
              <a:rPr sz="3200" dirty="0">
                <a:latin typeface="Calibri"/>
                <a:cs typeface="Calibri"/>
              </a:rPr>
              <a:t>a</a:t>
            </a:r>
            <a:r>
              <a:rPr sz="3200" spc="-5" dirty="0">
                <a:latin typeface="Calibri"/>
                <a:cs typeface="Calibri"/>
              </a:rPr>
              <a:t> </a:t>
            </a:r>
            <a:r>
              <a:rPr sz="3200" spc="-10" dirty="0">
                <a:latin typeface="Calibri"/>
                <a:cs typeface="Calibri"/>
              </a:rPr>
              <a:t>co</a:t>
            </a:r>
            <a:r>
              <a:rPr sz="3200" spc="-15" dirty="0">
                <a:latin typeface="Calibri"/>
                <a:cs typeface="Calibri"/>
              </a:rPr>
              <a:t> </a:t>
            </a:r>
            <a:r>
              <a:rPr sz="3200" spc="-5" dirty="0">
                <a:latin typeface="Calibri"/>
                <a:cs typeface="Calibri"/>
              </a:rPr>
              <a:t>ne.</a:t>
            </a:r>
            <a:endParaRPr sz="3200">
              <a:latin typeface="Calibri"/>
              <a:cs typeface="Calibri"/>
            </a:endParaRPr>
          </a:p>
          <a:p>
            <a:pPr marL="355600" indent="-343535">
              <a:spcBef>
                <a:spcPts val="770"/>
              </a:spcBef>
              <a:buFont typeface="Arial"/>
              <a:buChar char="•"/>
              <a:tabLst>
                <a:tab pos="355600" algn="l"/>
                <a:tab pos="356235" algn="l"/>
              </a:tabLst>
            </a:pPr>
            <a:r>
              <a:rPr sz="3200" b="1" dirty="0">
                <a:latin typeface="Calibri"/>
                <a:cs typeface="Calibri"/>
              </a:rPr>
              <a:t>RP</a:t>
            </a:r>
            <a:r>
              <a:rPr sz="3200" b="1" spc="-55" dirty="0">
                <a:latin typeface="Calibri"/>
                <a:cs typeface="Calibri"/>
              </a:rPr>
              <a:t> </a:t>
            </a:r>
            <a:r>
              <a:rPr sz="3200" b="1" spc="-5" dirty="0">
                <a:latin typeface="Calibri"/>
                <a:cs typeface="Calibri"/>
              </a:rPr>
              <a:t>zahrnuje:</a:t>
            </a:r>
            <a:endParaRPr sz="3200">
              <a:latin typeface="Calibri"/>
              <a:cs typeface="Calibri"/>
            </a:endParaRPr>
          </a:p>
          <a:p>
            <a:pPr marL="355600" indent="-343535">
              <a:spcBef>
                <a:spcPts val="770"/>
              </a:spcBef>
              <a:buChar char="-"/>
              <a:tabLst>
                <a:tab pos="355600" algn="l"/>
                <a:tab pos="356235" algn="l"/>
              </a:tabLst>
            </a:pPr>
            <a:r>
              <a:rPr sz="3200" spc="-10" dirty="0">
                <a:latin typeface="Calibri"/>
                <a:cs typeface="Calibri"/>
              </a:rPr>
              <a:t>Prevenci</a:t>
            </a:r>
            <a:r>
              <a:rPr sz="3200" spc="-75" dirty="0">
                <a:latin typeface="Calibri"/>
                <a:cs typeface="Calibri"/>
              </a:rPr>
              <a:t> </a:t>
            </a:r>
            <a:r>
              <a:rPr sz="3200" spc="-5" dirty="0">
                <a:latin typeface="Calibri"/>
                <a:cs typeface="Calibri"/>
              </a:rPr>
              <a:t>agrese</a:t>
            </a:r>
            <a:endParaRPr sz="3200">
              <a:latin typeface="Calibri"/>
              <a:cs typeface="Calibri"/>
            </a:endParaRPr>
          </a:p>
          <a:p>
            <a:pPr marL="355600" indent="-343535">
              <a:spcBef>
                <a:spcPts val="770"/>
              </a:spcBef>
              <a:buChar char="-"/>
              <a:tabLst>
                <a:tab pos="355600" algn="l"/>
                <a:tab pos="356235" algn="l"/>
              </a:tabLst>
            </a:pPr>
            <a:r>
              <a:rPr sz="3200" spc="-20" dirty="0">
                <a:latin typeface="Calibri"/>
                <a:cs typeface="Calibri"/>
              </a:rPr>
              <a:t>Pokud</a:t>
            </a:r>
            <a:r>
              <a:rPr sz="3200" spc="-15" dirty="0">
                <a:latin typeface="Calibri"/>
                <a:cs typeface="Calibri"/>
              </a:rPr>
              <a:t> </a:t>
            </a:r>
            <a:r>
              <a:rPr sz="3200" dirty="0">
                <a:latin typeface="Calibri"/>
                <a:cs typeface="Calibri"/>
              </a:rPr>
              <a:t>k</a:t>
            </a:r>
            <a:r>
              <a:rPr sz="3200" spc="-25" dirty="0">
                <a:latin typeface="Calibri"/>
                <a:cs typeface="Calibri"/>
              </a:rPr>
              <a:t> </a:t>
            </a:r>
            <a:r>
              <a:rPr sz="3200" spc="-10" dirty="0">
                <a:latin typeface="Calibri"/>
                <a:cs typeface="Calibri"/>
              </a:rPr>
              <a:t>agresi</a:t>
            </a:r>
            <a:r>
              <a:rPr sz="3200" spc="-20" dirty="0">
                <a:latin typeface="Calibri"/>
                <a:cs typeface="Calibri"/>
              </a:rPr>
              <a:t> </a:t>
            </a:r>
            <a:r>
              <a:rPr sz="3200" spc="-5" dirty="0">
                <a:latin typeface="Calibri"/>
                <a:cs typeface="Calibri"/>
              </a:rPr>
              <a:t>dojde,</a:t>
            </a:r>
            <a:r>
              <a:rPr sz="3200" spc="-10" dirty="0">
                <a:latin typeface="Calibri"/>
                <a:cs typeface="Calibri"/>
              </a:rPr>
              <a:t> </a:t>
            </a:r>
            <a:r>
              <a:rPr sz="3200" spc="-5" dirty="0">
                <a:latin typeface="Calibri"/>
                <a:cs typeface="Calibri"/>
              </a:rPr>
              <a:t>pak:</a:t>
            </a:r>
            <a:endParaRPr sz="3200">
              <a:latin typeface="Calibri"/>
              <a:cs typeface="Calibri"/>
            </a:endParaRPr>
          </a:p>
          <a:p>
            <a:pPr marL="355600" marR="5080" indent="-343535">
              <a:spcBef>
                <a:spcPts val="770"/>
              </a:spcBef>
              <a:buChar char="-"/>
              <a:tabLst>
                <a:tab pos="355600" algn="l"/>
                <a:tab pos="356235" algn="l"/>
              </a:tabLst>
            </a:pPr>
            <a:r>
              <a:rPr sz="3200" spc="-15" dirty="0">
                <a:latin typeface="Calibri"/>
                <a:cs typeface="Calibri"/>
              </a:rPr>
              <a:t>Postup,</a:t>
            </a:r>
            <a:r>
              <a:rPr sz="3200" spc="-5" dirty="0">
                <a:latin typeface="Calibri"/>
                <a:cs typeface="Calibri"/>
              </a:rPr>
              <a:t> jak </a:t>
            </a:r>
            <a:r>
              <a:rPr sz="3200" dirty="0">
                <a:latin typeface="Calibri"/>
                <a:cs typeface="Calibri"/>
              </a:rPr>
              <a:t>s</a:t>
            </a:r>
            <a:r>
              <a:rPr sz="3200" spc="-10" dirty="0">
                <a:latin typeface="Calibri"/>
                <a:cs typeface="Calibri"/>
              </a:rPr>
              <a:t> klientem</a:t>
            </a:r>
            <a:r>
              <a:rPr sz="3200" spc="15" dirty="0">
                <a:latin typeface="Calibri"/>
                <a:cs typeface="Calibri"/>
              </a:rPr>
              <a:t> </a:t>
            </a:r>
            <a:r>
              <a:rPr sz="3200" spc="-25" dirty="0">
                <a:latin typeface="Calibri"/>
                <a:cs typeface="Calibri"/>
              </a:rPr>
              <a:t>pracovat </a:t>
            </a:r>
            <a:r>
              <a:rPr sz="3200" spc="20" dirty="0">
                <a:latin typeface="Calibri"/>
                <a:cs typeface="Calibri"/>
              </a:rPr>
              <a:t>(jak</a:t>
            </a:r>
            <a:r>
              <a:rPr sz="3200" spc="-10" dirty="0">
                <a:latin typeface="Calibri"/>
                <a:cs typeface="Calibri"/>
              </a:rPr>
              <a:t> </a:t>
            </a:r>
            <a:r>
              <a:rPr sz="3200" spc="-5" dirty="0">
                <a:latin typeface="Calibri"/>
                <a:cs typeface="Calibri"/>
              </a:rPr>
              <a:t>mluvit,</a:t>
            </a:r>
            <a:r>
              <a:rPr sz="3200" spc="35" dirty="0">
                <a:latin typeface="Calibri"/>
                <a:cs typeface="Calibri"/>
              </a:rPr>
              <a:t> </a:t>
            </a:r>
            <a:r>
              <a:rPr sz="3200" spc="-15" dirty="0">
                <a:latin typeface="Calibri"/>
                <a:cs typeface="Calibri"/>
              </a:rPr>
              <a:t>co </a:t>
            </a:r>
            <a:r>
              <a:rPr sz="3200" spc="-710" dirty="0">
                <a:latin typeface="Calibri"/>
                <a:cs typeface="Calibri"/>
              </a:rPr>
              <a:t> </a:t>
            </a:r>
            <a:r>
              <a:rPr sz="3200" spc="-15" dirty="0">
                <a:latin typeface="Calibri"/>
                <a:cs typeface="Calibri"/>
              </a:rPr>
              <a:t>sdělovat,</a:t>
            </a:r>
            <a:r>
              <a:rPr sz="3200" dirty="0">
                <a:latin typeface="Calibri"/>
                <a:cs typeface="Calibri"/>
              </a:rPr>
              <a:t> </a:t>
            </a:r>
            <a:r>
              <a:rPr sz="3200" spc="-5" dirty="0">
                <a:latin typeface="Calibri"/>
                <a:cs typeface="Calibri"/>
              </a:rPr>
              <a:t>jak</a:t>
            </a:r>
            <a:r>
              <a:rPr sz="3200" spc="-15" dirty="0">
                <a:latin typeface="Calibri"/>
                <a:cs typeface="Calibri"/>
              </a:rPr>
              <a:t> </a:t>
            </a:r>
            <a:r>
              <a:rPr sz="3200" spc="-5" dirty="0">
                <a:latin typeface="Calibri"/>
                <a:cs typeface="Calibri"/>
              </a:rPr>
              <a:t>ho</a:t>
            </a:r>
            <a:r>
              <a:rPr sz="3200" dirty="0">
                <a:latin typeface="Calibri"/>
                <a:cs typeface="Calibri"/>
              </a:rPr>
              <a:t> </a:t>
            </a:r>
            <a:r>
              <a:rPr sz="3200" spc="-10" dirty="0">
                <a:latin typeface="Calibri"/>
                <a:cs typeface="Calibri"/>
              </a:rPr>
              <a:t>zklidnit,</a:t>
            </a:r>
            <a:r>
              <a:rPr sz="3200" spc="35" dirty="0">
                <a:latin typeface="Calibri"/>
                <a:cs typeface="Calibri"/>
              </a:rPr>
              <a:t> </a:t>
            </a:r>
            <a:r>
              <a:rPr sz="3200" spc="-45" dirty="0">
                <a:latin typeface="Calibri"/>
                <a:cs typeface="Calibri"/>
              </a:rPr>
              <a:t>popisy,</a:t>
            </a:r>
            <a:r>
              <a:rPr sz="3200" spc="25" dirty="0">
                <a:latin typeface="Calibri"/>
                <a:cs typeface="Calibri"/>
              </a:rPr>
              <a:t> </a:t>
            </a:r>
            <a:r>
              <a:rPr sz="3200" spc="-15" dirty="0">
                <a:latin typeface="Calibri"/>
                <a:cs typeface="Calibri"/>
              </a:rPr>
              <a:t>co </a:t>
            </a:r>
            <a:r>
              <a:rPr sz="3200" spc="-10" dirty="0">
                <a:latin typeface="Calibri"/>
                <a:cs typeface="Calibri"/>
              </a:rPr>
              <a:t>by</a:t>
            </a:r>
            <a:r>
              <a:rPr sz="3200" spc="5" dirty="0">
                <a:latin typeface="Calibri"/>
                <a:cs typeface="Calibri"/>
              </a:rPr>
              <a:t> </a:t>
            </a:r>
            <a:r>
              <a:rPr sz="3200" dirty="0">
                <a:latin typeface="Calibri"/>
                <a:cs typeface="Calibri"/>
              </a:rPr>
              <a:t>mohlo </a:t>
            </a:r>
            <a:r>
              <a:rPr sz="3200" spc="5" dirty="0">
                <a:latin typeface="Calibri"/>
                <a:cs typeface="Calibri"/>
              </a:rPr>
              <a:t> </a:t>
            </a:r>
            <a:r>
              <a:rPr sz="3200" spc="-20" dirty="0">
                <a:latin typeface="Calibri"/>
                <a:cs typeface="Calibri"/>
              </a:rPr>
              <a:t>nastat,</a:t>
            </a:r>
            <a:r>
              <a:rPr sz="3200" spc="5" dirty="0">
                <a:latin typeface="Calibri"/>
                <a:cs typeface="Calibri"/>
              </a:rPr>
              <a:t> </a:t>
            </a:r>
            <a:r>
              <a:rPr sz="3200" spc="-15" dirty="0">
                <a:latin typeface="Calibri"/>
                <a:cs typeface="Calibri"/>
              </a:rPr>
              <a:t>práci</a:t>
            </a:r>
            <a:r>
              <a:rPr sz="3200" spc="-10" dirty="0">
                <a:latin typeface="Calibri"/>
                <a:cs typeface="Calibri"/>
              </a:rPr>
              <a:t> </a:t>
            </a:r>
            <a:r>
              <a:rPr sz="3200" dirty="0">
                <a:latin typeface="Calibri"/>
                <a:cs typeface="Calibri"/>
              </a:rPr>
              <a:t>s </a:t>
            </a:r>
            <a:r>
              <a:rPr sz="3200" spc="-5" dirty="0">
                <a:latin typeface="Calibri"/>
                <a:cs typeface="Calibri"/>
              </a:rPr>
              <a:t>kl. </a:t>
            </a:r>
            <a:r>
              <a:rPr sz="3200" dirty="0">
                <a:latin typeface="Calibri"/>
                <a:cs typeface="Calibri"/>
              </a:rPr>
              <a:t>po</a:t>
            </a:r>
            <a:r>
              <a:rPr sz="3200" spc="-10" dirty="0">
                <a:latin typeface="Calibri"/>
                <a:cs typeface="Calibri"/>
              </a:rPr>
              <a:t> </a:t>
            </a:r>
            <a:r>
              <a:rPr sz="3200" spc="-5" dirty="0">
                <a:latin typeface="Calibri"/>
                <a:cs typeface="Calibri"/>
              </a:rPr>
              <a:t>agresi)</a:t>
            </a:r>
            <a:endParaRPr sz="3200">
              <a:latin typeface="Calibri"/>
              <a:cs typeface="Calibri"/>
            </a:endParaRPr>
          </a:p>
        </p:txBody>
      </p:sp>
    </p:spTree>
    <p:extLst>
      <p:ext uri="{BB962C8B-B14F-4D97-AF65-F5344CB8AC3E}">
        <p14:creationId xmlns:p14="http://schemas.microsoft.com/office/powerpoint/2010/main" val="4171581867"/>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58537" y="424932"/>
            <a:ext cx="9535885" cy="627736"/>
          </a:xfrm>
          <a:prstGeom prst="rect">
            <a:avLst/>
          </a:prstGeom>
        </p:spPr>
        <p:txBody>
          <a:bodyPr vert="horz" wrap="square" lIns="0" tIns="12065" rIns="0" bIns="0" rtlCol="0" anchor="ctr">
            <a:spAutoFit/>
          </a:bodyPr>
          <a:lstStyle/>
          <a:p>
            <a:pPr marL="12700">
              <a:lnSpc>
                <a:spcPct val="100000"/>
              </a:lnSpc>
              <a:spcBef>
                <a:spcPts val="95"/>
              </a:spcBef>
            </a:pPr>
            <a:r>
              <a:rPr sz="4000" spc="-5" dirty="0">
                <a:solidFill>
                  <a:srgbClr val="006FC0"/>
                </a:solidFill>
              </a:rPr>
              <a:t>Obecné</a:t>
            </a:r>
            <a:r>
              <a:rPr sz="4000" dirty="0">
                <a:solidFill>
                  <a:srgbClr val="006FC0"/>
                </a:solidFill>
              </a:rPr>
              <a:t> </a:t>
            </a:r>
            <a:r>
              <a:rPr sz="4000" spc="-10" dirty="0">
                <a:solidFill>
                  <a:srgbClr val="006FC0"/>
                </a:solidFill>
              </a:rPr>
              <a:t>zásady</a:t>
            </a:r>
            <a:r>
              <a:rPr sz="4000" spc="5" dirty="0">
                <a:solidFill>
                  <a:srgbClr val="006FC0"/>
                </a:solidFill>
              </a:rPr>
              <a:t> </a:t>
            </a:r>
            <a:r>
              <a:rPr sz="4000" spc="-10" dirty="0">
                <a:solidFill>
                  <a:srgbClr val="006FC0"/>
                </a:solidFill>
              </a:rPr>
              <a:t>jednání</a:t>
            </a:r>
            <a:r>
              <a:rPr sz="4000" dirty="0">
                <a:solidFill>
                  <a:srgbClr val="006FC0"/>
                </a:solidFill>
              </a:rPr>
              <a:t> </a:t>
            </a:r>
            <a:r>
              <a:rPr sz="4000" spc="-5" dirty="0">
                <a:solidFill>
                  <a:srgbClr val="006FC0"/>
                </a:solidFill>
              </a:rPr>
              <a:t>s </a:t>
            </a:r>
            <a:r>
              <a:rPr sz="4000" spc="-10" dirty="0">
                <a:solidFill>
                  <a:srgbClr val="006FC0"/>
                </a:solidFill>
              </a:rPr>
              <a:t>agresivním</a:t>
            </a:r>
            <a:r>
              <a:rPr sz="4000" spc="35" dirty="0">
                <a:solidFill>
                  <a:srgbClr val="006FC0"/>
                </a:solidFill>
              </a:rPr>
              <a:t> </a:t>
            </a:r>
            <a:r>
              <a:rPr sz="4000" spc="-15" dirty="0">
                <a:solidFill>
                  <a:srgbClr val="006FC0"/>
                </a:solidFill>
              </a:rPr>
              <a:t>klientem</a:t>
            </a:r>
          </a:p>
        </p:txBody>
      </p:sp>
      <p:sp>
        <p:nvSpPr>
          <p:cNvPr id="3" name="object 3"/>
          <p:cNvSpPr txBox="1"/>
          <p:nvPr/>
        </p:nvSpPr>
        <p:spPr>
          <a:xfrm>
            <a:off x="1005841" y="1724297"/>
            <a:ext cx="10280468" cy="5078313"/>
          </a:xfrm>
          <a:prstGeom prst="rect">
            <a:avLst/>
          </a:prstGeom>
        </p:spPr>
        <p:txBody>
          <a:bodyPr vert="horz" wrap="square" lIns="0" tIns="12700" rIns="0" bIns="0" rtlCol="0">
            <a:spAutoFit/>
          </a:bodyPr>
          <a:lstStyle/>
          <a:p>
            <a:pPr marL="355600" marR="5080" indent="-343535">
              <a:spcBef>
                <a:spcPts val="100"/>
              </a:spcBef>
              <a:buFont typeface="Arial"/>
              <a:buChar char="•"/>
              <a:tabLst>
                <a:tab pos="355600" algn="l"/>
                <a:tab pos="356235" algn="l"/>
              </a:tabLst>
            </a:pPr>
            <a:r>
              <a:rPr sz="3000" spc="-20" dirty="0">
                <a:latin typeface="Calibri"/>
                <a:cs typeface="Calibri"/>
              </a:rPr>
              <a:t>Nikdy</a:t>
            </a:r>
            <a:r>
              <a:rPr sz="3000" spc="-10" dirty="0">
                <a:latin typeface="Calibri"/>
                <a:cs typeface="Calibri"/>
              </a:rPr>
              <a:t> nebýt</a:t>
            </a:r>
            <a:r>
              <a:rPr sz="3000" dirty="0">
                <a:latin typeface="Calibri"/>
                <a:cs typeface="Calibri"/>
              </a:rPr>
              <a:t> s </a:t>
            </a:r>
            <a:r>
              <a:rPr sz="3000" spc="-15" dirty="0">
                <a:latin typeface="Calibri"/>
                <a:cs typeface="Calibri"/>
              </a:rPr>
              <a:t>klientem</a:t>
            </a:r>
            <a:r>
              <a:rPr sz="3000" spc="-10" dirty="0">
                <a:latin typeface="Calibri"/>
                <a:cs typeface="Calibri"/>
              </a:rPr>
              <a:t> </a:t>
            </a:r>
            <a:r>
              <a:rPr sz="3000" spc="-5" dirty="0">
                <a:latin typeface="Calibri"/>
                <a:cs typeface="Calibri"/>
              </a:rPr>
              <a:t>sám</a:t>
            </a:r>
            <a:r>
              <a:rPr sz="3000" spc="-10" dirty="0">
                <a:latin typeface="Calibri"/>
                <a:cs typeface="Calibri"/>
              </a:rPr>
              <a:t> </a:t>
            </a:r>
            <a:r>
              <a:rPr sz="3000" dirty="0">
                <a:latin typeface="Calibri"/>
                <a:cs typeface="Calibri"/>
              </a:rPr>
              <a:t>v</a:t>
            </a:r>
            <a:r>
              <a:rPr sz="3000" spc="-5" dirty="0">
                <a:latin typeface="Calibri"/>
                <a:cs typeface="Calibri"/>
              </a:rPr>
              <a:t> </a:t>
            </a:r>
            <a:r>
              <a:rPr sz="3000" spc="-20" dirty="0">
                <a:latin typeface="Calibri"/>
                <a:cs typeface="Calibri"/>
              </a:rPr>
              <a:t>uzavřené</a:t>
            </a:r>
            <a:r>
              <a:rPr sz="3000" spc="-10" dirty="0">
                <a:latin typeface="Calibri"/>
                <a:cs typeface="Calibri"/>
              </a:rPr>
              <a:t> místnosti </a:t>
            </a:r>
            <a:r>
              <a:rPr sz="3000" spc="-5" dirty="0">
                <a:latin typeface="Calibri"/>
                <a:cs typeface="Calibri"/>
              </a:rPr>
              <a:t> </a:t>
            </a:r>
            <a:r>
              <a:rPr sz="3000" spc="-15" dirty="0">
                <a:latin typeface="Calibri"/>
                <a:cs typeface="Calibri"/>
              </a:rPr>
              <a:t>bez</a:t>
            </a:r>
            <a:r>
              <a:rPr sz="3000" spc="-5" dirty="0">
                <a:latin typeface="Calibri"/>
                <a:cs typeface="Calibri"/>
              </a:rPr>
              <a:t> </a:t>
            </a:r>
            <a:r>
              <a:rPr sz="3000" spc="-15" dirty="0">
                <a:latin typeface="Calibri"/>
                <a:cs typeface="Calibri"/>
              </a:rPr>
              <a:t>možnosti</a:t>
            </a:r>
            <a:r>
              <a:rPr sz="3000" spc="-10" dirty="0">
                <a:latin typeface="Calibri"/>
                <a:cs typeface="Calibri"/>
              </a:rPr>
              <a:t> </a:t>
            </a:r>
            <a:r>
              <a:rPr sz="3000" spc="-15" dirty="0">
                <a:latin typeface="Calibri"/>
                <a:cs typeface="Calibri"/>
              </a:rPr>
              <a:t>přivolat</a:t>
            </a:r>
            <a:r>
              <a:rPr sz="3000" spc="5" dirty="0">
                <a:latin typeface="Calibri"/>
                <a:cs typeface="Calibri"/>
              </a:rPr>
              <a:t> </a:t>
            </a:r>
            <a:r>
              <a:rPr sz="3000" spc="-5" dirty="0">
                <a:latin typeface="Calibri"/>
                <a:cs typeface="Calibri"/>
              </a:rPr>
              <a:t>pomoc.</a:t>
            </a:r>
            <a:r>
              <a:rPr sz="3000" spc="5" dirty="0">
                <a:latin typeface="Calibri"/>
                <a:cs typeface="Calibri"/>
              </a:rPr>
              <a:t> </a:t>
            </a:r>
            <a:r>
              <a:rPr sz="3000" spc="-15" dirty="0">
                <a:latin typeface="Calibri"/>
                <a:cs typeface="Calibri"/>
              </a:rPr>
              <a:t>Pracovník</a:t>
            </a:r>
            <a:r>
              <a:rPr sz="3000" spc="5" dirty="0">
                <a:latin typeface="Calibri"/>
                <a:cs typeface="Calibri"/>
              </a:rPr>
              <a:t> </a:t>
            </a:r>
            <a:r>
              <a:rPr sz="3000" spc="-5" dirty="0">
                <a:latin typeface="Calibri"/>
                <a:cs typeface="Calibri"/>
              </a:rPr>
              <a:t>sedí</a:t>
            </a:r>
            <a:r>
              <a:rPr sz="3000" spc="-10" dirty="0">
                <a:latin typeface="Calibri"/>
                <a:cs typeface="Calibri"/>
              </a:rPr>
              <a:t> </a:t>
            </a:r>
            <a:r>
              <a:rPr sz="3000" spc="-30" dirty="0">
                <a:latin typeface="Calibri"/>
                <a:cs typeface="Calibri"/>
              </a:rPr>
              <a:t>vždy </a:t>
            </a:r>
            <a:r>
              <a:rPr sz="3000" spc="-660" dirty="0">
                <a:latin typeface="Calibri"/>
                <a:cs typeface="Calibri"/>
              </a:rPr>
              <a:t> </a:t>
            </a:r>
            <a:r>
              <a:rPr sz="3000" spc="-20" dirty="0">
                <a:latin typeface="Calibri"/>
                <a:cs typeface="Calibri"/>
              </a:rPr>
              <a:t>blíže</a:t>
            </a:r>
            <a:r>
              <a:rPr sz="3000" spc="-5" dirty="0">
                <a:latin typeface="Calibri"/>
                <a:cs typeface="Calibri"/>
              </a:rPr>
              <a:t> </a:t>
            </a:r>
            <a:r>
              <a:rPr sz="3000" dirty="0">
                <a:latin typeface="Calibri"/>
                <a:cs typeface="Calibri"/>
              </a:rPr>
              <a:t>u</a:t>
            </a:r>
            <a:r>
              <a:rPr sz="3000" spc="-5" dirty="0">
                <a:latin typeface="Calibri"/>
                <a:cs typeface="Calibri"/>
              </a:rPr>
              <a:t> </a:t>
            </a:r>
            <a:r>
              <a:rPr sz="3000" spc="-10" dirty="0">
                <a:latin typeface="Calibri"/>
                <a:cs typeface="Calibri"/>
              </a:rPr>
              <a:t>dveří </a:t>
            </a:r>
            <a:r>
              <a:rPr sz="3000" dirty="0">
                <a:latin typeface="Calibri"/>
                <a:cs typeface="Calibri"/>
              </a:rPr>
              <a:t>s</a:t>
            </a:r>
            <a:r>
              <a:rPr sz="3000" spc="-5" dirty="0">
                <a:latin typeface="Calibri"/>
                <a:cs typeface="Calibri"/>
              </a:rPr>
              <a:t> </a:t>
            </a:r>
            <a:r>
              <a:rPr sz="3000" spc="-15" dirty="0">
                <a:latin typeface="Calibri"/>
                <a:cs typeface="Calibri"/>
              </a:rPr>
              <a:t>možností</a:t>
            </a:r>
            <a:r>
              <a:rPr sz="3000" dirty="0">
                <a:latin typeface="Calibri"/>
                <a:cs typeface="Calibri"/>
              </a:rPr>
              <a:t> </a:t>
            </a:r>
            <a:r>
              <a:rPr sz="3000" spc="-15" dirty="0">
                <a:latin typeface="Calibri"/>
                <a:cs typeface="Calibri"/>
              </a:rPr>
              <a:t>úniku</a:t>
            </a:r>
            <a:endParaRPr sz="3000" dirty="0">
              <a:latin typeface="Calibri"/>
              <a:cs typeface="Calibri"/>
            </a:endParaRPr>
          </a:p>
          <a:p>
            <a:pPr marL="355600" marR="789305" indent="-343535">
              <a:spcBef>
                <a:spcPts val="720"/>
              </a:spcBef>
              <a:buFont typeface="Arial"/>
              <a:buChar char="•"/>
              <a:tabLst>
                <a:tab pos="355600" algn="l"/>
                <a:tab pos="356235" algn="l"/>
              </a:tabLst>
            </a:pPr>
            <a:r>
              <a:rPr sz="3000" spc="-15" dirty="0">
                <a:latin typeface="Calibri"/>
                <a:cs typeface="Calibri"/>
              </a:rPr>
              <a:t>Vnímáme </a:t>
            </a:r>
            <a:r>
              <a:rPr sz="3000" spc="-10" dirty="0">
                <a:latin typeface="Calibri"/>
                <a:cs typeface="Calibri"/>
              </a:rPr>
              <a:t>neverbální </a:t>
            </a:r>
            <a:r>
              <a:rPr sz="3000" dirty="0">
                <a:latin typeface="Calibri"/>
                <a:cs typeface="Calibri"/>
              </a:rPr>
              <a:t>signály – </a:t>
            </a:r>
            <a:r>
              <a:rPr sz="3000" spc="-10" dirty="0">
                <a:latin typeface="Calibri"/>
                <a:cs typeface="Calibri"/>
              </a:rPr>
              <a:t>otočení </a:t>
            </a:r>
            <a:r>
              <a:rPr sz="3000" spc="-50" dirty="0">
                <a:latin typeface="Calibri"/>
                <a:cs typeface="Calibri"/>
              </a:rPr>
              <a:t>hlavy, </a:t>
            </a:r>
            <a:r>
              <a:rPr sz="3000" spc="-665" dirty="0">
                <a:latin typeface="Calibri"/>
                <a:cs typeface="Calibri"/>
              </a:rPr>
              <a:t> </a:t>
            </a:r>
            <a:r>
              <a:rPr sz="3000" spc="-10" dirty="0">
                <a:latin typeface="Calibri"/>
                <a:cs typeface="Calibri"/>
              </a:rPr>
              <a:t>ústup,</a:t>
            </a:r>
            <a:r>
              <a:rPr sz="3000" spc="-20" dirty="0">
                <a:latin typeface="Calibri"/>
                <a:cs typeface="Calibri"/>
              </a:rPr>
              <a:t> </a:t>
            </a:r>
            <a:r>
              <a:rPr sz="3000" spc="-15" dirty="0">
                <a:latin typeface="Calibri"/>
                <a:cs typeface="Calibri"/>
              </a:rPr>
              <a:t>poklepávání</a:t>
            </a:r>
            <a:r>
              <a:rPr sz="3000" dirty="0">
                <a:latin typeface="Calibri"/>
                <a:cs typeface="Calibri"/>
              </a:rPr>
              <a:t> </a:t>
            </a:r>
            <a:r>
              <a:rPr sz="3000" spc="-20" dirty="0">
                <a:latin typeface="Calibri"/>
                <a:cs typeface="Calibri"/>
              </a:rPr>
              <a:t>rukou,</a:t>
            </a:r>
            <a:r>
              <a:rPr sz="3000" spc="-15" dirty="0">
                <a:latin typeface="Calibri"/>
                <a:cs typeface="Calibri"/>
              </a:rPr>
              <a:t> pohyb</a:t>
            </a:r>
            <a:r>
              <a:rPr sz="3000" spc="5" dirty="0">
                <a:latin typeface="Calibri"/>
                <a:cs typeface="Calibri"/>
              </a:rPr>
              <a:t> </a:t>
            </a:r>
            <a:r>
              <a:rPr sz="3000" spc="-10" dirty="0">
                <a:latin typeface="Calibri"/>
                <a:cs typeface="Calibri"/>
              </a:rPr>
              <a:t>tělem</a:t>
            </a:r>
            <a:endParaRPr sz="3000" dirty="0">
              <a:latin typeface="Calibri"/>
              <a:cs typeface="Calibri"/>
            </a:endParaRPr>
          </a:p>
          <a:p>
            <a:pPr marL="355600" indent="-343535">
              <a:spcBef>
                <a:spcPts val="725"/>
              </a:spcBef>
              <a:buFont typeface="Arial"/>
              <a:buChar char="•"/>
              <a:tabLst>
                <a:tab pos="355600" algn="l"/>
                <a:tab pos="356235" algn="l"/>
              </a:tabLst>
            </a:pPr>
            <a:r>
              <a:rPr sz="3000" spc="-10" dirty="0">
                <a:latin typeface="Calibri"/>
                <a:cs typeface="Calibri"/>
              </a:rPr>
              <a:t>Respektujeme</a:t>
            </a:r>
            <a:r>
              <a:rPr sz="3000" spc="-50" dirty="0">
                <a:latin typeface="Calibri"/>
                <a:cs typeface="Calibri"/>
              </a:rPr>
              <a:t> </a:t>
            </a:r>
            <a:r>
              <a:rPr sz="3000" spc="-5" dirty="0">
                <a:latin typeface="Calibri"/>
                <a:cs typeface="Calibri"/>
              </a:rPr>
              <a:t>osobní</a:t>
            </a:r>
            <a:r>
              <a:rPr sz="3000" spc="-20" dirty="0">
                <a:latin typeface="Calibri"/>
                <a:cs typeface="Calibri"/>
              </a:rPr>
              <a:t> prostor</a:t>
            </a:r>
            <a:endParaRPr sz="3000" dirty="0">
              <a:latin typeface="Calibri"/>
              <a:cs typeface="Calibri"/>
            </a:endParaRPr>
          </a:p>
          <a:p>
            <a:pPr marL="355600" indent="-343535">
              <a:spcBef>
                <a:spcPts val="720"/>
              </a:spcBef>
              <a:buFont typeface="Arial"/>
              <a:buChar char="•"/>
              <a:tabLst>
                <a:tab pos="355600" algn="l"/>
                <a:tab pos="356235" algn="l"/>
              </a:tabLst>
            </a:pPr>
            <a:r>
              <a:rPr sz="3000" spc="-25" dirty="0">
                <a:latin typeface="Calibri"/>
                <a:cs typeface="Calibri"/>
              </a:rPr>
              <a:t>Pokud</a:t>
            </a:r>
            <a:r>
              <a:rPr sz="3000" spc="-10" dirty="0">
                <a:latin typeface="Calibri"/>
                <a:cs typeface="Calibri"/>
              </a:rPr>
              <a:t> </a:t>
            </a:r>
            <a:r>
              <a:rPr sz="3000" spc="-5" dirty="0">
                <a:latin typeface="Calibri"/>
                <a:cs typeface="Calibri"/>
              </a:rPr>
              <a:t>je</a:t>
            </a:r>
            <a:r>
              <a:rPr sz="3000" spc="-30" dirty="0">
                <a:latin typeface="Calibri"/>
                <a:cs typeface="Calibri"/>
              </a:rPr>
              <a:t> </a:t>
            </a:r>
            <a:r>
              <a:rPr sz="3000" spc="-15" dirty="0">
                <a:latin typeface="Calibri"/>
                <a:cs typeface="Calibri"/>
              </a:rPr>
              <a:t>to</a:t>
            </a:r>
            <a:r>
              <a:rPr sz="3000" spc="-10" dirty="0">
                <a:latin typeface="Calibri"/>
                <a:cs typeface="Calibri"/>
              </a:rPr>
              <a:t> možné,</a:t>
            </a:r>
            <a:r>
              <a:rPr sz="3000" spc="-20" dirty="0">
                <a:latin typeface="Calibri"/>
                <a:cs typeface="Calibri"/>
              </a:rPr>
              <a:t> </a:t>
            </a:r>
            <a:r>
              <a:rPr sz="3000" spc="-10" dirty="0">
                <a:latin typeface="Calibri"/>
                <a:cs typeface="Calibri"/>
              </a:rPr>
              <a:t>posaďte</a:t>
            </a:r>
            <a:r>
              <a:rPr sz="3000" spc="-30" dirty="0">
                <a:latin typeface="Calibri"/>
                <a:cs typeface="Calibri"/>
              </a:rPr>
              <a:t> </a:t>
            </a:r>
            <a:r>
              <a:rPr sz="3000" spc="-5" dirty="0">
                <a:latin typeface="Calibri"/>
                <a:cs typeface="Calibri"/>
              </a:rPr>
              <a:t>se</a:t>
            </a:r>
            <a:r>
              <a:rPr sz="3000" spc="-15" dirty="0">
                <a:latin typeface="Calibri"/>
                <a:cs typeface="Calibri"/>
              </a:rPr>
              <a:t> </a:t>
            </a:r>
            <a:r>
              <a:rPr sz="3000" dirty="0">
                <a:latin typeface="Calibri"/>
                <a:cs typeface="Calibri"/>
              </a:rPr>
              <a:t>s </a:t>
            </a:r>
            <a:r>
              <a:rPr sz="3000" spc="-10" dirty="0">
                <a:latin typeface="Calibri"/>
                <a:cs typeface="Calibri"/>
              </a:rPr>
              <a:t>klientem</a:t>
            </a:r>
            <a:endParaRPr sz="3000" dirty="0">
              <a:latin typeface="Calibri"/>
              <a:cs typeface="Calibri"/>
            </a:endParaRPr>
          </a:p>
          <a:p>
            <a:pPr marL="355600" marR="1296670" indent="-343535">
              <a:spcBef>
                <a:spcPts val="720"/>
              </a:spcBef>
              <a:buFont typeface="Arial"/>
              <a:buChar char="•"/>
              <a:tabLst>
                <a:tab pos="355600" algn="l"/>
                <a:tab pos="356235" algn="l"/>
              </a:tabLst>
            </a:pPr>
            <a:r>
              <a:rPr sz="3000" dirty="0">
                <a:latin typeface="Calibri"/>
                <a:cs typeface="Calibri"/>
              </a:rPr>
              <a:t>Z</a:t>
            </a:r>
            <a:r>
              <a:rPr sz="3000" spc="-5" dirty="0">
                <a:latin typeface="Calibri"/>
                <a:cs typeface="Calibri"/>
              </a:rPr>
              <a:t> dosahu</a:t>
            </a:r>
            <a:r>
              <a:rPr sz="3000" dirty="0">
                <a:latin typeface="Calibri"/>
                <a:cs typeface="Calibri"/>
              </a:rPr>
              <a:t> </a:t>
            </a:r>
            <a:r>
              <a:rPr sz="3000" spc="-15" dirty="0">
                <a:latin typeface="Calibri"/>
                <a:cs typeface="Calibri"/>
              </a:rPr>
              <a:t>klienta odstraníme</a:t>
            </a:r>
            <a:r>
              <a:rPr sz="3000" spc="-10" dirty="0">
                <a:latin typeface="Calibri"/>
                <a:cs typeface="Calibri"/>
              </a:rPr>
              <a:t> nebezpečné </a:t>
            </a:r>
            <a:r>
              <a:rPr sz="3000" spc="-665" dirty="0">
                <a:latin typeface="Calibri"/>
                <a:cs typeface="Calibri"/>
              </a:rPr>
              <a:t> </a:t>
            </a:r>
            <a:r>
              <a:rPr sz="3000" spc="-10" dirty="0">
                <a:latin typeface="Calibri"/>
                <a:cs typeface="Calibri"/>
              </a:rPr>
              <a:t>předměty</a:t>
            </a:r>
            <a:r>
              <a:rPr sz="3000" spc="-15" dirty="0">
                <a:latin typeface="Calibri"/>
                <a:cs typeface="Calibri"/>
              </a:rPr>
              <a:t> </a:t>
            </a:r>
            <a:r>
              <a:rPr sz="3000" dirty="0">
                <a:latin typeface="Calibri"/>
                <a:cs typeface="Calibri"/>
              </a:rPr>
              <a:t>–</a:t>
            </a:r>
            <a:r>
              <a:rPr sz="3000" spc="5" dirty="0">
                <a:latin typeface="Calibri"/>
                <a:cs typeface="Calibri"/>
              </a:rPr>
              <a:t> </a:t>
            </a:r>
            <a:r>
              <a:rPr sz="3000" spc="-15" dirty="0">
                <a:latin typeface="Calibri"/>
                <a:cs typeface="Calibri"/>
              </a:rPr>
              <a:t>těžítka,</a:t>
            </a:r>
            <a:r>
              <a:rPr sz="3000" spc="-35" dirty="0">
                <a:latin typeface="Calibri"/>
                <a:cs typeface="Calibri"/>
              </a:rPr>
              <a:t> tužky,</a:t>
            </a:r>
            <a:r>
              <a:rPr sz="3000" spc="-5" dirty="0">
                <a:latin typeface="Calibri"/>
                <a:cs typeface="Calibri"/>
              </a:rPr>
              <a:t> hrnek.</a:t>
            </a:r>
            <a:endParaRPr sz="3000" dirty="0">
              <a:latin typeface="Calibri"/>
              <a:cs typeface="Calibri"/>
            </a:endParaRPr>
          </a:p>
          <a:p>
            <a:pPr marL="355600" indent="-343535">
              <a:spcBef>
                <a:spcPts val="720"/>
              </a:spcBef>
              <a:buFont typeface="Arial"/>
              <a:buChar char="•"/>
              <a:tabLst>
                <a:tab pos="355600" algn="l"/>
                <a:tab pos="356235" algn="l"/>
              </a:tabLst>
            </a:pPr>
            <a:r>
              <a:rPr sz="3000" spc="-20" dirty="0">
                <a:latin typeface="Calibri"/>
                <a:cs typeface="Calibri"/>
              </a:rPr>
              <a:t>Nikdy</a:t>
            </a:r>
            <a:r>
              <a:rPr sz="3000" spc="-15" dirty="0">
                <a:latin typeface="Calibri"/>
                <a:cs typeface="Calibri"/>
              </a:rPr>
              <a:t> </a:t>
            </a:r>
            <a:r>
              <a:rPr sz="3000" spc="-5" dirty="0">
                <a:latin typeface="Calibri"/>
                <a:cs typeface="Calibri"/>
              </a:rPr>
              <a:t>se</a:t>
            </a:r>
            <a:r>
              <a:rPr sz="3000" spc="-10" dirty="0">
                <a:latin typeface="Calibri"/>
                <a:cs typeface="Calibri"/>
              </a:rPr>
              <a:t> </a:t>
            </a:r>
            <a:r>
              <a:rPr sz="3000" spc="-45" dirty="0">
                <a:latin typeface="Calibri"/>
                <a:cs typeface="Calibri"/>
              </a:rPr>
              <a:t>ke</a:t>
            </a:r>
            <a:r>
              <a:rPr sz="3000" spc="-35" dirty="0">
                <a:latin typeface="Calibri"/>
                <a:cs typeface="Calibri"/>
              </a:rPr>
              <a:t> </a:t>
            </a:r>
            <a:r>
              <a:rPr sz="3000" spc="-10" dirty="0">
                <a:latin typeface="Calibri"/>
                <a:cs typeface="Calibri"/>
              </a:rPr>
              <a:t>klientovi</a:t>
            </a:r>
            <a:r>
              <a:rPr sz="3000" spc="-30" dirty="0">
                <a:latin typeface="Calibri"/>
                <a:cs typeface="Calibri"/>
              </a:rPr>
              <a:t> </a:t>
            </a:r>
            <a:r>
              <a:rPr sz="3000" spc="-10" dirty="0">
                <a:latin typeface="Calibri"/>
                <a:cs typeface="Calibri"/>
              </a:rPr>
              <a:t>neotáčíme</a:t>
            </a:r>
            <a:r>
              <a:rPr sz="3000" spc="-15" dirty="0">
                <a:latin typeface="Calibri"/>
                <a:cs typeface="Calibri"/>
              </a:rPr>
              <a:t> zády</a:t>
            </a:r>
            <a:endParaRPr sz="3000" dirty="0">
              <a:latin typeface="Calibri"/>
              <a:cs typeface="Calibri"/>
            </a:endParaRPr>
          </a:p>
        </p:txBody>
      </p:sp>
    </p:spTree>
    <p:extLst>
      <p:ext uri="{BB962C8B-B14F-4D97-AF65-F5344CB8AC3E}">
        <p14:creationId xmlns:p14="http://schemas.microsoft.com/office/powerpoint/2010/main" val="1631367522"/>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5657" y="219278"/>
            <a:ext cx="9666514" cy="627736"/>
          </a:xfrm>
          <a:prstGeom prst="rect">
            <a:avLst/>
          </a:prstGeom>
        </p:spPr>
        <p:txBody>
          <a:bodyPr vert="horz" wrap="square" lIns="0" tIns="12065" rIns="0" bIns="0" rtlCol="0" anchor="ctr">
            <a:spAutoFit/>
          </a:bodyPr>
          <a:lstStyle/>
          <a:p>
            <a:pPr marL="12700">
              <a:lnSpc>
                <a:spcPct val="100000"/>
              </a:lnSpc>
              <a:spcBef>
                <a:spcPts val="95"/>
              </a:spcBef>
            </a:pPr>
            <a:r>
              <a:rPr sz="4000" spc="-5" dirty="0">
                <a:solidFill>
                  <a:schemeClr val="accent1">
                    <a:lumMod val="75000"/>
                  </a:schemeClr>
                </a:solidFill>
              </a:rPr>
              <a:t>Obecné</a:t>
            </a:r>
            <a:r>
              <a:rPr sz="4000" dirty="0">
                <a:solidFill>
                  <a:schemeClr val="accent1">
                    <a:lumMod val="75000"/>
                  </a:schemeClr>
                </a:solidFill>
              </a:rPr>
              <a:t> </a:t>
            </a:r>
            <a:r>
              <a:rPr sz="4000" spc="-10" dirty="0">
                <a:solidFill>
                  <a:schemeClr val="accent1">
                    <a:lumMod val="75000"/>
                  </a:schemeClr>
                </a:solidFill>
              </a:rPr>
              <a:t>zásady</a:t>
            </a:r>
            <a:r>
              <a:rPr sz="4000" dirty="0">
                <a:solidFill>
                  <a:schemeClr val="accent1">
                    <a:lumMod val="75000"/>
                  </a:schemeClr>
                </a:solidFill>
              </a:rPr>
              <a:t> </a:t>
            </a:r>
            <a:r>
              <a:rPr sz="4000" spc="-10" dirty="0">
                <a:solidFill>
                  <a:schemeClr val="accent1">
                    <a:lumMod val="75000"/>
                  </a:schemeClr>
                </a:solidFill>
              </a:rPr>
              <a:t>jednání</a:t>
            </a:r>
            <a:r>
              <a:rPr sz="4000" dirty="0">
                <a:solidFill>
                  <a:schemeClr val="accent1">
                    <a:lumMod val="75000"/>
                  </a:schemeClr>
                </a:solidFill>
              </a:rPr>
              <a:t> </a:t>
            </a:r>
            <a:r>
              <a:rPr sz="4000" spc="-5" dirty="0">
                <a:solidFill>
                  <a:schemeClr val="accent1">
                    <a:lumMod val="75000"/>
                  </a:schemeClr>
                </a:solidFill>
              </a:rPr>
              <a:t>s</a:t>
            </a:r>
            <a:r>
              <a:rPr sz="4000" spc="-10" dirty="0">
                <a:solidFill>
                  <a:schemeClr val="accent1">
                    <a:lumMod val="75000"/>
                  </a:schemeClr>
                </a:solidFill>
              </a:rPr>
              <a:t> agresivním</a:t>
            </a:r>
            <a:r>
              <a:rPr sz="4000" spc="40" dirty="0">
                <a:solidFill>
                  <a:schemeClr val="accent1">
                    <a:lumMod val="75000"/>
                  </a:schemeClr>
                </a:solidFill>
              </a:rPr>
              <a:t> </a:t>
            </a:r>
            <a:r>
              <a:rPr sz="4000" spc="-10" dirty="0">
                <a:solidFill>
                  <a:schemeClr val="accent1">
                    <a:lumMod val="75000"/>
                  </a:schemeClr>
                </a:solidFill>
              </a:rPr>
              <a:t>klientem</a:t>
            </a:r>
          </a:p>
        </p:txBody>
      </p:sp>
      <p:sp>
        <p:nvSpPr>
          <p:cNvPr id="3" name="object 3"/>
          <p:cNvSpPr txBox="1"/>
          <p:nvPr/>
        </p:nvSpPr>
        <p:spPr>
          <a:xfrm>
            <a:off x="1175657" y="1515290"/>
            <a:ext cx="9444446" cy="5056511"/>
          </a:xfrm>
          <a:prstGeom prst="rect">
            <a:avLst/>
          </a:prstGeom>
        </p:spPr>
        <p:txBody>
          <a:bodyPr vert="horz" wrap="square" lIns="0" tIns="110489" rIns="0" bIns="0" rtlCol="0">
            <a:spAutoFit/>
          </a:bodyPr>
          <a:lstStyle/>
          <a:p>
            <a:pPr marL="355600" indent="-343535">
              <a:spcBef>
                <a:spcPts val="869"/>
              </a:spcBef>
              <a:buFont typeface="Arial"/>
              <a:buChar char="•"/>
              <a:tabLst>
                <a:tab pos="355600" algn="l"/>
                <a:tab pos="356235" algn="l"/>
              </a:tabLst>
            </a:pPr>
            <a:r>
              <a:rPr sz="3200" spc="-5" dirty="0">
                <a:latin typeface="Calibri"/>
                <a:cs typeface="Calibri"/>
              </a:rPr>
              <a:t>Bezpečná</a:t>
            </a:r>
            <a:r>
              <a:rPr sz="3200" spc="-10" dirty="0">
                <a:latin typeface="Calibri"/>
                <a:cs typeface="Calibri"/>
              </a:rPr>
              <a:t> </a:t>
            </a:r>
            <a:r>
              <a:rPr sz="3200" spc="-20" dirty="0">
                <a:latin typeface="Calibri"/>
                <a:cs typeface="Calibri"/>
              </a:rPr>
              <a:t>vzdálenost</a:t>
            </a:r>
            <a:r>
              <a:rPr sz="3200" dirty="0">
                <a:latin typeface="Calibri"/>
                <a:cs typeface="Calibri"/>
              </a:rPr>
              <a:t> – </a:t>
            </a:r>
            <a:r>
              <a:rPr sz="3200" spc="-20" dirty="0">
                <a:latin typeface="Calibri"/>
                <a:cs typeface="Calibri"/>
              </a:rPr>
              <a:t>délka</a:t>
            </a:r>
            <a:r>
              <a:rPr sz="3200" spc="-10" dirty="0">
                <a:latin typeface="Calibri"/>
                <a:cs typeface="Calibri"/>
              </a:rPr>
              <a:t> </a:t>
            </a:r>
            <a:r>
              <a:rPr sz="3200" spc="-20" dirty="0">
                <a:latin typeface="Calibri"/>
                <a:cs typeface="Calibri"/>
              </a:rPr>
              <a:t>paže</a:t>
            </a:r>
            <a:endParaRPr sz="3200" dirty="0">
              <a:latin typeface="Calibri"/>
              <a:cs typeface="Calibri"/>
            </a:endParaRPr>
          </a:p>
          <a:p>
            <a:pPr marL="355600" indent="-343535">
              <a:spcBef>
                <a:spcPts val="770"/>
              </a:spcBef>
              <a:buFont typeface="Arial"/>
              <a:buChar char="•"/>
              <a:tabLst>
                <a:tab pos="355600" algn="l"/>
                <a:tab pos="356235" algn="l"/>
              </a:tabLst>
            </a:pPr>
            <a:r>
              <a:rPr sz="3200" dirty="0">
                <a:latin typeface="Calibri"/>
                <a:cs typeface="Calibri"/>
              </a:rPr>
              <a:t>Mluvíme</a:t>
            </a:r>
            <a:r>
              <a:rPr sz="3200" spc="-10" dirty="0">
                <a:latin typeface="Calibri"/>
                <a:cs typeface="Calibri"/>
              </a:rPr>
              <a:t> klidným</a:t>
            </a:r>
            <a:r>
              <a:rPr sz="3200" dirty="0">
                <a:latin typeface="Calibri"/>
                <a:cs typeface="Calibri"/>
              </a:rPr>
              <a:t> </a:t>
            </a:r>
            <a:r>
              <a:rPr sz="3200" spc="-5" dirty="0">
                <a:latin typeface="Calibri"/>
                <a:cs typeface="Calibri"/>
              </a:rPr>
              <a:t>hlasem</a:t>
            </a:r>
            <a:endParaRPr sz="3200" dirty="0">
              <a:latin typeface="Calibri"/>
              <a:cs typeface="Calibri"/>
            </a:endParaRPr>
          </a:p>
          <a:p>
            <a:pPr marL="355600" indent="-343535">
              <a:spcBef>
                <a:spcPts val="770"/>
              </a:spcBef>
              <a:buFont typeface="Arial"/>
              <a:buChar char="•"/>
              <a:tabLst>
                <a:tab pos="355600" algn="l"/>
                <a:tab pos="356235" algn="l"/>
              </a:tabLst>
            </a:pPr>
            <a:r>
              <a:rPr sz="3200" spc="-35" dirty="0">
                <a:latin typeface="Calibri"/>
                <a:cs typeface="Calibri"/>
              </a:rPr>
              <a:t>Pozor</a:t>
            </a:r>
            <a:r>
              <a:rPr sz="3200" spc="-45" dirty="0">
                <a:latin typeface="Calibri"/>
                <a:cs typeface="Calibri"/>
              </a:rPr>
              <a:t> </a:t>
            </a:r>
            <a:r>
              <a:rPr sz="3200" dirty="0">
                <a:latin typeface="Calibri"/>
                <a:cs typeface="Calibri"/>
              </a:rPr>
              <a:t>na </a:t>
            </a:r>
            <a:r>
              <a:rPr sz="3200" spc="-5" dirty="0">
                <a:latin typeface="Calibri"/>
                <a:cs typeface="Calibri"/>
              </a:rPr>
              <a:t>vlastní</a:t>
            </a:r>
            <a:r>
              <a:rPr sz="3200" spc="-10" dirty="0">
                <a:latin typeface="Calibri"/>
                <a:cs typeface="Calibri"/>
              </a:rPr>
              <a:t> </a:t>
            </a:r>
            <a:r>
              <a:rPr sz="3200" spc="-15" dirty="0">
                <a:latin typeface="Calibri"/>
                <a:cs typeface="Calibri"/>
              </a:rPr>
              <a:t>gestikulaci</a:t>
            </a:r>
            <a:endParaRPr sz="3200" dirty="0">
              <a:latin typeface="Calibri"/>
              <a:cs typeface="Calibri"/>
            </a:endParaRPr>
          </a:p>
          <a:p>
            <a:pPr marL="355600" indent="-343535">
              <a:spcBef>
                <a:spcPts val="770"/>
              </a:spcBef>
              <a:buFont typeface="Arial"/>
              <a:buChar char="•"/>
              <a:tabLst>
                <a:tab pos="355600" algn="l"/>
                <a:tab pos="356235" algn="l"/>
              </a:tabLst>
            </a:pPr>
            <a:r>
              <a:rPr sz="3200" spc="-10" dirty="0">
                <a:latin typeface="Calibri"/>
                <a:cs typeface="Calibri"/>
              </a:rPr>
              <a:t>Mluvte</a:t>
            </a:r>
            <a:r>
              <a:rPr sz="3200" spc="5" dirty="0">
                <a:latin typeface="Calibri"/>
                <a:cs typeface="Calibri"/>
              </a:rPr>
              <a:t> </a:t>
            </a:r>
            <a:r>
              <a:rPr sz="3200" spc="-10" dirty="0">
                <a:latin typeface="Calibri"/>
                <a:cs typeface="Calibri"/>
              </a:rPr>
              <a:t>stručně,</a:t>
            </a:r>
            <a:r>
              <a:rPr sz="3200" spc="-5" dirty="0">
                <a:latin typeface="Calibri"/>
                <a:cs typeface="Calibri"/>
              </a:rPr>
              <a:t> </a:t>
            </a:r>
            <a:r>
              <a:rPr sz="3200" spc="-15" dirty="0">
                <a:latin typeface="Calibri"/>
                <a:cs typeface="Calibri"/>
              </a:rPr>
              <a:t>srozumitelně</a:t>
            </a:r>
            <a:endParaRPr sz="3200" dirty="0">
              <a:latin typeface="Calibri"/>
              <a:cs typeface="Calibri"/>
            </a:endParaRPr>
          </a:p>
          <a:p>
            <a:pPr marL="355600" marR="5080" indent="-343535">
              <a:spcBef>
                <a:spcPts val="765"/>
              </a:spcBef>
              <a:buFont typeface="Arial"/>
              <a:buChar char="•"/>
              <a:tabLst>
                <a:tab pos="355600" algn="l"/>
                <a:tab pos="356235" algn="l"/>
              </a:tabLst>
            </a:pPr>
            <a:r>
              <a:rPr sz="3200" spc="-10" dirty="0">
                <a:latin typeface="Calibri"/>
                <a:cs typeface="Calibri"/>
              </a:rPr>
              <a:t>Nevyvracejte</a:t>
            </a:r>
            <a:r>
              <a:rPr sz="3200" spc="-30" dirty="0">
                <a:latin typeface="Calibri"/>
                <a:cs typeface="Calibri"/>
              </a:rPr>
              <a:t> </a:t>
            </a:r>
            <a:r>
              <a:rPr sz="3200" spc="-15" dirty="0">
                <a:latin typeface="Calibri"/>
                <a:cs typeface="Calibri"/>
              </a:rPr>
              <a:t>poruchy</a:t>
            </a:r>
            <a:r>
              <a:rPr sz="3200" spc="5" dirty="0">
                <a:latin typeface="Calibri"/>
                <a:cs typeface="Calibri"/>
              </a:rPr>
              <a:t> </a:t>
            </a:r>
            <a:r>
              <a:rPr sz="3200" spc="-5" dirty="0">
                <a:latin typeface="Calibri"/>
                <a:cs typeface="Calibri"/>
              </a:rPr>
              <a:t>vnímání</a:t>
            </a:r>
            <a:r>
              <a:rPr sz="3200" spc="20" dirty="0">
                <a:latin typeface="Calibri"/>
                <a:cs typeface="Calibri"/>
              </a:rPr>
              <a:t> </a:t>
            </a:r>
            <a:r>
              <a:rPr sz="3200" dirty="0">
                <a:latin typeface="Calibri"/>
                <a:cs typeface="Calibri"/>
              </a:rPr>
              <a:t>a</a:t>
            </a:r>
            <a:r>
              <a:rPr sz="3200" spc="5" dirty="0">
                <a:latin typeface="Calibri"/>
                <a:cs typeface="Calibri"/>
              </a:rPr>
              <a:t> </a:t>
            </a:r>
            <a:r>
              <a:rPr sz="3200" spc="-15" dirty="0">
                <a:latin typeface="Calibri"/>
                <a:cs typeface="Calibri"/>
              </a:rPr>
              <a:t>myšlení, </a:t>
            </a:r>
            <a:r>
              <a:rPr sz="3200" spc="-10" dirty="0">
                <a:latin typeface="Calibri"/>
                <a:cs typeface="Calibri"/>
              </a:rPr>
              <a:t> </a:t>
            </a:r>
            <a:r>
              <a:rPr sz="3200" spc="-20" dirty="0">
                <a:latin typeface="Calibri"/>
                <a:cs typeface="Calibri"/>
              </a:rPr>
              <a:t>pouze</a:t>
            </a:r>
            <a:r>
              <a:rPr sz="3200" spc="-5" dirty="0">
                <a:latin typeface="Calibri"/>
                <a:cs typeface="Calibri"/>
              </a:rPr>
              <a:t> vlastními</a:t>
            </a:r>
            <a:r>
              <a:rPr sz="3200" spc="10" dirty="0">
                <a:latin typeface="Calibri"/>
                <a:cs typeface="Calibri"/>
              </a:rPr>
              <a:t> </a:t>
            </a:r>
            <a:r>
              <a:rPr sz="3200" dirty="0">
                <a:latin typeface="Calibri"/>
                <a:cs typeface="Calibri"/>
              </a:rPr>
              <a:t>slovy</a:t>
            </a:r>
            <a:r>
              <a:rPr sz="3200" spc="-5" dirty="0">
                <a:latin typeface="Calibri"/>
                <a:cs typeface="Calibri"/>
              </a:rPr>
              <a:t> </a:t>
            </a:r>
            <a:r>
              <a:rPr sz="3200" spc="-15" dirty="0">
                <a:latin typeface="Calibri"/>
                <a:cs typeface="Calibri"/>
              </a:rPr>
              <a:t>shrňte:</a:t>
            </a:r>
            <a:r>
              <a:rPr sz="3200" spc="5" dirty="0">
                <a:latin typeface="Calibri"/>
                <a:cs typeface="Calibri"/>
              </a:rPr>
              <a:t> </a:t>
            </a:r>
            <a:r>
              <a:rPr sz="3200" spc="-10" dirty="0">
                <a:latin typeface="Calibri"/>
                <a:cs typeface="Calibri"/>
              </a:rPr>
              <a:t>Jestli</a:t>
            </a:r>
            <a:r>
              <a:rPr sz="3200" spc="5" dirty="0">
                <a:latin typeface="Calibri"/>
                <a:cs typeface="Calibri"/>
              </a:rPr>
              <a:t> </a:t>
            </a:r>
            <a:r>
              <a:rPr sz="3200" spc="-15" dirty="0">
                <a:latin typeface="Calibri"/>
                <a:cs typeface="Calibri"/>
              </a:rPr>
              <a:t>vám</a:t>
            </a:r>
            <a:r>
              <a:rPr sz="3200" dirty="0">
                <a:latin typeface="Calibri"/>
                <a:cs typeface="Calibri"/>
              </a:rPr>
              <a:t> </a:t>
            </a:r>
            <a:r>
              <a:rPr sz="3200" spc="-10" dirty="0">
                <a:latin typeface="Calibri"/>
                <a:cs typeface="Calibri"/>
              </a:rPr>
              <a:t>dobře </a:t>
            </a:r>
            <a:r>
              <a:rPr sz="3200" spc="-710" dirty="0">
                <a:latin typeface="Calibri"/>
                <a:cs typeface="Calibri"/>
              </a:rPr>
              <a:t> </a:t>
            </a:r>
            <a:r>
              <a:rPr sz="3200" spc="-15" dirty="0">
                <a:latin typeface="Calibri"/>
                <a:cs typeface="Calibri"/>
              </a:rPr>
              <a:t>rozumím…..</a:t>
            </a:r>
            <a:endParaRPr sz="3200" dirty="0">
              <a:latin typeface="Calibri"/>
              <a:cs typeface="Calibri"/>
            </a:endParaRPr>
          </a:p>
          <a:p>
            <a:pPr marL="355600" marR="145415" indent="-343535">
              <a:spcBef>
                <a:spcPts val="770"/>
              </a:spcBef>
              <a:buFont typeface="Arial"/>
              <a:buChar char="•"/>
              <a:tabLst>
                <a:tab pos="355600" algn="l"/>
                <a:tab pos="356235" algn="l"/>
              </a:tabLst>
            </a:pPr>
            <a:r>
              <a:rPr sz="3200" spc="-20" dirty="0">
                <a:latin typeface="Calibri"/>
                <a:cs typeface="Calibri"/>
              </a:rPr>
              <a:t>Nekomentujte</a:t>
            </a:r>
            <a:r>
              <a:rPr sz="3200" spc="-5" dirty="0">
                <a:latin typeface="Calibri"/>
                <a:cs typeface="Calibri"/>
              </a:rPr>
              <a:t> jeho</a:t>
            </a:r>
            <a:r>
              <a:rPr sz="3200" spc="-25" dirty="0">
                <a:latin typeface="Calibri"/>
                <a:cs typeface="Calibri"/>
              </a:rPr>
              <a:t> </a:t>
            </a:r>
            <a:r>
              <a:rPr sz="3200" spc="-40" dirty="0">
                <a:latin typeface="Calibri"/>
                <a:cs typeface="Calibri"/>
              </a:rPr>
              <a:t>soudy,</a:t>
            </a:r>
            <a:r>
              <a:rPr sz="3200" spc="10" dirty="0">
                <a:latin typeface="Calibri"/>
                <a:cs typeface="Calibri"/>
              </a:rPr>
              <a:t> </a:t>
            </a:r>
            <a:r>
              <a:rPr sz="3200" dirty="0">
                <a:latin typeface="Calibri"/>
                <a:cs typeface="Calibri"/>
              </a:rPr>
              <a:t>ale</a:t>
            </a:r>
            <a:r>
              <a:rPr sz="3200" spc="-5" dirty="0">
                <a:latin typeface="Calibri"/>
                <a:cs typeface="Calibri"/>
              </a:rPr>
              <a:t> </a:t>
            </a:r>
            <a:r>
              <a:rPr sz="3200" spc="-10" dirty="0">
                <a:latin typeface="Calibri"/>
                <a:cs typeface="Calibri"/>
              </a:rPr>
              <a:t>snažte</a:t>
            </a:r>
            <a:r>
              <a:rPr sz="3200" dirty="0">
                <a:latin typeface="Calibri"/>
                <a:cs typeface="Calibri"/>
              </a:rPr>
              <a:t> </a:t>
            </a:r>
            <a:r>
              <a:rPr sz="3200" spc="-5" dirty="0">
                <a:latin typeface="Calibri"/>
                <a:cs typeface="Calibri"/>
              </a:rPr>
              <a:t>se </a:t>
            </a:r>
            <a:r>
              <a:rPr sz="3200" dirty="0">
                <a:latin typeface="Calibri"/>
                <a:cs typeface="Calibri"/>
              </a:rPr>
              <a:t> </a:t>
            </a:r>
            <a:r>
              <a:rPr sz="3200" spc="-15" dirty="0">
                <a:latin typeface="Calibri"/>
                <a:cs typeface="Calibri"/>
              </a:rPr>
              <a:t>porozumět.</a:t>
            </a:r>
            <a:r>
              <a:rPr sz="3200" spc="-20" dirty="0">
                <a:latin typeface="Calibri"/>
                <a:cs typeface="Calibri"/>
              </a:rPr>
              <a:t> </a:t>
            </a:r>
            <a:r>
              <a:rPr sz="3200" i="1" spc="-25" dirty="0">
                <a:latin typeface="Calibri"/>
                <a:cs typeface="Calibri"/>
              </a:rPr>
              <a:t>Všichni</a:t>
            </a:r>
            <a:r>
              <a:rPr sz="3200" i="1" spc="20" dirty="0">
                <a:latin typeface="Calibri"/>
                <a:cs typeface="Calibri"/>
              </a:rPr>
              <a:t> </a:t>
            </a:r>
            <a:r>
              <a:rPr sz="3200" i="1" dirty="0">
                <a:latin typeface="Calibri"/>
                <a:cs typeface="Calibri"/>
              </a:rPr>
              <a:t>mě</a:t>
            </a:r>
            <a:r>
              <a:rPr sz="3200" i="1" spc="-5" dirty="0">
                <a:latin typeface="Calibri"/>
                <a:cs typeface="Calibri"/>
              </a:rPr>
              <a:t> </a:t>
            </a:r>
            <a:r>
              <a:rPr sz="3200" i="1" spc="-15" dirty="0">
                <a:latin typeface="Calibri"/>
                <a:cs typeface="Calibri"/>
              </a:rPr>
              <a:t>štvete! </a:t>
            </a:r>
            <a:r>
              <a:rPr sz="3200" i="1" dirty="0">
                <a:latin typeface="Calibri"/>
                <a:cs typeface="Calibri"/>
              </a:rPr>
              <a:t>Mohl</a:t>
            </a:r>
            <a:r>
              <a:rPr sz="3200" i="1" spc="-20" dirty="0">
                <a:latin typeface="Calibri"/>
                <a:cs typeface="Calibri"/>
              </a:rPr>
              <a:t> byste</a:t>
            </a:r>
            <a:r>
              <a:rPr sz="3200" i="1" spc="5" dirty="0">
                <a:latin typeface="Calibri"/>
                <a:cs typeface="Calibri"/>
              </a:rPr>
              <a:t> </a:t>
            </a:r>
            <a:r>
              <a:rPr sz="3200" i="1" spc="-5" dirty="0">
                <a:latin typeface="Calibri"/>
                <a:cs typeface="Calibri"/>
              </a:rPr>
              <a:t>mi </a:t>
            </a:r>
            <a:r>
              <a:rPr sz="3200" i="1" spc="-705" dirty="0">
                <a:latin typeface="Calibri"/>
                <a:cs typeface="Calibri"/>
              </a:rPr>
              <a:t> </a:t>
            </a:r>
            <a:r>
              <a:rPr sz="3200" i="1" spc="-5" dirty="0">
                <a:latin typeface="Calibri"/>
                <a:cs typeface="Calibri"/>
              </a:rPr>
              <a:t>popsat,</a:t>
            </a:r>
            <a:r>
              <a:rPr sz="3200" i="1" spc="-10" dirty="0">
                <a:latin typeface="Calibri"/>
                <a:cs typeface="Calibri"/>
              </a:rPr>
              <a:t> co</a:t>
            </a:r>
            <a:r>
              <a:rPr sz="3200" i="1" spc="-5" dirty="0">
                <a:latin typeface="Calibri"/>
                <a:cs typeface="Calibri"/>
              </a:rPr>
              <a:t> </a:t>
            </a:r>
            <a:r>
              <a:rPr sz="3200" i="1" dirty="0">
                <a:latin typeface="Calibri"/>
                <a:cs typeface="Calibri"/>
              </a:rPr>
              <a:t>se</a:t>
            </a:r>
            <a:r>
              <a:rPr sz="3200" i="1" spc="-15" dirty="0">
                <a:latin typeface="Calibri"/>
                <a:cs typeface="Calibri"/>
              </a:rPr>
              <a:t> </a:t>
            </a:r>
            <a:r>
              <a:rPr sz="3200" i="1" dirty="0">
                <a:latin typeface="Calibri"/>
                <a:cs typeface="Calibri"/>
              </a:rPr>
              <a:t>vám </a:t>
            </a:r>
            <a:r>
              <a:rPr sz="3200" i="1" spc="-5" dirty="0">
                <a:latin typeface="Calibri"/>
                <a:cs typeface="Calibri"/>
              </a:rPr>
              <a:t>přihodilo?</a:t>
            </a:r>
            <a:endParaRPr sz="3200" dirty="0">
              <a:latin typeface="Calibri"/>
              <a:cs typeface="Calibri"/>
            </a:endParaRPr>
          </a:p>
        </p:txBody>
      </p:sp>
    </p:spTree>
    <p:extLst>
      <p:ext uri="{BB962C8B-B14F-4D97-AF65-F5344CB8AC3E}">
        <p14:creationId xmlns:p14="http://schemas.microsoft.com/office/powerpoint/2010/main" val="1347567352"/>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1153" y="219278"/>
            <a:ext cx="9679577" cy="627736"/>
          </a:xfrm>
          <a:prstGeom prst="rect">
            <a:avLst/>
          </a:prstGeom>
        </p:spPr>
        <p:txBody>
          <a:bodyPr vert="horz" wrap="square" lIns="0" tIns="12065" rIns="0" bIns="0" rtlCol="0" anchor="ctr">
            <a:spAutoFit/>
          </a:bodyPr>
          <a:lstStyle/>
          <a:p>
            <a:pPr marL="12700">
              <a:lnSpc>
                <a:spcPct val="100000"/>
              </a:lnSpc>
              <a:spcBef>
                <a:spcPts val="95"/>
              </a:spcBef>
            </a:pPr>
            <a:r>
              <a:rPr sz="4000" spc="-5" dirty="0">
                <a:solidFill>
                  <a:schemeClr val="accent1">
                    <a:lumMod val="75000"/>
                  </a:schemeClr>
                </a:solidFill>
              </a:rPr>
              <a:t>Obecné</a:t>
            </a:r>
            <a:r>
              <a:rPr sz="4000" dirty="0">
                <a:solidFill>
                  <a:schemeClr val="accent1">
                    <a:lumMod val="75000"/>
                  </a:schemeClr>
                </a:solidFill>
              </a:rPr>
              <a:t> </a:t>
            </a:r>
            <a:r>
              <a:rPr sz="4000" spc="-10" dirty="0">
                <a:solidFill>
                  <a:schemeClr val="accent1">
                    <a:lumMod val="75000"/>
                  </a:schemeClr>
                </a:solidFill>
              </a:rPr>
              <a:t>zásady</a:t>
            </a:r>
            <a:r>
              <a:rPr sz="4000" spc="5" dirty="0">
                <a:solidFill>
                  <a:schemeClr val="accent1">
                    <a:lumMod val="75000"/>
                  </a:schemeClr>
                </a:solidFill>
              </a:rPr>
              <a:t> </a:t>
            </a:r>
            <a:r>
              <a:rPr sz="4000" spc="-10" dirty="0">
                <a:solidFill>
                  <a:schemeClr val="accent1">
                    <a:lumMod val="75000"/>
                  </a:schemeClr>
                </a:solidFill>
              </a:rPr>
              <a:t>jednání</a:t>
            </a:r>
            <a:r>
              <a:rPr sz="4000" dirty="0">
                <a:solidFill>
                  <a:schemeClr val="accent1">
                    <a:lumMod val="75000"/>
                  </a:schemeClr>
                </a:solidFill>
              </a:rPr>
              <a:t> </a:t>
            </a:r>
            <a:r>
              <a:rPr sz="4000" spc="-5" dirty="0">
                <a:solidFill>
                  <a:schemeClr val="accent1">
                    <a:lumMod val="75000"/>
                  </a:schemeClr>
                </a:solidFill>
              </a:rPr>
              <a:t>s </a:t>
            </a:r>
            <a:r>
              <a:rPr sz="4000" spc="-10" dirty="0">
                <a:solidFill>
                  <a:schemeClr val="accent1">
                    <a:lumMod val="75000"/>
                  </a:schemeClr>
                </a:solidFill>
              </a:rPr>
              <a:t>agresivním</a:t>
            </a:r>
            <a:r>
              <a:rPr sz="4000" spc="35" dirty="0">
                <a:solidFill>
                  <a:schemeClr val="accent1">
                    <a:lumMod val="75000"/>
                  </a:schemeClr>
                </a:solidFill>
              </a:rPr>
              <a:t> </a:t>
            </a:r>
            <a:r>
              <a:rPr sz="4000" spc="-15" dirty="0">
                <a:solidFill>
                  <a:schemeClr val="accent1">
                    <a:lumMod val="75000"/>
                  </a:schemeClr>
                </a:solidFill>
              </a:rPr>
              <a:t>klientem</a:t>
            </a:r>
          </a:p>
        </p:txBody>
      </p:sp>
      <p:sp>
        <p:nvSpPr>
          <p:cNvPr id="3" name="object 3"/>
          <p:cNvSpPr txBox="1"/>
          <p:nvPr/>
        </p:nvSpPr>
        <p:spPr>
          <a:xfrm>
            <a:off x="2059941" y="915746"/>
            <a:ext cx="8037195" cy="5392420"/>
          </a:xfrm>
          <a:prstGeom prst="rect">
            <a:avLst/>
          </a:prstGeom>
        </p:spPr>
        <p:txBody>
          <a:bodyPr vert="horz" wrap="square" lIns="0" tIns="13335" rIns="0" bIns="0" rtlCol="0">
            <a:spAutoFit/>
          </a:bodyPr>
          <a:lstStyle/>
          <a:p>
            <a:pPr marL="355600" marR="5080" indent="-343535">
              <a:spcBef>
                <a:spcPts val="105"/>
              </a:spcBef>
              <a:buFont typeface="Arial"/>
              <a:buChar char="•"/>
              <a:tabLst>
                <a:tab pos="355600" algn="l"/>
                <a:tab pos="356235" algn="l"/>
              </a:tabLst>
            </a:pPr>
            <a:r>
              <a:rPr sz="3200" spc="-10" dirty="0">
                <a:latin typeface="Calibri"/>
                <a:cs typeface="Calibri"/>
              </a:rPr>
              <a:t>Citlivá</a:t>
            </a:r>
            <a:r>
              <a:rPr sz="3200" spc="25" dirty="0">
                <a:latin typeface="Calibri"/>
                <a:cs typeface="Calibri"/>
              </a:rPr>
              <a:t> </a:t>
            </a:r>
            <a:r>
              <a:rPr sz="3200" spc="-15" dirty="0">
                <a:latin typeface="Calibri"/>
                <a:cs typeface="Calibri"/>
              </a:rPr>
              <a:t>převaha</a:t>
            </a:r>
            <a:r>
              <a:rPr sz="3200" spc="-5" dirty="0">
                <a:latin typeface="Calibri"/>
                <a:cs typeface="Calibri"/>
              </a:rPr>
              <a:t> </a:t>
            </a:r>
            <a:r>
              <a:rPr sz="3200" spc="-10" dirty="0">
                <a:latin typeface="Calibri"/>
                <a:cs typeface="Calibri"/>
              </a:rPr>
              <a:t>personálu</a:t>
            </a:r>
            <a:r>
              <a:rPr sz="3200" spc="25" dirty="0">
                <a:latin typeface="Calibri"/>
                <a:cs typeface="Calibri"/>
              </a:rPr>
              <a:t> </a:t>
            </a:r>
            <a:r>
              <a:rPr sz="3200" dirty="0">
                <a:latin typeface="Calibri"/>
                <a:cs typeface="Calibri"/>
              </a:rPr>
              <a:t>– </a:t>
            </a:r>
            <a:r>
              <a:rPr sz="3200" spc="-15" dirty="0">
                <a:latin typeface="Calibri"/>
                <a:cs typeface="Calibri"/>
              </a:rPr>
              <a:t>přítomnost</a:t>
            </a:r>
            <a:r>
              <a:rPr sz="3200" spc="15" dirty="0">
                <a:latin typeface="Calibri"/>
                <a:cs typeface="Calibri"/>
              </a:rPr>
              <a:t> </a:t>
            </a:r>
            <a:r>
              <a:rPr sz="3200" spc="-5" dirty="0">
                <a:latin typeface="Calibri"/>
                <a:cs typeface="Calibri"/>
              </a:rPr>
              <a:t>dalšího </a:t>
            </a:r>
            <a:r>
              <a:rPr sz="3200" spc="-705" dirty="0">
                <a:latin typeface="Calibri"/>
                <a:cs typeface="Calibri"/>
              </a:rPr>
              <a:t> </a:t>
            </a:r>
            <a:r>
              <a:rPr sz="3200" spc="-20" dirty="0">
                <a:latin typeface="Calibri"/>
                <a:cs typeface="Calibri"/>
              </a:rPr>
              <a:t>pracovníka,</a:t>
            </a:r>
            <a:r>
              <a:rPr sz="3200" spc="-5" dirty="0">
                <a:latin typeface="Calibri"/>
                <a:cs typeface="Calibri"/>
              </a:rPr>
              <a:t> je</a:t>
            </a:r>
            <a:r>
              <a:rPr sz="3200" spc="-15" dirty="0">
                <a:latin typeface="Calibri"/>
                <a:cs typeface="Calibri"/>
              </a:rPr>
              <a:t> </a:t>
            </a:r>
            <a:r>
              <a:rPr sz="3200" spc="-5" dirty="0">
                <a:latin typeface="Calibri"/>
                <a:cs typeface="Calibri"/>
              </a:rPr>
              <a:t>nutné</a:t>
            </a:r>
            <a:r>
              <a:rPr sz="3200" spc="30" dirty="0">
                <a:latin typeface="Calibri"/>
                <a:cs typeface="Calibri"/>
              </a:rPr>
              <a:t> </a:t>
            </a:r>
            <a:r>
              <a:rPr sz="3200" spc="-15" dirty="0">
                <a:latin typeface="Calibri"/>
                <a:cs typeface="Calibri"/>
              </a:rPr>
              <a:t>zdůvodnit.</a:t>
            </a:r>
            <a:endParaRPr sz="3200" dirty="0">
              <a:latin typeface="Calibri"/>
              <a:cs typeface="Calibri"/>
            </a:endParaRPr>
          </a:p>
          <a:p>
            <a:pPr marL="12700">
              <a:spcBef>
                <a:spcPts val="770"/>
              </a:spcBef>
            </a:pPr>
            <a:r>
              <a:rPr sz="3200" i="1" spc="-15" dirty="0">
                <a:latin typeface="Calibri"/>
                <a:cs typeface="Calibri"/>
              </a:rPr>
              <a:t>Kolega</a:t>
            </a:r>
            <a:r>
              <a:rPr sz="3200" i="1" spc="-20" dirty="0">
                <a:latin typeface="Calibri"/>
                <a:cs typeface="Calibri"/>
              </a:rPr>
              <a:t> </a:t>
            </a:r>
            <a:r>
              <a:rPr sz="3200" i="1" spc="-5" dirty="0">
                <a:latin typeface="Calibri"/>
                <a:cs typeface="Calibri"/>
              </a:rPr>
              <a:t>nám</a:t>
            </a:r>
            <a:r>
              <a:rPr sz="3200" i="1" spc="5" dirty="0">
                <a:latin typeface="Calibri"/>
                <a:cs typeface="Calibri"/>
              </a:rPr>
              <a:t> </a:t>
            </a:r>
            <a:r>
              <a:rPr sz="3200" i="1" spc="-15" dirty="0">
                <a:latin typeface="Calibri"/>
                <a:cs typeface="Calibri"/>
              </a:rPr>
              <a:t>pomůže</a:t>
            </a:r>
            <a:r>
              <a:rPr sz="3200" i="1" spc="-5" dirty="0">
                <a:latin typeface="Calibri"/>
                <a:cs typeface="Calibri"/>
              </a:rPr>
              <a:t> </a:t>
            </a:r>
            <a:r>
              <a:rPr sz="3200" i="1" dirty="0">
                <a:latin typeface="Calibri"/>
                <a:cs typeface="Calibri"/>
              </a:rPr>
              <a:t>s</a:t>
            </a:r>
            <a:r>
              <a:rPr sz="3200" i="1" spc="5" dirty="0">
                <a:latin typeface="Calibri"/>
                <a:cs typeface="Calibri"/>
              </a:rPr>
              <a:t> </a:t>
            </a:r>
            <a:r>
              <a:rPr sz="3200" i="1" dirty="0">
                <a:latin typeface="Calibri"/>
                <a:cs typeface="Calibri"/>
              </a:rPr>
              <a:t>vaším</a:t>
            </a:r>
            <a:r>
              <a:rPr sz="3200" i="1" spc="5" dirty="0">
                <a:latin typeface="Calibri"/>
                <a:cs typeface="Calibri"/>
              </a:rPr>
              <a:t> </a:t>
            </a:r>
            <a:r>
              <a:rPr sz="3200" i="1" spc="-5" dirty="0">
                <a:latin typeface="Calibri"/>
                <a:cs typeface="Calibri"/>
              </a:rPr>
              <a:t>problémem.</a:t>
            </a:r>
            <a:endParaRPr sz="3200" dirty="0">
              <a:latin typeface="Calibri"/>
              <a:cs typeface="Calibri"/>
            </a:endParaRPr>
          </a:p>
          <a:p>
            <a:pPr marL="12700">
              <a:spcBef>
                <a:spcPts val="5"/>
              </a:spcBef>
            </a:pPr>
            <a:r>
              <a:rPr sz="3200" spc="-10" dirty="0">
                <a:latin typeface="Calibri"/>
                <a:cs typeface="Calibri"/>
              </a:rPr>
              <a:t>Sledujte</a:t>
            </a:r>
            <a:r>
              <a:rPr sz="3200" spc="-5" dirty="0">
                <a:latin typeface="Calibri"/>
                <a:cs typeface="Calibri"/>
              </a:rPr>
              <a:t> </a:t>
            </a:r>
            <a:r>
              <a:rPr sz="3200" spc="-20" dirty="0">
                <a:latin typeface="Calibri"/>
                <a:cs typeface="Calibri"/>
              </a:rPr>
              <a:t>pozorně</a:t>
            </a:r>
            <a:r>
              <a:rPr sz="3200" spc="-10" dirty="0">
                <a:latin typeface="Calibri"/>
                <a:cs typeface="Calibri"/>
              </a:rPr>
              <a:t> </a:t>
            </a:r>
            <a:r>
              <a:rPr sz="3200" spc="-20" dirty="0">
                <a:latin typeface="Calibri"/>
                <a:cs typeface="Calibri"/>
              </a:rPr>
              <a:t>reakci</a:t>
            </a:r>
            <a:r>
              <a:rPr sz="3200" spc="-35" dirty="0">
                <a:latin typeface="Calibri"/>
                <a:cs typeface="Calibri"/>
              </a:rPr>
              <a:t> </a:t>
            </a:r>
            <a:r>
              <a:rPr sz="3200" spc="-5" dirty="0">
                <a:latin typeface="Calibri"/>
                <a:cs typeface="Calibri"/>
              </a:rPr>
              <a:t>na</a:t>
            </a:r>
            <a:r>
              <a:rPr sz="3200" spc="-10" dirty="0">
                <a:latin typeface="Calibri"/>
                <a:cs typeface="Calibri"/>
              </a:rPr>
              <a:t> </a:t>
            </a:r>
            <a:r>
              <a:rPr sz="3200" spc="-5" dirty="0">
                <a:latin typeface="Calibri"/>
                <a:cs typeface="Calibri"/>
              </a:rPr>
              <a:t>další</a:t>
            </a:r>
            <a:r>
              <a:rPr sz="3200" spc="10" dirty="0">
                <a:latin typeface="Calibri"/>
                <a:cs typeface="Calibri"/>
              </a:rPr>
              <a:t> </a:t>
            </a:r>
            <a:r>
              <a:rPr sz="3200" spc="-5" dirty="0">
                <a:latin typeface="Calibri"/>
                <a:cs typeface="Calibri"/>
              </a:rPr>
              <a:t>osobu.</a:t>
            </a:r>
            <a:endParaRPr sz="3200" dirty="0">
              <a:latin typeface="Calibri"/>
              <a:cs typeface="Calibri"/>
            </a:endParaRPr>
          </a:p>
          <a:p>
            <a:pPr>
              <a:lnSpc>
                <a:spcPct val="100000"/>
              </a:lnSpc>
            </a:pPr>
            <a:endParaRPr sz="4400" dirty="0">
              <a:latin typeface="Calibri"/>
              <a:cs typeface="Calibri"/>
            </a:endParaRPr>
          </a:p>
          <a:p>
            <a:pPr marL="355600" indent="-343535">
              <a:spcBef>
                <a:spcPts val="5"/>
              </a:spcBef>
              <a:buFont typeface="Arial"/>
              <a:buChar char="•"/>
              <a:tabLst>
                <a:tab pos="355600" algn="l"/>
                <a:tab pos="356235" algn="l"/>
              </a:tabLst>
            </a:pPr>
            <a:r>
              <a:rPr sz="3200" spc="-15" dirty="0">
                <a:latin typeface="Calibri"/>
                <a:cs typeface="Calibri"/>
              </a:rPr>
              <a:t>Dejte</a:t>
            </a:r>
            <a:r>
              <a:rPr sz="3200" dirty="0">
                <a:latin typeface="Calibri"/>
                <a:cs typeface="Calibri"/>
              </a:rPr>
              <a:t> </a:t>
            </a:r>
            <a:r>
              <a:rPr sz="3200" spc="-15" dirty="0">
                <a:latin typeface="Calibri"/>
                <a:cs typeface="Calibri"/>
              </a:rPr>
              <a:t>klientovi</a:t>
            </a:r>
            <a:r>
              <a:rPr sz="3200" spc="5" dirty="0">
                <a:latin typeface="Calibri"/>
                <a:cs typeface="Calibri"/>
              </a:rPr>
              <a:t> </a:t>
            </a:r>
            <a:r>
              <a:rPr sz="3200" spc="-5" dirty="0">
                <a:latin typeface="Calibri"/>
                <a:cs typeface="Calibri"/>
              </a:rPr>
              <a:t>čas</a:t>
            </a:r>
            <a:r>
              <a:rPr sz="3200" spc="-10" dirty="0">
                <a:latin typeface="Calibri"/>
                <a:cs typeface="Calibri"/>
              </a:rPr>
              <a:t> </a:t>
            </a:r>
            <a:r>
              <a:rPr sz="3200" dirty="0">
                <a:latin typeface="Calibri"/>
                <a:cs typeface="Calibri"/>
              </a:rPr>
              <a:t>na </a:t>
            </a:r>
            <a:r>
              <a:rPr sz="3200" spc="-5" dirty="0">
                <a:latin typeface="Calibri"/>
                <a:cs typeface="Calibri"/>
              </a:rPr>
              <a:t>vyjádření.</a:t>
            </a:r>
            <a:r>
              <a:rPr sz="3200" dirty="0">
                <a:latin typeface="Calibri"/>
                <a:cs typeface="Calibri"/>
              </a:rPr>
              <a:t> </a:t>
            </a:r>
            <a:r>
              <a:rPr sz="3200" spc="-5" dirty="0">
                <a:latin typeface="Calibri"/>
                <a:cs typeface="Calibri"/>
              </a:rPr>
              <a:t>Nespěchejte.</a:t>
            </a:r>
            <a:endParaRPr sz="3200" dirty="0">
              <a:latin typeface="Calibri"/>
              <a:cs typeface="Calibri"/>
            </a:endParaRPr>
          </a:p>
          <a:p>
            <a:pPr marL="355600" marR="179070" indent="-343535">
              <a:spcBef>
                <a:spcPts val="770"/>
              </a:spcBef>
              <a:buFont typeface="Arial"/>
              <a:buChar char="•"/>
              <a:tabLst>
                <a:tab pos="355600" algn="l"/>
                <a:tab pos="356235" algn="l"/>
              </a:tabLst>
            </a:pPr>
            <a:r>
              <a:rPr sz="3200" dirty="0">
                <a:latin typeface="Calibri"/>
                <a:cs typeface="Calibri"/>
              </a:rPr>
              <a:t>Při</a:t>
            </a:r>
            <a:r>
              <a:rPr sz="3200" spc="-15" dirty="0">
                <a:latin typeface="Calibri"/>
                <a:cs typeface="Calibri"/>
              </a:rPr>
              <a:t> </a:t>
            </a:r>
            <a:r>
              <a:rPr sz="3200" spc="-10" dirty="0">
                <a:latin typeface="Calibri"/>
                <a:cs typeface="Calibri"/>
              </a:rPr>
              <a:t>vystupňování</a:t>
            </a:r>
            <a:r>
              <a:rPr sz="3200" spc="20" dirty="0">
                <a:latin typeface="Calibri"/>
                <a:cs typeface="Calibri"/>
              </a:rPr>
              <a:t> </a:t>
            </a:r>
            <a:r>
              <a:rPr sz="3200" spc="-5" dirty="0">
                <a:latin typeface="Calibri"/>
                <a:cs typeface="Calibri"/>
              </a:rPr>
              <a:t>neklidu</a:t>
            </a:r>
            <a:r>
              <a:rPr sz="3200" spc="5" dirty="0">
                <a:latin typeface="Calibri"/>
                <a:cs typeface="Calibri"/>
              </a:rPr>
              <a:t> </a:t>
            </a:r>
            <a:r>
              <a:rPr sz="3200" spc="-25" dirty="0">
                <a:latin typeface="Calibri"/>
                <a:cs typeface="Calibri"/>
              </a:rPr>
              <a:t>ukončete</a:t>
            </a:r>
            <a:r>
              <a:rPr sz="3200" spc="-15" dirty="0">
                <a:latin typeface="Calibri"/>
                <a:cs typeface="Calibri"/>
              </a:rPr>
              <a:t> </a:t>
            </a:r>
            <a:r>
              <a:rPr sz="3200" spc="-20" dirty="0">
                <a:latin typeface="Calibri"/>
                <a:cs typeface="Calibri"/>
              </a:rPr>
              <a:t>rozhovor</a:t>
            </a:r>
            <a:r>
              <a:rPr sz="3200" spc="-30" dirty="0">
                <a:latin typeface="Calibri"/>
                <a:cs typeface="Calibri"/>
              </a:rPr>
              <a:t> </a:t>
            </a:r>
            <a:r>
              <a:rPr sz="3200" dirty="0">
                <a:latin typeface="Calibri"/>
                <a:cs typeface="Calibri"/>
              </a:rPr>
              <a:t>a </a:t>
            </a:r>
            <a:r>
              <a:rPr sz="3200" spc="-710" dirty="0">
                <a:latin typeface="Calibri"/>
                <a:cs typeface="Calibri"/>
              </a:rPr>
              <a:t> </a:t>
            </a:r>
            <a:r>
              <a:rPr sz="3200" spc="-5" dirty="0">
                <a:latin typeface="Calibri"/>
                <a:cs typeface="Calibri"/>
              </a:rPr>
              <a:t>klidně</a:t>
            </a:r>
            <a:r>
              <a:rPr sz="3200" spc="15" dirty="0">
                <a:latin typeface="Calibri"/>
                <a:cs typeface="Calibri"/>
              </a:rPr>
              <a:t> </a:t>
            </a:r>
            <a:r>
              <a:rPr sz="3200" spc="-10" dirty="0">
                <a:latin typeface="Calibri"/>
                <a:cs typeface="Calibri"/>
              </a:rPr>
              <a:t>odejděte</a:t>
            </a:r>
            <a:endParaRPr sz="3200" dirty="0">
              <a:latin typeface="Calibri"/>
              <a:cs typeface="Calibri"/>
            </a:endParaRPr>
          </a:p>
          <a:p>
            <a:pPr marL="355600" marR="412750" indent="-343535">
              <a:spcBef>
                <a:spcPts val="770"/>
              </a:spcBef>
              <a:buFont typeface="Arial"/>
              <a:buChar char="•"/>
              <a:tabLst>
                <a:tab pos="355600" algn="l"/>
                <a:tab pos="356235" algn="l"/>
              </a:tabLst>
            </a:pPr>
            <a:r>
              <a:rPr sz="3200" spc="-15" dirty="0">
                <a:latin typeface="Calibri"/>
                <a:cs typeface="Calibri"/>
              </a:rPr>
              <a:t>Pravidlo</a:t>
            </a:r>
            <a:r>
              <a:rPr sz="3200" spc="-10" dirty="0">
                <a:latin typeface="Calibri"/>
                <a:cs typeface="Calibri"/>
              </a:rPr>
              <a:t> </a:t>
            </a:r>
            <a:r>
              <a:rPr sz="3200" spc="-5" dirty="0">
                <a:latin typeface="Calibri"/>
                <a:cs typeface="Calibri"/>
              </a:rPr>
              <a:t>při šetrném </a:t>
            </a:r>
            <a:r>
              <a:rPr sz="3200" spc="-10" dirty="0">
                <a:latin typeface="Calibri"/>
                <a:cs typeface="Calibri"/>
              </a:rPr>
              <a:t>zásahu</a:t>
            </a:r>
            <a:r>
              <a:rPr sz="3200" spc="-5" dirty="0">
                <a:latin typeface="Calibri"/>
                <a:cs typeface="Calibri"/>
              </a:rPr>
              <a:t> </a:t>
            </a:r>
            <a:r>
              <a:rPr sz="3200" dirty="0">
                <a:latin typeface="Calibri"/>
                <a:cs typeface="Calibri"/>
              </a:rPr>
              <a:t>– </a:t>
            </a:r>
            <a:r>
              <a:rPr sz="3200" spc="-5" dirty="0">
                <a:latin typeface="Calibri"/>
                <a:cs typeface="Calibri"/>
              </a:rPr>
              <a:t>jedna</a:t>
            </a:r>
            <a:r>
              <a:rPr sz="3200" spc="-10" dirty="0">
                <a:latin typeface="Calibri"/>
                <a:cs typeface="Calibri"/>
              </a:rPr>
              <a:t> </a:t>
            </a:r>
            <a:r>
              <a:rPr sz="3200" dirty="0">
                <a:latin typeface="Calibri"/>
                <a:cs typeface="Calibri"/>
              </a:rPr>
              <a:t>osoba – </a:t>
            </a:r>
            <a:r>
              <a:rPr sz="3200" spc="-710" dirty="0">
                <a:latin typeface="Calibri"/>
                <a:cs typeface="Calibri"/>
              </a:rPr>
              <a:t> </a:t>
            </a:r>
            <a:r>
              <a:rPr sz="3200" spc="-5" dirty="0">
                <a:latin typeface="Calibri"/>
                <a:cs typeface="Calibri"/>
              </a:rPr>
              <a:t>jedna</a:t>
            </a:r>
            <a:r>
              <a:rPr sz="3200" spc="-10" dirty="0">
                <a:latin typeface="Calibri"/>
                <a:cs typeface="Calibri"/>
              </a:rPr>
              <a:t> </a:t>
            </a:r>
            <a:r>
              <a:rPr sz="3200" spc="-15" dirty="0">
                <a:latin typeface="Calibri"/>
                <a:cs typeface="Calibri"/>
              </a:rPr>
              <a:t>končetina</a:t>
            </a:r>
            <a:r>
              <a:rPr sz="3200" spc="-10" dirty="0">
                <a:latin typeface="Calibri"/>
                <a:cs typeface="Calibri"/>
              </a:rPr>
              <a:t> </a:t>
            </a:r>
            <a:r>
              <a:rPr sz="3200" dirty="0">
                <a:latin typeface="Calibri"/>
                <a:cs typeface="Calibri"/>
              </a:rPr>
              <a:t>+</a:t>
            </a:r>
            <a:r>
              <a:rPr sz="3200" spc="-5" dirty="0">
                <a:latin typeface="Calibri"/>
                <a:cs typeface="Calibri"/>
              </a:rPr>
              <a:t> </a:t>
            </a:r>
            <a:r>
              <a:rPr sz="3200" dirty="0">
                <a:latin typeface="Calibri"/>
                <a:cs typeface="Calibri"/>
              </a:rPr>
              <a:t>jedna </a:t>
            </a:r>
            <a:r>
              <a:rPr sz="3200" spc="-5" dirty="0">
                <a:latin typeface="Calibri"/>
                <a:cs typeface="Calibri"/>
              </a:rPr>
              <a:t>osoba </a:t>
            </a:r>
            <a:r>
              <a:rPr sz="3200" spc="-10" dirty="0">
                <a:latin typeface="Calibri"/>
                <a:cs typeface="Calibri"/>
              </a:rPr>
              <a:t>navíc.</a:t>
            </a:r>
            <a:endParaRPr sz="3200" dirty="0">
              <a:latin typeface="Calibri"/>
              <a:cs typeface="Calibri"/>
            </a:endParaRPr>
          </a:p>
        </p:txBody>
      </p:sp>
    </p:spTree>
    <p:extLst>
      <p:ext uri="{BB962C8B-B14F-4D97-AF65-F5344CB8AC3E}">
        <p14:creationId xmlns:p14="http://schemas.microsoft.com/office/powerpoint/2010/main" val="953727945"/>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80606" y="205495"/>
            <a:ext cx="8660674" cy="628377"/>
          </a:xfrm>
          <a:prstGeom prst="rect">
            <a:avLst/>
          </a:prstGeom>
        </p:spPr>
        <p:txBody>
          <a:bodyPr vert="horz" wrap="square" lIns="0" tIns="12700" rIns="0" bIns="0" rtlCol="0" anchor="ctr">
            <a:spAutoFit/>
          </a:bodyPr>
          <a:lstStyle/>
          <a:p>
            <a:pPr marL="12700">
              <a:lnSpc>
                <a:spcPct val="100000"/>
              </a:lnSpc>
              <a:spcBef>
                <a:spcPts val="100"/>
              </a:spcBef>
            </a:pPr>
            <a:r>
              <a:rPr sz="4000" spc="-15" dirty="0">
                <a:solidFill>
                  <a:srgbClr val="006FC0"/>
                </a:solidFill>
                <a:latin typeface="Calibri"/>
                <a:cs typeface="Calibri"/>
              </a:rPr>
              <a:t>Komunikace</a:t>
            </a:r>
            <a:r>
              <a:rPr sz="4000" spc="-50" dirty="0">
                <a:solidFill>
                  <a:srgbClr val="006FC0"/>
                </a:solidFill>
                <a:latin typeface="Calibri"/>
                <a:cs typeface="Calibri"/>
              </a:rPr>
              <a:t> </a:t>
            </a:r>
            <a:r>
              <a:rPr sz="4000" dirty="0">
                <a:solidFill>
                  <a:srgbClr val="006FC0"/>
                </a:solidFill>
                <a:latin typeface="Calibri"/>
                <a:cs typeface="Calibri"/>
              </a:rPr>
              <a:t>a</a:t>
            </a:r>
            <a:r>
              <a:rPr sz="4000" spc="-30" dirty="0">
                <a:solidFill>
                  <a:srgbClr val="006FC0"/>
                </a:solidFill>
                <a:latin typeface="Calibri"/>
                <a:cs typeface="Calibri"/>
              </a:rPr>
              <a:t> </a:t>
            </a:r>
            <a:r>
              <a:rPr sz="4000" spc="-5" dirty="0">
                <a:solidFill>
                  <a:srgbClr val="006FC0"/>
                </a:solidFill>
                <a:latin typeface="Calibri"/>
                <a:cs typeface="Calibri"/>
              </a:rPr>
              <a:t>zvládání</a:t>
            </a:r>
            <a:r>
              <a:rPr sz="4000" spc="-50" dirty="0">
                <a:solidFill>
                  <a:srgbClr val="006FC0"/>
                </a:solidFill>
                <a:latin typeface="Calibri"/>
                <a:cs typeface="Calibri"/>
              </a:rPr>
              <a:t> </a:t>
            </a:r>
            <a:r>
              <a:rPr sz="4000" spc="-5" dirty="0">
                <a:solidFill>
                  <a:srgbClr val="006FC0"/>
                </a:solidFill>
                <a:latin typeface="Calibri"/>
                <a:cs typeface="Calibri"/>
              </a:rPr>
              <a:t>situace:</a:t>
            </a:r>
            <a:endParaRPr sz="4000" dirty="0">
              <a:latin typeface="Calibri"/>
              <a:cs typeface="Calibri"/>
            </a:endParaRPr>
          </a:p>
        </p:txBody>
      </p:sp>
      <p:sp>
        <p:nvSpPr>
          <p:cNvPr id="3" name="object 3"/>
          <p:cNvSpPr txBox="1"/>
          <p:nvPr/>
        </p:nvSpPr>
        <p:spPr>
          <a:xfrm>
            <a:off x="2059940" y="801115"/>
            <a:ext cx="7586980" cy="5367020"/>
          </a:xfrm>
          <a:prstGeom prst="rect">
            <a:avLst/>
          </a:prstGeom>
        </p:spPr>
        <p:txBody>
          <a:bodyPr vert="horz" wrap="square" lIns="0" tIns="12700" rIns="0" bIns="0" rtlCol="0">
            <a:spAutoFit/>
          </a:bodyPr>
          <a:lstStyle/>
          <a:p>
            <a:pPr marL="355600" indent="-343535">
              <a:lnSpc>
                <a:spcPts val="2590"/>
              </a:lnSpc>
              <a:spcBef>
                <a:spcPts val="100"/>
              </a:spcBef>
              <a:buFont typeface="Arial"/>
              <a:buChar char="•"/>
              <a:tabLst>
                <a:tab pos="355600" algn="l"/>
                <a:tab pos="356235" algn="l"/>
              </a:tabLst>
            </a:pPr>
            <a:r>
              <a:rPr sz="2400" b="1" spc="-10" dirty="0">
                <a:latin typeface="Calibri"/>
                <a:cs typeface="Calibri"/>
              </a:rPr>
              <a:t>Znalost</a:t>
            </a:r>
            <a:r>
              <a:rPr sz="2400" b="1" spc="-40" dirty="0">
                <a:latin typeface="Calibri"/>
                <a:cs typeface="Calibri"/>
              </a:rPr>
              <a:t> </a:t>
            </a:r>
            <a:r>
              <a:rPr sz="2400" b="1" spc="-5" dirty="0">
                <a:latin typeface="Calibri"/>
                <a:cs typeface="Calibri"/>
              </a:rPr>
              <a:t>rizik</a:t>
            </a:r>
            <a:endParaRPr sz="2400" dirty="0">
              <a:latin typeface="Calibri"/>
              <a:cs typeface="Calibri"/>
            </a:endParaRPr>
          </a:p>
          <a:p>
            <a:pPr marL="12700">
              <a:lnSpc>
                <a:spcPts val="2590"/>
              </a:lnSpc>
            </a:pPr>
            <a:r>
              <a:rPr sz="2400" dirty="0">
                <a:latin typeface="Calibri"/>
                <a:cs typeface="Calibri"/>
              </a:rPr>
              <a:t>–</a:t>
            </a:r>
            <a:r>
              <a:rPr sz="2400" spc="-10" dirty="0">
                <a:latin typeface="Calibri"/>
                <a:cs typeface="Calibri"/>
              </a:rPr>
              <a:t> </a:t>
            </a:r>
            <a:r>
              <a:rPr sz="2400" spc="-20" dirty="0">
                <a:latin typeface="Calibri"/>
                <a:cs typeface="Calibri"/>
              </a:rPr>
              <a:t>pozor</a:t>
            </a:r>
            <a:r>
              <a:rPr sz="2400" spc="-10" dirty="0">
                <a:latin typeface="Calibri"/>
                <a:cs typeface="Calibri"/>
              </a:rPr>
              <a:t> </a:t>
            </a:r>
            <a:r>
              <a:rPr sz="2400" spc="-5" dirty="0">
                <a:latin typeface="Calibri"/>
                <a:cs typeface="Calibri"/>
              </a:rPr>
              <a:t>na</a:t>
            </a:r>
            <a:r>
              <a:rPr sz="2400" dirty="0">
                <a:latin typeface="Calibri"/>
                <a:cs typeface="Calibri"/>
              </a:rPr>
              <a:t> </a:t>
            </a:r>
            <a:r>
              <a:rPr sz="2400" spc="-5" dirty="0">
                <a:latin typeface="Calibri"/>
                <a:cs typeface="Calibri"/>
              </a:rPr>
              <a:t>nebezpečí</a:t>
            </a:r>
            <a:r>
              <a:rPr sz="2400" dirty="0">
                <a:latin typeface="Calibri"/>
                <a:cs typeface="Calibri"/>
              </a:rPr>
              <a:t> využití</a:t>
            </a:r>
            <a:r>
              <a:rPr sz="2400" spc="-5" dirty="0">
                <a:latin typeface="Calibri"/>
                <a:cs typeface="Calibri"/>
              </a:rPr>
              <a:t> </a:t>
            </a:r>
            <a:r>
              <a:rPr sz="2400" spc="-10" dirty="0">
                <a:latin typeface="Calibri"/>
                <a:cs typeface="Calibri"/>
              </a:rPr>
              <a:t>zbraně</a:t>
            </a:r>
            <a:endParaRPr sz="2400" dirty="0">
              <a:latin typeface="Calibri"/>
              <a:cs typeface="Calibri"/>
            </a:endParaRPr>
          </a:p>
          <a:p>
            <a:pPr marL="355600" indent="-343535">
              <a:spcBef>
                <a:spcPts val="1730"/>
              </a:spcBef>
              <a:buFont typeface="Arial"/>
              <a:buChar char="•"/>
              <a:tabLst>
                <a:tab pos="355600" algn="l"/>
                <a:tab pos="356235" algn="l"/>
              </a:tabLst>
            </a:pPr>
            <a:r>
              <a:rPr sz="2400" b="1" spc="-5" dirty="0">
                <a:latin typeface="Calibri"/>
                <a:cs typeface="Calibri"/>
              </a:rPr>
              <a:t>Sledování</a:t>
            </a:r>
            <a:r>
              <a:rPr sz="2400" b="1" spc="-20" dirty="0">
                <a:latin typeface="Calibri"/>
                <a:cs typeface="Calibri"/>
              </a:rPr>
              <a:t> </a:t>
            </a:r>
            <a:r>
              <a:rPr sz="2400" b="1" dirty="0">
                <a:latin typeface="Calibri"/>
                <a:cs typeface="Calibri"/>
              </a:rPr>
              <a:t>a</a:t>
            </a:r>
            <a:r>
              <a:rPr sz="2400" b="1" spc="-20" dirty="0">
                <a:latin typeface="Calibri"/>
                <a:cs typeface="Calibri"/>
              </a:rPr>
              <a:t> </a:t>
            </a:r>
            <a:r>
              <a:rPr sz="2400" b="1" spc="-5" dirty="0">
                <a:latin typeface="Calibri"/>
                <a:cs typeface="Calibri"/>
              </a:rPr>
              <a:t>vyhodnocování</a:t>
            </a:r>
            <a:r>
              <a:rPr sz="2400" b="1" spc="-30" dirty="0">
                <a:latin typeface="Calibri"/>
                <a:cs typeface="Calibri"/>
              </a:rPr>
              <a:t> </a:t>
            </a:r>
            <a:r>
              <a:rPr sz="2400" b="1" spc="-20" dirty="0">
                <a:latin typeface="Calibri"/>
                <a:cs typeface="Calibri"/>
              </a:rPr>
              <a:t>varovných</a:t>
            </a:r>
            <a:r>
              <a:rPr sz="2400" b="1" spc="-25" dirty="0">
                <a:latin typeface="Calibri"/>
                <a:cs typeface="Calibri"/>
              </a:rPr>
              <a:t> </a:t>
            </a:r>
            <a:r>
              <a:rPr sz="2400" b="1" spc="-5" dirty="0">
                <a:latin typeface="Calibri"/>
                <a:cs typeface="Calibri"/>
              </a:rPr>
              <a:t>příznaků</a:t>
            </a:r>
            <a:r>
              <a:rPr sz="2400" b="1" spc="-25" dirty="0">
                <a:latin typeface="Calibri"/>
                <a:cs typeface="Calibri"/>
              </a:rPr>
              <a:t> </a:t>
            </a:r>
            <a:r>
              <a:rPr sz="2400" b="1" dirty="0">
                <a:latin typeface="Calibri"/>
                <a:cs typeface="Calibri"/>
              </a:rPr>
              <a:t>a</a:t>
            </a:r>
            <a:r>
              <a:rPr sz="2400" b="1" spc="-10" dirty="0">
                <a:latin typeface="Calibri"/>
                <a:cs typeface="Calibri"/>
              </a:rPr>
              <a:t> </a:t>
            </a:r>
            <a:r>
              <a:rPr sz="2400" b="1" spc="-5" dirty="0">
                <a:latin typeface="Calibri"/>
                <a:cs typeface="Calibri"/>
              </a:rPr>
              <a:t>projevů</a:t>
            </a:r>
            <a:endParaRPr sz="2400" dirty="0">
              <a:latin typeface="Calibri"/>
              <a:cs typeface="Calibri"/>
            </a:endParaRPr>
          </a:p>
          <a:p>
            <a:pPr marL="355600" indent="-343535">
              <a:spcBef>
                <a:spcPts val="1725"/>
              </a:spcBef>
              <a:buFont typeface="Arial"/>
              <a:buChar char="•"/>
              <a:tabLst>
                <a:tab pos="355600" algn="l"/>
                <a:tab pos="356235" algn="l"/>
              </a:tabLst>
            </a:pPr>
            <a:r>
              <a:rPr sz="2400" b="1" spc="-20" dirty="0">
                <a:latin typeface="Calibri"/>
                <a:cs typeface="Calibri"/>
              </a:rPr>
              <a:t>Úprava</a:t>
            </a:r>
            <a:r>
              <a:rPr sz="2400" b="1" spc="-35" dirty="0">
                <a:latin typeface="Calibri"/>
                <a:cs typeface="Calibri"/>
              </a:rPr>
              <a:t> </a:t>
            </a:r>
            <a:r>
              <a:rPr sz="2400" b="1" dirty="0">
                <a:latin typeface="Calibri"/>
                <a:cs typeface="Calibri"/>
              </a:rPr>
              <a:t>a</a:t>
            </a:r>
            <a:r>
              <a:rPr sz="2400" b="1" spc="-30" dirty="0">
                <a:latin typeface="Calibri"/>
                <a:cs typeface="Calibri"/>
              </a:rPr>
              <a:t> </a:t>
            </a:r>
            <a:r>
              <a:rPr sz="2400" b="1" spc="-10" dirty="0">
                <a:latin typeface="Calibri"/>
                <a:cs typeface="Calibri"/>
              </a:rPr>
              <a:t>přehlednost</a:t>
            </a:r>
            <a:r>
              <a:rPr sz="2400" b="1" spc="-15" dirty="0">
                <a:latin typeface="Calibri"/>
                <a:cs typeface="Calibri"/>
              </a:rPr>
              <a:t> </a:t>
            </a:r>
            <a:r>
              <a:rPr sz="2400" b="1" spc="-10" dirty="0">
                <a:latin typeface="Calibri"/>
                <a:cs typeface="Calibri"/>
              </a:rPr>
              <a:t>prostředí</a:t>
            </a:r>
            <a:endParaRPr sz="2400" dirty="0">
              <a:latin typeface="Calibri"/>
              <a:cs typeface="Calibri"/>
            </a:endParaRPr>
          </a:p>
          <a:p>
            <a:pPr marL="355600" indent="-343535">
              <a:spcBef>
                <a:spcPts val="1735"/>
              </a:spcBef>
              <a:buFont typeface="Arial"/>
              <a:buChar char="•"/>
              <a:tabLst>
                <a:tab pos="355600" algn="l"/>
                <a:tab pos="356235" algn="l"/>
              </a:tabLst>
            </a:pPr>
            <a:r>
              <a:rPr sz="2400" spc="-5" dirty="0">
                <a:latin typeface="Calibri"/>
                <a:cs typeface="Calibri"/>
              </a:rPr>
              <a:t>Bezpečná</a:t>
            </a:r>
            <a:r>
              <a:rPr sz="2400" spc="-30" dirty="0">
                <a:latin typeface="Calibri"/>
                <a:cs typeface="Calibri"/>
              </a:rPr>
              <a:t> </a:t>
            </a:r>
            <a:r>
              <a:rPr sz="2400" spc="-15" dirty="0">
                <a:latin typeface="Calibri"/>
                <a:cs typeface="Calibri"/>
              </a:rPr>
              <a:t>vzdálenost</a:t>
            </a:r>
            <a:r>
              <a:rPr sz="2400" spc="-10" dirty="0">
                <a:latin typeface="Calibri"/>
                <a:cs typeface="Calibri"/>
              </a:rPr>
              <a:t> </a:t>
            </a:r>
            <a:r>
              <a:rPr sz="2400" dirty="0">
                <a:latin typeface="Calibri"/>
                <a:cs typeface="Calibri"/>
              </a:rPr>
              <a:t>a</a:t>
            </a:r>
            <a:r>
              <a:rPr sz="2400" spc="-15" dirty="0">
                <a:latin typeface="Calibri"/>
                <a:cs typeface="Calibri"/>
              </a:rPr>
              <a:t> </a:t>
            </a:r>
            <a:r>
              <a:rPr sz="2400" spc="-25" dirty="0">
                <a:latin typeface="Calibri"/>
                <a:cs typeface="Calibri"/>
              </a:rPr>
              <a:t>únikové</a:t>
            </a:r>
            <a:r>
              <a:rPr sz="2400" dirty="0">
                <a:latin typeface="Calibri"/>
                <a:cs typeface="Calibri"/>
              </a:rPr>
              <a:t> </a:t>
            </a:r>
            <a:r>
              <a:rPr sz="2400" spc="-5" dirty="0">
                <a:latin typeface="Calibri"/>
                <a:cs typeface="Calibri"/>
              </a:rPr>
              <a:t>cesty</a:t>
            </a:r>
            <a:endParaRPr sz="2400" dirty="0">
              <a:latin typeface="Calibri"/>
              <a:cs typeface="Calibri"/>
            </a:endParaRPr>
          </a:p>
          <a:p>
            <a:pPr marL="355600" indent="-343535">
              <a:spcBef>
                <a:spcPts val="1725"/>
              </a:spcBef>
              <a:buFont typeface="Arial"/>
              <a:buChar char="•"/>
              <a:tabLst>
                <a:tab pos="355600" algn="l"/>
                <a:tab pos="356235" algn="l"/>
              </a:tabLst>
            </a:pPr>
            <a:r>
              <a:rPr sz="2400" b="1" u="sng" spc="-10" dirty="0">
                <a:uFill>
                  <a:solidFill>
                    <a:srgbClr val="000000"/>
                  </a:solidFill>
                </a:uFill>
                <a:latin typeface="Calibri"/>
                <a:cs typeface="Calibri"/>
              </a:rPr>
              <a:t>Identifikace</a:t>
            </a:r>
            <a:r>
              <a:rPr sz="2400" b="1" u="sng" spc="-5" dirty="0">
                <a:uFill>
                  <a:solidFill>
                    <a:srgbClr val="000000"/>
                  </a:solidFill>
                </a:uFill>
                <a:latin typeface="Calibri"/>
                <a:cs typeface="Calibri"/>
              </a:rPr>
              <a:t> </a:t>
            </a:r>
            <a:r>
              <a:rPr sz="2400" b="1" u="sng" spc="-15" dirty="0">
                <a:uFill>
                  <a:solidFill>
                    <a:srgbClr val="000000"/>
                  </a:solidFill>
                </a:uFill>
                <a:latin typeface="Calibri"/>
                <a:cs typeface="Calibri"/>
              </a:rPr>
              <a:t>příčiny</a:t>
            </a:r>
            <a:endParaRPr sz="2400" dirty="0">
              <a:latin typeface="Calibri"/>
              <a:cs typeface="Calibri"/>
            </a:endParaRPr>
          </a:p>
          <a:p>
            <a:pPr marL="355600" indent="-343535">
              <a:spcBef>
                <a:spcPts val="1730"/>
              </a:spcBef>
              <a:buFont typeface="Arial"/>
              <a:buChar char="•"/>
              <a:tabLst>
                <a:tab pos="355600" algn="l"/>
                <a:tab pos="356235" algn="l"/>
              </a:tabLst>
            </a:pPr>
            <a:r>
              <a:rPr sz="2400" spc="-5" dirty="0">
                <a:latin typeface="Calibri"/>
                <a:cs typeface="Calibri"/>
              </a:rPr>
              <a:t>Empatie</a:t>
            </a:r>
            <a:endParaRPr sz="2400" dirty="0">
              <a:latin typeface="Calibri"/>
              <a:cs typeface="Calibri"/>
            </a:endParaRPr>
          </a:p>
          <a:p>
            <a:pPr marL="355600" indent="-343535">
              <a:spcBef>
                <a:spcPts val="1730"/>
              </a:spcBef>
              <a:buFont typeface="Arial"/>
              <a:buChar char="•"/>
              <a:tabLst>
                <a:tab pos="355600" algn="l"/>
                <a:tab pos="356235" algn="l"/>
              </a:tabLst>
            </a:pPr>
            <a:r>
              <a:rPr sz="2400" spc="-5" dirty="0">
                <a:latin typeface="Calibri"/>
                <a:cs typeface="Calibri"/>
              </a:rPr>
              <a:t>Zklidnění</a:t>
            </a:r>
            <a:endParaRPr sz="2400" dirty="0">
              <a:latin typeface="Calibri"/>
              <a:cs typeface="Calibri"/>
            </a:endParaRPr>
          </a:p>
          <a:p>
            <a:pPr marL="355600" indent="-343535">
              <a:spcBef>
                <a:spcPts val="1725"/>
              </a:spcBef>
              <a:buFont typeface="Arial"/>
              <a:buChar char="•"/>
              <a:tabLst>
                <a:tab pos="355600" algn="l"/>
                <a:tab pos="356235" algn="l"/>
              </a:tabLst>
            </a:pPr>
            <a:r>
              <a:rPr sz="2400" b="1" spc="-10" dirty="0">
                <a:latin typeface="Calibri"/>
                <a:cs typeface="Calibri"/>
              </a:rPr>
              <a:t>Odvrácení</a:t>
            </a:r>
            <a:r>
              <a:rPr sz="2400" b="1" spc="-45" dirty="0">
                <a:latin typeface="Calibri"/>
                <a:cs typeface="Calibri"/>
              </a:rPr>
              <a:t> </a:t>
            </a:r>
            <a:r>
              <a:rPr sz="2400" b="1" spc="-10" dirty="0">
                <a:latin typeface="Calibri"/>
                <a:cs typeface="Calibri"/>
              </a:rPr>
              <a:t>pozornosti</a:t>
            </a:r>
            <a:endParaRPr sz="2400" dirty="0">
              <a:latin typeface="Calibri"/>
              <a:cs typeface="Calibri"/>
            </a:endParaRPr>
          </a:p>
          <a:p>
            <a:pPr marL="355600" indent="-343535">
              <a:spcBef>
                <a:spcPts val="1730"/>
              </a:spcBef>
              <a:buFont typeface="Arial"/>
              <a:buChar char="•"/>
              <a:tabLst>
                <a:tab pos="355600" algn="l"/>
                <a:tab pos="356235" algn="l"/>
              </a:tabLst>
            </a:pPr>
            <a:r>
              <a:rPr sz="2400" spc="-10" dirty="0">
                <a:latin typeface="Calibri"/>
                <a:cs typeface="Calibri"/>
              </a:rPr>
              <a:t>Přivolání</a:t>
            </a:r>
            <a:r>
              <a:rPr sz="2400" spc="-30" dirty="0">
                <a:latin typeface="Calibri"/>
                <a:cs typeface="Calibri"/>
              </a:rPr>
              <a:t> </a:t>
            </a:r>
            <a:r>
              <a:rPr sz="2400" spc="-5" dirty="0">
                <a:latin typeface="Calibri"/>
                <a:cs typeface="Calibri"/>
              </a:rPr>
              <a:t>pomoci</a:t>
            </a:r>
            <a:endParaRPr sz="2400" dirty="0">
              <a:latin typeface="Calibri"/>
              <a:cs typeface="Calibri"/>
            </a:endParaRPr>
          </a:p>
        </p:txBody>
      </p:sp>
    </p:spTree>
    <p:extLst>
      <p:ext uri="{BB962C8B-B14F-4D97-AF65-F5344CB8AC3E}">
        <p14:creationId xmlns:p14="http://schemas.microsoft.com/office/powerpoint/2010/main" val="4210017649"/>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59941" y="1588973"/>
            <a:ext cx="7997825" cy="4306570"/>
          </a:xfrm>
          <a:prstGeom prst="rect">
            <a:avLst/>
          </a:prstGeom>
        </p:spPr>
        <p:txBody>
          <a:bodyPr vert="horz" wrap="square" lIns="0" tIns="12700" rIns="0" bIns="0" rtlCol="0">
            <a:spAutoFit/>
          </a:bodyPr>
          <a:lstStyle/>
          <a:p>
            <a:pPr marL="12700">
              <a:lnSpc>
                <a:spcPts val="2735"/>
              </a:lnSpc>
              <a:spcBef>
                <a:spcPts val="100"/>
              </a:spcBef>
            </a:pPr>
            <a:r>
              <a:rPr sz="2400" spc="-120" dirty="0">
                <a:latin typeface="Arial"/>
                <a:cs typeface="Arial"/>
              </a:rPr>
              <a:t>I</a:t>
            </a:r>
            <a:r>
              <a:rPr sz="2400" spc="-114" dirty="0">
                <a:latin typeface="Arial"/>
                <a:cs typeface="Arial"/>
              </a:rPr>
              <a:t> </a:t>
            </a:r>
            <a:r>
              <a:rPr sz="2400" spc="-225" dirty="0">
                <a:latin typeface="Arial"/>
                <a:cs typeface="Arial"/>
              </a:rPr>
              <a:t>když</a:t>
            </a:r>
            <a:r>
              <a:rPr sz="2400" spc="-114" dirty="0">
                <a:latin typeface="Arial"/>
                <a:cs typeface="Arial"/>
              </a:rPr>
              <a:t> </a:t>
            </a:r>
            <a:r>
              <a:rPr sz="2400" spc="-265" dirty="0">
                <a:latin typeface="Arial"/>
                <a:cs typeface="Arial"/>
              </a:rPr>
              <a:t>budeme</a:t>
            </a:r>
            <a:r>
              <a:rPr sz="2400" spc="-90" dirty="0">
                <a:latin typeface="Arial"/>
                <a:cs typeface="Arial"/>
              </a:rPr>
              <a:t> </a:t>
            </a:r>
            <a:r>
              <a:rPr sz="2400" spc="-210" dirty="0">
                <a:latin typeface="Arial"/>
                <a:cs typeface="Arial"/>
              </a:rPr>
              <a:t>prevenci</a:t>
            </a:r>
            <a:r>
              <a:rPr sz="2400" spc="-100" dirty="0">
                <a:latin typeface="Arial"/>
                <a:cs typeface="Arial"/>
              </a:rPr>
              <a:t> </a:t>
            </a:r>
            <a:r>
              <a:rPr sz="2400" spc="-215" dirty="0">
                <a:latin typeface="Arial"/>
                <a:cs typeface="Arial"/>
              </a:rPr>
              <a:t>provádět</a:t>
            </a:r>
            <a:r>
              <a:rPr sz="2400" spc="-85" dirty="0">
                <a:latin typeface="Arial"/>
                <a:cs typeface="Arial"/>
              </a:rPr>
              <a:t> </a:t>
            </a:r>
            <a:r>
              <a:rPr sz="2400" spc="-210" dirty="0">
                <a:latin typeface="Arial"/>
                <a:cs typeface="Arial"/>
              </a:rPr>
              <a:t>dobře,</a:t>
            </a:r>
            <a:r>
              <a:rPr sz="2400" spc="-100" dirty="0">
                <a:latin typeface="Arial"/>
                <a:cs typeface="Arial"/>
              </a:rPr>
              <a:t> </a:t>
            </a:r>
            <a:r>
              <a:rPr sz="2400" spc="-225" dirty="0">
                <a:latin typeface="Arial"/>
                <a:cs typeface="Arial"/>
              </a:rPr>
              <a:t>jednou</a:t>
            </a:r>
            <a:r>
              <a:rPr sz="2400" spc="-70" dirty="0">
                <a:latin typeface="Arial"/>
                <a:cs typeface="Arial"/>
              </a:rPr>
              <a:t> </a:t>
            </a:r>
            <a:r>
              <a:rPr sz="2400" spc="-229" dirty="0">
                <a:latin typeface="Arial"/>
                <a:cs typeface="Arial"/>
              </a:rPr>
              <a:t>za</a:t>
            </a:r>
            <a:r>
              <a:rPr sz="2400" spc="-114" dirty="0">
                <a:latin typeface="Arial"/>
                <a:cs typeface="Arial"/>
              </a:rPr>
              <a:t> </a:t>
            </a:r>
            <a:r>
              <a:rPr sz="2400" spc="-229" dirty="0">
                <a:latin typeface="Arial"/>
                <a:cs typeface="Arial"/>
              </a:rPr>
              <a:t>čas</a:t>
            </a:r>
            <a:r>
              <a:rPr sz="2400" spc="-114" dirty="0">
                <a:latin typeface="Arial"/>
                <a:cs typeface="Arial"/>
              </a:rPr>
              <a:t> </a:t>
            </a:r>
            <a:r>
              <a:rPr sz="2400" spc="-229" dirty="0">
                <a:latin typeface="Arial"/>
                <a:cs typeface="Arial"/>
              </a:rPr>
              <a:t>se</a:t>
            </a:r>
            <a:r>
              <a:rPr sz="2400" spc="-114" dirty="0">
                <a:latin typeface="Arial"/>
                <a:cs typeface="Arial"/>
              </a:rPr>
              <a:t> </a:t>
            </a:r>
            <a:r>
              <a:rPr sz="2400" spc="-195" dirty="0">
                <a:latin typeface="Arial"/>
                <a:cs typeface="Arial"/>
              </a:rPr>
              <a:t>někteří</a:t>
            </a:r>
            <a:r>
              <a:rPr sz="2400" spc="-95" dirty="0">
                <a:latin typeface="Arial"/>
                <a:cs typeface="Arial"/>
              </a:rPr>
              <a:t> </a:t>
            </a:r>
            <a:r>
              <a:rPr sz="2400" spc="-165" dirty="0">
                <a:latin typeface="Arial"/>
                <a:cs typeface="Arial"/>
              </a:rPr>
              <a:t>klienti</a:t>
            </a:r>
            <a:endParaRPr sz="2400">
              <a:latin typeface="Arial"/>
              <a:cs typeface="Arial"/>
            </a:endParaRPr>
          </a:p>
          <a:p>
            <a:pPr marL="355600">
              <a:lnSpc>
                <a:spcPts val="2735"/>
              </a:lnSpc>
            </a:pPr>
            <a:r>
              <a:rPr sz="2400" spc="-250" dirty="0">
                <a:latin typeface="Arial"/>
                <a:cs typeface="Arial"/>
              </a:rPr>
              <a:t>bu</a:t>
            </a:r>
            <a:r>
              <a:rPr sz="2400" spc="-254" dirty="0">
                <a:latin typeface="Arial"/>
                <a:cs typeface="Arial"/>
              </a:rPr>
              <a:t>d</a:t>
            </a:r>
            <a:r>
              <a:rPr sz="2400" spc="-250" dirty="0">
                <a:latin typeface="Arial"/>
                <a:cs typeface="Arial"/>
              </a:rPr>
              <a:t>o</a:t>
            </a:r>
            <a:r>
              <a:rPr sz="2400" spc="-245" dirty="0">
                <a:latin typeface="Arial"/>
                <a:cs typeface="Arial"/>
              </a:rPr>
              <a:t>u</a:t>
            </a:r>
            <a:r>
              <a:rPr sz="2400" spc="-90" dirty="0">
                <a:latin typeface="Arial"/>
                <a:cs typeface="Arial"/>
              </a:rPr>
              <a:t> </a:t>
            </a:r>
            <a:r>
              <a:rPr sz="2400" spc="-185" dirty="0">
                <a:latin typeface="Arial"/>
                <a:cs typeface="Arial"/>
              </a:rPr>
              <a:t>rozči</a:t>
            </a:r>
            <a:r>
              <a:rPr sz="2400" spc="-110" dirty="0">
                <a:latin typeface="Arial"/>
                <a:cs typeface="Arial"/>
              </a:rPr>
              <a:t>l</a:t>
            </a:r>
            <a:r>
              <a:rPr sz="2400" spc="-210" dirty="0">
                <a:latin typeface="Arial"/>
                <a:cs typeface="Arial"/>
              </a:rPr>
              <a:t>ovat</a:t>
            </a:r>
            <a:r>
              <a:rPr sz="2400" spc="-120" dirty="0">
                <a:latin typeface="Arial"/>
                <a:cs typeface="Arial"/>
              </a:rPr>
              <a:t>.</a:t>
            </a:r>
            <a:r>
              <a:rPr sz="2400" spc="-75" dirty="0">
                <a:latin typeface="Arial"/>
                <a:cs typeface="Arial"/>
              </a:rPr>
              <a:t> </a:t>
            </a:r>
            <a:r>
              <a:rPr sz="2400" u="sng" spc="-225" dirty="0">
                <a:uFill>
                  <a:solidFill>
                    <a:srgbClr val="000000"/>
                  </a:solidFill>
                </a:uFill>
                <a:latin typeface="Arial"/>
                <a:cs typeface="Arial"/>
              </a:rPr>
              <a:t>J</a:t>
            </a:r>
            <a:r>
              <a:rPr sz="2400" u="sng" spc="-245" dirty="0">
                <a:uFill>
                  <a:solidFill>
                    <a:srgbClr val="000000"/>
                  </a:solidFill>
                </a:uFill>
                <a:latin typeface="Arial"/>
                <a:cs typeface="Arial"/>
              </a:rPr>
              <a:t>e</a:t>
            </a:r>
            <a:r>
              <a:rPr sz="2400" u="sng" spc="-125" dirty="0">
                <a:uFill>
                  <a:solidFill>
                    <a:srgbClr val="000000"/>
                  </a:solidFill>
                </a:uFill>
                <a:latin typeface="Arial"/>
                <a:cs typeface="Arial"/>
              </a:rPr>
              <a:t> </a:t>
            </a:r>
            <a:r>
              <a:rPr sz="2400" u="sng" spc="-120" dirty="0">
                <a:uFill>
                  <a:solidFill>
                    <a:srgbClr val="000000"/>
                  </a:solidFill>
                </a:uFill>
                <a:latin typeface="Arial"/>
                <a:cs typeface="Arial"/>
              </a:rPr>
              <a:t>t</a:t>
            </a:r>
            <a:r>
              <a:rPr sz="2400" u="sng" spc="-245" dirty="0">
                <a:uFill>
                  <a:solidFill>
                    <a:srgbClr val="000000"/>
                  </a:solidFill>
                </a:uFill>
                <a:latin typeface="Arial"/>
                <a:cs typeface="Arial"/>
              </a:rPr>
              <a:t>o</a:t>
            </a:r>
            <a:r>
              <a:rPr sz="2400" u="sng" spc="-110" dirty="0">
                <a:uFill>
                  <a:solidFill>
                    <a:srgbClr val="000000"/>
                  </a:solidFill>
                </a:uFill>
                <a:latin typeface="Arial"/>
                <a:cs typeface="Arial"/>
              </a:rPr>
              <a:t> </a:t>
            </a:r>
            <a:r>
              <a:rPr sz="2400" u="sng" spc="-220" dirty="0">
                <a:uFill>
                  <a:solidFill>
                    <a:srgbClr val="000000"/>
                  </a:solidFill>
                </a:uFill>
                <a:latin typeface="Arial"/>
                <a:cs typeface="Arial"/>
              </a:rPr>
              <a:t>z</a:t>
            </a:r>
            <a:r>
              <a:rPr sz="2400" u="sng" spc="-125" dirty="0">
                <a:uFill>
                  <a:solidFill>
                    <a:srgbClr val="000000"/>
                  </a:solidFill>
                </a:uFill>
                <a:latin typeface="Arial"/>
                <a:cs typeface="Arial"/>
              </a:rPr>
              <a:t> </a:t>
            </a:r>
            <a:r>
              <a:rPr sz="2400" u="sng" spc="-114" dirty="0">
                <a:uFill>
                  <a:solidFill>
                    <a:srgbClr val="000000"/>
                  </a:solidFill>
                </a:uFill>
                <a:latin typeface="Arial"/>
                <a:cs typeface="Arial"/>
              </a:rPr>
              <a:t>t</a:t>
            </a:r>
            <a:r>
              <a:rPr sz="2400" u="sng" spc="-250" dirty="0">
                <a:uFill>
                  <a:solidFill>
                    <a:srgbClr val="000000"/>
                  </a:solidFill>
                </a:uFill>
                <a:latin typeface="Arial"/>
                <a:cs typeface="Arial"/>
              </a:rPr>
              <a:t>oh</a:t>
            </a:r>
            <a:r>
              <a:rPr sz="2400" u="sng" spc="-245" dirty="0">
                <a:uFill>
                  <a:solidFill>
                    <a:srgbClr val="000000"/>
                  </a:solidFill>
                </a:uFill>
                <a:latin typeface="Arial"/>
                <a:cs typeface="Arial"/>
              </a:rPr>
              <a:t>o</a:t>
            </a:r>
            <a:r>
              <a:rPr sz="2400" u="sng" spc="-105" dirty="0">
                <a:uFill>
                  <a:solidFill>
                    <a:srgbClr val="000000"/>
                  </a:solidFill>
                </a:uFill>
                <a:latin typeface="Arial"/>
                <a:cs typeface="Arial"/>
              </a:rPr>
              <a:t> </a:t>
            </a:r>
            <a:r>
              <a:rPr sz="2400" u="sng" spc="-240" dirty="0">
                <a:uFill>
                  <a:solidFill>
                    <a:srgbClr val="000000"/>
                  </a:solidFill>
                </a:uFill>
                <a:latin typeface="Arial"/>
                <a:cs typeface="Arial"/>
              </a:rPr>
              <a:t>důvo</a:t>
            </a:r>
            <a:r>
              <a:rPr sz="2400" u="sng" spc="-254" dirty="0">
                <a:uFill>
                  <a:solidFill>
                    <a:srgbClr val="000000"/>
                  </a:solidFill>
                </a:uFill>
                <a:latin typeface="Arial"/>
                <a:cs typeface="Arial"/>
              </a:rPr>
              <a:t>d</a:t>
            </a:r>
            <a:r>
              <a:rPr sz="2400" u="sng" spc="-250" dirty="0">
                <a:uFill>
                  <a:solidFill>
                    <a:srgbClr val="000000"/>
                  </a:solidFill>
                </a:uFill>
                <a:latin typeface="Arial"/>
                <a:cs typeface="Arial"/>
              </a:rPr>
              <a:t>u</a:t>
            </a:r>
            <a:r>
              <a:rPr sz="2400" u="sng" spc="-120" dirty="0">
                <a:uFill>
                  <a:solidFill>
                    <a:srgbClr val="000000"/>
                  </a:solidFill>
                </a:uFill>
                <a:latin typeface="Arial"/>
                <a:cs typeface="Arial"/>
              </a:rPr>
              <a:t>,</a:t>
            </a:r>
            <a:r>
              <a:rPr sz="2400" u="sng" spc="-80" dirty="0">
                <a:uFill>
                  <a:solidFill>
                    <a:srgbClr val="000000"/>
                  </a:solidFill>
                </a:uFill>
                <a:latin typeface="Arial"/>
                <a:cs typeface="Arial"/>
              </a:rPr>
              <a:t> </a:t>
            </a:r>
            <a:r>
              <a:rPr sz="2400" u="sng" spc="-200" dirty="0">
                <a:uFill>
                  <a:solidFill>
                    <a:srgbClr val="000000"/>
                  </a:solidFill>
                </a:uFill>
                <a:latin typeface="Arial"/>
                <a:cs typeface="Arial"/>
              </a:rPr>
              <a:t>že:</a:t>
            </a:r>
            <a:endParaRPr sz="2400">
              <a:latin typeface="Arial"/>
              <a:cs typeface="Arial"/>
            </a:endParaRPr>
          </a:p>
          <a:p>
            <a:pPr marL="355600" indent="-343535">
              <a:spcBef>
                <a:spcPts val="300"/>
              </a:spcBef>
              <a:buFont typeface="Arial"/>
              <a:buChar char="•"/>
              <a:tabLst>
                <a:tab pos="355600" algn="l"/>
                <a:tab pos="356235" algn="l"/>
              </a:tabLst>
            </a:pPr>
            <a:r>
              <a:rPr sz="2400" b="1" spc="-265" dirty="0">
                <a:latin typeface="Arial"/>
                <a:cs typeface="Arial"/>
              </a:rPr>
              <a:t>Roz</a:t>
            </a:r>
            <a:r>
              <a:rPr sz="2400" b="1" spc="-254" dirty="0">
                <a:latin typeface="Arial"/>
                <a:cs typeface="Arial"/>
              </a:rPr>
              <a:t>č</a:t>
            </a:r>
            <a:r>
              <a:rPr sz="2400" b="1" spc="-125" dirty="0">
                <a:latin typeface="Arial"/>
                <a:cs typeface="Arial"/>
              </a:rPr>
              <a:t>i</a:t>
            </a:r>
            <a:r>
              <a:rPr sz="2400" b="1" spc="-114" dirty="0">
                <a:latin typeface="Arial"/>
                <a:cs typeface="Arial"/>
              </a:rPr>
              <a:t>l</a:t>
            </a:r>
            <a:r>
              <a:rPr sz="2400" b="1" spc="-260" dirty="0">
                <a:latin typeface="Arial"/>
                <a:cs typeface="Arial"/>
              </a:rPr>
              <a:t>en</a:t>
            </a:r>
            <a:r>
              <a:rPr sz="2400" b="1" spc="-120" dirty="0">
                <a:latin typeface="Arial"/>
                <a:cs typeface="Arial"/>
              </a:rPr>
              <a:t>í</a:t>
            </a:r>
            <a:r>
              <a:rPr sz="2400" b="1" spc="-95" dirty="0">
                <a:latin typeface="Arial"/>
                <a:cs typeface="Arial"/>
              </a:rPr>
              <a:t> </a:t>
            </a:r>
            <a:r>
              <a:rPr sz="2400" b="1" spc="-125" dirty="0">
                <a:latin typeface="Arial"/>
                <a:cs typeface="Arial"/>
              </a:rPr>
              <a:t>j</a:t>
            </a:r>
            <a:r>
              <a:rPr sz="2400" b="1" spc="-240" dirty="0">
                <a:latin typeface="Arial"/>
                <a:cs typeface="Arial"/>
              </a:rPr>
              <a:t>e</a:t>
            </a:r>
            <a:r>
              <a:rPr sz="2400" b="1" spc="-114" dirty="0">
                <a:latin typeface="Arial"/>
                <a:cs typeface="Arial"/>
              </a:rPr>
              <a:t> </a:t>
            </a:r>
            <a:r>
              <a:rPr sz="2400" b="1" spc="-290" dirty="0">
                <a:latin typeface="Arial"/>
                <a:cs typeface="Arial"/>
              </a:rPr>
              <a:t>emoc</a:t>
            </a:r>
            <a:r>
              <a:rPr sz="2400" b="1" spc="-120" dirty="0">
                <a:latin typeface="Arial"/>
                <a:cs typeface="Arial"/>
              </a:rPr>
              <a:t>í</a:t>
            </a:r>
            <a:r>
              <a:rPr sz="2400" b="1" spc="-110" dirty="0">
                <a:latin typeface="Arial"/>
                <a:cs typeface="Arial"/>
              </a:rPr>
              <a:t> </a:t>
            </a:r>
            <a:r>
              <a:rPr sz="2400" b="1" spc="-185" dirty="0">
                <a:latin typeface="Arial"/>
                <a:cs typeface="Arial"/>
              </a:rPr>
              <a:t>přir</a:t>
            </a:r>
            <a:r>
              <a:rPr sz="2400" b="1" spc="-240" dirty="0">
                <a:latin typeface="Arial"/>
                <a:cs typeface="Arial"/>
              </a:rPr>
              <a:t>oze</a:t>
            </a:r>
            <a:r>
              <a:rPr sz="2400" b="1" spc="-275" dirty="0">
                <a:latin typeface="Arial"/>
                <a:cs typeface="Arial"/>
              </a:rPr>
              <a:t>n</a:t>
            </a:r>
            <a:r>
              <a:rPr sz="2400" b="1" spc="-265" dirty="0">
                <a:latin typeface="Arial"/>
                <a:cs typeface="Arial"/>
              </a:rPr>
              <a:t>ou</a:t>
            </a:r>
            <a:r>
              <a:rPr sz="2400" b="1" spc="-110" dirty="0">
                <a:latin typeface="Arial"/>
                <a:cs typeface="Arial"/>
              </a:rPr>
              <a:t> </a:t>
            </a:r>
            <a:r>
              <a:rPr sz="2400" spc="-245" dirty="0">
                <a:latin typeface="Arial"/>
                <a:cs typeface="Arial"/>
              </a:rPr>
              <a:t>a</a:t>
            </a:r>
            <a:r>
              <a:rPr sz="2400" spc="-120" dirty="0">
                <a:latin typeface="Arial"/>
                <a:cs typeface="Arial"/>
              </a:rPr>
              <a:t> </a:t>
            </a:r>
            <a:r>
              <a:rPr sz="2400" spc="-355" dirty="0">
                <a:latin typeface="Arial"/>
                <a:cs typeface="Arial"/>
              </a:rPr>
              <a:t>m</a:t>
            </a:r>
            <a:r>
              <a:rPr sz="2400" spc="-305" dirty="0">
                <a:latin typeface="Arial"/>
                <a:cs typeface="Arial"/>
              </a:rPr>
              <a:t>ám</a:t>
            </a:r>
            <a:r>
              <a:rPr sz="2400" spc="-245" dirty="0">
                <a:latin typeface="Arial"/>
                <a:cs typeface="Arial"/>
              </a:rPr>
              <a:t>e</a:t>
            </a:r>
            <a:r>
              <a:rPr sz="2400" spc="-120" dirty="0">
                <a:latin typeface="Arial"/>
                <a:cs typeface="Arial"/>
              </a:rPr>
              <a:t> </a:t>
            </a:r>
            <a:r>
              <a:rPr sz="2400" spc="-105" dirty="0">
                <a:latin typeface="Arial"/>
                <a:cs typeface="Arial"/>
              </a:rPr>
              <a:t>j</a:t>
            </a:r>
            <a:r>
              <a:rPr sz="2400" spc="-100" dirty="0">
                <a:latin typeface="Arial"/>
                <a:cs typeface="Arial"/>
              </a:rPr>
              <a:t>i</a:t>
            </a:r>
            <a:r>
              <a:rPr sz="2400" spc="-120" dirty="0">
                <a:latin typeface="Arial"/>
                <a:cs typeface="Arial"/>
              </a:rPr>
              <a:t> </a:t>
            </a:r>
            <a:r>
              <a:rPr sz="2400" spc="-204" dirty="0">
                <a:latin typeface="Arial"/>
                <a:cs typeface="Arial"/>
              </a:rPr>
              <a:t>všich</a:t>
            </a:r>
            <a:r>
              <a:rPr sz="2400" spc="-250" dirty="0">
                <a:latin typeface="Arial"/>
                <a:cs typeface="Arial"/>
              </a:rPr>
              <a:t>n</a:t>
            </a:r>
            <a:r>
              <a:rPr sz="2400" spc="-100" dirty="0">
                <a:latin typeface="Arial"/>
                <a:cs typeface="Arial"/>
              </a:rPr>
              <a:t>i</a:t>
            </a:r>
            <a:endParaRPr sz="2400">
              <a:latin typeface="Arial"/>
              <a:cs typeface="Arial"/>
            </a:endParaRPr>
          </a:p>
          <a:p>
            <a:pPr marL="355600" indent="-343535">
              <a:lnSpc>
                <a:spcPts val="2735"/>
              </a:lnSpc>
              <a:spcBef>
                <a:spcPts val="290"/>
              </a:spcBef>
              <a:buChar char="•"/>
              <a:tabLst>
                <a:tab pos="355600" algn="l"/>
                <a:tab pos="356235" algn="l"/>
              </a:tabLst>
            </a:pPr>
            <a:r>
              <a:rPr sz="2400" spc="-175" dirty="0">
                <a:latin typeface="Arial"/>
                <a:cs typeface="Arial"/>
              </a:rPr>
              <a:t>Klienti</a:t>
            </a:r>
            <a:r>
              <a:rPr sz="2400" spc="-90" dirty="0">
                <a:latin typeface="Arial"/>
                <a:cs typeface="Arial"/>
              </a:rPr>
              <a:t> </a:t>
            </a:r>
            <a:r>
              <a:rPr sz="2400" spc="-170" dirty="0">
                <a:latin typeface="Arial"/>
                <a:cs typeface="Arial"/>
              </a:rPr>
              <a:t>tráví</a:t>
            </a:r>
            <a:r>
              <a:rPr sz="2400" spc="-125" dirty="0">
                <a:latin typeface="Arial"/>
                <a:cs typeface="Arial"/>
              </a:rPr>
              <a:t> </a:t>
            </a:r>
            <a:r>
              <a:rPr sz="2400" b="1" spc="-220" dirty="0">
                <a:latin typeface="Arial"/>
                <a:cs typeface="Arial"/>
              </a:rPr>
              <a:t>svůj</a:t>
            </a:r>
            <a:r>
              <a:rPr sz="2400" b="1" spc="-100" dirty="0">
                <a:latin typeface="Arial"/>
                <a:cs typeface="Arial"/>
              </a:rPr>
              <a:t> </a:t>
            </a:r>
            <a:r>
              <a:rPr sz="2400" b="1" spc="-240" dirty="0">
                <a:latin typeface="Arial"/>
                <a:cs typeface="Arial"/>
              </a:rPr>
              <a:t>osobní</a:t>
            </a:r>
            <a:r>
              <a:rPr sz="2400" b="1" spc="-105" dirty="0">
                <a:latin typeface="Arial"/>
                <a:cs typeface="Arial"/>
              </a:rPr>
              <a:t> </a:t>
            </a:r>
            <a:r>
              <a:rPr sz="2400" b="1" spc="-200" dirty="0">
                <a:latin typeface="Arial"/>
                <a:cs typeface="Arial"/>
              </a:rPr>
              <a:t>život</a:t>
            </a:r>
            <a:r>
              <a:rPr sz="2400" b="1" spc="-120" dirty="0">
                <a:latin typeface="Arial"/>
                <a:cs typeface="Arial"/>
              </a:rPr>
              <a:t> </a:t>
            </a:r>
            <a:r>
              <a:rPr sz="2400" b="1" spc="-240" dirty="0">
                <a:latin typeface="Arial"/>
                <a:cs typeface="Arial"/>
              </a:rPr>
              <a:t>v</a:t>
            </a:r>
            <a:r>
              <a:rPr sz="2400" b="1" spc="-120" dirty="0">
                <a:latin typeface="Arial"/>
                <a:cs typeface="Arial"/>
              </a:rPr>
              <a:t> </a:t>
            </a:r>
            <a:r>
              <a:rPr sz="2400" b="1" spc="-260" dirty="0">
                <a:latin typeface="Arial"/>
                <a:cs typeface="Arial"/>
              </a:rPr>
              <a:t>podmínkách</a:t>
            </a:r>
            <a:r>
              <a:rPr sz="2400" b="1" spc="-100" dirty="0">
                <a:latin typeface="Arial"/>
                <a:cs typeface="Arial"/>
              </a:rPr>
              <a:t> </a:t>
            </a:r>
            <a:r>
              <a:rPr sz="2400" b="1" spc="-240" dirty="0">
                <a:latin typeface="Arial"/>
                <a:cs typeface="Arial"/>
              </a:rPr>
              <a:t>s</a:t>
            </a:r>
            <a:r>
              <a:rPr sz="2400" b="1" spc="-120" dirty="0">
                <a:latin typeface="Arial"/>
                <a:cs typeface="Arial"/>
              </a:rPr>
              <a:t> </a:t>
            </a:r>
            <a:r>
              <a:rPr sz="2400" b="1" spc="-235" dirty="0">
                <a:latin typeface="Arial"/>
                <a:cs typeface="Arial"/>
              </a:rPr>
              <a:t>výrazně</a:t>
            </a:r>
            <a:r>
              <a:rPr sz="2400" b="1" spc="-105" dirty="0">
                <a:latin typeface="Arial"/>
                <a:cs typeface="Arial"/>
              </a:rPr>
              <a:t> </a:t>
            </a:r>
            <a:r>
              <a:rPr sz="2400" b="1" spc="-204" dirty="0">
                <a:latin typeface="Arial"/>
                <a:cs typeface="Arial"/>
              </a:rPr>
              <a:t>větší</a:t>
            </a:r>
            <a:endParaRPr sz="2400">
              <a:latin typeface="Arial"/>
              <a:cs typeface="Arial"/>
            </a:endParaRPr>
          </a:p>
          <a:p>
            <a:pPr marL="355600">
              <a:lnSpc>
                <a:spcPts val="2735"/>
              </a:lnSpc>
            </a:pPr>
            <a:r>
              <a:rPr sz="2400" b="1" spc="-204" dirty="0">
                <a:latin typeface="Arial"/>
                <a:cs typeface="Arial"/>
              </a:rPr>
              <a:t>zátěží</a:t>
            </a:r>
            <a:r>
              <a:rPr sz="2400" b="1" spc="-120" dirty="0">
                <a:latin typeface="Arial"/>
                <a:cs typeface="Arial"/>
              </a:rPr>
              <a:t>,</a:t>
            </a:r>
            <a:r>
              <a:rPr sz="2400" b="1" spc="-95" dirty="0">
                <a:latin typeface="Arial"/>
                <a:cs typeface="Arial"/>
              </a:rPr>
              <a:t> </a:t>
            </a:r>
            <a:r>
              <a:rPr sz="2400" spc="-250" dirty="0">
                <a:latin typeface="Arial"/>
                <a:cs typeface="Arial"/>
              </a:rPr>
              <a:t>ne</a:t>
            </a:r>
            <a:r>
              <a:rPr sz="2400" spc="-220" dirty="0">
                <a:latin typeface="Arial"/>
                <a:cs typeface="Arial"/>
              </a:rPr>
              <a:t>ž</a:t>
            </a:r>
            <a:r>
              <a:rPr sz="2400" spc="-114" dirty="0">
                <a:latin typeface="Arial"/>
                <a:cs typeface="Arial"/>
              </a:rPr>
              <a:t> </a:t>
            </a:r>
            <a:r>
              <a:rPr sz="2400" spc="-105" dirty="0">
                <a:latin typeface="Arial"/>
                <a:cs typeface="Arial"/>
              </a:rPr>
              <a:t>j</a:t>
            </a:r>
            <a:r>
              <a:rPr sz="2400" spc="-254" dirty="0">
                <a:latin typeface="Arial"/>
                <a:cs typeface="Arial"/>
              </a:rPr>
              <a:t>a</a:t>
            </a:r>
            <a:r>
              <a:rPr sz="2400" spc="-235" dirty="0">
                <a:latin typeface="Arial"/>
                <a:cs typeface="Arial"/>
              </a:rPr>
              <a:t>ko</a:t>
            </a:r>
            <a:r>
              <a:rPr sz="2400" spc="-245" dirty="0">
                <a:latin typeface="Arial"/>
                <a:cs typeface="Arial"/>
              </a:rPr>
              <a:t>u</a:t>
            </a:r>
            <a:r>
              <a:rPr sz="2400" spc="-90" dirty="0">
                <a:latin typeface="Arial"/>
                <a:cs typeface="Arial"/>
              </a:rPr>
              <a:t> </a:t>
            </a:r>
            <a:r>
              <a:rPr sz="2400" spc="-240" dirty="0">
                <a:latin typeface="Arial"/>
                <a:cs typeface="Arial"/>
              </a:rPr>
              <a:t>poc</a:t>
            </a:r>
            <a:r>
              <a:rPr sz="2400" spc="-110" dirty="0">
                <a:latin typeface="Arial"/>
                <a:cs typeface="Arial"/>
              </a:rPr>
              <a:t>i</a:t>
            </a:r>
            <a:r>
              <a:rPr sz="2400" spc="-170" dirty="0">
                <a:latin typeface="Arial"/>
                <a:cs typeface="Arial"/>
              </a:rPr>
              <a:t>ť</a:t>
            </a:r>
            <a:r>
              <a:rPr sz="2400" spc="-254" dirty="0">
                <a:latin typeface="Arial"/>
                <a:cs typeface="Arial"/>
              </a:rPr>
              <a:t>u</a:t>
            </a:r>
            <a:r>
              <a:rPr sz="2400" spc="-105" dirty="0">
                <a:latin typeface="Arial"/>
                <a:cs typeface="Arial"/>
              </a:rPr>
              <a:t>j</a:t>
            </a:r>
            <a:r>
              <a:rPr sz="2400" spc="-245" dirty="0">
                <a:latin typeface="Arial"/>
                <a:cs typeface="Arial"/>
              </a:rPr>
              <a:t>e</a:t>
            </a:r>
            <a:r>
              <a:rPr sz="2400" spc="-80" dirty="0">
                <a:latin typeface="Arial"/>
                <a:cs typeface="Arial"/>
              </a:rPr>
              <a:t> </a:t>
            </a:r>
            <a:r>
              <a:rPr sz="2400" spc="-229" dirty="0">
                <a:latin typeface="Arial"/>
                <a:cs typeface="Arial"/>
              </a:rPr>
              <a:t>person</a:t>
            </a:r>
            <a:r>
              <a:rPr sz="2400" spc="-254" dirty="0">
                <a:latin typeface="Arial"/>
                <a:cs typeface="Arial"/>
              </a:rPr>
              <a:t>á</a:t>
            </a:r>
            <a:r>
              <a:rPr sz="2400" spc="-114" dirty="0">
                <a:latin typeface="Arial"/>
                <a:cs typeface="Arial"/>
              </a:rPr>
              <a:t>l.</a:t>
            </a:r>
            <a:endParaRPr sz="2400">
              <a:latin typeface="Arial"/>
              <a:cs typeface="Arial"/>
            </a:endParaRPr>
          </a:p>
          <a:p>
            <a:pPr marL="355600" marR="88265" indent="-343535">
              <a:lnSpc>
                <a:spcPct val="89900"/>
              </a:lnSpc>
              <a:spcBef>
                <a:spcPts val="580"/>
              </a:spcBef>
            </a:pPr>
            <a:r>
              <a:rPr sz="2400" b="1" spc="-185" dirty="0">
                <a:latin typeface="Arial"/>
                <a:cs typeface="Arial"/>
              </a:rPr>
              <a:t>Kl. </a:t>
            </a:r>
            <a:r>
              <a:rPr sz="2400" b="1" spc="-220" dirty="0">
                <a:latin typeface="Arial"/>
                <a:cs typeface="Arial"/>
              </a:rPr>
              <a:t>prožívá </a:t>
            </a:r>
            <a:r>
              <a:rPr sz="2400" b="1" spc="-215" dirty="0">
                <a:latin typeface="Arial"/>
                <a:cs typeface="Arial"/>
              </a:rPr>
              <a:t>negativní </a:t>
            </a:r>
            <a:r>
              <a:rPr sz="2400" b="1" spc="-280" dirty="0">
                <a:latin typeface="Arial"/>
                <a:cs typeface="Arial"/>
              </a:rPr>
              <a:t>emoce</a:t>
            </a:r>
            <a:r>
              <a:rPr sz="2400" b="1" spc="-275" dirty="0">
                <a:latin typeface="Arial"/>
                <a:cs typeface="Arial"/>
              </a:rPr>
              <a:t> </a:t>
            </a:r>
            <a:r>
              <a:rPr sz="2400" spc="-245" dirty="0">
                <a:latin typeface="Arial"/>
                <a:cs typeface="Arial"/>
              </a:rPr>
              <a:t>–</a:t>
            </a:r>
            <a:r>
              <a:rPr sz="2400" spc="-240" dirty="0">
                <a:latin typeface="Arial"/>
                <a:cs typeface="Arial"/>
              </a:rPr>
              <a:t> </a:t>
            </a:r>
            <a:r>
              <a:rPr sz="2400" b="1" spc="-229" dirty="0">
                <a:latin typeface="Arial"/>
                <a:cs typeface="Arial"/>
              </a:rPr>
              <a:t>personál</a:t>
            </a:r>
            <a:r>
              <a:rPr sz="2400" b="1" spc="-225" dirty="0">
                <a:latin typeface="Arial"/>
                <a:cs typeface="Arial"/>
              </a:rPr>
              <a:t> </a:t>
            </a:r>
            <a:r>
              <a:rPr sz="2400" b="1" spc="-190" dirty="0">
                <a:latin typeface="Arial"/>
                <a:cs typeface="Arial"/>
              </a:rPr>
              <a:t>volí </a:t>
            </a:r>
            <a:r>
              <a:rPr sz="2400" b="1" spc="-200" dirty="0">
                <a:latin typeface="Arial"/>
                <a:cs typeface="Arial"/>
              </a:rPr>
              <a:t>určité strategie</a:t>
            </a:r>
            <a:r>
              <a:rPr sz="2400" spc="-200" dirty="0">
                <a:latin typeface="Arial"/>
                <a:cs typeface="Arial"/>
              </a:rPr>
              <a:t>, </a:t>
            </a:r>
            <a:r>
              <a:rPr sz="2400" spc="-195" dirty="0">
                <a:latin typeface="Arial"/>
                <a:cs typeface="Arial"/>
              </a:rPr>
              <a:t>které </a:t>
            </a:r>
            <a:r>
              <a:rPr sz="2400" spc="-190" dirty="0">
                <a:latin typeface="Arial"/>
                <a:cs typeface="Arial"/>
              </a:rPr>
              <a:t> </a:t>
            </a:r>
            <a:r>
              <a:rPr sz="2400" spc="-270" dirty="0">
                <a:latin typeface="Arial"/>
                <a:cs typeface="Arial"/>
              </a:rPr>
              <a:t>mohou</a:t>
            </a:r>
            <a:r>
              <a:rPr sz="2400" spc="-265" dirty="0">
                <a:latin typeface="Arial"/>
                <a:cs typeface="Arial"/>
              </a:rPr>
              <a:t> </a:t>
            </a:r>
            <a:r>
              <a:rPr sz="2400" spc="-185" dirty="0">
                <a:latin typeface="Arial"/>
                <a:cs typeface="Arial"/>
              </a:rPr>
              <a:t>zvýšit </a:t>
            </a:r>
            <a:r>
              <a:rPr sz="2400" spc="-229" dirty="0">
                <a:latin typeface="Arial"/>
                <a:cs typeface="Arial"/>
              </a:rPr>
              <a:t>pravděpodobnost</a:t>
            </a:r>
            <a:r>
              <a:rPr sz="2400" spc="-225" dirty="0">
                <a:latin typeface="Arial"/>
                <a:cs typeface="Arial"/>
              </a:rPr>
              <a:t> </a:t>
            </a:r>
            <a:r>
              <a:rPr sz="2400" b="1" spc="-215" dirty="0">
                <a:latin typeface="Arial"/>
                <a:cs typeface="Arial"/>
              </a:rPr>
              <a:t>zvládnutí </a:t>
            </a:r>
            <a:r>
              <a:rPr sz="2400" spc="-204" dirty="0">
                <a:latin typeface="Arial"/>
                <a:cs typeface="Arial"/>
              </a:rPr>
              <a:t>celé </a:t>
            </a:r>
            <a:r>
              <a:rPr sz="2400" b="1" spc="-215" dirty="0">
                <a:latin typeface="Arial"/>
                <a:cs typeface="Arial"/>
              </a:rPr>
              <a:t>situace </a:t>
            </a:r>
            <a:r>
              <a:rPr sz="2400" spc="-240" dirty="0">
                <a:latin typeface="Arial"/>
                <a:cs typeface="Arial"/>
              </a:rPr>
              <a:t>bez</a:t>
            </a:r>
            <a:r>
              <a:rPr sz="2400" spc="-235" dirty="0">
                <a:latin typeface="Arial"/>
                <a:cs typeface="Arial"/>
              </a:rPr>
              <a:t> </a:t>
            </a:r>
            <a:r>
              <a:rPr sz="2400" spc="-200" dirty="0">
                <a:latin typeface="Arial"/>
                <a:cs typeface="Arial"/>
              </a:rPr>
              <a:t>toho, </a:t>
            </a:r>
            <a:r>
              <a:rPr sz="2400" spc="-235" dirty="0">
                <a:latin typeface="Arial"/>
                <a:cs typeface="Arial"/>
              </a:rPr>
              <a:t>že </a:t>
            </a:r>
            <a:r>
              <a:rPr sz="2400" spc="-655" dirty="0">
                <a:latin typeface="Arial"/>
                <a:cs typeface="Arial"/>
              </a:rPr>
              <a:t> </a:t>
            </a:r>
            <a:r>
              <a:rPr sz="2400" spc="-229" dirty="0">
                <a:latin typeface="Arial"/>
                <a:cs typeface="Arial"/>
              </a:rPr>
              <a:t>by</a:t>
            </a:r>
            <a:r>
              <a:rPr sz="2400" spc="-110" dirty="0">
                <a:latin typeface="Arial"/>
                <a:cs typeface="Arial"/>
              </a:rPr>
              <a:t> </a:t>
            </a:r>
            <a:r>
              <a:rPr sz="2400" spc="-229" dirty="0">
                <a:latin typeface="Arial"/>
                <a:cs typeface="Arial"/>
              </a:rPr>
              <a:t>se</a:t>
            </a:r>
            <a:r>
              <a:rPr sz="2400" spc="-110" dirty="0">
                <a:latin typeface="Arial"/>
                <a:cs typeface="Arial"/>
              </a:rPr>
              <a:t> </a:t>
            </a:r>
            <a:r>
              <a:rPr sz="2400" spc="-150" dirty="0">
                <a:latin typeface="Arial"/>
                <a:cs typeface="Arial"/>
              </a:rPr>
              <a:t>kl.</a:t>
            </a:r>
            <a:r>
              <a:rPr sz="2400" spc="-110" dirty="0">
                <a:latin typeface="Arial"/>
                <a:cs typeface="Arial"/>
              </a:rPr>
              <a:t> </a:t>
            </a:r>
            <a:r>
              <a:rPr sz="2400" b="1" spc="-220" dirty="0">
                <a:latin typeface="Arial"/>
                <a:cs typeface="Arial"/>
              </a:rPr>
              <a:t>začal</a:t>
            </a:r>
            <a:r>
              <a:rPr sz="2400" b="1" spc="-90" dirty="0">
                <a:latin typeface="Arial"/>
                <a:cs typeface="Arial"/>
              </a:rPr>
              <a:t> </a:t>
            </a:r>
            <a:r>
              <a:rPr sz="2400" b="1" spc="-240" dirty="0">
                <a:latin typeface="Arial"/>
                <a:cs typeface="Arial"/>
              </a:rPr>
              <a:t>chovat</a:t>
            </a:r>
            <a:r>
              <a:rPr sz="2400" b="1" spc="-105" dirty="0">
                <a:latin typeface="Arial"/>
                <a:cs typeface="Arial"/>
              </a:rPr>
              <a:t> </a:t>
            </a:r>
            <a:r>
              <a:rPr sz="2400" b="1" spc="-220" dirty="0">
                <a:latin typeface="Arial"/>
                <a:cs typeface="Arial"/>
              </a:rPr>
              <a:t>agresivně</a:t>
            </a:r>
            <a:r>
              <a:rPr sz="2400" spc="-220" dirty="0">
                <a:latin typeface="Arial"/>
                <a:cs typeface="Arial"/>
              </a:rPr>
              <a:t>.</a:t>
            </a:r>
            <a:r>
              <a:rPr sz="2400" spc="-110" dirty="0">
                <a:latin typeface="Arial"/>
                <a:cs typeface="Arial"/>
              </a:rPr>
              <a:t> </a:t>
            </a:r>
            <a:r>
              <a:rPr sz="2400" spc="-240" dirty="0">
                <a:latin typeface="Arial"/>
                <a:cs typeface="Arial"/>
              </a:rPr>
              <a:t>Tyto</a:t>
            </a:r>
            <a:r>
              <a:rPr sz="2400" spc="-114" dirty="0">
                <a:latin typeface="Arial"/>
                <a:cs typeface="Arial"/>
              </a:rPr>
              <a:t> </a:t>
            </a:r>
            <a:r>
              <a:rPr sz="2400" spc="-185" dirty="0">
                <a:latin typeface="Arial"/>
                <a:cs typeface="Arial"/>
              </a:rPr>
              <a:t>strategie</a:t>
            </a:r>
            <a:r>
              <a:rPr sz="2400" spc="-90" dirty="0">
                <a:latin typeface="Arial"/>
                <a:cs typeface="Arial"/>
              </a:rPr>
              <a:t> </a:t>
            </a:r>
            <a:r>
              <a:rPr sz="2400" spc="-220" dirty="0">
                <a:latin typeface="Arial"/>
                <a:cs typeface="Arial"/>
              </a:rPr>
              <a:t>používá</a:t>
            </a:r>
            <a:r>
              <a:rPr sz="2400" spc="-70" dirty="0">
                <a:latin typeface="Arial"/>
                <a:cs typeface="Arial"/>
              </a:rPr>
              <a:t> </a:t>
            </a:r>
            <a:r>
              <a:rPr sz="2400" spc="-215" dirty="0">
                <a:latin typeface="Arial"/>
                <a:cs typeface="Arial"/>
              </a:rPr>
              <a:t>personál</a:t>
            </a:r>
            <a:r>
              <a:rPr sz="2400" spc="-80" dirty="0">
                <a:latin typeface="Arial"/>
                <a:cs typeface="Arial"/>
              </a:rPr>
              <a:t> </a:t>
            </a:r>
            <a:r>
              <a:rPr sz="2400" spc="-215" dirty="0">
                <a:latin typeface="Arial"/>
                <a:cs typeface="Arial"/>
              </a:rPr>
              <a:t>s </a:t>
            </a:r>
            <a:r>
              <a:rPr sz="2400" spc="-655" dirty="0">
                <a:latin typeface="Arial"/>
                <a:cs typeface="Arial"/>
              </a:rPr>
              <a:t> </a:t>
            </a:r>
            <a:r>
              <a:rPr sz="2400" spc="-240" dirty="0">
                <a:latin typeface="Arial"/>
                <a:cs typeface="Arial"/>
              </a:rPr>
              <a:t>rozm</a:t>
            </a:r>
            <a:r>
              <a:rPr sz="2400" spc="-200" dirty="0">
                <a:latin typeface="Arial"/>
                <a:cs typeface="Arial"/>
              </a:rPr>
              <a:t>ysle</a:t>
            </a:r>
            <a:r>
              <a:rPr sz="2400" spc="-360" dirty="0">
                <a:latin typeface="Arial"/>
                <a:cs typeface="Arial"/>
              </a:rPr>
              <a:t>m</a:t>
            </a:r>
            <a:r>
              <a:rPr sz="2400" spc="-110" dirty="0">
                <a:latin typeface="Arial"/>
                <a:cs typeface="Arial"/>
              </a:rPr>
              <a:t> </a:t>
            </a:r>
            <a:r>
              <a:rPr sz="2400" spc="-245" dirty="0">
                <a:latin typeface="Arial"/>
                <a:cs typeface="Arial"/>
              </a:rPr>
              <a:t>a</a:t>
            </a:r>
            <a:r>
              <a:rPr sz="2400" spc="-120" dirty="0">
                <a:latin typeface="Arial"/>
                <a:cs typeface="Arial"/>
              </a:rPr>
              <a:t> </a:t>
            </a:r>
            <a:r>
              <a:rPr sz="2400" spc="-240" dirty="0">
                <a:latin typeface="Arial"/>
                <a:cs typeface="Arial"/>
              </a:rPr>
              <a:t>pouz</a:t>
            </a:r>
            <a:r>
              <a:rPr sz="2400" spc="-245" dirty="0">
                <a:latin typeface="Arial"/>
                <a:cs typeface="Arial"/>
              </a:rPr>
              <a:t>e</a:t>
            </a:r>
            <a:r>
              <a:rPr sz="2400" spc="-90" dirty="0">
                <a:latin typeface="Arial"/>
                <a:cs typeface="Arial"/>
              </a:rPr>
              <a:t> </a:t>
            </a:r>
            <a:r>
              <a:rPr sz="2400" spc="-215" dirty="0">
                <a:latin typeface="Arial"/>
                <a:cs typeface="Arial"/>
              </a:rPr>
              <a:t>tehd</a:t>
            </a:r>
            <a:r>
              <a:rPr sz="2400" spc="-220" dirty="0">
                <a:latin typeface="Arial"/>
                <a:cs typeface="Arial"/>
              </a:rPr>
              <a:t>y</a:t>
            </a:r>
            <a:r>
              <a:rPr sz="2400" spc="-100" dirty="0">
                <a:latin typeface="Arial"/>
                <a:cs typeface="Arial"/>
              </a:rPr>
              <a:t> </a:t>
            </a:r>
            <a:r>
              <a:rPr sz="2400" spc="-235" dirty="0">
                <a:latin typeface="Arial"/>
                <a:cs typeface="Arial"/>
              </a:rPr>
              <a:t>kd</a:t>
            </a:r>
            <a:r>
              <a:rPr sz="2400" spc="-220" dirty="0">
                <a:latin typeface="Arial"/>
                <a:cs typeface="Arial"/>
              </a:rPr>
              <a:t>y</a:t>
            </a:r>
            <a:r>
              <a:rPr sz="2400" spc="-110" dirty="0">
                <a:latin typeface="Arial"/>
                <a:cs typeface="Arial"/>
              </a:rPr>
              <a:t> </a:t>
            </a:r>
            <a:r>
              <a:rPr sz="2400" spc="-365" dirty="0">
                <a:latin typeface="Arial"/>
                <a:cs typeface="Arial"/>
              </a:rPr>
              <a:t>m</a:t>
            </a:r>
            <a:r>
              <a:rPr sz="2400" spc="-245" dirty="0">
                <a:latin typeface="Arial"/>
                <a:cs typeface="Arial"/>
              </a:rPr>
              <a:t>u</a:t>
            </a:r>
            <a:r>
              <a:rPr sz="2400" spc="-125" dirty="0">
                <a:latin typeface="Arial"/>
                <a:cs typeface="Arial"/>
              </a:rPr>
              <a:t> </a:t>
            </a:r>
            <a:r>
              <a:rPr sz="2400" spc="-165" dirty="0">
                <a:latin typeface="Arial"/>
                <a:cs typeface="Arial"/>
              </a:rPr>
              <a:t>kl</a:t>
            </a:r>
            <a:r>
              <a:rPr sz="2400" spc="-120" dirty="0">
                <a:latin typeface="Arial"/>
                <a:cs typeface="Arial"/>
              </a:rPr>
              <a:t>.</a:t>
            </a:r>
            <a:r>
              <a:rPr sz="2400" spc="-114" dirty="0">
                <a:latin typeface="Arial"/>
                <a:cs typeface="Arial"/>
              </a:rPr>
              <a:t> </a:t>
            </a:r>
            <a:r>
              <a:rPr sz="2400" spc="-250" dirty="0">
                <a:latin typeface="Arial"/>
                <a:cs typeface="Arial"/>
              </a:rPr>
              <a:t>d</a:t>
            </a:r>
            <a:r>
              <a:rPr sz="2400" spc="-245" dirty="0">
                <a:latin typeface="Arial"/>
                <a:cs typeface="Arial"/>
              </a:rPr>
              <a:t>á</a:t>
            </a:r>
            <a:r>
              <a:rPr sz="2400" spc="-114" dirty="0">
                <a:latin typeface="Arial"/>
                <a:cs typeface="Arial"/>
              </a:rPr>
              <a:t> </a:t>
            </a:r>
            <a:r>
              <a:rPr sz="2400" spc="-235" dirty="0">
                <a:latin typeface="Arial"/>
                <a:cs typeface="Arial"/>
              </a:rPr>
              <a:t>ča</a:t>
            </a:r>
            <a:r>
              <a:rPr sz="2400" spc="-220" dirty="0">
                <a:latin typeface="Arial"/>
                <a:cs typeface="Arial"/>
              </a:rPr>
              <a:t>s</a:t>
            </a:r>
            <a:r>
              <a:rPr sz="2400" spc="-100" dirty="0">
                <a:latin typeface="Arial"/>
                <a:cs typeface="Arial"/>
              </a:rPr>
              <a:t> </a:t>
            </a:r>
            <a:r>
              <a:rPr sz="2400" spc="-250" dirty="0">
                <a:latin typeface="Arial"/>
                <a:cs typeface="Arial"/>
              </a:rPr>
              <a:t>n</a:t>
            </a:r>
            <a:r>
              <a:rPr sz="2400" spc="-245" dirty="0">
                <a:latin typeface="Arial"/>
                <a:cs typeface="Arial"/>
              </a:rPr>
              <a:t>a</a:t>
            </a:r>
            <a:r>
              <a:rPr sz="2400" spc="-114" dirty="0">
                <a:latin typeface="Arial"/>
                <a:cs typeface="Arial"/>
              </a:rPr>
              <a:t> </a:t>
            </a:r>
            <a:r>
              <a:rPr sz="2400" spc="-105" dirty="0">
                <a:latin typeface="Arial"/>
                <a:cs typeface="Arial"/>
              </a:rPr>
              <a:t>j</a:t>
            </a:r>
            <a:r>
              <a:rPr sz="2400" spc="-254" dirty="0">
                <a:latin typeface="Arial"/>
                <a:cs typeface="Arial"/>
              </a:rPr>
              <a:t>e</a:t>
            </a:r>
            <a:r>
              <a:rPr sz="2400" spc="-105" dirty="0">
                <a:latin typeface="Arial"/>
                <a:cs typeface="Arial"/>
              </a:rPr>
              <a:t>j</a:t>
            </a:r>
            <a:r>
              <a:rPr sz="2400" spc="-110" dirty="0">
                <a:latin typeface="Arial"/>
                <a:cs typeface="Arial"/>
              </a:rPr>
              <a:t>i</a:t>
            </a:r>
            <a:r>
              <a:rPr sz="2400" spc="-225" dirty="0">
                <a:latin typeface="Arial"/>
                <a:cs typeface="Arial"/>
              </a:rPr>
              <a:t>c</a:t>
            </a:r>
            <a:r>
              <a:rPr sz="2400" spc="-240" dirty="0">
                <a:latin typeface="Arial"/>
                <a:cs typeface="Arial"/>
              </a:rPr>
              <a:t>h</a:t>
            </a:r>
            <a:r>
              <a:rPr sz="2400" spc="-85" dirty="0">
                <a:latin typeface="Arial"/>
                <a:cs typeface="Arial"/>
              </a:rPr>
              <a:t> </a:t>
            </a:r>
            <a:r>
              <a:rPr sz="2400" spc="-250" dirty="0">
                <a:latin typeface="Arial"/>
                <a:cs typeface="Arial"/>
              </a:rPr>
              <a:t>po</a:t>
            </a:r>
            <a:r>
              <a:rPr sz="2400" spc="-254" dirty="0">
                <a:latin typeface="Arial"/>
                <a:cs typeface="Arial"/>
              </a:rPr>
              <a:t>u</a:t>
            </a:r>
            <a:r>
              <a:rPr sz="2400" spc="-140" dirty="0">
                <a:latin typeface="Arial"/>
                <a:cs typeface="Arial"/>
              </a:rPr>
              <a:t>žití.</a:t>
            </a:r>
            <a:endParaRPr sz="2400">
              <a:latin typeface="Arial"/>
              <a:cs typeface="Arial"/>
            </a:endParaRPr>
          </a:p>
          <a:p>
            <a:pPr marL="355600" marR="692150" indent="-343535">
              <a:lnSpc>
                <a:spcPts val="2590"/>
              </a:lnSpc>
              <a:spcBef>
                <a:spcPts val="615"/>
              </a:spcBef>
            </a:pPr>
            <a:r>
              <a:rPr sz="2400" spc="-250" dirty="0">
                <a:latin typeface="Arial"/>
                <a:cs typeface="Arial"/>
              </a:rPr>
              <a:t>Pokud</a:t>
            </a:r>
            <a:r>
              <a:rPr sz="2400" spc="-95" dirty="0">
                <a:latin typeface="Arial"/>
                <a:cs typeface="Arial"/>
              </a:rPr>
              <a:t> </a:t>
            </a:r>
            <a:r>
              <a:rPr sz="2400" spc="-170" dirty="0">
                <a:latin typeface="Arial"/>
                <a:cs typeface="Arial"/>
              </a:rPr>
              <a:t>rozčilující</a:t>
            </a:r>
            <a:r>
              <a:rPr sz="2400" spc="-65" dirty="0">
                <a:latin typeface="Arial"/>
                <a:cs typeface="Arial"/>
              </a:rPr>
              <a:t> </a:t>
            </a:r>
            <a:r>
              <a:rPr sz="2400" spc="-210" dirty="0">
                <a:latin typeface="Arial"/>
                <a:cs typeface="Arial"/>
              </a:rPr>
              <a:t>fáze</a:t>
            </a:r>
            <a:r>
              <a:rPr sz="2400" spc="-100" dirty="0">
                <a:latin typeface="Arial"/>
                <a:cs typeface="Arial"/>
              </a:rPr>
              <a:t> </a:t>
            </a:r>
            <a:r>
              <a:rPr sz="2400" spc="-185" dirty="0">
                <a:latin typeface="Arial"/>
                <a:cs typeface="Arial"/>
              </a:rPr>
              <a:t>trvá</a:t>
            </a:r>
            <a:r>
              <a:rPr sz="2400" spc="-120" dirty="0">
                <a:latin typeface="Arial"/>
                <a:cs typeface="Arial"/>
              </a:rPr>
              <a:t> </a:t>
            </a:r>
            <a:r>
              <a:rPr sz="2400" spc="-170" dirty="0">
                <a:latin typeface="Arial"/>
                <a:cs typeface="Arial"/>
              </a:rPr>
              <a:t>čtvrt</a:t>
            </a:r>
            <a:r>
              <a:rPr sz="2400" spc="-105" dirty="0">
                <a:latin typeface="Arial"/>
                <a:cs typeface="Arial"/>
              </a:rPr>
              <a:t> </a:t>
            </a:r>
            <a:r>
              <a:rPr sz="2400" spc="-220" dirty="0">
                <a:latin typeface="Arial"/>
                <a:cs typeface="Arial"/>
              </a:rPr>
              <a:t>hodiny</a:t>
            </a:r>
            <a:r>
              <a:rPr sz="2400" spc="-75" dirty="0">
                <a:latin typeface="Arial"/>
                <a:cs typeface="Arial"/>
              </a:rPr>
              <a:t> </a:t>
            </a:r>
            <a:r>
              <a:rPr sz="2400" spc="-245" dirty="0">
                <a:latin typeface="Arial"/>
                <a:cs typeface="Arial"/>
              </a:rPr>
              <a:t>a</a:t>
            </a:r>
            <a:r>
              <a:rPr sz="2400" spc="-105" dirty="0">
                <a:latin typeface="Arial"/>
                <a:cs typeface="Arial"/>
              </a:rPr>
              <a:t> </a:t>
            </a:r>
            <a:r>
              <a:rPr sz="2400" spc="-185" dirty="0">
                <a:latin typeface="Arial"/>
                <a:cs typeface="Arial"/>
              </a:rPr>
              <a:t>intenzita</a:t>
            </a:r>
            <a:r>
              <a:rPr sz="2400" spc="-75" dirty="0">
                <a:latin typeface="Arial"/>
                <a:cs typeface="Arial"/>
              </a:rPr>
              <a:t> </a:t>
            </a:r>
            <a:r>
              <a:rPr sz="2400" spc="-185" dirty="0">
                <a:latin typeface="Arial"/>
                <a:cs typeface="Arial"/>
              </a:rPr>
              <a:t>rozčilení</a:t>
            </a:r>
            <a:r>
              <a:rPr sz="2400" spc="-75" dirty="0">
                <a:latin typeface="Arial"/>
                <a:cs typeface="Arial"/>
              </a:rPr>
              <a:t> </a:t>
            </a:r>
            <a:r>
              <a:rPr sz="2400" spc="-204" dirty="0">
                <a:latin typeface="Arial"/>
                <a:cs typeface="Arial"/>
              </a:rPr>
              <a:t>plynule </a:t>
            </a:r>
            <a:r>
              <a:rPr sz="2400" spc="-650" dirty="0">
                <a:latin typeface="Arial"/>
                <a:cs typeface="Arial"/>
              </a:rPr>
              <a:t> </a:t>
            </a:r>
            <a:r>
              <a:rPr sz="2400" spc="-210" dirty="0">
                <a:latin typeface="Arial"/>
                <a:cs typeface="Arial"/>
              </a:rPr>
              <a:t>stoupá, </a:t>
            </a:r>
            <a:r>
              <a:rPr sz="2400" spc="-305" dirty="0">
                <a:latin typeface="Arial"/>
                <a:cs typeface="Arial"/>
              </a:rPr>
              <a:t>máme</a:t>
            </a:r>
            <a:r>
              <a:rPr sz="2400" spc="-300" dirty="0">
                <a:latin typeface="Arial"/>
                <a:cs typeface="Arial"/>
              </a:rPr>
              <a:t> </a:t>
            </a:r>
            <a:r>
              <a:rPr sz="2400" spc="-210" dirty="0">
                <a:latin typeface="Arial"/>
                <a:cs typeface="Arial"/>
              </a:rPr>
              <a:t>dostatek </a:t>
            </a:r>
            <a:r>
              <a:rPr sz="2400" spc="-215" dirty="0">
                <a:latin typeface="Arial"/>
                <a:cs typeface="Arial"/>
              </a:rPr>
              <a:t>času, </a:t>
            </a:r>
            <a:r>
              <a:rPr sz="2400" spc="-260" dirty="0">
                <a:latin typeface="Arial"/>
                <a:cs typeface="Arial"/>
              </a:rPr>
              <a:t>abychom</a:t>
            </a:r>
            <a:r>
              <a:rPr sz="2400" spc="-254" dirty="0">
                <a:latin typeface="Arial"/>
                <a:cs typeface="Arial"/>
              </a:rPr>
              <a:t> </a:t>
            </a:r>
            <a:r>
              <a:rPr sz="2400" spc="-235" dirty="0">
                <a:latin typeface="Arial"/>
                <a:cs typeface="Arial"/>
              </a:rPr>
              <a:t>se</a:t>
            </a:r>
            <a:r>
              <a:rPr sz="2400" spc="-229" dirty="0">
                <a:latin typeface="Arial"/>
                <a:cs typeface="Arial"/>
              </a:rPr>
              <a:t> </a:t>
            </a:r>
            <a:r>
              <a:rPr sz="2400" spc="-245" dirty="0">
                <a:latin typeface="Arial"/>
                <a:cs typeface="Arial"/>
              </a:rPr>
              <a:t>o</a:t>
            </a:r>
            <a:r>
              <a:rPr sz="2400" spc="-240" dirty="0">
                <a:latin typeface="Arial"/>
                <a:cs typeface="Arial"/>
              </a:rPr>
              <a:t> </a:t>
            </a:r>
            <a:r>
              <a:rPr sz="2400" spc="-225" dirty="0">
                <a:latin typeface="Arial"/>
                <a:cs typeface="Arial"/>
              </a:rPr>
              <a:t>nějakou</a:t>
            </a:r>
            <a:r>
              <a:rPr sz="2400" spc="-220" dirty="0">
                <a:latin typeface="Arial"/>
                <a:cs typeface="Arial"/>
              </a:rPr>
              <a:t> </a:t>
            </a:r>
            <a:r>
              <a:rPr sz="2400" spc="-175" dirty="0">
                <a:latin typeface="Arial"/>
                <a:cs typeface="Arial"/>
              </a:rPr>
              <a:t>strategii </a:t>
            </a:r>
            <a:r>
              <a:rPr sz="2400" spc="-655" dirty="0">
                <a:latin typeface="Arial"/>
                <a:cs typeface="Arial"/>
              </a:rPr>
              <a:t> </a:t>
            </a:r>
            <a:r>
              <a:rPr sz="2400" spc="-180" dirty="0">
                <a:latin typeface="Arial"/>
                <a:cs typeface="Arial"/>
              </a:rPr>
              <a:t>pokusili,</a:t>
            </a:r>
            <a:endParaRPr sz="2400">
              <a:latin typeface="Arial"/>
              <a:cs typeface="Arial"/>
            </a:endParaRPr>
          </a:p>
        </p:txBody>
      </p:sp>
      <p:sp>
        <p:nvSpPr>
          <p:cNvPr id="3" name="object 3"/>
          <p:cNvSpPr txBox="1">
            <a:spLocks noGrp="1"/>
          </p:cNvSpPr>
          <p:nvPr>
            <p:ph type="title"/>
          </p:nvPr>
        </p:nvSpPr>
        <p:spPr>
          <a:xfrm>
            <a:off x="2229714" y="564008"/>
            <a:ext cx="7731759" cy="513715"/>
          </a:xfrm>
          <a:prstGeom prst="rect">
            <a:avLst/>
          </a:prstGeom>
        </p:spPr>
        <p:txBody>
          <a:bodyPr vert="horz" wrap="square" lIns="0" tIns="13335" rIns="0" bIns="0" rtlCol="0" anchor="ctr">
            <a:spAutoFit/>
          </a:bodyPr>
          <a:lstStyle/>
          <a:p>
            <a:pPr marL="12700">
              <a:lnSpc>
                <a:spcPct val="100000"/>
              </a:lnSpc>
              <a:spcBef>
                <a:spcPts val="105"/>
              </a:spcBef>
            </a:pPr>
            <a:r>
              <a:rPr sz="3200" spc="-15" dirty="0">
                <a:solidFill>
                  <a:srgbClr val="006FC0"/>
                </a:solidFill>
                <a:latin typeface="Calibri"/>
                <a:cs typeface="Calibri"/>
              </a:rPr>
              <a:t>Podrobně</a:t>
            </a:r>
            <a:r>
              <a:rPr sz="3200" spc="-30" dirty="0">
                <a:solidFill>
                  <a:srgbClr val="006FC0"/>
                </a:solidFill>
                <a:latin typeface="Calibri"/>
                <a:cs typeface="Calibri"/>
              </a:rPr>
              <a:t> </a:t>
            </a:r>
            <a:r>
              <a:rPr sz="3200" dirty="0">
                <a:solidFill>
                  <a:srgbClr val="006FC0"/>
                </a:solidFill>
                <a:latin typeface="Calibri"/>
                <a:cs typeface="Calibri"/>
              </a:rPr>
              <a:t>-</a:t>
            </a:r>
            <a:r>
              <a:rPr sz="3200" spc="-10" dirty="0">
                <a:solidFill>
                  <a:srgbClr val="006FC0"/>
                </a:solidFill>
                <a:latin typeface="Calibri"/>
                <a:cs typeface="Calibri"/>
              </a:rPr>
              <a:t> možnosti</a:t>
            </a:r>
            <a:r>
              <a:rPr sz="3200" spc="-5" dirty="0">
                <a:solidFill>
                  <a:srgbClr val="006FC0"/>
                </a:solidFill>
                <a:latin typeface="Calibri"/>
                <a:cs typeface="Calibri"/>
              </a:rPr>
              <a:t> </a:t>
            </a:r>
            <a:r>
              <a:rPr sz="3200" spc="-10" dirty="0">
                <a:solidFill>
                  <a:srgbClr val="006FC0"/>
                </a:solidFill>
                <a:latin typeface="Calibri"/>
                <a:cs typeface="Calibri"/>
              </a:rPr>
              <a:t>personálu</a:t>
            </a:r>
            <a:r>
              <a:rPr sz="3200" dirty="0">
                <a:solidFill>
                  <a:srgbClr val="006FC0"/>
                </a:solidFill>
                <a:latin typeface="Calibri"/>
                <a:cs typeface="Calibri"/>
              </a:rPr>
              <a:t> v</a:t>
            </a:r>
            <a:r>
              <a:rPr sz="3200" spc="-10" dirty="0">
                <a:solidFill>
                  <a:srgbClr val="006FC0"/>
                </a:solidFill>
                <a:latin typeface="Calibri"/>
                <a:cs typeface="Calibri"/>
              </a:rPr>
              <a:t> </a:t>
            </a:r>
            <a:r>
              <a:rPr sz="3200" spc="-20" dirty="0">
                <a:solidFill>
                  <a:srgbClr val="006FC0"/>
                </a:solidFill>
                <a:latin typeface="Calibri"/>
                <a:cs typeface="Calibri"/>
              </a:rPr>
              <a:t>rozčilující</a:t>
            </a:r>
            <a:r>
              <a:rPr sz="3200" spc="-15" dirty="0">
                <a:solidFill>
                  <a:srgbClr val="006FC0"/>
                </a:solidFill>
                <a:latin typeface="Calibri"/>
                <a:cs typeface="Calibri"/>
              </a:rPr>
              <a:t> fázi</a:t>
            </a:r>
            <a:endParaRPr sz="3200">
              <a:latin typeface="Calibri"/>
              <a:cs typeface="Calibri"/>
            </a:endParaRPr>
          </a:p>
        </p:txBody>
      </p:sp>
    </p:spTree>
    <p:extLst>
      <p:ext uri="{BB962C8B-B14F-4D97-AF65-F5344CB8AC3E}">
        <p14:creationId xmlns:p14="http://schemas.microsoft.com/office/powerpoint/2010/main" val="3431561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Podmínky insolvence</a:t>
            </a:r>
            <a:endParaRPr lang="cs-CZ" dirty="0"/>
          </a:p>
        </p:txBody>
      </p:sp>
      <p:sp>
        <p:nvSpPr>
          <p:cNvPr id="3" name="Zástupný symbol pro obsah 2"/>
          <p:cNvSpPr>
            <a:spLocks noGrp="1"/>
          </p:cNvSpPr>
          <p:nvPr>
            <p:ph idx="1"/>
          </p:nvPr>
        </p:nvSpPr>
        <p:spPr/>
        <p:txBody>
          <a:bodyPr>
            <a:normAutofit/>
          </a:bodyPr>
          <a:lstStyle/>
          <a:p>
            <a:pPr lvl="0"/>
            <a:r>
              <a:rPr lang="cs-CZ" dirty="0"/>
              <a:t>Insolvence trvá 5 let, nebo 3 roky se splacením 60% dluhu, nebo 3 roky v případě starobního důchodu, nebo invalidního 2. stupně a výše.</a:t>
            </a:r>
          </a:p>
          <a:p>
            <a:r>
              <a:rPr lang="cs-CZ" dirty="0" smtClean="0"/>
              <a:t>Během </a:t>
            </a:r>
            <a:r>
              <a:rPr lang="cs-CZ" dirty="0"/>
              <a:t>celé lhůty, musí být uhrazeny přednostní pohledávky</a:t>
            </a:r>
            <a:r>
              <a:rPr lang="cs-CZ" dirty="0" smtClean="0"/>
              <a:t>.</a:t>
            </a:r>
          </a:p>
          <a:p>
            <a:pPr lvl="0"/>
            <a:r>
              <a:rPr lang="cs-CZ" dirty="0" smtClean="0"/>
              <a:t>Oddlužení </a:t>
            </a:r>
            <a:r>
              <a:rPr lang="cs-CZ" dirty="0"/>
              <a:t>probíhá vždy plněním splátkového kalendáře se zpeněžením majetkové podstaty, to znamená případným prodejem </a:t>
            </a:r>
            <a:r>
              <a:rPr lang="cs-CZ" dirty="0" smtClean="0"/>
              <a:t>majetku. </a:t>
            </a:r>
            <a:r>
              <a:rPr lang="cs-CZ" dirty="0"/>
              <a:t>Výjimku tvoří ochrana vašeho bydlení. Stručně to značí, že byt, ve kterém pobýváte, je svou velikostí i cenou přiměřený. </a:t>
            </a:r>
          </a:p>
          <a:p>
            <a:pPr lvl="0"/>
            <a:r>
              <a:rPr lang="cs-CZ" dirty="0"/>
              <a:t>Podmínkou jsou pravidelné dostatečné příjmy, nebo platba dárcem (počítá se do příjmů obdarovaného</a:t>
            </a:r>
            <a:r>
              <a:rPr lang="cs-CZ" dirty="0" smtClean="0"/>
              <a:t>).</a:t>
            </a:r>
            <a:endParaRPr lang="cs-CZ" dirty="0"/>
          </a:p>
        </p:txBody>
      </p:sp>
    </p:spTree>
    <p:extLst>
      <p:ext uri="{BB962C8B-B14F-4D97-AF65-F5344CB8AC3E}">
        <p14:creationId xmlns:p14="http://schemas.microsoft.com/office/powerpoint/2010/main" val="4100919169"/>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59941" y="1295781"/>
            <a:ext cx="7917815" cy="3757295"/>
          </a:xfrm>
          <a:prstGeom prst="rect">
            <a:avLst/>
          </a:prstGeom>
        </p:spPr>
        <p:txBody>
          <a:bodyPr vert="horz" wrap="square" lIns="0" tIns="12700" rIns="0" bIns="0" rtlCol="0">
            <a:spAutoFit/>
          </a:bodyPr>
          <a:lstStyle/>
          <a:p>
            <a:pPr marL="355600" marR="5080" indent="-343535">
              <a:spcBef>
                <a:spcPts val="100"/>
              </a:spcBef>
            </a:pPr>
            <a:r>
              <a:rPr sz="2400" spc="-185" dirty="0">
                <a:latin typeface="Arial"/>
                <a:cs typeface="Arial"/>
              </a:rPr>
              <a:t>1.</a:t>
            </a:r>
            <a:r>
              <a:rPr sz="2400" spc="-120" dirty="0">
                <a:latin typeface="Arial"/>
                <a:cs typeface="Arial"/>
              </a:rPr>
              <a:t> </a:t>
            </a:r>
            <a:r>
              <a:rPr sz="2400" spc="-195" dirty="0">
                <a:latin typeface="Arial"/>
                <a:cs typeface="Arial"/>
              </a:rPr>
              <a:t>Strategie</a:t>
            </a:r>
            <a:r>
              <a:rPr sz="2400" spc="-90" dirty="0">
                <a:latin typeface="Arial"/>
                <a:cs typeface="Arial"/>
              </a:rPr>
              <a:t> </a:t>
            </a:r>
            <a:r>
              <a:rPr sz="2400" b="1" spc="-229" dirty="0">
                <a:latin typeface="Arial"/>
                <a:cs typeface="Arial"/>
              </a:rPr>
              <a:t>ignorace</a:t>
            </a:r>
            <a:r>
              <a:rPr sz="2400" b="1" spc="-95" dirty="0">
                <a:latin typeface="Arial"/>
                <a:cs typeface="Arial"/>
              </a:rPr>
              <a:t> </a:t>
            </a:r>
            <a:r>
              <a:rPr sz="2400" spc="-245" dirty="0">
                <a:latin typeface="Arial"/>
                <a:cs typeface="Arial"/>
              </a:rPr>
              <a:t>–</a:t>
            </a:r>
            <a:r>
              <a:rPr sz="2400" spc="-120" dirty="0">
                <a:latin typeface="Arial"/>
                <a:cs typeface="Arial"/>
              </a:rPr>
              <a:t> </a:t>
            </a:r>
            <a:r>
              <a:rPr sz="2400" spc="-175" dirty="0">
                <a:latin typeface="Arial"/>
                <a:cs typeface="Arial"/>
              </a:rPr>
              <a:t>je</a:t>
            </a:r>
            <a:r>
              <a:rPr sz="2400" spc="-114" dirty="0">
                <a:latin typeface="Arial"/>
                <a:cs typeface="Arial"/>
              </a:rPr>
              <a:t> </a:t>
            </a:r>
            <a:r>
              <a:rPr sz="2400" spc="-225" dirty="0">
                <a:latin typeface="Arial"/>
                <a:cs typeface="Arial"/>
              </a:rPr>
              <a:t>dobrá</a:t>
            </a:r>
            <a:r>
              <a:rPr sz="2400" spc="-95" dirty="0">
                <a:latin typeface="Arial"/>
                <a:cs typeface="Arial"/>
              </a:rPr>
              <a:t> </a:t>
            </a:r>
            <a:r>
              <a:rPr sz="2400" spc="-229" dirty="0">
                <a:latin typeface="Arial"/>
                <a:cs typeface="Arial"/>
              </a:rPr>
              <a:t>když</a:t>
            </a:r>
            <a:r>
              <a:rPr sz="2400" spc="-110" dirty="0">
                <a:latin typeface="Arial"/>
                <a:cs typeface="Arial"/>
              </a:rPr>
              <a:t> </a:t>
            </a:r>
            <a:r>
              <a:rPr sz="2400" spc="-175" dirty="0">
                <a:latin typeface="Arial"/>
                <a:cs typeface="Arial"/>
              </a:rPr>
              <a:t>klient</a:t>
            </a:r>
            <a:r>
              <a:rPr sz="2400" spc="-95" dirty="0">
                <a:latin typeface="Arial"/>
                <a:cs typeface="Arial"/>
              </a:rPr>
              <a:t> </a:t>
            </a:r>
            <a:r>
              <a:rPr sz="2400" spc="-210" dirty="0">
                <a:latin typeface="Arial"/>
                <a:cs typeface="Arial"/>
              </a:rPr>
              <a:t>prožívá</a:t>
            </a:r>
            <a:r>
              <a:rPr sz="2400" spc="-75" dirty="0">
                <a:latin typeface="Arial"/>
                <a:cs typeface="Arial"/>
              </a:rPr>
              <a:t> </a:t>
            </a:r>
            <a:r>
              <a:rPr sz="2400" b="1" spc="-225" dirty="0">
                <a:latin typeface="Arial"/>
                <a:cs typeface="Arial"/>
              </a:rPr>
              <a:t>velmi</a:t>
            </a:r>
            <a:r>
              <a:rPr sz="2400" b="1" spc="-100" dirty="0">
                <a:latin typeface="Arial"/>
                <a:cs typeface="Arial"/>
              </a:rPr>
              <a:t> </a:t>
            </a:r>
            <a:r>
              <a:rPr sz="2400" b="1" spc="-229" dirty="0">
                <a:latin typeface="Arial"/>
                <a:cs typeface="Arial"/>
              </a:rPr>
              <a:t>nízkou </a:t>
            </a:r>
            <a:r>
              <a:rPr sz="2400" b="1" spc="-225" dirty="0">
                <a:latin typeface="Arial"/>
                <a:cs typeface="Arial"/>
              </a:rPr>
              <a:t> </a:t>
            </a:r>
            <a:r>
              <a:rPr sz="2400" b="1" spc="-204" dirty="0">
                <a:latin typeface="Arial"/>
                <a:cs typeface="Arial"/>
              </a:rPr>
              <a:t>intenzitu </a:t>
            </a:r>
            <a:r>
              <a:rPr sz="2400" b="1" spc="-250" dirty="0">
                <a:latin typeface="Arial"/>
                <a:cs typeface="Arial"/>
              </a:rPr>
              <a:t>své </a:t>
            </a:r>
            <a:r>
              <a:rPr sz="2400" b="1" spc="-215" dirty="0">
                <a:latin typeface="Arial"/>
                <a:cs typeface="Arial"/>
              </a:rPr>
              <a:t>negativní </a:t>
            </a:r>
            <a:r>
              <a:rPr sz="2400" b="1" spc="-280" dirty="0">
                <a:latin typeface="Arial"/>
                <a:cs typeface="Arial"/>
              </a:rPr>
              <a:t>emoce</a:t>
            </a:r>
            <a:r>
              <a:rPr sz="2400" b="1" spc="-275" dirty="0">
                <a:latin typeface="Arial"/>
                <a:cs typeface="Arial"/>
              </a:rPr>
              <a:t> </a:t>
            </a:r>
            <a:r>
              <a:rPr sz="2400" spc="-250" dirty="0">
                <a:latin typeface="Arial"/>
                <a:cs typeface="Arial"/>
              </a:rPr>
              <a:t>anebo</a:t>
            </a:r>
            <a:r>
              <a:rPr sz="2400" spc="-245" dirty="0">
                <a:latin typeface="Arial"/>
                <a:cs typeface="Arial"/>
              </a:rPr>
              <a:t> </a:t>
            </a:r>
            <a:r>
              <a:rPr sz="2400" spc="-240" dirty="0">
                <a:latin typeface="Arial"/>
                <a:cs typeface="Arial"/>
              </a:rPr>
              <a:t>pokud</a:t>
            </a:r>
            <a:r>
              <a:rPr sz="2400" spc="-235" dirty="0">
                <a:latin typeface="Arial"/>
                <a:cs typeface="Arial"/>
              </a:rPr>
              <a:t> </a:t>
            </a:r>
            <a:r>
              <a:rPr sz="2400" b="1" spc="-210" dirty="0">
                <a:latin typeface="Arial"/>
                <a:cs typeface="Arial"/>
              </a:rPr>
              <a:t>verbalizuje </a:t>
            </a:r>
            <a:r>
              <a:rPr sz="2400" b="1" spc="-250" dirty="0">
                <a:latin typeface="Arial"/>
                <a:cs typeface="Arial"/>
              </a:rPr>
              <a:t>své </a:t>
            </a:r>
            <a:r>
              <a:rPr sz="2400" b="1" spc="-245" dirty="0">
                <a:latin typeface="Arial"/>
                <a:cs typeface="Arial"/>
              </a:rPr>
              <a:t> </a:t>
            </a:r>
            <a:r>
              <a:rPr sz="2400" b="1" spc="-229" dirty="0">
                <a:latin typeface="Arial"/>
                <a:cs typeface="Arial"/>
              </a:rPr>
              <a:t>myšlení</a:t>
            </a:r>
            <a:r>
              <a:rPr sz="2400" b="1" spc="-105" dirty="0">
                <a:latin typeface="Arial"/>
                <a:cs typeface="Arial"/>
              </a:rPr>
              <a:t> </a:t>
            </a:r>
            <a:r>
              <a:rPr sz="2400" spc="-245" dirty="0">
                <a:latin typeface="Arial"/>
                <a:cs typeface="Arial"/>
              </a:rPr>
              <a:t>–</a:t>
            </a:r>
            <a:r>
              <a:rPr sz="2400" spc="-110" dirty="0">
                <a:latin typeface="Arial"/>
                <a:cs typeface="Arial"/>
              </a:rPr>
              <a:t> </a:t>
            </a:r>
            <a:r>
              <a:rPr sz="2400" spc="-180" dirty="0">
                <a:latin typeface="Arial"/>
                <a:cs typeface="Arial"/>
              </a:rPr>
              <a:t>říká</a:t>
            </a:r>
            <a:r>
              <a:rPr sz="2400" spc="-125" dirty="0">
                <a:latin typeface="Arial"/>
                <a:cs typeface="Arial"/>
              </a:rPr>
              <a:t> </a:t>
            </a:r>
            <a:r>
              <a:rPr sz="2400" spc="-204" dirty="0">
                <a:latin typeface="Arial"/>
                <a:cs typeface="Arial"/>
              </a:rPr>
              <a:t>vše,</a:t>
            </a:r>
            <a:r>
              <a:rPr sz="2400" spc="-100" dirty="0">
                <a:latin typeface="Arial"/>
                <a:cs typeface="Arial"/>
              </a:rPr>
              <a:t> </a:t>
            </a:r>
            <a:r>
              <a:rPr sz="2400" spc="-235" dirty="0">
                <a:latin typeface="Arial"/>
                <a:cs typeface="Arial"/>
              </a:rPr>
              <a:t>co</a:t>
            </a:r>
            <a:r>
              <a:rPr sz="2400" spc="-125" dirty="0">
                <a:latin typeface="Arial"/>
                <a:cs typeface="Arial"/>
              </a:rPr>
              <a:t> </a:t>
            </a:r>
            <a:r>
              <a:rPr sz="2400" spc="-235" dirty="0">
                <a:latin typeface="Arial"/>
                <a:cs typeface="Arial"/>
              </a:rPr>
              <a:t>se</a:t>
            </a:r>
            <a:r>
              <a:rPr sz="2400" spc="-110" dirty="0">
                <a:latin typeface="Arial"/>
                <a:cs typeface="Arial"/>
              </a:rPr>
              <a:t> </a:t>
            </a:r>
            <a:r>
              <a:rPr sz="2400" spc="-190" dirty="0">
                <a:latin typeface="Arial"/>
                <a:cs typeface="Arial"/>
              </a:rPr>
              <a:t>jim</a:t>
            </a:r>
            <a:r>
              <a:rPr sz="2400" spc="-114" dirty="0">
                <a:latin typeface="Arial"/>
                <a:cs typeface="Arial"/>
              </a:rPr>
              <a:t> </a:t>
            </a:r>
            <a:r>
              <a:rPr sz="2400" spc="-220" dirty="0">
                <a:latin typeface="Arial"/>
                <a:cs typeface="Arial"/>
              </a:rPr>
              <a:t>honí</a:t>
            </a:r>
            <a:r>
              <a:rPr sz="2400" spc="-85" dirty="0">
                <a:latin typeface="Arial"/>
                <a:cs typeface="Arial"/>
              </a:rPr>
              <a:t> </a:t>
            </a:r>
            <a:r>
              <a:rPr sz="2400" spc="-204" dirty="0">
                <a:latin typeface="Arial"/>
                <a:cs typeface="Arial"/>
              </a:rPr>
              <a:t>hlavou.</a:t>
            </a:r>
            <a:r>
              <a:rPr sz="2400" spc="-85" dirty="0">
                <a:latin typeface="Arial"/>
                <a:cs typeface="Arial"/>
              </a:rPr>
              <a:t> </a:t>
            </a:r>
            <a:r>
              <a:rPr sz="2400" spc="-325" dirty="0">
                <a:latin typeface="Arial"/>
                <a:cs typeface="Arial"/>
              </a:rPr>
              <a:t>Ve</a:t>
            </a:r>
            <a:r>
              <a:rPr sz="2400" spc="-110" dirty="0">
                <a:latin typeface="Arial"/>
                <a:cs typeface="Arial"/>
              </a:rPr>
              <a:t> </a:t>
            </a:r>
            <a:r>
              <a:rPr sz="2400" spc="-165" dirty="0">
                <a:latin typeface="Arial"/>
                <a:cs typeface="Arial"/>
              </a:rPr>
              <a:t>chvíli,</a:t>
            </a:r>
            <a:r>
              <a:rPr sz="2400" spc="-90" dirty="0">
                <a:latin typeface="Arial"/>
                <a:cs typeface="Arial"/>
              </a:rPr>
              <a:t> </a:t>
            </a:r>
            <a:r>
              <a:rPr sz="2400" spc="-229" dirty="0">
                <a:latin typeface="Arial"/>
                <a:cs typeface="Arial"/>
              </a:rPr>
              <a:t>kdy</a:t>
            </a:r>
            <a:r>
              <a:rPr sz="2400" spc="-105" dirty="0">
                <a:latin typeface="Arial"/>
                <a:cs typeface="Arial"/>
              </a:rPr>
              <a:t> </a:t>
            </a:r>
            <a:r>
              <a:rPr sz="2400" spc="-220" dirty="0">
                <a:latin typeface="Arial"/>
                <a:cs typeface="Arial"/>
              </a:rPr>
              <a:t>řekne</a:t>
            </a:r>
            <a:r>
              <a:rPr sz="2400" spc="-110" dirty="0">
                <a:latin typeface="Arial"/>
                <a:cs typeface="Arial"/>
              </a:rPr>
              <a:t> </a:t>
            </a:r>
            <a:r>
              <a:rPr sz="2400" spc="-220" dirty="0">
                <a:latin typeface="Arial"/>
                <a:cs typeface="Arial"/>
              </a:rPr>
              <a:t>v </a:t>
            </a:r>
            <a:r>
              <a:rPr sz="2400" spc="-215" dirty="0">
                <a:latin typeface="Arial"/>
                <a:cs typeface="Arial"/>
              </a:rPr>
              <a:t> lehce </a:t>
            </a:r>
            <a:r>
              <a:rPr sz="2400" spc="-225" dirty="0">
                <a:latin typeface="Arial"/>
                <a:cs typeface="Arial"/>
              </a:rPr>
              <a:t>zátěžové </a:t>
            </a:r>
            <a:r>
              <a:rPr sz="2400" spc="-180" dirty="0">
                <a:latin typeface="Arial"/>
                <a:cs typeface="Arial"/>
              </a:rPr>
              <a:t>situaci </a:t>
            </a:r>
            <a:r>
              <a:rPr sz="2400" spc="-240" dirty="0">
                <a:latin typeface="Arial"/>
                <a:cs typeface="Arial"/>
              </a:rPr>
              <a:t>něco </a:t>
            </a:r>
            <a:r>
              <a:rPr sz="2400" spc="-229" dirty="0">
                <a:latin typeface="Arial"/>
                <a:cs typeface="Arial"/>
              </a:rPr>
              <a:t>špatného</a:t>
            </a:r>
            <a:r>
              <a:rPr sz="2400" spc="-225" dirty="0">
                <a:latin typeface="Arial"/>
                <a:cs typeface="Arial"/>
              </a:rPr>
              <a:t> </a:t>
            </a:r>
            <a:r>
              <a:rPr sz="2400" spc="-245" dirty="0">
                <a:latin typeface="Arial"/>
                <a:cs typeface="Arial"/>
              </a:rPr>
              <a:t>o </a:t>
            </a:r>
            <a:r>
              <a:rPr sz="2400" spc="-220" dirty="0">
                <a:latin typeface="Arial"/>
                <a:cs typeface="Arial"/>
              </a:rPr>
              <a:t>personálu</a:t>
            </a:r>
            <a:r>
              <a:rPr sz="2400" spc="-215" dirty="0">
                <a:latin typeface="Arial"/>
                <a:cs typeface="Arial"/>
              </a:rPr>
              <a:t> </a:t>
            </a:r>
            <a:r>
              <a:rPr sz="2400" spc="-245" dirty="0">
                <a:latin typeface="Arial"/>
                <a:cs typeface="Arial"/>
              </a:rPr>
              <a:t>– </a:t>
            </a:r>
            <a:r>
              <a:rPr sz="2400" spc="-220" dirty="0">
                <a:latin typeface="Arial"/>
                <a:cs typeface="Arial"/>
              </a:rPr>
              <a:t>nevztahovat</a:t>
            </a:r>
            <a:r>
              <a:rPr sz="2400" spc="-215" dirty="0">
                <a:latin typeface="Arial"/>
                <a:cs typeface="Arial"/>
              </a:rPr>
              <a:t> </a:t>
            </a:r>
            <a:r>
              <a:rPr sz="2400" spc="-150" dirty="0">
                <a:latin typeface="Arial"/>
                <a:cs typeface="Arial"/>
              </a:rPr>
              <a:t>si. </a:t>
            </a:r>
            <a:r>
              <a:rPr sz="2400" spc="-145" dirty="0">
                <a:latin typeface="Arial"/>
                <a:cs typeface="Arial"/>
              </a:rPr>
              <a:t> </a:t>
            </a:r>
            <a:r>
              <a:rPr sz="2400" spc="-215" dirty="0">
                <a:latin typeface="Arial"/>
                <a:cs typeface="Arial"/>
              </a:rPr>
              <a:t>Ignorace </a:t>
            </a:r>
            <a:r>
              <a:rPr sz="2400" spc="-175" dirty="0">
                <a:latin typeface="Arial"/>
                <a:cs typeface="Arial"/>
              </a:rPr>
              <a:t>je </a:t>
            </a:r>
            <a:r>
              <a:rPr sz="2400" spc="-215" dirty="0">
                <a:latin typeface="Arial"/>
                <a:cs typeface="Arial"/>
              </a:rPr>
              <a:t>nejlepším</a:t>
            </a:r>
            <a:r>
              <a:rPr sz="2400" spc="-210" dirty="0">
                <a:latin typeface="Arial"/>
                <a:cs typeface="Arial"/>
              </a:rPr>
              <a:t> </a:t>
            </a:r>
            <a:r>
              <a:rPr sz="2400" spc="-215" dirty="0">
                <a:latin typeface="Arial"/>
                <a:cs typeface="Arial"/>
              </a:rPr>
              <a:t>prostředkem, </a:t>
            </a:r>
            <a:r>
              <a:rPr sz="2400" spc="-190" dirty="0">
                <a:latin typeface="Arial"/>
                <a:cs typeface="Arial"/>
              </a:rPr>
              <a:t>jak </a:t>
            </a:r>
            <a:r>
              <a:rPr sz="2400" spc="-215" dirty="0">
                <a:latin typeface="Arial"/>
                <a:cs typeface="Arial"/>
              </a:rPr>
              <a:t>nerozpoutat</a:t>
            </a:r>
            <a:r>
              <a:rPr sz="2400" spc="-210" dirty="0">
                <a:latin typeface="Arial"/>
                <a:cs typeface="Arial"/>
              </a:rPr>
              <a:t> </a:t>
            </a:r>
            <a:r>
              <a:rPr sz="2400" spc="-190" dirty="0">
                <a:latin typeface="Arial"/>
                <a:cs typeface="Arial"/>
              </a:rPr>
              <a:t>větší </a:t>
            </a:r>
            <a:r>
              <a:rPr sz="2400" spc="-235" dirty="0">
                <a:latin typeface="Arial"/>
                <a:cs typeface="Arial"/>
              </a:rPr>
              <a:t>nepohodu. </a:t>
            </a:r>
            <a:r>
              <a:rPr sz="2400" spc="-655" dirty="0">
                <a:latin typeface="Arial"/>
                <a:cs typeface="Arial"/>
              </a:rPr>
              <a:t> </a:t>
            </a:r>
            <a:r>
              <a:rPr sz="2400" b="1" spc="-240" dirty="0">
                <a:latin typeface="Arial"/>
                <a:cs typeface="Arial"/>
              </a:rPr>
              <a:t>Nejde</a:t>
            </a:r>
            <a:r>
              <a:rPr sz="2400" b="1" spc="-235" dirty="0">
                <a:latin typeface="Arial"/>
                <a:cs typeface="Arial"/>
              </a:rPr>
              <a:t> </a:t>
            </a:r>
            <a:r>
              <a:rPr sz="2400" b="1" spc="-265" dirty="0">
                <a:latin typeface="Arial"/>
                <a:cs typeface="Arial"/>
              </a:rPr>
              <a:t>o</a:t>
            </a:r>
            <a:r>
              <a:rPr sz="2400" b="1" spc="-260" dirty="0">
                <a:latin typeface="Arial"/>
                <a:cs typeface="Arial"/>
              </a:rPr>
              <a:t> </a:t>
            </a:r>
            <a:r>
              <a:rPr sz="2400" b="1" spc="-200" dirty="0">
                <a:latin typeface="Arial"/>
                <a:cs typeface="Arial"/>
              </a:rPr>
              <a:t>rezignaci</a:t>
            </a:r>
            <a:r>
              <a:rPr sz="2400" spc="-200" dirty="0">
                <a:latin typeface="Arial"/>
                <a:cs typeface="Arial"/>
              </a:rPr>
              <a:t>, </a:t>
            </a:r>
            <a:r>
              <a:rPr sz="2400" spc="-285" dirty="0">
                <a:latin typeface="Arial"/>
                <a:cs typeface="Arial"/>
              </a:rPr>
              <a:t>můžeme</a:t>
            </a:r>
            <a:r>
              <a:rPr sz="2400" spc="-280" dirty="0">
                <a:latin typeface="Arial"/>
                <a:cs typeface="Arial"/>
              </a:rPr>
              <a:t> </a:t>
            </a:r>
            <a:r>
              <a:rPr sz="2400" spc="-235" dirty="0">
                <a:latin typeface="Arial"/>
                <a:cs typeface="Arial"/>
              </a:rPr>
              <a:t>se </a:t>
            </a:r>
            <a:r>
              <a:rPr sz="2400" spc="-220" dirty="0">
                <a:latin typeface="Arial"/>
                <a:cs typeface="Arial"/>
              </a:rPr>
              <a:t>k </a:t>
            </a:r>
            <a:r>
              <a:rPr sz="2400" spc="-180" dirty="0">
                <a:latin typeface="Arial"/>
                <a:cs typeface="Arial"/>
              </a:rPr>
              <a:t>situaci </a:t>
            </a:r>
            <a:r>
              <a:rPr sz="2400" b="1" spc="-180" dirty="0">
                <a:latin typeface="Arial"/>
                <a:cs typeface="Arial"/>
              </a:rPr>
              <a:t>vrátit </a:t>
            </a:r>
            <a:r>
              <a:rPr sz="2400" spc="-235" dirty="0">
                <a:latin typeface="Arial"/>
                <a:cs typeface="Arial"/>
              </a:rPr>
              <a:t>až </a:t>
            </a:r>
            <a:r>
              <a:rPr sz="2400" spc="-250" dirty="0">
                <a:latin typeface="Arial"/>
                <a:cs typeface="Arial"/>
              </a:rPr>
              <a:t>bude</a:t>
            </a:r>
            <a:r>
              <a:rPr sz="2400" spc="-245" dirty="0">
                <a:latin typeface="Arial"/>
                <a:cs typeface="Arial"/>
              </a:rPr>
              <a:t> </a:t>
            </a:r>
            <a:r>
              <a:rPr sz="2400" spc="-175" dirty="0">
                <a:latin typeface="Arial"/>
                <a:cs typeface="Arial"/>
              </a:rPr>
              <a:t>klient </a:t>
            </a:r>
            <a:r>
              <a:rPr sz="2400" b="1" spc="-245" dirty="0">
                <a:latin typeface="Arial"/>
                <a:cs typeface="Arial"/>
              </a:rPr>
              <a:t>v </a:t>
            </a:r>
            <a:r>
              <a:rPr sz="2400" b="1" spc="-240" dirty="0">
                <a:latin typeface="Arial"/>
                <a:cs typeface="Arial"/>
              </a:rPr>
              <a:t> </a:t>
            </a:r>
            <a:r>
              <a:rPr sz="2400" b="1" spc="-245" dirty="0">
                <a:latin typeface="Arial"/>
                <a:cs typeface="Arial"/>
              </a:rPr>
              <a:t>pohodě</a:t>
            </a:r>
            <a:r>
              <a:rPr sz="2400" spc="-245" dirty="0">
                <a:latin typeface="Arial"/>
                <a:cs typeface="Arial"/>
              </a:rPr>
              <a:t>.</a:t>
            </a:r>
            <a:r>
              <a:rPr sz="2400" spc="-240" dirty="0">
                <a:latin typeface="Arial"/>
                <a:cs typeface="Arial"/>
              </a:rPr>
              <a:t> </a:t>
            </a:r>
            <a:r>
              <a:rPr sz="2400" spc="-254" dirty="0">
                <a:latin typeface="Arial"/>
                <a:cs typeface="Arial"/>
              </a:rPr>
              <a:t>Naopak</a:t>
            </a:r>
            <a:r>
              <a:rPr sz="2400" spc="-250" dirty="0">
                <a:latin typeface="Arial"/>
                <a:cs typeface="Arial"/>
              </a:rPr>
              <a:t> </a:t>
            </a:r>
            <a:r>
              <a:rPr sz="2400" b="1" spc="-235" dirty="0">
                <a:latin typeface="Arial"/>
                <a:cs typeface="Arial"/>
              </a:rPr>
              <a:t>vstup </a:t>
            </a:r>
            <a:r>
              <a:rPr sz="2400" spc="-220" dirty="0">
                <a:latin typeface="Arial"/>
                <a:cs typeface="Arial"/>
              </a:rPr>
              <a:t>personálu</a:t>
            </a:r>
            <a:r>
              <a:rPr sz="2400" spc="-215" dirty="0">
                <a:latin typeface="Arial"/>
                <a:cs typeface="Arial"/>
              </a:rPr>
              <a:t> </a:t>
            </a:r>
            <a:r>
              <a:rPr sz="2400" spc="-245" dirty="0">
                <a:latin typeface="Arial"/>
                <a:cs typeface="Arial"/>
              </a:rPr>
              <a:t>do</a:t>
            </a:r>
            <a:r>
              <a:rPr sz="2400" spc="-240" dirty="0">
                <a:latin typeface="Arial"/>
                <a:cs typeface="Arial"/>
              </a:rPr>
              <a:t> </a:t>
            </a:r>
            <a:r>
              <a:rPr sz="2400" spc="-185" dirty="0">
                <a:latin typeface="Arial"/>
                <a:cs typeface="Arial"/>
              </a:rPr>
              <a:t>této </a:t>
            </a:r>
            <a:r>
              <a:rPr sz="2400" spc="-200" dirty="0">
                <a:latin typeface="Arial"/>
                <a:cs typeface="Arial"/>
              </a:rPr>
              <a:t>situace </a:t>
            </a:r>
            <a:r>
              <a:rPr sz="2400" spc="-270" dirty="0">
                <a:latin typeface="Arial"/>
                <a:cs typeface="Arial"/>
              </a:rPr>
              <a:t>může</a:t>
            </a:r>
            <a:r>
              <a:rPr sz="2400" spc="-265" dirty="0">
                <a:latin typeface="Arial"/>
                <a:cs typeface="Arial"/>
              </a:rPr>
              <a:t> </a:t>
            </a:r>
            <a:r>
              <a:rPr sz="2400" spc="-204" dirty="0">
                <a:latin typeface="Arial"/>
                <a:cs typeface="Arial"/>
              </a:rPr>
              <a:t>působit </a:t>
            </a:r>
            <a:r>
              <a:rPr sz="2400" spc="-200" dirty="0">
                <a:latin typeface="Arial"/>
                <a:cs typeface="Arial"/>
              </a:rPr>
              <a:t> </a:t>
            </a:r>
            <a:r>
              <a:rPr sz="2400" b="1" spc="-229" dirty="0">
                <a:latin typeface="Arial"/>
                <a:cs typeface="Arial"/>
              </a:rPr>
              <a:t>kontraproduktivně</a:t>
            </a:r>
            <a:r>
              <a:rPr sz="2400" b="1" spc="-114" dirty="0">
                <a:latin typeface="Arial"/>
                <a:cs typeface="Arial"/>
              </a:rPr>
              <a:t> </a:t>
            </a:r>
            <a:r>
              <a:rPr sz="2400" spc="-245" dirty="0">
                <a:latin typeface="Arial"/>
                <a:cs typeface="Arial"/>
              </a:rPr>
              <a:t>a</a:t>
            </a:r>
            <a:r>
              <a:rPr sz="2400" spc="-105" dirty="0">
                <a:latin typeface="Arial"/>
                <a:cs typeface="Arial"/>
              </a:rPr>
              <a:t> </a:t>
            </a:r>
            <a:r>
              <a:rPr sz="2400" b="1" spc="-225" dirty="0">
                <a:latin typeface="Arial"/>
                <a:cs typeface="Arial"/>
              </a:rPr>
              <a:t>eskalovat</a:t>
            </a:r>
            <a:r>
              <a:rPr sz="2400" b="1" spc="-80" dirty="0">
                <a:latin typeface="Arial"/>
                <a:cs typeface="Arial"/>
              </a:rPr>
              <a:t> </a:t>
            </a:r>
            <a:r>
              <a:rPr sz="2400" spc="-204" dirty="0">
                <a:latin typeface="Arial"/>
                <a:cs typeface="Arial"/>
              </a:rPr>
              <a:t>napětí</a:t>
            </a:r>
            <a:r>
              <a:rPr sz="2400" spc="-75" dirty="0">
                <a:latin typeface="Arial"/>
                <a:cs typeface="Arial"/>
              </a:rPr>
              <a:t> </a:t>
            </a:r>
            <a:r>
              <a:rPr sz="2400" spc="-235" dirty="0">
                <a:latin typeface="Arial"/>
                <a:cs typeface="Arial"/>
              </a:rPr>
              <a:t>mezi</a:t>
            </a:r>
            <a:r>
              <a:rPr sz="2400" spc="-110" dirty="0">
                <a:latin typeface="Arial"/>
                <a:cs typeface="Arial"/>
              </a:rPr>
              <a:t> </a:t>
            </a:r>
            <a:r>
              <a:rPr sz="2400" spc="-245" dirty="0">
                <a:latin typeface="Arial"/>
                <a:cs typeface="Arial"/>
              </a:rPr>
              <a:t>ním</a:t>
            </a:r>
            <a:r>
              <a:rPr sz="2400" spc="-105" dirty="0">
                <a:latin typeface="Arial"/>
                <a:cs typeface="Arial"/>
              </a:rPr>
              <a:t> </a:t>
            </a:r>
            <a:r>
              <a:rPr sz="2400" spc="-245" dirty="0">
                <a:latin typeface="Arial"/>
                <a:cs typeface="Arial"/>
              </a:rPr>
              <a:t>a</a:t>
            </a:r>
            <a:r>
              <a:rPr sz="2400" spc="-105" dirty="0">
                <a:latin typeface="Arial"/>
                <a:cs typeface="Arial"/>
              </a:rPr>
              <a:t> </a:t>
            </a:r>
            <a:r>
              <a:rPr sz="2400" spc="-200" dirty="0">
                <a:latin typeface="Arial"/>
                <a:cs typeface="Arial"/>
              </a:rPr>
              <a:t>klientem.</a:t>
            </a:r>
            <a:endParaRPr sz="2400">
              <a:latin typeface="Arial"/>
              <a:cs typeface="Arial"/>
            </a:endParaRPr>
          </a:p>
          <a:p>
            <a:pPr marL="355600" marR="351155" indent="-343535">
              <a:spcBef>
                <a:spcPts val="575"/>
              </a:spcBef>
              <a:buChar char="•"/>
              <a:tabLst>
                <a:tab pos="355600" algn="l"/>
                <a:tab pos="356235" algn="l"/>
              </a:tabLst>
            </a:pPr>
            <a:r>
              <a:rPr sz="2400" spc="-290" dirty="0">
                <a:latin typeface="Arial"/>
                <a:cs typeface="Arial"/>
              </a:rPr>
              <a:t>P</a:t>
            </a:r>
            <a:r>
              <a:rPr sz="2400" spc="-254" dirty="0">
                <a:latin typeface="Arial"/>
                <a:cs typeface="Arial"/>
              </a:rPr>
              <a:t>o</a:t>
            </a:r>
            <a:r>
              <a:rPr sz="2400" spc="-235" dirty="0">
                <a:latin typeface="Arial"/>
                <a:cs typeface="Arial"/>
              </a:rPr>
              <a:t>ku</a:t>
            </a:r>
            <a:r>
              <a:rPr sz="2400" spc="-245" dirty="0">
                <a:latin typeface="Arial"/>
                <a:cs typeface="Arial"/>
              </a:rPr>
              <a:t>d</a:t>
            </a:r>
            <a:r>
              <a:rPr sz="2400" spc="-100" dirty="0">
                <a:latin typeface="Arial"/>
                <a:cs typeface="Arial"/>
              </a:rPr>
              <a:t> </a:t>
            </a:r>
            <a:r>
              <a:rPr sz="2400" spc="-105" dirty="0">
                <a:latin typeface="Arial"/>
                <a:cs typeface="Arial"/>
              </a:rPr>
              <a:t>i</a:t>
            </a:r>
            <a:r>
              <a:rPr sz="2400" spc="-254" dirty="0">
                <a:latin typeface="Arial"/>
                <a:cs typeface="Arial"/>
              </a:rPr>
              <a:t>g</a:t>
            </a:r>
            <a:r>
              <a:rPr sz="2400" spc="-225" dirty="0">
                <a:latin typeface="Arial"/>
                <a:cs typeface="Arial"/>
              </a:rPr>
              <a:t>norac</a:t>
            </a:r>
            <a:r>
              <a:rPr sz="2400" spc="-245" dirty="0">
                <a:latin typeface="Arial"/>
                <a:cs typeface="Arial"/>
              </a:rPr>
              <a:t>e</a:t>
            </a:r>
            <a:r>
              <a:rPr sz="2400" spc="-70" dirty="0">
                <a:latin typeface="Arial"/>
                <a:cs typeface="Arial"/>
              </a:rPr>
              <a:t> </a:t>
            </a:r>
            <a:r>
              <a:rPr sz="2400" b="1" spc="-235" dirty="0">
                <a:latin typeface="Arial"/>
                <a:cs typeface="Arial"/>
              </a:rPr>
              <a:t>nezabere</a:t>
            </a:r>
            <a:r>
              <a:rPr sz="2400" b="1" spc="-105" dirty="0">
                <a:latin typeface="Arial"/>
                <a:cs typeface="Arial"/>
              </a:rPr>
              <a:t> </a:t>
            </a:r>
            <a:r>
              <a:rPr sz="2400" spc="-250" dirty="0">
                <a:latin typeface="Arial"/>
                <a:cs typeface="Arial"/>
              </a:rPr>
              <a:t>po</a:t>
            </a:r>
            <a:r>
              <a:rPr sz="2400" spc="-254" dirty="0">
                <a:latin typeface="Arial"/>
                <a:cs typeface="Arial"/>
              </a:rPr>
              <a:t>u</a:t>
            </a:r>
            <a:r>
              <a:rPr sz="2400" spc="-165" dirty="0">
                <a:latin typeface="Arial"/>
                <a:cs typeface="Arial"/>
              </a:rPr>
              <a:t>ži</a:t>
            </a:r>
            <a:r>
              <a:rPr sz="2400" spc="-110" dirty="0">
                <a:latin typeface="Arial"/>
                <a:cs typeface="Arial"/>
              </a:rPr>
              <a:t>j</a:t>
            </a:r>
            <a:r>
              <a:rPr sz="2400" spc="-305" dirty="0">
                <a:latin typeface="Arial"/>
                <a:cs typeface="Arial"/>
              </a:rPr>
              <a:t>em</a:t>
            </a:r>
            <a:r>
              <a:rPr sz="2400" spc="-245" dirty="0">
                <a:latin typeface="Arial"/>
                <a:cs typeface="Arial"/>
              </a:rPr>
              <a:t>e</a:t>
            </a:r>
            <a:r>
              <a:rPr sz="2400" spc="-70" dirty="0">
                <a:latin typeface="Arial"/>
                <a:cs typeface="Arial"/>
              </a:rPr>
              <a:t> </a:t>
            </a:r>
            <a:r>
              <a:rPr sz="2400" spc="-229" dirty="0">
                <a:latin typeface="Arial"/>
                <a:cs typeface="Arial"/>
              </a:rPr>
              <a:t>druho</a:t>
            </a:r>
            <a:r>
              <a:rPr sz="2400" spc="-245" dirty="0">
                <a:latin typeface="Arial"/>
                <a:cs typeface="Arial"/>
              </a:rPr>
              <a:t>u</a:t>
            </a:r>
            <a:r>
              <a:rPr sz="2400" spc="-105" dirty="0">
                <a:latin typeface="Arial"/>
                <a:cs typeface="Arial"/>
              </a:rPr>
              <a:t> </a:t>
            </a:r>
            <a:r>
              <a:rPr sz="2400" spc="-175" dirty="0">
                <a:latin typeface="Arial"/>
                <a:cs typeface="Arial"/>
              </a:rPr>
              <a:t>st</a:t>
            </a:r>
            <a:r>
              <a:rPr sz="2400" spc="-140" dirty="0">
                <a:latin typeface="Arial"/>
                <a:cs typeface="Arial"/>
              </a:rPr>
              <a:t>r</a:t>
            </a:r>
            <a:r>
              <a:rPr sz="2400" spc="-220" dirty="0">
                <a:latin typeface="Arial"/>
                <a:cs typeface="Arial"/>
              </a:rPr>
              <a:t>ateg</a:t>
            </a:r>
            <a:r>
              <a:rPr sz="2400" spc="-110" dirty="0">
                <a:latin typeface="Arial"/>
                <a:cs typeface="Arial"/>
              </a:rPr>
              <a:t>i</a:t>
            </a:r>
            <a:r>
              <a:rPr sz="2400" spc="-100" dirty="0">
                <a:latin typeface="Arial"/>
                <a:cs typeface="Arial"/>
              </a:rPr>
              <a:t>i</a:t>
            </a:r>
            <a:r>
              <a:rPr sz="2400" spc="-85" dirty="0">
                <a:latin typeface="Arial"/>
                <a:cs typeface="Arial"/>
              </a:rPr>
              <a:t> </a:t>
            </a:r>
            <a:r>
              <a:rPr sz="2400" spc="-245" dirty="0">
                <a:latin typeface="Arial"/>
                <a:cs typeface="Arial"/>
              </a:rPr>
              <a:t>–</a:t>
            </a:r>
            <a:r>
              <a:rPr sz="2400" spc="-120" dirty="0">
                <a:latin typeface="Arial"/>
                <a:cs typeface="Arial"/>
              </a:rPr>
              <a:t> </a:t>
            </a:r>
            <a:r>
              <a:rPr sz="2400" b="1" spc="-235" dirty="0">
                <a:latin typeface="Arial"/>
                <a:cs typeface="Arial"/>
              </a:rPr>
              <a:t>vyřeš</a:t>
            </a:r>
            <a:r>
              <a:rPr sz="2400" b="1" spc="-254" dirty="0">
                <a:latin typeface="Arial"/>
                <a:cs typeface="Arial"/>
              </a:rPr>
              <a:t>e</a:t>
            </a:r>
            <a:r>
              <a:rPr sz="2400" b="1" spc="-160" dirty="0">
                <a:latin typeface="Arial"/>
                <a:cs typeface="Arial"/>
              </a:rPr>
              <a:t>ní  </a:t>
            </a:r>
            <a:r>
              <a:rPr sz="2400" b="1" spc="-235" dirty="0">
                <a:latin typeface="Arial"/>
                <a:cs typeface="Arial"/>
              </a:rPr>
              <a:t>problému.</a:t>
            </a:r>
            <a:endParaRPr sz="2400">
              <a:latin typeface="Arial"/>
              <a:cs typeface="Arial"/>
            </a:endParaRPr>
          </a:p>
        </p:txBody>
      </p:sp>
      <p:sp>
        <p:nvSpPr>
          <p:cNvPr id="3" name="object 3"/>
          <p:cNvSpPr txBox="1">
            <a:spLocks noGrp="1"/>
          </p:cNvSpPr>
          <p:nvPr>
            <p:ph type="title"/>
          </p:nvPr>
        </p:nvSpPr>
        <p:spPr>
          <a:xfrm>
            <a:off x="3177920" y="564008"/>
            <a:ext cx="5835650" cy="513715"/>
          </a:xfrm>
          <a:prstGeom prst="rect">
            <a:avLst/>
          </a:prstGeom>
        </p:spPr>
        <p:txBody>
          <a:bodyPr vert="horz" wrap="square" lIns="0" tIns="13335" rIns="0" bIns="0" rtlCol="0" anchor="ctr">
            <a:spAutoFit/>
          </a:bodyPr>
          <a:lstStyle/>
          <a:p>
            <a:pPr marL="12700">
              <a:lnSpc>
                <a:spcPct val="100000"/>
              </a:lnSpc>
              <a:spcBef>
                <a:spcPts val="105"/>
              </a:spcBef>
            </a:pPr>
            <a:r>
              <a:rPr sz="3200" spc="-15" dirty="0">
                <a:latin typeface="Calibri"/>
                <a:cs typeface="Calibri"/>
              </a:rPr>
              <a:t>Možnosti </a:t>
            </a:r>
            <a:r>
              <a:rPr sz="3200" spc="-10" dirty="0">
                <a:latin typeface="Calibri"/>
                <a:cs typeface="Calibri"/>
              </a:rPr>
              <a:t>personálu</a:t>
            </a:r>
            <a:r>
              <a:rPr sz="3200" dirty="0">
                <a:latin typeface="Calibri"/>
                <a:cs typeface="Calibri"/>
              </a:rPr>
              <a:t> v</a:t>
            </a:r>
            <a:r>
              <a:rPr sz="3200" spc="5" dirty="0">
                <a:latin typeface="Calibri"/>
                <a:cs typeface="Calibri"/>
              </a:rPr>
              <a:t> </a:t>
            </a:r>
            <a:r>
              <a:rPr sz="3200" spc="-20" dirty="0">
                <a:latin typeface="Calibri"/>
                <a:cs typeface="Calibri"/>
              </a:rPr>
              <a:t>rozčilující</a:t>
            </a:r>
            <a:r>
              <a:rPr sz="3200" spc="-15" dirty="0">
                <a:latin typeface="Calibri"/>
                <a:cs typeface="Calibri"/>
              </a:rPr>
              <a:t> fázi</a:t>
            </a:r>
            <a:endParaRPr sz="3200">
              <a:latin typeface="Calibri"/>
              <a:cs typeface="Calibri"/>
            </a:endParaRPr>
          </a:p>
        </p:txBody>
      </p:sp>
    </p:spTree>
    <p:extLst>
      <p:ext uri="{BB962C8B-B14F-4D97-AF65-F5344CB8AC3E}">
        <p14:creationId xmlns:p14="http://schemas.microsoft.com/office/powerpoint/2010/main" val="3603976625"/>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59941" y="1590498"/>
            <a:ext cx="7928609" cy="4304665"/>
          </a:xfrm>
          <a:prstGeom prst="rect">
            <a:avLst/>
          </a:prstGeom>
        </p:spPr>
        <p:txBody>
          <a:bodyPr vert="horz" wrap="square" lIns="0" tIns="49530" rIns="0" bIns="0" rtlCol="0">
            <a:spAutoFit/>
          </a:bodyPr>
          <a:lstStyle/>
          <a:p>
            <a:pPr marL="355600" marR="5080" indent="-343535">
              <a:lnSpc>
                <a:spcPct val="89900"/>
              </a:lnSpc>
              <a:spcBef>
                <a:spcPts val="390"/>
              </a:spcBef>
            </a:pPr>
            <a:r>
              <a:rPr sz="2400" spc="-185" dirty="0">
                <a:latin typeface="Arial"/>
                <a:cs typeface="Arial"/>
              </a:rPr>
              <a:t>2.</a:t>
            </a:r>
            <a:r>
              <a:rPr sz="2400" spc="-120" dirty="0">
                <a:latin typeface="Arial"/>
                <a:cs typeface="Arial"/>
              </a:rPr>
              <a:t> </a:t>
            </a:r>
            <a:r>
              <a:rPr sz="2400" spc="-195" dirty="0">
                <a:latin typeface="Arial"/>
                <a:cs typeface="Arial"/>
              </a:rPr>
              <a:t>Strategie</a:t>
            </a:r>
            <a:r>
              <a:rPr sz="2400" spc="-90" dirty="0">
                <a:latin typeface="Arial"/>
                <a:cs typeface="Arial"/>
              </a:rPr>
              <a:t> </a:t>
            </a:r>
            <a:r>
              <a:rPr sz="2400" b="1" spc="-215" dirty="0">
                <a:latin typeface="Arial"/>
                <a:cs typeface="Arial"/>
              </a:rPr>
              <a:t>řešení</a:t>
            </a:r>
            <a:r>
              <a:rPr sz="2400" b="1" spc="-90" dirty="0">
                <a:latin typeface="Arial"/>
                <a:cs typeface="Arial"/>
              </a:rPr>
              <a:t> </a:t>
            </a:r>
            <a:r>
              <a:rPr sz="2400" b="1" spc="-210" dirty="0">
                <a:latin typeface="Arial"/>
                <a:cs typeface="Arial"/>
              </a:rPr>
              <a:t>situace.</a:t>
            </a:r>
            <a:r>
              <a:rPr sz="2400" b="1" spc="-95" dirty="0">
                <a:latin typeface="Arial"/>
                <a:cs typeface="Arial"/>
              </a:rPr>
              <a:t> </a:t>
            </a:r>
            <a:r>
              <a:rPr sz="2400" spc="-250" dirty="0">
                <a:latin typeface="Arial"/>
                <a:cs typeface="Arial"/>
              </a:rPr>
              <a:t>Pokud</a:t>
            </a:r>
            <a:r>
              <a:rPr sz="2400" spc="-90" dirty="0">
                <a:latin typeface="Arial"/>
                <a:cs typeface="Arial"/>
              </a:rPr>
              <a:t> </a:t>
            </a:r>
            <a:r>
              <a:rPr sz="2400" spc="-229" dirty="0">
                <a:latin typeface="Arial"/>
                <a:cs typeface="Arial"/>
              </a:rPr>
              <a:t>se</a:t>
            </a:r>
            <a:r>
              <a:rPr sz="2400" spc="-114" dirty="0">
                <a:latin typeface="Arial"/>
                <a:cs typeface="Arial"/>
              </a:rPr>
              <a:t> </a:t>
            </a:r>
            <a:r>
              <a:rPr sz="2400" spc="-285" dirty="0">
                <a:latin typeface="Arial"/>
                <a:cs typeface="Arial"/>
              </a:rPr>
              <a:t>nám</a:t>
            </a:r>
            <a:r>
              <a:rPr sz="2400" spc="-105" dirty="0">
                <a:latin typeface="Arial"/>
                <a:cs typeface="Arial"/>
              </a:rPr>
              <a:t> </a:t>
            </a:r>
            <a:r>
              <a:rPr sz="2400" spc="-210" dirty="0">
                <a:latin typeface="Arial"/>
                <a:cs typeface="Arial"/>
              </a:rPr>
              <a:t>podaří</a:t>
            </a:r>
            <a:r>
              <a:rPr sz="2400" spc="-105" dirty="0">
                <a:latin typeface="Arial"/>
                <a:cs typeface="Arial"/>
              </a:rPr>
              <a:t> </a:t>
            </a:r>
            <a:r>
              <a:rPr sz="2400" spc="-180" dirty="0">
                <a:latin typeface="Arial"/>
                <a:cs typeface="Arial"/>
              </a:rPr>
              <a:t>situaci</a:t>
            </a:r>
            <a:r>
              <a:rPr sz="2400" spc="-85" dirty="0">
                <a:latin typeface="Arial"/>
                <a:cs typeface="Arial"/>
              </a:rPr>
              <a:t> </a:t>
            </a:r>
            <a:r>
              <a:rPr sz="2400" spc="-180" dirty="0">
                <a:latin typeface="Arial"/>
                <a:cs typeface="Arial"/>
              </a:rPr>
              <a:t>vyřešit, </a:t>
            </a:r>
            <a:r>
              <a:rPr sz="2400" spc="-175" dirty="0">
                <a:latin typeface="Arial"/>
                <a:cs typeface="Arial"/>
              </a:rPr>
              <a:t> </a:t>
            </a:r>
            <a:r>
              <a:rPr sz="2400" b="1" spc="-260" dirty="0">
                <a:latin typeface="Arial"/>
                <a:cs typeface="Arial"/>
              </a:rPr>
              <a:t>emoční</a:t>
            </a:r>
            <a:r>
              <a:rPr sz="2400" b="1" spc="-105" dirty="0">
                <a:latin typeface="Arial"/>
                <a:cs typeface="Arial"/>
              </a:rPr>
              <a:t> </a:t>
            </a:r>
            <a:r>
              <a:rPr sz="2400" b="1" spc="-235" dirty="0">
                <a:latin typeface="Arial"/>
                <a:cs typeface="Arial"/>
              </a:rPr>
              <a:t>kyvadlo</a:t>
            </a:r>
            <a:r>
              <a:rPr sz="2400" b="1" spc="-95" dirty="0">
                <a:latin typeface="Arial"/>
                <a:cs typeface="Arial"/>
              </a:rPr>
              <a:t> </a:t>
            </a:r>
            <a:r>
              <a:rPr sz="2400" b="1" spc="-245" dirty="0">
                <a:latin typeface="Arial"/>
                <a:cs typeface="Arial"/>
              </a:rPr>
              <a:t>se</a:t>
            </a:r>
            <a:r>
              <a:rPr sz="2400" b="1" spc="-110" dirty="0">
                <a:latin typeface="Arial"/>
                <a:cs typeface="Arial"/>
              </a:rPr>
              <a:t> </a:t>
            </a:r>
            <a:r>
              <a:rPr sz="2400" b="1" spc="-190" dirty="0">
                <a:latin typeface="Arial"/>
                <a:cs typeface="Arial"/>
              </a:rPr>
              <a:t>vrátí</a:t>
            </a:r>
            <a:r>
              <a:rPr sz="2400" b="1" spc="-110" dirty="0">
                <a:latin typeface="Arial"/>
                <a:cs typeface="Arial"/>
              </a:rPr>
              <a:t> </a:t>
            </a:r>
            <a:r>
              <a:rPr sz="2400" b="1" spc="-204" dirty="0">
                <a:latin typeface="Arial"/>
                <a:cs typeface="Arial"/>
              </a:rPr>
              <a:t>zpět,</a:t>
            </a:r>
            <a:r>
              <a:rPr sz="2400" b="1" spc="-110" dirty="0">
                <a:latin typeface="Arial"/>
                <a:cs typeface="Arial"/>
              </a:rPr>
              <a:t> </a:t>
            </a:r>
            <a:r>
              <a:rPr sz="2400" b="1" spc="-215" dirty="0">
                <a:latin typeface="Arial"/>
                <a:cs typeface="Arial"/>
              </a:rPr>
              <a:t>aniž</a:t>
            </a:r>
            <a:r>
              <a:rPr sz="2400" b="1" spc="-110" dirty="0">
                <a:latin typeface="Arial"/>
                <a:cs typeface="Arial"/>
              </a:rPr>
              <a:t> </a:t>
            </a:r>
            <a:r>
              <a:rPr sz="2400" b="1" spc="-235" dirty="0">
                <a:latin typeface="Arial"/>
                <a:cs typeface="Arial"/>
              </a:rPr>
              <a:t>dojde</a:t>
            </a:r>
            <a:r>
              <a:rPr sz="2400" b="1" spc="-105" dirty="0">
                <a:latin typeface="Arial"/>
                <a:cs typeface="Arial"/>
              </a:rPr>
              <a:t> </a:t>
            </a:r>
            <a:r>
              <a:rPr sz="2400" b="1" spc="-245" dirty="0">
                <a:latin typeface="Arial"/>
                <a:cs typeface="Arial"/>
              </a:rPr>
              <a:t>k</a:t>
            </a:r>
            <a:r>
              <a:rPr sz="2400" b="1" spc="-114" dirty="0">
                <a:latin typeface="Arial"/>
                <a:cs typeface="Arial"/>
              </a:rPr>
              <a:t> </a:t>
            </a:r>
            <a:r>
              <a:rPr sz="2400" b="1" spc="-200" dirty="0">
                <a:latin typeface="Arial"/>
                <a:cs typeface="Arial"/>
              </a:rPr>
              <a:t>agresi</a:t>
            </a:r>
            <a:r>
              <a:rPr sz="2400" spc="-200" dirty="0">
                <a:latin typeface="Arial"/>
                <a:cs typeface="Arial"/>
              </a:rPr>
              <a:t>.</a:t>
            </a:r>
            <a:r>
              <a:rPr sz="2400" spc="-100" dirty="0">
                <a:latin typeface="Arial"/>
                <a:cs typeface="Arial"/>
              </a:rPr>
              <a:t> </a:t>
            </a:r>
            <a:r>
              <a:rPr sz="2400" spc="-235" dirty="0">
                <a:latin typeface="Arial"/>
                <a:cs typeface="Arial"/>
              </a:rPr>
              <a:t>Je</a:t>
            </a:r>
            <a:r>
              <a:rPr sz="2400" spc="-105" dirty="0">
                <a:latin typeface="Arial"/>
                <a:cs typeface="Arial"/>
              </a:rPr>
              <a:t> </a:t>
            </a:r>
            <a:r>
              <a:rPr sz="2400" spc="-185" dirty="0">
                <a:latin typeface="Arial"/>
                <a:cs typeface="Arial"/>
              </a:rPr>
              <a:t>to</a:t>
            </a:r>
            <a:r>
              <a:rPr sz="2400" spc="-110" dirty="0">
                <a:latin typeface="Arial"/>
                <a:cs typeface="Arial"/>
              </a:rPr>
              <a:t> </a:t>
            </a:r>
            <a:r>
              <a:rPr sz="2400" spc="-185" dirty="0">
                <a:latin typeface="Arial"/>
                <a:cs typeface="Arial"/>
              </a:rPr>
              <a:t>strategie, </a:t>
            </a:r>
            <a:r>
              <a:rPr sz="2400" spc="-650" dirty="0">
                <a:latin typeface="Arial"/>
                <a:cs typeface="Arial"/>
              </a:rPr>
              <a:t> </a:t>
            </a:r>
            <a:r>
              <a:rPr sz="2400" spc="-200" dirty="0">
                <a:latin typeface="Arial"/>
                <a:cs typeface="Arial"/>
              </a:rPr>
              <a:t>kte</a:t>
            </a:r>
            <a:r>
              <a:rPr sz="2400" spc="-145" dirty="0">
                <a:latin typeface="Arial"/>
                <a:cs typeface="Arial"/>
              </a:rPr>
              <a:t>r</a:t>
            </a:r>
            <a:r>
              <a:rPr sz="2400" spc="-250" dirty="0">
                <a:latin typeface="Arial"/>
                <a:cs typeface="Arial"/>
              </a:rPr>
              <a:t>o</a:t>
            </a:r>
            <a:r>
              <a:rPr sz="2400" spc="-245" dirty="0">
                <a:latin typeface="Arial"/>
                <a:cs typeface="Arial"/>
              </a:rPr>
              <a:t>u</a:t>
            </a:r>
            <a:r>
              <a:rPr sz="2400" spc="-114" dirty="0">
                <a:latin typeface="Arial"/>
                <a:cs typeface="Arial"/>
              </a:rPr>
              <a:t> </a:t>
            </a:r>
            <a:r>
              <a:rPr sz="2400" spc="-235" dirty="0">
                <a:latin typeface="Arial"/>
                <a:cs typeface="Arial"/>
              </a:rPr>
              <a:t>už</a:t>
            </a:r>
            <a:r>
              <a:rPr sz="2400" spc="-110" dirty="0">
                <a:latin typeface="Arial"/>
                <a:cs typeface="Arial"/>
              </a:rPr>
              <a:t>i</a:t>
            </a:r>
            <a:r>
              <a:rPr sz="2400" spc="-105" dirty="0">
                <a:latin typeface="Arial"/>
                <a:cs typeface="Arial"/>
              </a:rPr>
              <a:t>j</a:t>
            </a:r>
            <a:r>
              <a:rPr sz="2400" spc="-254" dirty="0">
                <a:latin typeface="Arial"/>
                <a:cs typeface="Arial"/>
              </a:rPr>
              <a:t>e</a:t>
            </a:r>
            <a:r>
              <a:rPr sz="2400" spc="-365" dirty="0">
                <a:latin typeface="Arial"/>
                <a:cs typeface="Arial"/>
              </a:rPr>
              <a:t>m</a:t>
            </a:r>
            <a:r>
              <a:rPr sz="2400" spc="-245" dirty="0">
                <a:latin typeface="Arial"/>
                <a:cs typeface="Arial"/>
              </a:rPr>
              <a:t>e</a:t>
            </a:r>
            <a:r>
              <a:rPr sz="2400" spc="-80" dirty="0">
                <a:latin typeface="Arial"/>
                <a:cs typeface="Arial"/>
              </a:rPr>
              <a:t> </a:t>
            </a:r>
            <a:r>
              <a:rPr sz="2400" spc="-200" dirty="0">
                <a:latin typeface="Arial"/>
                <a:cs typeface="Arial"/>
              </a:rPr>
              <a:t>př</a:t>
            </a:r>
            <a:r>
              <a:rPr sz="2400" spc="-100" dirty="0">
                <a:latin typeface="Arial"/>
                <a:cs typeface="Arial"/>
              </a:rPr>
              <a:t>i</a:t>
            </a:r>
            <a:r>
              <a:rPr sz="2400" spc="-110" dirty="0">
                <a:latin typeface="Arial"/>
                <a:cs typeface="Arial"/>
              </a:rPr>
              <a:t> </a:t>
            </a:r>
            <a:r>
              <a:rPr sz="2400" b="1" spc="-195" dirty="0">
                <a:latin typeface="Arial"/>
                <a:cs typeface="Arial"/>
              </a:rPr>
              <a:t>nižší</a:t>
            </a:r>
            <a:r>
              <a:rPr sz="2400" b="1" spc="-114" dirty="0">
                <a:latin typeface="Arial"/>
                <a:cs typeface="Arial"/>
              </a:rPr>
              <a:t> </a:t>
            </a:r>
            <a:r>
              <a:rPr sz="2400" b="1" spc="-200" dirty="0">
                <a:latin typeface="Arial"/>
                <a:cs typeface="Arial"/>
              </a:rPr>
              <a:t>in</a:t>
            </a:r>
            <a:r>
              <a:rPr sz="2400" b="1" spc="-145" dirty="0">
                <a:latin typeface="Arial"/>
                <a:cs typeface="Arial"/>
              </a:rPr>
              <a:t>t</a:t>
            </a:r>
            <a:r>
              <a:rPr sz="2400" b="1" spc="-204" dirty="0">
                <a:latin typeface="Arial"/>
                <a:cs typeface="Arial"/>
              </a:rPr>
              <a:t>enzit</a:t>
            </a:r>
            <a:r>
              <a:rPr sz="2400" b="1" spc="-245" dirty="0">
                <a:latin typeface="Arial"/>
                <a:cs typeface="Arial"/>
              </a:rPr>
              <a:t>ě</a:t>
            </a:r>
            <a:r>
              <a:rPr sz="2400" b="1" spc="-110" dirty="0">
                <a:latin typeface="Arial"/>
                <a:cs typeface="Arial"/>
              </a:rPr>
              <a:t> </a:t>
            </a:r>
            <a:r>
              <a:rPr sz="2400" spc="-210" dirty="0">
                <a:latin typeface="Arial"/>
                <a:cs typeface="Arial"/>
              </a:rPr>
              <a:t>negativn</a:t>
            </a:r>
            <a:r>
              <a:rPr sz="2400" spc="-120" dirty="0">
                <a:latin typeface="Arial"/>
                <a:cs typeface="Arial"/>
              </a:rPr>
              <a:t>í</a:t>
            </a:r>
            <a:r>
              <a:rPr sz="2400" spc="-70" dirty="0">
                <a:latin typeface="Arial"/>
                <a:cs typeface="Arial"/>
              </a:rPr>
              <a:t> </a:t>
            </a:r>
            <a:r>
              <a:rPr sz="2400" spc="-285" dirty="0">
                <a:latin typeface="Arial"/>
                <a:cs typeface="Arial"/>
              </a:rPr>
              <a:t>emo</a:t>
            </a:r>
            <a:r>
              <a:rPr sz="2400" spc="-215" dirty="0">
                <a:latin typeface="Arial"/>
                <a:cs typeface="Arial"/>
              </a:rPr>
              <a:t>c</a:t>
            </a:r>
            <a:r>
              <a:rPr sz="2400" spc="-245" dirty="0">
                <a:latin typeface="Arial"/>
                <a:cs typeface="Arial"/>
              </a:rPr>
              <a:t>e</a:t>
            </a:r>
            <a:r>
              <a:rPr sz="2400" spc="-120" dirty="0">
                <a:latin typeface="Arial"/>
                <a:cs typeface="Arial"/>
              </a:rPr>
              <a:t>.</a:t>
            </a:r>
            <a:r>
              <a:rPr sz="2400" spc="-85" dirty="0">
                <a:latin typeface="Arial"/>
                <a:cs typeface="Arial"/>
              </a:rPr>
              <a:t> </a:t>
            </a:r>
            <a:r>
              <a:rPr sz="2400" spc="-229" dirty="0">
                <a:latin typeface="Arial"/>
                <a:cs typeface="Arial"/>
              </a:rPr>
              <a:t>Často</a:t>
            </a:r>
            <a:r>
              <a:rPr sz="2400" spc="-90" dirty="0">
                <a:latin typeface="Arial"/>
                <a:cs typeface="Arial"/>
              </a:rPr>
              <a:t> </a:t>
            </a:r>
            <a:r>
              <a:rPr sz="2400" spc="-220" dirty="0">
                <a:latin typeface="Arial"/>
                <a:cs typeface="Arial"/>
              </a:rPr>
              <a:t>se  dostávám</a:t>
            </a:r>
            <a:r>
              <a:rPr sz="2400" spc="-240" dirty="0">
                <a:latin typeface="Arial"/>
                <a:cs typeface="Arial"/>
              </a:rPr>
              <a:t>e</a:t>
            </a:r>
            <a:r>
              <a:rPr sz="2400" spc="-85" dirty="0">
                <a:latin typeface="Arial"/>
                <a:cs typeface="Arial"/>
              </a:rPr>
              <a:t> </a:t>
            </a:r>
            <a:r>
              <a:rPr sz="2400" spc="-250" dirty="0">
                <a:latin typeface="Arial"/>
                <a:cs typeface="Arial"/>
              </a:rPr>
              <a:t>d</a:t>
            </a:r>
            <a:r>
              <a:rPr sz="2400" spc="-245" dirty="0">
                <a:latin typeface="Arial"/>
                <a:cs typeface="Arial"/>
              </a:rPr>
              <a:t>o</a:t>
            </a:r>
            <a:r>
              <a:rPr sz="2400" spc="-114" dirty="0">
                <a:latin typeface="Arial"/>
                <a:cs typeface="Arial"/>
              </a:rPr>
              <a:t> </a:t>
            </a:r>
            <a:r>
              <a:rPr sz="2400" spc="-195" dirty="0">
                <a:latin typeface="Arial"/>
                <a:cs typeface="Arial"/>
              </a:rPr>
              <a:t>situac</a:t>
            </a:r>
            <a:r>
              <a:rPr sz="2400" spc="-240" dirty="0">
                <a:latin typeface="Arial"/>
                <a:cs typeface="Arial"/>
              </a:rPr>
              <a:t>e</a:t>
            </a:r>
            <a:r>
              <a:rPr sz="2400" spc="-90" dirty="0">
                <a:latin typeface="Arial"/>
                <a:cs typeface="Arial"/>
              </a:rPr>
              <a:t> </a:t>
            </a:r>
            <a:r>
              <a:rPr sz="2400" spc="-235" dirty="0">
                <a:latin typeface="Arial"/>
                <a:cs typeface="Arial"/>
              </a:rPr>
              <a:t>kd</a:t>
            </a:r>
            <a:r>
              <a:rPr sz="2400" spc="-220" dirty="0">
                <a:latin typeface="Arial"/>
                <a:cs typeface="Arial"/>
              </a:rPr>
              <a:t>y</a:t>
            </a:r>
            <a:r>
              <a:rPr sz="2400" spc="-110" dirty="0">
                <a:latin typeface="Arial"/>
                <a:cs typeface="Arial"/>
              </a:rPr>
              <a:t> </a:t>
            </a:r>
            <a:r>
              <a:rPr sz="2400" spc="-200" dirty="0">
                <a:latin typeface="Arial"/>
                <a:cs typeface="Arial"/>
              </a:rPr>
              <a:t>probl</a:t>
            </a:r>
            <a:r>
              <a:rPr sz="2400" spc="-254" dirty="0">
                <a:latin typeface="Arial"/>
                <a:cs typeface="Arial"/>
              </a:rPr>
              <a:t>é</a:t>
            </a:r>
            <a:r>
              <a:rPr sz="2400" spc="-360" dirty="0">
                <a:latin typeface="Arial"/>
                <a:cs typeface="Arial"/>
              </a:rPr>
              <a:t>m</a:t>
            </a:r>
            <a:r>
              <a:rPr sz="2400" spc="-90" dirty="0">
                <a:latin typeface="Arial"/>
                <a:cs typeface="Arial"/>
              </a:rPr>
              <a:t> </a:t>
            </a:r>
            <a:r>
              <a:rPr sz="2400" spc="-280" dirty="0">
                <a:latin typeface="Arial"/>
                <a:cs typeface="Arial"/>
              </a:rPr>
              <a:t>nemůžem</a:t>
            </a:r>
            <a:r>
              <a:rPr sz="2400" spc="-245" dirty="0">
                <a:latin typeface="Arial"/>
                <a:cs typeface="Arial"/>
              </a:rPr>
              <a:t>e</a:t>
            </a:r>
            <a:r>
              <a:rPr sz="2400" spc="-100" dirty="0">
                <a:latin typeface="Arial"/>
                <a:cs typeface="Arial"/>
              </a:rPr>
              <a:t> </a:t>
            </a:r>
            <a:r>
              <a:rPr sz="2400" spc="-160" dirty="0">
                <a:latin typeface="Arial"/>
                <a:cs typeface="Arial"/>
              </a:rPr>
              <a:t>řešit:</a:t>
            </a:r>
            <a:endParaRPr sz="2400">
              <a:latin typeface="Arial"/>
              <a:cs typeface="Arial"/>
            </a:endParaRPr>
          </a:p>
          <a:p>
            <a:pPr marL="355600" indent="-343535">
              <a:lnSpc>
                <a:spcPts val="2735"/>
              </a:lnSpc>
              <a:spcBef>
                <a:spcPts val="300"/>
              </a:spcBef>
              <a:buFont typeface="Wingdings"/>
              <a:buChar char=""/>
              <a:tabLst>
                <a:tab pos="356235" algn="l"/>
              </a:tabLst>
            </a:pPr>
            <a:r>
              <a:rPr sz="2400" b="1" spc="-215" dirty="0">
                <a:latin typeface="Arial"/>
                <a:cs typeface="Arial"/>
              </a:rPr>
              <a:t>Klientův</a:t>
            </a:r>
            <a:r>
              <a:rPr sz="2400" b="1" spc="-114" dirty="0">
                <a:latin typeface="Arial"/>
                <a:cs typeface="Arial"/>
              </a:rPr>
              <a:t> </a:t>
            </a:r>
            <a:r>
              <a:rPr sz="2400" b="1" spc="-250" dirty="0">
                <a:latin typeface="Arial"/>
                <a:cs typeface="Arial"/>
              </a:rPr>
              <a:t>problém</a:t>
            </a:r>
            <a:r>
              <a:rPr sz="2400" b="1" spc="-114" dirty="0">
                <a:latin typeface="Arial"/>
                <a:cs typeface="Arial"/>
              </a:rPr>
              <a:t> </a:t>
            </a:r>
            <a:r>
              <a:rPr sz="2400" b="1" spc="-270" dirty="0">
                <a:latin typeface="Arial"/>
                <a:cs typeface="Arial"/>
              </a:rPr>
              <a:t>neznáme</a:t>
            </a:r>
            <a:r>
              <a:rPr sz="2400" b="1" spc="-100" dirty="0">
                <a:latin typeface="Arial"/>
                <a:cs typeface="Arial"/>
              </a:rPr>
              <a:t> </a:t>
            </a:r>
            <a:r>
              <a:rPr sz="2400" b="1" spc="-240" dirty="0">
                <a:latin typeface="Arial"/>
                <a:cs typeface="Arial"/>
              </a:rPr>
              <a:t>–</a:t>
            </a:r>
            <a:r>
              <a:rPr sz="2400" b="1" spc="-105" dirty="0">
                <a:latin typeface="Arial"/>
                <a:cs typeface="Arial"/>
              </a:rPr>
              <a:t> </a:t>
            </a:r>
            <a:r>
              <a:rPr sz="2400" spc="-220" dirty="0">
                <a:latin typeface="Arial"/>
                <a:cs typeface="Arial"/>
              </a:rPr>
              <a:t>jedná</a:t>
            </a:r>
            <a:r>
              <a:rPr sz="2400" spc="-90" dirty="0">
                <a:latin typeface="Arial"/>
                <a:cs typeface="Arial"/>
              </a:rPr>
              <a:t> </a:t>
            </a:r>
            <a:r>
              <a:rPr sz="2400" spc="-229" dirty="0">
                <a:latin typeface="Arial"/>
                <a:cs typeface="Arial"/>
              </a:rPr>
              <a:t>se</a:t>
            </a:r>
            <a:r>
              <a:rPr sz="2400" spc="-114" dirty="0">
                <a:latin typeface="Arial"/>
                <a:cs typeface="Arial"/>
              </a:rPr>
              <a:t> </a:t>
            </a:r>
            <a:r>
              <a:rPr sz="2400" spc="-240" dirty="0">
                <a:latin typeface="Arial"/>
                <a:cs typeface="Arial"/>
              </a:rPr>
              <a:t>o</a:t>
            </a:r>
            <a:r>
              <a:rPr sz="2400" spc="-114" dirty="0">
                <a:latin typeface="Arial"/>
                <a:cs typeface="Arial"/>
              </a:rPr>
              <a:t> </a:t>
            </a:r>
            <a:r>
              <a:rPr sz="2400" spc="-235" dirty="0">
                <a:latin typeface="Arial"/>
                <a:cs typeface="Arial"/>
              </a:rPr>
              <a:t>všechna</a:t>
            </a:r>
            <a:r>
              <a:rPr sz="2400" spc="-75" dirty="0">
                <a:latin typeface="Arial"/>
                <a:cs typeface="Arial"/>
              </a:rPr>
              <a:t> </a:t>
            </a:r>
            <a:r>
              <a:rPr sz="2400" spc="-210" dirty="0">
                <a:latin typeface="Arial"/>
                <a:cs typeface="Arial"/>
              </a:rPr>
              <a:t>chování,</a:t>
            </a:r>
            <a:r>
              <a:rPr sz="2400" spc="-90" dirty="0">
                <a:latin typeface="Arial"/>
                <a:cs typeface="Arial"/>
              </a:rPr>
              <a:t> </a:t>
            </a:r>
            <a:r>
              <a:rPr sz="2400" spc="-200" dirty="0">
                <a:latin typeface="Arial"/>
                <a:cs typeface="Arial"/>
              </a:rPr>
              <a:t>která</a:t>
            </a:r>
            <a:endParaRPr sz="2400">
              <a:latin typeface="Arial"/>
              <a:cs typeface="Arial"/>
            </a:endParaRPr>
          </a:p>
          <a:p>
            <a:pPr marL="355600">
              <a:lnSpc>
                <a:spcPts val="2735"/>
              </a:lnSpc>
            </a:pPr>
            <a:r>
              <a:rPr sz="2400" spc="-204" dirty="0">
                <a:latin typeface="Arial"/>
                <a:cs typeface="Arial"/>
              </a:rPr>
              <a:t>jsou</a:t>
            </a:r>
            <a:r>
              <a:rPr sz="2400" spc="-100" dirty="0">
                <a:latin typeface="Arial"/>
                <a:cs typeface="Arial"/>
              </a:rPr>
              <a:t> </a:t>
            </a:r>
            <a:r>
              <a:rPr sz="2400" spc="-215" dirty="0">
                <a:latin typeface="Arial"/>
                <a:cs typeface="Arial"/>
              </a:rPr>
              <a:t>často</a:t>
            </a:r>
            <a:r>
              <a:rPr sz="2400" spc="-105" dirty="0">
                <a:latin typeface="Arial"/>
                <a:cs typeface="Arial"/>
              </a:rPr>
              <a:t> </a:t>
            </a:r>
            <a:r>
              <a:rPr sz="2400" spc="-229" dirty="0">
                <a:latin typeface="Arial"/>
                <a:cs typeface="Arial"/>
              </a:rPr>
              <a:t>popisována</a:t>
            </a:r>
            <a:r>
              <a:rPr sz="2400" spc="-65" dirty="0">
                <a:latin typeface="Arial"/>
                <a:cs typeface="Arial"/>
              </a:rPr>
              <a:t> </a:t>
            </a:r>
            <a:r>
              <a:rPr sz="2400" spc="-204" dirty="0">
                <a:latin typeface="Arial"/>
                <a:cs typeface="Arial"/>
              </a:rPr>
              <a:t>jako</a:t>
            </a:r>
            <a:r>
              <a:rPr sz="2400" spc="-95" dirty="0">
                <a:latin typeface="Arial"/>
                <a:cs typeface="Arial"/>
              </a:rPr>
              <a:t> </a:t>
            </a:r>
            <a:r>
              <a:rPr sz="2400" spc="-180" dirty="0">
                <a:latin typeface="Arial"/>
                <a:cs typeface="Arial"/>
              </a:rPr>
              <a:t>„z</a:t>
            </a:r>
            <a:r>
              <a:rPr sz="2400" spc="-120" dirty="0">
                <a:latin typeface="Arial"/>
                <a:cs typeface="Arial"/>
              </a:rPr>
              <a:t> </a:t>
            </a:r>
            <a:r>
              <a:rPr sz="2400" spc="-220" dirty="0">
                <a:latin typeface="Arial"/>
                <a:cs typeface="Arial"/>
              </a:rPr>
              <a:t>ničeho</a:t>
            </a:r>
            <a:r>
              <a:rPr sz="2400" spc="-75" dirty="0">
                <a:latin typeface="Arial"/>
                <a:cs typeface="Arial"/>
              </a:rPr>
              <a:t> </a:t>
            </a:r>
            <a:r>
              <a:rPr sz="2400" spc="-185" dirty="0">
                <a:latin typeface="Arial"/>
                <a:cs typeface="Arial"/>
              </a:rPr>
              <a:t>nic“</a:t>
            </a:r>
            <a:endParaRPr sz="2400">
              <a:latin typeface="Arial"/>
              <a:cs typeface="Arial"/>
            </a:endParaRPr>
          </a:p>
          <a:p>
            <a:pPr marL="355600" indent="-343535">
              <a:lnSpc>
                <a:spcPts val="2735"/>
              </a:lnSpc>
              <a:spcBef>
                <a:spcPts val="290"/>
              </a:spcBef>
              <a:buFont typeface="Wingdings"/>
              <a:buChar char=""/>
              <a:tabLst>
                <a:tab pos="356235" algn="l"/>
              </a:tabLst>
            </a:pPr>
            <a:r>
              <a:rPr sz="2400" b="1" spc="-215" dirty="0">
                <a:latin typeface="Arial"/>
                <a:cs typeface="Arial"/>
              </a:rPr>
              <a:t>Klientův</a:t>
            </a:r>
            <a:r>
              <a:rPr sz="2400" b="1" spc="-105" dirty="0">
                <a:latin typeface="Arial"/>
                <a:cs typeface="Arial"/>
              </a:rPr>
              <a:t> </a:t>
            </a:r>
            <a:r>
              <a:rPr sz="2400" b="1" spc="-245" dirty="0">
                <a:latin typeface="Arial"/>
                <a:cs typeface="Arial"/>
              </a:rPr>
              <a:t>problém</a:t>
            </a:r>
            <a:r>
              <a:rPr sz="2400" b="1" spc="-130" dirty="0">
                <a:latin typeface="Arial"/>
                <a:cs typeface="Arial"/>
              </a:rPr>
              <a:t> </a:t>
            </a:r>
            <a:r>
              <a:rPr sz="2400" b="1" spc="-215" dirty="0">
                <a:latin typeface="Arial"/>
                <a:cs typeface="Arial"/>
              </a:rPr>
              <a:t>sice</a:t>
            </a:r>
            <a:r>
              <a:rPr sz="2400" b="1" spc="-95" dirty="0">
                <a:latin typeface="Arial"/>
                <a:cs typeface="Arial"/>
              </a:rPr>
              <a:t> </a:t>
            </a:r>
            <a:r>
              <a:rPr sz="2400" b="1" spc="-250" dirty="0">
                <a:latin typeface="Arial"/>
                <a:cs typeface="Arial"/>
              </a:rPr>
              <a:t>známe,</a:t>
            </a:r>
            <a:r>
              <a:rPr sz="2400" b="1" spc="-110" dirty="0">
                <a:latin typeface="Arial"/>
                <a:cs typeface="Arial"/>
              </a:rPr>
              <a:t> </a:t>
            </a:r>
            <a:r>
              <a:rPr sz="2400" b="1" spc="-204" dirty="0">
                <a:latin typeface="Arial"/>
                <a:cs typeface="Arial"/>
              </a:rPr>
              <a:t>ale</a:t>
            </a:r>
            <a:r>
              <a:rPr sz="2400" b="1" spc="-110" dirty="0">
                <a:latin typeface="Arial"/>
                <a:cs typeface="Arial"/>
              </a:rPr>
              <a:t> </a:t>
            </a:r>
            <a:r>
              <a:rPr sz="2400" b="1" spc="-285" dirty="0">
                <a:latin typeface="Arial"/>
                <a:cs typeface="Arial"/>
              </a:rPr>
              <a:t>nemůžeme</a:t>
            </a:r>
            <a:r>
              <a:rPr sz="2400" b="1" spc="-90" dirty="0">
                <a:latin typeface="Arial"/>
                <a:cs typeface="Arial"/>
              </a:rPr>
              <a:t> </a:t>
            </a:r>
            <a:r>
              <a:rPr sz="2400" b="1" spc="-165" dirty="0">
                <a:latin typeface="Arial"/>
                <a:cs typeface="Arial"/>
              </a:rPr>
              <a:t>jej</a:t>
            </a:r>
            <a:r>
              <a:rPr sz="2400" b="1" spc="-114" dirty="0">
                <a:latin typeface="Arial"/>
                <a:cs typeface="Arial"/>
              </a:rPr>
              <a:t> </a:t>
            </a:r>
            <a:r>
              <a:rPr sz="2400" b="1" spc="-215" dirty="0">
                <a:latin typeface="Arial"/>
                <a:cs typeface="Arial"/>
              </a:rPr>
              <a:t>objektivně</a:t>
            </a:r>
            <a:r>
              <a:rPr sz="2400" b="1" spc="-105" dirty="0">
                <a:latin typeface="Arial"/>
                <a:cs typeface="Arial"/>
              </a:rPr>
              <a:t> </a:t>
            </a:r>
            <a:r>
              <a:rPr sz="2400" b="1" spc="-185" dirty="0">
                <a:latin typeface="Arial"/>
                <a:cs typeface="Arial"/>
              </a:rPr>
              <a:t>řešit</a:t>
            </a:r>
            <a:endParaRPr sz="2400">
              <a:latin typeface="Arial"/>
              <a:cs typeface="Arial"/>
            </a:endParaRPr>
          </a:p>
          <a:p>
            <a:pPr marL="355600">
              <a:lnSpc>
                <a:spcPts val="2735"/>
              </a:lnSpc>
            </a:pPr>
            <a:r>
              <a:rPr sz="2400" b="1" spc="-240" dirty="0">
                <a:latin typeface="Arial"/>
                <a:cs typeface="Arial"/>
              </a:rPr>
              <a:t>–</a:t>
            </a:r>
            <a:r>
              <a:rPr sz="2400" b="1" spc="-120" dirty="0">
                <a:latin typeface="Arial"/>
                <a:cs typeface="Arial"/>
              </a:rPr>
              <a:t> </a:t>
            </a:r>
            <a:r>
              <a:rPr sz="2400" spc="-204" dirty="0">
                <a:latin typeface="Arial"/>
                <a:cs typeface="Arial"/>
              </a:rPr>
              <a:t>protož</a:t>
            </a:r>
            <a:r>
              <a:rPr sz="2400" spc="-240" dirty="0">
                <a:latin typeface="Arial"/>
                <a:cs typeface="Arial"/>
              </a:rPr>
              <a:t>e</a:t>
            </a:r>
            <a:r>
              <a:rPr sz="2400" spc="-105" dirty="0">
                <a:latin typeface="Arial"/>
                <a:cs typeface="Arial"/>
              </a:rPr>
              <a:t> </a:t>
            </a:r>
            <a:r>
              <a:rPr sz="2400" spc="-125" dirty="0">
                <a:latin typeface="Arial"/>
                <a:cs typeface="Arial"/>
              </a:rPr>
              <a:t>t</a:t>
            </a:r>
            <a:r>
              <a:rPr sz="2400" spc="-240" dirty="0">
                <a:latin typeface="Arial"/>
                <a:cs typeface="Arial"/>
              </a:rPr>
              <a:t>o</a:t>
            </a:r>
            <a:r>
              <a:rPr sz="2400" spc="-105" dirty="0">
                <a:latin typeface="Arial"/>
                <a:cs typeface="Arial"/>
              </a:rPr>
              <a:t> </a:t>
            </a:r>
            <a:r>
              <a:rPr sz="2400" spc="-245" dirty="0">
                <a:latin typeface="Arial"/>
                <a:cs typeface="Arial"/>
              </a:rPr>
              <a:t>ne</a:t>
            </a:r>
            <a:r>
              <a:rPr sz="2400" spc="-250" dirty="0">
                <a:latin typeface="Arial"/>
                <a:cs typeface="Arial"/>
              </a:rPr>
              <a:t>n</a:t>
            </a:r>
            <a:r>
              <a:rPr sz="2400" spc="-120" dirty="0">
                <a:latin typeface="Arial"/>
                <a:cs typeface="Arial"/>
              </a:rPr>
              <a:t>í</a:t>
            </a:r>
            <a:r>
              <a:rPr sz="2400" spc="-100" dirty="0">
                <a:latin typeface="Arial"/>
                <a:cs typeface="Arial"/>
              </a:rPr>
              <a:t> </a:t>
            </a:r>
            <a:r>
              <a:rPr sz="2400" spc="-215" dirty="0">
                <a:latin typeface="Arial"/>
                <a:cs typeface="Arial"/>
              </a:rPr>
              <a:t>v</a:t>
            </a:r>
            <a:r>
              <a:rPr sz="2400" spc="-120" dirty="0">
                <a:latin typeface="Arial"/>
                <a:cs typeface="Arial"/>
              </a:rPr>
              <a:t> </a:t>
            </a:r>
            <a:r>
              <a:rPr sz="2400" spc="-240" dirty="0">
                <a:latin typeface="Arial"/>
                <a:cs typeface="Arial"/>
              </a:rPr>
              <a:t>naš</a:t>
            </a:r>
            <a:r>
              <a:rPr sz="2400" spc="-110" dirty="0">
                <a:latin typeface="Arial"/>
                <a:cs typeface="Arial"/>
              </a:rPr>
              <a:t>i</a:t>
            </a:r>
            <a:r>
              <a:rPr sz="2400" spc="-220" dirty="0">
                <a:latin typeface="Arial"/>
                <a:cs typeface="Arial"/>
              </a:rPr>
              <a:t>c</a:t>
            </a:r>
            <a:r>
              <a:rPr sz="2400" spc="-240" dirty="0">
                <a:latin typeface="Arial"/>
                <a:cs typeface="Arial"/>
              </a:rPr>
              <a:t>h</a:t>
            </a:r>
            <a:r>
              <a:rPr sz="2400" spc="-90" dirty="0">
                <a:latin typeface="Arial"/>
                <a:cs typeface="Arial"/>
              </a:rPr>
              <a:t> </a:t>
            </a:r>
            <a:r>
              <a:rPr sz="2400" spc="-165" dirty="0">
                <a:latin typeface="Arial"/>
                <a:cs typeface="Arial"/>
              </a:rPr>
              <a:t>si</a:t>
            </a:r>
            <a:r>
              <a:rPr sz="2400" spc="-114" dirty="0">
                <a:latin typeface="Arial"/>
                <a:cs typeface="Arial"/>
              </a:rPr>
              <a:t>l</a:t>
            </a:r>
            <a:r>
              <a:rPr sz="2400" spc="-240" dirty="0">
                <a:latin typeface="Arial"/>
                <a:cs typeface="Arial"/>
              </a:rPr>
              <a:t>ách</a:t>
            </a:r>
            <a:endParaRPr sz="2400">
              <a:latin typeface="Arial"/>
              <a:cs typeface="Arial"/>
            </a:endParaRPr>
          </a:p>
          <a:p>
            <a:pPr marL="355600" marR="55244" indent="-343535">
              <a:lnSpc>
                <a:spcPct val="89800"/>
              </a:lnSpc>
              <a:spcBef>
                <a:spcPts val="585"/>
              </a:spcBef>
              <a:buFont typeface="Wingdings"/>
              <a:buChar char=""/>
              <a:tabLst>
                <a:tab pos="356235" algn="l"/>
              </a:tabLst>
            </a:pPr>
            <a:r>
              <a:rPr sz="2400" b="1" spc="-215" dirty="0">
                <a:latin typeface="Arial"/>
                <a:cs typeface="Arial"/>
              </a:rPr>
              <a:t>Klientův </a:t>
            </a:r>
            <a:r>
              <a:rPr sz="2400" b="1" spc="-245" dirty="0">
                <a:latin typeface="Arial"/>
                <a:cs typeface="Arial"/>
              </a:rPr>
              <a:t>problém </a:t>
            </a:r>
            <a:r>
              <a:rPr sz="2400" b="1" spc="-250" dirty="0">
                <a:latin typeface="Arial"/>
                <a:cs typeface="Arial"/>
              </a:rPr>
              <a:t>známe,</a:t>
            </a:r>
            <a:r>
              <a:rPr sz="2400" b="1" spc="-245" dirty="0">
                <a:latin typeface="Arial"/>
                <a:cs typeface="Arial"/>
              </a:rPr>
              <a:t> </a:t>
            </a:r>
            <a:r>
              <a:rPr sz="2400" b="1" spc="-204" dirty="0">
                <a:latin typeface="Arial"/>
                <a:cs typeface="Arial"/>
              </a:rPr>
              <a:t>ale </a:t>
            </a:r>
            <a:r>
              <a:rPr sz="2400" b="1" spc="-270" dirty="0">
                <a:latin typeface="Arial"/>
                <a:cs typeface="Arial"/>
              </a:rPr>
              <a:t>nechceme</a:t>
            </a:r>
            <a:r>
              <a:rPr sz="2400" b="1" spc="-265" dirty="0">
                <a:latin typeface="Arial"/>
                <a:cs typeface="Arial"/>
              </a:rPr>
              <a:t> ho</a:t>
            </a:r>
            <a:r>
              <a:rPr sz="2400" b="1" spc="-260" dirty="0">
                <a:latin typeface="Arial"/>
                <a:cs typeface="Arial"/>
              </a:rPr>
              <a:t> </a:t>
            </a:r>
            <a:r>
              <a:rPr sz="2400" b="1" spc="-185" dirty="0">
                <a:latin typeface="Arial"/>
                <a:cs typeface="Arial"/>
              </a:rPr>
              <a:t>řešit </a:t>
            </a:r>
            <a:r>
              <a:rPr sz="2400" spc="-245" dirty="0">
                <a:latin typeface="Arial"/>
                <a:cs typeface="Arial"/>
              </a:rPr>
              <a:t>–</a:t>
            </a:r>
            <a:r>
              <a:rPr sz="2400" spc="-240" dirty="0">
                <a:latin typeface="Arial"/>
                <a:cs typeface="Arial"/>
              </a:rPr>
              <a:t> </a:t>
            </a:r>
            <a:r>
              <a:rPr sz="2400" spc="-245" dirty="0">
                <a:latin typeface="Arial"/>
                <a:cs typeface="Arial"/>
              </a:rPr>
              <a:t>směřujeme</a:t>
            </a:r>
            <a:r>
              <a:rPr sz="2400" spc="-240" dirty="0">
                <a:latin typeface="Arial"/>
                <a:cs typeface="Arial"/>
              </a:rPr>
              <a:t> </a:t>
            </a:r>
            <a:r>
              <a:rPr sz="2400" spc="-220" dirty="0">
                <a:latin typeface="Arial"/>
                <a:cs typeface="Arial"/>
              </a:rPr>
              <a:t>k </a:t>
            </a:r>
            <a:r>
              <a:rPr sz="2400" spc="-655" dirty="0">
                <a:latin typeface="Arial"/>
                <a:cs typeface="Arial"/>
              </a:rPr>
              <a:t> </a:t>
            </a:r>
            <a:r>
              <a:rPr sz="2400" spc="-210" dirty="0">
                <a:latin typeface="Arial"/>
                <a:cs typeface="Arial"/>
              </a:rPr>
              <a:t>tzv. </a:t>
            </a:r>
            <a:r>
              <a:rPr sz="2400" spc="-229" dirty="0">
                <a:latin typeface="Arial"/>
                <a:cs typeface="Arial"/>
              </a:rPr>
              <a:t>vyšším </a:t>
            </a:r>
            <a:r>
              <a:rPr sz="2400" spc="-200" dirty="0">
                <a:latin typeface="Arial"/>
                <a:cs typeface="Arial"/>
              </a:rPr>
              <a:t>cílům, </a:t>
            </a:r>
            <a:r>
              <a:rPr sz="2400" spc="-195" dirty="0">
                <a:latin typeface="Arial"/>
                <a:cs typeface="Arial"/>
              </a:rPr>
              <a:t>které </a:t>
            </a:r>
            <a:r>
              <a:rPr sz="2400" spc="-215" dirty="0">
                <a:latin typeface="Arial"/>
                <a:cs typeface="Arial"/>
              </a:rPr>
              <a:t>pocházejí</a:t>
            </a:r>
            <a:r>
              <a:rPr sz="2400" spc="-210" dirty="0">
                <a:latin typeface="Arial"/>
                <a:cs typeface="Arial"/>
              </a:rPr>
              <a:t> </a:t>
            </a:r>
            <a:r>
              <a:rPr sz="2400" spc="-235" dirty="0">
                <a:latin typeface="Arial"/>
                <a:cs typeface="Arial"/>
              </a:rPr>
              <a:t>ze</a:t>
            </a:r>
            <a:r>
              <a:rPr sz="2400" spc="-229" dirty="0">
                <a:latin typeface="Arial"/>
                <a:cs typeface="Arial"/>
              </a:rPr>
              <a:t> </a:t>
            </a:r>
            <a:r>
              <a:rPr sz="2400" spc="-204" dirty="0">
                <a:latin typeface="Arial"/>
                <a:cs typeface="Arial"/>
              </a:rPr>
              <a:t>vzdělávací,</a:t>
            </a:r>
            <a:r>
              <a:rPr sz="2400" spc="-200" dirty="0">
                <a:latin typeface="Arial"/>
                <a:cs typeface="Arial"/>
              </a:rPr>
              <a:t> </a:t>
            </a:r>
            <a:r>
              <a:rPr sz="2400" spc="-204" dirty="0">
                <a:latin typeface="Arial"/>
                <a:cs typeface="Arial"/>
              </a:rPr>
              <a:t>zdravotní </a:t>
            </a:r>
            <a:r>
              <a:rPr sz="2400" spc="-250" dirty="0">
                <a:latin typeface="Arial"/>
                <a:cs typeface="Arial"/>
              </a:rPr>
              <a:t>nebo </a:t>
            </a:r>
            <a:r>
              <a:rPr sz="2400" spc="-245" dirty="0">
                <a:latin typeface="Arial"/>
                <a:cs typeface="Arial"/>
              </a:rPr>
              <a:t> </a:t>
            </a:r>
            <a:r>
              <a:rPr sz="2400" spc="-235" dirty="0">
                <a:latin typeface="Arial"/>
                <a:cs typeface="Arial"/>
              </a:rPr>
              <a:t>výchovné</a:t>
            </a:r>
            <a:r>
              <a:rPr sz="2400" spc="-75" dirty="0">
                <a:latin typeface="Arial"/>
                <a:cs typeface="Arial"/>
              </a:rPr>
              <a:t> </a:t>
            </a:r>
            <a:r>
              <a:rPr sz="2400" spc="-180" dirty="0">
                <a:latin typeface="Arial"/>
                <a:cs typeface="Arial"/>
              </a:rPr>
              <a:t>oblasti.</a:t>
            </a:r>
            <a:r>
              <a:rPr sz="2400" spc="-90" dirty="0">
                <a:latin typeface="Arial"/>
                <a:cs typeface="Arial"/>
              </a:rPr>
              <a:t> </a:t>
            </a:r>
            <a:r>
              <a:rPr sz="2400" spc="-210" dirty="0">
                <a:latin typeface="Arial"/>
                <a:cs typeface="Arial"/>
              </a:rPr>
              <a:t>Hlavní</a:t>
            </a:r>
            <a:r>
              <a:rPr sz="2400" spc="-85" dirty="0">
                <a:latin typeface="Arial"/>
                <a:cs typeface="Arial"/>
              </a:rPr>
              <a:t> </a:t>
            </a:r>
            <a:r>
              <a:rPr sz="2400" spc="-145" dirty="0">
                <a:latin typeface="Arial"/>
                <a:cs typeface="Arial"/>
              </a:rPr>
              <a:t>roli</a:t>
            </a:r>
            <a:r>
              <a:rPr sz="2400" spc="-114" dirty="0">
                <a:latin typeface="Arial"/>
                <a:cs typeface="Arial"/>
              </a:rPr>
              <a:t> </a:t>
            </a:r>
            <a:r>
              <a:rPr sz="2400" spc="-200" dirty="0">
                <a:latin typeface="Arial"/>
                <a:cs typeface="Arial"/>
              </a:rPr>
              <a:t>hraje</a:t>
            </a:r>
            <a:r>
              <a:rPr sz="2400" spc="-100" dirty="0">
                <a:latin typeface="Arial"/>
                <a:cs typeface="Arial"/>
              </a:rPr>
              <a:t> </a:t>
            </a:r>
            <a:r>
              <a:rPr sz="2400" spc="-165" dirty="0">
                <a:latin typeface="Arial"/>
                <a:cs typeface="Arial"/>
              </a:rPr>
              <a:t>to,</a:t>
            </a:r>
            <a:r>
              <a:rPr sz="2400" spc="-114" dirty="0">
                <a:latin typeface="Arial"/>
                <a:cs typeface="Arial"/>
              </a:rPr>
              <a:t> </a:t>
            </a:r>
            <a:r>
              <a:rPr sz="2400" spc="-190" dirty="0">
                <a:latin typeface="Arial"/>
                <a:cs typeface="Arial"/>
              </a:rPr>
              <a:t>jak</a:t>
            </a:r>
            <a:r>
              <a:rPr sz="2400" spc="-105" dirty="0">
                <a:latin typeface="Arial"/>
                <a:cs typeface="Arial"/>
              </a:rPr>
              <a:t> </a:t>
            </a:r>
            <a:r>
              <a:rPr sz="2400" spc="-215" dirty="0">
                <a:latin typeface="Arial"/>
                <a:cs typeface="Arial"/>
              </a:rPr>
              <a:t>personál</a:t>
            </a:r>
            <a:r>
              <a:rPr sz="2400" spc="-90" dirty="0">
                <a:latin typeface="Arial"/>
                <a:cs typeface="Arial"/>
              </a:rPr>
              <a:t> </a:t>
            </a:r>
            <a:r>
              <a:rPr sz="2400" spc="-180" dirty="0">
                <a:latin typeface="Arial"/>
                <a:cs typeface="Arial"/>
              </a:rPr>
              <a:t>situaci</a:t>
            </a:r>
            <a:r>
              <a:rPr sz="2400" spc="-90" dirty="0">
                <a:latin typeface="Arial"/>
                <a:cs typeface="Arial"/>
              </a:rPr>
              <a:t> </a:t>
            </a:r>
            <a:r>
              <a:rPr sz="2400" spc="-204" dirty="0">
                <a:latin typeface="Arial"/>
                <a:cs typeface="Arial"/>
              </a:rPr>
              <a:t>vyhodnotí.</a:t>
            </a:r>
            <a:endParaRPr sz="2400">
              <a:latin typeface="Arial"/>
              <a:cs typeface="Arial"/>
            </a:endParaRPr>
          </a:p>
          <a:p>
            <a:pPr marL="12700">
              <a:spcBef>
                <a:spcPts val="285"/>
              </a:spcBef>
            </a:pPr>
            <a:r>
              <a:rPr sz="2400" spc="-254" dirty="0">
                <a:latin typeface="Arial"/>
                <a:cs typeface="Arial"/>
              </a:rPr>
              <a:t>Bý</a:t>
            </a:r>
            <a:r>
              <a:rPr sz="2400" spc="-225" dirty="0">
                <a:latin typeface="Arial"/>
                <a:cs typeface="Arial"/>
              </a:rPr>
              <a:t>v</a:t>
            </a:r>
            <a:r>
              <a:rPr sz="2400" spc="-245" dirty="0">
                <a:latin typeface="Arial"/>
                <a:cs typeface="Arial"/>
              </a:rPr>
              <a:t>a</a:t>
            </a:r>
            <a:r>
              <a:rPr sz="2400" spc="-110" dirty="0">
                <a:latin typeface="Arial"/>
                <a:cs typeface="Arial"/>
              </a:rPr>
              <a:t>j</a:t>
            </a:r>
            <a:r>
              <a:rPr sz="2400" spc="-120" dirty="0">
                <a:latin typeface="Arial"/>
                <a:cs typeface="Arial"/>
              </a:rPr>
              <a:t>í</a:t>
            </a:r>
            <a:r>
              <a:rPr sz="2400" spc="-90" dirty="0">
                <a:latin typeface="Arial"/>
                <a:cs typeface="Arial"/>
              </a:rPr>
              <a:t> </a:t>
            </a:r>
            <a:r>
              <a:rPr sz="2400" spc="-225" dirty="0">
                <a:latin typeface="Arial"/>
                <a:cs typeface="Arial"/>
              </a:rPr>
              <a:t>extrém</a:t>
            </a:r>
            <a:r>
              <a:rPr sz="2400" spc="-215" dirty="0">
                <a:latin typeface="Arial"/>
                <a:cs typeface="Arial"/>
              </a:rPr>
              <a:t>y</a:t>
            </a:r>
            <a:r>
              <a:rPr sz="2400" spc="-120" dirty="0">
                <a:latin typeface="Arial"/>
                <a:cs typeface="Arial"/>
              </a:rPr>
              <a:t> </a:t>
            </a:r>
            <a:r>
              <a:rPr sz="2400" spc="-245" dirty="0">
                <a:latin typeface="Arial"/>
                <a:cs typeface="Arial"/>
              </a:rPr>
              <a:t>n</a:t>
            </a:r>
            <a:r>
              <a:rPr sz="2400" spc="-240" dirty="0">
                <a:latin typeface="Arial"/>
                <a:cs typeface="Arial"/>
              </a:rPr>
              <a:t>a</a:t>
            </a:r>
            <a:r>
              <a:rPr sz="2400" spc="-105" dirty="0">
                <a:latin typeface="Arial"/>
                <a:cs typeface="Arial"/>
              </a:rPr>
              <a:t> </a:t>
            </a:r>
            <a:r>
              <a:rPr sz="2400" spc="-245" dirty="0">
                <a:latin typeface="Arial"/>
                <a:cs typeface="Arial"/>
              </a:rPr>
              <a:t>ob</a:t>
            </a:r>
            <a:r>
              <a:rPr sz="2400" spc="-250" dirty="0">
                <a:latin typeface="Arial"/>
                <a:cs typeface="Arial"/>
              </a:rPr>
              <a:t>o</a:t>
            </a:r>
            <a:r>
              <a:rPr sz="2400" spc="-240" dirty="0">
                <a:latin typeface="Arial"/>
                <a:cs typeface="Arial"/>
              </a:rPr>
              <a:t>u</a:t>
            </a:r>
            <a:r>
              <a:rPr sz="2400" spc="-90" dirty="0">
                <a:latin typeface="Arial"/>
                <a:cs typeface="Arial"/>
              </a:rPr>
              <a:t> </a:t>
            </a:r>
            <a:r>
              <a:rPr sz="2400" spc="-175" dirty="0">
                <a:latin typeface="Arial"/>
                <a:cs typeface="Arial"/>
              </a:rPr>
              <a:t>st</a:t>
            </a:r>
            <a:r>
              <a:rPr sz="2400" spc="-145" dirty="0">
                <a:latin typeface="Arial"/>
                <a:cs typeface="Arial"/>
              </a:rPr>
              <a:t>r</a:t>
            </a:r>
            <a:r>
              <a:rPr sz="2400" spc="-245" dirty="0">
                <a:latin typeface="Arial"/>
                <a:cs typeface="Arial"/>
              </a:rPr>
              <a:t>an</a:t>
            </a:r>
            <a:r>
              <a:rPr sz="2400" spc="-250" dirty="0">
                <a:latin typeface="Arial"/>
                <a:cs typeface="Arial"/>
              </a:rPr>
              <a:t>á</a:t>
            </a:r>
            <a:r>
              <a:rPr sz="2400" spc="-200" dirty="0">
                <a:latin typeface="Arial"/>
                <a:cs typeface="Arial"/>
              </a:rPr>
              <a:t>ch.</a:t>
            </a:r>
            <a:endParaRPr sz="2400">
              <a:latin typeface="Arial"/>
              <a:cs typeface="Arial"/>
            </a:endParaRPr>
          </a:p>
        </p:txBody>
      </p:sp>
      <p:sp>
        <p:nvSpPr>
          <p:cNvPr id="3" name="object 3"/>
          <p:cNvSpPr txBox="1">
            <a:spLocks noGrp="1"/>
          </p:cNvSpPr>
          <p:nvPr>
            <p:ph type="title"/>
          </p:nvPr>
        </p:nvSpPr>
        <p:spPr>
          <a:xfrm>
            <a:off x="2818257" y="530478"/>
            <a:ext cx="6553834" cy="574040"/>
          </a:xfrm>
          <a:prstGeom prst="rect">
            <a:avLst/>
          </a:prstGeom>
        </p:spPr>
        <p:txBody>
          <a:bodyPr vert="horz" wrap="square" lIns="0" tIns="12700" rIns="0" bIns="0" rtlCol="0" anchor="ctr">
            <a:spAutoFit/>
          </a:bodyPr>
          <a:lstStyle/>
          <a:p>
            <a:pPr marL="12700">
              <a:lnSpc>
                <a:spcPct val="100000"/>
              </a:lnSpc>
              <a:spcBef>
                <a:spcPts val="100"/>
              </a:spcBef>
            </a:pPr>
            <a:r>
              <a:rPr spc="-15" dirty="0">
                <a:latin typeface="Calibri"/>
                <a:cs typeface="Calibri"/>
              </a:rPr>
              <a:t>Možnosti personálu</a:t>
            </a:r>
            <a:r>
              <a:rPr spc="-25" dirty="0">
                <a:latin typeface="Calibri"/>
                <a:cs typeface="Calibri"/>
              </a:rPr>
              <a:t> </a:t>
            </a:r>
            <a:r>
              <a:rPr dirty="0">
                <a:latin typeface="Calibri"/>
                <a:cs typeface="Calibri"/>
              </a:rPr>
              <a:t>v </a:t>
            </a:r>
            <a:r>
              <a:rPr spc="-20" dirty="0">
                <a:latin typeface="Calibri"/>
                <a:cs typeface="Calibri"/>
              </a:rPr>
              <a:t>rozčilující fázi</a:t>
            </a:r>
            <a:endParaRPr>
              <a:latin typeface="Calibri"/>
              <a:cs typeface="Calibri"/>
            </a:endParaRPr>
          </a:p>
        </p:txBody>
      </p:sp>
    </p:spTree>
    <p:extLst>
      <p:ext uri="{BB962C8B-B14F-4D97-AF65-F5344CB8AC3E}">
        <p14:creationId xmlns:p14="http://schemas.microsoft.com/office/powerpoint/2010/main" val="2398404750"/>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59941" y="1627074"/>
            <a:ext cx="7940675" cy="4237057"/>
          </a:xfrm>
          <a:prstGeom prst="rect">
            <a:avLst/>
          </a:prstGeom>
        </p:spPr>
        <p:txBody>
          <a:bodyPr vert="horz" wrap="square" lIns="0" tIns="12700" rIns="0" bIns="0" rtlCol="0">
            <a:spAutoFit/>
          </a:bodyPr>
          <a:lstStyle/>
          <a:p>
            <a:pPr marL="12700">
              <a:lnSpc>
                <a:spcPts val="2875"/>
              </a:lnSpc>
              <a:spcBef>
                <a:spcPts val="100"/>
              </a:spcBef>
            </a:pPr>
            <a:r>
              <a:rPr sz="2400" spc="-185" dirty="0">
                <a:solidFill>
                  <a:srgbClr val="49452A"/>
                </a:solidFill>
                <a:latin typeface="Arial"/>
                <a:cs typeface="Arial"/>
              </a:rPr>
              <a:t>3.</a:t>
            </a:r>
            <a:r>
              <a:rPr sz="2400" spc="-114" dirty="0">
                <a:solidFill>
                  <a:srgbClr val="49452A"/>
                </a:solidFill>
                <a:latin typeface="Arial"/>
                <a:cs typeface="Arial"/>
              </a:rPr>
              <a:t> </a:t>
            </a:r>
            <a:r>
              <a:rPr sz="2400" spc="-195" dirty="0">
                <a:latin typeface="Arial"/>
                <a:cs typeface="Arial"/>
              </a:rPr>
              <a:t>Strategie</a:t>
            </a:r>
            <a:r>
              <a:rPr sz="2400" spc="-110" dirty="0">
                <a:latin typeface="Arial"/>
                <a:cs typeface="Arial"/>
              </a:rPr>
              <a:t> </a:t>
            </a:r>
            <a:r>
              <a:rPr sz="2400" b="1" spc="-229" dirty="0">
                <a:latin typeface="Arial"/>
                <a:cs typeface="Arial"/>
              </a:rPr>
              <a:t>převedení</a:t>
            </a:r>
            <a:r>
              <a:rPr sz="2400" b="1" spc="-95" dirty="0">
                <a:latin typeface="Arial"/>
                <a:cs typeface="Arial"/>
              </a:rPr>
              <a:t> </a:t>
            </a:r>
            <a:r>
              <a:rPr sz="2400" b="1" spc="-225" dirty="0">
                <a:latin typeface="Arial"/>
                <a:cs typeface="Arial"/>
              </a:rPr>
              <a:t>pozornosti</a:t>
            </a:r>
            <a:r>
              <a:rPr sz="2400" b="1" spc="-110" dirty="0">
                <a:latin typeface="Arial"/>
                <a:cs typeface="Arial"/>
              </a:rPr>
              <a:t> </a:t>
            </a:r>
            <a:r>
              <a:rPr sz="2400" b="1" spc="-200" dirty="0">
                <a:latin typeface="Arial"/>
                <a:cs typeface="Arial"/>
              </a:rPr>
              <a:t>klienta</a:t>
            </a:r>
            <a:r>
              <a:rPr sz="2400" b="1" spc="-110" dirty="0">
                <a:latin typeface="Arial"/>
                <a:cs typeface="Arial"/>
              </a:rPr>
              <a:t> </a:t>
            </a:r>
            <a:r>
              <a:rPr sz="2400" spc="-240" dirty="0">
                <a:latin typeface="Arial"/>
                <a:cs typeface="Arial"/>
              </a:rPr>
              <a:t>–</a:t>
            </a:r>
            <a:r>
              <a:rPr sz="2400" spc="-110" dirty="0">
                <a:latin typeface="Arial"/>
                <a:cs typeface="Arial"/>
              </a:rPr>
              <a:t> </a:t>
            </a:r>
            <a:r>
              <a:rPr sz="2400" spc="-180" dirty="0">
                <a:latin typeface="Arial"/>
                <a:cs typeface="Arial"/>
              </a:rPr>
              <a:t>užít</a:t>
            </a:r>
            <a:r>
              <a:rPr sz="2400" spc="-110" dirty="0">
                <a:latin typeface="Arial"/>
                <a:cs typeface="Arial"/>
              </a:rPr>
              <a:t> </a:t>
            </a:r>
            <a:r>
              <a:rPr sz="2400" spc="-165" dirty="0">
                <a:latin typeface="Arial"/>
                <a:cs typeface="Arial"/>
              </a:rPr>
              <a:t>při</a:t>
            </a:r>
            <a:r>
              <a:rPr sz="2400" spc="-120" dirty="0">
                <a:latin typeface="Arial"/>
                <a:cs typeface="Arial"/>
              </a:rPr>
              <a:t> </a:t>
            </a:r>
            <a:r>
              <a:rPr sz="2400" b="1" spc="-195" dirty="0">
                <a:latin typeface="Arial"/>
                <a:cs typeface="Arial"/>
              </a:rPr>
              <a:t>nižší</a:t>
            </a:r>
            <a:r>
              <a:rPr sz="2400" b="1" spc="-105" dirty="0">
                <a:latin typeface="Arial"/>
                <a:cs typeface="Arial"/>
              </a:rPr>
              <a:t> </a:t>
            </a:r>
            <a:r>
              <a:rPr sz="2400" b="1" spc="-200" dirty="0">
                <a:latin typeface="Arial"/>
                <a:cs typeface="Arial"/>
              </a:rPr>
              <a:t>intenzitě</a:t>
            </a:r>
            <a:endParaRPr sz="2400">
              <a:latin typeface="Arial"/>
              <a:cs typeface="Arial"/>
            </a:endParaRPr>
          </a:p>
          <a:p>
            <a:pPr marL="355600">
              <a:lnSpc>
                <a:spcPts val="2875"/>
              </a:lnSpc>
            </a:pPr>
            <a:r>
              <a:rPr sz="2400" spc="-250" dirty="0">
                <a:latin typeface="Arial"/>
                <a:cs typeface="Arial"/>
              </a:rPr>
              <a:t>ne</a:t>
            </a:r>
            <a:r>
              <a:rPr sz="2400" spc="-254" dirty="0">
                <a:latin typeface="Arial"/>
                <a:cs typeface="Arial"/>
              </a:rPr>
              <a:t>g</a:t>
            </a:r>
            <a:r>
              <a:rPr sz="2400" spc="-190" dirty="0">
                <a:latin typeface="Arial"/>
                <a:cs typeface="Arial"/>
              </a:rPr>
              <a:t>ativn</a:t>
            </a:r>
            <a:r>
              <a:rPr sz="2400" spc="-120" dirty="0">
                <a:latin typeface="Arial"/>
                <a:cs typeface="Arial"/>
              </a:rPr>
              <a:t>í</a:t>
            </a:r>
            <a:r>
              <a:rPr sz="2400" spc="-70" dirty="0">
                <a:latin typeface="Arial"/>
                <a:cs typeface="Arial"/>
              </a:rPr>
              <a:t> </a:t>
            </a:r>
            <a:r>
              <a:rPr sz="2400" spc="-245" dirty="0">
                <a:latin typeface="Arial"/>
                <a:cs typeface="Arial"/>
              </a:rPr>
              <a:t>emoce.</a:t>
            </a:r>
            <a:endParaRPr sz="2400">
              <a:latin typeface="Arial"/>
              <a:cs typeface="Arial"/>
            </a:endParaRPr>
          </a:p>
          <a:p>
            <a:pPr marL="355600" marR="316230" indent="-343535">
              <a:spcBef>
                <a:spcPts val="590"/>
              </a:spcBef>
            </a:pPr>
            <a:r>
              <a:rPr sz="2400" b="1" spc="-200" dirty="0">
                <a:latin typeface="Arial"/>
                <a:cs typeface="Arial"/>
              </a:rPr>
              <a:t>Záleží </a:t>
            </a:r>
            <a:r>
              <a:rPr sz="2400" b="1" spc="-254" dirty="0">
                <a:latin typeface="Arial"/>
                <a:cs typeface="Arial"/>
              </a:rPr>
              <a:t>na</a:t>
            </a:r>
            <a:r>
              <a:rPr sz="2400" b="1" spc="-250" dirty="0">
                <a:latin typeface="Arial"/>
                <a:cs typeface="Arial"/>
              </a:rPr>
              <a:t> </a:t>
            </a:r>
            <a:r>
              <a:rPr sz="2400" b="1" spc="-229" dirty="0">
                <a:latin typeface="Arial"/>
                <a:cs typeface="Arial"/>
              </a:rPr>
              <a:t>mentálních </a:t>
            </a:r>
            <a:r>
              <a:rPr sz="2400" b="1" spc="-250" dirty="0">
                <a:latin typeface="Arial"/>
                <a:cs typeface="Arial"/>
              </a:rPr>
              <a:t>schopnostech</a:t>
            </a:r>
            <a:r>
              <a:rPr sz="2400" b="1" spc="-245" dirty="0">
                <a:latin typeface="Arial"/>
                <a:cs typeface="Arial"/>
              </a:rPr>
              <a:t> </a:t>
            </a:r>
            <a:r>
              <a:rPr sz="2400" b="1" spc="-190" dirty="0">
                <a:latin typeface="Arial"/>
                <a:cs typeface="Arial"/>
              </a:rPr>
              <a:t>klienta</a:t>
            </a:r>
            <a:r>
              <a:rPr sz="2400" spc="-190" dirty="0">
                <a:latin typeface="Arial"/>
                <a:cs typeface="Arial"/>
              </a:rPr>
              <a:t>, </a:t>
            </a:r>
            <a:r>
              <a:rPr sz="2400" spc="-245" dirty="0">
                <a:latin typeface="Arial"/>
                <a:cs typeface="Arial"/>
              </a:rPr>
              <a:t>u </a:t>
            </a:r>
            <a:r>
              <a:rPr sz="2400" spc="-240" dirty="0">
                <a:latin typeface="Arial"/>
                <a:cs typeface="Arial"/>
              </a:rPr>
              <a:t>osob</a:t>
            </a:r>
            <a:r>
              <a:rPr sz="2400" spc="-235" dirty="0">
                <a:latin typeface="Arial"/>
                <a:cs typeface="Arial"/>
              </a:rPr>
              <a:t> </a:t>
            </a:r>
            <a:r>
              <a:rPr sz="2400" spc="-220" dirty="0">
                <a:latin typeface="Arial"/>
                <a:cs typeface="Arial"/>
              </a:rPr>
              <a:t>s </a:t>
            </a:r>
            <a:r>
              <a:rPr sz="2400" b="1" spc="-254" dirty="0">
                <a:latin typeface="Arial"/>
                <a:cs typeface="Arial"/>
              </a:rPr>
              <a:t>lehkým </a:t>
            </a:r>
            <a:r>
              <a:rPr sz="2400" b="1" spc="-250" dirty="0">
                <a:latin typeface="Arial"/>
                <a:cs typeface="Arial"/>
              </a:rPr>
              <a:t> </a:t>
            </a:r>
            <a:r>
              <a:rPr sz="2400" spc="-245" dirty="0">
                <a:latin typeface="Arial"/>
                <a:cs typeface="Arial"/>
              </a:rPr>
              <a:t>mentá</a:t>
            </a:r>
            <a:r>
              <a:rPr sz="2400" spc="-110" dirty="0">
                <a:latin typeface="Arial"/>
                <a:cs typeface="Arial"/>
              </a:rPr>
              <a:t>l</a:t>
            </a:r>
            <a:r>
              <a:rPr sz="2400" spc="-185" dirty="0">
                <a:latin typeface="Arial"/>
                <a:cs typeface="Arial"/>
              </a:rPr>
              <a:t>ní</a:t>
            </a:r>
            <a:r>
              <a:rPr sz="2400" spc="-360" dirty="0">
                <a:latin typeface="Arial"/>
                <a:cs typeface="Arial"/>
              </a:rPr>
              <a:t>m</a:t>
            </a:r>
            <a:r>
              <a:rPr sz="2400" spc="-95" dirty="0">
                <a:latin typeface="Arial"/>
                <a:cs typeface="Arial"/>
              </a:rPr>
              <a:t> </a:t>
            </a:r>
            <a:r>
              <a:rPr sz="2400" spc="-245" dirty="0">
                <a:latin typeface="Arial"/>
                <a:cs typeface="Arial"/>
              </a:rPr>
              <a:t>po</a:t>
            </a:r>
            <a:r>
              <a:rPr sz="2400" spc="-225" dirty="0">
                <a:latin typeface="Arial"/>
                <a:cs typeface="Arial"/>
              </a:rPr>
              <a:t>s</a:t>
            </a:r>
            <a:r>
              <a:rPr sz="2400" spc="-175" dirty="0">
                <a:latin typeface="Arial"/>
                <a:cs typeface="Arial"/>
              </a:rPr>
              <a:t>tiže</a:t>
            </a:r>
            <a:r>
              <a:rPr sz="2400" spc="-250" dirty="0">
                <a:latin typeface="Arial"/>
                <a:cs typeface="Arial"/>
              </a:rPr>
              <a:t>n</a:t>
            </a:r>
            <a:r>
              <a:rPr sz="2400" spc="-125" dirty="0">
                <a:latin typeface="Arial"/>
                <a:cs typeface="Arial"/>
              </a:rPr>
              <a:t>í</a:t>
            </a:r>
            <a:r>
              <a:rPr sz="2400" spc="-360" dirty="0">
                <a:latin typeface="Arial"/>
                <a:cs typeface="Arial"/>
              </a:rPr>
              <a:t>m</a:t>
            </a:r>
            <a:r>
              <a:rPr sz="2400" spc="-90" dirty="0">
                <a:latin typeface="Arial"/>
                <a:cs typeface="Arial"/>
              </a:rPr>
              <a:t> </a:t>
            </a:r>
            <a:r>
              <a:rPr sz="2400" spc="-290" dirty="0">
                <a:latin typeface="Arial"/>
                <a:cs typeface="Arial"/>
              </a:rPr>
              <a:t>můžem</a:t>
            </a:r>
            <a:r>
              <a:rPr sz="2400" spc="-240" dirty="0">
                <a:latin typeface="Arial"/>
                <a:cs typeface="Arial"/>
              </a:rPr>
              <a:t>e</a:t>
            </a:r>
            <a:r>
              <a:rPr sz="2400" spc="-110" dirty="0">
                <a:latin typeface="Arial"/>
                <a:cs typeface="Arial"/>
              </a:rPr>
              <a:t> </a:t>
            </a:r>
            <a:r>
              <a:rPr sz="2400" spc="-215" dirty="0">
                <a:latin typeface="Arial"/>
                <a:cs typeface="Arial"/>
              </a:rPr>
              <a:t>přev</a:t>
            </a:r>
            <a:r>
              <a:rPr sz="2400" spc="-250" dirty="0">
                <a:latin typeface="Arial"/>
                <a:cs typeface="Arial"/>
              </a:rPr>
              <a:t>e</a:t>
            </a:r>
            <a:r>
              <a:rPr sz="2400" spc="-245" dirty="0">
                <a:latin typeface="Arial"/>
                <a:cs typeface="Arial"/>
              </a:rPr>
              <a:t>de</a:t>
            </a:r>
            <a:r>
              <a:rPr sz="2400" spc="-250" dirty="0">
                <a:latin typeface="Arial"/>
                <a:cs typeface="Arial"/>
              </a:rPr>
              <a:t>n</a:t>
            </a:r>
            <a:r>
              <a:rPr sz="2400" spc="-120" dirty="0">
                <a:latin typeface="Arial"/>
                <a:cs typeface="Arial"/>
              </a:rPr>
              <a:t>í</a:t>
            </a:r>
            <a:r>
              <a:rPr sz="2400" spc="-80" dirty="0">
                <a:latin typeface="Arial"/>
                <a:cs typeface="Arial"/>
              </a:rPr>
              <a:t> </a:t>
            </a:r>
            <a:r>
              <a:rPr sz="2400" spc="-245" dirty="0">
                <a:latin typeface="Arial"/>
                <a:cs typeface="Arial"/>
              </a:rPr>
              <a:t>po</a:t>
            </a:r>
            <a:r>
              <a:rPr sz="2400" spc="-225" dirty="0">
                <a:latin typeface="Arial"/>
                <a:cs typeface="Arial"/>
              </a:rPr>
              <a:t>z</a:t>
            </a:r>
            <a:r>
              <a:rPr sz="2400" spc="-220" dirty="0">
                <a:latin typeface="Arial"/>
                <a:cs typeface="Arial"/>
              </a:rPr>
              <a:t>orno</a:t>
            </a:r>
            <a:r>
              <a:rPr sz="2400" spc="-225" dirty="0">
                <a:latin typeface="Arial"/>
                <a:cs typeface="Arial"/>
              </a:rPr>
              <a:t>s</a:t>
            </a:r>
            <a:r>
              <a:rPr sz="2400" spc="-125" dirty="0">
                <a:latin typeface="Arial"/>
                <a:cs typeface="Arial"/>
              </a:rPr>
              <a:t>t</a:t>
            </a:r>
            <a:r>
              <a:rPr sz="2400" spc="-100" dirty="0">
                <a:latin typeface="Arial"/>
                <a:cs typeface="Arial"/>
              </a:rPr>
              <a:t>i</a:t>
            </a:r>
            <a:r>
              <a:rPr sz="2400" spc="-75" dirty="0">
                <a:latin typeface="Arial"/>
                <a:cs typeface="Arial"/>
              </a:rPr>
              <a:t> </a:t>
            </a:r>
            <a:r>
              <a:rPr sz="2400" spc="-245" dirty="0">
                <a:latin typeface="Arial"/>
                <a:cs typeface="Arial"/>
              </a:rPr>
              <a:t>po</a:t>
            </a:r>
            <a:r>
              <a:rPr sz="2400" spc="-225" dirty="0">
                <a:latin typeface="Arial"/>
                <a:cs typeface="Arial"/>
              </a:rPr>
              <a:t>s</a:t>
            </a:r>
            <a:r>
              <a:rPr sz="2400" spc="-175" dirty="0">
                <a:latin typeface="Arial"/>
                <a:cs typeface="Arial"/>
              </a:rPr>
              <a:t>tavi</a:t>
            </a:r>
            <a:r>
              <a:rPr sz="2400" spc="-120" dirty="0">
                <a:latin typeface="Arial"/>
                <a:cs typeface="Arial"/>
              </a:rPr>
              <a:t>t</a:t>
            </a:r>
            <a:r>
              <a:rPr sz="2400" spc="-100" dirty="0">
                <a:latin typeface="Arial"/>
                <a:cs typeface="Arial"/>
              </a:rPr>
              <a:t> </a:t>
            </a:r>
            <a:r>
              <a:rPr sz="2400" spc="-185" dirty="0">
                <a:latin typeface="Arial"/>
                <a:cs typeface="Arial"/>
              </a:rPr>
              <a:t>na  </a:t>
            </a:r>
            <a:r>
              <a:rPr sz="2400" b="1" spc="-229" dirty="0">
                <a:latin typeface="Arial"/>
                <a:cs typeface="Arial"/>
              </a:rPr>
              <a:t>slovu </a:t>
            </a:r>
            <a:r>
              <a:rPr sz="2400" b="1" spc="-245" dirty="0">
                <a:latin typeface="Arial"/>
                <a:cs typeface="Arial"/>
              </a:rPr>
              <a:t>a</a:t>
            </a:r>
            <a:r>
              <a:rPr sz="2400" b="1" spc="-240" dirty="0">
                <a:latin typeface="Arial"/>
                <a:cs typeface="Arial"/>
              </a:rPr>
              <a:t> rozhovoru </a:t>
            </a:r>
            <a:r>
              <a:rPr sz="2400" b="1" spc="-245" dirty="0">
                <a:latin typeface="Arial"/>
                <a:cs typeface="Arial"/>
              </a:rPr>
              <a:t>s</a:t>
            </a:r>
            <a:r>
              <a:rPr sz="2400" b="1" spc="-240" dirty="0">
                <a:latin typeface="Arial"/>
                <a:cs typeface="Arial"/>
              </a:rPr>
              <a:t> </a:t>
            </a:r>
            <a:r>
              <a:rPr sz="2400" b="1" spc="-210" dirty="0">
                <a:latin typeface="Arial"/>
                <a:cs typeface="Arial"/>
              </a:rPr>
              <a:t>kliente</a:t>
            </a:r>
            <a:r>
              <a:rPr sz="2400" spc="-210" dirty="0">
                <a:latin typeface="Arial"/>
                <a:cs typeface="Arial"/>
              </a:rPr>
              <a:t>m. </a:t>
            </a:r>
            <a:r>
              <a:rPr sz="2400" spc="-315" dirty="0">
                <a:latin typeface="Arial"/>
                <a:cs typeface="Arial"/>
              </a:rPr>
              <a:t>U</a:t>
            </a:r>
            <a:r>
              <a:rPr sz="2400" spc="-310" dirty="0">
                <a:latin typeface="Arial"/>
                <a:cs typeface="Arial"/>
              </a:rPr>
              <a:t> </a:t>
            </a:r>
            <a:r>
              <a:rPr sz="2400" b="1" spc="-215" dirty="0">
                <a:latin typeface="Arial"/>
                <a:cs typeface="Arial"/>
              </a:rPr>
              <a:t>těžšího </a:t>
            </a:r>
            <a:r>
              <a:rPr sz="2400" spc="-220" dirty="0">
                <a:latin typeface="Arial"/>
                <a:cs typeface="Arial"/>
              </a:rPr>
              <a:t>mentálního </a:t>
            </a:r>
            <a:r>
              <a:rPr sz="2400" spc="-200" dirty="0">
                <a:latin typeface="Arial"/>
                <a:cs typeface="Arial"/>
              </a:rPr>
              <a:t>postižení </a:t>
            </a:r>
            <a:r>
              <a:rPr sz="2400" spc="-195" dirty="0">
                <a:latin typeface="Arial"/>
                <a:cs typeface="Arial"/>
              </a:rPr>
              <a:t> </a:t>
            </a:r>
            <a:r>
              <a:rPr sz="2400" spc="-270" dirty="0">
                <a:latin typeface="Arial"/>
                <a:cs typeface="Arial"/>
              </a:rPr>
              <a:t>budeme</a:t>
            </a:r>
            <a:r>
              <a:rPr sz="2400" spc="-85" dirty="0">
                <a:latin typeface="Arial"/>
                <a:cs typeface="Arial"/>
              </a:rPr>
              <a:t> </a:t>
            </a:r>
            <a:r>
              <a:rPr sz="2400" spc="-235" dirty="0">
                <a:latin typeface="Arial"/>
                <a:cs typeface="Arial"/>
              </a:rPr>
              <a:t>se</a:t>
            </a:r>
            <a:r>
              <a:rPr sz="2400" spc="-120" dirty="0">
                <a:latin typeface="Arial"/>
                <a:cs typeface="Arial"/>
              </a:rPr>
              <a:t> </a:t>
            </a:r>
            <a:r>
              <a:rPr sz="2400" spc="-240" dirty="0">
                <a:latin typeface="Arial"/>
                <a:cs typeface="Arial"/>
              </a:rPr>
              <a:t>muset</a:t>
            </a:r>
            <a:r>
              <a:rPr sz="2400" spc="-105" dirty="0">
                <a:latin typeface="Arial"/>
                <a:cs typeface="Arial"/>
              </a:rPr>
              <a:t> </a:t>
            </a:r>
            <a:r>
              <a:rPr sz="2400" spc="-195" dirty="0">
                <a:latin typeface="Arial"/>
                <a:cs typeface="Arial"/>
              </a:rPr>
              <a:t>snažit</a:t>
            </a:r>
            <a:r>
              <a:rPr sz="2400" spc="-85" dirty="0">
                <a:latin typeface="Arial"/>
                <a:cs typeface="Arial"/>
              </a:rPr>
              <a:t> </a:t>
            </a:r>
            <a:r>
              <a:rPr sz="2400" spc="-245" dirty="0">
                <a:latin typeface="Arial"/>
                <a:cs typeface="Arial"/>
              </a:rPr>
              <a:t>o</a:t>
            </a:r>
            <a:r>
              <a:rPr sz="2400" spc="-105" dirty="0">
                <a:latin typeface="Arial"/>
                <a:cs typeface="Arial"/>
              </a:rPr>
              <a:t> </a:t>
            </a:r>
            <a:r>
              <a:rPr sz="2400" spc="-220" dirty="0">
                <a:latin typeface="Arial"/>
                <a:cs typeface="Arial"/>
              </a:rPr>
              <a:t>převedení</a:t>
            </a:r>
            <a:r>
              <a:rPr sz="2400" spc="-75" dirty="0">
                <a:latin typeface="Arial"/>
                <a:cs typeface="Arial"/>
              </a:rPr>
              <a:t> </a:t>
            </a:r>
            <a:r>
              <a:rPr sz="2400" spc="-204" dirty="0">
                <a:latin typeface="Arial"/>
                <a:cs typeface="Arial"/>
              </a:rPr>
              <a:t>pozornosti</a:t>
            </a:r>
            <a:r>
              <a:rPr sz="2400" spc="-55" dirty="0">
                <a:latin typeface="Arial"/>
                <a:cs typeface="Arial"/>
              </a:rPr>
              <a:t> </a:t>
            </a:r>
            <a:r>
              <a:rPr sz="2400" b="1" spc="-265" dirty="0">
                <a:latin typeface="Arial"/>
                <a:cs typeface="Arial"/>
              </a:rPr>
              <a:t>dodáním</a:t>
            </a:r>
            <a:r>
              <a:rPr sz="2400" b="1" spc="-110" dirty="0">
                <a:latin typeface="Arial"/>
                <a:cs typeface="Arial"/>
              </a:rPr>
              <a:t> </a:t>
            </a:r>
            <a:r>
              <a:rPr sz="2400" b="1" spc="-215" dirty="0">
                <a:latin typeface="Arial"/>
                <a:cs typeface="Arial"/>
              </a:rPr>
              <a:t>jiného </a:t>
            </a:r>
            <a:r>
              <a:rPr sz="2400" b="1" spc="-655" dirty="0">
                <a:latin typeface="Arial"/>
                <a:cs typeface="Arial"/>
              </a:rPr>
              <a:t> </a:t>
            </a:r>
            <a:r>
              <a:rPr sz="2400" b="1" spc="-210" dirty="0">
                <a:latin typeface="Arial"/>
                <a:cs typeface="Arial"/>
              </a:rPr>
              <a:t>stimulu</a:t>
            </a:r>
            <a:r>
              <a:rPr sz="2400" spc="-210" dirty="0">
                <a:latin typeface="Arial"/>
                <a:cs typeface="Arial"/>
              </a:rPr>
              <a:t>,</a:t>
            </a:r>
            <a:r>
              <a:rPr sz="2400" spc="-120" dirty="0">
                <a:latin typeface="Arial"/>
                <a:cs typeface="Arial"/>
              </a:rPr>
              <a:t> </a:t>
            </a:r>
            <a:r>
              <a:rPr sz="2400" spc="-195" dirty="0">
                <a:latin typeface="Arial"/>
                <a:cs typeface="Arial"/>
              </a:rPr>
              <a:t>který</a:t>
            </a:r>
            <a:r>
              <a:rPr sz="2400" spc="-114" dirty="0">
                <a:latin typeface="Arial"/>
                <a:cs typeface="Arial"/>
              </a:rPr>
              <a:t> </a:t>
            </a:r>
            <a:r>
              <a:rPr sz="2400" spc="-150" dirty="0">
                <a:latin typeface="Arial"/>
                <a:cs typeface="Arial"/>
              </a:rPr>
              <a:t>kl.</a:t>
            </a:r>
            <a:r>
              <a:rPr sz="2400" spc="-105" dirty="0">
                <a:latin typeface="Arial"/>
                <a:cs typeface="Arial"/>
              </a:rPr>
              <a:t> </a:t>
            </a:r>
            <a:r>
              <a:rPr sz="2400" spc="-240" dirty="0">
                <a:latin typeface="Arial"/>
                <a:cs typeface="Arial"/>
              </a:rPr>
              <a:t>zaujme</a:t>
            </a:r>
            <a:r>
              <a:rPr sz="2400" spc="-95" dirty="0">
                <a:latin typeface="Arial"/>
                <a:cs typeface="Arial"/>
              </a:rPr>
              <a:t> </a:t>
            </a:r>
            <a:r>
              <a:rPr sz="2400" spc="-245" dirty="0">
                <a:latin typeface="Arial"/>
                <a:cs typeface="Arial"/>
              </a:rPr>
              <a:t>a</a:t>
            </a:r>
            <a:r>
              <a:rPr sz="2400" spc="-114" dirty="0">
                <a:latin typeface="Arial"/>
                <a:cs typeface="Arial"/>
              </a:rPr>
              <a:t> </a:t>
            </a:r>
            <a:r>
              <a:rPr sz="2400" spc="-190" dirty="0">
                <a:latin typeface="Arial"/>
                <a:cs typeface="Arial"/>
              </a:rPr>
              <a:t>který</a:t>
            </a:r>
            <a:r>
              <a:rPr sz="2400" spc="-120" dirty="0">
                <a:latin typeface="Arial"/>
                <a:cs typeface="Arial"/>
              </a:rPr>
              <a:t> </a:t>
            </a:r>
            <a:r>
              <a:rPr sz="2400" spc="-175" dirty="0">
                <a:latin typeface="Arial"/>
                <a:cs typeface="Arial"/>
              </a:rPr>
              <a:t>je</a:t>
            </a:r>
            <a:r>
              <a:rPr sz="2400" spc="-110" dirty="0">
                <a:latin typeface="Arial"/>
                <a:cs typeface="Arial"/>
              </a:rPr>
              <a:t> </a:t>
            </a:r>
            <a:r>
              <a:rPr sz="2400" spc="-215" dirty="0">
                <a:latin typeface="Arial"/>
                <a:cs typeface="Arial"/>
              </a:rPr>
              <a:t>často</a:t>
            </a:r>
            <a:r>
              <a:rPr sz="2400" spc="-95" dirty="0">
                <a:latin typeface="Arial"/>
                <a:cs typeface="Arial"/>
              </a:rPr>
              <a:t> </a:t>
            </a:r>
            <a:r>
              <a:rPr sz="2400" spc="-220" dirty="0">
                <a:latin typeface="Arial"/>
                <a:cs typeface="Arial"/>
              </a:rPr>
              <a:t>spojen</a:t>
            </a:r>
            <a:r>
              <a:rPr sz="2400" spc="-55" dirty="0">
                <a:latin typeface="Arial"/>
                <a:cs typeface="Arial"/>
              </a:rPr>
              <a:t> </a:t>
            </a:r>
            <a:r>
              <a:rPr sz="2400" b="1" spc="-245" dirty="0">
                <a:latin typeface="Arial"/>
                <a:cs typeface="Arial"/>
              </a:rPr>
              <a:t>se</a:t>
            </a:r>
            <a:r>
              <a:rPr sz="2400" b="1" spc="-110" dirty="0">
                <a:latin typeface="Arial"/>
                <a:cs typeface="Arial"/>
              </a:rPr>
              <a:t> </a:t>
            </a:r>
            <a:r>
              <a:rPr sz="2400" b="1" spc="-280" dirty="0">
                <a:latin typeface="Arial"/>
                <a:cs typeface="Arial"/>
              </a:rPr>
              <a:t>změnou</a:t>
            </a:r>
            <a:endParaRPr sz="2400">
              <a:latin typeface="Arial"/>
              <a:cs typeface="Arial"/>
            </a:endParaRPr>
          </a:p>
          <a:p>
            <a:pPr marL="355600">
              <a:lnSpc>
                <a:spcPts val="2870"/>
              </a:lnSpc>
            </a:pPr>
            <a:r>
              <a:rPr sz="2400" b="1" spc="-200" dirty="0">
                <a:latin typeface="Arial"/>
                <a:cs typeface="Arial"/>
              </a:rPr>
              <a:t>prostředí,</a:t>
            </a:r>
            <a:r>
              <a:rPr sz="2400" b="1" spc="-120" dirty="0">
                <a:latin typeface="Arial"/>
                <a:cs typeface="Arial"/>
              </a:rPr>
              <a:t> </a:t>
            </a:r>
            <a:r>
              <a:rPr sz="2400" b="1" spc="-254" dirty="0">
                <a:latin typeface="Arial"/>
                <a:cs typeface="Arial"/>
              </a:rPr>
              <a:t>kde</a:t>
            </a:r>
            <a:r>
              <a:rPr sz="2400" b="1" spc="-110" dirty="0">
                <a:latin typeface="Arial"/>
                <a:cs typeface="Arial"/>
              </a:rPr>
              <a:t> </a:t>
            </a:r>
            <a:r>
              <a:rPr sz="2400" b="1" spc="-245" dirty="0">
                <a:latin typeface="Arial"/>
                <a:cs typeface="Arial"/>
              </a:rPr>
              <a:t>se</a:t>
            </a:r>
            <a:r>
              <a:rPr sz="2400" b="1" spc="-114" dirty="0">
                <a:latin typeface="Arial"/>
                <a:cs typeface="Arial"/>
              </a:rPr>
              <a:t> </a:t>
            </a:r>
            <a:r>
              <a:rPr sz="2400" b="1" spc="-165" dirty="0">
                <a:latin typeface="Arial"/>
                <a:cs typeface="Arial"/>
              </a:rPr>
              <a:t>kl.</a:t>
            </a:r>
            <a:r>
              <a:rPr sz="2400" b="1" spc="-105" dirty="0">
                <a:latin typeface="Arial"/>
                <a:cs typeface="Arial"/>
              </a:rPr>
              <a:t> </a:t>
            </a:r>
            <a:r>
              <a:rPr sz="2400" b="1" spc="-170" dirty="0">
                <a:latin typeface="Arial"/>
                <a:cs typeface="Arial"/>
              </a:rPr>
              <a:t>rozčílil</a:t>
            </a:r>
            <a:r>
              <a:rPr sz="2400" b="1" spc="-110" dirty="0">
                <a:latin typeface="Arial"/>
                <a:cs typeface="Arial"/>
              </a:rPr>
              <a:t> </a:t>
            </a:r>
            <a:r>
              <a:rPr sz="2400" spc="-180" dirty="0">
                <a:latin typeface="Arial"/>
                <a:cs typeface="Arial"/>
              </a:rPr>
              <a:t>(</a:t>
            </a:r>
            <a:r>
              <a:rPr sz="2400" i="1" spc="-180" dirty="0">
                <a:latin typeface="Arial"/>
                <a:cs typeface="Arial"/>
              </a:rPr>
              <a:t>jízda</a:t>
            </a:r>
            <a:r>
              <a:rPr sz="2400" i="1" spc="-114" dirty="0">
                <a:latin typeface="Arial"/>
                <a:cs typeface="Arial"/>
              </a:rPr>
              <a:t> </a:t>
            </a:r>
            <a:r>
              <a:rPr sz="2400" i="1" spc="-225" dirty="0">
                <a:latin typeface="Arial"/>
                <a:cs typeface="Arial"/>
              </a:rPr>
              <a:t>autem,</a:t>
            </a:r>
            <a:r>
              <a:rPr sz="2400" i="1" spc="-105" dirty="0">
                <a:latin typeface="Arial"/>
                <a:cs typeface="Arial"/>
              </a:rPr>
              <a:t> </a:t>
            </a:r>
            <a:r>
              <a:rPr sz="2400" i="1" spc="-220" dirty="0">
                <a:latin typeface="Arial"/>
                <a:cs typeface="Arial"/>
              </a:rPr>
              <a:t>vycházka,</a:t>
            </a:r>
            <a:r>
              <a:rPr sz="2400" i="1" spc="-85" dirty="0">
                <a:latin typeface="Arial"/>
                <a:cs typeface="Arial"/>
              </a:rPr>
              <a:t> </a:t>
            </a:r>
            <a:r>
              <a:rPr sz="2400" i="1" spc="-185" dirty="0">
                <a:latin typeface="Arial"/>
                <a:cs typeface="Arial"/>
              </a:rPr>
              <a:t>odejít</a:t>
            </a:r>
            <a:r>
              <a:rPr sz="2400" i="1" spc="-95" dirty="0">
                <a:latin typeface="Arial"/>
                <a:cs typeface="Arial"/>
              </a:rPr>
              <a:t> </a:t>
            </a:r>
            <a:r>
              <a:rPr sz="2400" i="1" spc="-215" dirty="0">
                <a:latin typeface="Arial"/>
                <a:cs typeface="Arial"/>
              </a:rPr>
              <a:t>z</a:t>
            </a:r>
            <a:endParaRPr sz="2400">
              <a:latin typeface="Arial"/>
              <a:cs typeface="Arial"/>
            </a:endParaRPr>
          </a:p>
          <a:p>
            <a:pPr marL="355600"/>
            <a:r>
              <a:rPr sz="2400" i="1" spc="-190" dirty="0">
                <a:latin typeface="Arial"/>
                <a:cs typeface="Arial"/>
              </a:rPr>
              <a:t>místnosti,</a:t>
            </a:r>
            <a:r>
              <a:rPr sz="2400" i="1" spc="-100" dirty="0">
                <a:latin typeface="Arial"/>
                <a:cs typeface="Arial"/>
              </a:rPr>
              <a:t> </a:t>
            </a:r>
            <a:r>
              <a:rPr sz="2400" i="1" spc="-240" dirty="0">
                <a:latin typeface="Arial"/>
                <a:cs typeface="Arial"/>
              </a:rPr>
              <a:t>něco</a:t>
            </a:r>
            <a:r>
              <a:rPr sz="2400" i="1" spc="-95" dirty="0">
                <a:latin typeface="Arial"/>
                <a:cs typeface="Arial"/>
              </a:rPr>
              <a:t> </a:t>
            </a:r>
            <a:r>
              <a:rPr sz="2400" i="1" spc="-215" dirty="0">
                <a:latin typeface="Arial"/>
                <a:cs typeface="Arial"/>
              </a:rPr>
              <a:t>dobrého,oblíbený</a:t>
            </a:r>
            <a:r>
              <a:rPr sz="2400" i="1" spc="-50" dirty="0">
                <a:latin typeface="Arial"/>
                <a:cs typeface="Arial"/>
              </a:rPr>
              <a:t> </a:t>
            </a:r>
            <a:r>
              <a:rPr sz="2400" i="1" spc="-210" dirty="0">
                <a:latin typeface="Arial"/>
                <a:cs typeface="Arial"/>
              </a:rPr>
              <a:t>předmět</a:t>
            </a:r>
            <a:r>
              <a:rPr sz="2400" spc="-210" dirty="0">
                <a:latin typeface="Arial"/>
                <a:cs typeface="Arial"/>
              </a:rPr>
              <a:t>).</a:t>
            </a:r>
            <a:endParaRPr sz="2400">
              <a:latin typeface="Arial"/>
              <a:cs typeface="Arial"/>
            </a:endParaRPr>
          </a:p>
          <a:p>
            <a:pPr marL="355600" marR="5080" indent="-343535">
              <a:spcBef>
                <a:spcPts val="580"/>
              </a:spcBef>
            </a:pPr>
            <a:r>
              <a:rPr sz="2400" spc="-290" dirty="0">
                <a:latin typeface="Arial"/>
                <a:cs typeface="Arial"/>
              </a:rPr>
              <a:t>P</a:t>
            </a:r>
            <a:r>
              <a:rPr sz="2400" spc="-254" dirty="0">
                <a:latin typeface="Arial"/>
                <a:cs typeface="Arial"/>
              </a:rPr>
              <a:t>o</a:t>
            </a:r>
            <a:r>
              <a:rPr sz="2400" spc="-235" dirty="0">
                <a:latin typeface="Arial"/>
                <a:cs typeface="Arial"/>
              </a:rPr>
              <a:t>ku</a:t>
            </a:r>
            <a:r>
              <a:rPr sz="2400" spc="-245" dirty="0">
                <a:latin typeface="Arial"/>
                <a:cs typeface="Arial"/>
              </a:rPr>
              <a:t>d</a:t>
            </a:r>
            <a:r>
              <a:rPr sz="2400" spc="-100" dirty="0">
                <a:latin typeface="Arial"/>
                <a:cs typeface="Arial"/>
              </a:rPr>
              <a:t> </a:t>
            </a:r>
            <a:r>
              <a:rPr sz="2400" spc="-175" dirty="0">
                <a:latin typeface="Arial"/>
                <a:cs typeface="Arial"/>
              </a:rPr>
              <a:t>st</a:t>
            </a:r>
            <a:r>
              <a:rPr sz="2400" spc="-140" dirty="0">
                <a:latin typeface="Arial"/>
                <a:cs typeface="Arial"/>
              </a:rPr>
              <a:t>r</a:t>
            </a:r>
            <a:r>
              <a:rPr sz="2400" spc="-220" dirty="0">
                <a:latin typeface="Arial"/>
                <a:cs typeface="Arial"/>
              </a:rPr>
              <a:t>ateg</a:t>
            </a:r>
            <a:r>
              <a:rPr sz="2400" spc="-110" dirty="0">
                <a:latin typeface="Arial"/>
                <a:cs typeface="Arial"/>
              </a:rPr>
              <a:t>i</a:t>
            </a:r>
            <a:r>
              <a:rPr sz="2400" spc="-245" dirty="0">
                <a:latin typeface="Arial"/>
                <a:cs typeface="Arial"/>
              </a:rPr>
              <a:t>e</a:t>
            </a:r>
            <a:r>
              <a:rPr sz="2400" spc="-85" dirty="0">
                <a:latin typeface="Arial"/>
                <a:cs typeface="Arial"/>
              </a:rPr>
              <a:t> </a:t>
            </a:r>
            <a:r>
              <a:rPr sz="2400" spc="-225" dirty="0">
                <a:latin typeface="Arial"/>
                <a:cs typeface="Arial"/>
              </a:rPr>
              <a:t>zaber</a:t>
            </a:r>
            <a:r>
              <a:rPr sz="2400" spc="-245" dirty="0">
                <a:latin typeface="Arial"/>
                <a:cs typeface="Arial"/>
              </a:rPr>
              <a:t>e</a:t>
            </a:r>
            <a:r>
              <a:rPr sz="2400" spc="-100" dirty="0">
                <a:latin typeface="Arial"/>
                <a:cs typeface="Arial"/>
              </a:rPr>
              <a:t> </a:t>
            </a:r>
            <a:r>
              <a:rPr sz="2400" spc="-204" dirty="0">
                <a:latin typeface="Arial"/>
                <a:cs typeface="Arial"/>
              </a:rPr>
              <a:t>vrá</a:t>
            </a:r>
            <a:r>
              <a:rPr sz="2400" spc="-120" dirty="0">
                <a:latin typeface="Arial"/>
                <a:cs typeface="Arial"/>
              </a:rPr>
              <a:t>tí </a:t>
            </a:r>
            <a:r>
              <a:rPr sz="2400" spc="-225" dirty="0">
                <a:latin typeface="Arial"/>
                <a:cs typeface="Arial"/>
              </a:rPr>
              <a:t>s</a:t>
            </a:r>
            <a:r>
              <a:rPr sz="2400" spc="-240" dirty="0">
                <a:latin typeface="Arial"/>
                <a:cs typeface="Arial"/>
              </a:rPr>
              <a:t>e</a:t>
            </a:r>
            <a:r>
              <a:rPr sz="2400" spc="-114" dirty="0">
                <a:latin typeface="Arial"/>
                <a:cs typeface="Arial"/>
              </a:rPr>
              <a:t> </a:t>
            </a:r>
            <a:r>
              <a:rPr sz="2400" spc="-235" dirty="0">
                <a:latin typeface="Arial"/>
                <a:cs typeface="Arial"/>
              </a:rPr>
              <a:t>kyvad</a:t>
            </a:r>
            <a:r>
              <a:rPr sz="2400" spc="-110" dirty="0">
                <a:latin typeface="Arial"/>
                <a:cs typeface="Arial"/>
              </a:rPr>
              <a:t>l</a:t>
            </a:r>
            <a:r>
              <a:rPr sz="2400" spc="-245" dirty="0">
                <a:latin typeface="Arial"/>
                <a:cs typeface="Arial"/>
              </a:rPr>
              <a:t>o</a:t>
            </a:r>
            <a:r>
              <a:rPr sz="2400" spc="-85" dirty="0">
                <a:latin typeface="Arial"/>
                <a:cs typeface="Arial"/>
              </a:rPr>
              <a:t> </a:t>
            </a:r>
            <a:r>
              <a:rPr sz="2400" spc="-210" dirty="0">
                <a:latin typeface="Arial"/>
                <a:cs typeface="Arial"/>
              </a:rPr>
              <a:t>zpět</a:t>
            </a:r>
            <a:r>
              <a:rPr sz="2400" spc="-120" dirty="0">
                <a:latin typeface="Arial"/>
                <a:cs typeface="Arial"/>
              </a:rPr>
              <a:t>,</a:t>
            </a:r>
            <a:r>
              <a:rPr sz="2400" spc="-105" dirty="0">
                <a:latin typeface="Arial"/>
                <a:cs typeface="Arial"/>
              </a:rPr>
              <a:t> </a:t>
            </a:r>
            <a:r>
              <a:rPr sz="2400" spc="-240" dirty="0">
                <a:latin typeface="Arial"/>
                <a:cs typeface="Arial"/>
              </a:rPr>
              <a:t>poku</a:t>
            </a:r>
            <a:r>
              <a:rPr sz="2400" spc="-245" dirty="0">
                <a:latin typeface="Arial"/>
                <a:cs typeface="Arial"/>
              </a:rPr>
              <a:t>d</a:t>
            </a:r>
            <a:r>
              <a:rPr sz="2400" spc="-95" dirty="0">
                <a:latin typeface="Arial"/>
                <a:cs typeface="Arial"/>
              </a:rPr>
              <a:t> </a:t>
            </a:r>
            <a:r>
              <a:rPr sz="2400" spc="-240" dirty="0">
                <a:latin typeface="Arial"/>
                <a:cs typeface="Arial"/>
              </a:rPr>
              <a:t>neza</a:t>
            </a:r>
            <a:r>
              <a:rPr sz="2400" spc="-254" dirty="0">
                <a:latin typeface="Arial"/>
                <a:cs typeface="Arial"/>
              </a:rPr>
              <a:t>b</a:t>
            </a:r>
            <a:r>
              <a:rPr sz="2400" spc="-170" dirty="0">
                <a:latin typeface="Arial"/>
                <a:cs typeface="Arial"/>
              </a:rPr>
              <a:t>ralo,</a:t>
            </a:r>
            <a:r>
              <a:rPr sz="2400" spc="-70" dirty="0">
                <a:latin typeface="Arial"/>
                <a:cs typeface="Arial"/>
              </a:rPr>
              <a:t> </a:t>
            </a:r>
            <a:r>
              <a:rPr sz="2400" spc="-235" dirty="0">
                <a:latin typeface="Arial"/>
                <a:cs typeface="Arial"/>
              </a:rPr>
              <a:t>kyvad</a:t>
            </a:r>
            <a:r>
              <a:rPr sz="2400" spc="-110" dirty="0">
                <a:latin typeface="Arial"/>
                <a:cs typeface="Arial"/>
              </a:rPr>
              <a:t>l</a:t>
            </a:r>
            <a:r>
              <a:rPr sz="2400" spc="-165" dirty="0">
                <a:latin typeface="Arial"/>
                <a:cs typeface="Arial"/>
              </a:rPr>
              <a:t>o  </a:t>
            </a:r>
            <a:r>
              <a:rPr sz="2400" spc="-245" dirty="0">
                <a:latin typeface="Arial"/>
                <a:cs typeface="Arial"/>
              </a:rPr>
              <a:t>po</a:t>
            </a:r>
            <a:r>
              <a:rPr sz="2400" spc="-225" dirty="0">
                <a:latin typeface="Arial"/>
                <a:cs typeface="Arial"/>
              </a:rPr>
              <a:t>s</a:t>
            </a:r>
            <a:r>
              <a:rPr sz="2400" spc="-215" dirty="0">
                <a:latin typeface="Arial"/>
                <a:cs typeface="Arial"/>
              </a:rPr>
              <a:t>tupu</a:t>
            </a:r>
            <a:r>
              <a:rPr sz="2400" spc="-114" dirty="0">
                <a:latin typeface="Arial"/>
                <a:cs typeface="Arial"/>
              </a:rPr>
              <a:t>j</a:t>
            </a:r>
            <a:r>
              <a:rPr sz="2400" spc="-240" dirty="0">
                <a:latin typeface="Arial"/>
                <a:cs typeface="Arial"/>
              </a:rPr>
              <a:t>e</a:t>
            </a:r>
            <a:r>
              <a:rPr sz="2400" spc="-75" dirty="0">
                <a:latin typeface="Arial"/>
                <a:cs typeface="Arial"/>
              </a:rPr>
              <a:t> </a:t>
            </a:r>
            <a:r>
              <a:rPr sz="2400" spc="-245" dirty="0">
                <a:latin typeface="Arial"/>
                <a:cs typeface="Arial"/>
              </a:rPr>
              <a:t>dá</a:t>
            </a:r>
            <a:r>
              <a:rPr sz="2400" spc="-114" dirty="0">
                <a:latin typeface="Arial"/>
                <a:cs typeface="Arial"/>
              </a:rPr>
              <a:t>l</a:t>
            </a:r>
            <a:r>
              <a:rPr sz="2400" spc="-120" dirty="0">
                <a:latin typeface="Arial"/>
                <a:cs typeface="Arial"/>
              </a:rPr>
              <a:t>.</a:t>
            </a:r>
            <a:endParaRPr sz="2400">
              <a:latin typeface="Arial"/>
              <a:cs typeface="Arial"/>
            </a:endParaRPr>
          </a:p>
        </p:txBody>
      </p:sp>
      <p:sp>
        <p:nvSpPr>
          <p:cNvPr id="3" name="object 3"/>
          <p:cNvSpPr txBox="1">
            <a:spLocks noGrp="1"/>
          </p:cNvSpPr>
          <p:nvPr>
            <p:ph type="title"/>
          </p:nvPr>
        </p:nvSpPr>
        <p:spPr>
          <a:xfrm>
            <a:off x="2818257" y="530478"/>
            <a:ext cx="6553834" cy="574040"/>
          </a:xfrm>
          <a:prstGeom prst="rect">
            <a:avLst/>
          </a:prstGeom>
        </p:spPr>
        <p:txBody>
          <a:bodyPr vert="horz" wrap="square" lIns="0" tIns="12700" rIns="0" bIns="0" rtlCol="0" anchor="ctr">
            <a:spAutoFit/>
          </a:bodyPr>
          <a:lstStyle/>
          <a:p>
            <a:pPr marL="12700">
              <a:lnSpc>
                <a:spcPct val="100000"/>
              </a:lnSpc>
              <a:spcBef>
                <a:spcPts val="100"/>
              </a:spcBef>
            </a:pPr>
            <a:r>
              <a:rPr spc="-15" dirty="0">
                <a:latin typeface="Calibri"/>
                <a:cs typeface="Calibri"/>
              </a:rPr>
              <a:t>Možnosti personálu</a:t>
            </a:r>
            <a:r>
              <a:rPr spc="-25" dirty="0">
                <a:latin typeface="Calibri"/>
                <a:cs typeface="Calibri"/>
              </a:rPr>
              <a:t> </a:t>
            </a:r>
            <a:r>
              <a:rPr dirty="0">
                <a:latin typeface="Calibri"/>
                <a:cs typeface="Calibri"/>
              </a:rPr>
              <a:t>v </a:t>
            </a:r>
            <a:r>
              <a:rPr spc="-20" dirty="0">
                <a:latin typeface="Calibri"/>
                <a:cs typeface="Calibri"/>
              </a:rPr>
              <a:t>rozčilující fázi</a:t>
            </a:r>
            <a:endParaRPr>
              <a:latin typeface="Calibri"/>
              <a:cs typeface="Calibri"/>
            </a:endParaRPr>
          </a:p>
        </p:txBody>
      </p:sp>
    </p:spTree>
    <p:extLst>
      <p:ext uri="{BB962C8B-B14F-4D97-AF65-F5344CB8AC3E}">
        <p14:creationId xmlns:p14="http://schemas.microsoft.com/office/powerpoint/2010/main" val="740432689"/>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59941" y="1553528"/>
            <a:ext cx="7718425" cy="2953385"/>
          </a:xfrm>
          <a:prstGeom prst="rect">
            <a:avLst/>
          </a:prstGeom>
        </p:spPr>
        <p:txBody>
          <a:bodyPr vert="horz" wrap="square" lIns="0" tIns="12700" rIns="0" bIns="0" rtlCol="0">
            <a:spAutoFit/>
          </a:bodyPr>
          <a:lstStyle/>
          <a:p>
            <a:pPr marL="12700" marR="302260">
              <a:lnSpc>
                <a:spcPct val="120100"/>
              </a:lnSpc>
              <a:spcBef>
                <a:spcPts val="100"/>
              </a:spcBef>
            </a:pPr>
            <a:r>
              <a:rPr sz="2400" b="1" spc="-185" dirty="0">
                <a:latin typeface="Arial"/>
                <a:cs typeface="Arial"/>
              </a:rPr>
              <a:t>4. </a:t>
            </a:r>
            <a:r>
              <a:rPr sz="2400" b="1" spc="-235" dirty="0">
                <a:latin typeface="Arial"/>
                <a:cs typeface="Arial"/>
              </a:rPr>
              <a:t>Verbální</a:t>
            </a:r>
            <a:r>
              <a:rPr sz="2400" b="1" spc="-229" dirty="0">
                <a:latin typeface="Arial"/>
                <a:cs typeface="Arial"/>
              </a:rPr>
              <a:t> </a:t>
            </a:r>
            <a:r>
              <a:rPr sz="2400" b="1" spc="-210" dirty="0">
                <a:latin typeface="Arial"/>
                <a:cs typeface="Arial"/>
              </a:rPr>
              <a:t>zklidnění </a:t>
            </a:r>
            <a:r>
              <a:rPr sz="2400" spc="-240" dirty="0">
                <a:latin typeface="Arial"/>
                <a:cs typeface="Arial"/>
              </a:rPr>
              <a:t>–</a:t>
            </a:r>
            <a:r>
              <a:rPr sz="2400" spc="-235" dirty="0">
                <a:latin typeface="Arial"/>
                <a:cs typeface="Arial"/>
              </a:rPr>
              <a:t> </a:t>
            </a:r>
            <a:r>
              <a:rPr sz="2400" spc="-165" dirty="0">
                <a:latin typeface="Arial"/>
                <a:cs typeface="Arial"/>
              </a:rPr>
              <a:t>užití při </a:t>
            </a:r>
            <a:r>
              <a:rPr sz="2400" b="1" spc="-220" dirty="0">
                <a:latin typeface="Arial"/>
                <a:cs typeface="Arial"/>
              </a:rPr>
              <a:t>vyšší</a:t>
            </a:r>
            <a:r>
              <a:rPr sz="2400" b="1" spc="225" dirty="0">
                <a:latin typeface="Arial"/>
                <a:cs typeface="Arial"/>
              </a:rPr>
              <a:t> </a:t>
            </a:r>
            <a:r>
              <a:rPr sz="2400" b="1" spc="-200" dirty="0">
                <a:latin typeface="Arial"/>
                <a:cs typeface="Arial"/>
              </a:rPr>
              <a:t>intenzitě </a:t>
            </a:r>
            <a:r>
              <a:rPr sz="2400" spc="-200" dirty="0">
                <a:latin typeface="Arial"/>
                <a:cs typeface="Arial"/>
              </a:rPr>
              <a:t>negativní </a:t>
            </a:r>
            <a:r>
              <a:rPr sz="2400" spc="-240" dirty="0">
                <a:latin typeface="Arial"/>
                <a:cs typeface="Arial"/>
              </a:rPr>
              <a:t>emoce. </a:t>
            </a:r>
            <a:r>
              <a:rPr sz="2400" spc="-235" dirty="0">
                <a:latin typeface="Arial"/>
                <a:cs typeface="Arial"/>
              </a:rPr>
              <a:t> Je</a:t>
            </a:r>
            <a:r>
              <a:rPr sz="2400" spc="-110" dirty="0">
                <a:latin typeface="Arial"/>
                <a:cs typeface="Arial"/>
              </a:rPr>
              <a:t> </a:t>
            </a:r>
            <a:r>
              <a:rPr sz="2400" spc="-185" dirty="0">
                <a:latin typeface="Arial"/>
                <a:cs typeface="Arial"/>
              </a:rPr>
              <a:t>to</a:t>
            </a:r>
            <a:r>
              <a:rPr sz="2400" spc="-114" dirty="0">
                <a:latin typeface="Arial"/>
                <a:cs typeface="Arial"/>
              </a:rPr>
              <a:t> </a:t>
            </a:r>
            <a:r>
              <a:rPr sz="2400" spc="-190" dirty="0">
                <a:latin typeface="Arial"/>
                <a:cs typeface="Arial"/>
              </a:rPr>
              <a:t>strategie</a:t>
            </a:r>
            <a:r>
              <a:rPr sz="2400" spc="-85" dirty="0">
                <a:latin typeface="Arial"/>
                <a:cs typeface="Arial"/>
              </a:rPr>
              <a:t> </a:t>
            </a:r>
            <a:r>
              <a:rPr sz="2400" b="1" spc="-240" dirty="0">
                <a:latin typeface="Arial"/>
                <a:cs typeface="Arial"/>
              </a:rPr>
              <a:t>postavená</a:t>
            </a:r>
            <a:r>
              <a:rPr sz="2400" b="1" spc="-90" dirty="0">
                <a:latin typeface="Arial"/>
                <a:cs typeface="Arial"/>
              </a:rPr>
              <a:t> </a:t>
            </a:r>
            <a:r>
              <a:rPr sz="2400" b="1" spc="-254" dirty="0">
                <a:latin typeface="Arial"/>
                <a:cs typeface="Arial"/>
              </a:rPr>
              <a:t>na</a:t>
            </a:r>
            <a:r>
              <a:rPr sz="2400" b="1" spc="-120" dirty="0">
                <a:latin typeface="Arial"/>
                <a:cs typeface="Arial"/>
              </a:rPr>
              <a:t> </a:t>
            </a:r>
            <a:r>
              <a:rPr sz="2400" b="1" spc="-225" dirty="0">
                <a:latin typeface="Arial"/>
                <a:cs typeface="Arial"/>
              </a:rPr>
              <a:t>slově</a:t>
            </a:r>
            <a:r>
              <a:rPr sz="2400" b="1" spc="-100" dirty="0">
                <a:latin typeface="Arial"/>
                <a:cs typeface="Arial"/>
              </a:rPr>
              <a:t> </a:t>
            </a:r>
            <a:r>
              <a:rPr sz="2400" b="1" spc="-245" dirty="0">
                <a:latin typeface="Arial"/>
                <a:cs typeface="Arial"/>
              </a:rPr>
              <a:t>a</a:t>
            </a:r>
            <a:r>
              <a:rPr sz="2400" b="1" spc="-120" dirty="0">
                <a:latin typeface="Arial"/>
                <a:cs typeface="Arial"/>
              </a:rPr>
              <a:t> </a:t>
            </a:r>
            <a:r>
              <a:rPr sz="2400" b="1" spc="-210" dirty="0">
                <a:latin typeface="Arial"/>
                <a:cs typeface="Arial"/>
              </a:rPr>
              <a:t>jde</a:t>
            </a:r>
            <a:r>
              <a:rPr sz="2400" b="1" spc="-110" dirty="0">
                <a:latin typeface="Arial"/>
                <a:cs typeface="Arial"/>
              </a:rPr>
              <a:t> </a:t>
            </a:r>
            <a:r>
              <a:rPr sz="2400" b="1" spc="-245" dirty="0">
                <a:latin typeface="Arial"/>
                <a:cs typeface="Arial"/>
              </a:rPr>
              <a:t>v</a:t>
            </a:r>
            <a:r>
              <a:rPr sz="2400" b="1" spc="-120" dirty="0">
                <a:latin typeface="Arial"/>
                <a:cs typeface="Arial"/>
              </a:rPr>
              <a:t> </a:t>
            </a:r>
            <a:r>
              <a:rPr sz="2400" b="1" spc="-195" dirty="0">
                <a:latin typeface="Arial"/>
                <a:cs typeface="Arial"/>
              </a:rPr>
              <a:t>ní</a:t>
            </a:r>
            <a:r>
              <a:rPr sz="2400" b="1" spc="-114" dirty="0">
                <a:latin typeface="Arial"/>
                <a:cs typeface="Arial"/>
              </a:rPr>
              <a:t> </a:t>
            </a:r>
            <a:r>
              <a:rPr sz="2400" b="1" spc="-265" dirty="0">
                <a:latin typeface="Arial"/>
                <a:cs typeface="Arial"/>
              </a:rPr>
              <a:t>o</a:t>
            </a:r>
            <a:r>
              <a:rPr sz="2400" b="1" spc="-120" dirty="0">
                <a:latin typeface="Arial"/>
                <a:cs typeface="Arial"/>
              </a:rPr>
              <a:t> </a:t>
            </a:r>
            <a:r>
              <a:rPr sz="2400" b="1" spc="-215" dirty="0">
                <a:latin typeface="Arial"/>
                <a:cs typeface="Arial"/>
              </a:rPr>
              <a:t>potvrzení</a:t>
            </a:r>
            <a:r>
              <a:rPr sz="2400" b="1" spc="-120" dirty="0">
                <a:latin typeface="Arial"/>
                <a:cs typeface="Arial"/>
              </a:rPr>
              <a:t> </a:t>
            </a:r>
            <a:r>
              <a:rPr sz="2400" b="1" spc="-240" dirty="0">
                <a:latin typeface="Arial"/>
                <a:cs typeface="Arial"/>
              </a:rPr>
              <a:t>e</a:t>
            </a:r>
            <a:r>
              <a:rPr sz="2400" spc="-240" dirty="0">
                <a:latin typeface="Arial"/>
                <a:cs typeface="Arial"/>
              </a:rPr>
              <a:t>moce. </a:t>
            </a:r>
            <a:r>
              <a:rPr sz="2400" spc="-650" dirty="0">
                <a:latin typeface="Arial"/>
                <a:cs typeface="Arial"/>
              </a:rPr>
              <a:t> </a:t>
            </a:r>
            <a:r>
              <a:rPr sz="2400" b="1" spc="-200" dirty="0">
                <a:latin typeface="Arial"/>
                <a:cs typeface="Arial"/>
              </a:rPr>
              <a:t>Klient</a:t>
            </a:r>
            <a:r>
              <a:rPr sz="2400" b="1" spc="-114" dirty="0">
                <a:latin typeface="Arial"/>
                <a:cs typeface="Arial"/>
              </a:rPr>
              <a:t> </a:t>
            </a:r>
            <a:r>
              <a:rPr sz="2400" b="1" spc="-235" dirty="0">
                <a:latin typeface="Arial"/>
                <a:cs typeface="Arial"/>
              </a:rPr>
              <a:t>dosta</a:t>
            </a:r>
            <a:r>
              <a:rPr sz="2400" b="1" spc="-275" dirty="0">
                <a:latin typeface="Arial"/>
                <a:cs typeface="Arial"/>
              </a:rPr>
              <a:t>n</a:t>
            </a:r>
            <a:r>
              <a:rPr sz="2400" b="1" spc="-245" dirty="0">
                <a:latin typeface="Arial"/>
                <a:cs typeface="Arial"/>
              </a:rPr>
              <a:t>e</a:t>
            </a:r>
            <a:r>
              <a:rPr sz="2400" b="1" spc="-110" dirty="0">
                <a:latin typeface="Arial"/>
                <a:cs typeface="Arial"/>
              </a:rPr>
              <a:t> </a:t>
            </a:r>
            <a:r>
              <a:rPr sz="2400" b="1" spc="-225" dirty="0">
                <a:latin typeface="Arial"/>
                <a:cs typeface="Arial"/>
              </a:rPr>
              <a:t>z</a:t>
            </a:r>
            <a:r>
              <a:rPr sz="2400" b="1" spc="-240" dirty="0">
                <a:latin typeface="Arial"/>
                <a:cs typeface="Arial"/>
              </a:rPr>
              <a:t>a</a:t>
            </a:r>
            <a:r>
              <a:rPr sz="2400" b="1" spc="-110" dirty="0">
                <a:latin typeface="Arial"/>
                <a:cs typeface="Arial"/>
              </a:rPr>
              <a:t> </a:t>
            </a:r>
            <a:r>
              <a:rPr sz="2400" b="1" spc="-229" dirty="0">
                <a:latin typeface="Arial"/>
                <a:cs typeface="Arial"/>
              </a:rPr>
              <a:t>prav</a:t>
            </a:r>
            <a:r>
              <a:rPr sz="2400" b="1" spc="-275" dirty="0">
                <a:latin typeface="Arial"/>
                <a:cs typeface="Arial"/>
              </a:rPr>
              <a:t>d</a:t>
            </a:r>
            <a:r>
              <a:rPr sz="2400" b="1" spc="-260" dirty="0">
                <a:latin typeface="Arial"/>
                <a:cs typeface="Arial"/>
              </a:rPr>
              <a:t>u</a:t>
            </a:r>
            <a:r>
              <a:rPr sz="2400" spc="-120" dirty="0">
                <a:latin typeface="Arial"/>
                <a:cs typeface="Arial"/>
              </a:rPr>
              <a:t>,</a:t>
            </a:r>
            <a:r>
              <a:rPr sz="2400" spc="-114" dirty="0">
                <a:latin typeface="Arial"/>
                <a:cs typeface="Arial"/>
              </a:rPr>
              <a:t> </a:t>
            </a:r>
            <a:r>
              <a:rPr sz="2400" spc="-235" dirty="0">
                <a:latin typeface="Arial"/>
                <a:cs typeface="Arial"/>
              </a:rPr>
              <a:t>co</a:t>
            </a:r>
            <a:r>
              <a:rPr sz="2400" spc="-220" dirty="0">
                <a:latin typeface="Arial"/>
                <a:cs typeface="Arial"/>
              </a:rPr>
              <a:t>ž</a:t>
            </a:r>
            <a:r>
              <a:rPr sz="2400" spc="-100" dirty="0">
                <a:latin typeface="Arial"/>
                <a:cs typeface="Arial"/>
              </a:rPr>
              <a:t> </a:t>
            </a:r>
            <a:r>
              <a:rPr sz="2400" spc="-250" dirty="0">
                <a:latin typeface="Arial"/>
                <a:cs typeface="Arial"/>
              </a:rPr>
              <a:t>ob</a:t>
            </a:r>
            <a:r>
              <a:rPr sz="2400" spc="-254" dirty="0">
                <a:latin typeface="Arial"/>
                <a:cs typeface="Arial"/>
              </a:rPr>
              <a:t>e</a:t>
            </a:r>
            <a:r>
              <a:rPr sz="2400" spc="-235" dirty="0">
                <a:latin typeface="Arial"/>
                <a:cs typeface="Arial"/>
              </a:rPr>
              <a:t>cn</a:t>
            </a:r>
            <a:r>
              <a:rPr sz="2400" spc="-245" dirty="0">
                <a:latin typeface="Arial"/>
                <a:cs typeface="Arial"/>
              </a:rPr>
              <a:t>ě</a:t>
            </a:r>
            <a:r>
              <a:rPr sz="2400" spc="-90" dirty="0">
                <a:latin typeface="Arial"/>
                <a:cs typeface="Arial"/>
              </a:rPr>
              <a:t> </a:t>
            </a:r>
            <a:r>
              <a:rPr sz="2400" spc="-240" dirty="0">
                <a:latin typeface="Arial"/>
                <a:cs typeface="Arial"/>
              </a:rPr>
              <a:t>ved</a:t>
            </a:r>
            <a:r>
              <a:rPr sz="2400" spc="-245" dirty="0">
                <a:latin typeface="Arial"/>
                <a:cs typeface="Arial"/>
              </a:rPr>
              <a:t>e</a:t>
            </a:r>
            <a:r>
              <a:rPr sz="2400" spc="-105" dirty="0">
                <a:latin typeface="Arial"/>
                <a:cs typeface="Arial"/>
              </a:rPr>
              <a:t> </a:t>
            </a:r>
            <a:r>
              <a:rPr sz="2400" spc="-225" dirty="0">
                <a:latin typeface="Arial"/>
                <a:cs typeface="Arial"/>
              </a:rPr>
              <a:t>k</a:t>
            </a:r>
            <a:r>
              <a:rPr sz="2400" spc="-240" dirty="0">
                <a:latin typeface="Arial"/>
                <a:cs typeface="Arial"/>
              </a:rPr>
              <a:t>e</a:t>
            </a:r>
            <a:r>
              <a:rPr sz="2400" spc="-110" dirty="0">
                <a:latin typeface="Arial"/>
                <a:cs typeface="Arial"/>
              </a:rPr>
              <a:t> </a:t>
            </a:r>
            <a:r>
              <a:rPr sz="2400" spc="-185" dirty="0">
                <a:latin typeface="Arial"/>
                <a:cs typeface="Arial"/>
              </a:rPr>
              <a:t>zkl</a:t>
            </a:r>
            <a:r>
              <a:rPr sz="2400" spc="-110" dirty="0">
                <a:latin typeface="Arial"/>
                <a:cs typeface="Arial"/>
              </a:rPr>
              <a:t>i</a:t>
            </a:r>
            <a:r>
              <a:rPr sz="2400" spc="-250" dirty="0">
                <a:latin typeface="Arial"/>
                <a:cs typeface="Arial"/>
              </a:rPr>
              <a:t>dn</a:t>
            </a:r>
            <a:r>
              <a:rPr sz="2400" spc="-254" dirty="0">
                <a:latin typeface="Arial"/>
                <a:cs typeface="Arial"/>
              </a:rPr>
              <a:t>ě</a:t>
            </a:r>
            <a:r>
              <a:rPr sz="2400" spc="-165" dirty="0">
                <a:latin typeface="Arial"/>
                <a:cs typeface="Arial"/>
              </a:rPr>
              <a:t>ní.</a:t>
            </a:r>
            <a:endParaRPr sz="2400">
              <a:latin typeface="Arial"/>
              <a:cs typeface="Arial"/>
            </a:endParaRPr>
          </a:p>
          <a:p>
            <a:pPr marL="12700">
              <a:spcBef>
                <a:spcPts val="575"/>
              </a:spcBef>
            </a:pPr>
            <a:r>
              <a:rPr sz="2400" spc="-180" dirty="0">
                <a:latin typeface="Arial"/>
                <a:cs typeface="Arial"/>
              </a:rPr>
              <a:t>Stvrdit</a:t>
            </a:r>
            <a:r>
              <a:rPr sz="2400" spc="-114" dirty="0">
                <a:latin typeface="Arial"/>
                <a:cs typeface="Arial"/>
              </a:rPr>
              <a:t> </a:t>
            </a:r>
            <a:r>
              <a:rPr sz="2400" spc="-254" dirty="0">
                <a:latin typeface="Arial"/>
                <a:cs typeface="Arial"/>
              </a:rPr>
              <a:t>buď</a:t>
            </a:r>
            <a:r>
              <a:rPr sz="2400" spc="-105" dirty="0">
                <a:latin typeface="Arial"/>
                <a:cs typeface="Arial"/>
              </a:rPr>
              <a:t> </a:t>
            </a:r>
            <a:r>
              <a:rPr sz="2400" spc="-280" dirty="0">
                <a:latin typeface="Arial"/>
                <a:cs typeface="Arial"/>
              </a:rPr>
              <a:t>můžeme</a:t>
            </a:r>
            <a:r>
              <a:rPr sz="2400" spc="-100" dirty="0">
                <a:latin typeface="Arial"/>
                <a:cs typeface="Arial"/>
              </a:rPr>
              <a:t> </a:t>
            </a:r>
            <a:r>
              <a:rPr sz="2400" b="1" spc="-190" dirty="0">
                <a:latin typeface="Arial"/>
                <a:cs typeface="Arial"/>
              </a:rPr>
              <a:t>situaci</a:t>
            </a:r>
            <a:r>
              <a:rPr sz="2400" spc="-190" dirty="0">
                <a:latin typeface="Arial"/>
                <a:cs typeface="Arial"/>
              </a:rPr>
              <a:t>,</a:t>
            </a:r>
            <a:r>
              <a:rPr sz="2400" spc="-114" dirty="0">
                <a:latin typeface="Arial"/>
                <a:cs typeface="Arial"/>
              </a:rPr>
              <a:t> </a:t>
            </a:r>
            <a:r>
              <a:rPr sz="2400" spc="-204" dirty="0">
                <a:latin typeface="Arial"/>
                <a:cs typeface="Arial"/>
              </a:rPr>
              <a:t>kterou</a:t>
            </a:r>
            <a:r>
              <a:rPr sz="2400" spc="-105" dirty="0">
                <a:latin typeface="Arial"/>
                <a:cs typeface="Arial"/>
              </a:rPr>
              <a:t> </a:t>
            </a:r>
            <a:r>
              <a:rPr sz="2400" b="1" spc="-215" dirty="0">
                <a:latin typeface="Arial"/>
                <a:cs typeface="Arial"/>
              </a:rPr>
              <a:t>prožívá</a:t>
            </a:r>
            <a:r>
              <a:rPr sz="2400" b="1" spc="-120" dirty="0">
                <a:latin typeface="Arial"/>
                <a:cs typeface="Arial"/>
              </a:rPr>
              <a:t> </a:t>
            </a:r>
            <a:r>
              <a:rPr sz="2400" spc="-245" dirty="0">
                <a:latin typeface="Arial"/>
                <a:cs typeface="Arial"/>
              </a:rPr>
              <a:t>nebo</a:t>
            </a:r>
            <a:r>
              <a:rPr sz="2400" spc="-90" dirty="0">
                <a:latin typeface="Arial"/>
                <a:cs typeface="Arial"/>
              </a:rPr>
              <a:t> </a:t>
            </a:r>
            <a:r>
              <a:rPr sz="2400" spc="-210" dirty="0">
                <a:latin typeface="Arial"/>
                <a:cs typeface="Arial"/>
              </a:rPr>
              <a:t>jeho</a:t>
            </a:r>
            <a:r>
              <a:rPr sz="2400" spc="-95" dirty="0">
                <a:latin typeface="Arial"/>
                <a:cs typeface="Arial"/>
              </a:rPr>
              <a:t> </a:t>
            </a:r>
            <a:r>
              <a:rPr sz="2400" b="1" spc="-235" dirty="0">
                <a:latin typeface="Arial"/>
                <a:cs typeface="Arial"/>
              </a:rPr>
              <a:t>emoci</a:t>
            </a:r>
            <a:r>
              <a:rPr sz="2400" spc="-235" dirty="0">
                <a:latin typeface="Arial"/>
                <a:cs typeface="Arial"/>
              </a:rPr>
              <a:t>,</a:t>
            </a:r>
            <a:r>
              <a:rPr sz="2400" spc="-95" dirty="0">
                <a:latin typeface="Arial"/>
                <a:cs typeface="Arial"/>
              </a:rPr>
              <a:t> </a:t>
            </a:r>
            <a:r>
              <a:rPr sz="2400" spc="-204" dirty="0">
                <a:latin typeface="Arial"/>
                <a:cs typeface="Arial"/>
              </a:rPr>
              <a:t>kterou</a:t>
            </a:r>
            <a:endParaRPr sz="2400">
              <a:latin typeface="Arial"/>
              <a:cs typeface="Arial"/>
            </a:endParaRPr>
          </a:p>
          <a:p>
            <a:pPr marL="355600">
              <a:spcBef>
                <a:spcPts val="5"/>
              </a:spcBef>
            </a:pPr>
            <a:r>
              <a:rPr sz="2400" spc="-195" dirty="0">
                <a:latin typeface="Arial"/>
                <a:cs typeface="Arial"/>
              </a:rPr>
              <a:t>situac</a:t>
            </a:r>
            <a:r>
              <a:rPr sz="2400" spc="-240" dirty="0">
                <a:latin typeface="Arial"/>
                <a:cs typeface="Arial"/>
              </a:rPr>
              <a:t>e</a:t>
            </a:r>
            <a:r>
              <a:rPr sz="2400" spc="-90" dirty="0">
                <a:latin typeface="Arial"/>
                <a:cs typeface="Arial"/>
              </a:rPr>
              <a:t> </a:t>
            </a:r>
            <a:r>
              <a:rPr sz="2400" spc="-220" dirty="0">
                <a:latin typeface="Arial"/>
                <a:cs typeface="Arial"/>
              </a:rPr>
              <a:t>v</a:t>
            </a:r>
            <a:r>
              <a:rPr sz="2400" spc="-125" dirty="0">
                <a:latin typeface="Arial"/>
                <a:cs typeface="Arial"/>
              </a:rPr>
              <a:t> </a:t>
            </a:r>
            <a:r>
              <a:rPr sz="2400" spc="-250" dirty="0">
                <a:latin typeface="Arial"/>
                <a:cs typeface="Arial"/>
              </a:rPr>
              <a:t>ně</a:t>
            </a:r>
            <a:r>
              <a:rPr sz="2400" spc="-360" dirty="0">
                <a:latin typeface="Arial"/>
                <a:cs typeface="Arial"/>
              </a:rPr>
              <a:t>m</a:t>
            </a:r>
            <a:r>
              <a:rPr sz="2400" spc="-110" dirty="0">
                <a:latin typeface="Arial"/>
                <a:cs typeface="Arial"/>
              </a:rPr>
              <a:t> </a:t>
            </a:r>
            <a:r>
              <a:rPr sz="2400" b="1" spc="-250" dirty="0">
                <a:latin typeface="Arial"/>
                <a:cs typeface="Arial"/>
              </a:rPr>
              <a:t>vy</a:t>
            </a:r>
            <a:r>
              <a:rPr sz="2400" b="1" spc="-254" dirty="0">
                <a:latin typeface="Arial"/>
                <a:cs typeface="Arial"/>
              </a:rPr>
              <a:t>v</a:t>
            </a:r>
            <a:r>
              <a:rPr sz="2400" b="1" spc="-210" dirty="0">
                <a:latin typeface="Arial"/>
                <a:cs typeface="Arial"/>
              </a:rPr>
              <a:t>olá</a:t>
            </a:r>
            <a:r>
              <a:rPr sz="2400" spc="-120" dirty="0">
                <a:latin typeface="Arial"/>
                <a:cs typeface="Arial"/>
              </a:rPr>
              <a:t>.</a:t>
            </a:r>
            <a:endParaRPr sz="2400">
              <a:latin typeface="Arial"/>
              <a:cs typeface="Arial"/>
            </a:endParaRPr>
          </a:p>
          <a:p>
            <a:pPr marL="12700">
              <a:spcBef>
                <a:spcPts val="575"/>
              </a:spcBef>
            </a:pPr>
            <a:r>
              <a:rPr sz="2400" b="1" spc="-225" dirty="0">
                <a:latin typeface="Arial"/>
                <a:cs typeface="Arial"/>
              </a:rPr>
              <a:t>Pravdivost</a:t>
            </a:r>
            <a:r>
              <a:rPr sz="2400" b="1" spc="-105" dirty="0">
                <a:latin typeface="Arial"/>
                <a:cs typeface="Arial"/>
              </a:rPr>
              <a:t> </a:t>
            </a:r>
            <a:r>
              <a:rPr sz="2400" b="1" spc="-245" dirty="0">
                <a:latin typeface="Arial"/>
                <a:cs typeface="Arial"/>
              </a:rPr>
              <a:t>a</a:t>
            </a:r>
            <a:r>
              <a:rPr sz="2400" b="1" spc="-110" dirty="0">
                <a:latin typeface="Arial"/>
                <a:cs typeface="Arial"/>
              </a:rPr>
              <a:t> </a:t>
            </a:r>
            <a:r>
              <a:rPr sz="2400" b="1" spc="-245" dirty="0">
                <a:latin typeface="Arial"/>
                <a:cs typeface="Arial"/>
              </a:rPr>
              <a:t>zájem</a:t>
            </a:r>
            <a:r>
              <a:rPr sz="2400" b="1" spc="-90" dirty="0">
                <a:latin typeface="Arial"/>
                <a:cs typeface="Arial"/>
              </a:rPr>
              <a:t> </a:t>
            </a:r>
            <a:r>
              <a:rPr sz="2400" spc="-220" dirty="0">
                <a:latin typeface="Arial"/>
                <a:cs typeface="Arial"/>
              </a:rPr>
              <a:t>personálu</a:t>
            </a:r>
            <a:r>
              <a:rPr sz="2400" spc="-75" dirty="0">
                <a:latin typeface="Arial"/>
                <a:cs typeface="Arial"/>
              </a:rPr>
              <a:t> </a:t>
            </a:r>
            <a:r>
              <a:rPr sz="2400" spc="-175" dirty="0">
                <a:latin typeface="Arial"/>
                <a:cs typeface="Arial"/>
              </a:rPr>
              <a:t>je</a:t>
            </a:r>
            <a:r>
              <a:rPr sz="2400" spc="-114" dirty="0">
                <a:latin typeface="Arial"/>
                <a:cs typeface="Arial"/>
              </a:rPr>
              <a:t> </a:t>
            </a:r>
            <a:r>
              <a:rPr sz="2400" spc="-240" dirty="0">
                <a:latin typeface="Arial"/>
                <a:cs typeface="Arial"/>
              </a:rPr>
              <a:t>zde</a:t>
            </a:r>
            <a:r>
              <a:rPr sz="2400" spc="-100" dirty="0">
                <a:latin typeface="Arial"/>
                <a:cs typeface="Arial"/>
              </a:rPr>
              <a:t> </a:t>
            </a:r>
            <a:r>
              <a:rPr sz="2400" b="1" spc="-190" dirty="0">
                <a:latin typeface="Arial"/>
                <a:cs typeface="Arial"/>
              </a:rPr>
              <a:t>nejdůležitější</a:t>
            </a:r>
            <a:r>
              <a:rPr sz="2400" spc="-190" dirty="0">
                <a:latin typeface="Arial"/>
                <a:cs typeface="Arial"/>
              </a:rPr>
              <a:t>,</a:t>
            </a:r>
            <a:r>
              <a:rPr sz="2400" spc="-100" dirty="0">
                <a:latin typeface="Arial"/>
                <a:cs typeface="Arial"/>
              </a:rPr>
              <a:t> </a:t>
            </a:r>
            <a:r>
              <a:rPr sz="2400" spc="-240" dirty="0">
                <a:latin typeface="Arial"/>
                <a:cs typeface="Arial"/>
              </a:rPr>
              <a:t>pokud</a:t>
            </a:r>
            <a:r>
              <a:rPr sz="2400" spc="-95" dirty="0">
                <a:latin typeface="Arial"/>
                <a:cs typeface="Arial"/>
              </a:rPr>
              <a:t> </a:t>
            </a:r>
            <a:r>
              <a:rPr sz="2400" spc="-250" dirty="0">
                <a:latin typeface="Arial"/>
                <a:cs typeface="Arial"/>
              </a:rPr>
              <a:t>bude</a:t>
            </a:r>
            <a:endParaRPr sz="2400">
              <a:latin typeface="Arial"/>
              <a:cs typeface="Arial"/>
            </a:endParaRPr>
          </a:p>
          <a:p>
            <a:pPr marL="355600"/>
            <a:r>
              <a:rPr sz="2400" spc="-215" dirty="0">
                <a:latin typeface="Arial"/>
                <a:cs typeface="Arial"/>
              </a:rPr>
              <a:t>pers</a:t>
            </a:r>
            <a:r>
              <a:rPr sz="2400" spc="-250" dirty="0">
                <a:latin typeface="Arial"/>
                <a:cs typeface="Arial"/>
              </a:rPr>
              <a:t>o</a:t>
            </a:r>
            <a:r>
              <a:rPr sz="2400" spc="-245" dirty="0">
                <a:latin typeface="Arial"/>
                <a:cs typeface="Arial"/>
              </a:rPr>
              <a:t>ná</a:t>
            </a:r>
            <a:r>
              <a:rPr sz="2400" spc="-100" dirty="0">
                <a:latin typeface="Arial"/>
                <a:cs typeface="Arial"/>
              </a:rPr>
              <a:t>l</a:t>
            </a:r>
            <a:r>
              <a:rPr sz="2400" spc="-95" dirty="0">
                <a:latin typeface="Arial"/>
                <a:cs typeface="Arial"/>
              </a:rPr>
              <a:t> </a:t>
            </a:r>
            <a:r>
              <a:rPr sz="2400" spc="-160" dirty="0">
                <a:latin typeface="Arial"/>
                <a:cs typeface="Arial"/>
              </a:rPr>
              <a:t>fal</a:t>
            </a:r>
            <a:r>
              <a:rPr sz="2400" spc="-250" dirty="0">
                <a:latin typeface="Arial"/>
                <a:cs typeface="Arial"/>
              </a:rPr>
              <a:t>e</a:t>
            </a:r>
            <a:r>
              <a:rPr sz="2400" spc="-229" dirty="0">
                <a:latin typeface="Arial"/>
                <a:cs typeface="Arial"/>
              </a:rPr>
              <a:t>šný</a:t>
            </a:r>
            <a:r>
              <a:rPr sz="2400" spc="-120" dirty="0">
                <a:latin typeface="Arial"/>
                <a:cs typeface="Arial"/>
              </a:rPr>
              <a:t>,</a:t>
            </a:r>
            <a:r>
              <a:rPr sz="2400" spc="-85" dirty="0">
                <a:latin typeface="Arial"/>
                <a:cs typeface="Arial"/>
              </a:rPr>
              <a:t> </a:t>
            </a:r>
            <a:r>
              <a:rPr sz="2400" spc="-280" dirty="0">
                <a:latin typeface="Arial"/>
                <a:cs typeface="Arial"/>
              </a:rPr>
              <a:t>můž</a:t>
            </a:r>
            <a:r>
              <a:rPr sz="2400" spc="-240" dirty="0">
                <a:latin typeface="Arial"/>
                <a:cs typeface="Arial"/>
              </a:rPr>
              <a:t>e</a:t>
            </a:r>
            <a:r>
              <a:rPr sz="2400" spc="-110" dirty="0">
                <a:latin typeface="Arial"/>
                <a:cs typeface="Arial"/>
              </a:rPr>
              <a:t> </a:t>
            </a:r>
            <a:r>
              <a:rPr sz="2400" spc="-125" dirty="0">
                <a:latin typeface="Arial"/>
                <a:cs typeface="Arial"/>
              </a:rPr>
              <a:t>t</a:t>
            </a:r>
            <a:r>
              <a:rPr sz="2400" spc="-240" dirty="0">
                <a:latin typeface="Arial"/>
                <a:cs typeface="Arial"/>
              </a:rPr>
              <a:t>o</a:t>
            </a:r>
            <a:r>
              <a:rPr sz="2400" spc="-120" dirty="0">
                <a:latin typeface="Arial"/>
                <a:cs typeface="Arial"/>
              </a:rPr>
              <a:t> </a:t>
            </a:r>
            <a:r>
              <a:rPr sz="2400" spc="-229" dirty="0">
                <a:latin typeface="Arial"/>
                <a:cs typeface="Arial"/>
              </a:rPr>
              <a:t>vés</a:t>
            </a:r>
            <a:r>
              <a:rPr sz="2400" spc="-120" dirty="0">
                <a:latin typeface="Arial"/>
                <a:cs typeface="Arial"/>
              </a:rPr>
              <a:t>t</a:t>
            </a:r>
            <a:r>
              <a:rPr sz="2400" spc="-105" dirty="0">
                <a:latin typeface="Arial"/>
                <a:cs typeface="Arial"/>
              </a:rPr>
              <a:t> </a:t>
            </a:r>
            <a:r>
              <a:rPr sz="2400" spc="-215" dirty="0">
                <a:latin typeface="Arial"/>
                <a:cs typeface="Arial"/>
              </a:rPr>
              <a:t>k</a:t>
            </a:r>
            <a:r>
              <a:rPr sz="2400" spc="-120" dirty="0">
                <a:latin typeface="Arial"/>
                <a:cs typeface="Arial"/>
              </a:rPr>
              <a:t> </a:t>
            </a:r>
            <a:r>
              <a:rPr sz="2400" spc="-235" dirty="0">
                <a:latin typeface="Arial"/>
                <a:cs typeface="Arial"/>
              </a:rPr>
              <a:t>eska</a:t>
            </a:r>
            <a:r>
              <a:rPr sz="2400" spc="-114" dirty="0">
                <a:latin typeface="Arial"/>
                <a:cs typeface="Arial"/>
              </a:rPr>
              <a:t>l</a:t>
            </a:r>
            <a:r>
              <a:rPr sz="2400" spc="-235" dirty="0">
                <a:latin typeface="Arial"/>
                <a:cs typeface="Arial"/>
              </a:rPr>
              <a:t>ac</a:t>
            </a:r>
            <a:r>
              <a:rPr sz="2400" spc="-100" dirty="0">
                <a:latin typeface="Arial"/>
                <a:cs typeface="Arial"/>
              </a:rPr>
              <a:t>i</a:t>
            </a:r>
            <a:r>
              <a:rPr sz="2400" spc="-80" dirty="0">
                <a:latin typeface="Arial"/>
                <a:cs typeface="Arial"/>
              </a:rPr>
              <a:t> </a:t>
            </a:r>
            <a:r>
              <a:rPr sz="2400" spc="-245" dirty="0">
                <a:latin typeface="Arial"/>
                <a:cs typeface="Arial"/>
              </a:rPr>
              <a:t>na</a:t>
            </a:r>
            <a:r>
              <a:rPr sz="2400" spc="-250" dirty="0">
                <a:latin typeface="Arial"/>
                <a:cs typeface="Arial"/>
              </a:rPr>
              <a:t>p</a:t>
            </a:r>
            <a:r>
              <a:rPr sz="2400" spc="-155" dirty="0">
                <a:latin typeface="Arial"/>
                <a:cs typeface="Arial"/>
              </a:rPr>
              <a:t>ětí.</a:t>
            </a:r>
            <a:endParaRPr sz="2400">
              <a:latin typeface="Arial"/>
              <a:cs typeface="Arial"/>
            </a:endParaRPr>
          </a:p>
        </p:txBody>
      </p:sp>
      <p:sp>
        <p:nvSpPr>
          <p:cNvPr id="3" name="object 3"/>
          <p:cNvSpPr txBox="1">
            <a:spLocks noGrp="1"/>
          </p:cNvSpPr>
          <p:nvPr>
            <p:ph type="title"/>
          </p:nvPr>
        </p:nvSpPr>
        <p:spPr>
          <a:xfrm>
            <a:off x="2818257" y="530478"/>
            <a:ext cx="6553834" cy="574040"/>
          </a:xfrm>
          <a:prstGeom prst="rect">
            <a:avLst/>
          </a:prstGeom>
        </p:spPr>
        <p:txBody>
          <a:bodyPr vert="horz" wrap="square" lIns="0" tIns="12700" rIns="0" bIns="0" rtlCol="0" anchor="ctr">
            <a:spAutoFit/>
          </a:bodyPr>
          <a:lstStyle/>
          <a:p>
            <a:pPr marL="12700">
              <a:lnSpc>
                <a:spcPct val="100000"/>
              </a:lnSpc>
              <a:spcBef>
                <a:spcPts val="100"/>
              </a:spcBef>
            </a:pPr>
            <a:r>
              <a:rPr spc="-15" dirty="0">
                <a:latin typeface="Calibri"/>
                <a:cs typeface="Calibri"/>
              </a:rPr>
              <a:t>Možnosti personálu</a:t>
            </a:r>
            <a:r>
              <a:rPr spc="-25" dirty="0">
                <a:latin typeface="Calibri"/>
                <a:cs typeface="Calibri"/>
              </a:rPr>
              <a:t> </a:t>
            </a:r>
            <a:r>
              <a:rPr dirty="0">
                <a:latin typeface="Calibri"/>
                <a:cs typeface="Calibri"/>
              </a:rPr>
              <a:t>v </a:t>
            </a:r>
            <a:r>
              <a:rPr spc="-20" dirty="0">
                <a:latin typeface="Calibri"/>
                <a:cs typeface="Calibri"/>
              </a:rPr>
              <a:t>rozčilující fázi</a:t>
            </a:r>
            <a:endParaRPr>
              <a:latin typeface="Calibri"/>
              <a:cs typeface="Calibri"/>
            </a:endParaRPr>
          </a:p>
        </p:txBody>
      </p:sp>
    </p:spTree>
    <p:extLst>
      <p:ext uri="{BB962C8B-B14F-4D97-AF65-F5344CB8AC3E}">
        <p14:creationId xmlns:p14="http://schemas.microsoft.com/office/powerpoint/2010/main" val="2805105779"/>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59941" y="1590498"/>
            <a:ext cx="7489825" cy="4196715"/>
          </a:xfrm>
          <a:prstGeom prst="rect">
            <a:avLst/>
          </a:prstGeom>
        </p:spPr>
        <p:txBody>
          <a:bodyPr vert="horz" wrap="square" lIns="0" tIns="12700" rIns="0" bIns="0" rtlCol="0">
            <a:spAutoFit/>
          </a:bodyPr>
          <a:lstStyle/>
          <a:p>
            <a:pPr marL="12700">
              <a:lnSpc>
                <a:spcPts val="2735"/>
              </a:lnSpc>
              <a:spcBef>
                <a:spcPts val="100"/>
              </a:spcBef>
            </a:pPr>
            <a:r>
              <a:rPr sz="2400" b="1" spc="-245" dirty="0">
                <a:latin typeface="Arial"/>
                <a:cs typeface="Arial"/>
              </a:rPr>
              <a:t>5</a:t>
            </a:r>
            <a:r>
              <a:rPr sz="2400" b="1" spc="-120" dirty="0">
                <a:latin typeface="Arial"/>
                <a:cs typeface="Arial"/>
              </a:rPr>
              <a:t>. </a:t>
            </a:r>
            <a:r>
              <a:rPr sz="2400" b="1" spc="-280" dirty="0">
                <a:latin typeface="Arial"/>
                <a:cs typeface="Arial"/>
              </a:rPr>
              <a:t>Ne</a:t>
            </a:r>
            <a:r>
              <a:rPr sz="2400" b="1" spc="-250" dirty="0">
                <a:latin typeface="Arial"/>
                <a:cs typeface="Arial"/>
              </a:rPr>
              <a:t>v</a:t>
            </a:r>
            <a:r>
              <a:rPr sz="2400" b="1" spc="-229" dirty="0">
                <a:latin typeface="Arial"/>
                <a:cs typeface="Arial"/>
              </a:rPr>
              <a:t>erb</a:t>
            </a:r>
            <a:r>
              <a:rPr sz="2400" b="1" spc="-250" dirty="0">
                <a:latin typeface="Arial"/>
                <a:cs typeface="Arial"/>
              </a:rPr>
              <a:t>á</a:t>
            </a:r>
            <a:r>
              <a:rPr sz="2400" b="1" spc="-200" dirty="0">
                <a:latin typeface="Arial"/>
                <a:cs typeface="Arial"/>
              </a:rPr>
              <a:t>ln</a:t>
            </a:r>
            <a:r>
              <a:rPr sz="2400" b="1" spc="-120" dirty="0">
                <a:latin typeface="Arial"/>
                <a:cs typeface="Arial"/>
              </a:rPr>
              <a:t>í</a:t>
            </a:r>
            <a:r>
              <a:rPr sz="2400" b="1" spc="-80" dirty="0">
                <a:latin typeface="Arial"/>
                <a:cs typeface="Arial"/>
              </a:rPr>
              <a:t> </a:t>
            </a:r>
            <a:r>
              <a:rPr sz="2400" b="1" spc="-215" dirty="0">
                <a:latin typeface="Arial"/>
                <a:cs typeface="Arial"/>
              </a:rPr>
              <a:t>zklidně</a:t>
            </a:r>
            <a:r>
              <a:rPr sz="2400" b="1" spc="-275" dirty="0">
                <a:latin typeface="Arial"/>
                <a:cs typeface="Arial"/>
              </a:rPr>
              <a:t>n</a:t>
            </a:r>
            <a:r>
              <a:rPr sz="2400" b="1" spc="-120" dirty="0">
                <a:latin typeface="Arial"/>
                <a:cs typeface="Arial"/>
              </a:rPr>
              <a:t>í</a:t>
            </a:r>
            <a:r>
              <a:rPr sz="2400" b="1" spc="-95" dirty="0">
                <a:latin typeface="Arial"/>
                <a:cs typeface="Arial"/>
              </a:rPr>
              <a:t> </a:t>
            </a:r>
            <a:r>
              <a:rPr sz="2400" spc="-240" dirty="0">
                <a:latin typeface="Arial"/>
                <a:cs typeface="Arial"/>
              </a:rPr>
              <a:t>–</a:t>
            </a:r>
            <a:r>
              <a:rPr sz="2400" spc="-120" dirty="0">
                <a:latin typeface="Arial"/>
                <a:cs typeface="Arial"/>
              </a:rPr>
              <a:t> </a:t>
            </a:r>
            <a:r>
              <a:rPr sz="2400" spc="-200" dirty="0">
                <a:latin typeface="Arial"/>
                <a:cs typeface="Arial"/>
              </a:rPr>
              <a:t>pr</a:t>
            </a:r>
            <a:r>
              <a:rPr sz="2400" spc="-240" dirty="0">
                <a:latin typeface="Arial"/>
                <a:cs typeface="Arial"/>
              </a:rPr>
              <a:t>o</a:t>
            </a:r>
            <a:r>
              <a:rPr sz="2400" spc="-110" dirty="0">
                <a:latin typeface="Arial"/>
                <a:cs typeface="Arial"/>
              </a:rPr>
              <a:t> </a:t>
            </a:r>
            <a:r>
              <a:rPr sz="2400" b="1" spc="-245" dirty="0">
                <a:latin typeface="Arial"/>
                <a:cs typeface="Arial"/>
              </a:rPr>
              <a:t>vyšš</a:t>
            </a:r>
            <a:r>
              <a:rPr sz="2400" b="1" spc="-120" dirty="0">
                <a:latin typeface="Arial"/>
                <a:cs typeface="Arial"/>
              </a:rPr>
              <a:t>í</a:t>
            </a:r>
            <a:r>
              <a:rPr sz="2400" b="1" spc="-85" dirty="0">
                <a:latin typeface="Arial"/>
                <a:cs typeface="Arial"/>
              </a:rPr>
              <a:t> </a:t>
            </a:r>
            <a:r>
              <a:rPr sz="2400" spc="-105" dirty="0">
                <a:latin typeface="Arial"/>
                <a:cs typeface="Arial"/>
              </a:rPr>
              <a:t>i</a:t>
            </a:r>
            <a:r>
              <a:rPr sz="2400" spc="-250" dirty="0">
                <a:latin typeface="Arial"/>
                <a:cs typeface="Arial"/>
              </a:rPr>
              <a:t>n</a:t>
            </a:r>
            <a:r>
              <a:rPr sz="2400" spc="-210" dirty="0">
                <a:latin typeface="Arial"/>
                <a:cs typeface="Arial"/>
              </a:rPr>
              <a:t>tenz</a:t>
            </a:r>
            <a:r>
              <a:rPr sz="2400" spc="-110" dirty="0">
                <a:latin typeface="Arial"/>
                <a:cs typeface="Arial"/>
              </a:rPr>
              <a:t>i</a:t>
            </a:r>
            <a:r>
              <a:rPr sz="2400" spc="-125" dirty="0">
                <a:latin typeface="Arial"/>
                <a:cs typeface="Arial"/>
              </a:rPr>
              <a:t>t</a:t>
            </a:r>
            <a:r>
              <a:rPr sz="2400" spc="-240" dirty="0">
                <a:latin typeface="Arial"/>
                <a:cs typeface="Arial"/>
              </a:rPr>
              <a:t>u</a:t>
            </a:r>
            <a:r>
              <a:rPr sz="2400" spc="-85" dirty="0">
                <a:latin typeface="Arial"/>
                <a:cs typeface="Arial"/>
              </a:rPr>
              <a:t> </a:t>
            </a:r>
            <a:r>
              <a:rPr sz="2400" spc="-245" dirty="0">
                <a:latin typeface="Arial"/>
                <a:cs typeface="Arial"/>
              </a:rPr>
              <a:t>ne</a:t>
            </a:r>
            <a:r>
              <a:rPr sz="2400" spc="-250" dirty="0">
                <a:latin typeface="Arial"/>
                <a:cs typeface="Arial"/>
              </a:rPr>
              <a:t>g</a:t>
            </a:r>
            <a:r>
              <a:rPr sz="2400" spc="-175" dirty="0">
                <a:latin typeface="Arial"/>
                <a:cs typeface="Arial"/>
              </a:rPr>
              <a:t>ativ</a:t>
            </a:r>
            <a:r>
              <a:rPr sz="2400" spc="-250" dirty="0">
                <a:latin typeface="Arial"/>
                <a:cs typeface="Arial"/>
              </a:rPr>
              <a:t>n</a:t>
            </a:r>
            <a:r>
              <a:rPr sz="2400" spc="-120" dirty="0">
                <a:latin typeface="Arial"/>
                <a:cs typeface="Arial"/>
              </a:rPr>
              <a:t>í</a:t>
            </a:r>
            <a:r>
              <a:rPr sz="2400" spc="-65" dirty="0">
                <a:latin typeface="Arial"/>
                <a:cs typeface="Arial"/>
              </a:rPr>
              <a:t> </a:t>
            </a:r>
            <a:r>
              <a:rPr sz="2400" spc="-245" dirty="0">
                <a:latin typeface="Arial"/>
                <a:cs typeface="Arial"/>
              </a:rPr>
              <a:t>en</a:t>
            </a:r>
            <a:r>
              <a:rPr sz="2400" spc="-250" dirty="0">
                <a:latin typeface="Arial"/>
                <a:cs typeface="Arial"/>
              </a:rPr>
              <a:t>e</a:t>
            </a:r>
            <a:r>
              <a:rPr sz="2400" spc="-180" dirty="0">
                <a:latin typeface="Arial"/>
                <a:cs typeface="Arial"/>
              </a:rPr>
              <a:t>rgie</a:t>
            </a:r>
            <a:r>
              <a:rPr sz="2400" spc="-90" dirty="0">
                <a:latin typeface="Arial"/>
                <a:cs typeface="Arial"/>
              </a:rPr>
              <a:t> </a:t>
            </a:r>
            <a:r>
              <a:rPr sz="2400" spc="-240" dirty="0">
                <a:latin typeface="Arial"/>
                <a:cs typeface="Arial"/>
              </a:rPr>
              <a:t>a</a:t>
            </a:r>
            <a:endParaRPr sz="2400">
              <a:latin typeface="Arial"/>
              <a:cs typeface="Arial"/>
            </a:endParaRPr>
          </a:p>
          <a:p>
            <a:pPr marL="355600">
              <a:lnSpc>
                <a:spcPts val="2735"/>
              </a:lnSpc>
            </a:pPr>
            <a:r>
              <a:rPr sz="2400" spc="-204" dirty="0">
                <a:latin typeface="Arial"/>
                <a:cs typeface="Arial"/>
              </a:rPr>
              <a:t>uplatňuje</a:t>
            </a:r>
            <a:r>
              <a:rPr sz="2400" spc="-55" dirty="0">
                <a:latin typeface="Arial"/>
                <a:cs typeface="Arial"/>
              </a:rPr>
              <a:t> </a:t>
            </a:r>
            <a:r>
              <a:rPr sz="2400" b="1" spc="-245" dirty="0">
                <a:latin typeface="Arial"/>
                <a:cs typeface="Arial"/>
              </a:rPr>
              <a:t>se</a:t>
            </a:r>
            <a:r>
              <a:rPr sz="2400" b="1" spc="-110" dirty="0">
                <a:latin typeface="Arial"/>
                <a:cs typeface="Arial"/>
              </a:rPr>
              <a:t> </a:t>
            </a:r>
            <a:r>
              <a:rPr sz="2400" b="1" spc="-254" dirty="0">
                <a:latin typeface="Arial"/>
                <a:cs typeface="Arial"/>
              </a:rPr>
              <a:t>souběžně</a:t>
            </a:r>
            <a:r>
              <a:rPr sz="2400" b="1" spc="-100" dirty="0">
                <a:latin typeface="Arial"/>
                <a:cs typeface="Arial"/>
              </a:rPr>
              <a:t> </a:t>
            </a:r>
            <a:r>
              <a:rPr sz="2400" b="1" spc="-245" dirty="0">
                <a:latin typeface="Arial"/>
                <a:cs typeface="Arial"/>
              </a:rPr>
              <a:t>s</a:t>
            </a:r>
            <a:r>
              <a:rPr sz="2400" b="1" spc="-110" dirty="0">
                <a:latin typeface="Arial"/>
                <a:cs typeface="Arial"/>
              </a:rPr>
              <a:t> </a:t>
            </a:r>
            <a:r>
              <a:rPr sz="2400" b="1" spc="-235" dirty="0">
                <a:latin typeface="Arial"/>
                <a:cs typeface="Arial"/>
              </a:rPr>
              <a:t>verbálním</a:t>
            </a:r>
            <a:r>
              <a:rPr sz="2400" b="1" spc="-100" dirty="0">
                <a:latin typeface="Arial"/>
                <a:cs typeface="Arial"/>
              </a:rPr>
              <a:t> </a:t>
            </a:r>
            <a:r>
              <a:rPr sz="2400" b="1" spc="-225" dirty="0">
                <a:latin typeface="Arial"/>
                <a:cs typeface="Arial"/>
              </a:rPr>
              <a:t>zklidňováním</a:t>
            </a:r>
            <a:r>
              <a:rPr sz="2400" spc="-225" dirty="0">
                <a:latin typeface="Arial"/>
                <a:cs typeface="Arial"/>
              </a:rPr>
              <a:t>.</a:t>
            </a:r>
            <a:endParaRPr sz="2400">
              <a:latin typeface="Arial"/>
              <a:cs typeface="Arial"/>
            </a:endParaRPr>
          </a:p>
          <a:p>
            <a:pPr marL="12700">
              <a:lnSpc>
                <a:spcPts val="2730"/>
              </a:lnSpc>
              <a:spcBef>
                <a:spcPts val="290"/>
              </a:spcBef>
            </a:pPr>
            <a:r>
              <a:rPr sz="2400" spc="-235" dirty="0">
                <a:latin typeface="Arial"/>
                <a:cs typeface="Arial"/>
              </a:rPr>
              <a:t>Je</a:t>
            </a:r>
            <a:r>
              <a:rPr sz="2400" spc="-105" dirty="0">
                <a:latin typeface="Arial"/>
                <a:cs typeface="Arial"/>
              </a:rPr>
              <a:t> </a:t>
            </a:r>
            <a:r>
              <a:rPr sz="2400" spc="-185" dirty="0">
                <a:latin typeface="Arial"/>
                <a:cs typeface="Arial"/>
              </a:rPr>
              <a:t>to</a:t>
            </a:r>
            <a:r>
              <a:rPr sz="2400" spc="-110" dirty="0">
                <a:latin typeface="Arial"/>
                <a:cs typeface="Arial"/>
              </a:rPr>
              <a:t> </a:t>
            </a:r>
            <a:r>
              <a:rPr sz="2400" spc="-190" dirty="0">
                <a:latin typeface="Arial"/>
                <a:cs typeface="Arial"/>
              </a:rPr>
              <a:t>strategie</a:t>
            </a:r>
            <a:r>
              <a:rPr sz="2400" spc="-95" dirty="0">
                <a:latin typeface="Arial"/>
                <a:cs typeface="Arial"/>
              </a:rPr>
              <a:t> </a:t>
            </a:r>
            <a:r>
              <a:rPr sz="2400" spc="-229" dirty="0">
                <a:latin typeface="Arial"/>
                <a:cs typeface="Arial"/>
              </a:rPr>
              <a:t>postavená</a:t>
            </a:r>
            <a:r>
              <a:rPr sz="2400" spc="-50" dirty="0">
                <a:latin typeface="Arial"/>
                <a:cs typeface="Arial"/>
              </a:rPr>
              <a:t> </a:t>
            </a:r>
            <a:r>
              <a:rPr sz="2400" b="1" spc="-254" dirty="0">
                <a:latin typeface="Arial"/>
                <a:cs typeface="Arial"/>
              </a:rPr>
              <a:t>na</a:t>
            </a:r>
            <a:r>
              <a:rPr sz="2400" b="1" spc="-105" dirty="0">
                <a:latin typeface="Arial"/>
                <a:cs typeface="Arial"/>
              </a:rPr>
              <a:t> </a:t>
            </a:r>
            <a:r>
              <a:rPr sz="2400" b="1" spc="-195" dirty="0">
                <a:latin typeface="Arial"/>
                <a:cs typeface="Arial"/>
              </a:rPr>
              <a:t>řeči</a:t>
            </a:r>
            <a:r>
              <a:rPr sz="2400" b="1" spc="-100" dirty="0">
                <a:latin typeface="Arial"/>
                <a:cs typeface="Arial"/>
              </a:rPr>
              <a:t> </a:t>
            </a:r>
            <a:r>
              <a:rPr sz="2400" b="1" spc="-175" dirty="0">
                <a:latin typeface="Arial"/>
                <a:cs typeface="Arial"/>
              </a:rPr>
              <a:t>těla.</a:t>
            </a:r>
            <a:r>
              <a:rPr sz="2400" b="1" spc="-105" dirty="0">
                <a:latin typeface="Arial"/>
                <a:cs typeface="Arial"/>
              </a:rPr>
              <a:t> </a:t>
            </a:r>
            <a:r>
              <a:rPr sz="2400" spc="-229" dirty="0">
                <a:latin typeface="Arial"/>
                <a:cs typeface="Arial"/>
              </a:rPr>
              <a:t>Často</a:t>
            </a:r>
            <a:r>
              <a:rPr sz="2400" spc="-95" dirty="0">
                <a:latin typeface="Arial"/>
                <a:cs typeface="Arial"/>
              </a:rPr>
              <a:t> </a:t>
            </a:r>
            <a:r>
              <a:rPr sz="2400" spc="-235" dirty="0">
                <a:latin typeface="Arial"/>
                <a:cs typeface="Arial"/>
              </a:rPr>
              <a:t>se</a:t>
            </a:r>
            <a:r>
              <a:rPr sz="2400" spc="-120" dirty="0">
                <a:latin typeface="Arial"/>
                <a:cs typeface="Arial"/>
              </a:rPr>
              <a:t> </a:t>
            </a:r>
            <a:r>
              <a:rPr sz="2400" spc="-235" dirty="0">
                <a:latin typeface="Arial"/>
                <a:cs typeface="Arial"/>
              </a:rPr>
              <a:t>rozhodujeme</a:t>
            </a:r>
            <a:r>
              <a:rPr sz="2400" spc="-65" dirty="0">
                <a:latin typeface="Arial"/>
                <a:cs typeface="Arial"/>
              </a:rPr>
              <a:t> </a:t>
            </a:r>
            <a:r>
              <a:rPr sz="2400" spc="-240" dirty="0">
                <a:latin typeface="Arial"/>
                <a:cs typeface="Arial"/>
              </a:rPr>
              <a:t>zda</a:t>
            </a:r>
            <a:endParaRPr sz="2400">
              <a:latin typeface="Arial"/>
              <a:cs typeface="Arial"/>
            </a:endParaRPr>
          </a:p>
          <a:p>
            <a:pPr marL="355600">
              <a:lnSpc>
                <a:spcPts val="2730"/>
              </a:lnSpc>
            </a:pPr>
            <a:r>
              <a:rPr sz="2400" spc="-165" dirty="0">
                <a:latin typeface="Arial"/>
                <a:cs typeface="Arial"/>
              </a:rPr>
              <a:t>kl</a:t>
            </a:r>
            <a:r>
              <a:rPr sz="2400" spc="-110" dirty="0">
                <a:latin typeface="Arial"/>
                <a:cs typeface="Arial"/>
              </a:rPr>
              <a:t>i</a:t>
            </a:r>
            <a:r>
              <a:rPr sz="2400" spc="-210" dirty="0">
                <a:latin typeface="Arial"/>
                <a:cs typeface="Arial"/>
              </a:rPr>
              <a:t>ent</a:t>
            </a:r>
            <a:r>
              <a:rPr sz="2400" spc="-245" dirty="0">
                <a:latin typeface="Arial"/>
                <a:cs typeface="Arial"/>
              </a:rPr>
              <a:t>a</a:t>
            </a:r>
            <a:r>
              <a:rPr sz="2400" spc="-85" dirty="0">
                <a:latin typeface="Arial"/>
                <a:cs typeface="Arial"/>
              </a:rPr>
              <a:t> </a:t>
            </a:r>
            <a:r>
              <a:rPr sz="2400" spc="-250" dirty="0">
                <a:latin typeface="Arial"/>
                <a:cs typeface="Arial"/>
              </a:rPr>
              <a:t>ob</a:t>
            </a:r>
            <a:r>
              <a:rPr sz="2400" spc="-254" dirty="0">
                <a:latin typeface="Arial"/>
                <a:cs typeface="Arial"/>
              </a:rPr>
              <a:t>e</a:t>
            </a:r>
            <a:r>
              <a:rPr sz="2400" spc="-240" dirty="0">
                <a:latin typeface="Arial"/>
                <a:cs typeface="Arial"/>
              </a:rPr>
              <a:t>jmou</a:t>
            </a:r>
            <a:r>
              <a:rPr sz="2400" spc="-120" dirty="0">
                <a:latin typeface="Arial"/>
                <a:cs typeface="Arial"/>
              </a:rPr>
              <a:t>t</a:t>
            </a:r>
            <a:r>
              <a:rPr sz="2400" spc="-85" dirty="0">
                <a:latin typeface="Arial"/>
                <a:cs typeface="Arial"/>
              </a:rPr>
              <a:t> </a:t>
            </a:r>
            <a:r>
              <a:rPr sz="2400" spc="-250" dirty="0">
                <a:latin typeface="Arial"/>
                <a:cs typeface="Arial"/>
              </a:rPr>
              <a:t>ne</a:t>
            </a:r>
            <a:r>
              <a:rPr sz="2400" spc="-254" dirty="0">
                <a:latin typeface="Arial"/>
                <a:cs typeface="Arial"/>
              </a:rPr>
              <a:t>b</a:t>
            </a:r>
            <a:r>
              <a:rPr sz="2400" spc="-245" dirty="0">
                <a:latin typeface="Arial"/>
                <a:cs typeface="Arial"/>
              </a:rPr>
              <a:t>o</a:t>
            </a:r>
            <a:r>
              <a:rPr sz="2400" spc="-100" dirty="0">
                <a:latin typeface="Arial"/>
                <a:cs typeface="Arial"/>
              </a:rPr>
              <a:t> </a:t>
            </a:r>
            <a:r>
              <a:rPr sz="2400" spc="-250" dirty="0">
                <a:latin typeface="Arial"/>
                <a:cs typeface="Arial"/>
              </a:rPr>
              <a:t>n</a:t>
            </a:r>
            <a:r>
              <a:rPr sz="2400" spc="-110" dirty="0">
                <a:latin typeface="Arial"/>
                <a:cs typeface="Arial"/>
              </a:rPr>
              <a:t>i</a:t>
            </a:r>
            <a:r>
              <a:rPr sz="2400" spc="-235" dirty="0">
                <a:latin typeface="Arial"/>
                <a:cs typeface="Arial"/>
              </a:rPr>
              <a:t>ko</a:t>
            </a:r>
            <a:r>
              <a:rPr sz="2400" spc="-110" dirty="0">
                <a:latin typeface="Arial"/>
                <a:cs typeface="Arial"/>
              </a:rPr>
              <a:t>l</a:t>
            </a:r>
            <a:r>
              <a:rPr sz="2400" spc="-105" dirty="0">
                <a:latin typeface="Arial"/>
                <a:cs typeface="Arial"/>
              </a:rPr>
              <a:t>i</a:t>
            </a:r>
            <a:r>
              <a:rPr sz="2400" spc="-370" dirty="0">
                <a:latin typeface="Arial"/>
                <a:cs typeface="Arial"/>
              </a:rPr>
              <a:t>v</a:t>
            </a:r>
            <a:r>
              <a:rPr sz="2400" spc="-120" dirty="0">
                <a:latin typeface="Arial"/>
                <a:cs typeface="Arial"/>
              </a:rPr>
              <a:t>.</a:t>
            </a:r>
            <a:endParaRPr sz="2400">
              <a:latin typeface="Arial"/>
              <a:cs typeface="Arial"/>
            </a:endParaRPr>
          </a:p>
          <a:p>
            <a:pPr marL="12700">
              <a:spcBef>
                <a:spcPts val="290"/>
              </a:spcBef>
            </a:pPr>
            <a:r>
              <a:rPr sz="2400" u="sng" spc="-215" dirty="0">
                <a:uFill>
                  <a:solidFill>
                    <a:srgbClr val="000000"/>
                  </a:solidFill>
                </a:uFill>
                <a:latin typeface="Arial"/>
                <a:cs typeface="Arial"/>
              </a:rPr>
              <a:t>Objet</a:t>
            </a:r>
            <a:r>
              <a:rPr sz="2400" u="sng" spc="-120" dirty="0">
                <a:uFill>
                  <a:solidFill>
                    <a:srgbClr val="000000"/>
                  </a:solidFill>
                </a:uFill>
                <a:latin typeface="Arial"/>
                <a:cs typeface="Arial"/>
              </a:rPr>
              <a:t>í</a:t>
            </a:r>
            <a:r>
              <a:rPr sz="2400" u="sng" spc="-105" dirty="0">
                <a:uFill>
                  <a:solidFill>
                    <a:srgbClr val="000000"/>
                  </a:solidFill>
                </a:uFill>
                <a:latin typeface="Arial"/>
                <a:cs typeface="Arial"/>
              </a:rPr>
              <a:t> </a:t>
            </a:r>
            <a:r>
              <a:rPr sz="2400" u="sng" spc="-250" dirty="0">
                <a:uFill>
                  <a:solidFill>
                    <a:srgbClr val="000000"/>
                  </a:solidFill>
                </a:uFill>
                <a:latin typeface="Arial"/>
                <a:cs typeface="Arial"/>
              </a:rPr>
              <a:t>po</a:t>
            </a:r>
            <a:r>
              <a:rPr sz="2400" u="sng" spc="-254" dirty="0">
                <a:uFill>
                  <a:solidFill>
                    <a:srgbClr val="000000"/>
                  </a:solidFill>
                </a:uFill>
                <a:latin typeface="Arial"/>
                <a:cs typeface="Arial"/>
              </a:rPr>
              <a:t>u</a:t>
            </a:r>
            <a:r>
              <a:rPr sz="2400" u="sng" spc="-200" dirty="0">
                <a:uFill>
                  <a:solidFill>
                    <a:srgbClr val="000000"/>
                  </a:solidFill>
                </a:uFill>
                <a:latin typeface="Arial"/>
                <a:cs typeface="Arial"/>
              </a:rPr>
              <a:t>ze:</a:t>
            </a:r>
            <a:endParaRPr sz="2400">
              <a:latin typeface="Arial"/>
              <a:cs typeface="Arial"/>
            </a:endParaRPr>
          </a:p>
          <a:p>
            <a:pPr marL="355600" indent="-343535">
              <a:spcBef>
                <a:spcPts val="300"/>
              </a:spcBef>
              <a:buFont typeface="Wingdings"/>
              <a:buChar char=""/>
              <a:tabLst>
                <a:tab pos="356235" algn="l"/>
              </a:tabLst>
            </a:pPr>
            <a:r>
              <a:rPr sz="2400" spc="-290" dirty="0">
                <a:latin typeface="Arial"/>
                <a:cs typeface="Arial"/>
              </a:rPr>
              <a:t>K</a:t>
            </a:r>
            <a:r>
              <a:rPr sz="2400" spc="-110" dirty="0">
                <a:latin typeface="Arial"/>
                <a:cs typeface="Arial"/>
              </a:rPr>
              <a:t>l</a:t>
            </a:r>
            <a:r>
              <a:rPr sz="2400" spc="-120" dirty="0">
                <a:latin typeface="Arial"/>
                <a:cs typeface="Arial"/>
              </a:rPr>
              <a:t>.</a:t>
            </a:r>
            <a:r>
              <a:rPr sz="2400" spc="-114" dirty="0">
                <a:latin typeface="Arial"/>
                <a:cs typeface="Arial"/>
              </a:rPr>
              <a:t> </a:t>
            </a:r>
            <a:r>
              <a:rPr sz="2400" spc="-365" dirty="0">
                <a:latin typeface="Arial"/>
                <a:cs typeface="Arial"/>
              </a:rPr>
              <a:t>m</a:t>
            </a:r>
            <a:r>
              <a:rPr sz="2400" spc="-245" dirty="0">
                <a:latin typeface="Arial"/>
                <a:cs typeface="Arial"/>
              </a:rPr>
              <a:t>á</a:t>
            </a:r>
            <a:r>
              <a:rPr sz="2400" spc="-125" dirty="0">
                <a:latin typeface="Arial"/>
                <a:cs typeface="Arial"/>
              </a:rPr>
              <a:t> </a:t>
            </a:r>
            <a:r>
              <a:rPr sz="2400" spc="-140" dirty="0">
                <a:latin typeface="Arial"/>
                <a:cs typeface="Arial"/>
              </a:rPr>
              <a:t>r</a:t>
            </a:r>
            <a:r>
              <a:rPr sz="2400" spc="-250" dirty="0">
                <a:latin typeface="Arial"/>
                <a:cs typeface="Arial"/>
              </a:rPr>
              <a:t>á</a:t>
            </a:r>
            <a:r>
              <a:rPr sz="2400" spc="-245" dirty="0">
                <a:latin typeface="Arial"/>
                <a:cs typeface="Arial"/>
              </a:rPr>
              <a:t>d</a:t>
            </a:r>
            <a:r>
              <a:rPr sz="2400" spc="-114" dirty="0">
                <a:latin typeface="Arial"/>
                <a:cs typeface="Arial"/>
              </a:rPr>
              <a:t> </a:t>
            </a:r>
            <a:r>
              <a:rPr sz="2400" spc="-220" dirty="0">
                <a:latin typeface="Arial"/>
                <a:cs typeface="Arial"/>
              </a:rPr>
              <a:t>doteky</a:t>
            </a:r>
            <a:r>
              <a:rPr sz="2400" spc="-100" dirty="0">
                <a:latin typeface="Arial"/>
                <a:cs typeface="Arial"/>
              </a:rPr>
              <a:t> </a:t>
            </a:r>
            <a:r>
              <a:rPr sz="2400" spc="-225" dirty="0">
                <a:latin typeface="Arial"/>
                <a:cs typeface="Arial"/>
              </a:rPr>
              <a:t>v</a:t>
            </a:r>
            <a:r>
              <a:rPr sz="2400" spc="-240" dirty="0">
                <a:latin typeface="Arial"/>
                <a:cs typeface="Arial"/>
              </a:rPr>
              <a:t>e</a:t>
            </a:r>
            <a:r>
              <a:rPr sz="2400" spc="-95" dirty="0">
                <a:latin typeface="Arial"/>
                <a:cs typeface="Arial"/>
              </a:rPr>
              <a:t> </a:t>
            </a:r>
            <a:r>
              <a:rPr sz="2400" b="1" spc="-204" dirty="0">
                <a:latin typeface="Arial"/>
                <a:cs typeface="Arial"/>
              </a:rPr>
              <a:t>chvíl</a:t>
            </a:r>
            <a:r>
              <a:rPr sz="2400" b="1" spc="-120" dirty="0">
                <a:latin typeface="Arial"/>
                <a:cs typeface="Arial"/>
              </a:rPr>
              <a:t>i</a:t>
            </a:r>
            <a:r>
              <a:rPr sz="2400" b="1" spc="-105" dirty="0">
                <a:latin typeface="Arial"/>
                <a:cs typeface="Arial"/>
              </a:rPr>
              <a:t> </a:t>
            </a:r>
            <a:r>
              <a:rPr sz="2400" b="1" spc="-265" dirty="0">
                <a:latin typeface="Arial"/>
                <a:cs typeface="Arial"/>
              </a:rPr>
              <a:t>po</a:t>
            </a:r>
            <a:r>
              <a:rPr sz="2400" b="1" spc="-275" dirty="0">
                <a:latin typeface="Arial"/>
                <a:cs typeface="Arial"/>
              </a:rPr>
              <a:t>h</a:t>
            </a:r>
            <a:r>
              <a:rPr sz="2400" b="1" spc="-260" dirty="0">
                <a:latin typeface="Arial"/>
                <a:cs typeface="Arial"/>
              </a:rPr>
              <a:t>ody</a:t>
            </a:r>
            <a:endParaRPr sz="2400">
              <a:latin typeface="Arial"/>
              <a:cs typeface="Arial"/>
            </a:endParaRPr>
          </a:p>
          <a:p>
            <a:pPr marL="355600" indent="-343535">
              <a:spcBef>
                <a:spcPts val="285"/>
              </a:spcBef>
              <a:buFont typeface="Wingdings"/>
              <a:buChar char=""/>
              <a:tabLst>
                <a:tab pos="356235" algn="l"/>
              </a:tabLst>
            </a:pPr>
            <a:r>
              <a:rPr sz="2400" b="1" spc="-260" dirty="0">
                <a:latin typeface="Arial"/>
                <a:cs typeface="Arial"/>
              </a:rPr>
              <a:t>Nejsme</a:t>
            </a:r>
            <a:r>
              <a:rPr sz="2400" b="1" spc="-100" dirty="0">
                <a:latin typeface="Arial"/>
                <a:cs typeface="Arial"/>
              </a:rPr>
              <a:t> </a:t>
            </a:r>
            <a:r>
              <a:rPr sz="2400" spc="-204" dirty="0">
                <a:latin typeface="Arial"/>
                <a:cs typeface="Arial"/>
              </a:rPr>
              <a:t>jako</a:t>
            </a:r>
            <a:r>
              <a:rPr sz="2400" spc="-100" dirty="0">
                <a:latin typeface="Arial"/>
                <a:cs typeface="Arial"/>
              </a:rPr>
              <a:t> </a:t>
            </a:r>
            <a:r>
              <a:rPr sz="2400" spc="-215" dirty="0">
                <a:latin typeface="Arial"/>
                <a:cs typeface="Arial"/>
              </a:rPr>
              <a:t>personál</a:t>
            </a:r>
            <a:r>
              <a:rPr sz="2400" spc="-80" dirty="0">
                <a:latin typeface="Arial"/>
                <a:cs typeface="Arial"/>
              </a:rPr>
              <a:t> </a:t>
            </a:r>
            <a:r>
              <a:rPr sz="2400" b="1" spc="-245" dirty="0">
                <a:latin typeface="Arial"/>
                <a:cs typeface="Arial"/>
              </a:rPr>
              <a:t>zdrojem</a:t>
            </a:r>
            <a:r>
              <a:rPr sz="2400" b="1" spc="-114" dirty="0">
                <a:latin typeface="Arial"/>
                <a:cs typeface="Arial"/>
              </a:rPr>
              <a:t> </a:t>
            </a:r>
            <a:r>
              <a:rPr sz="2400" spc="-215" dirty="0">
                <a:latin typeface="Arial"/>
                <a:cs typeface="Arial"/>
              </a:rPr>
              <a:t>vzteku</a:t>
            </a:r>
            <a:r>
              <a:rPr sz="2400" spc="-90" dirty="0">
                <a:latin typeface="Arial"/>
                <a:cs typeface="Arial"/>
              </a:rPr>
              <a:t> </a:t>
            </a:r>
            <a:r>
              <a:rPr sz="2400" spc="-185" dirty="0">
                <a:latin typeface="Arial"/>
                <a:cs typeface="Arial"/>
              </a:rPr>
              <a:t>klienta</a:t>
            </a:r>
            <a:endParaRPr sz="2400">
              <a:latin typeface="Arial"/>
              <a:cs typeface="Arial"/>
            </a:endParaRPr>
          </a:p>
          <a:p>
            <a:pPr marL="355600" indent="-343535">
              <a:spcBef>
                <a:spcPts val="290"/>
              </a:spcBef>
              <a:buFont typeface="Wingdings"/>
              <a:buChar char=""/>
              <a:tabLst>
                <a:tab pos="356235" algn="l"/>
              </a:tabLst>
            </a:pPr>
            <a:r>
              <a:rPr sz="2400" spc="-229" dirty="0">
                <a:latin typeface="Arial"/>
                <a:cs typeface="Arial"/>
              </a:rPr>
              <a:t>Zkušenostně</a:t>
            </a:r>
            <a:r>
              <a:rPr sz="2400" spc="-60" dirty="0">
                <a:latin typeface="Arial"/>
                <a:cs typeface="Arial"/>
              </a:rPr>
              <a:t> </a:t>
            </a:r>
            <a:r>
              <a:rPr sz="2400" spc="-215" dirty="0">
                <a:latin typeface="Arial"/>
                <a:cs typeface="Arial"/>
              </a:rPr>
              <a:t>víme,</a:t>
            </a:r>
            <a:r>
              <a:rPr sz="2400" spc="-120" dirty="0">
                <a:latin typeface="Arial"/>
                <a:cs typeface="Arial"/>
              </a:rPr>
              <a:t> </a:t>
            </a:r>
            <a:r>
              <a:rPr sz="2400" spc="-229" dirty="0">
                <a:latin typeface="Arial"/>
                <a:cs typeface="Arial"/>
              </a:rPr>
              <a:t>že</a:t>
            </a:r>
            <a:r>
              <a:rPr sz="2400" spc="-110" dirty="0">
                <a:latin typeface="Arial"/>
                <a:cs typeface="Arial"/>
              </a:rPr>
              <a:t> </a:t>
            </a:r>
            <a:r>
              <a:rPr sz="2400" spc="-175" dirty="0">
                <a:latin typeface="Arial"/>
                <a:cs typeface="Arial"/>
              </a:rPr>
              <a:t>klient</a:t>
            </a:r>
            <a:r>
              <a:rPr sz="2400" spc="-95" dirty="0">
                <a:latin typeface="Arial"/>
                <a:cs typeface="Arial"/>
              </a:rPr>
              <a:t> </a:t>
            </a:r>
            <a:r>
              <a:rPr sz="2400" spc="-215" dirty="0">
                <a:latin typeface="Arial"/>
                <a:cs typeface="Arial"/>
              </a:rPr>
              <a:t>v</a:t>
            </a:r>
            <a:r>
              <a:rPr sz="2400" spc="-105" dirty="0">
                <a:latin typeface="Arial"/>
                <a:cs typeface="Arial"/>
              </a:rPr>
              <a:t> </a:t>
            </a:r>
            <a:r>
              <a:rPr sz="2400" spc="-215" dirty="0">
                <a:latin typeface="Arial"/>
                <a:cs typeface="Arial"/>
              </a:rPr>
              <a:t>těžkých</a:t>
            </a:r>
            <a:r>
              <a:rPr sz="2400" spc="-95" dirty="0">
                <a:latin typeface="Arial"/>
                <a:cs typeface="Arial"/>
              </a:rPr>
              <a:t> </a:t>
            </a:r>
            <a:r>
              <a:rPr sz="2400" spc="-190" dirty="0">
                <a:latin typeface="Arial"/>
                <a:cs typeface="Arial"/>
              </a:rPr>
              <a:t>chvílích</a:t>
            </a:r>
            <a:r>
              <a:rPr sz="2400" spc="-100" dirty="0">
                <a:latin typeface="Arial"/>
                <a:cs typeface="Arial"/>
              </a:rPr>
              <a:t> </a:t>
            </a:r>
            <a:r>
              <a:rPr sz="2400" spc="-185" dirty="0">
                <a:latin typeface="Arial"/>
                <a:cs typeface="Arial"/>
              </a:rPr>
              <a:t>objetí</a:t>
            </a:r>
            <a:r>
              <a:rPr sz="2400" spc="-55" dirty="0">
                <a:latin typeface="Arial"/>
                <a:cs typeface="Arial"/>
              </a:rPr>
              <a:t> </a:t>
            </a:r>
            <a:r>
              <a:rPr sz="2400" b="1" spc="-240" dirty="0">
                <a:latin typeface="Arial"/>
                <a:cs typeface="Arial"/>
              </a:rPr>
              <a:t>vyhledává</a:t>
            </a:r>
            <a:endParaRPr sz="2400">
              <a:latin typeface="Arial"/>
              <a:cs typeface="Arial"/>
            </a:endParaRPr>
          </a:p>
          <a:p>
            <a:pPr marL="12700">
              <a:lnSpc>
                <a:spcPts val="2730"/>
              </a:lnSpc>
              <a:spcBef>
                <a:spcPts val="290"/>
              </a:spcBef>
            </a:pPr>
            <a:r>
              <a:rPr sz="2400" spc="-290" dirty="0">
                <a:latin typeface="Arial"/>
                <a:cs typeface="Arial"/>
              </a:rPr>
              <a:t>V</a:t>
            </a:r>
            <a:r>
              <a:rPr sz="2400" spc="-120" dirty="0">
                <a:latin typeface="Arial"/>
                <a:cs typeface="Arial"/>
              </a:rPr>
              <a:t> </a:t>
            </a:r>
            <a:r>
              <a:rPr sz="2400" spc="-190" dirty="0">
                <a:latin typeface="Arial"/>
                <a:cs typeface="Arial"/>
              </a:rPr>
              <a:t>jiných</a:t>
            </a:r>
            <a:r>
              <a:rPr sz="2400" spc="-90" dirty="0">
                <a:latin typeface="Arial"/>
                <a:cs typeface="Arial"/>
              </a:rPr>
              <a:t> </a:t>
            </a:r>
            <a:r>
              <a:rPr sz="2400" spc="-220" dirty="0">
                <a:latin typeface="Arial"/>
                <a:cs typeface="Arial"/>
              </a:rPr>
              <a:t>případech</a:t>
            </a:r>
            <a:r>
              <a:rPr sz="2400" spc="-85" dirty="0">
                <a:latin typeface="Arial"/>
                <a:cs typeface="Arial"/>
              </a:rPr>
              <a:t> </a:t>
            </a:r>
            <a:r>
              <a:rPr sz="2400" spc="-175" dirty="0">
                <a:latin typeface="Arial"/>
                <a:cs typeface="Arial"/>
              </a:rPr>
              <a:t>je</a:t>
            </a:r>
            <a:r>
              <a:rPr sz="2400" spc="-114" dirty="0">
                <a:latin typeface="Arial"/>
                <a:cs typeface="Arial"/>
              </a:rPr>
              <a:t> </a:t>
            </a:r>
            <a:r>
              <a:rPr sz="2400" spc="-185" dirty="0">
                <a:latin typeface="Arial"/>
                <a:cs typeface="Arial"/>
              </a:rPr>
              <a:t>to</a:t>
            </a:r>
            <a:r>
              <a:rPr sz="2400" spc="-95" dirty="0">
                <a:latin typeface="Arial"/>
                <a:cs typeface="Arial"/>
              </a:rPr>
              <a:t> </a:t>
            </a:r>
            <a:r>
              <a:rPr sz="2400" b="1" spc="-220" dirty="0">
                <a:latin typeface="Arial"/>
                <a:cs typeface="Arial"/>
              </a:rPr>
              <a:t>kontraproduktivní</a:t>
            </a:r>
            <a:r>
              <a:rPr sz="2400" b="1" spc="-110" dirty="0">
                <a:latin typeface="Arial"/>
                <a:cs typeface="Arial"/>
              </a:rPr>
              <a:t> </a:t>
            </a:r>
            <a:r>
              <a:rPr sz="2400" spc="-245" dirty="0">
                <a:latin typeface="Arial"/>
                <a:cs typeface="Arial"/>
              </a:rPr>
              <a:t>a</a:t>
            </a:r>
            <a:r>
              <a:rPr sz="2400" spc="-114" dirty="0">
                <a:latin typeface="Arial"/>
                <a:cs typeface="Arial"/>
              </a:rPr>
              <a:t> </a:t>
            </a:r>
            <a:r>
              <a:rPr sz="2400" spc="-240" dirty="0">
                <a:latin typeface="Arial"/>
                <a:cs typeface="Arial"/>
              </a:rPr>
              <a:t>vede</a:t>
            </a:r>
            <a:r>
              <a:rPr sz="2400" spc="-90" dirty="0">
                <a:latin typeface="Arial"/>
                <a:cs typeface="Arial"/>
              </a:rPr>
              <a:t> </a:t>
            </a:r>
            <a:r>
              <a:rPr sz="2400" spc="-220" dirty="0">
                <a:latin typeface="Arial"/>
                <a:cs typeface="Arial"/>
              </a:rPr>
              <a:t>k</a:t>
            </a:r>
            <a:r>
              <a:rPr sz="2400" spc="-120" dirty="0">
                <a:latin typeface="Arial"/>
                <a:cs typeface="Arial"/>
              </a:rPr>
              <a:t> </a:t>
            </a:r>
            <a:r>
              <a:rPr sz="2400" spc="-190" dirty="0">
                <a:latin typeface="Arial"/>
                <a:cs typeface="Arial"/>
              </a:rPr>
              <a:t>další</a:t>
            </a:r>
            <a:r>
              <a:rPr sz="2400" spc="-95" dirty="0">
                <a:latin typeface="Arial"/>
                <a:cs typeface="Arial"/>
              </a:rPr>
              <a:t> </a:t>
            </a:r>
            <a:r>
              <a:rPr sz="2400" b="1" spc="-220" dirty="0">
                <a:latin typeface="Arial"/>
                <a:cs typeface="Arial"/>
              </a:rPr>
              <a:t>eskalaci</a:t>
            </a:r>
            <a:endParaRPr sz="2400">
              <a:latin typeface="Arial"/>
              <a:cs typeface="Arial"/>
            </a:endParaRPr>
          </a:p>
          <a:p>
            <a:pPr marL="355600">
              <a:lnSpc>
                <a:spcPts val="2730"/>
              </a:lnSpc>
            </a:pPr>
            <a:r>
              <a:rPr sz="2400" spc="-195" dirty="0">
                <a:latin typeface="Arial"/>
                <a:cs typeface="Arial"/>
              </a:rPr>
              <a:t>napětí.</a:t>
            </a:r>
            <a:endParaRPr sz="2400">
              <a:latin typeface="Arial"/>
              <a:cs typeface="Arial"/>
            </a:endParaRPr>
          </a:p>
          <a:p>
            <a:pPr marL="12700">
              <a:spcBef>
                <a:spcPts val="300"/>
              </a:spcBef>
            </a:pPr>
            <a:r>
              <a:rPr sz="2400" spc="-290" dirty="0">
                <a:latin typeface="Arial"/>
                <a:cs typeface="Arial"/>
              </a:rPr>
              <a:t>K</a:t>
            </a:r>
            <a:r>
              <a:rPr sz="2400" spc="-114" dirty="0">
                <a:latin typeface="Arial"/>
                <a:cs typeface="Arial"/>
              </a:rPr>
              <a:t>l</a:t>
            </a:r>
            <a:r>
              <a:rPr sz="2400" spc="-105" dirty="0">
                <a:latin typeface="Arial"/>
                <a:cs typeface="Arial"/>
              </a:rPr>
              <a:t>i</a:t>
            </a:r>
            <a:r>
              <a:rPr sz="2400" spc="-250" dirty="0">
                <a:latin typeface="Arial"/>
                <a:cs typeface="Arial"/>
              </a:rPr>
              <a:t>e</a:t>
            </a:r>
            <a:r>
              <a:rPr sz="2400" spc="-185" dirty="0">
                <a:latin typeface="Arial"/>
                <a:cs typeface="Arial"/>
              </a:rPr>
              <a:t>nt</a:t>
            </a:r>
            <a:r>
              <a:rPr sz="2400" spc="-240" dirty="0">
                <a:latin typeface="Arial"/>
                <a:cs typeface="Arial"/>
              </a:rPr>
              <a:t>a</a:t>
            </a:r>
            <a:r>
              <a:rPr sz="2400" spc="-85" dirty="0">
                <a:latin typeface="Arial"/>
                <a:cs typeface="Arial"/>
              </a:rPr>
              <a:t> </a:t>
            </a:r>
            <a:r>
              <a:rPr sz="2400" spc="-290" dirty="0">
                <a:latin typeface="Arial"/>
                <a:cs typeface="Arial"/>
              </a:rPr>
              <a:t>můžem</a:t>
            </a:r>
            <a:r>
              <a:rPr sz="2400" spc="-240" dirty="0">
                <a:latin typeface="Arial"/>
                <a:cs typeface="Arial"/>
              </a:rPr>
              <a:t>e</a:t>
            </a:r>
            <a:r>
              <a:rPr sz="2400" spc="-110" dirty="0">
                <a:latin typeface="Arial"/>
                <a:cs typeface="Arial"/>
              </a:rPr>
              <a:t> </a:t>
            </a:r>
            <a:r>
              <a:rPr sz="2400" spc="-245" dirty="0">
                <a:latin typeface="Arial"/>
                <a:cs typeface="Arial"/>
              </a:rPr>
              <a:t>po</a:t>
            </a:r>
            <a:r>
              <a:rPr sz="2400" spc="-250" dirty="0">
                <a:latin typeface="Arial"/>
                <a:cs typeface="Arial"/>
              </a:rPr>
              <a:t>h</a:t>
            </a:r>
            <a:r>
              <a:rPr sz="2400" spc="-105" dirty="0">
                <a:latin typeface="Arial"/>
                <a:cs typeface="Arial"/>
              </a:rPr>
              <a:t>l</a:t>
            </a:r>
            <a:r>
              <a:rPr sz="2400" spc="-250" dirty="0">
                <a:latin typeface="Arial"/>
                <a:cs typeface="Arial"/>
              </a:rPr>
              <a:t>a</a:t>
            </a:r>
            <a:r>
              <a:rPr sz="2400" spc="-245" dirty="0">
                <a:latin typeface="Arial"/>
                <a:cs typeface="Arial"/>
              </a:rPr>
              <a:t>d</a:t>
            </a:r>
            <a:r>
              <a:rPr sz="2400" spc="-110" dirty="0">
                <a:latin typeface="Arial"/>
                <a:cs typeface="Arial"/>
              </a:rPr>
              <a:t>i</a:t>
            </a:r>
            <a:r>
              <a:rPr sz="2400" spc="-120" dirty="0">
                <a:latin typeface="Arial"/>
                <a:cs typeface="Arial"/>
              </a:rPr>
              <a:t>t</a:t>
            </a:r>
            <a:r>
              <a:rPr sz="2400" spc="-65" dirty="0">
                <a:latin typeface="Arial"/>
                <a:cs typeface="Arial"/>
              </a:rPr>
              <a:t> </a:t>
            </a:r>
            <a:r>
              <a:rPr sz="2400" spc="-245" dirty="0">
                <a:latin typeface="Arial"/>
                <a:cs typeface="Arial"/>
              </a:rPr>
              <a:t>p</a:t>
            </a:r>
            <a:r>
              <a:rPr sz="2400" spc="-240" dirty="0">
                <a:latin typeface="Arial"/>
                <a:cs typeface="Arial"/>
              </a:rPr>
              <a:t>o</a:t>
            </a:r>
            <a:r>
              <a:rPr sz="2400" spc="-100" dirty="0">
                <a:latin typeface="Arial"/>
                <a:cs typeface="Arial"/>
              </a:rPr>
              <a:t> </a:t>
            </a:r>
            <a:r>
              <a:rPr sz="2400" b="1" spc="-235" dirty="0">
                <a:latin typeface="Arial"/>
                <a:cs typeface="Arial"/>
              </a:rPr>
              <a:t>zá</a:t>
            </a:r>
            <a:r>
              <a:rPr sz="2400" b="1" spc="-275" dirty="0">
                <a:latin typeface="Arial"/>
                <a:cs typeface="Arial"/>
              </a:rPr>
              <a:t>d</a:t>
            </a:r>
            <a:r>
              <a:rPr sz="2400" b="1" spc="-245" dirty="0">
                <a:latin typeface="Arial"/>
                <a:cs typeface="Arial"/>
              </a:rPr>
              <a:t>ec</a:t>
            </a:r>
            <a:r>
              <a:rPr sz="2400" b="1" spc="-265" dirty="0">
                <a:latin typeface="Arial"/>
                <a:cs typeface="Arial"/>
              </a:rPr>
              <a:t>h</a:t>
            </a:r>
            <a:r>
              <a:rPr sz="2400" b="1" spc="-105" dirty="0">
                <a:latin typeface="Arial"/>
                <a:cs typeface="Arial"/>
              </a:rPr>
              <a:t> </a:t>
            </a:r>
            <a:r>
              <a:rPr sz="2400" spc="-245" dirty="0">
                <a:latin typeface="Arial"/>
                <a:cs typeface="Arial"/>
              </a:rPr>
              <a:t>neb</a:t>
            </a:r>
            <a:r>
              <a:rPr sz="2400" spc="-240" dirty="0">
                <a:latin typeface="Arial"/>
                <a:cs typeface="Arial"/>
              </a:rPr>
              <a:t>o</a:t>
            </a:r>
            <a:r>
              <a:rPr sz="2400" spc="-85" dirty="0">
                <a:latin typeface="Arial"/>
                <a:cs typeface="Arial"/>
              </a:rPr>
              <a:t> </a:t>
            </a:r>
            <a:r>
              <a:rPr sz="2400" spc="-245" dirty="0">
                <a:latin typeface="Arial"/>
                <a:cs typeface="Arial"/>
              </a:rPr>
              <a:t>p</a:t>
            </a:r>
            <a:r>
              <a:rPr sz="2400" spc="-240" dirty="0">
                <a:latin typeface="Arial"/>
                <a:cs typeface="Arial"/>
              </a:rPr>
              <a:t>o</a:t>
            </a:r>
            <a:r>
              <a:rPr sz="2400" spc="-120" dirty="0">
                <a:latin typeface="Arial"/>
                <a:cs typeface="Arial"/>
              </a:rPr>
              <a:t> </a:t>
            </a:r>
            <a:r>
              <a:rPr sz="2400" b="1" spc="-260" dirty="0">
                <a:latin typeface="Arial"/>
                <a:cs typeface="Arial"/>
              </a:rPr>
              <a:t>rame</a:t>
            </a:r>
            <a:r>
              <a:rPr sz="2400" b="1" spc="-275" dirty="0">
                <a:latin typeface="Arial"/>
                <a:cs typeface="Arial"/>
              </a:rPr>
              <a:t>n</a:t>
            </a:r>
            <a:r>
              <a:rPr sz="2400" b="1" spc="-120" dirty="0">
                <a:latin typeface="Arial"/>
                <a:cs typeface="Arial"/>
              </a:rPr>
              <a:t>i</a:t>
            </a:r>
            <a:r>
              <a:rPr sz="2400" spc="-120" dirty="0">
                <a:latin typeface="Arial"/>
                <a:cs typeface="Arial"/>
              </a:rPr>
              <a:t>.</a:t>
            </a:r>
            <a:endParaRPr sz="2400">
              <a:latin typeface="Arial"/>
              <a:cs typeface="Arial"/>
            </a:endParaRPr>
          </a:p>
        </p:txBody>
      </p:sp>
      <p:sp>
        <p:nvSpPr>
          <p:cNvPr id="3" name="object 3"/>
          <p:cNvSpPr txBox="1">
            <a:spLocks noGrp="1"/>
          </p:cNvSpPr>
          <p:nvPr>
            <p:ph type="title"/>
          </p:nvPr>
        </p:nvSpPr>
        <p:spPr>
          <a:xfrm>
            <a:off x="2818257" y="530478"/>
            <a:ext cx="6553834" cy="574040"/>
          </a:xfrm>
          <a:prstGeom prst="rect">
            <a:avLst/>
          </a:prstGeom>
        </p:spPr>
        <p:txBody>
          <a:bodyPr vert="horz" wrap="square" lIns="0" tIns="12700" rIns="0" bIns="0" rtlCol="0" anchor="ctr">
            <a:spAutoFit/>
          </a:bodyPr>
          <a:lstStyle/>
          <a:p>
            <a:pPr marL="12700">
              <a:lnSpc>
                <a:spcPct val="100000"/>
              </a:lnSpc>
              <a:spcBef>
                <a:spcPts val="100"/>
              </a:spcBef>
            </a:pPr>
            <a:r>
              <a:rPr spc="-15" dirty="0">
                <a:latin typeface="Calibri"/>
                <a:cs typeface="Calibri"/>
              </a:rPr>
              <a:t>Možnosti personálu</a:t>
            </a:r>
            <a:r>
              <a:rPr spc="-25" dirty="0">
                <a:latin typeface="Calibri"/>
                <a:cs typeface="Calibri"/>
              </a:rPr>
              <a:t> </a:t>
            </a:r>
            <a:r>
              <a:rPr dirty="0">
                <a:latin typeface="Calibri"/>
                <a:cs typeface="Calibri"/>
              </a:rPr>
              <a:t>v </a:t>
            </a:r>
            <a:r>
              <a:rPr spc="-20" dirty="0">
                <a:latin typeface="Calibri"/>
                <a:cs typeface="Calibri"/>
              </a:rPr>
              <a:t>rozčilující fázi</a:t>
            </a:r>
            <a:endParaRPr>
              <a:latin typeface="Calibri"/>
              <a:cs typeface="Calibri"/>
            </a:endParaRPr>
          </a:p>
        </p:txBody>
      </p:sp>
    </p:spTree>
    <p:extLst>
      <p:ext uri="{BB962C8B-B14F-4D97-AF65-F5344CB8AC3E}">
        <p14:creationId xmlns:p14="http://schemas.microsoft.com/office/powerpoint/2010/main" val="2044813921"/>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59941" y="1114806"/>
            <a:ext cx="7954645" cy="4709795"/>
          </a:xfrm>
          <a:prstGeom prst="rect">
            <a:avLst/>
          </a:prstGeom>
        </p:spPr>
        <p:txBody>
          <a:bodyPr vert="horz" wrap="square" lIns="0" tIns="53340" rIns="0" bIns="0" rtlCol="0">
            <a:spAutoFit/>
          </a:bodyPr>
          <a:lstStyle/>
          <a:p>
            <a:pPr marL="355600" marR="683260" indent="-343535">
              <a:lnSpc>
                <a:spcPts val="2600"/>
              </a:lnSpc>
              <a:spcBef>
                <a:spcPts val="420"/>
              </a:spcBef>
              <a:buChar char="•"/>
              <a:tabLst>
                <a:tab pos="355600" algn="l"/>
                <a:tab pos="356235" algn="l"/>
              </a:tabLst>
            </a:pPr>
            <a:r>
              <a:rPr sz="2400" spc="-250" dirty="0">
                <a:latin typeface="Arial"/>
                <a:cs typeface="Arial"/>
              </a:rPr>
              <a:t>Pokud</a:t>
            </a:r>
            <a:r>
              <a:rPr sz="2400" spc="-100" dirty="0">
                <a:latin typeface="Arial"/>
                <a:cs typeface="Arial"/>
              </a:rPr>
              <a:t> </a:t>
            </a:r>
            <a:r>
              <a:rPr sz="2400" spc="-225" dirty="0">
                <a:latin typeface="Arial"/>
                <a:cs typeface="Arial"/>
              </a:rPr>
              <a:t>zdrojem</a:t>
            </a:r>
            <a:r>
              <a:rPr sz="2400" spc="-85" dirty="0">
                <a:latin typeface="Arial"/>
                <a:cs typeface="Arial"/>
              </a:rPr>
              <a:t> </a:t>
            </a:r>
            <a:r>
              <a:rPr sz="2400" spc="-215" dirty="0">
                <a:latin typeface="Arial"/>
                <a:cs typeface="Arial"/>
              </a:rPr>
              <a:t>vzteku</a:t>
            </a:r>
            <a:r>
              <a:rPr sz="2400" spc="-90" dirty="0">
                <a:latin typeface="Arial"/>
                <a:cs typeface="Arial"/>
              </a:rPr>
              <a:t> </a:t>
            </a:r>
            <a:r>
              <a:rPr sz="2400" spc="-235" dirty="0">
                <a:latin typeface="Arial"/>
                <a:cs typeface="Arial"/>
              </a:rPr>
              <a:t>jsme</a:t>
            </a:r>
            <a:r>
              <a:rPr sz="2400" spc="-125" dirty="0">
                <a:latin typeface="Arial"/>
                <a:cs typeface="Arial"/>
              </a:rPr>
              <a:t> </a:t>
            </a:r>
            <a:r>
              <a:rPr sz="2400" spc="-295" dirty="0">
                <a:latin typeface="Arial"/>
                <a:cs typeface="Arial"/>
              </a:rPr>
              <a:t>my</a:t>
            </a:r>
            <a:r>
              <a:rPr sz="2400" spc="-110" dirty="0">
                <a:latin typeface="Arial"/>
                <a:cs typeface="Arial"/>
              </a:rPr>
              <a:t> </a:t>
            </a:r>
            <a:r>
              <a:rPr sz="2400" spc="-245" dirty="0">
                <a:latin typeface="Arial"/>
                <a:cs typeface="Arial"/>
              </a:rPr>
              <a:t>a</a:t>
            </a:r>
            <a:r>
              <a:rPr sz="2400" spc="-120" dirty="0">
                <a:latin typeface="Arial"/>
                <a:cs typeface="Arial"/>
              </a:rPr>
              <a:t> </a:t>
            </a:r>
            <a:r>
              <a:rPr sz="2400" spc="-240" dirty="0">
                <a:latin typeface="Arial"/>
                <a:cs typeface="Arial"/>
              </a:rPr>
              <a:t>naše</a:t>
            </a:r>
            <a:r>
              <a:rPr sz="2400" spc="-85" dirty="0">
                <a:latin typeface="Arial"/>
                <a:cs typeface="Arial"/>
              </a:rPr>
              <a:t> </a:t>
            </a:r>
            <a:r>
              <a:rPr sz="2400" spc="-220" dirty="0">
                <a:latin typeface="Arial"/>
                <a:cs typeface="Arial"/>
              </a:rPr>
              <a:t>doteky</a:t>
            </a:r>
            <a:r>
              <a:rPr sz="2400" spc="-95" dirty="0">
                <a:latin typeface="Arial"/>
                <a:cs typeface="Arial"/>
              </a:rPr>
              <a:t> </a:t>
            </a:r>
            <a:r>
              <a:rPr sz="2400" spc="-210" dirty="0">
                <a:latin typeface="Arial"/>
                <a:cs typeface="Arial"/>
              </a:rPr>
              <a:t>klientům</a:t>
            </a:r>
            <a:r>
              <a:rPr sz="2400" spc="-90" dirty="0">
                <a:latin typeface="Arial"/>
                <a:cs typeface="Arial"/>
              </a:rPr>
              <a:t> </a:t>
            </a:r>
            <a:r>
              <a:rPr sz="2400" spc="-220" dirty="0">
                <a:latin typeface="Arial"/>
                <a:cs typeface="Arial"/>
              </a:rPr>
              <a:t>nejsou </a:t>
            </a:r>
            <a:r>
              <a:rPr sz="2400" spc="-655" dirty="0">
                <a:latin typeface="Arial"/>
                <a:cs typeface="Arial"/>
              </a:rPr>
              <a:t> </a:t>
            </a:r>
            <a:r>
              <a:rPr sz="2400" spc="-215" dirty="0">
                <a:latin typeface="Arial"/>
                <a:cs typeface="Arial"/>
              </a:rPr>
              <a:t>příjemné</a:t>
            </a:r>
            <a:r>
              <a:rPr sz="2400" spc="-110" dirty="0">
                <a:latin typeface="Arial"/>
                <a:cs typeface="Arial"/>
              </a:rPr>
              <a:t> </a:t>
            </a:r>
            <a:r>
              <a:rPr sz="2400" spc="-185" dirty="0">
                <a:latin typeface="Arial"/>
                <a:cs typeface="Arial"/>
              </a:rPr>
              <a:t>vyplatí</a:t>
            </a:r>
            <a:r>
              <a:rPr sz="2400" spc="-90" dirty="0">
                <a:latin typeface="Arial"/>
                <a:cs typeface="Arial"/>
              </a:rPr>
              <a:t> </a:t>
            </a:r>
            <a:r>
              <a:rPr sz="2400" spc="-235" dirty="0">
                <a:latin typeface="Arial"/>
                <a:cs typeface="Arial"/>
              </a:rPr>
              <a:t>se</a:t>
            </a:r>
            <a:r>
              <a:rPr sz="2400" spc="-95" dirty="0">
                <a:latin typeface="Arial"/>
                <a:cs typeface="Arial"/>
              </a:rPr>
              <a:t> </a:t>
            </a:r>
            <a:r>
              <a:rPr sz="2400" b="1" spc="-229" dirty="0">
                <a:latin typeface="Arial"/>
                <a:cs typeface="Arial"/>
              </a:rPr>
              <a:t>vzdálenost</a:t>
            </a:r>
            <a:r>
              <a:rPr sz="2400" b="1" spc="-95" dirty="0">
                <a:latin typeface="Arial"/>
                <a:cs typeface="Arial"/>
              </a:rPr>
              <a:t> </a:t>
            </a:r>
            <a:r>
              <a:rPr sz="2400" spc="-245" dirty="0">
                <a:latin typeface="Arial"/>
                <a:cs typeface="Arial"/>
              </a:rPr>
              <a:t>od</a:t>
            </a:r>
            <a:r>
              <a:rPr sz="2400" spc="-114" dirty="0">
                <a:latin typeface="Arial"/>
                <a:cs typeface="Arial"/>
              </a:rPr>
              <a:t> </a:t>
            </a:r>
            <a:r>
              <a:rPr sz="2400" spc="-185" dirty="0">
                <a:latin typeface="Arial"/>
                <a:cs typeface="Arial"/>
              </a:rPr>
              <a:t>klientů</a:t>
            </a:r>
            <a:r>
              <a:rPr sz="2400" spc="-80" dirty="0">
                <a:latin typeface="Arial"/>
                <a:cs typeface="Arial"/>
              </a:rPr>
              <a:t> </a:t>
            </a:r>
            <a:r>
              <a:rPr sz="2400" b="1" spc="-190" dirty="0">
                <a:latin typeface="Arial"/>
                <a:cs typeface="Arial"/>
              </a:rPr>
              <a:t>zvětšit,</a:t>
            </a:r>
            <a:r>
              <a:rPr sz="2400" b="1" spc="-114" dirty="0">
                <a:latin typeface="Arial"/>
                <a:cs typeface="Arial"/>
              </a:rPr>
              <a:t> </a:t>
            </a:r>
            <a:r>
              <a:rPr sz="2400" b="1" spc="-180" dirty="0">
                <a:latin typeface="Arial"/>
                <a:cs typeface="Arial"/>
              </a:rPr>
              <a:t>odejít</a:t>
            </a:r>
            <a:r>
              <a:rPr sz="2400" spc="-180" dirty="0">
                <a:latin typeface="Arial"/>
                <a:cs typeface="Arial"/>
              </a:rPr>
              <a:t>.</a:t>
            </a:r>
            <a:endParaRPr sz="2400">
              <a:latin typeface="Arial"/>
              <a:cs typeface="Arial"/>
            </a:endParaRPr>
          </a:p>
          <a:p>
            <a:pPr marL="355600" marR="181610" indent="-343535">
              <a:lnSpc>
                <a:spcPct val="89800"/>
              </a:lnSpc>
              <a:spcBef>
                <a:spcPts val="545"/>
              </a:spcBef>
              <a:buChar char="•"/>
              <a:tabLst>
                <a:tab pos="355600" algn="l"/>
                <a:tab pos="356235" algn="l"/>
              </a:tabLst>
            </a:pPr>
            <a:r>
              <a:rPr sz="2400" spc="-145" dirty="0">
                <a:latin typeface="Arial"/>
                <a:cs typeface="Arial"/>
              </a:rPr>
              <a:t>„</a:t>
            </a:r>
            <a:r>
              <a:rPr sz="2400" b="1" spc="-215" dirty="0">
                <a:latin typeface="Arial"/>
                <a:cs typeface="Arial"/>
              </a:rPr>
              <a:t>Fale</a:t>
            </a:r>
            <a:r>
              <a:rPr sz="2400" b="1" spc="-250" dirty="0">
                <a:latin typeface="Arial"/>
                <a:cs typeface="Arial"/>
              </a:rPr>
              <a:t>š</a:t>
            </a:r>
            <a:r>
              <a:rPr sz="2400" b="1" spc="-254" dirty="0">
                <a:latin typeface="Arial"/>
                <a:cs typeface="Arial"/>
              </a:rPr>
              <a:t>ná</a:t>
            </a:r>
            <a:r>
              <a:rPr sz="2400" b="1" spc="-114" dirty="0">
                <a:latin typeface="Arial"/>
                <a:cs typeface="Arial"/>
              </a:rPr>
              <a:t> </a:t>
            </a:r>
            <a:r>
              <a:rPr sz="2400" b="1" spc="-254" dirty="0">
                <a:latin typeface="Arial"/>
                <a:cs typeface="Arial"/>
              </a:rPr>
              <a:t>be</a:t>
            </a:r>
            <a:r>
              <a:rPr sz="2400" b="1" spc="-225" dirty="0">
                <a:latin typeface="Arial"/>
                <a:cs typeface="Arial"/>
              </a:rPr>
              <a:t>z</a:t>
            </a:r>
            <a:r>
              <a:rPr sz="2400" b="1" spc="-254" dirty="0">
                <a:latin typeface="Arial"/>
                <a:cs typeface="Arial"/>
              </a:rPr>
              <a:t>pe</a:t>
            </a:r>
            <a:r>
              <a:rPr sz="2400" b="1" spc="-250" dirty="0">
                <a:latin typeface="Arial"/>
                <a:cs typeface="Arial"/>
              </a:rPr>
              <a:t>č</a:t>
            </a:r>
            <a:r>
              <a:rPr sz="2400" b="1" spc="-265" dirty="0">
                <a:latin typeface="Arial"/>
                <a:cs typeface="Arial"/>
              </a:rPr>
              <a:t>no</a:t>
            </a:r>
            <a:r>
              <a:rPr sz="2400" b="1" spc="-250" dirty="0">
                <a:latin typeface="Arial"/>
                <a:cs typeface="Arial"/>
              </a:rPr>
              <a:t>s</a:t>
            </a:r>
            <a:r>
              <a:rPr sz="2400" b="1" spc="-145" dirty="0">
                <a:latin typeface="Arial"/>
                <a:cs typeface="Arial"/>
              </a:rPr>
              <a:t>t</a:t>
            </a:r>
            <a:r>
              <a:rPr sz="2400" spc="-145" dirty="0">
                <a:latin typeface="Arial"/>
                <a:cs typeface="Arial"/>
              </a:rPr>
              <a:t>“</a:t>
            </a:r>
            <a:r>
              <a:rPr sz="2400" spc="-90" dirty="0">
                <a:latin typeface="Arial"/>
                <a:cs typeface="Arial"/>
              </a:rPr>
              <a:t> </a:t>
            </a:r>
            <a:r>
              <a:rPr sz="2400" spc="-240" dirty="0">
                <a:latin typeface="Arial"/>
                <a:cs typeface="Arial"/>
              </a:rPr>
              <a:t>–</a:t>
            </a:r>
            <a:r>
              <a:rPr sz="2400" spc="-120" dirty="0">
                <a:latin typeface="Arial"/>
                <a:cs typeface="Arial"/>
              </a:rPr>
              <a:t> </a:t>
            </a:r>
            <a:r>
              <a:rPr sz="2400" spc="-245" dirty="0">
                <a:latin typeface="Arial"/>
                <a:cs typeface="Arial"/>
              </a:rPr>
              <a:t>do</a:t>
            </a:r>
            <a:r>
              <a:rPr sz="2400" spc="-225" dirty="0">
                <a:latin typeface="Arial"/>
                <a:cs typeface="Arial"/>
              </a:rPr>
              <a:t>s</a:t>
            </a:r>
            <a:r>
              <a:rPr sz="2400" spc="-240" dirty="0">
                <a:latin typeface="Arial"/>
                <a:cs typeface="Arial"/>
              </a:rPr>
              <a:t>táváme</a:t>
            </a:r>
            <a:r>
              <a:rPr sz="2400" spc="-90" dirty="0">
                <a:latin typeface="Arial"/>
                <a:cs typeface="Arial"/>
              </a:rPr>
              <a:t> </a:t>
            </a:r>
            <a:r>
              <a:rPr sz="2400" spc="-220" dirty="0">
                <a:latin typeface="Arial"/>
                <a:cs typeface="Arial"/>
              </a:rPr>
              <a:t>s</a:t>
            </a:r>
            <a:r>
              <a:rPr sz="2400" spc="-240" dirty="0">
                <a:latin typeface="Arial"/>
                <a:cs typeface="Arial"/>
              </a:rPr>
              <a:t>e</a:t>
            </a:r>
            <a:r>
              <a:rPr sz="2400" spc="-114" dirty="0">
                <a:latin typeface="Arial"/>
                <a:cs typeface="Arial"/>
              </a:rPr>
              <a:t> </a:t>
            </a:r>
            <a:r>
              <a:rPr sz="2400" spc="-245" dirty="0">
                <a:latin typeface="Arial"/>
                <a:cs typeface="Arial"/>
              </a:rPr>
              <a:t>d</a:t>
            </a:r>
            <a:r>
              <a:rPr sz="2400" spc="-240" dirty="0">
                <a:latin typeface="Arial"/>
                <a:cs typeface="Arial"/>
              </a:rPr>
              <a:t>o</a:t>
            </a:r>
            <a:r>
              <a:rPr sz="2400" spc="-105" dirty="0">
                <a:latin typeface="Arial"/>
                <a:cs typeface="Arial"/>
              </a:rPr>
              <a:t> </a:t>
            </a:r>
            <a:r>
              <a:rPr sz="2400" b="1" spc="-235" dirty="0">
                <a:latin typeface="Arial"/>
                <a:cs typeface="Arial"/>
              </a:rPr>
              <a:t>za</a:t>
            </a:r>
            <a:r>
              <a:rPr sz="2400" b="1" spc="-250" dirty="0">
                <a:latin typeface="Arial"/>
                <a:cs typeface="Arial"/>
              </a:rPr>
              <a:t>č</a:t>
            </a:r>
            <a:r>
              <a:rPr sz="2400" b="1" spc="-229" dirty="0">
                <a:latin typeface="Arial"/>
                <a:cs typeface="Arial"/>
              </a:rPr>
              <a:t>aro</a:t>
            </a:r>
            <a:r>
              <a:rPr sz="2400" b="1" spc="-250" dirty="0">
                <a:latin typeface="Arial"/>
                <a:cs typeface="Arial"/>
              </a:rPr>
              <a:t>v</a:t>
            </a:r>
            <a:r>
              <a:rPr sz="2400" b="1" spc="-260" dirty="0">
                <a:latin typeface="Arial"/>
                <a:cs typeface="Arial"/>
              </a:rPr>
              <a:t>an</a:t>
            </a:r>
            <a:r>
              <a:rPr sz="2400" b="1" spc="-250" dirty="0">
                <a:latin typeface="Arial"/>
                <a:cs typeface="Arial"/>
              </a:rPr>
              <a:t>é</a:t>
            </a:r>
            <a:r>
              <a:rPr sz="2400" b="1" spc="-265" dirty="0">
                <a:latin typeface="Arial"/>
                <a:cs typeface="Arial"/>
              </a:rPr>
              <a:t>ho</a:t>
            </a:r>
            <a:r>
              <a:rPr sz="2400" b="1" spc="-80" dirty="0">
                <a:latin typeface="Arial"/>
                <a:cs typeface="Arial"/>
              </a:rPr>
              <a:t> </a:t>
            </a:r>
            <a:r>
              <a:rPr sz="2400" b="1" spc="-229" dirty="0">
                <a:latin typeface="Arial"/>
                <a:cs typeface="Arial"/>
              </a:rPr>
              <a:t>kru</a:t>
            </a:r>
            <a:r>
              <a:rPr sz="2400" b="1" spc="-275" dirty="0">
                <a:latin typeface="Arial"/>
                <a:cs typeface="Arial"/>
              </a:rPr>
              <a:t>h</a:t>
            </a:r>
            <a:r>
              <a:rPr sz="2400" b="1" spc="-265" dirty="0">
                <a:latin typeface="Arial"/>
                <a:cs typeface="Arial"/>
              </a:rPr>
              <a:t>u</a:t>
            </a:r>
            <a:r>
              <a:rPr sz="2400" spc="-120" dirty="0">
                <a:latin typeface="Arial"/>
                <a:cs typeface="Arial"/>
              </a:rPr>
              <a:t>,  </a:t>
            </a:r>
            <a:r>
              <a:rPr sz="2400" spc="-229" dirty="0">
                <a:latin typeface="Arial"/>
                <a:cs typeface="Arial"/>
              </a:rPr>
              <a:t>kdy </a:t>
            </a:r>
            <a:r>
              <a:rPr sz="2400" spc="-185" dirty="0">
                <a:latin typeface="Arial"/>
                <a:cs typeface="Arial"/>
              </a:rPr>
              <a:t>vlastní </a:t>
            </a:r>
            <a:r>
              <a:rPr sz="2400" spc="-200" dirty="0">
                <a:latin typeface="Arial"/>
                <a:cs typeface="Arial"/>
              </a:rPr>
              <a:t>přítomností </a:t>
            </a:r>
            <a:r>
              <a:rPr sz="2400" spc="-185" dirty="0">
                <a:latin typeface="Arial"/>
                <a:cs typeface="Arial"/>
              </a:rPr>
              <a:t>klienta </a:t>
            </a:r>
            <a:r>
              <a:rPr sz="2400" spc="-200" dirty="0">
                <a:latin typeface="Arial"/>
                <a:cs typeface="Arial"/>
              </a:rPr>
              <a:t>rozčilujeme. </a:t>
            </a:r>
            <a:r>
              <a:rPr sz="2400" spc="-229" dirty="0">
                <a:latin typeface="Arial"/>
                <a:cs typeface="Arial"/>
              </a:rPr>
              <a:t>Často</a:t>
            </a:r>
            <a:r>
              <a:rPr sz="2400" spc="-225" dirty="0">
                <a:latin typeface="Arial"/>
                <a:cs typeface="Arial"/>
              </a:rPr>
              <a:t> </a:t>
            </a:r>
            <a:r>
              <a:rPr sz="2400" spc="-240" dirty="0">
                <a:latin typeface="Arial"/>
                <a:cs typeface="Arial"/>
              </a:rPr>
              <a:t>našim</a:t>
            </a:r>
            <a:r>
              <a:rPr sz="2400" spc="-235" dirty="0">
                <a:latin typeface="Arial"/>
                <a:cs typeface="Arial"/>
              </a:rPr>
              <a:t> </a:t>
            </a:r>
            <a:r>
              <a:rPr sz="2400" spc="-260" dirty="0">
                <a:latin typeface="Arial"/>
                <a:cs typeface="Arial"/>
              </a:rPr>
              <a:t>odchodem </a:t>
            </a:r>
            <a:r>
              <a:rPr sz="2400" spc="-655" dirty="0">
                <a:latin typeface="Arial"/>
                <a:cs typeface="Arial"/>
              </a:rPr>
              <a:t> </a:t>
            </a:r>
            <a:r>
              <a:rPr sz="2400" spc="-225" dirty="0">
                <a:latin typeface="Arial"/>
                <a:cs typeface="Arial"/>
              </a:rPr>
              <a:t>s</a:t>
            </a:r>
            <a:r>
              <a:rPr sz="2400" spc="-245" dirty="0">
                <a:latin typeface="Arial"/>
                <a:cs typeface="Arial"/>
              </a:rPr>
              <a:t>e</a:t>
            </a:r>
            <a:r>
              <a:rPr sz="2400" spc="-110" dirty="0">
                <a:latin typeface="Arial"/>
                <a:cs typeface="Arial"/>
              </a:rPr>
              <a:t> </a:t>
            </a:r>
            <a:r>
              <a:rPr sz="2400" spc="-165" dirty="0">
                <a:latin typeface="Arial"/>
                <a:cs typeface="Arial"/>
              </a:rPr>
              <a:t>kl</a:t>
            </a:r>
            <a:r>
              <a:rPr sz="2400" spc="-110" dirty="0">
                <a:latin typeface="Arial"/>
                <a:cs typeface="Arial"/>
              </a:rPr>
              <a:t>i</a:t>
            </a:r>
            <a:r>
              <a:rPr sz="2400" spc="-245" dirty="0">
                <a:latin typeface="Arial"/>
                <a:cs typeface="Arial"/>
              </a:rPr>
              <a:t>en</a:t>
            </a:r>
            <a:r>
              <a:rPr sz="2400" spc="-120" dirty="0">
                <a:latin typeface="Arial"/>
                <a:cs typeface="Arial"/>
              </a:rPr>
              <a:t>t</a:t>
            </a:r>
            <a:r>
              <a:rPr sz="2400" spc="-95" dirty="0">
                <a:latin typeface="Arial"/>
                <a:cs typeface="Arial"/>
              </a:rPr>
              <a:t> </a:t>
            </a:r>
            <a:r>
              <a:rPr sz="2400" spc="-195" dirty="0">
                <a:latin typeface="Arial"/>
                <a:cs typeface="Arial"/>
              </a:rPr>
              <a:t>rychle</a:t>
            </a:r>
            <a:r>
              <a:rPr sz="2400" spc="-110" dirty="0">
                <a:latin typeface="Arial"/>
                <a:cs typeface="Arial"/>
              </a:rPr>
              <a:t>j</a:t>
            </a:r>
            <a:r>
              <a:rPr sz="2400" spc="-100" dirty="0">
                <a:latin typeface="Arial"/>
                <a:cs typeface="Arial"/>
              </a:rPr>
              <a:t>i </a:t>
            </a:r>
            <a:r>
              <a:rPr sz="2400" spc="-185" dirty="0">
                <a:latin typeface="Arial"/>
                <a:cs typeface="Arial"/>
              </a:rPr>
              <a:t>zkl</a:t>
            </a:r>
            <a:r>
              <a:rPr sz="2400" spc="-110" dirty="0">
                <a:latin typeface="Arial"/>
                <a:cs typeface="Arial"/>
              </a:rPr>
              <a:t>i</a:t>
            </a:r>
            <a:r>
              <a:rPr sz="2400" spc="-185" dirty="0">
                <a:latin typeface="Arial"/>
                <a:cs typeface="Arial"/>
              </a:rPr>
              <a:t>dní.</a:t>
            </a:r>
            <a:endParaRPr sz="2400">
              <a:latin typeface="Arial"/>
              <a:cs typeface="Arial"/>
            </a:endParaRPr>
          </a:p>
          <a:p>
            <a:pPr marL="355600" marR="205740" indent="-343535">
              <a:lnSpc>
                <a:spcPts val="2590"/>
              </a:lnSpc>
              <a:spcBef>
                <a:spcPts val="625"/>
              </a:spcBef>
              <a:buFont typeface="Arial"/>
              <a:buChar char="•"/>
              <a:tabLst>
                <a:tab pos="355600" algn="l"/>
                <a:tab pos="356235" algn="l"/>
              </a:tabLst>
            </a:pPr>
            <a:r>
              <a:rPr sz="2400" b="1" spc="-220" dirty="0">
                <a:latin typeface="Arial"/>
                <a:cs typeface="Arial"/>
              </a:rPr>
              <a:t>Ignorace, </a:t>
            </a:r>
            <a:r>
              <a:rPr sz="2400" b="1" spc="-225" dirty="0">
                <a:latin typeface="Arial"/>
                <a:cs typeface="Arial"/>
              </a:rPr>
              <a:t>vyřešení</a:t>
            </a:r>
            <a:r>
              <a:rPr sz="2400" b="1" spc="-220" dirty="0">
                <a:latin typeface="Arial"/>
                <a:cs typeface="Arial"/>
              </a:rPr>
              <a:t> </a:t>
            </a:r>
            <a:r>
              <a:rPr sz="2400" b="1" spc="-235" dirty="0">
                <a:latin typeface="Arial"/>
                <a:cs typeface="Arial"/>
              </a:rPr>
              <a:t>problému, převedení</a:t>
            </a:r>
            <a:r>
              <a:rPr sz="2400" b="1" spc="-229" dirty="0">
                <a:latin typeface="Arial"/>
                <a:cs typeface="Arial"/>
              </a:rPr>
              <a:t> </a:t>
            </a:r>
            <a:r>
              <a:rPr sz="2400" b="1" spc="-215" dirty="0">
                <a:latin typeface="Arial"/>
                <a:cs typeface="Arial"/>
              </a:rPr>
              <a:t>pozornosti, </a:t>
            </a:r>
            <a:r>
              <a:rPr sz="2400" b="1" spc="-210" dirty="0">
                <a:latin typeface="Arial"/>
                <a:cs typeface="Arial"/>
              </a:rPr>
              <a:t>verbální </a:t>
            </a:r>
            <a:r>
              <a:rPr sz="2400" b="1" spc="-245" dirty="0">
                <a:latin typeface="Arial"/>
                <a:cs typeface="Arial"/>
              </a:rPr>
              <a:t>a </a:t>
            </a:r>
            <a:r>
              <a:rPr sz="2400" b="1" spc="-660" dirty="0">
                <a:latin typeface="Arial"/>
                <a:cs typeface="Arial"/>
              </a:rPr>
              <a:t> </a:t>
            </a:r>
            <a:r>
              <a:rPr sz="2400" b="1" spc="-220" dirty="0">
                <a:latin typeface="Arial"/>
                <a:cs typeface="Arial"/>
              </a:rPr>
              <a:t>neverbální</a:t>
            </a:r>
            <a:r>
              <a:rPr sz="2400" b="1" spc="-90" dirty="0">
                <a:latin typeface="Arial"/>
                <a:cs typeface="Arial"/>
              </a:rPr>
              <a:t> </a:t>
            </a:r>
            <a:r>
              <a:rPr sz="2400" b="1" spc="-210" dirty="0">
                <a:latin typeface="Arial"/>
                <a:cs typeface="Arial"/>
              </a:rPr>
              <a:t>klidnění</a:t>
            </a:r>
            <a:r>
              <a:rPr sz="2400" b="1" spc="-105" dirty="0">
                <a:latin typeface="Arial"/>
                <a:cs typeface="Arial"/>
              </a:rPr>
              <a:t> </a:t>
            </a:r>
            <a:r>
              <a:rPr sz="2400" spc="-204" dirty="0">
                <a:latin typeface="Arial"/>
                <a:cs typeface="Arial"/>
              </a:rPr>
              <a:t>jsou</a:t>
            </a:r>
            <a:r>
              <a:rPr sz="2400" spc="-95" dirty="0">
                <a:latin typeface="Arial"/>
                <a:cs typeface="Arial"/>
              </a:rPr>
              <a:t> </a:t>
            </a:r>
            <a:r>
              <a:rPr sz="2400" spc="-185" dirty="0">
                <a:latin typeface="Arial"/>
                <a:cs typeface="Arial"/>
              </a:rPr>
              <a:t>strategie,</a:t>
            </a:r>
            <a:r>
              <a:rPr sz="2400" spc="-95" dirty="0">
                <a:latin typeface="Arial"/>
                <a:cs typeface="Arial"/>
              </a:rPr>
              <a:t> </a:t>
            </a:r>
            <a:r>
              <a:rPr sz="2400" spc="-200" dirty="0">
                <a:latin typeface="Arial"/>
                <a:cs typeface="Arial"/>
              </a:rPr>
              <a:t>které</a:t>
            </a:r>
            <a:r>
              <a:rPr sz="2400" spc="-105" dirty="0">
                <a:latin typeface="Arial"/>
                <a:cs typeface="Arial"/>
              </a:rPr>
              <a:t> </a:t>
            </a:r>
            <a:r>
              <a:rPr sz="2400" spc="-285" dirty="0">
                <a:latin typeface="Arial"/>
                <a:cs typeface="Arial"/>
              </a:rPr>
              <a:t>nám</a:t>
            </a:r>
            <a:r>
              <a:rPr sz="2400" spc="-120" dirty="0">
                <a:latin typeface="Arial"/>
                <a:cs typeface="Arial"/>
              </a:rPr>
              <a:t> </a:t>
            </a:r>
            <a:r>
              <a:rPr sz="2400" spc="-270" dirty="0">
                <a:latin typeface="Arial"/>
                <a:cs typeface="Arial"/>
              </a:rPr>
              <a:t>mohou</a:t>
            </a:r>
            <a:r>
              <a:rPr sz="2400" spc="-100" dirty="0">
                <a:latin typeface="Arial"/>
                <a:cs typeface="Arial"/>
              </a:rPr>
              <a:t> </a:t>
            </a:r>
            <a:r>
              <a:rPr sz="2400" spc="-240" dirty="0">
                <a:latin typeface="Arial"/>
                <a:cs typeface="Arial"/>
              </a:rPr>
              <a:t>pomoci</a:t>
            </a:r>
            <a:endParaRPr sz="2400">
              <a:latin typeface="Arial"/>
              <a:cs typeface="Arial"/>
            </a:endParaRPr>
          </a:p>
          <a:p>
            <a:pPr marL="355600">
              <a:lnSpc>
                <a:spcPts val="2560"/>
              </a:lnSpc>
            </a:pPr>
            <a:r>
              <a:rPr sz="2400" b="1" spc="-225" dirty="0">
                <a:latin typeface="Arial"/>
                <a:cs typeface="Arial"/>
              </a:rPr>
              <a:t>překlenout</a:t>
            </a:r>
            <a:r>
              <a:rPr sz="2400" b="1" spc="-110" dirty="0">
                <a:latin typeface="Arial"/>
                <a:cs typeface="Arial"/>
              </a:rPr>
              <a:t> </a:t>
            </a:r>
            <a:r>
              <a:rPr sz="2400" b="1" spc="-215" dirty="0">
                <a:latin typeface="Arial"/>
                <a:cs typeface="Arial"/>
              </a:rPr>
              <a:t>incident</a:t>
            </a:r>
            <a:r>
              <a:rPr sz="2400" b="1" spc="-105" dirty="0">
                <a:latin typeface="Arial"/>
                <a:cs typeface="Arial"/>
              </a:rPr>
              <a:t> </a:t>
            </a:r>
            <a:r>
              <a:rPr sz="2400" spc="-220" dirty="0">
                <a:latin typeface="Arial"/>
                <a:cs typeface="Arial"/>
              </a:rPr>
              <a:t>s</a:t>
            </a:r>
            <a:r>
              <a:rPr sz="2400" spc="-100" dirty="0">
                <a:latin typeface="Arial"/>
                <a:cs typeface="Arial"/>
              </a:rPr>
              <a:t> </a:t>
            </a:r>
            <a:r>
              <a:rPr sz="2400" spc="-150" dirty="0">
                <a:latin typeface="Arial"/>
                <a:cs typeface="Arial"/>
              </a:rPr>
              <a:t>kl.</a:t>
            </a:r>
            <a:r>
              <a:rPr sz="2400" spc="-120" dirty="0">
                <a:latin typeface="Arial"/>
                <a:cs typeface="Arial"/>
              </a:rPr>
              <a:t> </a:t>
            </a:r>
            <a:r>
              <a:rPr sz="2400" spc="-175" dirty="0">
                <a:latin typeface="Arial"/>
                <a:cs typeface="Arial"/>
              </a:rPr>
              <a:t>tak,</a:t>
            </a:r>
            <a:r>
              <a:rPr sz="2400" spc="-110" dirty="0">
                <a:latin typeface="Arial"/>
                <a:cs typeface="Arial"/>
              </a:rPr>
              <a:t> </a:t>
            </a:r>
            <a:r>
              <a:rPr sz="2400" spc="-240" dirty="0">
                <a:latin typeface="Arial"/>
                <a:cs typeface="Arial"/>
              </a:rPr>
              <a:t>aby</a:t>
            </a:r>
            <a:r>
              <a:rPr sz="2400" spc="-95" dirty="0">
                <a:latin typeface="Arial"/>
                <a:cs typeface="Arial"/>
              </a:rPr>
              <a:t> </a:t>
            </a:r>
            <a:r>
              <a:rPr sz="2400" spc="-225" dirty="0">
                <a:latin typeface="Arial"/>
                <a:cs typeface="Arial"/>
              </a:rPr>
              <a:t>nedošlo</a:t>
            </a:r>
            <a:r>
              <a:rPr sz="2400" spc="-65" dirty="0">
                <a:latin typeface="Arial"/>
                <a:cs typeface="Arial"/>
              </a:rPr>
              <a:t> </a:t>
            </a:r>
            <a:r>
              <a:rPr sz="2400" spc="-220" dirty="0">
                <a:latin typeface="Arial"/>
                <a:cs typeface="Arial"/>
              </a:rPr>
              <a:t>k</a:t>
            </a:r>
            <a:r>
              <a:rPr sz="2400" spc="-120" dirty="0">
                <a:latin typeface="Arial"/>
                <a:cs typeface="Arial"/>
              </a:rPr>
              <a:t> </a:t>
            </a:r>
            <a:r>
              <a:rPr sz="2400" spc="-195" dirty="0">
                <a:latin typeface="Arial"/>
                <a:cs typeface="Arial"/>
              </a:rPr>
              <a:t>fyzické</a:t>
            </a:r>
            <a:r>
              <a:rPr sz="2400" spc="-95" dirty="0">
                <a:latin typeface="Arial"/>
                <a:cs typeface="Arial"/>
              </a:rPr>
              <a:t> </a:t>
            </a:r>
            <a:r>
              <a:rPr sz="2400" spc="-195" dirty="0">
                <a:latin typeface="Arial"/>
                <a:cs typeface="Arial"/>
              </a:rPr>
              <a:t>agresi.</a:t>
            </a:r>
            <a:endParaRPr sz="2400">
              <a:latin typeface="Arial"/>
              <a:cs typeface="Arial"/>
            </a:endParaRPr>
          </a:p>
          <a:p>
            <a:pPr marL="355600" marR="980440" indent="-343535">
              <a:lnSpc>
                <a:spcPts val="2590"/>
              </a:lnSpc>
              <a:spcBef>
                <a:spcPts val="620"/>
              </a:spcBef>
              <a:buFont typeface="Arial"/>
              <a:buChar char="•"/>
              <a:tabLst>
                <a:tab pos="355600" algn="l"/>
                <a:tab pos="356235" algn="l"/>
              </a:tabLst>
            </a:pPr>
            <a:r>
              <a:rPr sz="2400" b="1" spc="-204" dirty="0">
                <a:latin typeface="Arial"/>
                <a:cs typeface="Arial"/>
              </a:rPr>
              <a:t>Vlastní</a:t>
            </a:r>
            <a:r>
              <a:rPr sz="2400" b="1" spc="-114" dirty="0">
                <a:latin typeface="Arial"/>
                <a:cs typeface="Arial"/>
              </a:rPr>
              <a:t> </a:t>
            </a:r>
            <a:r>
              <a:rPr sz="2400" b="1" spc="-225" dirty="0">
                <a:latin typeface="Arial"/>
                <a:cs typeface="Arial"/>
              </a:rPr>
              <a:t>rozhodnutí</a:t>
            </a:r>
            <a:r>
              <a:rPr sz="2400" b="1" spc="-125" dirty="0">
                <a:latin typeface="Arial"/>
                <a:cs typeface="Arial"/>
              </a:rPr>
              <a:t> </a:t>
            </a:r>
            <a:r>
              <a:rPr sz="2400" spc="-210" dirty="0">
                <a:latin typeface="Arial"/>
                <a:cs typeface="Arial"/>
              </a:rPr>
              <a:t>tedy</a:t>
            </a:r>
            <a:r>
              <a:rPr sz="2400" spc="-110" dirty="0">
                <a:latin typeface="Arial"/>
                <a:cs typeface="Arial"/>
              </a:rPr>
              <a:t> </a:t>
            </a:r>
            <a:r>
              <a:rPr sz="2400" spc="-195" dirty="0">
                <a:latin typeface="Arial"/>
                <a:cs typeface="Arial"/>
              </a:rPr>
              <a:t>záleží</a:t>
            </a:r>
            <a:r>
              <a:rPr sz="2400" spc="-95" dirty="0">
                <a:latin typeface="Arial"/>
                <a:cs typeface="Arial"/>
              </a:rPr>
              <a:t> </a:t>
            </a:r>
            <a:r>
              <a:rPr sz="2400" spc="-245" dirty="0">
                <a:latin typeface="Arial"/>
                <a:cs typeface="Arial"/>
              </a:rPr>
              <a:t>na</a:t>
            </a:r>
            <a:r>
              <a:rPr sz="2400" spc="-90" dirty="0">
                <a:latin typeface="Arial"/>
                <a:cs typeface="Arial"/>
              </a:rPr>
              <a:t> </a:t>
            </a:r>
            <a:r>
              <a:rPr sz="2400" b="1" spc="-210" dirty="0">
                <a:latin typeface="Arial"/>
                <a:cs typeface="Arial"/>
              </a:rPr>
              <a:t>aktuální</a:t>
            </a:r>
            <a:r>
              <a:rPr sz="2400" b="1" spc="-120" dirty="0">
                <a:latin typeface="Arial"/>
                <a:cs typeface="Arial"/>
              </a:rPr>
              <a:t> </a:t>
            </a:r>
            <a:r>
              <a:rPr sz="2400" b="1" spc="-190" dirty="0">
                <a:latin typeface="Arial"/>
                <a:cs typeface="Arial"/>
              </a:rPr>
              <a:t>situaci,</a:t>
            </a:r>
            <a:r>
              <a:rPr sz="2400" b="1" spc="-105" dirty="0">
                <a:latin typeface="Arial"/>
                <a:cs typeface="Arial"/>
              </a:rPr>
              <a:t> </a:t>
            </a:r>
            <a:r>
              <a:rPr sz="2400" b="1" spc="-229" dirty="0">
                <a:latin typeface="Arial"/>
                <a:cs typeface="Arial"/>
              </a:rPr>
              <a:t>našich </a:t>
            </a:r>
            <a:r>
              <a:rPr sz="2400" b="1" spc="-650" dirty="0">
                <a:latin typeface="Arial"/>
                <a:cs typeface="Arial"/>
              </a:rPr>
              <a:t> </a:t>
            </a:r>
            <a:r>
              <a:rPr sz="2400" b="1" spc="-280" dirty="0">
                <a:latin typeface="Arial"/>
                <a:cs typeface="Arial"/>
              </a:rPr>
              <a:t>možno</a:t>
            </a:r>
            <a:r>
              <a:rPr sz="2400" b="1" spc="-254" dirty="0">
                <a:latin typeface="Arial"/>
                <a:cs typeface="Arial"/>
              </a:rPr>
              <a:t>s</a:t>
            </a:r>
            <a:r>
              <a:rPr sz="2400" b="1" spc="-225" dirty="0">
                <a:latin typeface="Arial"/>
                <a:cs typeface="Arial"/>
              </a:rPr>
              <a:t>tech</a:t>
            </a:r>
            <a:r>
              <a:rPr sz="2400" b="1" spc="-110" dirty="0">
                <a:latin typeface="Arial"/>
                <a:cs typeface="Arial"/>
              </a:rPr>
              <a:t> </a:t>
            </a:r>
            <a:r>
              <a:rPr sz="2400" b="1" spc="-245" dirty="0">
                <a:latin typeface="Arial"/>
                <a:cs typeface="Arial"/>
              </a:rPr>
              <a:t>a</a:t>
            </a:r>
            <a:r>
              <a:rPr sz="2400" b="1" spc="-110" dirty="0">
                <a:latin typeface="Arial"/>
                <a:cs typeface="Arial"/>
              </a:rPr>
              <a:t> </a:t>
            </a:r>
            <a:r>
              <a:rPr sz="2400" b="1" spc="-250" dirty="0">
                <a:latin typeface="Arial"/>
                <a:cs typeface="Arial"/>
              </a:rPr>
              <a:t>ča</a:t>
            </a:r>
            <a:r>
              <a:rPr sz="2400" b="1" spc="-254" dirty="0">
                <a:latin typeface="Arial"/>
                <a:cs typeface="Arial"/>
              </a:rPr>
              <a:t>s</a:t>
            </a:r>
            <a:r>
              <a:rPr sz="2400" b="1" spc="-195" dirty="0">
                <a:latin typeface="Arial"/>
                <a:cs typeface="Arial"/>
              </a:rPr>
              <a:t>u,</a:t>
            </a:r>
            <a:r>
              <a:rPr sz="2400" b="1" spc="-95" dirty="0">
                <a:latin typeface="Arial"/>
                <a:cs typeface="Arial"/>
              </a:rPr>
              <a:t> </a:t>
            </a:r>
            <a:r>
              <a:rPr sz="2400" spc="-200" dirty="0">
                <a:latin typeface="Arial"/>
                <a:cs typeface="Arial"/>
              </a:rPr>
              <a:t>kte</a:t>
            </a:r>
            <a:r>
              <a:rPr sz="2400" spc="-145" dirty="0">
                <a:latin typeface="Arial"/>
                <a:cs typeface="Arial"/>
              </a:rPr>
              <a:t>r</a:t>
            </a:r>
            <a:r>
              <a:rPr sz="2400" spc="-220" dirty="0">
                <a:latin typeface="Arial"/>
                <a:cs typeface="Arial"/>
              </a:rPr>
              <a:t>ý</a:t>
            </a:r>
            <a:r>
              <a:rPr sz="2400" spc="-125" dirty="0">
                <a:latin typeface="Arial"/>
                <a:cs typeface="Arial"/>
              </a:rPr>
              <a:t> </a:t>
            </a:r>
            <a:r>
              <a:rPr sz="2400" spc="-250" dirty="0">
                <a:latin typeface="Arial"/>
                <a:cs typeface="Arial"/>
              </a:rPr>
              <a:t>n</a:t>
            </a:r>
            <a:r>
              <a:rPr sz="2400" spc="-245" dirty="0">
                <a:latin typeface="Arial"/>
                <a:cs typeface="Arial"/>
              </a:rPr>
              <a:t>a</a:t>
            </a:r>
            <a:r>
              <a:rPr sz="2400" spc="-95" dirty="0">
                <a:latin typeface="Arial"/>
                <a:cs typeface="Arial"/>
              </a:rPr>
              <a:t> </a:t>
            </a:r>
            <a:r>
              <a:rPr sz="2400" spc="-175" dirty="0">
                <a:latin typeface="Arial"/>
                <a:cs typeface="Arial"/>
              </a:rPr>
              <a:t>st</a:t>
            </a:r>
            <a:r>
              <a:rPr sz="2400" spc="-140" dirty="0">
                <a:latin typeface="Arial"/>
                <a:cs typeface="Arial"/>
              </a:rPr>
              <a:t>r</a:t>
            </a:r>
            <a:r>
              <a:rPr sz="2400" spc="-220" dirty="0">
                <a:latin typeface="Arial"/>
                <a:cs typeface="Arial"/>
              </a:rPr>
              <a:t>ateg</a:t>
            </a:r>
            <a:r>
              <a:rPr sz="2400" spc="-110" dirty="0">
                <a:latin typeface="Arial"/>
                <a:cs typeface="Arial"/>
              </a:rPr>
              <a:t>i</a:t>
            </a:r>
            <a:r>
              <a:rPr sz="2400" spc="-100" dirty="0">
                <a:latin typeface="Arial"/>
                <a:cs typeface="Arial"/>
              </a:rPr>
              <a:t>i</a:t>
            </a:r>
            <a:r>
              <a:rPr sz="2400" spc="-114" dirty="0">
                <a:latin typeface="Arial"/>
                <a:cs typeface="Arial"/>
              </a:rPr>
              <a:t> </a:t>
            </a:r>
            <a:r>
              <a:rPr sz="2400" spc="-305" dirty="0">
                <a:latin typeface="Arial"/>
                <a:cs typeface="Arial"/>
              </a:rPr>
              <a:t>má</a:t>
            </a:r>
            <a:r>
              <a:rPr sz="2400" spc="-360" dirty="0">
                <a:latin typeface="Arial"/>
                <a:cs typeface="Arial"/>
              </a:rPr>
              <a:t>m</a:t>
            </a:r>
            <a:r>
              <a:rPr sz="2400" spc="-185" dirty="0">
                <a:latin typeface="Arial"/>
                <a:cs typeface="Arial"/>
              </a:rPr>
              <a:t>e.</a:t>
            </a:r>
            <a:endParaRPr sz="2400">
              <a:latin typeface="Arial"/>
              <a:cs typeface="Arial"/>
            </a:endParaRPr>
          </a:p>
          <a:p>
            <a:pPr marL="355600" indent="-343535">
              <a:spcBef>
                <a:spcPts val="250"/>
              </a:spcBef>
              <a:buChar char="•"/>
              <a:tabLst>
                <a:tab pos="355600" algn="l"/>
                <a:tab pos="356235" algn="l"/>
              </a:tabLst>
            </a:pPr>
            <a:r>
              <a:rPr sz="2400" spc="-235" dirty="0">
                <a:latin typeface="Arial"/>
                <a:cs typeface="Arial"/>
              </a:rPr>
              <a:t>Rozdělujeme</a:t>
            </a:r>
            <a:r>
              <a:rPr sz="2400" spc="-55" dirty="0">
                <a:latin typeface="Arial"/>
                <a:cs typeface="Arial"/>
              </a:rPr>
              <a:t> </a:t>
            </a:r>
            <a:r>
              <a:rPr sz="2400" spc="-190" dirty="0">
                <a:latin typeface="Arial"/>
                <a:cs typeface="Arial"/>
              </a:rPr>
              <a:t>strategie</a:t>
            </a:r>
            <a:r>
              <a:rPr sz="2400" spc="-95" dirty="0">
                <a:latin typeface="Arial"/>
                <a:cs typeface="Arial"/>
              </a:rPr>
              <a:t> </a:t>
            </a:r>
            <a:r>
              <a:rPr sz="2400" spc="-220" dirty="0">
                <a:latin typeface="Arial"/>
                <a:cs typeface="Arial"/>
              </a:rPr>
              <a:t>podle</a:t>
            </a:r>
            <a:r>
              <a:rPr sz="2400" spc="-75" dirty="0">
                <a:latin typeface="Arial"/>
                <a:cs typeface="Arial"/>
              </a:rPr>
              <a:t> </a:t>
            </a:r>
            <a:r>
              <a:rPr sz="2400" b="1" spc="-229" dirty="0">
                <a:latin typeface="Arial"/>
                <a:cs typeface="Arial"/>
              </a:rPr>
              <a:t>míry</a:t>
            </a:r>
            <a:r>
              <a:rPr sz="2400" b="1" spc="-110" dirty="0">
                <a:latin typeface="Arial"/>
                <a:cs typeface="Arial"/>
              </a:rPr>
              <a:t> </a:t>
            </a:r>
            <a:r>
              <a:rPr sz="2400" b="1" spc="-260" dirty="0">
                <a:latin typeface="Arial"/>
                <a:cs typeface="Arial"/>
              </a:rPr>
              <a:t>emočního</a:t>
            </a:r>
            <a:r>
              <a:rPr sz="2400" b="1" spc="-110" dirty="0">
                <a:latin typeface="Arial"/>
                <a:cs typeface="Arial"/>
              </a:rPr>
              <a:t> </a:t>
            </a:r>
            <a:r>
              <a:rPr sz="2400" b="1" spc="-215" dirty="0">
                <a:latin typeface="Arial"/>
                <a:cs typeface="Arial"/>
              </a:rPr>
              <a:t>prožívání</a:t>
            </a:r>
            <a:r>
              <a:rPr sz="2400" b="1" spc="-95" dirty="0">
                <a:latin typeface="Arial"/>
                <a:cs typeface="Arial"/>
              </a:rPr>
              <a:t> </a:t>
            </a:r>
            <a:r>
              <a:rPr sz="2400" b="1" spc="-190" dirty="0">
                <a:latin typeface="Arial"/>
                <a:cs typeface="Arial"/>
              </a:rPr>
              <a:t>klienta</a:t>
            </a:r>
            <a:r>
              <a:rPr sz="2400" spc="-190" dirty="0">
                <a:latin typeface="Arial"/>
                <a:cs typeface="Arial"/>
              </a:rPr>
              <a:t>.</a:t>
            </a:r>
            <a:endParaRPr sz="2400">
              <a:latin typeface="Arial"/>
              <a:cs typeface="Arial"/>
            </a:endParaRPr>
          </a:p>
          <a:p>
            <a:pPr marL="355600" indent="-343535">
              <a:lnSpc>
                <a:spcPts val="2735"/>
              </a:lnSpc>
              <a:spcBef>
                <a:spcPts val="290"/>
              </a:spcBef>
              <a:buFont typeface="Arial"/>
              <a:buChar char="•"/>
              <a:tabLst>
                <a:tab pos="355600" algn="l"/>
                <a:tab pos="356235" algn="l"/>
              </a:tabLst>
            </a:pPr>
            <a:r>
              <a:rPr sz="2400" b="1" spc="-215" dirty="0">
                <a:latin typeface="Arial"/>
                <a:cs typeface="Arial"/>
              </a:rPr>
              <a:t>Nezabere-li</a:t>
            </a:r>
            <a:r>
              <a:rPr sz="2400" b="1" spc="-90" dirty="0">
                <a:latin typeface="Arial"/>
                <a:cs typeface="Arial"/>
              </a:rPr>
              <a:t> </a:t>
            </a:r>
            <a:r>
              <a:rPr sz="2400" spc="-240" dirty="0">
                <a:latin typeface="Arial"/>
                <a:cs typeface="Arial"/>
              </a:rPr>
              <a:t>žádná</a:t>
            </a:r>
            <a:r>
              <a:rPr sz="2400" spc="-90" dirty="0">
                <a:latin typeface="Arial"/>
                <a:cs typeface="Arial"/>
              </a:rPr>
              <a:t> </a:t>
            </a:r>
            <a:r>
              <a:rPr sz="2400" spc="-235" dirty="0">
                <a:latin typeface="Arial"/>
                <a:cs typeface="Arial"/>
              </a:rPr>
              <a:t>ze</a:t>
            </a:r>
            <a:r>
              <a:rPr sz="2400" spc="-105" dirty="0">
                <a:latin typeface="Arial"/>
                <a:cs typeface="Arial"/>
              </a:rPr>
              <a:t> </a:t>
            </a:r>
            <a:r>
              <a:rPr sz="2400" spc="-170" dirty="0">
                <a:latin typeface="Arial"/>
                <a:cs typeface="Arial"/>
              </a:rPr>
              <a:t>strategii,</a:t>
            </a:r>
            <a:r>
              <a:rPr sz="2400" spc="-105" dirty="0">
                <a:latin typeface="Arial"/>
                <a:cs typeface="Arial"/>
              </a:rPr>
              <a:t> </a:t>
            </a:r>
            <a:r>
              <a:rPr sz="2400" spc="-215" dirty="0">
                <a:latin typeface="Arial"/>
                <a:cs typeface="Arial"/>
              </a:rPr>
              <a:t>kyvadlo</a:t>
            </a:r>
            <a:r>
              <a:rPr sz="2400" spc="-80" dirty="0">
                <a:latin typeface="Arial"/>
                <a:cs typeface="Arial"/>
              </a:rPr>
              <a:t> </a:t>
            </a:r>
            <a:r>
              <a:rPr sz="2400" spc="-235" dirty="0">
                <a:latin typeface="Arial"/>
                <a:cs typeface="Arial"/>
              </a:rPr>
              <a:t>se</a:t>
            </a:r>
            <a:r>
              <a:rPr sz="2400" spc="-105" dirty="0">
                <a:latin typeface="Arial"/>
                <a:cs typeface="Arial"/>
              </a:rPr>
              <a:t> </a:t>
            </a:r>
            <a:r>
              <a:rPr sz="2400" spc="-225" dirty="0">
                <a:latin typeface="Arial"/>
                <a:cs typeface="Arial"/>
              </a:rPr>
              <a:t>dostane</a:t>
            </a:r>
            <a:r>
              <a:rPr sz="2400" spc="-85" dirty="0">
                <a:latin typeface="Arial"/>
                <a:cs typeface="Arial"/>
              </a:rPr>
              <a:t> </a:t>
            </a:r>
            <a:r>
              <a:rPr sz="2400" spc="-245" dirty="0">
                <a:latin typeface="Arial"/>
                <a:cs typeface="Arial"/>
              </a:rPr>
              <a:t>do</a:t>
            </a:r>
            <a:r>
              <a:rPr sz="2400" spc="-70" dirty="0">
                <a:latin typeface="Arial"/>
                <a:cs typeface="Arial"/>
              </a:rPr>
              <a:t> </a:t>
            </a:r>
            <a:r>
              <a:rPr sz="2400" b="1" spc="-240" dirty="0">
                <a:latin typeface="Arial"/>
                <a:cs typeface="Arial"/>
              </a:rPr>
              <a:t>červené</a:t>
            </a:r>
            <a:r>
              <a:rPr sz="2400" b="1" spc="-95" dirty="0">
                <a:latin typeface="Arial"/>
                <a:cs typeface="Arial"/>
              </a:rPr>
              <a:t> </a:t>
            </a:r>
            <a:r>
              <a:rPr sz="2400" b="1" spc="-215" dirty="0">
                <a:latin typeface="Arial"/>
                <a:cs typeface="Arial"/>
              </a:rPr>
              <a:t>fáze</a:t>
            </a:r>
            <a:endParaRPr sz="2400">
              <a:latin typeface="Arial"/>
              <a:cs typeface="Arial"/>
            </a:endParaRPr>
          </a:p>
          <a:p>
            <a:pPr marL="355600">
              <a:lnSpc>
                <a:spcPts val="2735"/>
              </a:lnSpc>
            </a:pPr>
            <a:r>
              <a:rPr sz="2400" spc="-245" dirty="0">
                <a:latin typeface="Arial"/>
                <a:cs typeface="Arial"/>
              </a:rPr>
              <a:t>a</a:t>
            </a:r>
            <a:r>
              <a:rPr sz="2400" spc="-120" dirty="0">
                <a:latin typeface="Arial"/>
                <a:cs typeface="Arial"/>
              </a:rPr>
              <a:t> </a:t>
            </a:r>
            <a:r>
              <a:rPr sz="2400" spc="-165" dirty="0">
                <a:latin typeface="Arial"/>
                <a:cs typeface="Arial"/>
              </a:rPr>
              <a:t>kl</a:t>
            </a:r>
            <a:r>
              <a:rPr sz="2400" spc="-110" dirty="0">
                <a:latin typeface="Arial"/>
                <a:cs typeface="Arial"/>
              </a:rPr>
              <a:t>i</a:t>
            </a:r>
            <a:r>
              <a:rPr sz="2400" spc="-245" dirty="0">
                <a:latin typeface="Arial"/>
                <a:cs typeface="Arial"/>
              </a:rPr>
              <a:t>en</a:t>
            </a:r>
            <a:r>
              <a:rPr sz="2400" spc="-120" dirty="0">
                <a:latin typeface="Arial"/>
                <a:cs typeface="Arial"/>
              </a:rPr>
              <a:t>t</a:t>
            </a:r>
            <a:r>
              <a:rPr sz="2400" spc="-85" dirty="0">
                <a:latin typeface="Arial"/>
                <a:cs typeface="Arial"/>
              </a:rPr>
              <a:t> </a:t>
            </a:r>
            <a:r>
              <a:rPr sz="2400" spc="-250" dirty="0">
                <a:latin typeface="Arial"/>
                <a:cs typeface="Arial"/>
              </a:rPr>
              <a:t>ná</a:t>
            </a:r>
            <a:r>
              <a:rPr sz="2400" spc="-220" dirty="0">
                <a:latin typeface="Arial"/>
                <a:cs typeface="Arial"/>
              </a:rPr>
              <a:t>s</a:t>
            </a:r>
            <a:r>
              <a:rPr sz="2400" spc="-105" dirty="0">
                <a:latin typeface="Arial"/>
                <a:cs typeface="Arial"/>
              </a:rPr>
              <a:t> </a:t>
            </a:r>
            <a:r>
              <a:rPr sz="2400" b="1" spc="-265" dirty="0">
                <a:latin typeface="Arial"/>
                <a:cs typeface="Arial"/>
              </a:rPr>
              <a:t>napadn</a:t>
            </a:r>
            <a:r>
              <a:rPr sz="2400" b="1" spc="-245" dirty="0">
                <a:latin typeface="Arial"/>
                <a:cs typeface="Arial"/>
              </a:rPr>
              <a:t>e</a:t>
            </a:r>
            <a:r>
              <a:rPr sz="2400" spc="-120" dirty="0">
                <a:latin typeface="Arial"/>
                <a:cs typeface="Arial"/>
              </a:rPr>
              <a:t>.</a:t>
            </a:r>
            <a:endParaRPr sz="2400">
              <a:latin typeface="Arial"/>
              <a:cs typeface="Arial"/>
            </a:endParaRPr>
          </a:p>
        </p:txBody>
      </p:sp>
      <p:sp>
        <p:nvSpPr>
          <p:cNvPr id="3" name="object 3"/>
          <p:cNvSpPr txBox="1">
            <a:spLocks noGrp="1"/>
          </p:cNvSpPr>
          <p:nvPr>
            <p:ph type="title"/>
          </p:nvPr>
        </p:nvSpPr>
        <p:spPr>
          <a:xfrm>
            <a:off x="2818257" y="-315179"/>
            <a:ext cx="6554470" cy="2044149"/>
          </a:xfrm>
          <a:prstGeom prst="rect">
            <a:avLst/>
          </a:prstGeom>
        </p:spPr>
        <p:txBody>
          <a:bodyPr vert="horz" wrap="square" lIns="0" tIns="12700" rIns="0" bIns="0" rtlCol="0" anchor="ctr">
            <a:spAutoFit/>
          </a:bodyPr>
          <a:lstStyle/>
          <a:p>
            <a:pPr marL="12700">
              <a:lnSpc>
                <a:spcPct val="100000"/>
              </a:lnSpc>
              <a:spcBef>
                <a:spcPts val="100"/>
              </a:spcBef>
            </a:pPr>
            <a:r>
              <a:rPr spc="-15" dirty="0">
                <a:latin typeface="Calibri"/>
                <a:cs typeface="Calibri"/>
              </a:rPr>
              <a:t>Možnosti</a:t>
            </a:r>
            <a:r>
              <a:rPr spc="-30" dirty="0">
                <a:latin typeface="Calibri"/>
                <a:cs typeface="Calibri"/>
              </a:rPr>
              <a:t> </a:t>
            </a:r>
            <a:r>
              <a:rPr spc="-10" dirty="0">
                <a:latin typeface="Calibri"/>
                <a:cs typeface="Calibri"/>
              </a:rPr>
              <a:t>personálu</a:t>
            </a:r>
            <a:r>
              <a:rPr spc="-35" dirty="0">
                <a:latin typeface="Calibri"/>
                <a:cs typeface="Calibri"/>
              </a:rPr>
              <a:t> </a:t>
            </a:r>
            <a:r>
              <a:rPr dirty="0">
                <a:latin typeface="Calibri"/>
                <a:cs typeface="Calibri"/>
              </a:rPr>
              <a:t>v</a:t>
            </a:r>
            <a:r>
              <a:rPr spc="-5" dirty="0">
                <a:latin typeface="Calibri"/>
                <a:cs typeface="Calibri"/>
              </a:rPr>
              <a:t> </a:t>
            </a:r>
            <a:r>
              <a:rPr spc="-20" dirty="0" err="1">
                <a:latin typeface="Calibri"/>
                <a:cs typeface="Calibri"/>
              </a:rPr>
              <a:t>rozčilující</a:t>
            </a:r>
            <a:r>
              <a:rPr spc="-25" dirty="0">
                <a:latin typeface="Calibri"/>
                <a:cs typeface="Calibri"/>
              </a:rPr>
              <a:t> </a:t>
            </a:r>
            <a:r>
              <a:rPr spc="-20" dirty="0" err="1" smtClean="0">
                <a:latin typeface="Calibri"/>
                <a:cs typeface="Calibri"/>
              </a:rPr>
              <a:t>fázi</a:t>
            </a:r>
            <a:r>
              <a:rPr lang="cs-CZ" spc="-20" dirty="0" smtClean="0">
                <a:latin typeface="Calibri"/>
                <a:cs typeface="Calibri"/>
              </a:rPr>
              <a:t/>
            </a:r>
            <a:br>
              <a:rPr lang="cs-CZ" spc="-20" dirty="0" smtClean="0">
                <a:latin typeface="Calibri"/>
                <a:cs typeface="Calibri"/>
              </a:rPr>
            </a:br>
            <a:endParaRPr dirty="0">
              <a:latin typeface="Calibri"/>
              <a:cs typeface="Calibri"/>
            </a:endParaRPr>
          </a:p>
        </p:txBody>
      </p:sp>
    </p:spTree>
    <p:extLst>
      <p:ext uri="{BB962C8B-B14F-4D97-AF65-F5344CB8AC3E}">
        <p14:creationId xmlns:p14="http://schemas.microsoft.com/office/powerpoint/2010/main" val="3344284264"/>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59941" y="1296519"/>
            <a:ext cx="7992745" cy="4486275"/>
          </a:xfrm>
          <a:prstGeom prst="rect">
            <a:avLst/>
          </a:prstGeom>
        </p:spPr>
        <p:txBody>
          <a:bodyPr vert="horz" wrap="square" lIns="0" tIns="48260" rIns="0" bIns="0" rtlCol="0">
            <a:spAutoFit/>
          </a:bodyPr>
          <a:lstStyle/>
          <a:p>
            <a:pPr marL="355600" indent="-343535">
              <a:spcBef>
                <a:spcPts val="380"/>
              </a:spcBef>
              <a:buChar char="•"/>
              <a:tabLst>
                <a:tab pos="355600" algn="l"/>
                <a:tab pos="356235" algn="l"/>
              </a:tabLst>
            </a:pPr>
            <a:r>
              <a:rPr sz="2400" spc="-484" dirty="0">
                <a:latin typeface="Arial"/>
                <a:cs typeface="Arial"/>
              </a:rPr>
              <a:t>T</a:t>
            </a:r>
            <a:r>
              <a:rPr sz="2400" spc="-240" dirty="0">
                <a:latin typeface="Arial"/>
                <a:cs typeface="Arial"/>
              </a:rPr>
              <a:t>o</a:t>
            </a:r>
            <a:r>
              <a:rPr sz="2400" spc="-120" dirty="0">
                <a:latin typeface="Arial"/>
                <a:cs typeface="Arial"/>
              </a:rPr>
              <a:t> </a:t>
            </a:r>
            <a:r>
              <a:rPr sz="2400" spc="-105" dirty="0">
                <a:latin typeface="Arial"/>
                <a:cs typeface="Arial"/>
              </a:rPr>
              <a:t>j</a:t>
            </a:r>
            <a:r>
              <a:rPr sz="2400" spc="-240" dirty="0">
                <a:latin typeface="Arial"/>
                <a:cs typeface="Arial"/>
              </a:rPr>
              <a:t>e</a:t>
            </a:r>
            <a:r>
              <a:rPr sz="2400" spc="-114" dirty="0">
                <a:latin typeface="Arial"/>
                <a:cs typeface="Arial"/>
              </a:rPr>
              <a:t> </a:t>
            </a:r>
            <a:r>
              <a:rPr sz="2400" b="1" spc="-245" dirty="0">
                <a:latin typeface="Arial"/>
                <a:cs typeface="Arial"/>
              </a:rPr>
              <a:t>ce</a:t>
            </a:r>
            <a:r>
              <a:rPr sz="2400" b="1" spc="-275" dirty="0">
                <a:latin typeface="Arial"/>
                <a:cs typeface="Arial"/>
              </a:rPr>
              <a:t>n</a:t>
            </a:r>
            <a:r>
              <a:rPr sz="2400" b="1" spc="-180" dirty="0">
                <a:latin typeface="Arial"/>
                <a:cs typeface="Arial"/>
              </a:rPr>
              <a:t>trální</a:t>
            </a:r>
            <a:r>
              <a:rPr sz="2400" b="1" spc="-100" dirty="0">
                <a:latin typeface="Arial"/>
                <a:cs typeface="Arial"/>
              </a:rPr>
              <a:t> </a:t>
            </a:r>
            <a:r>
              <a:rPr sz="2400" b="1" spc="-235" dirty="0">
                <a:latin typeface="Arial"/>
                <a:cs typeface="Arial"/>
              </a:rPr>
              <a:t>zá</a:t>
            </a:r>
            <a:r>
              <a:rPr sz="2400" b="1" spc="-250" dirty="0">
                <a:latin typeface="Arial"/>
                <a:cs typeface="Arial"/>
              </a:rPr>
              <a:t>s</a:t>
            </a:r>
            <a:r>
              <a:rPr sz="2400" b="1" spc="-260" dirty="0">
                <a:latin typeface="Arial"/>
                <a:cs typeface="Arial"/>
              </a:rPr>
              <a:t>ad</a:t>
            </a:r>
            <a:r>
              <a:rPr sz="2400" b="1" spc="-240" dirty="0">
                <a:latin typeface="Arial"/>
                <a:cs typeface="Arial"/>
              </a:rPr>
              <a:t>a</a:t>
            </a:r>
            <a:r>
              <a:rPr sz="2400" b="1" spc="-100" dirty="0">
                <a:latin typeface="Arial"/>
                <a:cs typeface="Arial"/>
              </a:rPr>
              <a:t> </a:t>
            </a:r>
            <a:r>
              <a:rPr sz="2400" spc="-215" dirty="0">
                <a:latin typeface="Arial"/>
                <a:cs typeface="Arial"/>
              </a:rPr>
              <a:t>prác</a:t>
            </a:r>
            <a:r>
              <a:rPr sz="2400" spc="-240" dirty="0">
                <a:latin typeface="Arial"/>
                <a:cs typeface="Arial"/>
              </a:rPr>
              <a:t>e</a:t>
            </a:r>
            <a:r>
              <a:rPr sz="2400" spc="-100" dirty="0">
                <a:latin typeface="Arial"/>
                <a:cs typeface="Arial"/>
              </a:rPr>
              <a:t> </a:t>
            </a:r>
            <a:r>
              <a:rPr sz="2400" spc="-215" dirty="0">
                <a:latin typeface="Arial"/>
                <a:cs typeface="Arial"/>
              </a:rPr>
              <a:t>s</a:t>
            </a:r>
            <a:r>
              <a:rPr sz="2400" spc="-120" dirty="0">
                <a:latin typeface="Arial"/>
                <a:cs typeface="Arial"/>
              </a:rPr>
              <a:t> </a:t>
            </a:r>
            <a:r>
              <a:rPr sz="2400" spc="-165" dirty="0">
                <a:latin typeface="Arial"/>
                <a:cs typeface="Arial"/>
              </a:rPr>
              <a:t>kl</a:t>
            </a:r>
            <a:r>
              <a:rPr sz="2400" spc="-110" dirty="0">
                <a:latin typeface="Arial"/>
                <a:cs typeface="Arial"/>
              </a:rPr>
              <a:t>i</a:t>
            </a:r>
            <a:r>
              <a:rPr sz="2400" spc="-225" dirty="0">
                <a:latin typeface="Arial"/>
                <a:cs typeface="Arial"/>
              </a:rPr>
              <a:t>entem.</a:t>
            </a:r>
            <a:endParaRPr sz="2400">
              <a:latin typeface="Arial"/>
              <a:cs typeface="Arial"/>
            </a:endParaRPr>
          </a:p>
          <a:p>
            <a:pPr marL="355600" marR="135255" indent="-343535">
              <a:lnSpc>
                <a:spcPts val="2590"/>
              </a:lnSpc>
              <a:spcBef>
                <a:spcPts val="605"/>
              </a:spcBef>
              <a:buChar char="•"/>
              <a:tabLst>
                <a:tab pos="355600" algn="l"/>
                <a:tab pos="356235" algn="l"/>
              </a:tabLst>
            </a:pPr>
            <a:r>
              <a:rPr sz="2400" spc="-225" dirty="0">
                <a:latin typeface="Arial"/>
                <a:cs typeface="Arial"/>
              </a:rPr>
              <a:t>Naslouchat</a:t>
            </a:r>
            <a:r>
              <a:rPr sz="2400" spc="-220" dirty="0">
                <a:latin typeface="Arial"/>
                <a:cs typeface="Arial"/>
              </a:rPr>
              <a:t> </a:t>
            </a:r>
            <a:r>
              <a:rPr sz="2400" spc="-200" dirty="0">
                <a:latin typeface="Arial"/>
                <a:cs typeface="Arial"/>
              </a:rPr>
              <a:t>klientům, </a:t>
            </a:r>
            <a:r>
              <a:rPr sz="2400" spc="-100" dirty="0">
                <a:latin typeface="Arial"/>
                <a:cs typeface="Arial"/>
              </a:rPr>
              <a:t>i </a:t>
            </a:r>
            <a:r>
              <a:rPr sz="2400" spc="-229" dirty="0">
                <a:latin typeface="Arial"/>
                <a:cs typeface="Arial"/>
              </a:rPr>
              <a:t>když </a:t>
            </a:r>
            <a:r>
              <a:rPr sz="2400" spc="-285" dirty="0">
                <a:latin typeface="Arial"/>
                <a:cs typeface="Arial"/>
              </a:rPr>
              <a:t>nám</a:t>
            </a:r>
            <a:r>
              <a:rPr sz="2400" spc="-280" dirty="0">
                <a:latin typeface="Arial"/>
                <a:cs typeface="Arial"/>
              </a:rPr>
              <a:t> </a:t>
            </a:r>
            <a:r>
              <a:rPr sz="2400" spc="-160" dirty="0">
                <a:latin typeface="Arial"/>
                <a:cs typeface="Arial"/>
              </a:rPr>
              <a:t>to, </a:t>
            </a:r>
            <a:r>
              <a:rPr sz="2400" spc="-235" dirty="0">
                <a:latin typeface="Arial"/>
                <a:cs typeface="Arial"/>
              </a:rPr>
              <a:t>co </a:t>
            </a:r>
            <a:r>
              <a:rPr sz="2400" spc="-285" dirty="0">
                <a:latin typeface="Arial"/>
                <a:cs typeface="Arial"/>
              </a:rPr>
              <a:t>nám</a:t>
            </a:r>
            <a:r>
              <a:rPr sz="2400" spc="-280" dirty="0">
                <a:latin typeface="Arial"/>
                <a:cs typeface="Arial"/>
              </a:rPr>
              <a:t> </a:t>
            </a:r>
            <a:r>
              <a:rPr sz="2400" spc="-155" dirty="0">
                <a:latin typeface="Arial"/>
                <a:cs typeface="Arial"/>
              </a:rPr>
              <a:t>říkají, </a:t>
            </a:r>
            <a:r>
              <a:rPr sz="2400" spc="-215" dirty="0">
                <a:latin typeface="Arial"/>
                <a:cs typeface="Arial"/>
              </a:rPr>
              <a:t>připadá </a:t>
            </a:r>
            <a:r>
              <a:rPr sz="2400" spc="-225" dirty="0">
                <a:latin typeface="Arial"/>
                <a:cs typeface="Arial"/>
              </a:rPr>
              <a:t>vzdálené </a:t>
            </a:r>
            <a:r>
              <a:rPr sz="2400" spc="-655" dirty="0">
                <a:latin typeface="Arial"/>
                <a:cs typeface="Arial"/>
              </a:rPr>
              <a:t> </a:t>
            </a:r>
            <a:r>
              <a:rPr sz="2400" spc="-250" dirty="0">
                <a:latin typeface="Arial"/>
                <a:cs typeface="Arial"/>
              </a:rPr>
              <a:t>o</a:t>
            </a:r>
            <a:r>
              <a:rPr sz="2400" spc="-245" dirty="0">
                <a:latin typeface="Arial"/>
                <a:cs typeface="Arial"/>
              </a:rPr>
              <a:t>d</a:t>
            </a:r>
            <a:r>
              <a:rPr sz="2400" spc="-114" dirty="0">
                <a:latin typeface="Arial"/>
                <a:cs typeface="Arial"/>
              </a:rPr>
              <a:t> </a:t>
            </a:r>
            <a:r>
              <a:rPr sz="2400" spc="-185" dirty="0">
                <a:latin typeface="Arial"/>
                <a:cs typeface="Arial"/>
              </a:rPr>
              <a:t>real</a:t>
            </a:r>
            <a:r>
              <a:rPr sz="2400" spc="-110" dirty="0">
                <a:latin typeface="Arial"/>
                <a:cs typeface="Arial"/>
              </a:rPr>
              <a:t>i</a:t>
            </a:r>
            <a:r>
              <a:rPr sz="2400" spc="-125" dirty="0">
                <a:latin typeface="Arial"/>
                <a:cs typeface="Arial"/>
              </a:rPr>
              <a:t>t</a:t>
            </a:r>
            <a:r>
              <a:rPr sz="2400" spc="-220" dirty="0">
                <a:latin typeface="Arial"/>
                <a:cs typeface="Arial"/>
              </a:rPr>
              <a:t>y</a:t>
            </a:r>
            <a:r>
              <a:rPr sz="2400" spc="-90" dirty="0">
                <a:latin typeface="Arial"/>
                <a:cs typeface="Arial"/>
              </a:rPr>
              <a:t> </a:t>
            </a:r>
            <a:r>
              <a:rPr sz="2400" spc="-250" dirty="0">
                <a:latin typeface="Arial"/>
                <a:cs typeface="Arial"/>
              </a:rPr>
              <a:t>ne</a:t>
            </a:r>
            <a:r>
              <a:rPr sz="2400" spc="-254" dirty="0">
                <a:latin typeface="Arial"/>
                <a:cs typeface="Arial"/>
              </a:rPr>
              <a:t>b</a:t>
            </a:r>
            <a:r>
              <a:rPr sz="2400" spc="-245" dirty="0">
                <a:latin typeface="Arial"/>
                <a:cs typeface="Arial"/>
              </a:rPr>
              <a:t>o</a:t>
            </a:r>
            <a:r>
              <a:rPr sz="2400" spc="-100" dirty="0">
                <a:latin typeface="Arial"/>
                <a:cs typeface="Arial"/>
              </a:rPr>
              <a:t> </a:t>
            </a:r>
            <a:r>
              <a:rPr sz="2400" spc="-280" dirty="0">
                <a:latin typeface="Arial"/>
                <a:cs typeface="Arial"/>
              </a:rPr>
              <a:t>zma</a:t>
            </a:r>
            <a:r>
              <a:rPr sz="2400" spc="-120" dirty="0">
                <a:latin typeface="Arial"/>
                <a:cs typeface="Arial"/>
              </a:rPr>
              <a:t>t</a:t>
            </a:r>
            <a:r>
              <a:rPr sz="2400" spc="-250" dirty="0">
                <a:latin typeface="Arial"/>
                <a:cs typeface="Arial"/>
              </a:rPr>
              <a:t>en</a:t>
            </a:r>
            <a:r>
              <a:rPr sz="2400" spc="-254" dirty="0">
                <a:latin typeface="Arial"/>
                <a:cs typeface="Arial"/>
              </a:rPr>
              <a:t>é</a:t>
            </a:r>
            <a:r>
              <a:rPr sz="2400" spc="-120" dirty="0">
                <a:latin typeface="Arial"/>
                <a:cs typeface="Arial"/>
              </a:rPr>
              <a:t>.</a:t>
            </a:r>
            <a:endParaRPr sz="2400">
              <a:latin typeface="Arial"/>
              <a:cs typeface="Arial"/>
            </a:endParaRPr>
          </a:p>
          <a:p>
            <a:pPr marL="355600" indent="-343535">
              <a:lnSpc>
                <a:spcPts val="2730"/>
              </a:lnSpc>
              <a:spcBef>
                <a:spcPts val="265"/>
              </a:spcBef>
              <a:buFont typeface="Arial"/>
              <a:buChar char="•"/>
              <a:tabLst>
                <a:tab pos="355600" algn="l"/>
                <a:tab pos="356235" algn="l"/>
              </a:tabLst>
            </a:pPr>
            <a:r>
              <a:rPr sz="2400" b="1" spc="-240" dirty="0">
                <a:latin typeface="Arial"/>
                <a:cs typeface="Arial"/>
              </a:rPr>
              <a:t>Naslouchat</a:t>
            </a:r>
            <a:r>
              <a:rPr sz="2400" b="1" spc="-90" dirty="0">
                <a:latin typeface="Arial"/>
                <a:cs typeface="Arial"/>
              </a:rPr>
              <a:t> </a:t>
            </a:r>
            <a:r>
              <a:rPr sz="2400" b="1" spc="-240" dirty="0">
                <a:latin typeface="Arial"/>
                <a:cs typeface="Arial"/>
              </a:rPr>
              <a:t>nuancím</a:t>
            </a:r>
            <a:r>
              <a:rPr sz="2400" spc="-240" dirty="0">
                <a:latin typeface="Arial"/>
                <a:cs typeface="Arial"/>
              </a:rPr>
              <a:t>,</a:t>
            </a:r>
            <a:r>
              <a:rPr sz="2400" spc="-95" dirty="0">
                <a:latin typeface="Arial"/>
                <a:cs typeface="Arial"/>
              </a:rPr>
              <a:t> </a:t>
            </a:r>
            <a:r>
              <a:rPr sz="2400" b="1" spc="-270" dirty="0">
                <a:latin typeface="Arial"/>
                <a:cs typeface="Arial"/>
              </a:rPr>
              <a:t>náznakům</a:t>
            </a:r>
            <a:r>
              <a:rPr sz="2400" b="1" spc="-95" dirty="0">
                <a:latin typeface="Arial"/>
                <a:cs typeface="Arial"/>
              </a:rPr>
              <a:t> </a:t>
            </a:r>
            <a:r>
              <a:rPr sz="2400" b="1" spc="-275" dirty="0">
                <a:latin typeface="Arial"/>
                <a:cs typeface="Arial"/>
              </a:rPr>
              <a:t>změny,</a:t>
            </a:r>
            <a:r>
              <a:rPr sz="2400" b="1" spc="-105" dirty="0">
                <a:latin typeface="Arial"/>
                <a:cs typeface="Arial"/>
              </a:rPr>
              <a:t> </a:t>
            </a:r>
            <a:r>
              <a:rPr sz="2400" b="1" spc="-275" dirty="0">
                <a:latin typeface="Arial"/>
                <a:cs typeface="Arial"/>
              </a:rPr>
              <a:t>samotným</a:t>
            </a:r>
            <a:r>
              <a:rPr sz="2400" b="1" spc="-105" dirty="0">
                <a:latin typeface="Arial"/>
                <a:cs typeface="Arial"/>
              </a:rPr>
              <a:t> </a:t>
            </a:r>
            <a:r>
              <a:rPr sz="2400" b="1" spc="-245" dirty="0">
                <a:latin typeface="Arial"/>
                <a:cs typeface="Arial"/>
              </a:rPr>
              <a:t>impulsům,</a:t>
            </a:r>
            <a:endParaRPr sz="2400">
              <a:latin typeface="Arial"/>
              <a:cs typeface="Arial"/>
            </a:endParaRPr>
          </a:p>
          <a:p>
            <a:pPr marL="355600">
              <a:lnSpc>
                <a:spcPts val="2730"/>
              </a:lnSpc>
            </a:pPr>
            <a:r>
              <a:rPr sz="2400" spc="-210" dirty="0">
                <a:latin typeface="Arial"/>
                <a:cs typeface="Arial"/>
              </a:rPr>
              <a:t>potřeb</a:t>
            </a:r>
            <a:r>
              <a:rPr sz="2400" spc="-114" dirty="0">
                <a:latin typeface="Arial"/>
                <a:cs typeface="Arial"/>
              </a:rPr>
              <a:t> </a:t>
            </a:r>
            <a:r>
              <a:rPr sz="2400" spc="-240" dirty="0">
                <a:latin typeface="Arial"/>
                <a:cs typeface="Arial"/>
              </a:rPr>
              <a:t>a</a:t>
            </a:r>
            <a:r>
              <a:rPr sz="2400" spc="-110" dirty="0">
                <a:latin typeface="Arial"/>
                <a:cs typeface="Arial"/>
              </a:rPr>
              <a:t> </a:t>
            </a:r>
            <a:r>
              <a:rPr sz="2400" spc="-190" dirty="0">
                <a:latin typeface="Arial"/>
                <a:cs typeface="Arial"/>
              </a:rPr>
              <a:t>přání,</a:t>
            </a:r>
            <a:r>
              <a:rPr sz="2400" spc="-105" dirty="0">
                <a:latin typeface="Arial"/>
                <a:cs typeface="Arial"/>
              </a:rPr>
              <a:t> </a:t>
            </a:r>
            <a:r>
              <a:rPr sz="2400" spc="-215" dirty="0">
                <a:latin typeface="Arial"/>
                <a:cs typeface="Arial"/>
              </a:rPr>
              <a:t>naslouchat</a:t>
            </a:r>
            <a:r>
              <a:rPr sz="2400" spc="-70" dirty="0">
                <a:latin typeface="Arial"/>
                <a:cs typeface="Arial"/>
              </a:rPr>
              <a:t> </a:t>
            </a:r>
            <a:r>
              <a:rPr sz="2400" spc="-229" dirty="0">
                <a:latin typeface="Arial"/>
                <a:cs typeface="Arial"/>
              </a:rPr>
              <a:t>projevům</a:t>
            </a:r>
            <a:r>
              <a:rPr sz="2400" spc="-95" dirty="0">
                <a:latin typeface="Arial"/>
                <a:cs typeface="Arial"/>
              </a:rPr>
              <a:t> </a:t>
            </a:r>
            <a:r>
              <a:rPr sz="2400" spc="-240" dirty="0">
                <a:latin typeface="Arial"/>
                <a:cs typeface="Arial"/>
              </a:rPr>
              <a:t>emocí</a:t>
            </a:r>
            <a:r>
              <a:rPr sz="2400" spc="-105" dirty="0">
                <a:latin typeface="Arial"/>
                <a:cs typeface="Arial"/>
              </a:rPr>
              <a:t> </a:t>
            </a:r>
            <a:r>
              <a:rPr sz="2400" spc="-240" dirty="0">
                <a:latin typeface="Arial"/>
                <a:cs typeface="Arial"/>
              </a:rPr>
              <a:t>a</a:t>
            </a:r>
            <a:r>
              <a:rPr sz="2400" spc="-110" dirty="0">
                <a:latin typeface="Arial"/>
                <a:cs typeface="Arial"/>
              </a:rPr>
              <a:t> </a:t>
            </a:r>
            <a:r>
              <a:rPr sz="2400" spc="-204" dirty="0">
                <a:latin typeface="Arial"/>
                <a:cs typeface="Arial"/>
              </a:rPr>
              <a:t>nálad.</a:t>
            </a:r>
            <a:endParaRPr sz="2400">
              <a:latin typeface="Arial"/>
              <a:cs typeface="Arial"/>
            </a:endParaRPr>
          </a:p>
          <a:p>
            <a:pPr marL="355600" marR="163830" indent="-343535">
              <a:lnSpc>
                <a:spcPts val="2580"/>
              </a:lnSpc>
              <a:spcBef>
                <a:spcPts val="640"/>
              </a:spcBef>
              <a:buChar char="•"/>
              <a:tabLst>
                <a:tab pos="355600" algn="l"/>
                <a:tab pos="356235" algn="l"/>
                <a:tab pos="4316730" algn="l"/>
              </a:tabLst>
            </a:pPr>
            <a:r>
              <a:rPr sz="2400" spc="-260" dirty="0">
                <a:latin typeface="Arial"/>
                <a:cs typeface="Arial"/>
              </a:rPr>
              <a:t>Nas</a:t>
            </a:r>
            <a:r>
              <a:rPr sz="2400" spc="-114" dirty="0">
                <a:latin typeface="Arial"/>
                <a:cs typeface="Arial"/>
              </a:rPr>
              <a:t>l</a:t>
            </a:r>
            <a:r>
              <a:rPr sz="2400" spc="-240" dirty="0">
                <a:latin typeface="Arial"/>
                <a:cs typeface="Arial"/>
              </a:rPr>
              <a:t>ouch</a:t>
            </a:r>
            <a:r>
              <a:rPr sz="2400" spc="-254" dirty="0">
                <a:latin typeface="Arial"/>
                <a:cs typeface="Arial"/>
              </a:rPr>
              <a:t>a</a:t>
            </a:r>
            <a:r>
              <a:rPr sz="2400" spc="-120" dirty="0">
                <a:latin typeface="Arial"/>
                <a:cs typeface="Arial"/>
              </a:rPr>
              <a:t>t</a:t>
            </a:r>
            <a:r>
              <a:rPr sz="2400" spc="-55" dirty="0">
                <a:latin typeface="Arial"/>
                <a:cs typeface="Arial"/>
              </a:rPr>
              <a:t> </a:t>
            </a:r>
            <a:r>
              <a:rPr sz="2400" spc="-105" dirty="0">
                <a:latin typeface="Arial"/>
                <a:cs typeface="Arial"/>
              </a:rPr>
              <a:t>j</a:t>
            </a:r>
            <a:r>
              <a:rPr sz="2400" spc="-245" dirty="0">
                <a:latin typeface="Arial"/>
                <a:cs typeface="Arial"/>
              </a:rPr>
              <a:t>e</a:t>
            </a:r>
            <a:r>
              <a:rPr sz="2400" spc="-114" dirty="0">
                <a:latin typeface="Arial"/>
                <a:cs typeface="Arial"/>
              </a:rPr>
              <a:t> </a:t>
            </a:r>
            <a:r>
              <a:rPr sz="2400" spc="-225" dirty="0">
                <a:latin typeface="Arial"/>
                <a:cs typeface="Arial"/>
              </a:rPr>
              <a:t>nezbytn</a:t>
            </a:r>
            <a:r>
              <a:rPr sz="2400" spc="-254" dirty="0">
                <a:latin typeface="Arial"/>
                <a:cs typeface="Arial"/>
              </a:rPr>
              <a:t>é</a:t>
            </a:r>
            <a:r>
              <a:rPr sz="2400" spc="-120" dirty="0">
                <a:latin typeface="Arial"/>
                <a:cs typeface="Arial"/>
              </a:rPr>
              <a:t>,</a:t>
            </a:r>
            <a:r>
              <a:rPr sz="2400" spc="-80" dirty="0">
                <a:latin typeface="Arial"/>
                <a:cs typeface="Arial"/>
              </a:rPr>
              <a:t> </a:t>
            </a:r>
            <a:r>
              <a:rPr sz="2400" spc="-260" dirty="0">
                <a:latin typeface="Arial"/>
                <a:cs typeface="Arial"/>
              </a:rPr>
              <a:t>chcem</a:t>
            </a:r>
            <a:r>
              <a:rPr sz="2400" spc="-240" dirty="0">
                <a:latin typeface="Arial"/>
                <a:cs typeface="Arial"/>
              </a:rPr>
              <a:t>e</a:t>
            </a:r>
            <a:r>
              <a:rPr sz="2400" spc="-145" dirty="0">
                <a:latin typeface="Arial"/>
                <a:cs typeface="Arial"/>
              </a:rPr>
              <a:t>-</a:t>
            </a:r>
            <a:r>
              <a:rPr sz="2400" spc="-105" dirty="0">
                <a:latin typeface="Arial"/>
                <a:cs typeface="Arial"/>
              </a:rPr>
              <a:t>l</a:t>
            </a:r>
            <a:r>
              <a:rPr sz="2400" spc="-100" dirty="0">
                <a:latin typeface="Arial"/>
                <a:cs typeface="Arial"/>
              </a:rPr>
              <a:t>i</a:t>
            </a:r>
            <a:r>
              <a:rPr sz="2400" dirty="0">
                <a:latin typeface="Arial"/>
                <a:cs typeface="Arial"/>
              </a:rPr>
              <a:t>	</a:t>
            </a:r>
            <a:r>
              <a:rPr sz="2400" b="1" spc="-215" dirty="0">
                <a:latin typeface="Arial"/>
                <a:cs typeface="Arial"/>
              </a:rPr>
              <a:t>lép</a:t>
            </a:r>
            <a:r>
              <a:rPr sz="2400" b="1" spc="-240" dirty="0">
                <a:latin typeface="Arial"/>
                <a:cs typeface="Arial"/>
              </a:rPr>
              <a:t>e</a:t>
            </a:r>
            <a:r>
              <a:rPr sz="2400" b="1" spc="-110" dirty="0">
                <a:latin typeface="Arial"/>
                <a:cs typeface="Arial"/>
              </a:rPr>
              <a:t> </a:t>
            </a:r>
            <a:r>
              <a:rPr sz="2400" b="1" spc="-260" dirty="0">
                <a:latin typeface="Arial"/>
                <a:cs typeface="Arial"/>
              </a:rPr>
              <a:t>poc</a:t>
            </a:r>
            <a:r>
              <a:rPr sz="2400" b="1" spc="-275" dirty="0">
                <a:latin typeface="Arial"/>
                <a:cs typeface="Arial"/>
              </a:rPr>
              <a:t>h</a:t>
            </a:r>
            <a:r>
              <a:rPr sz="2400" b="1" spc="-185" dirty="0">
                <a:latin typeface="Arial"/>
                <a:cs typeface="Arial"/>
              </a:rPr>
              <a:t>opit,</a:t>
            </a:r>
            <a:r>
              <a:rPr sz="2400" b="1" spc="-114" dirty="0">
                <a:latin typeface="Arial"/>
                <a:cs typeface="Arial"/>
              </a:rPr>
              <a:t> </a:t>
            </a:r>
            <a:r>
              <a:rPr sz="2400" spc="-225" dirty="0">
                <a:latin typeface="Arial"/>
                <a:cs typeface="Arial"/>
              </a:rPr>
              <a:t>c</a:t>
            </a:r>
            <a:r>
              <a:rPr sz="2400" spc="-240" dirty="0">
                <a:latin typeface="Arial"/>
                <a:cs typeface="Arial"/>
              </a:rPr>
              <a:t>o</a:t>
            </a:r>
            <a:r>
              <a:rPr sz="2400" spc="-110" dirty="0">
                <a:latin typeface="Arial"/>
                <a:cs typeface="Arial"/>
              </a:rPr>
              <a:t> </a:t>
            </a:r>
            <a:r>
              <a:rPr sz="2400" spc="-225" dirty="0">
                <a:latin typeface="Arial"/>
                <a:cs typeface="Arial"/>
              </a:rPr>
              <a:t>druh</a:t>
            </a:r>
            <a:r>
              <a:rPr sz="2400" spc="-220" dirty="0">
                <a:latin typeface="Arial"/>
                <a:cs typeface="Arial"/>
              </a:rPr>
              <a:t>ý</a:t>
            </a:r>
            <a:r>
              <a:rPr sz="2400" spc="-110" dirty="0">
                <a:latin typeface="Arial"/>
                <a:cs typeface="Arial"/>
              </a:rPr>
              <a:t> </a:t>
            </a:r>
            <a:r>
              <a:rPr sz="2400" spc="-165" dirty="0">
                <a:latin typeface="Arial"/>
                <a:cs typeface="Arial"/>
              </a:rPr>
              <a:t>čl</a:t>
            </a:r>
            <a:r>
              <a:rPr sz="2400" spc="-254" dirty="0">
                <a:latin typeface="Arial"/>
                <a:cs typeface="Arial"/>
              </a:rPr>
              <a:t>o</a:t>
            </a:r>
            <a:r>
              <a:rPr sz="2400" spc="-190" dirty="0">
                <a:latin typeface="Arial"/>
                <a:cs typeface="Arial"/>
              </a:rPr>
              <a:t>věk  </a:t>
            </a:r>
            <a:r>
              <a:rPr sz="2400" spc="-240" dirty="0">
                <a:latin typeface="Arial"/>
                <a:cs typeface="Arial"/>
              </a:rPr>
              <a:t>poc</a:t>
            </a:r>
            <a:r>
              <a:rPr sz="2400" spc="-110" dirty="0">
                <a:latin typeface="Arial"/>
                <a:cs typeface="Arial"/>
              </a:rPr>
              <a:t>i</a:t>
            </a:r>
            <a:r>
              <a:rPr sz="2400" spc="-170" dirty="0">
                <a:latin typeface="Arial"/>
                <a:cs typeface="Arial"/>
              </a:rPr>
              <a:t>ť</a:t>
            </a:r>
            <a:r>
              <a:rPr sz="2400" spc="-254" dirty="0">
                <a:latin typeface="Arial"/>
                <a:cs typeface="Arial"/>
              </a:rPr>
              <a:t>u</a:t>
            </a:r>
            <a:r>
              <a:rPr sz="2400" spc="-105" dirty="0">
                <a:latin typeface="Arial"/>
                <a:cs typeface="Arial"/>
              </a:rPr>
              <a:t>j</a:t>
            </a:r>
            <a:r>
              <a:rPr sz="2400" spc="-245" dirty="0">
                <a:latin typeface="Arial"/>
                <a:cs typeface="Arial"/>
              </a:rPr>
              <a:t>e</a:t>
            </a:r>
            <a:r>
              <a:rPr sz="2400" spc="-80" dirty="0">
                <a:latin typeface="Arial"/>
                <a:cs typeface="Arial"/>
              </a:rPr>
              <a:t> </a:t>
            </a:r>
            <a:r>
              <a:rPr sz="2400" spc="-250" dirty="0">
                <a:latin typeface="Arial"/>
                <a:cs typeface="Arial"/>
              </a:rPr>
              <a:t>ne</a:t>
            </a:r>
            <a:r>
              <a:rPr sz="2400" spc="-254" dirty="0">
                <a:latin typeface="Arial"/>
                <a:cs typeface="Arial"/>
              </a:rPr>
              <a:t>b</a:t>
            </a:r>
            <a:r>
              <a:rPr sz="2400" spc="-245" dirty="0">
                <a:latin typeface="Arial"/>
                <a:cs typeface="Arial"/>
              </a:rPr>
              <a:t>o</a:t>
            </a:r>
            <a:r>
              <a:rPr sz="2400" spc="-85" dirty="0">
                <a:latin typeface="Arial"/>
                <a:cs typeface="Arial"/>
              </a:rPr>
              <a:t> </a:t>
            </a:r>
            <a:r>
              <a:rPr sz="2400" spc="-215" dirty="0">
                <a:latin typeface="Arial"/>
                <a:cs typeface="Arial"/>
              </a:rPr>
              <a:t>potřebu</a:t>
            </a:r>
            <a:r>
              <a:rPr sz="2400" spc="-110" dirty="0">
                <a:latin typeface="Arial"/>
                <a:cs typeface="Arial"/>
              </a:rPr>
              <a:t>j</a:t>
            </a:r>
            <a:r>
              <a:rPr sz="2400" spc="-185" dirty="0">
                <a:latin typeface="Arial"/>
                <a:cs typeface="Arial"/>
              </a:rPr>
              <a:t>e.</a:t>
            </a:r>
            <a:endParaRPr sz="2400">
              <a:latin typeface="Arial"/>
              <a:cs typeface="Arial"/>
            </a:endParaRPr>
          </a:p>
          <a:p>
            <a:pPr marL="355600" indent="-343535">
              <a:spcBef>
                <a:spcPts val="260"/>
              </a:spcBef>
              <a:buFont typeface="Arial"/>
              <a:buChar char="•"/>
              <a:tabLst>
                <a:tab pos="355600" algn="l"/>
                <a:tab pos="356235" algn="l"/>
              </a:tabLst>
            </a:pPr>
            <a:r>
              <a:rPr sz="2400" b="1" spc="-260" dirty="0">
                <a:latin typeface="Arial"/>
                <a:cs typeface="Arial"/>
              </a:rPr>
              <a:t>Bez</a:t>
            </a:r>
            <a:r>
              <a:rPr sz="2400" b="1" spc="-100" dirty="0">
                <a:latin typeface="Arial"/>
                <a:cs typeface="Arial"/>
              </a:rPr>
              <a:t> </a:t>
            </a:r>
            <a:r>
              <a:rPr sz="2400" b="1" spc="-235" dirty="0">
                <a:latin typeface="Arial"/>
                <a:cs typeface="Arial"/>
              </a:rPr>
              <a:t>naslou</a:t>
            </a:r>
            <a:r>
              <a:rPr sz="2400" b="1" spc="-254" dirty="0">
                <a:latin typeface="Arial"/>
                <a:cs typeface="Arial"/>
              </a:rPr>
              <a:t>c</a:t>
            </a:r>
            <a:r>
              <a:rPr sz="2400" b="1" spc="-225" dirty="0">
                <a:latin typeface="Arial"/>
                <a:cs typeface="Arial"/>
              </a:rPr>
              <a:t>hání</a:t>
            </a:r>
            <a:r>
              <a:rPr sz="2400" b="1" spc="-100" dirty="0">
                <a:latin typeface="Arial"/>
                <a:cs typeface="Arial"/>
              </a:rPr>
              <a:t> </a:t>
            </a:r>
            <a:r>
              <a:rPr sz="2400" b="1" spc="-225" dirty="0">
                <a:latin typeface="Arial"/>
                <a:cs typeface="Arial"/>
              </a:rPr>
              <a:t>není</a:t>
            </a:r>
            <a:r>
              <a:rPr sz="2400" b="1" spc="-120" dirty="0">
                <a:latin typeface="Arial"/>
                <a:cs typeface="Arial"/>
              </a:rPr>
              <a:t> </a:t>
            </a:r>
            <a:r>
              <a:rPr sz="2400" b="1" spc="-275" dirty="0">
                <a:latin typeface="Arial"/>
                <a:cs typeface="Arial"/>
              </a:rPr>
              <a:t>možná</a:t>
            </a:r>
            <a:r>
              <a:rPr sz="2400" b="1" spc="-110" dirty="0">
                <a:latin typeface="Arial"/>
                <a:cs typeface="Arial"/>
              </a:rPr>
              <a:t> </a:t>
            </a:r>
            <a:r>
              <a:rPr sz="2400" b="1" spc="-260" dirty="0">
                <a:latin typeface="Arial"/>
                <a:cs typeface="Arial"/>
              </a:rPr>
              <a:t>usp</a:t>
            </a:r>
            <a:r>
              <a:rPr sz="2400" b="1" spc="-275" dirty="0">
                <a:latin typeface="Arial"/>
                <a:cs typeface="Arial"/>
              </a:rPr>
              <a:t>o</a:t>
            </a:r>
            <a:r>
              <a:rPr sz="2400" b="1" spc="-204" dirty="0">
                <a:latin typeface="Arial"/>
                <a:cs typeface="Arial"/>
              </a:rPr>
              <a:t>kojiv</a:t>
            </a:r>
            <a:r>
              <a:rPr sz="2400" b="1" spc="-245" dirty="0">
                <a:latin typeface="Arial"/>
                <a:cs typeface="Arial"/>
              </a:rPr>
              <a:t>á</a:t>
            </a:r>
            <a:r>
              <a:rPr sz="2400" b="1" spc="-95" dirty="0">
                <a:latin typeface="Arial"/>
                <a:cs typeface="Arial"/>
              </a:rPr>
              <a:t> </a:t>
            </a:r>
            <a:r>
              <a:rPr sz="2400" b="1" spc="-250" dirty="0">
                <a:latin typeface="Arial"/>
                <a:cs typeface="Arial"/>
              </a:rPr>
              <a:t>péče</a:t>
            </a:r>
            <a:r>
              <a:rPr sz="2400" b="1" spc="-105" dirty="0">
                <a:latin typeface="Arial"/>
                <a:cs typeface="Arial"/>
              </a:rPr>
              <a:t> </a:t>
            </a:r>
            <a:r>
              <a:rPr sz="2400" b="1" spc="-245" dirty="0">
                <a:latin typeface="Arial"/>
                <a:cs typeface="Arial"/>
              </a:rPr>
              <a:t>a</a:t>
            </a:r>
            <a:r>
              <a:rPr sz="2400" b="1" spc="-120" dirty="0">
                <a:latin typeface="Arial"/>
                <a:cs typeface="Arial"/>
              </a:rPr>
              <a:t> </a:t>
            </a:r>
            <a:r>
              <a:rPr sz="2400" b="1" spc="-265" dirty="0">
                <a:latin typeface="Arial"/>
                <a:cs typeface="Arial"/>
              </a:rPr>
              <a:t>podp</a:t>
            </a:r>
            <a:r>
              <a:rPr sz="2400" b="1" spc="-275" dirty="0">
                <a:latin typeface="Arial"/>
                <a:cs typeface="Arial"/>
              </a:rPr>
              <a:t>o</a:t>
            </a:r>
            <a:r>
              <a:rPr sz="2400" b="1" spc="-180" dirty="0">
                <a:latin typeface="Arial"/>
                <a:cs typeface="Arial"/>
              </a:rPr>
              <a:t>ra.</a:t>
            </a:r>
            <a:endParaRPr sz="2400">
              <a:latin typeface="Arial"/>
              <a:cs typeface="Arial"/>
            </a:endParaRPr>
          </a:p>
          <a:p>
            <a:pPr marL="355600" marR="5080" indent="-343535">
              <a:lnSpc>
                <a:spcPts val="2590"/>
              </a:lnSpc>
              <a:spcBef>
                <a:spcPts val="620"/>
              </a:spcBef>
              <a:buFont typeface="Arial"/>
              <a:buChar char="•"/>
              <a:tabLst>
                <a:tab pos="425450" algn="l"/>
                <a:tab pos="426084" algn="l"/>
                <a:tab pos="1831339" algn="l"/>
              </a:tabLst>
            </a:pPr>
            <a:r>
              <a:rPr dirty="0"/>
              <a:t>	</a:t>
            </a:r>
            <a:r>
              <a:rPr sz="2400" b="1" spc="-225" dirty="0">
                <a:latin typeface="Arial"/>
                <a:cs typeface="Arial"/>
              </a:rPr>
              <a:t>Pracovníci	</a:t>
            </a:r>
            <a:r>
              <a:rPr sz="2400" b="1" spc="-254" dirty="0">
                <a:latin typeface="Arial"/>
                <a:cs typeface="Arial"/>
              </a:rPr>
              <a:t>musí</a:t>
            </a:r>
            <a:r>
              <a:rPr sz="2400" b="1" spc="-120" dirty="0">
                <a:latin typeface="Arial"/>
                <a:cs typeface="Arial"/>
              </a:rPr>
              <a:t> </a:t>
            </a:r>
            <a:r>
              <a:rPr sz="2400" b="1" spc="-220" dirty="0">
                <a:latin typeface="Arial"/>
                <a:cs typeface="Arial"/>
              </a:rPr>
              <a:t>naslouch</a:t>
            </a:r>
            <a:r>
              <a:rPr sz="2400" spc="-220" dirty="0">
                <a:latin typeface="Arial"/>
                <a:cs typeface="Arial"/>
              </a:rPr>
              <a:t>at,</a:t>
            </a:r>
            <a:r>
              <a:rPr sz="2400" spc="-80" dirty="0">
                <a:latin typeface="Arial"/>
                <a:cs typeface="Arial"/>
              </a:rPr>
              <a:t> </a:t>
            </a:r>
            <a:r>
              <a:rPr sz="2400" b="1" spc="-240" dirty="0">
                <a:latin typeface="Arial"/>
                <a:cs typeface="Arial"/>
              </a:rPr>
              <a:t>než</a:t>
            </a:r>
            <a:r>
              <a:rPr sz="2400" b="1" spc="-105" dirty="0">
                <a:latin typeface="Arial"/>
                <a:cs typeface="Arial"/>
              </a:rPr>
              <a:t> </a:t>
            </a:r>
            <a:r>
              <a:rPr sz="2400" b="1" spc="-254" dirty="0">
                <a:latin typeface="Arial"/>
                <a:cs typeface="Arial"/>
              </a:rPr>
              <a:t>začnou</a:t>
            </a:r>
            <a:r>
              <a:rPr sz="2400" b="1" spc="-105" dirty="0">
                <a:latin typeface="Arial"/>
                <a:cs typeface="Arial"/>
              </a:rPr>
              <a:t> </a:t>
            </a:r>
            <a:r>
              <a:rPr sz="2400" b="1" spc="-220" dirty="0">
                <a:latin typeface="Arial"/>
                <a:cs typeface="Arial"/>
              </a:rPr>
              <a:t>jednat</a:t>
            </a:r>
            <a:r>
              <a:rPr sz="2400" b="1" spc="-114" dirty="0">
                <a:latin typeface="Arial"/>
                <a:cs typeface="Arial"/>
              </a:rPr>
              <a:t> </a:t>
            </a:r>
            <a:r>
              <a:rPr sz="2400" b="1" spc="-260" dirty="0">
                <a:latin typeface="Arial"/>
                <a:cs typeface="Arial"/>
              </a:rPr>
              <a:t>nebo</a:t>
            </a:r>
            <a:r>
              <a:rPr sz="2400" b="1" spc="-105" dirty="0">
                <a:latin typeface="Arial"/>
                <a:cs typeface="Arial"/>
              </a:rPr>
              <a:t> </a:t>
            </a:r>
            <a:r>
              <a:rPr sz="2400" b="1" spc="-204" dirty="0">
                <a:latin typeface="Arial"/>
                <a:cs typeface="Arial"/>
              </a:rPr>
              <a:t>realizovat </a:t>
            </a:r>
            <a:r>
              <a:rPr sz="2400" b="1" spc="-655" dirty="0">
                <a:latin typeface="Arial"/>
                <a:cs typeface="Arial"/>
              </a:rPr>
              <a:t> </a:t>
            </a:r>
            <a:r>
              <a:rPr sz="2400" b="1" spc="-225" dirty="0">
                <a:latin typeface="Arial"/>
                <a:cs typeface="Arial"/>
              </a:rPr>
              <a:t>nějaké</a:t>
            </a:r>
            <a:r>
              <a:rPr sz="2400" b="1" spc="-105" dirty="0">
                <a:latin typeface="Arial"/>
                <a:cs typeface="Arial"/>
              </a:rPr>
              <a:t> </a:t>
            </a:r>
            <a:r>
              <a:rPr sz="2400" b="1" spc="-204" dirty="0">
                <a:latin typeface="Arial"/>
                <a:cs typeface="Arial"/>
              </a:rPr>
              <a:t>opatření.</a:t>
            </a:r>
            <a:endParaRPr sz="2400">
              <a:latin typeface="Arial"/>
              <a:cs typeface="Arial"/>
            </a:endParaRPr>
          </a:p>
          <a:p>
            <a:pPr marL="355600" indent="-343535">
              <a:lnSpc>
                <a:spcPts val="2730"/>
              </a:lnSpc>
              <a:spcBef>
                <a:spcPts val="250"/>
              </a:spcBef>
              <a:buChar char="•"/>
              <a:tabLst>
                <a:tab pos="355600" algn="l"/>
                <a:tab pos="356235" algn="l"/>
              </a:tabLst>
            </a:pPr>
            <a:r>
              <a:rPr sz="2400" spc="-240" dirty="0">
                <a:latin typeface="Arial"/>
                <a:cs typeface="Arial"/>
              </a:rPr>
              <a:t>Musí</a:t>
            </a:r>
            <a:r>
              <a:rPr sz="2400" spc="-110" dirty="0">
                <a:latin typeface="Arial"/>
                <a:cs typeface="Arial"/>
              </a:rPr>
              <a:t> </a:t>
            </a:r>
            <a:r>
              <a:rPr sz="2400" b="1" spc="-229" dirty="0">
                <a:latin typeface="Arial"/>
                <a:cs typeface="Arial"/>
              </a:rPr>
              <a:t>naslouchat</a:t>
            </a:r>
            <a:r>
              <a:rPr sz="2400" b="1" spc="-95" dirty="0">
                <a:latin typeface="Arial"/>
                <a:cs typeface="Arial"/>
              </a:rPr>
              <a:t> </a:t>
            </a:r>
            <a:r>
              <a:rPr sz="2400" b="1" spc="-250" dirty="0">
                <a:latin typeface="Arial"/>
                <a:cs typeface="Arial"/>
              </a:rPr>
              <a:t>všemi</a:t>
            </a:r>
            <a:r>
              <a:rPr sz="2400" b="1" spc="-105" dirty="0">
                <a:latin typeface="Arial"/>
                <a:cs typeface="Arial"/>
              </a:rPr>
              <a:t> </a:t>
            </a:r>
            <a:r>
              <a:rPr sz="2400" b="1" spc="-250" dirty="0">
                <a:latin typeface="Arial"/>
                <a:cs typeface="Arial"/>
              </a:rPr>
              <a:t>smysly</a:t>
            </a:r>
            <a:r>
              <a:rPr sz="2400" b="1" spc="-80" dirty="0">
                <a:latin typeface="Arial"/>
                <a:cs typeface="Arial"/>
              </a:rPr>
              <a:t> </a:t>
            </a:r>
            <a:r>
              <a:rPr sz="2400" spc="-245" dirty="0">
                <a:latin typeface="Arial"/>
                <a:cs typeface="Arial"/>
              </a:rPr>
              <a:t>a</a:t>
            </a:r>
            <a:r>
              <a:rPr sz="2400" spc="-105" dirty="0">
                <a:latin typeface="Arial"/>
                <a:cs typeface="Arial"/>
              </a:rPr>
              <a:t> </a:t>
            </a:r>
            <a:r>
              <a:rPr sz="2400" spc="-229" dirty="0">
                <a:latin typeface="Arial"/>
                <a:cs typeface="Arial"/>
              </a:rPr>
              <a:t>pozorně</a:t>
            </a:r>
            <a:r>
              <a:rPr sz="2400" spc="-95" dirty="0">
                <a:latin typeface="Arial"/>
                <a:cs typeface="Arial"/>
              </a:rPr>
              <a:t> </a:t>
            </a:r>
            <a:r>
              <a:rPr sz="2400" spc="-235" dirty="0">
                <a:latin typeface="Arial"/>
                <a:cs typeface="Arial"/>
              </a:rPr>
              <a:t>se</a:t>
            </a:r>
            <a:r>
              <a:rPr sz="2400" spc="-105" dirty="0">
                <a:latin typeface="Arial"/>
                <a:cs typeface="Arial"/>
              </a:rPr>
              <a:t> </a:t>
            </a:r>
            <a:r>
              <a:rPr sz="2400" spc="-180" dirty="0">
                <a:latin typeface="Arial"/>
                <a:cs typeface="Arial"/>
              </a:rPr>
              <a:t>dívat.</a:t>
            </a:r>
            <a:r>
              <a:rPr sz="2400" spc="-114" dirty="0">
                <a:latin typeface="Arial"/>
                <a:cs typeface="Arial"/>
              </a:rPr>
              <a:t> </a:t>
            </a:r>
            <a:r>
              <a:rPr sz="2400" b="1" spc="-220" dirty="0">
                <a:latin typeface="Arial"/>
                <a:cs typeface="Arial"/>
              </a:rPr>
              <a:t>Vciťovat</a:t>
            </a:r>
            <a:r>
              <a:rPr sz="2400" b="1" spc="-120" dirty="0">
                <a:latin typeface="Arial"/>
                <a:cs typeface="Arial"/>
              </a:rPr>
              <a:t> </a:t>
            </a:r>
            <a:r>
              <a:rPr sz="2400" spc="-235" dirty="0">
                <a:latin typeface="Arial"/>
                <a:cs typeface="Arial"/>
              </a:rPr>
              <a:t>se</a:t>
            </a:r>
            <a:r>
              <a:rPr sz="2400" spc="-110" dirty="0">
                <a:latin typeface="Arial"/>
                <a:cs typeface="Arial"/>
              </a:rPr>
              <a:t> </a:t>
            </a:r>
            <a:r>
              <a:rPr sz="2400" spc="-250" dirty="0">
                <a:latin typeface="Arial"/>
                <a:cs typeface="Arial"/>
              </a:rPr>
              <a:t>do</a:t>
            </a:r>
            <a:endParaRPr sz="2400">
              <a:latin typeface="Arial"/>
              <a:cs typeface="Arial"/>
            </a:endParaRPr>
          </a:p>
          <a:p>
            <a:pPr marL="355600">
              <a:lnSpc>
                <a:spcPts val="2730"/>
              </a:lnSpc>
            </a:pPr>
            <a:r>
              <a:rPr sz="2400" spc="-210" dirty="0">
                <a:latin typeface="Arial"/>
                <a:cs typeface="Arial"/>
              </a:rPr>
              <a:t>světa</a:t>
            </a:r>
            <a:r>
              <a:rPr sz="2400" spc="-100" dirty="0">
                <a:latin typeface="Arial"/>
                <a:cs typeface="Arial"/>
              </a:rPr>
              <a:t> </a:t>
            </a:r>
            <a:r>
              <a:rPr sz="2400" spc="-235" dirty="0">
                <a:latin typeface="Arial"/>
                <a:cs typeface="Arial"/>
              </a:rPr>
              <a:t>druhého</a:t>
            </a:r>
            <a:r>
              <a:rPr sz="2400" spc="-90" dirty="0">
                <a:latin typeface="Arial"/>
                <a:cs typeface="Arial"/>
              </a:rPr>
              <a:t> </a:t>
            </a:r>
            <a:r>
              <a:rPr sz="2400" spc="-204" dirty="0">
                <a:latin typeface="Arial"/>
                <a:cs typeface="Arial"/>
              </a:rPr>
              <a:t>člověka,</a:t>
            </a:r>
            <a:r>
              <a:rPr sz="2400" spc="-80" dirty="0">
                <a:latin typeface="Arial"/>
                <a:cs typeface="Arial"/>
              </a:rPr>
              <a:t> </a:t>
            </a:r>
            <a:r>
              <a:rPr sz="2400" spc="-215" dirty="0">
                <a:latin typeface="Arial"/>
                <a:cs typeface="Arial"/>
              </a:rPr>
              <a:t>všímat</a:t>
            </a:r>
            <a:r>
              <a:rPr sz="2400" spc="-110" dirty="0">
                <a:latin typeface="Arial"/>
                <a:cs typeface="Arial"/>
              </a:rPr>
              <a:t> </a:t>
            </a:r>
            <a:r>
              <a:rPr sz="2400" spc="-160" dirty="0">
                <a:latin typeface="Arial"/>
                <a:cs typeface="Arial"/>
              </a:rPr>
              <a:t>si</a:t>
            </a:r>
            <a:r>
              <a:rPr sz="2400" spc="-120" dirty="0">
                <a:latin typeface="Arial"/>
                <a:cs typeface="Arial"/>
              </a:rPr>
              <a:t> </a:t>
            </a:r>
            <a:r>
              <a:rPr sz="2400" spc="-200" dirty="0">
                <a:latin typeface="Arial"/>
                <a:cs typeface="Arial"/>
              </a:rPr>
              <a:t>toho,</a:t>
            </a:r>
            <a:r>
              <a:rPr sz="2400" spc="-90" dirty="0">
                <a:latin typeface="Arial"/>
                <a:cs typeface="Arial"/>
              </a:rPr>
              <a:t> </a:t>
            </a:r>
            <a:r>
              <a:rPr sz="2400" spc="-229" dirty="0">
                <a:latin typeface="Arial"/>
                <a:cs typeface="Arial"/>
              </a:rPr>
              <a:t>co</a:t>
            </a:r>
            <a:r>
              <a:rPr sz="2400" spc="-114" dirty="0">
                <a:latin typeface="Arial"/>
                <a:cs typeface="Arial"/>
              </a:rPr>
              <a:t> </a:t>
            </a:r>
            <a:r>
              <a:rPr sz="2400" spc="-200" dirty="0">
                <a:latin typeface="Arial"/>
                <a:cs typeface="Arial"/>
              </a:rPr>
              <a:t>prožívá.</a:t>
            </a:r>
            <a:endParaRPr sz="2400">
              <a:latin typeface="Arial"/>
              <a:cs typeface="Arial"/>
            </a:endParaRPr>
          </a:p>
        </p:txBody>
      </p:sp>
      <p:sp>
        <p:nvSpPr>
          <p:cNvPr id="3" name="object 3"/>
          <p:cNvSpPr txBox="1">
            <a:spLocks noGrp="1"/>
          </p:cNvSpPr>
          <p:nvPr>
            <p:ph type="title"/>
          </p:nvPr>
        </p:nvSpPr>
        <p:spPr>
          <a:xfrm>
            <a:off x="2212949" y="564008"/>
            <a:ext cx="7766684" cy="513715"/>
          </a:xfrm>
          <a:prstGeom prst="rect">
            <a:avLst/>
          </a:prstGeom>
        </p:spPr>
        <p:txBody>
          <a:bodyPr vert="horz" wrap="square" lIns="0" tIns="13335" rIns="0" bIns="0" rtlCol="0" anchor="ctr">
            <a:spAutoFit/>
          </a:bodyPr>
          <a:lstStyle/>
          <a:p>
            <a:pPr marL="12700">
              <a:lnSpc>
                <a:spcPct val="100000"/>
              </a:lnSpc>
              <a:spcBef>
                <a:spcPts val="105"/>
              </a:spcBef>
            </a:pPr>
            <a:r>
              <a:rPr sz="3200" dirty="0">
                <a:solidFill>
                  <a:srgbClr val="006FC0"/>
                </a:solidFill>
                <a:latin typeface="Calibri"/>
                <a:cs typeface="Calibri"/>
              </a:rPr>
              <a:t>Naslouchat</a:t>
            </a:r>
            <a:r>
              <a:rPr sz="3200" spc="-25" dirty="0">
                <a:solidFill>
                  <a:srgbClr val="006FC0"/>
                </a:solidFill>
                <a:latin typeface="Calibri"/>
                <a:cs typeface="Calibri"/>
              </a:rPr>
              <a:t> </a:t>
            </a:r>
            <a:r>
              <a:rPr sz="3200" dirty="0">
                <a:solidFill>
                  <a:srgbClr val="006FC0"/>
                </a:solidFill>
                <a:latin typeface="Calibri"/>
                <a:cs typeface="Calibri"/>
              </a:rPr>
              <a:t>–</a:t>
            </a:r>
            <a:r>
              <a:rPr sz="3200" spc="-15" dirty="0">
                <a:solidFill>
                  <a:srgbClr val="006FC0"/>
                </a:solidFill>
                <a:latin typeface="Calibri"/>
                <a:cs typeface="Calibri"/>
              </a:rPr>
              <a:t> </a:t>
            </a:r>
            <a:r>
              <a:rPr sz="3200" spc="-5" dirty="0">
                <a:solidFill>
                  <a:srgbClr val="006FC0"/>
                </a:solidFill>
                <a:latin typeface="Calibri"/>
                <a:cs typeface="Calibri"/>
              </a:rPr>
              <a:t>dle</a:t>
            </a:r>
            <a:r>
              <a:rPr sz="3200" spc="-10" dirty="0">
                <a:solidFill>
                  <a:srgbClr val="006FC0"/>
                </a:solidFill>
                <a:latin typeface="Calibri"/>
                <a:cs typeface="Calibri"/>
              </a:rPr>
              <a:t> </a:t>
            </a:r>
            <a:r>
              <a:rPr sz="3200" spc="-5" dirty="0">
                <a:solidFill>
                  <a:srgbClr val="006FC0"/>
                </a:solidFill>
                <a:latin typeface="Calibri"/>
                <a:cs typeface="Calibri"/>
              </a:rPr>
              <a:t>technik aktivního</a:t>
            </a:r>
            <a:r>
              <a:rPr sz="3200" spc="5" dirty="0">
                <a:solidFill>
                  <a:srgbClr val="006FC0"/>
                </a:solidFill>
                <a:latin typeface="Calibri"/>
                <a:cs typeface="Calibri"/>
              </a:rPr>
              <a:t> </a:t>
            </a:r>
            <a:r>
              <a:rPr sz="3200" spc="-5" dirty="0">
                <a:solidFill>
                  <a:srgbClr val="006FC0"/>
                </a:solidFill>
                <a:latin typeface="Calibri"/>
                <a:cs typeface="Calibri"/>
              </a:rPr>
              <a:t>naslouchání</a:t>
            </a:r>
            <a:endParaRPr sz="3200">
              <a:latin typeface="Calibri"/>
              <a:cs typeface="Calibri"/>
            </a:endParaRPr>
          </a:p>
        </p:txBody>
      </p:sp>
    </p:spTree>
    <p:extLst>
      <p:ext uri="{BB962C8B-B14F-4D97-AF65-F5344CB8AC3E}">
        <p14:creationId xmlns:p14="http://schemas.microsoft.com/office/powerpoint/2010/main" val="1067727092"/>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03831" y="0"/>
            <a:ext cx="8743188" cy="6857996"/>
          </a:xfrm>
          <a:prstGeom prst="rect">
            <a:avLst/>
          </a:prstGeom>
        </p:spPr>
      </p:pic>
    </p:spTree>
    <p:extLst>
      <p:ext uri="{BB962C8B-B14F-4D97-AF65-F5344CB8AC3E}">
        <p14:creationId xmlns:p14="http://schemas.microsoft.com/office/powerpoint/2010/main" val="1281589873"/>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03399" y="228092"/>
            <a:ext cx="6980555" cy="2463800"/>
          </a:xfrm>
          <a:prstGeom prst="rect">
            <a:avLst/>
          </a:prstGeom>
        </p:spPr>
        <p:txBody>
          <a:bodyPr vert="horz" wrap="square" lIns="0" tIns="12065" rIns="0" bIns="0" rtlCol="0">
            <a:spAutoFit/>
          </a:bodyPr>
          <a:lstStyle/>
          <a:p>
            <a:pPr marL="1905" algn="ctr">
              <a:spcBef>
                <a:spcPts val="95"/>
              </a:spcBef>
            </a:pPr>
            <a:r>
              <a:rPr sz="4000" spc="-50" dirty="0">
                <a:latin typeface="Calibri"/>
                <a:cs typeface="Calibri"/>
              </a:rPr>
              <a:t>Techniky</a:t>
            </a:r>
            <a:r>
              <a:rPr sz="4000" spc="-5" dirty="0">
                <a:latin typeface="Calibri"/>
                <a:cs typeface="Calibri"/>
              </a:rPr>
              <a:t> </a:t>
            </a:r>
            <a:r>
              <a:rPr sz="4000" spc="-10" dirty="0">
                <a:latin typeface="Calibri"/>
                <a:cs typeface="Calibri"/>
              </a:rPr>
              <a:t>aktivního</a:t>
            </a:r>
            <a:r>
              <a:rPr sz="4000" dirty="0">
                <a:latin typeface="Calibri"/>
                <a:cs typeface="Calibri"/>
              </a:rPr>
              <a:t> </a:t>
            </a:r>
            <a:r>
              <a:rPr sz="4000" spc="-10" dirty="0">
                <a:latin typeface="Calibri"/>
                <a:cs typeface="Calibri"/>
              </a:rPr>
              <a:t>naslouchání</a:t>
            </a:r>
            <a:endParaRPr sz="4000">
              <a:latin typeface="Calibri"/>
              <a:cs typeface="Calibri"/>
            </a:endParaRPr>
          </a:p>
          <a:p>
            <a:pPr marL="12065" marR="5080" indent="2540" algn="ctr"/>
            <a:r>
              <a:rPr sz="4000" spc="-5" dirty="0">
                <a:latin typeface="Calibri"/>
                <a:cs typeface="Calibri"/>
              </a:rPr>
              <a:t>+ </a:t>
            </a:r>
            <a:r>
              <a:rPr sz="4000" spc="-15" dirty="0">
                <a:latin typeface="Calibri"/>
                <a:cs typeface="Calibri"/>
              </a:rPr>
              <a:t>zásady </a:t>
            </a:r>
            <a:r>
              <a:rPr sz="4000" spc="-10" dirty="0">
                <a:latin typeface="Calibri"/>
                <a:cs typeface="Calibri"/>
              </a:rPr>
              <a:t>nenásilné </a:t>
            </a:r>
            <a:r>
              <a:rPr sz="4000" spc="-5" dirty="0">
                <a:latin typeface="Calibri"/>
                <a:cs typeface="Calibri"/>
              </a:rPr>
              <a:t>a asertivní </a:t>
            </a:r>
            <a:r>
              <a:rPr sz="4000" dirty="0">
                <a:latin typeface="Calibri"/>
                <a:cs typeface="Calibri"/>
              </a:rPr>
              <a:t> </a:t>
            </a:r>
            <a:r>
              <a:rPr sz="4000" spc="-30" dirty="0">
                <a:latin typeface="Calibri"/>
                <a:cs typeface="Calibri"/>
              </a:rPr>
              <a:t>komunikace</a:t>
            </a:r>
            <a:r>
              <a:rPr sz="4000" spc="-10" dirty="0">
                <a:latin typeface="Calibri"/>
                <a:cs typeface="Calibri"/>
              </a:rPr>
              <a:t> uplatníme</a:t>
            </a:r>
            <a:r>
              <a:rPr sz="4000" spc="-15" dirty="0">
                <a:latin typeface="Calibri"/>
                <a:cs typeface="Calibri"/>
              </a:rPr>
              <a:t> </a:t>
            </a:r>
            <a:r>
              <a:rPr sz="4000" spc="-5" dirty="0">
                <a:latin typeface="Calibri"/>
                <a:cs typeface="Calibri"/>
              </a:rPr>
              <a:t>i</a:t>
            </a:r>
            <a:r>
              <a:rPr sz="4000" dirty="0">
                <a:latin typeface="Calibri"/>
                <a:cs typeface="Calibri"/>
              </a:rPr>
              <a:t> </a:t>
            </a:r>
            <a:r>
              <a:rPr sz="4000" spc="-5" dirty="0">
                <a:latin typeface="Calibri"/>
                <a:cs typeface="Calibri"/>
              </a:rPr>
              <a:t>v</a:t>
            </a:r>
            <a:r>
              <a:rPr sz="4000" spc="-25" dirty="0">
                <a:latin typeface="Calibri"/>
                <a:cs typeface="Calibri"/>
              </a:rPr>
              <a:t> </a:t>
            </a:r>
            <a:r>
              <a:rPr sz="4000" spc="-10" dirty="0">
                <a:latin typeface="Calibri"/>
                <a:cs typeface="Calibri"/>
              </a:rPr>
              <a:t>případě </a:t>
            </a:r>
            <a:r>
              <a:rPr sz="4000" spc="-890" dirty="0">
                <a:latin typeface="Calibri"/>
                <a:cs typeface="Calibri"/>
              </a:rPr>
              <a:t> </a:t>
            </a:r>
            <a:r>
              <a:rPr sz="4000" spc="-20" dirty="0">
                <a:latin typeface="Calibri"/>
                <a:cs typeface="Calibri"/>
              </a:rPr>
              <a:t>práce</a:t>
            </a:r>
            <a:r>
              <a:rPr sz="4000" spc="-25" dirty="0">
                <a:latin typeface="Calibri"/>
                <a:cs typeface="Calibri"/>
              </a:rPr>
              <a:t> </a:t>
            </a:r>
            <a:r>
              <a:rPr sz="4000" spc="-5" dirty="0">
                <a:latin typeface="Calibri"/>
                <a:cs typeface="Calibri"/>
              </a:rPr>
              <a:t>s</a:t>
            </a:r>
            <a:r>
              <a:rPr sz="4000" spc="-30" dirty="0">
                <a:latin typeface="Calibri"/>
                <a:cs typeface="Calibri"/>
              </a:rPr>
              <a:t> </a:t>
            </a:r>
            <a:r>
              <a:rPr sz="4000" spc="-5" dirty="0">
                <a:latin typeface="Calibri"/>
                <a:cs typeface="Calibri"/>
              </a:rPr>
              <a:t>manipulativním</a:t>
            </a:r>
            <a:r>
              <a:rPr sz="4000" spc="-15" dirty="0">
                <a:latin typeface="Calibri"/>
                <a:cs typeface="Calibri"/>
              </a:rPr>
              <a:t> klientem</a:t>
            </a:r>
            <a:endParaRPr sz="4000">
              <a:latin typeface="Calibri"/>
              <a:cs typeface="Calibri"/>
            </a:endParaRPr>
          </a:p>
        </p:txBody>
      </p:sp>
    </p:spTree>
    <p:extLst>
      <p:ext uri="{BB962C8B-B14F-4D97-AF65-F5344CB8AC3E}">
        <p14:creationId xmlns:p14="http://schemas.microsoft.com/office/powerpoint/2010/main" val="3437108919"/>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54200" y="10482"/>
            <a:ext cx="8196580" cy="6680834"/>
          </a:xfrm>
          <a:prstGeom prst="rect">
            <a:avLst/>
          </a:prstGeom>
        </p:spPr>
        <p:txBody>
          <a:bodyPr vert="horz" wrap="square" lIns="0" tIns="77470" rIns="0" bIns="0" rtlCol="0">
            <a:spAutoFit/>
          </a:bodyPr>
          <a:lstStyle/>
          <a:p>
            <a:pPr marL="3361690">
              <a:spcBef>
                <a:spcPts val="610"/>
              </a:spcBef>
            </a:pPr>
            <a:r>
              <a:rPr sz="2900" dirty="0">
                <a:solidFill>
                  <a:srgbClr val="006FC0"/>
                </a:solidFill>
                <a:latin typeface="Calibri"/>
                <a:cs typeface="Calibri"/>
              </a:rPr>
              <a:t>Manipulace</a:t>
            </a:r>
            <a:endParaRPr sz="2900">
              <a:latin typeface="Calibri"/>
              <a:cs typeface="Calibri"/>
            </a:endParaRPr>
          </a:p>
          <a:p>
            <a:pPr marL="355600" marR="5080" indent="-343535">
              <a:lnSpc>
                <a:spcPct val="90000"/>
              </a:lnSpc>
              <a:spcBef>
                <a:spcPts val="885"/>
              </a:spcBef>
              <a:buFont typeface="Arial"/>
              <a:buChar char="•"/>
              <a:tabLst>
                <a:tab pos="355600" algn="l"/>
                <a:tab pos="356235" algn="l"/>
              </a:tabLst>
            </a:pPr>
            <a:r>
              <a:rPr sz="3000" spc="-10" dirty="0">
                <a:latin typeface="Calibri"/>
                <a:cs typeface="Calibri"/>
              </a:rPr>
              <a:t>Za </a:t>
            </a:r>
            <a:r>
              <a:rPr sz="3000" spc="-5" dirty="0">
                <a:latin typeface="Calibri"/>
                <a:cs typeface="Calibri"/>
              </a:rPr>
              <a:t>manipulaci </a:t>
            </a:r>
            <a:r>
              <a:rPr sz="3000" spc="-10" dirty="0">
                <a:latin typeface="Calibri"/>
                <a:cs typeface="Calibri"/>
              </a:rPr>
              <a:t>označujeme </a:t>
            </a:r>
            <a:r>
              <a:rPr sz="3000" b="1" spc="-20" dirty="0">
                <a:latin typeface="Calibri"/>
                <a:cs typeface="Calibri"/>
              </a:rPr>
              <a:t>takový </a:t>
            </a:r>
            <a:r>
              <a:rPr sz="3000" b="1" spc="-10" dirty="0">
                <a:latin typeface="Calibri"/>
                <a:cs typeface="Calibri"/>
              </a:rPr>
              <a:t>způsob </a:t>
            </a:r>
            <a:r>
              <a:rPr sz="3000" b="1" spc="-5" dirty="0">
                <a:latin typeface="Calibri"/>
                <a:cs typeface="Calibri"/>
              </a:rPr>
              <a:t> </a:t>
            </a:r>
            <a:r>
              <a:rPr sz="3000" b="1" spc="-15" dirty="0">
                <a:latin typeface="Calibri"/>
                <a:cs typeface="Calibri"/>
              </a:rPr>
              <a:t>komunikace,</a:t>
            </a:r>
            <a:r>
              <a:rPr sz="3000" b="1" spc="-5" dirty="0">
                <a:latin typeface="Calibri"/>
                <a:cs typeface="Calibri"/>
              </a:rPr>
              <a:t> </a:t>
            </a:r>
            <a:r>
              <a:rPr sz="3000" b="1" spc="-10" dirty="0">
                <a:latin typeface="Calibri"/>
                <a:cs typeface="Calibri"/>
              </a:rPr>
              <a:t>kterým</a:t>
            </a:r>
            <a:r>
              <a:rPr sz="3000" b="1" spc="-15" dirty="0">
                <a:latin typeface="Calibri"/>
                <a:cs typeface="Calibri"/>
              </a:rPr>
              <a:t> </a:t>
            </a:r>
            <a:r>
              <a:rPr sz="3000" b="1" dirty="0">
                <a:latin typeface="Calibri"/>
                <a:cs typeface="Calibri"/>
              </a:rPr>
              <a:t>se</a:t>
            </a:r>
            <a:r>
              <a:rPr sz="3000" b="1" spc="-10" dirty="0">
                <a:latin typeface="Calibri"/>
                <a:cs typeface="Calibri"/>
              </a:rPr>
              <a:t> manipulátor</a:t>
            </a:r>
            <a:r>
              <a:rPr sz="3000" b="1" spc="-5" dirty="0">
                <a:latin typeface="Calibri"/>
                <a:cs typeface="Calibri"/>
              </a:rPr>
              <a:t> snaží</a:t>
            </a:r>
            <a:r>
              <a:rPr sz="3000" b="1" dirty="0">
                <a:latin typeface="Calibri"/>
                <a:cs typeface="Calibri"/>
              </a:rPr>
              <a:t> </a:t>
            </a:r>
            <a:r>
              <a:rPr sz="3000" b="1" spc="-15" dirty="0">
                <a:latin typeface="Calibri"/>
                <a:cs typeface="Calibri"/>
              </a:rPr>
              <a:t>ovládat </a:t>
            </a:r>
            <a:r>
              <a:rPr sz="3000" b="1" spc="-665" dirty="0">
                <a:latin typeface="Calibri"/>
                <a:cs typeface="Calibri"/>
              </a:rPr>
              <a:t> </a:t>
            </a:r>
            <a:r>
              <a:rPr sz="3000" b="1" spc="-5" dirty="0">
                <a:latin typeface="Calibri"/>
                <a:cs typeface="Calibri"/>
              </a:rPr>
              <a:t>druhou</a:t>
            </a:r>
            <a:r>
              <a:rPr sz="3000" b="1" spc="10" dirty="0">
                <a:latin typeface="Calibri"/>
                <a:cs typeface="Calibri"/>
              </a:rPr>
              <a:t> </a:t>
            </a:r>
            <a:r>
              <a:rPr sz="3000" b="1" spc="-5" dirty="0">
                <a:latin typeface="Calibri"/>
                <a:cs typeface="Calibri"/>
              </a:rPr>
              <a:t>osobu,</a:t>
            </a:r>
            <a:r>
              <a:rPr sz="3000" b="1" spc="5" dirty="0">
                <a:latin typeface="Calibri"/>
                <a:cs typeface="Calibri"/>
              </a:rPr>
              <a:t> </a:t>
            </a:r>
            <a:r>
              <a:rPr sz="3000" b="1" spc="-25" dirty="0">
                <a:latin typeface="Calibri"/>
                <a:cs typeface="Calibri"/>
              </a:rPr>
              <a:t>za</a:t>
            </a:r>
            <a:r>
              <a:rPr sz="3000" b="1" spc="-15" dirty="0">
                <a:latin typeface="Calibri"/>
                <a:cs typeface="Calibri"/>
              </a:rPr>
              <a:t> </a:t>
            </a:r>
            <a:r>
              <a:rPr sz="3000" b="1" spc="-10" dirty="0">
                <a:latin typeface="Calibri"/>
                <a:cs typeface="Calibri"/>
              </a:rPr>
              <a:t>pomoci</a:t>
            </a:r>
            <a:r>
              <a:rPr sz="3000" b="1" spc="-5" dirty="0">
                <a:latin typeface="Calibri"/>
                <a:cs typeface="Calibri"/>
              </a:rPr>
              <a:t> skrytých </a:t>
            </a:r>
            <a:r>
              <a:rPr sz="3000" b="1" dirty="0">
                <a:latin typeface="Calibri"/>
                <a:cs typeface="Calibri"/>
              </a:rPr>
              <a:t>a</a:t>
            </a:r>
            <a:r>
              <a:rPr sz="3000" b="1" spc="-5" dirty="0">
                <a:latin typeface="Calibri"/>
                <a:cs typeface="Calibri"/>
              </a:rPr>
              <a:t> </a:t>
            </a:r>
            <a:r>
              <a:rPr sz="3000" b="1" spc="-20" dirty="0">
                <a:latin typeface="Calibri"/>
                <a:cs typeface="Calibri"/>
              </a:rPr>
              <a:t>nepřímých </a:t>
            </a:r>
            <a:r>
              <a:rPr sz="3000" b="1" spc="-15" dirty="0">
                <a:latin typeface="Calibri"/>
                <a:cs typeface="Calibri"/>
              </a:rPr>
              <a:t> </a:t>
            </a:r>
            <a:r>
              <a:rPr sz="3000" b="1" spc="-10" dirty="0">
                <a:latin typeface="Calibri"/>
                <a:cs typeface="Calibri"/>
              </a:rPr>
              <a:t>manévrů,</a:t>
            </a:r>
            <a:r>
              <a:rPr sz="3000" b="1" dirty="0">
                <a:latin typeface="Calibri"/>
                <a:cs typeface="Calibri"/>
              </a:rPr>
              <a:t> </a:t>
            </a:r>
            <a:r>
              <a:rPr sz="3000" b="1" spc="-10" dirty="0">
                <a:latin typeface="Calibri"/>
                <a:cs typeface="Calibri"/>
              </a:rPr>
              <a:t>tak</a:t>
            </a:r>
            <a:r>
              <a:rPr sz="3000" b="1" spc="-25" dirty="0">
                <a:latin typeface="Calibri"/>
                <a:cs typeface="Calibri"/>
              </a:rPr>
              <a:t> </a:t>
            </a:r>
            <a:r>
              <a:rPr sz="3000" b="1" spc="-10" dirty="0">
                <a:latin typeface="Calibri"/>
                <a:cs typeface="Calibri"/>
              </a:rPr>
              <a:t>aby</a:t>
            </a:r>
            <a:r>
              <a:rPr sz="3000" b="1" spc="5" dirty="0">
                <a:latin typeface="Calibri"/>
                <a:cs typeface="Calibri"/>
              </a:rPr>
              <a:t> </a:t>
            </a:r>
            <a:r>
              <a:rPr sz="3000" b="1" spc="-15" dirty="0">
                <a:latin typeface="Calibri"/>
                <a:cs typeface="Calibri"/>
              </a:rPr>
              <a:t>manipulovaná</a:t>
            </a:r>
            <a:r>
              <a:rPr sz="3000" b="1" spc="30" dirty="0">
                <a:latin typeface="Calibri"/>
                <a:cs typeface="Calibri"/>
              </a:rPr>
              <a:t> </a:t>
            </a:r>
            <a:r>
              <a:rPr sz="3000" b="1" spc="-5" dirty="0">
                <a:latin typeface="Calibri"/>
                <a:cs typeface="Calibri"/>
              </a:rPr>
              <a:t>osoba</a:t>
            </a:r>
            <a:r>
              <a:rPr sz="3000" b="1" dirty="0">
                <a:latin typeface="Calibri"/>
                <a:cs typeface="Calibri"/>
              </a:rPr>
              <a:t> </a:t>
            </a:r>
            <a:r>
              <a:rPr sz="3000" b="1" spc="-5" dirty="0">
                <a:latin typeface="Calibri"/>
                <a:cs typeface="Calibri"/>
              </a:rPr>
              <a:t>dělala,</a:t>
            </a:r>
            <a:r>
              <a:rPr sz="3000" b="1" spc="10" dirty="0">
                <a:latin typeface="Calibri"/>
                <a:cs typeface="Calibri"/>
              </a:rPr>
              <a:t> </a:t>
            </a:r>
            <a:r>
              <a:rPr sz="3000" b="1" spc="-10" dirty="0">
                <a:latin typeface="Calibri"/>
                <a:cs typeface="Calibri"/>
              </a:rPr>
              <a:t>to </a:t>
            </a:r>
            <a:r>
              <a:rPr sz="3000" b="1" spc="-5" dirty="0">
                <a:latin typeface="Calibri"/>
                <a:cs typeface="Calibri"/>
              </a:rPr>
              <a:t> co</a:t>
            </a:r>
            <a:r>
              <a:rPr sz="3000" b="1" spc="-25" dirty="0">
                <a:latin typeface="Calibri"/>
                <a:cs typeface="Calibri"/>
              </a:rPr>
              <a:t> </a:t>
            </a:r>
            <a:r>
              <a:rPr sz="3000" b="1" spc="-10" dirty="0">
                <a:latin typeface="Calibri"/>
                <a:cs typeface="Calibri"/>
              </a:rPr>
              <a:t>manipulátor </a:t>
            </a:r>
            <a:r>
              <a:rPr sz="3000" b="1" spc="-5" dirty="0">
                <a:latin typeface="Calibri"/>
                <a:cs typeface="Calibri"/>
              </a:rPr>
              <a:t>chce.</a:t>
            </a:r>
            <a:endParaRPr sz="3000">
              <a:latin typeface="Calibri"/>
              <a:cs typeface="Calibri"/>
            </a:endParaRPr>
          </a:p>
          <a:p>
            <a:pPr>
              <a:spcBef>
                <a:spcPts val="50"/>
              </a:spcBef>
              <a:buFont typeface="Arial"/>
              <a:buChar char="•"/>
            </a:pPr>
            <a:endParaRPr sz="3500">
              <a:latin typeface="Calibri"/>
              <a:cs typeface="Calibri"/>
            </a:endParaRPr>
          </a:p>
          <a:p>
            <a:pPr marL="355600" indent="-343535">
              <a:lnSpc>
                <a:spcPts val="3420"/>
              </a:lnSpc>
              <a:buFont typeface="Arial"/>
              <a:buChar char="•"/>
              <a:tabLst>
                <a:tab pos="355600" algn="l"/>
                <a:tab pos="356235" algn="l"/>
              </a:tabLst>
            </a:pPr>
            <a:r>
              <a:rPr sz="3000" spc="-5" dirty="0">
                <a:solidFill>
                  <a:srgbClr val="006FC0"/>
                </a:solidFill>
                <a:latin typeface="Calibri"/>
                <a:cs typeface="Calibri"/>
              </a:rPr>
              <a:t>Manipulace</a:t>
            </a:r>
            <a:r>
              <a:rPr sz="3000" spc="-15" dirty="0">
                <a:solidFill>
                  <a:srgbClr val="006FC0"/>
                </a:solidFill>
                <a:latin typeface="Calibri"/>
                <a:cs typeface="Calibri"/>
              </a:rPr>
              <a:t> </a:t>
            </a:r>
            <a:r>
              <a:rPr sz="3000" spc="-20" dirty="0">
                <a:solidFill>
                  <a:srgbClr val="006FC0"/>
                </a:solidFill>
                <a:latin typeface="Calibri"/>
                <a:cs typeface="Calibri"/>
              </a:rPr>
              <a:t>může</a:t>
            </a:r>
            <a:r>
              <a:rPr sz="3000" spc="-5" dirty="0">
                <a:solidFill>
                  <a:srgbClr val="006FC0"/>
                </a:solidFill>
                <a:latin typeface="Calibri"/>
                <a:cs typeface="Calibri"/>
              </a:rPr>
              <a:t> </a:t>
            </a:r>
            <a:r>
              <a:rPr sz="3000" spc="-10" dirty="0">
                <a:solidFill>
                  <a:srgbClr val="006FC0"/>
                </a:solidFill>
                <a:latin typeface="Calibri"/>
                <a:cs typeface="Calibri"/>
              </a:rPr>
              <a:t>vzniknout</a:t>
            </a:r>
            <a:r>
              <a:rPr sz="3000" spc="-25" dirty="0">
                <a:solidFill>
                  <a:srgbClr val="006FC0"/>
                </a:solidFill>
                <a:latin typeface="Calibri"/>
                <a:cs typeface="Calibri"/>
              </a:rPr>
              <a:t> </a:t>
            </a:r>
            <a:r>
              <a:rPr sz="3000" spc="-30" dirty="0">
                <a:solidFill>
                  <a:srgbClr val="006FC0"/>
                </a:solidFill>
                <a:latin typeface="Calibri"/>
                <a:cs typeface="Calibri"/>
              </a:rPr>
              <a:t>vždy</a:t>
            </a:r>
            <a:r>
              <a:rPr sz="3000" spc="-10" dirty="0">
                <a:solidFill>
                  <a:srgbClr val="006FC0"/>
                </a:solidFill>
                <a:latin typeface="Calibri"/>
                <a:cs typeface="Calibri"/>
              </a:rPr>
              <a:t> </a:t>
            </a:r>
            <a:r>
              <a:rPr sz="3000" dirty="0">
                <a:solidFill>
                  <a:srgbClr val="006FC0"/>
                </a:solidFill>
                <a:latin typeface="Calibri"/>
                <a:cs typeface="Calibri"/>
              </a:rPr>
              <a:t>a</a:t>
            </a:r>
            <a:r>
              <a:rPr sz="3000" spc="-10" dirty="0">
                <a:solidFill>
                  <a:srgbClr val="006FC0"/>
                </a:solidFill>
                <a:latin typeface="Calibri"/>
                <a:cs typeface="Calibri"/>
              </a:rPr>
              <a:t> </a:t>
            </a:r>
            <a:r>
              <a:rPr sz="3000" spc="-5" dirty="0">
                <a:solidFill>
                  <a:srgbClr val="006FC0"/>
                </a:solidFill>
                <a:latin typeface="Calibri"/>
                <a:cs typeface="Calibri"/>
              </a:rPr>
              <a:t>všude</a:t>
            </a:r>
            <a:r>
              <a:rPr sz="3000" spc="-15" dirty="0">
                <a:solidFill>
                  <a:srgbClr val="006FC0"/>
                </a:solidFill>
                <a:latin typeface="Calibri"/>
                <a:cs typeface="Calibri"/>
              </a:rPr>
              <a:t> </a:t>
            </a:r>
            <a:r>
              <a:rPr sz="3000" spc="-10" dirty="0">
                <a:solidFill>
                  <a:srgbClr val="006FC0"/>
                </a:solidFill>
                <a:latin typeface="Calibri"/>
                <a:cs typeface="Calibri"/>
              </a:rPr>
              <a:t>tam, </a:t>
            </a:r>
            <a:r>
              <a:rPr sz="3000" spc="-35" dirty="0">
                <a:solidFill>
                  <a:srgbClr val="006FC0"/>
                </a:solidFill>
                <a:latin typeface="Calibri"/>
                <a:cs typeface="Calibri"/>
              </a:rPr>
              <a:t>kde</a:t>
            </a:r>
            <a:endParaRPr sz="3000">
              <a:latin typeface="Calibri"/>
              <a:cs typeface="Calibri"/>
            </a:endParaRPr>
          </a:p>
          <a:p>
            <a:pPr marL="355600" marR="739775">
              <a:lnSpc>
                <a:spcPts val="3240"/>
              </a:lnSpc>
              <a:spcBef>
                <a:spcPts val="225"/>
              </a:spcBef>
            </a:pPr>
            <a:r>
              <a:rPr sz="3000" spc="-5" dirty="0">
                <a:solidFill>
                  <a:srgbClr val="006FC0"/>
                </a:solidFill>
                <a:latin typeface="Calibri"/>
                <a:cs typeface="Calibri"/>
              </a:rPr>
              <a:t>je</a:t>
            </a:r>
            <a:r>
              <a:rPr sz="3000" spc="-15" dirty="0">
                <a:solidFill>
                  <a:srgbClr val="006FC0"/>
                </a:solidFill>
                <a:latin typeface="Calibri"/>
                <a:cs typeface="Calibri"/>
              </a:rPr>
              <a:t> </a:t>
            </a:r>
            <a:r>
              <a:rPr sz="3000" spc="-10" dirty="0">
                <a:solidFill>
                  <a:srgbClr val="006FC0"/>
                </a:solidFill>
                <a:latin typeface="Calibri"/>
                <a:cs typeface="Calibri"/>
              </a:rPr>
              <a:t>manipulátor</a:t>
            </a:r>
            <a:r>
              <a:rPr sz="3000" dirty="0">
                <a:solidFill>
                  <a:srgbClr val="006FC0"/>
                </a:solidFill>
                <a:latin typeface="Calibri"/>
                <a:cs typeface="Calibri"/>
              </a:rPr>
              <a:t> a</a:t>
            </a:r>
            <a:r>
              <a:rPr sz="3000" spc="-10" dirty="0">
                <a:solidFill>
                  <a:srgbClr val="006FC0"/>
                </a:solidFill>
                <a:latin typeface="Calibri"/>
                <a:cs typeface="Calibri"/>
              </a:rPr>
              <a:t> naivní,</a:t>
            </a:r>
            <a:r>
              <a:rPr sz="3000" dirty="0">
                <a:solidFill>
                  <a:srgbClr val="006FC0"/>
                </a:solidFill>
                <a:latin typeface="Calibri"/>
                <a:cs typeface="Calibri"/>
              </a:rPr>
              <a:t> </a:t>
            </a:r>
            <a:r>
              <a:rPr sz="3000" spc="-5" dirty="0">
                <a:solidFill>
                  <a:srgbClr val="006FC0"/>
                </a:solidFill>
                <a:latin typeface="Calibri"/>
                <a:cs typeface="Calibri"/>
              </a:rPr>
              <a:t>chtivý</a:t>
            </a:r>
            <a:r>
              <a:rPr sz="3000" spc="5" dirty="0">
                <a:solidFill>
                  <a:srgbClr val="006FC0"/>
                </a:solidFill>
                <a:latin typeface="Calibri"/>
                <a:cs typeface="Calibri"/>
              </a:rPr>
              <a:t> </a:t>
            </a:r>
            <a:r>
              <a:rPr sz="3000" spc="-10" dirty="0">
                <a:solidFill>
                  <a:srgbClr val="006FC0"/>
                </a:solidFill>
                <a:latin typeface="Calibri"/>
                <a:cs typeface="Calibri"/>
              </a:rPr>
              <a:t>nebo</a:t>
            </a:r>
            <a:r>
              <a:rPr sz="3000" dirty="0">
                <a:solidFill>
                  <a:srgbClr val="006FC0"/>
                </a:solidFill>
                <a:latin typeface="Calibri"/>
                <a:cs typeface="Calibri"/>
              </a:rPr>
              <a:t> </a:t>
            </a:r>
            <a:r>
              <a:rPr sz="3000" spc="-20" dirty="0">
                <a:solidFill>
                  <a:srgbClr val="006FC0"/>
                </a:solidFill>
                <a:latin typeface="Calibri"/>
                <a:cs typeface="Calibri"/>
              </a:rPr>
              <a:t>ustrašený </a:t>
            </a:r>
            <a:r>
              <a:rPr sz="3000" spc="-665" dirty="0">
                <a:solidFill>
                  <a:srgbClr val="006FC0"/>
                </a:solidFill>
                <a:latin typeface="Calibri"/>
                <a:cs typeface="Calibri"/>
              </a:rPr>
              <a:t> </a:t>
            </a:r>
            <a:r>
              <a:rPr sz="3000" spc="-10" dirty="0">
                <a:solidFill>
                  <a:srgbClr val="006FC0"/>
                </a:solidFill>
                <a:latin typeface="Calibri"/>
                <a:cs typeface="Calibri"/>
              </a:rPr>
              <a:t>člověk.</a:t>
            </a:r>
            <a:endParaRPr sz="3000">
              <a:latin typeface="Calibri"/>
              <a:cs typeface="Calibri"/>
            </a:endParaRPr>
          </a:p>
          <a:p>
            <a:pPr marL="355600" marR="27305" indent="-343535">
              <a:lnSpc>
                <a:spcPct val="90000"/>
              </a:lnSpc>
              <a:spcBef>
                <a:spcPts val="675"/>
              </a:spcBef>
              <a:buFont typeface="Arial"/>
              <a:buChar char="•"/>
              <a:tabLst>
                <a:tab pos="355600" algn="l"/>
                <a:tab pos="356235" algn="l"/>
              </a:tabLst>
            </a:pPr>
            <a:r>
              <a:rPr sz="3000" spc="-65" dirty="0">
                <a:latin typeface="Calibri"/>
                <a:cs typeface="Calibri"/>
              </a:rPr>
              <a:t>Takové</a:t>
            </a:r>
            <a:r>
              <a:rPr sz="3000" spc="-30" dirty="0">
                <a:latin typeface="Calibri"/>
                <a:cs typeface="Calibri"/>
              </a:rPr>
              <a:t> </a:t>
            </a:r>
            <a:r>
              <a:rPr sz="3000" spc="-5" dirty="0">
                <a:latin typeface="Calibri"/>
                <a:cs typeface="Calibri"/>
              </a:rPr>
              <a:t>jednání</a:t>
            </a:r>
            <a:r>
              <a:rPr sz="3000" spc="-15" dirty="0">
                <a:latin typeface="Calibri"/>
                <a:cs typeface="Calibri"/>
              </a:rPr>
              <a:t> </a:t>
            </a:r>
            <a:r>
              <a:rPr sz="3000" spc="-5" dirty="0">
                <a:latin typeface="Calibri"/>
                <a:cs typeface="Calibri"/>
              </a:rPr>
              <a:t>se</a:t>
            </a:r>
            <a:r>
              <a:rPr sz="3000" spc="-15" dirty="0">
                <a:latin typeface="Calibri"/>
                <a:cs typeface="Calibri"/>
              </a:rPr>
              <a:t> </a:t>
            </a:r>
            <a:r>
              <a:rPr sz="3000" spc="-5" dirty="0">
                <a:latin typeface="Calibri"/>
                <a:cs typeface="Calibri"/>
              </a:rPr>
              <a:t>většinou</a:t>
            </a:r>
            <a:r>
              <a:rPr sz="3000" dirty="0">
                <a:latin typeface="Calibri"/>
                <a:cs typeface="Calibri"/>
              </a:rPr>
              <a:t> </a:t>
            </a:r>
            <a:r>
              <a:rPr sz="3000" spc="-15" dirty="0">
                <a:latin typeface="Calibri"/>
                <a:cs typeface="Calibri"/>
              </a:rPr>
              <a:t>používá</a:t>
            </a:r>
            <a:r>
              <a:rPr sz="3000" spc="-10" dirty="0">
                <a:latin typeface="Calibri"/>
                <a:cs typeface="Calibri"/>
              </a:rPr>
              <a:t> </a:t>
            </a:r>
            <a:r>
              <a:rPr sz="3000" spc="-25" dirty="0">
                <a:latin typeface="Calibri"/>
                <a:cs typeface="Calibri"/>
              </a:rPr>
              <a:t>za</a:t>
            </a:r>
            <a:r>
              <a:rPr sz="3000" spc="-5" dirty="0">
                <a:latin typeface="Calibri"/>
                <a:cs typeface="Calibri"/>
              </a:rPr>
              <a:t> </a:t>
            </a:r>
            <a:r>
              <a:rPr sz="3000" spc="-10" dirty="0">
                <a:latin typeface="Calibri"/>
                <a:cs typeface="Calibri"/>
              </a:rPr>
              <a:t>účelem </a:t>
            </a:r>
            <a:r>
              <a:rPr sz="3000" spc="-5" dirty="0">
                <a:latin typeface="Calibri"/>
                <a:cs typeface="Calibri"/>
              </a:rPr>
              <a:t> </a:t>
            </a:r>
            <a:r>
              <a:rPr sz="3000" spc="-15" dirty="0">
                <a:latin typeface="Calibri"/>
                <a:cs typeface="Calibri"/>
              </a:rPr>
              <a:t>sebeprosazení,</a:t>
            </a:r>
            <a:r>
              <a:rPr sz="3000" dirty="0">
                <a:latin typeface="Calibri"/>
                <a:cs typeface="Calibri"/>
              </a:rPr>
              <a:t> </a:t>
            </a:r>
            <a:r>
              <a:rPr sz="3000" spc="-10" dirty="0">
                <a:latin typeface="Calibri"/>
                <a:cs typeface="Calibri"/>
              </a:rPr>
              <a:t>získání </a:t>
            </a:r>
            <a:r>
              <a:rPr sz="3000" spc="-25" dirty="0">
                <a:latin typeface="Calibri"/>
                <a:cs typeface="Calibri"/>
              </a:rPr>
              <a:t>komfortu</a:t>
            </a:r>
            <a:r>
              <a:rPr sz="3000" spc="-10" dirty="0">
                <a:latin typeface="Calibri"/>
                <a:cs typeface="Calibri"/>
              </a:rPr>
              <a:t> </a:t>
            </a:r>
            <a:r>
              <a:rPr sz="3000" spc="-5" dirty="0">
                <a:latin typeface="Calibri"/>
                <a:cs typeface="Calibri"/>
              </a:rPr>
              <a:t>na</a:t>
            </a:r>
            <a:r>
              <a:rPr sz="3000" dirty="0">
                <a:latin typeface="Calibri"/>
                <a:cs typeface="Calibri"/>
              </a:rPr>
              <a:t> </a:t>
            </a:r>
            <a:r>
              <a:rPr sz="3000" spc="-30" dirty="0">
                <a:latin typeface="Calibri"/>
                <a:cs typeface="Calibri"/>
              </a:rPr>
              <a:t>úkor</a:t>
            </a:r>
            <a:r>
              <a:rPr sz="3000" dirty="0">
                <a:latin typeface="Calibri"/>
                <a:cs typeface="Calibri"/>
              </a:rPr>
              <a:t> </a:t>
            </a:r>
            <a:r>
              <a:rPr sz="3000" spc="-20" dirty="0">
                <a:latin typeface="Calibri"/>
                <a:cs typeface="Calibri"/>
              </a:rPr>
              <a:t>druhých, </a:t>
            </a:r>
            <a:r>
              <a:rPr sz="3000" spc="-15" dirty="0">
                <a:latin typeface="Calibri"/>
                <a:cs typeface="Calibri"/>
              </a:rPr>
              <a:t> </a:t>
            </a:r>
            <a:r>
              <a:rPr sz="3000" spc="-5" dirty="0">
                <a:latin typeface="Calibri"/>
                <a:cs typeface="Calibri"/>
              </a:rPr>
              <a:t>sociální uznání, zlepšení </a:t>
            </a:r>
            <a:r>
              <a:rPr sz="3000" spc="-10" dirty="0">
                <a:latin typeface="Calibri"/>
                <a:cs typeface="Calibri"/>
              </a:rPr>
              <a:t>sebevědomí, </a:t>
            </a:r>
            <a:r>
              <a:rPr sz="3000" spc="-15" dirty="0">
                <a:latin typeface="Calibri"/>
                <a:cs typeface="Calibri"/>
              </a:rPr>
              <a:t>zastrašení </a:t>
            </a:r>
            <a:r>
              <a:rPr sz="3000" spc="-10" dirty="0">
                <a:latin typeface="Calibri"/>
                <a:cs typeface="Calibri"/>
              </a:rPr>
              <a:t> </a:t>
            </a:r>
            <a:r>
              <a:rPr sz="3000" spc="-15" dirty="0">
                <a:latin typeface="Calibri"/>
                <a:cs typeface="Calibri"/>
              </a:rPr>
              <a:t>druhého,</a:t>
            </a:r>
            <a:r>
              <a:rPr sz="3000" dirty="0">
                <a:latin typeface="Calibri"/>
                <a:cs typeface="Calibri"/>
              </a:rPr>
              <a:t> </a:t>
            </a:r>
            <a:r>
              <a:rPr sz="3000" spc="-5" dirty="0">
                <a:latin typeface="Calibri"/>
                <a:cs typeface="Calibri"/>
              </a:rPr>
              <a:t>jeho</a:t>
            </a:r>
            <a:r>
              <a:rPr sz="3000" spc="-20" dirty="0">
                <a:latin typeface="Calibri"/>
                <a:cs typeface="Calibri"/>
              </a:rPr>
              <a:t> </a:t>
            </a:r>
            <a:r>
              <a:rPr sz="3000" spc="-10" dirty="0">
                <a:latin typeface="Calibri"/>
                <a:cs typeface="Calibri"/>
              </a:rPr>
              <a:t>zesměšnění,</a:t>
            </a:r>
            <a:r>
              <a:rPr sz="3000" spc="5" dirty="0">
                <a:latin typeface="Calibri"/>
                <a:cs typeface="Calibri"/>
              </a:rPr>
              <a:t> </a:t>
            </a:r>
            <a:r>
              <a:rPr sz="3000" spc="-10" dirty="0">
                <a:latin typeface="Calibri"/>
                <a:cs typeface="Calibri"/>
              </a:rPr>
              <a:t>získání materiální</a:t>
            </a:r>
            <a:r>
              <a:rPr sz="3000" spc="-20" dirty="0">
                <a:latin typeface="Calibri"/>
                <a:cs typeface="Calibri"/>
              </a:rPr>
              <a:t> </a:t>
            </a:r>
            <a:r>
              <a:rPr sz="3000" spc="-5" dirty="0">
                <a:latin typeface="Calibri"/>
                <a:cs typeface="Calibri"/>
              </a:rPr>
              <a:t>nebo </a:t>
            </a:r>
            <a:r>
              <a:rPr sz="3000" spc="-665" dirty="0">
                <a:latin typeface="Calibri"/>
                <a:cs typeface="Calibri"/>
              </a:rPr>
              <a:t> </a:t>
            </a:r>
            <a:r>
              <a:rPr sz="3000" spc="-5" dirty="0">
                <a:latin typeface="Calibri"/>
                <a:cs typeface="Calibri"/>
              </a:rPr>
              <a:t>duchovní</a:t>
            </a:r>
            <a:r>
              <a:rPr sz="3000" spc="-20" dirty="0">
                <a:latin typeface="Calibri"/>
                <a:cs typeface="Calibri"/>
              </a:rPr>
              <a:t> </a:t>
            </a:r>
            <a:r>
              <a:rPr sz="3000" spc="-30" dirty="0">
                <a:latin typeface="Calibri"/>
                <a:cs typeface="Calibri"/>
              </a:rPr>
              <a:t>hodnoty.</a:t>
            </a:r>
            <a:endParaRPr sz="3000">
              <a:latin typeface="Calibri"/>
              <a:cs typeface="Calibri"/>
            </a:endParaRPr>
          </a:p>
        </p:txBody>
      </p:sp>
    </p:spTree>
    <p:extLst>
      <p:ext uri="{BB962C8B-B14F-4D97-AF65-F5344CB8AC3E}">
        <p14:creationId xmlns:p14="http://schemas.microsoft.com/office/powerpoint/2010/main" val="10684643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Podmínky insolvence</a:t>
            </a:r>
            <a:endParaRPr lang="cs-CZ" dirty="0"/>
          </a:p>
        </p:txBody>
      </p:sp>
      <p:sp>
        <p:nvSpPr>
          <p:cNvPr id="3" name="Zástupný symbol pro obsah 2"/>
          <p:cNvSpPr>
            <a:spLocks noGrp="1"/>
          </p:cNvSpPr>
          <p:nvPr>
            <p:ph idx="1"/>
          </p:nvPr>
        </p:nvSpPr>
        <p:spPr/>
        <p:txBody>
          <a:bodyPr>
            <a:normAutofit/>
          </a:bodyPr>
          <a:lstStyle/>
          <a:p>
            <a:pPr lvl="0"/>
            <a:r>
              <a:rPr lang="cs-CZ" dirty="0"/>
              <a:t>Minimální splátka v případě splátkového kalendáře v insolvenci je 2x 1080,- Kč/měsíčně u jednotlivce a 2x 1635,- Kč/měsíčně u společného oddlužení manželů. Skutečná výše se odvíjí od výše příjmů a nezabavitelné částce, s ohledem na předností pohledávky</a:t>
            </a:r>
            <a:r>
              <a:rPr lang="cs-CZ" dirty="0" smtClean="0"/>
              <a:t>.</a:t>
            </a:r>
          </a:p>
          <a:p>
            <a:pPr lvl="0"/>
            <a:r>
              <a:rPr lang="cs-CZ" dirty="0"/>
              <a:t>Při vyhodnocení úspěšnosti a schvalování insolvence, se přihlíží, zda je splněna podmínka 30% hranici splacených dluhů. Podstatná je také maximální snaha o splacení všech pohledávek (dluhů).</a:t>
            </a:r>
          </a:p>
          <a:p>
            <a:endParaRPr lang="cs-CZ" dirty="0"/>
          </a:p>
        </p:txBody>
      </p:sp>
    </p:spTree>
    <p:extLst>
      <p:ext uri="{BB962C8B-B14F-4D97-AF65-F5344CB8AC3E}">
        <p14:creationId xmlns:p14="http://schemas.microsoft.com/office/powerpoint/2010/main" val="70496003"/>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03698" y="74803"/>
            <a:ext cx="1784985" cy="467995"/>
          </a:xfrm>
          <a:prstGeom prst="rect">
            <a:avLst/>
          </a:prstGeom>
        </p:spPr>
        <p:txBody>
          <a:bodyPr vert="horz" wrap="square" lIns="0" tIns="12700" rIns="0" bIns="0" rtlCol="0" anchor="ctr">
            <a:spAutoFit/>
          </a:bodyPr>
          <a:lstStyle/>
          <a:p>
            <a:pPr marL="12700">
              <a:lnSpc>
                <a:spcPct val="100000"/>
              </a:lnSpc>
              <a:spcBef>
                <a:spcPts val="100"/>
              </a:spcBef>
            </a:pPr>
            <a:r>
              <a:rPr sz="2900" dirty="0">
                <a:latin typeface="Calibri"/>
                <a:cs typeface="Calibri"/>
              </a:rPr>
              <a:t>Manipul</a:t>
            </a:r>
            <a:r>
              <a:rPr sz="2900" spc="5" dirty="0">
                <a:latin typeface="Calibri"/>
                <a:cs typeface="Calibri"/>
              </a:rPr>
              <a:t>a</a:t>
            </a:r>
            <a:r>
              <a:rPr sz="2900" dirty="0">
                <a:latin typeface="Calibri"/>
                <a:cs typeface="Calibri"/>
              </a:rPr>
              <a:t>ce</a:t>
            </a:r>
            <a:endParaRPr sz="2900">
              <a:latin typeface="Calibri"/>
              <a:cs typeface="Calibri"/>
            </a:endParaRPr>
          </a:p>
        </p:txBody>
      </p:sp>
      <p:sp>
        <p:nvSpPr>
          <p:cNvPr id="3" name="object 3"/>
          <p:cNvSpPr txBox="1"/>
          <p:nvPr/>
        </p:nvSpPr>
        <p:spPr>
          <a:xfrm>
            <a:off x="1854201" y="591439"/>
            <a:ext cx="8328025" cy="5581650"/>
          </a:xfrm>
          <a:prstGeom prst="rect">
            <a:avLst/>
          </a:prstGeom>
        </p:spPr>
        <p:txBody>
          <a:bodyPr vert="horz" wrap="square" lIns="0" tIns="53975" rIns="0" bIns="0" rtlCol="0">
            <a:spAutoFit/>
          </a:bodyPr>
          <a:lstStyle/>
          <a:p>
            <a:pPr marL="355600" marR="5080" indent="-343535">
              <a:lnSpc>
                <a:spcPct val="90000"/>
              </a:lnSpc>
              <a:spcBef>
                <a:spcPts val="425"/>
              </a:spcBef>
              <a:buFont typeface="Arial"/>
              <a:buChar char="•"/>
              <a:tabLst>
                <a:tab pos="355600" algn="l"/>
                <a:tab pos="356235" algn="l"/>
              </a:tabLst>
            </a:pPr>
            <a:r>
              <a:rPr sz="2700" dirty="0">
                <a:solidFill>
                  <a:srgbClr val="006FC0"/>
                </a:solidFill>
                <a:latin typeface="Calibri"/>
                <a:cs typeface="Calibri"/>
              </a:rPr>
              <a:t>O </a:t>
            </a:r>
            <a:r>
              <a:rPr sz="2700" spc="-5" dirty="0">
                <a:solidFill>
                  <a:srgbClr val="006FC0"/>
                </a:solidFill>
                <a:latin typeface="Calibri"/>
                <a:cs typeface="Calibri"/>
              </a:rPr>
              <a:t>manipulaci </a:t>
            </a:r>
            <a:r>
              <a:rPr sz="2700" spc="-20" dirty="0">
                <a:solidFill>
                  <a:srgbClr val="006FC0"/>
                </a:solidFill>
                <a:latin typeface="Calibri"/>
                <a:cs typeface="Calibri"/>
              </a:rPr>
              <a:t>lze </a:t>
            </a:r>
            <a:r>
              <a:rPr sz="2700" spc="-10" dirty="0">
                <a:solidFill>
                  <a:srgbClr val="006FC0"/>
                </a:solidFill>
                <a:latin typeface="Calibri"/>
                <a:cs typeface="Calibri"/>
              </a:rPr>
              <a:t>hovořit </a:t>
            </a:r>
            <a:r>
              <a:rPr sz="2700" spc="-5" dirty="0">
                <a:solidFill>
                  <a:srgbClr val="006FC0"/>
                </a:solidFill>
                <a:latin typeface="Calibri"/>
                <a:cs typeface="Calibri"/>
              </a:rPr>
              <a:t>všude </a:t>
            </a:r>
            <a:r>
              <a:rPr sz="2700" spc="-15" dirty="0">
                <a:solidFill>
                  <a:srgbClr val="006FC0"/>
                </a:solidFill>
                <a:latin typeface="Calibri"/>
                <a:cs typeface="Calibri"/>
              </a:rPr>
              <a:t>tam, </a:t>
            </a:r>
            <a:r>
              <a:rPr sz="2700" spc="-30" dirty="0">
                <a:solidFill>
                  <a:srgbClr val="006FC0"/>
                </a:solidFill>
                <a:latin typeface="Calibri"/>
                <a:cs typeface="Calibri"/>
              </a:rPr>
              <a:t>kde </a:t>
            </a:r>
            <a:r>
              <a:rPr sz="2700" spc="-5" dirty="0">
                <a:solidFill>
                  <a:srgbClr val="006FC0"/>
                </a:solidFill>
                <a:latin typeface="Calibri"/>
                <a:cs typeface="Calibri"/>
              </a:rPr>
              <a:t>se od osob </a:t>
            </a:r>
            <a:r>
              <a:rPr sz="2700" dirty="0">
                <a:solidFill>
                  <a:srgbClr val="006FC0"/>
                </a:solidFill>
                <a:latin typeface="Calibri"/>
                <a:cs typeface="Calibri"/>
              </a:rPr>
              <a:t> </a:t>
            </a:r>
            <a:r>
              <a:rPr sz="2700" spc="-10" dirty="0">
                <a:solidFill>
                  <a:srgbClr val="006FC0"/>
                </a:solidFill>
                <a:latin typeface="Calibri"/>
                <a:cs typeface="Calibri"/>
              </a:rPr>
              <a:t>požaduje,</a:t>
            </a:r>
            <a:r>
              <a:rPr sz="2700" spc="-35" dirty="0">
                <a:solidFill>
                  <a:srgbClr val="006FC0"/>
                </a:solidFill>
                <a:latin typeface="Calibri"/>
                <a:cs typeface="Calibri"/>
              </a:rPr>
              <a:t> </a:t>
            </a:r>
            <a:r>
              <a:rPr sz="2700" spc="-5" dirty="0">
                <a:solidFill>
                  <a:srgbClr val="006FC0"/>
                </a:solidFill>
                <a:latin typeface="Calibri"/>
                <a:cs typeface="Calibri"/>
              </a:rPr>
              <a:t>aby</a:t>
            </a:r>
            <a:r>
              <a:rPr sz="2700" spc="-15" dirty="0">
                <a:solidFill>
                  <a:srgbClr val="006FC0"/>
                </a:solidFill>
                <a:latin typeface="Calibri"/>
                <a:cs typeface="Calibri"/>
              </a:rPr>
              <a:t> něco</a:t>
            </a:r>
            <a:r>
              <a:rPr sz="2700" spc="-10" dirty="0">
                <a:solidFill>
                  <a:srgbClr val="006FC0"/>
                </a:solidFill>
                <a:latin typeface="Calibri"/>
                <a:cs typeface="Calibri"/>
              </a:rPr>
              <a:t> </a:t>
            </a:r>
            <a:r>
              <a:rPr sz="2700" spc="-35" dirty="0">
                <a:solidFill>
                  <a:srgbClr val="006FC0"/>
                </a:solidFill>
                <a:latin typeface="Calibri"/>
                <a:cs typeface="Calibri"/>
              </a:rPr>
              <a:t>vykonaly,</a:t>
            </a:r>
            <a:r>
              <a:rPr sz="2700" dirty="0">
                <a:solidFill>
                  <a:srgbClr val="006FC0"/>
                </a:solidFill>
                <a:latin typeface="Calibri"/>
                <a:cs typeface="Calibri"/>
              </a:rPr>
              <a:t> </a:t>
            </a:r>
            <a:r>
              <a:rPr sz="2700" spc="-5" dirty="0">
                <a:solidFill>
                  <a:srgbClr val="006FC0"/>
                </a:solidFill>
                <a:latin typeface="Calibri"/>
                <a:cs typeface="Calibri"/>
              </a:rPr>
              <a:t>nebo</a:t>
            </a:r>
            <a:r>
              <a:rPr sz="2700" spc="-10" dirty="0">
                <a:solidFill>
                  <a:srgbClr val="006FC0"/>
                </a:solidFill>
                <a:latin typeface="Calibri"/>
                <a:cs typeface="Calibri"/>
              </a:rPr>
              <a:t> </a:t>
            </a:r>
            <a:r>
              <a:rPr sz="2700" spc="-15" dirty="0">
                <a:solidFill>
                  <a:srgbClr val="006FC0"/>
                </a:solidFill>
                <a:latin typeface="Calibri"/>
                <a:cs typeface="Calibri"/>
              </a:rPr>
              <a:t>nevykonaly</a:t>
            </a:r>
            <a:r>
              <a:rPr sz="2700" spc="20" dirty="0">
                <a:solidFill>
                  <a:srgbClr val="006FC0"/>
                </a:solidFill>
                <a:latin typeface="Calibri"/>
                <a:cs typeface="Calibri"/>
              </a:rPr>
              <a:t> </a:t>
            </a:r>
            <a:r>
              <a:rPr sz="2700" dirty="0">
                <a:solidFill>
                  <a:srgbClr val="006FC0"/>
                </a:solidFill>
                <a:latin typeface="Calibri"/>
                <a:cs typeface="Calibri"/>
              </a:rPr>
              <a:t>-</a:t>
            </a:r>
            <a:r>
              <a:rPr sz="2700" spc="-5" dirty="0">
                <a:solidFill>
                  <a:srgbClr val="006FC0"/>
                </a:solidFill>
                <a:latin typeface="Calibri"/>
                <a:cs typeface="Calibri"/>
              </a:rPr>
              <a:t> </a:t>
            </a:r>
            <a:r>
              <a:rPr sz="2700" spc="-15" dirty="0">
                <a:solidFill>
                  <a:srgbClr val="006FC0"/>
                </a:solidFill>
                <a:latin typeface="Calibri"/>
                <a:cs typeface="Calibri"/>
              </a:rPr>
              <a:t>zpravidla </a:t>
            </a:r>
            <a:r>
              <a:rPr sz="2700" spc="-595" dirty="0">
                <a:solidFill>
                  <a:srgbClr val="006FC0"/>
                </a:solidFill>
                <a:latin typeface="Calibri"/>
                <a:cs typeface="Calibri"/>
              </a:rPr>
              <a:t> </a:t>
            </a:r>
            <a:r>
              <a:rPr sz="2700" dirty="0">
                <a:solidFill>
                  <a:srgbClr val="006FC0"/>
                </a:solidFill>
                <a:latin typeface="Calibri"/>
                <a:cs typeface="Calibri"/>
              </a:rPr>
              <a:t>v </a:t>
            </a:r>
            <a:r>
              <a:rPr sz="2700" spc="-15" dirty="0">
                <a:solidFill>
                  <a:srgbClr val="006FC0"/>
                </a:solidFill>
                <a:latin typeface="Calibri"/>
                <a:cs typeface="Calibri"/>
              </a:rPr>
              <a:t>rozporu </a:t>
            </a:r>
            <a:r>
              <a:rPr sz="2700" dirty="0">
                <a:solidFill>
                  <a:srgbClr val="006FC0"/>
                </a:solidFill>
                <a:latin typeface="Calibri"/>
                <a:cs typeface="Calibri"/>
              </a:rPr>
              <a:t>s </a:t>
            </a:r>
            <a:r>
              <a:rPr sz="2700" spc="-5" dirty="0">
                <a:solidFill>
                  <a:srgbClr val="006FC0"/>
                </a:solidFill>
                <a:latin typeface="Calibri"/>
                <a:cs typeface="Calibri"/>
              </a:rPr>
              <a:t>vlastními </a:t>
            </a:r>
            <a:r>
              <a:rPr sz="2700" spc="-20" dirty="0">
                <a:solidFill>
                  <a:srgbClr val="006FC0"/>
                </a:solidFill>
                <a:latin typeface="Calibri"/>
                <a:cs typeface="Calibri"/>
              </a:rPr>
              <a:t>zájmy </a:t>
            </a:r>
            <a:r>
              <a:rPr sz="2700" dirty="0">
                <a:solidFill>
                  <a:srgbClr val="006FC0"/>
                </a:solidFill>
                <a:latin typeface="Calibri"/>
                <a:cs typeface="Calibri"/>
              </a:rPr>
              <a:t>- </a:t>
            </a:r>
            <a:r>
              <a:rPr sz="2700" spc="-5" dirty="0">
                <a:solidFill>
                  <a:srgbClr val="006FC0"/>
                </a:solidFill>
                <a:latin typeface="Calibri"/>
                <a:cs typeface="Calibri"/>
              </a:rPr>
              <a:t>přičemž </a:t>
            </a:r>
            <a:r>
              <a:rPr sz="2700" spc="-20" dirty="0">
                <a:solidFill>
                  <a:srgbClr val="006FC0"/>
                </a:solidFill>
                <a:latin typeface="Calibri"/>
                <a:cs typeface="Calibri"/>
              </a:rPr>
              <a:t>tento požadavek </a:t>
            </a:r>
            <a:r>
              <a:rPr sz="2700" spc="-15" dirty="0">
                <a:solidFill>
                  <a:srgbClr val="006FC0"/>
                </a:solidFill>
                <a:latin typeface="Calibri"/>
                <a:cs typeface="Calibri"/>
              </a:rPr>
              <a:t> </a:t>
            </a:r>
            <a:r>
              <a:rPr sz="2700" spc="-5" dirty="0">
                <a:solidFill>
                  <a:srgbClr val="006FC0"/>
                </a:solidFill>
                <a:latin typeface="Calibri"/>
                <a:cs typeface="Calibri"/>
              </a:rPr>
              <a:t>není </a:t>
            </a:r>
            <a:r>
              <a:rPr sz="2700" spc="-15" dirty="0">
                <a:solidFill>
                  <a:srgbClr val="006FC0"/>
                </a:solidFill>
                <a:latin typeface="Calibri"/>
                <a:cs typeface="Calibri"/>
              </a:rPr>
              <a:t>formulován </a:t>
            </a:r>
            <a:r>
              <a:rPr sz="2700" spc="-10" dirty="0">
                <a:solidFill>
                  <a:srgbClr val="006FC0"/>
                </a:solidFill>
                <a:latin typeface="Calibri"/>
                <a:cs typeface="Calibri"/>
              </a:rPr>
              <a:t>otevřeně</a:t>
            </a:r>
            <a:r>
              <a:rPr sz="2700" spc="-10" dirty="0">
                <a:latin typeface="Calibri"/>
                <a:cs typeface="Calibri"/>
              </a:rPr>
              <a:t>, </a:t>
            </a:r>
            <a:r>
              <a:rPr sz="2700" spc="-5" dirty="0">
                <a:latin typeface="Calibri"/>
                <a:cs typeface="Calibri"/>
              </a:rPr>
              <a:t>případně </a:t>
            </a:r>
            <a:r>
              <a:rPr sz="2700" spc="-30" dirty="0">
                <a:latin typeface="Calibri"/>
                <a:cs typeface="Calibri"/>
              </a:rPr>
              <a:t>kde </a:t>
            </a:r>
            <a:r>
              <a:rPr sz="2700" spc="-40" dirty="0">
                <a:latin typeface="Calibri"/>
                <a:cs typeface="Calibri"/>
              </a:rPr>
              <a:t>osoby, </a:t>
            </a:r>
            <a:r>
              <a:rPr sz="2700" spc="-5" dirty="0">
                <a:latin typeface="Calibri"/>
                <a:cs typeface="Calibri"/>
              </a:rPr>
              <a:t>snažící se </a:t>
            </a:r>
            <a:r>
              <a:rPr sz="2700" spc="-600" dirty="0">
                <a:latin typeface="Calibri"/>
                <a:cs typeface="Calibri"/>
              </a:rPr>
              <a:t> </a:t>
            </a:r>
            <a:r>
              <a:rPr sz="2700" spc="-15" dirty="0">
                <a:latin typeface="Calibri"/>
                <a:cs typeface="Calibri"/>
              </a:rPr>
              <a:t>získat</a:t>
            </a:r>
            <a:r>
              <a:rPr sz="2700" spc="-20" dirty="0">
                <a:latin typeface="Calibri"/>
                <a:cs typeface="Calibri"/>
              </a:rPr>
              <a:t> ostatní</a:t>
            </a:r>
            <a:r>
              <a:rPr sz="2700" spc="-15" dirty="0">
                <a:latin typeface="Calibri"/>
                <a:cs typeface="Calibri"/>
              </a:rPr>
              <a:t> </a:t>
            </a:r>
            <a:r>
              <a:rPr sz="2700" spc="-25" dirty="0">
                <a:latin typeface="Calibri"/>
                <a:cs typeface="Calibri"/>
              </a:rPr>
              <a:t>pro</a:t>
            </a:r>
            <a:r>
              <a:rPr sz="2700" spc="-5" dirty="0">
                <a:latin typeface="Calibri"/>
                <a:cs typeface="Calibri"/>
              </a:rPr>
              <a:t> </a:t>
            </a:r>
            <a:r>
              <a:rPr sz="2700" spc="-20" dirty="0">
                <a:latin typeface="Calibri"/>
                <a:cs typeface="Calibri"/>
              </a:rPr>
              <a:t>své </a:t>
            </a:r>
            <a:r>
              <a:rPr sz="2700" dirty="0">
                <a:latin typeface="Calibri"/>
                <a:cs typeface="Calibri"/>
              </a:rPr>
              <a:t>cíle, </a:t>
            </a:r>
            <a:r>
              <a:rPr sz="2700" spc="-15" dirty="0">
                <a:latin typeface="Calibri"/>
                <a:cs typeface="Calibri"/>
              </a:rPr>
              <a:t>úmyslně</a:t>
            </a:r>
            <a:r>
              <a:rPr sz="2700" spc="-25" dirty="0">
                <a:latin typeface="Calibri"/>
                <a:cs typeface="Calibri"/>
              </a:rPr>
              <a:t> </a:t>
            </a:r>
            <a:r>
              <a:rPr sz="2700" spc="-5" dirty="0">
                <a:latin typeface="Calibri"/>
                <a:cs typeface="Calibri"/>
              </a:rPr>
              <a:t>klamou.</a:t>
            </a:r>
            <a:endParaRPr sz="2700">
              <a:latin typeface="Calibri"/>
              <a:cs typeface="Calibri"/>
            </a:endParaRPr>
          </a:p>
          <a:p>
            <a:pPr marL="355600" marR="293370" indent="-343535">
              <a:lnSpc>
                <a:spcPts val="2920"/>
              </a:lnSpc>
              <a:spcBef>
                <a:spcPts val="690"/>
              </a:spcBef>
              <a:buFont typeface="Arial"/>
              <a:buChar char="•"/>
              <a:tabLst>
                <a:tab pos="355600" algn="l"/>
                <a:tab pos="356235" algn="l"/>
              </a:tabLst>
            </a:pPr>
            <a:r>
              <a:rPr sz="2700" b="1" spc="-15" dirty="0">
                <a:latin typeface="Calibri"/>
                <a:cs typeface="Calibri"/>
              </a:rPr>
              <a:t>Uspokojování</a:t>
            </a:r>
            <a:r>
              <a:rPr sz="2700" b="1" spc="5" dirty="0">
                <a:latin typeface="Calibri"/>
                <a:cs typeface="Calibri"/>
              </a:rPr>
              <a:t> </a:t>
            </a:r>
            <a:r>
              <a:rPr sz="2700" b="1" spc="-20" dirty="0">
                <a:latin typeface="Calibri"/>
                <a:cs typeface="Calibri"/>
              </a:rPr>
              <a:t>skutečných</a:t>
            </a:r>
            <a:r>
              <a:rPr sz="2700" b="1" spc="-5" dirty="0">
                <a:latin typeface="Calibri"/>
                <a:cs typeface="Calibri"/>
              </a:rPr>
              <a:t> </a:t>
            </a:r>
            <a:r>
              <a:rPr sz="2700" b="1" spc="-10" dirty="0">
                <a:latin typeface="Calibri"/>
                <a:cs typeface="Calibri"/>
              </a:rPr>
              <a:t>potřeb</a:t>
            </a:r>
            <a:r>
              <a:rPr sz="2700" b="1" spc="15" dirty="0">
                <a:latin typeface="Calibri"/>
                <a:cs typeface="Calibri"/>
              </a:rPr>
              <a:t> </a:t>
            </a:r>
            <a:r>
              <a:rPr sz="2700" b="1" spc="-10" dirty="0">
                <a:latin typeface="Calibri"/>
                <a:cs typeface="Calibri"/>
              </a:rPr>
              <a:t>jednotlivců</a:t>
            </a:r>
            <a:r>
              <a:rPr sz="2700" b="1" spc="15" dirty="0">
                <a:latin typeface="Calibri"/>
                <a:cs typeface="Calibri"/>
              </a:rPr>
              <a:t> </a:t>
            </a:r>
            <a:r>
              <a:rPr sz="2700" b="1" spc="-5" dirty="0">
                <a:latin typeface="Calibri"/>
                <a:cs typeface="Calibri"/>
              </a:rPr>
              <a:t>je</a:t>
            </a:r>
            <a:r>
              <a:rPr sz="2700" b="1" spc="5" dirty="0">
                <a:latin typeface="Calibri"/>
                <a:cs typeface="Calibri"/>
              </a:rPr>
              <a:t> </a:t>
            </a:r>
            <a:r>
              <a:rPr sz="2700" b="1" spc="-10" dirty="0">
                <a:latin typeface="Calibri"/>
                <a:cs typeface="Calibri"/>
              </a:rPr>
              <a:t>přitom </a:t>
            </a:r>
            <a:r>
              <a:rPr sz="2700" b="1" spc="-595" dirty="0">
                <a:latin typeface="Calibri"/>
                <a:cs typeface="Calibri"/>
              </a:rPr>
              <a:t> </a:t>
            </a:r>
            <a:r>
              <a:rPr sz="2700" b="1" spc="-20" dirty="0">
                <a:latin typeface="Calibri"/>
                <a:cs typeface="Calibri"/>
              </a:rPr>
              <a:t>nahrazováno</a:t>
            </a:r>
            <a:r>
              <a:rPr sz="2700" b="1" spc="20" dirty="0">
                <a:latin typeface="Calibri"/>
                <a:cs typeface="Calibri"/>
              </a:rPr>
              <a:t> </a:t>
            </a:r>
            <a:r>
              <a:rPr sz="2700" b="1" spc="-10" dirty="0">
                <a:latin typeface="Calibri"/>
                <a:cs typeface="Calibri"/>
              </a:rPr>
              <a:t>uspokojováním</a:t>
            </a:r>
            <a:r>
              <a:rPr sz="2700" b="1" dirty="0">
                <a:latin typeface="Calibri"/>
                <a:cs typeface="Calibri"/>
              </a:rPr>
              <a:t> </a:t>
            </a:r>
            <a:r>
              <a:rPr sz="2700" b="1" spc="-10" dirty="0">
                <a:latin typeface="Calibri"/>
                <a:cs typeface="Calibri"/>
              </a:rPr>
              <a:t>potřeb</a:t>
            </a:r>
            <a:r>
              <a:rPr sz="2700" b="1" spc="5" dirty="0">
                <a:latin typeface="Calibri"/>
                <a:cs typeface="Calibri"/>
              </a:rPr>
              <a:t> </a:t>
            </a:r>
            <a:r>
              <a:rPr sz="2700" b="1" spc="-20" dirty="0">
                <a:latin typeface="Calibri"/>
                <a:cs typeface="Calibri"/>
              </a:rPr>
              <a:t>zástupných</a:t>
            </a:r>
            <a:r>
              <a:rPr sz="2700" b="1" spc="-5" dirty="0">
                <a:latin typeface="Calibri"/>
                <a:cs typeface="Calibri"/>
              </a:rPr>
              <a:t> či </a:t>
            </a:r>
            <a:r>
              <a:rPr sz="2700" b="1" dirty="0">
                <a:latin typeface="Calibri"/>
                <a:cs typeface="Calibri"/>
              </a:rPr>
              <a:t> </a:t>
            </a:r>
            <a:r>
              <a:rPr sz="2700" b="1" spc="-5" dirty="0">
                <a:latin typeface="Calibri"/>
                <a:cs typeface="Calibri"/>
              </a:rPr>
              <a:t>působením</a:t>
            </a:r>
            <a:r>
              <a:rPr sz="2700" b="1" spc="-10" dirty="0">
                <a:latin typeface="Calibri"/>
                <a:cs typeface="Calibri"/>
              </a:rPr>
              <a:t> </a:t>
            </a:r>
            <a:r>
              <a:rPr sz="2700" b="1" dirty="0">
                <a:latin typeface="Calibri"/>
                <a:cs typeface="Calibri"/>
              </a:rPr>
              <a:t>na </a:t>
            </a:r>
            <a:r>
              <a:rPr sz="2700" b="1" spc="-5" dirty="0">
                <a:latin typeface="Calibri"/>
                <a:cs typeface="Calibri"/>
              </a:rPr>
              <a:t>emoce.</a:t>
            </a:r>
            <a:endParaRPr sz="2700">
              <a:latin typeface="Calibri"/>
              <a:cs typeface="Calibri"/>
            </a:endParaRPr>
          </a:p>
          <a:p>
            <a:pPr marL="355600" marR="170180" indent="-343535">
              <a:lnSpc>
                <a:spcPts val="2920"/>
              </a:lnSpc>
              <a:spcBef>
                <a:spcPts val="635"/>
              </a:spcBef>
              <a:buFont typeface="Arial"/>
              <a:buChar char="•"/>
              <a:tabLst>
                <a:tab pos="355600" algn="l"/>
                <a:tab pos="356235" algn="l"/>
              </a:tabLst>
            </a:pPr>
            <a:r>
              <a:rPr sz="2700" spc="-30" dirty="0">
                <a:latin typeface="Calibri"/>
                <a:cs typeface="Calibri"/>
              </a:rPr>
              <a:t>Krátkodobé výhody, </a:t>
            </a:r>
            <a:r>
              <a:rPr sz="2700" spc="-15" dirty="0">
                <a:latin typeface="Calibri"/>
                <a:cs typeface="Calibri"/>
              </a:rPr>
              <a:t>jež může </a:t>
            </a:r>
            <a:r>
              <a:rPr sz="2700" dirty="0">
                <a:latin typeface="Calibri"/>
                <a:cs typeface="Calibri"/>
              </a:rPr>
              <a:t>manipulace </a:t>
            </a:r>
            <a:r>
              <a:rPr sz="2700" spc="-5" dirty="0">
                <a:latin typeface="Calibri"/>
                <a:cs typeface="Calibri"/>
              </a:rPr>
              <a:t>přinášet, se </a:t>
            </a:r>
            <a:r>
              <a:rPr sz="2700" dirty="0">
                <a:latin typeface="Calibri"/>
                <a:cs typeface="Calibri"/>
              </a:rPr>
              <a:t> </a:t>
            </a:r>
            <a:r>
              <a:rPr sz="2700" spc="-15" dirty="0">
                <a:latin typeface="Calibri"/>
                <a:cs typeface="Calibri"/>
              </a:rPr>
              <a:t>zpravidla </a:t>
            </a:r>
            <a:r>
              <a:rPr sz="2700" spc="-5" dirty="0">
                <a:latin typeface="Calibri"/>
                <a:cs typeface="Calibri"/>
              </a:rPr>
              <a:t>poměrně</a:t>
            </a:r>
            <a:r>
              <a:rPr sz="2700" spc="-35" dirty="0">
                <a:latin typeface="Calibri"/>
                <a:cs typeface="Calibri"/>
              </a:rPr>
              <a:t> </a:t>
            </a:r>
            <a:r>
              <a:rPr sz="2700" spc="-5" dirty="0">
                <a:latin typeface="Calibri"/>
                <a:cs typeface="Calibri"/>
              </a:rPr>
              <a:t>rychle </a:t>
            </a:r>
            <a:r>
              <a:rPr sz="2700" dirty="0">
                <a:latin typeface="Calibri"/>
                <a:cs typeface="Calibri"/>
              </a:rPr>
              <a:t>mění</a:t>
            </a:r>
            <a:r>
              <a:rPr sz="2700" spc="-10" dirty="0">
                <a:latin typeface="Calibri"/>
                <a:cs typeface="Calibri"/>
              </a:rPr>
              <a:t> </a:t>
            </a:r>
            <a:r>
              <a:rPr sz="2700" dirty="0">
                <a:latin typeface="Calibri"/>
                <a:cs typeface="Calibri"/>
              </a:rPr>
              <a:t>v</a:t>
            </a:r>
            <a:r>
              <a:rPr sz="2700" spc="-5" dirty="0">
                <a:latin typeface="Calibri"/>
                <a:cs typeface="Calibri"/>
              </a:rPr>
              <a:t> dlouhodobé</a:t>
            </a:r>
            <a:r>
              <a:rPr sz="2700" spc="-30" dirty="0">
                <a:latin typeface="Calibri"/>
                <a:cs typeface="Calibri"/>
              </a:rPr>
              <a:t> </a:t>
            </a:r>
            <a:r>
              <a:rPr sz="2700" spc="-25" dirty="0">
                <a:latin typeface="Calibri"/>
                <a:cs typeface="Calibri"/>
              </a:rPr>
              <a:t>nevýhody.</a:t>
            </a:r>
            <a:endParaRPr sz="2700">
              <a:latin typeface="Calibri"/>
              <a:cs typeface="Calibri"/>
            </a:endParaRPr>
          </a:p>
          <a:p>
            <a:pPr marL="355600" marR="608330" indent="-343535">
              <a:lnSpc>
                <a:spcPts val="2920"/>
              </a:lnSpc>
              <a:spcBef>
                <a:spcPts val="640"/>
              </a:spcBef>
              <a:buFont typeface="Arial"/>
              <a:buChar char="•"/>
              <a:tabLst>
                <a:tab pos="355600" algn="l"/>
                <a:tab pos="356235" algn="l"/>
              </a:tabLst>
            </a:pPr>
            <a:r>
              <a:rPr sz="2700" dirty="0">
                <a:latin typeface="Calibri"/>
                <a:cs typeface="Calibri"/>
              </a:rPr>
              <a:t>V</a:t>
            </a:r>
            <a:r>
              <a:rPr sz="2700" spc="-10" dirty="0">
                <a:latin typeface="Calibri"/>
                <a:cs typeface="Calibri"/>
              </a:rPr>
              <a:t> </a:t>
            </a:r>
            <a:r>
              <a:rPr sz="2700" spc="-20" dirty="0">
                <a:latin typeface="Calibri"/>
                <a:cs typeface="Calibri"/>
              </a:rPr>
              <a:t>praxi</a:t>
            </a:r>
            <a:r>
              <a:rPr sz="2700" spc="5" dirty="0">
                <a:latin typeface="Calibri"/>
                <a:cs typeface="Calibri"/>
              </a:rPr>
              <a:t> </a:t>
            </a:r>
            <a:r>
              <a:rPr sz="2700" spc="-5" dirty="0">
                <a:latin typeface="Calibri"/>
                <a:cs typeface="Calibri"/>
              </a:rPr>
              <a:t>se</a:t>
            </a:r>
            <a:r>
              <a:rPr sz="2700" spc="-15" dirty="0">
                <a:latin typeface="Calibri"/>
                <a:cs typeface="Calibri"/>
              </a:rPr>
              <a:t> </a:t>
            </a:r>
            <a:r>
              <a:rPr sz="2700" spc="-20" dirty="0">
                <a:latin typeface="Calibri"/>
                <a:cs typeface="Calibri"/>
              </a:rPr>
              <a:t>opírá</a:t>
            </a:r>
            <a:r>
              <a:rPr sz="2700" spc="-10" dirty="0">
                <a:latin typeface="Calibri"/>
                <a:cs typeface="Calibri"/>
              </a:rPr>
              <a:t> </a:t>
            </a:r>
            <a:r>
              <a:rPr sz="2700" dirty="0">
                <a:latin typeface="Calibri"/>
                <a:cs typeface="Calibri"/>
              </a:rPr>
              <a:t>o</a:t>
            </a:r>
            <a:r>
              <a:rPr sz="2700" spc="-5" dirty="0">
                <a:latin typeface="Calibri"/>
                <a:cs typeface="Calibri"/>
              </a:rPr>
              <a:t> </a:t>
            </a:r>
            <a:r>
              <a:rPr sz="2700" spc="-20" dirty="0">
                <a:latin typeface="Calibri"/>
                <a:cs typeface="Calibri"/>
              </a:rPr>
              <a:t>řadu</a:t>
            </a:r>
            <a:r>
              <a:rPr sz="2700" spc="-15" dirty="0">
                <a:latin typeface="Calibri"/>
                <a:cs typeface="Calibri"/>
              </a:rPr>
              <a:t> nástrojů,</a:t>
            </a:r>
            <a:r>
              <a:rPr sz="2700" spc="-10" dirty="0">
                <a:latin typeface="Calibri"/>
                <a:cs typeface="Calibri"/>
              </a:rPr>
              <a:t> </a:t>
            </a:r>
            <a:r>
              <a:rPr sz="2700" spc="-15" dirty="0">
                <a:latin typeface="Calibri"/>
                <a:cs typeface="Calibri"/>
              </a:rPr>
              <a:t>vědomých </a:t>
            </a:r>
            <a:r>
              <a:rPr sz="2700" dirty="0">
                <a:latin typeface="Calibri"/>
                <a:cs typeface="Calibri"/>
              </a:rPr>
              <a:t>i </a:t>
            </a:r>
            <a:r>
              <a:rPr sz="2700" spc="-15" dirty="0">
                <a:latin typeface="Calibri"/>
                <a:cs typeface="Calibri"/>
              </a:rPr>
              <a:t>částečně </a:t>
            </a:r>
            <a:r>
              <a:rPr sz="2700" spc="-595" dirty="0">
                <a:latin typeface="Calibri"/>
                <a:cs typeface="Calibri"/>
              </a:rPr>
              <a:t> </a:t>
            </a:r>
            <a:r>
              <a:rPr sz="2700" spc="-5" dirty="0">
                <a:latin typeface="Calibri"/>
                <a:cs typeface="Calibri"/>
              </a:rPr>
              <a:t>neuvědomělých.</a:t>
            </a:r>
            <a:endParaRPr sz="2700">
              <a:latin typeface="Calibri"/>
              <a:cs typeface="Calibri"/>
            </a:endParaRPr>
          </a:p>
          <a:p>
            <a:pPr marL="355600" indent="-343535">
              <a:lnSpc>
                <a:spcPts val="3080"/>
              </a:lnSpc>
              <a:spcBef>
                <a:spcPts val="280"/>
              </a:spcBef>
              <a:buFont typeface="Arial"/>
              <a:buChar char="•"/>
              <a:tabLst>
                <a:tab pos="355600" algn="l"/>
                <a:tab pos="356235" algn="l"/>
              </a:tabLst>
            </a:pPr>
            <a:r>
              <a:rPr sz="2700" dirty="0">
                <a:latin typeface="Calibri"/>
                <a:cs typeface="Calibri"/>
              </a:rPr>
              <a:t>Prvým</a:t>
            </a:r>
            <a:r>
              <a:rPr sz="2700" spc="20" dirty="0">
                <a:latin typeface="Calibri"/>
                <a:cs typeface="Calibri"/>
              </a:rPr>
              <a:t> </a:t>
            </a:r>
            <a:r>
              <a:rPr sz="2700" spc="-5" dirty="0">
                <a:latin typeface="Calibri"/>
                <a:cs typeface="Calibri"/>
              </a:rPr>
              <a:t>předpokladem</a:t>
            </a:r>
            <a:r>
              <a:rPr sz="2700" spc="-30" dirty="0">
                <a:latin typeface="Calibri"/>
                <a:cs typeface="Calibri"/>
              </a:rPr>
              <a:t> </a:t>
            </a:r>
            <a:r>
              <a:rPr sz="2700" spc="-25" dirty="0">
                <a:latin typeface="Calibri"/>
                <a:cs typeface="Calibri"/>
              </a:rPr>
              <a:t>pro</a:t>
            </a:r>
            <a:r>
              <a:rPr sz="2700" spc="-5" dirty="0">
                <a:latin typeface="Calibri"/>
                <a:cs typeface="Calibri"/>
              </a:rPr>
              <a:t> </a:t>
            </a:r>
            <a:r>
              <a:rPr sz="2700" dirty="0">
                <a:latin typeface="Calibri"/>
                <a:cs typeface="Calibri"/>
              </a:rPr>
              <a:t>její </a:t>
            </a:r>
            <a:r>
              <a:rPr sz="2700" spc="-15" dirty="0">
                <a:latin typeface="Calibri"/>
                <a:cs typeface="Calibri"/>
              </a:rPr>
              <a:t>odstranění</a:t>
            </a:r>
            <a:r>
              <a:rPr sz="2700" spc="-25" dirty="0">
                <a:latin typeface="Calibri"/>
                <a:cs typeface="Calibri"/>
              </a:rPr>
              <a:t> </a:t>
            </a:r>
            <a:r>
              <a:rPr sz="2700" dirty="0">
                <a:latin typeface="Calibri"/>
                <a:cs typeface="Calibri"/>
              </a:rPr>
              <a:t>- </a:t>
            </a:r>
            <a:r>
              <a:rPr sz="2700" spc="-30" dirty="0">
                <a:latin typeface="Calibri"/>
                <a:cs typeface="Calibri"/>
              </a:rPr>
              <a:t>ze</a:t>
            </a:r>
            <a:r>
              <a:rPr sz="2700" spc="-10" dirty="0">
                <a:latin typeface="Calibri"/>
                <a:cs typeface="Calibri"/>
              </a:rPr>
              <a:t> </a:t>
            </a:r>
            <a:r>
              <a:rPr sz="2700" spc="-30" dirty="0">
                <a:latin typeface="Calibri"/>
                <a:cs typeface="Calibri"/>
              </a:rPr>
              <a:t>strany</a:t>
            </a:r>
            <a:endParaRPr sz="2700">
              <a:latin typeface="Calibri"/>
              <a:cs typeface="Calibri"/>
            </a:endParaRPr>
          </a:p>
          <a:p>
            <a:pPr marL="355600">
              <a:lnSpc>
                <a:spcPts val="3080"/>
              </a:lnSpc>
            </a:pPr>
            <a:r>
              <a:rPr sz="2700" spc="-10" dirty="0">
                <a:latin typeface="Calibri"/>
                <a:cs typeface="Calibri"/>
              </a:rPr>
              <a:t>manipulovaných</a:t>
            </a:r>
            <a:r>
              <a:rPr sz="2700" spc="-40" dirty="0">
                <a:latin typeface="Calibri"/>
                <a:cs typeface="Calibri"/>
              </a:rPr>
              <a:t> </a:t>
            </a:r>
            <a:r>
              <a:rPr sz="2700" dirty="0">
                <a:latin typeface="Calibri"/>
                <a:cs typeface="Calibri"/>
              </a:rPr>
              <a:t>i </a:t>
            </a:r>
            <a:r>
              <a:rPr sz="2700" spc="-5" dirty="0">
                <a:latin typeface="Calibri"/>
                <a:cs typeface="Calibri"/>
              </a:rPr>
              <a:t>manipulujících</a:t>
            </a:r>
            <a:r>
              <a:rPr sz="2700" dirty="0">
                <a:latin typeface="Calibri"/>
                <a:cs typeface="Calibri"/>
              </a:rPr>
              <a:t> - </a:t>
            </a:r>
            <a:r>
              <a:rPr sz="2700" spc="-5" dirty="0">
                <a:latin typeface="Calibri"/>
                <a:cs typeface="Calibri"/>
              </a:rPr>
              <a:t>je umět</a:t>
            </a:r>
            <a:r>
              <a:rPr sz="2700" spc="-25" dirty="0">
                <a:latin typeface="Calibri"/>
                <a:cs typeface="Calibri"/>
              </a:rPr>
              <a:t> </a:t>
            </a:r>
            <a:r>
              <a:rPr sz="2700" spc="-5" dirty="0">
                <a:latin typeface="Calibri"/>
                <a:cs typeface="Calibri"/>
              </a:rPr>
              <a:t>ji </a:t>
            </a:r>
            <a:r>
              <a:rPr sz="2700" spc="-20" dirty="0">
                <a:latin typeface="Calibri"/>
                <a:cs typeface="Calibri"/>
              </a:rPr>
              <a:t>rozpoznat.</a:t>
            </a:r>
            <a:endParaRPr sz="2700">
              <a:latin typeface="Calibri"/>
              <a:cs typeface="Calibri"/>
            </a:endParaRPr>
          </a:p>
        </p:txBody>
      </p:sp>
    </p:spTree>
    <p:extLst>
      <p:ext uri="{BB962C8B-B14F-4D97-AF65-F5344CB8AC3E}">
        <p14:creationId xmlns:p14="http://schemas.microsoft.com/office/powerpoint/2010/main" val="1733595012"/>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59940" y="127013"/>
            <a:ext cx="7235190" cy="1765300"/>
          </a:xfrm>
          <a:prstGeom prst="rect">
            <a:avLst/>
          </a:prstGeom>
        </p:spPr>
        <p:txBody>
          <a:bodyPr vert="horz" wrap="square" lIns="0" tIns="191770" rIns="0" bIns="0" rtlCol="0">
            <a:spAutoFit/>
          </a:bodyPr>
          <a:lstStyle/>
          <a:p>
            <a:pPr marL="2723515">
              <a:spcBef>
                <a:spcPts val="1510"/>
              </a:spcBef>
            </a:pPr>
            <a:r>
              <a:rPr sz="2800" spc="-20" dirty="0">
                <a:solidFill>
                  <a:srgbClr val="006FC0"/>
                </a:solidFill>
                <a:latin typeface="Calibri"/>
                <a:cs typeface="Calibri"/>
              </a:rPr>
              <a:t>Druhy</a:t>
            </a:r>
            <a:r>
              <a:rPr sz="2800" spc="-10" dirty="0">
                <a:solidFill>
                  <a:srgbClr val="006FC0"/>
                </a:solidFill>
                <a:latin typeface="Calibri"/>
                <a:cs typeface="Calibri"/>
              </a:rPr>
              <a:t> </a:t>
            </a:r>
            <a:r>
              <a:rPr sz="2800" spc="-5" dirty="0">
                <a:solidFill>
                  <a:srgbClr val="006FC0"/>
                </a:solidFill>
                <a:latin typeface="Calibri"/>
                <a:cs typeface="Calibri"/>
              </a:rPr>
              <a:t>manipulace</a:t>
            </a:r>
            <a:endParaRPr sz="2800">
              <a:latin typeface="Calibri"/>
              <a:cs typeface="Calibri"/>
            </a:endParaRPr>
          </a:p>
          <a:p>
            <a:pPr marL="355600" indent="-343535">
              <a:lnSpc>
                <a:spcPts val="3650"/>
              </a:lnSpc>
              <a:spcBef>
                <a:spcPts val="1630"/>
              </a:spcBef>
              <a:buFont typeface="Wingdings"/>
              <a:buChar char=""/>
              <a:tabLst>
                <a:tab pos="356235" algn="l"/>
              </a:tabLst>
            </a:pPr>
            <a:r>
              <a:rPr sz="3200" spc="-10" dirty="0">
                <a:latin typeface="Calibri"/>
                <a:cs typeface="Calibri"/>
              </a:rPr>
              <a:t>Pasivní </a:t>
            </a:r>
            <a:r>
              <a:rPr sz="3200" spc="-5" dirty="0">
                <a:latin typeface="Calibri"/>
                <a:cs typeface="Calibri"/>
              </a:rPr>
              <a:t>(mlčení,</a:t>
            </a:r>
            <a:r>
              <a:rPr sz="3200" dirty="0">
                <a:latin typeface="Calibri"/>
                <a:cs typeface="Calibri"/>
              </a:rPr>
              <a:t> </a:t>
            </a:r>
            <a:r>
              <a:rPr sz="3200" spc="-55" dirty="0">
                <a:latin typeface="Calibri"/>
                <a:cs typeface="Calibri"/>
              </a:rPr>
              <a:t>slzy,</a:t>
            </a:r>
            <a:r>
              <a:rPr sz="3200" spc="-10" dirty="0">
                <a:latin typeface="Calibri"/>
                <a:cs typeface="Calibri"/>
              </a:rPr>
              <a:t> </a:t>
            </a:r>
            <a:r>
              <a:rPr sz="3200" spc="-40" dirty="0">
                <a:latin typeface="Calibri"/>
                <a:cs typeface="Calibri"/>
              </a:rPr>
              <a:t>„dusno“,</a:t>
            </a:r>
            <a:r>
              <a:rPr sz="3200" spc="5" dirty="0">
                <a:latin typeface="Calibri"/>
                <a:cs typeface="Calibri"/>
              </a:rPr>
              <a:t> </a:t>
            </a:r>
            <a:r>
              <a:rPr sz="3200" spc="-35" dirty="0">
                <a:latin typeface="Calibri"/>
                <a:cs typeface="Calibri"/>
              </a:rPr>
              <a:t>intriky,</a:t>
            </a:r>
            <a:r>
              <a:rPr sz="3200" spc="10" dirty="0">
                <a:latin typeface="Calibri"/>
                <a:cs typeface="Calibri"/>
              </a:rPr>
              <a:t> </a:t>
            </a:r>
            <a:r>
              <a:rPr sz="3200" spc="-20" dirty="0">
                <a:latin typeface="Calibri"/>
                <a:cs typeface="Calibri"/>
              </a:rPr>
              <a:t>atd.,</a:t>
            </a:r>
            <a:endParaRPr sz="3200">
              <a:latin typeface="Calibri"/>
              <a:cs typeface="Calibri"/>
            </a:endParaRPr>
          </a:p>
          <a:p>
            <a:pPr marL="355600">
              <a:lnSpc>
                <a:spcPts val="3650"/>
              </a:lnSpc>
            </a:pPr>
            <a:r>
              <a:rPr sz="3200" spc="-10" dirty="0">
                <a:latin typeface="Calibri"/>
                <a:cs typeface="Calibri"/>
              </a:rPr>
              <a:t>neschopnost, bezmoc)</a:t>
            </a:r>
            <a:endParaRPr sz="3200">
              <a:latin typeface="Calibri"/>
              <a:cs typeface="Calibri"/>
            </a:endParaRPr>
          </a:p>
        </p:txBody>
      </p:sp>
      <p:sp>
        <p:nvSpPr>
          <p:cNvPr id="3" name="object 3"/>
          <p:cNvSpPr/>
          <p:nvPr/>
        </p:nvSpPr>
        <p:spPr>
          <a:xfrm>
            <a:off x="2415540" y="1945385"/>
            <a:ext cx="6617334" cy="935990"/>
          </a:xfrm>
          <a:custGeom>
            <a:avLst/>
            <a:gdLst/>
            <a:ahLst/>
            <a:cxnLst/>
            <a:rect l="l" t="t" r="r" b="b"/>
            <a:pathLst>
              <a:path w="6617334" h="935989">
                <a:moveTo>
                  <a:pt x="6617208" y="0"/>
                </a:moveTo>
                <a:lnTo>
                  <a:pt x="0" y="0"/>
                </a:lnTo>
                <a:lnTo>
                  <a:pt x="0" y="438912"/>
                </a:lnTo>
                <a:lnTo>
                  <a:pt x="0" y="496824"/>
                </a:lnTo>
                <a:lnTo>
                  <a:pt x="0" y="935736"/>
                </a:lnTo>
                <a:lnTo>
                  <a:pt x="4558284" y="935736"/>
                </a:lnTo>
                <a:lnTo>
                  <a:pt x="4558284" y="496824"/>
                </a:lnTo>
                <a:lnTo>
                  <a:pt x="6617208" y="496824"/>
                </a:lnTo>
                <a:lnTo>
                  <a:pt x="6617208" y="0"/>
                </a:lnTo>
                <a:close/>
              </a:path>
            </a:pathLst>
          </a:custGeom>
          <a:solidFill>
            <a:srgbClr val="FFFF00"/>
          </a:solidFill>
        </p:spPr>
        <p:txBody>
          <a:bodyPr wrap="square" lIns="0" tIns="0" rIns="0" bIns="0" rtlCol="0"/>
          <a:lstStyle/>
          <a:p>
            <a:endParaRPr/>
          </a:p>
        </p:txBody>
      </p:sp>
      <p:sp>
        <p:nvSpPr>
          <p:cNvPr id="4" name="object 4"/>
          <p:cNvSpPr txBox="1"/>
          <p:nvPr/>
        </p:nvSpPr>
        <p:spPr>
          <a:xfrm>
            <a:off x="2059940" y="1914601"/>
            <a:ext cx="349250" cy="514350"/>
          </a:xfrm>
          <a:prstGeom prst="rect">
            <a:avLst/>
          </a:prstGeom>
        </p:spPr>
        <p:txBody>
          <a:bodyPr vert="horz" wrap="square" lIns="0" tIns="13335" rIns="0" bIns="0" rtlCol="0">
            <a:spAutoFit/>
          </a:bodyPr>
          <a:lstStyle/>
          <a:p>
            <a:pPr marL="12700">
              <a:spcBef>
                <a:spcPts val="105"/>
              </a:spcBef>
            </a:pPr>
            <a:r>
              <a:rPr sz="3200" spc="5" dirty="0">
                <a:solidFill>
                  <a:srgbClr val="FF0000"/>
                </a:solidFill>
                <a:latin typeface="Wingdings"/>
                <a:cs typeface="Wingdings"/>
              </a:rPr>
              <a:t></a:t>
            </a:r>
            <a:endParaRPr sz="3200">
              <a:latin typeface="Wingdings"/>
              <a:cs typeface="Wingdings"/>
            </a:endParaRPr>
          </a:p>
        </p:txBody>
      </p:sp>
      <p:sp>
        <p:nvSpPr>
          <p:cNvPr id="5" name="object 5"/>
          <p:cNvSpPr txBox="1"/>
          <p:nvPr/>
        </p:nvSpPr>
        <p:spPr>
          <a:xfrm>
            <a:off x="2415539" y="1945386"/>
            <a:ext cx="6617334" cy="448841"/>
          </a:xfrm>
          <a:prstGeom prst="rect">
            <a:avLst/>
          </a:prstGeom>
          <a:solidFill>
            <a:srgbClr val="FFFF00"/>
          </a:solidFill>
        </p:spPr>
        <p:txBody>
          <a:bodyPr vert="horz" wrap="square" lIns="0" tIns="0" rIns="0" bIns="0" rtlCol="0">
            <a:spAutoFit/>
          </a:bodyPr>
          <a:lstStyle/>
          <a:p>
            <a:pPr>
              <a:lnSpc>
                <a:spcPts val="3454"/>
              </a:lnSpc>
            </a:pPr>
            <a:r>
              <a:rPr sz="3200" spc="-5" dirty="0">
                <a:solidFill>
                  <a:srgbClr val="FF0000"/>
                </a:solidFill>
                <a:latin typeface="Calibri"/>
                <a:cs typeface="Calibri"/>
              </a:rPr>
              <a:t>Agresivní</a:t>
            </a:r>
            <a:r>
              <a:rPr sz="3200" spc="-10" dirty="0">
                <a:solidFill>
                  <a:srgbClr val="FF0000"/>
                </a:solidFill>
                <a:latin typeface="Calibri"/>
                <a:cs typeface="Calibri"/>
              </a:rPr>
              <a:t> </a:t>
            </a:r>
            <a:r>
              <a:rPr sz="3200" spc="-5" dirty="0">
                <a:solidFill>
                  <a:srgbClr val="FF0000"/>
                </a:solidFill>
                <a:latin typeface="Calibri"/>
                <a:cs typeface="Calibri"/>
              </a:rPr>
              <a:t>(křik, </a:t>
            </a:r>
            <a:r>
              <a:rPr sz="3200" spc="-10" dirty="0">
                <a:solidFill>
                  <a:srgbClr val="FF0000"/>
                </a:solidFill>
                <a:latin typeface="Calibri"/>
                <a:cs typeface="Calibri"/>
              </a:rPr>
              <a:t>zlost,</a:t>
            </a:r>
            <a:r>
              <a:rPr sz="3200" spc="-5" dirty="0">
                <a:solidFill>
                  <a:srgbClr val="FF0000"/>
                </a:solidFill>
                <a:latin typeface="Calibri"/>
                <a:cs typeface="Calibri"/>
              </a:rPr>
              <a:t> vynucování,</a:t>
            </a:r>
            <a:r>
              <a:rPr sz="3200" spc="-15" dirty="0">
                <a:solidFill>
                  <a:srgbClr val="FF0000"/>
                </a:solidFill>
                <a:latin typeface="Calibri"/>
                <a:cs typeface="Calibri"/>
              </a:rPr>
              <a:t> </a:t>
            </a:r>
            <a:r>
              <a:rPr sz="3200" spc="-55" dirty="0">
                <a:solidFill>
                  <a:srgbClr val="FF0000"/>
                </a:solidFill>
                <a:latin typeface="Calibri"/>
                <a:cs typeface="Calibri"/>
              </a:rPr>
              <a:t>scény,</a:t>
            </a:r>
            <a:endParaRPr sz="3200">
              <a:latin typeface="Calibri"/>
              <a:cs typeface="Calibri"/>
            </a:endParaRPr>
          </a:p>
        </p:txBody>
      </p:sp>
      <p:sp>
        <p:nvSpPr>
          <p:cNvPr id="6" name="object 6"/>
          <p:cNvSpPr txBox="1"/>
          <p:nvPr/>
        </p:nvSpPr>
        <p:spPr>
          <a:xfrm>
            <a:off x="2415540" y="2442210"/>
            <a:ext cx="4571365" cy="439420"/>
          </a:xfrm>
          <a:prstGeom prst="rect">
            <a:avLst/>
          </a:prstGeom>
          <a:solidFill>
            <a:srgbClr val="FFFF00"/>
          </a:solidFill>
        </p:spPr>
        <p:txBody>
          <a:bodyPr vert="horz" wrap="square" lIns="0" tIns="0" rIns="0" bIns="0" rtlCol="0">
            <a:spAutoFit/>
          </a:bodyPr>
          <a:lstStyle/>
          <a:p>
            <a:pPr>
              <a:lnSpc>
                <a:spcPts val="3250"/>
              </a:lnSpc>
            </a:pPr>
            <a:r>
              <a:rPr sz="3200" spc="-15" dirty="0">
                <a:solidFill>
                  <a:srgbClr val="FF0000"/>
                </a:solidFill>
                <a:latin typeface="Calibri"/>
                <a:cs typeface="Calibri"/>
              </a:rPr>
              <a:t>přepracovanost,</a:t>
            </a:r>
            <a:r>
              <a:rPr sz="3200" spc="-70" dirty="0">
                <a:solidFill>
                  <a:srgbClr val="FF0000"/>
                </a:solidFill>
                <a:latin typeface="Calibri"/>
                <a:cs typeface="Calibri"/>
              </a:rPr>
              <a:t> </a:t>
            </a:r>
            <a:r>
              <a:rPr sz="3200" spc="-10" dirty="0">
                <a:solidFill>
                  <a:srgbClr val="FF0000"/>
                </a:solidFill>
                <a:latin typeface="Calibri"/>
                <a:cs typeface="Calibri"/>
              </a:rPr>
              <a:t>vytíženost)</a:t>
            </a:r>
            <a:endParaRPr sz="3200">
              <a:latin typeface="Calibri"/>
              <a:cs typeface="Calibri"/>
            </a:endParaRPr>
          </a:p>
        </p:txBody>
      </p:sp>
      <p:sp>
        <p:nvSpPr>
          <p:cNvPr id="7" name="object 7"/>
          <p:cNvSpPr txBox="1"/>
          <p:nvPr/>
        </p:nvSpPr>
        <p:spPr>
          <a:xfrm>
            <a:off x="2059941" y="2890520"/>
            <a:ext cx="7604125" cy="3490058"/>
          </a:xfrm>
          <a:prstGeom prst="rect">
            <a:avLst/>
          </a:prstGeom>
        </p:spPr>
        <p:txBody>
          <a:bodyPr vert="horz" wrap="square" lIns="0" tIns="67945" rIns="0" bIns="0" rtlCol="0">
            <a:spAutoFit/>
          </a:bodyPr>
          <a:lstStyle/>
          <a:p>
            <a:pPr marL="355600" marR="5080" indent="-343535">
              <a:lnSpc>
                <a:spcPts val="3460"/>
              </a:lnSpc>
              <a:spcBef>
                <a:spcPts val="535"/>
              </a:spcBef>
              <a:buFont typeface="Wingdings"/>
              <a:buChar char=""/>
              <a:tabLst>
                <a:tab pos="356235" algn="l"/>
              </a:tabLst>
            </a:pPr>
            <a:r>
              <a:rPr sz="3200" dirty="0">
                <a:solidFill>
                  <a:srgbClr val="006FC0"/>
                </a:solidFill>
                <a:latin typeface="Calibri"/>
                <a:cs typeface="Calibri"/>
              </a:rPr>
              <a:t>Nepřímá</a:t>
            </a:r>
            <a:r>
              <a:rPr sz="3200" spc="-5" dirty="0">
                <a:solidFill>
                  <a:srgbClr val="006FC0"/>
                </a:solidFill>
                <a:latin typeface="Calibri"/>
                <a:cs typeface="Calibri"/>
              </a:rPr>
              <a:t> </a:t>
            </a:r>
            <a:r>
              <a:rPr sz="3200" spc="-15" dirty="0">
                <a:solidFill>
                  <a:srgbClr val="006FC0"/>
                </a:solidFill>
                <a:latin typeface="Calibri"/>
                <a:cs typeface="Calibri"/>
              </a:rPr>
              <a:t>(manipulovaný</a:t>
            </a:r>
            <a:r>
              <a:rPr sz="3200" spc="35" dirty="0">
                <a:solidFill>
                  <a:srgbClr val="006FC0"/>
                </a:solidFill>
                <a:latin typeface="Calibri"/>
                <a:cs typeface="Calibri"/>
              </a:rPr>
              <a:t> </a:t>
            </a:r>
            <a:r>
              <a:rPr sz="3200" spc="-5" dirty="0">
                <a:solidFill>
                  <a:srgbClr val="006FC0"/>
                </a:solidFill>
                <a:latin typeface="Calibri"/>
                <a:cs typeface="Calibri"/>
              </a:rPr>
              <a:t>si</a:t>
            </a:r>
            <a:r>
              <a:rPr sz="3200" spc="-10" dirty="0">
                <a:solidFill>
                  <a:srgbClr val="006FC0"/>
                </a:solidFill>
                <a:latin typeface="Calibri"/>
                <a:cs typeface="Calibri"/>
              </a:rPr>
              <a:t> </a:t>
            </a:r>
            <a:r>
              <a:rPr sz="3200" spc="-20" dirty="0">
                <a:solidFill>
                  <a:srgbClr val="006FC0"/>
                </a:solidFill>
                <a:latin typeface="Calibri"/>
                <a:cs typeface="Calibri"/>
              </a:rPr>
              <a:t>to</a:t>
            </a:r>
            <a:r>
              <a:rPr sz="3200" dirty="0">
                <a:solidFill>
                  <a:srgbClr val="006FC0"/>
                </a:solidFill>
                <a:latin typeface="Calibri"/>
                <a:cs typeface="Calibri"/>
              </a:rPr>
              <a:t> </a:t>
            </a:r>
            <a:r>
              <a:rPr sz="3200" spc="-5" dirty="0">
                <a:solidFill>
                  <a:srgbClr val="006FC0"/>
                </a:solidFill>
                <a:latin typeface="Calibri"/>
                <a:cs typeface="Calibri"/>
              </a:rPr>
              <a:t>neuvědomuje, </a:t>
            </a:r>
            <a:r>
              <a:rPr sz="3200" spc="-710" dirty="0">
                <a:solidFill>
                  <a:srgbClr val="006FC0"/>
                </a:solidFill>
                <a:latin typeface="Calibri"/>
                <a:cs typeface="Calibri"/>
              </a:rPr>
              <a:t> </a:t>
            </a:r>
            <a:r>
              <a:rPr sz="3200" spc="-5" dirty="0">
                <a:solidFill>
                  <a:srgbClr val="006FC0"/>
                </a:solidFill>
                <a:latin typeface="Calibri"/>
                <a:cs typeface="Calibri"/>
              </a:rPr>
              <a:t>neví, </a:t>
            </a:r>
            <a:r>
              <a:rPr sz="3200" spc="-40" dirty="0">
                <a:solidFill>
                  <a:srgbClr val="006FC0"/>
                </a:solidFill>
                <a:latin typeface="Calibri"/>
                <a:cs typeface="Calibri"/>
              </a:rPr>
              <a:t>že</a:t>
            </a:r>
            <a:r>
              <a:rPr sz="3200" spc="-5" dirty="0">
                <a:solidFill>
                  <a:srgbClr val="006FC0"/>
                </a:solidFill>
                <a:latin typeface="Calibri"/>
                <a:cs typeface="Calibri"/>
              </a:rPr>
              <a:t> se</a:t>
            </a:r>
            <a:r>
              <a:rPr sz="3200" dirty="0">
                <a:solidFill>
                  <a:srgbClr val="006FC0"/>
                </a:solidFill>
                <a:latin typeface="Calibri"/>
                <a:cs typeface="Calibri"/>
              </a:rPr>
              <a:t> </a:t>
            </a:r>
            <a:r>
              <a:rPr sz="3200" spc="-5" dirty="0">
                <a:solidFill>
                  <a:srgbClr val="006FC0"/>
                </a:solidFill>
                <a:latin typeface="Calibri"/>
                <a:cs typeface="Calibri"/>
              </a:rPr>
              <a:t>jeho</a:t>
            </a:r>
            <a:r>
              <a:rPr sz="3200" spc="-25" dirty="0">
                <a:solidFill>
                  <a:srgbClr val="006FC0"/>
                </a:solidFill>
                <a:latin typeface="Calibri"/>
                <a:cs typeface="Calibri"/>
              </a:rPr>
              <a:t> </a:t>
            </a:r>
            <a:r>
              <a:rPr sz="3200" spc="-10" dirty="0">
                <a:solidFill>
                  <a:srgbClr val="006FC0"/>
                </a:solidFill>
                <a:latin typeface="Calibri"/>
                <a:cs typeface="Calibri"/>
              </a:rPr>
              <a:t>svobodná </a:t>
            </a:r>
            <a:r>
              <a:rPr sz="3200" dirty="0">
                <a:solidFill>
                  <a:srgbClr val="006FC0"/>
                </a:solidFill>
                <a:latin typeface="Calibri"/>
                <a:cs typeface="Calibri"/>
              </a:rPr>
              <a:t>vůle </a:t>
            </a:r>
            <a:r>
              <a:rPr sz="3200" spc="-5" dirty="0">
                <a:solidFill>
                  <a:srgbClr val="006FC0"/>
                </a:solidFill>
                <a:latin typeface="Calibri"/>
                <a:cs typeface="Calibri"/>
              </a:rPr>
              <a:t>obchází)</a:t>
            </a:r>
            <a:endParaRPr sz="3200">
              <a:latin typeface="Calibri"/>
              <a:cs typeface="Calibri"/>
            </a:endParaRPr>
          </a:p>
          <a:p>
            <a:pPr marL="355600" marR="435609" indent="-343535">
              <a:lnSpc>
                <a:spcPts val="3460"/>
              </a:lnSpc>
              <a:spcBef>
                <a:spcPts val="760"/>
              </a:spcBef>
              <a:buFont typeface="Wingdings"/>
              <a:buChar char=""/>
              <a:tabLst>
                <a:tab pos="356235" algn="l"/>
              </a:tabLst>
            </a:pPr>
            <a:r>
              <a:rPr sz="3200" spc="-15" dirty="0">
                <a:latin typeface="Calibri"/>
                <a:cs typeface="Calibri"/>
              </a:rPr>
              <a:t>Přímá/nátlaková</a:t>
            </a:r>
            <a:r>
              <a:rPr sz="3200" spc="5" dirty="0">
                <a:latin typeface="Calibri"/>
                <a:cs typeface="Calibri"/>
              </a:rPr>
              <a:t> </a:t>
            </a:r>
            <a:r>
              <a:rPr sz="3200" spc="-15" dirty="0">
                <a:latin typeface="Calibri"/>
                <a:cs typeface="Calibri"/>
              </a:rPr>
              <a:t>(manipulovaný</a:t>
            </a:r>
            <a:r>
              <a:rPr sz="3200" spc="35" dirty="0">
                <a:latin typeface="Calibri"/>
                <a:cs typeface="Calibri"/>
              </a:rPr>
              <a:t> </a:t>
            </a:r>
            <a:r>
              <a:rPr sz="3200" spc="-5" dirty="0">
                <a:latin typeface="Calibri"/>
                <a:cs typeface="Calibri"/>
              </a:rPr>
              <a:t>si</a:t>
            </a:r>
            <a:r>
              <a:rPr sz="3200" spc="-15" dirty="0">
                <a:latin typeface="Calibri"/>
                <a:cs typeface="Calibri"/>
              </a:rPr>
              <a:t> </a:t>
            </a:r>
            <a:r>
              <a:rPr sz="3200" spc="-5" dirty="0">
                <a:latin typeface="Calibri"/>
                <a:cs typeface="Calibri"/>
              </a:rPr>
              <a:t>nátlak, </a:t>
            </a:r>
            <a:r>
              <a:rPr sz="3200" spc="-710" dirty="0">
                <a:latin typeface="Calibri"/>
                <a:cs typeface="Calibri"/>
              </a:rPr>
              <a:t> </a:t>
            </a:r>
            <a:r>
              <a:rPr sz="3200" dirty="0">
                <a:latin typeface="Calibri"/>
                <a:cs typeface="Calibri"/>
              </a:rPr>
              <a:t>tlačení</a:t>
            </a:r>
            <a:r>
              <a:rPr sz="3200" spc="-5" dirty="0">
                <a:latin typeface="Calibri"/>
                <a:cs typeface="Calibri"/>
              </a:rPr>
              <a:t> na</a:t>
            </a:r>
            <a:r>
              <a:rPr sz="3200" spc="15" dirty="0">
                <a:latin typeface="Calibri"/>
                <a:cs typeface="Calibri"/>
              </a:rPr>
              <a:t> </a:t>
            </a:r>
            <a:r>
              <a:rPr sz="3200" spc="-15" dirty="0">
                <a:latin typeface="Calibri"/>
                <a:cs typeface="Calibri"/>
              </a:rPr>
              <a:t>podřízení</a:t>
            </a:r>
            <a:r>
              <a:rPr sz="3200" spc="10" dirty="0">
                <a:latin typeface="Calibri"/>
                <a:cs typeface="Calibri"/>
              </a:rPr>
              <a:t> </a:t>
            </a:r>
            <a:r>
              <a:rPr sz="3200" spc="-5" dirty="0">
                <a:latin typeface="Calibri"/>
                <a:cs typeface="Calibri"/>
              </a:rPr>
              <a:t>se </a:t>
            </a:r>
            <a:r>
              <a:rPr sz="3200" spc="-20" dirty="0">
                <a:latin typeface="Calibri"/>
                <a:cs typeface="Calibri"/>
              </a:rPr>
              <a:t>názoru</a:t>
            </a:r>
            <a:r>
              <a:rPr sz="3200" spc="-5" dirty="0">
                <a:latin typeface="Calibri"/>
                <a:cs typeface="Calibri"/>
              </a:rPr>
              <a:t> </a:t>
            </a:r>
            <a:r>
              <a:rPr sz="3200" spc="-15" dirty="0">
                <a:latin typeface="Calibri"/>
                <a:cs typeface="Calibri"/>
              </a:rPr>
              <a:t>druhých </a:t>
            </a:r>
            <a:r>
              <a:rPr sz="3200" spc="-10" dirty="0">
                <a:latin typeface="Calibri"/>
                <a:cs typeface="Calibri"/>
              </a:rPr>
              <a:t> </a:t>
            </a:r>
            <a:r>
              <a:rPr sz="3200" spc="-5" dirty="0">
                <a:latin typeface="Calibri"/>
                <a:cs typeface="Calibri"/>
              </a:rPr>
              <a:t>uvědomuje)</a:t>
            </a:r>
            <a:endParaRPr sz="3200">
              <a:latin typeface="Calibri"/>
              <a:cs typeface="Calibri"/>
            </a:endParaRPr>
          </a:p>
          <a:p>
            <a:pPr marL="355600" indent="-343535">
              <a:spcBef>
                <a:spcPts val="330"/>
              </a:spcBef>
              <a:buFont typeface="Wingdings"/>
              <a:buChar char=""/>
              <a:tabLst>
                <a:tab pos="356235" algn="l"/>
              </a:tabLst>
            </a:pPr>
            <a:r>
              <a:rPr sz="3200" spc="-15" dirty="0">
                <a:latin typeface="Calibri"/>
                <a:cs typeface="Calibri"/>
              </a:rPr>
              <a:t>Altruistická</a:t>
            </a:r>
            <a:r>
              <a:rPr sz="3200" spc="50" dirty="0">
                <a:latin typeface="Calibri"/>
                <a:cs typeface="Calibri"/>
              </a:rPr>
              <a:t> </a:t>
            </a:r>
            <a:r>
              <a:rPr sz="3200" spc="-10" dirty="0">
                <a:latin typeface="Calibri"/>
                <a:cs typeface="Calibri"/>
              </a:rPr>
              <a:t>(nevyžádané </a:t>
            </a:r>
            <a:r>
              <a:rPr sz="3200" spc="-15" dirty="0">
                <a:latin typeface="Calibri"/>
                <a:cs typeface="Calibri"/>
              </a:rPr>
              <a:t>dobro</a:t>
            </a:r>
            <a:r>
              <a:rPr sz="3200" spc="20" dirty="0">
                <a:latin typeface="Calibri"/>
                <a:cs typeface="Calibri"/>
              </a:rPr>
              <a:t> </a:t>
            </a:r>
            <a:r>
              <a:rPr sz="3200" spc="-15" dirty="0">
                <a:latin typeface="Calibri"/>
                <a:cs typeface="Calibri"/>
              </a:rPr>
              <a:t>druhým)</a:t>
            </a:r>
            <a:endParaRPr sz="3200">
              <a:latin typeface="Calibri"/>
              <a:cs typeface="Calibri"/>
            </a:endParaRPr>
          </a:p>
          <a:p>
            <a:pPr marL="355600" indent="-343535">
              <a:spcBef>
                <a:spcPts val="380"/>
              </a:spcBef>
              <a:buFont typeface="Wingdings"/>
              <a:buChar char=""/>
              <a:tabLst>
                <a:tab pos="356235" algn="l"/>
              </a:tabLst>
            </a:pPr>
            <a:r>
              <a:rPr sz="3200" spc="-15" dirty="0">
                <a:latin typeface="Calibri"/>
                <a:cs typeface="Calibri"/>
              </a:rPr>
              <a:t>Egocentrická</a:t>
            </a:r>
            <a:r>
              <a:rPr sz="3200" spc="-5" dirty="0">
                <a:latin typeface="Calibri"/>
                <a:cs typeface="Calibri"/>
              </a:rPr>
              <a:t> </a:t>
            </a:r>
            <a:r>
              <a:rPr sz="3200" dirty="0">
                <a:latin typeface="Calibri"/>
                <a:cs typeface="Calibri"/>
              </a:rPr>
              <a:t>– </a:t>
            </a:r>
            <a:r>
              <a:rPr sz="3200" spc="-5" dirty="0">
                <a:latin typeface="Calibri"/>
                <a:cs typeface="Calibri"/>
              </a:rPr>
              <a:t>zisk</a:t>
            </a:r>
            <a:r>
              <a:rPr sz="3200" spc="-20" dirty="0">
                <a:latin typeface="Calibri"/>
                <a:cs typeface="Calibri"/>
              </a:rPr>
              <a:t> pro</a:t>
            </a:r>
            <a:r>
              <a:rPr sz="3200" spc="-10" dirty="0">
                <a:latin typeface="Calibri"/>
                <a:cs typeface="Calibri"/>
              </a:rPr>
              <a:t> </a:t>
            </a:r>
            <a:r>
              <a:rPr sz="3200" spc="-5" dirty="0">
                <a:latin typeface="Calibri"/>
                <a:cs typeface="Calibri"/>
              </a:rPr>
              <a:t>sebe</a:t>
            </a:r>
            <a:endParaRPr sz="3200">
              <a:latin typeface="Calibri"/>
              <a:cs typeface="Calibri"/>
            </a:endParaRPr>
          </a:p>
        </p:txBody>
      </p:sp>
    </p:spTree>
    <p:extLst>
      <p:ext uri="{BB962C8B-B14F-4D97-AF65-F5344CB8AC3E}">
        <p14:creationId xmlns:p14="http://schemas.microsoft.com/office/powerpoint/2010/main" val="10680282"/>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274823" y="597535"/>
            <a:ext cx="1894205" cy="452120"/>
          </a:xfrm>
          <a:prstGeom prst="rect">
            <a:avLst/>
          </a:prstGeom>
        </p:spPr>
        <p:txBody>
          <a:bodyPr vert="horz" wrap="square" lIns="0" tIns="12065" rIns="0" bIns="0" rtlCol="0">
            <a:spAutoFit/>
          </a:bodyPr>
          <a:lstStyle/>
          <a:p>
            <a:pPr marL="12700">
              <a:spcBef>
                <a:spcPts val="95"/>
              </a:spcBef>
            </a:pPr>
            <a:r>
              <a:rPr sz="2800" spc="-15" dirty="0">
                <a:latin typeface="Calibri"/>
                <a:cs typeface="Calibri"/>
              </a:rPr>
              <a:t>Manipulátoři</a:t>
            </a:r>
            <a:endParaRPr sz="2800">
              <a:latin typeface="Calibri"/>
              <a:cs typeface="Calibri"/>
            </a:endParaRPr>
          </a:p>
        </p:txBody>
      </p:sp>
      <p:sp>
        <p:nvSpPr>
          <p:cNvPr id="3" name="object 3"/>
          <p:cNvSpPr txBox="1"/>
          <p:nvPr/>
        </p:nvSpPr>
        <p:spPr>
          <a:xfrm>
            <a:off x="2059941" y="1610994"/>
            <a:ext cx="307975" cy="452120"/>
          </a:xfrm>
          <a:prstGeom prst="rect">
            <a:avLst/>
          </a:prstGeom>
        </p:spPr>
        <p:txBody>
          <a:bodyPr vert="horz" wrap="square" lIns="0" tIns="12065" rIns="0" bIns="0" rtlCol="0">
            <a:spAutoFit/>
          </a:bodyPr>
          <a:lstStyle/>
          <a:p>
            <a:pPr marL="12700">
              <a:spcBef>
                <a:spcPts val="95"/>
              </a:spcBef>
            </a:pPr>
            <a:r>
              <a:rPr sz="2800" spc="-5" dirty="0">
                <a:latin typeface="Wingdings"/>
                <a:cs typeface="Wingdings"/>
              </a:rPr>
              <a:t></a:t>
            </a:r>
            <a:endParaRPr sz="2800">
              <a:latin typeface="Wingdings"/>
              <a:cs typeface="Wingdings"/>
            </a:endParaRPr>
          </a:p>
        </p:txBody>
      </p:sp>
      <p:sp>
        <p:nvSpPr>
          <p:cNvPr id="4" name="object 4"/>
          <p:cNvSpPr txBox="1"/>
          <p:nvPr/>
        </p:nvSpPr>
        <p:spPr>
          <a:xfrm>
            <a:off x="2415540" y="1638301"/>
            <a:ext cx="1167765" cy="410369"/>
          </a:xfrm>
          <a:prstGeom prst="rect">
            <a:avLst/>
          </a:prstGeom>
          <a:solidFill>
            <a:srgbClr val="FFFF00"/>
          </a:solidFill>
        </p:spPr>
        <p:txBody>
          <a:bodyPr vert="horz" wrap="square" lIns="0" tIns="0" rIns="0" bIns="0" rtlCol="0">
            <a:spAutoFit/>
          </a:bodyPr>
          <a:lstStyle/>
          <a:p>
            <a:pPr>
              <a:lnSpc>
                <a:spcPts val="3240"/>
              </a:lnSpc>
            </a:pPr>
            <a:r>
              <a:rPr sz="2800" spc="-10" dirty="0">
                <a:latin typeface="Calibri"/>
                <a:cs typeface="Calibri"/>
              </a:rPr>
              <a:t>D</a:t>
            </a:r>
            <a:r>
              <a:rPr sz="2800" spc="-20" dirty="0">
                <a:latin typeface="Calibri"/>
                <a:cs typeface="Calibri"/>
              </a:rPr>
              <a:t>i</a:t>
            </a:r>
            <a:r>
              <a:rPr sz="2800" spc="-15" dirty="0">
                <a:latin typeface="Calibri"/>
                <a:cs typeface="Calibri"/>
              </a:rPr>
              <a:t>k</a:t>
            </a:r>
            <a:r>
              <a:rPr sz="2800" spc="-45" dirty="0">
                <a:latin typeface="Calibri"/>
                <a:cs typeface="Calibri"/>
              </a:rPr>
              <a:t>t</a:t>
            </a:r>
            <a:r>
              <a:rPr sz="2800" spc="-25" dirty="0">
                <a:latin typeface="Calibri"/>
                <a:cs typeface="Calibri"/>
              </a:rPr>
              <a:t>á</a:t>
            </a:r>
            <a:r>
              <a:rPr sz="2800" spc="-35" dirty="0">
                <a:latin typeface="Calibri"/>
                <a:cs typeface="Calibri"/>
              </a:rPr>
              <a:t>t</a:t>
            </a:r>
            <a:r>
              <a:rPr sz="2800" spc="-10" dirty="0">
                <a:latin typeface="Calibri"/>
                <a:cs typeface="Calibri"/>
              </a:rPr>
              <a:t>or</a:t>
            </a:r>
            <a:endParaRPr sz="2800">
              <a:latin typeface="Calibri"/>
              <a:cs typeface="Calibri"/>
            </a:endParaRPr>
          </a:p>
        </p:txBody>
      </p:sp>
      <p:sp>
        <p:nvSpPr>
          <p:cNvPr id="5" name="object 5"/>
          <p:cNvSpPr txBox="1"/>
          <p:nvPr/>
        </p:nvSpPr>
        <p:spPr>
          <a:xfrm>
            <a:off x="2059940" y="2037484"/>
            <a:ext cx="1489710" cy="1049655"/>
          </a:xfrm>
          <a:prstGeom prst="rect">
            <a:avLst/>
          </a:prstGeom>
        </p:spPr>
        <p:txBody>
          <a:bodyPr vert="horz" wrap="square" lIns="0" tIns="97790" rIns="0" bIns="0" rtlCol="0">
            <a:spAutoFit/>
          </a:bodyPr>
          <a:lstStyle/>
          <a:p>
            <a:pPr marL="355600" indent="-343535">
              <a:spcBef>
                <a:spcPts val="770"/>
              </a:spcBef>
              <a:buFont typeface="Wingdings"/>
              <a:buChar char=""/>
              <a:tabLst>
                <a:tab pos="356235" algn="l"/>
              </a:tabLst>
            </a:pPr>
            <a:r>
              <a:rPr sz="2800" spc="-20" dirty="0">
                <a:latin typeface="Calibri"/>
                <a:cs typeface="Calibri"/>
              </a:rPr>
              <a:t>Počtář</a:t>
            </a:r>
            <a:endParaRPr sz="2800">
              <a:latin typeface="Calibri"/>
              <a:cs typeface="Calibri"/>
            </a:endParaRPr>
          </a:p>
          <a:p>
            <a:pPr marL="355600" indent="-343535">
              <a:spcBef>
                <a:spcPts val="670"/>
              </a:spcBef>
              <a:buFont typeface="Wingdings"/>
              <a:buChar char=""/>
              <a:tabLst>
                <a:tab pos="356235" algn="l"/>
              </a:tabLst>
            </a:pPr>
            <a:r>
              <a:rPr sz="2800" spc="-10" dirty="0">
                <a:latin typeface="Calibri"/>
                <a:cs typeface="Calibri"/>
              </a:rPr>
              <a:t>Břečťan</a:t>
            </a:r>
            <a:endParaRPr sz="2800">
              <a:latin typeface="Calibri"/>
              <a:cs typeface="Calibri"/>
            </a:endParaRPr>
          </a:p>
        </p:txBody>
      </p:sp>
      <p:sp>
        <p:nvSpPr>
          <p:cNvPr id="6" name="object 6"/>
          <p:cNvSpPr txBox="1"/>
          <p:nvPr/>
        </p:nvSpPr>
        <p:spPr>
          <a:xfrm>
            <a:off x="2059941" y="3061488"/>
            <a:ext cx="307975" cy="1049655"/>
          </a:xfrm>
          <a:prstGeom prst="rect">
            <a:avLst/>
          </a:prstGeom>
        </p:spPr>
        <p:txBody>
          <a:bodyPr vert="horz" wrap="square" lIns="0" tIns="97790" rIns="0" bIns="0" rtlCol="0">
            <a:spAutoFit/>
          </a:bodyPr>
          <a:lstStyle/>
          <a:p>
            <a:pPr marL="12700">
              <a:spcBef>
                <a:spcPts val="770"/>
              </a:spcBef>
            </a:pPr>
            <a:r>
              <a:rPr sz="2800" spc="-5" dirty="0">
                <a:latin typeface="Wingdings"/>
                <a:cs typeface="Wingdings"/>
              </a:rPr>
              <a:t></a:t>
            </a:r>
            <a:endParaRPr sz="2800">
              <a:latin typeface="Wingdings"/>
              <a:cs typeface="Wingdings"/>
            </a:endParaRPr>
          </a:p>
          <a:p>
            <a:pPr marL="12700">
              <a:spcBef>
                <a:spcPts val="675"/>
              </a:spcBef>
            </a:pPr>
            <a:r>
              <a:rPr sz="2800" spc="-5" dirty="0">
                <a:latin typeface="Wingdings"/>
                <a:cs typeface="Wingdings"/>
              </a:rPr>
              <a:t></a:t>
            </a:r>
            <a:endParaRPr sz="2800">
              <a:latin typeface="Wingdings"/>
              <a:cs typeface="Wingdings"/>
            </a:endParaRPr>
          </a:p>
        </p:txBody>
      </p:sp>
      <p:sp>
        <p:nvSpPr>
          <p:cNvPr id="7" name="object 7"/>
          <p:cNvSpPr txBox="1"/>
          <p:nvPr/>
        </p:nvSpPr>
        <p:spPr>
          <a:xfrm>
            <a:off x="2415540" y="3174493"/>
            <a:ext cx="992505" cy="410369"/>
          </a:xfrm>
          <a:prstGeom prst="rect">
            <a:avLst/>
          </a:prstGeom>
          <a:solidFill>
            <a:srgbClr val="FFFF00"/>
          </a:solidFill>
        </p:spPr>
        <p:txBody>
          <a:bodyPr vert="horz" wrap="square" lIns="0" tIns="0" rIns="0" bIns="0" rtlCol="0">
            <a:spAutoFit/>
          </a:bodyPr>
          <a:lstStyle/>
          <a:p>
            <a:pPr>
              <a:lnSpc>
                <a:spcPts val="3245"/>
              </a:lnSpc>
            </a:pPr>
            <a:r>
              <a:rPr sz="2800" spc="-10" dirty="0">
                <a:latin typeface="Calibri"/>
                <a:cs typeface="Calibri"/>
              </a:rPr>
              <a:t>D</a:t>
            </a:r>
            <a:r>
              <a:rPr sz="2800" spc="-65" dirty="0">
                <a:latin typeface="Calibri"/>
                <a:cs typeface="Calibri"/>
              </a:rPr>
              <a:t>r</a:t>
            </a:r>
            <a:r>
              <a:rPr sz="2800" spc="-10" dirty="0">
                <a:latin typeface="Calibri"/>
                <a:cs typeface="Calibri"/>
              </a:rPr>
              <a:t>sňák</a:t>
            </a:r>
            <a:endParaRPr sz="2800">
              <a:latin typeface="Calibri"/>
              <a:cs typeface="Calibri"/>
            </a:endParaRPr>
          </a:p>
        </p:txBody>
      </p:sp>
      <p:sp>
        <p:nvSpPr>
          <p:cNvPr id="8" name="object 8"/>
          <p:cNvSpPr txBox="1"/>
          <p:nvPr/>
        </p:nvSpPr>
        <p:spPr>
          <a:xfrm>
            <a:off x="2415539" y="3686556"/>
            <a:ext cx="1202690" cy="410369"/>
          </a:xfrm>
          <a:prstGeom prst="rect">
            <a:avLst/>
          </a:prstGeom>
          <a:solidFill>
            <a:srgbClr val="FFFF00"/>
          </a:solidFill>
        </p:spPr>
        <p:txBody>
          <a:bodyPr vert="horz" wrap="square" lIns="0" tIns="0" rIns="0" bIns="0" rtlCol="0">
            <a:spAutoFit/>
          </a:bodyPr>
          <a:lstStyle/>
          <a:p>
            <a:pPr>
              <a:lnSpc>
                <a:spcPts val="3245"/>
              </a:lnSpc>
            </a:pPr>
            <a:r>
              <a:rPr sz="2800" spc="-70" dirty="0">
                <a:latin typeface="Calibri"/>
                <a:cs typeface="Calibri"/>
              </a:rPr>
              <a:t>P</a:t>
            </a:r>
            <a:r>
              <a:rPr sz="2800" spc="-10" dirty="0">
                <a:latin typeface="Calibri"/>
                <a:cs typeface="Calibri"/>
              </a:rPr>
              <a:t>otíž</a:t>
            </a:r>
            <a:r>
              <a:rPr sz="2800" spc="-20" dirty="0">
                <a:latin typeface="Calibri"/>
                <a:cs typeface="Calibri"/>
              </a:rPr>
              <a:t>i</a:t>
            </a:r>
            <a:r>
              <a:rPr sz="2800" spc="-45" dirty="0">
                <a:latin typeface="Calibri"/>
                <a:cs typeface="Calibri"/>
              </a:rPr>
              <a:t>st</a:t>
            </a:r>
            <a:r>
              <a:rPr sz="2800" spc="-5" dirty="0">
                <a:latin typeface="Calibri"/>
                <a:cs typeface="Calibri"/>
              </a:rPr>
              <a:t>a</a:t>
            </a:r>
            <a:endParaRPr sz="2800">
              <a:latin typeface="Calibri"/>
              <a:cs typeface="Calibri"/>
            </a:endParaRPr>
          </a:p>
        </p:txBody>
      </p:sp>
      <p:sp>
        <p:nvSpPr>
          <p:cNvPr id="9" name="object 9"/>
          <p:cNvSpPr txBox="1"/>
          <p:nvPr/>
        </p:nvSpPr>
        <p:spPr>
          <a:xfrm>
            <a:off x="2059941" y="4171263"/>
            <a:ext cx="1774825" cy="452120"/>
          </a:xfrm>
          <a:prstGeom prst="rect">
            <a:avLst/>
          </a:prstGeom>
        </p:spPr>
        <p:txBody>
          <a:bodyPr vert="horz" wrap="square" lIns="0" tIns="12065" rIns="0" bIns="0" rtlCol="0">
            <a:spAutoFit/>
          </a:bodyPr>
          <a:lstStyle/>
          <a:p>
            <a:pPr marL="355600" indent="-343535">
              <a:spcBef>
                <a:spcPts val="95"/>
              </a:spcBef>
              <a:buFont typeface="Wingdings"/>
              <a:buChar char=""/>
              <a:tabLst>
                <a:tab pos="356235" algn="l"/>
              </a:tabLst>
            </a:pPr>
            <a:r>
              <a:rPr sz="2800" spc="-10" dirty="0">
                <a:latin typeface="Calibri"/>
                <a:cs typeface="Calibri"/>
              </a:rPr>
              <a:t>Chudáček</a:t>
            </a:r>
            <a:endParaRPr sz="2800">
              <a:latin typeface="Calibri"/>
              <a:cs typeface="Calibri"/>
            </a:endParaRPr>
          </a:p>
        </p:txBody>
      </p:sp>
      <p:sp>
        <p:nvSpPr>
          <p:cNvPr id="10" name="object 10"/>
          <p:cNvSpPr txBox="1"/>
          <p:nvPr/>
        </p:nvSpPr>
        <p:spPr>
          <a:xfrm>
            <a:off x="2059941" y="4684014"/>
            <a:ext cx="307975" cy="452120"/>
          </a:xfrm>
          <a:prstGeom prst="rect">
            <a:avLst/>
          </a:prstGeom>
        </p:spPr>
        <p:txBody>
          <a:bodyPr vert="horz" wrap="square" lIns="0" tIns="12065" rIns="0" bIns="0" rtlCol="0">
            <a:spAutoFit/>
          </a:bodyPr>
          <a:lstStyle/>
          <a:p>
            <a:pPr marL="12700">
              <a:spcBef>
                <a:spcPts val="95"/>
              </a:spcBef>
            </a:pPr>
            <a:r>
              <a:rPr sz="2800" spc="-5" dirty="0">
                <a:latin typeface="Wingdings"/>
                <a:cs typeface="Wingdings"/>
              </a:rPr>
              <a:t></a:t>
            </a:r>
            <a:endParaRPr sz="2800">
              <a:latin typeface="Wingdings"/>
              <a:cs typeface="Wingdings"/>
            </a:endParaRPr>
          </a:p>
        </p:txBody>
      </p:sp>
      <p:sp>
        <p:nvSpPr>
          <p:cNvPr id="11" name="object 11"/>
          <p:cNvSpPr txBox="1"/>
          <p:nvPr/>
        </p:nvSpPr>
        <p:spPr>
          <a:xfrm>
            <a:off x="2415539" y="4710685"/>
            <a:ext cx="1031240" cy="410369"/>
          </a:xfrm>
          <a:prstGeom prst="rect">
            <a:avLst/>
          </a:prstGeom>
          <a:solidFill>
            <a:srgbClr val="FFFF00"/>
          </a:solidFill>
        </p:spPr>
        <p:txBody>
          <a:bodyPr vert="horz" wrap="square" lIns="0" tIns="0" rIns="0" bIns="0" rtlCol="0">
            <a:spAutoFit/>
          </a:bodyPr>
          <a:lstStyle/>
          <a:p>
            <a:pPr>
              <a:lnSpc>
                <a:spcPts val="3245"/>
              </a:lnSpc>
            </a:pPr>
            <a:r>
              <a:rPr sz="2800" spc="-5" dirty="0">
                <a:latin typeface="Calibri"/>
                <a:cs typeface="Calibri"/>
              </a:rPr>
              <a:t>M</a:t>
            </a:r>
            <a:r>
              <a:rPr sz="2800" spc="-20" dirty="0">
                <a:latin typeface="Calibri"/>
                <a:cs typeface="Calibri"/>
              </a:rPr>
              <a:t>a</a:t>
            </a:r>
            <a:r>
              <a:rPr sz="2800" spc="-10" dirty="0">
                <a:latin typeface="Calibri"/>
                <a:cs typeface="Calibri"/>
              </a:rPr>
              <a:t>fián</a:t>
            </a:r>
            <a:endParaRPr sz="2800">
              <a:latin typeface="Calibri"/>
              <a:cs typeface="Calibri"/>
            </a:endParaRPr>
          </a:p>
        </p:txBody>
      </p:sp>
      <p:sp>
        <p:nvSpPr>
          <p:cNvPr id="12" name="object 12"/>
          <p:cNvSpPr txBox="1"/>
          <p:nvPr/>
        </p:nvSpPr>
        <p:spPr>
          <a:xfrm>
            <a:off x="4591051" y="1525042"/>
            <a:ext cx="3275965" cy="3132909"/>
          </a:xfrm>
          <a:prstGeom prst="rect">
            <a:avLst/>
          </a:prstGeom>
        </p:spPr>
        <p:txBody>
          <a:bodyPr vert="horz" wrap="square" lIns="0" tIns="97790" rIns="0" bIns="0" rtlCol="0">
            <a:spAutoFit/>
          </a:bodyPr>
          <a:lstStyle/>
          <a:p>
            <a:pPr marL="355600" indent="-342900">
              <a:spcBef>
                <a:spcPts val="770"/>
              </a:spcBef>
              <a:buFont typeface="Wingdings"/>
              <a:buChar char=""/>
              <a:tabLst>
                <a:tab pos="355600" algn="l"/>
              </a:tabLst>
            </a:pPr>
            <a:r>
              <a:rPr sz="2800" spc="-20" dirty="0">
                <a:latin typeface="Calibri"/>
                <a:cs typeface="Calibri"/>
              </a:rPr>
              <a:t>Obětavec</a:t>
            </a:r>
            <a:endParaRPr sz="2800">
              <a:latin typeface="Calibri"/>
              <a:cs typeface="Calibri"/>
            </a:endParaRPr>
          </a:p>
          <a:p>
            <a:pPr marL="355600" indent="-342900">
              <a:spcBef>
                <a:spcPts val="675"/>
              </a:spcBef>
              <a:buFont typeface="Wingdings"/>
              <a:buChar char=""/>
              <a:tabLst>
                <a:tab pos="355600" algn="l"/>
              </a:tabLst>
            </a:pPr>
            <a:r>
              <a:rPr sz="2800" spc="-15" dirty="0">
                <a:latin typeface="Calibri"/>
                <a:cs typeface="Calibri"/>
              </a:rPr>
              <a:t>Poslední </a:t>
            </a:r>
            <a:r>
              <a:rPr sz="2800" spc="-20" dirty="0">
                <a:latin typeface="Calibri"/>
                <a:cs typeface="Calibri"/>
              </a:rPr>
              <a:t>spravedlivý</a:t>
            </a:r>
            <a:endParaRPr sz="2800">
              <a:latin typeface="Calibri"/>
              <a:cs typeface="Calibri"/>
            </a:endParaRPr>
          </a:p>
          <a:p>
            <a:pPr marL="355600" indent="-342900">
              <a:spcBef>
                <a:spcPts val="670"/>
              </a:spcBef>
              <a:buFont typeface="Wingdings"/>
              <a:buChar char=""/>
              <a:tabLst>
                <a:tab pos="355600" algn="l"/>
              </a:tabLst>
            </a:pPr>
            <a:r>
              <a:rPr sz="2800" spc="-20" dirty="0">
                <a:latin typeface="Calibri"/>
                <a:cs typeface="Calibri"/>
              </a:rPr>
              <a:t>Opatrovatel</a:t>
            </a:r>
            <a:endParaRPr sz="2800">
              <a:latin typeface="Calibri"/>
              <a:cs typeface="Calibri"/>
            </a:endParaRPr>
          </a:p>
          <a:p>
            <a:pPr marL="355600" indent="-342900">
              <a:spcBef>
                <a:spcPts val="675"/>
              </a:spcBef>
              <a:buFont typeface="Wingdings"/>
              <a:buChar char=""/>
              <a:tabLst>
                <a:tab pos="355600" algn="l"/>
              </a:tabLst>
            </a:pPr>
            <a:r>
              <a:rPr sz="2800" spc="-15" dirty="0">
                <a:latin typeface="Calibri"/>
                <a:cs typeface="Calibri"/>
              </a:rPr>
              <a:t>Okouzlující</a:t>
            </a:r>
            <a:endParaRPr sz="2800">
              <a:latin typeface="Calibri"/>
              <a:cs typeface="Calibri"/>
            </a:endParaRPr>
          </a:p>
          <a:p>
            <a:pPr marL="355600" indent="-342900">
              <a:spcBef>
                <a:spcPts val="670"/>
              </a:spcBef>
              <a:buFont typeface="Wingdings"/>
              <a:buChar char=""/>
              <a:tabLst>
                <a:tab pos="355600" algn="l"/>
              </a:tabLst>
            </a:pPr>
            <a:r>
              <a:rPr sz="2800" spc="-10" dirty="0">
                <a:latin typeface="Calibri"/>
                <a:cs typeface="Calibri"/>
              </a:rPr>
              <a:t>Altruistický</a:t>
            </a:r>
            <a:endParaRPr sz="2800">
              <a:latin typeface="Calibri"/>
              <a:cs typeface="Calibri"/>
            </a:endParaRPr>
          </a:p>
          <a:p>
            <a:pPr marL="355600" indent="-342900">
              <a:spcBef>
                <a:spcPts val="675"/>
              </a:spcBef>
              <a:buFont typeface="Wingdings"/>
              <a:buChar char=""/>
              <a:tabLst>
                <a:tab pos="355600" algn="l"/>
              </a:tabLst>
            </a:pPr>
            <a:r>
              <a:rPr sz="2800" spc="-5" dirty="0">
                <a:latin typeface="Calibri"/>
                <a:cs typeface="Calibri"/>
              </a:rPr>
              <a:t>Nesmělý</a:t>
            </a:r>
            <a:endParaRPr sz="2800">
              <a:latin typeface="Calibri"/>
              <a:cs typeface="Calibri"/>
            </a:endParaRPr>
          </a:p>
        </p:txBody>
      </p:sp>
    </p:spTree>
    <p:extLst>
      <p:ext uri="{BB962C8B-B14F-4D97-AF65-F5344CB8AC3E}">
        <p14:creationId xmlns:p14="http://schemas.microsoft.com/office/powerpoint/2010/main" val="3710190279"/>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14725" y="126356"/>
            <a:ext cx="5161280" cy="1367682"/>
          </a:xfrm>
          <a:prstGeom prst="rect">
            <a:avLst/>
          </a:prstGeom>
        </p:spPr>
        <p:txBody>
          <a:bodyPr vert="horz" wrap="square" lIns="0" tIns="13335" rIns="0" bIns="0" rtlCol="0" anchor="ctr">
            <a:spAutoFit/>
          </a:bodyPr>
          <a:lstStyle/>
          <a:p>
            <a:pPr marL="12700">
              <a:lnSpc>
                <a:spcPct val="100000"/>
              </a:lnSpc>
              <a:spcBef>
                <a:spcPts val="105"/>
              </a:spcBef>
            </a:pPr>
            <a:r>
              <a:rPr sz="4400" spc="-10" dirty="0"/>
              <a:t>TYPY</a:t>
            </a:r>
            <a:r>
              <a:rPr sz="4400" spc="-55" dirty="0"/>
              <a:t> </a:t>
            </a:r>
            <a:r>
              <a:rPr sz="4400" spc="-45" dirty="0"/>
              <a:t>MANIPULÁTORŮ</a:t>
            </a:r>
            <a:endParaRPr sz="4400"/>
          </a:p>
        </p:txBody>
      </p:sp>
      <p:sp>
        <p:nvSpPr>
          <p:cNvPr id="3" name="object 3"/>
          <p:cNvSpPr txBox="1"/>
          <p:nvPr/>
        </p:nvSpPr>
        <p:spPr>
          <a:xfrm>
            <a:off x="2059941" y="1609471"/>
            <a:ext cx="8074025" cy="4324350"/>
          </a:xfrm>
          <a:prstGeom prst="rect">
            <a:avLst/>
          </a:prstGeom>
        </p:spPr>
        <p:txBody>
          <a:bodyPr vert="horz" wrap="square" lIns="0" tIns="12700" rIns="0" bIns="0" rtlCol="0">
            <a:spAutoFit/>
          </a:bodyPr>
          <a:lstStyle/>
          <a:p>
            <a:pPr marL="12700">
              <a:spcBef>
                <a:spcPts val="100"/>
              </a:spcBef>
            </a:pPr>
            <a:r>
              <a:rPr sz="3000" b="1" u="sng" spc="-55" dirty="0">
                <a:uFill>
                  <a:solidFill>
                    <a:srgbClr val="000000"/>
                  </a:solidFill>
                </a:uFill>
                <a:latin typeface="Calibri"/>
                <a:cs typeface="Calibri"/>
              </a:rPr>
              <a:t>DIKTÁTORSKÝ</a:t>
            </a:r>
            <a:endParaRPr sz="3000">
              <a:latin typeface="Calibri"/>
              <a:cs typeface="Calibri"/>
            </a:endParaRPr>
          </a:p>
          <a:p>
            <a:pPr>
              <a:spcBef>
                <a:spcPts val="35"/>
              </a:spcBef>
            </a:pPr>
            <a:endParaRPr sz="4100">
              <a:latin typeface="Calibri"/>
              <a:cs typeface="Calibri"/>
            </a:endParaRPr>
          </a:p>
          <a:p>
            <a:pPr marL="355600" marR="5080" indent="-343535" algn="just">
              <a:buFont typeface="Arial"/>
              <a:buChar char="•"/>
              <a:tabLst>
                <a:tab pos="356235" algn="l"/>
              </a:tabLst>
            </a:pPr>
            <a:r>
              <a:rPr sz="3000" dirty="0">
                <a:latin typeface="Calibri"/>
                <a:cs typeface="Calibri"/>
              </a:rPr>
              <a:t>Je</a:t>
            </a:r>
            <a:r>
              <a:rPr sz="3000" spc="5" dirty="0">
                <a:latin typeface="Calibri"/>
                <a:cs typeface="Calibri"/>
              </a:rPr>
              <a:t> </a:t>
            </a:r>
            <a:r>
              <a:rPr sz="3000" spc="-15" dirty="0">
                <a:latin typeface="Calibri"/>
                <a:cs typeface="Calibri"/>
              </a:rPr>
              <a:t>to</a:t>
            </a:r>
            <a:r>
              <a:rPr sz="3000" spc="-10" dirty="0">
                <a:latin typeface="Calibri"/>
                <a:cs typeface="Calibri"/>
              </a:rPr>
              <a:t> </a:t>
            </a:r>
            <a:r>
              <a:rPr sz="3000" spc="-5" dirty="0">
                <a:latin typeface="Calibri"/>
                <a:cs typeface="Calibri"/>
              </a:rPr>
              <a:t>snadno</a:t>
            </a:r>
            <a:r>
              <a:rPr sz="3000" dirty="0">
                <a:latin typeface="Calibri"/>
                <a:cs typeface="Calibri"/>
              </a:rPr>
              <a:t> </a:t>
            </a:r>
            <a:r>
              <a:rPr sz="3000" spc="-20" dirty="0">
                <a:latin typeface="Calibri"/>
                <a:cs typeface="Calibri"/>
              </a:rPr>
              <a:t>poznatelný</a:t>
            </a:r>
            <a:r>
              <a:rPr sz="3000" spc="-15" dirty="0">
                <a:latin typeface="Calibri"/>
                <a:cs typeface="Calibri"/>
              </a:rPr>
              <a:t> </a:t>
            </a:r>
            <a:r>
              <a:rPr sz="3000" spc="-5" dirty="0">
                <a:latin typeface="Calibri"/>
                <a:cs typeface="Calibri"/>
              </a:rPr>
              <a:t>typ,</a:t>
            </a:r>
            <a:r>
              <a:rPr sz="3000" dirty="0">
                <a:latin typeface="Calibri"/>
                <a:cs typeface="Calibri"/>
              </a:rPr>
              <a:t> </a:t>
            </a:r>
            <a:r>
              <a:rPr sz="3000" spc="-20" dirty="0">
                <a:latin typeface="Calibri"/>
                <a:cs typeface="Calibri"/>
              </a:rPr>
              <a:t>často</a:t>
            </a:r>
            <a:r>
              <a:rPr sz="3000" spc="-15" dirty="0">
                <a:latin typeface="Calibri"/>
                <a:cs typeface="Calibri"/>
              </a:rPr>
              <a:t> </a:t>
            </a:r>
            <a:r>
              <a:rPr sz="3000" spc="-10" dirty="0">
                <a:latin typeface="Calibri"/>
                <a:cs typeface="Calibri"/>
              </a:rPr>
              <a:t>agresivně </a:t>
            </a:r>
            <a:r>
              <a:rPr sz="3000" spc="-5" dirty="0">
                <a:latin typeface="Calibri"/>
                <a:cs typeface="Calibri"/>
              </a:rPr>
              <a:t> </a:t>
            </a:r>
            <a:r>
              <a:rPr sz="3000" spc="-10" dirty="0">
                <a:latin typeface="Calibri"/>
                <a:cs typeface="Calibri"/>
              </a:rPr>
              <a:t>prosazuje </a:t>
            </a:r>
            <a:r>
              <a:rPr sz="3000" spc="-20" dirty="0">
                <a:latin typeface="Calibri"/>
                <a:cs typeface="Calibri"/>
              </a:rPr>
              <a:t>svoje </a:t>
            </a:r>
            <a:r>
              <a:rPr sz="3000" spc="-5" dirty="0">
                <a:latin typeface="Calibri"/>
                <a:cs typeface="Calibri"/>
              </a:rPr>
              <a:t>cíle. </a:t>
            </a:r>
            <a:r>
              <a:rPr sz="3000" spc="-25" dirty="0">
                <a:latin typeface="Calibri"/>
                <a:cs typeface="Calibri"/>
              </a:rPr>
              <a:t>Když </a:t>
            </a:r>
            <a:r>
              <a:rPr sz="3000" spc="-15" dirty="0">
                <a:latin typeface="Calibri"/>
                <a:cs typeface="Calibri"/>
              </a:rPr>
              <a:t>něco </a:t>
            </a:r>
            <a:r>
              <a:rPr sz="3000" spc="-10" dirty="0">
                <a:latin typeface="Calibri"/>
                <a:cs typeface="Calibri"/>
              </a:rPr>
              <a:t>potřebuje, </a:t>
            </a:r>
            <a:r>
              <a:rPr sz="3000" b="1" spc="-10" dirty="0">
                <a:latin typeface="Calibri"/>
                <a:cs typeface="Calibri"/>
              </a:rPr>
              <a:t>dovede </a:t>
            </a:r>
            <a:r>
              <a:rPr sz="3000" b="1" spc="-665" dirty="0">
                <a:latin typeface="Calibri"/>
                <a:cs typeface="Calibri"/>
              </a:rPr>
              <a:t> </a:t>
            </a:r>
            <a:r>
              <a:rPr sz="3000" b="1" dirty="0">
                <a:latin typeface="Calibri"/>
                <a:cs typeface="Calibri"/>
              </a:rPr>
              <a:t>i </a:t>
            </a:r>
            <a:r>
              <a:rPr sz="3000" b="1" spc="-5" dirty="0">
                <a:latin typeface="Calibri"/>
                <a:cs typeface="Calibri"/>
              </a:rPr>
              <a:t>lichotit</a:t>
            </a:r>
            <a:r>
              <a:rPr sz="3000" spc="-5" dirty="0">
                <a:latin typeface="Calibri"/>
                <a:cs typeface="Calibri"/>
              </a:rPr>
              <a:t>. </a:t>
            </a:r>
            <a:r>
              <a:rPr sz="3000" spc="-10" dirty="0">
                <a:latin typeface="Calibri"/>
                <a:cs typeface="Calibri"/>
              </a:rPr>
              <a:t>Lidé </a:t>
            </a:r>
            <a:r>
              <a:rPr sz="3000" dirty="0">
                <a:latin typeface="Calibri"/>
                <a:cs typeface="Calibri"/>
              </a:rPr>
              <a:t>se </a:t>
            </a:r>
            <a:r>
              <a:rPr sz="3000" spc="-5" dirty="0">
                <a:latin typeface="Calibri"/>
                <a:cs typeface="Calibri"/>
              </a:rPr>
              <a:t>ho bojí, </a:t>
            </a:r>
            <a:r>
              <a:rPr sz="3000" spc="-20" dirty="0">
                <a:latin typeface="Calibri"/>
                <a:cs typeface="Calibri"/>
              </a:rPr>
              <a:t>proto </a:t>
            </a:r>
            <a:r>
              <a:rPr sz="3000" spc="-10" dirty="0">
                <a:latin typeface="Calibri"/>
                <a:cs typeface="Calibri"/>
              </a:rPr>
              <a:t>ustupují. </a:t>
            </a:r>
            <a:r>
              <a:rPr sz="3000" dirty="0">
                <a:latin typeface="Calibri"/>
                <a:cs typeface="Calibri"/>
              </a:rPr>
              <a:t>Nemá </a:t>
            </a:r>
            <a:r>
              <a:rPr sz="3000" spc="5" dirty="0">
                <a:latin typeface="Calibri"/>
                <a:cs typeface="Calibri"/>
              </a:rPr>
              <a:t> </a:t>
            </a:r>
            <a:r>
              <a:rPr sz="3000" spc="-5" dirty="0">
                <a:latin typeface="Calibri"/>
                <a:cs typeface="Calibri"/>
              </a:rPr>
              <a:t>příliš </a:t>
            </a:r>
            <a:r>
              <a:rPr sz="3000" b="1" spc="-5" dirty="0">
                <a:latin typeface="Calibri"/>
                <a:cs typeface="Calibri"/>
              </a:rPr>
              <a:t>citu </a:t>
            </a:r>
            <a:r>
              <a:rPr sz="3000" dirty="0">
                <a:latin typeface="Calibri"/>
                <a:cs typeface="Calibri"/>
              </a:rPr>
              <a:t>k </a:t>
            </a:r>
            <a:r>
              <a:rPr sz="3000" spc="-15" dirty="0">
                <a:latin typeface="Calibri"/>
                <a:cs typeface="Calibri"/>
              </a:rPr>
              <a:t>druhým, </a:t>
            </a:r>
            <a:r>
              <a:rPr sz="3000" spc="-20" dirty="0">
                <a:latin typeface="Calibri"/>
                <a:cs typeface="Calibri"/>
              </a:rPr>
              <a:t>často </a:t>
            </a:r>
            <a:r>
              <a:rPr sz="3000" dirty="0">
                <a:latin typeface="Calibri"/>
                <a:cs typeface="Calibri"/>
              </a:rPr>
              <a:t>ani </a:t>
            </a:r>
            <a:r>
              <a:rPr sz="3000" spc="-15" dirty="0">
                <a:latin typeface="Calibri"/>
                <a:cs typeface="Calibri"/>
              </a:rPr>
              <a:t>ve </a:t>
            </a:r>
            <a:r>
              <a:rPr sz="3000" spc="-10" dirty="0">
                <a:latin typeface="Calibri"/>
                <a:cs typeface="Calibri"/>
              </a:rPr>
              <a:t>vlastní rodině. </a:t>
            </a:r>
            <a:r>
              <a:rPr sz="3000" spc="-5" dirty="0">
                <a:latin typeface="Calibri"/>
                <a:cs typeface="Calibri"/>
              </a:rPr>
              <a:t> Mínění, </a:t>
            </a:r>
            <a:r>
              <a:rPr sz="3000" spc="-15" dirty="0">
                <a:latin typeface="Calibri"/>
                <a:cs typeface="Calibri"/>
              </a:rPr>
              <a:t>rady </a:t>
            </a:r>
            <a:r>
              <a:rPr sz="3000" dirty="0">
                <a:latin typeface="Calibri"/>
                <a:cs typeface="Calibri"/>
              </a:rPr>
              <a:t>a </a:t>
            </a:r>
            <a:r>
              <a:rPr sz="3000" spc="-15" dirty="0">
                <a:latin typeface="Calibri"/>
                <a:cs typeface="Calibri"/>
              </a:rPr>
              <a:t>názory druhých </a:t>
            </a:r>
            <a:r>
              <a:rPr sz="3000" spc="-5" dirty="0">
                <a:latin typeface="Calibri"/>
                <a:cs typeface="Calibri"/>
              </a:rPr>
              <a:t>ho </a:t>
            </a:r>
            <a:r>
              <a:rPr sz="3000" spc="-15" dirty="0">
                <a:latin typeface="Calibri"/>
                <a:cs typeface="Calibri"/>
              </a:rPr>
              <a:t>nezajímají, </a:t>
            </a:r>
            <a:r>
              <a:rPr sz="3000" b="1" spc="-15" dirty="0">
                <a:latin typeface="Calibri"/>
                <a:cs typeface="Calibri"/>
              </a:rPr>
              <a:t>má </a:t>
            </a:r>
            <a:r>
              <a:rPr sz="3000" b="1" spc="-10" dirty="0">
                <a:latin typeface="Calibri"/>
                <a:cs typeface="Calibri"/>
              </a:rPr>
              <a:t> </a:t>
            </a:r>
            <a:r>
              <a:rPr sz="3000" b="1" spc="-20" dirty="0">
                <a:latin typeface="Calibri"/>
                <a:cs typeface="Calibri"/>
              </a:rPr>
              <a:t>svou </a:t>
            </a:r>
            <a:r>
              <a:rPr sz="3000" b="1" spc="-25" dirty="0">
                <a:latin typeface="Calibri"/>
                <a:cs typeface="Calibri"/>
              </a:rPr>
              <a:t>pravdu. </a:t>
            </a:r>
            <a:r>
              <a:rPr sz="3000" spc="-5" dirty="0">
                <a:latin typeface="Calibri"/>
                <a:cs typeface="Calibri"/>
              </a:rPr>
              <a:t>Jednání </a:t>
            </a:r>
            <a:r>
              <a:rPr sz="3000" dirty="0">
                <a:latin typeface="Calibri"/>
                <a:cs typeface="Calibri"/>
              </a:rPr>
              <a:t>i </a:t>
            </a:r>
            <a:r>
              <a:rPr sz="3000" spc="-5" dirty="0">
                <a:latin typeface="Calibri"/>
                <a:cs typeface="Calibri"/>
              </a:rPr>
              <a:t>soužití </a:t>
            </a:r>
            <a:r>
              <a:rPr sz="3000" dirty="0">
                <a:latin typeface="Calibri"/>
                <a:cs typeface="Calibri"/>
              </a:rPr>
              <a:t>s </a:t>
            </a:r>
            <a:r>
              <a:rPr sz="3000" spc="-15" dirty="0">
                <a:latin typeface="Calibri"/>
                <a:cs typeface="Calibri"/>
              </a:rPr>
              <a:t>tímto </a:t>
            </a:r>
            <a:r>
              <a:rPr sz="3000" spc="-20" dirty="0">
                <a:latin typeface="Calibri"/>
                <a:cs typeface="Calibri"/>
              </a:rPr>
              <a:t>člověkem </a:t>
            </a:r>
            <a:r>
              <a:rPr sz="3000" spc="-10" dirty="0">
                <a:latin typeface="Calibri"/>
                <a:cs typeface="Calibri"/>
              </a:rPr>
              <a:t>je </a:t>
            </a:r>
            <a:r>
              <a:rPr sz="3000" spc="-5" dirty="0">
                <a:latin typeface="Calibri"/>
                <a:cs typeface="Calibri"/>
              </a:rPr>
              <a:t> </a:t>
            </a:r>
            <a:r>
              <a:rPr sz="3000" spc="-10" dirty="0">
                <a:latin typeface="Calibri"/>
                <a:cs typeface="Calibri"/>
              </a:rPr>
              <a:t>velmi</a:t>
            </a:r>
            <a:r>
              <a:rPr sz="3000" spc="-20" dirty="0">
                <a:latin typeface="Calibri"/>
                <a:cs typeface="Calibri"/>
              </a:rPr>
              <a:t> </a:t>
            </a:r>
            <a:r>
              <a:rPr sz="3000" spc="-30" dirty="0">
                <a:latin typeface="Calibri"/>
                <a:cs typeface="Calibri"/>
              </a:rPr>
              <a:t>těžké.</a:t>
            </a:r>
            <a:endParaRPr sz="3000">
              <a:latin typeface="Calibri"/>
              <a:cs typeface="Calibri"/>
            </a:endParaRPr>
          </a:p>
        </p:txBody>
      </p:sp>
    </p:spTree>
    <p:extLst>
      <p:ext uri="{BB962C8B-B14F-4D97-AF65-F5344CB8AC3E}">
        <p14:creationId xmlns:p14="http://schemas.microsoft.com/office/powerpoint/2010/main" val="3836950588"/>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14725" y="126356"/>
            <a:ext cx="5161280" cy="1367682"/>
          </a:xfrm>
          <a:prstGeom prst="rect">
            <a:avLst/>
          </a:prstGeom>
        </p:spPr>
        <p:txBody>
          <a:bodyPr vert="horz" wrap="square" lIns="0" tIns="13335" rIns="0" bIns="0" rtlCol="0" anchor="ctr">
            <a:spAutoFit/>
          </a:bodyPr>
          <a:lstStyle/>
          <a:p>
            <a:pPr marL="12700">
              <a:lnSpc>
                <a:spcPct val="100000"/>
              </a:lnSpc>
              <a:spcBef>
                <a:spcPts val="105"/>
              </a:spcBef>
            </a:pPr>
            <a:r>
              <a:rPr sz="4400" spc="-10" dirty="0"/>
              <a:t>TYPY</a:t>
            </a:r>
            <a:r>
              <a:rPr sz="4400" spc="-55" dirty="0"/>
              <a:t> </a:t>
            </a:r>
            <a:r>
              <a:rPr sz="4400" spc="-45" dirty="0"/>
              <a:t>MANIPULÁTORŮ</a:t>
            </a:r>
            <a:endParaRPr sz="4400"/>
          </a:p>
        </p:txBody>
      </p:sp>
      <p:sp>
        <p:nvSpPr>
          <p:cNvPr id="3" name="object 3"/>
          <p:cNvSpPr txBox="1"/>
          <p:nvPr/>
        </p:nvSpPr>
        <p:spPr>
          <a:xfrm>
            <a:off x="2059941" y="1616406"/>
            <a:ext cx="8075295" cy="3389629"/>
          </a:xfrm>
          <a:prstGeom prst="rect">
            <a:avLst/>
          </a:prstGeom>
        </p:spPr>
        <p:txBody>
          <a:bodyPr vert="horz" wrap="square" lIns="0" tIns="12065" rIns="0" bIns="0" rtlCol="0">
            <a:spAutoFit/>
          </a:bodyPr>
          <a:lstStyle/>
          <a:p>
            <a:pPr marL="12700">
              <a:spcBef>
                <a:spcPts val="95"/>
              </a:spcBef>
            </a:pPr>
            <a:r>
              <a:rPr sz="2200" b="1" u="sng" spc="-30" dirty="0">
                <a:uFill>
                  <a:solidFill>
                    <a:srgbClr val="000000"/>
                  </a:solidFill>
                </a:uFill>
                <a:latin typeface="Calibri"/>
                <a:cs typeface="Calibri"/>
              </a:rPr>
              <a:t>MANIPULÁTOR</a:t>
            </a:r>
            <a:r>
              <a:rPr sz="2200" b="1" u="sng" spc="5" dirty="0">
                <a:uFill>
                  <a:solidFill>
                    <a:srgbClr val="000000"/>
                  </a:solidFill>
                </a:uFill>
                <a:latin typeface="Calibri"/>
                <a:cs typeface="Calibri"/>
              </a:rPr>
              <a:t> </a:t>
            </a:r>
            <a:r>
              <a:rPr sz="2200" b="1" u="sng" spc="-10" dirty="0">
                <a:uFill>
                  <a:solidFill>
                    <a:srgbClr val="000000"/>
                  </a:solidFill>
                </a:uFill>
                <a:latin typeface="Calibri"/>
                <a:cs typeface="Calibri"/>
              </a:rPr>
              <a:t>AGRESIVNÍ</a:t>
            </a:r>
            <a:endParaRPr sz="2200">
              <a:latin typeface="Calibri"/>
              <a:cs typeface="Calibri"/>
            </a:endParaRPr>
          </a:p>
          <a:p>
            <a:pPr>
              <a:spcBef>
                <a:spcPts val="30"/>
              </a:spcBef>
            </a:pPr>
            <a:endParaRPr sz="3150">
              <a:latin typeface="Calibri"/>
              <a:cs typeface="Calibri"/>
            </a:endParaRPr>
          </a:p>
          <a:p>
            <a:pPr marL="355600" marR="5715" indent="-343535" algn="just">
              <a:buFont typeface="Arial"/>
              <a:buChar char="•"/>
              <a:tabLst>
                <a:tab pos="356235" algn="l"/>
              </a:tabLst>
            </a:pPr>
            <a:r>
              <a:rPr sz="3200" dirty="0">
                <a:latin typeface="Calibri"/>
                <a:cs typeface="Calibri"/>
              </a:rPr>
              <a:t>Jeho</a:t>
            </a:r>
            <a:r>
              <a:rPr sz="3200" spc="5" dirty="0">
                <a:latin typeface="Calibri"/>
                <a:cs typeface="Calibri"/>
              </a:rPr>
              <a:t> </a:t>
            </a:r>
            <a:r>
              <a:rPr sz="3200" spc="-10" dirty="0">
                <a:latin typeface="Calibri"/>
                <a:cs typeface="Calibri"/>
              </a:rPr>
              <a:t>chování</a:t>
            </a:r>
            <a:r>
              <a:rPr sz="3200" spc="-5" dirty="0">
                <a:latin typeface="Calibri"/>
                <a:cs typeface="Calibri"/>
              </a:rPr>
              <a:t> </a:t>
            </a:r>
            <a:r>
              <a:rPr sz="3200" dirty="0">
                <a:latin typeface="Calibri"/>
                <a:cs typeface="Calibri"/>
              </a:rPr>
              <a:t>a</a:t>
            </a:r>
            <a:r>
              <a:rPr sz="3200" spc="5" dirty="0">
                <a:latin typeface="Calibri"/>
                <a:cs typeface="Calibri"/>
              </a:rPr>
              <a:t> </a:t>
            </a:r>
            <a:r>
              <a:rPr sz="3200" spc="-5" dirty="0">
                <a:latin typeface="Calibri"/>
                <a:cs typeface="Calibri"/>
              </a:rPr>
              <a:t>jednání</a:t>
            </a:r>
            <a:r>
              <a:rPr sz="3200" dirty="0">
                <a:latin typeface="Calibri"/>
                <a:cs typeface="Calibri"/>
              </a:rPr>
              <a:t> je</a:t>
            </a:r>
            <a:r>
              <a:rPr sz="3200" spc="5" dirty="0">
                <a:latin typeface="Calibri"/>
                <a:cs typeface="Calibri"/>
              </a:rPr>
              <a:t> </a:t>
            </a:r>
            <a:r>
              <a:rPr sz="3200" spc="-10" dirty="0">
                <a:latin typeface="Calibri"/>
                <a:cs typeface="Calibri"/>
              </a:rPr>
              <a:t>velmi</a:t>
            </a:r>
            <a:r>
              <a:rPr sz="3200" spc="-5" dirty="0">
                <a:latin typeface="Calibri"/>
                <a:cs typeface="Calibri"/>
              </a:rPr>
              <a:t> podobné </a:t>
            </a:r>
            <a:r>
              <a:rPr sz="3200" dirty="0">
                <a:latin typeface="Calibri"/>
                <a:cs typeface="Calibri"/>
              </a:rPr>
              <a:t> </a:t>
            </a:r>
            <a:r>
              <a:rPr sz="3200" spc="-25" dirty="0">
                <a:latin typeface="Calibri"/>
                <a:cs typeface="Calibri"/>
              </a:rPr>
              <a:t>diktátorskému</a:t>
            </a:r>
            <a:r>
              <a:rPr sz="3200" spc="-20" dirty="0">
                <a:latin typeface="Calibri"/>
                <a:cs typeface="Calibri"/>
              </a:rPr>
              <a:t> </a:t>
            </a:r>
            <a:r>
              <a:rPr sz="3200" dirty="0">
                <a:latin typeface="Calibri"/>
                <a:cs typeface="Calibri"/>
              </a:rPr>
              <a:t>typu. </a:t>
            </a:r>
            <a:r>
              <a:rPr sz="3200" spc="-5" dirty="0">
                <a:latin typeface="Calibri"/>
                <a:cs typeface="Calibri"/>
              </a:rPr>
              <a:t>Je </a:t>
            </a:r>
            <a:r>
              <a:rPr sz="3200" spc="-25" dirty="0">
                <a:latin typeface="Calibri"/>
                <a:cs typeface="Calibri"/>
              </a:rPr>
              <a:t>zde</a:t>
            </a:r>
            <a:r>
              <a:rPr sz="3200" spc="-20" dirty="0">
                <a:latin typeface="Calibri"/>
                <a:cs typeface="Calibri"/>
              </a:rPr>
              <a:t> </a:t>
            </a:r>
            <a:r>
              <a:rPr sz="3200" dirty="0">
                <a:latin typeface="Calibri"/>
                <a:cs typeface="Calibri"/>
              </a:rPr>
              <a:t>více </a:t>
            </a:r>
            <a:r>
              <a:rPr sz="3200" spc="-5" dirty="0">
                <a:latin typeface="Calibri"/>
                <a:cs typeface="Calibri"/>
              </a:rPr>
              <a:t>uplatňovaná </a:t>
            </a:r>
            <a:r>
              <a:rPr sz="3200" dirty="0">
                <a:latin typeface="Calibri"/>
                <a:cs typeface="Calibri"/>
              </a:rPr>
              <a:t> </a:t>
            </a:r>
            <a:r>
              <a:rPr sz="3200" spc="-5" dirty="0">
                <a:latin typeface="Calibri"/>
                <a:cs typeface="Calibri"/>
              </a:rPr>
              <a:t>manipulace</a:t>
            </a:r>
            <a:r>
              <a:rPr sz="3200" spc="30" dirty="0">
                <a:latin typeface="Calibri"/>
                <a:cs typeface="Calibri"/>
              </a:rPr>
              <a:t> </a:t>
            </a:r>
            <a:r>
              <a:rPr sz="3200" spc="-10" dirty="0">
                <a:latin typeface="Calibri"/>
                <a:cs typeface="Calibri"/>
              </a:rPr>
              <a:t>týkající</a:t>
            </a:r>
            <a:r>
              <a:rPr sz="3200" spc="5" dirty="0">
                <a:latin typeface="Calibri"/>
                <a:cs typeface="Calibri"/>
              </a:rPr>
              <a:t> </a:t>
            </a:r>
            <a:r>
              <a:rPr sz="3200" spc="-5" dirty="0">
                <a:latin typeface="Calibri"/>
                <a:cs typeface="Calibri"/>
              </a:rPr>
              <a:t>se </a:t>
            </a:r>
            <a:r>
              <a:rPr sz="3200" b="1" spc="-10" dirty="0">
                <a:latin typeface="Calibri"/>
                <a:cs typeface="Calibri"/>
              </a:rPr>
              <a:t>vyvolávání</a:t>
            </a:r>
            <a:r>
              <a:rPr sz="3200" b="1" spc="-45" dirty="0">
                <a:latin typeface="Calibri"/>
                <a:cs typeface="Calibri"/>
              </a:rPr>
              <a:t> </a:t>
            </a:r>
            <a:r>
              <a:rPr sz="3200" b="1" spc="-15" dirty="0">
                <a:latin typeface="Calibri"/>
                <a:cs typeface="Calibri"/>
              </a:rPr>
              <a:t>strachu</a:t>
            </a:r>
            <a:r>
              <a:rPr sz="3200" spc="-15" dirty="0">
                <a:latin typeface="Calibri"/>
                <a:cs typeface="Calibri"/>
              </a:rPr>
              <a:t>.</a:t>
            </a:r>
            <a:endParaRPr sz="3200">
              <a:latin typeface="Calibri"/>
              <a:cs typeface="Calibri"/>
            </a:endParaRPr>
          </a:p>
          <a:p>
            <a:pPr marL="355600" marR="5080" indent="-343535" algn="just">
              <a:spcBef>
                <a:spcPts val="770"/>
              </a:spcBef>
              <a:buFont typeface="Arial"/>
              <a:buChar char="•"/>
              <a:tabLst>
                <a:tab pos="356235" algn="l"/>
              </a:tabLst>
            </a:pPr>
            <a:r>
              <a:rPr sz="3200" spc="-15" dirty="0">
                <a:latin typeface="Calibri"/>
                <a:cs typeface="Calibri"/>
              </a:rPr>
              <a:t>Využívá</a:t>
            </a:r>
            <a:r>
              <a:rPr sz="3200" spc="695" dirty="0">
                <a:latin typeface="Calibri"/>
                <a:cs typeface="Calibri"/>
              </a:rPr>
              <a:t> </a:t>
            </a:r>
            <a:r>
              <a:rPr sz="3200" spc="-5" dirty="0">
                <a:latin typeface="Calibri"/>
                <a:cs typeface="Calibri"/>
              </a:rPr>
              <a:t>agresivní</a:t>
            </a:r>
            <a:r>
              <a:rPr sz="3200" dirty="0">
                <a:latin typeface="Calibri"/>
                <a:cs typeface="Calibri"/>
              </a:rPr>
              <a:t> </a:t>
            </a:r>
            <a:r>
              <a:rPr sz="3200" spc="-10" dirty="0">
                <a:latin typeface="Calibri"/>
                <a:cs typeface="Calibri"/>
              </a:rPr>
              <a:t>chování</a:t>
            </a:r>
            <a:r>
              <a:rPr sz="3200" spc="-5" dirty="0">
                <a:latin typeface="Calibri"/>
                <a:cs typeface="Calibri"/>
              </a:rPr>
              <a:t> </a:t>
            </a:r>
            <a:r>
              <a:rPr sz="3200" spc="-30" dirty="0">
                <a:latin typeface="Calibri"/>
                <a:cs typeface="Calibri"/>
              </a:rPr>
              <a:t>jako</a:t>
            </a:r>
            <a:r>
              <a:rPr sz="3200" spc="-25" dirty="0">
                <a:latin typeface="Calibri"/>
                <a:cs typeface="Calibri"/>
              </a:rPr>
              <a:t> </a:t>
            </a:r>
            <a:r>
              <a:rPr sz="3200" spc="-15" dirty="0">
                <a:latin typeface="Calibri"/>
                <a:cs typeface="Calibri"/>
              </a:rPr>
              <a:t>prostředek </a:t>
            </a:r>
            <a:r>
              <a:rPr sz="3200" spc="-10" dirty="0">
                <a:latin typeface="Calibri"/>
                <a:cs typeface="Calibri"/>
              </a:rPr>
              <a:t> </a:t>
            </a:r>
            <a:r>
              <a:rPr sz="3200" spc="-15" dirty="0">
                <a:latin typeface="Calibri"/>
                <a:cs typeface="Calibri"/>
              </a:rPr>
              <a:t>dosažení</a:t>
            </a:r>
            <a:r>
              <a:rPr sz="3200" spc="10" dirty="0">
                <a:latin typeface="Calibri"/>
                <a:cs typeface="Calibri"/>
              </a:rPr>
              <a:t> </a:t>
            </a:r>
            <a:r>
              <a:rPr sz="3200" dirty="0">
                <a:latin typeface="Calibri"/>
                <a:cs typeface="Calibri"/>
              </a:rPr>
              <a:t>cíle.</a:t>
            </a:r>
            <a:endParaRPr sz="3200">
              <a:latin typeface="Calibri"/>
              <a:cs typeface="Calibri"/>
            </a:endParaRPr>
          </a:p>
        </p:txBody>
      </p:sp>
    </p:spTree>
    <p:extLst>
      <p:ext uri="{BB962C8B-B14F-4D97-AF65-F5344CB8AC3E}">
        <p14:creationId xmlns:p14="http://schemas.microsoft.com/office/powerpoint/2010/main" val="3822059733"/>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43734" y="192807"/>
            <a:ext cx="7703184" cy="1243289"/>
          </a:xfrm>
          <a:prstGeom prst="rect">
            <a:avLst/>
          </a:prstGeom>
        </p:spPr>
        <p:txBody>
          <a:bodyPr vert="horz" wrap="square" lIns="0" tIns="12065" rIns="0" bIns="0" rtlCol="0" anchor="ctr">
            <a:spAutoFit/>
          </a:bodyPr>
          <a:lstStyle/>
          <a:p>
            <a:pPr marL="12700">
              <a:lnSpc>
                <a:spcPct val="100000"/>
              </a:lnSpc>
              <a:spcBef>
                <a:spcPts val="95"/>
              </a:spcBef>
            </a:pPr>
            <a:r>
              <a:rPr sz="4000" spc="-10" dirty="0"/>
              <a:t>TYPICKÉ</a:t>
            </a:r>
            <a:r>
              <a:rPr sz="4000" spc="-25" dirty="0"/>
              <a:t> </a:t>
            </a:r>
            <a:r>
              <a:rPr sz="4000" spc="-55" dirty="0"/>
              <a:t>STRATEGIE</a:t>
            </a:r>
            <a:r>
              <a:rPr sz="4000" spc="-10" dirty="0"/>
              <a:t> </a:t>
            </a:r>
            <a:r>
              <a:rPr sz="4000" spc="-45" dirty="0"/>
              <a:t>MANIPULÁTORŮ</a:t>
            </a:r>
            <a:endParaRPr sz="4000"/>
          </a:p>
        </p:txBody>
      </p:sp>
      <p:sp>
        <p:nvSpPr>
          <p:cNvPr id="3" name="object 3"/>
          <p:cNvSpPr txBox="1"/>
          <p:nvPr/>
        </p:nvSpPr>
        <p:spPr>
          <a:xfrm>
            <a:off x="2059940" y="1607946"/>
            <a:ext cx="8073390" cy="2465070"/>
          </a:xfrm>
          <a:prstGeom prst="rect">
            <a:avLst/>
          </a:prstGeom>
        </p:spPr>
        <p:txBody>
          <a:bodyPr vert="horz" wrap="square" lIns="0" tIns="13335" rIns="0" bIns="0" rtlCol="0">
            <a:spAutoFit/>
          </a:bodyPr>
          <a:lstStyle/>
          <a:p>
            <a:pPr marL="355600" marR="5080" indent="-343535" algn="just">
              <a:spcBef>
                <a:spcPts val="105"/>
              </a:spcBef>
              <a:buFont typeface="Arial"/>
              <a:buChar char="•"/>
              <a:tabLst>
                <a:tab pos="356235" algn="l"/>
              </a:tabLst>
            </a:pPr>
            <a:r>
              <a:rPr sz="3200" spc="-10" dirty="0">
                <a:latin typeface="Calibri"/>
                <a:cs typeface="Calibri"/>
              </a:rPr>
              <a:t>Abychom</a:t>
            </a:r>
            <a:r>
              <a:rPr sz="3200" spc="-5" dirty="0">
                <a:latin typeface="Calibri"/>
                <a:cs typeface="Calibri"/>
              </a:rPr>
              <a:t> se</a:t>
            </a:r>
            <a:r>
              <a:rPr sz="3200" dirty="0">
                <a:latin typeface="Calibri"/>
                <a:cs typeface="Calibri"/>
              </a:rPr>
              <a:t> mohli</a:t>
            </a:r>
            <a:r>
              <a:rPr sz="3200" spc="5" dirty="0">
                <a:latin typeface="Calibri"/>
                <a:cs typeface="Calibri"/>
              </a:rPr>
              <a:t> </a:t>
            </a:r>
            <a:r>
              <a:rPr sz="3200" dirty="0">
                <a:latin typeface="Calibri"/>
                <a:cs typeface="Calibri"/>
              </a:rPr>
              <a:t>lépe</a:t>
            </a:r>
            <a:r>
              <a:rPr sz="3200" spc="5" dirty="0">
                <a:latin typeface="Calibri"/>
                <a:cs typeface="Calibri"/>
              </a:rPr>
              <a:t> </a:t>
            </a:r>
            <a:r>
              <a:rPr sz="3200" spc="-15" dirty="0">
                <a:latin typeface="Calibri"/>
                <a:cs typeface="Calibri"/>
              </a:rPr>
              <a:t>bránit</a:t>
            </a:r>
            <a:r>
              <a:rPr sz="3200" spc="-10" dirty="0">
                <a:latin typeface="Calibri"/>
                <a:cs typeface="Calibri"/>
              </a:rPr>
              <a:t> </a:t>
            </a:r>
            <a:r>
              <a:rPr sz="3200" spc="5" dirty="0">
                <a:latin typeface="Calibri"/>
                <a:cs typeface="Calibri"/>
              </a:rPr>
              <a:t>vůči </a:t>
            </a:r>
            <a:r>
              <a:rPr sz="3200" spc="10" dirty="0">
                <a:latin typeface="Calibri"/>
                <a:cs typeface="Calibri"/>
              </a:rPr>
              <a:t> </a:t>
            </a:r>
            <a:r>
              <a:rPr sz="3200" dirty="0">
                <a:latin typeface="Calibri"/>
                <a:cs typeface="Calibri"/>
              </a:rPr>
              <a:t>manipulativnímu </a:t>
            </a:r>
            <a:r>
              <a:rPr sz="3200" spc="-5" dirty="0">
                <a:latin typeface="Calibri"/>
                <a:cs typeface="Calibri"/>
              </a:rPr>
              <a:t>jednání </a:t>
            </a:r>
            <a:r>
              <a:rPr sz="3200" dirty="0">
                <a:latin typeface="Calibri"/>
                <a:cs typeface="Calibri"/>
              </a:rPr>
              <a:t>s námi, je </a:t>
            </a:r>
            <a:r>
              <a:rPr sz="3200" spc="-10" dirty="0">
                <a:latin typeface="Calibri"/>
                <a:cs typeface="Calibri"/>
              </a:rPr>
              <a:t>zapotřebí </a:t>
            </a:r>
            <a:r>
              <a:rPr sz="3200" spc="-5" dirty="0">
                <a:latin typeface="Calibri"/>
                <a:cs typeface="Calibri"/>
              </a:rPr>
              <a:t> </a:t>
            </a:r>
            <a:r>
              <a:rPr sz="3200" spc="-40" dirty="0">
                <a:latin typeface="Calibri"/>
                <a:cs typeface="Calibri"/>
              </a:rPr>
              <a:t>také </a:t>
            </a:r>
            <a:r>
              <a:rPr sz="3200" spc="-15" dirty="0">
                <a:latin typeface="Calibri"/>
                <a:cs typeface="Calibri"/>
              </a:rPr>
              <a:t>poznat </a:t>
            </a:r>
            <a:r>
              <a:rPr sz="3200" spc="-20" dirty="0">
                <a:latin typeface="Calibri"/>
                <a:cs typeface="Calibri"/>
              </a:rPr>
              <a:t>strategie </a:t>
            </a:r>
            <a:r>
              <a:rPr sz="3200" spc="-5" dirty="0">
                <a:latin typeface="Calibri"/>
                <a:cs typeface="Calibri"/>
              </a:rPr>
              <a:t>manipulátorů, </a:t>
            </a:r>
            <a:r>
              <a:rPr sz="3200" spc="-25" dirty="0">
                <a:latin typeface="Calibri"/>
                <a:cs typeface="Calibri"/>
              </a:rPr>
              <a:t>které </a:t>
            </a:r>
            <a:r>
              <a:rPr sz="3200" dirty="0">
                <a:latin typeface="Calibri"/>
                <a:cs typeface="Calibri"/>
              </a:rPr>
              <a:t>vůči </a:t>
            </a:r>
            <a:r>
              <a:rPr sz="3200" spc="5" dirty="0">
                <a:latin typeface="Calibri"/>
                <a:cs typeface="Calibri"/>
              </a:rPr>
              <a:t> </a:t>
            </a:r>
            <a:r>
              <a:rPr sz="3200" spc="-5" dirty="0">
                <a:latin typeface="Calibri"/>
                <a:cs typeface="Calibri"/>
              </a:rPr>
              <a:t>nám</a:t>
            </a:r>
            <a:r>
              <a:rPr sz="3200" dirty="0">
                <a:latin typeface="Calibri"/>
                <a:cs typeface="Calibri"/>
              </a:rPr>
              <a:t> </a:t>
            </a:r>
            <a:r>
              <a:rPr sz="3200" spc="-5" dirty="0">
                <a:latin typeface="Calibri"/>
                <a:cs typeface="Calibri"/>
              </a:rPr>
              <a:t>využívají.</a:t>
            </a:r>
            <a:r>
              <a:rPr sz="3200" dirty="0">
                <a:latin typeface="Calibri"/>
                <a:cs typeface="Calibri"/>
              </a:rPr>
              <a:t> Není</a:t>
            </a:r>
            <a:r>
              <a:rPr sz="3200" spc="5" dirty="0">
                <a:latin typeface="Calibri"/>
                <a:cs typeface="Calibri"/>
              </a:rPr>
              <a:t> </a:t>
            </a:r>
            <a:r>
              <a:rPr sz="3200" spc="-25" dirty="0">
                <a:latin typeface="Calibri"/>
                <a:cs typeface="Calibri"/>
              </a:rPr>
              <a:t>to</a:t>
            </a:r>
            <a:r>
              <a:rPr sz="3200" spc="-20" dirty="0">
                <a:latin typeface="Calibri"/>
                <a:cs typeface="Calibri"/>
              </a:rPr>
              <a:t> jistě</a:t>
            </a:r>
            <a:r>
              <a:rPr sz="3200" spc="-15" dirty="0">
                <a:latin typeface="Calibri"/>
                <a:cs typeface="Calibri"/>
              </a:rPr>
              <a:t> </a:t>
            </a:r>
            <a:r>
              <a:rPr sz="3200" spc="-5" dirty="0">
                <a:latin typeface="Calibri"/>
                <a:cs typeface="Calibri"/>
              </a:rPr>
              <a:t>jednoduché,</a:t>
            </a:r>
            <a:r>
              <a:rPr sz="3200" dirty="0">
                <a:latin typeface="Calibri"/>
                <a:cs typeface="Calibri"/>
              </a:rPr>
              <a:t> ale </a:t>
            </a:r>
            <a:r>
              <a:rPr sz="3200" spc="-710" dirty="0">
                <a:latin typeface="Calibri"/>
                <a:cs typeface="Calibri"/>
              </a:rPr>
              <a:t> </a:t>
            </a:r>
            <a:r>
              <a:rPr sz="3200" u="sng" spc="-10" dirty="0">
                <a:uFill>
                  <a:solidFill>
                    <a:srgbClr val="000000"/>
                  </a:solidFill>
                </a:uFill>
                <a:latin typeface="Calibri"/>
                <a:cs typeface="Calibri"/>
              </a:rPr>
              <a:t>velmi</a:t>
            </a:r>
            <a:r>
              <a:rPr sz="3200" u="sng" spc="670" dirty="0">
                <a:uFill>
                  <a:solidFill>
                    <a:srgbClr val="000000"/>
                  </a:solidFill>
                </a:uFill>
                <a:latin typeface="Calibri"/>
                <a:cs typeface="Calibri"/>
              </a:rPr>
              <a:t> </a:t>
            </a:r>
            <a:r>
              <a:rPr sz="3200" u="sng" spc="-5" dirty="0">
                <a:uFill>
                  <a:solidFill>
                    <a:srgbClr val="000000"/>
                  </a:solidFill>
                </a:uFill>
                <a:latin typeface="Calibri"/>
                <a:cs typeface="Calibri"/>
              </a:rPr>
              <a:t>potřebné</a:t>
            </a:r>
            <a:r>
              <a:rPr sz="3200" spc="-5" dirty="0">
                <a:latin typeface="Calibri"/>
                <a:cs typeface="Calibri"/>
              </a:rPr>
              <a:t>.</a:t>
            </a:r>
            <a:r>
              <a:rPr sz="3200" spc="675" dirty="0">
                <a:latin typeface="Calibri"/>
                <a:cs typeface="Calibri"/>
              </a:rPr>
              <a:t> </a:t>
            </a:r>
            <a:r>
              <a:rPr sz="3200" spc="-15" dirty="0">
                <a:latin typeface="Calibri"/>
                <a:cs typeface="Calibri"/>
              </a:rPr>
              <a:t>Bez</a:t>
            </a:r>
            <a:r>
              <a:rPr sz="3200" spc="670" dirty="0">
                <a:latin typeface="Calibri"/>
                <a:cs typeface="Calibri"/>
              </a:rPr>
              <a:t> </a:t>
            </a:r>
            <a:r>
              <a:rPr sz="3200" spc="-15" dirty="0">
                <a:latin typeface="Calibri"/>
                <a:cs typeface="Calibri"/>
              </a:rPr>
              <a:t>těchto</a:t>
            </a:r>
            <a:r>
              <a:rPr sz="3200" spc="660" dirty="0">
                <a:latin typeface="Calibri"/>
                <a:cs typeface="Calibri"/>
              </a:rPr>
              <a:t> </a:t>
            </a:r>
            <a:r>
              <a:rPr sz="3200" spc="-5" dirty="0">
                <a:latin typeface="Calibri"/>
                <a:cs typeface="Calibri"/>
              </a:rPr>
              <a:t>znalostí</a:t>
            </a:r>
            <a:r>
              <a:rPr sz="3200" spc="675" dirty="0">
                <a:latin typeface="Calibri"/>
                <a:cs typeface="Calibri"/>
              </a:rPr>
              <a:t> </a:t>
            </a:r>
            <a:r>
              <a:rPr sz="3200" dirty="0">
                <a:latin typeface="Calibri"/>
                <a:cs typeface="Calibri"/>
              </a:rPr>
              <a:t>budeme</a:t>
            </a:r>
            <a:endParaRPr sz="3200">
              <a:latin typeface="Calibri"/>
              <a:cs typeface="Calibri"/>
            </a:endParaRPr>
          </a:p>
        </p:txBody>
      </p:sp>
      <p:sp>
        <p:nvSpPr>
          <p:cNvPr id="4" name="object 4"/>
          <p:cNvSpPr txBox="1"/>
          <p:nvPr/>
        </p:nvSpPr>
        <p:spPr>
          <a:xfrm>
            <a:off x="2403145" y="4046296"/>
            <a:ext cx="2649855" cy="514350"/>
          </a:xfrm>
          <a:prstGeom prst="rect">
            <a:avLst/>
          </a:prstGeom>
        </p:spPr>
        <p:txBody>
          <a:bodyPr vert="horz" wrap="square" lIns="0" tIns="13335" rIns="0" bIns="0" rtlCol="0">
            <a:spAutoFit/>
          </a:bodyPr>
          <a:lstStyle/>
          <a:p>
            <a:pPr marL="12700">
              <a:spcBef>
                <a:spcPts val="105"/>
              </a:spcBef>
              <a:tabLst>
                <a:tab pos="1513205" algn="l"/>
              </a:tabLst>
            </a:pPr>
            <a:r>
              <a:rPr sz="3200" spc="-45" dirty="0">
                <a:latin typeface="Calibri"/>
                <a:cs typeface="Calibri"/>
              </a:rPr>
              <a:t>t</a:t>
            </a:r>
            <a:r>
              <a:rPr sz="3200" spc="-35" dirty="0">
                <a:latin typeface="Calibri"/>
                <a:cs typeface="Calibri"/>
              </a:rPr>
              <a:t>ě</a:t>
            </a:r>
            <a:r>
              <a:rPr sz="3200" spc="-5" dirty="0">
                <a:latin typeface="Calibri"/>
                <a:cs typeface="Calibri"/>
              </a:rPr>
              <a:t>ž</a:t>
            </a:r>
            <a:r>
              <a:rPr sz="3200" spc="-125" dirty="0">
                <a:latin typeface="Calibri"/>
                <a:cs typeface="Calibri"/>
              </a:rPr>
              <a:t>k</a:t>
            </a:r>
            <a:r>
              <a:rPr sz="3200" dirty="0">
                <a:latin typeface="Calibri"/>
                <a:cs typeface="Calibri"/>
              </a:rPr>
              <a:t>o	cháp</a:t>
            </a:r>
            <a:r>
              <a:rPr sz="3200" spc="-35" dirty="0">
                <a:latin typeface="Calibri"/>
                <a:cs typeface="Calibri"/>
              </a:rPr>
              <a:t>a</a:t>
            </a:r>
            <a:r>
              <a:rPr sz="3200" dirty="0">
                <a:latin typeface="Calibri"/>
                <a:cs typeface="Calibri"/>
              </a:rPr>
              <a:t>t</a:t>
            </a:r>
            <a:endParaRPr sz="3200">
              <a:latin typeface="Calibri"/>
              <a:cs typeface="Calibri"/>
            </a:endParaRPr>
          </a:p>
        </p:txBody>
      </p:sp>
      <p:sp>
        <p:nvSpPr>
          <p:cNvPr id="5" name="object 5"/>
          <p:cNvSpPr txBox="1"/>
          <p:nvPr/>
        </p:nvSpPr>
        <p:spPr>
          <a:xfrm>
            <a:off x="2403145" y="4534662"/>
            <a:ext cx="2343785" cy="513715"/>
          </a:xfrm>
          <a:prstGeom prst="rect">
            <a:avLst/>
          </a:prstGeom>
        </p:spPr>
        <p:txBody>
          <a:bodyPr vert="horz" wrap="square" lIns="0" tIns="12700" rIns="0" bIns="0" rtlCol="0">
            <a:spAutoFit/>
          </a:bodyPr>
          <a:lstStyle/>
          <a:p>
            <a:pPr marL="12700">
              <a:spcBef>
                <a:spcPts val="100"/>
              </a:spcBef>
            </a:pPr>
            <a:r>
              <a:rPr sz="3200" spc="-10" dirty="0">
                <a:latin typeface="Calibri"/>
                <a:cs typeface="Calibri"/>
              </a:rPr>
              <a:t>manipulátora,</a:t>
            </a:r>
            <a:endParaRPr sz="3200">
              <a:latin typeface="Calibri"/>
              <a:cs typeface="Calibri"/>
            </a:endParaRPr>
          </a:p>
        </p:txBody>
      </p:sp>
      <p:sp>
        <p:nvSpPr>
          <p:cNvPr id="6" name="object 6"/>
          <p:cNvSpPr txBox="1"/>
          <p:nvPr/>
        </p:nvSpPr>
        <p:spPr>
          <a:xfrm>
            <a:off x="5192395" y="4046297"/>
            <a:ext cx="3082290" cy="1002665"/>
          </a:xfrm>
          <a:prstGeom prst="rect">
            <a:avLst/>
          </a:prstGeom>
        </p:spPr>
        <p:txBody>
          <a:bodyPr vert="horz" wrap="square" lIns="0" tIns="13335" rIns="0" bIns="0" rtlCol="0">
            <a:spAutoFit/>
          </a:bodyPr>
          <a:lstStyle/>
          <a:p>
            <a:pPr marL="12700" marR="5080" indent="461645">
              <a:spcBef>
                <a:spcPts val="105"/>
              </a:spcBef>
              <a:tabLst>
                <a:tab pos="1297305" algn="l"/>
              </a:tabLst>
            </a:pPr>
            <a:r>
              <a:rPr sz="3200" dirty="0">
                <a:latin typeface="Calibri"/>
                <a:cs typeface="Calibri"/>
              </a:rPr>
              <a:t>a	</a:t>
            </a:r>
            <a:r>
              <a:rPr sz="3200" spc="-5" dirty="0">
                <a:latin typeface="Calibri"/>
                <a:cs typeface="Calibri"/>
              </a:rPr>
              <a:t>odhado</a:t>
            </a:r>
            <a:r>
              <a:rPr sz="3200" spc="-55" dirty="0">
                <a:latin typeface="Calibri"/>
                <a:cs typeface="Calibri"/>
              </a:rPr>
              <a:t>v</a:t>
            </a:r>
            <a:r>
              <a:rPr sz="3200" spc="-25" dirty="0">
                <a:latin typeface="Calibri"/>
                <a:cs typeface="Calibri"/>
              </a:rPr>
              <a:t>a</a:t>
            </a:r>
            <a:r>
              <a:rPr sz="3200" dirty="0">
                <a:latin typeface="Calibri"/>
                <a:cs typeface="Calibri"/>
              </a:rPr>
              <a:t>t  </a:t>
            </a:r>
            <a:r>
              <a:rPr sz="3200" spc="-5" dirty="0">
                <a:latin typeface="Calibri"/>
                <a:cs typeface="Calibri"/>
              </a:rPr>
              <a:t>jeho</a:t>
            </a:r>
            <a:endParaRPr sz="3200">
              <a:latin typeface="Calibri"/>
              <a:cs typeface="Calibri"/>
            </a:endParaRPr>
          </a:p>
        </p:txBody>
      </p:sp>
      <p:sp>
        <p:nvSpPr>
          <p:cNvPr id="7" name="object 7"/>
          <p:cNvSpPr txBox="1"/>
          <p:nvPr/>
        </p:nvSpPr>
        <p:spPr>
          <a:xfrm>
            <a:off x="6388989" y="4534662"/>
            <a:ext cx="2426970" cy="513715"/>
          </a:xfrm>
          <a:prstGeom prst="rect">
            <a:avLst/>
          </a:prstGeom>
        </p:spPr>
        <p:txBody>
          <a:bodyPr vert="horz" wrap="square" lIns="0" tIns="12700" rIns="0" bIns="0" rtlCol="0">
            <a:spAutoFit/>
          </a:bodyPr>
          <a:lstStyle/>
          <a:p>
            <a:pPr marL="12700">
              <a:spcBef>
                <a:spcPts val="100"/>
              </a:spcBef>
              <a:tabLst>
                <a:tab pos="1568450" algn="l"/>
              </a:tabLst>
            </a:pPr>
            <a:r>
              <a:rPr sz="3200" spc="-55" dirty="0">
                <a:latin typeface="Calibri"/>
                <a:cs typeface="Calibri"/>
              </a:rPr>
              <a:t>z</a:t>
            </a:r>
            <a:r>
              <a:rPr sz="3200" spc="5" dirty="0">
                <a:latin typeface="Calibri"/>
                <a:cs typeface="Calibri"/>
              </a:rPr>
              <a:t>á</a:t>
            </a:r>
            <a:r>
              <a:rPr sz="3200" dirty="0">
                <a:latin typeface="Calibri"/>
                <a:cs typeface="Calibri"/>
              </a:rPr>
              <a:t>mě</a:t>
            </a:r>
            <a:r>
              <a:rPr sz="3200" spc="-285" dirty="0">
                <a:latin typeface="Calibri"/>
                <a:cs typeface="Calibri"/>
              </a:rPr>
              <a:t>r</a:t>
            </a:r>
            <a:r>
              <a:rPr sz="3200" dirty="0">
                <a:latin typeface="Calibri"/>
                <a:cs typeface="Calibri"/>
              </a:rPr>
              <a:t>,	</a:t>
            </a:r>
            <a:r>
              <a:rPr sz="3200" spc="-15" dirty="0">
                <a:latin typeface="Calibri"/>
                <a:cs typeface="Calibri"/>
              </a:rPr>
              <a:t>k</a:t>
            </a:r>
            <a:r>
              <a:rPr sz="3200" spc="-40" dirty="0">
                <a:latin typeface="Calibri"/>
                <a:cs typeface="Calibri"/>
              </a:rPr>
              <a:t>t</a:t>
            </a:r>
            <a:r>
              <a:rPr sz="3200" dirty="0">
                <a:latin typeface="Calibri"/>
                <a:cs typeface="Calibri"/>
              </a:rPr>
              <a:t>e</a:t>
            </a:r>
            <a:r>
              <a:rPr sz="3200" spc="10" dirty="0">
                <a:latin typeface="Calibri"/>
                <a:cs typeface="Calibri"/>
              </a:rPr>
              <a:t>r</a:t>
            </a:r>
            <a:r>
              <a:rPr sz="3200" dirty="0">
                <a:latin typeface="Calibri"/>
                <a:cs typeface="Calibri"/>
              </a:rPr>
              <a:t>ý</a:t>
            </a:r>
            <a:endParaRPr sz="3200">
              <a:latin typeface="Calibri"/>
              <a:cs typeface="Calibri"/>
            </a:endParaRPr>
          </a:p>
        </p:txBody>
      </p:sp>
      <p:sp>
        <p:nvSpPr>
          <p:cNvPr id="8" name="object 8"/>
          <p:cNvSpPr txBox="1"/>
          <p:nvPr/>
        </p:nvSpPr>
        <p:spPr>
          <a:xfrm>
            <a:off x="8875014" y="4046297"/>
            <a:ext cx="1257300" cy="1002665"/>
          </a:xfrm>
          <a:prstGeom prst="rect">
            <a:avLst/>
          </a:prstGeom>
        </p:spPr>
        <p:txBody>
          <a:bodyPr vert="horz" wrap="square" lIns="0" tIns="13335" rIns="0" bIns="0" rtlCol="0">
            <a:spAutoFit/>
          </a:bodyPr>
          <a:lstStyle/>
          <a:p>
            <a:pPr marR="6985" algn="r">
              <a:spcBef>
                <a:spcPts val="105"/>
              </a:spcBef>
            </a:pPr>
            <a:r>
              <a:rPr sz="3200" spc="-5" dirty="0">
                <a:latin typeface="Calibri"/>
                <a:cs typeface="Calibri"/>
              </a:rPr>
              <a:t>jednání</a:t>
            </a:r>
            <a:endParaRPr sz="3200">
              <a:latin typeface="Calibri"/>
              <a:cs typeface="Calibri"/>
            </a:endParaRPr>
          </a:p>
          <a:p>
            <a:pPr marR="5080" algn="r">
              <a:spcBef>
                <a:spcPts val="5"/>
              </a:spcBef>
            </a:pPr>
            <a:r>
              <a:rPr sz="3200" spc="-10" dirty="0">
                <a:latin typeface="Calibri"/>
                <a:cs typeface="Calibri"/>
              </a:rPr>
              <a:t>svým</a:t>
            </a:r>
            <a:endParaRPr sz="3200">
              <a:latin typeface="Calibri"/>
              <a:cs typeface="Calibri"/>
            </a:endParaRPr>
          </a:p>
        </p:txBody>
      </p:sp>
      <p:sp>
        <p:nvSpPr>
          <p:cNvPr id="9" name="object 9"/>
          <p:cNvSpPr txBox="1"/>
          <p:nvPr/>
        </p:nvSpPr>
        <p:spPr>
          <a:xfrm>
            <a:off x="2403144" y="5022342"/>
            <a:ext cx="3007360" cy="513715"/>
          </a:xfrm>
          <a:prstGeom prst="rect">
            <a:avLst/>
          </a:prstGeom>
        </p:spPr>
        <p:txBody>
          <a:bodyPr vert="horz" wrap="square" lIns="0" tIns="12700" rIns="0" bIns="0" rtlCol="0">
            <a:spAutoFit/>
          </a:bodyPr>
          <a:lstStyle/>
          <a:p>
            <a:pPr marL="12700">
              <a:spcBef>
                <a:spcPts val="100"/>
              </a:spcBef>
            </a:pPr>
            <a:r>
              <a:rPr sz="3200" spc="-5" dirty="0">
                <a:latin typeface="Calibri"/>
                <a:cs typeface="Calibri"/>
              </a:rPr>
              <a:t>chováním</a:t>
            </a:r>
            <a:r>
              <a:rPr sz="3200" spc="-55" dirty="0">
                <a:latin typeface="Calibri"/>
                <a:cs typeface="Calibri"/>
              </a:rPr>
              <a:t> </a:t>
            </a:r>
            <a:r>
              <a:rPr sz="3200" spc="-5" dirty="0">
                <a:latin typeface="Calibri"/>
                <a:cs typeface="Calibri"/>
              </a:rPr>
              <a:t>sleduje.</a:t>
            </a:r>
            <a:endParaRPr sz="3200">
              <a:latin typeface="Calibri"/>
              <a:cs typeface="Calibri"/>
            </a:endParaRPr>
          </a:p>
        </p:txBody>
      </p:sp>
    </p:spTree>
    <p:extLst>
      <p:ext uri="{BB962C8B-B14F-4D97-AF65-F5344CB8AC3E}">
        <p14:creationId xmlns:p14="http://schemas.microsoft.com/office/powerpoint/2010/main" val="4218903835"/>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43734" y="192807"/>
            <a:ext cx="7703184" cy="1243289"/>
          </a:xfrm>
          <a:prstGeom prst="rect">
            <a:avLst/>
          </a:prstGeom>
        </p:spPr>
        <p:txBody>
          <a:bodyPr vert="horz" wrap="square" lIns="0" tIns="12065" rIns="0" bIns="0" rtlCol="0" anchor="ctr">
            <a:spAutoFit/>
          </a:bodyPr>
          <a:lstStyle/>
          <a:p>
            <a:pPr marL="12700">
              <a:lnSpc>
                <a:spcPct val="100000"/>
              </a:lnSpc>
              <a:spcBef>
                <a:spcPts val="95"/>
              </a:spcBef>
            </a:pPr>
            <a:r>
              <a:rPr sz="4000" spc="-10" dirty="0"/>
              <a:t>TYPICKÉ</a:t>
            </a:r>
            <a:r>
              <a:rPr sz="4000" spc="-25" dirty="0"/>
              <a:t> </a:t>
            </a:r>
            <a:r>
              <a:rPr sz="4000" spc="-55" dirty="0"/>
              <a:t>STRATEGIE</a:t>
            </a:r>
            <a:r>
              <a:rPr sz="4000" spc="-10" dirty="0"/>
              <a:t> </a:t>
            </a:r>
            <a:r>
              <a:rPr sz="4000" spc="-45" dirty="0"/>
              <a:t>MANIPULÁTORŮ</a:t>
            </a:r>
            <a:endParaRPr sz="4000"/>
          </a:p>
        </p:txBody>
      </p:sp>
      <p:sp>
        <p:nvSpPr>
          <p:cNvPr id="4" name="object 4"/>
          <p:cNvSpPr txBox="1">
            <a:spLocks noGrp="1"/>
          </p:cNvSpPr>
          <p:nvPr>
            <p:ph idx="1"/>
          </p:nvPr>
        </p:nvSpPr>
        <p:spPr>
          <a:xfrm>
            <a:off x="2204322" y="2336874"/>
            <a:ext cx="9613861" cy="3230243"/>
          </a:xfrm>
          <a:prstGeom prst="rect">
            <a:avLst/>
          </a:prstGeom>
        </p:spPr>
        <p:txBody>
          <a:bodyPr vert="horz" wrap="square" lIns="0" tIns="13335" rIns="0" bIns="0" rtlCol="0">
            <a:spAutoFit/>
          </a:bodyPr>
          <a:lstStyle/>
          <a:p>
            <a:pPr marL="355600" indent="-343535">
              <a:lnSpc>
                <a:spcPct val="100000"/>
              </a:lnSpc>
              <a:spcBef>
                <a:spcPts val="105"/>
              </a:spcBef>
              <a:buFont typeface="Arial"/>
              <a:buChar char="•"/>
              <a:tabLst>
                <a:tab pos="355600" algn="l"/>
                <a:tab pos="356235" algn="l"/>
              </a:tabLst>
            </a:pPr>
            <a:r>
              <a:rPr spc="-10" dirty="0"/>
              <a:t>setrvávání </a:t>
            </a:r>
            <a:r>
              <a:rPr dirty="0"/>
              <a:t>na</a:t>
            </a:r>
            <a:r>
              <a:rPr spc="-15" dirty="0"/>
              <a:t> </a:t>
            </a:r>
            <a:r>
              <a:rPr spc="-20" dirty="0"/>
              <a:t>svém</a:t>
            </a:r>
            <a:r>
              <a:rPr spc="-5" dirty="0"/>
              <a:t> </a:t>
            </a:r>
            <a:r>
              <a:rPr spc="-10" dirty="0"/>
              <a:t>stanovisku</a:t>
            </a:r>
          </a:p>
          <a:p>
            <a:pPr marL="355600" indent="-343535">
              <a:lnSpc>
                <a:spcPct val="100000"/>
              </a:lnSpc>
              <a:buFont typeface="Arial"/>
              <a:buChar char="•"/>
              <a:tabLst>
                <a:tab pos="355600" algn="l"/>
                <a:tab pos="356235" algn="l"/>
              </a:tabLst>
            </a:pPr>
            <a:r>
              <a:rPr spc="-5" dirty="0"/>
              <a:t>odmítání</a:t>
            </a:r>
            <a:r>
              <a:rPr spc="-55" dirty="0"/>
              <a:t> </a:t>
            </a:r>
            <a:r>
              <a:rPr spc="-15" dirty="0"/>
              <a:t>vysvětlení</a:t>
            </a:r>
          </a:p>
          <a:p>
            <a:pPr marL="355600" indent="-343535">
              <a:lnSpc>
                <a:spcPct val="100000"/>
              </a:lnSpc>
              <a:buFont typeface="Arial"/>
              <a:buChar char="•"/>
              <a:tabLst>
                <a:tab pos="355600" algn="l"/>
                <a:tab pos="356235" algn="l"/>
              </a:tabLst>
            </a:pPr>
            <a:r>
              <a:rPr spc="-15" dirty="0"/>
              <a:t>blokování</a:t>
            </a:r>
            <a:r>
              <a:rPr spc="-65" dirty="0"/>
              <a:t> </a:t>
            </a:r>
            <a:r>
              <a:rPr spc="-10" dirty="0"/>
              <a:t>informací</a:t>
            </a:r>
          </a:p>
          <a:p>
            <a:pPr marL="355600" indent="-343535">
              <a:lnSpc>
                <a:spcPct val="100000"/>
              </a:lnSpc>
              <a:buFont typeface="Arial"/>
              <a:buChar char="•"/>
              <a:tabLst>
                <a:tab pos="355600" algn="l"/>
                <a:tab pos="356235" algn="l"/>
              </a:tabLst>
            </a:pPr>
            <a:r>
              <a:rPr spc="-5" dirty="0"/>
              <a:t>neodpovídání</a:t>
            </a:r>
            <a:r>
              <a:rPr spc="-40" dirty="0"/>
              <a:t> </a:t>
            </a:r>
            <a:r>
              <a:rPr dirty="0"/>
              <a:t>na</a:t>
            </a:r>
            <a:r>
              <a:rPr spc="-20" dirty="0"/>
              <a:t> </a:t>
            </a:r>
            <a:r>
              <a:rPr spc="-5" dirty="0"/>
              <a:t>otázky</a:t>
            </a:r>
          </a:p>
          <a:p>
            <a:pPr marL="355600" indent="-343535">
              <a:lnSpc>
                <a:spcPct val="100000"/>
              </a:lnSpc>
              <a:buFont typeface="Arial"/>
              <a:buChar char="•"/>
              <a:tabLst>
                <a:tab pos="355600" algn="l"/>
                <a:tab pos="356235" algn="l"/>
              </a:tabLst>
            </a:pPr>
            <a:r>
              <a:rPr spc="-5" dirty="0"/>
              <a:t>neochota</a:t>
            </a:r>
            <a:r>
              <a:rPr spc="-40" dirty="0"/>
              <a:t> </a:t>
            </a:r>
            <a:r>
              <a:rPr dirty="0"/>
              <a:t>pochopit</a:t>
            </a:r>
            <a:r>
              <a:rPr spc="-45" dirty="0"/>
              <a:t> </a:t>
            </a:r>
            <a:r>
              <a:rPr dirty="0"/>
              <a:t>druhého</a:t>
            </a:r>
          </a:p>
          <a:p>
            <a:pPr marL="355600" indent="-343535">
              <a:lnSpc>
                <a:spcPct val="100000"/>
              </a:lnSpc>
              <a:buFont typeface="Arial"/>
              <a:buChar char="•"/>
              <a:tabLst>
                <a:tab pos="355600" algn="l"/>
                <a:tab pos="356235" algn="l"/>
              </a:tabLst>
            </a:pPr>
            <a:r>
              <a:rPr spc="-5" dirty="0"/>
              <a:t>vyhýbání</a:t>
            </a:r>
            <a:r>
              <a:rPr spc="-50" dirty="0"/>
              <a:t> </a:t>
            </a:r>
            <a:r>
              <a:rPr spc="-5" dirty="0"/>
              <a:t>se</a:t>
            </a:r>
            <a:r>
              <a:rPr spc="-15" dirty="0"/>
              <a:t> </a:t>
            </a:r>
            <a:r>
              <a:rPr spc="-10" dirty="0"/>
              <a:t>tématu</a:t>
            </a:r>
          </a:p>
          <a:p>
            <a:pPr marL="355600" marR="5080" indent="-343535">
              <a:lnSpc>
                <a:spcPct val="80000"/>
              </a:lnSpc>
              <a:spcBef>
                <a:spcPts val="480"/>
              </a:spcBef>
              <a:buFont typeface="Arial"/>
              <a:buChar char="•"/>
              <a:tabLst>
                <a:tab pos="355600" algn="l"/>
                <a:tab pos="356235" algn="l"/>
                <a:tab pos="1734820" algn="l"/>
                <a:tab pos="2211705" algn="l"/>
                <a:tab pos="2681605" algn="l"/>
              </a:tabLst>
            </a:pPr>
            <a:r>
              <a:rPr spc="-5" dirty="0"/>
              <a:t>sch</a:t>
            </a:r>
            <a:r>
              <a:rPr spc="-10" dirty="0"/>
              <a:t>o</a:t>
            </a:r>
            <a:r>
              <a:rPr spc="-30" dirty="0"/>
              <a:t>v</a:t>
            </a:r>
            <a:r>
              <a:rPr spc="-40" dirty="0"/>
              <a:t>á</a:t>
            </a:r>
            <a:r>
              <a:rPr spc="-30" dirty="0"/>
              <a:t>v</a:t>
            </a:r>
            <a:r>
              <a:rPr dirty="0"/>
              <a:t>ání	</a:t>
            </a:r>
            <a:r>
              <a:rPr spc="-5" dirty="0"/>
              <a:t>s</a:t>
            </a:r>
            <a:r>
              <a:rPr dirty="0"/>
              <a:t>e	</a:t>
            </a:r>
            <a:r>
              <a:rPr spc="-35" dirty="0"/>
              <a:t>z</a:t>
            </a:r>
            <a:r>
              <a:rPr dirty="0"/>
              <a:t>a	</a:t>
            </a:r>
            <a:r>
              <a:rPr spc="-5" dirty="0"/>
              <a:t>p</a:t>
            </a:r>
            <a:r>
              <a:rPr spc="-25" dirty="0"/>
              <a:t>ř</a:t>
            </a:r>
            <a:r>
              <a:rPr dirty="0"/>
              <a:t>ed</a:t>
            </a:r>
            <a:r>
              <a:rPr spc="-30" dirty="0"/>
              <a:t>s</a:t>
            </a:r>
            <a:r>
              <a:rPr dirty="0"/>
              <a:t>tí</a:t>
            </a:r>
            <a:r>
              <a:rPr spc="-45" dirty="0"/>
              <a:t>r</a:t>
            </a:r>
            <a:r>
              <a:rPr dirty="0"/>
              <a:t>ané  </a:t>
            </a:r>
            <a:r>
              <a:rPr spc="-20" dirty="0"/>
              <a:t>zájmy</a:t>
            </a:r>
          </a:p>
        </p:txBody>
      </p:sp>
      <p:sp>
        <p:nvSpPr>
          <p:cNvPr id="3" name="object 3"/>
          <p:cNvSpPr txBox="1"/>
          <p:nvPr/>
        </p:nvSpPr>
        <p:spPr>
          <a:xfrm>
            <a:off x="2059941" y="1547826"/>
            <a:ext cx="7098665" cy="391795"/>
          </a:xfrm>
          <a:prstGeom prst="rect">
            <a:avLst/>
          </a:prstGeom>
        </p:spPr>
        <p:txBody>
          <a:bodyPr vert="horz" wrap="square" lIns="0" tIns="12700" rIns="0" bIns="0" rtlCol="0">
            <a:spAutoFit/>
          </a:bodyPr>
          <a:lstStyle/>
          <a:p>
            <a:pPr marL="12700">
              <a:spcBef>
                <a:spcPts val="100"/>
              </a:spcBef>
              <a:tabLst>
                <a:tab pos="4204335" algn="l"/>
              </a:tabLst>
            </a:pPr>
            <a:r>
              <a:rPr sz="2400" b="1" u="sng" spc="-20" dirty="0">
                <a:uFill>
                  <a:solidFill>
                    <a:srgbClr val="000000"/>
                  </a:solidFill>
                </a:uFill>
                <a:latin typeface="Calibri"/>
                <a:cs typeface="Calibri"/>
              </a:rPr>
              <a:t>BLOKÁDA</a:t>
            </a:r>
            <a:r>
              <a:rPr sz="2400" b="1" spc="-20" dirty="0">
                <a:latin typeface="Calibri"/>
                <a:cs typeface="Calibri"/>
              </a:rPr>
              <a:t>	</a:t>
            </a:r>
            <a:r>
              <a:rPr sz="2400" b="1" u="sng" spc="-40" dirty="0">
                <a:uFill>
                  <a:solidFill>
                    <a:srgbClr val="000000"/>
                  </a:solidFill>
                </a:uFill>
                <a:latin typeface="Calibri"/>
                <a:cs typeface="Calibri"/>
              </a:rPr>
              <a:t>SABOTÁŽ</a:t>
            </a:r>
            <a:r>
              <a:rPr sz="2400" b="1" u="sng" spc="-55" dirty="0">
                <a:uFill>
                  <a:solidFill>
                    <a:srgbClr val="000000"/>
                  </a:solidFill>
                </a:uFill>
                <a:latin typeface="Calibri"/>
                <a:cs typeface="Calibri"/>
              </a:rPr>
              <a:t> </a:t>
            </a:r>
            <a:r>
              <a:rPr sz="2400" b="1" u="sng" spc="-25" dirty="0">
                <a:uFill>
                  <a:solidFill>
                    <a:srgbClr val="000000"/>
                  </a:solidFill>
                </a:uFill>
                <a:latin typeface="Calibri"/>
                <a:cs typeface="Calibri"/>
              </a:rPr>
              <a:t>ROZHOVORU</a:t>
            </a:r>
            <a:endParaRPr sz="2400">
              <a:latin typeface="Calibri"/>
              <a:cs typeface="Calibri"/>
            </a:endParaRPr>
          </a:p>
        </p:txBody>
      </p:sp>
      <p:sp>
        <p:nvSpPr>
          <p:cNvPr id="5" name="object 5"/>
          <p:cNvSpPr txBox="1"/>
          <p:nvPr/>
        </p:nvSpPr>
        <p:spPr>
          <a:xfrm>
            <a:off x="2059941" y="4400551"/>
            <a:ext cx="3442335" cy="1245235"/>
          </a:xfrm>
          <a:prstGeom prst="rect">
            <a:avLst/>
          </a:prstGeom>
        </p:spPr>
        <p:txBody>
          <a:bodyPr vert="horz" wrap="square" lIns="0" tIns="12700" rIns="0" bIns="0" rtlCol="0">
            <a:spAutoFit/>
          </a:bodyPr>
          <a:lstStyle/>
          <a:p>
            <a:pPr marL="355600" indent="-343535">
              <a:spcBef>
                <a:spcPts val="100"/>
              </a:spcBef>
              <a:buFont typeface="Arial"/>
              <a:buChar char="•"/>
              <a:tabLst>
                <a:tab pos="355600" algn="l"/>
                <a:tab pos="356235" algn="l"/>
              </a:tabLst>
            </a:pPr>
            <a:r>
              <a:rPr sz="2000" spc="-10" dirty="0">
                <a:latin typeface="Calibri"/>
                <a:cs typeface="Calibri"/>
              </a:rPr>
              <a:t>rozmělňování</a:t>
            </a:r>
            <a:endParaRPr sz="2000">
              <a:latin typeface="Calibri"/>
              <a:cs typeface="Calibri"/>
            </a:endParaRPr>
          </a:p>
          <a:p>
            <a:pPr marL="355600" indent="-343535">
              <a:buFont typeface="Arial"/>
              <a:buChar char="•"/>
              <a:tabLst>
                <a:tab pos="355600" algn="l"/>
                <a:tab pos="356235" algn="l"/>
              </a:tabLst>
            </a:pPr>
            <a:r>
              <a:rPr sz="2000" spc="-10" dirty="0">
                <a:latin typeface="Calibri"/>
                <a:cs typeface="Calibri"/>
              </a:rPr>
              <a:t>mlžení, </a:t>
            </a:r>
            <a:r>
              <a:rPr sz="2000" dirty="0">
                <a:latin typeface="Calibri"/>
                <a:cs typeface="Calibri"/>
              </a:rPr>
              <a:t>mnoho</a:t>
            </a:r>
            <a:r>
              <a:rPr sz="2000" spc="-30" dirty="0">
                <a:latin typeface="Calibri"/>
                <a:cs typeface="Calibri"/>
              </a:rPr>
              <a:t> </a:t>
            </a:r>
            <a:r>
              <a:rPr sz="2000" spc="-10" dirty="0">
                <a:latin typeface="Calibri"/>
                <a:cs typeface="Calibri"/>
              </a:rPr>
              <a:t>slov</a:t>
            </a:r>
            <a:r>
              <a:rPr sz="2000" dirty="0">
                <a:latin typeface="Calibri"/>
                <a:cs typeface="Calibri"/>
              </a:rPr>
              <a:t> o</a:t>
            </a:r>
            <a:r>
              <a:rPr sz="2000" spc="-15" dirty="0">
                <a:latin typeface="Calibri"/>
                <a:cs typeface="Calibri"/>
              </a:rPr>
              <a:t> </a:t>
            </a:r>
            <a:r>
              <a:rPr sz="2000" spc="-5" dirty="0">
                <a:latin typeface="Calibri"/>
                <a:cs typeface="Calibri"/>
              </a:rPr>
              <a:t>ničem</a:t>
            </a:r>
            <a:endParaRPr sz="2000">
              <a:latin typeface="Calibri"/>
              <a:cs typeface="Calibri"/>
            </a:endParaRPr>
          </a:p>
          <a:p>
            <a:pPr marL="355600" indent="-343535">
              <a:spcBef>
                <a:spcPts val="5"/>
              </a:spcBef>
              <a:buFont typeface="Arial"/>
              <a:buChar char="•"/>
              <a:tabLst>
                <a:tab pos="355600" algn="l"/>
                <a:tab pos="356235" algn="l"/>
              </a:tabLst>
            </a:pPr>
            <a:r>
              <a:rPr sz="2000" spc="-10" dirty="0">
                <a:latin typeface="Calibri"/>
                <a:cs typeface="Calibri"/>
              </a:rPr>
              <a:t>zveličování</a:t>
            </a:r>
            <a:endParaRPr sz="2000">
              <a:latin typeface="Calibri"/>
              <a:cs typeface="Calibri"/>
            </a:endParaRPr>
          </a:p>
          <a:p>
            <a:pPr marL="355600" indent="-343535">
              <a:buFont typeface="Arial"/>
              <a:buChar char="•"/>
              <a:tabLst>
                <a:tab pos="355600" algn="l"/>
                <a:tab pos="356235" algn="l"/>
              </a:tabLst>
            </a:pPr>
            <a:r>
              <a:rPr sz="2000" spc="-5" dirty="0">
                <a:latin typeface="Calibri"/>
                <a:cs typeface="Calibri"/>
              </a:rPr>
              <a:t>uvádění</a:t>
            </a:r>
            <a:r>
              <a:rPr sz="2000" spc="-45" dirty="0">
                <a:latin typeface="Calibri"/>
                <a:cs typeface="Calibri"/>
              </a:rPr>
              <a:t> </a:t>
            </a:r>
            <a:r>
              <a:rPr sz="2000" spc="-10" dirty="0">
                <a:latin typeface="Calibri"/>
                <a:cs typeface="Calibri"/>
              </a:rPr>
              <a:t>scestných</a:t>
            </a:r>
            <a:r>
              <a:rPr sz="2000" spc="-35" dirty="0">
                <a:latin typeface="Calibri"/>
                <a:cs typeface="Calibri"/>
              </a:rPr>
              <a:t> </a:t>
            </a:r>
            <a:r>
              <a:rPr sz="2000" spc="-5" dirty="0">
                <a:latin typeface="Calibri"/>
                <a:cs typeface="Calibri"/>
              </a:rPr>
              <a:t>argumentů</a:t>
            </a:r>
            <a:endParaRPr sz="2000">
              <a:latin typeface="Calibri"/>
              <a:cs typeface="Calibri"/>
            </a:endParaRPr>
          </a:p>
        </p:txBody>
      </p:sp>
      <p:sp>
        <p:nvSpPr>
          <p:cNvPr id="6" name="object 6"/>
          <p:cNvSpPr txBox="1"/>
          <p:nvPr/>
        </p:nvSpPr>
        <p:spPr>
          <a:xfrm>
            <a:off x="6251828" y="2025524"/>
            <a:ext cx="3882390" cy="1195705"/>
          </a:xfrm>
          <a:prstGeom prst="rect">
            <a:avLst/>
          </a:prstGeom>
        </p:spPr>
        <p:txBody>
          <a:bodyPr vert="horz" wrap="square" lIns="0" tIns="12065" rIns="0" bIns="0" rtlCol="0">
            <a:spAutoFit/>
          </a:bodyPr>
          <a:lstStyle/>
          <a:p>
            <a:pPr marL="355600" indent="-342900">
              <a:spcBef>
                <a:spcPts val="95"/>
              </a:spcBef>
              <a:buFont typeface="Arial"/>
              <a:buChar char="•"/>
              <a:tabLst>
                <a:tab pos="354965" algn="l"/>
                <a:tab pos="355600" algn="l"/>
              </a:tabLst>
            </a:pPr>
            <a:r>
              <a:rPr sz="1600" spc="-10" dirty="0">
                <a:latin typeface="Calibri"/>
                <a:cs typeface="Calibri"/>
              </a:rPr>
              <a:t>záměrná</a:t>
            </a:r>
            <a:r>
              <a:rPr sz="1600" spc="-20" dirty="0">
                <a:latin typeface="Calibri"/>
                <a:cs typeface="Calibri"/>
              </a:rPr>
              <a:t> </a:t>
            </a:r>
            <a:r>
              <a:rPr sz="1600" spc="-10" dirty="0">
                <a:latin typeface="Calibri"/>
                <a:cs typeface="Calibri"/>
              </a:rPr>
              <a:t>nechápavost</a:t>
            </a:r>
            <a:endParaRPr sz="1600">
              <a:latin typeface="Calibri"/>
              <a:cs typeface="Calibri"/>
            </a:endParaRPr>
          </a:p>
          <a:p>
            <a:pPr marL="355600" indent="-342900">
              <a:buFont typeface="Arial"/>
              <a:buChar char="•"/>
              <a:tabLst>
                <a:tab pos="354965" algn="l"/>
                <a:tab pos="355600" algn="l"/>
              </a:tabLst>
            </a:pPr>
            <a:r>
              <a:rPr sz="1600" spc="-20" dirty="0">
                <a:latin typeface="Calibri"/>
                <a:cs typeface="Calibri"/>
              </a:rPr>
              <a:t>provokování</a:t>
            </a:r>
            <a:r>
              <a:rPr sz="1600" spc="10" dirty="0">
                <a:latin typeface="Calibri"/>
                <a:cs typeface="Calibri"/>
              </a:rPr>
              <a:t> </a:t>
            </a:r>
            <a:r>
              <a:rPr sz="1600" spc="-15" dirty="0">
                <a:latin typeface="Calibri"/>
                <a:cs typeface="Calibri"/>
              </a:rPr>
              <a:t>urážek</a:t>
            </a:r>
            <a:endParaRPr sz="1600">
              <a:latin typeface="Calibri"/>
              <a:cs typeface="Calibri"/>
            </a:endParaRPr>
          </a:p>
          <a:p>
            <a:pPr marL="355600" indent="-342900">
              <a:buFont typeface="Arial"/>
              <a:buChar char="•"/>
              <a:tabLst>
                <a:tab pos="354965" algn="l"/>
                <a:tab pos="355600" algn="l"/>
              </a:tabLst>
            </a:pPr>
            <a:r>
              <a:rPr sz="1600" spc="-15" dirty="0">
                <a:latin typeface="Calibri"/>
                <a:cs typeface="Calibri"/>
              </a:rPr>
              <a:t>vyprovokování</a:t>
            </a:r>
            <a:r>
              <a:rPr sz="1600" spc="25" dirty="0">
                <a:latin typeface="Calibri"/>
                <a:cs typeface="Calibri"/>
              </a:rPr>
              <a:t> </a:t>
            </a:r>
            <a:r>
              <a:rPr sz="1600" spc="-10" dirty="0">
                <a:latin typeface="Calibri"/>
                <a:cs typeface="Calibri"/>
              </a:rPr>
              <a:t>přerušení</a:t>
            </a:r>
            <a:r>
              <a:rPr sz="1600" spc="20" dirty="0">
                <a:latin typeface="Calibri"/>
                <a:cs typeface="Calibri"/>
              </a:rPr>
              <a:t> </a:t>
            </a:r>
            <a:r>
              <a:rPr sz="1600" spc="-15" dirty="0">
                <a:latin typeface="Calibri"/>
                <a:cs typeface="Calibri"/>
              </a:rPr>
              <a:t>rozhovoru</a:t>
            </a:r>
            <a:endParaRPr sz="1600">
              <a:latin typeface="Calibri"/>
              <a:cs typeface="Calibri"/>
            </a:endParaRPr>
          </a:p>
          <a:p>
            <a:pPr marL="355600" indent="-342900">
              <a:lnSpc>
                <a:spcPts val="1730"/>
              </a:lnSpc>
              <a:buFont typeface="Arial"/>
              <a:buChar char="•"/>
              <a:tabLst>
                <a:tab pos="354965" algn="l"/>
                <a:tab pos="355600" algn="l"/>
                <a:tab pos="1513205" algn="l"/>
                <a:tab pos="2327910" algn="l"/>
                <a:tab pos="3663950" algn="l"/>
              </a:tabLst>
            </a:pPr>
            <a:r>
              <a:rPr sz="1600" spc="-10" dirty="0">
                <a:latin typeface="Calibri"/>
                <a:cs typeface="Calibri"/>
              </a:rPr>
              <a:t>podso</a:t>
            </a:r>
            <a:r>
              <a:rPr sz="1600" spc="5" dirty="0">
                <a:latin typeface="Calibri"/>
                <a:cs typeface="Calibri"/>
              </a:rPr>
              <a:t>u</a:t>
            </a:r>
            <a:r>
              <a:rPr sz="1600" spc="-30" dirty="0">
                <a:latin typeface="Calibri"/>
                <a:cs typeface="Calibri"/>
              </a:rPr>
              <a:t>v</a:t>
            </a:r>
            <a:r>
              <a:rPr sz="1600" spc="-5" dirty="0">
                <a:latin typeface="Calibri"/>
                <a:cs typeface="Calibri"/>
              </a:rPr>
              <a:t>ání</a:t>
            </a:r>
            <a:r>
              <a:rPr sz="1600" dirty="0">
                <a:latin typeface="Calibri"/>
                <a:cs typeface="Calibri"/>
              </a:rPr>
              <a:t>	</a:t>
            </a:r>
            <a:r>
              <a:rPr sz="1600" spc="5" dirty="0">
                <a:latin typeface="Calibri"/>
                <a:cs typeface="Calibri"/>
              </a:rPr>
              <a:t>v</a:t>
            </a:r>
            <a:r>
              <a:rPr sz="1600" spc="-5" dirty="0">
                <a:latin typeface="Calibri"/>
                <a:cs typeface="Calibri"/>
              </a:rPr>
              <a:t>ý</a:t>
            </a:r>
            <a:r>
              <a:rPr sz="1600" spc="-30" dirty="0">
                <a:latin typeface="Calibri"/>
                <a:cs typeface="Calibri"/>
              </a:rPr>
              <a:t>r</a:t>
            </a:r>
            <a:r>
              <a:rPr sz="1600" dirty="0">
                <a:latin typeface="Calibri"/>
                <a:cs typeface="Calibri"/>
              </a:rPr>
              <a:t>o</a:t>
            </a:r>
            <a:r>
              <a:rPr sz="1600" spc="-15" dirty="0">
                <a:latin typeface="Calibri"/>
                <a:cs typeface="Calibri"/>
              </a:rPr>
              <a:t>k</a:t>
            </a:r>
            <a:r>
              <a:rPr sz="1600" spc="-10" dirty="0">
                <a:latin typeface="Calibri"/>
                <a:cs typeface="Calibri"/>
              </a:rPr>
              <a:t>ů</a:t>
            </a:r>
            <a:r>
              <a:rPr sz="1600" spc="-5" dirty="0">
                <a:latin typeface="Calibri"/>
                <a:cs typeface="Calibri"/>
              </a:rPr>
              <a:t>,</a:t>
            </a:r>
            <a:r>
              <a:rPr sz="1600" dirty="0">
                <a:latin typeface="Calibri"/>
                <a:cs typeface="Calibri"/>
              </a:rPr>
              <a:t>	</a:t>
            </a:r>
            <a:r>
              <a:rPr sz="1600" spc="5" dirty="0">
                <a:latin typeface="Calibri"/>
                <a:cs typeface="Calibri"/>
              </a:rPr>
              <a:t>n</a:t>
            </a:r>
            <a:r>
              <a:rPr sz="1600" spc="-5" dirty="0">
                <a:latin typeface="Calibri"/>
                <a:cs typeface="Calibri"/>
              </a:rPr>
              <a:t>eod</a:t>
            </a:r>
            <a:r>
              <a:rPr sz="1600" spc="5" dirty="0">
                <a:latin typeface="Calibri"/>
                <a:cs typeface="Calibri"/>
              </a:rPr>
              <a:t>p</a:t>
            </a:r>
            <a:r>
              <a:rPr sz="1600" spc="-10" dirty="0">
                <a:latin typeface="Calibri"/>
                <a:cs typeface="Calibri"/>
              </a:rPr>
              <a:t>ovíd</a:t>
            </a:r>
            <a:r>
              <a:rPr sz="1600" dirty="0">
                <a:latin typeface="Calibri"/>
                <a:cs typeface="Calibri"/>
              </a:rPr>
              <a:t>á</a:t>
            </a:r>
            <a:r>
              <a:rPr sz="1600" spc="-20" dirty="0">
                <a:latin typeface="Calibri"/>
                <a:cs typeface="Calibri"/>
              </a:rPr>
              <a:t>n</a:t>
            </a:r>
            <a:r>
              <a:rPr sz="1600" spc="-5" dirty="0">
                <a:latin typeface="Calibri"/>
                <a:cs typeface="Calibri"/>
              </a:rPr>
              <a:t>í</a:t>
            </a:r>
            <a:r>
              <a:rPr sz="1600" dirty="0">
                <a:latin typeface="Calibri"/>
                <a:cs typeface="Calibri"/>
              </a:rPr>
              <a:t>	</a:t>
            </a:r>
            <a:r>
              <a:rPr sz="1600" spc="-5" dirty="0">
                <a:latin typeface="Calibri"/>
                <a:cs typeface="Calibri"/>
              </a:rPr>
              <a:t>na</a:t>
            </a:r>
            <a:endParaRPr sz="1600">
              <a:latin typeface="Calibri"/>
              <a:cs typeface="Calibri"/>
            </a:endParaRPr>
          </a:p>
          <a:p>
            <a:pPr marL="355600">
              <a:lnSpc>
                <a:spcPts val="1730"/>
              </a:lnSpc>
            </a:pPr>
            <a:r>
              <a:rPr sz="1600" spc="-10" dirty="0">
                <a:latin typeface="Calibri"/>
                <a:cs typeface="Calibri"/>
              </a:rPr>
              <a:t>otázky</a:t>
            </a:r>
            <a:endParaRPr sz="1600">
              <a:latin typeface="Calibri"/>
              <a:cs typeface="Calibri"/>
            </a:endParaRPr>
          </a:p>
        </p:txBody>
      </p:sp>
      <p:sp>
        <p:nvSpPr>
          <p:cNvPr id="7" name="object 7"/>
          <p:cNvSpPr txBox="1"/>
          <p:nvPr/>
        </p:nvSpPr>
        <p:spPr>
          <a:xfrm>
            <a:off x="6251829" y="3196208"/>
            <a:ext cx="3880485" cy="3293110"/>
          </a:xfrm>
          <a:prstGeom prst="rect">
            <a:avLst/>
          </a:prstGeom>
        </p:spPr>
        <p:txBody>
          <a:bodyPr vert="horz" wrap="square" lIns="0" tIns="12065" rIns="0" bIns="0" rtlCol="0">
            <a:spAutoFit/>
          </a:bodyPr>
          <a:lstStyle/>
          <a:p>
            <a:pPr marL="355600" indent="-342900">
              <a:spcBef>
                <a:spcPts val="95"/>
              </a:spcBef>
              <a:buFont typeface="Arial"/>
              <a:buChar char="•"/>
              <a:tabLst>
                <a:tab pos="354965" algn="l"/>
                <a:tab pos="355600" algn="l"/>
              </a:tabLst>
            </a:pPr>
            <a:r>
              <a:rPr sz="1600" spc="-15" dirty="0">
                <a:latin typeface="Calibri"/>
                <a:cs typeface="Calibri"/>
              </a:rPr>
              <a:t>nekooperativní</a:t>
            </a:r>
            <a:r>
              <a:rPr sz="1600" spc="35" dirty="0">
                <a:latin typeface="Calibri"/>
                <a:cs typeface="Calibri"/>
              </a:rPr>
              <a:t> </a:t>
            </a:r>
            <a:r>
              <a:rPr sz="1600" spc="-10" dirty="0">
                <a:latin typeface="Calibri"/>
                <a:cs typeface="Calibri"/>
              </a:rPr>
              <a:t>chování</a:t>
            </a:r>
            <a:r>
              <a:rPr sz="1600" spc="5" dirty="0">
                <a:latin typeface="Calibri"/>
                <a:cs typeface="Calibri"/>
              </a:rPr>
              <a:t> </a:t>
            </a:r>
            <a:r>
              <a:rPr sz="1600" spc="-15" dirty="0">
                <a:latin typeface="Calibri"/>
                <a:cs typeface="Calibri"/>
              </a:rPr>
              <a:t>(skákání</a:t>
            </a:r>
            <a:r>
              <a:rPr sz="1600" spc="-5" dirty="0">
                <a:latin typeface="Calibri"/>
                <a:cs typeface="Calibri"/>
              </a:rPr>
              <a:t> do</a:t>
            </a:r>
            <a:r>
              <a:rPr sz="1600" spc="5" dirty="0">
                <a:latin typeface="Calibri"/>
                <a:cs typeface="Calibri"/>
              </a:rPr>
              <a:t> </a:t>
            </a:r>
            <a:r>
              <a:rPr sz="1600" spc="-10" dirty="0">
                <a:latin typeface="Calibri"/>
                <a:cs typeface="Calibri"/>
              </a:rPr>
              <a:t>řeči…)</a:t>
            </a:r>
            <a:endParaRPr sz="1600">
              <a:latin typeface="Calibri"/>
              <a:cs typeface="Calibri"/>
            </a:endParaRPr>
          </a:p>
          <a:p>
            <a:pPr marL="355600" indent="-342900">
              <a:buFont typeface="Arial"/>
              <a:buChar char="•"/>
              <a:tabLst>
                <a:tab pos="354965" algn="l"/>
                <a:tab pos="355600" algn="l"/>
              </a:tabLst>
            </a:pPr>
            <a:r>
              <a:rPr sz="1600" spc="-5" dirty="0">
                <a:latin typeface="Calibri"/>
                <a:cs typeface="Calibri"/>
              </a:rPr>
              <a:t>lhaní,</a:t>
            </a:r>
            <a:r>
              <a:rPr sz="1600" spc="-60" dirty="0">
                <a:latin typeface="Calibri"/>
                <a:cs typeface="Calibri"/>
              </a:rPr>
              <a:t> </a:t>
            </a:r>
            <a:r>
              <a:rPr sz="1600" spc="-5" dirty="0">
                <a:latin typeface="Calibri"/>
                <a:cs typeface="Calibri"/>
              </a:rPr>
              <a:t>pláč</a:t>
            </a:r>
            <a:endParaRPr sz="1600">
              <a:latin typeface="Calibri"/>
              <a:cs typeface="Calibri"/>
            </a:endParaRPr>
          </a:p>
          <a:p>
            <a:pPr marL="355600" marR="6350" indent="-342900">
              <a:lnSpc>
                <a:spcPts val="1540"/>
              </a:lnSpc>
              <a:spcBef>
                <a:spcPts val="365"/>
              </a:spcBef>
              <a:buFont typeface="Arial"/>
              <a:buChar char="•"/>
              <a:tabLst>
                <a:tab pos="354965" algn="l"/>
                <a:tab pos="355600" algn="l"/>
                <a:tab pos="1118870" algn="l"/>
                <a:tab pos="1447800" algn="l"/>
                <a:tab pos="2190750" algn="l"/>
                <a:tab pos="2846070" algn="l"/>
                <a:tab pos="3147695" algn="l"/>
              </a:tabLst>
            </a:pPr>
            <a:r>
              <a:rPr sz="1600" spc="-5" dirty="0">
                <a:latin typeface="Calibri"/>
                <a:cs typeface="Calibri"/>
              </a:rPr>
              <a:t>tv</a:t>
            </a:r>
            <a:r>
              <a:rPr sz="1600" spc="-15" dirty="0">
                <a:latin typeface="Calibri"/>
                <a:cs typeface="Calibri"/>
              </a:rPr>
              <a:t>r</a:t>
            </a:r>
            <a:r>
              <a:rPr sz="1600" spc="-25" dirty="0">
                <a:latin typeface="Calibri"/>
                <a:cs typeface="Calibri"/>
              </a:rPr>
              <a:t>z</a:t>
            </a:r>
            <a:r>
              <a:rPr sz="1600" spc="-5" dirty="0">
                <a:latin typeface="Calibri"/>
                <a:cs typeface="Calibri"/>
              </a:rPr>
              <a:t>ení,</a:t>
            </a:r>
            <a:r>
              <a:rPr sz="1600" dirty="0">
                <a:latin typeface="Calibri"/>
                <a:cs typeface="Calibri"/>
              </a:rPr>
              <a:t>	</a:t>
            </a:r>
            <a:r>
              <a:rPr sz="1600" spc="-25" dirty="0">
                <a:latin typeface="Calibri"/>
                <a:cs typeface="Calibri"/>
              </a:rPr>
              <a:t>ž</a:t>
            </a:r>
            <a:r>
              <a:rPr sz="1600" spc="-5" dirty="0">
                <a:latin typeface="Calibri"/>
                <a:cs typeface="Calibri"/>
              </a:rPr>
              <a:t>e</a:t>
            </a:r>
            <a:r>
              <a:rPr sz="1600" dirty="0">
                <a:latin typeface="Calibri"/>
                <a:cs typeface="Calibri"/>
              </a:rPr>
              <a:t>	</a:t>
            </a:r>
            <a:r>
              <a:rPr sz="1600" spc="15" dirty="0">
                <a:latin typeface="Calibri"/>
                <a:cs typeface="Calibri"/>
              </a:rPr>
              <a:t>v</a:t>
            </a:r>
            <a:r>
              <a:rPr sz="1600" spc="-5" dirty="0">
                <a:latin typeface="Calibri"/>
                <a:cs typeface="Calibri"/>
              </a:rPr>
              <a:t>ýbuch</a:t>
            </a:r>
            <a:r>
              <a:rPr sz="1600" dirty="0">
                <a:latin typeface="Calibri"/>
                <a:cs typeface="Calibri"/>
              </a:rPr>
              <a:t>	e</a:t>
            </a:r>
            <a:r>
              <a:rPr sz="1600" spc="-5" dirty="0">
                <a:latin typeface="Calibri"/>
                <a:cs typeface="Calibri"/>
              </a:rPr>
              <a:t>m</a:t>
            </a:r>
            <a:r>
              <a:rPr sz="1600" dirty="0">
                <a:latin typeface="Calibri"/>
                <a:cs typeface="Calibri"/>
              </a:rPr>
              <a:t>o</a:t>
            </a:r>
            <a:r>
              <a:rPr sz="1600" spc="-5" dirty="0">
                <a:latin typeface="Calibri"/>
                <a:cs typeface="Calibri"/>
              </a:rPr>
              <a:t>cí</a:t>
            </a:r>
            <a:r>
              <a:rPr sz="1600" dirty="0">
                <a:latin typeface="Calibri"/>
                <a:cs typeface="Calibri"/>
              </a:rPr>
              <a:t>	</a:t>
            </a:r>
            <a:r>
              <a:rPr sz="1600" spc="-5" dirty="0">
                <a:latin typeface="Calibri"/>
                <a:cs typeface="Calibri"/>
              </a:rPr>
              <a:t>je</a:t>
            </a:r>
            <a:r>
              <a:rPr sz="1600" dirty="0">
                <a:latin typeface="Calibri"/>
                <a:cs typeface="Calibri"/>
              </a:rPr>
              <a:t>	</a:t>
            </a:r>
            <a:r>
              <a:rPr sz="1600" spc="-5" dirty="0">
                <a:latin typeface="Calibri"/>
                <a:cs typeface="Calibri"/>
              </a:rPr>
              <a:t>leg</a:t>
            </a:r>
            <a:r>
              <a:rPr sz="1600" dirty="0">
                <a:latin typeface="Calibri"/>
                <a:cs typeface="Calibri"/>
              </a:rPr>
              <a:t>i</a:t>
            </a:r>
            <a:r>
              <a:rPr sz="1600" spc="-15" dirty="0">
                <a:latin typeface="Calibri"/>
                <a:cs typeface="Calibri"/>
              </a:rPr>
              <a:t>t</a:t>
            </a:r>
            <a:r>
              <a:rPr sz="1600" spc="-5" dirty="0">
                <a:latin typeface="Calibri"/>
                <a:cs typeface="Calibri"/>
              </a:rPr>
              <a:t>im</a:t>
            </a:r>
            <a:r>
              <a:rPr sz="1600" spc="-20" dirty="0">
                <a:latin typeface="Calibri"/>
                <a:cs typeface="Calibri"/>
              </a:rPr>
              <a:t>n</a:t>
            </a:r>
            <a:r>
              <a:rPr sz="1600" spc="-5" dirty="0">
                <a:latin typeface="Calibri"/>
                <a:cs typeface="Calibri"/>
              </a:rPr>
              <a:t>í  </a:t>
            </a:r>
            <a:r>
              <a:rPr sz="1600" spc="-15" dirty="0">
                <a:latin typeface="Calibri"/>
                <a:cs typeface="Calibri"/>
              </a:rPr>
              <a:t>reakcí</a:t>
            </a:r>
            <a:endParaRPr sz="1600">
              <a:latin typeface="Calibri"/>
              <a:cs typeface="Calibri"/>
            </a:endParaRPr>
          </a:p>
          <a:p>
            <a:pPr marL="355600" indent="-342900">
              <a:lnSpc>
                <a:spcPts val="1730"/>
              </a:lnSpc>
              <a:spcBef>
                <a:spcPts val="10"/>
              </a:spcBef>
              <a:buFont typeface="Arial"/>
              <a:buChar char="•"/>
              <a:tabLst>
                <a:tab pos="354965" algn="l"/>
                <a:tab pos="355600" algn="l"/>
              </a:tabLst>
            </a:pPr>
            <a:r>
              <a:rPr sz="1600" spc="-10" dirty="0">
                <a:latin typeface="Calibri"/>
                <a:cs typeface="Calibri"/>
              </a:rPr>
              <a:t>předstírání,</a:t>
            </a:r>
            <a:r>
              <a:rPr sz="1600" spc="215" dirty="0">
                <a:latin typeface="Calibri"/>
                <a:cs typeface="Calibri"/>
              </a:rPr>
              <a:t> </a:t>
            </a:r>
            <a:r>
              <a:rPr sz="1600" spc="-20" dirty="0">
                <a:latin typeface="Calibri"/>
                <a:cs typeface="Calibri"/>
              </a:rPr>
              <a:t>že</a:t>
            </a:r>
            <a:r>
              <a:rPr sz="1600" spc="215" dirty="0">
                <a:latin typeface="Calibri"/>
                <a:cs typeface="Calibri"/>
              </a:rPr>
              <a:t> </a:t>
            </a:r>
            <a:r>
              <a:rPr sz="1600" spc="-5" dirty="0">
                <a:latin typeface="Calibri"/>
                <a:cs typeface="Calibri"/>
              </a:rPr>
              <a:t>musí</a:t>
            </a:r>
            <a:r>
              <a:rPr sz="1600" spc="225" dirty="0">
                <a:latin typeface="Calibri"/>
                <a:cs typeface="Calibri"/>
              </a:rPr>
              <a:t> </a:t>
            </a:r>
            <a:r>
              <a:rPr sz="1600" spc="-5" dirty="0">
                <a:latin typeface="Calibri"/>
                <a:cs typeface="Calibri"/>
              </a:rPr>
              <a:t>odejít</a:t>
            </a:r>
            <a:r>
              <a:rPr sz="1600" spc="225" dirty="0">
                <a:latin typeface="Calibri"/>
                <a:cs typeface="Calibri"/>
              </a:rPr>
              <a:t> </a:t>
            </a:r>
            <a:r>
              <a:rPr sz="1600" spc="-5" dirty="0">
                <a:latin typeface="Calibri"/>
                <a:cs typeface="Calibri"/>
              </a:rPr>
              <a:t>na</a:t>
            </a:r>
            <a:r>
              <a:rPr sz="1600" spc="220" dirty="0">
                <a:latin typeface="Calibri"/>
                <a:cs typeface="Calibri"/>
              </a:rPr>
              <a:t> </a:t>
            </a:r>
            <a:r>
              <a:rPr sz="1600" spc="-5" dirty="0">
                <a:latin typeface="Calibri"/>
                <a:cs typeface="Calibri"/>
              </a:rPr>
              <a:t>jednání,</a:t>
            </a:r>
            <a:r>
              <a:rPr sz="1600" spc="220" dirty="0">
                <a:latin typeface="Calibri"/>
                <a:cs typeface="Calibri"/>
              </a:rPr>
              <a:t> </a:t>
            </a:r>
            <a:r>
              <a:rPr sz="1600" spc="-15" dirty="0">
                <a:latin typeface="Calibri"/>
                <a:cs typeface="Calibri"/>
              </a:rPr>
              <a:t>na</a:t>
            </a:r>
            <a:endParaRPr sz="1600">
              <a:latin typeface="Calibri"/>
              <a:cs typeface="Calibri"/>
            </a:endParaRPr>
          </a:p>
          <a:p>
            <a:pPr marL="355600">
              <a:lnSpc>
                <a:spcPts val="1730"/>
              </a:lnSpc>
            </a:pPr>
            <a:r>
              <a:rPr sz="1600" spc="-15" dirty="0">
                <a:latin typeface="Calibri"/>
                <a:cs typeface="Calibri"/>
              </a:rPr>
              <a:t>které</a:t>
            </a:r>
            <a:r>
              <a:rPr sz="1600" dirty="0">
                <a:latin typeface="Calibri"/>
                <a:cs typeface="Calibri"/>
              </a:rPr>
              <a:t> </a:t>
            </a:r>
            <a:r>
              <a:rPr sz="1600" spc="-5" dirty="0">
                <a:latin typeface="Calibri"/>
                <a:cs typeface="Calibri"/>
              </a:rPr>
              <a:t>„zapomněli“</a:t>
            </a:r>
            <a:endParaRPr sz="1600">
              <a:latin typeface="Calibri"/>
              <a:cs typeface="Calibri"/>
            </a:endParaRPr>
          </a:p>
          <a:p>
            <a:pPr marL="355600" indent="-342900">
              <a:spcBef>
                <a:spcPts val="5"/>
              </a:spcBef>
              <a:buFont typeface="Arial"/>
              <a:buChar char="•"/>
              <a:tabLst>
                <a:tab pos="354965" algn="l"/>
                <a:tab pos="355600" algn="l"/>
              </a:tabLst>
            </a:pPr>
            <a:r>
              <a:rPr sz="1600" spc="-5" dirty="0">
                <a:latin typeface="Calibri"/>
                <a:cs typeface="Calibri"/>
              </a:rPr>
              <a:t>příliš</a:t>
            </a:r>
            <a:r>
              <a:rPr sz="1600" spc="-20" dirty="0">
                <a:latin typeface="Calibri"/>
                <a:cs typeface="Calibri"/>
              </a:rPr>
              <a:t> </a:t>
            </a:r>
            <a:r>
              <a:rPr sz="1600" spc="-10" dirty="0">
                <a:latin typeface="Calibri"/>
                <a:cs typeface="Calibri"/>
              </a:rPr>
              <a:t>rychlé</a:t>
            </a:r>
            <a:r>
              <a:rPr sz="1600" dirty="0">
                <a:latin typeface="Calibri"/>
                <a:cs typeface="Calibri"/>
              </a:rPr>
              <a:t> </a:t>
            </a:r>
            <a:r>
              <a:rPr sz="1600" spc="-15" dirty="0">
                <a:latin typeface="Calibri"/>
                <a:cs typeface="Calibri"/>
              </a:rPr>
              <a:t>ukončení</a:t>
            </a:r>
            <a:r>
              <a:rPr sz="1600" dirty="0">
                <a:latin typeface="Calibri"/>
                <a:cs typeface="Calibri"/>
              </a:rPr>
              <a:t> </a:t>
            </a:r>
            <a:r>
              <a:rPr sz="1600" spc="-15" dirty="0">
                <a:latin typeface="Calibri"/>
                <a:cs typeface="Calibri"/>
              </a:rPr>
              <a:t>rozhovoru</a:t>
            </a:r>
            <a:endParaRPr sz="1600">
              <a:latin typeface="Calibri"/>
              <a:cs typeface="Calibri"/>
            </a:endParaRPr>
          </a:p>
          <a:p>
            <a:pPr marL="355600" indent="-342900">
              <a:buFont typeface="Arial"/>
              <a:buChar char="•"/>
              <a:tabLst>
                <a:tab pos="354965" algn="l"/>
                <a:tab pos="355600" algn="l"/>
              </a:tabLst>
            </a:pPr>
            <a:r>
              <a:rPr sz="1600" spc="-15" dirty="0">
                <a:latin typeface="Calibri"/>
                <a:cs typeface="Calibri"/>
              </a:rPr>
              <a:t>„toto</a:t>
            </a:r>
            <a:r>
              <a:rPr sz="1600" dirty="0">
                <a:latin typeface="Calibri"/>
                <a:cs typeface="Calibri"/>
              </a:rPr>
              <a:t> </a:t>
            </a:r>
            <a:r>
              <a:rPr sz="1600" spc="-5" dirty="0">
                <a:latin typeface="Calibri"/>
                <a:cs typeface="Calibri"/>
              </a:rPr>
              <a:t>je</a:t>
            </a:r>
            <a:r>
              <a:rPr sz="1600" dirty="0">
                <a:latin typeface="Calibri"/>
                <a:cs typeface="Calibri"/>
              </a:rPr>
              <a:t> </a:t>
            </a:r>
            <a:r>
              <a:rPr sz="1600" spc="-10" dirty="0">
                <a:latin typeface="Calibri"/>
                <a:cs typeface="Calibri"/>
              </a:rPr>
              <a:t>má</a:t>
            </a:r>
            <a:r>
              <a:rPr sz="1600" spc="-5" dirty="0">
                <a:latin typeface="Calibri"/>
                <a:cs typeface="Calibri"/>
              </a:rPr>
              <a:t> poslední</a:t>
            </a:r>
            <a:r>
              <a:rPr sz="1600" dirty="0">
                <a:latin typeface="Calibri"/>
                <a:cs typeface="Calibri"/>
              </a:rPr>
              <a:t> </a:t>
            </a:r>
            <a:r>
              <a:rPr sz="1600" spc="-10" dirty="0">
                <a:latin typeface="Calibri"/>
                <a:cs typeface="Calibri"/>
              </a:rPr>
              <a:t>nabídka,</a:t>
            </a:r>
            <a:r>
              <a:rPr sz="1600" spc="-30" dirty="0">
                <a:latin typeface="Calibri"/>
                <a:cs typeface="Calibri"/>
              </a:rPr>
              <a:t> </a:t>
            </a:r>
            <a:r>
              <a:rPr sz="1600" spc="-5" dirty="0">
                <a:latin typeface="Calibri"/>
                <a:cs typeface="Calibri"/>
              </a:rPr>
              <a:t>pak…“</a:t>
            </a:r>
            <a:endParaRPr sz="1600">
              <a:latin typeface="Calibri"/>
              <a:cs typeface="Calibri"/>
            </a:endParaRPr>
          </a:p>
          <a:p>
            <a:pPr marL="355600" indent="-342900">
              <a:buFont typeface="Arial"/>
              <a:buChar char="•"/>
              <a:tabLst>
                <a:tab pos="354965" algn="l"/>
                <a:tab pos="355600" algn="l"/>
              </a:tabLst>
            </a:pPr>
            <a:r>
              <a:rPr sz="1600" spc="-10" dirty="0">
                <a:latin typeface="Calibri"/>
                <a:cs typeface="Calibri"/>
              </a:rPr>
              <a:t>odmítání</a:t>
            </a:r>
            <a:r>
              <a:rPr sz="1600" spc="-30" dirty="0">
                <a:latin typeface="Calibri"/>
                <a:cs typeface="Calibri"/>
              </a:rPr>
              <a:t> </a:t>
            </a:r>
            <a:r>
              <a:rPr sz="1600" spc="-10" dirty="0">
                <a:latin typeface="Calibri"/>
                <a:cs typeface="Calibri"/>
              </a:rPr>
              <a:t>tématu</a:t>
            </a:r>
            <a:endParaRPr sz="1600">
              <a:latin typeface="Calibri"/>
              <a:cs typeface="Calibri"/>
            </a:endParaRPr>
          </a:p>
          <a:p>
            <a:pPr marL="355600" indent="-342900">
              <a:buFont typeface="Arial"/>
              <a:buChar char="•"/>
              <a:tabLst>
                <a:tab pos="354965" algn="l"/>
                <a:tab pos="355600" algn="l"/>
              </a:tabLst>
            </a:pPr>
            <a:r>
              <a:rPr sz="1600" spc="-20" dirty="0">
                <a:latin typeface="Calibri"/>
                <a:cs typeface="Calibri"/>
              </a:rPr>
              <a:t>hrozby</a:t>
            </a:r>
            <a:endParaRPr sz="1600">
              <a:latin typeface="Calibri"/>
              <a:cs typeface="Calibri"/>
            </a:endParaRPr>
          </a:p>
          <a:p>
            <a:pPr marL="355600" indent="-342900">
              <a:lnSpc>
                <a:spcPts val="1730"/>
              </a:lnSpc>
              <a:buFont typeface="Arial"/>
              <a:buChar char="•"/>
              <a:tabLst>
                <a:tab pos="354965" algn="l"/>
                <a:tab pos="355600" algn="l"/>
              </a:tabLst>
            </a:pPr>
            <a:r>
              <a:rPr sz="1600" spc="-10" dirty="0">
                <a:latin typeface="Calibri"/>
                <a:cs typeface="Calibri"/>
              </a:rPr>
              <a:t>odmítání</a:t>
            </a:r>
            <a:r>
              <a:rPr sz="1600" spc="509" dirty="0">
                <a:latin typeface="Calibri"/>
                <a:cs typeface="Calibri"/>
              </a:rPr>
              <a:t> </a:t>
            </a:r>
            <a:r>
              <a:rPr sz="1600" spc="-10" dirty="0">
                <a:latin typeface="Calibri"/>
                <a:cs typeface="Calibri"/>
              </a:rPr>
              <a:t>vysvětlení,</a:t>
            </a:r>
            <a:r>
              <a:rPr sz="1600" spc="509" dirty="0">
                <a:latin typeface="Calibri"/>
                <a:cs typeface="Calibri"/>
              </a:rPr>
              <a:t> </a:t>
            </a:r>
            <a:r>
              <a:rPr sz="1600" spc="-15" dirty="0">
                <a:latin typeface="Calibri"/>
                <a:cs typeface="Calibri"/>
              </a:rPr>
              <a:t>blokování</a:t>
            </a:r>
            <a:r>
              <a:rPr sz="1600" spc="515" dirty="0">
                <a:latin typeface="Calibri"/>
                <a:cs typeface="Calibri"/>
              </a:rPr>
              <a:t> </a:t>
            </a:r>
            <a:r>
              <a:rPr sz="1600" spc="-10" dirty="0">
                <a:latin typeface="Calibri"/>
                <a:cs typeface="Calibri"/>
              </a:rPr>
              <a:t>informací</a:t>
            </a:r>
            <a:endParaRPr sz="1600">
              <a:latin typeface="Calibri"/>
              <a:cs typeface="Calibri"/>
            </a:endParaRPr>
          </a:p>
          <a:p>
            <a:pPr marL="355600">
              <a:lnSpc>
                <a:spcPts val="1730"/>
              </a:lnSpc>
            </a:pPr>
            <a:r>
              <a:rPr sz="1600" spc="-5" dirty="0">
                <a:latin typeface="Calibri"/>
                <a:cs typeface="Calibri"/>
              </a:rPr>
              <a:t>apod.</a:t>
            </a:r>
            <a:endParaRPr sz="1600">
              <a:latin typeface="Calibri"/>
              <a:cs typeface="Calibri"/>
            </a:endParaRPr>
          </a:p>
          <a:p>
            <a:pPr marL="355600" indent="-342900">
              <a:buFont typeface="Arial"/>
              <a:buChar char="•"/>
              <a:tabLst>
                <a:tab pos="354965" algn="l"/>
                <a:tab pos="355600" algn="l"/>
              </a:tabLst>
            </a:pPr>
            <a:r>
              <a:rPr sz="1600" spc="-10" dirty="0">
                <a:latin typeface="Calibri"/>
                <a:cs typeface="Calibri"/>
              </a:rPr>
              <a:t>vytváření</a:t>
            </a:r>
            <a:r>
              <a:rPr sz="1600" dirty="0">
                <a:latin typeface="Calibri"/>
                <a:cs typeface="Calibri"/>
              </a:rPr>
              <a:t> </a:t>
            </a:r>
            <a:r>
              <a:rPr sz="1600" spc="-10" dirty="0">
                <a:latin typeface="Calibri"/>
                <a:cs typeface="Calibri"/>
              </a:rPr>
              <a:t>časové</a:t>
            </a:r>
            <a:r>
              <a:rPr sz="1600" spc="5" dirty="0">
                <a:latin typeface="Calibri"/>
                <a:cs typeface="Calibri"/>
              </a:rPr>
              <a:t> </a:t>
            </a:r>
            <a:r>
              <a:rPr sz="1600" spc="-5" dirty="0">
                <a:latin typeface="Calibri"/>
                <a:cs typeface="Calibri"/>
              </a:rPr>
              <a:t>tísně</a:t>
            </a:r>
            <a:endParaRPr sz="1600">
              <a:latin typeface="Calibri"/>
              <a:cs typeface="Calibri"/>
            </a:endParaRPr>
          </a:p>
          <a:p>
            <a:pPr marL="355600" indent="-342900">
              <a:buFont typeface="Arial"/>
              <a:buChar char="•"/>
              <a:tabLst>
                <a:tab pos="354965" algn="l"/>
                <a:tab pos="355600" algn="l"/>
              </a:tabLst>
            </a:pPr>
            <a:r>
              <a:rPr sz="1600" spc="-5" dirty="0">
                <a:latin typeface="Calibri"/>
                <a:cs typeface="Calibri"/>
              </a:rPr>
              <a:t>neodpovídání</a:t>
            </a:r>
            <a:r>
              <a:rPr sz="1600" spc="-25" dirty="0">
                <a:latin typeface="Calibri"/>
                <a:cs typeface="Calibri"/>
              </a:rPr>
              <a:t> </a:t>
            </a:r>
            <a:r>
              <a:rPr sz="1600" spc="-5" dirty="0">
                <a:latin typeface="Calibri"/>
                <a:cs typeface="Calibri"/>
              </a:rPr>
              <a:t>na</a:t>
            </a:r>
            <a:r>
              <a:rPr sz="1600" spc="-25" dirty="0">
                <a:latin typeface="Calibri"/>
                <a:cs typeface="Calibri"/>
              </a:rPr>
              <a:t> </a:t>
            </a:r>
            <a:r>
              <a:rPr sz="1600" spc="-5" dirty="0">
                <a:latin typeface="Calibri"/>
                <a:cs typeface="Calibri"/>
              </a:rPr>
              <a:t>otázky</a:t>
            </a:r>
            <a:endParaRPr sz="1600">
              <a:latin typeface="Calibri"/>
              <a:cs typeface="Calibri"/>
            </a:endParaRPr>
          </a:p>
        </p:txBody>
      </p:sp>
    </p:spTree>
    <p:extLst>
      <p:ext uri="{BB962C8B-B14F-4D97-AF65-F5344CB8AC3E}">
        <p14:creationId xmlns:p14="http://schemas.microsoft.com/office/powerpoint/2010/main" val="2567045576"/>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66897" y="126356"/>
            <a:ext cx="5455920" cy="1367682"/>
          </a:xfrm>
          <a:prstGeom prst="rect">
            <a:avLst/>
          </a:prstGeom>
        </p:spPr>
        <p:txBody>
          <a:bodyPr vert="horz" wrap="square" lIns="0" tIns="13335" rIns="0" bIns="0" rtlCol="0" anchor="ctr">
            <a:spAutoFit/>
          </a:bodyPr>
          <a:lstStyle/>
          <a:p>
            <a:pPr marL="12700">
              <a:lnSpc>
                <a:spcPct val="100000"/>
              </a:lnSpc>
              <a:spcBef>
                <a:spcPts val="105"/>
              </a:spcBef>
            </a:pPr>
            <a:r>
              <a:rPr sz="4400" spc="-5" dirty="0"/>
              <a:t>TRIKY</a:t>
            </a:r>
            <a:r>
              <a:rPr sz="4400" spc="-55" dirty="0"/>
              <a:t> </a:t>
            </a:r>
            <a:r>
              <a:rPr sz="4400" dirty="0"/>
              <a:t>V</a:t>
            </a:r>
            <a:r>
              <a:rPr sz="4400" spc="-45" dirty="0"/>
              <a:t> </a:t>
            </a:r>
            <a:r>
              <a:rPr sz="4400" spc="-40" dirty="0"/>
              <a:t>ARGUMENTACI</a:t>
            </a:r>
            <a:endParaRPr sz="4400"/>
          </a:p>
        </p:txBody>
      </p:sp>
      <p:sp>
        <p:nvSpPr>
          <p:cNvPr id="3" name="object 3"/>
          <p:cNvSpPr txBox="1"/>
          <p:nvPr/>
        </p:nvSpPr>
        <p:spPr>
          <a:xfrm>
            <a:off x="2059941" y="1534110"/>
            <a:ext cx="8074025" cy="4463415"/>
          </a:xfrm>
          <a:prstGeom prst="rect">
            <a:avLst/>
          </a:prstGeom>
        </p:spPr>
        <p:txBody>
          <a:bodyPr vert="horz" wrap="square" lIns="0" tIns="12065" rIns="0" bIns="0" rtlCol="0">
            <a:spAutoFit/>
          </a:bodyPr>
          <a:lstStyle/>
          <a:p>
            <a:pPr marL="12700">
              <a:spcBef>
                <a:spcPts val="95"/>
              </a:spcBef>
            </a:pPr>
            <a:r>
              <a:rPr sz="2800" b="1" spc="-5" dirty="0">
                <a:latin typeface="Calibri"/>
                <a:cs typeface="Calibri"/>
              </a:rPr>
              <a:t>OSOBNÍ</a:t>
            </a:r>
            <a:r>
              <a:rPr sz="2800" b="1" spc="-40" dirty="0">
                <a:latin typeface="Calibri"/>
                <a:cs typeface="Calibri"/>
              </a:rPr>
              <a:t> </a:t>
            </a:r>
            <a:r>
              <a:rPr sz="2800" b="1" spc="-25" dirty="0">
                <a:latin typeface="Calibri"/>
                <a:cs typeface="Calibri"/>
              </a:rPr>
              <a:t>ÚTOK</a:t>
            </a:r>
            <a:endParaRPr sz="2800">
              <a:latin typeface="Calibri"/>
              <a:cs typeface="Calibri"/>
            </a:endParaRPr>
          </a:p>
          <a:p>
            <a:pPr marL="355600" marR="5080" indent="-343535" algn="just">
              <a:lnSpc>
                <a:spcPct val="80000"/>
              </a:lnSpc>
              <a:spcBef>
                <a:spcPts val="475"/>
              </a:spcBef>
              <a:buFont typeface="Arial"/>
              <a:buChar char="•"/>
              <a:tabLst>
                <a:tab pos="356235" algn="l"/>
              </a:tabLst>
            </a:pPr>
            <a:r>
              <a:rPr dirty="0">
                <a:latin typeface="Calibri"/>
                <a:cs typeface="Calibri"/>
              </a:rPr>
              <a:t>Jedná se o </a:t>
            </a:r>
            <a:r>
              <a:rPr spc="-10" dirty="0">
                <a:latin typeface="Calibri"/>
                <a:cs typeface="Calibri"/>
              </a:rPr>
              <a:t>častou</a:t>
            </a:r>
            <a:r>
              <a:rPr spc="-5" dirty="0">
                <a:latin typeface="Calibri"/>
                <a:cs typeface="Calibri"/>
              </a:rPr>
              <a:t> </a:t>
            </a:r>
            <a:r>
              <a:rPr dirty="0">
                <a:latin typeface="Calibri"/>
                <a:cs typeface="Calibri"/>
              </a:rPr>
              <a:t>manipulaci s </a:t>
            </a:r>
            <a:r>
              <a:rPr spc="-10" dirty="0">
                <a:latin typeface="Calibri"/>
                <a:cs typeface="Calibri"/>
              </a:rPr>
              <a:t>úmyslem</a:t>
            </a:r>
            <a:r>
              <a:rPr spc="-5" dirty="0">
                <a:latin typeface="Calibri"/>
                <a:cs typeface="Calibri"/>
              </a:rPr>
              <a:t> </a:t>
            </a:r>
            <a:r>
              <a:rPr spc="-15" dirty="0">
                <a:latin typeface="Calibri"/>
                <a:cs typeface="Calibri"/>
              </a:rPr>
              <a:t>poškodit</a:t>
            </a:r>
            <a:r>
              <a:rPr spc="-10" dirty="0">
                <a:latin typeface="Calibri"/>
                <a:cs typeface="Calibri"/>
              </a:rPr>
              <a:t> </a:t>
            </a:r>
            <a:r>
              <a:rPr spc="-15" dirty="0">
                <a:latin typeface="Calibri"/>
                <a:cs typeface="Calibri"/>
              </a:rPr>
              <a:t>charakter</a:t>
            </a:r>
            <a:r>
              <a:rPr spc="-10" dirty="0">
                <a:latin typeface="Calibri"/>
                <a:cs typeface="Calibri"/>
              </a:rPr>
              <a:t> </a:t>
            </a:r>
            <a:r>
              <a:rPr dirty="0">
                <a:latin typeface="Calibri"/>
                <a:cs typeface="Calibri"/>
              </a:rPr>
              <a:t>nebo </a:t>
            </a:r>
            <a:r>
              <a:rPr spc="-10" dirty="0">
                <a:latin typeface="Calibri"/>
                <a:cs typeface="Calibri"/>
              </a:rPr>
              <a:t>pověst toho </a:t>
            </a:r>
            <a:r>
              <a:rPr spc="-5" dirty="0">
                <a:latin typeface="Calibri"/>
                <a:cs typeface="Calibri"/>
              </a:rPr>
              <a:t> druhého </a:t>
            </a:r>
            <a:r>
              <a:rPr dirty="0">
                <a:latin typeface="Calibri"/>
                <a:cs typeface="Calibri"/>
              </a:rPr>
              <a:t>a </a:t>
            </a:r>
            <a:r>
              <a:rPr spc="-5" dirty="0">
                <a:latin typeface="Calibri"/>
                <a:cs typeface="Calibri"/>
              </a:rPr>
              <a:t>tím</a:t>
            </a:r>
            <a:r>
              <a:rPr dirty="0">
                <a:latin typeface="Calibri"/>
                <a:cs typeface="Calibri"/>
              </a:rPr>
              <a:t> ho </a:t>
            </a:r>
            <a:r>
              <a:rPr spc="-5" dirty="0">
                <a:latin typeface="Calibri"/>
                <a:cs typeface="Calibri"/>
              </a:rPr>
              <a:t>znejistit, </a:t>
            </a:r>
            <a:r>
              <a:rPr dirty="0">
                <a:latin typeface="Calibri"/>
                <a:cs typeface="Calibri"/>
              </a:rPr>
              <a:t>odepřít mu </a:t>
            </a:r>
            <a:r>
              <a:rPr spc="-20" dirty="0">
                <a:latin typeface="Calibri"/>
                <a:cs typeface="Calibri"/>
              </a:rPr>
              <a:t>právo</a:t>
            </a:r>
            <a:r>
              <a:rPr spc="-15" dirty="0">
                <a:latin typeface="Calibri"/>
                <a:cs typeface="Calibri"/>
              </a:rPr>
              <a:t> </a:t>
            </a:r>
            <a:r>
              <a:rPr spc="-10" dirty="0">
                <a:latin typeface="Calibri"/>
                <a:cs typeface="Calibri"/>
              </a:rPr>
              <a:t>něco</a:t>
            </a:r>
            <a:r>
              <a:rPr spc="-5" dirty="0">
                <a:latin typeface="Calibri"/>
                <a:cs typeface="Calibri"/>
              </a:rPr>
              <a:t> </a:t>
            </a:r>
            <a:r>
              <a:rPr spc="-10" dirty="0">
                <a:latin typeface="Calibri"/>
                <a:cs typeface="Calibri"/>
              </a:rPr>
              <a:t>tvrdit </a:t>
            </a:r>
            <a:r>
              <a:rPr dirty="0">
                <a:latin typeface="Calibri"/>
                <a:cs typeface="Calibri"/>
              </a:rPr>
              <a:t>nebo </a:t>
            </a:r>
            <a:r>
              <a:rPr spc="-20" dirty="0">
                <a:latin typeface="Calibri"/>
                <a:cs typeface="Calibri"/>
              </a:rPr>
              <a:t>zastávat</a:t>
            </a:r>
            <a:r>
              <a:rPr spc="365" dirty="0">
                <a:latin typeface="Calibri"/>
                <a:cs typeface="Calibri"/>
              </a:rPr>
              <a:t> </a:t>
            </a:r>
            <a:r>
              <a:rPr spc="-5" dirty="0">
                <a:latin typeface="Calibri"/>
                <a:cs typeface="Calibri"/>
              </a:rPr>
              <a:t>nějaký </a:t>
            </a:r>
            <a:r>
              <a:rPr dirty="0">
                <a:latin typeface="Calibri"/>
                <a:cs typeface="Calibri"/>
              </a:rPr>
              <a:t> </a:t>
            </a:r>
            <a:r>
              <a:rPr spc="-40" dirty="0">
                <a:latin typeface="Calibri"/>
                <a:cs typeface="Calibri"/>
              </a:rPr>
              <a:t>názor.</a:t>
            </a:r>
            <a:r>
              <a:rPr spc="320" dirty="0">
                <a:latin typeface="Calibri"/>
                <a:cs typeface="Calibri"/>
              </a:rPr>
              <a:t> </a:t>
            </a:r>
            <a:r>
              <a:rPr spc="-5" dirty="0">
                <a:latin typeface="Calibri"/>
                <a:cs typeface="Calibri"/>
              </a:rPr>
              <a:t>Manipulátor</a:t>
            </a:r>
            <a:r>
              <a:rPr spc="325" dirty="0">
                <a:latin typeface="Calibri"/>
                <a:cs typeface="Calibri"/>
              </a:rPr>
              <a:t> </a:t>
            </a:r>
            <a:r>
              <a:rPr b="1" spc="-5" dirty="0">
                <a:latin typeface="Calibri"/>
                <a:cs typeface="Calibri"/>
              </a:rPr>
              <a:t>kritizuje</a:t>
            </a:r>
            <a:r>
              <a:rPr b="1" spc="325" dirty="0">
                <a:latin typeface="Calibri"/>
                <a:cs typeface="Calibri"/>
              </a:rPr>
              <a:t> </a:t>
            </a:r>
            <a:r>
              <a:rPr b="1" spc="-10" dirty="0">
                <a:latin typeface="Calibri"/>
                <a:cs typeface="Calibri"/>
              </a:rPr>
              <a:t>argumentující</a:t>
            </a:r>
            <a:r>
              <a:rPr b="1" spc="335" dirty="0">
                <a:latin typeface="Calibri"/>
                <a:cs typeface="Calibri"/>
              </a:rPr>
              <a:t> </a:t>
            </a:r>
            <a:r>
              <a:rPr b="1" spc="-10" dirty="0">
                <a:latin typeface="Calibri"/>
                <a:cs typeface="Calibri"/>
              </a:rPr>
              <a:t>osobu,</a:t>
            </a:r>
            <a:r>
              <a:rPr b="1" spc="335" dirty="0">
                <a:latin typeface="Calibri"/>
                <a:cs typeface="Calibri"/>
              </a:rPr>
              <a:t> </a:t>
            </a:r>
            <a:r>
              <a:rPr b="1" spc="-5" dirty="0">
                <a:latin typeface="Calibri"/>
                <a:cs typeface="Calibri"/>
              </a:rPr>
              <a:t>ne</a:t>
            </a:r>
            <a:r>
              <a:rPr b="1" spc="325" dirty="0">
                <a:latin typeface="Calibri"/>
                <a:cs typeface="Calibri"/>
              </a:rPr>
              <a:t> </a:t>
            </a:r>
            <a:r>
              <a:rPr b="1" spc="-20" dirty="0">
                <a:latin typeface="Calibri"/>
                <a:cs typeface="Calibri"/>
              </a:rPr>
              <a:t>stanovisko,</a:t>
            </a:r>
            <a:r>
              <a:rPr b="1" spc="335" dirty="0">
                <a:latin typeface="Calibri"/>
                <a:cs typeface="Calibri"/>
              </a:rPr>
              <a:t> </a:t>
            </a:r>
            <a:r>
              <a:rPr b="1" spc="-15" dirty="0">
                <a:latin typeface="Calibri"/>
                <a:cs typeface="Calibri"/>
              </a:rPr>
              <a:t>které</a:t>
            </a:r>
            <a:r>
              <a:rPr b="1" spc="335" dirty="0">
                <a:latin typeface="Calibri"/>
                <a:cs typeface="Calibri"/>
              </a:rPr>
              <a:t> </a:t>
            </a:r>
            <a:r>
              <a:rPr b="1" spc="-20" dirty="0">
                <a:latin typeface="Calibri"/>
                <a:cs typeface="Calibri"/>
              </a:rPr>
              <a:t>zastává.</a:t>
            </a:r>
            <a:endParaRPr>
              <a:latin typeface="Calibri"/>
              <a:cs typeface="Calibri"/>
            </a:endParaRPr>
          </a:p>
          <a:p>
            <a:pPr marL="355600" marR="5080" algn="just">
              <a:lnSpc>
                <a:spcPct val="80000"/>
              </a:lnSpc>
            </a:pPr>
            <a:r>
              <a:rPr i="1" spc="5" dirty="0">
                <a:latin typeface="Calibri"/>
                <a:cs typeface="Calibri"/>
              </a:rPr>
              <a:t>„Je </a:t>
            </a:r>
            <a:r>
              <a:rPr i="1" spc="-5" dirty="0">
                <a:latin typeface="Calibri"/>
                <a:cs typeface="Calibri"/>
              </a:rPr>
              <a:t>jasné, </a:t>
            </a:r>
            <a:r>
              <a:rPr i="1" spc="-15" dirty="0">
                <a:latin typeface="Calibri"/>
                <a:cs typeface="Calibri"/>
              </a:rPr>
              <a:t>že </a:t>
            </a:r>
            <a:r>
              <a:rPr i="1" spc="-25" dirty="0">
                <a:latin typeface="Calibri"/>
                <a:cs typeface="Calibri"/>
              </a:rPr>
              <a:t>jako </a:t>
            </a:r>
            <a:r>
              <a:rPr i="1" spc="-15" dirty="0">
                <a:latin typeface="Calibri"/>
                <a:cs typeface="Calibri"/>
              </a:rPr>
              <a:t>zástupce </a:t>
            </a:r>
            <a:r>
              <a:rPr i="1" spc="-10" dirty="0">
                <a:latin typeface="Calibri"/>
                <a:cs typeface="Calibri"/>
              </a:rPr>
              <a:t>zaměstnanců </a:t>
            </a:r>
            <a:r>
              <a:rPr i="1" spc="-15" dirty="0">
                <a:latin typeface="Calibri"/>
                <a:cs typeface="Calibri"/>
              </a:rPr>
              <a:t>jste </a:t>
            </a:r>
            <a:r>
              <a:rPr i="1" spc="-5" dirty="0">
                <a:latin typeface="Calibri"/>
                <a:cs typeface="Calibri"/>
              </a:rPr>
              <a:t>proti </a:t>
            </a:r>
            <a:r>
              <a:rPr i="1" spc="-15" dirty="0">
                <a:latin typeface="Calibri"/>
                <a:cs typeface="Calibri"/>
              </a:rPr>
              <a:t>tomuto </a:t>
            </a:r>
            <a:r>
              <a:rPr i="1" dirty="0">
                <a:latin typeface="Calibri"/>
                <a:cs typeface="Calibri"/>
              </a:rPr>
              <a:t>řešení, </a:t>
            </a:r>
            <a:r>
              <a:rPr i="1" spc="-15" dirty="0">
                <a:latin typeface="Calibri"/>
                <a:cs typeface="Calibri"/>
              </a:rPr>
              <a:t>vždyť </a:t>
            </a:r>
            <a:r>
              <a:rPr i="1" spc="-10" dirty="0">
                <a:latin typeface="Calibri"/>
                <a:cs typeface="Calibri"/>
              </a:rPr>
              <a:t>by </a:t>
            </a:r>
            <a:r>
              <a:rPr i="1" spc="-15" dirty="0">
                <a:latin typeface="Calibri"/>
                <a:cs typeface="Calibri"/>
              </a:rPr>
              <a:t>to </a:t>
            </a:r>
            <a:r>
              <a:rPr i="1" dirty="0">
                <a:latin typeface="Calibri"/>
                <a:cs typeface="Calibri"/>
              </a:rPr>
              <a:t>mohlo </a:t>
            </a:r>
            <a:r>
              <a:rPr i="1" spc="5" dirty="0">
                <a:latin typeface="Calibri"/>
                <a:cs typeface="Calibri"/>
              </a:rPr>
              <a:t> </a:t>
            </a:r>
            <a:r>
              <a:rPr i="1" spc="-10" dirty="0">
                <a:latin typeface="Calibri"/>
                <a:cs typeface="Calibri"/>
              </a:rPr>
              <a:t>oslabit </a:t>
            </a:r>
            <a:r>
              <a:rPr i="1" dirty="0">
                <a:latin typeface="Calibri"/>
                <a:cs typeface="Calibri"/>
              </a:rPr>
              <a:t>váš </a:t>
            </a:r>
            <a:r>
              <a:rPr i="1" spc="-55" dirty="0">
                <a:latin typeface="Calibri"/>
                <a:cs typeface="Calibri"/>
              </a:rPr>
              <a:t>vliv.“</a:t>
            </a:r>
            <a:r>
              <a:rPr i="1" spc="-50" dirty="0">
                <a:latin typeface="Calibri"/>
                <a:cs typeface="Calibri"/>
              </a:rPr>
              <a:t> </a:t>
            </a:r>
            <a:r>
              <a:rPr dirty="0">
                <a:latin typeface="Calibri"/>
                <a:cs typeface="Calibri"/>
              </a:rPr>
              <a:t>Jedná se o </a:t>
            </a:r>
            <a:r>
              <a:rPr u="sng" spc="-5" dirty="0">
                <a:uFill>
                  <a:solidFill>
                    <a:srgbClr val="000000"/>
                  </a:solidFill>
                </a:uFill>
                <a:latin typeface="Calibri"/>
                <a:cs typeface="Calibri"/>
              </a:rPr>
              <a:t>velmi </a:t>
            </a:r>
            <a:r>
              <a:rPr u="sng" dirty="0">
                <a:uFill>
                  <a:solidFill>
                    <a:srgbClr val="000000"/>
                  </a:solidFill>
                </a:uFill>
                <a:latin typeface="Calibri"/>
                <a:cs typeface="Calibri"/>
              </a:rPr>
              <a:t>podlou </a:t>
            </a:r>
            <a:r>
              <a:rPr u="sng" spc="-15" dirty="0">
                <a:uFill>
                  <a:solidFill>
                    <a:srgbClr val="000000"/>
                  </a:solidFill>
                </a:uFill>
                <a:latin typeface="Calibri"/>
                <a:cs typeface="Calibri"/>
              </a:rPr>
              <a:t>strategii</a:t>
            </a:r>
            <a:r>
              <a:rPr spc="-15" dirty="0">
                <a:latin typeface="Calibri"/>
                <a:cs typeface="Calibri"/>
              </a:rPr>
              <a:t>, </a:t>
            </a:r>
            <a:r>
              <a:rPr spc="-5" dirty="0">
                <a:latin typeface="Calibri"/>
                <a:cs typeface="Calibri"/>
              </a:rPr>
              <a:t>skrývá </a:t>
            </a:r>
            <a:r>
              <a:rPr dirty="0">
                <a:latin typeface="Calibri"/>
                <a:cs typeface="Calibri"/>
              </a:rPr>
              <a:t>se </a:t>
            </a:r>
            <a:r>
              <a:rPr spc="-15" dirty="0">
                <a:latin typeface="Calibri"/>
                <a:cs typeface="Calibri"/>
              </a:rPr>
              <a:t>zde zdiskreditovat </a:t>
            </a:r>
            <a:r>
              <a:rPr spc="-10" dirty="0">
                <a:latin typeface="Calibri"/>
                <a:cs typeface="Calibri"/>
              </a:rPr>
              <a:t> partnera,</a:t>
            </a:r>
            <a:r>
              <a:rPr spc="-5" dirty="0">
                <a:latin typeface="Calibri"/>
                <a:cs typeface="Calibri"/>
              </a:rPr>
              <a:t> oslabit</a:t>
            </a:r>
            <a:r>
              <a:rPr dirty="0">
                <a:latin typeface="Calibri"/>
                <a:cs typeface="Calibri"/>
              </a:rPr>
              <a:t> </a:t>
            </a:r>
            <a:r>
              <a:rPr spc="-5" dirty="0">
                <a:latin typeface="Calibri"/>
                <a:cs typeface="Calibri"/>
              </a:rPr>
              <a:t>jeho</a:t>
            </a:r>
            <a:r>
              <a:rPr dirty="0">
                <a:latin typeface="Calibri"/>
                <a:cs typeface="Calibri"/>
              </a:rPr>
              <a:t> </a:t>
            </a:r>
            <a:r>
              <a:rPr spc="-35" dirty="0">
                <a:latin typeface="Calibri"/>
                <a:cs typeface="Calibri"/>
              </a:rPr>
              <a:t>vliv.</a:t>
            </a:r>
            <a:r>
              <a:rPr spc="-30" dirty="0">
                <a:latin typeface="Calibri"/>
                <a:cs typeface="Calibri"/>
              </a:rPr>
              <a:t> </a:t>
            </a:r>
            <a:r>
              <a:rPr spc="-15" dirty="0">
                <a:latin typeface="Calibri"/>
                <a:cs typeface="Calibri"/>
              </a:rPr>
              <a:t>Často</a:t>
            </a:r>
            <a:r>
              <a:rPr spc="-10" dirty="0">
                <a:latin typeface="Calibri"/>
                <a:cs typeface="Calibri"/>
              </a:rPr>
              <a:t> tak</a:t>
            </a:r>
            <a:r>
              <a:rPr spc="-5" dirty="0">
                <a:latin typeface="Calibri"/>
                <a:cs typeface="Calibri"/>
              </a:rPr>
              <a:t> manipulátor</a:t>
            </a:r>
            <a:r>
              <a:rPr dirty="0">
                <a:latin typeface="Calibri"/>
                <a:cs typeface="Calibri"/>
              </a:rPr>
              <a:t> </a:t>
            </a:r>
            <a:r>
              <a:rPr spc="-5" dirty="0">
                <a:latin typeface="Calibri"/>
                <a:cs typeface="Calibri"/>
              </a:rPr>
              <a:t>vystupuje</a:t>
            </a:r>
            <a:r>
              <a:rPr spc="395" dirty="0">
                <a:latin typeface="Calibri"/>
                <a:cs typeface="Calibri"/>
              </a:rPr>
              <a:t> </a:t>
            </a:r>
            <a:r>
              <a:rPr spc="-10" dirty="0">
                <a:latin typeface="Calibri"/>
                <a:cs typeface="Calibri"/>
              </a:rPr>
              <a:t>před</a:t>
            </a:r>
            <a:r>
              <a:rPr spc="385" dirty="0">
                <a:latin typeface="Calibri"/>
                <a:cs typeface="Calibri"/>
              </a:rPr>
              <a:t> </a:t>
            </a:r>
            <a:r>
              <a:rPr spc="-10" dirty="0">
                <a:latin typeface="Calibri"/>
                <a:cs typeface="Calibri"/>
              </a:rPr>
              <a:t>publikem, </a:t>
            </a:r>
            <a:r>
              <a:rPr spc="-5" dirty="0">
                <a:latin typeface="Calibri"/>
                <a:cs typeface="Calibri"/>
              </a:rPr>
              <a:t> </a:t>
            </a:r>
            <a:r>
              <a:rPr spc="-15" dirty="0">
                <a:latin typeface="Calibri"/>
                <a:cs typeface="Calibri"/>
              </a:rPr>
              <a:t>očekává, </a:t>
            </a:r>
            <a:r>
              <a:rPr spc="-20" dirty="0">
                <a:latin typeface="Calibri"/>
                <a:cs typeface="Calibri"/>
              </a:rPr>
              <a:t>že </a:t>
            </a:r>
            <a:r>
              <a:rPr spc="-10" dirty="0">
                <a:latin typeface="Calibri"/>
                <a:cs typeface="Calibri"/>
              </a:rPr>
              <a:t>získá sympatie </a:t>
            </a:r>
            <a:r>
              <a:rPr spc="-5" dirty="0">
                <a:latin typeface="Calibri"/>
                <a:cs typeface="Calibri"/>
              </a:rPr>
              <a:t>publika. </a:t>
            </a:r>
            <a:r>
              <a:rPr dirty="0">
                <a:latin typeface="Calibri"/>
                <a:cs typeface="Calibri"/>
              </a:rPr>
              <a:t>Je </a:t>
            </a:r>
            <a:r>
              <a:rPr spc="-10" dirty="0">
                <a:latin typeface="Calibri"/>
                <a:cs typeface="Calibri"/>
              </a:rPr>
              <a:t>třeba vycházet </a:t>
            </a:r>
            <a:r>
              <a:rPr dirty="0">
                <a:latin typeface="Calibri"/>
                <a:cs typeface="Calibri"/>
              </a:rPr>
              <a:t>i z </a:t>
            </a:r>
            <a:r>
              <a:rPr spc="-10" dirty="0">
                <a:latin typeface="Calibri"/>
                <a:cs typeface="Calibri"/>
              </a:rPr>
              <a:t>toho, </a:t>
            </a:r>
            <a:r>
              <a:rPr u="sng" spc="-20" dirty="0">
                <a:uFill>
                  <a:solidFill>
                    <a:srgbClr val="000000"/>
                  </a:solidFill>
                </a:uFill>
                <a:latin typeface="Calibri"/>
                <a:cs typeface="Calibri"/>
              </a:rPr>
              <a:t>že </a:t>
            </a:r>
            <a:r>
              <a:rPr u="sng" spc="-15" dirty="0">
                <a:uFill>
                  <a:solidFill>
                    <a:srgbClr val="000000"/>
                  </a:solidFill>
                </a:uFill>
                <a:latin typeface="Calibri"/>
                <a:cs typeface="Calibri"/>
              </a:rPr>
              <a:t>charakter </a:t>
            </a:r>
            <a:r>
              <a:rPr u="sng" spc="-10" dirty="0">
                <a:uFill>
                  <a:solidFill>
                    <a:srgbClr val="000000"/>
                  </a:solidFill>
                </a:uFill>
                <a:latin typeface="Calibri"/>
                <a:cs typeface="Calibri"/>
              </a:rPr>
              <a:t>člověka </a:t>
            </a:r>
            <a:r>
              <a:rPr spc="-5" dirty="0">
                <a:latin typeface="Calibri"/>
                <a:cs typeface="Calibri"/>
              </a:rPr>
              <a:t> </a:t>
            </a:r>
            <a:r>
              <a:rPr u="sng" spc="-10" dirty="0">
                <a:uFill>
                  <a:solidFill>
                    <a:srgbClr val="000000"/>
                  </a:solidFill>
                </a:uFill>
                <a:latin typeface="Calibri"/>
                <a:cs typeface="Calibri"/>
              </a:rPr>
              <a:t>může</a:t>
            </a:r>
            <a:r>
              <a:rPr u="sng" dirty="0">
                <a:uFill>
                  <a:solidFill>
                    <a:srgbClr val="000000"/>
                  </a:solidFill>
                </a:uFill>
                <a:latin typeface="Calibri"/>
                <a:cs typeface="Calibri"/>
              </a:rPr>
              <a:t> být</a:t>
            </a:r>
            <a:r>
              <a:rPr u="sng" spc="10" dirty="0">
                <a:uFill>
                  <a:solidFill>
                    <a:srgbClr val="000000"/>
                  </a:solidFill>
                </a:uFill>
                <a:latin typeface="Calibri"/>
                <a:cs typeface="Calibri"/>
              </a:rPr>
              <a:t> </a:t>
            </a:r>
            <a:r>
              <a:rPr u="sng" spc="-10" dirty="0">
                <a:uFill>
                  <a:solidFill>
                    <a:srgbClr val="000000"/>
                  </a:solidFill>
                </a:uFill>
                <a:latin typeface="Calibri"/>
                <a:cs typeface="Calibri"/>
              </a:rPr>
              <a:t>relevantní</a:t>
            </a:r>
            <a:r>
              <a:rPr u="sng" spc="-5" dirty="0">
                <a:uFill>
                  <a:solidFill>
                    <a:srgbClr val="000000"/>
                  </a:solidFill>
                </a:uFill>
                <a:latin typeface="Calibri"/>
                <a:cs typeface="Calibri"/>
              </a:rPr>
              <a:t> argument.</a:t>
            </a:r>
            <a:r>
              <a:rPr dirty="0">
                <a:latin typeface="Calibri"/>
                <a:cs typeface="Calibri"/>
              </a:rPr>
              <a:t> </a:t>
            </a:r>
            <a:r>
              <a:rPr spc="-10" dirty="0">
                <a:latin typeface="Calibri"/>
                <a:cs typeface="Calibri"/>
              </a:rPr>
              <a:t>Často</a:t>
            </a:r>
            <a:r>
              <a:rPr dirty="0">
                <a:latin typeface="Calibri"/>
                <a:cs typeface="Calibri"/>
              </a:rPr>
              <a:t> se</a:t>
            </a:r>
            <a:r>
              <a:rPr spc="-10" dirty="0">
                <a:latin typeface="Calibri"/>
                <a:cs typeface="Calibri"/>
              </a:rPr>
              <a:t> </a:t>
            </a:r>
            <a:r>
              <a:rPr spc="-15" dirty="0">
                <a:latin typeface="Calibri"/>
                <a:cs typeface="Calibri"/>
              </a:rPr>
              <a:t>tato</a:t>
            </a:r>
            <a:r>
              <a:rPr spc="-10" dirty="0">
                <a:latin typeface="Calibri"/>
                <a:cs typeface="Calibri"/>
              </a:rPr>
              <a:t> </a:t>
            </a:r>
            <a:r>
              <a:rPr spc="-15" dirty="0">
                <a:latin typeface="Calibri"/>
                <a:cs typeface="Calibri"/>
              </a:rPr>
              <a:t>strategie</a:t>
            </a:r>
            <a:r>
              <a:rPr spc="5" dirty="0">
                <a:latin typeface="Calibri"/>
                <a:cs typeface="Calibri"/>
              </a:rPr>
              <a:t> </a:t>
            </a:r>
            <a:r>
              <a:rPr spc="-10" dirty="0">
                <a:latin typeface="Calibri"/>
                <a:cs typeface="Calibri"/>
              </a:rPr>
              <a:t>používá</a:t>
            </a:r>
            <a:r>
              <a:rPr spc="25" dirty="0">
                <a:latin typeface="Calibri"/>
                <a:cs typeface="Calibri"/>
              </a:rPr>
              <a:t> </a:t>
            </a:r>
            <a:r>
              <a:rPr dirty="0">
                <a:latin typeface="Calibri"/>
                <a:cs typeface="Calibri"/>
              </a:rPr>
              <a:t>v </a:t>
            </a:r>
            <a:r>
              <a:rPr spc="-5" dirty="0">
                <a:latin typeface="Calibri"/>
                <a:cs typeface="Calibri"/>
              </a:rPr>
              <a:t>soudnictví.</a:t>
            </a:r>
            <a:endParaRPr>
              <a:latin typeface="Calibri"/>
              <a:cs typeface="Calibri"/>
            </a:endParaRPr>
          </a:p>
          <a:p>
            <a:pPr marL="12700"/>
            <a:r>
              <a:rPr b="1" spc="-10" dirty="0">
                <a:latin typeface="Calibri"/>
                <a:cs typeface="Calibri"/>
              </a:rPr>
              <a:t>Obrana:</a:t>
            </a:r>
            <a:endParaRPr>
              <a:latin typeface="Calibri"/>
              <a:cs typeface="Calibri"/>
            </a:endParaRPr>
          </a:p>
          <a:p>
            <a:pPr marL="355600" marR="5080" indent="-343535" algn="just">
              <a:lnSpc>
                <a:spcPct val="80000"/>
              </a:lnSpc>
              <a:spcBef>
                <a:spcPts val="434"/>
              </a:spcBef>
              <a:buFont typeface="Arial"/>
              <a:buChar char="•"/>
              <a:tabLst>
                <a:tab pos="356235" algn="l"/>
              </a:tabLst>
            </a:pPr>
            <a:r>
              <a:rPr dirty="0">
                <a:latin typeface="Calibri"/>
                <a:cs typeface="Calibri"/>
              </a:rPr>
              <a:t>Na </a:t>
            </a:r>
            <a:r>
              <a:rPr spc="-10" dirty="0">
                <a:latin typeface="Calibri"/>
                <a:cs typeface="Calibri"/>
              </a:rPr>
              <a:t>poradě</a:t>
            </a:r>
            <a:r>
              <a:rPr spc="-5" dirty="0">
                <a:latin typeface="Calibri"/>
                <a:cs typeface="Calibri"/>
              </a:rPr>
              <a:t> </a:t>
            </a:r>
            <a:r>
              <a:rPr dirty="0">
                <a:latin typeface="Calibri"/>
                <a:cs typeface="Calibri"/>
              </a:rPr>
              <a:t>se </a:t>
            </a:r>
            <a:r>
              <a:rPr spc="-5" dirty="0">
                <a:latin typeface="Calibri"/>
                <a:cs typeface="Calibri"/>
              </a:rPr>
              <a:t>diskutuje </a:t>
            </a:r>
            <a:r>
              <a:rPr dirty="0">
                <a:latin typeface="Calibri"/>
                <a:cs typeface="Calibri"/>
              </a:rPr>
              <a:t>o </a:t>
            </a:r>
            <a:r>
              <a:rPr spc="-10" dirty="0">
                <a:latin typeface="Calibri"/>
                <a:cs typeface="Calibri"/>
              </a:rPr>
              <a:t>tom, </a:t>
            </a:r>
            <a:r>
              <a:rPr spc="-15" dirty="0">
                <a:latin typeface="Calibri"/>
                <a:cs typeface="Calibri"/>
              </a:rPr>
              <a:t>zdali</a:t>
            </a:r>
            <a:r>
              <a:rPr spc="-10" dirty="0">
                <a:latin typeface="Calibri"/>
                <a:cs typeface="Calibri"/>
              </a:rPr>
              <a:t> </a:t>
            </a:r>
            <a:r>
              <a:rPr spc="-5" dirty="0">
                <a:latin typeface="Calibri"/>
                <a:cs typeface="Calibri"/>
              </a:rPr>
              <a:t>spojení dvou oddělení přinese </a:t>
            </a:r>
            <a:r>
              <a:rPr spc="-10" dirty="0">
                <a:latin typeface="Calibri"/>
                <a:cs typeface="Calibri"/>
              </a:rPr>
              <a:t>efektivnější </a:t>
            </a:r>
            <a:r>
              <a:rPr spc="-5" dirty="0">
                <a:latin typeface="Calibri"/>
                <a:cs typeface="Calibri"/>
              </a:rPr>
              <a:t> </a:t>
            </a:r>
            <a:r>
              <a:rPr spc="-15" dirty="0">
                <a:latin typeface="Calibri"/>
                <a:cs typeface="Calibri"/>
              </a:rPr>
              <a:t>organizaci </a:t>
            </a:r>
            <a:r>
              <a:rPr spc="-5" dirty="0">
                <a:latin typeface="Calibri"/>
                <a:cs typeface="Calibri"/>
              </a:rPr>
              <a:t>práce. </a:t>
            </a:r>
            <a:r>
              <a:rPr spc="-40" dirty="0">
                <a:latin typeface="Calibri"/>
                <a:cs typeface="Calibri"/>
              </a:rPr>
              <a:t>Tento </a:t>
            </a:r>
            <a:r>
              <a:rPr spc="-5" dirty="0">
                <a:latin typeface="Calibri"/>
                <a:cs typeface="Calibri"/>
              </a:rPr>
              <a:t>návrh předkládá </a:t>
            </a:r>
            <a:r>
              <a:rPr spc="-10" dirty="0">
                <a:latin typeface="Calibri"/>
                <a:cs typeface="Calibri"/>
              </a:rPr>
              <a:t>David </a:t>
            </a:r>
            <a:r>
              <a:rPr dirty="0">
                <a:latin typeface="Calibri"/>
                <a:cs typeface="Calibri"/>
              </a:rPr>
              <a:t>a </a:t>
            </a:r>
            <a:r>
              <a:rPr spc="-5" dirty="0">
                <a:latin typeface="Calibri"/>
                <a:cs typeface="Calibri"/>
              </a:rPr>
              <a:t>Milan ihned </a:t>
            </a:r>
            <a:r>
              <a:rPr spc="-10" dirty="0">
                <a:latin typeface="Calibri"/>
                <a:cs typeface="Calibri"/>
              </a:rPr>
              <a:t>atakuje: </a:t>
            </a:r>
            <a:r>
              <a:rPr i="1" spc="-114" dirty="0">
                <a:latin typeface="Calibri"/>
                <a:cs typeface="Calibri"/>
              </a:rPr>
              <a:t>„To</a:t>
            </a:r>
            <a:r>
              <a:rPr i="1" spc="-110" dirty="0">
                <a:latin typeface="Calibri"/>
                <a:cs typeface="Calibri"/>
              </a:rPr>
              <a:t> </a:t>
            </a:r>
            <a:r>
              <a:rPr i="1" spc="-5" dirty="0">
                <a:latin typeface="Calibri"/>
                <a:cs typeface="Calibri"/>
              </a:rPr>
              <a:t>co </a:t>
            </a:r>
            <a:r>
              <a:rPr i="1" spc="-10" dirty="0">
                <a:latin typeface="Calibri"/>
                <a:cs typeface="Calibri"/>
              </a:rPr>
              <a:t>tady </a:t>
            </a:r>
            <a:r>
              <a:rPr i="1" spc="-5" dirty="0">
                <a:latin typeface="Calibri"/>
                <a:cs typeface="Calibri"/>
              </a:rPr>
              <a:t> </a:t>
            </a:r>
            <a:r>
              <a:rPr i="1" spc="-20" dirty="0">
                <a:latin typeface="Calibri"/>
                <a:cs typeface="Calibri"/>
              </a:rPr>
              <a:t>říkáš, </a:t>
            </a:r>
            <a:r>
              <a:rPr i="1" dirty="0">
                <a:latin typeface="Calibri"/>
                <a:cs typeface="Calibri"/>
              </a:rPr>
              <a:t>je </a:t>
            </a:r>
            <a:r>
              <a:rPr i="1" spc="-10" dirty="0">
                <a:latin typeface="Calibri"/>
                <a:cs typeface="Calibri"/>
              </a:rPr>
              <a:t>přece hloupost. </a:t>
            </a:r>
            <a:r>
              <a:rPr i="1" dirty="0">
                <a:latin typeface="Calibri"/>
                <a:cs typeface="Calibri"/>
              </a:rPr>
              <a:t>A </a:t>
            </a:r>
            <a:r>
              <a:rPr i="1" spc="-15" dirty="0">
                <a:latin typeface="Calibri"/>
                <a:cs typeface="Calibri"/>
              </a:rPr>
              <a:t>že to </a:t>
            </a:r>
            <a:r>
              <a:rPr i="1" spc="-5" dirty="0">
                <a:latin typeface="Calibri"/>
                <a:cs typeface="Calibri"/>
              </a:rPr>
              <a:t>předkládáš zrovna </a:t>
            </a:r>
            <a:r>
              <a:rPr i="1" spc="-40" dirty="0">
                <a:latin typeface="Calibri"/>
                <a:cs typeface="Calibri"/>
              </a:rPr>
              <a:t>ty, </a:t>
            </a:r>
            <a:r>
              <a:rPr i="1" spc="-20" dirty="0">
                <a:latin typeface="Calibri"/>
                <a:cs typeface="Calibri"/>
              </a:rPr>
              <a:t>když </a:t>
            </a:r>
            <a:r>
              <a:rPr i="1" spc="-5" dirty="0">
                <a:latin typeface="Calibri"/>
                <a:cs typeface="Calibri"/>
              </a:rPr>
              <a:t>jsi </a:t>
            </a:r>
            <a:r>
              <a:rPr i="1" spc="-15" dirty="0">
                <a:latin typeface="Calibri"/>
                <a:cs typeface="Calibri"/>
              </a:rPr>
              <a:t>svou </a:t>
            </a:r>
            <a:r>
              <a:rPr i="1" spc="-5" dirty="0">
                <a:latin typeface="Calibri"/>
                <a:cs typeface="Calibri"/>
              </a:rPr>
              <a:t>vlastní </a:t>
            </a:r>
            <a:r>
              <a:rPr i="1" dirty="0">
                <a:latin typeface="Calibri"/>
                <a:cs typeface="Calibri"/>
              </a:rPr>
              <a:t>firmu </a:t>
            </a:r>
            <a:r>
              <a:rPr i="1" spc="5" dirty="0">
                <a:latin typeface="Calibri"/>
                <a:cs typeface="Calibri"/>
              </a:rPr>
              <a:t> </a:t>
            </a:r>
            <a:r>
              <a:rPr i="1" spc="-5" dirty="0">
                <a:latin typeface="Calibri"/>
                <a:cs typeface="Calibri"/>
              </a:rPr>
              <a:t>dovedl</a:t>
            </a:r>
            <a:r>
              <a:rPr i="1" spc="5" dirty="0">
                <a:latin typeface="Calibri"/>
                <a:cs typeface="Calibri"/>
              </a:rPr>
              <a:t> </a:t>
            </a:r>
            <a:r>
              <a:rPr i="1" dirty="0">
                <a:latin typeface="Calibri"/>
                <a:cs typeface="Calibri"/>
              </a:rPr>
              <a:t>k</a:t>
            </a:r>
            <a:r>
              <a:rPr i="1" spc="-5" dirty="0">
                <a:latin typeface="Calibri"/>
                <a:cs typeface="Calibri"/>
              </a:rPr>
              <a:t> </a:t>
            </a:r>
            <a:r>
              <a:rPr i="1" spc="-25" dirty="0">
                <a:latin typeface="Calibri"/>
                <a:cs typeface="Calibri"/>
              </a:rPr>
              <a:t>bankrotu.“</a:t>
            </a:r>
            <a:endParaRPr>
              <a:latin typeface="Calibri"/>
              <a:cs typeface="Calibri"/>
            </a:endParaRPr>
          </a:p>
          <a:p>
            <a:pPr marL="355600" marR="5715" indent="-343535" algn="just">
              <a:lnSpc>
                <a:spcPct val="80000"/>
              </a:lnSpc>
              <a:spcBef>
                <a:spcPts val="430"/>
              </a:spcBef>
              <a:buFont typeface="Arial"/>
              <a:buChar char="•"/>
              <a:tabLst>
                <a:tab pos="356235" algn="l"/>
              </a:tabLst>
            </a:pPr>
            <a:r>
              <a:rPr spc="-10" dirty="0">
                <a:latin typeface="Calibri"/>
                <a:cs typeface="Calibri"/>
              </a:rPr>
              <a:t>David: </a:t>
            </a:r>
            <a:r>
              <a:rPr i="1" spc="-5" dirty="0">
                <a:latin typeface="Calibri"/>
                <a:cs typeface="Calibri"/>
              </a:rPr>
              <a:t>„Myslím, </a:t>
            </a:r>
            <a:r>
              <a:rPr i="1" spc="-15" dirty="0">
                <a:latin typeface="Calibri"/>
                <a:cs typeface="Calibri"/>
              </a:rPr>
              <a:t>že </a:t>
            </a:r>
            <a:r>
              <a:rPr i="1" spc="-5" dirty="0">
                <a:latin typeface="Calibri"/>
                <a:cs typeface="Calibri"/>
              </a:rPr>
              <a:t>bankrot </a:t>
            </a:r>
            <a:r>
              <a:rPr i="1" dirty="0">
                <a:latin typeface="Calibri"/>
                <a:cs typeface="Calibri"/>
              </a:rPr>
              <a:t>mé </a:t>
            </a:r>
            <a:r>
              <a:rPr i="1" spc="-10" dirty="0">
                <a:latin typeface="Calibri"/>
                <a:cs typeface="Calibri"/>
              </a:rPr>
              <a:t>firmy </a:t>
            </a:r>
            <a:r>
              <a:rPr i="1" spc="-5" dirty="0">
                <a:latin typeface="Calibri"/>
                <a:cs typeface="Calibri"/>
              </a:rPr>
              <a:t>nesouvisí </a:t>
            </a:r>
            <a:r>
              <a:rPr i="1" dirty="0">
                <a:latin typeface="Calibri"/>
                <a:cs typeface="Calibri"/>
              </a:rPr>
              <a:t>s tím, </a:t>
            </a:r>
            <a:r>
              <a:rPr i="1" spc="-10" dirty="0">
                <a:latin typeface="Calibri"/>
                <a:cs typeface="Calibri"/>
              </a:rPr>
              <a:t>co tady </a:t>
            </a:r>
            <a:r>
              <a:rPr i="1" spc="-5" dirty="0">
                <a:latin typeface="Calibri"/>
                <a:cs typeface="Calibri"/>
              </a:rPr>
              <a:t>právě probíráme. </a:t>
            </a:r>
            <a:r>
              <a:rPr i="1" dirty="0">
                <a:latin typeface="Calibri"/>
                <a:cs typeface="Calibri"/>
              </a:rPr>
              <a:t>Jde </a:t>
            </a:r>
            <a:r>
              <a:rPr i="1" spc="5" dirty="0">
                <a:latin typeface="Calibri"/>
                <a:cs typeface="Calibri"/>
              </a:rPr>
              <a:t> </a:t>
            </a:r>
            <a:r>
              <a:rPr i="1" spc="-5" dirty="0">
                <a:latin typeface="Calibri"/>
                <a:cs typeface="Calibri"/>
              </a:rPr>
              <a:t>nám </a:t>
            </a:r>
            <a:r>
              <a:rPr i="1" dirty="0">
                <a:latin typeface="Calibri"/>
                <a:cs typeface="Calibri"/>
              </a:rPr>
              <a:t>o </a:t>
            </a:r>
            <a:r>
              <a:rPr i="1" spc="-20" dirty="0">
                <a:latin typeface="Calibri"/>
                <a:cs typeface="Calibri"/>
              </a:rPr>
              <a:t>to, </a:t>
            </a:r>
            <a:r>
              <a:rPr i="1" spc="-5" dirty="0">
                <a:latin typeface="Calibri"/>
                <a:cs typeface="Calibri"/>
              </a:rPr>
              <a:t>jak můžeme fungovat efektivněji. </a:t>
            </a:r>
            <a:r>
              <a:rPr i="1" spc="-25" dirty="0">
                <a:latin typeface="Calibri"/>
                <a:cs typeface="Calibri"/>
              </a:rPr>
              <a:t>Jaké </a:t>
            </a:r>
            <a:r>
              <a:rPr i="1" dirty="0">
                <a:latin typeface="Calibri"/>
                <a:cs typeface="Calibri"/>
              </a:rPr>
              <a:t>máš k mému </a:t>
            </a:r>
            <a:r>
              <a:rPr i="1" spc="-5" dirty="0">
                <a:latin typeface="Calibri"/>
                <a:cs typeface="Calibri"/>
              </a:rPr>
              <a:t>návrhu </a:t>
            </a:r>
            <a:r>
              <a:rPr i="1" spc="-10" dirty="0">
                <a:latin typeface="Calibri"/>
                <a:cs typeface="Calibri"/>
              </a:rPr>
              <a:t>konkrétní </a:t>
            </a:r>
            <a:r>
              <a:rPr i="1" spc="-5" dirty="0">
                <a:latin typeface="Calibri"/>
                <a:cs typeface="Calibri"/>
              </a:rPr>
              <a:t> námitky?“</a:t>
            </a:r>
            <a:endParaRPr>
              <a:latin typeface="Calibri"/>
              <a:cs typeface="Calibri"/>
            </a:endParaRPr>
          </a:p>
          <a:p>
            <a:pPr marL="355600" indent="-343535" algn="just">
              <a:buFont typeface="Arial"/>
              <a:buChar char="•"/>
              <a:tabLst>
                <a:tab pos="356235" algn="l"/>
              </a:tabLst>
            </a:pPr>
            <a:r>
              <a:rPr spc="-5" dirty="0">
                <a:latin typeface="Calibri"/>
                <a:cs typeface="Calibri"/>
              </a:rPr>
              <a:t>Případně</a:t>
            </a:r>
            <a:r>
              <a:rPr spc="10" dirty="0">
                <a:latin typeface="Calibri"/>
                <a:cs typeface="Calibri"/>
              </a:rPr>
              <a:t> </a:t>
            </a:r>
            <a:r>
              <a:rPr spc="-10" dirty="0">
                <a:latin typeface="Calibri"/>
                <a:cs typeface="Calibri"/>
              </a:rPr>
              <a:t>můžeme</a:t>
            </a:r>
            <a:r>
              <a:rPr dirty="0">
                <a:latin typeface="Calibri"/>
                <a:cs typeface="Calibri"/>
              </a:rPr>
              <a:t> </a:t>
            </a:r>
            <a:r>
              <a:rPr spc="-5" dirty="0">
                <a:latin typeface="Calibri"/>
                <a:cs typeface="Calibri"/>
              </a:rPr>
              <a:t>osobní</a:t>
            </a:r>
            <a:r>
              <a:rPr spc="5" dirty="0">
                <a:latin typeface="Calibri"/>
                <a:cs typeface="Calibri"/>
              </a:rPr>
              <a:t> </a:t>
            </a:r>
            <a:r>
              <a:rPr spc="-10" dirty="0">
                <a:latin typeface="Calibri"/>
                <a:cs typeface="Calibri"/>
              </a:rPr>
              <a:t>útok</a:t>
            </a:r>
            <a:r>
              <a:rPr spc="-5" dirty="0">
                <a:latin typeface="Calibri"/>
                <a:cs typeface="Calibri"/>
              </a:rPr>
              <a:t> jen</a:t>
            </a:r>
            <a:r>
              <a:rPr dirty="0">
                <a:latin typeface="Calibri"/>
                <a:cs typeface="Calibri"/>
              </a:rPr>
              <a:t> </a:t>
            </a:r>
            <a:r>
              <a:rPr spc="-10" dirty="0">
                <a:latin typeface="Calibri"/>
                <a:cs typeface="Calibri"/>
              </a:rPr>
              <a:t>ignorovat.</a:t>
            </a:r>
            <a:endParaRPr>
              <a:latin typeface="Calibri"/>
              <a:cs typeface="Calibri"/>
            </a:endParaRPr>
          </a:p>
        </p:txBody>
      </p:sp>
    </p:spTree>
    <p:extLst>
      <p:ext uri="{BB962C8B-B14F-4D97-AF65-F5344CB8AC3E}">
        <p14:creationId xmlns:p14="http://schemas.microsoft.com/office/powerpoint/2010/main" val="4042430386"/>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66897" y="126356"/>
            <a:ext cx="5455920" cy="1367682"/>
          </a:xfrm>
          <a:prstGeom prst="rect">
            <a:avLst/>
          </a:prstGeom>
        </p:spPr>
        <p:txBody>
          <a:bodyPr vert="horz" wrap="square" lIns="0" tIns="13335" rIns="0" bIns="0" rtlCol="0" anchor="ctr">
            <a:spAutoFit/>
          </a:bodyPr>
          <a:lstStyle/>
          <a:p>
            <a:pPr marL="12700">
              <a:lnSpc>
                <a:spcPct val="100000"/>
              </a:lnSpc>
              <a:spcBef>
                <a:spcPts val="105"/>
              </a:spcBef>
            </a:pPr>
            <a:r>
              <a:rPr sz="4400" spc="-5" dirty="0"/>
              <a:t>TRIKY</a:t>
            </a:r>
            <a:r>
              <a:rPr sz="4400" spc="-55" dirty="0"/>
              <a:t> </a:t>
            </a:r>
            <a:r>
              <a:rPr sz="4400" dirty="0"/>
              <a:t>V</a:t>
            </a:r>
            <a:r>
              <a:rPr sz="4400" spc="-45" dirty="0"/>
              <a:t> </a:t>
            </a:r>
            <a:r>
              <a:rPr sz="4400" spc="-40" dirty="0"/>
              <a:t>ARGUMENTACI</a:t>
            </a:r>
            <a:endParaRPr sz="4400"/>
          </a:p>
        </p:txBody>
      </p:sp>
      <p:sp>
        <p:nvSpPr>
          <p:cNvPr id="3" name="object 3"/>
          <p:cNvSpPr txBox="1"/>
          <p:nvPr/>
        </p:nvSpPr>
        <p:spPr>
          <a:xfrm>
            <a:off x="2059940" y="1537157"/>
            <a:ext cx="8073390" cy="4306570"/>
          </a:xfrm>
          <a:prstGeom prst="rect">
            <a:avLst/>
          </a:prstGeom>
        </p:spPr>
        <p:txBody>
          <a:bodyPr vert="horz" wrap="square" lIns="0" tIns="12700" rIns="0" bIns="0" rtlCol="0">
            <a:spAutoFit/>
          </a:bodyPr>
          <a:lstStyle/>
          <a:p>
            <a:pPr marL="12700" algn="just">
              <a:spcBef>
                <a:spcPts val="100"/>
              </a:spcBef>
            </a:pPr>
            <a:r>
              <a:rPr sz="2700" b="1" u="sng" spc="-10" dirty="0">
                <a:uFill>
                  <a:solidFill>
                    <a:srgbClr val="000000"/>
                  </a:solidFill>
                </a:uFill>
                <a:latin typeface="Calibri"/>
                <a:cs typeface="Calibri"/>
              </a:rPr>
              <a:t>Nepřímý útok</a:t>
            </a:r>
            <a:r>
              <a:rPr sz="2700" b="1" u="sng" spc="-15" dirty="0">
                <a:uFill>
                  <a:solidFill>
                    <a:srgbClr val="000000"/>
                  </a:solidFill>
                </a:uFill>
                <a:latin typeface="Calibri"/>
                <a:cs typeface="Calibri"/>
              </a:rPr>
              <a:t> </a:t>
            </a:r>
            <a:r>
              <a:rPr sz="2700" b="1" u="sng" dirty="0">
                <a:uFill>
                  <a:solidFill>
                    <a:srgbClr val="000000"/>
                  </a:solidFill>
                </a:uFill>
                <a:latin typeface="Calibri"/>
                <a:cs typeface="Calibri"/>
              </a:rPr>
              <a:t>na </a:t>
            </a:r>
            <a:r>
              <a:rPr sz="2700" b="1" u="sng" spc="-10" dirty="0">
                <a:uFill>
                  <a:solidFill>
                    <a:srgbClr val="000000"/>
                  </a:solidFill>
                </a:uFill>
                <a:latin typeface="Calibri"/>
                <a:cs typeface="Calibri"/>
              </a:rPr>
              <a:t>partnera</a:t>
            </a:r>
            <a:endParaRPr sz="2700">
              <a:latin typeface="Calibri"/>
              <a:cs typeface="Calibri"/>
            </a:endParaRPr>
          </a:p>
          <a:p>
            <a:pPr marL="355600" marR="5080" indent="-343535" algn="just">
              <a:lnSpc>
                <a:spcPct val="80000"/>
              </a:lnSpc>
              <a:spcBef>
                <a:spcPts val="650"/>
              </a:spcBef>
              <a:buFont typeface="Arial"/>
              <a:buChar char="•"/>
              <a:tabLst>
                <a:tab pos="356235" algn="l"/>
              </a:tabLst>
            </a:pPr>
            <a:r>
              <a:rPr sz="2700" spc="-15" dirty="0">
                <a:latin typeface="Calibri"/>
                <a:cs typeface="Calibri"/>
              </a:rPr>
              <a:t>Partner poukazuje </a:t>
            </a:r>
            <a:r>
              <a:rPr sz="2700" spc="-10" dirty="0">
                <a:latin typeface="Calibri"/>
                <a:cs typeface="Calibri"/>
              </a:rPr>
              <a:t>na </a:t>
            </a:r>
            <a:r>
              <a:rPr sz="2700" spc="-20" dirty="0">
                <a:latin typeface="Calibri"/>
                <a:cs typeface="Calibri"/>
              </a:rPr>
              <a:t>rozpor </a:t>
            </a:r>
            <a:r>
              <a:rPr sz="2700" spc="-10" dirty="0">
                <a:latin typeface="Calibri"/>
                <a:cs typeface="Calibri"/>
              </a:rPr>
              <a:t>mezi </a:t>
            </a:r>
            <a:r>
              <a:rPr sz="2700" spc="-15" dirty="0">
                <a:latin typeface="Calibri"/>
                <a:cs typeface="Calibri"/>
              </a:rPr>
              <a:t>argumentem </a:t>
            </a:r>
            <a:r>
              <a:rPr sz="2700" spc="-10" dirty="0">
                <a:latin typeface="Calibri"/>
                <a:cs typeface="Calibri"/>
              </a:rPr>
              <a:t>nebo </a:t>
            </a:r>
            <a:r>
              <a:rPr sz="2700" spc="-5" dirty="0">
                <a:latin typeface="Calibri"/>
                <a:cs typeface="Calibri"/>
              </a:rPr>
              <a:t> </a:t>
            </a:r>
            <a:r>
              <a:rPr sz="2700" spc="-15" dirty="0">
                <a:latin typeface="Calibri"/>
                <a:cs typeface="Calibri"/>
              </a:rPr>
              <a:t>postojem </a:t>
            </a:r>
            <a:r>
              <a:rPr sz="2700" spc="-10" dirty="0">
                <a:latin typeface="Calibri"/>
                <a:cs typeface="Calibri"/>
              </a:rPr>
              <a:t>dané osoby </a:t>
            </a:r>
            <a:r>
              <a:rPr sz="2700" dirty="0">
                <a:latin typeface="Calibri"/>
                <a:cs typeface="Calibri"/>
              </a:rPr>
              <a:t>s </a:t>
            </a:r>
            <a:r>
              <a:rPr sz="2700" spc="-5" dirty="0">
                <a:latin typeface="Calibri"/>
                <a:cs typeface="Calibri"/>
              </a:rPr>
              <a:t>jejími dřívějšími </a:t>
            </a:r>
            <a:r>
              <a:rPr sz="2700" spc="-10" dirty="0">
                <a:latin typeface="Calibri"/>
                <a:cs typeface="Calibri"/>
              </a:rPr>
              <a:t>výroky </a:t>
            </a:r>
            <a:r>
              <a:rPr sz="2700" spc="-5" dirty="0">
                <a:latin typeface="Calibri"/>
                <a:cs typeface="Calibri"/>
              </a:rPr>
              <a:t>nebo </a:t>
            </a:r>
            <a:r>
              <a:rPr sz="2700" dirty="0">
                <a:latin typeface="Calibri"/>
                <a:cs typeface="Calibri"/>
              </a:rPr>
              <a:t> </a:t>
            </a:r>
            <a:r>
              <a:rPr sz="2700" spc="-30" dirty="0">
                <a:latin typeface="Calibri"/>
                <a:cs typeface="Calibri"/>
              </a:rPr>
              <a:t>poměry.</a:t>
            </a:r>
            <a:r>
              <a:rPr sz="2700" spc="-25" dirty="0">
                <a:latin typeface="Calibri"/>
                <a:cs typeface="Calibri"/>
              </a:rPr>
              <a:t> </a:t>
            </a:r>
            <a:r>
              <a:rPr sz="2700" spc="-60" dirty="0">
                <a:latin typeface="Calibri"/>
                <a:cs typeface="Calibri"/>
              </a:rPr>
              <a:t>Např.</a:t>
            </a:r>
            <a:r>
              <a:rPr sz="2700" spc="-55" dirty="0">
                <a:latin typeface="Calibri"/>
                <a:cs typeface="Calibri"/>
              </a:rPr>
              <a:t> </a:t>
            </a:r>
            <a:r>
              <a:rPr sz="2700" spc="-30" dirty="0">
                <a:latin typeface="Calibri"/>
                <a:cs typeface="Calibri"/>
              </a:rPr>
              <a:t>kolega</a:t>
            </a:r>
            <a:r>
              <a:rPr sz="2700" spc="-25" dirty="0">
                <a:latin typeface="Calibri"/>
                <a:cs typeface="Calibri"/>
              </a:rPr>
              <a:t> </a:t>
            </a:r>
            <a:r>
              <a:rPr sz="2700" spc="-15" dirty="0">
                <a:latin typeface="Calibri"/>
                <a:cs typeface="Calibri"/>
              </a:rPr>
              <a:t>říká</a:t>
            </a:r>
            <a:r>
              <a:rPr sz="2700" spc="-10" dirty="0">
                <a:latin typeface="Calibri"/>
                <a:cs typeface="Calibri"/>
              </a:rPr>
              <a:t> </a:t>
            </a:r>
            <a:r>
              <a:rPr sz="2700" spc="-25" dirty="0">
                <a:latin typeface="Calibri"/>
                <a:cs typeface="Calibri"/>
              </a:rPr>
              <a:t>své</a:t>
            </a:r>
            <a:r>
              <a:rPr sz="2700" spc="-20" dirty="0">
                <a:latin typeface="Calibri"/>
                <a:cs typeface="Calibri"/>
              </a:rPr>
              <a:t> </a:t>
            </a:r>
            <a:r>
              <a:rPr sz="2700" spc="-15" dirty="0">
                <a:latin typeface="Calibri"/>
                <a:cs typeface="Calibri"/>
              </a:rPr>
              <a:t>kolegyni:</a:t>
            </a:r>
            <a:r>
              <a:rPr sz="2700" spc="-10" dirty="0">
                <a:latin typeface="Calibri"/>
                <a:cs typeface="Calibri"/>
              </a:rPr>
              <a:t> </a:t>
            </a:r>
            <a:r>
              <a:rPr sz="2700" i="1" spc="-15" dirty="0">
                <a:latin typeface="Calibri"/>
                <a:cs typeface="Calibri"/>
              </a:rPr>
              <a:t>„Možná</a:t>
            </a:r>
            <a:r>
              <a:rPr sz="2700" i="1" spc="-10" dirty="0">
                <a:latin typeface="Calibri"/>
                <a:cs typeface="Calibri"/>
              </a:rPr>
              <a:t> </a:t>
            </a:r>
            <a:r>
              <a:rPr sz="2700" i="1" spc="-5" dirty="0">
                <a:latin typeface="Calibri"/>
                <a:cs typeface="Calibri"/>
              </a:rPr>
              <a:t>bys </a:t>
            </a:r>
            <a:r>
              <a:rPr sz="2700" i="1" dirty="0">
                <a:latin typeface="Calibri"/>
                <a:cs typeface="Calibri"/>
              </a:rPr>
              <a:t> </a:t>
            </a:r>
            <a:r>
              <a:rPr sz="2700" i="1" spc="-5" dirty="0">
                <a:latin typeface="Calibri"/>
                <a:cs typeface="Calibri"/>
              </a:rPr>
              <a:t>měla dceru </a:t>
            </a:r>
            <a:r>
              <a:rPr sz="2700" i="1" dirty="0">
                <a:latin typeface="Calibri"/>
                <a:cs typeface="Calibri"/>
              </a:rPr>
              <a:t>víc </a:t>
            </a:r>
            <a:r>
              <a:rPr sz="2700" i="1" spc="-5" dirty="0">
                <a:latin typeface="Calibri"/>
                <a:cs typeface="Calibri"/>
              </a:rPr>
              <a:t>ponechávat </a:t>
            </a:r>
            <a:r>
              <a:rPr sz="2700" i="1" spc="-10" dirty="0">
                <a:latin typeface="Calibri"/>
                <a:cs typeface="Calibri"/>
              </a:rPr>
              <a:t>vlastnímu rozhodnutí, aby </a:t>
            </a:r>
            <a:r>
              <a:rPr sz="2700" i="1" spc="5" dirty="0">
                <a:latin typeface="Calibri"/>
                <a:cs typeface="Calibri"/>
              </a:rPr>
              <a:t>si </a:t>
            </a:r>
            <a:r>
              <a:rPr sz="2700" i="1" spc="-600" dirty="0">
                <a:latin typeface="Calibri"/>
                <a:cs typeface="Calibri"/>
              </a:rPr>
              <a:t> </a:t>
            </a:r>
            <a:r>
              <a:rPr sz="2700" i="1" dirty="0">
                <a:latin typeface="Calibri"/>
                <a:cs typeface="Calibri"/>
              </a:rPr>
              <a:t>sama</a:t>
            </a:r>
            <a:r>
              <a:rPr sz="2700" i="1" spc="355" dirty="0">
                <a:latin typeface="Calibri"/>
                <a:cs typeface="Calibri"/>
              </a:rPr>
              <a:t> </a:t>
            </a:r>
            <a:r>
              <a:rPr sz="2700" i="1" spc="-5" dirty="0">
                <a:latin typeface="Calibri"/>
                <a:cs typeface="Calibri"/>
              </a:rPr>
              <a:t>hledala</a:t>
            </a:r>
            <a:r>
              <a:rPr sz="2700" i="1" spc="365" dirty="0">
                <a:latin typeface="Calibri"/>
                <a:cs typeface="Calibri"/>
              </a:rPr>
              <a:t> </a:t>
            </a:r>
            <a:r>
              <a:rPr sz="2700" i="1" spc="-10" dirty="0">
                <a:latin typeface="Calibri"/>
                <a:cs typeface="Calibri"/>
              </a:rPr>
              <a:t>cestu</a:t>
            </a:r>
            <a:r>
              <a:rPr sz="2700" i="1" spc="350" dirty="0">
                <a:latin typeface="Calibri"/>
                <a:cs typeface="Calibri"/>
              </a:rPr>
              <a:t> </a:t>
            </a:r>
            <a:r>
              <a:rPr sz="2700" i="1" dirty="0">
                <a:latin typeface="Calibri"/>
                <a:cs typeface="Calibri"/>
              </a:rPr>
              <a:t>v</a:t>
            </a:r>
            <a:r>
              <a:rPr sz="2700" i="1" spc="350" dirty="0">
                <a:latin typeface="Calibri"/>
                <a:cs typeface="Calibri"/>
              </a:rPr>
              <a:t> </a:t>
            </a:r>
            <a:r>
              <a:rPr sz="2700" i="1" spc="-10" dirty="0">
                <a:latin typeface="Calibri"/>
                <a:cs typeface="Calibri"/>
              </a:rPr>
              <a:t>životě.</a:t>
            </a:r>
            <a:r>
              <a:rPr sz="2700" i="1" spc="355" dirty="0">
                <a:latin typeface="Calibri"/>
                <a:cs typeface="Calibri"/>
              </a:rPr>
              <a:t> </a:t>
            </a:r>
            <a:r>
              <a:rPr sz="2700" spc="-110" dirty="0">
                <a:latin typeface="Calibri"/>
                <a:cs typeface="Calibri"/>
              </a:rPr>
              <a:t>Ta</a:t>
            </a:r>
            <a:r>
              <a:rPr sz="2700" spc="350" dirty="0">
                <a:latin typeface="Calibri"/>
                <a:cs typeface="Calibri"/>
              </a:rPr>
              <a:t> </a:t>
            </a:r>
            <a:r>
              <a:rPr sz="2700" dirty="0">
                <a:latin typeface="Calibri"/>
                <a:cs typeface="Calibri"/>
              </a:rPr>
              <a:t>mu</a:t>
            </a:r>
            <a:r>
              <a:rPr sz="2700" spc="350" dirty="0">
                <a:latin typeface="Calibri"/>
                <a:cs typeface="Calibri"/>
              </a:rPr>
              <a:t> </a:t>
            </a:r>
            <a:r>
              <a:rPr sz="2700" spc="-5" dirty="0">
                <a:latin typeface="Calibri"/>
                <a:cs typeface="Calibri"/>
              </a:rPr>
              <a:t>odpoví:</a:t>
            </a:r>
            <a:r>
              <a:rPr sz="2700" spc="345" dirty="0">
                <a:latin typeface="Calibri"/>
                <a:cs typeface="Calibri"/>
              </a:rPr>
              <a:t> </a:t>
            </a:r>
            <a:r>
              <a:rPr sz="2700" i="1" spc="-5" dirty="0">
                <a:latin typeface="Calibri"/>
                <a:cs typeface="Calibri"/>
              </a:rPr>
              <a:t>„Zajímalo </a:t>
            </a:r>
            <a:r>
              <a:rPr sz="2700" i="1" spc="-595" dirty="0">
                <a:latin typeface="Calibri"/>
                <a:cs typeface="Calibri"/>
              </a:rPr>
              <a:t> </a:t>
            </a:r>
            <a:r>
              <a:rPr sz="2700" i="1" spc="-5" dirty="0">
                <a:latin typeface="Calibri"/>
                <a:cs typeface="Calibri"/>
              </a:rPr>
              <a:t>by </a:t>
            </a:r>
            <a:r>
              <a:rPr sz="2700" i="1" dirty="0">
                <a:latin typeface="Calibri"/>
                <a:cs typeface="Calibri"/>
              </a:rPr>
              <a:t>mě, </a:t>
            </a:r>
            <a:r>
              <a:rPr sz="2700" i="1" spc="-20" dirty="0">
                <a:latin typeface="Calibri"/>
                <a:cs typeface="Calibri"/>
              </a:rPr>
              <a:t>odkud </a:t>
            </a:r>
            <a:r>
              <a:rPr sz="2700" i="1" spc="-10" dirty="0">
                <a:latin typeface="Calibri"/>
                <a:cs typeface="Calibri"/>
              </a:rPr>
              <a:t>bereš </a:t>
            </a:r>
            <a:r>
              <a:rPr sz="2700" i="1" spc="-5" dirty="0">
                <a:latin typeface="Calibri"/>
                <a:cs typeface="Calibri"/>
              </a:rPr>
              <a:t>ty </a:t>
            </a:r>
            <a:r>
              <a:rPr sz="2700" i="1" spc="-10" dirty="0">
                <a:latin typeface="Calibri"/>
                <a:cs typeface="Calibri"/>
              </a:rPr>
              <a:t>svoje </a:t>
            </a:r>
            <a:r>
              <a:rPr sz="2700" i="1" spc="-25" dirty="0">
                <a:latin typeface="Calibri"/>
                <a:cs typeface="Calibri"/>
              </a:rPr>
              <a:t>rady. </a:t>
            </a:r>
            <a:r>
              <a:rPr sz="2700" i="1" spc="-10" dirty="0">
                <a:latin typeface="Calibri"/>
                <a:cs typeface="Calibri"/>
              </a:rPr>
              <a:t>Cožpak tvoje </a:t>
            </a:r>
            <a:r>
              <a:rPr sz="2700" i="1" spc="-5" dirty="0">
                <a:latin typeface="Calibri"/>
                <a:cs typeface="Calibri"/>
              </a:rPr>
              <a:t>dcera </a:t>
            </a:r>
            <a:r>
              <a:rPr sz="2700" i="1" dirty="0">
                <a:latin typeface="Calibri"/>
                <a:cs typeface="Calibri"/>
              </a:rPr>
              <a:t> </a:t>
            </a:r>
            <a:r>
              <a:rPr sz="2700" i="1" spc="-10" dirty="0">
                <a:latin typeface="Calibri"/>
                <a:cs typeface="Calibri"/>
              </a:rPr>
              <a:t>neutekla </a:t>
            </a:r>
            <a:r>
              <a:rPr sz="2700" i="1" dirty="0">
                <a:latin typeface="Calibri"/>
                <a:cs typeface="Calibri"/>
              </a:rPr>
              <a:t>z </a:t>
            </a:r>
            <a:r>
              <a:rPr sz="2700" i="1" spc="-5" dirty="0">
                <a:latin typeface="Calibri"/>
                <a:cs typeface="Calibri"/>
              </a:rPr>
              <a:t>domova?“</a:t>
            </a:r>
            <a:endParaRPr sz="2700">
              <a:latin typeface="Calibri"/>
              <a:cs typeface="Calibri"/>
            </a:endParaRPr>
          </a:p>
          <a:p>
            <a:pPr marL="12700">
              <a:spcBef>
                <a:spcPts val="5"/>
              </a:spcBef>
            </a:pPr>
            <a:r>
              <a:rPr sz="2700" b="1" spc="-10" dirty="0">
                <a:latin typeface="Calibri"/>
                <a:cs typeface="Calibri"/>
              </a:rPr>
              <a:t>Obrana</a:t>
            </a:r>
            <a:r>
              <a:rPr sz="2700" spc="-10" dirty="0">
                <a:latin typeface="Calibri"/>
                <a:cs typeface="Calibri"/>
              </a:rPr>
              <a:t>:</a:t>
            </a:r>
            <a:endParaRPr sz="2700">
              <a:latin typeface="Calibri"/>
              <a:cs typeface="Calibri"/>
            </a:endParaRPr>
          </a:p>
          <a:p>
            <a:pPr marL="355600" marR="5080" indent="-343535" algn="just">
              <a:lnSpc>
                <a:spcPct val="80000"/>
              </a:lnSpc>
              <a:spcBef>
                <a:spcPts val="650"/>
              </a:spcBef>
              <a:buFont typeface="Arial"/>
              <a:buChar char="•"/>
              <a:tabLst>
                <a:tab pos="356235" algn="l"/>
              </a:tabLst>
            </a:pPr>
            <a:r>
              <a:rPr sz="2700" spc="-25" dirty="0">
                <a:latin typeface="Calibri"/>
                <a:cs typeface="Calibri"/>
              </a:rPr>
              <a:t>Poukázat, </a:t>
            </a:r>
            <a:r>
              <a:rPr sz="2700" spc="-30" dirty="0">
                <a:latin typeface="Calibri"/>
                <a:cs typeface="Calibri"/>
              </a:rPr>
              <a:t>že </a:t>
            </a:r>
            <a:r>
              <a:rPr sz="2700" dirty="0">
                <a:latin typeface="Calibri"/>
                <a:cs typeface="Calibri"/>
              </a:rPr>
              <a:t>se </a:t>
            </a:r>
            <a:r>
              <a:rPr sz="2700" spc="-10" dirty="0">
                <a:latin typeface="Calibri"/>
                <a:cs typeface="Calibri"/>
              </a:rPr>
              <a:t>směšují </a:t>
            </a:r>
            <a:r>
              <a:rPr sz="2700" spc="-15" dirty="0">
                <a:latin typeface="Calibri"/>
                <a:cs typeface="Calibri"/>
              </a:rPr>
              <a:t>dvě </a:t>
            </a:r>
            <a:r>
              <a:rPr sz="2700" spc="-10" dirty="0">
                <a:latin typeface="Calibri"/>
                <a:cs typeface="Calibri"/>
              </a:rPr>
              <a:t>věci, jedna </a:t>
            </a:r>
            <a:r>
              <a:rPr sz="2700" spc="-5" dirty="0">
                <a:latin typeface="Calibri"/>
                <a:cs typeface="Calibri"/>
              </a:rPr>
              <a:t>je, </a:t>
            </a:r>
            <a:r>
              <a:rPr sz="2700" spc="-30" dirty="0">
                <a:latin typeface="Calibri"/>
                <a:cs typeface="Calibri"/>
              </a:rPr>
              <a:t>že </a:t>
            </a:r>
            <a:r>
              <a:rPr sz="2700" spc="-10" dirty="0">
                <a:latin typeface="Calibri"/>
                <a:cs typeface="Calibri"/>
              </a:rPr>
              <a:t>vlastní </a:t>
            </a:r>
            <a:r>
              <a:rPr sz="2700" spc="-5" dirty="0">
                <a:latin typeface="Calibri"/>
                <a:cs typeface="Calibri"/>
              </a:rPr>
              <a:t> </a:t>
            </a:r>
            <a:r>
              <a:rPr sz="2700" spc="-20" dirty="0">
                <a:latin typeface="Calibri"/>
                <a:cs typeface="Calibri"/>
              </a:rPr>
              <a:t>dcera</a:t>
            </a:r>
            <a:r>
              <a:rPr sz="2700" spc="-15" dirty="0">
                <a:latin typeface="Calibri"/>
                <a:cs typeface="Calibri"/>
              </a:rPr>
              <a:t> </a:t>
            </a:r>
            <a:r>
              <a:rPr sz="2700" spc="-10" dirty="0">
                <a:latin typeface="Calibri"/>
                <a:cs typeface="Calibri"/>
              </a:rPr>
              <a:t>utekla,</a:t>
            </a:r>
            <a:r>
              <a:rPr sz="2700" spc="-5" dirty="0">
                <a:latin typeface="Calibri"/>
                <a:cs typeface="Calibri"/>
              </a:rPr>
              <a:t> </a:t>
            </a:r>
            <a:r>
              <a:rPr sz="2700" dirty="0">
                <a:latin typeface="Calibri"/>
                <a:cs typeface="Calibri"/>
              </a:rPr>
              <a:t>ale</a:t>
            </a:r>
            <a:r>
              <a:rPr sz="2700" spc="5" dirty="0">
                <a:latin typeface="Calibri"/>
                <a:cs typeface="Calibri"/>
              </a:rPr>
              <a:t> </a:t>
            </a:r>
            <a:r>
              <a:rPr sz="2700" spc="-5" dirty="0">
                <a:latin typeface="Calibri"/>
                <a:cs typeface="Calibri"/>
              </a:rPr>
              <a:t>druhá</a:t>
            </a:r>
            <a:r>
              <a:rPr sz="2700" dirty="0">
                <a:latin typeface="Calibri"/>
                <a:cs typeface="Calibri"/>
              </a:rPr>
              <a:t> je</a:t>
            </a:r>
            <a:r>
              <a:rPr sz="2700" spc="5" dirty="0">
                <a:latin typeface="Calibri"/>
                <a:cs typeface="Calibri"/>
              </a:rPr>
              <a:t> </a:t>
            </a:r>
            <a:r>
              <a:rPr sz="2700" spc="-10" dirty="0">
                <a:latin typeface="Calibri"/>
                <a:cs typeface="Calibri"/>
              </a:rPr>
              <a:t>chování</a:t>
            </a:r>
            <a:r>
              <a:rPr sz="2700" spc="-5" dirty="0">
                <a:latin typeface="Calibri"/>
                <a:cs typeface="Calibri"/>
              </a:rPr>
              <a:t> </a:t>
            </a:r>
            <a:r>
              <a:rPr sz="2700" spc="-15" dirty="0">
                <a:latin typeface="Calibri"/>
                <a:cs typeface="Calibri"/>
              </a:rPr>
              <a:t>kolegyně</a:t>
            </a:r>
            <a:r>
              <a:rPr sz="2700" spc="-10" dirty="0">
                <a:latin typeface="Calibri"/>
                <a:cs typeface="Calibri"/>
              </a:rPr>
              <a:t> </a:t>
            </a:r>
            <a:r>
              <a:rPr sz="2700" spc="-50" dirty="0">
                <a:latin typeface="Calibri"/>
                <a:cs typeface="Calibri"/>
              </a:rPr>
              <a:t>ke</a:t>
            </a:r>
            <a:r>
              <a:rPr sz="2700" spc="509" dirty="0">
                <a:latin typeface="Calibri"/>
                <a:cs typeface="Calibri"/>
              </a:rPr>
              <a:t> </a:t>
            </a:r>
            <a:r>
              <a:rPr sz="2700" spc="-25" dirty="0">
                <a:latin typeface="Calibri"/>
                <a:cs typeface="Calibri"/>
              </a:rPr>
              <a:t>své </a:t>
            </a:r>
            <a:r>
              <a:rPr sz="2700" spc="-20" dirty="0">
                <a:latin typeface="Calibri"/>
                <a:cs typeface="Calibri"/>
              </a:rPr>
              <a:t> </a:t>
            </a:r>
            <a:r>
              <a:rPr sz="2700" spc="-5" dirty="0">
                <a:latin typeface="Calibri"/>
                <a:cs typeface="Calibri"/>
              </a:rPr>
              <a:t>dceři.</a:t>
            </a:r>
            <a:endParaRPr sz="2700">
              <a:latin typeface="Calibri"/>
              <a:cs typeface="Calibri"/>
            </a:endParaRPr>
          </a:p>
        </p:txBody>
      </p:sp>
    </p:spTree>
    <p:extLst>
      <p:ext uri="{BB962C8B-B14F-4D97-AF65-F5344CB8AC3E}">
        <p14:creationId xmlns:p14="http://schemas.microsoft.com/office/powerpoint/2010/main" val="1958470612"/>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38423" y="-206151"/>
            <a:ext cx="3916045" cy="1243289"/>
          </a:xfrm>
          <a:prstGeom prst="rect">
            <a:avLst/>
          </a:prstGeom>
        </p:spPr>
        <p:txBody>
          <a:bodyPr vert="horz" wrap="square" lIns="0" tIns="12065" rIns="0" bIns="0" rtlCol="0" anchor="ctr">
            <a:spAutoFit/>
          </a:bodyPr>
          <a:lstStyle/>
          <a:p>
            <a:pPr marL="12700">
              <a:lnSpc>
                <a:spcPct val="100000"/>
              </a:lnSpc>
              <a:spcBef>
                <a:spcPts val="95"/>
              </a:spcBef>
            </a:pPr>
            <a:r>
              <a:rPr sz="4000" spc="-25" dirty="0"/>
              <a:t>ZPŮSOBY</a:t>
            </a:r>
            <a:r>
              <a:rPr sz="4000" spc="-65" dirty="0"/>
              <a:t> </a:t>
            </a:r>
            <a:r>
              <a:rPr sz="4000" spc="-10" dirty="0"/>
              <a:t>OBRANY</a:t>
            </a:r>
            <a:endParaRPr sz="4000"/>
          </a:p>
        </p:txBody>
      </p:sp>
      <p:sp>
        <p:nvSpPr>
          <p:cNvPr id="3" name="object 3"/>
          <p:cNvSpPr txBox="1"/>
          <p:nvPr/>
        </p:nvSpPr>
        <p:spPr>
          <a:xfrm>
            <a:off x="2059940" y="952652"/>
            <a:ext cx="8072120" cy="5391150"/>
          </a:xfrm>
          <a:prstGeom prst="rect">
            <a:avLst/>
          </a:prstGeom>
        </p:spPr>
        <p:txBody>
          <a:bodyPr vert="horz" wrap="square" lIns="0" tIns="61594" rIns="0" bIns="0" rtlCol="0">
            <a:spAutoFit/>
          </a:bodyPr>
          <a:lstStyle/>
          <a:p>
            <a:pPr marL="355600" indent="-343535">
              <a:spcBef>
                <a:spcPts val="484"/>
              </a:spcBef>
              <a:buFont typeface="Arial"/>
              <a:buChar char="•"/>
              <a:tabLst>
                <a:tab pos="355600" algn="l"/>
                <a:tab pos="356235" algn="l"/>
              </a:tabLst>
            </a:pPr>
            <a:r>
              <a:rPr sz="1600" b="1" spc="-10" dirty="0">
                <a:solidFill>
                  <a:srgbClr val="006FC0"/>
                </a:solidFill>
                <a:latin typeface="Calibri"/>
                <a:cs typeface="Calibri"/>
              </a:rPr>
              <a:t>P</a:t>
            </a:r>
            <a:r>
              <a:rPr sz="1600" b="1" spc="-125" dirty="0">
                <a:solidFill>
                  <a:srgbClr val="006FC0"/>
                </a:solidFill>
                <a:latin typeface="Calibri"/>
                <a:cs typeface="Calibri"/>
              </a:rPr>
              <a:t>T</a:t>
            </a:r>
            <a:r>
              <a:rPr sz="1600" b="1" spc="-120" dirty="0">
                <a:solidFill>
                  <a:srgbClr val="006FC0"/>
                </a:solidFill>
                <a:latin typeface="Calibri"/>
                <a:cs typeface="Calibri"/>
              </a:rPr>
              <a:t>Á</a:t>
            </a:r>
            <a:r>
              <a:rPr sz="1600" b="1" spc="-5" dirty="0">
                <a:solidFill>
                  <a:srgbClr val="006FC0"/>
                </a:solidFill>
                <a:latin typeface="Calibri"/>
                <a:cs typeface="Calibri"/>
              </a:rPr>
              <a:t>T</a:t>
            </a:r>
            <a:r>
              <a:rPr sz="1600" b="1" spc="-25" dirty="0">
                <a:solidFill>
                  <a:srgbClr val="006FC0"/>
                </a:solidFill>
                <a:latin typeface="Calibri"/>
                <a:cs typeface="Calibri"/>
              </a:rPr>
              <a:t> </a:t>
            </a:r>
            <a:r>
              <a:rPr sz="1600" b="1" spc="-5" dirty="0">
                <a:solidFill>
                  <a:srgbClr val="006FC0"/>
                </a:solidFill>
                <a:latin typeface="Calibri"/>
                <a:cs typeface="Calibri"/>
              </a:rPr>
              <a:t>SE</a:t>
            </a:r>
            <a:r>
              <a:rPr sz="1600" b="1" spc="10" dirty="0">
                <a:solidFill>
                  <a:srgbClr val="006FC0"/>
                </a:solidFill>
                <a:latin typeface="Calibri"/>
                <a:cs typeface="Calibri"/>
              </a:rPr>
              <a:t> </a:t>
            </a:r>
            <a:r>
              <a:rPr sz="1600" b="1" spc="-5" dirty="0">
                <a:solidFill>
                  <a:srgbClr val="006FC0"/>
                </a:solidFill>
                <a:latin typeface="Calibri"/>
                <a:cs typeface="Calibri"/>
              </a:rPr>
              <a:t>A</a:t>
            </a:r>
            <a:r>
              <a:rPr sz="1600" b="1" dirty="0">
                <a:solidFill>
                  <a:srgbClr val="006FC0"/>
                </a:solidFill>
                <a:latin typeface="Calibri"/>
                <a:cs typeface="Calibri"/>
              </a:rPr>
              <a:t> </a:t>
            </a:r>
            <a:r>
              <a:rPr sz="1600" b="1" spc="-5" dirty="0">
                <a:solidFill>
                  <a:srgbClr val="006FC0"/>
                </a:solidFill>
                <a:latin typeface="Calibri"/>
                <a:cs typeface="Calibri"/>
              </a:rPr>
              <a:t>N</a:t>
            </a:r>
            <a:r>
              <a:rPr sz="1600" b="1" dirty="0">
                <a:solidFill>
                  <a:srgbClr val="006FC0"/>
                </a:solidFill>
                <a:latin typeface="Calibri"/>
                <a:cs typeface="Calibri"/>
              </a:rPr>
              <a:t>A</a:t>
            </a:r>
            <a:r>
              <a:rPr sz="1600" b="1" spc="-5" dirty="0">
                <a:solidFill>
                  <a:srgbClr val="006FC0"/>
                </a:solidFill>
                <a:latin typeface="Calibri"/>
                <a:cs typeface="Calibri"/>
              </a:rPr>
              <a:t>S</a:t>
            </a:r>
            <a:r>
              <a:rPr sz="1600" b="1" spc="-30" dirty="0">
                <a:solidFill>
                  <a:srgbClr val="006FC0"/>
                </a:solidFill>
                <a:latin typeface="Calibri"/>
                <a:cs typeface="Calibri"/>
              </a:rPr>
              <a:t>L</a:t>
            </a:r>
            <a:r>
              <a:rPr sz="1600" b="1" spc="-10" dirty="0">
                <a:solidFill>
                  <a:srgbClr val="006FC0"/>
                </a:solidFill>
                <a:latin typeface="Calibri"/>
                <a:cs typeface="Calibri"/>
              </a:rPr>
              <a:t>OUCH</a:t>
            </a:r>
            <a:r>
              <a:rPr sz="1600" b="1" spc="-125" dirty="0">
                <a:solidFill>
                  <a:srgbClr val="006FC0"/>
                </a:solidFill>
                <a:latin typeface="Calibri"/>
                <a:cs typeface="Calibri"/>
              </a:rPr>
              <a:t>A</a:t>
            </a:r>
            <a:r>
              <a:rPr sz="1600" b="1" spc="-5" dirty="0">
                <a:solidFill>
                  <a:srgbClr val="006FC0"/>
                </a:solidFill>
                <a:latin typeface="Calibri"/>
                <a:cs typeface="Calibri"/>
              </a:rPr>
              <a:t>T</a:t>
            </a:r>
            <a:endParaRPr sz="1600">
              <a:latin typeface="Calibri"/>
              <a:cs typeface="Calibri"/>
            </a:endParaRPr>
          </a:p>
          <a:p>
            <a:pPr marL="12700">
              <a:spcBef>
                <a:spcPts val="380"/>
              </a:spcBef>
            </a:pPr>
            <a:r>
              <a:rPr sz="1600" spc="-5" dirty="0">
                <a:latin typeface="Calibri"/>
                <a:cs typeface="Calibri"/>
              </a:rPr>
              <a:t>Je</a:t>
            </a:r>
            <a:r>
              <a:rPr sz="1600" spc="25" dirty="0">
                <a:latin typeface="Calibri"/>
                <a:cs typeface="Calibri"/>
              </a:rPr>
              <a:t> </a:t>
            </a:r>
            <a:r>
              <a:rPr sz="1600" spc="-5" dirty="0">
                <a:latin typeface="Calibri"/>
                <a:cs typeface="Calibri"/>
              </a:rPr>
              <a:t>nutná</a:t>
            </a:r>
            <a:r>
              <a:rPr sz="1600" spc="-15" dirty="0">
                <a:latin typeface="Calibri"/>
                <a:cs typeface="Calibri"/>
              </a:rPr>
              <a:t> </a:t>
            </a:r>
            <a:r>
              <a:rPr sz="1600" spc="-10" dirty="0">
                <a:latin typeface="Calibri"/>
                <a:cs typeface="Calibri"/>
              </a:rPr>
              <a:t>znalost</a:t>
            </a:r>
            <a:r>
              <a:rPr sz="1600" spc="10" dirty="0">
                <a:latin typeface="Calibri"/>
                <a:cs typeface="Calibri"/>
              </a:rPr>
              <a:t> </a:t>
            </a:r>
            <a:r>
              <a:rPr sz="1600" spc="-15" dirty="0">
                <a:latin typeface="Calibri"/>
                <a:cs typeface="Calibri"/>
              </a:rPr>
              <a:t>různých</a:t>
            </a:r>
            <a:r>
              <a:rPr sz="1600" spc="15" dirty="0">
                <a:latin typeface="Calibri"/>
                <a:cs typeface="Calibri"/>
              </a:rPr>
              <a:t> </a:t>
            </a:r>
            <a:r>
              <a:rPr sz="1600" spc="-5" dirty="0">
                <a:latin typeface="Calibri"/>
                <a:cs typeface="Calibri"/>
              </a:rPr>
              <a:t>typů</a:t>
            </a:r>
            <a:r>
              <a:rPr sz="1600" spc="5" dirty="0">
                <a:latin typeface="Calibri"/>
                <a:cs typeface="Calibri"/>
              </a:rPr>
              <a:t> </a:t>
            </a:r>
            <a:r>
              <a:rPr sz="1600" spc="-15" dirty="0">
                <a:latin typeface="Calibri"/>
                <a:cs typeface="Calibri"/>
              </a:rPr>
              <a:t>otázek</a:t>
            </a:r>
            <a:r>
              <a:rPr sz="1600" spc="15" dirty="0">
                <a:latin typeface="Calibri"/>
                <a:cs typeface="Calibri"/>
              </a:rPr>
              <a:t> </a:t>
            </a:r>
            <a:r>
              <a:rPr sz="1600" spc="-5" dirty="0">
                <a:latin typeface="Calibri"/>
                <a:cs typeface="Calibri"/>
              </a:rPr>
              <a:t>a</a:t>
            </a:r>
            <a:r>
              <a:rPr sz="1600" spc="-10" dirty="0">
                <a:latin typeface="Calibri"/>
                <a:cs typeface="Calibri"/>
              </a:rPr>
              <a:t> </a:t>
            </a:r>
            <a:r>
              <a:rPr sz="1600" spc="-5" dirty="0">
                <a:latin typeface="Calibri"/>
                <a:cs typeface="Calibri"/>
              </a:rPr>
              <a:t>základních</a:t>
            </a:r>
            <a:r>
              <a:rPr sz="1600" spc="-10" dirty="0">
                <a:latin typeface="Calibri"/>
                <a:cs typeface="Calibri"/>
              </a:rPr>
              <a:t> </a:t>
            </a:r>
            <a:r>
              <a:rPr sz="1600" spc="-15" dirty="0">
                <a:latin typeface="Calibri"/>
                <a:cs typeface="Calibri"/>
              </a:rPr>
              <a:t>požadavků</a:t>
            </a:r>
            <a:r>
              <a:rPr sz="1600" spc="5" dirty="0">
                <a:latin typeface="Calibri"/>
                <a:cs typeface="Calibri"/>
              </a:rPr>
              <a:t> </a:t>
            </a:r>
            <a:r>
              <a:rPr sz="1600" spc="-5" dirty="0">
                <a:latin typeface="Calibri"/>
                <a:cs typeface="Calibri"/>
              </a:rPr>
              <a:t>na</a:t>
            </a:r>
            <a:r>
              <a:rPr sz="1600" spc="5" dirty="0">
                <a:latin typeface="Calibri"/>
                <a:cs typeface="Calibri"/>
              </a:rPr>
              <a:t> </a:t>
            </a:r>
            <a:r>
              <a:rPr sz="1600" spc="-5" dirty="0">
                <a:latin typeface="Calibri"/>
                <a:cs typeface="Calibri"/>
              </a:rPr>
              <a:t>naslouchání.</a:t>
            </a:r>
            <a:r>
              <a:rPr sz="1600" spc="-30" dirty="0">
                <a:latin typeface="Calibri"/>
                <a:cs typeface="Calibri"/>
              </a:rPr>
              <a:t> </a:t>
            </a:r>
            <a:r>
              <a:rPr sz="1600" spc="-5" dirty="0">
                <a:latin typeface="Calibri"/>
                <a:cs typeface="Calibri"/>
              </a:rPr>
              <a:t>Je</a:t>
            </a:r>
            <a:r>
              <a:rPr sz="1600" spc="25" dirty="0">
                <a:latin typeface="Calibri"/>
                <a:cs typeface="Calibri"/>
              </a:rPr>
              <a:t> </a:t>
            </a:r>
            <a:r>
              <a:rPr sz="1600" spc="-5" dirty="0">
                <a:latin typeface="Calibri"/>
                <a:cs typeface="Calibri"/>
              </a:rPr>
              <a:t>nutné</a:t>
            </a:r>
            <a:endParaRPr sz="1600">
              <a:latin typeface="Calibri"/>
              <a:cs typeface="Calibri"/>
            </a:endParaRPr>
          </a:p>
          <a:p>
            <a:pPr marL="12700">
              <a:spcBef>
                <a:spcPts val="385"/>
              </a:spcBef>
            </a:pPr>
            <a:r>
              <a:rPr sz="1600" spc="-15" dirty="0">
                <a:latin typeface="Calibri"/>
                <a:cs typeface="Calibri"/>
              </a:rPr>
              <a:t>vyvarovat</a:t>
            </a:r>
            <a:r>
              <a:rPr sz="1600" spc="25" dirty="0">
                <a:latin typeface="Calibri"/>
                <a:cs typeface="Calibri"/>
              </a:rPr>
              <a:t> </a:t>
            </a:r>
            <a:r>
              <a:rPr sz="1600" spc="-5" dirty="0">
                <a:latin typeface="Calibri"/>
                <a:cs typeface="Calibri"/>
              </a:rPr>
              <a:t>se</a:t>
            </a:r>
            <a:r>
              <a:rPr sz="1600" spc="5" dirty="0">
                <a:latin typeface="Calibri"/>
                <a:cs typeface="Calibri"/>
              </a:rPr>
              <a:t> </a:t>
            </a:r>
            <a:r>
              <a:rPr sz="1600" spc="-10" dirty="0">
                <a:latin typeface="Calibri"/>
                <a:cs typeface="Calibri"/>
              </a:rPr>
              <a:t>všech</a:t>
            </a:r>
            <a:r>
              <a:rPr sz="1600" spc="20" dirty="0">
                <a:latin typeface="Calibri"/>
                <a:cs typeface="Calibri"/>
              </a:rPr>
              <a:t> </a:t>
            </a:r>
            <a:r>
              <a:rPr sz="1600" spc="-10" dirty="0">
                <a:latin typeface="Calibri"/>
                <a:cs typeface="Calibri"/>
              </a:rPr>
              <a:t>nešvarů,</a:t>
            </a:r>
            <a:r>
              <a:rPr sz="1600" spc="25" dirty="0">
                <a:latin typeface="Calibri"/>
                <a:cs typeface="Calibri"/>
              </a:rPr>
              <a:t> </a:t>
            </a:r>
            <a:r>
              <a:rPr sz="1600" spc="-15" dirty="0">
                <a:latin typeface="Calibri"/>
                <a:cs typeface="Calibri"/>
              </a:rPr>
              <a:t>které</a:t>
            </a:r>
            <a:r>
              <a:rPr sz="1600" spc="15" dirty="0">
                <a:latin typeface="Calibri"/>
                <a:cs typeface="Calibri"/>
              </a:rPr>
              <a:t> </a:t>
            </a:r>
            <a:r>
              <a:rPr sz="1600" spc="-5" dirty="0">
                <a:latin typeface="Calibri"/>
                <a:cs typeface="Calibri"/>
              </a:rPr>
              <a:t>se</a:t>
            </a:r>
            <a:r>
              <a:rPr sz="1600" spc="5" dirty="0">
                <a:latin typeface="Calibri"/>
                <a:cs typeface="Calibri"/>
              </a:rPr>
              <a:t> </a:t>
            </a:r>
            <a:r>
              <a:rPr sz="1600" spc="-5" dirty="0">
                <a:latin typeface="Calibri"/>
                <a:cs typeface="Calibri"/>
              </a:rPr>
              <a:t>v</a:t>
            </a:r>
            <a:r>
              <a:rPr sz="1600" spc="5" dirty="0">
                <a:latin typeface="Calibri"/>
                <a:cs typeface="Calibri"/>
              </a:rPr>
              <a:t> </a:t>
            </a:r>
            <a:r>
              <a:rPr sz="1600" spc="-15" dirty="0">
                <a:latin typeface="Calibri"/>
                <a:cs typeface="Calibri"/>
              </a:rPr>
              <a:t>komunikaci</a:t>
            </a:r>
            <a:r>
              <a:rPr sz="1600" spc="-10" dirty="0">
                <a:latin typeface="Calibri"/>
                <a:cs typeface="Calibri"/>
              </a:rPr>
              <a:t> </a:t>
            </a:r>
            <a:r>
              <a:rPr sz="1600" spc="-5" dirty="0">
                <a:latin typeface="Calibri"/>
                <a:cs typeface="Calibri"/>
              </a:rPr>
              <a:t>lidí</a:t>
            </a:r>
            <a:r>
              <a:rPr sz="1600" spc="-15" dirty="0">
                <a:latin typeface="Calibri"/>
                <a:cs typeface="Calibri"/>
              </a:rPr>
              <a:t> </a:t>
            </a:r>
            <a:r>
              <a:rPr sz="1600" spc="-10" dirty="0">
                <a:latin typeface="Calibri"/>
                <a:cs typeface="Calibri"/>
              </a:rPr>
              <a:t>často </a:t>
            </a:r>
            <a:r>
              <a:rPr sz="1600" spc="-5" dirty="0">
                <a:latin typeface="Calibri"/>
                <a:cs typeface="Calibri"/>
              </a:rPr>
              <a:t>objevují.</a:t>
            </a:r>
            <a:endParaRPr sz="1600">
              <a:latin typeface="Calibri"/>
              <a:cs typeface="Calibri"/>
            </a:endParaRPr>
          </a:p>
          <a:p>
            <a:pPr>
              <a:spcBef>
                <a:spcPts val="5"/>
              </a:spcBef>
            </a:pPr>
            <a:endParaRPr sz="2200">
              <a:latin typeface="Calibri"/>
              <a:cs typeface="Calibri"/>
            </a:endParaRPr>
          </a:p>
          <a:p>
            <a:pPr marL="355600" indent="-343535">
              <a:buFont typeface="Arial"/>
              <a:buChar char="•"/>
              <a:tabLst>
                <a:tab pos="355600" algn="l"/>
                <a:tab pos="356235" algn="l"/>
              </a:tabLst>
            </a:pPr>
            <a:r>
              <a:rPr sz="1600" b="1" spc="-35" dirty="0">
                <a:latin typeface="Calibri"/>
                <a:cs typeface="Calibri"/>
              </a:rPr>
              <a:t>IGNOROVAT</a:t>
            </a:r>
            <a:r>
              <a:rPr sz="1600" b="1" spc="-10" dirty="0">
                <a:latin typeface="Calibri"/>
                <a:cs typeface="Calibri"/>
              </a:rPr>
              <a:t> </a:t>
            </a:r>
            <a:r>
              <a:rPr sz="1600" b="1" spc="-5" dirty="0">
                <a:latin typeface="Calibri"/>
                <a:cs typeface="Calibri"/>
              </a:rPr>
              <a:t>A</a:t>
            </a:r>
            <a:r>
              <a:rPr sz="1600" b="1" spc="-15" dirty="0">
                <a:latin typeface="Calibri"/>
                <a:cs typeface="Calibri"/>
              </a:rPr>
              <a:t> </a:t>
            </a:r>
            <a:r>
              <a:rPr sz="1600" b="1" spc="-30" dirty="0">
                <a:latin typeface="Calibri"/>
                <a:cs typeface="Calibri"/>
              </a:rPr>
              <a:t>POKRAČOVAT</a:t>
            </a:r>
            <a:endParaRPr sz="1600">
              <a:latin typeface="Calibri"/>
              <a:cs typeface="Calibri"/>
            </a:endParaRPr>
          </a:p>
          <a:p>
            <a:pPr marL="12700">
              <a:spcBef>
                <a:spcPts val="385"/>
              </a:spcBef>
            </a:pPr>
            <a:r>
              <a:rPr sz="1600" spc="-15" dirty="0">
                <a:latin typeface="Calibri"/>
                <a:cs typeface="Calibri"/>
              </a:rPr>
              <a:t>Ignorovat</a:t>
            </a:r>
            <a:r>
              <a:rPr sz="1600" spc="20" dirty="0">
                <a:latin typeface="Calibri"/>
                <a:cs typeface="Calibri"/>
              </a:rPr>
              <a:t> </a:t>
            </a:r>
            <a:r>
              <a:rPr sz="1600" spc="-5" dirty="0">
                <a:latin typeface="Calibri"/>
                <a:cs typeface="Calibri"/>
              </a:rPr>
              <a:t>a</a:t>
            </a:r>
            <a:r>
              <a:rPr sz="1600" spc="5" dirty="0">
                <a:latin typeface="Calibri"/>
                <a:cs typeface="Calibri"/>
              </a:rPr>
              <a:t> </a:t>
            </a:r>
            <a:r>
              <a:rPr sz="1600" spc="-15" dirty="0">
                <a:latin typeface="Calibri"/>
                <a:cs typeface="Calibri"/>
              </a:rPr>
              <a:t>pokračovat</a:t>
            </a:r>
            <a:r>
              <a:rPr sz="1600" spc="45" dirty="0">
                <a:latin typeface="Calibri"/>
                <a:cs typeface="Calibri"/>
              </a:rPr>
              <a:t> </a:t>
            </a:r>
            <a:r>
              <a:rPr sz="1600" spc="-5" dirty="0">
                <a:latin typeface="Calibri"/>
                <a:cs typeface="Calibri"/>
              </a:rPr>
              <a:t>je</a:t>
            </a:r>
            <a:r>
              <a:rPr sz="1600" spc="10" dirty="0">
                <a:latin typeface="Calibri"/>
                <a:cs typeface="Calibri"/>
              </a:rPr>
              <a:t> </a:t>
            </a:r>
            <a:r>
              <a:rPr sz="1600" spc="-5" dirty="0">
                <a:latin typeface="Calibri"/>
                <a:cs typeface="Calibri"/>
              </a:rPr>
              <a:t>jednou</a:t>
            </a:r>
            <a:r>
              <a:rPr sz="1600" spc="15" dirty="0">
                <a:latin typeface="Calibri"/>
                <a:cs typeface="Calibri"/>
              </a:rPr>
              <a:t> </a:t>
            </a:r>
            <a:r>
              <a:rPr sz="1600" u="sng" spc="-5" dirty="0">
                <a:uFill>
                  <a:solidFill>
                    <a:srgbClr val="000000"/>
                  </a:solidFill>
                </a:uFill>
                <a:latin typeface="Calibri"/>
                <a:cs typeface="Calibri"/>
              </a:rPr>
              <a:t>z</a:t>
            </a:r>
            <a:r>
              <a:rPr sz="1600" u="sng" spc="20" dirty="0">
                <a:uFill>
                  <a:solidFill>
                    <a:srgbClr val="000000"/>
                  </a:solidFill>
                </a:uFill>
                <a:latin typeface="Calibri"/>
                <a:cs typeface="Calibri"/>
              </a:rPr>
              <a:t> </a:t>
            </a:r>
            <a:r>
              <a:rPr sz="1600" u="sng" spc="-10" dirty="0">
                <a:uFill>
                  <a:solidFill>
                    <a:srgbClr val="000000"/>
                  </a:solidFill>
                </a:uFill>
                <a:latin typeface="Calibri"/>
                <a:cs typeface="Calibri"/>
              </a:rPr>
              <a:t>nejzdrženlivějších</a:t>
            </a:r>
            <a:r>
              <a:rPr sz="1600" spc="20" dirty="0">
                <a:latin typeface="Calibri"/>
                <a:cs typeface="Calibri"/>
              </a:rPr>
              <a:t> </a:t>
            </a:r>
            <a:r>
              <a:rPr sz="1600" spc="-15" dirty="0">
                <a:latin typeface="Calibri"/>
                <a:cs typeface="Calibri"/>
              </a:rPr>
              <a:t>reakcí</a:t>
            </a:r>
            <a:r>
              <a:rPr sz="1600" spc="15" dirty="0">
                <a:latin typeface="Calibri"/>
                <a:cs typeface="Calibri"/>
              </a:rPr>
              <a:t> </a:t>
            </a:r>
            <a:r>
              <a:rPr sz="1600" spc="-5" dirty="0">
                <a:latin typeface="Calibri"/>
                <a:cs typeface="Calibri"/>
              </a:rPr>
              <a:t>na</a:t>
            </a:r>
            <a:r>
              <a:rPr sz="1600" spc="10" dirty="0">
                <a:latin typeface="Calibri"/>
                <a:cs typeface="Calibri"/>
              </a:rPr>
              <a:t> </a:t>
            </a:r>
            <a:r>
              <a:rPr sz="1600" u="sng" spc="-5" dirty="0">
                <a:uFill>
                  <a:solidFill>
                    <a:srgbClr val="000000"/>
                  </a:solidFill>
                </a:uFill>
                <a:latin typeface="Calibri"/>
                <a:cs typeface="Calibri"/>
              </a:rPr>
              <a:t>odhalenou</a:t>
            </a:r>
            <a:r>
              <a:rPr sz="1600" u="sng" spc="5" dirty="0">
                <a:uFill>
                  <a:solidFill>
                    <a:srgbClr val="000000"/>
                  </a:solidFill>
                </a:uFill>
                <a:latin typeface="Calibri"/>
                <a:cs typeface="Calibri"/>
              </a:rPr>
              <a:t> </a:t>
            </a:r>
            <a:r>
              <a:rPr sz="1600" u="sng" spc="-5" dirty="0">
                <a:uFill>
                  <a:solidFill>
                    <a:srgbClr val="000000"/>
                  </a:solidFill>
                </a:uFill>
                <a:latin typeface="Calibri"/>
                <a:cs typeface="Calibri"/>
              </a:rPr>
              <a:t>manipulaci</a:t>
            </a:r>
            <a:r>
              <a:rPr sz="1600" spc="-5" dirty="0">
                <a:latin typeface="Calibri"/>
                <a:cs typeface="Calibri"/>
              </a:rPr>
              <a:t>.</a:t>
            </a:r>
            <a:endParaRPr sz="1600">
              <a:latin typeface="Calibri"/>
              <a:cs typeface="Calibri"/>
            </a:endParaRPr>
          </a:p>
          <a:p>
            <a:pPr marL="12700">
              <a:spcBef>
                <a:spcPts val="385"/>
              </a:spcBef>
            </a:pPr>
            <a:r>
              <a:rPr sz="1600" spc="-5" dirty="0">
                <a:solidFill>
                  <a:srgbClr val="006FC0"/>
                </a:solidFill>
                <a:latin typeface="Calibri"/>
                <a:cs typeface="Calibri"/>
              </a:rPr>
              <a:t>Jednoduše</a:t>
            </a:r>
            <a:r>
              <a:rPr sz="1600" spc="15" dirty="0">
                <a:solidFill>
                  <a:srgbClr val="006FC0"/>
                </a:solidFill>
                <a:latin typeface="Calibri"/>
                <a:cs typeface="Calibri"/>
              </a:rPr>
              <a:t> </a:t>
            </a:r>
            <a:r>
              <a:rPr sz="1600" spc="-10" dirty="0">
                <a:solidFill>
                  <a:srgbClr val="006FC0"/>
                </a:solidFill>
                <a:latin typeface="Calibri"/>
                <a:cs typeface="Calibri"/>
              </a:rPr>
              <a:t>nereagujete</a:t>
            </a:r>
            <a:r>
              <a:rPr sz="1600" spc="35" dirty="0">
                <a:solidFill>
                  <a:srgbClr val="006FC0"/>
                </a:solidFill>
                <a:latin typeface="Calibri"/>
                <a:cs typeface="Calibri"/>
              </a:rPr>
              <a:t> </a:t>
            </a:r>
            <a:r>
              <a:rPr sz="1600" spc="-5" dirty="0">
                <a:solidFill>
                  <a:srgbClr val="006FC0"/>
                </a:solidFill>
                <a:latin typeface="Calibri"/>
                <a:cs typeface="Calibri"/>
              </a:rPr>
              <a:t>na</a:t>
            </a:r>
            <a:r>
              <a:rPr sz="1600" spc="-15" dirty="0">
                <a:solidFill>
                  <a:srgbClr val="006FC0"/>
                </a:solidFill>
                <a:latin typeface="Calibri"/>
                <a:cs typeface="Calibri"/>
              </a:rPr>
              <a:t> </a:t>
            </a:r>
            <a:r>
              <a:rPr sz="1600" spc="-5" dirty="0">
                <a:solidFill>
                  <a:srgbClr val="006FC0"/>
                </a:solidFill>
                <a:latin typeface="Calibri"/>
                <a:cs typeface="Calibri"/>
              </a:rPr>
              <a:t>manipulaci</a:t>
            </a:r>
            <a:r>
              <a:rPr sz="1600" spc="-40" dirty="0">
                <a:solidFill>
                  <a:srgbClr val="006FC0"/>
                </a:solidFill>
                <a:latin typeface="Calibri"/>
                <a:cs typeface="Calibri"/>
              </a:rPr>
              <a:t> </a:t>
            </a:r>
            <a:r>
              <a:rPr sz="1600" spc="-5" dirty="0">
                <a:solidFill>
                  <a:srgbClr val="006FC0"/>
                </a:solidFill>
                <a:latin typeface="Calibri"/>
                <a:cs typeface="Calibri"/>
              </a:rPr>
              <a:t>a</a:t>
            </a:r>
            <a:r>
              <a:rPr sz="1600" dirty="0">
                <a:solidFill>
                  <a:srgbClr val="006FC0"/>
                </a:solidFill>
                <a:latin typeface="Calibri"/>
                <a:cs typeface="Calibri"/>
              </a:rPr>
              <a:t> </a:t>
            </a:r>
            <a:r>
              <a:rPr sz="1600" spc="-10" dirty="0">
                <a:solidFill>
                  <a:srgbClr val="006FC0"/>
                </a:solidFill>
                <a:latin typeface="Calibri"/>
                <a:cs typeface="Calibri"/>
              </a:rPr>
              <a:t>pokračujete</a:t>
            </a:r>
            <a:r>
              <a:rPr sz="1600" spc="35" dirty="0">
                <a:solidFill>
                  <a:srgbClr val="006FC0"/>
                </a:solidFill>
                <a:latin typeface="Calibri"/>
                <a:cs typeface="Calibri"/>
              </a:rPr>
              <a:t> </a:t>
            </a:r>
            <a:r>
              <a:rPr sz="1600" spc="-5" dirty="0">
                <a:solidFill>
                  <a:srgbClr val="006FC0"/>
                </a:solidFill>
                <a:latin typeface="Calibri"/>
                <a:cs typeface="Calibri"/>
              </a:rPr>
              <a:t>v</a:t>
            </a:r>
            <a:r>
              <a:rPr sz="1600" spc="5" dirty="0">
                <a:solidFill>
                  <a:srgbClr val="006FC0"/>
                </a:solidFill>
                <a:latin typeface="Calibri"/>
                <a:cs typeface="Calibri"/>
              </a:rPr>
              <a:t> </a:t>
            </a:r>
            <a:r>
              <a:rPr sz="1600" spc="-15" dirty="0">
                <a:solidFill>
                  <a:srgbClr val="006FC0"/>
                </a:solidFill>
                <a:latin typeface="Calibri"/>
                <a:cs typeface="Calibri"/>
              </a:rPr>
              <a:t>rozhovoru.</a:t>
            </a:r>
            <a:endParaRPr sz="1600">
              <a:latin typeface="Calibri"/>
              <a:cs typeface="Calibri"/>
            </a:endParaRPr>
          </a:p>
          <a:p>
            <a:pPr marL="12700">
              <a:spcBef>
                <a:spcPts val="384"/>
              </a:spcBef>
            </a:pPr>
            <a:r>
              <a:rPr sz="1600" spc="-10" dirty="0">
                <a:latin typeface="Calibri"/>
                <a:cs typeface="Calibri"/>
              </a:rPr>
              <a:t>Ovšem</a:t>
            </a:r>
            <a:r>
              <a:rPr sz="1600" spc="35" dirty="0">
                <a:latin typeface="Calibri"/>
                <a:cs typeface="Calibri"/>
              </a:rPr>
              <a:t> </a:t>
            </a:r>
            <a:r>
              <a:rPr sz="1600" spc="-10" dirty="0">
                <a:latin typeface="Calibri"/>
                <a:cs typeface="Calibri"/>
              </a:rPr>
              <a:t>partnerovi</a:t>
            </a:r>
            <a:r>
              <a:rPr sz="1600" spc="40" dirty="0">
                <a:latin typeface="Calibri"/>
                <a:cs typeface="Calibri"/>
              </a:rPr>
              <a:t> </a:t>
            </a:r>
            <a:r>
              <a:rPr sz="1600" spc="-15" dirty="0">
                <a:latin typeface="Calibri"/>
                <a:cs typeface="Calibri"/>
              </a:rPr>
              <a:t>dáváme</a:t>
            </a:r>
            <a:r>
              <a:rPr sz="1600" spc="5" dirty="0">
                <a:latin typeface="Calibri"/>
                <a:cs typeface="Calibri"/>
              </a:rPr>
              <a:t> </a:t>
            </a:r>
            <a:r>
              <a:rPr sz="1600" spc="-10" dirty="0">
                <a:latin typeface="Calibri"/>
                <a:cs typeface="Calibri"/>
              </a:rPr>
              <a:t>slušnou</a:t>
            </a:r>
            <a:r>
              <a:rPr sz="1600" spc="15" dirty="0">
                <a:latin typeface="Calibri"/>
                <a:cs typeface="Calibri"/>
              </a:rPr>
              <a:t> </a:t>
            </a:r>
            <a:r>
              <a:rPr sz="1600" spc="-15" dirty="0">
                <a:latin typeface="Calibri"/>
                <a:cs typeface="Calibri"/>
              </a:rPr>
              <a:t>formou</a:t>
            </a:r>
            <a:r>
              <a:rPr sz="1600" spc="35" dirty="0">
                <a:latin typeface="Calibri"/>
                <a:cs typeface="Calibri"/>
              </a:rPr>
              <a:t> </a:t>
            </a:r>
            <a:r>
              <a:rPr sz="1600" spc="-15" dirty="0">
                <a:latin typeface="Calibri"/>
                <a:cs typeface="Calibri"/>
              </a:rPr>
              <a:t>najevo,</a:t>
            </a:r>
            <a:r>
              <a:rPr sz="1600" spc="20" dirty="0">
                <a:latin typeface="Calibri"/>
                <a:cs typeface="Calibri"/>
              </a:rPr>
              <a:t> </a:t>
            </a:r>
            <a:r>
              <a:rPr sz="1600" spc="-20" dirty="0">
                <a:latin typeface="Calibri"/>
                <a:cs typeface="Calibri"/>
              </a:rPr>
              <a:t>že</a:t>
            </a:r>
            <a:r>
              <a:rPr sz="1600" spc="10" dirty="0">
                <a:latin typeface="Calibri"/>
                <a:cs typeface="Calibri"/>
              </a:rPr>
              <a:t> </a:t>
            </a:r>
            <a:r>
              <a:rPr sz="1600" spc="-10" dirty="0">
                <a:latin typeface="Calibri"/>
                <a:cs typeface="Calibri"/>
              </a:rPr>
              <a:t>jsme</a:t>
            </a:r>
            <a:r>
              <a:rPr sz="1600" spc="30" dirty="0">
                <a:latin typeface="Calibri"/>
                <a:cs typeface="Calibri"/>
              </a:rPr>
              <a:t> </a:t>
            </a:r>
            <a:r>
              <a:rPr sz="1600" spc="-5" dirty="0">
                <a:latin typeface="Calibri"/>
                <a:cs typeface="Calibri"/>
              </a:rPr>
              <a:t>si</a:t>
            </a:r>
            <a:r>
              <a:rPr sz="1600" dirty="0">
                <a:latin typeface="Calibri"/>
                <a:cs typeface="Calibri"/>
              </a:rPr>
              <a:t> </a:t>
            </a:r>
            <a:r>
              <a:rPr sz="1600" spc="-5" dirty="0">
                <a:latin typeface="Calibri"/>
                <a:cs typeface="Calibri"/>
              </a:rPr>
              <a:t>manipulace všimli,</a:t>
            </a:r>
            <a:r>
              <a:rPr sz="1600" spc="-10" dirty="0">
                <a:latin typeface="Calibri"/>
                <a:cs typeface="Calibri"/>
              </a:rPr>
              <a:t> </a:t>
            </a:r>
            <a:r>
              <a:rPr sz="1600" spc="-5" dirty="0">
                <a:latin typeface="Calibri"/>
                <a:cs typeface="Calibri"/>
              </a:rPr>
              <a:t>např:</a:t>
            </a:r>
            <a:endParaRPr sz="1600">
              <a:latin typeface="Calibri"/>
              <a:cs typeface="Calibri"/>
            </a:endParaRPr>
          </a:p>
          <a:p>
            <a:pPr>
              <a:lnSpc>
                <a:spcPct val="100000"/>
              </a:lnSpc>
            </a:pPr>
            <a:endParaRPr sz="2200">
              <a:latin typeface="Calibri"/>
              <a:cs typeface="Calibri"/>
            </a:endParaRPr>
          </a:p>
          <a:p>
            <a:pPr marL="355600" indent="-343535">
              <a:buFont typeface="Arial"/>
              <a:buChar char="•"/>
              <a:tabLst>
                <a:tab pos="355600" algn="l"/>
                <a:tab pos="356235" algn="l"/>
              </a:tabLst>
            </a:pPr>
            <a:r>
              <a:rPr sz="1600" spc="-10" dirty="0">
                <a:latin typeface="Calibri"/>
                <a:cs typeface="Calibri"/>
              </a:rPr>
              <a:t>pauzou</a:t>
            </a:r>
            <a:r>
              <a:rPr sz="1600" spc="-20" dirty="0">
                <a:latin typeface="Calibri"/>
                <a:cs typeface="Calibri"/>
              </a:rPr>
              <a:t> </a:t>
            </a:r>
            <a:r>
              <a:rPr sz="1600" spc="-5" dirty="0">
                <a:latin typeface="Calibri"/>
                <a:cs typeface="Calibri"/>
              </a:rPr>
              <a:t>v</a:t>
            </a:r>
            <a:r>
              <a:rPr sz="1600" spc="-10" dirty="0">
                <a:latin typeface="Calibri"/>
                <a:cs typeface="Calibri"/>
              </a:rPr>
              <a:t> </a:t>
            </a:r>
            <a:r>
              <a:rPr sz="1600" spc="-15" dirty="0">
                <a:latin typeface="Calibri"/>
                <a:cs typeface="Calibri"/>
              </a:rPr>
              <a:t>řeči</a:t>
            </a:r>
            <a:r>
              <a:rPr sz="1600" spc="-5" dirty="0">
                <a:latin typeface="Calibri"/>
                <a:cs typeface="Calibri"/>
              </a:rPr>
              <a:t> </a:t>
            </a:r>
            <a:r>
              <a:rPr sz="1600" spc="-10" dirty="0">
                <a:latin typeface="Calibri"/>
                <a:cs typeface="Calibri"/>
              </a:rPr>
              <a:t>(přemýšlení)</a:t>
            </a:r>
            <a:endParaRPr sz="1600">
              <a:latin typeface="Calibri"/>
              <a:cs typeface="Calibri"/>
            </a:endParaRPr>
          </a:p>
          <a:p>
            <a:pPr marL="355600" indent="-343535">
              <a:spcBef>
                <a:spcPts val="385"/>
              </a:spcBef>
              <a:buFont typeface="Arial"/>
              <a:buChar char="•"/>
              <a:tabLst>
                <a:tab pos="355600" algn="l"/>
                <a:tab pos="356235" algn="l"/>
              </a:tabLst>
            </a:pPr>
            <a:r>
              <a:rPr sz="1600" spc="-15" dirty="0">
                <a:solidFill>
                  <a:srgbClr val="006FC0"/>
                </a:solidFill>
                <a:latin typeface="Calibri"/>
                <a:cs typeface="Calibri"/>
              </a:rPr>
              <a:t>otázkou:</a:t>
            </a:r>
            <a:r>
              <a:rPr sz="1600" spc="20" dirty="0">
                <a:solidFill>
                  <a:srgbClr val="006FC0"/>
                </a:solidFill>
                <a:latin typeface="Calibri"/>
                <a:cs typeface="Calibri"/>
              </a:rPr>
              <a:t> </a:t>
            </a:r>
            <a:r>
              <a:rPr sz="1600" i="1" spc="-10" dirty="0">
                <a:solidFill>
                  <a:srgbClr val="006FC0"/>
                </a:solidFill>
                <a:latin typeface="Calibri"/>
                <a:cs typeface="Calibri"/>
              </a:rPr>
              <a:t>„Souhlasíte,</a:t>
            </a:r>
            <a:r>
              <a:rPr sz="1600" i="1" spc="20" dirty="0">
                <a:solidFill>
                  <a:srgbClr val="006FC0"/>
                </a:solidFill>
                <a:latin typeface="Calibri"/>
                <a:cs typeface="Calibri"/>
              </a:rPr>
              <a:t> </a:t>
            </a:r>
            <a:r>
              <a:rPr sz="1600" i="1" spc="-15" dirty="0">
                <a:solidFill>
                  <a:srgbClr val="006FC0"/>
                </a:solidFill>
                <a:latin typeface="Calibri"/>
                <a:cs typeface="Calibri"/>
              </a:rPr>
              <a:t>že</a:t>
            </a:r>
            <a:r>
              <a:rPr sz="1600" i="1" spc="5" dirty="0">
                <a:solidFill>
                  <a:srgbClr val="006FC0"/>
                </a:solidFill>
                <a:latin typeface="Calibri"/>
                <a:cs typeface="Calibri"/>
              </a:rPr>
              <a:t> </a:t>
            </a:r>
            <a:r>
              <a:rPr sz="1600" i="1" spc="-10" dirty="0">
                <a:solidFill>
                  <a:srgbClr val="006FC0"/>
                </a:solidFill>
                <a:latin typeface="Calibri"/>
                <a:cs typeface="Calibri"/>
              </a:rPr>
              <a:t>teď</a:t>
            </a:r>
            <a:r>
              <a:rPr sz="1600" i="1" spc="5" dirty="0">
                <a:solidFill>
                  <a:srgbClr val="006FC0"/>
                </a:solidFill>
                <a:latin typeface="Calibri"/>
                <a:cs typeface="Calibri"/>
              </a:rPr>
              <a:t> </a:t>
            </a:r>
            <a:r>
              <a:rPr sz="1600" i="1" spc="-10" dirty="0">
                <a:solidFill>
                  <a:srgbClr val="006FC0"/>
                </a:solidFill>
                <a:latin typeface="Calibri"/>
                <a:cs typeface="Calibri"/>
              </a:rPr>
              <a:t>budeme</a:t>
            </a:r>
            <a:r>
              <a:rPr sz="1600" i="1" spc="20" dirty="0">
                <a:solidFill>
                  <a:srgbClr val="006FC0"/>
                </a:solidFill>
                <a:latin typeface="Calibri"/>
                <a:cs typeface="Calibri"/>
              </a:rPr>
              <a:t> </a:t>
            </a:r>
            <a:r>
              <a:rPr sz="1600" i="1" spc="-10" dirty="0">
                <a:solidFill>
                  <a:srgbClr val="006FC0"/>
                </a:solidFill>
                <a:latin typeface="Calibri"/>
                <a:cs typeface="Calibri"/>
              </a:rPr>
              <a:t>pokračovat?“</a:t>
            </a:r>
            <a:endParaRPr sz="1600">
              <a:latin typeface="Calibri"/>
              <a:cs typeface="Calibri"/>
            </a:endParaRPr>
          </a:p>
          <a:p>
            <a:pPr marL="355600" marR="6350" indent="-343535">
              <a:spcBef>
                <a:spcPts val="385"/>
              </a:spcBef>
              <a:buFont typeface="Arial"/>
              <a:buChar char="•"/>
              <a:tabLst>
                <a:tab pos="355600" algn="l"/>
                <a:tab pos="356235" algn="l"/>
              </a:tabLst>
            </a:pPr>
            <a:r>
              <a:rPr sz="1600" spc="-10" dirty="0">
                <a:latin typeface="Calibri"/>
                <a:cs typeface="Calibri"/>
              </a:rPr>
              <a:t>výrazně</a:t>
            </a:r>
            <a:r>
              <a:rPr sz="1600" spc="-5" dirty="0">
                <a:latin typeface="Calibri"/>
                <a:cs typeface="Calibri"/>
              </a:rPr>
              <a:t> </a:t>
            </a:r>
            <a:r>
              <a:rPr sz="1600" spc="-10" dirty="0">
                <a:latin typeface="Calibri"/>
                <a:cs typeface="Calibri"/>
              </a:rPr>
              <a:t>konstruktivním</a:t>
            </a:r>
            <a:r>
              <a:rPr sz="1600" spc="-5" dirty="0">
                <a:latin typeface="Calibri"/>
                <a:cs typeface="Calibri"/>
              </a:rPr>
              <a:t> </a:t>
            </a:r>
            <a:r>
              <a:rPr sz="1600" spc="-10" dirty="0">
                <a:latin typeface="Calibri"/>
                <a:cs typeface="Calibri"/>
              </a:rPr>
              <a:t>přístupem</a:t>
            </a:r>
            <a:r>
              <a:rPr sz="1600" spc="-5" dirty="0">
                <a:latin typeface="Calibri"/>
                <a:cs typeface="Calibri"/>
              </a:rPr>
              <a:t> z</a:t>
            </a:r>
            <a:r>
              <a:rPr sz="1600" dirty="0">
                <a:latin typeface="Calibri"/>
                <a:cs typeface="Calibri"/>
              </a:rPr>
              <a:t> </a:t>
            </a:r>
            <a:r>
              <a:rPr sz="1600" spc="-10" dirty="0">
                <a:latin typeface="Calibri"/>
                <a:cs typeface="Calibri"/>
              </a:rPr>
              <a:t>vaší</a:t>
            </a:r>
            <a:r>
              <a:rPr sz="1600" spc="-5" dirty="0">
                <a:latin typeface="Calibri"/>
                <a:cs typeface="Calibri"/>
              </a:rPr>
              <a:t> </a:t>
            </a:r>
            <a:r>
              <a:rPr sz="1600" spc="-30" dirty="0">
                <a:latin typeface="Calibri"/>
                <a:cs typeface="Calibri"/>
              </a:rPr>
              <a:t>strany,</a:t>
            </a:r>
            <a:r>
              <a:rPr sz="1600" spc="-25" dirty="0">
                <a:latin typeface="Calibri"/>
                <a:cs typeface="Calibri"/>
              </a:rPr>
              <a:t> </a:t>
            </a:r>
            <a:r>
              <a:rPr sz="1600" spc="-35" dirty="0">
                <a:latin typeface="Calibri"/>
                <a:cs typeface="Calibri"/>
              </a:rPr>
              <a:t>např.:</a:t>
            </a:r>
            <a:r>
              <a:rPr sz="1600" spc="-30" dirty="0">
                <a:latin typeface="Calibri"/>
                <a:cs typeface="Calibri"/>
              </a:rPr>
              <a:t> </a:t>
            </a:r>
            <a:r>
              <a:rPr sz="1600" i="1" spc="-5" dirty="0">
                <a:latin typeface="Calibri"/>
                <a:cs typeface="Calibri"/>
              </a:rPr>
              <a:t>Pro mě</a:t>
            </a:r>
            <a:r>
              <a:rPr sz="1600" i="1" dirty="0">
                <a:latin typeface="Calibri"/>
                <a:cs typeface="Calibri"/>
              </a:rPr>
              <a:t> </a:t>
            </a:r>
            <a:r>
              <a:rPr sz="1600" i="1" spc="-5" dirty="0">
                <a:latin typeface="Calibri"/>
                <a:cs typeface="Calibri"/>
              </a:rPr>
              <a:t>je</a:t>
            </a:r>
            <a:r>
              <a:rPr sz="1600" i="1" dirty="0">
                <a:latin typeface="Calibri"/>
                <a:cs typeface="Calibri"/>
              </a:rPr>
              <a:t> </a:t>
            </a:r>
            <a:r>
              <a:rPr sz="1600" i="1" spc="-5" dirty="0">
                <a:latin typeface="Calibri"/>
                <a:cs typeface="Calibri"/>
              </a:rPr>
              <a:t>teď</a:t>
            </a:r>
            <a:r>
              <a:rPr sz="1600" i="1" dirty="0">
                <a:latin typeface="Calibri"/>
                <a:cs typeface="Calibri"/>
              </a:rPr>
              <a:t> </a:t>
            </a:r>
            <a:r>
              <a:rPr sz="1600" i="1" spc="-10" dirty="0">
                <a:latin typeface="Calibri"/>
                <a:cs typeface="Calibri"/>
              </a:rPr>
              <a:t>důležité,</a:t>
            </a:r>
            <a:r>
              <a:rPr sz="1600" i="1" spc="-5" dirty="0">
                <a:latin typeface="Calibri"/>
                <a:cs typeface="Calibri"/>
              </a:rPr>
              <a:t> </a:t>
            </a:r>
            <a:r>
              <a:rPr sz="1600" i="1" spc="-10" dirty="0">
                <a:latin typeface="Calibri"/>
                <a:cs typeface="Calibri"/>
              </a:rPr>
              <a:t>abych</a:t>
            </a:r>
            <a:r>
              <a:rPr sz="1600" i="1" spc="-5" dirty="0">
                <a:latin typeface="Calibri"/>
                <a:cs typeface="Calibri"/>
              </a:rPr>
              <a:t> vám </a:t>
            </a:r>
            <a:r>
              <a:rPr sz="1600" i="1" spc="-350" dirty="0">
                <a:latin typeface="Calibri"/>
                <a:cs typeface="Calibri"/>
              </a:rPr>
              <a:t> </a:t>
            </a:r>
            <a:r>
              <a:rPr sz="1600" i="1" spc="-5" dirty="0">
                <a:latin typeface="Calibri"/>
                <a:cs typeface="Calibri"/>
              </a:rPr>
              <a:t>vysvětlil</a:t>
            </a:r>
            <a:r>
              <a:rPr sz="1600" i="1" spc="-15" dirty="0">
                <a:latin typeface="Calibri"/>
                <a:cs typeface="Calibri"/>
              </a:rPr>
              <a:t> </a:t>
            </a:r>
            <a:r>
              <a:rPr sz="1600" i="1" spc="-10" dirty="0">
                <a:latin typeface="Calibri"/>
                <a:cs typeface="Calibri"/>
              </a:rPr>
              <a:t>své</a:t>
            </a:r>
            <a:r>
              <a:rPr sz="1600" i="1" dirty="0">
                <a:latin typeface="Calibri"/>
                <a:cs typeface="Calibri"/>
              </a:rPr>
              <a:t> </a:t>
            </a:r>
            <a:r>
              <a:rPr sz="1600" i="1" spc="-30" dirty="0">
                <a:latin typeface="Calibri"/>
                <a:cs typeface="Calibri"/>
              </a:rPr>
              <a:t>zájmy,</a:t>
            </a:r>
            <a:r>
              <a:rPr sz="1600" i="1" spc="20" dirty="0">
                <a:latin typeface="Calibri"/>
                <a:cs typeface="Calibri"/>
              </a:rPr>
              <a:t> </a:t>
            </a:r>
            <a:r>
              <a:rPr sz="1600" i="1" spc="-10" dirty="0">
                <a:latin typeface="Calibri"/>
                <a:cs typeface="Calibri"/>
              </a:rPr>
              <a:t>než</a:t>
            </a:r>
            <a:r>
              <a:rPr sz="1600" i="1" spc="5" dirty="0">
                <a:latin typeface="Calibri"/>
                <a:cs typeface="Calibri"/>
              </a:rPr>
              <a:t> </a:t>
            </a:r>
            <a:r>
              <a:rPr sz="1600" i="1" spc="-10" dirty="0">
                <a:latin typeface="Calibri"/>
                <a:cs typeface="Calibri"/>
              </a:rPr>
              <a:t>budeme</a:t>
            </a:r>
            <a:r>
              <a:rPr sz="1600" i="1" spc="20" dirty="0">
                <a:latin typeface="Calibri"/>
                <a:cs typeface="Calibri"/>
              </a:rPr>
              <a:t> </a:t>
            </a:r>
            <a:r>
              <a:rPr sz="1600" i="1" spc="-10" dirty="0">
                <a:latin typeface="Calibri"/>
                <a:cs typeface="Calibri"/>
              </a:rPr>
              <a:t>společně</a:t>
            </a:r>
            <a:r>
              <a:rPr sz="1600" i="1" spc="15" dirty="0">
                <a:latin typeface="Calibri"/>
                <a:cs typeface="Calibri"/>
              </a:rPr>
              <a:t> </a:t>
            </a:r>
            <a:r>
              <a:rPr sz="1600" i="1" spc="-10" dirty="0">
                <a:latin typeface="Calibri"/>
                <a:cs typeface="Calibri"/>
              </a:rPr>
              <a:t>hledat</a:t>
            </a:r>
            <a:r>
              <a:rPr sz="1600" i="1" spc="15" dirty="0">
                <a:latin typeface="Calibri"/>
                <a:cs typeface="Calibri"/>
              </a:rPr>
              <a:t> </a:t>
            </a:r>
            <a:r>
              <a:rPr sz="1600" i="1" spc="-20" dirty="0">
                <a:latin typeface="Calibri"/>
                <a:cs typeface="Calibri"/>
              </a:rPr>
              <a:t>nějaká</a:t>
            </a:r>
            <a:r>
              <a:rPr sz="1600" i="1" spc="30" dirty="0">
                <a:latin typeface="Calibri"/>
                <a:cs typeface="Calibri"/>
              </a:rPr>
              <a:t> </a:t>
            </a:r>
            <a:r>
              <a:rPr sz="1600" i="1" spc="-25" dirty="0">
                <a:latin typeface="Calibri"/>
                <a:cs typeface="Calibri"/>
              </a:rPr>
              <a:t>řešení</a:t>
            </a:r>
            <a:r>
              <a:rPr sz="1600" spc="-25" dirty="0">
                <a:latin typeface="Calibri"/>
                <a:cs typeface="Calibri"/>
              </a:rPr>
              <a:t>.“</a:t>
            </a:r>
            <a:endParaRPr sz="1600">
              <a:latin typeface="Calibri"/>
              <a:cs typeface="Calibri"/>
            </a:endParaRPr>
          </a:p>
          <a:p>
            <a:pPr>
              <a:spcBef>
                <a:spcPts val="5"/>
              </a:spcBef>
              <a:buFont typeface="Arial"/>
              <a:buChar char="•"/>
            </a:pPr>
            <a:endParaRPr sz="2200">
              <a:latin typeface="Calibri"/>
              <a:cs typeface="Calibri"/>
            </a:endParaRPr>
          </a:p>
          <a:p>
            <a:pPr marL="355600" marR="5080" indent="-343535" algn="just">
              <a:buFont typeface="Arial"/>
              <a:buChar char="•"/>
              <a:tabLst>
                <a:tab pos="356235" algn="l"/>
              </a:tabLst>
            </a:pPr>
            <a:r>
              <a:rPr sz="1600" spc="-10" dirty="0">
                <a:latin typeface="Calibri"/>
                <a:cs typeface="Calibri"/>
              </a:rPr>
              <a:t>Manipulátor </a:t>
            </a:r>
            <a:r>
              <a:rPr sz="1600" spc="-5" dirty="0">
                <a:latin typeface="Calibri"/>
                <a:cs typeface="Calibri"/>
              </a:rPr>
              <a:t>obvykle udělá </a:t>
            </a:r>
            <a:r>
              <a:rPr sz="1600" spc="-10" dirty="0">
                <a:latin typeface="Calibri"/>
                <a:cs typeface="Calibri"/>
              </a:rPr>
              <a:t>hloupý </a:t>
            </a:r>
            <a:r>
              <a:rPr sz="1600" dirty="0">
                <a:latin typeface="Calibri"/>
                <a:cs typeface="Calibri"/>
              </a:rPr>
              <a:t>vtip </a:t>
            </a:r>
            <a:r>
              <a:rPr sz="1600" spc="-10" dirty="0">
                <a:latin typeface="Calibri"/>
                <a:cs typeface="Calibri"/>
              </a:rPr>
              <a:t>nebo </a:t>
            </a:r>
            <a:r>
              <a:rPr sz="1600" spc="-15" dirty="0">
                <a:latin typeface="Calibri"/>
                <a:cs typeface="Calibri"/>
              </a:rPr>
              <a:t>cynickou</a:t>
            </a:r>
            <a:r>
              <a:rPr sz="1600" spc="330" dirty="0">
                <a:latin typeface="Calibri"/>
                <a:cs typeface="Calibri"/>
              </a:rPr>
              <a:t> </a:t>
            </a:r>
            <a:r>
              <a:rPr sz="1600" spc="-15" dirty="0">
                <a:latin typeface="Calibri"/>
                <a:cs typeface="Calibri"/>
              </a:rPr>
              <a:t>poznámku,</a:t>
            </a:r>
            <a:r>
              <a:rPr sz="1600" spc="330" dirty="0">
                <a:latin typeface="Calibri"/>
                <a:cs typeface="Calibri"/>
              </a:rPr>
              <a:t> </a:t>
            </a:r>
            <a:r>
              <a:rPr sz="1600" dirty="0">
                <a:latin typeface="Calibri"/>
                <a:cs typeface="Calibri"/>
              </a:rPr>
              <a:t>vyjádří </a:t>
            </a:r>
            <a:r>
              <a:rPr sz="1600" spc="-5" dirty="0">
                <a:latin typeface="Calibri"/>
                <a:cs typeface="Calibri"/>
              </a:rPr>
              <a:t>se </a:t>
            </a:r>
            <a:r>
              <a:rPr sz="1600" spc="-10" dirty="0">
                <a:latin typeface="Calibri"/>
                <a:cs typeface="Calibri"/>
              </a:rPr>
              <a:t>pohrdavě, </a:t>
            </a:r>
            <a:r>
              <a:rPr sz="1600" spc="-5" dirty="0">
                <a:latin typeface="Calibri"/>
                <a:cs typeface="Calibri"/>
              </a:rPr>
              <a:t>snaží </a:t>
            </a:r>
            <a:r>
              <a:rPr sz="1600" dirty="0">
                <a:latin typeface="Calibri"/>
                <a:cs typeface="Calibri"/>
              </a:rPr>
              <a:t> </a:t>
            </a:r>
            <a:r>
              <a:rPr sz="1600" spc="-5" dirty="0">
                <a:latin typeface="Calibri"/>
                <a:cs typeface="Calibri"/>
              </a:rPr>
              <a:t>se </a:t>
            </a:r>
            <a:r>
              <a:rPr sz="1600" spc="-15" dirty="0">
                <a:latin typeface="Calibri"/>
                <a:cs typeface="Calibri"/>
              </a:rPr>
              <a:t>vás zaskočit, </a:t>
            </a:r>
            <a:r>
              <a:rPr sz="1600" spc="-5" dirty="0">
                <a:latin typeface="Calibri"/>
                <a:cs typeface="Calibri"/>
              </a:rPr>
              <a:t>pospíchá, </a:t>
            </a:r>
            <a:r>
              <a:rPr sz="1600" spc="-15" dirty="0">
                <a:latin typeface="Calibri"/>
                <a:cs typeface="Calibri"/>
              </a:rPr>
              <a:t>může </a:t>
            </a:r>
            <a:r>
              <a:rPr sz="1600" spc="-10" dirty="0">
                <a:latin typeface="Calibri"/>
                <a:cs typeface="Calibri"/>
              </a:rPr>
              <a:t>být </a:t>
            </a:r>
            <a:r>
              <a:rPr sz="1600" spc="-5" dirty="0">
                <a:latin typeface="Calibri"/>
                <a:cs typeface="Calibri"/>
              </a:rPr>
              <a:t>agresivní či se </a:t>
            </a:r>
            <a:r>
              <a:rPr sz="1600" spc="-10" dirty="0">
                <a:latin typeface="Calibri"/>
                <a:cs typeface="Calibri"/>
              </a:rPr>
              <a:t>tvář evidentně </a:t>
            </a:r>
            <a:r>
              <a:rPr sz="1600" spc="-5" dirty="0">
                <a:latin typeface="Calibri"/>
                <a:cs typeface="Calibri"/>
              </a:rPr>
              <a:t>apaticky a znuděně nebo </a:t>
            </a:r>
            <a:r>
              <a:rPr sz="1600" dirty="0">
                <a:latin typeface="Calibri"/>
                <a:cs typeface="Calibri"/>
              </a:rPr>
              <a:t> </a:t>
            </a:r>
            <a:r>
              <a:rPr sz="1600" spc="-5" dirty="0">
                <a:latin typeface="Calibri"/>
                <a:cs typeface="Calibri"/>
              </a:rPr>
              <a:t>nesouhlasně.</a:t>
            </a:r>
            <a:endParaRPr sz="1600">
              <a:latin typeface="Calibri"/>
              <a:cs typeface="Calibri"/>
            </a:endParaRPr>
          </a:p>
          <a:p>
            <a:pPr marL="355600" marR="6350" indent="-343535" algn="just">
              <a:spcBef>
                <a:spcPts val="385"/>
              </a:spcBef>
              <a:buFont typeface="Arial"/>
              <a:buChar char="•"/>
              <a:tabLst>
                <a:tab pos="356235" algn="l"/>
              </a:tabLst>
            </a:pPr>
            <a:r>
              <a:rPr sz="1600" spc="-5" dirty="0">
                <a:latin typeface="Calibri"/>
                <a:cs typeface="Calibri"/>
              </a:rPr>
              <a:t>Nevšímejte si </a:t>
            </a:r>
            <a:r>
              <a:rPr sz="1600" dirty="0">
                <a:latin typeface="Calibri"/>
                <a:cs typeface="Calibri"/>
              </a:rPr>
              <a:t>jeho </a:t>
            </a:r>
            <a:r>
              <a:rPr sz="1600" spc="-10" dirty="0">
                <a:latin typeface="Calibri"/>
                <a:cs typeface="Calibri"/>
              </a:rPr>
              <a:t>popichování, </a:t>
            </a:r>
            <a:r>
              <a:rPr sz="1600" spc="-5" dirty="0">
                <a:latin typeface="Calibri"/>
                <a:cs typeface="Calibri"/>
              </a:rPr>
              <a:t>ale hledejme </a:t>
            </a:r>
            <a:r>
              <a:rPr sz="1600" spc="-10" dirty="0">
                <a:latin typeface="Calibri"/>
                <a:cs typeface="Calibri"/>
              </a:rPr>
              <a:t>příčiny nespokojenosti </a:t>
            </a:r>
            <a:r>
              <a:rPr sz="1600" spc="-5" dirty="0">
                <a:latin typeface="Calibri"/>
                <a:cs typeface="Calibri"/>
              </a:rPr>
              <a:t>a </a:t>
            </a:r>
            <a:r>
              <a:rPr sz="1600" spc="-10" dirty="0">
                <a:latin typeface="Calibri"/>
                <a:cs typeface="Calibri"/>
              </a:rPr>
              <a:t>reagujme </a:t>
            </a:r>
            <a:r>
              <a:rPr sz="1600" spc="-5" dirty="0">
                <a:latin typeface="Calibri"/>
                <a:cs typeface="Calibri"/>
              </a:rPr>
              <a:t>na </a:t>
            </a:r>
            <a:r>
              <a:rPr sz="1600" spc="-10" dirty="0">
                <a:latin typeface="Calibri"/>
                <a:cs typeface="Calibri"/>
              </a:rPr>
              <a:t>potřeby </a:t>
            </a:r>
            <a:r>
              <a:rPr sz="1600" spc="-5" dirty="0">
                <a:latin typeface="Calibri"/>
                <a:cs typeface="Calibri"/>
              </a:rPr>
              <a:t> </a:t>
            </a:r>
            <a:r>
              <a:rPr sz="1600" spc="-15" dirty="0">
                <a:latin typeface="Calibri"/>
                <a:cs typeface="Calibri"/>
              </a:rPr>
              <a:t>směrem</a:t>
            </a:r>
            <a:r>
              <a:rPr sz="1600" spc="25" dirty="0">
                <a:latin typeface="Calibri"/>
                <a:cs typeface="Calibri"/>
              </a:rPr>
              <a:t> </a:t>
            </a:r>
            <a:r>
              <a:rPr sz="1600" spc="-5" dirty="0">
                <a:latin typeface="Calibri"/>
                <a:cs typeface="Calibri"/>
              </a:rPr>
              <a:t>k</a:t>
            </a:r>
            <a:r>
              <a:rPr sz="1600" dirty="0">
                <a:latin typeface="Calibri"/>
                <a:cs typeface="Calibri"/>
              </a:rPr>
              <a:t> </a:t>
            </a:r>
            <a:r>
              <a:rPr sz="1600" spc="-15" dirty="0">
                <a:latin typeface="Calibri"/>
                <a:cs typeface="Calibri"/>
              </a:rPr>
              <a:t>oprávněné</a:t>
            </a:r>
            <a:r>
              <a:rPr sz="1600" spc="30" dirty="0">
                <a:latin typeface="Calibri"/>
                <a:cs typeface="Calibri"/>
              </a:rPr>
              <a:t> </a:t>
            </a:r>
            <a:r>
              <a:rPr sz="1600" spc="-15" dirty="0">
                <a:latin typeface="Calibri"/>
                <a:cs typeface="Calibri"/>
              </a:rPr>
              <a:t>zakázce </a:t>
            </a:r>
            <a:r>
              <a:rPr sz="1600" spc="-10" dirty="0">
                <a:latin typeface="Calibri"/>
                <a:cs typeface="Calibri"/>
              </a:rPr>
              <a:t>klienta.</a:t>
            </a:r>
            <a:endParaRPr sz="1600">
              <a:latin typeface="Calibri"/>
              <a:cs typeface="Calibri"/>
            </a:endParaRPr>
          </a:p>
        </p:txBody>
      </p:sp>
    </p:spTree>
    <p:extLst>
      <p:ext uri="{BB962C8B-B14F-4D97-AF65-F5344CB8AC3E}">
        <p14:creationId xmlns:p14="http://schemas.microsoft.com/office/powerpoint/2010/main" val="2390465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Podmínky insolvence</a:t>
            </a:r>
            <a:endParaRPr lang="cs-CZ" dirty="0"/>
          </a:p>
        </p:txBody>
      </p:sp>
      <p:sp>
        <p:nvSpPr>
          <p:cNvPr id="3" name="Zástupný symbol pro obsah 2"/>
          <p:cNvSpPr>
            <a:spLocks noGrp="1"/>
          </p:cNvSpPr>
          <p:nvPr>
            <p:ph idx="1"/>
          </p:nvPr>
        </p:nvSpPr>
        <p:spPr/>
        <p:txBody>
          <a:bodyPr/>
          <a:lstStyle/>
          <a:p>
            <a:pPr lvl="0"/>
            <a:r>
              <a:rPr lang="cs-CZ" dirty="0"/>
              <a:t>Přerušení schváleného oddlužení je možné max. na 1 rok</a:t>
            </a:r>
            <a:r>
              <a:rPr lang="cs-CZ" dirty="0" smtClean="0"/>
              <a:t>. V průběhu dle domluvy s Insolvenčním správcem, zejména při změnách příjmů.</a:t>
            </a:r>
            <a:endParaRPr lang="cs-CZ" dirty="0"/>
          </a:p>
          <a:p>
            <a:pPr lvl="0"/>
            <a:r>
              <a:rPr lang="cs-CZ" dirty="0"/>
              <a:t>Po přerušení pro nepoctivý záměr, je možné podat nový návrh až po 5 letech. </a:t>
            </a:r>
          </a:p>
          <a:p>
            <a:pPr lvl="0"/>
            <a:r>
              <a:rPr lang="cs-CZ" dirty="0"/>
              <a:t>Po úspěšném ukončení oddlužení je možné podat nový návrh až po 10 letech.</a:t>
            </a:r>
          </a:p>
          <a:p>
            <a:endParaRPr lang="cs-CZ" dirty="0"/>
          </a:p>
        </p:txBody>
      </p:sp>
    </p:spTree>
    <p:extLst>
      <p:ext uri="{BB962C8B-B14F-4D97-AF65-F5344CB8AC3E}">
        <p14:creationId xmlns:p14="http://schemas.microsoft.com/office/powerpoint/2010/main" val="3445631163"/>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38422" y="-133710"/>
            <a:ext cx="3913504" cy="1243289"/>
          </a:xfrm>
          <a:prstGeom prst="rect">
            <a:avLst/>
          </a:prstGeom>
        </p:spPr>
        <p:txBody>
          <a:bodyPr vert="horz" wrap="square" lIns="0" tIns="12065" rIns="0" bIns="0" rtlCol="0" anchor="ctr">
            <a:spAutoFit/>
          </a:bodyPr>
          <a:lstStyle/>
          <a:p>
            <a:pPr marL="12700">
              <a:lnSpc>
                <a:spcPct val="100000"/>
              </a:lnSpc>
              <a:spcBef>
                <a:spcPts val="95"/>
              </a:spcBef>
            </a:pPr>
            <a:r>
              <a:rPr sz="4000" spc="-30" dirty="0"/>
              <a:t>ZPŮSOBY</a:t>
            </a:r>
            <a:r>
              <a:rPr sz="4000" spc="-65" dirty="0"/>
              <a:t> </a:t>
            </a:r>
            <a:r>
              <a:rPr sz="4000" spc="-10" dirty="0"/>
              <a:t>OBRANY</a:t>
            </a:r>
            <a:endParaRPr sz="4000"/>
          </a:p>
        </p:txBody>
      </p:sp>
      <p:sp>
        <p:nvSpPr>
          <p:cNvPr id="3" name="object 3"/>
          <p:cNvSpPr txBox="1"/>
          <p:nvPr/>
        </p:nvSpPr>
        <p:spPr>
          <a:xfrm>
            <a:off x="2059940" y="957835"/>
            <a:ext cx="8073390" cy="4902835"/>
          </a:xfrm>
          <a:prstGeom prst="rect">
            <a:avLst/>
          </a:prstGeom>
        </p:spPr>
        <p:txBody>
          <a:bodyPr vert="horz" wrap="square" lIns="0" tIns="12065" rIns="0" bIns="0" rtlCol="0">
            <a:spAutoFit/>
          </a:bodyPr>
          <a:lstStyle/>
          <a:p>
            <a:pPr marL="12700">
              <a:spcBef>
                <a:spcPts val="95"/>
              </a:spcBef>
            </a:pPr>
            <a:r>
              <a:rPr sz="1600" b="1" spc="-5" dirty="0">
                <a:latin typeface="Calibri"/>
                <a:cs typeface="Calibri"/>
              </a:rPr>
              <a:t>ZMĚNA</a:t>
            </a:r>
            <a:r>
              <a:rPr sz="1600" b="1" spc="-10" dirty="0">
                <a:latin typeface="Calibri"/>
                <a:cs typeface="Calibri"/>
              </a:rPr>
              <a:t> </a:t>
            </a:r>
            <a:r>
              <a:rPr sz="1600" b="1" spc="-15" dirty="0">
                <a:latin typeface="Calibri"/>
                <a:cs typeface="Calibri"/>
              </a:rPr>
              <a:t>ÚHLU</a:t>
            </a:r>
            <a:r>
              <a:rPr sz="1600" b="1" spc="-10" dirty="0">
                <a:latin typeface="Calibri"/>
                <a:cs typeface="Calibri"/>
              </a:rPr>
              <a:t> </a:t>
            </a:r>
            <a:r>
              <a:rPr sz="1600" b="1" spc="-5" dirty="0">
                <a:latin typeface="Calibri"/>
                <a:cs typeface="Calibri"/>
              </a:rPr>
              <a:t>POHLEDU</a:t>
            </a:r>
            <a:endParaRPr sz="1600">
              <a:latin typeface="Calibri"/>
              <a:cs typeface="Calibri"/>
            </a:endParaRPr>
          </a:p>
          <a:p>
            <a:pPr marL="355600" marR="5080" indent="-343535" algn="just">
              <a:lnSpc>
                <a:spcPts val="1540"/>
              </a:lnSpc>
              <a:spcBef>
                <a:spcPts val="365"/>
              </a:spcBef>
              <a:buFont typeface="Arial"/>
              <a:buChar char="•"/>
              <a:tabLst>
                <a:tab pos="356235" algn="l"/>
              </a:tabLst>
            </a:pPr>
            <a:r>
              <a:rPr sz="1600" spc="-5" dirty="0">
                <a:latin typeface="Calibri"/>
                <a:cs typeface="Calibri"/>
              </a:rPr>
              <a:t>Na </a:t>
            </a:r>
            <a:r>
              <a:rPr sz="1600" spc="-15" dirty="0">
                <a:latin typeface="Calibri"/>
                <a:cs typeface="Calibri"/>
              </a:rPr>
              <a:t>pokus </a:t>
            </a:r>
            <a:r>
              <a:rPr sz="1600" spc="-5" dirty="0">
                <a:latin typeface="Calibri"/>
                <a:cs typeface="Calibri"/>
              </a:rPr>
              <a:t>o manipulaci </a:t>
            </a:r>
            <a:r>
              <a:rPr sz="1600" spc="-10" dirty="0">
                <a:latin typeface="Calibri"/>
                <a:cs typeface="Calibri"/>
              </a:rPr>
              <a:t>neodpovíte </a:t>
            </a:r>
            <a:r>
              <a:rPr sz="1600" spc="-15" dirty="0">
                <a:latin typeface="Calibri"/>
                <a:cs typeface="Calibri"/>
              </a:rPr>
              <a:t>přímo, </a:t>
            </a:r>
            <a:r>
              <a:rPr sz="1600" dirty="0">
                <a:latin typeface="Calibri"/>
                <a:cs typeface="Calibri"/>
              </a:rPr>
              <a:t>ale </a:t>
            </a:r>
            <a:r>
              <a:rPr sz="1600" spc="-10" dirty="0">
                <a:latin typeface="Calibri"/>
                <a:cs typeface="Calibri"/>
              </a:rPr>
              <a:t>vyzvete partnera, aby </a:t>
            </a:r>
            <a:r>
              <a:rPr sz="1600" dirty="0">
                <a:latin typeface="Calibri"/>
                <a:cs typeface="Calibri"/>
              </a:rPr>
              <a:t>se </a:t>
            </a:r>
            <a:r>
              <a:rPr sz="1600" spc="-5" dirty="0">
                <a:latin typeface="Calibri"/>
                <a:cs typeface="Calibri"/>
              </a:rPr>
              <a:t>na </a:t>
            </a:r>
            <a:r>
              <a:rPr sz="1600" spc="-10" dirty="0">
                <a:latin typeface="Calibri"/>
                <a:cs typeface="Calibri"/>
              </a:rPr>
              <a:t>problém podíval </a:t>
            </a:r>
            <a:r>
              <a:rPr sz="1600" spc="-5" dirty="0">
                <a:latin typeface="Calibri"/>
                <a:cs typeface="Calibri"/>
              </a:rPr>
              <a:t> </a:t>
            </a:r>
            <a:r>
              <a:rPr sz="1600" spc="-10" dirty="0">
                <a:latin typeface="Calibri"/>
                <a:cs typeface="Calibri"/>
              </a:rPr>
              <a:t>vašima očima nebo očima </a:t>
            </a:r>
            <a:r>
              <a:rPr sz="1600" spc="-5" dirty="0">
                <a:latin typeface="Calibri"/>
                <a:cs typeface="Calibri"/>
              </a:rPr>
              <a:t>jiné osoby – jak to </a:t>
            </a:r>
            <a:r>
              <a:rPr sz="1600" b="1" spc="-10" dirty="0">
                <a:latin typeface="Calibri"/>
                <a:cs typeface="Calibri"/>
              </a:rPr>
              <a:t>může ten </a:t>
            </a:r>
            <a:r>
              <a:rPr sz="1600" b="1" spc="-5" dirty="0">
                <a:latin typeface="Calibri"/>
                <a:cs typeface="Calibri"/>
              </a:rPr>
              <a:t>druhý </a:t>
            </a:r>
            <a:r>
              <a:rPr sz="1600" b="1" spc="-10" dirty="0">
                <a:latin typeface="Calibri"/>
                <a:cs typeface="Calibri"/>
              </a:rPr>
              <a:t>vidět. </a:t>
            </a:r>
            <a:r>
              <a:rPr sz="1600" spc="-10" dirty="0">
                <a:latin typeface="Calibri"/>
                <a:cs typeface="Calibri"/>
              </a:rPr>
              <a:t>Manipulátor </a:t>
            </a:r>
            <a:r>
              <a:rPr sz="1600" dirty="0">
                <a:latin typeface="Calibri"/>
                <a:cs typeface="Calibri"/>
              </a:rPr>
              <a:t>se snaží </a:t>
            </a:r>
            <a:r>
              <a:rPr sz="1600" spc="5" dirty="0">
                <a:latin typeface="Calibri"/>
                <a:cs typeface="Calibri"/>
              </a:rPr>
              <a:t> </a:t>
            </a:r>
            <a:r>
              <a:rPr sz="1600" spc="-10" dirty="0">
                <a:latin typeface="Calibri"/>
                <a:cs typeface="Calibri"/>
              </a:rPr>
              <a:t>tvrdohlavě</a:t>
            </a:r>
            <a:r>
              <a:rPr sz="1600" spc="10" dirty="0">
                <a:latin typeface="Calibri"/>
                <a:cs typeface="Calibri"/>
              </a:rPr>
              <a:t> </a:t>
            </a:r>
            <a:r>
              <a:rPr sz="1600" spc="-10" dirty="0">
                <a:latin typeface="Calibri"/>
                <a:cs typeface="Calibri"/>
              </a:rPr>
              <a:t>lpět</a:t>
            </a:r>
            <a:r>
              <a:rPr sz="1600" spc="5" dirty="0">
                <a:latin typeface="Calibri"/>
                <a:cs typeface="Calibri"/>
              </a:rPr>
              <a:t> </a:t>
            </a:r>
            <a:r>
              <a:rPr sz="1600" spc="-5" dirty="0">
                <a:latin typeface="Calibri"/>
                <a:cs typeface="Calibri"/>
              </a:rPr>
              <a:t>na</a:t>
            </a:r>
            <a:r>
              <a:rPr sz="1600" dirty="0">
                <a:latin typeface="Calibri"/>
                <a:cs typeface="Calibri"/>
              </a:rPr>
              <a:t> </a:t>
            </a:r>
            <a:r>
              <a:rPr sz="1600" spc="-15" dirty="0">
                <a:latin typeface="Calibri"/>
                <a:cs typeface="Calibri"/>
              </a:rPr>
              <a:t>svém,</a:t>
            </a:r>
            <a:r>
              <a:rPr sz="1600" spc="10" dirty="0">
                <a:latin typeface="Calibri"/>
                <a:cs typeface="Calibri"/>
              </a:rPr>
              <a:t> </a:t>
            </a:r>
            <a:r>
              <a:rPr sz="1600" spc="-10" dirty="0">
                <a:latin typeface="Calibri"/>
                <a:cs typeface="Calibri"/>
              </a:rPr>
              <a:t>trvá</a:t>
            </a:r>
            <a:r>
              <a:rPr sz="1600" spc="30" dirty="0">
                <a:latin typeface="Calibri"/>
                <a:cs typeface="Calibri"/>
              </a:rPr>
              <a:t> </a:t>
            </a:r>
            <a:r>
              <a:rPr sz="1600" spc="-5" dirty="0">
                <a:latin typeface="Calibri"/>
                <a:cs typeface="Calibri"/>
              </a:rPr>
              <a:t>na</a:t>
            </a:r>
            <a:r>
              <a:rPr sz="1600" spc="-15" dirty="0">
                <a:latin typeface="Calibri"/>
                <a:cs typeface="Calibri"/>
              </a:rPr>
              <a:t> svém</a:t>
            </a:r>
            <a:r>
              <a:rPr sz="1600" dirty="0">
                <a:latin typeface="Calibri"/>
                <a:cs typeface="Calibri"/>
              </a:rPr>
              <a:t> </a:t>
            </a:r>
            <a:r>
              <a:rPr sz="1600" spc="-10" dirty="0">
                <a:latin typeface="Calibri"/>
                <a:cs typeface="Calibri"/>
              </a:rPr>
              <a:t>postoji,</a:t>
            </a:r>
            <a:r>
              <a:rPr sz="1600" spc="10" dirty="0">
                <a:latin typeface="Calibri"/>
                <a:cs typeface="Calibri"/>
              </a:rPr>
              <a:t> </a:t>
            </a:r>
            <a:r>
              <a:rPr sz="1600" spc="-10" dirty="0">
                <a:latin typeface="Calibri"/>
                <a:cs typeface="Calibri"/>
              </a:rPr>
              <a:t>nechce</a:t>
            </a:r>
            <a:r>
              <a:rPr sz="1600" spc="20" dirty="0">
                <a:latin typeface="Calibri"/>
                <a:cs typeface="Calibri"/>
              </a:rPr>
              <a:t> </a:t>
            </a:r>
            <a:r>
              <a:rPr sz="1600" spc="-5" dirty="0">
                <a:latin typeface="Calibri"/>
                <a:cs typeface="Calibri"/>
              </a:rPr>
              <a:t>nás</a:t>
            </a:r>
            <a:r>
              <a:rPr sz="1600" spc="-15" dirty="0">
                <a:latin typeface="Calibri"/>
                <a:cs typeface="Calibri"/>
              </a:rPr>
              <a:t> </a:t>
            </a:r>
            <a:r>
              <a:rPr sz="1600" spc="-5" dirty="0">
                <a:latin typeface="Calibri"/>
                <a:cs typeface="Calibri"/>
              </a:rPr>
              <a:t>pochopit.</a:t>
            </a:r>
            <a:endParaRPr sz="1600">
              <a:latin typeface="Calibri"/>
              <a:cs typeface="Calibri"/>
            </a:endParaRPr>
          </a:p>
          <a:p>
            <a:pPr>
              <a:spcBef>
                <a:spcPts val="35"/>
              </a:spcBef>
              <a:buFont typeface="Arial"/>
              <a:buChar char="•"/>
            </a:pPr>
            <a:endParaRPr sz="1550">
              <a:latin typeface="Calibri"/>
              <a:cs typeface="Calibri"/>
            </a:endParaRPr>
          </a:p>
          <a:p>
            <a:pPr marL="12700"/>
            <a:r>
              <a:rPr sz="1600" b="1" spc="-15" dirty="0">
                <a:latin typeface="Calibri"/>
                <a:cs typeface="Calibri"/>
              </a:rPr>
              <a:t>VYSTOUPENÍ</a:t>
            </a:r>
            <a:r>
              <a:rPr sz="1600" b="1" spc="-5" dirty="0">
                <a:latin typeface="Calibri"/>
                <a:cs typeface="Calibri"/>
              </a:rPr>
              <a:t> </a:t>
            </a:r>
            <a:r>
              <a:rPr sz="1600" b="1" dirty="0">
                <a:latin typeface="Calibri"/>
                <a:cs typeface="Calibri"/>
              </a:rPr>
              <a:t>ZE</a:t>
            </a:r>
            <a:r>
              <a:rPr sz="1600" b="1" spc="-30" dirty="0">
                <a:latin typeface="Calibri"/>
                <a:cs typeface="Calibri"/>
              </a:rPr>
              <a:t> </a:t>
            </a:r>
            <a:r>
              <a:rPr sz="1600" b="1" spc="-15" dirty="0">
                <a:latin typeface="Calibri"/>
                <a:cs typeface="Calibri"/>
              </a:rPr>
              <a:t>SITUACE</a:t>
            </a:r>
            <a:endParaRPr sz="1600">
              <a:latin typeface="Calibri"/>
              <a:cs typeface="Calibri"/>
            </a:endParaRPr>
          </a:p>
          <a:p>
            <a:pPr marL="355600" marR="5080" indent="-343535" algn="just">
              <a:lnSpc>
                <a:spcPts val="1540"/>
              </a:lnSpc>
              <a:spcBef>
                <a:spcPts val="370"/>
              </a:spcBef>
              <a:buFont typeface="Arial"/>
              <a:buChar char="•"/>
              <a:tabLst>
                <a:tab pos="356235" algn="l"/>
              </a:tabLst>
            </a:pPr>
            <a:r>
              <a:rPr sz="1600" spc="-15" dirty="0">
                <a:latin typeface="Calibri"/>
                <a:cs typeface="Calibri"/>
              </a:rPr>
              <a:t>Někdy</a:t>
            </a:r>
            <a:r>
              <a:rPr sz="1600" spc="-10" dirty="0">
                <a:latin typeface="Calibri"/>
                <a:cs typeface="Calibri"/>
              </a:rPr>
              <a:t> </a:t>
            </a:r>
            <a:r>
              <a:rPr sz="1600" spc="-5" dirty="0">
                <a:latin typeface="Calibri"/>
                <a:cs typeface="Calibri"/>
              </a:rPr>
              <a:t>je nutné </a:t>
            </a:r>
            <a:r>
              <a:rPr sz="1600" spc="-10" dirty="0">
                <a:latin typeface="Calibri"/>
                <a:cs typeface="Calibri"/>
              </a:rPr>
              <a:t>rozhovor</a:t>
            </a:r>
            <a:r>
              <a:rPr sz="1600" spc="-5" dirty="0">
                <a:latin typeface="Calibri"/>
                <a:cs typeface="Calibri"/>
              </a:rPr>
              <a:t> </a:t>
            </a:r>
            <a:r>
              <a:rPr sz="1600" spc="-15" dirty="0">
                <a:latin typeface="Calibri"/>
                <a:cs typeface="Calibri"/>
              </a:rPr>
              <a:t>nekompromisně</a:t>
            </a:r>
            <a:r>
              <a:rPr sz="1600" spc="-10" dirty="0">
                <a:latin typeface="Calibri"/>
                <a:cs typeface="Calibri"/>
              </a:rPr>
              <a:t> ukončit </a:t>
            </a:r>
            <a:r>
              <a:rPr sz="1600" spc="-5" dirty="0">
                <a:latin typeface="Calibri"/>
                <a:cs typeface="Calibri"/>
              </a:rPr>
              <a:t>a </a:t>
            </a:r>
            <a:r>
              <a:rPr sz="1600" spc="-10" dirty="0">
                <a:latin typeface="Calibri"/>
                <a:cs typeface="Calibri"/>
              </a:rPr>
              <a:t>otevřeně </a:t>
            </a:r>
            <a:r>
              <a:rPr sz="1600" spc="-5" dirty="0">
                <a:latin typeface="Calibri"/>
                <a:cs typeface="Calibri"/>
              </a:rPr>
              <a:t>mluvit o </a:t>
            </a:r>
            <a:r>
              <a:rPr sz="1600" spc="-10" dirty="0">
                <a:latin typeface="Calibri"/>
                <a:cs typeface="Calibri"/>
              </a:rPr>
              <a:t>tom, </a:t>
            </a:r>
            <a:r>
              <a:rPr sz="1600" spc="-15" dirty="0">
                <a:latin typeface="Calibri"/>
                <a:cs typeface="Calibri"/>
              </a:rPr>
              <a:t>že </a:t>
            </a:r>
            <a:r>
              <a:rPr sz="1600" dirty="0">
                <a:latin typeface="Calibri"/>
                <a:cs typeface="Calibri"/>
              </a:rPr>
              <a:t>je </a:t>
            </a:r>
            <a:r>
              <a:rPr sz="1600" spc="-5" dirty="0">
                <a:latin typeface="Calibri"/>
                <a:cs typeface="Calibri"/>
              </a:rPr>
              <a:t>s </a:t>
            </a:r>
            <a:r>
              <a:rPr sz="1600" dirty="0">
                <a:latin typeface="Calibri"/>
                <a:cs typeface="Calibri"/>
              </a:rPr>
              <a:t>námi </a:t>
            </a:r>
            <a:r>
              <a:rPr sz="1600" spc="5" dirty="0">
                <a:latin typeface="Calibri"/>
                <a:cs typeface="Calibri"/>
              </a:rPr>
              <a:t> </a:t>
            </a:r>
            <a:r>
              <a:rPr sz="1600" spc="-10" dirty="0">
                <a:latin typeface="Calibri"/>
                <a:cs typeface="Calibri"/>
              </a:rPr>
              <a:t>manipulováno</a:t>
            </a:r>
            <a:r>
              <a:rPr sz="1600" spc="-5" dirty="0">
                <a:latin typeface="Calibri"/>
                <a:cs typeface="Calibri"/>
              </a:rPr>
              <a:t> a</a:t>
            </a:r>
            <a:r>
              <a:rPr sz="1600" dirty="0">
                <a:latin typeface="Calibri"/>
                <a:cs typeface="Calibri"/>
              </a:rPr>
              <a:t> </a:t>
            </a:r>
            <a:r>
              <a:rPr sz="1600" spc="-10" dirty="0">
                <a:latin typeface="Calibri"/>
                <a:cs typeface="Calibri"/>
              </a:rPr>
              <a:t>můžeme</a:t>
            </a:r>
            <a:r>
              <a:rPr sz="1600" spc="-5" dirty="0">
                <a:latin typeface="Calibri"/>
                <a:cs typeface="Calibri"/>
              </a:rPr>
              <a:t> </a:t>
            </a:r>
            <a:r>
              <a:rPr sz="1600" dirty="0">
                <a:latin typeface="Calibri"/>
                <a:cs typeface="Calibri"/>
              </a:rPr>
              <a:t>to</a:t>
            </a:r>
            <a:r>
              <a:rPr sz="1600" spc="5" dirty="0">
                <a:latin typeface="Calibri"/>
                <a:cs typeface="Calibri"/>
              </a:rPr>
              <a:t> </a:t>
            </a:r>
            <a:r>
              <a:rPr sz="1600" spc="-5" dirty="0">
                <a:latin typeface="Calibri"/>
                <a:cs typeface="Calibri"/>
              </a:rPr>
              <a:t>udělat:</a:t>
            </a:r>
            <a:r>
              <a:rPr sz="1600" dirty="0">
                <a:latin typeface="Calibri"/>
                <a:cs typeface="Calibri"/>
              </a:rPr>
              <a:t> </a:t>
            </a:r>
            <a:r>
              <a:rPr sz="1600" b="1" spc="-10" dirty="0">
                <a:latin typeface="Calibri"/>
                <a:cs typeface="Calibri"/>
              </a:rPr>
              <a:t>jasně</a:t>
            </a:r>
            <a:r>
              <a:rPr sz="1600" b="1" spc="-5" dirty="0">
                <a:latin typeface="Calibri"/>
                <a:cs typeface="Calibri"/>
              </a:rPr>
              <a:t> a</a:t>
            </a:r>
            <a:r>
              <a:rPr sz="1600" b="1" dirty="0">
                <a:latin typeface="Calibri"/>
                <a:cs typeface="Calibri"/>
              </a:rPr>
              <a:t> </a:t>
            </a:r>
            <a:r>
              <a:rPr sz="1600" b="1" spc="-5" dirty="0">
                <a:latin typeface="Calibri"/>
                <a:cs typeface="Calibri"/>
              </a:rPr>
              <a:t>jednoznačně</a:t>
            </a:r>
            <a:r>
              <a:rPr sz="1600" b="1" dirty="0">
                <a:latin typeface="Calibri"/>
                <a:cs typeface="Calibri"/>
              </a:rPr>
              <a:t> </a:t>
            </a:r>
            <a:r>
              <a:rPr sz="1600" b="1" spc="-10" dirty="0">
                <a:latin typeface="Calibri"/>
                <a:cs typeface="Calibri"/>
              </a:rPr>
              <a:t>přerušte</a:t>
            </a:r>
            <a:r>
              <a:rPr sz="1600" b="1" spc="-5" dirty="0">
                <a:latin typeface="Calibri"/>
                <a:cs typeface="Calibri"/>
              </a:rPr>
              <a:t> </a:t>
            </a:r>
            <a:r>
              <a:rPr sz="1600" b="1" spc="-25" dirty="0">
                <a:latin typeface="Calibri"/>
                <a:cs typeface="Calibri"/>
              </a:rPr>
              <a:t>rozhovor,</a:t>
            </a:r>
            <a:r>
              <a:rPr sz="1600" b="1" spc="310" dirty="0">
                <a:latin typeface="Calibri"/>
                <a:cs typeface="Calibri"/>
              </a:rPr>
              <a:t> </a:t>
            </a:r>
            <a:r>
              <a:rPr sz="1600" b="1" spc="-5" dirty="0">
                <a:latin typeface="Calibri"/>
                <a:cs typeface="Calibri"/>
              </a:rPr>
              <a:t>přerušení </a:t>
            </a:r>
            <a:r>
              <a:rPr sz="1600" b="1" dirty="0">
                <a:latin typeface="Calibri"/>
                <a:cs typeface="Calibri"/>
              </a:rPr>
              <a:t> </a:t>
            </a:r>
            <a:r>
              <a:rPr sz="1600" b="1" spc="-10" dirty="0">
                <a:latin typeface="Calibri"/>
                <a:cs typeface="Calibri"/>
              </a:rPr>
              <a:t>stručně</a:t>
            </a:r>
            <a:r>
              <a:rPr sz="1600" b="1" spc="25" dirty="0">
                <a:latin typeface="Calibri"/>
                <a:cs typeface="Calibri"/>
              </a:rPr>
              <a:t> </a:t>
            </a:r>
            <a:r>
              <a:rPr sz="1600" b="1" spc="-15" dirty="0">
                <a:latin typeface="Calibri"/>
                <a:cs typeface="Calibri"/>
              </a:rPr>
              <a:t>vysvětlete,</a:t>
            </a:r>
            <a:r>
              <a:rPr sz="1600" b="1" spc="15" dirty="0">
                <a:latin typeface="Calibri"/>
                <a:cs typeface="Calibri"/>
              </a:rPr>
              <a:t> </a:t>
            </a:r>
            <a:r>
              <a:rPr sz="1600" b="1" spc="-20" dirty="0">
                <a:latin typeface="Calibri"/>
                <a:cs typeface="Calibri"/>
              </a:rPr>
              <a:t>zeptejte</a:t>
            </a:r>
            <a:r>
              <a:rPr sz="1600" b="1" spc="25" dirty="0">
                <a:latin typeface="Calibri"/>
                <a:cs typeface="Calibri"/>
              </a:rPr>
              <a:t> </a:t>
            </a:r>
            <a:r>
              <a:rPr sz="1600" b="1" spc="-5" dirty="0">
                <a:latin typeface="Calibri"/>
                <a:cs typeface="Calibri"/>
              </a:rPr>
              <a:t>se,</a:t>
            </a:r>
            <a:r>
              <a:rPr sz="1600" b="1" spc="10" dirty="0">
                <a:latin typeface="Calibri"/>
                <a:cs typeface="Calibri"/>
              </a:rPr>
              <a:t> </a:t>
            </a:r>
            <a:r>
              <a:rPr sz="1600" b="1" spc="-10" dirty="0">
                <a:latin typeface="Calibri"/>
                <a:cs typeface="Calibri"/>
              </a:rPr>
              <a:t>co</a:t>
            </a:r>
            <a:r>
              <a:rPr sz="1600" b="1" spc="10" dirty="0">
                <a:latin typeface="Calibri"/>
                <a:cs typeface="Calibri"/>
              </a:rPr>
              <a:t> </a:t>
            </a:r>
            <a:r>
              <a:rPr sz="1600" b="1" spc="-5" dirty="0">
                <a:latin typeface="Calibri"/>
                <a:cs typeface="Calibri"/>
              </a:rPr>
              <a:t>dál?</a:t>
            </a:r>
            <a:r>
              <a:rPr sz="1600" b="1" spc="5" dirty="0">
                <a:latin typeface="Calibri"/>
                <a:cs typeface="Calibri"/>
              </a:rPr>
              <a:t> </a:t>
            </a:r>
            <a:r>
              <a:rPr sz="1600" b="1" spc="-5" dirty="0">
                <a:latin typeface="Calibri"/>
                <a:cs typeface="Calibri"/>
              </a:rPr>
              <a:t>Je</a:t>
            </a:r>
            <a:r>
              <a:rPr sz="1600" b="1" spc="-10" dirty="0">
                <a:latin typeface="Calibri"/>
                <a:cs typeface="Calibri"/>
              </a:rPr>
              <a:t> důležité</a:t>
            </a:r>
            <a:r>
              <a:rPr sz="1600" b="1" spc="10" dirty="0">
                <a:latin typeface="Calibri"/>
                <a:cs typeface="Calibri"/>
              </a:rPr>
              <a:t> </a:t>
            </a:r>
            <a:r>
              <a:rPr sz="1600" b="1" spc="-5" dirty="0">
                <a:latin typeface="Calibri"/>
                <a:cs typeface="Calibri"/>
              </a:rPr>
              <a:t>oddělit</a:t>
            </a:r>
            <a:r>
              <a:rPr sz="1600" b="1" spc="5" dirty="0">
                <a:latin typeface="Calibri"/>
                <a:cs typeface="Calibri"/>
              </a:rPr>
              <a:t> </a:t>
            </a:r>
            <a:r>
              <a:rPr sz="1600" b="1" spc="-10" dirty="0">
                <a:latin typeface="Calibri"/>
                <a:cs typeface="Calibri"/>
              </a:rPr>
              <a:t>věcnou</a:t>
            </a:r>
            <a:r>
              <a:rPr sz="1600" b="1" spc="30" dirty="0">
                <a:latin typeface="Calibri"/>
                <a:cs typeface="Calibri"/>
              </a:rPr>
              <a:t> </a:t>
            </a:r>
            <a:r>
              <a:rPr sz="1600" b="1" spc="-10" dirty="0">
                <a:latin typeface="Calibri"/>
                <a:cs typeface="Calibri"/>
              </a:rPr>
              <a:t>rovinu</a:t>
            </a:r>
            <a:r>
              <a:rPr sz="1600" b="1" spc="40" dirty="0">
                <a:latin typeface="Calibri"/>
                <a:cs typeface="Calibri"/>
              </a:rPr>
              <a:t> </a:t>
            </a:r>
            <a:r>
              <a:rPr sz="1600" b="1" dirty="0">
                <a:latin typeface="Calibri"/>
                <a:cs typeface="Calibri"/>
              </a:rPr>
              <a:t>od</a:t>
            </a:r>
            <a:r>
              <a:rPr sz="1600" b="1" spc="15" dirty="0">
                <a:latin typeface="Calibri"/>
                <a:cs typeface="Calibri"/>
              </a:rPr>
              <a:t> </a:t>
            </a:r>
            <a:r>
              <a:rPr sz="1600" b="1" spc="-5" dirty="0">
                <a:latin typeface="Calibri"/>
                <a:cs typeface="Calibri"/>
              </a:rPr>
              <a:t>emocionální.</a:t>
            </a:r>
            <a:endParaRPr sz="1600">
              <a:latin typeface="Calibri"/>
              <a:cs typeface="Calibri"/>
            </a:endParaRPr>
          </a:p>
          <a:p>
            <a:pPr>
              <a:spcBef>
                <a:spcPts val="30"/>
              </a:spcBef>
              <a:buFont typeface="Arial"/>
              <a:buChar char="•"/>
            </a:pPr>
            <a:endParaRPr sz="1550">
              <a:latin typeface="Calibri"/>
              <a:cs typeface="Calibri"/>
            </a:endParaRPr>
          </a:p>
          <a:p>
            <a:pPr marL="12700"/>
            <a:r>
              <a:rPr sz="1600" b="1" spc="-10" dirty="0">
                <a:latin typeface="Calibri"/>
                <a:cs typeface="Calibri"/>
              </a:rPr>
              <a:t>ODMÍTNUTÍ</a:t>
            </a:r>
            <a:r>
              <a:rPr sz="1600" b="1" spc="-5" dirty="0">
                <a:latin typeface="Calibri"/>
                <a:cs typeface="Calibri"/>
              </a:rPr>
              <a:t> </a:t>
            </a:r>
            <a:r>
              <a:rPr sz="1600" b="1" spc="-15" dirty="0">
                <a:latin typeface="Calibri"/>
                <a:cs typeface="Calibri"/>
              </a:rPr>
              <a:t>BLOKÁDY</a:t>
            </a:r>
            <a:endParaRPr sz="1600">
              <a:latin typeface="Calibri"/>
              <a:cs typeface="Calibri"/>
            </a:endParaRPr>
          </a:p>
          <a:p>
            <a:pPr marL="355600" indent="-343535">
              <a:lnSpc>
                <a:spcPts val="1730"/>
              </a:lnSpc>
              <a:buFont typeface="Arial"/>
              <a:buChar char="•"/>
              <a:tabLst>
                <a:tab pos="355600" algn="l"/>
                <a:tab pos="356235" algn="l"/>
              </a:tabLst>
            </a:pPr>
            <a:r>
              <a:rPr sz="1600" spc="-5" dirty="0">
                <a:latin typeface="Calibri"/>
                <a:cs typeface="Calibri"/>
              </a:rPr>
              <a:t>Při</a:t>
            </a:r>
            <a:r>
              <a:rPr sz="1600" spc="95" dirty="0">
                <a:latin typeface="Calibri"/>
                <a:cs typeface="Calibri"/>
              </a:rPr>
              <a:t> </a:t>
            </a:r>
            <a:r>
              <a:rPr sz="1600" spc="-5" dirty="0">
                <a:latin typeface="Calibri"/>
                <a:cs typeface="Calibri"/>
              </a:rPr>
              <a:t>jednání</a:t>
            </a:r>
            <a:r>
              <a:rPr sz="1600" spc="105" dirty="0">
                <a:latin typeface="Calibri"/>
                <a:cs typeface="Calibri"/>
              </a:rPr>
              <a:t> </a:t>
            </a:r>
            <a:r>
              <a:rPr sz="1600" spc="-5" dirty="0">
                <a:latin typeface="Calibri"/>
                <a:cs typeface="Calibri"/>
              </a:rPr>
              <a:t>s</a:t>
            </a:r>
            <a:r>
              <a:rPr sz="1600" spc="95" dirty="0">
                <a:latin typeface="Calibri"/>
                <a:cs typeface="Calibri"/>
              </a:rPr>
              <a:t> </a:t>
            </a:r>
            <a:r>
              <a:rPr sz="1600" spc="-5" dirty="0">
                <a:latin typeface="Calibri"/>
                <a:cs typeface="Calibri"/>
              </a:rPr>
              <a:t>lidmi</a:t>
            </a:r>
            <a:r>
              <a:rPr sz="1600" spc="90" dirty="0">
                <a:latin typeface="Calibri"/>
                <a:cs typeface="Calibri"/>
              </a:rPr>
              <a:t> </a:t>
            </a:r>
            <a:r>
              <a:rPr sz="1600" spc="-5" dirty="0">
                <a:latin typeface="Calibri"/>
                <a:cs typeface="Calibri"/>
              </a:rPr>
              <a:t>nás</a:t>
            </a:r>
            <a:r>
              <a:rPr sz="1600" spc="100" dirty="0">
                <a:latin typeface="Calibri"/>
                <a:cs typeface="Calibri"/>
              </a:rPr>
              <a:t> </a:t>
            </a:r>
            <a:r>
              <a:rPr sz="1600" spc="-15" dirty="0">
                <a:latin typeface="Calibri"/>
                <a:cs typeface="Calibri"/>
              </a:rPr>
              <a:t>může</a:t>
            </a:r>
            <a:r>
              <a:rPr sz="1600" spc="100" dirty="0">
                <a:latin typeface="Calibri"/>
                <a:cs typeface="Calibri"/>
              </a:rPr>
              <a:t> </a:t>
            </a:r>
            <a:r>
              <a:rPr sz="1600" spc="-5" dirty="0">
                <a:latin typeface="Calibri"/>
                <a:cs typeface="Calibri"/>
              </a:rPr>
              <a:t>do</a:t>
            </a:r>
            <a:r>
              <a:rPr sz="1600" spc="105" dirty="0">
                <a:latin typeface="Calibri"/>
                <a:cs typeface="Calibri"/>
              </a:rPr>
              <a:t> </a:t>
            </a:r>
            <a:r>
              <a:rPr sz="1600" spc="-5" dirty="0">
                <a:latin typeface="Calibri"/>
                <a:cs typeface="Calibri"/>
              </a:rPr>
              <a:t>slepé</a:t>
            </a:r>
            <a:r>
              <a:rPr sz="1600" spc="105" dirty="0">
                <a:latin typeface="Calibri"/>
                <a:cs typeface="Calibri"/>
              </a:rPr>
              <a:t> </a:t>
            </a:r>
            <a:r>
              <a:rPr sz="1600" spc="-5" dirty="0">
                <a:latin typeface="Calibri"/>
                <a:cs typeface="Calibri"/>
              </a:rPr>
              <a:t>uličky</a:t>
            </a:r>
            <a:r>
              <a:rPr sz="1600" spc="100" dirty="0">
                <a:latin typeface="Calibri"/>
                <a:cs typeface="Calibri"/>
              </a:rPr>
              <a:t> </a:t>
            </a:r>
            <a:r>
              <a:rPr sz="1600" spc="-10" dirty="0">
                <a:latin typeface="Calibri"/>
                <a:cs typeface="Calibri"/>
              </a:rPr>
              <a:t>dostat</a:t>
            </a:r>
            <a:r>
              <a:rPr sz="1600" spc="90" dirty="0">
                <a:latin typeface="Calibri"/>
                <a:cs typeface="Calibri"/>
              </a:rPr>
              <a:t> </a:t>
            </a:r>
            <a:r>
              <a:rPr sz="1600" spc="-5" dirty="0">
                <a:latin typeface="Calibri"/>
                <a:cs typeface="Calibri"/>
              </a:rPr>
              <a:t>další</a:t>
            </a:r>
            <a:r>
              <a:rPr sz="1600" spc="95" dirty="0">
                <a:latin typeface="Calibri"/>
                <a:cs typeface="Calibri"/>
              </a:rPr>
              <a:t> </a:t>
            </a:r>
            <a:r>
              <a:rPr sz="1600" spc="-5" dirty="0">
                <a:latin typeface="Calibri"/>
                <a:cs typeface="Calibri"/>
              </a:rPr>
              <a:t>manipulace,</a:t>
            </a:r>
            <a:r>
              <a:rPr sz="1600" spc="110" dirty="0">
                <a:latin typeface="Calibri"/>
                <a:cs typeface="Calibri"/>
              </a:rPr>
              <a:t> </a:t>
            </a:r>
            <a:r>
              <a:rPr sz="1600" spc="-20" dirty="0">
                <a:latin typeface="Calibri"/>
                <a:cs typeface="Calibri"/>
              </a:rPr>
              <a:t>která</a:t>
            </a:r>
            <a:r>
              <a:rPr sz="1600" spc="110" dirty="0">
                <a:latin typeface="Calibri"/>
                <a:cs typeface="Calibri"/>
              </a:rPr>
              <a:t> </a:t>
            </a:r>
            <a:r>
              <a:rPr sz="1600" spc="-10" dirty="0">
                <a:latin typeface="Calibri"/>
                <a:cs typeface="Calibri"/>
              </a:rPr>
              <a:t>spočívá</a:t>
            </a:r>
            <a:r>
              <a:rPr sz="1600" spc="114" dirty="0">
                <a:latin typeface="Calibri"/>
                <a:cs typeface="Calibri"/>
              </a:rPr>
              <a:t> </a:t>
            </a:r>
            <a:r>
              <a:rPr sz="1600" spc="-5" dirty="0">
                <a:latin typeface="Calibri"/>
                <a:cs typeface="Calibri"/>
              </a:rPr>
              <a:t>v</a:t>
            </a:r>
            <a:r>
              <a:rPr sz="1600" spc="110" dirty="0">
                <a:latin typeface="Calibri"/>
                <a:cs typeface="Calibri"/>
              </a:rPr>
              <a:t> </a:t>
            </a:r>
            <a:r>
              <a:rPr sz="1600" spc="-10" dirty="0">
                <a:latin typeface="Calibri"/>
                <a:cs typeface="Calibri"/>
              </a:rPr>
              <a:t>tom,</a:t>
            </a:r>
            <a:r>
              <a:rPr sz="1600" spc="100" dirty="0">
                <a:latin typeface="Calibri"/>
                <a:cs typeface="Calibri"/>
              </a:rPr>
              <a:t> </a:t>
            </a:r>
            <a:r>
              <a:rPr sz="1600" spc="-25" dirty="0">
                <a:latin typeface="Calibri"/>
                <a:cs typeface="Calibri"/>
              </a:rPr>
              <a:t>že</a:t>
            </a:r>
            <a:endParaRPr sz="1600">
              <a:latin typeface="Calibri"/>
              <a:cs typeface="Calibri"/>
            </a:endParaRPr>
          </a:p>
          <a:p>
            <a:pPr marL="355600">
              <a:lnSpc>
                <a:spcPts val="1730"/>
              </a:lnSpc>
            </a:pPr>
            <a:r>
              <a:rPr sz="1600" spc="-5" dirty="0">
                <a:latin typeface="Calibri"/>
                <a:cs typeface="Calibri"/>
              </a:rPr>
              <a:t>partner</a:t>
            </a:r>
            <a:r>
              <a:rPr sz="1600" spc="25" dirty="0">
                <a:latin typeface="Calibri"/>
                <a:cs typeface="Calibri"/>
              </a:rPr>
              <a:t> </a:t>
            </a:r>
            <a:r>
              <a:rPr sz="1600" spc="-5" dirty="0">
                <a:latin typeface="Calibri"/>
                <a:cs typeface="Calibri"/>
              </a:rPr>
              <a:t>se</a:t>
            </a:r>
            <a:r>
              <a:rPr sz="1600" dirty="0">
                <a:latin typeface="Calibri"/>
                <a:cs typeface="Calibri"/>
              </a:rPr>
              <a:t> </a:t>
            </a:r>
            <a:r>
              <a:rPr sz="1600" spc="-5" dirty="0">
                <a:latin typeface="Calibri"/>
                <a:cs typeface="Calibri"/>
              </a:rPr>
              <a:t>snaží</a:t>
            </a:r>
            <a:r>
              <a:rPr sz="1600" spc="5" dirty="0">
                <a:latin typeface="Calibri"/>
                <a:cs typeface="Calibri"/>
              </a:rPr>
              <a:t> </a:t>
            </a:r>
            <a:r>
              <a:rPr sz="1600" spc="-20" dirty="0">
                <a:latin typeface="Calibri"/>
                <a:cs typeface="Calibri"/>
              </a:rPr>
              <a:t>zablokovat</a:t>
            </a:r>
            <a:r>
              <a:rPr sz="1600" spc="25" dirty="0">
                <a:latin typeface="Calibri"/>
                <a:cs typeface="Calibri"/>
              </a:rPr>
              <a:t> </a:t>
            </a:r>
            <a:r>
              <a:rPr sz="1600" spc="-35" dirty="0">
                <a:latin typeface="Calibri"/>
                <a:cs typeface="Calibri"/>
              </a:rPr>
              <a:t>rozhovor.</a:t>
            </a:r>
            <a:r>
              <a:rPr sz="1600" spc="60" dirty="0">
                <a:latin typeface="Calibri"/>
                <a:cs typeface="Calibri"/>
              </a:rPr>
              <a:t> </a:t>
            </a:r>
            <a:r>
              <a:rPr sz="1600" spc="-20" dirty="0">
                <a:latin typeface="Calibri"/>
                <a:cs typeface="Calibri"/>
              </a:rPr>
              <a:t>Jaké</a:t>
            </a:r>
            <a:r>
              <a:rPr sz="1600" spc="10" dirty="0">
                <a:latin typeface="Calibri"/>
                <a:cs typeface="Calibri"/>
              </a:rPr>
              <a:t> </a:t>
            </a:r>
            <a:r>
              <a:rPr sz="1600" spc="-10" dirty="0">
                <a:latin typeface="Calibri"/>
                <a:cs typeface="Calibri"/>
              </a:rPr>
              <a:t>techniky</a:t>
            </a:r>
            <a:r>
              <a:rPr sz="1600" spc="5" dirty="0">
                <a:latin typeface="Calibri"/>
                <a:cs typeface="Calibri"/>
              </a:rPr>
              <a:t> </a:t>
            </a:r>
            <a:r>
              <a:rPr sz="1600" spc="-15" dirty="0">
                <a:latin typeface="Calibri"/>
                <a:cs typeface="Calibri"/>
              </a:rPr>
              <a:t>můžete</a:t>
            </a:r>
            <a:r>
              <a:rPr sz="1600" spc="15" dirty="0">
                <a:latin typeface="Calibri"/>
                <a:cs typeface="Calibri"/>
              </a:rPr>
              <a:t> </a:t>
            </a:r>
            <a:r>
              <a:rPr sz="1600" spc="-5" dirty="0">
                <a:latin typeface="Calibri"/>
                <a:cs typeface="Calibri"/>
              </a:rPr>
              <a:t>uplatnit?</a:t>
            </a:r>
            <a:r>
              <a:rPr sz="1600" spc="-20" dirty="0">
                <a:latin typeface="Calibri"/>
                <a:cs typeface="Calibri"/>
              </a:rPr>
              <a:t> </a:t>
            </a:r>
            <a:r>
              <a:rPr sz="1600" spc="-5" dirty="0">
                <a:latin typeface="Calibri"/>
                <a:cs typeface="Calibri"/>
              </a:rPr>
              <a:t>Napište.</a:t>
            </a:r>
            <a:endParaRPr sz="1600">
              <a:latin typeface="Calibri"/>
              <a:cs typeface="Calibri"/>
            </a:endParaRPr>
          </a:p>
          <a:p>
            <a:pPr>
              <a:spcBef>
                <a:spcPts val="30"/>
              </a:spcBef>
            </a:pPr>
            <a:endParaRPr sz="1550">
              <a:latin typeface="Calibri"/>
              <a:cs typeface="Calibri"/>
            </a:endParaRPr>
          </a:p>
          <a:p>
            <a:pPr marL="12700"/>
            <a:r>
              <a:rPr sz="1600" b="1" spc="-5" dirty="0">
                <a:latin typeface="Calibri"/>
                <a:cs typeface="Calibri"/>
              </a:rPr>
              <a:t>PŘERUŠENÍ</a:t>
            </a:r>
            <a:r>
              <a:rPr sz="1600" b="1" spc="-15" dirty="0">
                <a:latin typeface="Calibri"/>
                <a:cs typeface="Calibri"/>
              </a:rPr>
              <a:t> </a:t>
            </a:r>
            <a:r>
              <a:rPr sz="1600" b="1" spc="-20" dirty="0">
                <a:latin typeface="Calibri"/>
                <a:cs typeface="Calibri"/>
              </a:rPr>
              <a:t>ROZHOVORU</a:t>
            </a:r>
            <a:endParaRPr sz="1600">
              <a:latin typeface="Calibri"/>
              <a:cs typeface="Calibri"/>
            </a:endParaRPr>
          </a:p>
          <a:p>
            <a:pPr marL="355600" marR="5080" indent="-343535" algn="just">
              <a:lnSpc>
                <a:spcPct val="80000"/>
              </a:lnSpc>
              <a:spcBef>
                <a:spcPts val="384"/>
              </a:spcBef>
              <a:buFont typeface="Arial"/>
              <a:buChar char="•"/>
              <a:tabLst>
                <a:tab pos="356235" algn="l"/>
              </a:tabLst>
            </a:pPr>
            <a:r>
              <a:rPr sz="1600" spc="-15" dirty="0">
                <a:latin typeface="Calibri"/>
                <a:cs typeface="Calibri"/>
              </a:rPr>
              <a:t>Někdy</a:t>
            </a:r>
            <a:r>
              <a:rPr sz="1600" spc="-10" dirty="0">
                <a:latin typeface="Calibri"/>
                <a:cs typeface="Calibri"/>
              </a:rPr>
              <a:t> to</a:t>
            </a:r>
            <a:r>
              <a:rPr sz="1600" spc="-5" dirty="0">
                <a:latin typeface="Calibri"/>
                <a:cs typeface="Calibri"/>
              </a:rPr>
              <a:t> </a:t>
            </a:r>
            <a:r>
              <a:rPr sz="1600" spc="-15" dirty="0">
                <a:latin typeface="Calibri"/>
                <a:cs typeface="Calibri"/>
              </a:rPr>
              <a:t>opravdu</a:t>
            </a:r>
            <a:r>
              <a:rPr sz="1600" spc="-10" dirty="0">
                <a:latin typeface="Calibri"/>
                <a:cs typeface="Calibri"/>
              </a:rPr>
              <a:t> nejde</a:t>
            </a:r>
            <a:r>
              <a:rPr sz="1600" spc="-5" dirty="0">
                <a:latin typeface="Calibri"/>
                <a:cs typeface="Calibri"/>
              </a:rPr>
              <a:t> a musíme </a:t>
            </a:r>
            <a:r>
              <a:rPr sz="1600" spc="-10" dirty="0">
                <a:latin typeface="Calibri"/>
                <a:cs typeface="Calibri"/>
              </a:rPr>
              <a:t>rozhovor</a:t>
            </a:r>
            <a:r>
              <a:rPr sz="1600" spc="-5" dirty="0">
                <a:latin typeface="Calibri"/>
                <a:cs typeface="Calibri"/>
              </a:rPr>
              <a:t> </a:t>
            </a:r>
            <a:r>
              <a:rPr sz="1600" spc="-15" dirty="0">
                <a:latin typeface="Calibri"/>
                <a:cs typeface="Calibri"/>
              </a:rPr>
              <a:t>ukončit</a:t>
            </a:r>
            <a:r>
              <a:rPr sz="1600" spc="-10" dirty="0">
                <a:latin typeface="Calibri"/>
                <a:cs typeface="Calibri"/>
              </a:rPr>
              <a:t> </a:t>
            </a:r>
            <a:r>
              <a:rPr sz="1600" spc="-5" dirty="0">
                <a:latin typeface="Calibri"/>
                <a:cs typeface="Calibri"/>
              </a:rPr>
              <a:t>jednoznačně a</a:t>
            </a:r>
            <a:r>
              <a:rPr sz="1600" dirty="0">
                <a:latin typeface="Calibri"/>
                <a:cs typeface="Calibri"/>
              </a:rPr>
              <a:t> </a:t>
            </a:r>
            <a:r>
              <a:rPr sz="1600" spc="-10" dirty="0">
                <a:latin typeface="Calibri"/>
                <a:cs typeface="Calibri"/>
              </a:rPr>
              <a:t>rázně.</a:t>
            </a:r>
            <a:r>
              <a:rPr sz="1600" spc="340" dirty="0">
                <a:latin typeface="Calibri"/>
                <a:cs typeface="Calibri"/>
              </a:rPr>
              <a:t> </a:t>
            </a:r>
            <a:r>
              <a:rPr sz="1600" spc="-5" dirty="0">
                <a:latin typeface="Calibri"/>
                <a:cs typeface="Calibri"/>
              </a:rPr>
              <a:t>Musíme </a:t>
            </a:r>
            <a:r>
              <a:rPr sz="1600" spc="-10" dirty="0">
                <a:latin typeface="Calibri"/>
                <a:cs typeface="Calibri"/>
              </a:rPr>
              <a:t>chránit </a:t>
            </a:r>
            <a:r>
              <a:rPr sz="1600" spc="-350" dirty="0">
                <a:latin typeface="Calibri"/>
                <a:cs typeface="Calibri"/>
              </a:rPr>
              <a:t> </a:t>
            </a:r>
            <a:r>
              <a:rPr sz="1600" spc="-10" dirty="0">
                <a:latin typeface="Calibri"/>
                <a:cs typeface="Calibri"/>
              </a:rPr>
              <a:t>sami sebe </a:t>
            </a:r>
            <a:r>
              <a:rPr sz="1600" spc="-5" dirty="0">
                <a:latin typeface="Calibri"/>
                <a:cs typeface="Calibri"/>
              </a:rPr>
              <a:t>a snažíme co nejlépe z </a:t>
            </a:r>
            <a:r>
              <a:rPr sz="1600" spc="-10" dirty="0">
                <a:latin typeface="Calibri"/>
                <a:cs typeface="Calibri"/>
              </a:rPr>
              <a:t>rozhovoru vysouvat. </a:t>
            </a:r>
            <a:r>
              <a:rPr sz="1600" spc="-15" dirty="0">
                <a:latin typeface="Calibri"/>
                <a:cs typeface="Calibri"/>
              </a:rPr>
              <a:t>Velice </a:t>
            </a:r>
            <a:r>
              <a:rPr sz="1600" spc="-10" dirty="0">
                <a:latin typeface="Calibri"/>
                <a:cs typeface="Calibri"/>
              </a:rPr>
              <a:t>rozšířené </a:t>
            </a:r>
            <a:r>
              <a:rPr sz="1600" spc="-5" dirty="0">
                <a:latin typeface="Calibri"/>
                <a:cs typeface="Calibri"/>
              </a:rPr>
              <a:t>jsou </a:t>
            </a:r>
            <a:r>
              <a:rPr sz="1600" b="1" spc="-10" dirty="0">
                <a:latin typeface="Calibri"/>
                <a:cs typeface="Calibri"/>
              </a:rPr>
              <a:t>negativní </a:t>
            </a:r>
            <a:r>
              <a:rPr sz="1600" spc="-25" dirty="0">
                <a:latin typeface="Calibri"/>
                <a:cs typeface="Calibri"/>
              </a:rPr>
              <a:t>metody, </a:t>
            </a:r>
            <a:r>
              <a:rPr sz="1600" spc="-20" dirty="0">
                <a:latin typeface="Calibri"/>
                <a:cs typeface="Calibri"/>
              </a:rPr>
              <a:t> jako </a:t>
            </a:r>
            <a:r>
              <a:rPr sz="1600" spc="-40" dirty="0">
                <a:latin typeface="Calibri"/>
                <a:cs typeface="Calibri"/>
              </a:rPr>
              <a:t>např. </a:t>
            </a:r>
            <a:r>
              <a:rPr sz="1600" spc="-15" dirty="0">
                <a:latin typeface="Calibri"/>
                <a:cs typeface="Calibri"/>
              </a:rPr>
              <a:t>dát </a:t>
            </a:r>
            <a:r>
              <a:rPr sz="1600" spc="-5" dirty="0">
                <a:latin typeface="Calibri"/>
                <a:cs typeface="Calibri"/>
              </a:rPr>
              <a:t>se </a:t>
            </a:r>
            <a:r>
              <a:rPr sz="1600" spc="-10" dirty="0">
                <a:latin typeface="Calibri"/>
                <a:cs typeface="Calibri"/>
              </a:rPr>
              <a:t>na ústup </a:t>
            </a:r>
            <a:r>
              <a:rPr sz="1600" spc="-5" dirty="0">
                <a:latin typeface="Calibri"/>
                <a:cs typeface="Calibri"/>
              </a:rPr>
              <a:t>s </a:t>
            </a:r>
            <a:r>
              <a:rPr sz="1600" spc="-15" dirty="0">
                <a:latin typeface="Calibri"/>
                <a:cs typeface="Calibri"/>
              </a:rPr>
              <a:t>nadávkami, </a:t>
            </a:r>
            <a:r>
              <a:rPr sz="1600" spc="-10" dirty="0">
                <a:latin typeface="Calibri"/>
                <a:cs typeface="Calibri"/>
              </a:rPr>
              <a:t>vyčítání, obhajování </a:t>
            </a:r>
            <a:r>
              <a:rPr sz="1600" spc="-5" dirty="0">
                <a:latin typeface="Calibri"/>
                <a:cs typeface="Calibri"/>
              </a:rPr>
              <a:t>a </a:t>
            </a:r>
            <a:r>
              <a:rPr sz="1600" spc="-10" dirty="0">
                <a:latin typeface="Calibri"/>
                <a:cs typeface="Calibri"/>
              </a:rPr>
              <a:t>vysvětlování, </a:t>
            </a:r>
            <a:r>
              <a:rPr sz="1600" spc="-15" dirty="0">
                <a:latin typeface="Calibri"/>
                <a:cs typeface="Calibri"/>
              </a:rPr>
              <a:t>proč </a:t>
            </a:r>
            <a:r>
              <a:rPr sz="1600" spc="-20" dirty="0">
                <a:latin typeface="Calibri"/>
                <a:cs typeface="Calibri"/>
              </a:rPr>
              <a:t>my </a:t>
            </a:r>
            <a:r>
              <a:rPr sz="1600" spc="-10" dirty="0">
                <a:latin typeface="Calibri"/>
                <a:cs typeface="Calibri"/>
              </a:rPr>
              <a:t>sami </a:t>
            </a:r>
            <a:r>
              <a:rPr sz="1600" spc="-25" dirty="0">
                <a:latin typeface="Calibri"/>
                <a:cs typeface="Calibri"/>
              </a:rPr>
              <a:t>za </a:t>
            </a:r>
            <a:r>
              <a:rPr sz="1600" spc="-20" dirty="0">
                <a:latin typeface="Calibri"/>
                <a:cs typeface="Calibri"/>
              </a:rPr>
              <a:t> </a:t>
            </a:r>
            <a:r>
              <a:rPr sz="1600" spc="-15" dirty="0">
                <a:latin typeface="Calibri"/>
                <a:cs typeface="Calibri"/>
              </a:rPr>
              <a:t>nezdar</a:t>
            </a:r>
            <a:r>
              <a:rPr sz="1600" spc="-10" dirty="0">
                <a:latin typeface="Calibri"/>
                <a:cs typeface="Calibri"/>
              </a:rPr>
              <a:t> rozhovoru</a:t>
            </a:r>
            <a:r>
              <a:rPr sz="1600" spc="-5" dirty="0">
                <a:latin typeface="Calibri"/>
                <a:cs typeface="Calibri"/>
              </a:rPr>
              <a:t> </a:t>
            </a:r>
            <a:r>
              <a:rPr sz="1600" spc="-10" dirty="0">
                <a:latin typeface="Calibri"/>
                <a:cs typeface="Calibri"/>
              </a:rPr>
              <a:t>nemůžeme,</a:t>
            </a:r>
            <a:r>
              <a:rPr sz="1600" spc="-5" dirty="0">
                <a:latin typeface="Calibri"/>
                <a:cs typeface="Calibri"/>
              </a:rPr>
              <a:t> </a:t>
            </a:r>
            <a:r>
              <a:rPr sz="1600" dirty="0">
                <a:latin typeface="Calibri"/>
                <a:cs typeface="Calibri"/>
              </a:rPr>
              <a:t>zlobu</a:t>
            </a:r>
            <a:r>
              <a:rPr sz="1600" spc="5" dirty="0">
                <a:latin typeface="Calibri"/>
                <a:cs typeface="Calibri"/>
              </a:rPr>
              <a:t> </a:t>
            </a:r>
            <a:r>
              <a:rPr sz="1600" spc="-5" dirty="0">
                <a:latin typeface="Calibri"/>
                <a:cs typeface="Calibri"/>
              </a:rPr>
              <a:t>v</a:t>
            </a:r>
            <a:r>
              <a:rPr sz="1600" dirty="0">
                <a:latin typeface="Calibri"/>
                <a:cs typeface="Calibri"/>
              </a:rPr>
              <a:t> </a:t>
            </a:r>
            <a:r>
              <a:rPr sz="1600" spc="-5" dirty="0">
                <a:latin typeface="Calibri"/>
                <a:cs typeface="Calibri"/>
              </a:rPr>
              <a:t>sobě</a:t>
            </a:r>
            <a:r>
              <a:rPr sz="1600" dirty="0">
                <a:latin typeface="Calibri"/>
                <a:cs typeface="Calibri"/>
              </a:rPr>
              <a:t> </a:t>
            </a:r>
            <a:r>
              <a:rPr sz="1600" spc="-5" dirty="0">
                <a:latin typeface="Calibri"/>
                <a:cs typeface="Calibri"/>
              </a:rPr>
              <a:t>dusíme</a:t>
            </a:r>
            <a:r>
              <a:rPr sz="1600" dirty="0">
                <a:latin typeface="Calibri"/>
                <a:cs typeface="Calibri"/>
              </a:rPr>
              <a:t> </a:t>
            </a:r>
            <a:r>
              <a:rPr sz="1600" spc="-5" dirty="0">
                <a:latin typeface="Calibri"/>
                <a:cs typeface="Calibri"/>
              </a:rPr>
              <a:t>a</a:t>
            </a:r>
            <a:r>
              <a:rPr sz="1600" dirty="0">
                <a:latin typeface="Calibri"/>
                <a:cs typeface="Calibri"/>
              </a:rPr>
              <a:t> </a:t>
            </a:r>
            <a:r>
              <a:rPr sz="1600" spc="-5" dirty="0">
                <a:latin typeface="Calibri"/>
                <a:cs typeface="Calibri"/>
              </a:rPr>
              <a:t>tiše</a:t>
            </a:r>
            <a:r>
              <a:rPr sz="1600" dirty="0">
                <a:latin typeface="Calibri"/>
                <a:cs typeface="Calibri"/>
              </a:rPr>
              <a:t> </a:t>
            </a:r>
            <a:r>
              <a:rPr sz="1600" spc="-5" dirty="0">
                <a:latin typeface="Calibri"/>
                <a:cs typeface="Calibri"/>
              </a:rPr>
              <a:t>se</a:t>
            </a:r>
            <a:r>
              <a:rPr sz="1600" dirty="0">
                <a:latin typeface="Calibri"/>
                <a:cs typeface="Calibri"/>
              </a:rPr>
              <a:t> </a:t>
            </a:r>
            <a:r>
              <a:rPr sz="1600" spc="-5" dirty="0">
                <a:latin typeface="Calibri"/>
                <a:cs typeface="Calibri"/>
              </a:rPr>
              <a:t>stáhneme,</a:t>
            </a:r>
            <a:r>
              <a:rPr sz="1600" dirty="0">
                <a:latin typeface="Calibri"/>
                <a:cs typeface="Calibri"/>
              </a:rPr>
              <a:t> </a:t>
            </a:r>
            <a:r>
              <a:rPr sz="1600" spc="-5" dirty="0">
                <a:latin typeface="Calibri"/>
                <a:cs typeface="Calibri"/>
              </a:rPr>
              <a:t>s</a:t>
            </a:r>
            <a:r>
              <a:rPr sz="1600" dirty="0">
                <a:latin typeface="Calibri"/>
                <a:cs typeface="Calibri"/>
              </a:rPr>
              <a:t> </a:t>
            </a:r>
            <a:r>
              <a:rPr sz="1600" spc="-5" dirty="0">
                <a:latin typeface="Calibri"/>
                <a:cs typeface="Calibri"/>
              </a:rPr>
              <a:t>partnerem </a:t>
            </a:r>
            <a:r>
              <a:rPr sz="1600" dirty="0">
                <a:latin typeface="Calibri"/>
                <a:cs typeface="Calibri"/>
              </a:rPr>
              <a:t> </a:t>
            </a:r>
            <a:r>
              <a:rPr sz="1600" spc="-10" dirty="0">
                <a:latin typeface="Calibri"/>
                <a:cs typeface="Calibri"/>
              </a:rPr>
              <a:t>nemluvíme,</a:t>
            </a:r>
            <a:r>
              <a:rPr sz="1600" spc="10" dirty="0">
                <a:latin typeface="Calibri"/>
                <a:cs typeface="Calibri"/>
              </a:rPr>
              <a:t> </a:t>
            </a:r>
            <a:r>
              <a:rPr sz="1600" spc="-10" dirty="0">
                <a:latin typeface="Calibri"/>
                <a:cs typeface="Calibri"/>
              </a:rPr>
              <a:t>nevšímáme</a:t>
            </a:r>
            <a:r>
              <a:rPr sz="1600" spc="20" dirty="0">
                <a:latin typeface="Calibri"/>
                <a:cs typeface="Calibri"/>
              </a:rPr>
              <a:t> </a:t>
            </a:r>
            <a:r>
              <a:rPr sz="1600" spc="-5" dirty="0">
                <a:latin typeface="Calibri"/>
                <a:cs typeface="Calibri"/>
              </a:rPr>
              <a:t>si</a:t>
            </a:r>
            <a:r>
              <a:rPr sz="1600" spc="-10" dirty="0">
                <a:latin typeface="Calibri"/>
                <a:cs typeface="Calibri"/>
              </a:rPr>
              <a:t> </a:t>
            </a:r>
            <a:r>
              <a:rPr sz="1600" spc="-15" dirty="0">
                <a:latin typeface="Calibri"/>
                <a:cs typeface="Calibri"/>
              </a:rPr>
              <a:t>ho,</a:t>
            </a:r>
            <a:r>
              <a:rPr sz="1600" spc="5" dirty="0">
                <a:latin typeface="Calibri"/>
                <a:cs typeface="Calibri"/>
              </a:rPr>
              <a:t> </a:t>
            </a:r>
            <a:r>
              <a:rPr sz="1600" spc="-10" dirty="0">
                <a:latin typeface="Calibri"/>
                <a:cs typeface="Calibri"/>
              </a:rPr>
              <a:t>partnera</a:t>
            </a:r>
            <a:r>
              <a:rPr sz="1600" spc="15" dirty="0">
                <a:latin typeface="Calibri"/>
                <a:cs typeface="Calibri"/>
              </a:rPr>
              <a:t> </a:t>
            </a:r>
            <a:r>
              <a:rPr sz="1600" spc="-5" dirty="0">
                <a:latin typeface="Calibri"/>
                <a:cs typeface="Calibri"/>
              </a:rPr>
              <a:t>umlčíme</a:t>
            </a:r>
            <a:r>
              <a:rPr sz="1600" dirty="0">
                <a:latin typeface="Calibri"/>
                <a:cs typeface="Calibri"/>
              </a:rPr>
              <a:t> </a:t>
            </a:r>
            <a:r>
              <a:rPr sz="1600" spc="-5" dirty="0">
                <a:latin typeface="Calibri"/>
                <a:cs typeface="Calibri"/>
              </a:rPr>
              <a:t>–</a:t>
            </a:r>
            <a:r>
              <a:rPr sz="1600" spc="5" dirty="0">
                <a:latin typeface="Calibri"/>
                <a:cs typeface="Calibri"/>
              </a:rPr>
              <a:t> </a:t>
            </a:r>
            <a:r>
              <a:rPr sz="1600" spc="-25" dirty="0">
                <a:latin typeface="Calibri"/>
                <a:cs typeface="Calibri"/>
              </a:rPr>
              <a:t>jakkoliv.</a:t>
            </a:r>
            <a:endParaRPr sz="1600">
              <a:latin typeface="Calibri"/>
              <a:cs typeface="Calibri"/>
            </a:endParaRPr>
          </a:p>
          <a:p>
            <a:pPr marL="355600" marR="5715" indent="-343535" algn="just">
              <a:lnSpc>
                <a:spcPts val="1540"/>
              </a:lnSpc>
              <a:spcBef>
                <a:spcPts val="365"/>
              </a:spcBef>
            </a:pPr>
            <a:r>
              <a:rPr sz="1600" b="1" spc="-10" dirty="0">
                <a:solidFill>
                  <a:srgbClr val="006FC0"/>
                </a:solidFill>
                <a:latin typeface="Calibri"/>
                <a:cs typeface="Calibri"/>
              </a:rPr>
              <a:t>Pozitivní metody </a:t>
            </a:r>
            <a:r>
              <a:rPr sz="1600" spc="-5" dirty="0">
                <a:solidFill>
                  <a:srgbClr val="006FC0"/>
                </a:solidFill>
                <a:latin typeface="Calibri"/>
                <a:cs typeface="Calibri"/>
              </a:rPr>
              <a:t>– </a:t>
            </a:r>
            <a:r>
              <a:rPr sz="1600" spc="-10" dirty="0">
                <a:solidFill>
                  <a:srgbClr val="006FC0"/>
                </a:solidFill>
                <a:latin typeface="Calibri"/>
                <a:cs typeface="Calibri"/>
              </a:rPr>
              <a:t>zachovat </a:t>
            </a:r>
            <a:r>
              <a:rPr sz="1600" spc="-5" dirty="0">
                <a:solidFill>
                  <a:srgbClr val="006FC0"/>
                </a:solidFill>
                <a:latin typeface="Calibri"/>
                <a:cs typeface="Calibri"/>
              </a:rPr>
              <a:t>si </a:t>
            </a:r>
            <a:r>
              <a:rPr sz="1600" spc="-10" dirty="0">
                <a:solidFill>
                  <a:srgbClr val="006FC0"/>
                </a:solidFill>
                <a:latin typeface="Calibri"/>
                <a:cs typeface="Calibri"/>
              </a:rPr>
              <a:t>iniciativu </a:t>
            </a:r>
            <a:r>
              <a:rPr sz="1600" spc="-5" dirty="0">
                <a:solidFill>
                  <a:srgbClr val="006FC0"/>
                </a:solidFill>
                <a:latin typeface="Calibri"/>
                <a:cs typeface="Calibri"/>
              </a:rPr>
              <a:t>tím, </a:t>
            </a:r>
            <a:r>
              <a:rPr sz="1600" spc="-20" dirty="0">
                <a:solidFill>
                  <a:srgbClr val="006FC0"/>
                </a:solidFill>
                <a:latin typeface="Calibri"/>
                <a:cs typeface="Calibri"/>
              </a:rPr>
              <a:t>že </a:t>
            </a:r>
            <a:r>
              <a:rPr sz="1600" spc="-5" dirty="0">
                <a:solidFill>
                  <a:srgbClr val="006FC0"/>
                </a:solidFill>
                <a:latin typeface="Calibri"/>
                <a:cs typeface="Calibri"/>
              </a:rPr>
              <a:t>sami zmlkneme, mlčení </a:t>
            </a:r>
            <a:r>
              <a:rPr sz="1600" spc="-10" dirty="0">
                <a:solidFill>
                  <a:srgbClr val="006FC0"/>
                </a:solidFill>
                <a:latin typeface="Calibri"/>
                <a:cs typeface="Calibri"/>
              </a:rPr>
              <a:t>však </a:t>
            </a:r>
            <a:r>
              <a:rPr sz="1600" spc="-5" dirty="0">
                <a:solidFill>
                  <a:srgbClr val="006FC0"/>
                </a:solidFill>
                <a:latin typeface="Calibri"/>
                <a:cs typeface="Calibri"/>
              </a:rPr>
              <a:t>jasně </a:t>
            </a:r>
            <a:r>
              <a:rPr sz="1600" spc="-10" dirty="0">
                <a:solidFill>
                  <a:srgbClr val="006FC0"/>
                </a:solidFill>
                <a:latin typeface="Calibri"/>
                <a:cs typeface="Calibri"/>
              </a:rPr>
              <a:t>zdůvodněte, </a:t>
            </a:r>
            <a:r>
              <a:rPr sz="1600" spc="-5" dirty="0">
                <a:solidFill>
                  <a:srgbClr val="006FC0"/>
                </a:solidFill>
                <a:latin typeface="Calibri"/>
                <a:cs typeface="Calibri"/>
              </a:rPr>
              <a:t> případně</a:t>
            </a:r>
            <a:r>
              <a:rPr sz="1600" dirty="0">
                <a:solidFill>
                  <a:srgbClr val="006FC0"/>
                </a:solidFill>
                <a:latin typeface="Calibri"/>
                <a:cs typeface="Calibri"/>
              </a:rPr>
              <a:t> </a:t>
            </a:r>
            <a:r>
              <a:rPr sz="1600" spc="-15" dirty="0">
                <a:solidFill>
                  <a:srgbClr val="006FC0"/>
                </a:solidFill>
                <a:latin typeface="Calibri"/>
                <a:cs typeface="Calibri"/>
              </a:rPr>
              <a:t>vysvětlete</a:t>
            </a:r>
            <a:r>
              <a:rPr sz="1600" spc="10" dirty="0">
                <a:solidFill>
                  <a:srgbClr val="006FC0"/>
                </a:solidFill>
                <a:latin typeface="Calibri"/>
                <a:cs typeface="Calibri"/>
              </a:rPr>
              <a:t> </a:t>
            </a:r>
            <a:r>
              <a:rPr sz="1600" spc="-20" dirty="0">
                <a:solidFill>
                  <a:srgbClr val="006FC0"/>
                </a:solidFill>
                <a:latin typeface="Calibri"/>
                <a:cs typeface="Calibri"/>
              </a:rPr>
              <a:t>následky,</a:t>
            </a:r>
            <a:r>
              <a:rPr sz="1600" dirty="0">
                <a:solidFill>
                  <a:srgbClr val="006FC0"/>
                </a:solidFill>
                <a:latin typeface="Calibri"/>
                <a:cs typeface="Calibri"/>
              </a:rPr>
              <a:t> </a:t>
            </a:r>
            <a:r>
              <a:rPr sz="1600" spc="-10" dirty="0">
                <a:solidFill>
                  <a:srgbClr val="006FC0"/>
                </a:solidFill>
                <a:latin typeface="Calibri"/>
                <a:cs typeface="Calibri"/>
              </a:rPr>
              <a:t>nastiňte</a:t>
            </a:r>
            <a:r>
              <a:rPr sz="1600" spc="-25" dirty="0">
                <a:solidFill>
                  <a:srgbClr val="006FC0"/>
                </a:solidFill>
                <a:latin typeface="Calibri"/>
                <a:cs typeface="Calibri"/>
              </a:rPr>
              <a:t> </a:t>
            </a:r>
            <a:r>
              <a:rPr sz="1600" spc="-10" dirty="0">
                <a:solidFill>
                  <a:srgbClr val="006FC0"/>
                </a:solidFill>
                <a:latin typeface="Calibri"/>
                <a:cs typeface="Calibri"/>
              </a:rPr>
              <a:t>cestu</a:t>
            </a:r>
            <a:r>
              <a:rPr sz="1600" dirty="0">
                <a:solidFill>
                  <a:srgbClr val="006FC0"/>
                </a:solidFill>
                <a:latin typeface="Calibri"/>
                <a:cs typeface="Calibri"/>
              </a:rPr>
              <a:t> </a:t>
            </a:r>
            <a:r>
              <a:rPr sz="1600" spc="-5" dirty="0">
                <a:solidFill>
                  <a:srgbClr val="006FC0"/>
                </a:solidFill>
                <a:latin typeface="Calibri"/>
                <a:cs typeface="Calibri"/>
              </a:rPr>
              <a:t>k</a:t>
            </a:r>
            <a:r>
              <a:rPr sz="1600" spc="10" dirty="0">
                <a:solidFill>
                  <a:srgbClr val="006FC0"/>
                </a:solidFill>
                <a:latin typeface="Calibri"/>
                <a:cs typeface="Calibri"/>
              </a:rPr>
              <a:t> </a:t>
            </a:r>
            <a:r>
              <a:rPr sz="1600" spc="-10" dirty="0">
                <a:solidFill>
                  <a:srgbClr val="006FC0"/>
                </a:solidFill>
                <a:latin typeface="Calibri"/>
                <a:cs typeface="Calibri"/>
              </a:rPr>
              <a:t>vzájemné</a:t>
            </a:r>
            <a:r>
              <a:rPr sz="1600" spc="20" dirty="0">
                <a:solidFill>
                  <a:srgbClr val="006FC0"/>
                </a:solidFill>
                <a:latin typeface="Calibri"/>
                <a:cs typeface="Calibri"/>
              </a:rPr>
              <a:t> </a:t>
            </a:r>
            <a:r>
              <a:rPr sz="1600" spc="-10" dirty="0">
                <a:solidFill>
                  <a:srgbClr val="006FC0"/>
                </a:solidFill>
                <a:latin typeface="Calibri"/>
                <a:cs typeface="Calibri"/>
              </a:rPr>
              <a:t>dohodě.</a:t>
            </a:r>
            <a:endParaRPr sz="1600">
              <a:latin typeface="Calibri"/>
              <a:cs typeface="Calibri"/>
            </a:endParaRPr>
          </a:p>
        </p:txBody>
      </p:sp>
    </p:spTree>
    <p:extLst>
      <p:ext uri="{BB962C8B-B14F-4D97-AF65-F5344CB8AC3E}">
        <p14:creationId xmlns:p14="http://schemas.microsoft.com/office/powerpoint/2010/main" val="1854629601"/>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59940" y="662432"/>
            <a:ext cx="8073390" cy="5188585"/>
          </a:xfrm>
          <a:prstGeom prst="rect">
            <a:avLst/>
          </a:prstGeom>
        </p:spPr>
        <p:txBody>
          <a:bodyPr vert="horz" wrap="square" lIns="0" tIns="12065" rIns="0" bIns="0" rtlCol="0">
            <a:spAutoFit/>
          </a:bodyPr>
          <a:lstStyle/>
          <a:p>
            <a:pPr marL="111760">
              <a:spcBef>
                <a:spcPts val="95"/>
              </a:spcBef>
            </a:pPr>
            <a:r>
              <a:rPr sz="2800" b="1" spc="-20" dirty="0">
                <a:latin typeface="Calibri"/>
                <a:cs typeface="Calibri"/>
              </a:rPr>
              <a:t>Pravidla</a:t>
            </a:r>
            <a:r>
              <a:rPr sz="2800" b="1" spc="25" dirty="0">
                <a:latin typeface="Calibri"/>
                <a:cs typeface="Calibri"/>
              </a:rPr>
              <a:t> </a:t>
            </a:r>
            <a:r>
              <a:rPr sz="2800" b="1" spc="-15" dirty="0">
                <a:latin typeface="Calibri"/>
                <a:cs typeface="Calibri"/>
              </a:rPr>
              <a:t>pro</a:t>
            </a:r>
            <a:r>
              <a:rPr sz="2800" b="1" spc="20" dirty="0">
                <a:latin typeface="Calibri"/>
                <a:cs typeface="Calibri"/>
              </a:rPr>
              <a:t> </a:t>
            </a:r>
            <a:r>
              <a:rPr sz="2800" b="1" spc="-20" dirty="0">
                <a:latin typeface="Calibri"/>
                <a:cs typeface="Calibri"/>
              </a:rPr>
              <a:t>reakce</a:t>
            </a:r>
            <a:r>
              <a:rPr sz="2800" b="1" spc="35" dirty="0">
                <a:latin typeface="Calibri"/>
                <a:cs typeface="Calibri"/>
              </a:rPr>
              <a:t> </a:t>
            </a:r>
            <a:r>
              <a:rPr sz="2800" b="1" spc="-5" dirty="0">
                <a:latin typeface="Calibri"/>
                <a:cs typeface="Calibri"/>
              </a:rPr>
              <a:t>na</a:t>
            </a:r>
            <a:r>
              <a:rPr sz="2800" b="1" spc="20" dirty="0">
                <a:latin typeface="Calibri"/>
                <a:cs typeface="Calibri"/>
              </a:rPr>
              <a:t> </a:t>
            </a:r>
            <a:r>
              <a:rPr sz="2800" b="1" spc="-5" dirty="0">
                <a:latin typeface="Calibri"/>
                <a:cs typeface="Calibri"/>
              </a:rPr>
              <a:t>manipulaci</a:t>
            </a:r>
            <a:r>
              <a:rPr sz="2800" b="1" spc="25" dirty="0">
                <a:latin typeface="Calibri"/>
                <a:cs typeface="Calibri"/>
              </a:rPr>
              <a:t> </a:t>
            </a:r>
            <a:r>
              <a:rPr sz="2800" b="1" spc="-5" dirty="0">
                <a:latin typeface="Calibri"/>
                <a:cs typeface="Calibri"/>
              </a:rPr>
              <a:t>je</a:t>
            </a:r>
            <a:r>
              <a:rPr sz="2800" b="1" dirty="0">
                <a:latin typeface="Calibri"/>
                <a:cs typeface="Calibri"/>
              </a:rPr>
              <a:t> </a:t>
            </a:r>
            <a:r>
              <a:rPr sz="2800" b="1" spc="-5" dirty="0">
                <a:latin typeface="Calibri"/>
                <a:cs typeface="Calibri"/>
              </a:rPr>
              <a:t>nutné</a:t>
            </a:r>
            <a:r>
              <a:rPr sz="2800" b="1" spc="20" dirty="0">
                <a:latin typeface="Calibri"/>
                <a:cs typeface="Calibri"/>
              </a:rPr>
              <a:t> </a:t>
            </a:r>
            <a:r>
              <a:rPr sz="2800" b="1" spc="-15" dirty="0">
                <a:latin typeface="Calibri"/>
                <a:cs typeface="Calibri"/>
              </a:rPr>
              <a:t>dodržovat</a:t>
            </a:r>
            <a:endParaRPr sz="2800">
              <a:latin typeface="Calibri"/>
              <a:cs typeface="Calibri"/>
            </a:endParaRPr>
          </a:p>
          <a:p>
            <a:pPr>
              <a:spcBef>
                <a:spcPts val="30"/>
              </a:spcBef>
            </a:pPr>
            <a:endParaRPr sz="2800">
              <a:latin typeface="Calibri"/>
              <a:cs typeface="Calibri"/>
            </a:endParaRPr>
          </a:p>
          <a:p>
            <a:pPr marL="355600" indent="-343535" algn="just">
              <a:buFont typeface="Arial"/>
              <a:buChar char="•"/>
              <a:tabLst>
                <a:tab pos="356235" algn="l"/>
              </a:tabLst>
            </a:pPr>
            <a:r>
              <a:rPr sz="3000" spc="-20" dirty="0">
                <a:latin typeface="Calibri"/>
                <a:cs typeface="Calibri"/>
              </a:rPr>
              <a:t>Zůstat</a:t>
            </a:r>
            <a:r>
              <a:rPr sz="3000" spc="-50" dirty="0">
                <a:latin typeface="Calibri"/>
                <a:cs typeface="Calibri"/>
              </a:rPr>
              <a:t> </a:t>
            </a:r>
            <a:r>
              <a:rPr sz="3000" spc="-20" dirty="0">
                <a:latin typeface="Calibri"/>
                <a:cs typeface="Calibri"/>
              </a:rPr>
              <a:t>věcný</a:t>
            </a:r>
            <a:r>
              <a:rPr sz="3000" spc="-25" dirty="0">
                <a:latin typeface="Calibri"/>
                <a:cs typeface="Calibri"/>
              </a:rPr>
              <a:t> </a:t>
            </a:r>
            <a:r>
              <a:rPr sz="3000" dirty="0">
                <a:latin typeface="Calibri"/>
                <a:cs typeface="Calibri"/>
              </a:rPr>
              <a:t>a</a:t>
            </a:r>
            <a:r>
              <a:rPr sz="3000" spc="-15" dirty="0">
                <a:latin typeface="Calibri"/>
                <a:cs typeface="Calibri"/>
              </a:rPr>
              <a:t> </a:t>
            </a:r>
            <a:r>
              <a:rPr sz="3000" spc="-50" dirty="0">
                <a:latin typeface="Calibri"/>
                <a:cs typeface="Calibri"/>
              </a:rPr>
              <a:t>férový.</a:t>
            </a:r>
            <a:endParaRPr sz="3000">
              <a:latin typeface="Calibri"/>
              <a:cs typeface="Calibri"/>
            </a:endParaRPr>
          </a:p>
          <a:p>
            <a:pPr marL="355600" indent="-343535" algn="just">
              <a:spcBef>
                <a:spcPts val="5"/>
              </a:spcBef>
              <a:buFont typeface="Arial"/>
              <a:buChar char="•"/>
              <a:tabLst>
                <a:tab pos="356235" algn="l"/>
              </a:tabLst>
            </a:pPr>
            <a:r>
              <a:rPr sz="3000" spc="-15" dirty="0">
                <a:latin typeface="Calibri"/>
                <a:cs typeface="Calibri"/>
              </a:rPr>
              <a:t>Zachovat</a:t>
            </a:r>
            <a:r>
              <a:rPr sz="3000" spc="-60" dirty="0">
                <a:latin typeface="Calibri"/>
                <a:cs typeface="Calibri"/>
              </a:rPr>
              <a:t> </a:t>
            </a:r>
            <a:r>
              <a:rPr sz="3000" spc="-5" dirty="0">
                <a:latin typeface="Calibri"/>
                <a:cs typeface="Calibri"/>
              </a:rPr>
              <a:t>klid.</a:t>
            </a:r>
            <a:endParaRPr sz="3000">
              <a:latin typeface="Calibri"/>
              <a:cs typeface="Calibri"/>
            </a:endParaRPr>
          </a:p>
          <a:p>
            <a:pPr marL="355600" marR="206375" indent="-343535" algn="just">
              <a:buFont typeface="Arial"/>
              <a:buChar char="•"/>
              <a:tabLst>
                <a:tab pos="356235" algn="l"/>
              </a:tabLst>
            </a:pPr>
            <a:r>
              <a:rPr sz="3000" b="1" spc="-5" dirty="0">
                <a:solidFill>
                  <a:srgbClr val="006FC0"/>
                </a:solidFill>
                <a:latin typeface="Calibri"/>
                <a:cs typeface="Calibri"/>
              </a:rPr>
              <a:t>Neoplácet, ale </a:t>
            </a:r>
            <a:r>
              <a:rPr sz="3000" b="1" spc="-10" dirty="0">
                <a:solidFill>
                  <a:srgbClr val="006FC0"/>
                </a:solidFill>
                <a:latin typeface="Calibri"/>
                <a:cs typeface="Calibri"/>
              </a:rPr>
              <a:t>řešit </a:t>
            </a:r>
            <a:r>
              <a:rPr sz="3000" b="1" spc="-5" dirty="0">
                <a:solidFill>
                  <a:srgbClr val="006FC0"/>
                </a:solidFill>
                <a:latin typeface="Calibri"/>
                <a:cs typeface="Calibri"/>
              </a:rPr>
              <a:t>situaci, </a:t>
            </a:r>
            <a:r>
              <a:rPr sz="3000" b="1" spc="-20" dirty="0">
                <a:solidFill>
                  <a:srgbClr val="006FC0"/>
                </a:solidFill>
                <a:latin typeface="Calibri"/>
                <a:cs typeface="Calibri"/>
              </a:rPr>
              <a:t>zachovat </a:t>
            </a:r>
            <a:r>
              <a:rPr sz="3000" b="1" dirty="0">
                <a:solidFill>
                  <a:srgbClr val="006FC0"/>
                </a:solidFill>
                <a:latin typeface="Calibri"/>
                <a:cs typeface="Calibri"/>
              </a:rPr>
              <a:t>si </a:t>
            </a:r>
            <a:r>
              <a:rPr sz="3000" b="1" spc="-25" dirty="0">
                <a:solidFill>
                  <a:srgbClr val="006FC0"/>
                </a:solidFill>
                <a:latin typeface="Calibri"/>
                <a:cs typeface="Calibri"/>
              </a:rPr>
              <a:t>kontrolu </a:t>
            </a:r>
            <a:r>
              <a:rPr sz="3000" b="1" spc="-665" dirty="0">
                <a:solidFill>
                  <a:srgbClr val="006FC0"/>
                </a:solidFill>
                <a:latin typeface="Calibri"/>
                <a:cs typeface="Calibri"/>
              </a:rPr>
              <a:t> </a:t>
            </a:r>
            <a:r>
              <a:rPr sz="3000" b="1" spc="-5" dirty="0">
                <a:solidFill>
                  <a:srgbClr val="006FC0"/>
                </a:solidFill>
                <a:latin typeface="Calibri"/>
                <a:cs typeface="Calibri"/>
              </a:rPr>
              <a:t>nad situací.</a:t>
            </a:r>
            <a:endParaRPr sz="3000">
              <a:latin typeface="Calibri"/>
              <a:cs typeface="Calibri"/>
            </a:endParaRPr>
          </a:p>
          <a:p>
            <a:pPr marL="355600" indent="-343535" algn="just">
              <a:buFont typeface="Arial"/>
              <a:buChar char="•"/>
              <a:tabLst>
                <a:tab pos="356235" algn="l"/>
              </a:tabLst>
            </a:pPr>
            <a:r>
              <a:rPr sz="3000" spc="-10" dirty="0">
                <a:latin typeface="Calibri"/>
                <a:cs typeface="Calibri"/>
              </a:rPr>
              <a:t>Vytrvale</a:t>
            </a:r>
            <a:r>
              <a:rPr sz="3000" spc="-15" dirty="0">
                <a:latin typeface="Calibri"/>
                <a:cs typeface="Calibri"/>
              </a:rPr>
              <a:t> </a:t>
            </a:r>
            <a:r>
              <a:rPr sz="3000" spc="-5" dirty="0">
                <a:latin typeface="Calibri"/>
                <a:cs typeface="Calibri"/>
              </a:rPr>
              <a:t>jít</a:t>
            </a:r>
            <a:r>
              <a:rPr sz="3000" spc="-10" dirty="0">
                <a:latin typeface="Calibri"/>
                <a:cs typeface="Calibri"/>
              </a:rPr>
              <a:t> </a:t>
            </a:r>
            <a:r>
              <a:rPr sz="3000" spc="-25" dirty="0">
                <a:latin typeface="Calibri"/>
                <a:cs typeface="Calibri"/>
              </a:rPr>
              <a:t>za</a:t>
            </a:r>
            <a:r>
              <a:rPr sz="3000" spc="-5" dirty="0">
                <a:latin typeface="Calibri"/>
                <a:cs typeface="Calibri"/>
              </a:rPr>
              <a:t> </a:t>
            </a:r>
            <a:r>
              <a:rPr sz="3000" spc="-10" dirty="0">
                <a:latin typeface="Calibri"/>
                <a:cs typeface="Calibri"/>
              </a:rPr>
              <a:t>svým </a:t>
            </a:r>
            <a:r>
              <a:rPr sz="3000" spc="-5" dirty="0">
                <a:latin typeface="Calibri"/>
                <a:cs typeface="Calibri"/>
              </a:rPr>
              <a:t>cílem,</a:t>
            </a:r>
            <a:r>
              <a:rPr sz="3000" dirty="0">
                <a:latin typeface="Calibri"/>
                <a:cs typeface="Calibri"/>
              </a:rPr>
              <a:t> chopit</a:t>
            </a:r>
            <a:r>
              <a:rPr sz="3000" spc="-20" dirty="0">
                <a:latin typeface="Calibri"/>
                <a:cs typeface="Calibri"/>
              </a:rPr>
              <a:t> </a:t>
            </a:r>
            <a:r>
              <a:rPr sz="3000" dirty="0">
                <a:latin typeface="Calibri"/>
                <a:cs typeface="Calibri"/>
              </a:rPr>
              <a:t>se</a:t>
            </a:r>
            <a:r>
              <a:rPr sz="3000" spc="-20" dirty="0">
                <a:latin typeface="Calibri"/>
                <a:cs typeface="Calibri"/>
              </a:rPr>
              <a:t> </a:t>
            </a:r>
            <a:r>
              <a:rPr sz="3000" spc="-25" dirty="0">
                <a:latin typeface="Calibri"/>
                <a:cs typeface="Calibri"/>
              </a:rPr>
              <a:t>iniciativy.</a:t>
            </a:r>
            <a:endParaRPr sz="3000">
              <a:latin typeface="Calibri"/>
              <a:cs typeface="Calibri"/>
            </a:endParaRPr>
          </a:p>
          <a:p>
            <a:pPr marL="355600" marR="5080" indent="-343535" algn="just">
              <a:lnSpc>
                <a:spcPct val="80000"/>
              </a:lnSpc>
              <a:spcBef>
                <a:spcPts val="720"/>
              </a:spcBef>
              <a:buFont typeface="Arial"/>
              <a:buChar char="•"/>
              <a:tabLst>
                <a:tab pos="356235" algn="l"/>
              </a:tabLst>
            </a:pPr>
            <a:r>
              <a:rPr sz="3000" spc="-10" dirty="0">
                <a:latin typeface="Calibri"/>
                <a:cs typeface="Calibri"/>
              </a:rPr>
              <a:t>Soustředit </a:t>
            </a:r>
            <a:r>
              <a:rPr sz="3000" dirty="0">
                <a:latin typeface="Calibri"/>
                <a:cs typeface="Calibri"/>
              </a:rPr>
              <a:t>se </a:t>
            </a:r>
            <a:r>
              <a:rPr sz="3000" spc="-5" dirty="0">
                <a:latin typeface="Calibri"/>
                <a:cs typeface="Calibri"/>
              </a:rPr>
              <a:t>na </a:t>
            </a:r>
            <a:r>
              <a:rPr sz="3000" spc="-20" dirty="0">
                <a:latin typeface="Calibri"/>
                <a:cs typeface="Calibri"/>
              </a:rPr>
              <a:t>konkrétní </a:t>
            </a:r>
            <a:r>
              <a:rPr sz="3000" spc="-10" dirty="0">
                <a:latin typeface="Calibri"/>
                <a:cs typeface="Calibri"/>
              </a:rPr>
              <a:t>chování. </a:t>
            </a:r>
            <a:r>
              <a:rPr sz="3000" spc="-15" dirty="0">
                <a:latin typeface="Calibri"/>
                <a:cs typeface="Calibri"/>
              </a:rPr>
              <a:t>Nenechte </a:t>
            </a:r>
            <a:r>
              <a:rPr sz="3000" dirty="0">
                <a:latin typeface="Calibri"/>
                <a:cs typeface="Calibri"/>
              </a:rPr>
              <a:t>se </a:t>
            </a:r>
            <a:r>
              <a:rPr sz="3000" spc="5" dirty="0">
                <a:latin typeface="Calibri"/>
                <a:cs typeface="Calibri"/>
              </a:rPr>
              <a:t> </a:t>
            </a:r>
            <a:r>
              <a:rPr sz="3000" spc="-5" dirty="0">
                <a:latin typeface="Calibri"/>
                <a:cs typeface="Calibri"/>
              </a:rPr>
              <a:t>ovlivnit </a:t>
            </a:r>
            <a:r>
              <a:rPr sz="3000" spc="-15" dirty="0">
                <a:latin typeface="Calibri"/>
                <a:cs typeface="Calibri"/>
              </a:rPr>
              <a:t>„typem </a:t>
            </a:r>
            <a:r>
              <a:rPr sz="3000" spc="-50" dirty="0">
                <a:latin typeface="Calibri"/>
                <a:cs typeface="Calibri"/>
              </a:rPr>
              <a:t>lidí“, </a:t>
            </a:r>
            <a:r>
              <a:rPr sz="3000" spc="-65" dirty="0">
                <a:latin typeface="Calibri"/>
                <a:cs typeface="Calibri"/>
              </a:rPr>
              <a:t>např. </a:t>
            </a:r>
            <a:r>
              <a:rPr sz="3000" i="1" spc="-35" dirty="0">
                <a:latin typeface="Calibri"/>
                <a:cs typeface="Calibri"/>
              </a:rPr>
              <a:t>„On </a:t>
            </a:r>
            <a:r>
              <a:rPr sz="3000" i="1" dirty="0">
                <a:latin typeface="Calibri"/>
                <a:cs typeface="Calibri"/>
              </a:rPr>
              <a:t>je </a:t>
            </a:r>
            <a:r>
              <a:rPr sz="3000" i="1" spc="-25" dirty="0">
                <a:latin typeface="Calibri"/>
                <a:cs typeface="Calibri"/>
              </a:rPr>
              <a:t>zkrátka </a:t>
            </a:r>
            <a:r>
              <a:rPr sz="3000" i="1" spc="-20" dirty="0">
                <a:latin typeface="Calibri"/>
                <a:cs typeface="Calibri"/>
              </a:rPr>
              <a:t>vždycky </a:t>
            </a:r>
            <a:r>
              <a:rPr sz="3000" i="1" spc="-15" dirty="0">
                <a:latin typeface="Calibri"/>
                <a:cs typeface="Calibri"/>
              </a:rPr>
              <a:t> tak</a:t>
            </a:r>
            <a:r>
              <a:rPr sz="3000" i="1" spc="-30" dirty="0">
                <a:latin typeface="Calibri"/>
                <a:cs typeface="Calibri"/>
              </a:rPr>
              <a:t> </a:t>
            </a:r>
            <a:r>
              <a:rPr sz="3000" i="1" spc="-55" dirty="0">
                <a:latin typeface="Calibri"/>
                <a:cs typeface="Calibri"/>
              </a:rPr>
              <a:t>protivný.“</a:t>
            </a:r>
            <a:r>
              <a:rPr sz="3000" i="1" spc="25" dirty="0">
                <a:latin typeface="Calibri"/>
                <a:cs typeface="Calibri"/>
              </a:rPr>
              <a:t> </a:t>
            </a:r>
            <a:r>
              <a:rPr sz="3000" i="1" spc="-20" dirty="0">
                <a:latin typeface="Calibri"/>
                <a:cs typeface="Calibri"/>
              </a:rPr>
              <a:t>„Ona</a:t>
            </a:r>
            <a:r>
              <a:rPr sz="3000" i="1" spc="-50" dirty="0">
                <a:latin typeface="Calibri"/>
                <a:cs typeface="Calibri"/>
              </a:rPr>
              <a:t> </a:t>
            </a:r>
            <a:r>
              <a:rPr sz="3000" i="1" dirty="0">
                <a:latin typeface="Calibri"/>
                <a:cs typeface="Calibri"/>
              </a:rPr>
              <a:t>je</a:t>
            </a:r>
            <a:r>
              <a:rPr sz="3000" i="1" spc="-15" dirty="0">
                <a:latin typeface="Calibri"/>
                <a:cs typeface="Calibri"/>
              </a:rPr>
              <a:t> prostě</a:t>
            </a:r>
            <a:r>
              <a:rPr sz="3000" i="1" spc="-5" dirty="0">
                <a:latin typeface="Calibri"/>
                <a:cs typeface="Calibri"/>
              </a:rPr>
              <a:t> </a:t>
            </a:r>
            <a:r>
              <a:rPr sz="3000" i="1" spc="-10" dirty="0">
                <a:latin typeface="Calibri"/>
                <a:cs typeface="Calibri"/>
              </a:rPr>
              <a:t>nemožná</a:t>
            </a:r>
            <a:r>
              <a:rPr sz="3000" i="1" spc="-20" dirty="0">
                <a:latin typeface="Calibri"/>
                <a:cs typeface="Calibri"/>
              </a:rPr>
              <a:t> </a:t>
            </a:r>
            <a:r>
              <a:rPr sz="3000" i="1" spc="-45" dirty="0">
                <a:latin typeface="Calibri"/>
                <a:cs typeface="Calibri"/>
              </a:rPr>
              <a:t>citlivka.“</a:t>
            </a:r>
            <a:endParaRPr sz="3000">
              <a:latin typeface="Calibri"/>
              <a:cs typeface="Calibri"/>
            </a:endParaRPr>
          </a:p>
          <a:p>
            <a:pPr marL="355600" indent="-343535" algn="just">
              <a:lnSpc>
                <a:spcPts val="3240"/>
              </a:lnSpc>
              <a:buFont typeface="Arial"/>
              <a:buChar char="•"/>
              <a:tabLst>
                <a:tab pos="356235" algn="l"/>
              </a:tabLst>
            </a:pPr>
            <a:r>
              <a:rPr sz="3000" spc="-10" dirty="0">
                <a:latin typeface="Calibri"/>
                <a:cs typeface="Calibri"/>
              </a:rPr>
              <a:t>Dejte</a:t>
            </a:r>
            <a:r>
              <a:rPr sz="3000" spc="1285" dirty="0">
                <a:latin typeface="Calibri"/>
                <a:cs typeface="Calibri"/>
              </a:rPr>
              <a:t> </a:t>
            </a:r>
            <a:r>
              <a:rPr sz="3000" spc="-5" dirty="0">
                <a:latin typeface="Calibri"/>
                <a:cs typeface="Calibri"/>
              </a:rPr>
              <a:t>šanci</a:t>
            </a:r>
            <a:r>
              <a:rPr sz="3000" spc="1290" dirty="0">
                <a:latin typeface="Calibri"/>
                <a:cs typeface="Calibri"/>
              </a:rPr>
              <a:t> </a:t>
            </a:r>
            <a:r>
              <a:rPr sz="3000" spc="-5" dirty="0">
                <a:latin typeface="Calibri"/>
                <a:cs typeface="Calibri"/>
              </a:rPr>
              <a:t>dohodě.</a:t>
            </a:r>
            <a:r>
              <a:rPr sz="3000" spc="1290" dirty="0">
                <a:latin typeface="Calibri"/>
                <a:cs typeface="Calibri"/>
              </a:rPr>
              <a:t> </a:t>
            </a:r>
            <a:r>
              <a:rPr sz="3000" spc="-10" dirty="0">
                <a:latin typeface="Calibri"/>
                <a:cs typeface="Calibri"/>
              </a:rPr>
              <a:t>Umožníte</a:t>
            </a:r>
            <a:r>
              <a:rPr sz="3000" spc="1275" dirty="0">
                <a:latin typeface="Calibri"/>
                <a:cs typeface="Calibri"/>
              </a:rPr>
              <a:t> </a:t>
            </a:r>
            <a:r>
              <a:rPr sz="3000" spc="-15" dirty="0">
                <a:latin typeface="Calibri"/>
                <a:cs typeface="Calibri"/>
              </a:rPr>
              <a:t>tak</a:t>
            </a:r>
            <a:r>
              <a:rPr sz="3000" spc="1275" dirty="0">
                <a:latin typeface="Calibri"/>
                <a:cs typeface="Calibri"/>
              </a:rPr>
              <a:t> </a:t>
            </a:r>
            <a:r>
              <a:rPr sz="3000" spc="-30" dirty="0">
                <a:latin typeface="Calibri"/>
                <a:cs typeface="Calibri"/>
              </a:rPr>
              <a:t>návrat</a:t>
            </a:r>
            <a:r>
              <a:rPr sz="3000" spc="1285" dirty="0">
                <a:latin typeface="Calibri"/>
                <a:cs typeface="Calibri"/>
              </a:rPr>
              <a:t> </a:t>
            </a:r>
            <a:r>
              <a:rPr sz="3000" spc="-95" dirty="0">
                <a:latin typeface="Calibri"/>
                <a:cs typeface="Calibri"/>
              </a:rPr>
              <a:t>ke</a:t>
            </a:r>
            <a:endParaRPr sz="3000">
              <a:latin typeface="Calibri"/>
              <a:cs typeface="Calibri"/>
            </a:endParaRPr>
          </a:p>
          <a:p>
            <a:pPr marL="355600" algn="just">
              <a:lnSpc>
                <a:spcPts val="3240"/>
              </a:lnSpc>
            </a:pPr>
            <a:r>
              <a:rPr sz="3000" spc="-10" dirty="0">
                <a:latin typeface="Calibri"/>
                <a:cs typeface="Calibri"/>
              </a:rPr>
              <a:t>vzájemné</a:t>
            </a:r>
            <a:r>
              <a:rPr sz="3000" spc="-70" dirty="0">
                <a:latin typeface="Calibri"/>
                <a:cs typeface="Calibri"/>
              </a:rPr>
              <a:t> </a:t>
            </a:r>
            <a:r>
              <a:rPr sz="3000" spc="-10" dirty="0">
                <a:latin typeface="Calibri"/>
                <a:cs typeface="Calibri"/>
              </a:rPr>
              <a:t>spolupráci.</a:t>
            </a:r>
            <a:endParaRPr sz="3000">
              <a:latin typeface="Calibri"/>
              <a:cs typeface="Calibri"/>
            </a:endParaRPr>
          </a:p>
        </p:txBody>
      </p:sp>
    </p:spTree>
    <p:extLst>
      <p:ext uri="{BB962C8B-B14F-4D97-AF65-F5344CB8AC3E}">
        <p14:creationId xmlns:p14="http://schemas.microsoft.com/office/powerpoint/2010/main" val="2153429297"/>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77542" y="880948"/>
            <a:ext cx="9464675" cy="1764030"/>
          </a:xfrm>
          <a:prstGeom prst="rect">
            <a:avLst/>
          </a:prstGeom>
        </p:spPr>
        <p:txBody>
          <a:bodyPr vert="horz" wrap="square" lIns="0" tIns="116205" rIns="0" bIns="0" rtlCol="0">
            <a:spAutoFit/>
          </a:bodyPr>
          <a:lstStyle/>
          <a:p>
            <a:pPr marL="21590" marR="5080" indent="-9525">
              <a:lnSpc>
                <a:spcPts val="6480"/>
              </a:lnSpc>
              <a:spcBef>
                <a:spcPts val="915"/>
              </a:spcBef>
            </a:pPr>
            <a:r>
              <a:rPr sz="6000" spc="-10" dirty="0">
                <a:solidFill>
                  <a:srgbClr val="000000"/>
                </a:solidFill>
              </a:rPr>
              <a:t>Základy </a:t>
            </a:r>
            <a:r>
              <a:rPr sz="6000" spc="-35" dirty="0">
                <a:solidFill>
                  <a:srgbClr val="000000"/>
                </a:solidFill>
              </a:rPr>
              <a:t>komunikace</a:t>
            </a:r>
            <a:r>
              <a:rPr sz="6000" spc="-15" dirty="0">
                <a:solidFill>
                  <a:srgbClr val="000000"/>
                </a:solidFill>
              </a:rPr>
              <a:t> </a:t>
            </a:r>
            <a:r>
              <a:rPr sz="6000" dirty="0">
                <a:solidFill>
                  <a:srgbClr val="000000"/>
                </a:solidFill>
              </a:rPr>
              <a:t>s</a:t>
            </a:r>
            <a:r>
              <a:rPr sz="6000" spc="-10" dirty="0">
                <a:solidFill>
                  <a:srgbClr val="000000"/>
                </a:solidFill>
              </a:rPr>
              <a:t> </a:t>
            </a:r>
            <a:r>
              <a:rPr sz="6000" spc="-20" dirty="0">
                <a:solidFill>
                  <a:srgbClr val="000000"/>
                </a:solidFill>
              </a:rPr>
              <a:t>klientem </a:t>
            </a:r>
            <a:r>
              <a:rPr sz="6000" spc="-1345" dirty="0">
                <a:solidFill>
                  <a:srgbClr val="000000"/>
                </a:solidFill>
              </a:rPr>
              <a:t> </a:t>
            </a:r>
            <a:r>
              <a:rPr sz="6000" dirty="0">
                <a:solidFill>
                  <a:srgbClr val="000000"/>
                </a:solidFill>
              </a:rPr>
              <a:t>s</a:t>
            </a:r>
            <a:r>
              <a:rPr sz="6000" spc="-85" dirty="0">
                <a:solidFill>
                  <a:srgbClr val="000000"/>
                </a:solidFill>
              </a:rPr>
              <a:t> </a:t>
            </a:r>
            <a:r>
              <a:rPr sz="6000" spc="-65" dirty="0">
                <a:solidFill>
                  <a:srgbClr val="000000"/>
                </a:solidFill>
              </a:rPr>
              <a:t>psychiatrickým</a:t>
            </a:r>
            <a:r>
              <a:rPr sz="6000" spc="-155" dirty="0">
                <a:solidFill>
                  <a:srgbClr val="000000"/>
                </a:solidFill>
              </a:rPr>
              <a:t> </a:t>
            </a:r>
            <a:r>
              <a:rPr sz="6000" spc="-50" dirty="0">
                <a:solidFill>
                  <a:srgbClr val="000000"/>
                </a:solidFill>
              </a:rPr>
              <a:t>onemocněním</a:t>
            </a:r>
            <a:endParaRPr sz="6000"/>
          </a:p>
        </p:txBody>
      </p:sp>
      <p:sp>
        <p:nvSpPr>
          <p:cNvPr id="4" name="object 4"/>
          <p:cNvSpPr txBox="1"/>
          <p:nvPr/>
        </p:nvSpPr>
        <p:spPr>
          <a:xfrm>
            <a:off x="3944983" y="5638901"/>
            <a:ext cx="3592285" cy="325089"/>
          </a:xfrm>
          <a:prstGeom prst="rect">
            <a:avLst/>
          </a:prstGeom>
        </p:spPr>
        <p:txBody>
          <a:bodyPr vert="horz" wrap="square" lIns="0" tIns="62865" rIns="0" bIns="0" rtlCol="0">
            <a:spAutoFit/>
          </a:bodyPr>
          <a:lstStyle/>
          <a:p>
            <a:pPr algn="ctr">
              <a:lnSpc>
                <a:spcPct val="100000"/>
              </a:lnSpc>
              <a:spcBef>
                <a:spcPts val="495"/>
              </a:spcBef>
              <a:tabLst>
                <a:tab pos="342265" algn="l"/>
              </a:tabLst>
            </a:pPr>
            <a:r>
              <a:rPr lang="cs-CZ" sz="1700" dirty="0" smtClean="0">
                <a:latin typeface="Calibri"/>
                <a:cs typeface="Calibri"/>
              </a:rPr>
              <a:t>Mgr. Markéta Vaculová MBA</a:t>
            </a:r>
            <a:endParaRPr sz="1700" dirty="0">
              <a:latin typeface="Calibri"/>
              <a:cs typeface="Calibri"/>
            </a:endParaRPr>
          </a:p>
        </p:txBody>
      </p:sp>
      <p:pic>
        <p:nvPicPr>
          <p:cNvPr id="5" name="object 5"/>
          <p:cNvPicPr/>
          <p:nvPr/>
        </p:nvPicPr>
        <p:blipFill>
          <a:blip r:embed="rId2" cstate="print"/>
          <a:stretch>
            <a:fillRect/>
          </a:stretch>
        </p:blipFill>
        <p:spPr>
          <a:xfrm>
            <a:off x="9278111" y="4332730"/>
            <a:ext cx="2779776" cy="2458210"/>
          </a:xfrm>
          <a:prstGeom prst="rect">
            <a:avLst/>
          </a:prstGeom>
        </p:spPr>
      </p:pic>
      <p:pic>
        <p:nvPicPr>
          <p:cNvPr id="6" name="object 6"/>
          <p:cNvPicPr/>
          <p:nvPr/>
        </p:nvPicPr>
        <p:blipFill>
          <a:blip r:embed="rId3" cstate="print"/>
          <a:stretch>
            <a:fillRect/>
          </a:stretch>
        </p:blipFill>
        <p:spPr>
          <a:xfrm>
            <a:off x="464879" y="3679746"/>
            <a:ext cx="2513397" cy="3031949"/>
          </a:xfrm>
          <a:prstGeom prst="rect">
            <a:avLst/>
          </a:prstGeom>
        </p:spPr>
      </p:pic>
    </p:spTree>
    <p:extLst>
      <p:ext uri="{BB962C8B-B14F-4D97-AF65-F5344CB8AC3E}">
        <p14:creationId xmlns:p14="http://schemas.microsoft.com/office/powerpoint/2010/main" val="1754453159"/>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64870" y="650875"/>
            <a:ext cx="5125085" cy="4642485"/>
          </a:xfrm>
          <a:prstGeom prst="rect">
            <a:avLst/>
          </a:prstGeom>
        </p:spPr>
        <p:txBody>
          <a:bodyPr vert="horz" wrap="square" lIns="0" tIns="94615" rIns="0" bIns="0" rtlCol="0">
            <a:spAutoFit/>
          </a:bodyPr>
          <a:lstStyle/>
          <a:p>
            <a:pPr marL="241300" marR="603885" indent="-228600">
              <a:lnSpc>
                <a:spcPct val="70000"/>
              </a:lnSpc>
              <a:spcBef>
                <a:spcPts val="745"/>
              </a:spcBef>
              <a:buFont typeface="Arial"/>
              <a:buChar char="•"/>
              <a:tabLst>
                <a:tab pos="240665" algn="l"/>
                <a:tab pos="241300" algn="l"/>
              </a:tabLst>
            </a:pPr>
            <a:r>
              <a:rPr sz="1800" b="1" dirty="0">
                <a:latin typeface="Calibri"/>
                <a:cs typeface="Calibri"/>
              </a:rPr>
              <a:t>F00</a:t>
            </a:r>
            <a:r>
              <a:rPr sz="1800" b="1" spc="-10" dirty="0">
                <a:latin typeface="Calibri"/>
                <a:cs typeface="Calibri"/>
              </a:rPr>
              <a:t> </a:t>
            </a:r>
            <a:r>
              <a:rPr sz="1800" b="1" dirty="0">
                <a:latin typeface="Calibri"/>
                <a:cs typeface="Calibri"/>
              </a:rPr>
              <a:t>–</a:t>
            </a:r>
            <a:r>
              <a:rPr sz="1800" b="1" spc="10" dirty="0">
                <a:latin typeface="Calibri"/>
                <a:cs typeface="Calibri"/>
              </a:rPr>
              <a:t> </a:t>
            </a:r>
            <a:r>
              <a:rPr sz="1800" b="1" dirty="0">
                <a:latin typeface="Calibri"/>
                <a:cs typeface="Calibri"/>
              </a:rPr>
              <a:t>F09</a:t>
            </a:r>
            <a:r>
              <a:rPr sz="1800" b="1" spc="395" dirty="0">
                <a:latin typeface="Calibri"/>
                <a:cs typeface="Calibri"/>
              </a:rPr>
              <a:t> </a:t>
            </a:r>
            <a:r>
              <a:rPr sz="1800" b="1" spc="-15" dirty="0">
                <a:latin typeface="Calibri"/>
                <a:cs typeface="Calibri"/>
              </a:rPr>
              <a:t>Organické</a:t>
            </a:r>
            <a:r>
              <a:rPr sz="1800" b="1" spc="-25" dirty="0">
                <a:latin typeface="Calibri"/>
                <a:cs typeface="Calibri"/>
              </a:rPr>
              <a:t> </a:t>
            </a:r>
            <a:r>
              <a:rPr sz="1800" b="1" spc="-5" dirty="0">
                <a:latin typeface="Calibri"/>
                <a:cs typeface="Calibri"/>
              </a:rPr>
              <a:t>duševní</a:t>
            </a:r>
            <a:r>
              <a:rPr sz="1800" b="1" spc="-40" dirty="0">
                <a:latin typeface="Calibri"/>
                <a:cs typeface="Calibri"/>
              </a:rPr>
              <a:t> </a:t>
            </a:r>
            <a:r>
              <a:rPr sz="1800" b="1" spc="-20" dirty="0">
                <a:latin typeface="Calibri"/>
                <a:cs typeface="Calibri"/>
              </a:rPr>
              <a:t>poruchy,</a:t>
            </a:r>
            <a:r>
              <a:rPr sz="1800" b="1" spc="-50" dirty="0">
                <a:latin typeface="Calibri"/>
                <a:cs typeface="Calibri"/>
              </a:rPr>
              <a:t> </a:t>
            </a:r>
            <a:r>
              <a:rPr sz="1800" b="1" spc="-10" dirty="0">
                <a:latin typeface="Calibri"/>
                <a:cs typeface="Calibri"/>
              </a:rPr>
              <a:t>včetně </a:t>
            </a:r>
            <a:r>
              <a:rPr sz="1800" b="1" spc="-390" dirty="0">
                <a:latin typeface="Calibri"/>
                <a:cs typeface="Calibri"/>
              </a:rPr>
              <a:t> </a:t>
            </a:r>
            <a:r>
              <a:rPr sz="1800" b="1" spc="-10" dirty="0">
                <a:latin typeface="Calibri"/>
                <a:cs typeface="Calibri"/>
              </a:rPr>
              <a:t>symptomatických</a:t>
            </a:r>
            <a:r>
              <a:rPr sz="1800" b="1" spc="-15" dirty="0">
                <a:latin typeface="Calibri"/>
                <a:cs typeface="Calibri"/>
              </a:rPr>
              <a:t> </a:t>
            </a:r>
            <a:r>
              <a:rPr sz="1800" b="1" spc="-10" dirty="0">
                <a:latin typeface="Calibri"/>
                <a:cs typeface="Calibri"/>
              </a:rPr>
              <a:t>(demence)</a:t>
            </a:r>
            <a:endParaRPr sz="1800">
              <a:latin typeface="Calibri"/>
              <a:cs typeface="Calibri"/>
            </a:endParaRPr>
          </a:p>
          <a:p>
            <a:pPr marL="241300" marR="587375" indent="-228600">
              <a:lnSpc>
                <a:spcPct val="70000"/>
              </a:lnSpc>
              <a:spcBef>
                <a:spcPts val="1000"/>
              </a:spcBef>
              <a:buFont typeface="Arial"/>
              <a:buChar char="•"/>
              <a:tabLst>
                <a:tab pos="240665" algn="l"/>
                <a:tab pos="241300" algn="l"/>
              </a:tabLst>
            </a:pPr>
            <a:r>
              <a:rPr sz="1800" spc="-5" dirty="0">
                <a:latin typeface="Calibri"/>
                <a:cs typeface="Calibri"/>
              </a:rPr>
              <a:t>F10</a:t>
            </a:r>
            <a:r>
              <a:rPr sz="1800" spc="-10" dirty="0">
                <a:latin typeface="Calibri"/>
                <a:cs typeface="Calibri"/>
              </a:rPr>
              <a:t> </a:t>
            </a:r>
            <a:r>
              <a:rPr sz="1800" dirty="0">
                <a:latin typeface="Calibri"/>
                <a:cs typeface="Calibri"/>
              </a:rPr>
              <a:t>–</a:t>
            </a:r>
            <a:r>
              <a:rPr sz="1800" spc="10" dirty="0">
                <a:latin typeface="Calibri"/>
                <a:cs typeface="Calibri"/>
              </a:rPr>
              <a:t> </a:t>
            </a:r>
            <a:r>
              <a:rPr sz="1800" spc="-5" dirty="0">
                <a:latin typeface="Calibri"/>
                <a:cs typeface="Calibri"/>
              </a:rPr>
              <a:t>F19  Duševní</a:t>
            </a:r>
            <a:r>
              <a:rPr sz="1800" dirty="0">
                <a:latin typeface="Calibri"/>
                <a:cs typeface="Calibri"/>
              </a:rPr>
              <a:t> </a:t>
            </a:r>
            <a:r>
              <a:rPr sz="1800" spc="-10" dirty="0">
                <a:latin typeface="Calibri"/>
                <a:cs typeface="Calibri"/>
              </a:rPr>
              <a:t>poruchy</a:t>
            </a:r>
            <a:r>
              <a:rPr sz="1800" spc="10" dirty="0">
                <a:latin typeface="Calibri"/>
                <a:cs typeface="Calibri"/>
              </a:rPr>
              <a:t> </a:t>
            </a:r>
            <a:r>
              <a:rPr sz="1800" dirty="0">
                <a:latin typeface="Calibri"/>
                <a:cs typeface="Calibri"/>
              </a:rPr>
              <a:t>a</a:t>
            </a:r>
            <a:r>
              <a:rPr sz="1800" spc="-10" dirty="0">
                <a:latin typeface="Calibri"/>
                <a:cs typeface="Calibri"/>
              </a:rPr>
              <a:t> poruchy</a:t>
            </a:r>
            <a:r>
              <a:rPr sz="1800" spc="15" dirty="0">
                <a:latin typeface="Calibri"/>
                <a:cs typeface="Calibri"/>
              </a:rPr>
              <a:t> </a:t>
            </a:r>
            <a:r>
              <a:rPr sz="1800" spc="-10" dirty="0">
                <a:latin typeface="Calibri"/>
                <a:cs typeface="Calibri"/>
              </a:rPr>
              <a:t>chování </a:t>
            </a:r>
            <a:r>
              <a:rPr sz="1800" spc="-390" dirty="0">
                <a:latin typeface="Calibri"/>
                <a:cs typeface="Calibri"/>
              </a:rPr>
              <a:t> </a:t>
            </a:r>
            <a:r>
              <a:rPr sz="1800" spc="-5" dirty="0">
                <a:latin typeface="Calibri"/>
                <a:cs typeface="Calibri"/>
              </a:rPr>
              <a:t>vyvolané</a:t>
            </a:r>
            <a:r>
              <a:rPr sz="1800" spc="-10" dirty="0">
                <a:latin typeface="Calibri"/>
                <a:cs typeface="Calibri"/>
              </a:rPr>
              <a:t> </a:t>
            </a:r>
            <a:r>
              <a:rPr sz="1800" spc="-15" dirty="0">
                <a:latin typeface="Calibri"/>
                <a:cs typeface="Calibri"/>
              </a:rPr>
              <a:t>účinkem</a:t>
            </a:r>
            <a:r>
              <a:rPr sz="1800" spc="30" dirty="0">
                <a:latin typeface="Calibri"/>
                <a:cs typeface="Calibri"/>
              </a:rPr>
              <a:t> </a:t>
            </a:r>
            <a:r>
              <a:rPr sz="1800" spc="-10" dirty="0">
                <a:latin typeface="Calibri"/>
                <a:cs typeface="Calibri"/>
              </a:rPr>
              <a:t>psychoaktivních</a:t>
            </a:r>
            <a:r>
              <a:rPr sz="1800" spc="20" dirty="0">
                <a:latin typeface="Calibri"/>
                <a:cs typeface="Calibri"/>
              </a:rPr>
              <a:t> </a:t>
            </a:r>
            <a:r>
              <a:rPr sz="1800" spc="-10" dirty="0">
                <a:latin typeface="Calibri"/>
                <a:cs typeface="Calibri"/>
              </a:rPr>
              <a:t>látek</a:t>
            </a:r>
            <a:endParaRPr sz="1800">
              <a:latin typeface="Calibri"/>
              <a:cs typeface="Calibri"/>
            </a:endParaRPr>
          </a:p>
          <a:p>
            <a:pPr marL="241300" indent="-228600">
              <a:lnSpc>
                <a:spcPts val="1835"/>
              </a:lnSpc>
              <a:spcBef>
                <a:spcPts val="345"/>
              </a:spcBef>
              <a:buFont typeface="Arial"/>
              <a:buChar char="•"/>
              <a:tabLst>
                <a:tab pos="240665" algn="l"/>
                <a:tab pos="241300" algn="l"/>
              </a:tabLst>
            </a:pPr>
            <a:r>
              <a:rPr sz="1800" b="1" dirty="0">
                <a:latin typeface="Calibri"/>
                <a:cs typeface="Calibri"/>
              </a:rPr>
              <a:t>F20</a:t>
            </a:r>
            <a:r>
              <a:rPr sz="1800" b="1" spc="-5" dirty="0">
                <a:latin typeface="Calibri"/>
                <a:cs typeface="Calibri"/>
              </a:rPr>
              <a:t> </a:t>
            </a:r>
            <a:r>
              <a:rPr sz="1800" b="1" dirty="0">
                <a:latin typeface="Calibri"/>
                <a:cs typeface="Calibri"/>
              </a:rPr>
              <a:t>–</a:t>
            </a:r>
            <a:r>
              <a:rPr sz="1800" b="1" spc="20" dirty="0">
                <a:latin typeface="Calibri"/>
                <a:cs typeface="Calibri"/>
              </a:rPr>
              <a:t> </a:t>
            </a:r>
            <a:r>
              <a:rPr sz="1800" b="1" dirty="0">
                <a:latin typeface="Calibri"/>
                <a:cs typeface="Calibri"/>
              </a:rPr>
              <a:t>F29</a:t>
            </a:r>
            <a:r>
              <a:rPr sz="1800" b="1" spc="5" dirty="0">
                <a:latin typeface="Calibri"/>
                <a:cs typeface="Calibri"/>
              </a:rPr>
              <a:t> </a:t>
            </a:r>
            <a:r>
              <a:rPr sz="1800" b="1" spc="-10" dirty="0">
                <a:latin typeface="Calibri"/>
                <a:cs typeface="Calibri"/>
              </a:rPr>
              <a:t>Schizofrenie,</a:t>
            </a:r>
            <a:r>
              <a:rPr sz="1800" b="1" spc="-35" dirty="0">
                <a:latin typeface="Calibri"/>
                <a:cs typeface="Calibri"/>
              </a:rPr>
              <a:t> </a:t>
            </a:r>
            <a:r>
              <a:rPr sz="1800" b="1" spc="-10" dirty="0">
                <a:latin typeface="Calibri"/>
                <a:cs typeface="Calibri"/>
              </a:rPr>
              <a:t>schizofrenní</a:t>
            </a:r>
            <a:r>
              <a:rPr sz="1800" b="1" spc="-30" dirty="0">
                <a:latin typeface="Calibri"/>
                <a:cs typeface="Calibri"/>
              </a:rPr>
              <a:t> </a:t>
            </a:r>
            <a:r>
              <a:rPr sz="1800" b="1" spc="-5" dirty="0">
                <a:latin typeface="Calibri"/>
                <a:cs typeface="Calibri"/>
              </a:rPr>
              <a:t>poruchy</a:t>
            </a:r>
            <a:r>
              <a:rPr sz="1800" b="1" spc="-40" dirty="0">
                <a:latin typeface="Calibri"/>
                <a:cs typeface="Calibri"/>
              </a:rPr>
              <a:t> </a:t>
            </a:r>
            <a:r>
              <a:rPr sz="1800" b="1" dirty="0">
                <a:latin typeface="Calibri"/>
                <a:cs typeface="Calibri"/>
              </a:rPr>
              <a:t>a</a:t>
            </a:r>
            <a:endParaRPr sz="1800">
              <a:latin typeface="Calibri"/>
              <a:cs typeface="Calibri"/>
            </a:endParaRPr>
          </a:p>
          <a:p>
            <a:pPr marL="241300">
              <a:lnSpc>
                <a:spcPts val="1835"/>
              </a:lnSpc>
            </a:pPr>
            <a:r>
              <a:rPr sz="1800" b="1" spc="-5" dirty="0">
                <a:latin typeface="Calibri"/>
                <a:cs typeface="Calibri"/>
              </a:rPr>
              <a:t>poruchy</a:t>
            </a:r>
            <a:r>
              <a:rPr sz="1800" b="1" spc="-60" dirty="0">
                <a:latin typeface="Calibri"/>
                <a:cs typeface="Calibri"/>
              </a:rPr>
              <a:t> </a:t>
            </a:r>
            <a:r>
              <a:rPr sz="1800" b="1" dirty="0">
                <a:latin typeface="Calibri"/>
                <a:cs typeface="Calibri"/>
              </a:rPr>
              <a:t>s</a:t>
            </a:r>
            <a:r>
              <a:rPr sz="1800" b="1" spc="-30" dirty="0">
                <a:latin typeface="Calibri"/>
                <a:cs typeface="Calibri"/>
              </a:rPr>
              <a:t> </a:t>
            </a:r>
            <a:r>
              <a:rPr sz="1800" b="1" dirty="0">
                <a:latin typeface="Calibri"/>
                <a:cs typeface="Calibri"/>
              </a:rPr>
              <a:t>bludy</a:t>
            </a:r>
            <a:endParaRPr sz="1800">
              <a:latin typeface="Calibri"/>
              <a:cs typeface="Calibri"/>
            </a:endParaRPr>
          </a:p>
          <a:p>
            <a:pPr marL="241300" indent="-228600">
              <a:lnSpc>
                <a:spcPct val="100000"/>
              </a:lnSpc>
              <a:spcBef>
                <a:spcPts val="360"/>
              </a:spcBef>
              <a:buFont typeface="Arial"/>
              <a:buChar char="•"/>
              <a:tabLst>
                <a:tab pos="240665" algn="l"/>
                <a:tab pos="241300" algn="l"/>
              </a:tabLst>
            </a:pPr>
            <a:r>
              <a:rPr sz="1800" b="1" dirty="0">
                <a:latin typeface="Calibri"/>
                <a:cs typeface="Calibri"/>
              </a:rPr>
              <a:t>F30</a:t>
            </a:r>
            <a:r>
              <a:rPr sz="1800" b="1" spc="-5" dirty="0">
                <a:latin typeface="Calibri"/>
                <a:cs typeface="Calibri"/>
              </a:rPr>
              <a:t> </a:t>
            </a:r>
            <a:r>
              <a:rPr sz="1800" b="1" dirty="0">
                <a:latin typeface="Calibri"/>
                <a:cs typeface="Calibri"/>
              </a:rPr>
              <a:t>–</a:t>
            </a:r>
            <a:r>
              <a:rPr sz="1800" b="1" spc="10" dirty="0">
                <a:latin typeface="Calibri"/>
                <a:cs typeface="Calibri"/>
              </a:rPr>
              <a:t> </a:t>
            </a:r>
            <a:r>
              <a:rPr sz="1800" b="1" dirty="0">
                <a:latin typeface="Calibri"/>
                <a:cs typeface="Calibri"/>
              </a:rPr>
              <a:t>F39</a:t>
            </a:r>
            <a:r>
              <a:rPr sz="1800" b="1" spc="400" dirty="0">
                <a:latin typeface="Calibri"/>
                <a:cs typeface="Calibri"/>
              </a:rPr>
              <a:t> </a:t>
            </a:r>
            <a:r>
              <a:rPr sz="1800" b="1" spc="-10" dirty="0">
                <a:latin typeface="Calibri"/>
                <a:cs typeface="Calibri"/>
              </a:rPr>
              <a:t>Poruchy</a:t>
            </a:r>
            <a:r>
              <a:rPr sz="1800" b="1" spc="-25" dirty="0">
                <a:latin typeface="Calibri"/>
                <a:cs typeface="Calibri"/>
              </a:rPr>
              <a:t> </a:t>
            </a:r>
            <a:r>
              <a:rPr sz="1800" b="1" dirty="0">
                <a:latin typeface="Calibri"/>
                <a:cs typeface="Calibri"/>
              </a:rPr>
              <a:t>nálady</a:t>
            </a:r>
            <a:r>
              <a:rPr sz="1800" b="1" spc="-25" dirty="0">
                <a:latin typeface="Calibri"/>
                <a:cs typeface="Calibri"/>
              </a:rPr>
              <a:t> </a:t>
            </a:r>
            <a:r>
              <a:rPr sz="1800" b="1" spc="-10" dirty="0">
                <a:latin typeface="Calibri"/>
                <a:cs typeface="Calibri"/>
              </a:rPr>
              <a:t>(afektivní poruchy)</a:t>
            </a:r>
            <a:endParaRPr sz="1800">
              <a:latin typeface="Calibri"/>
              <a:cs typeface="Calibri"/>
            </a:endParaRPr>
          </a:p>
          <a:p>
            <a:pPr marL="241300" indent="-228600">
              <a:lnSpc>
                <a:spcPts val="1835"/>
              </a:lnSpc>
              <a:spcBef>
                <a:spcPts val="350"/>
              </a:spcBef>
              <a:buFont typeface="Arial"/>
              <a:buChar char="•"/>
              <a:tabLst>
                <a:tab pos="240665" algn="l"/>
                <a:tab pos="241300" algn="l"/>
              </a:tabLst>
            </a:pPr>
            <a:r>
              <a:rPr sz="1800" spc="-5" dirty="0">
                <a:latin typeface="Calibri"/>
                <a:cs typeface="Calibri"/>
              </a:rPr>
              <a:t>F40 </a:t>
            </a:r>
            <a:r>
              <a:rPr sz="1800" dirty="0">
                <a:latin typeface="Calibri"/>
                <a:cs typeface="Calibri"/>
              </a:rPr>
              <a:t>–</a:t>
            </a:r>
            <a:r>
              <a:rPr sz="1800" spc="15" dirty="0">
                <a:latin typeface="Calibri"/>
                <a:cs typeface="Calibri"/>
              </a:rPr>
              <a:t> </a:t>
            </a:r>
            <a:r>
              <a:rPr sz="1800" spc="-5" dirty="0">
                <a:latin typeface="Calibri"/>
                <a:cs typeface="Calibri"/>
              </a:rPr>
              <a:t>F49</a:t>
            </a:r>
            <a:r>
              <a:rPr sz="1800" spc="5" dirty="0">
                <a:latin typeface="Calibri"/>
                <a:cs typeface="Calibri"/>
              </a:rPr>
              <a:t> </a:t>
            </a:r>
            <a:r>
              <a:rPr sz="1800" spc="-15" dirty="0">
                <a:latin typeface="Calibri"/>
                <a:cs typeface="Calibri"/>
              </a:rPr>
              <a:t>Neurotické</a:t>
            </a:r>
            <a:r>
              <a:rPr sz="1800" spc="10" dirty="0">
                <a:latin typeface="Calibri"/>
                <a:cs typeface="Calibri"/>
              </a:rPr>
              <a:t> </a:t>
            </a:r>
            <a:r>
              <a:rPr sz="1800" spc="-25" dirty="0">
                <a:latin typeface="Calibri"/>
                <a:cs typeface="Calibri"/>
              </a:rPr>
              <a:t>poruchy,</a:t>
            </a:r>
            <a:r>
              <a:rPr sz="1800" spc="30" dirty="0">
                <a:latin typeface="Calibri"/>
                <a:cs typeface="Calibri"/>
              </a:rPr>
              <a:t> </a:t>
            </a:r>
            <a:r>
              <a:rPr sz="1800" spc="-10" dirty="0">
                <a:latin typeface="Calibri"/>
                <a:cs typeface="Calibri"/>
              </a:rPr>
              <a:t>poruchy</a:t>
            </a:r>
            <a:r>
              <a:rPr sz="1800" spc="5" dirty="0">
                <a:latin typeface="Calibri"/>
                <a:cs typeface="Calibri"/>
              </a:rPr>
              <a:t> </a:t>
            </a:r>
            <a:r>
              <a:rPr sz="1800" spc="-5" dirty="0">
                <a:latin typeface="Calibri"/>
                <a:cs typeface="Calibri"/>
              </a:rPr>
              <a:t>vyvolané</a:t>
            </a:r>
            <a:endParaRPr sz="1800">
              <a:latin typeface="Calibri"/>
              <a:cs typeface="Calibri"/>
            </a:endParaRPr>
          </a:p>
          <a:p>
            <a:pPr marL="241300">
              <a:lnSpc>
                <a:spcPts val="1835"/>
              </a:lnSpc>
            </a:pPr>
            <a:r>
              <a:rPr sz="1800" spc="-10" dirty="0">
                <a:latin typeface="Calibri"/>
                <a:cs typeface="Calibri"/>
              </a:rPr>
              <a:t>stresem</a:t>
            </a:r>
            <a:r>
              <a:rPr sz="1800" spc="-15" dirty="0">
                <a:latin typeface="Calibri"/>
                <a:cs typeface="Calibri"/>
              </a:rPr>
              <a:t> </a:t>
            </a:r>
            <a:r>
              <a:rPr sz="1800" dirty="0">
                <a:latin typeface="Calibri"/>
                <a:cs typeface="Calibri"/>
              </a:rPr>
              <a:t>a</a:t>
            </a:r>
            <a:r>
              <a:rPr sz="1800" spc="5" dirty="0">
                <a:latin typeface="Calibri"/>
                <a:cs typeface="Calibri"/>
              </a:rPr>
              <a:t> </a:t>
            </a:r>
            <a:r>
              <a:rPr sz="1800" b="1" spc="-10" dirty="0">
                <a:latin typeface="Calibri"/>
                <a:cs typeface="Calibri"/>
              </a:rPr>
              <a:t>somatoformní</a:t>
            </a:r>
            <a:r>
              <a:rPr sz="1800" b="1" spc="-50" dirty="0">
                <a:latin typeface="Calibri"/>
                <a:cs typeface="Calibri"/>
              </a:rPr>
              <a:t> </a:t>
            </a:r>
            <a:r>
              <a:rPr sz="1800" b="1" spc="-5" dirty="0">
                <a:latin typeface="Calibri"/>
                <a:cs typeface="Calibri"/>
              </a:rPr>
              <a:t>poruchy</a:t>
            </a:r>
            <a:endParaRPr sz="1800">
              <a:latin typeface="Calibri"/>
              <a:cs typeface="Calibri"/>
            </a:endParaRPr>
          </a:p>
          <a:p>
            <a:pPr marL="241300" indent="-228600">
              <a:lnSpc>
                <a:spcPts val="1839"/>
              </a:lnSpc>
              <a:spcBef>
                <a:spcPts val="345"/>
              </a:spcBef>
              <a:buFont typeface="Arial"/>
              <a:buChar char="•"/>
              <a:tabLst>
                <a:tab pos="240665" algn="l"/>
                <a:tab pos="241300" algn="l"/>
              </a:tabLst>
            </a:pPr>
            <a:r>
              <a:rPr sz="1800" spc="-5" dirty="0">
                <a:latin typeface="Calibri"/>
                <a:cs typeface="Calibri"/>
              </a:rPr>
              <a:t>F50 </a:t>
            </a:r>
            <a:r>
              <a:rPr sz="1800" dirty="0">
                <a:latin typeface="Calibri"/>
                <a:cs typeface="Calibri"/>
              </a:rPr>
              <a:t>–</a:t>
            </a:r>
            <a:r>
              <a:rPr sz="1800" spc="15" dirty="0">
                <a:latin typeface="Calibri"/>
                <a:cs typeface="Calibri"/>
              </a:rPr>
              <a:t> </a:t>
            </a:r>
            <a:r>
              <a:rPr sz="1800" spc="-5" dirty="0">
                <a:latin typeface="Calibri"/>
                <a:cs typeface="Calibri"/>
              </a:rPr>
              <a:t>F59</a:t>
            </a:r>
            <a:r>
              <a:rPr sz="1800" spc="5" dirty="0">
                <a:latin typeface="Calibri"/>
                <a:cs typeface="Calibri"/>
              </a:rPr>
              <a:t> </a:t>
            </a:r>
            <a:r>
              <a:rPr sz="1800" spc="-10" dirty="0">
                <a:latin typeface="Calibri"/>
                <a:cs typeface="Calibri"/>
              </a:rPr>
              <a:t>Behaviorální</a:t>
            </a:r>
            <a:r>
              <a:rPr sz="1800" spc="-5" dirty="0">
                <a:latin typeface="Calibri"/>
                <a:cs typeface="Calibri"/>
              </a:rPr>
              <a:t> </a:t>
            </a:r>
            <a:r>
              <a:rPr sz="1800" spc="-15" dirty="0">
                <a:latin typeface="Calibri"/>
                <a:cs typeface="Calibri"/>
              </a:rPr>
              <a:t>syndromy</a:t>
            </a:r>
            <a:r>
              <a:rPr sz="1800" dirty="0">
                <a:latin typeface="Calibri"/>
                <a:cs typeface="Calibri"/>
              </a:rPr>
              <a:t> </a:t>
            </a:r>
            <a:r>
              <a:rPr sz="1800" spc="-5" dirty="0">
                <a:latin typeface="Calibri"/>
                <a:cs typeface="Calibri"/>
              </a:rPr>
              <a:t>spojené </a:t>
            </a:r>
            <a:r>
              <a:rPr sz="1800" dirty="0">
                <a:latin typeface="Calibri"/>
                <a:cs typeface="Calibri"/>
              </a:rPr>
              <a:t>s</a:t>
            </a:r>
            <a:endParaRPr sz="1800">
              <a:latin typeface="Calibri"/>
              <a:cs typeface="Calibri"/>
            </a:endParaRPr>
          </a:p>
          <a:p>
            <a:pPr marL="241300">
              <a:lnSpc>
                <a:spcPts val="1839"/>
              </a:lnSpc>
            </a:pPr>
            <a:r>
              <a:rPr sz="1800" spc="-5" dirty="0">
                <a:latin typeface="Calibri"/>
                <a:cs typeface="Calibri"/>
              </a:rPr>
              <a:t>fyziologickými</a:t>
            </a:r>
            <a:r>
              <a:rPr sz="1800" spc="-15" dirty="0">
                <a:latin typeface="Calibri"/>
                <a:cs typeface="Calibri"/>
              </a:rPr>
              <a:t> </a:t>
            </a:r>
            <a:r>
              <a:rPr sz="1800" spc="-5" dirty="0">
                <a:latin typeface="Calibri"/>
                <a:cs typeface="Calibri"/>
              </a:rPr>
              <a:t>poruchami</a:t>
            </a:r>
            <a:r>
              <a:rPr sz="1800" spc="5" dirty="0">
                <a:latin typeface="Calibri"/>
                <a:cs typeface="Calibri"/>
              </a:rPr>
              <a:t> </a:t>
            </a:r>
            <a:r>
              <a:rPr sz="1800" dirty="0">
                <a:latin typeface="Calibri"/>
                <a:cs typeface="Calibri"/>
              </a:rPr>
              <a:t>a</a:t>
            </a:r>
            <a:r>
              <a:rPr sz="1800" spc="-15" dirty="0">
                <a:latin typeface="Calibri"/>
                <a:cs typeface="Calibri"/>
              </a:rPr>
              <a:t> </a:t>
            </a:r>
            <a:r>
              <a:rPr sz="1800" spc="-5" dirty="0">
                <a:latin typeface="Calibri"/>
                <a:cs typeface="Calibri"/>
              </a:rPr>
              <a:t>somatickými</a:t>
            </a:r>
            <a:r>
              <a:rPr sz="1800" spc="-20" dirty="0">
                <a:latin typeface="Calibri"/>
                <a:cs typeface="Calibri"/>
              </a:rPr>
              <a:t> </a:t>
            </a:r>
            <a:r>
              <a:rPr sz="1800" spc="-10" dirty="0">
                <a:latin typeface="Calibri"/>
                <a:cs typeface="Calibri"/>
              </a:rPr>
              <a:t>faktory</a:t>
            </a:r>
            <a:endParaRPr sz="1800">
              <a:latin typeface="Calibri"/>
              <a:cs typeface="Calibri"/>
            </a:endParaRPr>
          </a:p>
          <a:p>
            <a:pPr marL="241300" indent="-228600">
              <a:lnSpc>
                <a:spcPct val="100000"/>
              </a:lnSpc>
              <a:spcBef>
                <a:spcPts val="360"/>
              </a:spcBef>
              <a:buFont typeface="Arial"/>
              <a:buChar char="•"/>
              <a:tabLst>
                <a:tab pos="240665" algn="l"/>
                <a:tab pos="241300" algn="l"/>
              </a:tabLst>
            </a:pPr>
            <a:r>
              <a:rPr sz="1800" b="1" dirty="0">
                <a:solidFill>
                  <a:srgbClr val="FF0000"/>
                </a:solidFill>
                <a:latin typeface="Calibri"/>
                <a:cs typeface="Calibri"/>
              </a:rPr>
              <a:t>F60</a:t>
            </a:r>
            <a:r>
              <a:rPr sz="1800" b="1" spc="-10" dirty="0">
                <a:solidFill>
                  <a:srgbClr val="FF0000"/>
                </a:solidFill>
                <a:latin typeface="Calibri"/>
                <a:cs typeface="Calibri"/>
              </a:rPr>
              <a:t> </a:t>
            </a:r>
            <a:r>
              <a:rPr sz="1800" b="1" dirty="0">
                <a:solidFill>
                  <a:srgbClr val="FF0000"/>
                </a:solidFill>
                <a:latin typeface="Calibri"/>
                <a:cs typeface="Calibri"/>
              </a:rPr>
              <a:t>–</a:t>
            </a:r>
            <a:r>
              <a:rPr sz="1800" b="1" spc="10" dirty="0">
                <a:solidFill>
                  <a:srgbClr val="FF0000"/>
                </a:solidFill>
                <a:latin typeface="Calibri"/>
                <a:cs typeface="Calibri"/>
              </a:rPr>
              <a:t> </a:t>
            </a:r>
            <a:r>
              <a:rPr sz="1800" b="1" dirty="0">
                <a:solidFill>
                  <a:srgbClr val="FF0000"/>
                </a:solidFill>
                <a:latin typeface="Calibri"/>
                <a:cs typeface="Calibri"/>
              </a:rPr>
              <a:t>F69</a:t>
            </a:r>
            <a:r>
              <a:rPr sz="1800" b="1" spc="400" dirty="0">
                <a:solidFill>
                  <a:srgbClr val="FF0000"/>
                </a:solidFill>
                <a:latin typeface="Calibri"/>
                <a:cs typeface="Calibri"/>
              </a:rPr>
              <a:t> </a:t>
            </a:r>
            <a:r>
              <a:rPr sz="1800" b="1" spc="-10" dirty="0">
                <a:solidFill>
                  <a:srgbClr val="FF0000"/>
                </a:solidFill>
                <a:latin typeface="Calibri"/>
                <a:cs typeface="Calibri"/>
              </a:rPr>
              <a:t>Poruchy</a:t>
            </a:r>
            <a:r>
              <a:rPr sz="1800" b="1" spc="-30" dirty="0">
                <a:solidFill>
                  <a:srgbClr val="FF0000"/>
                </a:solidFill>
                <a:latin typeface="Calibri"/>
                <a:cs typeface="Calibri"/>
              </a:rPr>
              <a:t> </a:t>
            </a:r>
            <a:r>
              <a:rPr sz="1800" b="1" spc="-5" dirty="0">
                <a:solidFill>
                  <a:srgbClr val="FF0000"/>
                </a:solidFill>
                <a:latin typeface="Calibri"/>
                <a:cs typeface="Calibri"/>
              </a:rPr>
              <a:t>osobnosti</a:t>
            </a:r>
            <a:r>
              <a:rPr sz="1800" b="1" spc="-20" dirty="0">
                <a:solidFill>
                  <a:srgbClr val="FF0000"/>
                </a:solidFill>
                <a:latin typeface="Calibri"/>
                <a:cs typeface="Calibri"/>
              </a:rPr>
              <a:t> </a:t>
            </a:r>
            <a:r>
              <a:rPr sz="1800" b="1" dirty="0">
                <a:solidFill>
                  <a:srgbClr val="FF0000"/>
                </a:solidFill>
                <a:latin typeface="Calibri"/>
                <a:cs typeface="Calibri"/>
              </a:rPr>
              <a:t>a</a:t>
            </a:r>
            <a:r>
              <a:rPr sz="1800" b="1" spc="-30" dirty="0">
                <a:solidFill>
                  <a:srgbClr val="FF0000"/>
                </a:solidFill>
                <a:latin typeface="Calibri"/>
                <a:cs typeface="Calibri"/>
              </a:rPr>
              <a:t> </a:t>
            </a:r>
            <a:r>
              <a:rPr sz="1800" b="1" spc="-5" dirty="0">
                <a:solidFill>
                  <a:srgbClr val="FF0000"/>
                </a:solidFill>
                <a:latin typeface="Calibri"/>
                <a:cs typeface="Calibri"/>
              </a:rPr>
              <a:t>chování</a:t>
            </a:r>
            <a:r>
              <a:rPr sz="1800" b="1" spc="-40" dirty="0">
                <a:solidFill>
                  <a:srgbClr val="FF0000"/>
                </a:solidFill>
                <a:latin typeface="Calibri"/>
                <a:cs typeface="Calibri"/>
              </a:rPr>
              <a:t> </a:t>
            </a:r>
            <a:r>
              <a:rPr sz="1800" b="1" dirty="0">
                <a:solidFill>
                  <a:srgbClr val="FF0000"/>
                </a:solidFill>
                <a:latin typeface="Calibri"/>
                <a:cs typeface="Calibri"/>
              </a:rPr>
              <a:t>u</a:t>
            </a:r>
            <a:r>
              <a:rPr sz="1800" b="1" spc="-5" dirty="0">
                <a:solidFill>
                  <a:srgbClr val="FF0000"/>
                </a:solidFill>
                <a:latin typeface="Calibri"/>
                <a:cs typeface="Calibri"/>
              </a:rPr>
              <a:t> </a:t>
            </a:r>
            <a:r>
              <a:rPr sz="1800" b="1" spc="-10" dirty="0">
                <a:solidFill>
                  <a:srgbClr val="FF0000"/>
                </a:solidFill>
                <a:latin typeface="Calibri"/>
                <a:cs typeface="Calibri"/>
              </a:rPr>
              <a:t>dospělých</a:t>
            </a:r>
            <a:endParaRPr sz="1800">
              <a:latin typeface="Calibri"/>
              <a:cs typeface="Calibri"/>
            </a:endParaRPr>
          </a:p>
          <a:p>
            <a:pPr marL="241300" indent="-228600">
              <a:lnSpc>
                <a:spcPct val="100000"/>
              </a:lnSpc>
              <a:spcBef>
                <a:spcPts val="350"/>
              </a:spcBef>
              <a:buFont typeface="Arial"/>
              <a:buChar char="•"/>
              <a:tabLst>
                <a:tab pos="240665" algn="l"/>
                <a:tab pos="241300" algn="l"/>
              </a:tabLst>
            </a:pPr>
            <a:r>
              <a:rPr sz="1800" b="1" dirty="0">
                <a:latin typeface="Calibri"/>
                <a:cs typeface="Calibri"/>
              </a:rPr>
              <a:t>F70</a:t>
            </a:r>
            <a:r>
              <a:rPr sz="1800" b="1" spc="-5" dirty="0">
                <a:latin typeface="Calibri"/>
                <a:cs typeface="Calibri"/>
              </a:rPr>
              <a:t> </a:t>
            </a:r>
            <a:r>
              <a:rPr sz="1800" b="1" dirty="0">
                <a:latin typeface="Calibri"/>
                <a:cs typeface="Calibri"/>
              </a:rPr>
              <a:t>–</a:t>
            </a:r>
            <a:r>
              <a:rPr sz="1800" b="1" spc="10" dirty="0">
                <a:latin typeface="Calibri"/>
                <a:cs typeface="Calibri"/>
              </a:rPr>
              <a:t> </a:t>
            </a:r>
            <a:r>
              <a:rPr sz="1800" b="1" dirty="0">
                <a:latin typeface="Calibri"/>
                <a:cs typeface="Calibri"/>
              </a:rPr>
              <a:t>F79</a:t>
            </a:r>
            <a:r>
              <a:rPr sz="1800" b="1" spc="400" dirty="0">
                <a:latin typeface="Calibri"/>
                <a:cs typeface="Calibri"/>
              </a:rPr>
              <a:t> </a:t>
            </a:r>
            <a:r>
              <a:rPr sz="1800" b="1" spc="-5" dirty="0">
                <a:latin typeface="Calibri"/>
                <a:cs typeface="Calibri"/>
              </a:rPr>
              <a:t>Mentální</a:t>
            </a:r>
            <a:r>
              <a:rPr sz="1800" b="1" spc="-50" dirty="0">
                <a:latin typeface="Calibri"/>
                <a:cs typeface="Calibri"/>
              </a:rPr>
              <a:t> </a:t>
            </a:r>
            <a:r>
              <a:rPr sz="1800" b="1" spc="-10" dirty="0">
                <a:latin typeface="Calibri"/>
                <a:cs typeface="Calibri"/>
              </a:rPr>
              <a:t>retardace</a:t>
            </a:r>
            <a:r>
              <a:rPr sz="1800" b="1" spc="-20" dirty="0">
                <a:latin typeface="Calibri"/>
                <a:cs typeface="Calibri"/>
              </a:rPr>
              <a:t> </a:t>
            </a:r>
            <a:r>
              <a:rPr sz="1800" b="1" spc="-5" dirty="0">
                <a:latin typeface="Calibri"/>
                <a:cs typeface="Calibri"/>
              </a:rPr>
              <a:t>(duševní</a:t>
            </a:r>
            <a:r>
              <a:rPr sz="1800" b="1" spc="-50" dirty="0">
                <a:latin typeface="Calibri"/>
                <a:cs typeface="Calibri"/>
              </a:rPr>
              <a:t> </a:t>
            </a:r>
            <a:r>
              <a:rPr sz="1800" b="1" spc="-10" dirty="0">
                <a:latin typeface="Calibri"/>
                <a:cs typeface="Calibri"/>
              </a:rPr>
              <a:t>opoždění)</a:t>
            </a:r>
            <a:endParaRPr sz="1800">
              <a:latin typeface="Calibri"/>
              <a:cs typeface="Calibri"/>
            </a:endParaRPr>
          </a:p>
          <a:p>
            <a:pPr marL="241300" indent="-228600">
              <a:lnSpc>
                <a:spcPct val="100000"/>
              </a:lnSpc>
              <a:spcBef>
                <a:spcPts val="345"/>
              </a:spcBef>
              <a:buFont typeface="Arial"/>
              <a:buChar char="•"/>
              <a:tabLst>
                <a:tab pos="240665" algn="l"/>
                <a:tab pos="241300" algn="l"/>
              </a:tabLst>
            </a:pPr>
            <a:r>
              <a:rPr sz="1800" spc="-5" dirty="0">
                <a:latin typeface="Calibri"/>
                <a:cs typeface="Calibri"/>
              </a:rPr>
              <a:t>F80</a:t>
            </a:r>
            <a:r>
              <a:rPr sz="1800" spc="-10" dirty="0">
                <a:latin typeface="Calibri"/>
                <a:cs typeface="Calibri"/>
              </a:rPr>
              <a:t> </a:t>
            </a:r>
            <a:r>
              <a:rPr sz="1800" dirty="0">
                <a:latin typeface="Calibri"/>
                <a:cs typeface="Calibri"/>
              </a:rPr>
              <a:t>–</a:t>
            </a:r>
            <a:r>
              <a:rPr sz="1800" spc="5" dirty="0">
                <a:latin typeface="Calibri"/>
                <a:cs typeface="Calibri"/>
              </a:rPr>
              <a:t> </a:t>
            </a:r>
            <a:r>
              <a:rPr sz="1800" spc="-5" dirty="0">
                <a:latin typeface="Calibri"/>
                <a:cs typeface="Calibri"/>
              </a:rPr>
              <a:t>F89</a:t>
            </a:r>
            <a:r>
              <a:rPr sz="1800" spc="395" dirty="0">
                <a:latin typeface="Calibri"/>
                <a:cs typeface="Calibri"/>
              </a:rPr>
              <a:t> </a:t>
            </a:r>
            <a:r>
              <a:rPr sz="1800" spc="-15" dirty="0">
                <a:latin typeface="Calibri"/>
                <a:cs typeface="Calibri"/>
              </a:rPr>
              <a:t>Poruchy</a:t>
            </a:r>
            <a:r>
              <a:rPr sz="1800" spc="10" dirty="0">
                <a:latin typeface="Calibri"/>
                <a:cs typeface="Calibri"/>
              </a:rPr>
              <a:t> </a:t>
            </a:r>
            <a:r>
              <a:rPr sz="1800" spc="-15" dirty="0">
                <a:latin typeface="Calibri"/>
                <a:cs typeface="Calibri"/>
              </a:rPr>
              <a:t>psychického</a:t>
            </a:r>
            <a:r>
              <a:rPr sz="1800" spc="10" dirty="0">
                <a:latin typeface="Calibri"/>
                <a:cs typeface="Calibri"/>
              </a:rPr>
              <a:t> </a:t>
            </a:r>
            <a:r>
              <a:rPr sz="1800" spc="-5" dirty="0">
                <a:latin typeface="Calibri"/>
                <a:cs typeface="Calibri"/>
              </a:rPr>
              <a:t>vývoje</a:t>
            </a:r>
            <a:endParaRPr sz="1800">
              <a:latin typeface="Calibri"/>
              <a:cs typeface="Calibri"/>
            </a:endParaRPr>
          </a:p>
          <a:p>
            <a:pPr marL="241300" marR="401955" indent="-228600">
              <a:lnSpc>
                <a:spcPct val="70000"/>
              </a:lnSpc>
              <a:spcBef>
                <a:spcPts val="1010"/>
              </a:spcBef>
              <a:buFont typeface="Arial"/>
              <a:buChar char="•"/>
              <a:tabLst>
                <a:tab pos="240665" algn="l"/>
                <a:tab pos="241300" algn="l"/>
              </a:tabLst>
            </a:pPr>
            <a:r>
              <a:rPr sz="1800" spc="-5" dirty="0">
                <a:latin typeface="Calibri"/>
                <a:cs typeface="Calibri"/>
              </a:rPr>
              <a:t>F90 </a:t>
            </a:r>
            <a:r>
              <a:rPr sz="1800" dirty="0">
                <a:latin typeface="Calibri"/>
                <a:cs typeface="Calibri"/>
              </a:rPr>
              <a:t>–</a:t>
            </a:r>
            <a:r>
              <a:rPr sz="1800" spc="10" dirty="0">
                <a:latin typeface="Calibri"/>
                <a:cs typeface="Calibri"/>
              </a:rPr>
              <a:t> </a:t>
            </a:r>
            <a:r>
              <a:rPr sz="1800" spc="-5" dirty="0">
                <a:latin typeface="Calibri"/>
                <a:cs typeface="Calibri"/>
              </a:rPr>
              <a:t>F98</a:t>
            </a:r>
            <a:r>
              <a:rPr sz="1800" spc="5" dirty="0">
                <a:latin typeface="Calibri"/>
                <a:cs typeface="Calibri"/>
              </a:rPr>
              <a:t> </a:t>
            </a:r>
            <a:r>
              <a:rPr sz="1800" spc="-15" dirty="0">
                <a:latin typeface="Calibri"/>
                <a:cs typeface="Calibri"/>
              </a:rPr>
              <a:t>Poruchy</a:t>
            </a:r>
            <a:r>
              <a:rPr sz="1800" spc="15" dirty="0">
                <a:latin typeface="Calibri"/>
                <a:cs typeface="Calibri"/>
              </a:rPr>
              <a:t> </a:t>
            </a:r>
            <a:r>
              <a:rPr sz="1800" spc="-10" dirty="0">
                <a:latin typeface="Calibri"/>
                <a:cs typeface="Calibri"/>
              </a:rPr>
              <a:t>chování</a:t>
            </a:r>
            <a:r>
              <a:rPr sz="1800" spc="5" dirty="0">
                <a:latin typeface="Calibri"/>
                <a:cs typeface="Calibri"/>
              </a:rPr>
              <a:t> </a:t>
            </a:r>
            <a:r>
              <a:rPr sz="1800" dirty="0">
                <a:latin typeface="Calibri"/>
                <a:cs typeface="Calibri"/>
              </a:rPr>
              <a:t>a</a:t>
            </a:r>
            <a:r>
              <a:rPr sz="1800" spc="-5" dirty="0">
                <a:latin typeface="Calibri"/>
                <a:cs typeface="Calibri"/>
              </a:rPr>
              <a:t> </a:t>
            </a:r>
            <a:r>
              <a:rPr sz="1800" dirty="0">
                <a:latin typeface="Calibri"/>
                <a:cs typeface="Calibri"/>
              </a:rPr>
              <a:t>emocí</a:t>
            </a:r>
            <a:r>
              <a:rPr sz="1800" spc="5" dirty="0">
                <a:latin typeface="Calibri"/>
                <a:cs typeface="Calibri"/>
              </a:rPr>
              <a:t> </a:t>
            </a:r>
            <a:r>
              <a:rPr sz="1800" spc="-5" dirty="0">
                <a:latin typeface="Calibri"/>
                <a:cs typeface="Calibri"/>
              </a:rPr>
              <a:t>se</a:t>
            </a:r>
            <a:r>
              <a:rPr sz="1800" spc="-15" dirty="0">
                <a:latin typeface="Calibri"/>
                <a:cs typeface="Calibri"/>
              </a:rPr>
              <a:t> </a:t>
            </a:r>
            <a:r>
              <a:rPr sz="1800" spc="-20" dirty="0">
                <a:latin typeface="Calibri"/>
                <a:cs typeface="Calibri"/>
              </a:rPr>
              <a:t>začátkem </a:t>
            </a:r>
            <a:r>
              <a:rPr sz="1800" spc="-395" dirty="0">
                <a:latin typeface="Calibri"/>
                <a:cs typeface="Calibri"/>
              </a:rPr>
              <a:t> </a:t>
            </a:r>
            <a:r>
              <a:rPr sz="1800" spc="-5" dirty="0">
                <a:latin typeface="Calibri"/>
                <a:cs typeface="Calibri"/>
              </a:rPr>
              <a:t>obvykle </a:t>
            </a:r>
            <a:r>
              <a:rPr sz="1800" dirty="0">
                <a:latin typeface="Calibri"/>
                <a:cs typeface="Calibri"/>
              </a:rPr>
              <a:t>v</a:t>
            </a:r>
            <a:r>
              <a:rPr sz="1800" spc="5" dirty="0">
                <a:latin typeface="Calibri"/>
                <a:cs typeface="Calibri"/>
              </a:rPr>
              <a:t> </a:t>
            </a:r>
            <a:r>
              <a:rPr sz="1800" spc="-10" dirty="0">
                <a:latin typeface="Calibri"/>
                <a:cs typeface="Calibri"/>
              </a:rPr>
              <a:t>dětství</a:t>
            </a:r>
            <a:r>
              <a:rPr sz="1800" dirty="0">
                <a:latin typeface="Calibri"/>
                <a:cs typeface="Calibri"/>
              </a:rPr>
              <a:t> a</a:t>
            </a:r>
            <a:r>
              <a:rPr sz="1800" spc="-5" dirty="0">
                <a:latin typeface="Calibri"/>
                <a:cs typeface="Calibri"/>
              </a:rPr>
              <a:t> </a:t>
            </a:r>
            <a:r>
              <a:rPr sz="1800" dirty="0">
                <a:latin typeface="Calibri"/>
                <a:cs typeface="Calibri"/>
              </a:rPr>
              <a:t>v</a:t>
            </a:r>
            <a:r>
              <a:rPr sz="1800" spc="5" dirty="0">
                <a:latin typeface="Calibri"/>
                <a:cs typeface="Calibri"/>
              </a:rPr>
              <a:t> </a:t>
            </a:r>
            <a:r>
              <a:rPr sz="1800" spc="-5" dirty="0">
                <a:latin typeface="Calibri"/>
                <a:cs typeface="Calibri"/>
              </a:rPr>
              <a:t>adolescenci</a:t>
            </a:r>
            <a:endParaRPr sz="1800">
              <a:latin typeface="Calibri"/>
              <a:cs typeface="Calibri"/>
            </a:endParaRPr>
          </a:p>
          <a:p>
            <a:pPr marL="241300" indent="-228600">
              <a:lnSpc>
                <a:spcPct val="100000"/>
              </a:lnSpc>
              <a:spcBef>
                <a:spcPts val="350"/>
              </a:spcBef>
              <a:buFont typeface="Arial"/>
              <a:buChar char="•"/>
              <a:tabLst>
                <a:tab pos="240665" algn="l"/>
                <a:tab pos="241300" algn="l"/>
              </a:tabLst>
            </a:pPr>
            <a:r>
              <a:rPr sz="1800" dirty="0">
                <a:latin typeface="Calibri"/>
                <a:cs typeface="Calibri"/>
              </a:rPr>
              <a:t>F</a:t>
            </a:r>
            <a:r>
              <a:rPr sz="1800" spc="-20" dirty="0">
                <a:latin typeface="Calibri"/>
                <a:cs typeface="Calibri"/>
              </a:rPr>
              <a:t> </a:t>
            </a:r>
            <a:r>
              <a:rPr sz="1800" dirty="0">
                <a:latin typeface="Calibri"/>
                <a:cs typeface="Calibri"/>
              </a:rPr>
              <a:t>99</a:t>
            </a:r>
            <a:r>
              <a:rPr sz="1800" spc="5" dirty="0">
                <a:latin typeface="Calibri"/>
                <a:cs typeface="Calibri"/>
              </a:rPr>
              <a:t> </a:t>
            </a:r>
            <a:r>
              <a:rPr sz="1800" dirty="0">
                <a:latin typeface="Calibri"/>
                <a:cs typeface="Calibri"/>
              </a:rPr>
              <a:t>–</a:t>
            </a:r>
            <a:r>
              <a:rPr sz="1800" spc="-10" dirty="0">
                <a:latin typeface="Calibri"/>
                <a:cs typeface="Calibri"/>
              </a:rPr>
              <a:t> Nespecifikovaná</a:t>
            </a:r>
            <a:r>
              <a:rPr sz="1800" spc="-5" dirty="0">
                <a:latin typeface="Calibri"/>
                <a:cs typeface="Calibri"/>
              </a:rPr>
              <a:t> duševní </a:t>
            </a:r>
            <a:r>
              <a:rPr sz="1800" spc="-50" dirty="0">
                <a:latin typeface="Calibri"/>
                <a:cs typeface="Calibri"/>
              </a:rPr>
              <a:t>por.</a:t>
            </a:r>
            <a:endParaRPr sz="1800">
              <a:latin typeface="Calibri"/>
              <a:cs typeface="Calibri"/>
            </a:endParaRPr>
          </a:p>
        </p:txBody>
      </p:sp>
      <p:sp>
        <p:nvSpPr>
          <p:cNvPr id="3" name="object 3"/>
          <p:cNvSpPr txBox="1"/>
          <p:nvPr/>
        </p:nvSpPr>
        <p:spPr>
          <a:xfrm>
            <a:off x="664870" y="5613908"/>
            <a:ext cx="4568190" cy="414655"/>
          </a:xfrm>
          <a:prstGeom prst="rect">
            <a:avLst/>
          </a:prstGeom>
        </p:spPr>
        <p:txBody>
          <a:bodyPr vert="horz" wrap="square" lIns="0" tIns="12700" rIns="0" bIns="0" rtlCol="0">
            <a:spAutoFit/>
          </a:bodyPr>
          <a:lstStyle/>
          <a:p>
            <a:pPr marL="12700">
              <a:lnSpc>
                <a:spcPts val="1530"/>
              </a:lnSpc>
              <a:spcBef>
                <a:spcPts val="100"/>
              </a:spcBef>
            </a:pPr>
            <a:r>
              <a:rPr sz="1500" b="1" spc="-10" dirty="0">
                <a:solidFill>
                  <a:srgbClr val="FF0000"/>
                </a:solidFill>
                <a:latin typeface="Calibri"/>
                <a:cs typeface="Calibri"/>
              </a:rPr>
              <a:t>Poruchy</a:t>
            </a:r>
            <a:r>
              <a:rPr sz="1500" b="1" dirty="0">
                <a:solidFill>
                  <a:srgbClr val="FF0000"/>
                </a:solidFill>
                <a:latin typeface="Calibri"/>
                <a:cs typeface="Calibri"/>
              </a:rPr>
              <a:t> </a:t>
            </a:r>
            <a:r>
              <a:rPr sz="1500" b="1" spc="-5" dirty="0">
                <a:solidFill>
                  <a:srgbClr val="FF0000"/>
                </a:solidFill>
                <a:latin typeface="Calibri"/>
                <a:cs typeface="Calibri"/>
              </a:rPr>
              <a:t>osobnosti</a:t>
            </a:r>
            <a:r>
              <a:rPr sz="1500" b="1" spc="5" dirty="0">
                <a:solidFill>
                  <a:srgbClr val="FF0000"/>
                </a:solidFill>
                <a:latin typeface="Calibri"/>
                <a:cs typeface="Calibri"/>
              </a:rPr>
              <a:t> </a:t>
            </a:r>
            <a:r>
              <a:rPr sz="1500" b="1" spc="-5" dirty="0">
                <a:solidFill>
                  <a:srgbClr val="FF0000"/>
                </a:solidFill>
                <a:latin typeface="Calibri"/>
                <a:cs typeface="Calibri"/>
              </a:rPr>
              <a:t>patří </a:t>
            </a:r>
            <a:r>
              <a:rPr sz="1500" b="1" spc="-20" dirty="0">
                <a:solidFill>
                  <a:srgbClr val="FF0000"/>
                </a:solidFill>
                <a:latin typeface="Calibri"/>
                <a:cs typeface="Calibri"/>
              </a:rPr>
              <a:t>ke </a:t>
            </a:r>
            <a:r>
              <a:rPr sz="1500" b="1" spc="-10" dirty="0">
                <a:solidFill>
                  <a:srgbClr val="FF0000"/>
                </a:solidFill>
                <a:latin typeface="Calibri"/>
                <a:cs typeface="Calibri"/>
              </a:rPr>
              <a:t>stále</a:t>
            </a:r>
            <a:r>
              <a:rPr sz="1500" b="1" spc="-20" dirty="0">
                <a:solidFill>
                  <a:srgbClr val="FF0000"/>
                </a:solidFill>
                <a:latin typeface="Calibri"/>
                <a:cs typeface="Calibri"/>
              </a:rPr>
              <a:t> </a:t>
            </a:r>
            <a:r>
              <a:rPr sz="1500" b="1" spc="-10" dirty="0">
                <a:solidFill>
                  <a:srgbClr val="FF0000"/>
                </a:solidFill>
                <a:latin typeface="Calibri"/>
                <a:cs typeface="Calibri"/>
              </a:rPr>
              <a:t>častěji</a:t>
            </a:r>
            <a:r>
              <a:rPr sz="1500" b="1" spc="-5" dirty="0">
                <a:solidFill>
                  <a:srgbClr val="FF0000"/>
                </a:solidFill>
                <a:latin typeface="Calibri"/>
                <a:cs typeface="Calibri"/>
              </a:rPr>
              <a:t> </a:t>
            </a:r>
            <a:r>
              <a:rPr sz="1500" b="1" spc="-10" dirty="0">
                <a:solidFill>
                  <a:srgbClr val="FF0000"/>
                </a:solidFill>
                <a:latin typeface="Calibri"/>
                <a:cs typeface="Calibri"/>
              </a:rPr>
              <a:t>diagnostikovaným</a:t>
            </a:r>
            <a:endParaRPr sz="1500">
              <a:latin typeface="Calibri"/>
              <a:cs typeface="Calibri"/>
            </a:endParaRPr>
          </a:p>
          <a:p>
            <a:pPr marL="12700">
              <a:lnSpc>
                <a:spcPts val="1530"/>
              </a:lnSpc>
            </a:pPr>
            <a:r>
              <a:rPr sz="1500" b="1" spc="-5" dirty="0">
                <a:solidFill>
                  <a:srgbClr val="FF0000"/>
                </a:solidFill>
                <a:latin typeface="Calibri"/>
                <a:cs typeface="Calibri"/>
              </a:rPr>
              <a:t>poruchám</a:t>
            </a:r>
            <a:r>
              <a:rPr sz="1500" b="1" spc="-20" dirty="0">
                <a:solidFill>
                  <a:srgbClr val="FF0000"/>
                </a:solidFill>
                <a:latin typeface="Calibri"/>
                <a:cs typeface="Calibri"/>
              </a:rPr>
              <a:t> </a:t>
            </a:r>
            <a:r>
              <a:rPr sz="1500" b="1" dirty="0">
                <a:solidFill>
                  <a:srgbClr val="FF0000"/>
                </a:solidFill>
                <a:latin typeface="Calibri"/>
                <a:cs typeface="Calibri"/>
              </a:rPr>
              <a:t>v</a:t>
            </a:r>
            <a:r>
              <a:rPr sz="1500" b="1" spc="-15" dirty="0">
                <a:solidFill>
                  <a:srgbClr val="FF0000"/>
                </a:solidFill>
                <a:latin typeface="Calibri"/>
                <a:cs typeface="Calibri"/>
              </a:rPr>
              <a:t> </a:t>
            </a:r>
            <a:r>
              <a:rPr sz="1500" b="1" spc="-10" dirty="0">
                <a:solidFill>
                  <a:srgbClr val="FF0000"/>
                </a:solidFill>
                <a:latin typeface="Calibri"/>
                <a:cs typeface="Calibri"/>
              </a:rPr>
              <a:t>psychiatrii</a:t>
            </a:r>
            <a:r>
              <a:rPr sz="1500" spc="-10" dirty="0">
                <a:solidFill>
                  <a:srgbClr val="FF0000"/>
                </a:solidFill>
                <a:latin typeface="Calibri"/>
                <a:cs typeface="Calibri"/>
              </a:rPr>
              <a:t>.</a:t>
            </a:r>
            <a:endParaRPr sz="1500">
              <a:latin typeface="Calibri"/>
              <a:cs typeface="Calibri"/>
            </a:endParaRPr>
          </a:p>
        </p:txBody>
      </p:sp>
      <p:sp>
        <p:nvSpPr>
          <p:cNvPr id="4" name="object 4"/>
          <p:cNvSpPr txBox="1"/>
          <p:nvPr/>
        </p:nvSpPr>
        <p:spPr>
          <a:xfrm>
            <a:off x="6822185" y="182626"/>
            <a:ext cx="4750435" cy="1513840"/>
          </a:xfrm>
          <a:prstGeom prst="rect">
            <a:avLst/>
          </a:prstGeom>
        </p:spPr>
        <p:txBody>
          <a:bodyPr vert="horz" wrap="square" lIns="0" tIns="12700" rIns="0" bIns="0" rtlCol="0">
            <a:spAutoFit/>
          </a:bodyPr>
          <a:lstStyle/>
          <a:p>
            <a:pPr marL="241300" indent="-228600">
              <a:lnSpc>
                <a:spcPts val="2155"/>
              </a:lnSpc>
              <a:spcBef>
                <a:spcPts val="100"/>
              </a:spcBef>
              <a:buFont typeface="Arial"/>
              <a:buChar char="•"/>
              <a:tabLst>
                <a:tab pos="240665" algn="l"/>
                <a:tab pos="241300" algn="l"/>
              </a:tabLst>
            </a:pPr>
            <a:r>
              <a:rPr sz="1800" u="sng" spc="-15" dirty="0">
                <a:uFill>
                  <a:solidFill>
                    <a:srgbClr val="000000"/>
                  </a:solidFill>
                </a:uFill>
                <a:latin typeface="Calibri"/>
                <a:cs typeface="Calibri"/>
              </a:rPr>
              <a:t>Poruchy</a:t>
            </a:r>
            <a:r>
              <a:rPr sz="1800" u="sng" dirty="0">
                <a:uFill>
                  <a:solidFill>
                    <a:srgbClr val="000000"/>
                  </a:solidFill>
                </a:uFill>
                <a:latin typeface="Calibri"/>
                <a:cs typeface="Calibri"/>
              </a:rPr>
              <a:t> </a:t>
            </a:r>
            <a:r>
              <a:rPr sz="1800" u="sng" spc="-5" dirty="0">
                <a:uFill>
                  <a:solidFill>
                    <a:srgbClr val="000000"/>
                  </a:solidFill>
                </a:uFill>
                <a:latin typeface="Calibri"/>
                <a:cs typeface="Calibri"/>
              </a:rPr>
              <a:t>osobnosti </a:t>
            </a:r>
            <a:r>
              <a:rPr sz="1800" u="sng" dirty="0">
                <a:uFill>
                  <a:solidFill>
                    <a:srgbClr val="000000"/>
                  </a:solidFill>
                </a:uFill>
                <a:latin typeface="Calibri"/>
                <a:cs typeface="Calibri"/>
              </a:rPr>
              <a:t>v</a:t>
            </a:r>
            <a:r>
              <a:rPr sz="1800" u="sng" spc="-5" dirty="0">
                <a:uFill>
                  <a:solidFill>
                    <a:srgbClr val="000000"/>
                  </a:solidFill>
                </a:uFill>
                <a:latin typeface="Calibri"/>
                <a:cs typeface="Calibri"/>
              </a:rPr>
              <a:t> </a:t>
            </a:r>
            <a:r>
              <a:rPr sz="1800" u="sng" spc="-15" dirty="0">
                <a:uFill>
                  <a:solidFill>
                    <a:srgbClr val="000000"/>
                  </a:solidFill>
                </a:uFill>
                <a:latin typeface="Calibri"/>
                <a:cs typeface="Calibri"/>
              </a:rPr>
              <a:t>podstatě</a:t>
            </a:r>
            <a:r>
              <a:rPr sz="1800" u="sng" spc="10" dirty="0">
                <a:uFill>
                  <a:solidFill>
                    <a:srgbClr val="000000"/>
                  </a:solidFill>
                </a:uFill>
                <a:latin typeface="Calibri"/>
                <a:cs typeface="Calibri"/>
              </a:rPr>
              <a:t> </a:t>
            </a:r>
            <a:r>
              <a:rPr sz="1800" u="sng" spc="-5" dirty="0">
                <a:uFill>
                  <a:solidFill>
                    <a:srgbClr val="000000"/>
                  </a:solidFill>
                </a:uFill>
                <a:latin typeface="Calibri"/>
                <a:cs typeface="Calibri"/>
              </a:rPr>
              <a:t>nejsou</a:t>
            </a:r>
            <a:r>
              <a:rPr sz="1800" u="sng" spc="-20" dirty="0">
                <a:uFill>
                  <a:solidFill>
                    <a:srgbClr val="000000"/>
                  </a:solidFill>
                </a:uFill>
                <a:latin typeface="Calibri"/>
                <a:cs typeface="Calibri"/>
              </a:rPr>
              <a:t> </a:t>
            </a:r>
            <a:r>
              <a:rPr sz="1800" u="sng" spc="-5" dirty="0">
                <a:uFill>
                  <a:solidFill>
                    <a:srgbClr val="000000"/>
                  </a:solidFill>
                </a:uFill>
                <a:latin typeface="Calibri"/>
                <a:cs typeface="Calibri"/>
              </a:rPr>
              <a:t>nemocemi.</a:t>
            </a:r>
            <a:endParaRPr sz="1800">
              <a:latin typeface="Calibri"/>
              <a:cs typeface="Calibri"/>
            </a:endParaRPr>
          </a:p>
          <a:p>
            <a:pPr marL="241300" indent="-228600">
              <a:lnSpc>
                <a:spcPts val="1675"/>
              </a:lnSpc>
              <a:buFont typeface="Arial"/>
              <a:buChar char="•"/>
              <a:tabLst>
                <a:tab pos="240665" algn="l"/>
                <a:tab pos="241300" algn="l"/>
              </a:tabLst>
            </a:pPr>
            <a:r>
              <a:rPr sz="1400" b="1" spc="-10" dirty="0">
                <a:latin typeface="Calibri"/>
                <a:cs typeface="Calibri"/>
              </a:rPr>
              <a:t>Poruchy</a:t>
            </a:r>
            <a:r>
              <a:rPr sz="1400" b="1" spc="-25" dirty="0">
                <a:latin typeface="Calibri"/>
                <a:cs typeface="Calibri"/>
              </a:rPr>
              <a:t> </a:t>
            </a:r>
            <a:r>
              <a:rPr sz="1400" b="1" spc="-5" dirty="0">
                <a:latin typeface="Calibri"/>
                <a:cs typeface="Calibri"/>
              </a:rPr>
              <a:t>osobnosti</a:t>
            </a:r>
            <a:r>
              <a:rPr sz="1400" b="1" spc="-20" dirty="0">
                <a:latin typeface="Calibri"/>
                <a:cs typeface="Calibri"/>
              </a:rPr>
              <a:t> </a:t>
            </a:r>
            <a:r>
              <a:rPr sz="1400" b="1" dirty="0">
                <a:latin typeface="Calibri"/>
                <a:cs typeface="Calibri"/>
              </a:rPr>
              <a:t>jsou</a:t>
            </a:r>
            <a:r>
              <a:rPr sz="1400" b="1" spc="-10" dirty="0">
                <a:latin typeface="Calibri"/>
                <a:cs typeface="Calibri"/>
              </a:rPr>
              <a:t> </a:t>
            </a:r>
            <a:r>
              <a:rPr sz="1400" b="1" spc="-5" dirty="0">
                <a:latin typeface="Calibri"/>
                <a:cs typeface="Calibri"/>
              </a:rPr>
              <a:t>vnitřně</a:t>
            </a:r>
            <a:r>
              <a:rPr sz="1400" b="1" spc="-20" dirty="0">
                <a:latin typeface="Calibri"/>
                <a:cs typeface="Calibri"/>
              </a:rPr>
              <a:t> </a:t>
            </a:r>
            <a:r>
              <a:rPr sz="1400" b="1" dirty="0">
                <a:latin typeface="Calibri"/>
                <a:cs typeface="Calibri"/>
              </a:rPr>
              <a:t>odlišné.</a:t>
            </a:r>
            <a:endParaRPr sz="1400">
              <a:latin typeface="Calibri"/>
              <a:cs typeface="Calibri"/>
            </a:endParaRPr>
          </a:p>
          <a:p>
            <a:pPr marL="241300" indent="-228600">
              <a:lnSpc>
                <a:spcPct val="100000"/>
              </a:lnSpc>
              <a:buFont typeface="Arial"/>
              <a:buChar char="•"/>
              <a:tabLst>
                <a:tab pos="240665" algn="l"/>
                <a:tab pos="241300" algn="l"/>
              </a:tabLst>
            </a:pPr>
            <a:r>
              <a:rPr sz="1400" b="1" spc="-10" dirty="0">
                <a:solidFill>
                  <a:srgbClr val="FF0000"/>
                </a:solidFill>
                <a:latin typeface="Calibri"/>
                <a:cs typeface="Calibri"/>
              </a:rPr>
              <a:t>Poruchy</a:t>
            </a:r>
            <a:r>
              <a:rPr sz="1400" b="1" spc="-25" dirty="0">
                <a:solidFill>
                  <a:srgbClr val="FF0000"/>
                </a:solidFill>
                <a:latin typeface="Calibri"/>
                <a:cs typeface="Calibri"/>
              </a:rPr>
              <a:t> </a:t>
            </a:r>
            <a:r>
              <a:rPr sz="1400" b="1" spc="-5" dirty="0">
                <a:solidFill>
                  <a:srgbClr val="FF0000"/>
                </a:solidFill>
                <a:latin typeface="Calibri"/>
                <a:cs typeface="Calibri"/>
              </a:rPr>
              <a:t>osobnosti</a:t>
            </a:r>
            <a:r>
              <a:rPr sz="1400" b="1" spc="-20" dirty="0">
                <a:solidFill>
                  <a:srgbClr val="FF0000"/>
                </a:solidFill>
                <a:latin typeface="Calibri"/>
                <a:cs typeface="Calibri"/>
              </a:rPr>
              <a:t> </a:t>
            </a:r>
            <a:r>
              <a:rPr sz="1400" b="1" dirty="0">
                <a:solidFill>
                  <a:srgbClr val="FF0000"/>
                </a:solidFill>
                <a:latin typeface="Calibri"/>
                <a:cs typeface="Calibri"/>
              </a:rPr>
              <a:t>jsou</a:t>
            </a:r>
            <a:r>
              <a:rPr sz="1400" b="1" spc="-10" dirty="0">
                <a:solidFill>
                  <a:srgbClr val="FF0000"/>
                </a:solidFill>
                <a:latin typeface="Calibri"/>
                <a:cs typeface="Calibri"/>
              </a:rPr>
              <a:t> </a:t>
            </a:r>
            <a:r>
              <a:rPr sz="1400" b="1" spc="-5" dirty="0">
                <a:solidFill>
                  <a:srgbClr val="FF0000"/>
                </a:solidFill>
                <a:latin typeface="Calibri"/>
                <a:cs typeface="Calibri"/>
              </a:rPr>
              <a:t>dynamické,</a:t>
            </a:r>
            <a:r>
              <a:rPr sz="1400" b="1" spc="-30" dirty="0">
                <a:solidFill>
                  <a:srgbClr val="FF0000"/>
                </a:solidFill>
                <a:latin typeface="Calibri"/>
                <a:cs typeface="Calibri"/>
              </a:rPr>
              <a:t> </a:t>
            </a:r>
            <a:r>
              <a:rPr sz="1400" b="1" spc="-5" dirty="0">
                <a:solidFill>
                  <a:srgbClr val="FF0000"/>
                </a:solidFill>
                <a:latin typeface="Calibri"/>
                <a:cs typeface="Calibri"/>
              </a:rPr>
              <a:t>mění</a:t>
            </a:r>
            <a:r>
              <a:rPr sz="1400" b="1" spc="-10" dirty="0">
                <a:solidFill>
                  <a:srgbClr val="FF0000"/>
                </a:solidFill>
                <a:latin typeface="Calibri"/>
                <a:cs typeface="Calibri"/>
              </a:rPr>
              <a:t> </a:t>
            </a:r>
            <a:r>
              <a:rPr sz="1400" b="1" dirty="0">
                <a:solidFill>
                  <a:srgbClr val="FF0000"/>
                </a:solidFill>
                <a:latin typeface="Calibri"/>
                <a:cs typeface="Calibri"/>
              </a:rPr>
              <a:t>se.</a:t>
            </a:r>
            <a:endParaRPr sz="1400">
              <a:latin typeface="Calibri"/>
              <a:cs typeface="Calibri"/>
            </a:endParaRPr>
          </a:p>
          <a:p>
            <a:pPr marL="241300" indent="-228600">
              <a:lnSpc>
                <a:spcPts val="1675"/>
              </a:lnSpc>
              <a:buFont typeface="Arial"/>
              <a:buChar char="•"/>
              <a:tabLst>
                <a:tab pos="240665" algn="l"/>
                <a:tab pos="241300" algn="l"/>
              </a:tabLst>
            </a:pPr>
            <a:r>
              <a:rPr sz="1400" spc="-5" dirty="0">
                <a:latin typeface="Calibri"/>
                <a:cs typeface="Calibri"/>
              </a:rPr>
              <a:t>Osobnost</a:t>
            </a:r>
            <a:r>
              <a:rPr sz="1400" spc="-20" dirty="0">
                <a:latin typeface="Calibri"/>
                <a:cs typeface="Calibri"/>
              </a:rPr>
              <a:t> </a:t>
            </a:r>
            <a:r>
              <a:rPr sz="1400" spc="-5" dirty="0">
                <a:latin typeface="Calibri"/>
                <a:cs typeface="Calibri"/>
              </a:rPr>
              <a:t>je</a:t>
            </a:r>
            <a:r>
              <a:rPr sz="1400" spc="-20" dirty="0">
                <a:latin typeface="Calibri"/>
                <a:cs typeface="Calibri"/>
              </a:rPr>
              <a:t> </a:t>
            </a:r>
            <a:r>
              <a:rPr sz="1400" spc="-10" dirty="0">
                <a:latin typeface="Calibri"/>
                <a:cs typeface="Calibri"/>
              </a:rPr>
              <a:t>složena</a:t>
            </a:r>
            <a:r>
              <a:rPr sz="1400" spc="5" dirty="0">
                <a:latin typeface="Calibri"/>
                <a:cs typeface="Calibri"/>
              </a:rPr>
              <a:t> </a:t>
            </a:r>
            <a:r>
              <a:rPr sz="1400" dirty="0">
                <a:latin typeface="Calibri"/>
                <a:cs typeface="Calibri"/>
              </a:rPr>
              <a:t>z</a:t>
            </a:r>
            <a:r>
              <a:rPr sz="1400" spc="-25" dirty="0">
                <a:latin typeface="Calibri"/>
                <a:cs typeface="Calibri"/>
              </a:rPr>
              <a:t> </a:t>
            </a:r>
            <a:r>
              <a:rPr sz="1400" spc="-5" dirty="0">
                <a:latin typeface="Calibri"/>
                <a:cs typeface="Calibri"/>
              </a:rPr>
              <a:t>mnoha</a:t>
            </a:r>
            <a:r>
              <a:rPr sz="1400" spc="-10" dirty="0">
                <a:latin typeface="Calibri"/>
                <a:cs typeface="Calibri"/>
              </a:rPr>
              <a:t> </a:t>
            </a:r>
            <a:r>
              <a:rPr sz="1400" spc="-5" dirty="0">
                <a:latin typeface="Calibri"/>
                <a:cs typeface="Calibri"/>
              </a:rPr>
              <a:t>jednotek.</a:t>
            </a:r>
            <a:endParaRPr sz="1400">
              <a:latin typeface="Calibri"/>
              <a:cs typeface="Calibri"/>
            </a:endParaRPr>
          </a:p>
          <a:p>
            <a:pPr marL="241300" indent="-228600">
              <a:lnSpc>
                <a:spcPts val="1675"/>
              </a:lnSpc>
              <a:buFont typeface="Arial"/>
              <a:buChar char="•"/>
              <a:tabLst>
                <a:tab pos="240665" algn="l"/>
                <a:tab pos="241300" algn="l"/>
              </a:tabLst>
            </a:pPr>
            <a:r>
              <a:rPr sz="1400" b="1" spc="-5" dirty="0">
                <a:latin typeface="Calibri"/>
                <a:cs typeface="Calibri"/>
              </a:rPr>
              <a:t>Neexistuje</a:t>
            </a:r>
            <a:r>
              <a:rPr sz="1400" b="1" spc="-40" dirty="0">
                <a:latin typeface="Calibri"/>
                <a:cs typeface="Calibri"/>
              </a:rPr>
              <a:t> </a:t>
            </a:r>
            <a:r>
              <a:rPr sz="1400" b="1" spc="-10" dirty="0">
                <a:latin typeface="Calibri"/>
                <a:cs typeface="Calibri"/>
              </a:rPr>
              <a:t>ostrá </a:t>
            </a:r>
            <a:r>
              <a:rPr sz="1400" b="1" spc="-5" dirty="0">
                <a:latin typeface="Calibri"/>
                <a:cs typeface="Calibri"/>
              </a:rPr>
              <a:t>hranice</a:t>
            </a:r>
            <a:r>
              <a:rPr sz="1400" b="1" spc="-15" dirty="0">
                <a:latin typeface="Calibri"/>
                <a:cs typeface="Calibri"/>
              </a:rPr>
              <a:t> </a:t>
            </a:r>
            <a:r>
              <a:rPr sz="1400" b="1" spc="-5" dirty="0">
                <a:latin typeface="Calibri"/>
                <a:cs typeface="Calibri"/>
              </a:rPr>
              <a:t>mezi patologií</a:t>
            </a:r>
            <a:r>
              <a:rPr sz="1400" b="1" spc="-20" dirty="0">
                <a:latin typeface="Calibri"/>
                <a:cs typeface="Calibri"/>
              </a:rPr>
              <a:t> </a:t>
            </a:r>
            <a:r>
              <a:rPr sz="1400" b="1" dirty="0">
                <a:latin typeface="Calibri"/>
                <a:cs typeface="Calibri"/>
              </a:rPr>
              <a:t>a</a:t>
            </a:r>
            <a:r>
              <a:rPr sz="1400" b="1" spc="-5" dirty="0">
                <a:latin typeface="Calibri"/>
                <a:cs typeface="Calibri"/>
              </a:rPr>
              <a:t> normalitou.</a:t>
            </a:r>
            <a:endParaRPr sz="1400">
              <a:latin typeface="Calibri"/>
              <a:cs typeface="Calibri"/>
            </a:endParaRPr>
          </a:p>
          <a:p>
            <a:pPr marL="241300" indent="-228600">
              <a:lnSpc>
                <a:spcPts val="1430"/>
              </a:lnSpc>
              <a:buFont typeface="Arial"/>
              <a:buChar char="•"/>
              <a:tabLst>
                <a:tab pos="240665" algn="l"/>
                <a:tab pos="241300" algn="l"/>
              </a:tabLst>
            </a:pPr>
            <a:r>
              <a:rPr sz="1400" b="1" spc="-10" dirty="0">
                <a:solidFill>
                  <a:srgbClr val="FF0000"/>
                </a:solidFill>
                <a:latin typeface="Calibri"/>
                <a:cs typeface="Calibri"/>
              </a:rPr>
              <a:t>Poruchy</a:t>
            </a:r>
            <a:r>
              <a:rPr sz="1400" b="1" spc="-25" dirty="0">
                <a:solidFill>
                  <a:srgbClr val="FF0000"/>
                </a:solidFill>
                <a:latin typeface="Calibri"/>
                <a:cs typeface="Calibri"/>
              </a:rPr>
              <a:t> </a:t>
            </a:r>
            <a:r>
              <a:rPr sz="1400" b="1" dirty="0">
                <a:solidFill>
                  <a:srgbClr val="FF0000"/>
                </a:solidFill>
                <a:latin typeface="Calibri"/>
                <a:cs typeface="Calibri"/>
              </a:rPr>
              <a:t>osobnosti</a:t>
            </a:r>
            <a:r>
              <a:rPr sz="1400" b="1" spc="-25" dirty="0">
                <a:solidFill>
                  <a:srgbClr val="FF0000"/>
                </a:solidFill>
                <a:latin typeface="Calibri"/>
                <a:cs typeface="Calibri"/>
              </a:rPr>
              <a:t> </a:t>
            </a:r>
            <a:r>
              <a:rPr sz="1400" b="1" spc="-5" dirty="0">
                <a:solidFill>
                  <a:srgbClr val="FF0000"/>
                </a:solidFill>
                <a:latin typeface="Calibri"/>
                <a:cs typeface="Calibri"/>
              </a:rPr>
              <a:t>vyžadují</a:t>
            </a:r>
            <a:r>
              <a:rPr sz="1400" b="1" spc="-20" dirty="0">
                <a:solidFill>
                  <a:srgbClr val="FF0000"/>
                </a:solidFill>
                <a:latin typeface="Calibri"/>
                <a:cs typeface="Calibri"/>
              </a:rPr>
              <a:t> </a:t>
            </a:r>
            <a:r>
              <a:rPr sz="1400" b="1" spc="-5" dirty="0">
                <a:solidFill>
                  <a:srgbClr val="FF0000"/>
                </a:solidFill>
                <a:latin typeface="Calibri"/>
                <a:cs typeface="Calibri"/>
              </a:rPr>
              <a:t>strategicky</a:t>
            </a:r>
            <a:r>
              <a:rPr sz="1400" b="1" spc="-30" dirty="0">
                <a:solidFill>
                  <a:srgbClr val="FF0000"/>
                </a:solidFill>
                <a:latin typeface="Calibri"/>
                <a:cs typeface="Calibri"/>
              </a:rPr>
              <a:t> </a:t>
            </a:r>
            <a:r>
              <a:rPr sz="1400" b="1" spc="-5" dirty="0">
                <a:solidFill>
                  <a:srgbClr val="FF0000"/>
                </a:solidFill>
                <a:latin typeface="Calibri"/>
                <a:cs typeface="Calibri"/>
              </a:rPr>
              <a:t>plánované</a:t>
            </a:r>
            <a:r>
              <a:rPr sz="1400" b="1" spc="-40" dirty="0">
                <a:solidFill>
                  <a:srgbClr val="FF0000"/>
                </a:solidFill>
                <a:latin typeface="Calibri"/>
                <a:cs typeface="Calibri"/>
              </a:rPr>
              <a:t> </a:t>
            </a:r>
            <a:r>
              <a:rPr sz="1400" b="1" dirty="0">
                <a:solidFill>
                  <a:srgbClr val="FF0000"/>
                </a:solidFill>
                <a:latin typeface="Calibri"/>
                <a:cs typeface="Calibri"/>
              </a:rPr>
              <a:t>a</a:t>
            </a:r>
            <a:endParaRPr sz="1400">
              <a:latin typeface="Calibri"/>
              <a:cs typeface="Calibri"/>
            </a:endParaRPr>
          </a:p>
          <a:p>
            <a:pPr marL="241300">
              <a:lnSpc>
                <a:spcPts val="1430"/>
              </a:lnSpc>
            </a:pPr>
            <a:r>
              <a:rPr sz="1400" b="1" spc="-5" dirty="0">
                <a:solidFill>
                  <a:srgbClr val="FF0000"/>
                </a:solidFill>
                <a:latin typeface="Calibri"/>
                <a:cs typeface="Calibri"/>
              </a:rPr>
              <a:t>kombinované</a:t>
            </a:r>
            <a:r>
              <a:rPr sz="1400" b="1" spc="-75" dirty="0">
                <a:solidFill>
                  <a:srgbClr val="FF0000"/>
                </a:solidFill>
                <a:latin typeface="Calibri"/>
                <a:cs typeface="Calibri"/>
              </a:rPr>
              <a:t> </a:t>
            </a:r>
            <a:r>
              <a:rPr sz="1400" b="1" dirty="0">
                <a:solidFill>
                  <a:srgbClr val="FF0000"/>
                </a:solidFill>
                <a:latin typeface="Calibri"/>
                <a:cs typeface="Calibri"/>
              </a:rPr>
              <a:t>způsoby</a:t>
            </a:r>
            <a:r>
              <a:rPr sz="1400" b="1" spc="-45" dirty="0">
                <a:solidFill>
                  <a:srgbClr val="FF0000"/>
                </a:solidFill>
                <a:latin typeface="Calibri"/>
                <a:cs typeface="Calibri"/>
              </a:rPr>
              <a:t> </a:t>
            </a:r>
            <a:r>
              <a:rPr sz="1400" b="1" spc="-5" dirty="0">
                <a:solidFill>
                  <a:srgbClr val="FF0000"/>
                </a:solidFill>
                <a:latin typeface="Calibri"/>
                <a:cs typeface="Calibri"/>
              </a:rPr>
              <a:t>intervence.</a:t>
            </a:r>
            <a:endParaRPr sz="1400">
              <a:latin typeface="Calibri"/>
              <a:cs typeface="Calibri"/>
            </a:endParaRPr>
          </a:p>
        </p:txBody>
      </p:sp>
      <p:graphicFrame>
        <p:nvGraphicFramePr>
          <p:cNvPr id="5" name="object 5"/>
          <p:cNvGraphicFramePr>
            <a:graphicFrameLocks noGrp="1"/>
          </p:cNvGraphicFramePr>
          <p:nvPr/>
        </p:nvGraphicFramePr>
        <p:xfrm>
          <a:off x="6731761" y="2270505"/>
          <a:ext cx="4687570" cy="4549139"/>
        </p:xfrm>
        <a:graphic>
          <a:graphicData uri="http://schemas.openxmlformats.org/drawingml/2006/table">
            <a:tbl>
              <a:tblPr firstRow="1" bandRow="1">
                <a:tableStyleId>{2D5ABB26-0587-4C30-8999-92F81FD0307C}</a:tableStyleId>
              </a:tblPr>
              <a:tblGrid>
                <a:gridCol w="1562100">
                  <a:extLst>
                    <a:ext uri="{9D8B030D-6E8A-4147-A177-3AD203B41FA5}">
                      <a16:colId xmlns:a16="http://schemas.microsoft.com/office/drawing/2014/main" val="20000"/>
                    </a:ext>
                  </a:extLst>
                </a:gridCol>
                <a:gridCol w="1562735">
                  <a:extLst>
                    <a:ext uri="{9D8B030D-6E8A-4147-A177-3AD203B41FA5}">
                      <a16:colId xmlns:a16="http://schemas.microsoft.com/office/drawing/2014/main" val="20001"/>
                    </a:ext>
                  </a:extLst>
                </a:gridCol>
                <a:gridCol w="1562735">
                  <a:extLst>
                    <a:ext uri="{9D8B030D-6E8A-4147-A177-3AD203B41FA5}">
                      <a16:colId xmlns:a16="http://schemas.microsoft.com/office/drawing/2014/main" val="20002"/>
                    </a:ext>
                  </a:extLst>
                </a:gridCol>
              </a:tblGrid>
              <a:tr h="1134110">
                <a:tc>
                  <a:txBody>
                    <a:bodyPr/>
                    <a:lstStyle/>
                    <a:p>
                      <a:pPr marL="69215">
                        <a:lnSpc>
                          <a:spcPct val="100000"/>
                        </a:lnSpc>
                        <a:spcBef>
                          <a:spcPts val="425"/>
                        </a:spcBef>
                      </a:pPr>
                      <a:r>
                        <a:rPr sz="1200" b="1" spc="-85" dirty="0">
                          <a:latin typeface="Times New Roman"/>
                          <a:cs typeface="Times New Roman"/>
                        </a:rPr>
                        <a:t>T</a:t>
                      </a:r>
                      <a:r>
                        <a:rPr sz="1200" b="1" spc="-5" dirty="0">
                          <a:latin typeface="Times New Roman"/>
                          <a:cs typeface="Times New Roman"/>
                        </a:rPr>
                        <a:t>r</a:t>
                      </a:r>
                      <a:r>
                        <a:rPr sz="1200" b="1" dirty="0">
                          <a:latin typeface="Times New Roman"/>
                          <a:cs typeface="Times New Roman"/>
                        </a:rPr>
                        <a:t>s</a:t>
                      </a:r>
                      <a:r>
                        <a:rPr sz="1200" b="1" spc="-75" dirty="0">
                          <a:latin typeface="Times New Roman"/>
                          <a:cs typeface="Times New Roman"/>
                        </a:rPr>
                        <a:t> </a:t>
                      </a:r>
                      <a:r>
                        <a:rPr sz="1200" b="1" dirty="0">
                          <a:latin typeface="Times New Roman"/>
                          <a:cs typeface="Times New Roman"/>
                        </a:rPr>
                        <a:t>A</a:t>
                      </a:r>
                      <a:endParaRPr sz="1200">
                        <a:latin typeface="Times New Roman"/>
                        <a:cs typeface="Times New Roman"/>
                      </a:endParaRPr>
                    </a:p>
                    <a:p>
                      <a:pPr marL="69215">
                        <a:lnSpc>
                          <a:spcPct val="100000"/>
                        </a:lnSpc>
                        <a:spcBef>
                          <a:spcPts val="720"/>
                        </a:spcBef>
                      </a:pPr>
                      <a:r>
                        <a:rPr sz="1200" b="1" dirty="0">
                          <a:latin typeface="Times New Roman"/>
                          <a:cs typeface="Times New Roman"/>
                        </a:rPr>
                        <a:t>–</a:t>
                      </a:r>
                      <a:r>
                        <a:rPr sz="1200" b="1" spc="-25" dirty="0">
                          <a:latin typeface="Times New Roman"/>
                          <a:cs typeface="Times New Roman"/>
                        </a:rPr>
                        <a:t> </a:t>
                      </a:r>
                      <a:r>
                        <a:rPr sz="1200" b="1" dirty="0">
                          <a:latin typeface="Times New Roman"/>
                          <a:cs typeface="Times New Roman"/>
                        </a:rPr>
                        <a:t>podivíni,</a:t>
                      </a:r>
                      <a:r>
                        <a:rPr sz="1200" b="1" spc="-45" dirty="0">
                          <a:latin typeface="Times New Roman"/>
                          <a:cs typeface="Times New Roman"/>
                        </a:rPr>
                        <a:t> </a:t>
                      </a:r>
                      <a:r>
                        <a:rPr sz="1200" b="1" spc="-5" dirty="0">
                          <a:latin typeface="Times New Roman"/>
                          <a:cs typeface="Times New Roman"/>
                        </a:rPr>
                        <a:t>excentrici</a:t>
                      </a:r>
                      <a:endParaRPr sz="1200">
                        <a:latin typeface="Times New Roman"/>
                        <a:cs typeface="Times New Roman"/>
                      </a:endParaRPr>
                    </a:p>
                  </a:txBody>
                  <a:tcPr marL="0" marR="0" marT="539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9215">
                        <a:lnSpc>
                          <a:spcPct val="100000"/>
                        </a:lnSpc>
                        <a:spcBef>
                          <a:spcPts val="425"/>
                        </a:spcBef>
                      </a:pPr>
                      <a:r>
                        <a:rPr sz="1200" b="1" spc="-35" dirty="0">
                          <a:latin typeface="Times New Roman"/>
                          <a:cs typeface="Times New Roman"/>
                        </a:rPr>
                        <a:t>Trs</a:t>
                      </a:r>
                      <a:r>
                        <a:rPr sz="1200" b="1" spc="-40" dirty="0">
                          <a:latin typeface="Times New Roman"/>
                          <a:cs typeface="Times New Roman"/>
                        </a:rPr>
                        <a:t> </a:t>
                      </a:r>
                      <a:r>
                        <a:rPr sz="1200" b="1" dirty="0">
                          <a:latin typeface="Times New Roman"/>
                          <a:cs typeface="Times New Roman"/>
                        </a:rPr>
                        <a:t>B</a:t>
                      </a:r>
                      <a:endParaRPr sz="1200">
                        <a:latin typeface="Times New Roman"/>
                        <a:cs typeface="Times New Roman"/>
                      </a:endParaRPr>
                    </a:p>
                    <a:p>
                      <a:pPr marL="69215" marR="608330">
                        <a:lnSpc>
                          <a:spcPts val="2160"/>
                        </a:lnSpc>
                        <a:spcBef>
                          <a:spcPts val="190"/>
                        </a:spcBef>
                      </a:pPr>
                      <a:r>
                        <a:rPr sz="1200" b="1" dirty="0">
                          <a:latin typeface="Times New Roman"/>
                          <a:cs typeface="Times New Roman"/>
                        </a:rPr>
                        <a:t>– afektovaní, </a:t>
                      </a:r>
                      <a:r>
                        <a:rPr sz="1200" b="1" spc="-285" dirty="0">
                          <a:latin typeface="Times New Roman"/>
                          <a:cs typeface="Times New Roman"/>
                        </a:rPr>
                        <a:t> </a:t>
                      </a:r>
                      <a:r>
                        <a:rPr sz="1200" b="1" spc="-5" dirty="0">
                          <a:latin typeface="Times New Roman"/>
                          <a:cs typeface="Times New Roman"/>
                        </a:rPr>
                        <a:t>emotivní, </a:t>
                      </a:r>
                      <a:r>
                        <a:rPr sz="1200" b="1" dirty="0">
                          <a:latin typeface="Times New Roman"/>
                          <a:cs typeface="Times New Roman"/>
                        </a:rPr>
                        <a:t> d</a:t>
                      </a:r>
                      <a:r>
                        <a:rPr sz="1200" b="1" spc="-5" dirty="0">
                          <a:latin typeface="Times New Roman"/>
                          <a:cs typeface="Times New Roman"/>
                        </a:rPr>
                        <a:t>r</a:t>
                      </a:r>
                      <a:r>
                        <a:rPr sz="1200" b="1" dirty="0">
                          <a:latin typeface="Times New Roman"/>
                          <a:cs typeface="Times New Roman"/>
                        </a:rPr>
                        <a:t>a</a:t>
                      </a:r>
                      <a:r>
                        <a:rPr sz="1200" b="1" spc="-20" dirty="0">
                          <a:latin typeface="Times New Roman"/>
                          <a:cs typeface="Times New Roman"/>
                        </a:rPr>
                        <a:t>m</a:t>
                      </a:r>
                      <a:r>
                        <a:rPr sz="1200" b="1" dirty="0">
                          <a:latin typeface="Times New Roman"/>
                          <a:cs typeface="Times New Roman"/>
                        </a:rPr>
                        <a:t>ati</a:t>
                      </a:r>
                      <a:r>
                        <a:rPr sz="1200" b="1" spc="-10" dirty="0">
                          <a:latin typeface="Times New Roman"/>
                          <a:cs typeface="Times New Roman"/>
                        </a:rPr>
                        <a:t>z</a:t>
                      </a:r>
                      <a:r>
                        <a:rPr sz="1200" b="1" dirty="0">
                          <a:latin typeface="Times New Roman"/>
                          <a:cs typeface="Times New Roman"/>
                        </a:rPr>
                        <a:t>ují</a:t>
                      </a:r>
                      <a:r>
                        <a:rPr sz="1200" b="1" spc="-10" dirty="0">
                          <a:latin typeface="Times New Roman"/>
                          <a:cs typeface="Times New Roman"/>
                        </a:rPr>
                        <a:t>c</a:t>
                      </a:r>
                      <a:r>
                        <a:rPr sz="1200" b="1" dirty="0">
                          <a:latin typeface="Times New Roman"/>
                          <a:cs typeface="Times New Roman"/>
                        </a:rPr>
                        <a:t>í</a:t>
                      </a:r>
                      <a:endParaRPr sz="1200">
                        <a:latin typeface="Times New Roman"/>
                        <a:cs typeface="Times New Roman"/>
                      </a:endParaRPr>
                    </a:p>
                  </a:txBody>
                  <a:tcPr marL="0" marR="0" marT="539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9850">
                        <a:lnSpc>
                          <a:spcPct val="100000"/>
                        </a:lnSpc>
                        <a:spcBef>
                          <a:spcPts val="425"/>
                        </a:spcBef>
                      </a:pPr>
                      <a:r>
                        <a:rPr sz="1200" b="1" spc="-35" dirty="0">
                          <a:latin typeface="Times New Roman"/>
                          <a:cs typeface="Times New Roman"/>
                        </a:rPr>
                        <a:t>Trs </a:t>
                      </a:r>
                      <a:r>
                        <a:rPr sz="1200" b="1" spc="-5" dirty="0">
                          <a:latin typeface="Times New Roman"/>
                          <a:cs typeface="Times New Roman"/>
                        </a:rPr>
                        <a:t>C</a:t>
                      </a:r>
                      <a:endParaRPr sz="1200">
                        <a:latin typeface="Times New Roman"/>
                        <a:cs typeface="Times New Roman"/>
                      </a:endParaRPr>
                    </a:p>
                    <a:p>
                      <a:pPr marL="69850" marR="181610">
                        <a:lnSpc>
                          <a:spcPct val="150000"/>
                        </a:lnSpc>
                      </a:pPr>
                      <a:r>
                        <a:rPr sz="1200" b="1" dirty="0">
                          <a:latin typeface="Times New Roman"/>
                          <a:cs typeface="Times New Roman"/>
                        </a:rPr>
                        <a:t>–</a:t>
                      </a:r>
                      <a:r>
                        <a:rPr sz="1200" b="1" spc="-30" dirty="0">
                          <a:latin typeface="Times New Roman"/>
                          <a:cs typeface="Times New Roman"/>
                        </a:rPr>
                        <a:t> </a:t>
                      </a:r>
                      <a:r>
                        <a:rPr sz="1200" b="1" spc="-5" dirty="0">
                          <a:latin typeface="Times New Roman"/>
                          <a:cs typeface="Times New Roman"/>
                        </a:rPr>
                        <a:t>úzkostní,</a:t>
                      </a:r>
                      <a:r>
                        <a:rPr sz="1200" b="1" spc="-55" dirty="0">
                          <a:latin typeface="Times New Roman"/>
                          <a:cs typeface="Times New Roman"/>
                        </a:rPr>
                        <a:t> </a:t>
                      </a:r>
                      <a:r>
                        <a:rPr sz="1200" b="1" dirty="0">
                          <a:latin typeface="Times New Roman"/>
                          <a:cs typeface="Times New Roman"/>
                        </a:rPr>
                        <a:t>uhýbaví, </a:t>
                      </a:r>
                      <a:r>
                        <a:rPr sz="1200" b="1" spc="-285" dirty="0">
                          <a:latin typeface="Times New Roman"/>
                          <a:cs typeface="Times New Roman"/>
                        </a:rPr>
                        <a:t> </a:t>
                      </a:r>
                      <a:r>
                        <a:rPr sz="1200" b="1" spc="-5" dirty="0">
                          <a:latin typeface="Times New Roman"/>
                          <a:cs typeface="Times New Roman"/>
                        </a:rPr>
                        <a:t>ustrašení</a:t>
                      </a:r>
                      <a:endParaRPr sz="1200">
                        <a:latin typeface="Times New Roman"/>
                        <a:cs typeface="Times New Roman"/>
                      </a:endParaRPr>
                    </a:p>
                  </a:txBody>
                  <a:tcPr marL="0" marR="0" marT="539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3415029">
                <a:tc>
                  <a:txBody>
                    <a:bodyPr/>
                    <a:lstStyle/>
                    <a:p>
                      <a:pPr>
                        <a:lnSpc>
                          <a:spcPct val="100000"/>
                        </a:lnSpc>
                        <a:spcBef>
                          <a:spcPts val="30"/>
                        </a:spcBef>
                      </a:pPr>
                      <a:endParaRPr sz="1200">
                        <a:latin typeface="Times New Roman"/>
                        <a:cs typeface="Times New Roman"/>
                      </a:endParaRPr>
                    </a:p>
                    <a:p>
                      <a:pPr marL="412115" marR="481965" indent="-342900">
                        <a:lnSpc>
                          <a:spcPct val="100000"/>
                        </a:lnSpc>
                        <a:buFont typeface="Wingdings"/>
                        <a:buChar char=""/>
                        <a:tabLst>
                          <a:tab pos="412115" algn="l"/>
                          <a:tab pos="412750" algn="l"/>
                        </a:tabLst>
                      </a:pPr>
                      <a:r>
                        <a:rPr sz="1200" spc="-5" dirty="0">
                          <a:latin typeface="Times New Roman"/>
                          <a:cs typeface="Times New Roman"/>
                        </a:rPr>
                        <a:t>Pa</a:t>
                      </a:r>
                      <a:r>
                        <a:rPr sz="1200" spc="-10" dirty="0">
                          <a:latin typeface="Times New Roman"/>
                          <a:cs typeface="Times New Roman"/>
                        </a:rPr>
                        <a:t>ra</a:t>
                      </a:r>
                      <a:r>
                        <a:rPr sz="1200" dirty="0">
                          <a:latin typeface="Times New Roman"/>
                          <a:cs typeface="Times New Roman"/>
                        </a:rPr>
                        <a:t>noidní  </a:t>
                      </a:r>
                      <a:r>
                        <a:rPr sz="1200" spc="-5" dirty="0">
                          <a:latin typeface="Times New Roman"/>
                          <a:cs typeface="Times New Roman"/>
                        </a:rPr>
                        <a:t>porucha </a:t>
                      </a:r>
                      <a:r>
                        <a:rPr sz="1200" dirty="0">
                          <a:latin typeface="Times New Roman"/>
                          <a:cs typeface="Times New Roman"/>
                        </a:rPr>
                        <a:t> osobnosti</a:t>
                      </a:r>
                      <a:endParaRPr sz="1200">
                        <a:latin typeface="Times New Roman"/>
                        <a:cs typeface="Times New Roman"/>
                      </a:endParaRPr>
                    </a:p>
                    <a:p>
                      <a:pPr marL="412115" marR="488950" indent="-342900">
                        <a:lnSpc>
                          <a:spcPct val="100000"/>
                        </a:lnSpc>
                        <a:buFont typeface="Wingdings"/>
                        <a:buChar char=""/>
                        <a:tabLst>
                          <a:tab pos="412115" algn="l"/>
                          <a:tab pos="412750" algn="l"/>
                        </a:tabLst>
                      </a:pPr>
                      <a:r>
                        <a:rPr sz="1200" dirty="0">
                          <a:latin typeface="Times New Roman"/>
                          <a:cs typeface="Times New Roman"/>
                        </a:rPr>
                        <a:t>S</a:t>
                      </a:r>
                      <a:r>
                        <a:rPr sz="1200" spc="-5" dirty="0">
                          <a:latin typeface="Times New Roman"/>
                          <a:cs typeface="Times New Roman"/>
                        </a:rPr>
                        <a:t>c</a:t>
                      </a:r>
                      <a:r>
                        <a:rPr sz="1200" dirty="0">
                          <a:latin typeface="Times New Roman"/>
                          <a:cs typeface="Times New Roman"/>
                        </a:rPr>
                        <a:t>hi</a:t>
                      </a:r>
                      <a:r>
                        <a:rPr sz="1200" spc="5" dirty="0">
                          <a:latin typeface="Times New Roman"/>
                          <a:cs typeface="Times New Roman"/>
                        </a:rPr>
                        <a:t>z</a:t>
                      </a:r>
                      <a:r>
                        <a:rPr sz="1200" dirty="0">
                          <a:latin typeface="Times New Roman"/>
                          <a:cs typeface="Times New Roman"/>
                        </a:rPr>
                        <a:t>oidní  </a:t>
                      </a:r>
                      <a:r>
                        <a:rPr sz="1200" spc="-5" dirty="0">
                          <a:latin typeface="Times New Roman"/>
                          <a:cs typeface="Times New Roman"/>
                        </a:rPr>
                        <a:t>porucha </a:t>
                      </a:r>
                      <a:r>
                        <a:rPr sz="1200" dirty="0">
                          <a:latin typeface="Times New Roman"/>
                          <a:cs typeface="Times New Roman"/>
                        </a:rPr>
                        <a:t> osobnosti</a:t>
                      </a:r>
                      <a:endParaRPr sz="1200">
                        <a:latin typeface="Times New Roman"/>
                        <a:cs typeface="Times New Roman"/>
                      </a:endParaRPr>
                    </a:p>
                    <a:p>
                      <a:pPr marL="412115" marR="307340" indent="-342900">
                        <a:lnSpc>
                          <a:spcPct val="100000"/>
                        </a:lnSpc>
                        <a:buFont typeface="Wingdings"/>
                        <a:buChar char=""/>
                        <a:tabLst>
                          <a:tab pos="412115" algn="l"/>
                          <a:tab pos="412750" algn="l"/>
                        </a:tabLst>
                      </a:pPr>
                      <a:r>
                        <a:rPr sz="1200" dirty="0">
                          <a:latin typeface="Times New Roman"/>
                          <a:cs typeface="Times New Roman"/>
                        </a:rPr>
                        <a:t>S</a:t>
                      </a:r>
                      <a:r>
                        <a:rPr sz="1200" spc="-5" dirty="0">
                          <a:latin typeface="Times New Roman"/>
                          <a:cs typeface="Times New Roman"/>
                        </a:rPr>
                        <a:t>c</a:t>
                      </a:r>
                      <a:r>
                        <a:rPr sz="1200" dirty="0">
                          <a:latin typeface="Times New Roman"/>
                          <a:cs typeface="Times New Roman"/>
                        </a:rPr>
                        <a:t>hi</a:t>
                      </a:r>
                      <a:r>
                        <a:rPr sz="1200" spc="5" dirty="0">
                          <a:latin typeface="Times New Roman"/>
                          <a:cs typeface="Times New Roman"/>
                        </a:rPr>
                        <a:t>z</a:t>
                      </a:r>
                      <a:r>
                        <a:rPr sz="1200" dirty="0">
                          <a:latin typeface="Times New Roman"/>
                          <a:cs typeface="Times New Roman"/>
                        </a:rPr>
                        <a:t>ot</a:t>
                      </a:r>
                      <a:r>
                        <a:rPr sz="1200" spc="-35" dirty="0">
                          <a:latin typeface="Times New Roman"/>
                          <a:cs typeface="Times New Roman"/>
                        </a:rPr>
                        <a:t>y</a:t>
                      </a:r>
                      <a:r>
                        <a:rPr sz="1200" dirty="0">
                          <a:latin typeface="Times New Roman"/>
                          <a:cs typeface="Times New Roman"/>
                        </a:rPr>
                        <a:t>p</a:t>
                      </a:r>
                      <a:r>
                        <a:rPr sz="1200" spc="-5" dirty="0">
                          <a:latin typeface="Times New Roman"/>
                          <a:cs typeface="Times New Roman"/>
                        </a:rPr>
                        <a:t>á</a:t>
                      </a:r>
                      <a:r>
                        <a:rPr sz="1200" dirty="0">
                          <a:latin typeface="Times New Roman"/>
                          <a:cs typeface="Times New Roman"/>
                        </a:rPr>
                        <a:t>lní  </a:t>
                      </a:r>
                      <a:r>
                        <a:rPr sz="1200" spc="-5" dirty="0">
                          <a:latin typeface="Times New Roman"/>
                          <a:cs typeface="Times New Roman"/>
                        </a:rPr>
                        <a:t>porucha </a:t>
                      </a:r>
                      <a:r>
                        <a:rPr sz="1200" dirty="0">
                          <a:latin typeface="Times New Roman"/>
                          <a:cs typeface="Times New Roman"/>
                        </a:rPr>
                        <a:t> osobnosti</a:t>
                      </a:r>
                      <a:endParaRPr sz="1200">
                        <a:latin typeface="Times New Roman"/>
                        <a:cs typeface="Times New Roman"/>
                      </a:endParaRPr>
                    </a:p>
                  </a:txBody>
                  <a:tcPr marL="0" marR="0" marT="38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30"/>
                        </a:spcBef>
                      </a:pPr>
                      <a:endParaRPr sz="1200">
                        <a:latin typeface="Times New Roman"/>
                        <a:cs typeface="Times New Roman"/>
                      </a:endParaRPr>
                    </a:p>
                    <a:p>
                      <a:pPr marL="241300" indent="-172720">
                        <a:lnSpc>
                          <a:spcPct val="100000"/>
                        </a:lnSpc>
                        <a:buFont typeface="Wingdings"/>
                        <a:buChar char=""/>
                        <a:tabLst>
                          <a:tab pos="241935" algn="l"/>
                        </a:tabLst>
                      </a:pPr>
                      <a:r>
                        <a:rPr sz="1200" spc="-5" dirty="0">
                          <a:latin typeface="Times New Roman"/>
                          <a:cs typeface="Times New Roman"/>
                        </a:rPr>
                        <a:t>Disociální porucha</a:t>
                      </a:r>
                      <a:endParaRPr sz="1200">
                        <a:latin typeface="Times New Roman"/>
                        <a:cs typeface="Times New Roman"/>
                      </a:endParaRPr>
                    </a:p>
                    <a:p>
                      <a:pPr marL="241300">
                        <a:lnSpc>
                          <a:spcPct val="100000"/>
                        </a:lnSpc>
                      </a:pPr>
                      <a:r>
                        <a:rPr sz="1200" dirty="0">
                          <a:latin typeface="Times New Roman"/>
                          <a:cs typeface="Times New Roman"/>
                        </a:rPr>
                        <a:t>osobnosti</a:t>
                      </a:r>
                      <a:endParaRPr sz="1200">
                        <a:latin typeface="Times New Roman"/>
                        <a:cs typeface="Times New Roman"/>
                      </a:endParaRPr>
                    </a:p>
                    <a:p>
                      <a:pPr marL="241300" marR="109855" indent="-172720">
                        <a:lnSpc>
                          <a:spcPct val="100000"/>
                        </a:lnSpc>
                        <a:buFont typeface="Wingdings"/>
                        <a:buChar char=""/>
                        <a:tabLst>
                          <a:tab pos="241935" algn="l"/>
                        </a:tabLst>
                      </a:pPr>
                      <a:r>
                        <a:rPr sz="1200" spc="-5" dirty="0">
                          <a:latin typeface="Times New Roman"/>
                          <a:cs typeface="Times New Roman"/>
                        </a:rPr>
                        <a:t>Emočně nestabilní </a:t>
                      </a:r>
                      <a:r>
                        <a:rPr sz="1200" dirty="0">
                          <a:latin typeface="Times New Roman"/>
                          <a:cs typeface="Times New Roman"/>
                        </a:rPr>
                        <a:t> </a:t>
                      </a:r>
                      <a:r>
                        <a:rPr sz="1200" spc="-5" dirty="0">
                          <a:latin typeface="Times New Roman"/>
                          <a:cs typeface="Times New Roman"/>
                        </a:rPr>
                        <a:t>porucha</a:t>
                      </a:r>
                      <a:r>
                        <a:rPr sz="1200" spc="-25" dirty="0">
                          <a:latin typeface="Times New Roman"/>
                          <a:cs typeface="Times New Roman"/>
                        </a:rPr>
                        <a:t> </a:t>
                      </a:r>
                      <a:r>
                        <a:rPr sz="1200" dirty="0">
                          <a:latin typeface="Times New Roman"/>
                          <a:cs typeface="Times New Roman"/>
                        </a:rPr>
                        <a:t>osobnosti</a:t>
                      </a:r>
                      <a:r>
                        <a:rPr sz="1200" spc="-40" dirty="0">
                          <a:latin typeface="Times New Roman"/>
                          <a:cs typeface="Times New Roman"/>
                        </a:rPr>
                        <a:t> </a:t>
                      </a:r>
                      <a:r>
                        <a:rPr sz="1200" dirty="0">
                          <a:latin typeface="Times New Roman"/>
                          <a:cs typeface="Times New Roman"/>
                        </a:rPr>
                        <a:t>- </a:t>
                      </a:r>
                      <a:r>
                        <a:rPr sz="1200" spc="-285" dirty="0">
                          <a:latin typeface="Times New Roman"/>
                          <a:cs typeface="Times New Roman"/>
                        </a:rPr>
                        <a:t> </a:t>
                      </a:r>
                      <a:r>
                        <a:rPr sz="1200" spc="-5" dirty="0">
                          <a:latin typeface="Times New Roman"/>
                          <a:cs typeface="Times New Roman"/>
                        </a:rPr>
                        <a:t>hraniční</a:t>
                      </a:r>
                      <a:r>
                        <a:rPr sz="1200" spc="10" dirty="0">
                          <a:latin typeface="Times New Roman"/>
                          <a:cs typeface="Times New Roman"/>
                        </a:rPr>
                        <a:t> </a:t>
                      </a:r>
                      <a:r>
                        <a:rPr sz="1200" spc="-10" dirty="0">
                          <a:latin typeface="Times New Roman"/>
                          <a:cs typeface="Times New Roman"/>
                        </a:rPr>
                        <a:t>typ,</a:t>
                      </a:r>
                      <a:endParaRPr sz="1200">
                        <a:latin typeface="Times New Roman"/>
                        <a:cs typeface="Times New Roman"/>
                      </a:endParaRPr>
                    </a:p>
                    <a:p>
                      <a:pPr marL="241300">
                        <a:lnSpc>
                          <a:spcPct val="100000"/>
                        </a:lnSpc>
                      </a:pPr>
                      <a:r>
                        <a:rPr sz="1200" dirty="0">
                          <a:latin typeface="Times New Roman"/>
                          <a:cs typeface="Times New Roman"/>
                        </a:rPr>
                        <a:t>impulzivní</a:t>
                      </a:r>
                      <a:r>
                        <a:rPr sz="1200" spc="-40" dirty="0">
                          <a:latin typeface="Times New Roman"/>
                          <a:cs typeface="Times New Roman"/>
                        </a:rPr>
                        <a:t> </a:t>
                      </a:r>
                      <a:r>
                        <a:rPr sz="1200" spc="-15" dirty="0">
                          <a:latin typeface="Times New Roman"/>
                          <a:cs typeface="Times New Roman"/>
                        </a:rPr>
                        <a:t>typ</a:t>
                      </a:r>
                      <a:endParaRPr sz="1200">
                        <a:latin typeface="Times New Roman"/>
                        <a:cs typeface="Times New Roman"/>
                      </a:endParaRPr>
                    </a:p>
                    <a:p>
                      <a:pPr marL="241300" indent="-172720">
                        <a:lnSpc>
                          <a:spcPct val="100000"/>
                        </a:lnSpc>
                        <a:buFont typeface="Wingdings"/>
                        <a:buChar char=""/>
                        <a:tabLst>
                          <a:tab pos="241935" algn="l"/>
                        </a:tabLst>
                      </a:pPr>
                      <a:r>
                        <a:rPr sz="1200" spc="-5" dirty="0">
                          <a:latin typeface="Times New Roman"/>
                          <a:cs typeface="Times New Roman"/>
                        </a:rPr>
                        <a:t>Histriónská</a:t>
                      </a:r>
                      <a:r>
                        <a:rPr sz="1200" spc="-20" dirty="0">
                          <a:latin typeface="Times New Roman"/>
                          <a:cs typeface="Times New Roman"/>
                        </a:rPr>
                        <a:t> </a:t>
                      </a:r>
                      <a:r>
                        <a:rPr sz="1200" spc="-5" dirty="0">
                          <a:latin typeface="Times New Roman"/>
                          <a:cs typeface="Times New Roman"/>
                        </a:rPr>
                        <a:t>porucha</a:t>
                      </a:r>
                      <a:endParaRPr sz="1200">
                        <a:latin typeface="Times New Roman"/>
                        <a:cs typeface="Times New Roman"/>
                      </a:endParaRPr>
                    </a:p>
                    <a:p>
                      <a:pPr marL="241300">
                        <a:lnSpc>
                          <a:spcPct val="100000"/>
                        </a:lnSpc>
                      </a:pPr>
                      <a:r>
                        <a:rPr sz="1200" dirty="0">
                          <a:latin typeface="Times New Roman"/>
                          <a:cs typeface="Times New Roman"/>
                        </a:rPr>
                        <a:t>osobnosti</a:t>
                      </a:r>
                      <a:endParaRPr sz="1200">
                        <a:latin typeface="Times New Roman"/>
                        <a:cs typeface="Times New Roman"/>
                      </a:endParaRPr>
                    </a:p>
                  </a:txBody>
                  <a:tcPr marL="0" marR="0" marT="38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30"/>
                        </a:spcBef>
                      </a:pPr>
                      <a:endParaRPr sz="1200">
                        <a:latin typeface="Times New Roman"/>
                        <a:cs typeface="Times New Roman"/>
                      </a:endParaRPr>
                    </a:p>
                    <a:p>
                      <a:pPr marL="699135" marR="95250" indent="-172720">
                        <a:lnSpc>
                          <a:spcPct val="100000"/>
                        </a:lnSpc>
                        <a:buFont typeface="Wingdings"/>
                        <a:buChar char=""/>
                        <a:tabLst>
                          <a:tab pos="699770" algn="l"/>
                        </a:tabLst>
                      </a:pPr>
                      <a:r>
                        <a:rPr sz="1200" spc="-5" dirty="0">
                          <a:latin typeface="Times New Roman"/>
                          <a:cs typeface="Times New Roman"/>
                        </a:rPr>
                        <a:t>A</a:t>
                      </a:r>
                      <a:r>
                        <a:rPr sz="1200" dirty="0">
                          <a:latin typeface="Times New Roman"/>
                          <a:cs typeface="Times New Roman"/>
                        </a:rPr>
                        <a:t>n</a:t>
                      </a:r>
                      <a:r>
                        <a:rPr sz="1200" spc="-10" dirty="0">
                          <a:latin typeface="Times New Roman"/>
                          <a:cs typeface="Times New Roman"/>
                        </a:rPr>
                        <a:t>a</a:t>
                      </a:r>
                      <a:r>
                        <a:rPr sz="1200" dirty="0">
                          <a:latin typeface="Times New Roman"/>
                          <a:cs typeface="Times New Roman"/>
                        </a:rPr>
                        <a:t>nk</a:t>
                      </a:r>
                      <a:r>
                        <a:rPr sz="1200" spc="-10" dirty="0">
                          <a:latin typeface="Times New Roman"/>
                          <a:cs typeface="Times New Roman"/>
                        </a:rPr>
                        <a:t>a</a:t>
                      </a:r>
                      <a:r>
                        <a:rPr sz="1200" dirty="0">
                          <a:latin typeface="Times New Roman"/>
                          <a:cs typeface="Times New Roman"/>
                        </a:rPr>
                        <a:t>sti</a:t>
                      </a:r>
                      <a:r>
                        <a:rPr sz="1200" spc="-10" dirty="0">
                          <a:latin typeface="Times New Roman"/>
                          <a:cs typeface="Times New Roman"/>
                        </a:rPr>
                        <a:t>c</a:t>
                      </a:r>
                      <a:r>
                        <a:rPr sz="1200" dirty="0">
                          <a:latin typeface="Times New Roman"/>
                          <a:cs typeface="Times New Roman"/>
                        </a:rPr>
                        <a:t>k  </a:t>
                      </a:r>
                      <a:r>
                        <a:rPr sz="1200" spc="-5" dirty="0">
                          <a:latin typeface="Times New Roman"/>
                          <a:cs typeface="Times New Roman"/>
                        </a:rPr>
                        <a:t>áporucha </a:t>
                      </a:r>
                      <a:r>
                        <a:rPr sz="1200" dirty="0">
                          <a:latin typeface="Times New Roman"/>
                          <a:cs typeface="Times New Roman"/>
                        </a:rPr>
                        <a:t> osobnosti</a:t>
                      </a:r>
                      <a:endParaRPr sz="1200">
                        <a:latin typeface="Times New Roman"/>
                        <a:cs typeface="Times New Roman"/>
                      </a:endParaRPr>
                    </a:p>
                    <a:p>
                      <a:pPr marL="241935" marR="89535" indent="-172720">
                        <a:lnSpc>
                          <a:spcPct val="100000"/>
                        </a:lnSpc>
                        <a:buFont typeface="Wingdings"/>
                        <a:buChar char=""/>
                        <a:tabLst>
                          <a:tab pos="242570" algn="l"/>
                        </a:tabLst>
                      </a:pPr>
                      <a:r>
                        <a:rPr sz="1200" dirty="0">
                          <a:latin typeface="Times New Roman"/>
                          <a:cs typeface="Times New Roman"/>
                        </a:rPr>
                        <a:t>Anxiózní </a:t>
                      </a:r>
                      <a:r>
                        <a:rPr sz="1200" spc="5" dirty="0">
                          <a:latin typeface="Times New Roman"/>
                          <a:cs typeface="Times New Roman"/>
                        </a:rPr>
                        <a:t> </a:t>
                      </a:r>
                      <a:r>
                        <a:rPr sz="1200" spc="-10" dirty="0">
                          <a:latin typeface="Times New Roman"/>
                          <a:cs typeface="Times New Roman"/>
                        </a:rPr>
                        <a:t>(vyhýbavá)</a:t>
                      </a:r>
                      <a:r>
                        <a:rPr sz="1200" spc="25" dirty="0">
                          <a:latin typeface="Times New Roman"/>
                          <a:cs typeface="Times New Roman"/>
                        </a:rPr>
                        <a:t> </a:t>
                      </a:r>
                      <a:r>
                        <a:rPr sz="1200" spc="-5" dirty="0">
                          <a:latin typeface="Times New Roman"/>
                          <a:cs typeface="Times New Roman"/>
                        </a:rPr>
                        <a:t>porucha </a:t>
                      </a:r>
                      <a:r>
                        <a:rPr sz="1200" spc="-285" dirty="0">
                          <a:latin typeface="Times New Roman"/>
                          <a:cs typeface="Times New Roman"/>
                        </a:rPr>
                        <a:t> </a:t>
                      </a:r>
                      <a:r>
                        <a:rPr sz="1200" dirty="0">
                          <a:latin typeface="Times New Roman"/>
                          <a:cs typeface="Times New Roman"/>
                        </a:rPr>
                        <a:t>osobnosti</a:t>
                      </a:r>
                      <a:endParaRPr sz="1200">
                        <a:latin typeface="Times New Roman"/>
                        <a:cs typeface="Times New Roman"/>
                      </a:endParaRPr>
                    </a:p>
                    <a:p>
                      <a:pPr marL="241935" indent="-172720">
                        <a:lnSpc>
                          <a:spcPct val="100000"/>
                        </a:lnSpc>
                        <a:buFont typeface="Wingdings"/>
                        <a:buChar char=""/>
                        <a:tabLst>
                          <a:tab pos="242570" algn="l"/>
                        </a:tabLst>
                      </a:pPr>
                      <a:r>
                        <a:rPr sz="1200" spc="-5" dirty="0">
                          <a:latin typeface="Times New Roman"/>
                          <a:cs typeface="Times New Roman"/>
                        </a:rPr>
                        <a:t>Závislá</a:t>
                      </a:r>
                      <a:r>
                        <a:rPr sz="1200" dirty="0">
                          <a:latin typeface="Times New Roman"/>
                          <a:cs typeface="Times New Roman"/>
                        </a:rPr>
                        <a:t> </a:t>
                      </a:r>
                      <a:r>
                        <a:rPr sz="1200" spc="-5" dirty="0">
                          <a:latin typeface="Times New Roman"/>
                          <a:cs typeface="Times New Roman"/>
                        </a:rPr>
                        <a:t>porucha</a:t>
                      </a:r>
                      <a:endParaRPr sz="1200">
                        <a:latin typeface="Times New Roman"/>
                        <a:cs typeface="Times New Roman"/>
                      </a:endParaRPr>
                    </a:p>
                    <a:p>
                      <a:pPr marL="241935">
                        <a:lnSpc>
                          <a:spcPct val="100000"/>
                        </a:lnSpc>
                      </a:pPr>
                      <a:r>
                        <a:rPr sz="1200" dirty="0">
                          <a:latin typeface="Times New Roman"/>
                          <a:cs typeface="Times New Roman"/>
                        </a:rPr>
                        <a:t>osobnosti</a:t>
                      </a:r>
                      <a:endParaRPr sz="1200">
                        <a:latin typeface="Times New Roman"/>
                        <a:cs typeface="Times New Roman"/>
                      </a:endParaRPr>
                    </a:p>
                  </a:txBody>
                  <a:tcPr marL="0" marR="0" marT="38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bl>
          </a:graphicData>
        </a:graphic>
      </p:graphicFrame>
      <p:pic>
        <p:nvPicPr>
          <p:cNvPr id="6" name="object 6"/>
          <p:cNvPicPr/>
          <p:nvPr/>
        </p:nvPicPr>
        <p:blipFill>
          <a:blip r:embed="rId2" cstate="print"/>
          <a:stretch>
            <a:fillRect/>
          </a:stretch>
        </p:blipFill>
        <p:spPr>
          <a:xfrm>
            <a:off x="8007095" y="5303518"/>
            <a:ext cx="2772155" cy="1437130"/>
          </a:xfrm>
          <a:prstGeom prst="rect">
            <a:avLst/>
          </a:prstGeom>
        </p:spPr>
      </p:pic>
    </p:spTree>
    <p:extLst>
      <p:ext uri="{BB962C8B-B14F-4D97-AF65-F5344CB8AC3E}">
        <p14:creationId xmlns:p14="http://schemas.microsoft.com/office/powerpoint/2010/main" val="746224809"/>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3689" y="493598"/>
            <a:ext cx="7045325" cy="452120"/>
          </a:xfrm>
          <a:prstGeom prst="rect">
            <a:avLst/>
          </a:prstGeom>
        </p:spPr>
        <p:txBody>
          <a:bodyPr vert="horz" wrap="square" lIns="0" tIns="12065" rIns="0" bIns="0" rtlCol="0">
            <a:spAutoFit/>
          </a:bodyPr>
          <a:lstStyle/>
          <a:p>
            <a:pPr marL="12700">
              <a:lnSpc>
                <a:spcPct val="100000"/>
              </a:lnSpc>
              <a:spcBef>
                <a:spcPts val="95"/>
              </a:spcBef>
            </a:pPr>
            <a:r>
              <a:rPr sz="2800" u="sng" spc="-25" dirty="0">
                <a:solidFill>
                  <a:srgbClr val="000000"/>
                </a:solidFill>
                <a:uFill>
                  <a:solidFill>
                    <a:srgbClr val="000000"/>
                  </a:solidFill>
                </a:uFill>
              </a:rPr>
              <a:t>F60–F69</a:t>
            </a:r>
            <a:r>
              <a:rPr sz="2800" u="sng" spc="-70" dirty="0">
                <a:solidFill>
                  <a:srgbClr val="000000"/>
                </a:solidFill>
                <a:uFill>
                  <a:solidFill>
                    <a:srgbClr val="000000"/>
                  </a:solidFill>
                </a:uFill>
              </a:rPr>
              <a:t> </a:t>
            </a:r>
            <a:r>
              <a:rPr sz="2800" u="sng" spc="-35" dirty="0">
                <a:solidFill>
                  <a:srgbClr val="000000"/>
                </a:solidFill>
                <a:uFill>
                  <a:solidFill>
                    <a:srgbClr val="000000"/>
                  </a:solidFill>
                </a:uFill>
              </a:rPr>
              <a:t>Poruchy</a:t>
            </a:r>
            <a:r>
              <a:rPr sz="2800" u="sng" spc="-65" dirty="0">
                <a:solidFill>
                  <a:srgbClr val="000000"/>
                </a:solidFill>
                <a:uFill>
                  <a:solidFill>
                    <a:srgbClr val="000000"/>
                  </a:solidFill>
                </a:uFill>
              </a:rPr>
              <a:t> </a:t>
            </a:r>
            <a:r>
              <a:rPr sz="2800" u="sng" spc="-25" dirty="0">
                <a:solidFill>
                  <a:srgbClr val="000000"/>
                </a:solidFill>
                <a:uFill>
                  <a:solidFill>
                    <a:srgbClr val="000000"/>
                  </a:solidFill>
                </a:uFill>
              </a:rPr>
              <a:t>osobnosti</a:t>
            </a:r>
            <a:r>
              <a:rPr sz="2800" u="sng" spc="-45" dirty="0">
                <a:solidFill>
                  <a:srgbClr val="000000"/>
                </a:solidFill>
                <a:uFill>
                  <a:solidFill>
                    <a:srgbClr val="000000"/>
                  </a:solidFill>
                </a:uFill>
              </a:rPr>
              <a:t> </a:t>
            </a:r>
            <a:r>
              <a:rPr sz="2800" u="sng" spc="-5" dirty="0">
                <a:solidFill>
                  <a:srgbClr val="000000"/>
                </a:solidFill>
                <a:uFill>
                  <a:solidFill>
                    <a:srgbClr val="000000"/>
                  </a:solidFill>
                </a:uFill>
              </a:rPr>
              <a:t>a</a:t>
            </a:r>
            <a:r>
              <a:rPr sz="2800" u="sng" spc="-30" dirty="0">
                <a:solidFill>
                  <a:srgbClr val="000000"/>
                </a:solidFill>
                <a:uFill>
                  <a:solidFill>
                    <a:srgbClr val="000000"/>
                  </a:solidFill>
                </a:uFill>
              </a:rPr>
              <a:t> chování</a:t>
            </a:r>
            <a:r>
              <a:rPr sz="2800" u="sng" spc="-45" dirty="0">
                <a:solidFill>
                  <a:srgbClr val="000000"/>
                </a:solidFill>
                <a:uFill>
                  <a:solidFill>
                    <a:srgbClr val="000000"/>
                  </a:solidFill>
                </a:uFill>
              </a:rPr>
              <a:t> </a:t>
            </a:r>
            <a:r>
              <a:rPr sz="2800" u="sng" spc="-5" dirty="0">
                <a:solidFill>
                  <a:srgbClr val="000000"/>
                </a:solidFill>
                <a:uFill>
                  <a:solidFill>
                    <a:srgbClr val="000000"/>
                  </a:solidFill>
                </a:uFill>
              </a:rPr>
              <a:t>u</a:t>
            </a:r>
            <a:r>
              <a:rPr sz="2800" u="sng" spc="-30" dirty="0">
                <a:solidFill>
                  <a:srgbClr val="000000"/>
                </a:solidFill>
                <a:uFill>
                  <a:solidFill>
                    <a:srgbClr val="000000"/>
                  </a:solidFill>
                </a:uFill>
              </a:rPr>
              <a:t> </a:t>
            </a:r>
            <a:r>
              <a:rPr sz="2800" u="sng" spc="-25" dirty="0">
                <a:solidFill>
                  <a:srgbClr val="000000"/>
                </a:solidFill>
                <a:uFill>
                  <a:solidFill>
                    <a:srgbClr val="000000"/>
                  </a:solidFill>
                </a:uFill>
              </a:rPr>
              <a:t>dospělých</a:t>
            </a:r>
            <a:endParaRPr sz="2800"/>
          </a:p>
        </p:txBody>
      </p:sp>
      <p:sp>
        <p:nvSpPr>
          <p:cNvPr id="3" name="object 3"/>
          <p:cNvSpPr txBox="1"/>
          <p:nvPr/>
        </p:nvSpPr>
        <p:spPr>
          <a:xfrm>
            <a:off x="424992" y="1310385"/>
            <a:ext cx="5603875" cy="4342765"/>
          </a:xfrm>
          <a:prstGeom prst="rect">
            <a:avLst/>
          </a:prstGeom>
        </p:spPr>
        <p:txBody>
          <a:bodyPr vert="horz" wrap="square" lIns="0" tIns="108585" rIns="0" bIns="0" rtlCol="0">
            <a:spAutoFit/>
          </a:bodyPr>
          <a:lstStyle/>
          <a:p>
            <a:pPr marL="12700" marR="1769745">
              <a:lnSpc>
                <a:spcPct val="70000"/>
              </a:lnSpc>
              <a:spcBef>
                <a:spcPts val="855"/>
              </a:spcBef>
            </a:pPr>
            <a:r>
              <a:rPr sz="2100" spc="-5" dirty="0">
                <a:latin typeface="Calibri"/>
                <a:cs typeface="Calibri"/>
              </a:rPr>
              <a:t>F600 </a:t>
            </a:r>
            <a:r>
              <a:rPr sz="2100" spc="-15" dirty="0">
                <a:latin typeface="Calibri"/>
                <a:cs typeface="Calibri"/>
              </a:rPr>
              <a:t>Paranoidní </a:t>
            </a:r>
            <a:r>
              <a:rPr sz="2100" spc="-5" dirty="0">
                <a:latin typeface="Calibri"/>
                <a:cs typeface="Calibri"/>
              </a:rPr>
              <a:t>porucha </a:t>
            </a:r>
            <a:r>
              <a:rPr sz="2100" spc="-10" dirty="0">
                <a:latin typeface="Calibri"/>
                <a:cs typeface="Calibri"/>
              </a:rPr>
              <a:t>osobnosti </a:t>
            </a:r>
            <a:r>
              <a:rPr sz="2100" spc="-459" dirty="0">
                <a:latin typeface="Calibri"/>
                <a:cs typeface="Calibri"/>
              </a:rPr>
              <a:t> </a:t>
            </a:r>
            <a:r>
              <a:rPr sz="2100" spc="-5" dirty="0">
                <a:latin typeface="Calibri"/>
                <a:cs typeface="Calibri"/>
              </a:rPr>
              <a:t>F601</a:t>
            </a:r>
            <a:r>
              <a:rPr sz="2100" spc="-35" dirty="0">
                <a:latin typeface="Calibri"/>
                <a:cs typeface="Calibri"/>
              </a:rPr>
              <a:t> </a:t>
            </a:r>
            <a:r>
              <a:rPr sz="2100" spc="-10" dirty="0">
                <a:latin typeface="Calibri"/>
                <a:cs typeface="Calibri"/>
              </a:rPr>
              <a:t>Schizoidní</a:t>
            </a:r>
            <a:r>
              <a:rPr sz="2100" dirty="0">
                <a:latin typeface="Calibri"/>
                <a:cs typeface="Calibri"/>
              </a:rPr>
              <a:t> </a:t>
            </a:r>
            <a:r>
              <a:rPr sz="2100" spc="-5" dirty="0">
                <a:latin typeface="Calibri"/>
                <a:cs typeface="Calibri"/>
              </a:rPr>
              <a:t>porucha</a:t>
            </a:r>
            <a:r>
              <a:rPr sz="2100" spc="-20" dirty="0">
                <a:latin typeface="Calibri"/>
                <a:cs typeface="Calibri"/>
              </a:rPr>
              <a:t> </a:t>
            </a:r>
            <a:r>
              <a:rPr sz="2100" spc="-10" dirty="0">
                <a:latin typeface="Calibri"/>
                <a:cs typeface="Calibri"/>
              </a:rPr>
              <a:t>osobnosti</a:t>
            </a:r>
            <a:endParaRPr sz="2100">
              <a:latin typeface="Calibri"/>
              <a:cs typeface="Calibri"/>
            </a:endParaRPr>
          </a:p>
          <a:p>
            <a:pPr>
              <a:lnSpc>
                <a:spcPct val="100000"/>
              </a:lnSpc>
            </a:pPr>
            <a:endParaRPr sz="1650">
              <a:latin typeface="Calibri"/>
              <a:cs typeface="Calibri"/>
            </a:endParaRPr>
          </a:p>
          <a:p>
            <a:pPr marL="12700">
              <a:lnSpc>
                <a:spcPts val="2145"/>
              </a:lnSpc>
            </a:pPr>
            <a:r>
              <a:rPr sz="2100" b="1" dirty="0">
                <a:latin typeface="Calibri"/>
                <a:cs typeface="Calibri"/>
              </a:rPr>
              <a:t>F602</a:t>
            </a:r>
            <a:r>
              <a:rPr sz="2100" b="1" spc="-30" dirty="0">
                <a:latin typeface="Calibri"/>
                <a:cs typeface="Calibri"/>
              </a:rPr>
              <a:t> </a:t>
            </a:r>
            <a:r>
              <a:rPr sz="2100" b="1" spc="-5" dirty="0">
                <a:latin typeface="Calibri"/>
                <a:cs typeface="Calibri"/>
              </a:rPr>
              <a:t>Dissociální porucha</a:t>
            </a:r>
            <a:r>
              <a:rPr sz="2100" b="1" spc="-30" dirty="0">
                <a:latin typeface="Calibri"/>
                <a:cs typeface="Calibri"/>
              </a:rPr>
              <a:t> </a:t>
            </a:r>
            <a:r>
              <a:rPr sz="2100" b="1" spc="-5" dirty="0">
                <a:latin typeface="Calibri"/>
                <a:cs typeface="Calibri"/>
              </a:rPr>
              <a:t>osobnosti</a:t>
            </a:r>
            <a:endParaRPr sz="2100">
              <a:latin typeface="Calibri"/>
              <a:cs typeface="Calibri"/>
            </a:endParaRPr>
          </a:p>
          <a:p>
            <a:pPr marL="12700">
              <a:lnSpc>
                <a:spcPts val="2145"/>
              </a:lnSpc>
            </a:pPr>
            <a:r>
              <a:rPr sz="2100" b="1" dirty="0">
                <a:latin typeface="Calibri"/>
                <a:cs typeface="Calibri"/>
              </a:rPr>
              <a:t>F603</a:t>
            </a:r>
            <a:r>
              <a:rPr sz="2100" b="1" spc="-20" dirty="0">
                <a:latin typeface="Calibri"/>
                <a:cs typeface="Calibri"/>
              </a:rPr>
              <a:t> </a:t>
            </a:r>
            <a:r>
              <a:rPr sz="2100" b="1" spc="-5" dirty="0">
                <a:latin typeface="Calibri"/>
                <a:cs typeface="Calibri"/>
              </a:rPr>
              <a:t>Emočně</a:t>
            </a:r>
            <a:r>
              <a:rPr sz="2100" b="1" spc="5" dirty="0">
                <a:latin typeface="Calibri"/>
                <a:cs typeface="Calibri"/>
              </a:rPr>
              <a:t> </a:t>
            </a:r>
            <a:r>
              <a:rPr sz="2100" b="1" spc="-10" dirty="0">
                <a:latin typeface="Calibri"/>
                <a:cs typeface="Calibri"/>
              </a:rPr>
              <a:t>nestabilní </a:t>
            </a:r>
            <a:r>
              <a:rPr sz="2100" b="1" dirty="0">
                <a:latin typeface="Calibri"/>
                <a:cs typeface="Calibri"/>
              </a:rPr>
              <a:t>porucha</a:t>
            </a:r>
            <a:r>
              <a:rPr sz="2100" b="1" spc="-20" dirty="0">
                <a:latin typeface="Calibri"/>
                <a:cs typeface="Calibri"/>
              </a:rPr>
              <a:t> </a:t>
            </a:r>
            <a:r>
              <a:rPr sz="2100" b="1" spc="-5" dirty="0">
                <a:latin typeface="Calibri"/>
                <a:cs typeface="Calibri"/>
              </a:rPr>
              <a:t>osobnosti</a:t>
            </a:r>
            <a:endParaRPr sz="2100">
              <a:latin typeface="Calibri"/>
              <a:cs typeface="Calibri"/>
            </a:endParaRPr>
          </a:p>
          <a:p>
            <a:pPr>
              <a:lnSpc>
                <a:spcPct val="100000"/>
              </a:lnSpc>
              <a:spcBef>
                <a:spcPts val="15"/>
              </a:spcBef>
            </a:pPr>
            <a:endParaRPr sz="2250">
              <a:latin typeface="Calibri"/>
              <a:cs typeface="Calibri"/>
            </a:endParaRPr>
          </a:p>
          <a:p>
            <a:pPr marL="12700" marR="1414780">
              <a:lnSpc>
                <a:spcPct val="70000"/>
              </a:lnSpc>
            </a:pPr>
            <a:r>
              <a:rPr sz="2100" b="1" dirty="0">
                <a:latin typeface="Calibri"/>
                <a:cs typeface="Calibri"/>
              </a:rPr>
              <a:t>F604 </a:t>
            </a:r>
            <a:r>
              <a:rPr sz="2100" b="1" spc="-5" dirty="0">
                <a:latin typeface="Calibri"/>
                <a:cs typeface="Calibri"/>
              </a:rPr>
              <a:t>Histrionská </a:t>
            </a:r>
            <a:r>
              <a:rPr sz="2100" b="1" dirty="0">
                <a:latin typeface="Calibri"/>
                <a:cs typeface="Calibri"/>
              </a:rPr>
              <a:t>porucha </a:t>
            </a:r>
            <a:r>
              <a:rPr sz="2100" b="1" spc="-5" dirty="0">
                <a:latin typeface="Calibri"/>
                <a:cs typeface="Calibri"/>
              </a:rPr>
              <a:t>osobnosti </a:t>
            </a:r>
            <a:r>
              <a:rPr sz="2100" b="1" dirty="0">
                <a:latin typeface="Calibri"/>
                <a:cs typeface="Calibri"/>
              </a:rPr>
              <a:t> F605</a:t>
            </a:r>
            <a:r>
              <a:rPr sz="2100" b="1" spc="-30" dirty="0">
                <a:latin typeface="Calibri"/>
                <a:cs typeface="Calibri"/>
              </a:rPr>
              <a:t> </a:t>
            </a:r>
            <a:r>
              <a:rPr sz="2100" b="1" spc="-10" dirty="0">
                <a:latin typeface="Calibri"/>
                <a:cs typeface="Calibri"/>
              </a:rPr>
              <a:t>Anankastická</a:t>
            </a:r>
            <a:r>
              <a:rPr sz="2100" b="1" spc="-5" dirty="0">
                <a:latin typeface="Calibri"/>
                <a:cs typeface="Calibri"/>
              </a:rPr>
              <a:t> </a:t>
            </a:r>
            <a:r>
              <a:rPr sz="2100" b="1" dirty="0">
                <a:latin typeface="Calibri"/>
                <a:cs typeface="Calibri"/>
              </a:rPr>
              <a:t>porucha</a:t>
            </a:r>
            <a:r>
              <a:rPr sz="2100" b="1" spc="-35" dirty="0">
                <a:latin typeface="Calibri"/>
                <a:cs typeface="Calibri"/>
              </a:rPr>
              <a:t> </a:t>
            </a:r>
            <a:r>
              <a:rPr sz="2100" b="1" spc="-5" dirty="0">
                <a:latin typeface="Calibri"/>
                <a:cs typeface="Calibri"/>
              </a:rPr>
              <a:t>osobnosti</a:t>
            </a:r>
            <a:endParaRPr sz="2100">
              <a:latin typeface="Calibri"/>
              <a:cs typeface="Calibri"/>
            </a:endParaRPr>
          </a:p>
          <a:p>
            <a:pPr>
              <a:lnSpc>
                <a:spcPct val="100000"/>
              </a:lnSpc>
              <a:spcBef>
                <a:spcPts val="15"/>
              </a:spcBef>
            </a:pPr>
            <a:endParaRPr sz="2250">
              <a:latin typeface="Calibri"/>
              <a:cs typeface="Calibri"/>
            </a:endParaRPr>
          </a:p>
          <a:p>
            <a:pPr marL="12700" marR="1701164">
              <a:lnSpc>
                <a:spcPct val="70000"/>
              </a:lnSpc>
            </a:pPr>
            <a:r>
              <a:rPr sz="2100" b="1" dirty="0">
                <a:latin typeface="Calibri"/>
                <a:cs typeface="Calibri"/>
              </a:rPr>
              <a:t>F606</a:t>
            </a:r>
            <a:r>
              <a:rPr sz="2100" b="1" spc="-30" dirty="0">
                <a:latin typeface="Calibri"/>
                <a:cs typeface="Calibri"/>
              </a:rPr>
              <a:t> </a:t>
            </a:r>
            <a:r>
              <a:rPr sz="2100" b="1" spc="-10" dirty="0">
                <a:latin typeface="Calibri"/>
                <a:cs typeface="Calibri"/>
              </a:rPr>
              <a:t>Anxiosní</a:t>
            </a:r>
            <a:r>
              <a:rPr sz="2100" b="1" spc="-15" dirty="0">
                <a:latin typeface="Calibri"/>
                <a:cs typeface="Calibri"/>
              </a:rPr>
              <a:t> </a:t>
            </a:r>
            <a:r>
              <a:rPr sz="2100" b="1" spc="-10" dirty="0">
                <a:latin typeface="Calibri"/>
                <a:cs typeface="Calibri"/>
              </a:rPr>
              <a:t>(vyhýbavá)</a:t>
            </a:r>
            <a:r>
              <a:rPr sz="2100" b="1" spc="-35" dirty="0">
                <a:latin typeface="Calibri"/>
                <a:cs typeface="Calibri"/>
              </a:rPr>
              <a:t> </a:t>
            </a:r>
            <a:r>
              <a:rPr sz="2100" b="1" spc="-5" dirty="0">
                <a:latin typeface="Calibri"/>
                <a:cs typeface="Calibri"/>
              </a:rPr>
              <a:t>osobnost </a:t>
            </a:r>
            <a:r>
              <a:rPr sz="2100" b="1" spc="-459" dirty="0">
                <a:latin typeface="Calibri"/>
                <a:cs typeface="Calibri"/>
              </a:rPr>
              <a:t> </a:t>
            </a:r>
            <a:r>
              <a:rPr sz="2100" b="1" dirty="0">
                <a:latin typeface="Calibri"/>
                <a:cs typeface="Calibri"/>
              </a:rPr>
              <a:t>F607</a:t>
            </a:r>
            <a:r>
              <a:rPr sz="2100" b="1" spc="-25" dirty="0">
                <a:latin typeface="Calibri"/>
                <a:cs typeface="Calibri"/>
              </a:rPr>
              <a:t> </a:t>
            </a:r>
            <a:r>
              <a:rPr sz="2100" b="1" spc="-10" dirty="0">
                <a:latin typeface="Calibri"/>
                <a:cs typeface="Calibri"/>
              </a:rPr>
              <a:t>Závislá</a:t>
            </a:r>
            <a:r>
              <a:rPr sz="2100" b="1" spc="-30" dirty="0">
                <a:latin typeface="Calibri"/>
                <a:cs typeface="Calibri"/>
              </a:rPr>
              <a:t> </a:t>
            </a:r>
            <a:r>
              <a:rPr sz="2100" b="1" dirty="0">
                <a:latin typeface="Calibri"/>
                <a:cs typeface="Calibri"/>
              </a:rPr>
              <a:t>porucha</a:t>
            </a:r>
            <a:r>
              <a:rPr sz="2100" b="1" spc="-15" dirty="0">
                <a:latin typeface="Calibri"/>
                <a:cs typeface="Calibri"/>
              </a:rPr>
              <a:t> </a:t>
            </a:r>
            <a:r>
              <a:rPr sz="2100" b="1" spc="-5" dirty="0">
                <a:latin typeface="Calibri"/>
                <a:cs typeface="Calibri"/>
              </a:rPr>
              <a:t>osobnosti</a:t>
            </a:r>
            <a:endParaRPr sz="2100">
              <a:latin typeface="Calibri"/>
              <a:cs typeface="Calibri"/>
            </a:endParaRPr>
          </a:p>
          <a:p>
            <a:pPr>
              <a:lnSpc>
                <a:spcPct val="100000"/>
              </a:lnSpc>
            </a:pPr>
            <a:endParaRPr sz="1650">
              <a:latin typeface="Calibri"/>
              <a:cs typeface="Calibri"/>
            </a:endParaRPr>
          </a:p>
          <a:p>
            <a:pPr marL="12700">
              <a:lnSpc>
                <a:spcPts val="2140"/>
              </a:lnSpc>
            </a:pPr>
            <a:r>
              <a:rPr sz="2100" spc="-5" dirty="0">
                <a:latin typeface="Calibri"/>
                <a:cs typeface="Calibri"/>
              </a:rPr>
              <a:t>F620</a:t>
            </a:r>
            <a:r>
              <a:rPr sz="2100" spc="-15" dirty="0">
                <a:latin typeface="Calibri"/>
                <a:cs typeface="Calibri"/>
              </a:rPr>
              <a:t> Přetrvávající</a:t>
            </a:r>
            <a:r>
              <a:rPr sz="2100" spc="30" dirty="0">
                <a:latin typeface="Calibri"/>
                <a:cs typeface="Calibri"/>
              </a:rPr>
              <a:t> </a:t>
            </a:r>
            <a:r>
              <a:rPr sz="2100" spc="-10" dirty="0">
                <a:latin typeface="Calibri"/>
                <a:cs typeface="Calibri"/>
              </a:rPr>
              <a:t>změny</a:t>
            </a:r>
            <a:r>
              <a:rPr sz="2100" spc="-5" dirty="0">
                <a:latin typeface="Calibri"/>
                <a:cs typeface="Calibri"/>
              </a:rPr>
              <a:t> </a:t>
            </a:r>
            <a:r>
              <a:rPr sz="2100" spc="-10" dirty="0">
                <a:latin typeface="Calibri"/>
                <a:cs typeface="Calibri"/>
              </a:rPr>
              <a:t>osobnosti</a:t>
            </a:r>
            <a:r>
              <a:rPr sz="2100" spc="30" dirty="0">
                <a:latin typeface="Calibri"/>
                <a:cs typeface="Calibri"/>
              </a:rPr>
              <a:t> </a:t>
            </a:r>
            <a:r>
              <a:rPr sz="2100" spc="-5" dirty="0">
                <a:latin typeface="Calibri"/>
                <a:cs typeface="Calibri"/>
              </a:rPr>
              <a:t>po</a:t>
            </a:r>
            <a:r>
              <a:rPr sz="2100" dirty="0">
                <a:latin typeface="Calibri"/>
                <a:cs typeface="Calibri"/>
              </a:rPr>
              <a:t> </a:t>
            </a:r>
            <a:r>
              <a:rPr sz="2100" spc="-20" dirty="0">
                <a:latin typeface="Calibri"/>
                <a:cs typeface="Calibri"/>
              </a:rPr>
              <a:t>katastrofické</a:t>
            </a:r>
            <a:endParaRPr sz="2100">
              <a:latin typeface="Calibri"/>
              <a:cs typeface="Calibri"/>
            </a:endParaRPr>
          </a:p>
          <a:p>
            <a:pPr marL="12700">
              <a:lnSpc>
                <a:spcPts val="1764"/>
              </a:lnSpc>
            </a:pPr>
            <a:r>
              <a:rPr sz="2100" spc="-10" dirty="0">
                <a:latin typeface="Calibri"/>
                <a:cs typeface="Calibri"/>
              </a:rPr>
              <a:t>zkušenosti</a:t>
            </a:r>
            <a:endParaRPr sz="2100">
              <a:latin typeface="Calibri"/>
              <a:cs typeface="Calibri"/>
            </a:endParaRPr>
          </a:p>
          <a:p>
            <a:pPr marL="12700">
              <a:lnSpc>
                <a:spcPts val="2140"/>
              </a:lnSpc>
            </a:pPr>
            <a:r>
              <a:rPr sz="2100" spc="-5" dirty="0">
                <a:latin typeface="Calibri"/>
                <a:cs typeface="Calibri"/>
              </a:rPr>
              <a:t>F621</a:t>
            </a:r>
            <a:r>
              <a:rPr sz="2100" spc="-25" dirty="0">
                <a:latin typeface="Calibri"/>
                <a:cs typeface="Calibri"/>
              </a:rPr>
              <a:t> </a:t>
            </a:r>
            <a:r>
              <a:rPr sz="2100" spc="-15" dirty="0">
                <a:latin typeface="Calibri"/>
                <a:cs typeface="Calibri"/>
              </a:rPr>
              <a:t>Přetrvávající</a:t>
            </a:r>
            <a:r>
              <a:rPr sz="2100" spc="20" dirty="0">
                <a:latin typeface="Calibri"/>
                <a:cs typeface="Calibri"/>
              </a:rPr>
              <a:t> </a:t>
            </a:r>
            <a:r>
              <a:rPr sz="2100" spc="-5" dirty="0">
                <a:latin typeface="Calibri"/>
                <a:cs typeface="Calibri"/>
              </a:rPr>
              <a:t>změna</a:t>
            </a:r>
            <a:r>
              <a:rPr sz="2100" spc="-25" dirty="0">
                <a:latin typeface="Calibri"/>
                <a:cs typeface="Calibri"/>
              </a:rPr>
              <a:t> </a:t>
            </a:r>
            <a:r>
              <a:rPr sz="2100" spc="-10" dirty="0">
                <a:latin typeface="Calibri"/>
                <a:cs typeface="Calibri"/>
              </a:rPr>
              <a:t>osobnosti</a:t>
            </a:r>
            <a:endParaRPr sz="2100">
              <a:latin typeface="Calibri"/>
              <a:cs typeface="Calibri"/>
            </a:endParaRPr>
          </a:p>
          <a:p>
            <a:pPr marL="12700">
              <a:lnSpc>
                <a:spcPct val="100000"/>
              </a:lnSpc>
              <a:spcBef>
                <a:spcPts val="245"/>
              </a:spcBef>
            </a:pPr>
            <a:r>
              <a:rPr sz="2100" spc="-5" dirty="0">
                <a:latin typeface="Calibri"/>
                <a:cs typeface="Calibri"/>
              </a:rPr>
              <a:t>po</a:t>
            </a:r>
            <a:r>
              <a:rPr sz="2100" spc="-20" dirty="0">
                <a:latin typeface="Calibri"/>
                <a:cs typeface="Calibri"/>
              </a:rPr>
              <a:t> </a:t>
            </a:r>
            <a:r>
              <a:rPr sz="2100" dirty="0">
                <a:latin typeface="Calibri"/>
                <a:cs typeface="Calibri"/>
              </a:rPr>
              <a:t>jiném</a:t>
            </a:r>
            <a:r>
              <a:rPr sz="2100" spc="-15" dirty="0">
                <a:latin typeface="Calibri"/>
                <a:cs typeface="Calibri"/>
              </a:rPr>
              <a:t> psychiatrickém</a:t>
            </a:r>
            <a:r>
              <a:rPr sz="2100" spc="-20" dirty="0">
                <a:latin typeface="Calibri"/>
                <a:cs typeface="Calibri"/>
              </a:rPr>
              <a:t> </a:t>
            </a:r>
            <a:r>
              <a:rPr sz="2100" spc="-5" dirty="0">
                <a:latin typeface="Calibri"/>
                <a:cs typeface="Calibri"/>
              </a:rPr>
              <a:t>onemocnění</a:t>
            </a:r>
            <a:endParaRPr sz="2100">
              <a:latin typeface="Calibri"/>
              <a:cs typeface="Calibri"/>
            </a:endParaRPr>
          </a:p>
        </p:txBody>
      </p:sp>
      <p:sp>
        <p:nvSpPr>
          <p:cNvPr id="4" name="object 4"/>
          <p:cNvSpPr txBox="1"/>
          <p:nvPr/>
        </p:nvSpPr>
        <p:spPr>
          <a:xfrm>
            <a:off x="6251828" y="1159891"/>
            <a:ext cx="5324475" cy="4785360"/>
          </a:xfrm>
          <a:prstGeom prst="rect">
            <a:avLst/>
          </a:prstGeom>
        </p:spPr>
        <p:txBody>
          <a:bodyPr vert="horz" wrap="square" lIns="0" tIns="12065" rIns="0" bIns="0" rtlCol="0">
            <a:spAutoFit/>
          </a:bodyPr>
          <a:lstStyle/>
          <a:p>
            <a:pPr marL="241300" indent="-228600">
              <a:lnSpc>
                <a:spcPts val="1825"/>
              </a:lnSpc>
              <a:spcBef>
                <a:spcPts val="95"/>
              </a:spcBef>
              <a:buFont typeface="Arial"/>
              <a:buChar char="•"/>
              <a:tabLst>
                <a:tab pos="240665" algn="l"/>
                <a:tab pos="241300" algn="l"/>
              </a:tabLst>
            </a:pPr>
            <a:r>
              <a:rPr sz="1600" b="1" spc="-10" dirty="0">
                <a:latin typeface="Calibri"/>
                <a:cs typeface="Calibri"/>
              </a:rPr>
              <a:t>F630</a:t>
            </a:r>
            <a:r>
              <a:rPr sz="1600" b="1" spc="10" dirty="0">
                <a:latin typeface="Calibri"/>
                <a:cs typeface="Calibri"/>
              </a:rPr>
              <a:t> </a:t>
            </a:r>
            <a:r>
              <a:rPr sz="1600" b="1" spc="-15" dirty="0">
                <a:latin typeface="Calibri"/>
                <a:cs typeface="Calibri"/>
              </a:rPr>
              <a:t>Patologické</a:t>
            </a:r>
            <a:r>
              <a:rPr sz="1600" b="1" spc="-40" dirty="0">
                <a:latin typeface="Calibri"/>
                <a:cs typeface="Calibri"/>
              </a:rPr>
              <a:t> </a:t>
            </a:r>
            <a:r>
              <a:rPr sz="1600" b="1" spc="-10" dirty="0">
                <a:latin typeface="Calibri"/>
                <a:cs typeface="Calibri"/>
              </a:rPr>
              <a:t>hráčství</a:t>
            </a:r>
            <a:endParaRPr sz="1600">
              <a:latin typeface="Calibri"/>
              <a:cs typeface="Calibri"/>
            </a:endParaRPr>
          </a:p>
          <a:p>
            <a:pPr marL="241300" marR="1123315">
              <a:lnSpc>
                <a:spcPts val="1730"/>
              </a:lnSpc>
              <a:spcBef>
                <a:spcPts val="120"/>
              </a:spcBef>
            </a:pPr>
            <a:r>
              <a:rPr sz="1600" b="1" spc="-10" dirty="0">
                <a:latin typeface="Calibri"/>
                <a:cs typeface="Calibri"/>
              </a:rPr>
              <a:t>F631</a:t>
            </a:r>
            <a:r>
              <a:rPr sz="1600" b="1" spc="15" dirty="0">
                <a:latin typeface="Calibri"/>
                <a:cs typeface="Calibri"/>
              </a:rPr>
              <a:t> </a:t>
            </a:r>
            <a:r>
              <a:rPr sz="1600" b="1" spc="-15" dirty="0">
                <a:latin typeface="Calibri"/>
                <a:cs typeface="Calibri"/>
              </a:rPr>
              <a:t>Patologické</a:t>
            </a:r>
            <a:r>
              <a:rPr sz="1600" b="1" spc="-40" dirty="0">
                <a:latin typeface="Calibri"/>
                <a:cs typeface="Calibri"/>
              </a:rPr>
              <a:t> </a:t>
            </a:r>
            <a:r>
              <a:rPr sz="1600" b="1" spc="-5" dirty="0">
                <a:latin typeface="Calibri"/>
                <a:cs typeface="Calibri"/>
              </a:rPr>
              <a:t>zakládání</a:t>
            </a:r>
            <a:r>
              <a:rPr sz="1600" b="1" spc="-20" dirty="0">
                <a:latin typeface="Calibri"/>
                <a:cs typeface="Calibri"/>
              </a:rPr>
              <a:t> </a:t>
            </a:r>
            <a:r>
              <a:rPr sz="1600" b="1" spc="-10" dirty="0">
                <a:latin typeface="Calibri"/>
                <a:cs typeface="Calibri"/>
              </a:rPr>
              <a:t>požárů</a:t>
            </a:r>
            <a:r>
              <a:rPr sz="1600" b="1" spc="20" dirty="0">
                <a:latin typeface="Calibri"/>
                <a:cs typeface="Calibri"/>
              </a:rPr>
              <a:t> </a:t>
            </a:r>
            <a:r>
              <a:rPr sz="1600" b="1" spc="-10" dirty="0">
                <a:latin typeface="Calibri"/>
                <a:cs typeface="Calibri"/>
              </a:rPr>
              <a:t>(pyromanie) </a:t>
            </a:r>
            <a:r>
              <a:rPr sz="1600" b="1" spc="-345" dirty="0">
                <a:latin typeface="Calibri"/>
                <a:cs typeface="Calibri"/>
              </a:rPr>
              <a:t> </a:t>
            </a:r>
            <a:r>
              <a:rPr sz="1600" b="1" spc="-10" dirty="0">
                <a:latin typeface="Calibri"/>
                <a:cs typeface="Calibri"/>
              </a:rPr>
              <a:t>F632</a:t>
            </a:r>
            <a:r>
              <a:rPr sz="1600" b="1" spc="20" dirty="0">
                <a:latin typeface="Calibri"/>
                <a:cs typeface="Calibri"/>
              </a:rPr>
              <a:t> </a:t>
            </a:r>
            <a:r>
              <a:rPr sz="1600" b="1" spc="-15" dirty="0">
                <a:latin typeface="Calibri"/>
                <a:cs typeface="Calibri"/>
              </a:rPr>
              <a:t>Patologické</a:t>
            </a:r>
            <a:r>
              <a:rPr sz="1600" b="1" spc="-30" dirty="0">
                <a:latin typeface="Calibri"/>
                <a:cs typeface="Calibri"/>
              </a:rPr>
              <a:t> </a:t>
            </a:r>
            <a:r>
              <a:rPr sz="1600" b="1" spc="-10" dirty="0">
                <a:latin typeface="Calibri"/>
                <a:cs typeface="Calibri"/>
              </a:rPr>
              <a:t>kradení</a:t>
            </a:r>
            <a:r>
              <a:rPr sz="1600" b="1" spc="10" dirty="0">
                <a:latin typeface="Calibri"/>
                <a:cs typeface="Calibri"/>
              </a:rPr>
              <a:t> </a:t>
            </a:r>
            <a:r>
              <a:rPr sz="1600" b="1" spc="-10" dirty="0">
                <a:latin typeface="Calibri"/>
                <a:cs typeface="Calibri"/>
              </a:rPr>
              <a:t>(kleptomanie)</a:t>
            </a:r>
            <a:endParaRPr sz="1600">
              <a:latin typeface="Calibri"/>
              <a:cs typeface="Calibri"/>
            </a:endParaRPr>
          </a:p>
          <a:p>
            <a:pPr marL="241300">
              <a:lnSpc>
                <a:spcPts val="1605"/>
              </a:lnSpc>
            </a:pPr>
            <a:r>
              <a:rPr sz="1600" spc="-10" dirty="0">
                <a:latin typeface="Calibri"/>
                <a:cs typeface="Calibri"/>
              </a:rPr>
              <a:t>F633</a:t>
            </a:r>
            <a:r>
              <a:rPr sz="1600" spc="35" dirty="0">
                <a:latin typeface="Calibri"/>
                <a:cs typeface="Calibri"/>
              </a:rPr>
              <a:t> </a:t>
            </a:r>
            <a:r>
              <a:rPr sz="1600" spc="-10" dirty="0">
                <a:latin typeface="Calibri"/>
                <a:cs typeface="Calibri"/>
              </a:rPr>
              <a:t>Trichotillomanie</a:t>
            </a:r>
            <a:r>
              <a:rPr sz="1600" spc="-15" dirty="0">
                <a:latin typeface="Calibri"/>
                <a:cs typeface="Calibri"/>
              </a:rPr>
              <a:t> </a:t>
            </a:r>
            <a:r>
              <a:rPr sz="1600" spc="-10" dirty="0">
                <a:latin typeface="Calibri"/>
                <a:cs typeface="Calibri"/>
              </a:rPr>
              <a:t>(vytrhávání</a:t>
            </a:r>
            <a:r>
              <a:rPr sz="1600" spc="5" dirty="0">
                <a:latin typeface="Calibri"/>
                <a:cs typeface="Calibri"/>
              </a:rPr>
              <a:t> </a:t>
            </a:r>
            <a:r>
              <a:rPr sz="1600" spc="-5" dirty="0">
                <a:latin typeface="Calibri"/>
                <a:cs typeface="Calibri"/>
              </a:rPr>
              <a:t>vlasů,</a:t>
            </a:r>
            <a:r>
              <a:rPr sz="1600" dirty="0">
                <a:latin typeface="Calibri"/>
                <a:cs typeface="Calibri"/>
              </a:rPr>
              <a:t> </a:t>
            </a:r>
            <a:r>
              <a:rPr sz="1600" spc="-10" dirty="0">
                <a:latin typeface="Calibri"/>
                <a:cs typeface="Calibri"/>
              </a:rPr>
              <a:t>vousů,</a:t>
            </a:r>
            <a:r>
              <a:rPr sz="1600" spc="10" dirty="0">
                <a:latin typeface="Calibri"/>
                <a:cs typeface="Calibri"/>
              </a:rPr>
              <a:t> </a:t>
            </a:r>
            <a:r>
              <a:rPr sz="1600" spc="-10" dirty="0">
                <a:latin typeface="Calibri"/>
                <a:cs typeface="Calibri"/>
              </a:rPr>
              <a:t>obočí,</a:t>
            </a:r>
            <a:r>
              <a:rPr sz="1600" spc="10" dirty="0">
                <a:latin typeface="Calibri"/>
                <a:cs typeface="Calibri"/>
              </a:rPr>
              <a:t> </a:t>
            </a:r>
            <a:r>
              <a:rPr sz="1600" spc="-5" dirty="0">
                <a:latin typeface="Calibri"/>
                <a:cs typeface="Calibri"/>
              </a:rPr>
              <a:t>chlupů)</a:t>
            </a:r>
            <a:endParaRPr sz="1600">
              <a:latin typeface="Calibri"/>
              <a:cs typeface="Calibri"/>
            </a:endParaRPr>
          </a:p>
          <a:p>
            <a:pPr marL="241300">
              <a:lnSpc>
                <a:spcPts val="1730"/>
              </a:lnSpc>
            </a:pPr>
            <a:r>
              <a:rPr sz="1600" spc="-10" dirty="0">
                <a:latin typeface="Calibri"/>
                <a:cs typeface="Calibri"/>
              </a:rPr>
              <a:t>F638</a:t>
            </a:r>
            <a:r>
              <a:rPr sz="1600" spc="15" dirty="0">
                <a:latin typeface="Calibri"/>
                <a:cs typeface="Calibri"/>
              </a:rPr>
              <a:t> </a:t>
            </a:r>
            <a:r>
              <a:rPr sz="1600" spc="-5" dirty="0">
                <a:latin typeface="Calibri"/>
                <a:cs typeface="Calibri"/>
              </a:rPr>
              <a:t>Jiné</a:t>
            </a:r>
            <a:r>
              <a:rPr sz="1600" spc="-10" dirty="0">
                <a:latin typeface="Calibri"/>
                <a:cs typeface="Calibri"/>
              </a:rPr>
              <a:t> </a:t>
            </a:r>
            <a:r>
              <a:rPr sz="1600" spc="-15" dirty="0">
                <a:latin typeface="Calibri"/>
                <a:cs typeface="Calibri"/>
              </a:rPr>
              <a:t>nutkavé</a:t>
            </a:r>
            <a:r>
              <a:rPr sz="1600" spc="-5" dirty="0">
                <a:latin typeface="Calibri"/>
                <a:cs typeface="Calibri"/>
              </a:rPr>
              <a:t> a</a:t>
            </a:r>
            <a:r>
              <a:rPr sz="1600" spc="-10" dirty="0">
                <a:latin typeface="Calibri"/>
                <a:cs typeface="Calibri"/>
              </a:rPr>
              <a:t> </a:t>
            </a:r>
            <a:r>
              <a:rPr sz="1600" spc="-5" dirty="0">
                <a:latin typeface="Calibri"/>
                <a:cs typeface="Calibri"/>
              </a:rPr>
              <a:t>impulzivní</a:t>
            </a:r>
            <a:r>
              <a:rPr sz="1600" spc="-40" dirty="0">
                <a:latin typeface="Calibri"/>
                <a:cs typeface="Calibri"/>
              </a:rPr>
              <a:t> </a:t>
            </a:r>
            <a:r>
              <a:rPr sz="1600" spc="-10" dirty="0">
                <a:latin typeface="Calibri"/>
                <a:cs typeface="Calibri"/>
              </a:rPr>
              <a:t>poruchy</a:t>
            </a:r>
            <a:endParaRPr sz="1600">
              <a:latin typeface="Calibri"/>
              <a:cs typeface="Calibri"/>
            </a:endParaRPr>
          </a:p>
          <a:p>
            <a:pPr marL="241300">
              <a:lnSpc>
                <a:spcPts val="1825"/>
              </a:lnSpc>
            </a:pPr>
            <a:r>
              <a:rPr sz="1600" spc="-10" dirty="0">
                <a:latin typeface="Calibri"/>
                <a:cs typeface="Calibri"/>
              </a:rPr>
              <a:t>F639</a:t>
            </a:r>
            <a:r>
              <a:rPr sz="1600" spc="25" dirty="0">
                <a:latin typeface="Calibri"/>
                <a:cs typeface="Calibri"/>
              </a:rPr>
              <a:t> </a:t>
            </a:r>
            <a:r>
              <a:rPr sz="1600" spc="-15" dirty="0">
                <a:latin typeface="Calibri"/>
                <a:cs typeface="Calibri"/>
              </a:rPr>
              <a:t>Nutkavá </a:t>
            </a:r>
            <a:r>
              <a:rPr sz="1600" spc="-5" dirty="0">
                <a:latin typeface="Calibri"/>
                <a:cs typeface="Calibri"/>
              </a:rPr>
              <a:t>a impulzivní</a:t>
            </a:r>
            <a:r>
              <a:rPr sz="1600" spc="-35" dirty="0">
                <a:latin typeface="Calibri"/>
                <a:cs typeface="Calibri"/>
              </a:rPr>
              <a:t> </a:t>
            </a:r>
            <a:r>
              <a:rPr sz="1600" spc="-10" dirty="0">
                <a:latin typeface="Calibri"/>
                <a:cs typeface="Calibri"/>
              </a:rPr>
              <a:t>porucha,</a:t>
            </a:r>
            <a:r>
              <a:rPr sz="1600" spc="15" dirty="0">
                <a:latin typeface="Calibri"/>
                <a:cs typeface="Calibri"/>
              </a:rPr>
              <a:t> </a:t>
            </a:r>
            <a:r>
              <a:rPr sz="1600" spc="-5" dirty="0">
                <a:latin typeface="Calibri"/>
                <a:cs typeface="Calibri"/>
              </a:rPr>
              <a:t>NS</a:t>
            </a:r>
            <a:endParaRPr sz="1600">
              <a:latin typeface="Calibri"/>
              <a:cs typeface="Calibri"/>
            </a:endParaRPr>
          </a:p>
          <a:p>
            <a:pPr marL="241300" indent="-228600">
              <a:lnSpc>
                <a:spcPts val="1825"/>
              </a:lnSpc>
              <a:spcBef>
                <a:spcPts val="805"/>
              </a:spcBef>
              <a:buFont typeface="Arial"/>
              <a:buChar char="•"/>
              <a:tabLst>
                <a:tab pos="240665" algn="l"/>
                <a:tab pos="241300" algn="l"/>
              </a:tabLst>
            </a:pPr>
            <a:r>
              <a:rPr sz="1600" b="1" spc="-10" dirty="0">
                <a:latin typeface="Calibri"/>
                <a:cs typeface="Calibri"/>
              </a:rPr>
              <a:t>F640</a:t>
            </a:r>
            <a:r>
              <a:rPr sz="1600" b="1" spc="5" dirty="0">
                <a:latin typeface="Calibri"/>
                <a:cs typeface="Calibri"/>
              </a:rPr>
              <a:t> </a:t>
            </a:r>
            <a:r>
              <a:rPr sz="1600" b="1" spc="-15" dirty="0">
                <a:latin typeface="Calibri"/>
                <a:cs typeface="Calibri"/>
              </a:rPr>
              <a:t>Transsexualismus</a:t>
            </a:r>
            <a:endParaRPr sz="1600">
              <a:latin typeface="Calibri"/>
              <a:cs typeface="Calibri"/>
            </a:endParaRPr>
          </a:p>
          <a:p>
            <a:pPr marL="241300">
              <a:lnSpc>
                <a:spcPts val="1730"/>
              </a:lnSpc>
            </a:pPr>
            <a:r>
              <a:rPr sz="1600" spc="-10" dirty="0">
                <a:latin typeface="Calibri"/>
                <a:cs typeface="Calibri"/>
              </a:rPr>
              <a:t>F641</a:t>
            </a:r>
            <a:r>
              <a:rPr sz="1600" spc="5" dirty="0">
                <a:latin typeface="Calibri"/>
                <a:cs typeface="Calibri"/>
              </a:rPr>
              <a:t> </a:t>
            </a:r>
            <a:r>
              <a:rPr sz="1600" spc="-15" dirty="0">
                <a:latin typeface="Calibri"/>
                <a:cs typeface="Calibri"/>
              </a:rPr>
              <a:t>Transvestitismus</a:t>
            </a:r>
            <a:r>
              <a:rPr sz="1600" spc="-40" dirty="0">
                <a:latin typeface="Calibri"/>
                <a:cs typeface="Calibri"/>
              </a:rPr>
              <a:t> </a:t>
            </a:r>
            <a:r>
              <a:rPr sz="1600" spc="-10" dirty="0">
                <a:latin typeface="Calibri"/>
                <a:cs typeface="Calibri"/>
              </a:rPr>
              <a:t>dvojí</a:t>
            </a:r>
            <a:r>
              <a:rPr sz="1600" spc="-5" dirty="0">
                <a:latin typeface="Calibri"/>
                <a:cs typeface="Calibri"/>
              </a:rPr>
              <a:t> </a:t>
            </a:r>
            <a:r>
              <a:rPr sz="1600" spc="-15" dirty="0">
                <a:latin typeface="Calibri"/>
                <a:cs typeface="Calibri"/>
              </a:rPr>
              <a:t>role</a:t>
            </a:r>
            <a:endParaRPr sz="1600">
              <a:latin typeface="Calibri"/>
              <a:cs typeface="Calibri"/>
            </a:endParaRPr>
          </a:p>
          <a:p>
            <a:pPr marL="241300" marR="1781175">
              <a:lnSpc>
                <a:spcPts val="1730"/>
              </a:lnSpc>
              <a:spcBef>
                <a:spcPts val="120"/>
              </a:spcBef>
            </a:pPr>
            <a:r>
              <a:rPr sz="1600" spc="-10" dirty="0">
                <a:latin typeface="Calibri"/>
                <a:cs typeface="Calibri"/>
              </a:rPr>
              <a:t>F642</a:t>
            </a:r>
            <a:r>
              <a:rPr sz="1600" spc="20" dirty="0">
                <a:latin typeface="Calibri"/>
                <a:cs typeface="Calibri"/>
              </a:rPr>
              <a:t> </a:t>
            </a:r>
            <a:r>
              <a:rPr sz="1600" spc="-15" dirty="0">
                <a:latin typeface="Calibri"/>
                <a:cs typeface="Calibri"/>
              </a:rPr>
              <a:t>Porucha</a:t>
            </a:r>
            <a:r>
              <a:rPr sz="1600" spc="10" dirty="0">
                <a:latin typeface="Calibri"/>
                <a:cs typeface="Calibri"/>
              </a:rPr>
              <a:t> </a:t>
            </a:r>
            <a:r>
              <a:rPr sz="1600" spc="-10" dirty="0">
                <a:latin typeface="Calibri"/>
                <a:cs typeface="Calibri"/>
              </a:rPr>
              <a:t>pohlavní </a:t>
            </a:r>
            <a:r>
              <a:rPr sz="1600" spc="-5" dirty="0">
                <a:latin typeface="Calibri"/>
                <a:cs typeface="Calibri"/>
              </a:rPr>
              <a:t>identity</a:t>
            </a:r>
            <a:r>
              <a:rPr sz="1600" spc="-30" dirty="0">
                <a:latin typeface="Calibri"/>
                <a:cs typeface="Calibri"/>
              </a:rPr>
              <a:t> </a:t>
            </a:r>
            <a:r>
              <a:rPr sz="1600" spc="-5" dirty="0">
                <a:latin typeface="Calibri"/>
                <a:cs typeface="Calibri"/>
              </a:rPr>
              <a:t>v</a:t>
            </a:r>
            <a:r>
              <a:rPr sz="1600" spc="5" dirty="0">
                <a:latin typeface="Calibri"/>
                <a:cs typeface="Calibri"/>
              </a:rPr>
              <a:t> </a:t>
            </a:r>
            <a:r>
              <a:rPr sz="1600" spc="-10" dirty="0">
                <a:latin typeface="Calibri"/>
                <a:cs typeface="Calibri"/>
              </a:rPr>
              <a:t>dětství </a:t>
            </a:r>
            <a:r>
              <a:rPr sz="1600" spc="-345" dirty="0">
                <a:latin typeface="Calibri"/>
                <a:cs typeface="Calibri"/>
              </a:rPr>
              <a:t> </a:t>
            </a:r>
            <a:r>
              <a:rPr sz="1600" spc="-10" dirty="0">
                <a:latin typeface="Calibri"/>
                <a:cs typeface="Calibri"/>
              </a:rPr>
              <a:t>F648</a:t>
            </a:r>
            <a:r>
              <a:rPr sz="1600" spc="20" dirty="0">
                <a:latin typeface="Calibri"/>
                <a:cs typeface="Calibri"/>
              </a:rPr>
              <a:t> </a:t>
            </a:r>
            <a:r>
              <a:rPr sz="1600" spc="-5" dirty="0">
                <a:latin typeface="Calibri"/>
                <a:cs typeface="Calibri"/>
              </a:rPr>
              <a:t>Jiné </a:t>
            </a:r>
            <a:r>
              <a:rPr sz="1600" spc="-10" dirty="0">
                <a:latin typeface="Calibri"/>
                <a:cs typeface="Calibri"/>
              </a:rPr>
              <a:t>poruchy</a:t>
            </a:r>
            <a:r>
              <a:rPr sz="1600" spc="15" dirty="0">
                <a:latin typeface="Calibri"/>
                <a:cs typeface="Calibri"/>
              </a:rPr>
              <a:t> </a:t>
            </a:r>
            <a:r>
              <a:rPr sz="1600" spc="-10" dirty="0">
                <a:latin typeface="Calibri"/>
                <a:cs typeface="Calibri"/>
              </a:rPr>
              <a:t>pohlavní</a:t>
            </a:r>
            <a:r>
              <a:rPr sz="1600" spc="-20" dirty="0">
                <a:latin typeface="Calibri"/>
                <a:cs typeface="Calibri"/>
              </a:rPr>
              <a:t> </a:t>
            </a:r>
            <a:r>
              <a:rPr sz="1600" spc="-5" dirty="0">
                <a:latin typeface="Calibri"/>
                <a:cs typeface="Calibri"/>
              </a:rPr>
              <a:t>identity </a:t>
            </a:r>
            <a:r>
              <a:rPr sz="1600" dirty="0">
                <a:latin typeface="Calibri"/>
                <a:cs typeface="Calibri"/>
              </a:rPr>
              <a:t> </a:t>
            </a:r>
            <a:r>
              <a:rPr sz="1600" spc="-10" dirty="0">
                <a:latin typeface="Calibri"/>
                <a:cs typeface="Calibri"/>
              </a:rPr>
              <a:t>F649</a:t>
            </a:r>
            <a:r>
              <a:rPr sz="1600" spc="340" dirty="0">
                <a:latin typeface="Calibri"/>
                <a:cs typeface="Calibri"/>
              </a:rPr>
              <a:t> </a:t>
            </a:r>
            <a:r>
              <a:rPr sz="1600" spc="-15" dirty="0">
                <a:latin typeface="Calibri"/>
                <a:cs typeface="Calibri"/>
              </a:rPr>
              <a:t>Poruchy</a:t>
            </a:r>
            <a:r>
              <a:rPr sz="1600" spc="330" dirty="0">
                <a:latin typeface="Calibri"/>
                <a:cs typeface="Calibri"/>
              </a:rPr>
              <a:t> </a:t>
            </a:r>
            <a:r>
              <a:rPr sz="1600" spc="-10" dirty="0">
                <a:latin typeface="Calibri"/>
                <a:cs typeface="Calibri"/>
              </a:rPr>
              <a:t>pohlavní </a:t>
            </a:r>
            <a:r>
              <a:rPr sz="1600" spc="-20" dirty="0">
                <a:latin typeface="Calibri"/>
                <a:cs typeface="Calibri"/>
              </a:rPr>
              <a:t>identity, </a:t>
            </a:r>
            <a:r>
              <a:rPr sz="1600" spc="-5" dirty="0">
                <a:latin typeface="Calibri"/>
                <a:cs typeface="Calibri"/>
              </a:rPr>
              <a:t>NS </a:t>
            </a:r>
            <a:r>
              <a:rPr sz="1600" dirty="0">
                <a:latin typeface="Calibri"/>
                <a:cs typeface="Calibri"/>
              </a:rPr>
              <a:t> </a:t>
            </a:r>
            <a:r>
              <a:rPr sz="1600" b="1" spc="-10" dirty="0">
                <a:latin typeface="Calibri"/>
                <a:cs typeface="Calibri"/>
              </a:rPr>
              <a:t>F650</a:t>
            </a:r>
            <a:r>
              <a:rPr sz="1600" b="1" spc="20" dirty="0">
                <a:latin typeface="Calibri"/>
                <a:cs typeface="Calibri"/>
              </a:rPr>
              <a:t> </a:t>
            </a:r>
            <a:r>
              <a:rPr sz="1600" b="1" spc="-10" dirty="0">
                <a:latin typeface="Calibri"/>
                <a:cs typeface="Calibri"/>
              </a:rPr>
              <a:t>Fetišismus</a:t>
            </a:r>
            <a:endParaRPr sz="1600">
              <a:latin typeface="Calibri"/>
              <a:cs typeface="Calibri"/>
            </a:endParaRPr>
          </a:p>
          <a:p>
            <a:pPr marL="241300">
              <a:lnSpc>
                <a:spcPts val="1605"/>
              </a:lnSpc>
            </a:pPr>
            <a:r>
              <a:rPr sz="1600" spc="-10" dirty="0">
                <a:latin typeface="Calibri"/>
                <a:cs typeface="Calibri"/>
              </a:rPr>
              <a:t>F651</a:t>
            </a:r>
            <a:r>
              <a:rPr sz="1600" spc="10" dirty="0">
                <a:latin typeface="Calibri"/>
                <a:cs typeface="Calibri"/>
              </a:rPr>
              <a:t> </a:t>
            </a:r>
            <a:r>
              <a:rPr sz="1600" spc="-10" dirty="0">
                <a:latin typeface="Calibri"/>
                <a:cs typeface="Calibri"/>
              </a:rPr>
              <a:t>Fetišistický</a:t>
            </a:r>
            <a:r>
              <a:rPr sz="1600" spc="-30" dirty="0">
                <a:latin typeface="Calibri"/>
                <a:cs typeface="Calibri"/>
              </a:rPr>
              <a:t> </a:t>
            </a:r>
            <a:r>
              <a:rPr sz="1600" spc="-10" dirty="0">
                <a:latin typeface="Calibri"/>
                <a:cs typeface="Calibri"/>
              </a:rPr>
              <a:t>transvestitismus</a:t>
            </a:r>
            <a:endParaRPr sz="1600">
              <a:latin typeface="Calibri"/>
              <a:cs typeface="Calibri"/>
            </a:endParaRPr>
          </a:p>
          <a:p>
            <a:pPr marL="241300" marR="3277870">
              <a:lnSpc>
                <a:spcPts val="1730"/>
              </a:lnSpc>
              <a:spcBef>
                <a:spcPts val="120"/>
              </a:spcBef>
            </a:pPr>
            <a:r>
              <a:rPr sz="1600" b="1" spc="-10" dirty="0">
                <a:latin typeface="Calibri"/>
                <a:cs typeface="Calibri"/>
              </a:rPr>
              <a:t>F652 </a:t>
            </a:r>
            <a:r>
              <a:rPr sz="1600" b="1" spc="-5" dirty="0">
                <a:latin typeface="Calibri"/>
                <a:cs typeface="Calibri"/>
              </a:rPr>
              <a:t>Exhibicionismus </a:t>
            </a:r>
            <a:r>
              <a:rPr sz="1600" b="1" spc="-350" dirty="0">
                <a:latin typeface="Calibri"/>
                <a:cs typeface="Calibri"/>
              </a:rPr>
              <a:t> </a:t>
            </a:r>
            <a:r>
              <a:rPr sz="1600" b="1" spc="-10" dirty="0">
                <a:latin typeface="Calibri"/>
                <a:cs typeface="Calibri"/>
              </a:rPr>
              <a:t>F653</a:t>
            </a:r>
            <a:r>
              <a:rPr sz="1600" b="1" spc="15" dirty="0">
                <a:latin typeface="Calibri"/>
                <a:cs typeface="Calibri"/>
              </a:rPr>
              <a:t> </a:t>
            </a:r>
            <a:r>
              <a:rPr sz="1600" b="1" spc="-15" dirty="0">
                <a:latin typeface="Calibri"/>
                <a:cs typeface="Calibri"/>
              </a:rPr>
              <a:t>Voyerismus </a:t>
            </a:r>
            <a:r>
              <a:rPr sz="1600" b="1" spc="-10" dirty="0">
                <a:latin typeface="Calibri"/>
                <a:cs typeface="Calibri"/>
              </a:rPr>
              <a:t> F654</a:t>
            </a:r>
            <a:r>
              <a:rPr sz="1600" b="1" spc="20" dirty="0">
                <a:latin typeface="Calibri"/>
                <a:cs typeface="Calibri"/>
              </a:rPr>
              <a:t> </a:t>
            </a:r>
            <a:r>
              <a:rPr sz="1600" b="1" spc="-10" dirty="0">
                <a:latin typeface="Calibri"/>
                <a:cs typeface="Calibri"/>
              </a:rPr>
              <a:t>Pedofilie</a:t>
            </a:r>
            <a:endParaRPr sz="1600">
              <a:latin typeface="Calibri"/>
              <a:cs typeface="Calibri"/>
            </a:endParaRPr>
          </a:p>
          <a:p>
            <a:pPr marL="241300">
              <a:lnSpc>
                <a:spcPts val="1600"/>
              </a:lnSpc>
            </a:pPr>
            <a:r>
              <a:rPr sz="1600" b="1" spc="-10" dirty="0">
                <a:latin typeface="Calibri"/>
                <a:cs typeface="Calibri"/>
              </a:rPr>
              <a:t>F655</a:t>
            </a:r>
            <a:r>
              <a:rPr sz="1600" b="1" dirty="0">
                <a:latin typeface="Calibri"/>
                <a:cs typeface="Calibri"/>
              </a:rPr>
              <a:t> </a:t>
            </a:r>
            <a:r>
              <a:rPr sz="1600" b="1" spc="-5" dirty="0">
                <a:latin typeface="Calibri"/>
                <a:cs typeface="Calibri"/>
              </a:rPr>
              <a:t>Sadomasochismus</a:t>
            </a:r>
            <a:endParaRPr sz="1600">
              <a:latin typeface="Calibri"/>
              <a:cs typeface="Calibri"/>
            </a:endParaRPr>
          </a:p>
          <a:p>
            <a:pPr marL="241300">
              <a:lnSpc>
                <a:spcPts val="1730"/>
              </a:lnSpc>
            </a:pPr>
            <a:r>
              <a:rPr sz="1600" spc="-10" dirty="0">
                <a:latin typeface="Calibri"/>
                <a:cs typeface="Calibri"/>
              </a:rPr>
              <a:t>F656</a:t>
            </a:r>
            <a:r>
              <a:rPr sz="1600" spc="15" dirty="0">
                <a:latin typeface="Calibri"/>
                <a:cs typeface="Calibri"/>
              </a:rPr>
              <a:t> </a:t>
            </a:r>
            <a:r>
              <a:rPr sz="1600" spc="-5" dirty="0">
                <a:latin typeface="Calibri"/>
                <a:cs typeface="Calibri"/>
              </a:rPr>
              <a:t>Mnohočetné</a:t>
            </a:r>
            <a:r>
              <a:rPr sz="1600" spc="5" dirty="0">
                <a:latin typeface="Calibri"/>
                <a:cs typeface="Calibri"/>
              </a:rPr>
              <a:t> </a:t>
            </a:r>
            <a:r>
              <a:rPr sz="1600" spc="-10" dirty="0">
                <a:latin typeface="Calibri"/>
                <a:cs typeface="Calibri"/>
              </a:rPr>
              <a:t>poruchy</a:t>
            </a:r>
            <a:r>
              <a:rPr sz="1600" spc="5" dirty="0">
                <a:latin typeface="Calibri"/>
                <a:cs typeface="Calibri"/>
              </a:rPr>
              <a:t> </a:t>
            </a:r>
            <a:r>
              <a:rPr sz="1600" spc="-10" dirty="0">
                <a:latin typeface="Calibri"/>
                <a:cs typeface="Calibri"/>
              </a:rPr>
              <a:t>sexuální</a:t>
            </a:r>
            <a:r>
              <a:rPr sz="1600" spc="-40" dirty="0">
                <a:latin typeface="Calibri"/>
                <a:cs typeface="Calibri"/>
              </a:rPr>
              <a:t> </a:t>
            </a:r>
            <a:r>
              <a:rPr sz="1600" spc="-15" dirty="0">
                <a:latin typeface="Calibri"/>
                <a:cs typeface="Calibri"/>
              </a:rPr>
              <a:t>preference</a:t>
            </a:r>
            <a:endParaRPr sz="1600">
              <a:latin typeface="Calibri"/>
              <a:cs typeface="Calibri"/>
            </a:endParaRPr>
          </a:p>
          <a:p>
            <a:pPr marL="241300">
              <a:lnSpc>
                <a:spcPts val="1730"/>
              </a:lnSpc>
            </a:pPr>
            <a:r>
              <a:rPr sz="1600" b="1" spc="-10" dirty="0">
                <a:latin typeface="Calibri"/>
                <a:cs typeface="Calibri"/>
              </a:rPr>
              <a:t>F662</a:t>
            </a:r>
            <a:r>
              <a:rPr sz="1600" b="1" spc="20" dirty="0">
                <a:latin typeface="Calibri"/>
                <a:cs typeface="Calibri"/>
              </a:rPr>
              <a:t> </a:t>
            </a:r>
            <a:r>
              <a:rPr sz="1600" b="1" spc="-10" dirty="0">
                <a:latin typeface="Calibri"/>
                <a:cs typeface="Calibri"/>
              </a:rPr>
              <a:t>Porucha</a:t>
            </a:r>
            <a:r>
              <a:rPr sz="1600" b="1" spc="20" dirty="0">
                <a:latin typeface="Calibri"/>
                <a:cs typeface="Calibri"/>
              </a:rPr>
              <a:t> </a:t>
            </a:r>
            <a:r>
              <a:rPr sz="1600" b="1" spc="-10" dirty="0">
                <a:latin typeface="Calibri"/>
                <a:cs typeface="Calibri"/>
              </a:rPr>
              <a:t>sexuálních</a:t>
            </a:r>
            <a:r>
              <a:rPr sz="1600" b="1" spc="-5" dirty="0">
                <a:latin typeface="Calibri"/>
                <a:cs typeface="Calibri"/>
              </a:rPr>
              <a:t> </a:t>
            </a:r>
            <a:r>
              <a:rPr sz="1600" b="1" spc="-10" dirty="0">
                <a:latin typeface="Calibri"/>
                <a:cs typeface="Calibri"/>
              </a:rPr>
              <a:t>vztahů</a:t>
            </a:r>
            <a:endParaRPr sz="1600">
              <a:latin typeface="Calibri"/>
              <a:cs typeface="Calibri"/>
            </a:endParaRPr>
          </a:p>
          <a:p>
            <a:pPr marL="241300" marR="1516380">
              <a:lnSpc>
                <a:spcPts val="1730"/>
              </a:lnSpc>
              <a:spcBef>
                <a:spcPts val="120"/>
              </a:spcBef>
            </a:pPr>
            <a:r>
              <a:rPr sz="1600" spc="-10" dirty="0">
                <a:latin typeface="Calibri"/>
                <a:cs typeface="Calibri"/>
              </a:rPr>
              <a:t>F668 </a:t>
            </a:r>
            <a:r>
              <a:rPr sz="1600" spc="-5" dirty="0">
                <a:latin typeface="Calibri"/>
                <a:cs typeface="Calibri"/>
              </a:rPr>
              <a:t>Jiné </a:t>
            </a:r>
            <a:r>
              <a:rPr sz="1600" spc="-10" dirty="0">
                <a:latin typeface="Calibri"/>
                <a:cs typeface="Calibri"/>
              </a:rPr>
              <a:t>poruchy psychosexuálního </a:t>
            </a:r>
            <a:r>
              <a:rPr sz="1600" spc="-5" dirty="0">
                <a:latin typeface="Calibri"/>
                <a:cs typeface="Calibri"/>
              </a:rPr>
              <a:t>vývoje </a:t>
            </a:r>
            <a:r>
              <a:rPr sz="1600" spc="-350" dirty="0">
                <a:latin typeface="Calibri"/>
                <a:cs typeface="Calibri"/>
              </a:rPr>
              <a:t> </a:t>
            </a:r>
            <a:r>
              <a:rPr sz="1600" spc="-10" dirty="0">
                <a:latin typeface="Calibri"/>
                <a:cs typeface="Calibri"/>
              </a:rPr>
              <a:t>F669</a:t>
            </a:r>
            <a:r>
              <a:rPr sz="1600" spc="15" dirty="0">
                <a:latin typeface="Calibri"/>
                <a:cs typeface="Calibri"/>
              </a:rPr>
              <a:t> </a:t>
            </a:r>
            <a:r>
              <a:rPr sz="1600" spc="-15" dirty="0">
                <a:latin typeface="Calibri"/>
                <a:cs typeface="Calibri"/>
              </a:rPr>
              <a:t>Porucha</a:t>
            </a:r>
            <a:r>
              <a:rPr sz="1600" dirty="0">
                <a:latin typeface="Calibri"/>
                <a:cs typeface="Calibri"/>
              </a:rPr>
              <a:t> </a:t>
            </a:r>
            <a:r>
              <a:rPr sz="1600" spc="-10" dirty="0">
                <a:latin typeface="Calibri"/>
                <a:cs typeface="Calibri"/>
              </a:rPr>
              <a:t>psychosexuálního </a:t>
            </a:r>
            <a:r>
              <a:rPr sz="1600" spc="-5" dirty="0">
                <a:latin typeface="Calibri"/>
                <a:cs typeface="Calibri"/>
              </a:rPr>
              <a:t>vývoje,</a:t>
            </a:r>
            <a:r>
              <a:rPr sz="1600" spc="15" dirty="0">
                <a:latin typeface="Calibri"/>
                <a:cs typeface="Calibri"/>
              </a:rPr>
              <a:t> </a:t>
            </a:r>
            <a:r>
              <a:rPr sz="1600" spc="-5" dirty="0">
                <a:latin typeface="Calibri"/>
                <a:cs typeface="Calibri"/>
              </a:rPr>
              <a:t>NS</a:t>
            </a:r>
            <a:endParaRPr sz="1600">
              <a:latin typeface="Calibri"/>
              <a:cs typeface="Calibri"/>
            </a:endParaRPr>
          </a:p>
        </p:txBody>
      </p:sp>
    </p:spTree>
    <p:extLst>
      <p:ext uri="{BB962C8B-B14F-4D97-AF65-F5344CB8AC3E}">
        <p14:creationId xmlns:p14="http://schemas.microsoft.com/office/powerpoint/2010/main" val="639886300"/>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56031" y="395376"/>
            <a:ext cx="5939790" cy="1184275"/>
          </a:xfrm>
          <a:prstGeom prst="rect">
            <a:avLst/>
          </a:prstGeom>
        </p:spPr>
        <p:txBody>
          <a:bodyPr vert="horz" wrap="square" lIns="0" tIns="105410" rIns="0" bIns="0" rtlCol="0">
            <a:spAutoFit/>
          </a:bodyPr>
          <a:lstStyle/>
          <a:p>
            <a:pPr marL="12700">
              <a:lnSpc>
                <a:spcPct val="100000"/>
              </a:lnSpc>
              <a:spcBef>
                <a:spcPts val="830"/>
              </a:spcBef>
            </a:pPr>
            <a:r>
              <a:rPr sz="2200" u="sng" spc="-20" dirty="0">
                <a:solidFill>
                  <a:srgbClr val="FF0000"/>
                </a:solidFill>
                <a:uFill>
                  <a:solidFill>
                    <a:srgbClr val="FF0000"/>
                  </a:solidFill>
                </a:uFill>
                <a:latin typeface="Calibri"/>
                <a:cs typeface="Calibri"/>
              </a:rPr>
              <a:t>Psychická</a:t>
            </a:r>
            <a:r>
              <a:rPr sz="2200" u="sng" spc="-10" dirty="0">
                <a:solidFill>
                  <a:srgbClr val="FF0000"/>
                </a:solidFill>
                <a:uFill>
                  <a:solidFill>
                    <a:srgbClr val="FF0000"/>
                  </a:solidFill>
                </a:uFill>
                <a:latin typeface="Calibri"/>
                <a:cs typeface="Calibri"/>
              </a:rPr>
              <a:t> </a:t>
            </a:r>
            <a:r>
              <a:rPr sz="2200" u="sng" spc="-15" dirty="0">
                <a:solidFill>
                  <a:srgbClr val="FF0000"/>
                </a:solidFill>
                <a:uFill>
                  <a:solidFill>
                    <a:srgbClr val="FF0000"/>
                  </a:solidFill>
                </a:uFill>
                <a:latin typeface="Calibri"/>
                <a:cs typeface="Calibri"/>
              </a:rPr>
              <a:t>struktura</a:t>
            </a:r>
            <a:r>
              <a:rPr sz="2200" u="sng" spc="-10" dirty="0">
                <a:solidFill>
                  <a:srgbClr val="FF0000"/>
                </a:solidFill>
                <a:uFill>
                  <a:solidFill>
                    <a:srgbClr val="FF0000"/>
                  </a:solidFill>
                </a:uFill>
                <a:latin typeface="Calibri"/>
                <a:cs typeface="Calibri"/>
              </a:rPr>
              <a:t> osobnosti</a:t>
            </a:r>
            <a:endParaRPr sz="2200">
              <a:latin typeface="Calibri"/>
              <a:cs typeface="Calibri"/>
            </a:endParaRPr>
          </a:p>
          <a:p>
            <a:pPr marL="12700">
              <a:lnSpc>
                <a:spcPts val="2510"/>
              </a:lnSpc>
              <a:spcBef>
                <a:spcPts val="735"/>
              </a:spcBef>
            </a:pPr>
            <a:r>
              <a:rPr sz="2200" spc="-5" dirty="0">
                <a:latin typeface="Calibri"/>
                <a:cs typeface="Calibri"/>
              </a:rPr>
              <a:t>Je</a:t>
            </a:r>
            <a:r>
              <a:rPr sz="2200" spc="5" dirty="0">
                <a:latin typeface="Calibri"/>
                <a:cs typeface="Calibri"/>
              </a:rPr>
              <a:t> </a:t>
            </a:r>
            <a:r>
              <a:rPr sz="2200" spc="-10" dirty="0">
                <a:latin typeface="Calibri"/>
                <a:cs typeface="Calibri"/>
              </a:rPr>
              <a:t>tvořena</a:t>
            </a:r>
            <a:r>
              <a:rPr sz="2200" spc="-20" dirty="0">
                <a:latin typeface="Calibri"/>
                <a:cs typeface="Calibri"/>
              </a:rPr>
              <a:t> </a:t>
            </a:r>
            <a:r>
              <a:rPr sz="2200" spc="-15" dirty="0">
                <a:latin typeface="Calibri"/>
                <a:cs typeface="Calibri"/>
              </a:rPr>
              <a:t>psychickými</a:t>
            </a:r>
            <a:r>
              <a:rPr sz="2200" dirty="0">
                <a:latin typeface="Calibri"/>
                <a:cs typeface="Calibri"/>
              </a:rPr>
              <a:t> </a:t>
            </a:r>
            <a:r>
              <a:rPr sz="2200" spc="-5" dirty="0">
                <a:latin typeface="Calibri"/>
                <a:cs typeface="Calibri"/>
              </a:rPr>
              <a:t>vlastnostmi</a:t>
            </a:r>
            <a:r>
              <a:rPr sz="2200" spc="-15" dirty="0">
                <a:latin typeface="Calibri"/>
                <a:cs typeface="Calibri"/>
              </a:rPr>
              <a:t> </a:t>
            </a:r>
            <a:r>
              <a:rPr sz="2200" spc="-5" dirty="0">
                <a:latin typeface="Calibri"/>
                <a:cs typeface="Calibri"/>
              </a:rPr>
              <a:t>a </a:t>
            </a:r>
            <a:r>
              <a:rPr sz="2200" spc="-15" dirty="0">
                <a:latin typeface="Calibri"/>
                <a:cs typeface="Calibri"/>
              </a:rPr>
              <a:t>rysy</a:t>
            </a:r>
            <a:r>
              <a:rPr sz="2200" dirty="0">
                <a:latin typeface="Calibri"/>
                <a:cs typeface="Calibri"/>
              </a:rPr>
              <a:t> </a:t>
            </a:r>
            <a:r>
              <a:rPr sz="2200" spc="-5" dirty="0">
                <a:latin typeface="Calibri"/>
                <a:cs typeface="Calibri"/>
              </a:rPr>
              <a:t>osobnosti,</a:t>
            </a:r>
            <a:endParaRPr sz="2200">
              <a:latin typeface="Calibri"/>
              <a:cs typeface="Calibri"/>
            </a:endParaRPr>
          </a:p>
          <a:p>
            <a:pPr marL="12700">
              <a:lnSpc>
                <a:spcPts val="2510"/>
              </a:lnSpc>
            </a:pPr>
            <a:r>
              <a:rPr sz="2200" spc="-20" dirty="0">
                <a:latin typeface="Calibri"/>
                <a:cs typeface="Calibri"/>
              </a:rPr>
              <a:t>které</a:t>
            </a:r>
            <a:r>
              <a:rPr sz="2200" dirty="0">
                <a:latin typeface="Calibri"/>
                <a:cs typeface="Calibri"/>
              </a:rPr>
              <a:t> </a:t>
            </a:r>
            <a:r>
              <a:rPr sz="2200" spc="-10" dirty="0">
                <a:latin typeface="Calibri"/>
                <a:cs typeface="Calibri"/>
              </a:rPr>
              <a:t>determinují</a:t>
            </a:r>
            <a:r>
              <a:rPr sz="2200" dirty="0">
                <a:latin typeface="Calibri"/>
                <a:cs typeface="Calibri"/>
              </a:rPr>
              <a:t> </a:t>
            </a:r>
            <a:r>
              <a:rPr sz="2200" spc="-15" dirty="0">
                <a:latin typeface="Calibri"/>
                <a:cs typeface="Calibri"/>
              </a:rPr>
              <a:t>lidské</a:t>
            </a:r>
            <a:r>
              <a:rPr sz="2200" spc="-20" dirty="0">
                <a:latin typeface="Calibri"/>
                <a:cs typeface="Calibri"/>
              </a:rPr>
              <a:t> </a:t>
            </a:r>
            <a:r>
              <a:rPr sz="2200" spc="-15" dirty="0">
                <a:latin typeface="Calibri"/>
                <a:cs typeface="Calibri"/>
              </a:rPr>
              <a:t>reakce.</a:t>
            </a:r>
            <a:endParaRPr sz="2200">
              <a:latin typeface="Calibri"/>
              <a:cs typeface="Calibri"/>
            </a:endParaRPr>
          </a:p>
        </p:txBody>
      </p:sp>
      <p:sp>
        <p:nvSpPr>
          <p:cNvPr id="3" name="object 3"/>
          <p:cNvSpPr txBox="1"/>
          <p:nvPr/>
        </p:nvSpPr>
        <p:spPr>
          <a:xfrm>
            <a:off x="656031" y="2077338"/>
            <a:ext cx="6333490" cy="2726055"/>
          </a:xfrm>
          <a:prstGeom prst="rect">
            <a:avLst/>
          </a:prstGeom>
        </p:spPr>
        <p:txBody>
          <a:bodyPr vert="horz" wrap="square" lIns="0" tIns="49530" rIns="0" bIns="0" rtlCol="0">
            <a:spAutoFit/>
          </a:bodyPr>
          <a:lstStyle/>
          <a:p>
            <a:pPr marL="241300" marR="167005" indent="-228600">
              <a:lnSpc>
                <a:spcPts val="2380"/>
              </a:lnSpc>
              <a:spcBef>
                <a:spcPts val="390"/>
              </a:spcBef>
              <a:buFont typeface="Arial"/>
              <a:buChar char="•"/>
              <a:tabLst>
                <a:tab pos="240665" algn="l"/>
                <a:tab pos="241300" algn="l"/>
              </a:tabLst>
            </a:pPr>
            <a:r>
              <a:rPr sz="2200" b="1" u="sng" spc="-20" dirty="0">
                <a:uFill>
                  <a:solidFill>
                    <a:srgbClr val="000000"/>
                  </a:solidFill>
                </a:uFill>
                <a:latin typeface="Calibri"/>
                <a:cs typeface="Calibri"/>
              </a:rPr>
              <a:t>Psychické</a:t>
            </a:r>
            <a:r>
              <a:rPr sz="2200" b="1" u="sng" spc="-10" dirty="0">
                <a:uFill>
                  <a:solidFill>
                    <a:srgbClr val="000000"/>
                  </a:solidFill>
                </a:uFill>
                <a:latin typeface="Calibri"/>
                <a:cs typeface="Calibri"/>
              </a:rPr>
              <a:t> vlastnosti</a:t>
            </a:r>
            <a:r>
              <a:rPr sz="2200" b="1" u="sng" spc="5" dirty="0">
                <a:uFill>
                  <a:solidFill>
                    <a:srgbClr val="000000"/>
                  </a:solidFill>
                </a:uFill>
                <a:latin typeface="Calibri"/>
                <a:cs typeface="Calibri"/>
              </a:rPr>
              <a:t> </a:t>
            </a:r>
            <a:r>
              <a:rPr sz="2200" b="1" u="sng" spc="-10" dirty="0">
                <a:uFill>
                  <a:solidFill>
                    <a:srgbClr val="000000"/>
                  </a:solidFill>
                </a:uFill>
                <a:latin typeface="Calibri"/>
                <a:cs typeface="Calibri"/>
              </a:rPr>
              <a:t>osobnosti</a:t>
            </a:r>
            <a:r>
              <a:rPr sz="2200" b="1" spc="45" dirty="0">
                <a:latin typeface="Calibri"/>
                <a:cs typeface="Calibri"/>
              </a:rPr>
              <a:t> </a:t>
            </a:r>
            <a:r>
              <a:rPr sz="2200" spc="-5" dirty="0">
                <a:latin typeface="Calibri"/>
                <a:cs typeface="Calibri"/>
              </a:rPr>
              <a:t>jsou</a:t>
            </a:r>
            <a:r>
              <a:rPr sz="2200" spc="-10" dirty="0">
                <a:latin typeface="Calibri"/>
                <a:cs typeface="Calibri"/>
              </a:rPr>
              <a:t> relativně</a:t>
            </a:r>
            <a:r>
              <a:rPr sz="2200" spc="-30" dirty="0">
                <a:latin typeface="Calibri"/>
                <a:cs typeface="Calibri"/>
              </a:rPr>
              <a:t> </a:t>
            </a:r>
            <a:r>
              <a:rPr sz="2200" spc="-5" dirty="0">
                <a:latin typeface="Calibri"/>
                <a:cs typeface="Calibri"/>
              </a:rPr>
              <a:t>trvalé </a:t>
            </a:r>
            <a:r>
              <a:rPr sz="2200" dirty="0">
                <a:latin typeface="Calibri"/>
                <a:cs typeface="Calibri"/>
              </a:rPr>
              <a:t> </a:t>
            </a:r>
            <a:r>
              <a:rPr sz="2200" spc="-10" dirty="0">
                <a:latin typeface="Calibri"/>
                <a:cs typeface="Calibri"/>
              </a:rPr>
              <a:t>vlastnosti</a:t>
            </a:r>
            <a:r>
              <a:rPr sz="2200" spc="-25" dirty="0">
                <a:latin typeface="Calibri"/>
                <a:cs typeface="Calibri"/>
              </a:rPr>
              <a:t> </a:t>
            </a:r>
            <a:r>
              <a:rPr sz="2200" spc="-5" dirty="0">
                <a:latin typeface="Calibri"/>
                <a:cs typeface="Calibri"/>
              </a:rPr>
              <a:t>osobnosti,</a:t>
            </a:r>
            <a:r>
              <a:rPr sz="2200" dirty="0">
                <a:latin typeface="Calibri"/>
                <a:cs typeface="Calibri"/>
              </a:rPr>
              <a:t> </a:t>
            </a:r>
            <a:r>
              <a:rPr sz="2200" spc="-10" dirty="0">
                <a:latin typeface="Calibri"/>
                <a:cs typeface="Calibri"/>
              </a:rPr>
              <a:t>kterými</a:t>
            </a:r>
            <a:r>
              <a:rPr sz="2200" spc="15" dirty="0">
                <a:latin typeface="Calibri"/>
                <a:cs typeface="Calibri"/>
              </a:rPr>
              <a:t> </a:t>
            </a:r>
            <a:r>
              <a:rPr sz="2200" spc="-5" dirty="0">
                <a:latin typeface="Calibri"/>
                <a:cs typeface="Calibri"/>
              </a:rPr>
              <a:t>se</a:t>
            </a:r>
            <a:r>
              <a:rPr sz="2200" spc="25" dirty="0">
                <a:latin typeface="Calibri"/>
                <a:cs typeface="Calibri"/>
              </a:rPr>
              <a:t> </a:t>
            </a:r>
            <a:r>
              <a:rPr sz="2200" spc="-10" dirty="0">
                <a:latin typeface="Calibri"/>
                <a:cs typeface="Calibri"/>
              </a:rPr>
              <a:t>osobnost </a:t>
            </a:r>
            <a:r>
              <a:rPr sz="2200" spc="-5" dirty="0">
                <a:latin typeface="Calibri"/>
                <a:cs typeface="Calibri"/>
              </a:rPr>
              <a:t>vyznačuje.</a:t>
            </a:r>
            <a:endParaRPr sz="2200">
              <a:latin typeface="Calibri"/>
              <a:cs typeface="Calibri"/>
            </a:endParaRPr>
          </a:p>
          <a:p>
            <a:pPr marL="241300" indent="-228600">
              <a:lnSpc>
                <a:spcPts val="2510"/>
              </a:lnSpc>
              <a:spcBef>
                <a:spcPts val="695"/>
              </a:spcBef>
              <a:buFont typeface="Arial"/>
              <a:buChar char="•"/>
              <a:tabLst>
                <a:tab pos="240665" algn="l"/>
                <a:tab pos="241300" algn="l"/>
              </a:tabLst>
            </a:pPr>
            <a:r>
              <a:rPr sz="2200" spc="-10" dirty="0">
                <a:latin typeface="Calibri"/>
                <a:cs typeface="Calibri"/>
              </a:rPr>
              <a:t>Ovlivňují</a:t>
            </a:r>
            <a:r>
              <a:rPr sz="2200" spc="-15" dirty="0">
                <a:latin typeface="Calibri"/>
                <a:cs typeface="Calibri"/>
              </a:rPr>
              <a:t> prožívání</a:t>
            </a:r>
            <a:r>
              <a:rPr sz="2200" spc="-30" dirty="0">
                <a:latin typeface="Calibri"/>
                <a:cs typeface="Calibri"/>
              </a:rPr>
              <a:t> </a:t>
            </a:r>
            <a:r>
              <a:rPr sz="2200" spc="-5" dirty="0">
                <a:latin typeface="Calibri"/>
                <a:cs typeface="Calibri"/>
              </a:rPr>
              <a:t>a</a:t>
            </a:r>
            <a:r>
              <a:rPr sz="2200" dirty="0">
                <a:latin typeface="Calibri"/>
                <a:cs typeface="Calibri"/>
              </a:rPr>
              <a:t> </a:t>
            </a:r>
            <a:r>
              <a:rPr sz="2200" spc="-15" dirty="0">
                <a:latin typeface="Calibri"/>
                <a:cs typeface="Calibri"/>
              </a:rPr>
              <a:t>myšlení,</a:t>
            </a:r>
            <a:r>
              <a:rPr sz="2200" spc="20" dirty="0">
                <a:latin typeface="Calibri"/>
                <a:cs typeface="Calibri"/>
              </a:rPr>
              <a:t> </a:t>
            </a:r>
            <a:r>
              <a:rPr sz="2200" spc="-5" dirty="0">
                <a:latin typeface="Calibri"/>
                <a:cs typeface="Calibri"/>
              </a:rPr>
              <a:t>na</a:t>
            </a:r>
            <a:r>
              <a:rPr sz="2200" dirty="0">
                <a:latin typeface="Calibri"/>
                <a:cs typeface="Calibri"/>
              </a:rPr>
              <a:t> </a:t>
            </a:r>
            <a:r>
              <a:rPr sz="2200" spc="-10" dirty="0">
                <a:latin typeface="Calibri"/>
                <a:cs typeface="Calibri"/>
              </a:rPr>
              <a:t>jejich základě</a:t>
            </a:r>
            <a:endParaRPr sz="2200">
              <a:latin typeface="Calibri"/>
              <a:cs typeface="Calibri"/>
            </a:endParaRPr>
          </a:p>
          <a:p>
            <a:pPr marL="241300">
              <a:lnSpc>
                <a:spcPts val="2375"/>
              </a:lnSpc>
            </a:pPr>
            <a:r>
              <a:rPr sz="2200" spc="-15" dirty="0">
                <a:latin typeface="Calibri"/>
                <a:cs typeface="Calibri"/>
              </a:rPr>
              <a:t>můžeme</a:t>
            </a:r>
            <a:r>
              <a:rPr sz="2200" spc="35" dirty="0">
                <a:latin typeface="Calibri"/>
                <a:cs typeface="Calibri"/>
              </a:rPr>
              <a:t> </a:t>
            </a:r>
            <a:r>
              <a:rPr sz="2200" spc="-10" dirty="0">
                <a:latin typeface="Calibri"/>
                <a:cs typeface="Calibri"/>
              </a:rPr>
              <a:t>předpovídat,</a:t>
            </a:r>
            <a:r>
              <a:rPr sz="2200" spc="-20" dirty="0">
                <a:latin typeface="Calibri"/>
                <a:cs typeface="Calibri"/>
              </a:rPr>
              <a:t> </a:t>
            </a:r>
            <a:r>
              <a:rPr sz="2200" spc="-5" dirty="0">
                <a:latin typeface="Calibri"/>
                <a:cs typeface="Calibri"/>
              </a:rPr>
              <a:t>jak</a:t>
            </a:r>
            <a:r>
              <a:rPr sz="2200" dirty="0">
                <a:latin typeface="Calibri"/>
                <a:cs typeface="Calibri"/>
              </a:rPr>
              <a:t> se</a:t>
            </a:r>
            <a:r>
              <a:rPr sz="2200" spc="5" dirty="0">
                <a:latin typeface="Calibri"/>
                <a:cs typeface="Calibri"/>
              </a:rPr>
              <a:t> </a:t>
            </a:r>
            <a:r>
              <a:rPr sz="2200" dirty="0">
                <a:latin typeface="Calibri"/>
                <a:cs typeface="Calibri"/>
              </a:rPr>
              <a:t>se </a:t>
            </a:r>
            <a:r>
              <a:rPr sz="2200" spc="-10" dirty="0">
                <a:latin typeface="Calibri"/>
                <a:cs typeface="Calibri"/>
              </a:rPr>
              <a:t>člověk</a:t>
            </a:r>
            <a:r>
              <a:rPr sz="2200" dirty="0">
                <a:latin typeface="Calibri"/>
                <a:cs typeface="Calibri"/>
              </a:rPr>
              <a:t> </a:t>
            </a:r>
            <a:r>
              <a:rPr sz="2200" spc="-15" dirty="0">
                <a:latin typeface="Calibri"/>
                <a:cs typeface="Calibri"/>
              </a:rPr>
              <a:t>zachová</a:t>
            </a:r>
            <a:r>
              <a:rPr sz="2200" spc="-5" dirty="0">
                <a:latin typeface="Calibri"/>
                <a:cs typeface="Calibri"/>
              </a:rPr>
              <a:t> či</a:t>
            </a:r>
            <a:r>
              <a:rPr sz="2200" dirty="0">
                <a:latin typeface="Calibri"/>
                <a:cs typeface="Calibri"/>
              </a:rPr>
              <a:t> </a:t>
            </a:r>
            <a:r>
              <a:rPr sz="2200" spc="-5" dirty="0">
                <a:latin typeface="Calibri"/>
                <a:cs typeface="Calibri"/>
              </a:rPr>
              <a:t>jak</a:t>
            </a:r>
            <a:endParaRPr sz="2200">
              <a:latin typeface="Calibri"/>
              <a:cs typeface="Calibri"/>
            </a:endParaRPr>
          </a:p>
          <a:p>
            <a:pPr marL="241300">
              <a:lnSpc>
                <a:spcPts val="2510"/>
              </a:lnSpc>
            </a:pPr>
            <a:r>
              <a:rPr sz="2200" spc="-10" dirty="0">
                <a:latin typeface="Calibri"/>
                <a:cs typeface="Calibri"/>
              </a:rPr>
              <a:t>bude</a:t>
            </a:r>
            <a:r>
              <a:rPr sz="2200" spc="-35" dirty="0">
                <a:latin typeface="Calibri"/>
                <a:cs typeface="Calibri"/>
              </a:rPr>
              <a:t> </a:t>
            </a:r>
            <a:r>
              <a:rPr sz="2200" spc="-10" dirty="0">
                <a:latin typeface="Calibri"/>
                <a:cs typeface="Calibri"/>
              </a:rPr>
              <a:t>jednat.</a:t>
            </a:r>
            <a:endParaRPr sz="2200">
              <a:latin typeface="Calibri"/>
              <a:cs typeface="Calibri"/>
            </a:endParaRPr>
          </a:p>
          <a:p>
            <a:pPr marL="241300" indent="-228600">
              <a:lnSpc>
                <a:spcPts val="2510"/>
              </a:lnSpc>
              <a:spcBef>
                <a:spcPts val="730"/>
              </a:spcBef>
              <a:buFont typeface="Arial"/>
              <a:buChar char="•"/>
              <a:tabLst>
                <a:tab pos="240665" algn="l"/>
                <a:tab pos="241300" algn="l"/>
              </a:tabLst>
            </a:pPr>
            <a:r>
              <a:rPr sz="2200" b="1" spc="-15" dirty="0">
                <a:solidFill>
                  <a:srgbClr val="FF0000"/>
                </a:solidFill>
                <a:latin typeface="Calibri"/>
                <a:cs typeface="Calibri"/>
              </a:rPr>
              <a:t>Mezi</a:t>
            </a:r>
            <a:r>
              <a:rPr sz="2200" b="1" spc="10" dirty="0">
                <a:solidFill>
                  <a:srgbClr val="FF0000"/>
                </a:solidFill>
                <a:latin typeface="Calibri"/>
                <a:cs typeface="Calibri"/>
              </a:rPr>
              <a:t> </a:t>
            </a:r>
            <a:r>
              <a:rPr sz="2200" b="1" spc="-20" dirty="0">
                <a:solidFill>
                  <a:srgbClr val="FF0000"/>
                </a:solidFill>
                <a:latin typeface="Calibri"/>
                <a:cs typeface="Calibri"/>
              </a:rPr>
              <a:t>psychické</a:t>
            </a:r>
            <a:r>
              <a:rPr sz="2200" b="1" spc="-10" dirty="0">
                <a:solidFill>
                  <a:srgbClr val="FF0000"/>
                </a:solidFill>
                <a:latin typeface="Calibri"/>
                <a:cs typeface="Calibri"/>
              </a:rPr>
              <a:t> </a:t>
            </a:r>
            <a:r>
              <a:rPr sz="2200" b="1" spc="-15" dirty="0">
                <a:solidFill>
                  <a:srgbClr val="FF0000"/>
                </a:solidFill>
                <a:latin typeface="Calibri"/>
                <a:cs typeface="Calibri"/>
              </a:rPr>
              <a:t>vlastnosti</a:t>
            </a:r>
            <a:endParaRPr sz="2200">
              <a:latin typeface="Calibri"/>
              <a:cs typeface="Calibri"/>
            </a:endParaRPr>
          </a:p>
          <a:p>
            <a:pPr marL="304800" marR="5080" indent="-64135">
              <a:lnSpc>
                <a:spcPts val="2380"/>
              </a:lnSpc>
              <a:spcBef>
                <a:spcPts val="165"/>
              </a:spcBef>
            </a:pPr>
            <a:r>
              <a:rPr sz="2200" b="1" spc="-15" dirty="0">
                <a:latin typeface="Calibri"/>
                <a:cs typeface="Calibri"/>
              </a:rPr>
              <a:t>řadíme</a:t>
            </a:r>
            <a:r>
              <a:rPr sz="2200" b="1" spc="20" dirty="0">
                <a:latin typeface="Calibri"/>
                <a:cs typeface="Calibri"/>
              </a:rPr>
              <a:t> </a:t>
            </a:r>
            <a:r>
              <a:rPr sz="2200" b="1" spc="-15" dirty="0">
                <a:latin typeface="Calibri"/>
                <a:cs typeface="Calibri"/>
              </a:rPr>
              <a:t>temperament,</a:t>
            </a:r>
            <a:r>
              <a:rPr sz="2200" b="1" spc="50" dirty="0">
                <a:latin typeface="Calibri"/>
                <a:cs typeface="Calibri"/>
              </a:rPr>
              <a:t> </a:t>
            </a:r>
            <a:r>
              <a:rPr sz="2200" b="1" spc="-10" dirty="0">
                <a:latin typeface="Calibri"/>
                <a:cs typeface="Calibri"/>
              </a:rPr>
              <a:t>schopnosti,</a:t>
            </a:r>
            <a:r>
              <a:rPr sz="2200" b="1" spc="15" dirty="0">
                <a:latin typeface="Calibri"/>
                <a:cs typeface="Calibri"/>
              </a:rPr>
              <a:t> </a:t>
            </a:r>
            <a:r>
              <a:rPr sz="2200" b="1" spc="-30" dirty="0">
                <a:latin typeface="Calibri"/>
                <a:cs typeface="Calibri"/>
              </a:rPr>
              <a:t>charakter,</a:t>
            </a:r>
            <a:r>
              <a:rPr sz="2200" b="1" spc="50" dirty="0">
                <a:latin typeface="Calibri"/>
                <a:cs typeface="Calibri"/>
              </a:rPr>
              <a:t> </a:t>
            </a:r>
            <a:r>
              <a:rPr sz="2200" b="1" spc="-25" dirty="0">
                <a:solidFill>
                  <a:srgbClr val="FF0000"/>
                </a:solidFill>
                <a:latin typeface="Calibri"/>
                <a:cs typeface="Calibri"/>
              </a:rPr>
              <a:t>motivy, </a:t>
            </a:r>
            <a:r>
              <a:rPr sz="2200" b="1" spc="-480" dirty="0">
                <a:solidFill>
                  <a:srgbClr val="FF0000"/>
                </a:solidFill>
                <a:latin typeface="Calibri"/>
                <a:cs typeface="Calibri"/>
              </a:rPr>
              <a:t> </a:t>
            </a:r>
            <a:r>
              <a:rPr sz="2200" b="1" spc="-15" dirty="0">
                <a:latin typeface="Calibri"/>
                <a:cs typeface="Calibri"/>
              </a:rPr>
              <a:t>postoje</a:t>
            </a:r>
            <a:r>
              <a:rPr sz="2200" b="1" spc="20" dirty="0">
                <a:latin typeface="Calibri"/>
                <a:cs typeface="Calibri"/>
              </a:rPr>
              <a:t> </a:t>
            </a:r>
            <a:r>
              <a:rPr sz="2200" b="1" spc="-5" dirty="0">
                <a:latin typeface="Calibri"/>
                <a:cs typeface="Calibri"/>
              </a:rPr>
              <a:t>a</a:t>
            </a:r>
            <a:r>
              <a:rPr sz="2200" b="1" spc="10" dirty="0">
                <a:latin typeface="Calibri"/>
                <a:cs typeface="Calibri"/>
              </a:rPr>
              <a:t> </a:t>
            </a:r>
            <a:r>
              <a:rPr sz="2200" b="1" spc="-10" dirty="0">
                <a:latin typeface="Calibri"/>
                <a:cs typeface="Calibri"/>
              </a:rPr>
              <a:t>volní</a:t>
            </a:r>
            <a:r>
              <a:rPr sz="2200" b="1" spc="5" dirty="0">
                <a:latin typeface="Calibri"/>
                <a:cs typeface="Calibri"/>
              </a:rPr>
              <a:t> </a:t>
            </a:r>
            <a:r>
              <a:rPr sz="2200" b="1" spc="-10" dirty="0">
                <a:latin typeface="Calibri"/>
                <a:cs typeface="Calibri"/>
              </a:rPr>
              <a:t>vlastnosti.</a:t>
            </a:r>
            <a:endParaRPr sz="2200">
              <a:latin typeface="Calibri"/>
              <a:cs typeface="Calibri"/>
            </a:endParaRPr>
          </a:p>
        </p:txBody>
      </p:sp>
      <p:sp>
        <p:nvSpPr>
          <p:cNvPr id="4" name="object 4"/>
          <p:cNvSpPr txBox="1"/>
          <p:nvPr/>
        </p:nvSpPr>
        <p:spPr>
          <a:xfrm>
            <a:off x="656031" y="5300878"/>
            <a:ext cx="6259830" cy="1266190"/>
          </a:xfrm>
          <a:prstGeom prst="rect">
            <a:avLst/>
          </a:prstGeom>
        </p:spPr>
        <p:txBody>
          <a:bodyPr vert="horz" wrap="square" lIns="0" tIns="45720" rIns="0" bIns="0" rtlCol="0">
            <a:spAutoFit/>
          </a:bodyPr>
          <a:lstStyle/>
          <a:p>
            <a:pPr marL="241300" marR="5080" indent="-228600">
              <a:lnSpc>
                <a:spcPct val="90000"/>
              </a:lnSpc>
              <a:spcBef>
                <a:spcPts val="360"/>
              </a:spcBef>
              <a:buFont typeface="Arial"/>
              <a:buChar char="•"/>
              <a:tabLst>
                <a:tab pos="240665" algn="l"/>
                <a:tab pos="241300" algn="l"/>
              </a:tabLst>
            </a:pPr>
            <a:r>
              <a:rPr sz="2200" b="1" u="sng" spc="-25" dirty="0">
                <a:uFill>
                  <a:solidFill>
                    <a:srgbClr val="000000"/>
                  </a:solidFill>
                </a:uFill>
                <a:latin typeface="Calibri"/>
                <a:cs typeface="Calibri"/>
              </a:rPr>
              <a:t>Rysy</a:t>
            </a:r>
            <a:r>
              <a:rPr sz="2200" b="1" u="sng" dirty="0">
                <a:uFill>
                  <a:solidFill>
                    <a:srgbClr val="000000"/>
                  </a:solidFill>
                </a:uFill>
                <a:latin typeface="Calibri"/>
                <a:cs typeface="Calibri"/>
              </a:rPr>
              <a:t> </a:t>
            </a:r>
            <a:r>
              <a:rPr sz="2200" b="1" u="sng" spc="-10" dirty="0">
                <a:uFill>
                  <a:solidFill>
                    <a:srgbClr val="000000"/>
                  </a:solidFill>
                </a:uFill>
                <a:latin typeface="Calibri"/>
                <a:cs typeface="Calibri"/>
              </a:rPr>
              <a:t>osobnosti</a:t>
            </a:r>
            <a:r>
              <a:rPr sz="2200" b="1" spc="35" dirty="0">
                <a:latin typeface="Calibri"/>
                <a:cs typeface="Calibri"/>
              </a:rPr>
              <a:t> </a:t>
            </a:r>
            <a:r>
              <a:rPr sz="2200" spc="-5" dirty="0">
                <a:latin typeface="Calibri"/>
                <a:cs typeface="Calibri"/>
              </a:rPr>
              <a:t>jsou </a:t>
            </a:r>
            <a:r>
              <a:rPr sz="2200" spc="-25" dirty="0">
                <a:latin typeface="Calibri"/>
                <a:cs typeface="Calibri"/>
              </a:rPr>
              <a:t>psychické</a:t>
            </a:r>
            <a:r>
              <a:rPr sz="2200" spc="5" dirty="0">
                <a:latin typeface="Calibri"/>
                <a:cs typeface="Calibri"/>
              </a:rPr>
              <a:t> </a:t>
            </a:r>
            <a:r>
              <a:rPr sz="2200" spc="-10" dirty="0">
                <a:latin typeface="Calibri"/>
                <a:cs typeface="Calibri"/>
              </a:rPr>
              <a:t>vlastnosti</a:t>
            </a:r>
            <a:r>
              <a:rPr sz="2200" spc="-20" dirty="0">
                <a:latin typeface="Calibri"/>
                <a:cs typeface="Calibri"/>
              </a:rPr>
              <a:t> </a:t>
            </a:r>
            <a:r>
              <a:rPr sz="2200" spc="-15" dirty="0">
                <a:latin typeface="Calibri"/>
                <a:cs typeface="Calibri"/>
              </a:rPr>
              <a:t>člověka, </a:t>
            </a:r>
            <a:r>
              <a:rPr sz="2200" spc="-10" dirty="0">
                <a:latin typeface="Calibri"/>
                <a:cs typeface="Calibri"/>
              </a:rPr>
              <a:t> projevují</a:t>
            </a:r>
            <a:r>
              <a:rPr sz="2200" spc="-15" dirty="0">
                <a:latin typeface="Calibri"/>
                <a:cs typeface="Calibri"/>
              </a:rPr>
              <a:t> </a:t>
            </a:r>
            <a:r>
              <a:rPr sz="2200" spc="-5" dirty="0">
                <a:latin typeface="Calibri"/>
                <a:cs typeface="Calibri"/>
              </a:rPr>
              <a:t>se</a:t>
            </a:r>
            <a:r>
              <a:rPr sz="2200" spc="10" dirty="0">
                <a:latin typeface="Calibri"/>
                <a:cs typeface="Calibri"/>
              </a:rPr>
              <a:t> </a:t>
            </a:r>
            <a:r>
              <a:rPr sz="2200" spc="-10" dirty="0">
                <a:latin typeface="Calibri"/>
                <a:cs typeface="Calibri"/>
              </a:rPr>
              <a:t>chováním</a:t>
            </a:r>
            <a:r>
              <a:rPr sz="2200" spc="-5" dirty="0">
                <a:latin typeface="Calibri"/>
                <a:cs typeface="Calibri"/>
              </a:rPr>
              <a:t> a</a:t>
            </a:r>
            <a:r>
              <a:rPr sz="2200" spc="5" dirty="0">
                <a:latin typeface="Calibri"/>
                <a:cs typeface="Calibri"/>
              </a:rPr>
              <a:t> </a:t>
            </a:r>
            <a:r>
              <a:rPr sz="2200" spc="-10" dirty="0">
                <a:latin typeface="Calibri"/>
                <a:cs typeface="Calibri"/>
              </a:rPr>
              <a:t>jednáním,</a:t>
            </a:r>
            <a:r>
              <a:rPr sz="2200" spc="-5" dirty="0">
                <a:latin typeface="Calibri"/>
                <a:cs typeface="Calibri"/>
              </a:rPr>
              <a:t> jsou</a:t>
            </a:r>
            <a:r>
              <a:rPr sz="2200" dirty="0">
                <a:latin typeface="Calibri"/>
                <a:cs typeface="Calibri"/>
              </a:rPr>
              <a:t> </a:t>
            </a:r>
            <a:r>
              <a:rPr sz="2200" spc="-10" dirty="0">
                <a:latin typeface="Calibri"/>
                <a:cs typeface="Calibri"/>
              </a:rPr>
              <a:t>příznačné</a:t>
            </a:r>
            <a:r>
              <a:rPr sz="2200" spc="-5" dirty="0">
                <a:latin typeface="Calibri"/>
                <a:cs typeface="Calibri"/>
              </a:rPr>
              <a:t> </a:t>
            </a:r>
            <a:r>
              <a:rPr sz="2200" spc="-20" dirty="0">
                <a:latin typeface="Calibri"/>
                <a:cs typeface="Calibri"/>
              </a:rPr>
              <a:t>pro </a:t>
            </a:r>
            <a:r>
              <a:rPr sz="2200" spc="-480" dirty="0">
                <a:latin typeface="Calibri"/>
                <a:cs typeface="Calibri"/>
              </a:rPr>
              <a:t> </a:t>
            </a:r>
            <a:r>
              <a:rPr sz="2200" spc="-15" dirty="0">
                <a:latin typeface="Calibri"/>
                <a:cs typeface="Calibri"/>
              </a:rPr>
              <a:t>určitého</a:t>
            </a:r>
            <a:r>
              <a:rPr sz="2200" spc="5" dirty="0">
                <a:latin typeface="Calibri"/>
                <a:cs typeface="Calibri"/>
              </a:rPr>
              <a:t> </a:t>
            </a:r>
            <a:r>
              <a:rPr sz="2200" spc="-10" dirty="0">
                <a:latin typeface="Calibri"/>
                <a:cs typeface="Calibri"/>
              </a:rPr>
              <a:t>jedince</a:t>
            </a:r>
            <a:r>
              <a:rPr sz="2200" spc="-5" dirty="0">
                <a:latin typeface="Calibri"/>
                <a:cs typeface="Calibri"/>
              </a:rPr>
              <a:t> </a:t>
            </a:r>
            <a:r>
              <a:rPr sz="2200" spc="-15" dirty="0">
                <a:latin typeface="Calibri"/>
                <a:cs typeface="Calibri"/>
              </a:rPr>
              <a:t>těmito</a:t>
            </a:r>
            <a:r>
              <a:rPr sz="2200" spc="30" dirty="0">
                <a:latin typeface="Calibri"/>
                <a:cs typeface="Calibri"/>
              </a:rPr>
              <a:t> </a:t>
            </a:r>
            <a:r>
              <a:rPr sz="2200" spc="-5" dirty="0">
                <a:latin typeface="Calibri"/>
                <a:cs typeface="Calibri"/>
              </a:rPr>
              <a:t>vlastnostmi</a:t>
            </a:r>
            <a:r>
              <a:rPr sz="2200" spc="-10" dirty="0">
                <a:latin typeface="Calibri"/>
                <a:cs typeface="Calibri"/>
              </a:rPr>
              <a:t> </a:t>
            </a:r>
            <a:r>
              <a:rPr sz="2200" spc="-5" dirty="0">
                <a:latin typeface="Calibri"/>
                <a:cs typeface="Calibri"/>
              </a:rPr>
              <a:t>se</a:t>
            </a:r>
            <a:r>
              <a:rPr sz="2200" spc="5" dirty="0">
                <a:latin typeface="Calibri"/>
                <a:cs typeface="Calibri"/>
              </a:rPr>
              <a:t> </a:t>
            </a:r>
            <a:r>
              <a:rPr sz="2200" spc="-10" dirty="0">
                <a:latin typeface="Calibri"/>
                <a:cs typeface="Calibri"/>
              </a:rPr>
              <a:t>odlišuje</a:t>
            </a:r>
            <a:r>
              <a:rPr sz="2200" spc="-5" dirty="0">
                <a:latin typeface="Calibri"/>
                <a:cs typeface="Calibri"/>
              </a:rPr>
              <a:t> </a:t>
            </a:r>
            <a:r>
              <a:rPr sz="2200" spc="-10" dirty="0">
                <a:latin typeface="Calibri"/>
                <a:cs typeface="Calibri"/>
              </a:rPr>
              <a:t>od </a:t>
            </a:r>
            <a:r>
              <a:rPr sz="2200" spc="-5" dirty="0">
                <a:latin typeface="Calibri"/>
                <a:cs typeface="Calibri"/>
              </a:rPr>
              <a:t> </a:t>
            </a:r>
            <a:r>
              <a:rPr sz="2200" spc="-15" dirty="0">
                <a:latin typeface="Calibri"/>
                <a:cs typeface="Calibri"/>
              </a:rPr>
              <a:t>ostatních.</a:t>
            </a:r>
            <a:endParaRPr sz="2200">
              <a:latin typeface="Calibri"/>
              <a:cs typeface="Calibri"/>
            </a:endParaRPr>
          </a:p>
        </p:txBody>
      </p:sp>
      <p:sp>
        <p:nvSpPr>
          <p:cNvPr id="5" name="object 5"/>
          <p:cNvSpPr txBox="1"/>
          <p:nvPr/>
        </p:nvSpPr>
        <p:spPr>
          <a:xfrm>
            <a:off x="7519161" y="392024"/>
            <a:ext cx="4059554" cy="5449570"/>
          </a:xfrm>
          <a:prstGeom prst="rect">
            <a:avLst/>
          </a:prstGeom>
        </p:spPr>
        <p:txBody>
          <a:bodyPr vert="horz" wrap="square" lIns="0" tIns="99060" rIns="0" bIns="0" rtlCol="0">
            <a:spAutoFit/>
          </a:bodyPr>
          <a:lstStyle/>
          <a:p>
            <a:pPr marL="241300" indent="-228600">
              <a:lnSpc>
                <a:spcPct val="100000"/>
              </a:lnSpc>
              <a:spcBef>
                <a:spcPts val="780"/>
              </a:spcBef>
              <a:buFont typeface="Arial"/>
              <a:buChar char="•"/>
              <a:tabLst>
                <a:tab pos="241300" algn="l"/>
              </a:tabLst>
            </a:pPr>
            <a:r>
              <a:rPr sz="2600" u="sng" spc="-10" dirty="0">
                <a:uFill>
                  <a:solidFill>
                    <a:srgbClr val="000000"/>
                  </a:solidFill>
                </a:uFill>
                <a:latin typeface="Calibri"/>
                <a:cs typeface="Calibri"/>
              </a:rPr>
              <a:t>Důležité</a:t>
            </a:r>
            <a:r>
              <a:rPr sz="2600" u="sng" spc="-60" dirty="0">
                <a:uFill>
                  <a:solidFill>
                    <a:srgbClr val="000000"/>
                  </a:solidFill>
                </a:uFill>
                <a:latin typeface="Calibri"/>
                <a:cs typeface="Calibri"/>
              </a:rPr>
              <a:t> </a:t>
            </a:r>
            <a:r>
              <a:rPr sz="2600" u="sng" spc="-20" dirty="0">
                <a:uFill>
                  <a:solidFill>
                    <a:srgbClr val="000000"/>
                  </a:solidFill>
                </a:uFill>
                <a:latin typeface="Calibri"/>
                <a:cs typeface="Calibri"/>
              </a:rPr>
              <a:t>rysy</a:t>
            </a:r>
            <a:r>
              <a:rPr sz="2600" u="sng" spc="-5" dirty="0">
                <a:uFill>
                  <a:solidFill>
                    <a:srgbClr val="000000"/>
                  </a:solidFill>
                </a:uFill>
                <a:latin typeface="Calibri"/>
                <a:cs typeface="Calibri"/>
              </a:rPr>
              <a:t> </a:t>
            </a:r>
            <a:r>
              <a:rPr sz="2600" u="sng" spc="-10" dirty="0">
                <a:uFill>
                  <a:solidFill>
                    <a:srgbClr val="000000"/>
                  </a:solidFill>
                </a:uFill>
                <a:latin typeface="Calibri"/>
                <a:cs typeface="Calibri"/>
              </a:rPr>
              <a:t>osobnosti</a:t>
            </a:r>
            <a:endParaRPr sz="2600">
              <a:latin typeface="Calibri"/>
              <a:cs typeface="Calibri"/>
            </a:endParaRPr>
          </a:p>
          <a:p>
            <a:pPr marL="241300" indent="-228600">
              <a:lnSpc>
                <a:spcPct val="100000"/>
              </a:lnSpc>
              <a:spcBef>
                <a:spcPts val="685"/>
              </a:spcBef>
              <a:buFont typeface="Arial"/>
              <a:buChar char="•"/>
              <a:tabLst>
                <a:tab pos="241300" algn="l"/>
              </a:tabLst>
            </a:pPr>
            <a:r>
              <a:rPr sz="2600" spc="-15" dirty="0">
                <a:latin typeface="Calibri"/>
                <a:cs typeface="Calibri"/>
              </a:rPr>
              <a:t>Extroverze</a:t>
            </a:r>
            <a:r>
              <a:rPr sz="2600" spc="-55" dirty="0">
                <a:latin typeface="Calibri"/>
                <a:cs typeface="Calibri"/>
              </a:rPr>
              <a:t> </a:t>
            </a:r>
            <a:r>
              <a:rPr sz="2600" dirty="0">
                <a:latin typeface="Calibri"/>
                <a:cs typeface="Calibri"/>
              </a:rPr>
              <a:t>X</a:t>
            </a:r>
            <a:r>
              <a:rPr sz="2600" spc="-35" dirty="0">
                <a:latin typeface="Calibri"/>
                <a:cs typeface="Calibri"/>
              </a:rPr>
              <a:t> </a:t>
            </a:r>
            <a:r>
              <a:rPr sz="2600" spc="-15" dirty="0">
                <a:latin typeface="Calibri"/>
                <a:cs typeface="Calibri"/>
              </a:rPr>
              <a:t>introverze</a:t>
            </a:r>
            <a:endParaRPr sz="2600">
              <a:latin typeface="Calibri"/>
              <a:cs typeface="Calibri"/>
            </a:endParaRPr>
          </a:p>
          <a:p>
            <a:pPr marL="241300" indent="-228600">
              <a:lnSpc>
                <a:spcPts val="2965"/>
              </a:lnSpc>
              <a:spcBef>
                <a:spcPts val="700"/>
              </a:spcBef>
              <a:buFont typeface="Arial"/>
              <a:buChar char="•"/>
              <a:tabLst>
                <a:tab pos="241300" algn="l"/>
              </a:tabLst>
            </a:pPr>
            <a:r>
              <a:rPr sz="2600" b="1" spc="-10" dirty="0">
                <a:solidFill>
                  <a:srgbClr val="FF0000"/>
                </a:solidFill>
                <a:latin typeface="Calibri"/>
                <a:cs typeface="Calibri"/>
              </a:rPr>
              <a:t>Sebedůvěra</a:t>
            </a:r>
            <a:r>
              <a:rPr sz="2600" b="1" spc="-5" dirty="0">
                <a:solidFill>
                  <a:srgbClr val="FF0000"/>
                </a:solidFill>
                <a:latin typeface="Calibri"/>
                <a:cs typeface="Calibri"/>
              </a:rPr>
              <a:t> </a:t>
            </a:r>
            <a:r>
              <a:rPr sz="2600" b="1" dirty="0">
                <a:solidFill>
                  <a:srgbClr val="FF0000"/>
                </a:solidFill>
                <a:latin typeface="Calibri"/>
                <a:cs typeface="Calibri"/>
              </a:rPr>
              <a:t>X</a:t>
            </a:r>
            <a:r>
              <a:rPr sz="2600" b="1" spc="-25" dirty="0">
                <a:solidFill>
                  <a:srgbClr val="FF0000"/>
                </a:solidFill>
                <a:latin typeface="Calibri"/>
                <a:cs typeface="Calibri"/>
              </a:rPr>
              <a:t> </a:t>
            </a:r>
            <a:r>
              <a:rPr sz="2600" b="1" spc="-5" dirty="0">
                <a:solidFill>
                  <a:srgbClr val="FF0000"/>
                </a:solidFill>
                <a:latin typeface="Calibri"/>
                <a:cs typeface="Calibri"/>
              </a:rPr>
              <a:t>podceňování</a:t>
            </a:r>
            <a:endParaRPr sz="2600">
              <a:latin typeface="Calibri"/>
              <a:cs typeface="Calibri"/>
            </a:endParaRPr>
          </a:p>
          <a:p>
            <a:pPr marL="241300">
              <a:lnSpc>
                <a:spcPts val="2965"/>
              </a:lnSpc>
            </a:pPr>
            <a:r>
              <a:rPr sz="2600" b="1" spc="5" dirty="0">
                <a:solidFill>
                  <a:srgbClr val="FF0000"/>
                </a:solidFill>
                <a:latin typeface="Calibri"/>
                <a:cs typeface="Calibri"/>
              </a:rPr>
              <a:t>se</a:t>
            </a:r>
            <a:endParaRPr sz="2600">
              <a:latin typeface="Calibri"/>
              <a:cs typeface="Calibri"/>
            </a:endParaRPr>
          </a:p>
          <a:p>
            <a:pPr marL="241300" marR="1830705" indent="-228600">
              <a:lnSpc>
                <a:spcPts val="2810"/>
              </a:lnSpc>
              <a:spcBef>
                <a:spcPts val="1035"/>
              </a:spcBef>
              <a:buFont typeface="Arial"/>
              <a:buChar char="•"/>
              <a:tabLst>
                <a:tab pos="241300" algn="l"/>
              </a:tabLst>
            </a:pPr>
            <a:r>
              <a:rPr sz="2600" spc="-10" dirty="0">
                <a:latin typeface="Calibri"/>
                <a:cs typeface="Calibri"/>
              </a:rPr>
              <a:t>Svědomitost </a:t>
            </a:r>
            <a:r>
              <a:rPr sz="2600" dirty="0">
                <a:latin typeface="Calibri"/>
                <a:cs typeface="Calibri"/>
              </a:rPr>
              <a:t>X </a:t>
            </a:r>
            <a:r>
              <a:rPr sz="2600" spc="-575" dirty="0">
                <a:latin typeface="Calibri"/>
                <a:cs typeface="Calibri"/>
              </a:rPr>
              <a:t> </a:t>
            </a:r>
            <a:r>
              <a:rPr sz="2600" spc="-5" dirty="0">
                <a:latin typeface="Calibri"/>
                <a:cs typeface="Calibri"/>
              </a:rPr>
              <a:t>ne</a:t>
            </a:r>
            <a:r>
              <a:rPr sz="2600" spc="-40" dirty="0">
                <a:latin typeface="Calibri"/>
                <a:cs typeface="Calibri"/>
              </a:rPr>
              <a:t>s</a:t>
            </a:r>
            <a:r>
              <a:rPr sz="2600" spc="-30" dirty="0">
                <a:latin typeface="Calibri"/>
                <a:cs typeface="Calibri"/>
              </a:rPr>
              <a:t>v</a:t>
            </a:r>
            <a:r>
              <a:rPr sz="2600" dirty="0">
                <a:latin typeface="Calibri"/>
                <a:cs typeface="Calibri"/>
              </a:rPr>
              <a:t>ěd</a:t>
            </a:r>
            <a:r>
              <a:rPr sz="2600" spc="-10" dirty="0">
                <a:latin typeface="Calibri"/>
                <a:cs typeface="Calibri"/>
              </a:rPr>
              <a:t>o</a:t>
            </a:r>
            <a:r>
              <a:rPr sz="2600" dirty="0">
                <a:latin typeface="Calibri"/>
                <a:cs typeface="Calibri"/>
              </a:rPr>
              <a:t>mi</a:t>
            </a:r>
            <a:r>
              <a:rPr sz="2600" spc="-30" dirty="0">
                <a:latin typeface="Calibri"/>
                <a:cs typeface="Calibri"/>
              </a:rPr>
              <a:t>t</a:t>
            </a:r>
            <a:r>
              <a:rPr sz="2600" spc="-5" dirty="0">
                <a:latin typeface="Calibri"/>
                <a:cs typeface="Calibri"/>
              </a:rPr>
              <a:t>o</a:t>
            </a:r>
            <a:r>
              <a:rPr sz="2600" spc="-45" dirty="0">
                <a:latin typeface="Calibri"/>
                <a:cs typeface="Calibri"/>
              </a:rPr>
              <a:t>s</a:t>
            </a:r>
            <a:r>
              <a:rPr sz="2600" dirty="0">
                <a:latin typeface="Calibri"/>
                <a:cs typeface="Calibri"/>
              </a:rPr>
              <a:t>t</a:t>
            </a:r>
            <a:endParaRPr sz="2600">
              <a:latin typeface="Calibri"/>
              <a:cs typeface="Calibri"/>
            </a:endParaRPr>
          </a:p>
          <a:p>
            <a:pPr marL="241300" indent="-228600">
              <a:lnSpc>
                <a:spcPct val="100000"/>
              </a:lnSpc>
              <a:spcBef>
                <a:spcPts val="645"/>
              </a:spcBef>
              <a:buFont typeface="Arial"/>
              <a:buChar char="•"/>
              <a:tabLst>
                <a:tab pos="241300" algn="l"/>
              </a:tabLst>
            </a:pPr>
            <a:r>
              <a:rPr sz="2600" b="1" spc="-10" dirty="0">
                <a:solidFill>
                  <a:srgbClr val="FF0000"/>
                </a:solidFill>
                <a:latin typeface="Calibri"/>
                <a:cs typeface="Calibri"/>
              </a:rPr>
              <a:t>Stabilita</a:t>
            </a:r>
            <a:r>
              <a:rPr sz="2600" b="1" spc="-15" dirty="0">
                <a:solidFill>
                  <a:srgbClr val="FF0000"/>
                </a:solidFill>
                <a:latin typeface="Calibri"/>
                <a:cs typeface="Calibri"/>
              </a:rPr>
              <a:t> </a:t>
            </a:r>
            <a:r>
              <a:rPr sz="2600" b="1" dirty="0">
                <a:solidFill>
                  <a:srgbClr val="FF0000"/>
                </a:solidFill>
                <a:latin typeface="Calibri"/>
                <a:cs typeface="Calibri"/>
              </a:rPr>
              <a:t>X</a:t>
            </a:r>
            <a:r>
              <a:rPr sz="2600" b="1" spc="-10" dirty="0">
                <a:solidFill>
                  <a:srgbClr val="FF0000"/>
                </a:solidFill>
                <a:latin typeface="Calibri"/>
                <a:cs typeface="Calibri"/>
              </a:rPr>
              <a:t> labilita</a:t>
            </a:r>
            <a:endParaRPr sz="2600">
              <a:latin typeface="Calibri"/>
              <a:cs typeface="Calibri"/>
            </a:endParaRPr>
          </a:p>
          <a:p>
            <a:pPr marL="241300" indent="-228600">
              <a:lnSpc>
                <a:spcPct val="100000"/>
              </a:lnSpc>
              <a:spcBef>
                <a:spcPts val="695"/>
              </a:spcBef>
              <a:buFont typeface="Arial"/>
              <a:buChar char="•"/>
              <a:tabLst>
                <a:tab pos="241300" algn="l"/>
              </a:tabLst>
            </a:pPr>
            <a:r>
              <a:rPr sz="2600" spc="-30" dirty="0">
                <a:latin typeface="Calibri"/>
                <a:cs typeface="Calibri"/>
              </a:rPr>
              <a:t>Taktnost</a:t>
            </a:r>
            <a:r>
              <a:rPr sz="2600" spc="-35" dirty="0">
                <a:latin typeface="Calibri"/>
                <a:cs typeface="Calibri"/>
              </a:rPr>
              <a:t> </a:t>
            </a:r>
            <a:r>
              <a:rPr sz="2600" dirty="0">
                <a:latin typeface="Calibri"/>
                <a:cs typeface="Calibri"/>
              </a:rPr>
              <a:t>X</a:t>
            </a:r>
            <a:r>
              <a:rPr sz="2600" spc="-15" dirty="0">
                <a:latin typeface="Calibri"/>
                <a:cs typeface="Calibri"/>
              </a:rPr>
              <a:t> </a:t>
            </a:r>
            <a:r>
              <a:rPr sz="2600" spc="-10" dirty="0">
                <a:latin typeface="Calibri"/>
                <a:cs typeface="Calibri"/>
              </a:rPr>
              <a:t>netaktnost</a:t>
            </a:r>
            <a:endParaRPr sz="2600">
              <a:latin typeface="Calibri"/>
              <a:cs typeface="Calibri"/>
            </a:endParaRPr>
          </a:p>
          <a:p>
            <a:pPr marL="241300" indent="-228600">
              <a:lnSpc>
                <a:spcPts val="2965"/>
              </a:lnSpc>
              <a:spcBef>
                <a:spcPts val="685"/>
              </a:spcBef>
              <a:buFont typeface="Arial"/>
              <a:buChar char="•"/>
              <a:tabLst>
                <a:tab pos="241300" algn="l"/>
              </a:tabLst>
            </a:pPr>
            <a:r>
              <a:rPr sz="2600" spc="-10" dirty="0">
                <a:latin typeface="Calibri"/>
                <a:cs typeface="Calibri"/>
              </a:rPr>
              <a:t>Vytrvalost</a:t>
            </a:r>
            <a:r>
              <a:rPr sz="2600" spc="-20" dirty="0">
                <a:latin typeface="Calibri"/>
                <a:cs typeface="Calibri"/>
              </a:rPr>
              <a:t> </a:t>
            </a:r>
            <a:r>
              <a:rPr sz="2600" dirty="0">
                <a:latin typeface="Calibri"/>
                <a:cs typeface="Calibri"/>
              </a:rPr>
              <a:t>X</a:t>
            </a:r>
            <a:r>
              <a:rPr sz="2600" spc="-10" dirty="0">
                <a:latin typeface="Calibri"/>
                <a:cs typeface="Calibri"/>
              </a:rPr>
              <a:t> </a:t>
            </a:r>
            <a:r>
              <a:rPr sz="2600" spc="-15" dirty="0">
                <a:latin typeface="Calibri"/>
                <a:cs typeface="Calibri"/>
              </a:rPr>
              <a:t>nedostatek</a:t>
            </a:r>
            <a:r>
              <a:rPr sz="2600" spc="-40" dirty="0">
                <a:latin typeface="Calibri"/>
                <a:cs typeface="Calibri"/>
              </a:rPr>
              <a:t> </a:t>
            </a:r>
            <a:r>
              <a:rPr sz="2600" dirty="0">
                <a:latin typeface="Calibri"/>
                <a:cs typeface="Calibri"/>
              </a:rPr>
              <a:t>vůle</a:t>
            </a:r>
            <a:endParaRPr sz="2600">
              <a:latin typeface="Calibri"/>
              <a:cs typeface="Calibri"/>
            </a:endParaRPr>
          </a:p>
          <a:p>
            <a:pPr marL="241300">
              <a:lnSpc>
                <a:spcPts val="2965"/>
              </a:lnSpc>
            </a:pPr>
            <a:r>
              <a:rPr sz="2600" dirty="0">
                <a:latin typeface="Calibri"/>
                <a:cs typeface="Calibri"/>
              </a:rPr>
              <a:t>a</a:t>
            </a:r>
            <a:r>
              <a:rPr sz="2600" spc="-25" dirty="0">
                <a:latin typeface="Calibri"/>
                <a:cs typeface="Calibri"/>
              </a:rPr>
              <a:t> </a:t>
            </a:r>
            <a:r>
              <a:rPr sz="2600" spc="-5" dirty="0">
                <a:latin typeface="Calibri"/>
                <a:cs typeface="Calibri"/>
              </a:rPr>
              <a:t>vytrvalosti</a:t>
            </a:r>
            <a:endParaRPr sz="2600">
              <a:latin typeface="Calibri"/>
              <a:cs typeface="Calibri"/>
            </a:endParaRPr>
          </a:p>
          <a:p>
            <a:pPr marL="241300" indent="-228600">
              <a:lnSpc>
                <a:spcPct val="100000"/>
              </a:lnSpc>
              <a:spcBef>
                <a:spcPts val="685"/>
              </a:spcBef>
              <a:buFont typeface="Arial"/>
              <a:buChar char="•"/>
              <a:tabLst>
                <a:tab pos="241300" algn="l"/>
              </a:tabLst>
            </a:pPr>
            <a:r>
              <a:rPr sz="2600" b="1" spc="-5" dirty="0">
                <a:solidFill>
                  <a:srgbClr val="FF0000"/>
                </a:solidFill>
                <a:latin typeface="Calibri"/>
                <a:cs typeface="Calibri"/>
              </a:rPr>
              <a:t>Dominance</a:t>
            </a:r>
            <a:r>
              <a:rPr sz="2600" b="1" spc="-20" dirty="0">
                <a:solidFill>
                  <a:srgbClr val="FF0000"/>
                </a:solidFill>
                <a:latin typeface="Calibri"/>
                <a:cs typeface="Calibri"/>
              </a:rPr>
              <a:t> </a:t>
            </a:r>
            <a:r>
              <a:rPr sz="2600" b="1" dirty="0">
                <a:solidFill>
                  <a:srgbClr val="FF0000"/>
                </a:solidFill>
                <a:latin typeface="Calibri"/>
                <a:cs typeface="Calibri"/>
              </a:rPr>
              <a:t>X</a:t>
            </a:r>
            <a:r>
              <a:rPr sz="2600" b="1" spc="-15" dirty="0">
                <a:solidFill>
                  <a:srgbClr val="FF0000"/>
                </a:solidFill>
                <a:latin typeface="Calibri"/>
                <a:cs typeface="Calibri"/>
              </a:rPr>
              <a:t> </a:t>
            </a:r>
            <a:r>
              <a:rPr sz="2600" b="1" spc="-5" dirty="0">
                <a:solidFill>
                  <a:srgbClr val="FF0000"/>
                </a:solidFill>
                <a:latin typeface="Calibri"/>
                <a:cs typeface="Calibri"/>
              </a:rPr>
              <a:t>submise</a:t>
            </a:r>
            <a:endParaRPr sz="2600">
              <a:latin typeface="Calibri"/>
              <a:cs typeface="Calibri"/>
            </a:endParaRPr>
          </a:p>
          <a:p>
            <a:pPr marL="241300" indent="-228600">
              <a:lnSpc>
                <a:spcPct val="100000"/>
              </a:lnSpc>
              <a:spcBef>
                <a:spcPts val="700"/>
              </a:spcBef>
              <a:buFont typeface="Arial"/>
              <a:buChar char="•"/>
              <a:tabLst>
                <a:tab pos="241300" algn="l"/>
              </a:tabLst>
            </a:pPr>
            <a:r>
              <a:rPr sz="2600" dirty="0">
                <a:latin typeface="Calibri"/>
                <a:cs typeface="Calibri"/>
              </a:rPr>
              <a:t>Afilace</a:t>
            </a:r>
            <a:r>
              <a:rPr sz="2600" spc="-40" dirty="0">
                <a:latin typeface="Calibri"/>
                <a:cs typeface="Calibri"/>
              </a:rPr>
              <a:t> </a:t>
            </a:r>
            <a:r>
              <a:rPr sz="2600" dirty="0">
                <a:latin typeface="Calibri"/>
                <a:cs typeface="Calibri"/>
              </a:rPr>
              <a:t>X</a:t>
            </a:r>
            <a:r>
              <a:rPr sz="2600" spc="-25" dirty="0">
                <a:latin typeface="Calibri"/>
                <a:cs typeface="Calibri"/>
              </a:rPr>
              <a:t> </a:t>
            </a:r>
            <a:r>
              <a:rPr sz="2600" spc="-10" dirty="0">
                <a:latin typeface="Calibri"/>
                <a:cs typeface="Calibri"/>
              </a:rPr>
              <a:t>hostilita</a:t>
            </a:r>
            <a:endParaRPr sz="2600">
              <a:latin typeface="Calibri"/>
              <a:cs typeface="Calibri"/>
            </a:endParaRPr>
          </a:p>
        </p:txBody>
      </p:sp>
    </p:spTree>
    <p:extLst>
      <p:ext uri="{BB962C8B-B14F-4D97-AF65-F5344CB8AC3E}">
        <p14:creationId xmlns:p14="http://schemas.microsoft.com/office/powerpoint/2010/main" val="2612610322"/>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8" y="210726"/>
            <a:ext cx="8409941" cy="689291"/>
          </a:xfrm>
          <a:prstGeom prst="rect">
            <a:avLst/>
          </a:prstGeom>
        </p:spPr>
        <p:txBody>
          <a:bodyPr vert="horz" wrap="square" lIns="0" tIns="12065" rIns="0" bIns="0" rtlCol="0">
            <a:spAutoFit/>
          </a:bodyPr>
          <a:lstStyle/>
          <a:p>
            <a:pPr marL="12700">
              <a:lnSpc>
                <a:spcPct val="100000"/>
              </a:lnSpc>
              <a:spcBef>
                <a:spcPts val="95"/>
              </a:spcBef>
            </a:pPr>
            <a:r>
              <a:rPr spc="-35" dirty="0">
                <a:solidFill>
                  <a:srgbClr val="000000"/>
                </a:solidFill>
              </a:rPr>
              <a:t>Závislá</a:t>
            </a:r>
            <a:r>
              <a:rPr spc="-100" dirty="0">
                <a:solidFill>
                  <a:srgbClr val="000000"/>
                </a:solidFill>
              </a:rPr>
              <a:t> </a:t>
            </a:r>
            <a:r>
              <a:rPr spc="-30" dirty="0">
                <a:solidFill>
                  <a:srgbClr val="000000"/>
                </a:solidFill>
              </a:rPr>
              <a:t>porucha</a:t>
            </a:r>
            <a:r>
              <a:rPr spc="-95" dirty="0">
                <a:solidFill>
                  <a:srgbClr val="000000"/>
                </a:solidFill>
              </a:rPr>
              <a:t> </a:t>
            </a:r>
            <a:r>
              <a:rPr spc="-35" dirty="0">
                <a:solidFill>
                  <a:srgbClr val="000000"/>
                </a:solidFill>
              </a:rPr>
              <a:t>osobnosti</a:t>
            </a:r>
          </a:p>
        </p:txBody>
      </p:sp>
      <p:sp>
        <p:nvSpPr>
          <p:cNvPr id="3" name="object 3"/>
          <p:cNvSpPr txBox="1"/>
          <p:nvPr/>
        </p:nvSpPr>
        <p:spPr>
          <a:xfrm>
            <a:off x="1031965" y="1502229"/>
            <a:ext cx="10130063" cy="4894160"/>
          </a:xfrm>
          <a:prstGeom prst="rect">
            <a:avLst/>
          </a:prstGeom>
        </p:spPr>
        <p:txBody>
          <a:bodyPr vert="horz" wrap="square" lIns="0" tIns="99060" rIns="0" bIns="0" rtlCol="0">
            <a:spAutoFit/>
          </a:bodyPr>
          <a:lstStyle/>
          <a:p>
            <a:pPr marL="12700">
              <a:lnSpc>
                <a:spcPct val="100000"/>
              </a:lnSpc>
              <a:spcBef>
                <a:spcPts val="780"/>
              </a:spcBef>
            </a:pPr>
            <a:r>
              <a:rPr sz="2600" dirty="0">
                <a:solidFill>
                  <a:srgbClr val="FF0000"/>
                </a:solidFill>
                <a:latin typeface="Calibri"/>
                <a:cs typeface="Calibri"/>
              </a:rPr>
              <a:t>Rádi</a:t>
            </a:r>
            <a:r>
              <a:rPr sz="2600" spc="-10" dirty="0">
                <a:solidFill>
                  <a:srgbClr val="FF0000"/>
                </a:solidFill>
                <a:latin typeface="Calibri"/>
                <a:cs typeface="Calibri"/>
              </a:rPr>
              <a:t> </a:t>
            </a:r>
            <a:r>
              <a:rPr sz="2600" spc="-5" dirty="0">
                <a:solidFill>
                  <a:srgbClr val="FF0000"/>
                </a:solidFill>
                <a:latin typeface="Calibri"/>
                <a:cs typeface="Calibri"/>
              </a:rPr>
              <a:t>nechají</a:t>
            </a:r>
            <a:r>
              <a:rPr sz="2600" dirty="0">
                <a:solidFill>
                  <a:srgbClr val="FF0000"/>
                </a:solidFill>
                <a:latin typeface="Calibri"/>
                <a:cs typeface="Calibri"/>
              </a:rPr>
              <a:t> </a:t>
            </a:r>
            <a:r>
              <a:rPr sz="2600" spc="-5" dirty="0">
                <a:solidFill>
                  <a:srgbClr val="FF0000"/>
                </a:solidFill>
                <a:latin typeface="Calibri"/>
                <a:cs typeface="Calibri"/>
              </a:rPr>
              <a:t>jiné</a:t>
            </a:r>
            <a:r>
              <a:rPr sz="2600" spc="-15" dirty="0">
                <a:solidFill>
                  <a:srgbClr val="FF0000"/>
                </a:solidFill>
                <a:latin typeface="Calibri"/>
                <a:cs typeface="Calibri"/>
              </a:rPr>
              <a:t> </a:t>
            </a:r>
            <a:r>
              <a:rPr sz="2600" spc="-20" dirty="0">
                <a:solidFill>
                  <a:srgbClr val="FF0000"/>
                </a:solidFill>
                <a:latin typeface="Calibri"/>
                <a:cs typeface="Calibri"/>
              </a:rPr>
              <a:t>rozhodovat</a:t>
            </a:r>
            <a:r>
              <a:rPr sz="2600" spc="-5" dirty="0">
                <a:solidFill>
                  <a:srgbClr val="FF0000"/>
                </a:solidFill>
                <a:latin typeface="Calibri"/>
                <a:cs typeface="Calibri"/>
              </a:rPr>
              <a:t> </a:t>
            </a:r>
            <a:r>
              <a:rPr sz="2600" spc="-25" dirty="0">
                <a:solidFill>
                  <a:srgbClr val="FF0000"/>
                </a:solidFill>
                <a:latin typeface="Calibri"/>
                <a:cs typeface="Calibri"/>
              </a:rPr>
              <a:t>za</a:t>
            </a:r>
            <a:r>
              <a:rPr sz="2600" spc="5" dirty="0">
                <a:solidFill>
                  <a:srgbClr val="FF0000"/>
                </a:solidFill>
                <a:latin typeface="Calibri"/>
                <a:cs typeface="Calibri"/>
              </a:rPr>
              <a:t> </a:t>
            </a:r>
            <a:r>
              <a:rPr sz="2600" spc="-5" dirty="0">
                <a:solidFill>
                  <a:srgbClr val="FF0000"/>
                </a:solidFill>
                <a:latin typeface="Calibri"/>
                <a:cs typeface="Calibri"/>
              </a:rPr>
              <a:t>sebe</a:t>
            </a:r>
            <a:r>
              <a:rPr sz="2600" spc="-20" dirty="0">
                <a:solidFill>
                  <a:srgbClr val="FF0000"/>
                </a:solidFill>
                <a:latin typeface="Calibri"/>
                <a:cs typeface="Calibri"/>
              </a:rPr>
              <a:t> </a:t>
            </a:r>
            <a:r>
              <a:rPr sz="2600" dirty="0">
                <a:solidFill>
                  <a:srgbClr val="FF0000"/>
                </a:solidFill>
                <a:latin typeface="Calibri"/>
                <a:cs typeface="Calibri"/>
              </a:rPr>
              <a:t>i </a:t>
            </a:r>
            <a:r>
              <a:rPr sz="2600" spc="-5" dirty="0">
                <a:solidFill>
                  <a:srgbClr val="FF0000"/>
                </a:solidFill>
                <a:latin typeface="Calibri"/>
                <a:cs typeface="Calibri"/>
              </a:rPr>
              <a:t>při</a:t>
            </a:r>
            <a:r>
              <a:rPr sz="2600" dirty="0">
                <a:solidFill>
                  <a:srgbClr val="FF0000"/>
                </a:solidFill>
                <a:latin typeface="Calibri"/>
                <a:cs typeface="Calibri"/>
              </a:rPr>
              <a:t> </a:t>
            </a:r>
            <a:r>
              <a:rPr sz="2600" spc="-25" dirty="0">
                <a:solidFill>
                  <a:srgbClr val="FF0000"/>
                </a:solidFill>
                <a:latin typeface="Calibri"/>
                <a:cs typeface="Calibri"/>
              </a:rPr>
              <a:t>závažných</a:t>
            </a:r>
            <a:r>
              <a:rPr sz="2600" spc="-5" dirty="0">
                <a:solidFill>
                  <a:srgbClr val="FF0000"/>
                </a:solidFill>
                <a:latin typeface="Calibri"/>
                <a:cs typeface="Calibri"/>
              </a:rPr>
              <a:t> životních</a:t>
            </a:r>
            <a:r>
              <a:rPr sz="2600" spc="-20" dirty="0">
                <a:solidFill>
                  <a:srgbClr val="FF0000"/>
                </a:solidFill>
                <a:latin typeface="Calibri"/>
                <a:cs typeface="Calibri"/>
              </a:rPr>
              <a:t> </a:t>
            </a:r>
            <a:r>
              <a:rPr sz="2600" spc="-10" dirty="0">
                <a:solidFill>
                  <a:srgbClr val="FF0000"/>
                </a:solidFill>
                <a:latin typeface="Calibri"/>
                <a:cs typeface="Calibri"/>
              </a:rPr>
              <a:t>rozhodnutích,</a:t>
            </a:r>
            <a:endParaRPr sz="2600" dirty="0">
              <a:latin typeface="Calibri"/>
              <a:cs typeface="Calibri"/>
            </a:endParaRPr>
          </a:p>
          <a:p>
            <a:pPr marL="12700" marR="5080">
              <a:lnSpc>
                <a:spcPct val="90000"/>
              </a:lnSpc>
              <a:spcBef>
                <a:spcPts val="1000"/>
              </a:spcBef>
            </a:pPr>
            <a:r>
              <a:rPr sz="2600" spc="-5" dirty="0">
                <a:latin typeface="Calibri"/>
                <a:cs typeface="Calibri"/>
              </a:rPr>
              <a:t>podřizují</a:t>
            </a:r>
            <a:r>
              <a:rPr sz="2600" spc="-15" dirty="0">
                <a:latin typeface="Calibri"/>
                <a:cs typeface="Calibri"/>
              </a:rPr>
              <a:t> </a:t>
            </a:r>
            <a:r>
              <a:rPr sz="2600" spc="-20" dirty="0">
                <a:latin typeface="Calibri"/>
                <a:cs typeface="Calibri"/>
              </a:rPr>
              <a:t>své</a:t>
            </a:r>
            <a:r>
              <a:rPr sz="2600" spc="-15" dirty="0">
                <a:latin typeface="Calibri"/>
                <a:cs typeface="Calibri"/>
              </a:rPr>
              <a:t> </a:t>
            </a:r>
            <a:r>
              <a:rPr sz="2600" spc="-10" dirty="0">
                <a:latin typeface="Calibri"/>
                <a:cs typeface="Calibri"/>
              </a:rPr>
              <a:t>potřeby</a:t>
            </a:r>
            <a:r>
              <a:rPr sz="2600" spc="-5" dirty="0">
                <a:latin typeface="Calibri"/>
                <a:cs typeface="Calibri"/>
              </a:rPr>
              <a:t> osobám,</a:t>
            </a:r>
            <a:r>
              <a:rPr sz="2600" spc="-10" dirty="0">
                <a:latin typeface="Calibri"/>
                <a:cs typeface="Calibri"/>
              </a:rPr>
              <a:t> </a:t>
            </a:r>
            <a:r>
              <a:rPr sz="2600" spc="-5" dirty="0">
                <a:latin typeface="Calibri"/>
                <a:cs typeface="Calibri"/>
              </a:rPr>
              <a:t>na</a:t>
            </a:r>
            <a:r>
              <a:rPr sz="2600" spc="5" dirty="0">
                <a:latin typeface="Calibri"/>
                <a:cs typeface="Calibri"/>
              </a:rPr>
              <a:t> </a:t>
            </a:r>
            <a:r>
              <a:rPr sz="2600" spc="-5" dirty="0">
                <a:latin typeface="Calibri"/>
                <a:cs typeface="Calibri"/>
              </a:rPr>
              <a:t>nichž</a:t>
            </a:r>
            <a:r>
              <a:rPr sz="2600" spc="-10" dirty="0">
                <a:latin typeface="Calibri"/>
                <a:cs typeface="Calibri"/>
              </a:rPr>
              <a:t> </a:t>
            </a:r>
            <a:r>
              <a:rPr sz="2600" spc="-5" dirty="0">
                <a:latin typeface="Calibri"/>
                <a:cs typeface="Calibri"/>
              </a:rPr>
              <a:t>jsou </a:t>
            </a:r>
            <a:r>
              <a:rPr sz="2600" spc="-15" dirty="0">
                <a:latin typeface="Calibri"/>
                <a:cs typeface="Calibri"/>
              </a:rPr>
              <a:t>závislí,</a:t>
            </a:r>
            <a:r>
              <a:rPr sz="2600" spc="40" dirty="0">
                <a:latin typeface="Calibri"/>
                <a:cs typeface="Calibri"/>
              </a:rPr>
              <a:t> </a:t>
            </a:r>
            <a:r>
              <a:rPr sz="2600" b="1" spc="-10" dirty="0">
                <a:latin typeface="Calibri"/>
                <a:cs typeface="Calibri"/>
              </a:rPr>
              <a:t>přehnaně</a:t>
            </a:r>
            <a:r>
              <a:rPr sz="2600" b="1" spc="35" dirty="0">
                <a:latin typeface="Calibri"/>
                <a:cs typeface="Calibri"/>
              </a:rPr>
              <a:t> </a:t>
            </a:r>
            <a:r>
              <a:rPr sz="2600" b="1" dirty="0">
                <a:latin typeface="Calibri"/>
                <a:cs typeface="Calibri"/>
              </a:rPr>
              <a:t>vyhovují</a:t>
            </a:r>
            <a:r>
              <a:rPr sz="2600" b="1" spc="-5" dirty="0">
                <a:latin typeface="Calibri"/>
                <a:cs typeface="Calibri"/>
              </a:rPr>
              <a:t> všem </a:t>
            </a:r>
            <a:r>
              <a:rPr sz="2600" b="1" spc="-575" dirty="0">
                <a:latin typeface="Calibri"/>
                <a:cs typeface="Calibri"/>
              </a:rPr>
              <a:t> </a:t>
            </a:r>
            <a:r>
              <a:rPr sz="2600" b="1" spc="-10" dirty="0">
                <a:latin typeface="Calibri"/>
                <a:cs typeface="Calibri"/>
              </a:rPr>
              <a:t>přáním,</a:t>
            </a:r>
            <a:r>
              <a:rPr sz="2600" b="1" spc="10" dirty="0">
                <a:latin typeface="Calibri"/>
                <a:cs typeface="Calibri"/>
              </a:rPr>
              <a:t> </a:t>
            </a:r>
            <a:r>
              <a:rPr sz="2600" b="1" spc="-10" dirty="0">
                <a:latin typeface="Calibri"/>
                <a:cs typeface="Calibri"/>
              </a:rPr>
              <a:t>téměř</a:t>
            </a:r>
            <a:r>
              <a:rPr sz="2600" b="1" spc="10" dirty="0">
                <a:latin typeface="Calibri"/>
                <a:cs typeface="Calibri"/>
              </a:rPr>
              <a:t> </a:t>
            </a:r>
            <a:r>
              <a:rPr sz="2600" b="1" spc="-5" dirty="0">
                <a:latin typeface="Calibri"/>
                <a:cs typeface="Calibri"/>
              </a:rPr>
              <a:t>nic</a:t>
            </a:r>
            <a:r>
              <a:rPr sz="2600" b="1" dirty="0">
                <a:latin typeface="Calibri"/>
                <a:cs typeface="Calibri"/>
              </a:rPr>
              <a:t> na</a:t>
            </a:r>
            <a:r>
              <a:rPr sz="2600" b="1" spc="-5" dirty="0">
                <a:latin typeface="Calibri"/>
                <a:cs typeface="Calibri"/>
              </a:rPr>
              <a:t> nich</a:t>
            </a:r>
            <a:r>
              <a:rPr sz="2600" b="1" dirty="0">
                <a:latin typeface="Calibri"/>
                <a:cs typeface="Calibri"/>
              </a:rPr>
              <a:t> </a:t>
            </a:r>
            <a:r>
              <a:rPr sz="2600" b="1" spc="-10" dirty="0">
                <a:latin typeface="Calibri"/>
                <a:cs typeface="Calibri"/>
              </a:rPr>
              <a:t>nepožadují,</a:t>
            </a:r>
            <a:r>
              <a:rPr sz="2600" b="1" spc="55" dirty="0">
                <a:latin typeface="Calibri"/>
                <a:cs typeface="Calibri"/>
              </a:rPr>
              <a:t> </a:t>
            </a:r>
            <a:r>
              <a:rPr sz="2600" spc="-5" dirty="0">
                <a:latin typeface="Calibri"/>
                <a:cs typeface="Calibri"/>
              </a:rPr>
              <a:t>sami</a:t>
            </a:r>
            <a:r>
              <a:rPr sz="2600" spc="-20" dirty="0">
                <a:latin typeface="Calibri"/>
                <a:cs typeface="Calibri"/>
              </a:rPr>
              <a:t> </a:t>
            </a:r>
            <a:r>
              <a:rPr sz="2600" dirty="0">
                <a:latin typeface="Calibri"/>
                <a:cs typeface="Calibri"/>
              </a:rPr>
              <a:t>se</a:t>
            </a:r>
            <a:r>
              <a:rPr sz="2600" spc="-10" dirty="0">
                <a:latin typeface="Calibri"/>
                <a:cs typeface="Calibri"/>
              </a:rPr>
              <a:t> </a:t>
            </a:r>
            <a:r>
              <a:rPr sz="2600" dirty="0">
                <a:latin typeface="Calibri"/>
                <a:cs typeface="Calibri"/>
              </a:rPr>
              <a:t>cítí</a:t>
            </a:r>
            <a:r>
              <a:rPr sz="2600" spc="5" dirty="0">
                <a:latin typeface="Calibri"/>
                <a:cs typeface="Calibri"/>
              </a:rPr>
              <a:t> </a:t>
            </a:r>
            <a:r>
              <a:rPr sz="2600" spc="-5" dirty="0">
                <a:latin typeface="Calibri"/>
                <a:cs typeface="Calibri"/>
              </a:rPr>
              <a:t>bezmocní,</a:t>
            </a:r>
            <a:r>
              <a:rPr sz="2600" spc="-40" dirty="0">
                <a:latin typeface="Calibri"/>
                <a:cs typeface="Calibri"/>
              </a:rPr>
              <a:t> </a:t>
            </a:r>
            <a:r>
              <a:rPr sz="2600" dirty="0">
                <a:latin typeface="Calibri"/>
                <a:cs typeface="Calibri"/>
              </a:rPr>
              <a:t>mají</a:t>
            </a:r>
            <a:r>
              <a:rPr sz="2600" spc="5" dirty="0">
                <a:latin typeface="Calibri"/>
                <a:cs typeface="Calibri"/>
              </a:rPr>
              <a:t> </a:t>
            </a:r>
            <a:r>
              <a:rPr sz="2600" spc="-5" dirty="0">
                <a:latin typeface="Calibri"/>
                <a:cs typeface="Calibri"/>
              </a:rPr>
              <a:t>pocit,</a:t>
            </a:r>
            <a:r>
              <a:rPr sz="2600" spc="-10" dirty="0">
                <a:latin typeface="Calibri"/>
                <a:cs typeface="Calibri"/>
              </a:rPr>
              <a:t> </a:t>
            </a:r>
            <a:r>
              <a:rPr sz="2600" spc="-30" dirty="0">
                <a:latin typeface="Calibri"/>
                <a:cs typeface="Calibri"/>
              </a:rPr>
              <a:t>že </a:t>
            </a:r>
            <a:r>
              <a:rPr sz="2600" spc="-25" dirty="0">
                <a:latin typeface="Calibri"/>
                <a:cs typeface="Calibri"/>
              </a:rPr>
              <a:t> </a:t>
            </a:r>
            <a:r>
              <a:rPr sz="2600" spc="-5" dirty="0">
                <a:latin typeface="Calibri"/>
                <a:cs typeface="Calibri"/>
              </a:rPr>
              <a:t>se</a:t>
            </a:r>
            <a:r>
              <a:rPr sz="2600" spc="-15" dirty="0">
                <a:latin typeface="Calibri"/>
                <a:cs typeface="Calibri"/>
              </a:rPr>
              <a:t> </a:t>
            </a:r>
            <a:r>
              <a:rPr sz="2600" spc="-5" dirty="0">
                <a:latin typeface="Calibri"/>
                <a:cs typeface="Calibri"/>
              </a:rPr>
              <a:t>sami</a:t>
            </a:r>
            <a:r>
              <a:rPr sz="2600" spc="-15" dirty="0">
                <a:latin typeface="Calibri"/>
                <a:cs typeface="Calibri"/>
              </a:rPr>
              <a:t> </a:t>
            </a:r>
            <a:r>
              <a:rPr sz="2600" dirty="0">
                <a:latin typeface="Calibri"/>
                <a:cs typeface="Calibri"/>
              </a:rPr>
              <a:t>o</a:t>
            </a:r>
            <a:r>
              <a:rPr sz="2600" spc="-5" dirty="0">
                <a:latin typeface="Calibri"/>
                <a:cs typeface="Calibri"/>
              </a:rPr>
              <a:t> </a:t>
            </a:r>
            <a:r>
              <a:rPr sz="2600" dirty="0">
                <a:latin typeface="Calibri"/>
                <a:cs typeface="Calibri"/>
              </a:rPr>
              <a:t>sebe</a:t>
            </a:r>
            <a:r>
              <a:rPr sz="2600" spc="-35" dirty="0">
                <a:latin typeface="Calibri"/>
                <a:cs typeface="Calibri"/>
              </a:rPr>
              <a:t> </a:t>
            </a:r>
            <a:r>
              <a:rPr sz="2600" spc="-10" dirty="0">
                <a:latin typeface="Calibri"/>
                <a:cs typeface="Calibri"/>
              </a:rPr>
              <a:t>nedokáží</a:t>
            </a:r>
            <a:r>
              <a:rPr sz="2600" dirty="0">
                <a:latin typeface="Calibri"/>
                <a:cs typeface="Calibri"/>
              </a:rPr>
              <a:t> </a:t>
            </a:r>
            <a:r>
              <a:rPr sz="2600" spc="-15" dirty="0">
                <a:latin typeface="Calibri"/>
                <a:cs typeface="Calibri"/>
              </a:rPr>
              <a:t>postarat, </a:t>
            </a:r>
            <a:r>
              <a:rPr sz="2600" dirty="0">
                <a:latin typeface="Calibri"/>
                <a:cs typeface="Calibri"/>
              </a:rPr>
              <a:t>mají </a:t>
            </a:r>
            <a:r>
              <a:rPr sz="2600" spc="-10" dirty="0">
                <a:latin typeface="Calibri"/>
                <a:cs typeface="Calibri"/>
              </a:rPr>
              <a:t>přehnaný</a:t>
            </a:r>
            <a:r>
              <a:rPr sz="2600" spc="-30" dirty="0">
                <a:latin typeface="Calibri"/>
                <a:cs typeface="Calibri"/>
              </a:rPr>
              <a:t> </a:t>
            </a:r>
            <a:r>
              <a:rPr sz="2600" spc="-10" dirty="0">
                <a:latin typeface="Calibri"/>
                <a:cs typeface="Calibri"/>
              </a:rPr>
              <a:t>strach</a:t>
            </a:r>
            <a:r>
              <a:rPr sz="2600" spc="-25" dirty="0">
                <a:latin typeface="Calibri"/>
                <a:cs typeface="Calibri"/>
              </a:rPr>
              <a:t> </a:t>
            </a:r>
            <a:r>
              <a:rPr sz="2600" dirty="0">
                <a:latin typeface="Calibri"/>
                <a:cs typeface="Calibri"/>
              </a:rPr>
              <a:t>z</a:t>
            </a:r>
            <a:r>
              <a:rPr sz="2600" spc="-5" dirty="0">
                <a:latin typeface="Calibri"/>
                <a:cs typeface="Calibri"/>
              </a:rPr>
              <a:t> </a:t>
            </a:r>
            <a:r>
              <a:rPr sz="2600" spc="-10" dirty="0">
                <a:latin typeface="Calibri"/>
                <a:cs typeface="Calibri"/>
              </a:rPr>
              <a:t>opuštění,</a:t>
            </a:r>
            <a:endParaRPr sz="2600" dirty="0">
              <a:latin typeface="Calibri"/>
              <a:cs typeface="Calibri"/>
            </a:endParaRPr>
          </a:p>
          <a:p>
            <a:pPr marL="12700" marR="671830">
              <a:lnSpc>
                <a:spcPts val="2810"/>
              </a:lnSpc>
              <a:spcBef>
                <a:spcPts val="1045"/>
              </a:spcBef>
            </a:pPr>
            <a:r>
              <a:rPr sz="2600" b="1" dirty="0">
                <a:solidFill>
                  <a:srgbClr val="FF0000"/>
                </a:solidFill>
                <a:latin typeface="Calibri"/>
                <a:cs typeface="Calibri"/>
              </a:rPr>
              <a:t>i</a:t>
            </a:r>
            <a:r>
              <a:rPr sz="2600" b="1" spc="5" dirty="0">
                <a:solidFill>
                  <a:srgbClr val="FF0000"/>
                </a:solidFill>
                <a:latin typeface="Calibri"/>
                <a:cs typeface="Calibri"/>
              </a:rPr>
              <a:t> </a:t>
            </a:r>
            <a:r>
              <a:rPr sz="2600" b="1" spc="-15" dirty="0">
                <a:solidFill>
                  <a:srgbClr val="FF0000"/>
                </a:solidFill>
                <a:latin typeface="Calibri"/>
                <a:cs typeface="Calibri"/>
              </a:rPr>
              <a:t>každodenní</a:t>
            </a:r>
            <a:r>
              <a:rPr sz="2600" b="1" spc="45" dirty="0">
                <a:solidFill>
                  <a:srgbClr val="FF0000"/>
                </a:solidFill>
                <a:latin typeface="Calibri"/>
                <a:cs typeface="Calibri"/>
              </a:rPr>
              <a:t> </a:t>
            </a:r>
            <a:r>
              <a:rPr sz="2600" b="1" spc="-15" dirty="0">
                <a:solidFill>
                  <a:srgbClr val="FF0000"/>
                </a:solidFill>
                <a:latin typeface="Calibri"/>
                <a:cs typeface="Calibri"/>
              </a:rPr>
              <a:t>rozhodování</a:t>
            </a:r>
            <a:r>
              <a:rPr sz="2600" b="1" spc="25" dirty="0">
                <a:solidFill>
                  <a:srgbClr val="FF0000"/>
                </a:solidFill>
                <a:latin typeface="Calibri"/>
                <a:cs typeface="Calibri"/>
              </a:rPr>
              <a:t> </a:t>
            </a:r>
            <a:r>
              <a:rPr sz="2600" b="1" spc="-5" dirty="0">
                <a:solidFill>
                  <a:srgbClr val="FF0000"/>
                </a:solidFill>
                <a:latin typeface="Calibri"/>
                <a:cs typeface="Calibri"/>
              </a:rPr>
              <a:t>potřebují</a:t>
            </a:r>
            <a:r>
              <a:rPr sz="2600" b="1" spc="20" dirty="0">
                <a:solidFill>
                  <a:srgbClr val="FF0000"/>
                </a:solidFill>
                <a:latin typeface="Calibri"/>
                <a:cs typeface="Calibri"/>
              </a:rPr>
              <a:t> </a:t>
            </a:r>
            <a:r>
              <a:rPr sz="2600" b="1" spc="-20" dirty="0">
                <a:solidFill>
                  <a:srgbClr val="FF0000"/>
                </a:solidFill>
                <a:latin typeface="Calibri"/>
                <a:cs typeface="Calibri"/>
              </a:rPr>
              <a:t>konzultovat</a:t>
            </a:r>
            <a:r>
              <a:rPr sz="2600" b="1" spc="10" dirty="0">
                <a:solidFill>
                  <a:srgbClr val="FF0000"/>
                </a:solidFill>
                <a:latin typeface="Calibri"/>
                <a:cs typeface="Calibri"/>
              </a:rPr>
              <a:t> </a:t>
            </a:r>
            <a:r>
              <a:rPr sz="2600" b="1" dirty="0">
                <a:solidFill>
                  <a:srgbClr val="FF0000"/>
                </a:solidFill>
                <a:latin typeface="Calibri"/>
                <a:cs typeface="Calibri"/>
              </a:rPr>
              <a:t>s</a:t>
            </a:r>
            <a:r>
              <a:rPr sz="2600" b="1" spc="10" dirty="0">
                <a:solidFill>
                  <a:srgbClr val="FF0000"/>
                </a:solidFill>
                <a:latin typeface="Calibri"/>
                <a:cs typeface="Calibri"/>
              </a:rPr>
              <a:t> </a:t>
            </a:r>
            <a:r>
              <a:rPr sz="2600" b="1" spc="-10" dirty="0">
                <a:solidFill>
                  <a:srgbClr val="FF0000"/>
                </a:solidFill>
                <a:latin typeface="Calibri"/>
                <a:cs typeface="Calibri"/>
              </a:rPr>
              <a:t>ostatními, </a:t>
            </a:r>
            <a:r>
              <a:rPr sz="2600" b="1" spc="-5" dirty="0">
                <a:solidFill>
                  <a:srgbClr val="FF0000"/>
                </a:solidFill>
                <a:latin typeface="Calibri"/>
                <a:cs typeface="Calibri"/>
              </a:rPr>
              <a:t>potřebují </a:t>
            </a:r>
            <a:r>
              <a:rPr sz="2600" b="1" spc="-570" dirty="0">
                <a:solidFill>
                  <a:srgbClr val="FF0000"/>
                </a:solidFill>
                <a:latin typeface="Calibri"/>
                <a:cs typeface="Calibri"/>
              </a:rPr>
              <a:t> </a:t>
            </a:r>
            <a:r>
              <a:rPr sz="2600" b="1" spc="-5" dirty="0">
                <a:solidFill>
                  <a:srgbClr val="FF0000"/>
                </a:solidFill>
                <a:latin typeface="Calibri"/>
                <a:cs typeface="Calibri"/>
              </a:rPr>
              <a:t>jejich</a:t>
            </a:r>
            <a:r>
              <a:rPr sz="2600" b="1" spc="-10" dirty="0">
                <a:solidFill>
                  <a:srgbClr val="FF0000"/>
                </a:solidFill>
                <a:latin typeface="Calibri"/>
                <a:cs typeface="Calibri"/>
              </a:rPr>
              <a:t> ubezpečování.</a:t>
            </a:r>
            <a:endParaRPr sz="2600" dirty="0">
              <a:latin typeface="Calibri"/>
              <a:cs typeface="Calibri"/>
            </a:endParaRPr>
          </a:p>
          <a:p>
            <a:pPr marL="698500" indent="-229235">
              <a:lnSpc>
                <a:spcPts val="2510"/>
              </a:lnSpc>
              <a:spcBef>
                <a:spcPts val="215"/>
              </a:spcBef>
              <a:buFont typeface="Arial"/>
              <a:buChar char="•"/>
              <a:tabLst>
                <a:tab pos="698500" algn="l"/>
                <a:tab pos="699135" algn="l"/>
              </a:tabLst>
            </a:pPr>
            <a:r>
              <a:rPr sz="2200" spc="-15" dirty="0">
                <a:latin typeface="Calibri"/>
                <a:cs typeface="Calibri"/>
              </a:rPr>
              <a:t>ponechávání</a:t>
            </a:r>
            <a:r>
              <a:rPr sz="2200" spc="-5" dirty="0">
                <a:latin typeface="Calibri"/>
                <a:cs typeface="Calibri"/>
              </a:rPr>
              <a:t> </a:t>
            </a:r>
            <a:r>
              <a:rPr sz="2200" spc="-10" dirty="0">
                <a:latin typeface="Calibri"/>
                <a:cs typeface="Calibri"/>
              </a:rPr>
              <a:t>odpovědnosti</a:t>
            </a:r>
            <a:r>
              <a:rPr sz="2200" dirty="0">
                <a:latin typeface="Calibri"/>
                <a:cs typeface="Calibri"/>
              </a:rPr>
              <a:t> </a:t>
            </a:r>
            <a:r>
              <a:rPr sz="2200" spc="-25" dirty="0">
                <a:latin typeface="Calibri"/>
                <a:cs typeface="Calibri"/>
              </a:rPr>
              <a:t>za</a:t>
            </a:r>
            <a:r>
              <a:rPr sz="2200" spc="15" dirty="0">
                <a:latin typeface="Calibri"/>
                <a:cs typeface="Calibri"/>
              </a:rPr>
              <a:t> </a:t>
            </a:r>
            <a:r>
              <a:rPr sz="2200" spc="-15" dirty="0">
                <a:latin typeface="Calibri"/>
                <a:cs typeface="Calibri"/>
              </a:rPr>
              <a:t>důležitá</a:t>
            </a:r>
            <a:r>
              <a:rPr sz="2200" spc="20" dirty="0">
                <a:latin typeface="Calibri"/>
                <a:cs typeface="Calibri"/>
              </a:rPr>
              <a:t> </a:t>
            </a:r>
            <a:r>
              <a:rPr sz="2200" spc="-10" dirty="0">
                <a:latin typeface="Calibri"/>
                <a:cs typeface="Calibri"/>
              </a:rPr>
              <a:t>životní</a:t>
            </a:r>
            <a:r>
              <a:rPr sz="2200" spc="5" dirty="0">
                <a:latin typeface="Calibri"/>
                <a:cs typeface="Calibri"/>
              </a:rPr>
              <a:t> </a:t>
            </a:r>
            <a:r>
              <a:rPr sz="2200" spc="-15" dirty="0">
                <a:latin typeface="Calibri"/>
                <a:cs typeface="Calibri"/>
              </a:rPr>
              <a:t>rozhodnutí</a:t>
            </a:r>
            <a:r>
              <a:rPr sz="2200" spc="5" dirty="0">
                <a:latin typeface="Calibri"/>
                <a:cs typeface="Calibri"/>
              </a:rPr>
              <a:t> </a:t>
            </a:r>
            <a:r>
              <a:rPr sz="2200" spc="-5" dirty="0">
                <a:latin typeface="Calibri"/>
                <a:cs typeface="Calibri"/>
              </a:rPr>
              <a:t>osobám,</a:t>
            </a:r>
            <a:r>
              <a:rPr sz="2200" spc="5" dirty="0">
                <a:latin typeface="Calibri"/>
                <a:cs typeface="Calibri"/>
              </a:rPr>
              <a:t> </a:t>
            </a:r>
            <a:r>
              <a:rPr sz="2200" spc="-5" dirty="0">
                <a:latin typeface="Calibri"/>
                <a:cs typeface="Calibri"/>
              </a:rPr>
              <a:t>na</a:t>
            </a:r>
            <a:r>
              <a:rPr sz="2200" spc="5" dirty="0">
                <a:latin typeface="Calibri"/>
                <a:cs typeface="Calibri"/>
              </a:rPr>
              <a:t> </a:t>
            </a:r>
            <a:r>
              <a:rPr sz="2200" spc="-10" dirty="0">
                <a:latin typeface="Calibri"/>
                <a:cs typeface="Calibri"/>
              </a:rPr>
              <a:t>nichž</a:t>
            </a:r>
            <a:r>
              <a:rPr sz="2200" spc="10" dirty="0">
                <a:latin typeface="Calibri"/>
                <a:cs typeface="Calibri"/>
              </a:rPr>
              <a:t> </a:t>
            </a:r>
            <a:r>
              <a:rPr sz="2200" spc="-10" dirty="0">
                <a:latin typeface="Calibri"/>
                <a:cs typeface="Calibri"/>
              </a:rPr>
              <a:t>je</a:t>
            </a:r>
            <a:endParaRPr sz="2200" dirty="0">
              <a:latin typeface="Calibri"/>
              <a:cs typeface="Calibri"/>
            </a:endParaRPr>
          </a:p>
          <a:p>
            <a:pPr marL="698500" marR="196215">
              <a:lnSpc>
                <a:spcPts val="2380"/>
              </a:lnSpc>
              <a:spcBef>
                <a:spcPts val="165"/>
              </a:spcBef>
            </a:pPr>
            <a:r>
              <a:rPr sz="2200" spc="-20" dirty="0">
                <a:latin typeface="Calibri"/>
                <a:cs typeface="Calibri"/>
              </a:rPr>
              <a:t>postižený</a:t>
            </a:r>
            <a:r>
              <a:rPr sz="2200" spc="20" dirty="0">
                <a:latin typeface="Calibri"/>
                <a:cs typeface="Calibri"/>
              </a:rPr>
              <a:t> </a:t>
            </a:r>
            <a:r>
              <a:rPr sz="2200" spc="-30" dirty="0">
                <a:latin typeface="Calibri"/>
                <a:cs typeface="Calibri"/>
              </a:rPr>
              <a:t>závislý,</a:t>
            </a:r>
            <a:r>
              <a:rPr sz="2200" spc="-10" dirty="0">
                <a:latin typeface="Calibri"/>
                <a:cs typeface="Calibri"/>
              </a:rPr>
              <a:t> podřizuje</a:t>
            </a:r>
            <a:r>
              <a:rPr sz="2200" spc="5" dirty="0">
                <a:latin typeface="Calibri"/>
                <a:cs typeface="Calibri"/>
              </a:rPr>
              <a:t> </a:t>
            </a:r>
            <a:r>
              <a:rPr sz="2200" spc="-5" dirty="0">
                <a:latin typeface="Calibri"/>
                <a:cs typeface="Calibri"/>
              </a:rPr>
              <a:t>jim</a:t>
            </a:r>
            <a:r>
              <a:rPr sz="2200" spc="5" dirty="0">
                <a:latin typeface="Calibri"/>
                <a:cs typeface="Calibri"/>
              </a:rPr>
              <a:t> </a:t>
            </a:r>
            <a:r>
              <a:rPr sz="2200" spc="-5" dirty="0">
                <a:latin typeface="Calibri"/>
                <a:cs typeface="Calibri"/>
              </a:rPr>
              <a:t>vlastní</a:t>
            </a:r>
            <a:r>
              <a:rPr sz="2200" spc="-20" dirty="0">
                <a:latin typeface="Calibri"/>
                <a:cs typeface="Calibri"/>
              </a:rPr>
              <a:t> </a:t>
            </a:r>
            <a:r>
              <a:rPr sz="2200" spc="-30" dirty="0">
                <a:latin typeface="Calibri"/>
                <a:cs typeface="Calibri"/>
              </a:rPr>
              <a:t>potřeby,</a:t>
            </a:r>
            <a:r>
              <a:rPr sz="2200" spc="5" dirty="0">
                <a:latin typeface="Calibri"/>
                <a:cs typeface="Calibri"/>
              </a:rPr>
              <a:t> </a:t>
            </a:r>
            <a:r>
              <a:rPr sz="2200" spc="-10" dirty="0">
                <a:latin typeface="Calibri"/>
                <a:cs typeface="Calibri"/>
              </a:rPr>
              <a:t>neochota</a:t>
            </a:r>
            <a:r>
              <a:rPr sz="2200" spc="10" dirty="0">
                <a:latin typeface="Calibri"/>
                <a:cs typeface="Calibri"/>
              </a:rPr>
              <a:t> </a:t>
            </a:r>
            <a:r>
              <a:rPr sz="2200" spc="-5" dirty="0">
                <a:latin typeface="Calibri"/>
                <a:cs typeface="Calibri"/>
              </a:rPr>
              <a:t>mít</a:t>
            </a:r>
            <a:r>
              <a:rPr sz="2200" spc="10" dirty="0">
                <a:latin typeface="Calibri"/>
                <a:cs typeface="Calibri"/>
              </a:rPr>
              <a:t> </a:t>
            </a:r>
            <a:r>
              <a:rPr sz="2200" spc="-5" dirty="0">
                <a:latin typeface="Calibri"/>
                <a:cs typeface="Calibri"/>
              </a:rPr>
              <a:t>na</a:t>
            </a:r>
            <a:r>
              <a:rPr sz="2200" dirty="0">
                <a:latin typeface="Calibri"/>
                <a:cs typeface="Calibri"/>
              </a:rPr>
              <a:t> </a:t>
            </a:r>
            <a:r>
              <a:rPr sz="2200" spc="-10" dirty="0">
                <a:latin typeface="Calibri"/>
                <a:cs typeface="Calibri"/>
              </a:rPr>
              <a:t>tyto</a:t>
            </a:r>
            <a:r>
              <a:rPr sz="2200" spc="10" dirty="0">
                <a:latin typeface="Calibri"/>
                <a:cs typeface="Calibri"/>
              </a:rPr>
              <a:t> </a:t>
            </a:r>
            <a:r>
              <a:rPr sz="2200" spc="-5" dirty="0">
                <a:latin typeface="Calibri"/>
                <a:cs typeface="Calibri"/>
              </a:rPr>
              <a:t>osoby</a:t>
            </a:r>
            <a:r>
              <a:rPr sz="2200" spc="10" dirty="0">
                <a:latin typeface="Calibri"/>
                <a:cs typeface="Calibri"/>
              </a:rPr>
              <a:t> </a:t>
            </a:r>
            <a:r>
              <a:rPr sz="2200" spc="-25" dirty="0">
                <a:latin typeface="Calibri"/>
                <a:cs typeface="Calibri"/>
              </a:rPr>
              <a:t>jakékoli </a:t>
            </a:r>
            <a:r>
              <a:rPr sz="2200" spc="-480" dirty="0">
                <a:latin typeface="Calibri"/>
                <a:cs typeface="Calibri"/>
              </a:rPr>
              <a:t> </a:t>
            </a:r>
            <a:r>
              <a:rPr sz="2200" spc="-15" dirty="0">
                <a:latin typeface="Calibri"/>
                <a:cs typeface="Calibri"/>
              </a:rPr>
              <a:t>požadavky</a:t>
            </a:r>
            <a:endParaRPr sz="2200" dirty="0">
              <a:latin typeface="Calibri"/>
              <a:cs typeface="Calibri"/>
            </a:endParaRPr>
          </a:p>
          <a:p>
            <a:pPr marL="698500" indent="-229235">
              <a:lnSpc>
                <a:spcPct val="100000"/>
              </a:lnSpc>
              <a:spcBef>
                <a:spcPts val="200"/>
              </a:spcBef>
              <a:buFont typeface="Arial"/>
              <a:buChar char="•"/>
              <a:tabLst>
                <a:tab pos="698500" algn="l"/>
                <a:tab pos="699135" algn="l"/>
              </a:tabLst>
            </a:pPr>
            <a:r>
              <a:rPr sz="2200" spc="-20" dirty="0">
                <a:latin typeface="Calibri"/>
                <a:cs typeface="Calibri"/>
              </a:rPr>
              <a:t>postižený</a:t>
            </a:r>
            <a:r>
              <a:rPr sz="2200" spc="20" dirty="0">
                <a:latin typeface="Calibri"/>
                <a:cs typeface="Calibri"/>
              </a:rPr>
              <a:t> </a:t>
            </a:r>
            <a:r>
              <a:rPr sz="2200" spc="-5" dirty="0">
                <a:latin typeface="Calibri"/>
                <a:cs typeface="Calibri"/>
              </a:rPr>
              <a:t>se</a:t>
            </a:r>
            <a:r>
              <a:rPr sz="2200" spc="5" dirty="0">
                <a:latin typeface="Calibri"/>
                <a:cs typeface="Calibri"/>
              </a:rPr>
              <a:t> </a:t>
            </a:r>
            <a:r>
              <a:rPr sz="2200" spc="-5" dirty="0">
                <a:latin typeface="Calibri"/>
                <a:cs typeface="Calibri"/>
              </a:rPr>
              <a:t>cítí</a:t>
            </a:r>
            <a:r>
              <a:rPr sz="2200" dirty="0">
                <a:latin typeface="Calibri"/>
                <a:cs typeface="Calibri"/>
              </a:rPr>
              <a:t> </a:t>
            </a:r>
            <a:r>
              <a:rPr sz="2200" spc="-30" dirty="0">
                <a:latin typeface="Calibri"/>
                <a:cs typeface="Calibri"/>
              </a:rPr>
              <a:t>bezmocný,</a:t>
            </a:r>
            <a:r>
              <a:rPr sz="2200" spc="35" dirty="0">
                <a:latin typeface="Calibri"/>
                <a:cs typeface="Calibri"/>
              </a:rPr>
              <a:t> </a:t>
            </a:r>
            <a:r>
              <a:rPr sz="2200" spc="-25" dirty="0">
                <a:latin typeface="Calibri"/>
                <a:cs typeface="Calibri"/>
              </a:rPr>
              <a:t>neschopný,</a:t>
            </a:r>
            <a:r>
              <a:rPr sz="2200" dirty="0">
                <a:latin typeface="Calibri"/>
                <a:cs typeface="Calibri"/>
              </a:rPr>
              <a:t> </a:t>
            </a:r>
            <a:r>
              <a:rPr sz="2200" spc="-15" dirty="0">
                <a:latin typeface="Calibri"/>
                <a:cs typeface="Calibri"/>
              </a:rPr>
              <a:t>bez</a:t>
            </a:r>
            <a:r>
              <a:rPr sz="2200" spc="10" dirty="0">
                <a:latin typeface="Calibri"/>
                <a:cs typeface="Calibri"/>
              </a:rPr>
              <a:t> </a:t>
            </a:r>
            <a:r>
              <a:rPr sz="2200" spc="-10" dirty="0">
                <a:latin typeface="Calibri"/>
                <a:cs typeface="Calibri"/>
              </a:rPr>
              <a:t>životní</a:t>
            </a:r>
            <a:r>
              <a:rPr sz="2200" dirty="0">
                <a:latin typeface="Calibri"/>
                <a:cs typeface="Calibri"/>
              </a:rPr>
              <a:t> </a:t>
            </a:r>
            <a:r>
              <a:rPr sz="2200" spc="-5" dirty="0">
                <a:latin typeface="Calibri"/>
                <a:cs typeface="Calibri"/>
              </a:rPr>
              <a:t>síly</a:t>
            </a:r>
            <a:endParaRPr sz="2200" dirty="0">
              <a:latin typeface="Calibri"/>
              <a:cs typeface="Calibri"/>
            </a:endParaRPr>
          </a:p>
          <a:p>
            <a:pPr marL="698500" marR="294640" indent="-228600">
              <a:lnSpc>
                <a:spcPts val="2380"/>
              </a:lnSpc>
              <a:spcBef>
                <a:spcPts val="525"/>
              </a:spcBef>
              <a:buFont typeface="Arial"/>
              <a:buChar char="•"/>
              <a:tabLst>
                <a:tab pos="698500" algn="l"/>
                <a:tab pos="699135" algn="l"/>
              </a:tabLst>
            </a:pPr>
            <a:r>
              <a:rPr sz="2200" b="1" spc="-10" dirty="0">
                <a:latin typeface="Calibri"/>
                <a:cs typeface="Calibri"/>
              </a:rPr>
              <a:t>vnitřní</a:t>
            </a:r>
            <a:r>
              <a:rPr sz="2200" b="1" spc="10" dirty="0">
                <a:latin typeface="Calibri"/>
                <a:cs typeface="Calibri"/>
              </a:rPr>
              <a:t> </a:t>
            </a:r>
            <a:r>
              <a:rPr sz="2200" b="1" spc="-15" dirty="0">
                <a:latin typeface="Calibri"/>
                <a:cs typeface="Calibri"/>
              </a:rPr>
              <a:t>přesvědčení</a:t>
            </a:r>
            <a:r>
              <a:rPr sz="2200" b="1" spc="20" dirty="0">
                <a:latin typeface="Calibri"/>
                <a:cs typeface="Calibri"/>
              </a:rPr>
              <a:t> </a:t>
            </a:r>
            <a:r>
              <a:rPr sz="2200" b="1" spc="-5" dirty="0">
                <a:latin typeface="Calibri"/>
                <a:cs typeface="Calibri"/>
              </a:rPr>
              <a:t>a</a:t>
            </a:r>
            <a:r>
              <a:rPr sz="2200" b="1" spc="5" dirty="0">
                <a:latin typeface="Calibri"/>
                <a:cs typeface="Calibri"/>
              </a:rPr>
              <a:t> </a:t>
            </a:r>
            <a:r>
              <a:rPr sz="2200" b="1" spc="-10" dirty="0">
                <a:latin typeface="Calibri"/>
                <a:cs typeface="Calibri"/>
              </a:rPr>
              <a:t>logika:</a:t>
            </a:r>
            <a:r>
              <a:rPr sz="2200" b="1" spc="35" dirty="0">
                <a:latin typeface="Calibri"/>
                <a:cs typeface="Calibri"/>
              </a:rPr>
              <a:t> </a:t>
            </a:r>
            <a:r>
              <a:rPr sz="2200" i="1" spc="-10" dirty="0">
                <a:latin typeface="Calibri"/>
                <a:cs typeface="Calibri"/>
              </a:rPr>
              <a:t>"Jsem</a:t>
            </a:r>
            <a:r>
              <a:rPr sz="2200" i="1" spc="20" dirty="0">
                <a:latin typeface="Calibri"/>
                <a:cs typeface="Calibri"/>
              </a:rPr>
              <a:t> </a:t>
            </a:r>
            <a:r>
              <a:rPr sz="2200" i="1" spc="-25" dirty="0">
                <a:latin typeface="Calibri"/>
                <a:cs typeface="Calibri"/>
              </a:rPr>
              <a:t>bezmocný.</a:t>
            </a:r>
            <a:r>
              <a:rPr sz="2200" i="1" spc="5" dirty="0">
                <a:latin typeface="Calibri"/>
                <a:cs typeface="Calibri"/>
              </a:rPr>
              <a:t> </a:t>
            </a:r>
            <a:r>
              <a:rPr sz="2200" i="1" spc="-15" dirty="0">
                <a:latin typeface="Calibri"/>
                <a:cs typeface="Calibri"/>
              </a:rPr>
              <a:t>Kdybych</a:t>
            </a:r>
            <a:r>
              <a:rPr sz="2200" i="1" dirty="0">
                <a:latin typeface="Calibri"/>
                <a:cs typeface="Calibri"/>
              </a:rPr>
              <a:t> </a:t>
            </a:r>
            <a:r>
              <a:rPr sz="2200" i="1" spc="-5" dirty="0">
                <a:latin typeface="Calibri"/>
                <a:cs typeface="Calibri"/>
              </a:rPr>
              <a:t>se</a:t>
            </a:r>
            <a:r>
              <a:rPr sz="2200" i="1" dirty="0">
                <a:latin typeface="Calibri"/>
                <a:cs typeface="Calibri"/>
              </a:rPr>
              <a:t> </a:t>
            </a:r>
            <a:r>
              <a:rPr sz="2200" i="1" spc="-10" dirty="0">
                <a:latin typeface="Calibri"/>
                <a:cs typeface="Calibri"/>
              </a:rPr>
              <a:t>spoléhal</a:t>
            </a:r>
            <a:r>
              <a:rPr sz="2200" i="1" spc="-5" dirty="0">
                <a:latin typeface="Calibri"/>
                <a:cs typeface="Calibri"/>
              </a:rPr>
              <a:t> na</a:t>
            </a:r>
            <a:r>
              <a:rPr sz="2200" i="1" spc="5" dirty="0">
                <a:latin typeface="Calibri"/>
                <a:cs typeface="Calibri"/>
              </a:rPr>
              <a:t> </a:t>
            </a:r>
            <a:r>
              <a:rPr sz="2200" i="1" spc="-10" dirty="0">
                <a:latin typeface="Calibri"/>
                <a:cs typeface="Calibri"/>
              </a:rPr>
              <a:t>sebe,</a:t>
            </a:r>
            <a:r>
              <a:rPr sz="2200" i="1" spc="10" dirty="0">
                <a:latin typeface="Calibri"/>
                <a:cs typeface="Calibri"/>
              </a:rPr>
              <a:t> </a:t>
            </a:r>
            <a:r>
              <a:rPr sz="2200" i="1" spc="-5" dirty="0">
                <a:latin typeface="Calibri"/>
                <a:cs typeface="Calibri"/>
              </a:rPr>
              <a:t>selhal </a:t>
            </a:r>
            <a:r>
              <a:rPr sz="2200" i="1" spc="-480" dirty="0">
                <a:latin typeface="Calibri"/>
                <a:cs typeface="Calibri"/>
              </a:rPr>
              <a:t> </a:t>
            </a:r>
            <a:r>
              <a:rPr sz="2200" i="1" spc="-10" dirty="0">
                <a:latin typeface="Calibri"/>
                <a:cs typeface="Calibri"/>
              </a:rPr>
              <a:t>bych.</a:t>
            </a:r>
            <a:r>
              <a:rPr sz="2200" i="1" dirty="0">
                <a:latin typeface="Calibri"/>
                <a:cs typeface="Calibri"/>
              </a:rPr>
              <a:t> </a:t>
            </a:r>
            <a:r>
              <a:rPr sz="2200" i="1" spc="-5" dirty="0">
                <a:latin typeface="Calibri"/>
                <a:cs typeface="Calibri"/>
              </a:rPr>
              <a:t>S</a:t>
            </a:r>
            <a:r>
              <a:rPr sz="2200" i="1" dirty="0">
                <a:latin typeface="Calibri"/>
                <a:cs typeface="Calibri"/>
              </a:rPr>
              <a:t> </a:t>
            </a:r>
            <a:r>
              <a:rPr sz="2200" i="1" spc="-5" dirty="0">
                <a:latin typeface="Calibri"/>
                <a:cs typeface="Calibri"/>
              </a:rPr>
              <a:t>pomocí</a:t>
            </a:r>
            <a:r>
              <a:rPr sz="2200" i="1" dirty="0">
                <a:latin typeface="Calibri"/>
                <a:cs typeface="Calibri"/>
              </a:rPr>
              <a:t> </a:t>
            </a:r>
            <a:r>
              <a:rPr sz="2200" i="1" spc="-15" dirty="0">
                <a:latin typeface="Calibri"/>
                <a:cs typeface="Calibri"/>
              </a:rPr>
              <a:t>druhých </a:t>
            </a:r>
            <a:r>
              <a:rPr sz="2200" i="1" spc="-10" dirty="0">
                <a:latin typeface="Calibri"/>
                <a:cs typeface="Calibri"/>
              </a:rPr>
              <a:t>přežiji,</a:t>
            </a:r>
            <a:r>
              <a:rPr sz="2200" i="1" dirty="0">
                <a:latin typeface="Calibri"/>
                <a:cs typeface="Calibri"/>
              </a:rPr>
              <a:t> </a:t>
            </a:r>
            <a:r>
              <a:rPr sz="2200" i="1" spc="-10" dirty="0">
                <a:latin typeface="Calibri"/>
                <a:cs typeface="Calibri"/>
              </a:rPr>
              <a:t>budu</a:t>
            </a:r>
            <a:r>
              <a:rPr sz="2200" i="1" spc="-5" dirty="0">
                <a:latin typeface="Calibri"/>
                <a:cs typeface="Calibri"/>
              </a:rPr>
              <a:t> </a:t>
            </a:r>
            <a:r>
              <a:rPr sz="2200" i="1" spc="-20" dirty="0">
                <a:latin typeface="Calibri"/>
                <a:cs typeface="Calibri"/>
              </a:rPr>
              <a:t>šťastný</a:t>
            </a:r>
            <a:r>
              <a:rPr sz="2200" i="1" spc="10" dirty="0">
                <a:latin typeface="Calibri"/>
                <a:cs typeface="Calibri"/>
              </a:rPr>
              <a:t> </a:t>
            </a:r>
            <a:r>
              <a:rPr sz="2200" i="1" spc="-10" dirty="0">
                <a:latin typeface="Calibri"/>
                <a:cs typeface="Calibri"/>
              </a:rPr>
              <a:t>apod.</a:t>
            </a:r>
            <a:r>
              <a:rPr sz="2200" i="1" spc="-15" dirty="0">
                <a:latin typeface="Calibri"/>
                <a:cs typeface="Calibri"/>
              </a:rPr>
              <a:t> Potřebuji</a:t>
            </a:r>
            <a:r>
              <a:rPr sz="2200" i="1" dirty="0">
                <a:latin typeface="Calibri"/>
                <a:cs typeface="Calibri"/>
              </a:rPr>
              <a:t> </a:t>
            </a:r>
            <a:r>
              <a:rPr sz="2200" i="1" spc="-10" dirty="0">
                <a:latin typeface="Calibri"/>
                <a:cs typeface="Calibri"/>
              </a:rPr>
              <a:t>druhé,</a:t>
            </a:r>
            <a:r>
              <a:rPr sz="2200" i="1" spc="5" dirty="0">
                <a:latin typeface="Calibri"/>
                <a:cs typeface="Calibri"/>
              </a:rPr>
              <a:t> </a:t>
            </a:r>
            <a:r>
              <a:rPr sz="2200" i="1" spc="-15" dirty="0">
                <a:latin typeface="Calibri"/>
                <a:cs typeface="Calibri"/>
              </a:rPr>
              <a:t>aby</a:t>
            </a:r>
            <a:r>
              <a:rPr sz="2200" i="1" dirty="0">
                <a:latin typeface="Calibri"/>
                <a:cs typeface="Calibri"/>
              </a:rPr>
              <a:t> </a:t>
            </a:r>
            <a:r>
              <a:rPr sz="2200" i="1" spc="-5" dirty="0">
                <a:latin typeface="Calibri"/>
                <a:cs typeface="Calibri"/>
              </a:rPr>
              <a:t>mi</a:t>
            </a:r>
            <a:r>
              <a:rPr sz="2200" i="1" spc="5" dirty="0">
                <a:latin typeface="Calibri"/>
                <a:cs typeface="Calibri"/>
              </a:rPr>
              <a:t> </a:t>
            </a:r>
            <a:r>
              <a:rPr sz="2200" i="1" spc="-20" dirty="0">
                <a:latin typeface="Calibri"/>
                <a:cs typeface="Calibri"/>
              </a:rPr>
              <a:t>stále </a:t>
            </a:r>
            <a:r>
              <a:rPr sz="2200" i="1" spc="-15" dirty="0">
                <a:latin typeface="Calibri"/>
                <a:cs typeface="Calibri"/>
              </a:rPr>
              <a:t> </a:t>
            </a:r>
            <a:r>
              <a:rPr sz="2200" i="1" spc="-10" dirty="0">
                <a:latin typeface="Calibri"/>
                <a:cs typeface="Calibri"/>
              </a:rPr>
              <a:t>dodávali</a:t>
            </a:r>
            <a:r>
              <a:rPr sz="2200" i="1" spc="-30" dirty="0">
                <a:latin typeface="Calibri"/>
                <a:cs typeface="Calibri"/>
              </a:rPr>
              <a:t> </a:t>
            </a:r>
            <a:r>
              <a:rPr sz="2200" i="1" spc="-10" dirty="0">
                <a:latin typeface="Calibri"/>
                <a:cs typeface="Calibri"/>
              </a:rPr>
              <a:t>podporu</a:t>
            </a:r>
            <a:r>
              <a:rPr sz="2200" i="1" spc="-15" dirty="0">
                <a:latin typeface="Calibri"/>
                <a:cs typeface="Calibri"/>
              </a:rPr>
              <a:t> </a:t>
            </a:r>
            <a:r>
              <a:rPr sz="2200" i="1" spc="-5" dirty="0">
                <a:latin typeface="Calibri"/>
                <a:cs typeface="Calibri"/>
              </a:rPr>
              <a:t>a </a:t>
            </a:r>
            <a:r>
              <a:rPr sz="2200" i="1" spc="-10" dirty="0">
                <a:latin typeface="Calibri"/>
                <a:cs typeface="Calibri"/>
              </a:rPr>
              <a:t>odvahu.</a:t>
            </a:r>
            <a:r>
              <a:rPr sz="2200" i="1" spc="-25" dirty="0">
                <a:latin typeface="Calibri"/>
                <a:cs typeface="Calibri"/>
              </a:rPr>
              <a:t> </a:t>
            </a:r>
            <a:r>
              <a:rPr sz="2200" i="1" spc="-5" dirty="0">
                <a:latin typeface="Calibri"/>
                <a:cs typeface="Calibri"/>
              </a:rPr>
              <a:t>Druzí</a:t>
            </a:r>
            <a:r>
              <a:rPr sz="2200" i="1" spc="-15" dirty="0">
                <a:latin typeface="Calibri"/>
                <a:cs typeface="Calibri"/>
              </a:rPr>
              <a:t> </a:t>
            </a:r>
            <a:r>
              <a:rPr sz="2200" i="1" spc="-10" dirty="0">
                <a:latin typeface="Calibri"/>
                <a:cs typeface="Calibri"/>
              </a:rPr>
              <a:t>by</a:t>
            </a:r>
            <a:r>
              <a:rPr sz="2200" i="1" spc="-5" dirty="0">
                <a:latin typeface="Calibri"/>
                <a:cs typeface="Calibri"/>
              </a:rPr>
              <a:t> se</a:t>
            </a:r>
            <a:r>
              <a:rPr sz="2200" i="1" dirty="0">
                <a:latin typeface="Calibri"/>
                <a:cs typeface="Calibri"/>
              </a:rPr>
              <a:t> </a:t>
            </a:r>
            <a:r>
              <a:rPr sz="2200" i="1" spc="-5" dirty="0">
                <a:latin typeface="Calibri"/>
                <a:cs typeface="Calibri"/>
              </a:rPr>
              <a:t>o</a:t>
            </a:r>
            <a:r>
              <a:rPr sz="2200" i="1" dirty="0">
                <a:latin typeface="Calibri"/>
                <a:cs typeface="Calibri"/>
              </a:rPr>
              <a:t> </a:t>
            </a:r>
            <a:r>
              <a:rPr sz="2200" i="1" spc="-5" dirty="0">
                <a:latin typeface="Calibri"/>
                <a:cs typeface="Calibri"/>
              </a:rPr>
              <a:t>mě měli</a:t>
            </a:r>
            <a:r>
              <a:rPr sz="2200" i="1" dirty="0">
                <a:latin typeface="Calibri"/>
                <a:cs typeface="Calibri"/>
              </a:rPr>
              <a:t> </a:t>
            </a:r>
            <a:r>
              <a:rPr sz="2200" i="1" spc="-15" dirty="0">
                <a:latin typeface="Calibri"/>
                <a:cs typeface="Calibri"/>
              </a:rPr>
              <a:t>postarat."</a:t>
            </a:r>
            <a:endParaRPr sz="2200" dirty="0">
              <a:latin typeface="Calibri"/>
              <a:cs typeface="Calibri"/>
            </a:endParaRPr>
          </a:p>
        </p:txBody>
      </p:sp>
    </p:spTree>
    <p:extLst>
      <p:ext uri="{BB962C8B-B14F-4D97-AF65-F5344CB8AC3E}">
        <p14:creationId xmlns:p14="http://schemas.microsoft.com/office/powerpoint/2010/main" val="2406433381"/>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0512" y="210769"/>
            <a:ext cx="7966075" cy="1183640"/>
          </a:xfrm>
          <a:prstGeom prst="rect">
            <a:avLst/>
          </a:prstGeom>
        </p:spPr>
        <p:txBody>
          <a:bodyPr vert="horz" wrap="square" lIns="0" tIns="12065" rIns="0" bIns="0" rtlCol="0">
            <a:spAutoFit/>
          </a:bodyPr>
          <a:lstStyle/>
          <a:p>
            <a:pPr marL="12700">
              <a:lnSpc>
                <a:spcPts val="4560"/>
              </a:lnSpc>
              <a:spcBef>
                <a:spcPts val="95"/>
              </a:spcBef>
            </a:pPr>
            <a:r>
              <a:rPr u="sng" spc="-30" dirty="0">
                <a:solidFill>
                  <a:srgbClr val="FF0000"/>
                </a:solidFill>
                <a:uFill>
                  <a:solidFill>
                    <a:srgbClr val="FF0000"/>
                  </a:solidFill>
                </a:uFill>
              </a:rPr>
              <a:t>F20–F29</a:t>
            </a:r>
            <a:r>
              <a:rPr u="sng" spc="-105" dirty="0">
                <a:solidFill>
                  <a:srgbClr val="FF0000"/>
                </a:solidFill>
                <a:uFill>
                  <a:solidFill>
                    <a:srgbClr val="FF0000"/>
                  </a:solidFill>
                </a:uFill>
              </a:rPr>
              <a:t> </a:t>
            </a:r>
            <a:r>
              <a:rPr u="sng" spc="-45" dirty="0">
                <a:solidFill>
                  <a:srgbClr val="FF0000"/>
                </a:solidFill>
                <a:uFill>
                  <a:solidFill>
                    <a:srgbClr val="FF0000"/>
                  </a:solidFill>
                </a:uFill>
              </a:rPr>
              <a:t>Schizofrenie‚</a:t>
            </a:r>
          </a:p>
          <a:p>
            <a:pPr marL="12700">
              <a:lnSpc>
                <a:spcPts val="4560"/>
              </a:lnSpc>
            </a:pPr>
            <a:r>
              <a:rPr spc="-40" dirty="0">
                <a:solidFill>
                  <a:srgbClr val="FF0000"/>
                </a:solidFill>
              </a:rPr>
              <a:t>poruchy</a:t>
            </a:r>
            <a:r>
              <a:rPr spc="-85" dirty="0">
                <a:solidFill>
                  <a:srgbClr val="FF0000"/>
                </a:solidFill>
              </a:rPr>
              <a:t> </a:t>
            </a:r>
            <a:r>
              <a:rPr spc="-40" dirty="0">
                <a:solidFill>
                  <a:srgbClr val="FF0000"/>
                </a:solidFill>
              </a:rPr>
              <a:t>schizotypální</a:t>
            </a:r>
            <a:r>
              <a:rPr spc="-70" dirty="0">
                <a:solidFill>
                  <a:srgbClr val="FF0000"/>
                </a:solidFill>
              </a:rPr>
              <a:t> </a:t>
            </a:r>
            <a:r>
              <a:rPr spc="-5" dirty="0">
                <a:solidFill>
                  <a:srgbClr val="FF0000"/>
                </a:solidFill>
              </a:rPr>
              <a:t>a</a:t>
            </a:r>
            <a:r>
              <a:rPr spc="-55" dirty="0">
                <a:solidFill>
                  <a:srgbClr val="FF0000"/>
                </a:solidFill>
              </a:rPr>
              <a:t> </a:t>
            </a:r>
            <a:r>
              <a:rPr spc="-40" dirty="0">
                <a:solidFill>
                  <a:srgbClr val="FF0000"/>
                </a:solidFill>
              </a:rPr>
              <a:t>poruchy</a:t>
            </a:r>
            <a:r>
              <a:rPr spc="-90" dirty="0">
                <a:solidFill>
                  <a:srgbClr val="FF0000"/>
                </a:solidFill>
              </a:rPr>
              <a:t> </a:t>
            </a:r>
            <a:r>
              <a:rPr spc="-5" dirty="0">
                <a:solidFill>
                  <a:srgbClr val="FF0000"/>
                </a:solidFill>
              </a:rPr>
              <a:t>s</a:t>
            </a:r>
            <a:r>
              <a:rPr spc="-40" dirty="0">
                <a:solidFill>
                  <a:srgbClr val="FF0000"/>
                </a:solidFill>
              </a:rPr>
              <a:t> </a:t>
            </a:r>
            <a:r>
              <a:rPr spc="-25" dirty="0">
                <a:solidFill>
                  <a:srgbClr val="FF0000"/>
                </a:solidFill>
              </a:rPr>
              <a:t>bludy</a:t>
            </a:r>
          </a:p>
        </p:txBody>
      </p:sp>
      <p:sp>
        <p:nvSpPr>
          <p:cNvPr id="3" name="object 3"/>
          <p:cNvSpPr txBox="1"/>
          <p:nvPr/>
        </p:nvSpPr>
        <p:spPr>
          <a:xfrm>
            <a:off x="842263" y="1749298"/>
            <a:ext cx="9148445" cy="4791075"/>
          </a:xfrm>
          <a:prstGeom prst="rect">
            <a:avLst/>
          </a:prstGeom>
        </p:spPr>
        <p:txBody>
          <a:bodyPr vert="horz" wrap="square" lIns="0" tIns="13335" rIns="0" bIns="0" rtlCol="0">
            <a:spAutoFit/>
          </a:bodyPr>
          <a:lstStyle/>
          <a:p>
            <a:pPr marL="241300" indent="-228600">
              <a:lnSpc>
                <a:spcPct val="100000"/>
              </a:lnSpc>
              <a:spcBef>
                <a:spcPts val="105"/>
              </a:spcBef>
              <a:buFont typeface="Arial"/>
              <a:buChar char="•"/>
              <a:tabLst>
                <a:tab pos="241300" algn="l"/>
              </a:tabLst>
            </a:pPr>
            <a:r>
              <a:rPr sz="2600" spc="-10" dirty="0">
                <a:latin typeface="Calibri"/>
                <a:cs typeface="Calibri"/>
              </a:rPr>
              <a:t>Schizofrenie</a:t>
            </a:r>
            <a:r>
              <a:rPr sz="2600" spc="-25" dirty="0">
                <a:latin typeface="Calibri"/>
                <a:cs typeface="Calibri"/>
              </a:rPr>
              <a:t> </a:t>
            </a:r>
            <a:r>
              <a:rPr sz="2600" spc="-5" dirty="0">
                <a:latin typeface="Calibri"/>
                <a:cs typeface="Calibri"/>
              </a:rPr>
              <a:t>(z</a:t>
            </a:r>
            <a:r>
              <a:rPr sz="2600" dirty="0">
                <a:latin typeface="Calibri"/>
                <a:cs typeface="Calibri"/>
              </a:rPr>
              <a:t> </a:t>
            </a:r>
            <a:r>
              <a:rPr sz="2600" spc="-20" dirty="0">
                <a:latin typeface="Calibri"/>
                <a:cs typeface="Calibri"/>
              </a:rPr>
              <a:t>řeckého</a:t>
            </a:r>
            <a:r>
              <a:rPr sz="2600" spc="-15" dirty="0">
                <a:latin typeface="Calibri"/>
                <a:cs typeface="Calibri"/>
              </a:rPr>
              <a:t> </a:t>
            </a:r>
            <a:r>
              <a:rPr sz="2600" i="1" spc="-10" dirty="0">
                <a:latin typeface="Calibri"/>
                <a:cs typeface="Calibri"/>
              </a:rPr>
              <a:t>schizein </a:t>
            </a:r>
            <a:r>
              <a:rPr sz="2600" dirty="0">
                <a:latin typeface="Calibri"/>
                <a:cs typeface="Calibri"/>
              </a:rPr>
              <a:t>– </a:t>
            </a:r>
            <a:r>
              <a:rPr sz="2600" spc="-5" dirty="0">
                <a:latin typeface="Calibri"/>
                <a:cs typeface="Calibri"/>
              </a:rPr>
              <a:t>„štěpit“;</a:t>
            </a:r>
            <a:r>
              <a:rPr sz="2600" spc="-35" dirty="0">
                <a:latin typeface="Calibri"/>
                <a:cs typeface="Calibri"/>
              </a:rPr>
              <a:t> </a:t>
            </a:r>
            <a:r>
              <a:rPr sz="2600" dirty="0">
                <a:latin typeface="Calibri"/>
                <a:cs typeface="Calibri"/>
              </a:rPr>
              <a:t>a</a:t>
            </a:r>
            <a:r>
              <a:rPr sz="2600" spc="30" dirty="0">
                <a:latin typeface="Calibri"/>
                <a:cs typeface="Calibri"/>
              </a:rPr>
              <a:t> </a:t>
            </a:r>
            <a:r>
              <a:rPr sz="2600" i="1" spc="-5" dirty="0">
                <a:latin typeface="Calibri"/>
                <a:cs typeface="Calibri"/>
              </a:rPr>
              <a:t>frén</a:t>
            </a:r>
            <a:r>
              <a:rPr sz="2600" i="1" spc="-20" dirty="0">
                <a:latin typeface="Calibri"/>
                <a:cs typeface="Calibri"/>
              </a:rPr>
              <a:t> </a:t>
            </a:r>
            <a:r>
              <a:rPr sz="2600" dirty="0">
                <a:latin typeface="Calibri"/>
                <a:cs typeface="Calibri"/>
              </a:rPr>
              <a:t>– </a:t>
            </a:r>
            <a:r>
              <a:rPr sz="2600" spc="-20" dirty="0">
                <a:latin typeface="Calibri"/>
                <a:cs typeface="Calibri"/>
              </a:rPr>
              <a:t>„mysl)</a:t>
            </a:r>
            <a:endParaRPr sz="2600">
              <a:latin typeface="Calibri"/>
              <a:cs typeface="Calibri"/>
            </a:endParaRPr>
          </a:p>
          <a:p>
            <a:pPr marL="241300" indent="-228600">
              <a:lnSpc>
                <a:spcPts val="2650"/>
              </a:lnSpc>
              <a:spcBef>
                <a:spcPts val="55"/>
              </a:spcBef>
              <a:buFont typeface="Arial"/>
              <a:buChar char="•"/>
              <a:tabLst>
                <a:tab pos="241300" algn="l"/>
              </a:tabLst>
            </a:pPr>
            <a:r>
              <a:rPr sz="2600" spc="-5" dirty="0">
                <a:latin typeface="Calibri"/>
                <a:cs typeface="Calibri"/>
              </a:rPr>
              <a:t>je</a:t>
            </a:r>
            <a:r>
              <a:rPr sz="2600" spc="-20" dirty="0">
                <a:latin typeface="Calibri"/>
                <a:cs typeface="Calibri"/>
              </a:rPr>
              <a:t> závažné</a:t>
            </a:r>
            <a:r>
              <a:rPr sz="2600" spc="-15" dirty="0">
                <a:latin typeface="Calibri"/>
                <a:cs typeface="Calibri"/>
              </a:rPr>
              <a:t> </a:t>
            </a:r>
            <a:r>
              <a:rPr sz="2600" spc="-5" dirty="0">
                <a:latin typeface="Calibri"/>
                <a:cs typeface="Calibri"/>
              </a:rPr>
              <a:t>duševní</a:t>
            </a:r>
            <a:r>
              <a:rPr sz="2600" spc="-40" dirty="0">
                <a:latin typeface="Calibri"/>
                <a:cs typeface="Calibri"/>
              </a:rPr>
              <a:t> </a:t>
            </a:r>
            <a:r>
              <a:rPr sz="2600" spc="-5" dirty="0">
                <a:latin typeface="Calibri"/>
                <a:cs typeface="Calibri"/>
              </a:rPr>
              <a:t>onemocnění</a:t>
            </a:r>
            <a:r>
              <a:rPr sz="2600" spc="-20" dirty="0">
                <a:latin typeface="Calibri"/>
                <a:cs typeface="Calibri"/>
              </a:rPr>
              <a:t> </a:t>
            </a:r>
            <a:r>
              <a:rPr sz="2600" spc="-5" dirty="0">
                <a:latin typeface="Calibri"/>
                <a:cs typeface="Calibri"/>
              </a:rPr>
              <a:t>projevující</a:t>
            </a:r>
            <a:r>
              <a:rPr sz="2600" spc="-25" dirty="0">
                <a:latin typeface="Calibri"/>
                <a:cs typeface="Calibri"/>
              </a:rPr>
              <a:t> </a:t>
            </a:r>
            <a:r>
              <a:rPr sz="2600" spc="-5" dirty="0">
                <a:latin typeface="Calibri"/>
                <a:cs typeface="Calibri"/>
              </a:rPr>
              <a:t>se</a:t>
            </a:r>
            <a:endParaRPr sz="2600">
              <a:latin typeface="Calibri"/>
              <a:cs typeface="Calibri"/>
            </a:endParaRPr>
          </a:p>
          <a:p>
            <a:pPr marL="241300">
              <a:lnSpc>
                <a:spcPts val="2185"/>
              </a:lnSpc>
            </a:pPr>
            <a:r>
              <a:rPr sz="2600" spc="-10" dirty="0">
                <a:latin typeface="Calibri"/>
                <a:cs typeface="Calibri"/>
              </a:rPr>
              <a:t>porušeným</a:t>
            </a:r>
            <a:r>
              <a:rPr sz="2600" spc="-30" dirty="0">
                <a:latin typeface="Calibri"/>
                <a:cs typeface="Calibri"/>
              </a:rPr>
              <a:t> </a:t>
            </a:r>
            <a:r>
              <a:rPr sz="2600" dirty="0">
                <a:latin typeface="Calibri"/>
                <a:cs typeface="Calibri"/>
              </a:rPr>
              <a:t>vnímáním</a:t>
            </a:r>
            <a:r>
              <a:rPr sz="2600" spc="-15" dirty="0">
                <a:latin typeface="Calibri"/>
                <a:cs typeface="Calibri"/>
              </a:rPr>
              <a:t> </a:t>
            </a:r>
            <a:r>
              <a:rPr sz="2600" spc="-30" dirty="0">
                <a:latin typeface="Calibri"/>
                <a:cs typeface="Calibri"/>
              </a:rPr>
              <a:t>reality,</a:t>
            </a:r>
            <a:r>
              <a:rPr sz="2600" spc="-10" dirty="0">
                <a:latin typeface="Calibri"/>
                <a:cs typeface="Calibri"/>
              </a:rPr>
              <a:t> </a:t>
            </a:r>
            <a:r>
              <a:rPr sz="2600" spc="-5" dirty="0">
                <a:latin typeface="Calibri"/>
                <a:cs typeface="Calibri"/>
              </a:rPr>
              <a:t>poruchami</a:t>
            </a:r>
            <a:r>
              <a:rPr sz="2600" dirty="0">
                <a:latin typeface="Calibri"/>
                <a:cs typeface="Calibri"/>
              </a:rPr>
              <a:t> </a:t>
            </a:r>
            <a:r>
              <a:rPr sz="2600" spc="-15" dirty="0">
                <a:latin typeface="Calibri"/>
                <a:cs typeface="Calibri"/>
              </a:rPr>
              <a:t>myšlení,</a:t>
            </a:r>
            <a:endParaRPr sz="2600">
              <a:latin typeface="Calibri"/>
              <a:cs typeface="Calibri"/>
            </a:endParaRPr>
          </a:p>
          <a:p>
            <a:pPr marL="241300">
              <a:lnSpc>
                <a:spcPts val="2650"/>
              </a:lnSpc>
            </a:pPr>
            <a:r>
              <a:rPr sz="2600" spc="-5" dirty="0">
                <a:latin typeface="Calibri"/>
                <a:cs typeface="Calibri"/>
              </a:rPr>
              <a:t>nezvyklým</a:t>
            </a:r>
            <a:r>
              <a:rPr sz="2600" spc="-40" dirty="0">
                <a:latin typeface="Calibri"/>
                <a:cs typeface="Calibri"/>
              </a:rPr>
              <a:t> </a:t>
            </a:r>
            <a:r>
              <a:rPr sz="2600" spc="-5" dirty="0">
                <a:latin typeface="Calibri"/>
                <a:cs typeface="Calibri"/>
              </a:rPr>
              <a:t>chováním</a:t>
            </a:r>
            <a:r>
              <a:rPr sz="2600" spc="-25" dirty="0">
                <a:latin typeface="Calibri"/>
                <a:cs typeface="Calibri"/>
              </a:rPr>
              <a:t> </a:t>
            </a:r>
            <a:r>
              <a:rPr sz="2600" dirty="0">
                <a:latin typeface="Calibri"/>
                <a:cs typeface="Calibri"/>
              </a:rPr>
              <a:t>a </a:t>
            </a:r>
            <a:r>
              <a:rPr sz="2600" spc="-10" dirty="0">
                <a:latin typeface="Calibri"/>
                <a:cs typeface="Calibri"/>
              </a:rPr>
              <a:t>obzvláště</a:t>
            </a:r>
            <a:r>
              <a:rPr sz="2600" spc="-25" dirty="0">
                <a:latin typeface="Calibri"/>
                <a:cs typeface="Calibri"/>
              </a:rPr>
              <a:t> </a:t>
            </a:r>
            <a:r>
              <a:rPr sz="2600" spc="-5" dirty="0">
                <a:latin typeface="Calibri"/>
                <a:cs typeface="Calibri"/>
              </a:rPr>
              <a:t>sociálním</a:t>
            </a:r>
            <a:r>
              <a:rPr sz="2600" spc="-15" dirty="0">
                <a:latin typeface="Calibri"/>
                <a:cs typeface="Calibri"/>
              </a:rPr>
              <a:t> </a:t>
            </a:r>
            <a:r>
              <a:rPr sz="2600" spc="-10" dirty="0">
                <a:latin typeface="Calibri"/>
                <a:cs typeface="Calibri"/>
              </a:rPr>
              <a:t>stažením,</a:t>
            </a:r>
            <a:r>
              <a:rPr sz="2600" spc="-30" dirty="0">
                <a:latin typeface="Calibri"/>
                <a:cs typeface="Calibri"/>
              </a:rPr>
              <a:t> </a:t>
            </a:r>
            <a:r>
              <a:rPr sz="2600" dirty="0">
                <a:latin typeface="Calibri"/>
                <a:cs typeface="Calibri"/>
              </a:rPr>
              <a:t>či</a:t>
            </a:r>
            <a:r>
              <a:rPr sz="2600" spc="-5" dirty="0">
                <a:latin typeface="Calibri"/>
                <a:cs typeface="Calibri"/>
              </a:rPr>
              <a:t> netečností.</a:t>
            </a:r>
            <a:endParaRPr sz="2600">
              <a:latin typeface="Calibri"/>
              <a:cs typeface="Calibri"/>
            </a:endParaRPr>
          </a:p>
          <a:p>
            <a:pPr marL="241300" indent="-228600">
              <a:lnSpc>
                <a:spcPct val="100000"/>
              </a:lnSpc>
              <a:spcBef>
                <a:spcPts val="65"/>
              </a:spcBef>
              <a:buFont typeface="Arial"/>
              <a:buChar char="•"/>
              <a:tabLst>
                <a:tab pos="241300" algn="l"/>
              </a:tabLst>
            </a:pPr>
            <a:r>
              <a:rPr sz="2600" spc="-10" dirty="0">
                <a:latin typeface="Calibri"/>
                <a:cs typeface="Calibri"/>
              </a:rPr>
              <a:t>Schizofrenie</a:t>
            </a:r>
            <a:r>
              <a:rPr sz="2600" spc="-40" dirty="0">
                <a:latin typeface="Calibri"/>
                <a:cs typeface="Calibri"/>
              </a:rPr>
              <a:t> </a:t>
            </a:r>
            <a:r>
              <a:rPr sz="2600" spc="-5" dirty="0">
                <a:latin typeface="Calibri"/>
                <a:cs typeface="Calibri"/>
              </a:rPr>
              <a:t>je </a:t>
            </a:r>
            <a:r>
              <a:rPr sz="2600" dirty="0">
                <a:latin typeface="Calibri"/>
                <a:cs typeface="Calibri"/>
              </a:rPr>
              <a:t>u</a:t>
            </a:r>
            <a:r>
              <a:rPr sz="2600" spc="-20" dirty="0">
                <a:latin typeface="Calibri"/>
                <a:cs typeface="Calibri"/>
              </a:rPr>
              <a:t> </a:t>
            </a:r>
            <a:r>
              <a:rPr sz="2600" spc="-15" dirty="0">
                <a:latin typeface="Calibri"/>
                <a:cs typeface="Calibri"/>
              </a:rPr>
              <a:t>každého</a:t>
            </a:r>
            <a:r>
              <a:rPr sz="2600" spc="-20" dirty="0">
                <a:latin typeface="Calibri"/>
                <a:cs typeface="Calibri"/>
              </a:rPr>
              <a:t> </a:t>
            </a:r>
            <a:r>
              <a:rPr sz="2600" spc="-10" dirty="0">
                <a:latin typeface="Calibri"/>
                <a:cs typeface="Calibri"/>
              </a:rPr>
              <a:t>postiženého</a:t>
            </a:r>
            <a:r>
              <a:rPr sz="2600" spc="-30" dirty="0">
                <a:latin typeface="Calibri"/>
                <a:cs typeface="Calibri"/>
              </a:rPr>
              <a:t> </a:t>
            </a:r>
            <a:r>
              <a:rPr sz="2600" dirty="0">
                <a:latin typeface="Calibri"/>
                <a:cs typeface="Calibri"/>
              </a:rPr>
              <a:t>v</a:t>
            </a:r>
            <a:r>
              <a:rPr sz="2600" spc="-5" dirty="0">
                <a:latin typeface="Calibri"/>
                <a:cs typeface="Calibri"/>
              </a:rPr>
              <a:t> něčem</a:t>
            </a:r>
            <a:r>
              <a:rPr sz="2600" spc="-45" dirty="0">
                <a:latin typeface="Calibri"/>
                <a:cs typeface="Calibri"/>
              </a:rPr>
              <a:t> </a:t>
            </a:r>
            <a:r>
              <a:rPr sz="2600" spc="-5" dirty="0">
                <a:latin typeface="Calibri"/>
                <a:cs typeface="Calibri"/>
              </a:rPr>
              <a:t>jiná.</a:t>
            </a:r>
            <a:endParaRPr sz="2600">
              <a:latin typeface="Calibri"/>
              <a:cs typeface="Calibri"/>
            </a:endParaRPr>
          </a:p>
          <a:p>
            <a:pPr marL="241300" indent="-228600">
              <a:lnSpc>
                <a:spcPts val="2650"/>
              </a:lnSpc>
              <a:spcBef>
                <a:spcPts val="70"/>
              </a:spcBef>
              <a:buFont typeface="Arial"/>
              <a:buChar char="•"/>
              <a:tabLst>
                <a:tab pos="241300" algn="l"/>
              </a:tabLst>
            </a:pPr>
            <a:r>
              <a:rPr sz="2600" spc="-5" dirty="0">
                <a:latin typeface="Calibri"/>
                <a:cs typeface="Calibri"/>
              </a:rPr>
              <a:t>Prvotní</a:t>
            </a:r>
            <a:r>
              <a:rPr sz="2600" spc="-15" dirty="0">
                <a:latin typeface="Calibri"/>
                <a:cs typeface="Calibri"/>
              </a:rPr>
              <a:t> </a:t>
            </a:r>
            <a:r>
              <a:rPr sz="2600" spc="-5" dirty="0">
                <a:latin typeface="Calibri"/>
                <a:cs typeface="Calibri"/>
              </a:rPr>
              <a:t>příznaky</a:t>
            </a:r>
            <a:r>
              <a:rPr sz="2600" spc="-10" dirty="0">
                <a:latin typeface="Calibri"/>
                <a:cs typeface="Calibri"/>
              </a:rPr>
              <a:t> </a:t>
            </a:r>
            <a:r>
              <a:rPr sz="2600" spc="-5" dirty="0">
                <a:latin typeface="Calibri"/>
                <a:cs typeface="Calibri"/>
              </a:rPr>
              <a:t>se</a:t>
            </a:r>
            <a:r>
              <a:rPr sz="2600" spc="-10" dirty="0">
                <a:latin typeface="Calibri"/>
                <a:cs typeface="Calibri"/>
              </a:rPr>
              <a:t> </a:t>
            </a:r>
            <a:r>
              <a:rPr sz="2600" spc="-30" dirty="0">
                <a:latin typeface="Calibri"/>
                <a:cs typeface="Calibri"/>
              </a:rPr>
              <a:t>ze</a:t>
            </a:r>
            <a:r>
              <a:rPr sz="2600" spc="10" dirty="0">
                <a:latin typeface="Calibri"/>
                <a:cs typeface="Calibri"/>
              </a:rPr>
              <a:t> </a:t>
            </a:r>
            <a:r>
              <a:rPr sz="2600" spc="-15" dirty="0">
                <a:latin typeface="Calibri"/>
                <a:cs typeface="Calibri"/>
              </a:rPr>
              <a:t>statistického</a:t>
            </a:r>
            <a:r>
              <a:rPr sz="2600" spc="-25" dirty="0">
                <a:latin typeface="Calibri"/>
                <a:cs typeface="Calibri"/>
              </a:rPr>
              <a:t> </a:t>
            </a:r>
            <a:r>
              <a:rPr sz="2600" spc="-10" dirty="0">
                <a:latin typeface="Calibri"/>
                <a:cs typeface="Calibri"/>
              </a:rPr>
              <a:t>hlediska</a:t>
            </a:r>
            <a:r>
              <a:rPr sz="2600" spc="-20" dirty="0">
                <a:latin typeface="Calibri"/>
                <a:cs typeface="Calibri"/>
              </a:rPr>
              <a:t> </a:t>
            </a:r>
            <a:r>
              <a:rPr sz="2600" spc="-10" dirty="0">
                <a:latin typeface="Calibri"/>
                <a:cs typeface="Calibri"/>
              </a:rPr>
              <a:t>rozvíjejí</a:t>
            </a:r>
            <a:r>
              <a:rPr sz="2600" spc="-5" dirty="0">
                <a:latin typeface="Calibri"/>
                <a:cs typeface="Calibri"/>
              </a:rPr>
              <a:t> </a:t>
            </a:r>
            <a:r>
              <a:rPr sz="2600" spc="-10" dirty="0">
                <a:latin typeface="Calibri"/>
                <a:cs typeface="Calibri"/>
              </a:rPr>
              <a:t>nejčastěji</a:t>
            </a:r>
            <a:r>
              <a:rPr sz="2600" spc="-30" dirty="0">
                <a:latin typeface="Calibri"/>
                <a:cs typeface="Calibri"/>
              </a:rPr>
              <a:t> </a:t>
            </a:r>
            <a:r>
              <a:rPr sz="2600" b="1" dirty="0">
                <a:latin typeface="Calibri"/>
                <a:cs typeface="Calibri"/>
              </a:rPr>
              <a:t>v</a:t>
            </a:r>
            <a:endParaRPr sz="2600">
              <a:latin typeface="Calibri"/>
              <a:cs typeface="Calibri"/>
            </a:endParaRPr>
          </a:p>
          <a:p>
            <a:pPr marL="241300" marR="435609">
              <a:lnSpc>
                <a:spcPct val="70000"/>
              </a:lnSpc>
              <a:spcBef>
                <a:spcPts val="470"/>
              </a:spcBef>
            </a:pPr>
            <a:r>
              <a:rPr sz="2600" b="1" spc="-15" dirty="0">
                <a:latin typeface="Calibri"/>
                <a:cs typeface="Calibri"/>
              </a:rPr>
              <a:t>pozdní</a:t>
            </a:r>
            <a:r>
              <a:rPr sz="2600" b="1" spc="15" dirty="0">
                <a:latin typeface="Calibri"/>
                <a:cs typeface="Calibri"/>
              </a:rPr>
              <a:t> </a:t>
            </a:r>
            <a:r>
              <a:rPr sz="2600" b="1" dirty="0">
                <a:latin typeface="Calibri"/>
                <a:cs typeface="Calibri"/>
              </a:rPr>
              <a:t>adolescenci</a:t>
            </a:r>
            <a:r>
              <a:rPr sz="2600" b="1" spc="-10" dirty="0">
                <a:latin typeface="Calibri"/>
                <a:cs typeface="Calibri"/>
              </a:rPr>
              <a:t> </a:t>
            </a:r>
            <a:r>
              <a:rPr sz="2600" b="1" dirty="0">
                <a:latin typeface="Calibri"/>
                <a:cs typeface="Calibri"/>
              </a:rPr>
              <a:t>a </a:t>
            </a:r>
            <a:r>
              <a:rPr sz="2600" b="1" spc="-20" dirty="0">
                <a:latin typeface="Calibri"/>
                <a:cs typeface="Calibri"/>
              </a:rPr>
              <a:t>rané</a:t>
            </a:r>
            <a:r>
              <a:rPr sz="2600" b="1" spc="10" dirty="0">
                <a:latin typeface="Calibri"/>
                <a:cs typeface="Calibri"/>
              </a:rPr>
              <a:t> </a:t>
            </a:r>
            <a:r>
              <a:rPr sz="2600" b="1" spc="-5" dirty="0">
                <a:latin typeface="Calibri"/>
                <a:cs typeface="Calibri"/>
              </a:rPr>
              <a:t>dospělosti,</a:t>
            </a:r>
            <a:r>
              <a:rPr sz="2600" b="1" dirty="0">
                <a:latin typeface="Calibri"/>
                <a:cs typeface="Calibri"/>
              </a:rPr>
              <a:t> </a:t>
            </a:r>
            <a:r>
              <a:rPr sz="2600" spc="-5" dirty="0">
                <a:latin typeface="Calibri"/>
                <a:cs typeface="Calibri"/>
              </a:rPr>
              <a:t>přičemž</a:t>
            </a:r>
            <a:r>
              <a:rPr sz="2600" spc="-25" dirty="0">
                <a:latin typeface="Calibri"/>
                <a:cs typeface="Calibri"/>
              </a:rPr>
              <a:t> </a:t>
            </a:r>
            <a:r>
              <a:rPr sz="2600" spc="-15" dirty="0">
                <a:latin typeface="Calibri"/>
                <a:cs typeface="Calibri"/>
              </a:rPr>
              <a:t>diagnostikovaný </a:t>
            </a:r>
            <a:r>
              <a:rPr sz="2600" spc="-570" dirty="0">
                <a:latin typeface="Calibri"/>
                <a:cs typeface="Calibri"/>
              </a:rPr>
              <a:t> </a:t>
            </a:r>
            <a:r>
              <a:rPr sz="2600" spc="-5" dirty="0">
                <a:latin typeface="Calibri"/>
                <a:cs typeface="Calibri"/>
              </a:rPr>
              <a:t>výskyt</a:t>
            </a:r>
            <a:r>
              <a:rPr sz="2600" spc="-15" dirty="0">
                <a:latin typeface="Calibri"/>
                <a:cs typeface="Calibri"/>
              </a:rPr>
              <a:t> </a:t>
            </a:r>
            <a:r>
              <a:rPr sz="2600" dirty="0">
                <a:latin typeface="Calibri"/>
                <a:cs typeface="Calibri"/>
              </a:rPr>
              <a:t>v </a:t>
            </a:r>
            <a:r>
              <a:rPr sz="2600" spc="-5" dirty="0">
                <a:latin typeface="Calibri"/>
                <a:cs typeface="Calibri"/>
              </a:rPr>
              <a:t>populaci</a:t>
            </a:r>
            <a:r>
              <a:rPr sz="2600" spc="-15" dirty="0">
                <a:latin typeface="Calibri"/>
                <a:cs typeface="Calibri"/>
              </a:rPr>
              <a:t> </a:t>
            </a:r>
            <a:r>
              <a:rPr sz="2600" spc="-5" dirty="0">
                <a:latin typeface="Calibri"/>
                <a:cs typeface="Calibri"/>
              </a:rPr>
              <a:t>je</a:t>
            </a:r>
            <a:r>
              <a:rPr sz="2600" spc="-15" dirty="0">
                <a:latin typeface="Calibri"/>
                <a:cs typeface="Calibri"/>
              </a:rPr>
              <a:t> </a:t>
            </a:r>
            <a:r>
              <a:rPr sz="2600" dirty="0">
                <a:latin typeface="Calibri"/>
                <a:cs typeface="Calibri"/>
              </a:rPr>
              <a:t>asi 1</a:t>
            </a:r>
            <a:r>
              <a:rPr sz="2600" spc="10" dirty="0">
                <a:latin typeface="Calibri"/>
                <a:cs typeface="Calibri"/>
              </a:rPr>
              <a:t> </a:t>
            </a:r>
            <a:r>
              <a:rPr sz="2600" spc="-5" dirty="0">
                <a:latin typeface="Calibri"/>
                <a:cs typeface="Calibri"/>
              </a:rPr>
              <a:t>%.</a:t>
            </a:r>
            <a:endParaRPr sz="2600">
              <a:latin typeface="Calibri"/>
              <a:cs typeface="Calibri"/>
            </a:endParaRPr>
          </a:p>
          <a:p>
            <a:pPr marL="241300" indent="-228600">
              <a:lnSpc>
                <a:spcPts val="2650"/>
              </a:lnSpc>
              <a:spcBef>
                <a:spcPts val="60"/>
              </a:spcBef>
              <a:buFont typeface="Arial"/>
              <a:buChar char="•"/>
              <a:tabLst>
                <a:tab pos="241300" algn="l"/>
              </a:tabLst>
            </a:pPr>
            <a:r>
              <a:rPr sz="2600" b="1" spc="-5" dirty="0">
                <a:solidFill>
                  <a:srgbClr val="FF0000"/>
                </a:solidFill>
                <a:latin typeface="Calibri"/>
                <a:cs typeface="Calibri"/>
              </a:rPr>
              <a:t>Obecně</a:t>
            </a:r>
            <a:r>
              <a:rPr sz="2600" b="1" spc="15" dirty="0">
                <a:solidFill>
                  <a:srgbClr val="FF0000"/>
                </a:solidFill>
                <a:latin typeface="Calibri"/>
                <a:cs typeface="Calibri"/>
              </a:rPr>
              <a:t> </a:t>
            </a:r>
            <a:r>
              <a:rPr sz="2600" b="1" dirty="0">
                <a:solidFill>
                  <a:srgbClr val="FF0000"/>
                </a:solidFill>
                <a:latin typeface="Calibri"/>
                <a:cs typeface="Calibri"/>
              </a:rPr>
              <a:t>se</a:t>
            </a:r>
            <a:r>
              <a:rPr sz="2600" b="1" spc="-5" dirty="0">
                <a:solidFill>
                  <a:srgbClr val="FF0000"/>
                </a:solidFill>
                <a:latin typeface="Calibri"/>
                <a:cs typeface="Calibri"/>
              </a:rPr>
              <a:t> předpokládá,</a:t>
            </a:r>
            <a:r>
              <a:rPr sz="2600" b="1" spc="45" dirty="0">
                <a:solidFill>
                  <a:srgbClr val="FF0000"/>
                </a:solidFill>
                <a:latin typeface="Calibri"/>
                <a:cs typeface="Calibri"/>
              </a:rPr>
              <a:t> </a:t>
            </a:r>
            <a:r>
              <a:rPr sz="2600" b="1" spc="-30" dirty="0">
                <a:solidFill>
                  <a:srgbClr val="FF0000"/>
                </a:solidFill>
                <a:latin typeface="Calibri"/>
                <a:cs typeface="Calibri"/>
              </a:rPr>
              <a:t>že</a:t>
            </a:r>
            <a:r>
              <a:rPr sz="2600" b="1" spc="15" dirty="0">
                <a:solidFill>
                  <a:srgbClr val="FF0000"/>
                </a:solidFill>
                <a:latin typeface="Calibri"/>
                <a:cs typeface="Calibri"/>
              </a:rPr>
              <a:t> </a:t>
            </a:r>
            <a:r>
              <a:rPr sz="2600" b="1" spc="-10" dirty="0">
                <a:solidFill>
                  <a:srgbClr val="FF0000"/>
                </a:solidFill>
                <a:latin typeface="Calibri"/>
                <a:cs typeface="Calibri"/>
              </a:rPr>
              <a:t>schizofrenie</a:t>
            </a:r>
            <a:r>
              <a:rPr sz="2600" b="1" spc="5" dirty="0">
                <a:solidFill>
                  <a:srgbClr val="FF0000"/>
                </a:solidFill>
                <a:latin typeface="Calibri"/>
                <a:cs typeface="Calibri"/>
              </a:rPr>
              <a:t> </a:t>
            </a:r>
            <a:r>
              <a:rPr sz="2600" b="1" spc="-5" dirty="0">
                <a:solidFill>
                  <a:srgbClr val="FF0000"/>
                </a:solidFill>
                <a:latin typeface="Calibri"/>
                <a:cs typeface="Calibri"/>
              </a:rPr>
              <a:t>je</a:t>
            </a:r>
            <a:r>
              <a:rPr sz="2600" b="1" dirty="0">
                <a:solidFill>
                  <a:srgbClr val="FF0000"/>
                </a:solidFill>
                <a:latin typeface="Calibri"/>
                <a:cs typeface="Calibri"/>
              </a:rPr>
              <a:t> </a:t>
            </a:r>
            <a:r>
              <a:rPr sz="2600" b="1" spc="-5" dirty="0">
                <a:solidFill>
                  <a:srgbClr val="FF0000"/>
                </a:solidFill>
                <a:latin typeface="Calibri"/>
                <a:cs typeface="Calibri"/>
              </a:rPr>
              <a:t>vývojovou</a:t>
            </a:r>
            <a:r>
              <a:rPr sz="2600" b="1" spc="-25" dirty="0">
                <a:solidFill>
                  <a:srgbClr val="FF0000"/>
                </a:solidFill>
                <a:latin typeface="Calibri"/>
                <a:cs typeface="Calibri"/>
              </a:rPr>
              <a:t> </a:t>
            </a:r>
            <a:r>
              <a:rPr sz="2600" b="1" spc="-5" dirty="0">
                <a:solidFill>
                  <a:srgbClr val="FF0000"/>
                </a:solidFill>
                <a:latin typeface="Calibri"/>
                <a:cs typeface="Calibri"/>
              </a:rPr>
              <a:t>poruchou,</a:t>
            </a:r>
            <a:endParaRPr sz="2600">
              <a:latin typeface="Calibri"/>
              <a:cs typeface="Calibri"/>
            </a:endParaRPr>
          </a:p>
          <a:p>
            <a:pPr marL="241300">
              <a:lnSpc>
                <a:spcPts val="2185"/>
              </a:lnSpc>
            </a:pPr>
            <a:r>
              <a:rPr sz="2600" b="1" spc="-15" dirty="0">
                <a:solidFill>
                  <a:srgbClr val="FF0000"/>
                </a:solidFill>
                <a:latin typeface="Calibri"/>
                <a:cs typeface="Calibri"/>
              </a:rPr>
              <a:t>založenou</a:t>
            </a:r>
            <a:r>
              <a:rPr sz="2600" b="1" spc="10" dirty="0">
                <a:solidFill>
                  <a:srgbClr val="FF0000"/>
                </a:solidFill>
                <a:latin typeface="Calibri"/>
                <a:cs typeface="Calibri"/>
              </a:rPr>
              <a:t> </a:t>
            </a:r>
            <a:r>
              <a:rPr sz="2600" b="1" dirty="0">
                <a:solidFill>
                  <a:srgbClr val="FF0000"/>
                </a:solidFill>
                <a:latin typeface="Calibri"/>
                <a:cs typeface="Calibri"/>
              </a:rPr>
              <a:t>na</a:t>
            </a:r>
            <a:r>
              <a:rPr sz="2600" b="1" spc="-10" dirty="0">
                <a:solidFill>
                  <a:srgbClr val="FF0000"/>
                </a:solidFill>
                <a:latin typeface="Calibri"/>
                <a:cs typeface="Calibri"/>
              </a:rPr>
              <a:t> </a:t>
            </a:r>
            <a:r>
              <a:rPr sz="2600" b="1" spc="-15" dirty="0">
                <a:solidFill>
                  <a:srgbClr val="FF0000"/>
                </a:solidFill>
                <a:latin typeface="Calibri"/>
                <a:cs typeface="Calibri"/>
              </a:rPr>
              <a:t>určitých</a:t>
            </a:r>
            <a:r>
              <a:rPr sz="2600" b="1" spc="-5" dirty="0">
                <a:solidFill>
                  <a:srgbClr val="FF0000"/>
                </a:solidFill>
                <a:latin typeface="Calibri"/>
                <a:cs typeface="Calibri"/>
              </a:rPr>
              <a:t> změnách</a:t>
            </a:r>
            <a:r>
              <a:rPr sz="2600" b="1" spc="-15" dirty="0">
                <a:solidFill>
                  <a:srgbClr val="FF0000"/>
                </a:solidFill>
                <a:latin typeface="Calibri"/>
                <a:cs typeface="Calibri"/>
              </a:rPr>
              <a:t> </a:t>
            </a:r>
            <a:r>
              <a:rPr sz="2600" b="1" dirty="0">
                <a:solidFill>
                  <a:srgbClr val="FF0000"/>
                </a:solidFill>
                <a:latin typeface="Calibri"/>
                <a:cs typeface="Calibri"/>
              </a:rPr>
              <a:t>v</a:t>
            </a:r>
            <a:endParaRPr sz="2600">
              <a:latin typeface="Calibri"/>
              <a:cs typeface="Calibri"/>
            </a:endParaRPr>
          </a:p>
          <a:p>
            <a:pPr marL="241300">
              <a:lnSpc>
                <a:spcPts val="2650"/>
              </a:lnSpc>
              <a:tabLst>
                <a:tab pos="4464685" algn="l"/>
              </a:tabLst>
            </a:pPr>
            <a:r>
              <a:rPr sz="2600" b="1" spc="-10" dirty="0">
                <a:solidFill>
                  <a:srgbClr val="FF0000"/>
                </a:solidFill>
                <a:latin typeface="Calibri"/>
                <a:cs typeface="Calibri"/>
              </a:rPr>
              <a:t>neuroanatomii</a:t>
            </a:r>
            <a:r>
              <a:rPr sz="2600" b="1" spc="25" dirty="0">
                <a:solidFill>
                  <a:srgbClr val="FF0000"/>
                </a:solidFill>
                <a:latin typeface="Calibri"/>
                <a:cs typeface="Calibri"/>
              </a:rPr>
              <a:t> </a:t>
            </a:r>
            <a:r>
              <a:rPr sz="2600" b="1" dirty="0">
                <a:solidFill>
                  <a:srgbClr val="FF0000"/>
                </a:solidFill>
                <a:latin typeface="Calibri"/>
                <a:cs typeface="Calibri"/>
              </a:rPr>
              <a:t>a</a:t>
            </a:r>
            <a:r>
              <a:rPr sz="2600" b="1" spc="10" dirty="0">
                <a:solidFill>
                  <a:srgbClr val="FF0000"/>
                </a:solidFill>
                <a:latin typeface="Calibri"/>
                <a:cs typeface="Calibri"/>
              </a:rPr>
              <a:t> </a:t>
            </a:r>
            <a:r>
              <a:rPr sz="2600" b="1" spc="-5" dirty="0">
                <a:solidFill>
                  <a:srgbClr val="FF0000"/>
                </a:solidFill>
                <a:latin typeface="Calibri"/>
                <a:cs typeface="Calibri"/>
              </a:rPr>
              <a:t>neurochemii	</a:t>
            </a:r>
            <a:r>
              <a:rPr sz="2600" b="1" spc="-20" dirty="0">
                <a:solidFill>
                  <a:srgbClr val="FF0000"/>
                </a:solidFill>
                <a:latin typeface="Calibri"/>
                <a:cs typeface="Calibri"/>
              </a:rPr>
              <a:t>mozkové</a:t>
            </a:r>
            <a:r>
              <a:rPr sz="2600" b="1" spc="-60" dirty="0">
                <a:solidFill>
                  <a:srgbClr val="FF0000"/>
                </a:solidFill>
                <a:latin typeface="Calibri"/>
                <a:cs typeface="Calibri"/>
              </a:rPr>
              <a:t> </a:t>
            </a:r>
            <a:r>
              <a:rPr sz="2600" b="1" spc="-10" dirty="0">
                <a:solidFill>
                  <a:srgbClr val="FF0000"/>
                </a:solidFill>
                <a:latin typeface="Calibri"/>
                <a:cs typeface="Calibri"/>
              </a:rPr>
              <a:t>tkáně.</a:t>
            </a:r>
            <a:endParaRPr sz="2600">
              <a:latin typeface="Calibri"/>
              <a:cs typeface="Calibri"/>
            </a:endParaRPr>
          </a:p>
          <a:p>
            <a:pPr marL="241300" indent="-228600">
              <a:lnSpc>
                <a:spcPct val="100000"/>
              </a:lnSpc>
              <a:spcBef>
                <a:spcPts val="65"/>
              </a:spcBef>
              <a:buFont typeface="Arial"/>
              <a:buChar char="•"/>
              <a:tabLst>
                <a:tab pos="241300" algn="l"/>
              </a:tabLst>
            </a:pPr>
            <a:r>
              <a:rPr sz="2600" spc="-10" dirty="0">
                <a:latin typeface="Calibri"/>
                <a:cs typeface="Calibri"/>
              </a:rPr>
              <a:t>Schizofrenie</a:t>
            </a:r>
            <a:r>
              <a:rPr sz="2600" spc="-45" dirty="0">
                <a:latin typeface="Calibri"/>
                <a:cs typeface="Calibri"/>
              </a:rPr>
              <a:t> </a:t>
            </a:r>
            <a:r>
              <a:rPr sz="2600" spc="-5" dirty="0">
                <a:latin typeface="Calibri"/>
                <a:cs typeface="Calibri"/>
              </a:rPr>
              <a:t>neovlivňuje</a:t>
            </a:r>
            <a:r>
              <a:rPr sz="2600" spc="-35" dirty="0">
                <a:latin typeface="Calibri"/>
                <a:cs typeface="Calibri"/>
              </a:rPr>
              <a:t> </a:t>
            </a:r>
            <a:r>
              <a:rPr sz="2600" spc="-5" dirty="0">
                <a:latin typeface="Calibri"/>
                <a:cs typeface="Calibri"/>
              </a:rPr>
              <a:t>inteligenci</a:t>
            </a:r>
            <a:r>
              <a:rPr sz="2600" spc="-40" dirty="0">
                <a:latin typeface="Calibri"/>
                <a:cs typeface="Calibri"/>
              </a:rPr>
              <a:t> </a:t>
            </a:r>
            <a:r>
              <a:rPr sz="2600" spc="-10" dirty="0">
                <a:latin typeface="Calibri"/>
                <a:cs typeface="Calibri"/>
              </a:rPr>
              <a:t>člověka.</a:t>
            </a:r>
            <a:endParaRPr sz="2600">
              <a:latin typeface="Calibri"/>
              <a:cs typeface="Calibri"/>
            </a:endParaRPr>
          </a:p>
          <a:p>
            <a:pPr marL="241300" marR="1215390" indent="-228600">
              <a:lnSpc>
                <a:spcPct val="70000"/>
              </a:lnSpc>
              <a:spcBef>
                <a:spcPts val="1010"/>
              </a:spcBef>
              <a:buFont typeface="Arial"/>
              <a:buChar char="•"/>
              <a:tabLst>
                <a:tab pos="241300" algn="l"/>
              </a:tabLst>
            </a:pPr>
            <a:r>
              <a:rPr sz="2600" b="1" spc="-5" dirty="0">
                <a:latin typeface="Calibri"/>
                <a:cs typeface="Calibri"/>
              </a:rPr>
              <a:t>Vliv</a:t>
            </a:r>
            <a:r>
              <a:rPr sz="2600" b="1" spc="-10" dirty="0">
                <a:latin typeface="Calibri"/>
                <a:cs typeface="Calibri"/>
              </a:rPr>
              <a:t> </a:t>
            </a:r>
            <a:r>
              <a:rPr sz="2600" b="1" dirty="0">
                <a:latin typeface="Calibri"/>
                <a:cs typeface="Calibri"/>
              </a:rPr>
              <a:t>na podobu</a:t>
            </a:r>
            <a:r>
              <a:rPr sz="2600" b="1" spc="15" dirty="0">
                <a:latin typeface="Calibri"/>
                <a:cs typeface="Calibri"/>
              </a:rPr>
              <a:t> </a:t>
            </a:r>
            <a:r>
              <a:rPr sz="2600" b="1" spc="-5" dirty="0">
                <a:latin typeface="Calibri"/>
                <a:cs typeface="Calibri"/>
              </a:rPr>
              <a:t>nemoci </a:t>
            </a:r>
            <a:r>
              <a:rPr sz="2600" b="1" dirty="0">
                <a:latin typeface="Calibri"/>
                <a:cs typeface="Calibri"/>
              </a:rPr>
              <a:t>má</a:t>
            </a:r>
            <a:r>
              <a:rPr sz="2600" b="1" spc="-15" dirty="0">
                <a:latin typeface="Calibri"/>
                <a:cs typeface="Calibri"/>
              </a:rPr>
              <a:t> </a:t>
            </a:r>
            <a:r>
              <a:rPr sz="2600" b="1" spc="-5" dirty="0">
                <a:latin typeface="Calibri"/>
                <a:cs typeface="Calibri"/>
              </a:rPr>
              <a:t>osobnost</a:t>
            </a:r>
            <a:r>
              <a:rPr sz="2600" b="1" spc="-10" dirty="0">
                <a:latin typeface="Calibri"/>
                <a:cs typeface="Calibri"/>
              </a:rPr>
              <a:t> </a:t>
            </a:r>
            <a:r>
              <a:rPr sz="2600" b="1" spc="-5" dirty="0">
                <a:latin typeface="Calibri"/>
                <a:cs typeface="Calibri"/>
              </a:rPr>
              <a:t>nemocného.</a:t>
            </a:r>
            <a:r>
              <a:rPr sz="2600" b="1" spc="50" dirty="0">
                <a:latin typeface="Calibri"/>
                <a:cs typeface="Calibri"/>
              </a:rPr>
              <a:t> </a:t>
            </a:r>
            <a:r>
              <a:rPr sz="2600" spc="-5" dirty="0">
                <a:latin typeface="Calibri"/>
                <a:cs typeface="Calibri"/>
              </a:rPr>
              <a:t>Tím</a:t>
            </a:r>
            <a:r>
              <a:rPr sz="2600" spc="-10" dirty="0">
                <a:latin typeface="Calibri"/>
                <a:cs typeface="Calibri"/>
              </a:rPr>
              <a:t> </a:t>
            </a:r>
            <a:r>
              <a:rPr sz="2600" spc="-5" dirty="0">
                <a:latin typeface="Calibri"/>
                <a:cs typeface="Calibri"/>
              </a:rPr>
              <a:t>je </a:t>
            </a:r>
            <a:r>
              <a:rPr sz="2600" spc="-575" dirty="0">
                <a:latin typeface="Calibri"/>
                <a:cs typeface="Calibri"/>
              </a:rPr>
              <a:t> </a:t>
            </a:r>
            <a:r>
              <a:rPr sz="2600" spc="-10" dirty="0">
                <a:latin typeface="Calibri"/>
                <a:cs typeface="Calibri"/>
              </a:rPr>
              <a:t>diagnostika</a:t>
            </a:r>
            <a:r>
              <a:rPr sz="2600" spc="-20" dirty="0">
                <a:latin typeface="Calibri"/>
                <a:cs typeface="Calibri"/>
              </a:rPr>
              <a:t> </a:t>
            </a:r>
            <a:r>
              <a:rPr sz="2600" spc="-5" dirty="0">
                <a:latin typeface="Calibri"/>
                <a:cs typeface="Calibri"/>
              </a:rPr>
              <a:t>obtížnější.</a:t>
            </a:r>
            <a:endParaRPr sz="2600">
              <a:latin typeface="Calibri"/>
              <a:cs typeface="Calibri"/>
            </a:endParaRPr>
          </a:p>
        </p:txBody>
      </p:sp>
    </p:spTree>
    <p:extLst>
      <p:ext uri="{BB962C8B-B14F-4D97-AF65-F5344CB8AC3E}">
        <p14:creationId xmlns:p14="http://schemas.microsoft.com/office/powerpoint/2010/main" val="1780485075"/>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307924"/>
            <a:ext cx="6219190" cy="697230"/>
          </a:xfrm>
          <a:prstGeom prst="rect">
            <a:avLst/>
          </a:prstGeom>
        </p:spPr>
        <p:txBody>
          <a:bodyPr vert="horz" wrap="square" lIns="0" tIns="13335" rIns="0" bIns="0" rtlCol="0">
            <a:spAutoFit/>
          </a:bodyPr>
          <a:lstStyle/>
          <a:p>
            <a:pPr marL="12700">
              <a:lnSpc>
                <a:spcPct val="100000"/>
              </a:lnSpc>
              <a:spcBef>
                <a:spcPts val="105"/>
              </a:spcBef>
            </a:pPr>
            <a:r>
              <a:rPr sz="4400" u="sng" spc="-70" dirty="0">
                <a:solidFill>
                  <a:srgbClr val="000000"/>
                </a:solidFill>
                <a:uFill>
                  <a:solidFill>
                    <a:srgbClr val="000000"/>
                  </a:solidFill>
                </a:uFill>
              </a:rPr>
              <a:t>Příznaky,</a:t>
            </a:r>
            <a:r>
              <a:rPr sz="4400" u="sng" spc="-90" dirty="0">
                <a:solidFill>
                  <a:srgbClr val="000000"/>
                </a:solidFill>
                <a:uFill>
                  <a:solidFill>
                    <a:srgbClr val="000000"/>
                  </a:solidFill>
                </a:uFill>
              </a:rPr>
              <a:t> </a:t>
            </a:r>
            <a:r>
              <a:rPr sz="4400" u="sng" spc="-35" dirty="0">
                <a:solidFill>
                  <a:srgbClr val="000000"/>
                </a:solidFill>
                <a:uFill>
                  <a:solidFill>
                    <a:srgbClr val="000000"/>
                  </a:solidFill>
                </a:uFill>
              </a:rPr>
              <a:t>průběh</a:t>
            </a:r>
            <a:r>
              <a:rPr sz="4400" u="sng" spc="-120" dirty="0">
                <a:solidFill>
                  <a:srgbClr val="000000"/>
                </a:solidFill>
                <a:uFill>
                  <a:solidFill>
                    <a:srgbClr val="000000"/>
                  </a:solidFill>
                </a:uFill>
              </a:rPr>
              <a:t> </a:t>
            </a:r>
            <a:r>
              <a:rPr sz="4400" u="sng" dirty="0">
                <a:solidFill>
                  <a:srgbClr val="000000"/>
                </a:solidFill>
                <a:uFill>
                  <a:solidFill>
                    <a:srgbClr val="000000"/>
                  </a:solidFill>
                </a:uFill>
              </a:rPr>
              <a:t>a</a:t>
            </a:r>
            <a:r>
              <a:rPr sz="4400" u="sng" spc="-75" dirty="0">
                <a:solidFill>
                  <a:srgbClr val="000000"/>
                </a:solidFill>
                <a:uFill>
                  <a:solidFill>
                    <a:srgbClr val="000000"/>
                  </a:solidFill>
                </a:uFill>
              </a:rPr>
              <a:t> </a:t>
            </a:r>
            <a:r>
              <a:rPr sz="4400" u="sng" spc="-60" dirty="0">
                <a:solidFill>
                  <a:srgbClr val="000000"/>
                </a:solidFill>
                <a:uFill>
                  <a:solidFill>
                    <a:srgbClr val="000000"/>
                  </a:solidFill>
                </a:uFill>
              </a:rPr>
              <a:t>prognóza</a:t>
            </a:r>
            <a:endParaRPr sz="4400"/>
          </a:p>
        </p:txBody>
      </p:sp>
      <p:sp>
        <p:nvSpPr>
          <p:cNvPr id="3" name="object 3"/>
          <p:cNvSpPr txBox="1">
            <a:spLocks noGrp="1"/>
          </p:cNvSpPr>
          <p:nvPr>
            <p:ph sz="half" idx="2"/>
          </p:nvPr>
        </p:nvSpPr>
        <p:spPr>
          <a:prstGeom prst="rect">
            <a:avLst/>
          </a:prstGeom>
        </p:spPr>
        <p:txBody>
          <a:bodyPr vert="horz" wrap="square" lIns="0" tIns="132080" rIns="0" bIns="0" rtlCol="0">
            <a:spAutoFit/>
          </a:bodyPr>
          <a:lstStyle/>
          <a:p>
            <a:pPr marL="240665" marR="5080" indent="-228600">
              <a:lnSpc>
                <a:spcPct val="70000"/>
              </a:lnSpc>
              <a:spcBef>
                <a:spcPts val="1040"/>
              </a:spcBef>
              <a:buFont typeface="Arial"/>
              <a:buChar char="•"/>
              <a:tabLst>
                <a:tab pos="241300" algn="l"/>
              </a:tabLst>
            </a:pPr>
            <a:r>
              <a:rPr dirty="0"/>
              <a:t>Příznaky </a:t>
            </a:r>
            <a:r>
              <a:rPr spc="-10" dirty="0"/>
              <a:t>schizofrenního </a:t>
            </a:r>
            <a:r>
              <a:rPr spc="-5" dirty="0"/>
              <a:t> onemocnění, shodné </a:t>
            </a:r>
            <a:r>
              <a:rPr dirty="0"/>
              <a:t>i </a:t>
            </a:r>
            <a:r>
              <a:rPr spc="-15" dirty="0"/>
              <a:t>pro ostatní </a:t>
            </a:r>
            <a:r>
              <a:rPr spc="-10" dirty="0"/>
              <a:t> </a:t>
            </a:r>
            <a:r>
              <a:rPr spc="-20" dirty="0"/>
              <a:t>psychotické </a:t>
            </a:r>
            <a:r>
              <a:rPr spc="-35" dirty="0"/>
              <a:t>poruchy,</a:t>
            </a:r>
            <a:r>
              <a:rPr spc="-25" dirty="0"/>
              <a:t> </a:t>
            </a:r>
            <a:r>
              <a:rPr spc="-5" dirty="0"/>
              <a:t>se dělí</a:t>
            </a:r>
            <a:r>
              <a:rPr spc="-10" dirty="0"/>
              <a:t> </a:t>
            </a:r>
            <a:r>
              <a:rPr spc="-20" dirty="0"/>
              <a:t>celkově </a:t>
            </a:r>
            <a:r>
              <a:rPr spc="-570" dirty="0"/>
              <a:t> </a:t>
            </a:r>
            <a:r>
              <a:rPr spc="-5" dirty="0"/>
              <a:t>na</a:t>
            </a:r>
            <a:r>
              <a:rPr spc="-10" dirty="0"/>
              <a:t> dvě</a:t>
            </a:r>
            <a:r>
              <a:rPr spc="-25" dirty="0"/>
              <a:t> </a:t>
            </a:r>
            <a:r>
              <a:rPr spc="-10" dirty="0"/>
              <a:t>odvětví:</a:t>
            </a:r>
          </a:p>
          <a:p>
            <a:pPr>
              <a:lnSpc>
                <a:spcPct val="100000"/>
              </a:lnSpc>
              <a:spcBef>
                <a:spcPts val="30"/>
              </a:spcBef>
              <a:buFont typeface="Arial"/>
              <a:buChar char="•"/>
            </a:pPr>
            <a:endParaRPr sz="3400"/>
          </a:p>
          <a:p>
            <a:pPr marL="240665" marR="1304290" indent="-228600">
              <a:lnSpc>
                <a:spcPct val="70000"/>
              </a:lnSpc>
              <a:buFont typeface="Arial"/>
              <a:buChar char="•"/>
              <a:tabLst>
                <a:tab pos="241300" algn="l"/>
              </a:tabLst>
            </a:pPr>
            <a:r>
              <a:rPr b="1" u="sng" spc="-10" dirty="0">
                <a:solidFill>
                  <a:srgbClr val="FF0000"/>
                </a:solidFill>
                <a:uFill>
                  <a:solidFill>
                    <a:srgbClr val="FF0000"/>
                  </a:solidFill>
                </a:uFill>
                <a:latin typeface="Calibri"/>
                <a:cs typeface="Calibri"/>
              </a:rPr>
              <a:t>Pozitivní</a:t>
            </a:r>
            <a:r>
              <a:rPr u="sng" spc="-10" dirty="0">
                <a:uFill>
                  <a:solidFill>
                    <a:srgbClr val="FF0000"/>
                  </a:solidFill>
                </a:uFill>
              </a:rPr>
              <a:t>,</a:t>
            </a:r>
            <a:r>
              <a:rPr spc="-10" dirty="0"/>
              <a:t> </a:t>
            </a:r>
            <a:r>
              <a:rPr spc="-15" dirty="0"/>
              <a:t>které </a:t>
            </a:r>
            <a:r>
              <a:rPr dirty="0"/>
              <a:t>u </a:t>
            </a:r>
            <a:r>
              <a:rPr spc="-10" dirty="0"/>
              <a:t>pacienta </a:t>
            </a:r>
            <a:r>
              <a:rPr spc="-575" dirty="0"/>
              <a:t> </a:t>
            </a:r>
            <a:r>
              <a:rPr spc="-15" dirty="0"/>
              <a:t>představují</a:t>
            </a:r>
          </a:p>
          <a:p>
            <a:pPr marL="12700" marR="369570">
              <a:lnSpc>
                <a:spcPct val="70000"/>
              </a:lnSpc>
              <a:spcBef>
                <a:spcPts val="1010"/>
              </a:spcBef>
            </a:pPr>
            <a:r>
              <a:rPr b="1" spc="-15" dirty="0">
                <a:latin typeface="Calibri"/>
                <a:cs typeface="Calibri"/>
              </a:rPr>
              <a:t>symptomy </a:t>
            </a:r>
            <a:r>
              <a:rPr b="1" spc="-10" dirty="0">
                <a:latin typeface="Calibri"/>
                <a:cs typeface="Calibri"/>
              </a:rPr>
              <a:t>získané </a:t>
            </a:r>
            <a:r>
              <a:rPr b="1" spc="-5" dirty="0">
                <a:latin typeface="Calibri"/>
                <a:cs typeface="Calibri"/>
              </a:rPr>
              <a:t>oproti </a:t>
            </a:r>
            <a:r>
              <a:rPr b="1" dirty="0">
                <a:latin typeface="Calibri"/>
                <a:cs typeface="Calibri"/>
              </a:rPr>
              <a:t>normě </a:t>
            </a:r>
            <a:r>
              <a:rPr b="1" spc="5" dirty="0">
                <a:latin typeface="Calibri"/>
                <a:cs typeface="Calibri"/>
              </a:rPr>
              <a:t> </a:t>
            </a:r>
            <a:r>
              <a:rPr spc="-15" dirty="0"/>
              <a:t>smyslových </a:t>
            </a:r>
            <a:r>
              <a:rPr dirty="0"/>
              <a:t>vjemů a </a:t>
            </a:r>
            <a:r>
              <a:rPr spc="-20" dirty="0"/>
              <a:t>složek </a:t>
            </a:r>
            <a:r>
              <a:rPr spc="-10" dirty="0"/>
              <a:t>chování </a:t>
            </a:r>
            <a:r>
              <a:rPr spc="-575" dirty="0"/>
              <a:t> </a:t>
            </a:r>
            <a:r>
              <a:rPr spc="-30" dirty="0"/>
              <a:t>zdravé </a:t>
            </a:r>
            <a:r>
              <a:rPr spc="-5" dirty="0"/>
              <a:t>populace</a:t>
            </a:r>
          </a:p>
          <a:p>
            <a:pPr marL="12700" marR="14604">
              <a:lnSpc>
                <a:spcPct val="70000"/>
              </a:lnSpc>
              <a:spcBef>
                <a:spcPts val="994"/>
              </a:spcBef>
            </a:pPr>
            <a:r>
              <a:rPr dirty="0"/>
              <a:t>a </a:t>
            </a:r>
            <a:r>
              <a:rPr spc="-5" dirty="0"/>
              <a:t>patří </a:t>
            </a:r>
            <a:r>
              <a:rPr spc="-10" dirty="0"/>
              <a:t>mezi </a:t>
            </a:r>
            <a:r>
              <a:rPr spc="-5" dirty="0"/>
              <a:t>ně halucinace, </a:t>
            </a:r>
            <a:r>
              <a:rPr spc="-35" dirty="0"/>
              <a:t>bludy, </a:t>
            </a:r>
            <a:r>
              <a:rPr spc="-30" dirty="0"/>
              <a:t> </a:t>
            </a:r>
            <a:r>
              <a:rPr spc="-5" dirty="0"/>
              <a:t>tvorba neologismů, neúčelné </a:t>
            </a:r>
            <a:r>
              <a:rPr spc="-10" dirty="0"/>
              <a:t>chování </a:t>
            </a:r>
            <a:r>
              <a:rPr spc="-575" dirty="0"/>
              <a:t> </a:t>
            </a:r>
            <a:r>
              <a:rPr dirty="0"/>
              <a:t>a </a:t>
            </a:r>
            <a:r>
              <a:rPr spc="-5" dirty="0"/>
              <a:t>případné </a:t>
            </a:r>
            <a:r>
              <a:rPr spc="-10" dirty="0"/>
              <a:t>agitované projevy </a:t>
            </a:r>
            <a:r>
              <a:rPr spc="-5" dirty="0"/>
              <a:t> </a:t>
            </a:r>
            <a:r>
              <a:rPr spc="-15" dirty="0"/>
              <a:t>katatonního </a:t>
            </a:r>
            <a:r>
              <a:rPr dirty="0"/>
              <a:t>typu.</a:t>
            </a:r>
          </a:p>
        </p:txBody>
      </p:sp>
      <p:sp>
        <p:nvSpPr>
          <p:cNvPr id="4" name="object 4"/>
          <p:cNvSpPr txBox="1">
            <a:spLocks noGrp="1"/>
          </p:cNvSpPr>
          <p:nvPr>
            <p:ph sz="half" idx="3"/>
          </p:nvPr>
        </p:nvSpPr>
        <p:spPr>
          <a:prstGeom prst="rect">
            <a:avLst/>
          </a:prstGeom>
        </p:spPr>
        <p:txBody>
          <a:bodyPr vert="horz" wrap="square" lIns="0" tIns="132080" rIns="0" bIns="0" rtlCol="0">
            <a:spAutoFit/>
          </a:bodyPr>
          <a:lstStyle/>
          <a:p>
            <a:pPr marL="241300" marR="5080" indent="-228600">
              <a:lnSpc>
                <a:spcPct val="70100"/>
              </a:lnSpc>
              <a:spcBef>
                <a:spcPts val="1040"/>
              </a:spcBef>
              <a:buFont typeface="Arial"/>
              <a:buChar char="•"/>
              <a:tabLst>
                <a:tab pos="241300" algn="l"/>
              </a:tabLst>
            </a:pPr>
            <a:r>
              <a:rPr u="sng" spc="-10" dirty="0">
                <a:solidFill>
                  <a:srgbClr val="FF0000"/>
                </a:solidFill>
                <a:uFill>
                  <a:solidFill>
                    <a:srgbClr val="FF0000"/>
                  </a:solidFill>
                </a:uFill>
              </a:rPr>
              <a:t>Negativní,</a:t>
            </a:r>
            <a:r>
              <a:rPr dirty="0">
                <a:solidFill>
                  <a:srgbClr val="FF0000"/>
                </a:solidFill>
              </a:rPr>
              <a:t> </a:t>
            </a:r>
            <a:r>
              <a:rPr spc="-20" dirty="0"/>
              <a:t>které</a:t>
            </a:r>
            <a:r>
              <a:rPr spc="-15" dirty="0"/>
              <a:t> </a:t>
            </a:r>
            <a:r>
              <a:rPr spc="-10" dirty="0"/>
              <a:t>pacientovi</a:t>
            </a:r>
            <a:r>
              <a:rPr spc="-5" dirty="0"/>
              <a:t> </a:t>
            </a:r>
            <a:r>
              <a:rPr spc="-20" dirty="0"/>
              <a:t>jisté </a:t>
            </a:r>
            <a:r>
              <a:rPr spc="-575" dirty="0"/>
              <a:t> </a:t>
            </a:r>
            <a:r>
              <a:rPr spc="-5" dirty="0"/>
              <a:t>vlastnosti</a:t>
            </a:r>
            <a:r>
              <a:rPr spc="-35" dirty="0"/>
              <a:t> </a:t>
            </a:r>
            <a:r>
              <a:rPr spc="-5" dirty="0"/>
              <a:t>odejímají;</a:t>
            </a:r>
          </a:p>
          <a:p>
            <a:pPr marL="241300" indent="-228600">
              <a:lnSpc>
                <a:spcPct val="100000"/>
              </a:lnSpc>
              <a:spcBef>
                <a:spcPts val="60"/>
              </a:spcBef>
              <a:buChar char="-"/>
              <a:tabLst>
                <a:tab pos="240665" algn="l"/>
                <a:tab pos="241300" algn="l"/>
              </a:tabLst>
            </a:pPr>
            <a:r>
              <a:rPr b="0" dirty="0">
                <a:latin typeface="Calibri"/>
                <a:cs typeface="Calibri"/>
              </a:rPr>
              <a:t>mutismus</a:t>
            </a:r>
            <a:r>
              <a:rPr b="0" spc="-55" dirty="0">
                <a:latin typeface="Calibri"/>
                <a:cs typeface="Calibri"/>
              </a:rPr>
              <a:t> </a:t>
            </a:r>
            <a:r>
              <a:rPr b="0" spc="-15" dirty="0">
                <a:latin typeface="Calibri"/>
                <a:cs typeface="Calibri"/>
              </a:rPr>
              <a:t>(ztráta</a:t>
            </a:r>
            <a:r>
              <a:rPr b="0" spc="-35" dirty="0">
                <a:latin typeface="Calibri"/>
                <a:cs typeface="Calibri"/>
              </a:rPr>
              <a:t> </a:t>
            </a:r>
            <a:r>
              <a:rPr b="0" spc="-5" dirty="0">
                <a:latin typeface="Calibri"/>
                <a:cs typeface="Calibri"/>
              </a:rPr>
              <a:t>řeči),</a:t>
            </a:r>
          </a:p>
          <a:p>
            <a:pPr marL="241300" indent="-228600">
              <a:lnSpc>
                <a:spcPts val="2650"/>
              </a:lnSpc>
              <a:spcBef>
                <a:spcPts val="60"/>
              </a:spcBef>
              <a:buChar char="-"/>
              <a:tabLst>
                <a:tab pos="240665" algn="l"/>
                <a:tab pos="241300" algn="l"/>
              </a:tabLst>
            </a:pPr>
            <a:r>
              <a:rPr b="0" spc="-5" dirty="0">
                <a:latin typeface="Calibri"/>
                <a:cs typeface="Calibri"/>
              </a:rPr>
              <a:t>pasivní</a:t>
            </a:r>
            <a:r>
              <a:rPr b="0" spc="-55" dirty="0">
                <a:latin typeface="Calibri"/>
                <a:cs typeface="Calibri"/>
              </a:rPr>
              <a:t> </a:t>
            </a:r>
            <a:r>
              <a:rPr b="0" dirty="0">
                <a:latin typeface="Calibri"/>
                <a:cs typeface="Calibri"/>
              </a:rPr>
              <a:t>a</a:t>
            </a:r>
          </a:p>
          <a:p>
            <a:pPr marL="241300" marR="217170" algn="just">
              <a:lnSpc>
                <a:spcPct val="70000"/>
              </a:lnSpc>
              <a:spcBef>
                <a:spcPts val="465"/>
              </a:spcBef>
            </a:pPr>
            <a:r>
              <a:rPr b="0" dirty="0">
                <a:latin typeface="Calibri"/>
                <a:cs typeface="Calibri"/>
              </a:rPr>
              <a:t>aktivní </a:t>
            </a:r>
            <a:r>
              <a:rPr b="0" spc="-10" dirty="0">
                <a:latin typeface="Calibri"/>
                <a:cs typeface="Calibri"/>
              </a:rPr>
              <a:t>negativismus </a:t>
            </a:r>
            <a:r>
              <a:rPr b="0" spc="-5" dirty="0">
                <a:latin typeface="Calibri"/>
                <a:cs typeface="Calibri"/>
              </a:rPr>
              <a:t>(neplnění </a:t>
            </a:r>
            <a:r>
              <a:rPr b="0" spc="-575" dirty="0">
                <a:latin typeface="Calibri"/>
                <a:cs typeface="Calibri"/>
              </a:rPr>
              <a:t> </a:t>
            </a:r>
            <a:r>
              <a:rPr b="0" spc="-10" dirty="0">
                <a:latin typeface="Calibri"/>
                <a:cs typeface="Calibri"/>
              </a:rPr>
              <a:t>žádostí </a:t>
            </a:r>
            <a:r>
              <a:rPr b="0" dirty="0">
                <a:latin typeface="Calibri"/>
                <a:cs typeface="Calibri"/>
              </a:rPr>
              <a:t>či </a:t>
            </a:r>
            <a:r>
              <a:rPr b="0" spc="-5" dirty="0">
                <a:latin typeface="Calibri"/>
                <a:cs typeface="Calibri"/>
              </a:rPr>
              <a:t>pokynů nebo učinění </a:t>
            </a:r>
            <a:r>
              <a:rPr b="0" spc="-575" dirty="0">
                <a:latin typeface="Calibri"/>
                <a:cs typeface="Calibri"/>
              </a:rPr>
              <a:t> </a:t>
            </a:r>
            <a:r>
              <a:rPr b="0" spc="-20" dirty="0">
                <a:latin typeface="Calibri"/>
                <a:cs typeface="Calibri"/>
              </a:rPr>
              <a:t>pravého</a:t>
            </a:r>
            <a:r>
              <a:rPr b="0" spc="-25" dirty="0">
                <a:latin typeface="Calibri"/>
                <a:cs typeface="Calibri"/>
              </a:rPr>
              <a:t> </a:t>
            </a:r>
            <a:r>
              <a:rPr b="0" spc="-10" dirty="0">
                <a:latin typeface="Calibri"/>
                <a:cs typeface="Calibri"/>
              </a:rPr>
              <a:t>opaku</a:t>
            </a:r>
            <a:r>
              <a:rPr b="0" spc="-15" dirty="0">
                <a:latin typeface="Calibri"/>
                <a:cs typeface="Calibri"/>
              </a:rPr>
              <a:t> požadované</a:t>
            </a:r>
          </a:p>
          <a:p>
            <a:pPr marL="241300">
              <a:lnSpc>
                <a:spcPts val="2185"/>
              </a:lnSpc>
            </a:pPr>
            <a:r>
              <a:rPr b="0" spc="-5" dirty="0">
                <a:latin typeface="Calibri"/>
                <a:cs typeface="Calibri"/>
              </a:rPr>
              <a:t>činnosti),</a:t>
            </a:r>
          </a:p>
          <a:p>
            <a:pPr marL="241300" indent="-228600">
              <a:lnSpc>
                <a:spcPct val="100000"/>
              </a:lnSpc>
              <a:spcBef>
                <a:spcPts val="75"/>
              </a:spcBef>
              <a:buChar char="-"/>
              <a:tabLst>
                <a:tab pos="240665" algn="l"/>
                <a:tab pos="241300" algn="l"/>
              </a:tabLst>
            </a:pPr>
            <a:r>
              <a:rPr b="0" spc="-10" dirty="0">
                <a:latin typeface="Calibri"/>
                <a:cs typeface="Calibri"/>
              </a:rPr>
              <a:t>oploštěná,</a:t>
            </a:r>
            <a:r>
              <a:rPr b="0" spc="-30" dirty="0">
                <a:latin typeface="Calibri"/>
                <a:cs typeface="Calibri"/>
              </a:rPr>
              <a:t> </a:t>
            </a:r>
            <a:r>
              <a:rPr b="0" dirty="0">
                <a:latin typeface="Calibri"/>
                <a:cs typeface="Calibri"/>
              </a:rPr>
              <a:t>vyhaslá</a:t>
            </a:r>
            <a:r>
              <a:rPr b="0" spc="-5" dirty="0">
                <a:latin typeface="Calibri"/>
                <a:cs typeface="Calibri"/>
              </a:rPr>
              <a:t> </a:t>
            </a:r>
            <a:r>
              <a:rPr b="0" spc="-15" dirty="0">
                <a:latin typeface="Calibri"/>
                <a:cs typeface="Calibri"/>
              </a:rPr>
              <a:t>afektivita</a:t>
            </a:r>
          </a:p>
          <a:p>
            <a:pPr marL="241300" indent="-228600">
              <a:lnSpc>
                <a:spcPct val="100000"/>
              </a:lnSpc>
              <a:spcBef>
                <a:spcPts val="60"/>
              </a:spcBef>
              <a:buChar char="-"/>
              <a:tabLst>
                <a:tab pos="240665" algn="l"/>
                <a:tab pos="241300" algn="l"/>
              </a:tabLst>
            </a:pPr>
            <a:r>
              <a:rPr b="0" dirty="0">
                <a:latin typeface="Calibri"/>
                <a:cs typeface="Calibri"/>
              </a:rPr>
              <a:t>abulie</a:t>
            </a:r>
            <a:r>
              <a:rPr b="0" spc="-50" dirty="0">
                <a:latin typeface="Calibri"/>
                <a:cs typeface="Calibri"/>
              </a:rPr>
              <a:t> </a:t>
            </a:r>
            <a:r>
              <a:rPr b="0" spc="-15" dirty="0">
                <a:latin typeface="Calibri"/>
                <a:cs typeface="Calibri"/>
              </a:rPr>
              <a:t>(ztráta</a:t>
            </a:r>
            <a:r>
              <a:rPr b="0" spc="-20" dirty="0">
                <a:latin typeface="Calibri"/>
                <a:cs typeface="Calibri"/>
              </a:rPr>
              <a:t> </a:t>
            </a:r>
            <a:r>
              <a:rPr b="0" dirty="0">
                <a:latin typeface="Calibri"/>
                <a:cs typeface="Calibri"/>
              </a:rPr>
              <a:t>vůle)</a:t>
            </a:r>
          </a:p>
          <a:p>
            <a:pPr marL="241300" marR="427355" indent="-228600">
              <a:lnSpc>
                <a:spcPct val="70000"/>
              </a:lnSpc>
              <a:spcBef>
                <a:spcPts val="994"/>
              </a:spcBef>
              <a:buChar char="-"/>
              <a:tabLst>
                <a:tab pos="240665" algn="l"/>
                <a:tab pos="241300" algn="l"/>
              </a:tabLst>
            </a:pPr>
            <a:r>
              <a:rPr b="0" dirty="0">
                <a:latin typeface="Calibri"/>
                <a:cs typeface="Calibri"/>
              </a:rPr>
              <a:t>anhedonie</a:t>
            </a:r>
            <a:r>
              <a:rPr b="0" spc="-75" dirty="0">
                <a:latin typeface="Calibri"/>
                <a:cs typeface="Calibri"/>
              </a:rPr>
              <a:t> </a:t>
            </a:r>
            <a:r>
              <a:rPr b="0" spc="-15" dirty="0">
                <a:latin typeface="Calibri"/>
                <a:cs typeface="Calibri"/>
              </a:rPr>
              <a:t>(ztráta</a:t>
            </a:r>
            <a:r>
              <a:rPr b="0" spc="-35" dirty="0">
                <a:latin typeface="Calibri"/>
                <a:cs typeface="Calibri"/>
              </a:rPr>
              <a:t> </a:t>
            </a:r>
            <a:r>
              <a:rPr b="0" spc="-5" dirty="0">
                <a:latin typeface="Calibri"/>
                <a:cs typeface="Calibri"/>
              </a:rPr>
              <a:t>schopnosti </a:t>
            </a:r>
            <a:r>
              <a:rPr b="0" spc="-570" dirty="0">
                <a:latin typeface="Calibri"/>
                <a:cs typeface="Calibri"/>
              </a:rPr>
              <a:t> </a:t>
            </a:r>
            <a:r>
              <a:rPr b="0" spc="-20" dirty="0">
                <a:latin typeface="Calibri"/>
                <a:cs typeface="Calibri"/>
              </a:rPr>
              <a:t>prožívat</a:t>
            </a:r>
            <a:r>
              <a:rPr b="0" spc="-15" dirty="0">
                <a:latin typeface="Calibri"/>
                <a:cs typeface="Calibri"/>
              </a:rPr>
              <a:t> radost </a:t>
            </a:r>
            <a:r>
              <a:rPr b="0" dirty="0">
                <a:latin typeface="Calibri"/>
                <a:cs typeface="Calibri"/>
              </a:rPr>
              <a:t>a</a:t>
            </a:r>
            <a:r>
              <a:rPr b="0" spc="-5" dirty="0">
                <a:latin typeface="Calibri"/>
                <a:cs typeface="Calibri"/>
              </a:rPr>
              <a:t> příjemné </a:t>
            </a:r>
            <a:r>
              <a:rPr b="0" dirty="0">
                <a:latin typeface="Calibri"/>
                <a:cs typeface="Calibri"/>
              </a:rPr>
              <a:t> </a:t>
            </a:r>
            <a:r>
              <a:rPr b="0" spc="-10" dirty="0">
                <a:latin typeface="Calibri"/>
                <a:cs typeface="Calibri"/>
              </a:rPr>
              <a:t>prožitky).</a:t>
            </a:r>
          </a:p>
        </p:txBody>
      </p:sp>
    </p:spTree>
    <p:extLst>
      <p:ext uri="{BB962C8B-B14F-4D97-AF65-F5344CB8AC3E}">
        <p14:creationId xmlns:p14="http://schemas.microsoft.com/office/powerpoint/2010/main" val="3601254129"/>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307924"/>
            <a:ext cx="5133975" cy="697230"/>
          </a:xfrm>
          <a:prstGeom prst="rect">
            <a:avLst/>
          </a:prstGeom>
        </p:spPr>
        <p:txBody>
          <a:bodyPr vert="horz" wrap="square" lIns="0" tIns="13335" rIns="0" bIns="0" rtlCol="0">
            <a:spAutoFit/>
          </a:bodyPr>
          <a:lstStyle/>
          <a:p>
            <a:pPr marL="12700">
              <a:lnSpc>
                <a:spcPct val="100000"/>
              </a:lnSpc>
              <a:spcBef>
                <a:spcPts val="105"/>
              </a:spcBef>
            </a:pPr>
            <a:r>
              <a:rPr sz="4400" spc="-50" dirty="0">
                <a:solidFill>
                  <a:srgbClr val="000000"/>
                </a:solidFill>
              </a:rPr>
              <a:t>Paranoidní</a:t>
            </a:r>
            <a:r>
              <a:rPr sz="4400" spc="-165" dirty="0">
                <a:solidFill>
                  <a:srgbClr val="000000"/>
                </a:solidFill>
              </a:rPr>
              <a:t> </a:t>
            </a:r>
            <a:r>
              <a:rPr sz="4400" spc="-45" dirty="0">
                <a:solidFill>
                  <a:srgbClr val="000000"/>
                </a:solidFill>
              </a:rPr>
              <a:t>schizofrenie</a:t>
            </a:r>
            <a:endParaRPr sz="4400"/>
          </a:p>
        </p:txBody>
      </p:sp>
      <p:sp>
        <p:nvSpPr>
          <p:cNvPr id="3" name="object 3"/>
          <p:cNvSpPr txBox="1"/>
          <p:nvPr/>
        </p:nvSpPr>
        <p:spPr>
          <a:xfrm>
            <a:off x="2060194" y="1095248"/>
            <a:ext cx="8046720" cy="5442585"/>
          </a:xfrm>
          <a:prstGeom prst="rect">
            <a:avLst/>
          </a:prstGeom>
        </p:spPr>
        <p:txBody>
          <a:bodyPr vert="horz" wrap="square" lIns="0" tIns="60960" rIns="0" bIns="0" rtlCol="0">
            <a:spAutoFit/>
          </a:bodyPr>
          <a:lstStyle/>
          <a:p>
            <a:pPr marL="12700" marR="1504315">
              <a:lnSpc>
                <a:spcPts val="3020"/>
              </a:lnSpc>
              <a:spcBef>
                <a:spcPts val="480"/>
              </a:spcBef>
            </a:pPr>
            <a:r>
              <a:rPr sz="2800" spc="-5" dirty="0">
                <a:latin typeface="Calibri"/>
                <a:cs typeface="Calibri"/>
              </a:rPr>
              <a:t>je</a:t>
            </a:r>
            <a:r>
              <a:rPr sz="2800" dirty="0">
                <a:latin typeface="Calibri"/>
                <a:cs typeface="Calibri"/>
              </a:rPr>
              <a:t> </a:t>
            </a:r>
            <a:r>
              <a:rPr sz="2800" spc="-10" dirty="0">
                <a:latin typeface="Calibri"/>
                <a:cs typeface="Calibri"/>
              </a:rPr>
              <a:t>zřejmě</a:t>
            </a:r>
            <a:r>
              <a:rPr sz="2800" spc="5" dirty="0">
                <a:latin typeface="Calibri"/>
                <a:cs typeface="Calibri"/>
              </a:rPr>
              <a:t> </a:t>
            </a:r>
            <a:r>
              <a:rPr sz="2800" spc="-10" dirty="0">
                <a:latin typeface="Calibri"/>
                <a:cs typeface="Calibri"/>
              </a:rPr>
              <a:t>nejznámějším</a:t>
            </a:r>
            <a:r>
              <a:rPr sz="2800" spc="25" dirty="0">
                <a:latin typeface="Calibri"/>
                <a:cs typeface="Calibri"/>
              </a:rPr>
              <a:t> </a:t>
            </a:r>
            <a:r>
              <a:rPr sz="2800" spc="-5" dirty="0">
                <a:latin typeface="Calibri"/>
                <a:cs typeface="Calibri"/>
              </a:rPr>
              <a:t>a</a:t>
            </a:r>
            <a:r>
              <a:rPr sz="2800" spc="5" dirty="0">
                <a:latin typeface="Calibri"/>
                <a:cs typeface="Calibri"/>
              </a:rPr>
              <a:t> </a:t>
            </a:r>
            <a:r>
              <a:rPr sz="2800" spc="-15" dirty="0">
                <a:latin typeface="Calibri"/>
                <a:cs typeface="Calibri"/>
              </a:rPr>
              <a:t>nejčastějším</a:t>
            </a:r>
            <a:r>
              <a:rPr sz="2800" spc="25" dirty="0">
                <a:latin typeface="Calibri"/>
                <a:cs typeface="Calibri"/>
              </a:rPr>
              <a:t> </a:t>
            </a:r>
            <a:r>
              <a:rPr sz="2800" spc="-10" dirty="0">
                <a:latin typeface="Calibri"/>
                <a:cs typeface="Calibri"/>
              </a:rPr>
              <a:t>typem </a:t>
            </a:r>
            <a:r>
              <a:rPr sz="2800" spc="-615" dirty="0">
                <a:latin typeface="Calibri"/>
                <a:cs typeface="Calibri"/>
              </a:rPr>
              <a:t> </a:t>
            </a:r>
            <a:r>
              <a:rPr sz="2800" spc="-15" dirty="0">
                <a:latin typeface="Calibri"/>
                <a:cs typeface="Calibri"/>
              </a:rPr>
              <a:t>schizofrenního</a:t>
            </a:r>
            <a:r>
              <a:rPr sz="2800" spc="40" dirty="0">
                <a:latin typeface="Calibri"/>
                <a:cs typeface="Calibri"/>
              </a:rPr>
              <a:t> </a:t>
            </a:r>
            <a:r>
              <a:rPr sz="2800" spc="-10" dirty="0">
                <a:latin typeface="Calibri"/>
                <a:cs typeface="Calibri"/>
              </a:rPr>
              <a:t>onemocnění.</a:t>
            </a:r>
            <a:endParaRPr sz="2800">
              <a:latin typeface="Calibri"/>
              <a:cs typeface="Calibri"/>
            </a:endParaRPr>
          </a:p>
          <a:p>
            <a:pPr marL="12700" marR="71755">
              <a:lnSpc>
                <a:spcPct val="90000"/>
              </a:lnSpc>
              <a:spcBef>
                <a:spcPts val="970"/>
              </a:spcBef>
            </a:pPr>
            <a:r>
              <a:rPr sz="2800" b="1" spc="-25" dirty="0">
                <a:latin typeface="Calibri"/>
                <a:cs typeface="Calibri"/>
              </a:rPr>
              <a:t>Postižený</a:t>
            </a:r>
            <a:r>
              <a:rPr sz="2800" b="1" dirty="0">
                <a:latin typeface="Calibri"/>
                <a:cs typeface="Calibri"/>
              </a:rPr>
              <a:t> </a:t>
            </a:r>
            <a:r>
              <a:rPr sz="2800" b="1" spc="-5" dirty="0">
                <a:latin typeface="Calibri"/>
                <a:cs typeface="Calibri"/>
              </a:rPr>
              <a:t>trpí</a:t>
            </a:r>
            <a:r>
              <a:rPr sz="2800" b="1" spc="15" dirty="0">
                <a:latin typeface="Calibri"/>
                <a:cs typeface="Calibri"/>
              </a:rPr>
              <a:t> </a:t>
            </a:r>
            <a:r>
              <a:rPr sz="2800" b="1" spc="-35" dirty="0">
                <a:latin typeface="Calibri"/>
                <a:cs typeface="Calibri"/>
              </a:rPr>
              <a:t>bludy,</a:t>
            </a:r>
            <a:r>
              <a:rPr sz="2800" b="1" spc="10" dirty="0">
                <a:latin typeface="Calibri"/>
                <a:cs typeface="Calibri"/>
              </a:rPr>
              <a:t> </a:t>
            </a:r>
            <a:r>
              <a:rPr sz="2800" b="1" spc="-30" dirty="0">
                <a:latin typeface="Calibri"/>
                <a:cs typeface="Calibri"/>
              </a:rPr>
              <a:t>pocity,</a:t>
            </a:r>
            <a:r>
              <a:rPr sz="2800" b="1" spc="25" dirty="0">
                <a:latin typeface="Calibri"/>
                <a:cs typeface="Calibri"/>
              </a:rPr>
              <a:t> </a:t>
            </a:r>
            <a:r>
              <a:rPr sz="2800" b="1" spc="-25" dirty="0">
                <a:latin typeface="Calibri"/>
                <a:cs typeface="Calibri"/>
              </a:rPr>
              <a:t>že</a:t>
            </a:r>
            <a:r>
              <a:rPr sz="2800" b="1" spc="-5" dirty="0">
                <a:latin typeface="Calibri"/>
                <a:cs typeface="Calibri"/>
              </a:rPr>
              <a:t> je</a:t>
            </a:r>
            <a:r>
              <a:rPr sz="2800" b="1" spc="-10" dirty="0">
                <a:latin typeface="Calibri"/>
                <a:cs typeface="Calibri"/>
              </a:rPr>
              <a:t> neustále </a:t>
            </a:r>
            <a:r>
              <a:rPr sz="2800" b="1" spc="-5" dirty="0">
                <a:latin typeface="Calibri"/>
                <a:cs typeface="Calibri"/>
              </a:rPr>
              <a:t> </a:t>
            </a:r>
            <a:r>
              <a:rPr sz="2800" b="1" spc="-15" dirty="0">
                <a:latin typeface="Calibri"/>
                <a:cs typeface="Calibri"/>
              </a:rPr>
              <a:t>pronásledován,</a:t>
            </a:r>
            <a:r>
              <a:rPr sz="2800" b="1" spc="30" dirty="0">
                <a:latin typeface="Calibri"/>
                <a:cs typeface="Calibri"/>
              </a:rPr>
              <a:t> </a:t>
            </a:r>
            <a:r>
              <a:rPr sz="2800" b="1" spc="-5" dirty="0">
                <a:latin typeface="Calibri"/>
                <a:cs typeface="Calibri"/>
              </a:rPr>
              <a:t>je</a:t>
            </a:r>
            <a:r>
              <a:rPr sz="2800" b="1" spc="10" dirty="0">
                <a:latin typeface="Calibri"/>
                <a:cs typeface="Calibri"/>
              </a:rPr>
              <a:t> </a:t>
            </a:r>
            <a:r>
              <a:rPr sz="2800" b="1" spc="-5" dirty="0">
                <a:latin typeface="Calibri"/>
                <a:cs typeface="Calibri"/>
              </a:rPr>
              <a:t>nesmírně</a:t>
            </a:r>
            <a:r>
              <a:rPr sz="2800" b="1" spc="15" dirty="0">
                <a:latin typeface="Calibri"/>
                <a:cs typeface="Calibri"/>
              </a:rPr>
              <a:t> </a:t>
            </a:r>
            <a:r>
              <a:rPr sz="2800" b="1" spc="-20" dirty="0">
                <a:latin typeface="Calibri"/>
                <a:cs typeface="Calibri"/>
              </a:rPr>
              <a:t>vztahovačný</a:t>
            </a:r>
            <a:r>
              <a:rPr sz="2800" b="1" spc="20" dirty="0">
                <a:latin typeface="Calibri"/>
                <a:cs typeface="Calibri"/>
              </a:rPr>
              <a:t> </a:t>
            </a:r>
            <a:r>
              <a:rPr sz="2800" b="1" spc="-5" dirty="0">
                <a:latin typeface="Calibri"/>
                <a:cs typeface="Calibri"/>
              </a:rPr>
              <a:t>a</a:t>
            </a:r>
            <a:r>
              <a:rPr sz="2800" b="1" spc="10" dirty="0">
                <a:latin typeface="Calibri"/>
                <a:cs typeface="Calibri"/>
              </a:rPr>
              <a:t> </a:t>
            </a:r>
            <a:r>
              <a:rPr sz="2800" b="1" spc="-10" dirty="0">
                <a:latin typeface="Calibri"/>
                <a:cs typeface="Calibri"/>
              </a:rPr>
              <a:t>má </a:t>
            </a:r>
            <a:r>
              <a:rPr sz="2800" b="1" spc="-5" dirty="0">
                <a:latin typeface="Calibri"/>
                <a:cs typeface="Calibri"/>
              </a:rPr>
              <a:t> </a:t>
            </a:r>
            <a:r>
              <a:rPr sz="2800" b="1" spc="-15" dirty="0">
                <a:latin typeface="Calibri"/>
                <a:cs typeface="Calibri"/>
              </a:rPr>
              <a:t>tendenci</a:t>
            </a:r>
            <a:r>
              <a:rPr sz="2800" b="1" spc="25" dirty="0">
                <a:latin typeface="Calibri"/>
                <a:cs typeface="Calibri"/>
              </a:rPr>
              <a:t> </a:t>
            </a:r>
            <a:r>
              <a:rPr sz="2800" b="1" spc="-20" dirty="0">
                <a:latin typeface="Calibri"/>
                <a:cs typeface="Calibri"/>
              </a:rPr>
              <a:t>zveličovat</a:t>
            </a:r>
            <a:r>
              <a:rPr sz="2800" b="1" spc="45" dirty="0">
                <a:latin typeface="Calibri"/>
                <a:cs typeface="Calibri"/>
              </a:rPr>
              <a:t> </a:t>
            </a:r>
            <a:r>
              <a:rPr sz="2800" b="1" spc="-15" dirty="0">
                <a:latin typeface="Calibri"/>
                <a:cs typeface="Calibri"/>
              </a:rPr>
              <a:t>nepodstatné</a:t>
            </a:r>
            <a:r>
              <a:rPr sz="2800" b="1" spc="35" dirty="0">
                <a:latin typeface="Calibri"/>
                <a:cs typeface="Calibri"/>
              </a:rPr>
              <a:t> </a:t>
            </a:r>
            <a:r>
              <a:rPr sz="2800" b="1" spc="-10" dirty="0">
                <a:latin typeface="Calibri"/>
                <a:cs typeface="Calibri"/>
              </a:rPr>
              <a:t>projevy</a:t>
            </a:r>
            <a:r>
              <a:rPr sz="2800" b="1" spc="15" dirty="0">
                <a:latin typeface="Calibri"/>
                <a:cs typeface="Calibri"/>
              </a:rPr>
              <a:t> </a:t>
            </a:r>
            <a:r>
              <a:rPr sz="2800" b="1" spc="-20" dirty="0">
                <a:latin typeface="Calibri"/>
                <a:cs typeface="Calibri"/>
              </a:rPr>
              <a:t>svého</a:t>
            </a:r>
            <a:r>
              <a:rPr sz="2800" b="1" spc="10" dirty="0">
                <a:latin typeface="Calibri"/>
                <a:cs typeface="Calibri"/>
              </a:rPr>
              <a:t> </a:t>
            </a:r>
            <a:r>
              <a:rPr sz="2800" b="1" spc="-25" dirty="0">
                <a:latin typeface="Calibri"/>
                <a:cs typeface="Calibri"/>
              </a:rPr>
              <a:t>okolí</a:t>
            </a:r>
            <a:r>
              <a:rPr sz="2800" b="1" spc="20" dirty="0">
                <a:latin typeface="Calibri"/>
                <a:cs typeface="Calibri"/>
              </a:rPr>
              <a:t> </a:t>
            </a:r>
            <a:r>
              <a:rPr sz="2800" b="1" spc="-5" dirty="0">
                <a:latin typeface="Calibri"/>
                <a:cs typeface="Calibri"/>
              </a:rPr>
              <a:t>a </a:t>
            </a:r>
            <a:r>
              <a:rPr sz="2800" b="1" spc="-615" dirty="0">
                <a:latin typeface="Calibri"/>
                <a:cs typeface="Calibri"/>
              </a:rPr>
              <a:t> </a:t>
            </a:r>
            <a:r>
              <a:rPr sz="2800" b="1" spc="-25" dirty="0">
                <a:latin typeface="Calibri"/>
                <a:cs typeface="Calibri"/>
              </a:rPr>
              <a:t>považovat</a:t>
            </a:r>
            <a:r>
              <a:rPr sz="2800" b="1" spc="20" dirty="0">
                <a:latin typeface="Calibri"/>
                <a:cs typeface="Calibri"/>
              </a:rPr>
              <a:t> </a:t>
            </a:r>
            <a:r>
              <a:rPr sz="2800" b="1" spc="-5" dirty="0">
                <a:latin typeface="Calibri"/>
                <a:cs typeface="Calibri"/>
              </a:rPr>
              <a:t>je</a:t>
            </a:r>
            <a:r>
              <a:rPr sz="2800" b="1" dirty="0">
                <a:latin typeface="Calibri"/>
                <a:cs typeface="Calibri"/>
              </a:rPr>
              <a:t> </a:t>
            </a:r>
            <a:r>
              <a:rPr sz="2800" b="1" spc="-20" dirty="0">
                <a:latin typeface="Calibri"/>
                <a:cs typeface="Calibri"/>
              </a:rPr>
              <a:t>za</a:t>
            </a:r>
            <a:r>
              <a:rPr sz="2800" b="1" spc="10" dirty="0">
                <a:latin typeface="Calibri"/>
                <a:cs typeface="Calibri"/>
              </a:rPr>
              <a:t> </a:t>
            </a:r>
            <a:r>
              <a:rPr sz="2800" b="1" spc="-15" dirty="0">
                <a:latin typeface="Calibri"/>
                <a:cs typeface="Calibri"/>
              </a:rPr>
              <a:t>hrozbu</a:t>
            </a:r>
            <a:r>
              <a:rPr sz="2800" b="1" spc="-10" dirty="0">
                <a:latin typeface="Calibri"/>
                <a:cs typeface="Calibri"/>
              </a:rPr>
              <a:t> </a:t>
            </a:r>
            <a:r>
              <a:rPr sz="2800" b="1" spc="-15" dirty="0">
                <a:latin typeface="Calibri"/>
                <a:cs typeface="Calibri"/>
              </a:rPr>
              <a:t>pro</a:t>
            </a:r>
            <a:r>
              <a:rPr sz="2800" b="1" dirty="0">
                <a:latin typeface="Calibri"/>
                <a:cs typeface="Calibri"/>
              </a:rPr>
              <a:t> </a:t>
            </a:r>
            <a:r>
              <a:rPr sz="2800" b="1" spc="-20" dirty="0">
                <a:latin typeface="Calibri"/>
                <a:cs typeface="Calibri"/>
              </a:rPr>
              <a:t>svoji</a:t>
            </a:r>
            <a:r>
              <a:rPr sz="2800" b="1" dirty="0">
                <a:latin typeface="Calibri"/>
                <a:cs typeface="Calibri"/>
              </a:rPr>
              <a:t> </a:t>
            </a:r>
            <a:r>
              <a:rPr sz="2800" b="1" spc="-10" dirty="0">
                <a:latin typeface="Calibri"/>
                <a:cs typeface="Calibri"/>
              </a:rPr>
              <a:t>vlastní</a:t>
            </a:r>
            <a:r>
              <a:rPr sz="2800" b="1" spc="15" dirty="0">
                <a:latin typeface="Calibri"/>
                <a:cs typeface="Calibri"/>
              </a:rPr>
              <a:t> </a:t>
            </a:r>
            <a:r>
              <a:rPr sz="2800" b="1" spc="-5" dirty="0">
                <a:latin typeface="Calibri"/>
                <a:cs typeface="Calibri"/>
              </a:rPr>
              <a:t>osobu.</a:t>
            </a:r>
            <a:endParaRPr sz="2800">
              <a:latin typeface="Calibri"/>
              <a:cs typeface="Calibri"/>
            </a:endParaRPr>
          </a:p>
          <a:p>
            <a:pPr marL="12700" marR="5080">
              <a:lnSpc>
                <a:spcPts val="3030"/>
              </a:lnSpc>
              <a:spcBef>
                <a:spcPts val="1035"/>
              </a:spcBef>
            </a:pPr>
            <a:r>
              <a:rPr sz="2800" spc="-15" dirty="0">
                <a:latin typeface="Calibri"/>
                <a:cs typeface="Calibri"/>
              </a:rPr>
              <a:t>Převažují</a:t>
            </a:r>
            <a:r>
              <a:rPr sz="2800" spc="-10" dirty="0">
                <a:latin typeface="Calibri"/>
                <a:cs typeface="Calibri"/>
              </a:rPr>
              <a:t> </a:t>
            </a:r>
            <a:r>
              <a:rPr sz="2800" spc="-5" dirty="0">
                <a:latin typeface="Calibri"/>
                <a:cs typeface="Calibri"/>
              </a:rPr>
              <a:t>halucinace,</a:t>
            </a:r>
            <a:r>
              <a:rPr sz="2800" spc="5" dirty="0">
                <a:latin typeface="Calibri"/>
                <a:cs typeface="Calibri"/>
              </a:rPr>
              <a:t> </a:t>
            </a:r>
            <a:r>
              <a:rPr sz="2800" spc="-15" dirty="0">
                <a:latin typeface="Calibri"/>
                <a:cs typeface="Calibri"/>
              </a:rPr>
              <a:t>především</a:t>
            </a:r>
            <a:r>
              <a:rPr sz="2800" dirty="0">
                <a:latin typeface="Calibri"/>
                <a:cs typeface="Calibri"/>
              </a:rPr>
              <a:t> </a:t>
            </a:r>
            <a:r>
              <a:rPr sz="2800" spc="-10" dirty="0">
                <a:latin typeface="Calibri"/>
                <a:cs typeface="Calibri"/>
              </a:rPr>
              <a:t>sluchové</a:t>
            </a:r>
            <a:r>
              <a:rPr sz="2800" spc="15" dirty="0">
                <a:latin typeface="Calibri"/>
                <a:cs typeface="Calibri"/>
              </a:rPr>
              <a:t> </a:t>
            </a:r>
            <a:r>
              <a:rPr sz="2800" spc="-10" dirty="0">
                <a:latin typeface="Calibri"/>
                <a:cs typeface="Calibri"/>
              </a:rPr>
              <a:t>(slyšení</a:t>
            </a:r>
            <a:r>
              <a:rPr sz="2800" spc="5" dirty="0">
                <a:latin typeface="Calibri"/>
                <a:cs typeface="Calibri"/>
              </a:rPr>
              <a:t> </a:t>
            </a:r>
            <a:r>
              <a:rPr sz="2800" spc="-5" dirty="0">
                <a:latin typeface="Calibri"/>
                <a:cs typeface="Calibri"/>
              </a:rPr>
              <a:t>hlasů, </a:t>
            </a:r>
            <a:r>
              <a:rPr sz="2800" spc="-620" dirty="0">
                <a:latin typeface="Calibri"/>
                <a:cs typeface="Calibri"/>
              </a:rPr>
              <a:t> </a:t>
            </a:r>
            <a:r>
              <a:rPr sz="2800" spc="-20" dirty="0">
                <a:latin typeface="Calibri"/>
                <a:cs typeface="Calibri"/>
              </a:rPr>
              <a:t>které</a:t>
            </a:r>
            <a:r>
              <a:rPr sz="2800" spc="-15" dirty="0">
                <a:latin typeface="Calibri"/>
                <a:cs typeface="Calibri"/>
              </a:rPr>
              <a:t> </a:t>
            </a:r>
            <a:r>
              <a:rPr sz="2800" spc="-5" dirty="0">
                <a:latin typeface="Calibri"/>
                <a:cs typeface="Calibri"/>
              </a:rPr>
              <a:t>se</a:t>
            </a:r>
            <a:r>
              <a:rPr sz="2800" spc="5" dirty="0">
                <a:latin typeface="Calibri"/>
                <a:cs typeface="Calibri"/>
              </a:rPr>
              <a:t> </a:t>
            </a:r>
            <a:r>
              <a:rPr sz="2800" spc="-5" dirty="0">
                <a:latin typeface="Calibri"/>
                <a:cs typeface="Calibri"/>
              </a:rPr>
              <a:t>o </a:t>
            </a:r>
            <a:r>
              <a:rPr sz="2800" spc="-10" dirty="0">
                <a:latin typeface="Calibri"/>
                <a:cs typeface="Calibri"/>
              </a:rPr>
              <a:t>dotyčném</a:t>
            </a:r>
            <a:r>
              <a:rPr sz="2800" spc="10" dirty="0">
                <a:latin typeface="Calibri"/>
                <a:cs typeface="Calibri"/>
              </a:rPr>
              <a:t> </a:t>
            </a:r>
            <a:r>
              <a:rPr sz="2800" spc="-20" dirty="0">
                <a:latin typeface="Calibri"/>
                <a:cs typeface="Calibri"/>
              </a:rPr>
              <a:t>baví,</a:t>
            </a:r>
            <a:r>
              <a:rPr sz="2800" spc="10" dirty="0">
                <a:latin typeface="Calibri"/>
                <a:cs typeface="Calibri"/>
              </a:rPr>
              <a:t> </a:t>
            </a:r>
            <a:r>
              <a:rPr sz="2800" spc="-20" dirty="0">
                <a:latin typeface="Calibri"/>
                <a:cs typeface="Calibri"/>
              </a:rPr>
              <a:t>komentují</a:t>
            </a:r>
            <a:r>
              <a:rPr sz="2800" spc="20" dirty="0">
                <a:latin typeface="Calibri"/>
                <a:cs typeface="Calibri"/>
              </a:rPr>
              <a:t> </a:t>
            </a:r>
            <a:r>
              <a:rPr sz="2800" spc="-5" dirty="0">
                <a:latin typeface="Calibri"/>
                <a:cs typeface="Calibri"/>
              </a:rPr>
              <a:t>jeho</a:t>
            </a:r>
            <a:r>
              <a:rPr sz="2800" dirty="0">
                <a:latin typeface="Calibri"/>
                <a:cs typeface="Calibri"/>
              </a:rPr>
              <a:t> </a:t>
            </a:r>
            <a:r>
              <a:rPr sz="2800" spc="-10" dirty="0">
                <a:latin typeface="Calibri"/>
                <a:cs typeface="Calibri"/>
              </a:rPr>
              <a:t>chování, </a:t>
            </a:r>
            <a:r>
              <a:rPr sz="2800" spc="-5" dirty="0">
                <a:latin typeface="Calibri"/>
                <a:cs typeface="Calibri"/>
              </a:rPr>
              <a:t> </a:t>
            </a:r>
            <a:r>
              <a:rPr sz="2800" spc="-10" dirty="0">
                <a:latin typeface="Calibri"/>
                <a:cs typeface="Calibri"/>
              </a:rPr>
              <a:t>případně</a:t>
            </a:r>
            <a:r>
              <a:rPr sz="2800" spc="20" dirty="0">
                <a:latin typeface="Calibri"/>
                <a:cs typeface="Calibri"/>
              </a:rPr>
              <a:t> </a:t>
            </a:r>
            <a:r>
              <a:rPr sz="2800" spc="-5" dirty="0">
                <a:latin typeface="Calibri"/>
                <a:cs typeface="Calibri"/>
              </a:rPr>
              <a:t>mu</a:t>
            </a:r>
            <a:r>
              <a:rPr sz="2800" spc="15" dirty="0">
                <a:latin typeface="Calibri"/>
                <a:cs typeface="Calibri"/>
              </a:rPr>
              <a:t> </a:t>
            </a:r>
            <a:r>
              <a:rPr sz="2800" spc="-15" dirty="0">
                <a:latin typeface="Calibri"/>
                <a:cs typeface="Calibri"/>
              </a:rPr>
              <a:t>přikazují).</a:t>
            </a:r>
            <a:endParaRPr sz="2800">
              <a:latin typeface="Calibri"/>
              <a:cs typeface="Calibri"/>
            </a:endParaRPr>
          </a:p>
          <a:p>
            <a:pPr marL="12700" marR="942975">
              <a:lnSpc>
                <a:spcPts val="3020"/>
              </a:lnSpc>
              <a:spcBef>
                <a:spcPts val="985"/>
              </a:spcBef>
            </a:pPr>
            <a:r>
              <a:rPr sz="2800" spc="-5" dirty="0">
                <a:latin typeface="Calibri"/>
                <a:cs typeface="Calibri"/>
              </a:rPr>
              <a:t>Jeho </a:t>
            </a:r>
            <a:r>
              <a:rPr sz="2800" spc="-10" dirty="0">
                <a:latin typeface="Calibri"/>
                <a:cs typeface="Calibri"/>
              </a:rPr>
              <a:t>chování</a:t>
            </a:r>
            <a:r>
              <a:rPr sz="2800" dirty="0">
                <a:latin typeface="Calibri"/>
                <a:cs typeface="Calibri"/>
              </a:rPr>
              <a:t> </a:t>
            </a:r>
            <a:r>
              <a:rPr sz="2800" spc="-5" dirty="0">
                <a:latin typeface="Calibri"/>
                <a:cs typeface="Calibri"/>
              </a:rPr>
              <a:t>je</a:t>
            </a:r>
            <a:r>
              <a:rPr sz="2800" spc="-10" dirty="0">
                <a:latin typeface="Calibri"/>
                <a:cs typeface="Calibri"/>
              </a:rPr>
              <a:t> zapříčiněno</a:t>
            </a:r>
            <a:r>
              <a:rPr sz="2800" spc="15" dirty="0">
                <a:latin typeface="Calibri"/>
                <a:cs typeface="Calibri"/>
              </a:rPr>
              <a:t> </a:t>
            </a:r>
            <a:r>
              <a:rPr sz="2800" spc="-15" dirty="0">
                <a:latin typeface="Calibri"/>
                <a:cs typeface="Calibri"/>
              </a:rPr>
              <a:t>nadměrným</a:t>
            </a:r>
            <a:r>
              <a:rPr sz="2800" spc="20" dirty="0">
                <a:latin typeface="Calibri"/>
                <a:cs typeface="Calibri"/>
              </a:rPr>
              <a:t> </a:t>
            </a:r>
            <a:r>
              <a:rPr sz="2800" spc="-10" dirty="0">
                <a:latin typeface="Calibri"/>
                <a:cs typeface="Calibri"/>
              </a:rPr>
              <a:t>příjmem </a:t>
            </a:r>
            <a:r>
              <a:rPr sz="2800" spc="-620" dirty="0">
                <a:latin typeface="Calibri"/>
                <a:cs typeface="Calibri"/>
              </a:rPr>
              <a:t> </a:t>
            </a:r>
            <a:r>
              <a:rPr sz="2800" spc="-15" dirty="0">
                <a:latin typeface="Calibri"/>
                <a:cs typeface="Calibri"/>
              </a:rPr>
              <a:t>informací,</a:t>
            </a:r>
            <a:r>
              <a:rPr sz="2800" dirty="0">
                <a:latin typeface="Calibri"/>
                <a:cs typeface="Calibri"/>
              </a:rPr>
              <a:t> </a:t>
            </a:r>
            <a:r>
              <a:rPr sz="2800" spc="-15" dirty="0">
                <a:latin typeface="Calibri"/>
                <a:cs typeface="Calibri"/>
              </a:rPr>
              <a:t>mezi</a:t>
            </a:r>
            <a:r>
              <a:rPr sz="2800" spc="-10" dirty="0">
                <a:latin typeface="Calibri"/>
                <a:cs typeface="Calibri"/>
              </a:rPr>
              <a:t> nimiž</a:t>
            </a:r>
            <a:r>
              <a:rPr sz="2800" spc="10" dirty="0">
                <a:latin typeface="Calibri"/>
                <a:cs typeface="Calibri"/>
              </a:rPr>
              <a:t> </a:t>
            </a:r>
            <a:r>
              <a:rPr sz="2800" spc="-15" dirty="0">
                <a:latin typeface="Calibri"/>
                <a:cs typeface="Calibri"/>
              </a:rPr>
              <a:t>nemocný</a:t>
            </a:r>
            <a:r>
              <a:rPr sz="2800" spc="15" dirty="0">
                <a:latin typeface="Calibri"/>
                <a:cs typeface="Calibri"/>
              </a:rPr>
              <a:t> </a:t>
            </a:r>
            <a:r>
              <a:rPr sz="2800" spc="-25" dirty="0">
                <a:latin typeface="Calibri"/>
                <a:cs typeface="Calibri"/>
              </a:rPr>
              <a:t>mozek</a:t>
            </a:r>
            <a:r>
              <a:rPr sz="2800" spc="5" dirty="0">
                <a:latin typeface="Calibri"/>
                <a:cs typeface="Calibri"/>
              </a:rPr>
              <a:t> </a:t>
            </a:r>
            <a:r>
              <a:rPr sz="2800" spc="-10" dirty="0">
                <a:latin typeface="Calibri"/>
                <a:cs typeface="Calibri"/>
              </a:rPr>
              <a:t>vytváří</a:t>
            </a:r>
            <a:endParaRPr sz="2800">
              <a:latin typeface="Calibri"/>
              <a:cs typeface="Calibri"/>
            </a:endParaRPr>
          </a:p>
          <a:p>
            <a:pPr marL="12700">
              <a:lnSpc>
                <a:spcPts val="2820"/>
              </a:lnSpc>
            </a:pPr>
            <a:r>
              <a:rPr sz="2800" spc="-10" dirty="0">
                <a:latin typeface="Calibri"/>
                <a:cs typeface="Calibri"/>
              </a:rPr>
              <a:t>nesouvislé</a:t>
            </a:r>
            <a:r>
              <a:rPr sz="2800" spc="35" dirty="0">
                <a:latin typeface="Calibri"/>
                <a:cs typeface="Calibri"/>
              </a:rPr>
              <a:t> </a:t>
            </a:r>
            <a:r>
              <a:rPr sz="2800" spc="-10" dirty="0">
                <a:latin typeface="Calibri"/>
                <a:cs typeface="Calibri"/>
              </a:rPr>
              <a:t>spoje</a:t>
            </a:r>
            <a:r>
              <a:rPr sz="2800" spc="15" dirty="0">
                <a:latin typeface="Calibri"/>
                <a:cs typeface="Calibri"/>
              </a:rPr>
              <a:t> </a:t>
            </a:r>
            <a:r>
              <a:rPr sz="2800" spc="-5" dirty="0">
                <a:latin typeface="Calibri"/>
                <a:cs typeface="Calibri"/>
              </a:rPr>
              <a:t>a</a:t>
            </a:r>
            <a:r>
              <a:rPr sz="2800" spc="5" dirty="0">
                <a:latin typeface="Calibri"/>
                <a:cs typeface="Calibri"/>
              </a:rPr>
              <a:t> </a:t>
            </a:r>
            <a:r>
              <a:rPr sz="2800" spc="-5" dirty="0">
                <a:latin typeface="Calibri"/>
                <a:cs typeface="Calibri"/>
              </a:rPr>
              <a:t>asociace,</a:t>
            </a:r>
            <a:r>
              <a:rPr sz="2800" spc="5" dirty="0">
                <a:latin typeface="Calibri"/>
                <a:cs typeface="Calibri"/>
              </a:rPr>
              <a:t> </a:t>
            </a:r>
            <a:r>
              <a:rPr sz="2800" spc="-20" dirty="0">
                <a:latin typeface="Calibri"/>
                <a:cs typeface="Calibri"/>
              </a:rPr>
              <a:t>které</a:t>
            </a:r>
            <a:r>
              <a:rPr sz="2800" spc="5" dirty="0">
                <a:latin typeface="Calibri"/>
                <a:cs typeface="Calibri"/>
              </a:rPr>
              <a:t> </a:t>
            </a:r>
            <a:r>
              <a:rPr sz="2800" spc="-15" dirty="0">
                <a:latin typeface="Calibri"/>
                <a:cs typeface="Calibri"/>
              </a:rPr>
              <a:t>poté</a:t>
            </a:r>
            <a:r>
              <a:rPr sz="2800" dirty="0">
                <a:latin typeface="Calibri"/>
                <a:cs typeface="Calibri"/>
              </a:rPr>
              <a:t> </a:t>
            </a:r>
            <a:r>
              <a:rPr sz="2800" spc="-15" dirty="0">
                <a:latin typeface="Calibri"/>
                <a:cs typeface="Calibri"/>
              </a:rPr>
              <a:t>zodpovídají</a:t>
            </a:r>
            <a:r>
              <a:rPr sz="2800" spc="35" dirty="0">
                <a:latin typeface="Calibri"/>
                <a:cs typeface="Calibri"/>
              </a:rPr>
              <a:t> </a:t>
            </a:r>
            <a:r>
              <a:rPr sz="2800" spc="-30" dirty="0">
                <a:latin typeface="Calibri"/>
                <a:cs typeface="Calibri"/>
              </a:rPr>
              <a:t>za</a:t>
            </a:r>
            <a:endParaRPr sz="2800">
              <a:latin typeface="Calibri"/>
              <a:cs typeface="Calibri"/>
            </a:endParaRPr>
          </a:p>
          <a:p>
            <a:pPr marL="12700">
              <a:lnSpc>
                <a:spcPts val="3190"/>
              </a:lnSpc>
            </a:pPr>
            <a:r>
              <a:rPr sz="2800" spc="-45" dirty="0">
                <a:latin typeface="Calibri"/>
                <a:cs typeface="Calibri"/>
              </a:rPr>
              <a:t>bludy,</a:t>
            </a:r>
            <a:r>
              <a:rPr sz="2800" spc="40" dirty="0">
                <a:latin typeface="Calibri"/>
                <a:cs typeface="Calibri"/>
              </a:rPr>
              <a:t> </a:t>
            </a:r>
            <a:r>
              <a:rPr sz="2800" spc="-15" dirty="0">
                <a:latin typeface="Calibri"/>
                <a:cs typeface="Calibri"/>
              </a:rPr>
              <a:t>paranoiu</a:t>
            </a:r>
            <a:r>
              <a:rPr sz="2800" spc="25" dirty="0">
                <a:latin typeface="Calibri"/>
                <a:cs typeface="Calibri"/>
              </a:rPr>
              <a:t> </a:t>
            </a:r>
            <a:r>
              <a:rPr sz="2800" spc="-5" dirty="0">
                <a:latin typeface="Calibri"/>
                <a:cs typeface="Calibri"/>
              </a:rPr>
              <a:t>i</a:t>
            </a:r>
            <a:r>
              <a:rPr sz="2800" dirty="0">
                <a:latin typeface="Calibri"/>
                <a:cs typeface="Calibri"/>
              </a:rPr>
              <a:t> </a:t>
            </a:r>
            <a:r>
              <a:rPr sz="2800" spc="-15" dirty="0">
                <a:latin typeface="Calibri"/>
                <a:cs typeface="Calibri"/>
              </a:rPr>
              <a:t>nezvyklé</a:t>
            </a:r>
            <a:r>
              <a:rPr sz="2800" spc="5" dirty="0">
                <a:latin typeface="Calibri"/>
                <a:cs typeface="Calibri"/>
              </a:rPr>
              <a:t> </a:t>
            </a:r>
            <a:r>
              <a:rPr sz="2800" spc="-10" dirty="0">
                <a:latin typeface="Calibri"/>
                <a:cs typeface="Calibri"/>
              </a:rPr>
              <a:t>chování.</a:t>
            </a:r>
            <a:endParaRPr sz="2800">
              <a:latin typeface="Calibri"/>
              <a:cs typeface="Calibri"/>
            </a:endParaRPr>
          </a:p>
        </p:txBody>
      </p:sp>
    </p:spTree>
    <p:extLst>
      <p:ext uri="{BB962C8B-B14F-4D97-AF65-F5344CB8AC3E}">
        <p14:creationId xmlns:p14="http://schemas.microsoft.com/office/powerpoint/2010/main" val="22965903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Povinnosti v </a:t>
            </a:r>
            <a:r>
              <a:rPr lang="cs-CZ" b="1" dirty="0" smtClean="0"/>
              <a:t>insolvenci</a:t>
            </a:r>
            <a:endParaRPr lang="cs-CZ" dirty="0"/>
          </a:p>
        </p:txBody>
      </p:sp>
      <p:sp>
        <p:nvSpPr>
          <p:cNvPr id="3" name="Zástupný symbol pro obsah 2"/>
          <p:cNvSpPr>
            <a:spLocks noGrp="1"/>
          </p:cNvSpPr>
          <p:nvPr>
            <p:ph idx="1"/>
          </p:nvPr>
        </p:nvSpPr>
        <p:spPr/>
        <p:txBody>
          <a:bodyPr>
            <a:normAutofit/>
          </a:bodyPr>
          <a:lstStyle/>
          <a:p>
            <a:pPr lvl="0"/>
            <a:r>
              <a:rPr lang="cs-CZ" dirty="0"/>
              <a:t>Dlužník je povinen ihned informovat insolvenčního správce zejména:</a:t>
            </a:r>
          </a:p>
          <a:p>
            <a:pPr lvl="1"/>
            <a:r>
              <a:rPr lang="cs-CZ" dirty="0"/>
              <a:t>O své pracovní neschopnosti, </a:t>
            </a:r>
          </a:p>
          <a:p>
            <a:pPr lvl="1"/>
            <a:r>
              <a:rPr lang="cs-CZ" dirty="0"/>
              <a:t>Z</a:t>
            </a:r>
            <a:r>
              <a:rPr lang="cs-CZ" dirty="0" smtClean="0"/>
              <a:t>měně </a:t>
            </a:r>
            <a:r>
              <a:rPr lang="cs-CZ" dirty="0"/>
              <a:t>zaměstnání, do 1 týdne insolvenční správkyni.</a:t>
            </a:r>
          </a:p>
          <a:p>
            <a:pPr lvl="1"/>
            <a:r>
              <a:rPr lang="cs-CZ" dirty="0"/>
              <a:t>Z</a:t>
            </a:r>
            <a:r>
              <a:rPr lang="cs-CZ" dirty="0" smtClean="0"/>
              <a:t>měně </a:t>
            </a:r>
            <a:r>
              <a:rPr lang="cs-CZ" dirty="0"/>
              <a:t>osobního stavu, </a:t>
            </a:r>
          </a:p>
          <a:p>
            <a:pPr lvl="1"/>
            <a:r>
              <a:rPr lang="cs-CZ" dirty="0"/>
              <a:t>Z</a:t>
            </a:r>
            <a:r>
              <a:rPr lang="cs-CZ" dirty="0" smtClean="0"/>
              <a:t>měně </a:t>
            </a:r>
            <a:r>
              <a:rPr lang="cs-CZ" dirty="0"/>
              <a:t>bydliště, telefonního či mailového spojení.</a:t>
            </a:r>
          </a:p>
          <a:p>
            <a:pPr lvl="1"/>
            <a:r>
              <a:rPr lang="cs-CZ" dirty="0" smtClean="0"/>
              <a:t>Bez </a:t>
            </a:r>
            <a:r>
              <a:rPr lang="cs-CZ" dirty="0"/>
              <a:t>zbytečného odkladu bude dlužník informovat správce a plátce mzdy či jiného svého příjmu (většinou mzdovou účtárnu) o všech změnách v poměrech osobních, které mohou mít vliv na výši výpočtu nezabavitelné částky (a tyto změny doloží příslušnými listinami).</a:t>
            </a:r>
          </a:p>
          <a:p>
            <a:pPr lvl="1"/>
            <a:r>
              <a:rPr lang="cs-CZ" dirty="0"/>
              <a:t>Bude-li zahájeno řízení o úpravě poměrů nezletilých dětí dlužníka nebo o stanovení výživného, oznámí to dlužník bezodkladně insolvenčnímu správci</a:t>
            </a:r>
            <a:r>
              <a:rPr lang="cs-CZ" dirty="0" smtClean="0"/>
              <a:t>.</a:t>
            </a:r>
            <a:endParaRPr lang="cs-CZ" dirty="0"/>
          </a:p>
        </p:txBody>
      </p:sp>
    </p:spTree>
    <p:extLst>
      <p:ext uri="{BB962C8B-B14F-4D97-AF65-F5344CB8AC3E}">
        <p14:creationId xmlns:p14="http://schemas.microsoft.com/office/powerpoint/2010/main" val="1776636690"/>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9636" y="348742"/>
            <a:ext cx="5323840" cy="628650"/>
          </a:xfrm>
          <a:prstGeom prst="rect">
            <a:avLst/>
          </a:prstGeom>
        </p:spPr>
        <p:txBody>
          <a:bodyPr vert="horz" wrap="square" lIns="0" tIns="12065" rIns="0" bIns="0" rtlCol="0">
            <a:spAutoFit/>
          </a:bodyPr>
          <a:lstStyle/>
          <a:p>
            <a:pPr marL="12700">
              <a:lnSpc>
                <a:spcPts val="2375"/>
              </a:lnSpc>
              <a:spcBef>
                <a:spcPts val="95"/>
              </a:spcBef>
            </a:pPr>
            <a:r>
              <a:rPr sz="2200" b="1" spc="-5" dirty="0">
                <a:latin typeface="Calibri"/>
                <a:cs typeface="Calibri"/>
              </a:rPr>
              <a:t>F40–F48</a:t>
            </a:r>
            <a:endParaRPr sz="2200">
              <a:latin typeface="Calibri"/>
              <a:cs typeface="Calibri"/>
            </a:endParaRPr>
          </a:p>
          <a:p>
            <a:pPr marL="12700">
              <a:lnSpc>
                <a:spcPts val="2375"/>
              </a:lnSpc>
            </a:pPr>
            <a:r>
              <a:rPr sz="2200" b="1" u="sng" spc="-15" dirty="0">
                <a:uFill>
                  <a:solidFill>
                    <a:srgbClr val="000000"/>
                  </a:solidFill>
                </a:uFill>
                <a:latin typeface="Calibri"/>
                <a:cs typeface="Calibri"/>
              </a:rPr>
              <a:t>Neurotické</a:t>
            </a:r>
            <a:r>
              <a:rPr sz="2200" b="1" spc="-15" dirty="0">
                <a:latin typeface="Calibri"/>
                <a:cs typeface="Calibri"/>
              </a:rPr>
              <a:t>‚</a:t>
            </a:r>
            <a:r>
              <a:rPr sz="2200" b="1" spc="35" dirty="0">
                <a:latin typeface="Calibri"/>
                <a:cs typeface="Calibri"/>
              </a:rPr>
              <a:t> </a:t>
            </a:r>
            <a:r>
              <a:rPr sz="2200" b="1" spc="-20" dirty="0">
                <a:latin typeface="Calibri"/>
                <a:cs typeface="Calibri"/>
              </a:rPr>
              <a:t>stresové</a:t>
            </a:r>
            <a:r>
              <a:rPr sz="2200" b="1" spc="50" dirty="0">
                <a:latin typeface="Calibri"/>
                <a:cs typeface="Calibri"/>
              </a:rPr>
              <a:t> </a:t>
            </a:r>
            <a:r>
              <a:rPr sz="2200" b="1" spc="-5" dirty="0">
                <a:latin typeface="Calibri"/>
                <a:cs typeface="Calibri"/>
              </a:rPr>
              <a:t>a</a:t>
            </a:r>
            <a:r>
              <a:rPr sz="2200" b="1" spc="10" dirty="0">
                <a:latin typeface="Calibri"/>
                <a:cs typeface="Calibri"/>
              </a:rPr>
              <a:t> </a:t>
            </a:r>
            <a:r>
              <a:rPr sz="2200" b="1" spc="-15" dirty="0">
                <a:latin typeface="Calibri"/>
                <a:cs typeface="Calibri"/>
              </a:rPr>
              <a:t>somatoformní</a:t>
            </a:r>
            <a:r>
              <a:rPr sz="2200" b="1" spc="60" dirty="0">
                <a:latin typeface="Calibri"/>
                <a:cs typeface="Calibri"/>
              </a:rPr>
              <a:t> </a:t>
            </a:r>
            <a:r>
              <a:rPr sz="2200" b="1" spc="-15" dirty="0">
                <a:latin typeface="Calibri"/>
                <a:cs typeface="Calibri"/>
              </a:rPr>
              <a:t>poruchy</a:t>
            </a:r>
            <a:endParaRPr sz="2200">
              <a:latin typeface="Calibri"/>
              <a:cs typeface="Calibri"/>
            </a:endParaRPr>
          </a:p>
        </p:txBody>
      </p:sp>
      <p:sp>
        <p:nvSpPr>
          <p:cNvPr id="3" name="object 3"/>
          <p:cNvSpPr txBox="1"/>
          <p:nvPr/>
        </p:nvSpPr>
        <p:spPr>
          <a:xfrm>
            <a:off x="487172" y="1536319"/>
            <a:ext cx="4034154" cy="4439742"/>
          </a:xfrm>
          <a:prstGeom prst="rect">
            <a:avLst/>
          </a:prstGeom>
        </p:spPr>
        <p:txBody>
          <a:bodyPr vert="horz" wrap="square" lIns="0" tIns="13335" rIns="0" bIns="0" rtlCol="0">
            <a:spAutoFit/>
          </a:bodyPr>
          <a:lstStyle/>
          <a:p>
            <a:pPr marL="12700">
              <a:lnSpc>
                <a:spcPts val="1430"/>
              </a:lnSpc>
              <a:spcBef>
                <a:spcPts val="105"/>
              </a:spcBef>
            </a:pPr>
            <a:r>
              <a:rPr sz="1400" b="1" dirty="0">
                <a:latin typeface="Calibri"/>
                <a:cs typeface="Calibri"/>
              </a:rPr>
              <a:t>F400</a:t>
            </a:r>
            <a:r>
              <a:rPr sz="1400" b="1" spc="-40" dirty="0">
                <a:latin typeface="Calibri"/>
                <a:cs typeface="Calibri"/>
              </a:rPr>
              <a:t> </a:t>
            </a:r>
            <a:r>
              <a:rPr sz="1400" b="1" spc="-10" dirty="0">
                <a:latin typeface="Calibri"/>
                <a:cs typeface="Calibri"/>
              </a:rPr>
              <a:t>Agorafobie</a:t>
            </a:r>
            <a:endParaRPr sz="1400" dirty="0">
              <a:latin typeface="Calibri"/>
              <a:cs typeface="Calibri"/>
            </a:endParaRPr>
          </a:p>
          <a:p>
            <a:pPr marL="12700">
              <a:lnSpc>
                <a:spcPts val="1175"/>
              </a:lnSpc>
            </a:pPr>
            <a:r>
              <a:rPr sz="1400" b="1" dirty="0">
                <a:latin typeface="Calibri"/>
                <a:cs typeface="Calibri"/>
              </a:rPr>
              <a:t>F401</a:t>
            </a:r>
            <a:r>
              <a:rPr sz="1400" b="1" spc="-35" dirty="0">
                <a:latin typeface="Calibri"/>
                <a:cs typeface="Calibri"/>
              </a:rPr>
              <a:t> </a:t>
            </a:r>
            <a:r>
              <a:rPr sz="1400" b="1" dirty="0">
                <a:latin typeface="Calibri"/>
                <a:cs typeface="Calibri"/>
              </a:rPr>
              <a:t>Sociální</a:t>
            </a:r>
            <a:r>
              <a:rPr sz="1400" b="1" spc="-35" dirty="0">
                <a:latin typeface="Calibri"/>
                <a:cs typeface="Calibri"/>
              </a:rPr>
              <a:t> </a:t>
            </a:r>
            <a:r>
              <a:rPr sz="1400" b="1" spc="-5" dirty="0">
                <a:latin typeface="Calibri"/>
                <a:cs typeface="Calibri"/>
              </a:rPr>
              <a:t>fobie</a:t>
            </a:r>
            <a:endParaRPr sz="1400" dirty="0">
              <a:latin typeface="Calibri"/>
              <a:cs typeface="Calibri"/>
            </a:endParaRPr>
          </a:p>
          <a:p>
            <a:pPr marL="12700" marR="1437005">
              <a:lnSpc>
                <a:spcPct val="70000"/>
              </a:lnSpc>
              <a:spcBef>
                <a:spcPts val="250"/>
              </a:spcBef>
            </a:pPr>
            <a:r>
              <a:rPr sz="1400" spc="-5" dirty="0">
                <a:latin typeface="Calibri"/>
                <a:cs typeface="Calibri"/>
              </a:rPr>
              <a:t>F402</a:t>
            </a:r>
            <a:r>
              <a:rPr sz="1400" spc="-15" dirty="0">
                <a:latin typeface="Calibri"/>
                <a:cs typeface="Calibri"/>
              </a:rPr>
              <a:t> </a:t>
            </a:r>
            <a:r>
              <a:rPr sz="1400" spc="-10" dirty="0">
                <a:latin typeface="Calibri"/>
                <a:cs typeface="Calibri"/>
              </a:rPr>
              <a:t>Specifické (izolované)</a:t>
            </a:r>
            <a:r>
              <a:rPr sz="1400" spc="5" dirty="0">
                <a:latin typeface="Calibri"/>
                <a:cs typeface="Calibri"/>
              </a:rPr>
              <a:t> </a:t>
            </a:r>
            <a:r>
              <a:rPr sz="1400" spc="-10" dirty="0">
                <a:latin typeface="Calibri"/>
                <a:cs typeface="Calibri"/>
              </a:rPr>
              <a:t>fobie </a:t>
            </a:r>
            <a:r>
              <a:rPr sz="1400" spc="-5" dirty="0">
                <a:latin typeface="Calibri"/>
                <a:cs typeface="Calibri"/>
              </a:rPr>
              <a:t> F408</a:t>
            </a:r>
            <a:r>
              <a:rPr sz="1400" spc="-20" dirty="0">
                <a:latin typeface="Calibri"/>
                <a:cs typeface="Calibri"/>
              </a:rPr>
              <a:t> </a:t>
            </a:r>
            <a:r>
              <a:rPr sz="1400" spc="-5" dirty="0">
                <a:latin typeface="Calibri"/>
                <a:cs typeface="Calibri"/>
              </a:rPr>
              <a:t>Jiné</a:t>
            </a:r>
            <a:r>
              <a:rPr sz="1400" spc="15" dirty="0">
                <a:latin typeface="Calibri"/>
                <a:cs typeface="Calibri"/>
              </a:rPr>
              <a:t> </a:t>
            </a:r>
            <a:r>
              <a:rPr sz="1400" spc="-5" dirty="0">
                <a:latin typeface="Calibri"/>
                <a:cs typeface="Calibri"/>
              </a:rPr>
              <a:t>anxiosně </a:t>
            </a:r>
            <a:r>
              <a:rPr sz="1400" spc="-15" dirty="0">
                <a:latin typeface="Calibri"/>
                <a:cs typeface="Calibri"/>
              </a:rPr>
              <a:t>fobické</a:t>
            </a:r>
            <a:r>
              <a:rPr sz="1400" spc="-20" dirty="0">
                <a:latin typeface="Calibri"/>
                <a:cs typeface="Calibri"/>
              </a:rPr>
              <a:t> </a:t>
            </a:r>
            <a:r>
              <a:rPr sz="1400" spc="-10" dirty="0">
                <a:latin typeface="Calibri"/>
                <a:cs typeface="Calibri"/>
              </a:rPr>
              <a:t>poruchy </a:t>
            </a:r>
            <a:r>
              <a:rPr sz="1400" spc="-5" dirty="0">
                <a:latin typeface="Calibri"/>
                <a:cs typeface="Calibri"/>
              </a:rPr>
              <a:t> </a:t>
            </a:r>
            <a:r>
              <a:rPr sz="1400" b="1" dirty="0">
                <a:latin typeface="Calibri"/>
                <a:cs typeface="Calibri"/>
              </a:rPr>
              <a:t>F409</a:t>
            </a:r>
            <a:r>
              <a:rPr sz="1400" b="1" spc="-35" dirty="0">
                <a:latin typeface="Calibri"/>
                <a:cs typeface="Calibri"/>
              </a:rPr>
              <a:t> </a:t>
            </a:r>
            <a:r>
              <a:rPr sz="1400" b="1" dirty="0">
                <a:latin typeface="Calibri"/>
                <a:cs typeface="Calibri"/>
              </a:rPr>
              <a:t>Anxiosně</a:t>
            </a:r>
            <a:r>
              <a:rPr sz="1400" b="1" spc="-55" dirty="0">
                <a:latin typeface="Calibri"/>
                <a:cs typeface="Calibri"/>
              </a:rPr>
              <a:t> </a:t>
            </a:r>
            <a:r>
              <a:rPr sz="1400" b="1" spc="-5" dirty="0">
                <a:latin typeface="Calibri"/>
                <a:cs typeface="Calibri"/>
              </a:rPr>
              <a:t>fobická</a:t>
            </a:r>
            <a:r>
              <a:rPr sz="1400" b="1" spc="-40" dirty="0">
                <a:latin typeface="Calibri"/>
                <a:cs typeface="Calibri"/>
              </a:rPr>
              <a:t> </a:t>
            </a:r>
            <a:r>
              <a:rPr sz="1400" b="1" dirty="0">
                <a:latin typeface="Calibri"/>
                <a:cs typeface="Calibri"/>
              </a:rPr>
              <a:t>porucha,</a:t>
            </a:r>
            <a:r>
              <a:rPr sz="1400" b="1" spc="-55" dirty="0">
                <a:latin typeface="Calibri"/>
                <a:cs typeface="Calibri"/>
              </a:rPr>
              <a:t> </a:t>
            </a:r>
            <a:r>
              <a:rPr sz="1400" b="1" dirty="0">
                <a:latin typeface="Calibri"/>
                <a:cs typeface="Calibri"/>
              </a:rPr>
              <a:t>NS</a:t>
            </a:r>
            <a:endParaRPr sz="1400" dirty="0">
              <a:latin typeface="Calibri"/>
              <a:cs typeface="Calibri"/>
            </a:endParaRPr>
          </a:p>
          <a:p>
            <a:pPr marL="12700">
              <a:lnSpc>
                <a:spcPts val="925"/>
              </a:lnSpc>
            </a:pPr>
            <a:r>
              <a:rPr sz="1400" b="1" dirty="0">
                <a:latin typeface="Calibri"/>
                <a:cs typeface="Calibri"/>
              </a:rPr>
              <a:t>F410</a:t>
            </a:r>
            <a:r>
              <a:rPr sz="1400" b="1" spc="-15" dirty="0">
                <a:latin typeface="Calibri"/>
                <a:cs typeface="Calibri"/>
              </a:rPr>
              <a:t> </a:t>
            </a:r>
            <a:r>
              <a:rPr sz="1400" b="1" spc="-5" dirty="0">
                <a:latin typeface="Calibri"/>
                <a:cs typeface="Calibri"/>
              </a:rPr>
              <a:t>Panická</a:t>
            </a:r>
            <a:r>
              <a:rPr sz="1400" b="1" spc="-15" dirty="0">
                <a:latin typeface="Calibri"/>
                <a:cs typeface="Calibri"/>
              </a:rPr>
              <a:t> </a:t>
            </a:r>
            <a:r>
              <a:rPr sz="1400" b="1" dirty="0">
                <a:latin typeface="Calibri"/>
                <a:cs typeface="Calibri"/>
              </a:rPr>
              <a:t>porucha</a:t>
            </a:r>
            <a:r>
              <a:rPr sz="1400" b="1" spc="-35" dirty="0">
                <a:latin typeface="Calibri"/>
                <a:cs typeface="Calibri"/>
              </a:rPr>
              <a:t> </a:t>
            </a:r>
            <a:r>
              <a:rPr sz="1400" b="1" spc="-5" dirty="0">
                <a:latin typeface="Calibri"/>
                <a:cs typeface="Calibri"/>
              </a:rPr>
              <a:t>(epizodická</a:t>
            </a:r>
            <a:r>
              <a:rPr sz="1400" b="1" spc="-40" dirty="0">
                <a:latin typeface="Calibri"/>
                <a:cs typeface="Calibri"/>
              </a:rPr>
              <a:t> </a:t>
            </a:r>
            <a:r>
              <a:rPr sz="1400" b="1" spc="-10" dirty="0">
                <a:latin typeface="Calibri"/>
                <a:cs typeface="Calibri"/>
              </a:rPr>
              <a:t>záchvatovitá</a:t>
            </a:r>
            <a:r>
              <a:rPr sz="1400" b="1" spc="-45" dirty="0">
                <a:latin typeface="Calibri"/>
                <a:cs typeface="Calibri"/>
              </a:rPr>
              <a:t> </a:t>
            </a:r>
            <a:r>
              <a:rPr sz="1400" b="1" spc="-5" dirty="0">
                <a:latin typeface="Calibri"/>
                <a:cs typeface="Calibri"/>
              </a:rPr>
              <a:t>úzkost)</a:t>
            </a:r>
            <a:endParaRPr sz="1400" dirty="0">
              <a:latin typeface="Calibri"/>
              <a:cs typeface="Calibri"/>
            </a:endParaRPr>
          </a:p>
          <a:p>
            <a:pPr marL="12700">
              <a:lnSpc>
                <a:spcPts val="1175"/>
              </a:lnSpc>
            </a:pPr>
            <a:r>
              <a:rPr sz="1400" spc="-5" dirty="0">
                <a:latin typeface="Calibri"/>
                <a:cs typeface="Calibri"/>
              </a:rPr>
              <a:t>F411</a:t>
            </a:r>
            <a:r>
              <a:rPr sz="1400" spc="-15" dirty="0">
                <a:latin typeface="Calibri"/>
                <a:cs typeface="Calibri"/>
              </a:rPr>
              <a:t> </a:t>
            </a:r>
            <a:r>
              <a:rPr sz="1400" spc="-10" dirty="0">
                <a:latin typeface="Calibri"/>
                <a:cs typeface="Calibri"/>
              </a:rPr>
              <a:t>Generalizovaná</a:t>
            </a:r>
            <a:r>
              <a:rPr sz="1400" spc="10" dirty="0">
                <a:latin typeface="Calibri"/>
                <a:cs typeface="Calibri"/>
              </a:rPr>
              <a:t> </a:t>
            </a:r>
            <a:r>
              <a:rPr sz="1400" spc="-10" dirty="0">
                <a:latin typeface="Calibri"/>
                <a:cs typeface="Calibri"/>
              </a:rPr>
              <a:t>úzkostná</a:t>
            </a:r>
            <a:r>
              <a:rPr sz="1400" dirty="0">
                <a:latin typeface="Calibri"/>
                <a:cs typeface="Calibri"/>
              </a:rPr>
              <a:t> </a:t>
            </a:r>
            <a:r>
              <a:rPr sz="1400" spc="-5" dirty="0">
                <a:latin typeface="Calibri"/>
                <a:cs typeface="Calibri"/>
              </a:rPr>
              <a:t>porucha</a:t>
            </a:r>
            <a:endParaRPr sz="1400" dirty="0">
              <a:latin typeface="Calibri"/>
              <a:cs typeface="Calibri"/>
            </a:endParaRPr>
          </a:p>
          <a:p>
            <a:pPr marL="12700">
              <a:lnSpc>
                <a:spcPts val="1430"/>
              </a:lnSpc>
            </a:pPr>
            <a:r>
              <a:rPr sz="1400" spc="-5" dirty="0">
                <a:latin typeface="Calibri"/>
                <a:cs typeface="Calibri"/>
              </a:rPr>
              <a:t>F412</a:t>
            </a:r>
            <a:r>
              <a:rPr sz="1400" spc="-25" dirty="0">
                <a:latin typeface="Calibri"/>
                <a:cs typeface="Calibri"/>
              </a:rPr>
              <a:t> </a:t>
            </a:r>
            <a:r>
              <a:rPr sz="1400" spc="-5" dirty="0">
                <a:latin typeface="Calibri"/>
                <a:cs typeface="Calibri"/>
              </a:rPr>
              <a:t>Smíšená</a:t>
            </a:r>
            <a:r>
              <a:rPr sz="1400" spc="-10" dirty="0">
                <a:latin typeface="Calibri"/>
                <a:cs typeface="Calibri"/>
              </a:rPr>
              <a:t> úzkostná</a:t>
            </a:r>
            <a:r>
              <a:rPr sz="1400" dirty="0">
                <a:latin typeface="Calibri"/>
                <a:cs typeface="Calibri"/>
              </a:rPr>
              <a:t> a</a:t>
            </a:r>
            <a:r>
              <a:rPr sz="1400" spc="-10" dirty="0">
                <a:latin typeface="Calibri"/>
                <a:cs typeface="Calibri"/>
              </a:rPr>
              <a:t> </a:t>
            </a:r>
            <a:r>
              <a:rPr sz="1400" spc="-5" dirty="0">
                <a:latin typeface="Calibri"/>
                <a:cs typeface="Calibri"/>
              </a:rPr>
              <a:t>depresivní</a:t>
            </a:r>
            <a:r>
              <a:rPr sz="1400" spc="25" dirty="0">
                <a:latin typeface="Calibri"/>
                <a:cs typeface="Calibri"/>
              </a:rPr>
              <a:t> </a:t>
            </a:r>
            <a:r>
              <a:rPr sz="1400" spc="-5" dirty="0">
                <a:latin typeface="Calibri"/>
                <a:cs typeface="Calibri"/>
              </a:rPr>
              <a:t>porucha</a:t>
            </a:r>
            <a:endParaRPr sz="1400" dirty="0">
              <a:latin typeface="Calibri"/>
              <a:cs typeface="Calibri"/>
            </a:endParaRPr>
          </a:p>
          <a:p>
            <a:pPr marL="12700" marR="590550">
              <a:lnSpc>
                <a:spcPct val="70000"/>
              </a:lnSpc>
              <a:spcBef>
                <a:spcPts val="994"/>
              </a:spcBef>
            </a:pPr>
            <a:r>
              <a:rPr sz="1400" spc="-5" dirty="0">
                <a:latin typeface="Calibri"/>
                <a:cs typeface="Calibri"/>
              </a:rPr>
              <a:t>F420</a:t>
            </a:r>
            <a:r>
              <a:rPr sz="1400" spc="-15" dirty="0">
                <a:latin typeface="Calibri"/>
                <a:cs typeface="Calibri"/>
              </a:rPr>
              <a:t> </a:t>
            </a:r>
            <a:r>
              <a:rPr sz="1400" spc="-10" dirty="0">
                <a:latin typeface="Calibri"/>
                <a:cs typeface="Calibri"/>
              </a:rPr>
              <a:t>Převážně</a:t>
            </a:r>
            <a:r>
              <a:rPr sz="1400" spc="25" dirty="0">
                <a:latin typeface="Calibri"/>
                <a:cs typeface="Calibri"/>
              </a:rPr>
              <a:t> </a:t>
            </a:r>
            <a:r>
              <a:rPr sz="1400" spc="-10" dirty="0">
                <a:latin typeface="Calibri"/>
                <a:cs typeface="Calibri"/>
              </a:rPr>
              <a:t>vtíravé myšlenky</a:t>
            </a:r>
            <a:r>
              <a:rPr sz="1400" spc="10" dirty="0">
                <a:latin typeface="Calibri"/>
                <a:cs typeface="Calibri"/>
              </a:rPr>
              <a:t> </a:t>
            </a:r>
            <a:r>
              <a:rPr sz="1400" spc="-5" dirty="0">
                <a:latin typeface="Calibri"/>
                <a:cs typeface="Calibri"/>
              </a:rPr>
              <a:t>nebo</a:t>
            </a:r>
            <a:r>
              <a:rPr sz="1400" spc="5" dirty="0">
                <a:latin typeface="Calibri"/>
                <a:cs typeface="Calibri"/>
              </a:rPr>
              <a:t> </a:t>
            </a:r>
            <a:r>
              <a:rPr sz="1400" spc="-5" dirty="0">
                <a:latin typeface="Calibri"/>
                <a:cs typeface="Calibri"/>
              </a:rPr>
              <a:t>ruminace </a:t>
            </a:r>
            <a:r>
              <a:rPr sz="1400" spc="-300" dirty="0">
                <a:latin typeface="Calibri"/>
                <a:cs typeface="Calibri"/>
              </a:rPr>
              <a:t> </a:t>
            </a:r>
            <a:r>
              <a:rPr sz="1400" spc="-5" dirty="0">
                <a:latin typeface="Calibri"/>
                <a:cs typeface="Calibri"/>
              </a:rPr>
              <a:t>F421</a:t>
            </a:r>
            <a:r>
              <a:rPr sz="1400" spc="-20" dirty="0">
                <a:latin typeface="Calibri"/>
                <a:cs typeface="Calibri"/>
              </a:rPr>
              <a:t> </a:t>
            </a:r>
            <a:r>
              <a:rPr sz="1400" spc="-10" dirty="0">
                <a:latin typeface="Calibri"/>
                <a:cs typeface="Calibri"/>
              </a:rPr>
              <a:t>Převážně</a:t>
            </a:r>
            <a:r>
              <a:rPr sz="1400" spc="25" dirty="0">
                <a:latin typeface="Calibri"/>
                <a:cs typeface="Calibri"/>
              </a:rPr>
              <a:t> </a:t>
            </a:r>
            <a:r>
              <a:rPr sz="1400" spc="-15" dirty="0">
                <a:latin typeface="Calibri"/>
                <a:cs typeface="Calibri"/>
              </a:rPr>
              <a:t>nutkavé</a:t>
            </a:r>
            <a:r>
              <a:rPr sz="1400" spc="15" dirty="0">
                <a:latin typeface="Calibri"/>
                <a:cs typeface="Calibri"/>
              </a:rPr>
              <a:t> </a:t>
            </a:r>
            <a:r>
              <a:rPr sz="1400" spc="-10" dirty="0">
                <a:latin typeface="Calibri"/>
                <a:cs typeface="Calibri"/>
              </a:rPr>
              <a:t>činy</a:t>
            </a:r>
            <a:r>
              <a:rPr sz="1400" spc="5" dirty="0">
                <a:latin typeface="Calibri"/>
                <a:cs typeface="Calibri"/>
              </a:rPr>
              <a:t> </a:t>
            </a:r>
            <a:r>
              <a:rPr sz="1400" spc="-15" dirty="0">
                <a:latin typeface="Calibri"/>
                <a:cs typeface="Calibri"/>
              </a:rPr>
              <a:t>(nutkavé</a:t>
            </a:r>
            <a:r>
              <a:rPr sz="1400" spc="15" dirty="0">
                <a:latin typeface="Calibri"/>
                <a:cs typeface="Calibri"/>
              </a:rPr>
              <a:t> </a:t>
            </a:r>
            <a:r>
              <a:rPr sz="1400" dirty="0">
                <a:latin typeface="Calibri"/>
                <a:cs typeface="Calibri"/>
              </a:rPr>
              <a:t>rituály) </a:t>
            </a:r>
            <a:r>
              <a:rPr sz="1400" spc="5" dirty="0">
                <a:latin typeface="Calibri"/>
                <a:cs typeface="Calibri"/>
              </a:rPr>
              <a:t> </a:t>
            </a:r>
            <a:r>
              <a:rPr sz="1400" spc="-5" dirty="0">
                <a:latin typeface="Calibri"/>
                <a:cs typeface="Calibri"/>
              </a:rPr>
              <a:t>F422</a:t>
            </a:r>
            <a:r>
              <a:rPr sz="1400" spc="-20" dirty="0">
                <a:latin typeface="Calibri"/>
                <a:cs typeface="Calibri"/>
              </a:rPr>
              <a:t> </a:t>
            </a:r>
            <a:r>
              <a:rPr sz="1400" spc="-5" dirty="0">
                <a:latin typeface="Calibri"/>
                <a:cs typeface="Calibri"/>
              </a:rPr>
              <a:t>Smíšené</a:t>
            </a:r>
            <a:r>
              <a:rPr sz="1400" spc="-10" dirty="0">
                <a:latin typeface="Calibri"/>
                <a:cs typeface="Calibri"/>
              </a:rPr>
              <a:t> </a:t>
            </a:r>
            <a:r>
              <a:rPr sz="1400" spc="-15" dirty="0">
                <a:latin typeface="Calibri"/>
                <a:cs typeface="Calibri"/>
              </a:rPr>
              <a:t>nutkavé</a:t>
            </a:r>
            <a:r>
              <a:rPr sz="1400" spc="25" dirty="0">
                <a:latin typeface="Calibri"/>
                <a:cs typeface="Calibri"/>
              </a:rPr>
              <a:t> </a:t>
            </a:r>
            <a:r>
              <a:rPr sz="1400" spc="-10" dirty="0">
                <a:latin typeface="Calibri"/>
                <a:cs typeface="Calibri"/>
              </a:rPr>
              <a:t>myšlenky</a:t>
            </a:r>
            <a:r>
              <a:rPr sz="1400" spc="-5" dirty="0">
                <a:latin typeface="Calibri"/>
                <a:cs typeface="Calibri"/>
              </a:rPr>
              <a:t> </a:t>
            </a:r>
            <a:r>
              <a:rPr sz="1400" dirty="0">
                <a:latin typeface="Calibri"/>
                <a:cs typeface="Calibri"/>
              </a:rPr>
              <a:t>a</a:t>
            </a:r>
            <a:r>
              <a:rPr sz="1400" spc="-5" dirty="0">
                <a:latin typeface="Calibri"/>
                <a:cs typeface="Calibri"/>
              </a:rPr>
              <a:t> </a:t>
            </a:r>
            <a:r>
              <a:rPr sz="1400" spc="-10" dirty="0">
                <a:latin typeface="Calibri"/>
                <a:cs typeface="Calibri"/>
              </a:rPr>
              <a:t>činy</a:t>
            </a:r>
            <a:endParaRPr sz="1400" dirty="0">
              <a:latin typeface="Calibri"/>
              <a:cs typeface="Calibri"/>
            </a:endParaRPr>
          </a:p>
          <a:p>
            <a:pPr marL="12700" marR="1131570" algn="just">
              <a:lnSpc>
                <a:spcPct val="70000"/>
              </a:lnSpc>
            </a:pPr>
            <a:r>
              <a:rPr sz="1400" b="1" dirty="0">
                <a:latin typeface="Calibri"/>
                <a:cs typeface="Calibri"/>
              </a:rPr>
              <a:t>F428</a:t>
            </a:r>
            <a:r>
              <a:rPr sz="1400" b="1" spc="-35" dirty="0">
                <a:latin typeface="Calibri"/>
                <a:cs typeface="Calibri"/>
              </a:rPr>
              <a:t> </a:t>
            </a:r>
            <a:r>
              <a:rPr sz="1400" b="1" dirty="0">
                <a:latin typeface="Calibri"/>
                <a:cs typeface="Calibri"/>
              </a:rPr>
              <a:t>Jiné</a:t>
            </a:r>
            <a:r>
              <a:rPr sz="1400" b="1" spc="-30" dirty="0">
                <a:latin typeface="Calibri"/>
                <a:cs typeface="Calibri"/>
              </a:rPr>
              <a:t> </a:t>
            </a:r>
            <a:r>
              <a:rPr sz="1400" b="1" spc="-5" dirty="0">
                <a:latin typeface="Calibri"/>
                <a:cs typeface="Calibri"/>
              </a:rPr>
              <a:t>obsedantně-nutkavé</a:t>
            </a:r>
            <a:r>
              <a:rPr sz="1400" b="1" spc="-65" dirty="0">
                <a:latin typeface="Calibri"/>
                <a:cs typeface="Calibri"/>
              </a:rPr>
              <a:t> </a:t>
            </a:r>
            <a:r>
              <a:rPr sz="1400" b="1" spc="-5" dirty="0">
                <a:latin typeface="Calibri"/>
                <a:cs typeface="Calibri"/>
              </a:rPr>
              <a:t>poruchy </a:t>
            </a:r>
            <a:r>
              <a:rPr sz="1400" b="1" spc="-305" dirty="0">
                <a:latin typeface="Calibri"/>
                <a:cs typeface="Calibri"/>
              </a:rPr>
              <a:t> </a:t>
            </a:r>
            <a:r>
              <a:rPr sz="1400" b="1" dirty="0">
                <a:latin typeface="Calibri"/>
                <a:cs typeface="Calibri"/>
              </a:rPr>
              <a:t>F429 </a:t>
            </a:r>
            <a:r>
              <a:rPr sz="1400" b="1" spc="-5" dirty="0">
                <a:latin typeface="Calibri"/>
                <a:cs typeface="Calibri"/>
              </a:rPr>
              <a:t>Obsedantně-nutkavá </a:t>
            </a:r>
            <a:r>
              <a:rPr sz="1400" b="1" dirty="0">
                <a:latin typeface="Calibri"/>
                <a:cs typeface="Calibri"/>
              </a:rPr>
              <a:t>porucha, NS </a:t>
            </a:r>
            <a:r>
              <a:rPr sz="1400" b="1" spc="-305" dirty="0">
                <a:latin typeface="Calibri"/>
                <a:cs typeface="Calibri"/>
              </a:rPr>
              <a:t> </a:t>
            </a:r>
            <a:r>
              <a:rPr sz="1400" b="1" dirty="0">
                <a:latin typeface="Calibri"/>
                <a:cs typeface="Calibri"/>
              </a:rPr>
              <a:t>F430</a:t>
            </a:r>
            <a:r>
              <a:rPr sz="1400" b="1" spc="-20" dirty="0">
                <a:latin typeface="Calibri"/>
                <a:cs typeface="Calibri"/>
              </a:rPr>
              <a:t> </a:t>
            </a:r>
            <a:r>
              <a:rPr sz="1400" b="1" dirty="0">
                <a:latin typeface="Calibri"/>
                <a:cs typeface="Calibri"/>
              </a:rPr>
              <a:t>Akutní</a:t>
            </a:r>
            <a:r>
              <a:rPr sz="1400" b="1" spc="-15" dirty="0">
                <a:latin typeface="Calibri"/>
                <a:cs typeface="Calibri"/>
              </a:rPr>
              <a:t> </a:t>
            </a:r>
            <a:r>
              <a:rPr sz="1400" b="1" spc="-10" dirty="0">
                <a:latin typeface="Calibri"/>
                <a:cs typeface="Calibri"/>
              </a:rPr>
              <a:t>stresová</a:t>
            </a:r>
            <a:r>
              <a:rPr sz="1400" b="1" spc="-45" dirty="0">
                <a:latin typeface="Calibri"/>
                <a:cs typeface="Calibri"/>
              </a:rPr>
              <a:t> </a:t>
            </a:r>
            <a:r>
              <a:rPr sz="1400" b="1" spc="-10" dirty="0">
                <a:latin typeface="Calibri"/>
                <a:cs typeface="Calibri"/>
              </a:rPr>
              <a:t>reakce</a:t>
            </a:r>
            <a:endParaRPr sz="1400" dirty="0">
              <a:latin typeface="Calibri"/>
              <a:cs typeface="Calibri"/>
            </a:endParaRPr>
          </a:p>
          <a:p>
            <a:pPr marL="12700" algn="just">
              <a:lnSpc>
                <a:spcPts val="925"/>
              </a:lnSpc>
            </a:pPr>
            <a:r>
              <a:rPr sz="1400" b="1" dirty="0">
                <a:latin typeface="Calibri"/>
                <a:cs typeface="Calibri"/>
              </a:rPr>
              <a:t>F431</a:t>
            </a:r>
            <a:r>
              <a:rPr sz="1400" b="1" spc="-10" dirty="0">
                <a:latin typeface="Calibri"/>
                <a:cs typeface="Calibri"/>
              </a:rPr>
              <a:t> Posttraumatická</a:t>
            </a:r>
            <a:r>
              <a:rPr sz="1400" b="1" spc="-35" dirty="0">
                <a:latin typeface="Calibri"/>
                <a:cs typeface="Calibri"/>
              </a:rPr>
              <a:t> </a:t>
            </a:r>
            <a:r>
              <a:rPr sz="1400" b="1" spc="-5" dirty="0">
                <a:latin typeface="Calibri"/>
                <a:cs typeface="Calibri"/>
              </a:rPr>
              <a:t>stresová</a:t>
            </a:r>
            <a:r>
              <a:rPr sz="1400" b="1" spc="-50" dirty="0">
                <a:latin typeface="Calibri"/>
                <a:cs typeface="Calibri"/>
              </a:rPr>
              <a:t> </a:t>
            </a:r>
            <a:r>
              <a:rPr sz="1400" b="1" dirty="0">
                <a:latin typeface="Calibri"/>
                <a:cs typeface="Calibri"/>
              </a:rPr>
              <a:t>porucha</a:t>
            </a:r>
            <a:endParaRPr sz="1400" dirty="0">
              <a:latin typeface="Calibri"/>
              <a:cs typeface="Calibri"/>
            </a:endParaRPr>
          </a:p>
          <a:p>
            <a:pPr marL="12700" marR="1772285">
              <a:lnSpc>
                <a:spcPct val="70000"/>
              </a:lnSpc>
              <a:spcBef>
                <a:spcPts val="254"/>
              </a:spcBef>
            </a:pPr>
            <a:r>
              <a:rPr sz="1400" spc="-5" dirty="0">
                <a:latin typeface="Calibri"/>
                <a:cs typeface="Calibri"/>
              </a:rPr>
              <a:t>F432 </a:t>
            </a:r>
            <a:r>
              <a:rPr sz="1400" spc="-15" dirty="0">
                <a:latin typeface="Calibri"/>
                <a:cs typeface="Calibri"/>
              </a:rPr>
              <a:t>Poruchy </a:t>
            </a:r>
            <a:r>
              <a:rPr sz="1400" spc="-5" dirty="0">
                <a:latin typeface="Calibri"/>
                <a:cs typeface="Calibri"/>
              </a:rPr>
              <a:t>přizpůsobení </a:t>
            </a:r>
            <a:r>
              <a:rPr sz="1400" dirty="0">
                <a:latin typeface="Calibri"/>
                <a:cs typeface="Calibri"/>
              </a:rPr>
              <a:t> </a:t>
            </a:r>
            <a:r>
              <a:rPr sz="1400" spc="-5" dirty="0">
                <a:latin typeface="Calibri"/>
                <a:cs typeface="Calibri"/>
              </a:rPr>
              <a:t>F438</a:t>
            </a:r>
            <a:r>
              <a:rPr sz="1400" spc="-15" dirty="0">
                <a:latin typeface="Calibri"/>
                <a:cs typeface="Calibri"/>
              </a:rPr>
              <a:t> </a:t>
            </a:r>
            <a:r>
              <a:rPr sz="1400" spc="-5" dirty="0">
                <a:latin typeface="Calibri"/>
                <a:cs typeface="Calibri"/>
              </a:rPr>
              <a:t>Jiné</a:t>
            </a:r>
            <a:r>
              <a:rPr sz="1400" spc="15" dirty="0">
                <a:latin typeface="Calibri"/>
                <a:cs typeface="Calibri"/>
              </a:rPr>
              <a:t> </a:t>
            </a:r>
            <a:r>
              <a:rPr sz="1400" spc="-15" dirty="0">
                <a:latin typeface="Calibri"/>
                <a:cs typeface="Calibri"/>
              </a:rPr>
              <a:t>reakce</a:t>
            </a:r>
            <a:r>
              <a:rPr sz="1400" dirty="0">
                <a:latin typeface="Calibri"/>
                <a:cs typeface="Calibri"/>
              </a:rPr>
              <a:t> </a:t>
            </a:r>
            <a:r>
              <a:rPr sz="1400" spc="-5" dirty="0">
                <a:latin typeface="Calibri"/>
                <a:cs typeface="Calibri"/>
              </a:rPr>
              <a:t>na</a:t>
            </a:r>
            <a:r>
              <a:rPr sz="1400" dirty="0">
                <a:latin typeface="Calibri"/>
                <a:cs typeface="Calibri"/>
              </a:rPr>
              <a:t> </a:t>
            </a:r>
            <a:r>
              <a:rPr sz="1400" spc="-10" dirty="0">
                <a:latin typeface="Calibri"/>
                <a:cs typeface="Calibri"/>
              </a:rPr>
              <a:t>těžký</a:t>
            </a:r>
            <a:r>
              <a:rPr sz="1400" spc="5" dirty="0">
                <a:latin typeface="Calibri"/>
                <a:cs typeface="Calibri"/>
              </a:rPr>
              <a:t> </a:t>
            </a:r>
            <a:r>
              <a:rPr sz="1400" spc="-10" dirty="0">
                <a:latin typeface="Calibri"/>
                <a:cs typeface="Calibri"/>
              </a:rPr>
              <a:t>stres </a:t>
            </a:r>
            <a:r>
              <a:rPr sz="1400" spc="-5" dirty="0">
                <a:latin typeface="Calibri"/>
                <a:cs typeface="Calibri"/>
              </a:rPr>
              <a:t> </a:t>
            </a:r>
            <a:r>
              <a:rPr sz="1400" b="1" dirty="0">
                <a:latin typeface="Calibri"/>
                <a:cs typeface="Calibri"/>
              </a:rPr>
              <a:t>F439</a:t>
            </a:r>
            <a:r>
              <a:rPr sz="1400" b="1" spc="-25" dirty="0">
                <a:latin typeface="Calibri"/>
                <a:cs typeface="Calibri"/>
              </a:rPr>
              <a:t> </a:t>
            </a:r>
            <a:r>
              <a:rPr sz="1400" b="1" spc="-15" dirty="0">
                <a:latin typeface="Calibri"/>
                <a:cs typeface="Calibri"/>
              </a:rPr>
              <a:t>Reakce</a:t>
            </a:r>
            <a:r>
              <a:rPr sz="1400" b="1" spc="-20" dirty="0">
                <a:latin typeface="Calibri"/>
                <a:cs typeface="Calibri"/>
              </a:rPr>
              <a:t> </a:t>
            </a:r>
            <a:r>
              <a:rPr sz="1400" b="1" dirty="0">
                <a:latin typeface="Calibri"/>
                <a:cs typeface="Calibri"/>
              </a:rPr>
              <a:t>na</a:t>
            </a:r>
            <a:r>
              <a:rPr sz="1400" b="1" spc="-20" dirty="0">
                <a:latin typeface="Calibri"/>
                <a:cs typeface="Calibri"/>
              </a:rPr>
              <a:t> </a:t>
            </a:r>
            <a:r>
              <a:rPr sz="1400" b="1" spc="-5" dirty="0">
                <a:latin typeface="Calibri"/>
                <a:cs typeface="Calibri"/>
              </a:rPr>
              <a:t>těžký</a:t>
            </a:r>
            <a:r>
              <a:rPr sz="1400" b="1" spc="-45" dirty="0">
                <a:latin typeface="Calibri"/>
                <a:cs typeface="Calibri"/>
              </a:rPr>
              <a:t> </a:t>
            </a:r>
            <a:r>
              <a:rPr sz="1400" b="1" spc="-5" dirty="0">
                <a:latin typeface="Calibri"/>
                <a:cs typeface="Calibri"/>
              </a:rPr>
              <a:t>stres,</a:t>
            </a:r>
            <a:r>
              <a:rPr sz="1400" b="1" spc="-25" dirty="0">
                <a:latin typeface="Calibri"/>
                <a:cs typeface="Calibri"/>
              </a:rPr>
              <a:t> </a:t>
            </a:r>
            <a:r>
              <a:rPr sz="1400" b="1" dirty="0">
                <a:latin typeface="Calibri"/>
                <a:cs typeface="Calibri"/>
              </a:rPr>
              <a:t>NS</a:t>
            </a:r>
            <a:endParaRPr sz="1400" dirty="0">
              <a:latin typeface="Calibri"/>
              <a:cs typeface="Calibri"/>
            </a:endParaRPr>
          </a:p>
          <a:p>
            <a:pPr marL="12700">
              <a:lnSpc>
                <a:spcPts val="1430"/>
              </a:lnSpc>
              <a:spcBef>
                <a:spcPts val="505"/>
              </a:spcBef>
            </a:pPr>
            <a:r>
              <a:rPr sz="1400" spc="-5" dirty="0">
                <a:latin typeface="Calibri"/>
                <a:cs typeface="Calibri"/>
              </a:rPr>
              <a:t>F449</a:t>
            </a:r>
            <a:r>
              <a:rPr sz="1400" spc="-20" dirty="0">
                <a:latin typeface="Calibri"/>
                <a:cs typeface="Calibri"/>
              </a:rPr>
              <a:t> </a:t>
            </a:r>
            <a:r>
              <a:rPr sz="1400" spc="-5" dirty="0">
                <a:latin typeface="Calibri"/>
                <a:cs typeface="Calibri"/>
              </a:rPr>
              <a:t>Dissociativní</a:t>
            </a:r>
            <a:r>
              <a:rPr sz="1400" spc="10" dirty="0">
                <a:latin typeface="Calibri"/>
                <a:cs typeface="Calibri"/>
              </a:rPr>
              <a:t> </a:t>
            </a:r>
            <a:r>
              <a:rPr sz="1400" spc="-10" dirty="0">
                <a:latin typeface="Calibri"/>
                <a:cs typeface="Calibri"/>
              </a:rPr>
              <a:t>(konverzní)</a:t>
            </a:r>
            <a:r>
              <a:rPr sz="1400" spc="-5" dirty="0">
                <a:latin typeface="Calibri"/>
                <a:cs typeface="Calibri"/>
              </a:rPr>
              <a:t> porucha,</a:t>
            </a:r>
            <a:r>
              <a:rPr sz="1400" dirty="0">
                <a:latin typeface="Calibri"/>
                <a:cs typeface="Calibri"/>
              </a:rPr>
              <a:t> NS</a:t>
            </a:r>
          </a:p>
          <a:p>
            <a:pPr marL="12700">
              <a:lnSpc>
                <a:spcPts val="1175"/>
              </a:lnSpc>
            </a:pPr>
            <a:r>
              <a:rPr sz="1400" spc="-5" dirty="0">
                <a:latin typeface="Calibri"/>
                <a:cs typeface="Calibri"/>
              </a:rPr>
              <a:t>F450</a:t>
            </a:r>
            <a:r>
              <a:rPr sz="1400" spc="-40" dirty="0">
                <a:latin typeface="Calibri"/>
                <a:cs typeface="Calibri"/>
              </a:rPr>
              <a:t> </a:t>
            </a:r>
            <a:r>
              <a:rPr sz="1400" spc="-5" dirty="0">
                <a:latin typeface="Calibri"/>
                <a:cs typeface="Calibri"/>
              </a:rPr>
              <a:t>Somatizační</a:t>
            </a:r>
            <a:r>
              <a:rPr sz="1400" spc="-25" dirty="0">
                <a:latin typeface="Calibri"/>
                <a:cs typeface="Calibri"/>
              </a:rPr>
              <a:t> </a:t>
            </a:r>
            <a:r>
              <a:rPr sz="1400" spc="-5" dirty="0">
                <a:latin typeface="Calibri"/>
                <a:cs typeface="Calibri"/>
              </a:rPr>
              <a:t>porucha</a:t>
            </a:r>
            <a:endParaRPr sz="1400" dirty="0">
              <a:latin typeface="Calibri"/>
              <a:cs typeface="Calibri"/>
            </a:endParaRPr>
          </a:p>
          <a:p>
            <a:pPr marL="12700">
              <a:lnSpc>
                <a:spcPts val="1175"/>
              </a:lnSpc>
            </a:pPr>
            <a:r>
              <a:rPr sz="1400" b="1" dirty="0">
                <a:latin typeface="Calibri"/>
                <a:cs typeface="Calibri"/>
              </a:rPr>
              <a:t>F452</a:t>
            </a:r>
            <a:r>
              <a:rPr sz="1400" b="1" spc="-30" dirty="0">
                <a:latin typeface="Calibri"/>
                <a:cs typeface="Calibri"/>
              </a:rPr>
              <a:t> </a:t>
            </a:r>
            <a:r>
              <a:rPr sz="1400" b="1" dirty="0">
                <a:latin typeface="Calibri"/>
                <a:cs typeface="Calibri"/>
              </a:rPr>
              <a:t>Hypochondrická</a:t>
            </a:r>
            <a:r>
              <a:rPr sz="1400" b="1" spc="-65" dirty="0">
                <a:latin typeface="Calibri"/>
                <a:cs typeface="Calibri"/>
              </a:rPr>
              <a:t> </a:t>
            </a:r>
            <a:r>
              <a:rPr sz="1400" b="1" dirty="0">
                <a:latin typeface="Calibri"/>
                <a:cs typeface="Calibri"/>
              </a:rPr>
              <a:t>porucha</a:t>
            </a:r>
            <a:endParaRPr sz="1400" dirty="0">
              <a:latin typeface="Calibri"/>
              <a:cs typeface="Calibri"/>
            </a:endParaRPr>
          </a:p>
          <a:p>
            <a:pPr marL="12700">
              <a:lnSpc>
                <a:spcPts val="1175"/>
              </a:lnSpc>
            </a:pPr>
            <a:r>
              <a:rPr sz="1400" spc="-5" dirty="0">
                <a:latin typeface="Calibri"/>
                <a:cs typeface="Calibri"/>
              </a:rPr>
              <a:t>F453</a:t>
            </a:r>
            <a:r>
              <a:rPr sz="1400" spc="-20" dirty="0">
                <a:latin typeface="Calibri"/>
                <a:cs typeface="Calibri"/>
              </a:rPr>
              <a:t> </a:t>
            </a:r>
            <a:r>
              <a:rPr sz="1400" spc="-10" dirty="0">
                <a:latin typeface="Calibri"/>
                <a:cs typeface="Calibri"/>
              </a:rPr>
              <a:t>Somatoformní</a:t>
            </a:r>
            <a:r>
              <a:rPr sz="1400" spc="-30" dirty="0">
                <a:latin typeface="Calibri"/>
                <a:cs typeface="Calibri"/>
              </a:rPr>
              <a:t> </a:t>
            </a:r>
            <a:r>
              <a:rPr sz="1400" spc="-10" dirty="0">
                <a:latin typeface="Calibri"/>
                <a:cs typeface="Calibri"/>
              </a:rPr>
              <a:t>vegetativní</a:t>
            </a:r>
            <a:r>
              <a:rPr sz="1400" spc="30" dirty="0">
                <a:latin typeface="Calibri"/>
                <a:cs typeface="Calibri"/>
              </a:rPr>
              <a:t> </a:t>
            </a:r>
            <a:r>
              <a:rPr sz="1400" spc="-10" dirty="0">
                <a:latin typeface="Calibri"/>
                <a:cs typeface="Calibri"/>
              </a:rPr>
              <a:t>dysfunkce</a:t>
            </a:r>
            <a:endParaRPr sz="1400" dirty="0">
              <a:latin typeface="Calibri"/>
              <a:cs typeface="Calibri"/>
            </a:endParaRPr>
          </a:p>
          <a:p>
            <a:pPr marL="12700">
              <a:lnSpc>
                <a:spcPts val="1175"/>
              </a:lnSpc>
            </a:pPr>
            <a:r>
              <a:rPr sz="1400" spc="-5" dirty="0">
                <a:latin typeface="Calibri"/>
                <a:cs typeface="Calibri"/>
              </a:rPr>
              <a:t>F454</a:t>
            </a:r>
            <a:r>
              <a:rPr sz="1400" spc="-10" dirty="0">
                <a:latin typeface="Calibri"/>
                <a:cs typeface="Calibri"/>
              </a:rPr>
              <a:t> </a:t>
            </a:r>
            <a:r>
              <a:rPr sz="1400" spc="-5" dirty="0">
                <a:latin typeface="Calibri"/>
                <a:cs typeface="Calibri"/>
              </a:rPr>
              <a:t>Perzistující</a:t>
            </a:r>
            <a:r>
              <a:rPr sz="1400" spc="10" dirty="0">
                <a:latin typeface="Calibri"/>
                <a:cs typeface="Calibri"/>
              </a:rPr>
              <a:t> </a:t>
            </a:r>
            <a:r>
              <a:rPr sz="1400" spc="-10" dirty="0">
                <a:latin typeface="Calibri"/>
                <a:cs typeface="Calibri"/>
              </a:rPr>
              <a:t>somatoformní</a:t>
            </a:r>
            <a:r>
              <a:rPr sz="1400" spc="-30" dirty="0">
                <a:latin typeface="Calibri"/>
                <a:cs typeface="Calibri"/>
              </a:rPr>
              <a:t> </a:t>
            </a:r>
            <a:r>
              <a:rPr sz="1400" spc="-10" dirty="0">
                <a:latin typeface="Calibri"/>
                <a:cs typeface="Calibri"/>
              </a:rPr>
              <a:t>bolestivá</a:t>
            </a:r>
            <a:r>
              <a:rPr sz="1400" spc="5" dirty="0">
                <a:latin typeface="Calibri"/>
                <a:cs typeface="Calibri"/>
              </a:rPr>
              <a:t> </a:t>
            </a:r>
            <a:r>
              <a:rPr sz="1400" spc="-5" dirty="0">
                <a:latin typeface="Calibri"/>
                <a:cs typeface="Calibri"/>
              </a:rPr>
              <a:t>porucha</a:t>
            </a:r>
            <a:endParaRPr sz="1400" dirty="0">
              <a:latin typeface="Calibri"/>
              <a:cs typeface="Calibri"/>
            </a:endParaRPr>
          </a:p>
          <a:p>
            <a:pPr marL="12700">
              <a:lnSpc>
                <a:spcPts val="1175"/>
              </a:lnSpc>
            </a:pPr>
            <a:r>
              <a:rPr sz="1400" spc="-5" dirty="0">
                <a:latin typeface="Calibri"/>
                <a:cs typeface="Calibri"/>
              </a:rPr>
              <a:t>F480</a:t>
            </a:r>
            <a:r>
              <a:rPr sz="1400" spc="-45" dirty="0">
                <a:latin typeface="Calibri"/>
                <a:cs typeface="Calibri"/>
              </a:rPr>
              <a:t> </a:t>
            </a:r>
            <a:r>
              <a:rPr sz="1400" spc="-5" dirty="0">
                <a:latin typeface="Calibri"/>
                <a:cs typeface="Calibri"/>
              </a:rPr>
              <a:t>Neurastenie</a:t>
            </a:r>
            <a:endParaRPr sz="1400" dirty="0">
              <a:latin typeface="Calibri"/>
              <a:cs typeface="Calibri"/>
            </a:endParaRPr>
          </a:p>
          <a:p>
            <a:pPr marL="12700" marR="1365885" algn="just">
              <a:lnSpc>
                <a:spcPct val="70000"/>
              </a:lnSpc>
              <a:spcBef>
                <a:spcPts val="250"/>
              </a:spcBef>
            </a:pPr>
            <a:r>
              <a:rPr sz="1400" b="1" dirty="0">
                <a:latin typeface="Calibri"/>
                <a:cs typeface="Calibri"/>
              </a:rPr>
              <a:t>F481 </a:t>
            </a:r>
            <a:r>
              <a:rPr sz="1400" b="1" spc="-5" dirty="0">
                <a:latin typeface="Calibri"/>
                <a:cs typeface="Calibri"/>
              </a:rPr>
              <a:t>Depersonalizace </a:t>
            </a:r>
            <a:r>
              <a:rPr sz="1400" b="1" dirty="0">
                <a:latin typeface="Calibri"/>
                <a:cs typeface="Calibri"/>
              </a:rPr>
              <a:t>a </a:t>
            </a:r>
            <a:r>
              <a:rPr sz="1400" b="1" spc="-5" dirty="0">
                <a:latin typeface="Calibri"/>
                <a:cs typeface="Calibri"/>
              </a:rPr>
              <a:t>derealizace </a:t>
            </a:r>
            <a:r>
              <a:rPr sz="1400" b="1" dirty="0">
                <a:latin typeface="Calibri"/>
                <a:cs typeface="Calibri"/>
              </a:rPr>
              <a:t> </a:t>
            </a:r>
            <a:r>
              <a:rPr sz="1400" spc="-5" dirty="0">
                <a:latin typeface="Calibri"/>
                <a:cs typeface="Calibri"/>
              </a:rPr>
              <a:t>F488 Jiné </a:t>
            </a:r>
            <a:r>
              <a:rPr sz="1400" spc="-10" dirty="0">
                <a:latin typeface="Calibri"/>
                <a:cs typeface="Calibri"/>
              </a:rPr>
              <a:t>určené </a:t>
            </a:r>
            <a:r>
              <a:rPr sz="1400" spc="-15" dirty="0">
                <a:latin typeface="Calibri"/>
                <a:cs typeface="Calibri"/>
              </a:rPr>
              <a:t>neurotické </a:t>
            </a:r>
            <a:r>
              <a:rPr sz="1400" spc="-10" dirty="0">
                <a:latin typeface="Calibri"/>
                <a:cs typeface="Calibri"/>
              </a:rPr>
              <a:t>poruchy </a:t>
            </a:r>
            <a:r>
              <a:rPr sz="1400" spc="-305" dirty="0">
                <a:latin typeface="Calibri"/>
                <a:cs typeface="Calibri"/>
              </a:rPr>
              <a:t> </a:t>
            </a:r>
            <a:r>
              <a:rPr sz="1400" spc="-5" dirty="0">
                <a:latin typeface="Calibri"/>
                <a:cs typeface="Calibri"/>
              </a:rPr>
              <a:t>F489</a:t>
            </a:r>
            <a:r>
              <a:rPr sz="1400" spc="-20" dirty="0">
                <a:latin typeface="Calibri"/>
                <a:cs typeface="Calibri"/>
              </a:rPr>
              <a:t> </a:t>
            </a:r>
            <a:r>
              <a:rPr sz="1400" spc="-10" dirty="0">
                <a:latin typeface="Calibri"/>
                <a:cs typeface="Calibri"/>
              </a:rPr>
              <a:t>Neurotická</a:t>
            </a:r>
            <a:r>
              <a:rPr sz="1400" spc="-5" dirty="0">
                <a:latin typeface="Calibri"/>
                <a:cs typeface="Calibri"/>
              </a:rPr>
              <a:t> porucha, </a:t>
            </a:r>
            <a:r>
              <a:rPr sz="1400" dirty="0">
                <a:latin typeface="Calibri"/>
                <a:cs typeface="Calibri"/>
              </a:rPr>
              <a:t>NS</a:t>
            </a:r>
          </a:p>
        </p:txBody>
      </p:sp>
      <p:sp>
        <p:nvSpPr>
          <p:cNvPr id="4" name="object 4"/>
          <p:cNvSpPr txBox="1"/>
          <p:nvPr/>
        </p:nvSpPr>
        <p:spPr>
          <a:xfrm>
            <a:off x="6251828" y="1542415"/>
            <a:ext cx="4898390" cy="360680"/>
          </a:xfrm>
          <a:prstGeom prst="rect">
            <a:avLst/>
          </a:prstGeom>
        </p:spPr>
        <p:txBody>
          <a:bodyPr vert="horz" wrap="square" lIns="0" tIns="12065" rIns="0" bIns="0" rtlCol="0">
            <a:spAutoFit/>
          </a:bodyPr>
          <a:lstStyle/>
          <a:p>
            <a:pPr marL="12700">
              <a:lnSpc>
                <a:spcPct val="100000"/>
              </a:lnSpc>
              <a:spcBef>
                <a:spcPts val="95"/>
              </a:spcBef>
            </a:pPr>
            <a:r>
              <a:rPr sz="2200" b="1" u="sng" spc="-5" dirty="0">
                <a:uFill>
                  <a:solidFill>
                    <a:srgbClr val="000000"/>
                  </a:solidFill>
                </a:uFill>
                <a:latin typeface="Calibri"/>
                <a:cs typeface="Calibri"/>
              </a:rPr>
              <a:t>A)</a:t>
            </a:r>
            <a:r>
              <a:rPr sz="2200" b="1" u="sng" dirty="0">
                <a:uFill>
                  <a:solidFill>
                    <a:srgbClr val="000000"/>
                  </a:solidFill>
                </a:uFill>
                <a:latin typeface="Calibri"/>
                <a:cs typeface="Calibri"/>
              </a:rPr>
              <a:t> </a:t>
            </a:r>
            <a:r>
              <a:rPr sz="2200" b="1" u="sng" spc="-25" dirty="0">
                <a:uFill>
                  <a:solidFill>
                    <a:srgbClr val="000000"/>
                  </a:solidFill>
                </a:uFill>
                <a:latin typeface="Calibri"/>
                <a:cs typeface="Calibri"/>
              </a:rPr>
              <a:t>Reakce</a:t>
            </a:r>
            <a:r>
              <a:rPr sz="2200" b="1" u="sng" spc="25" dirty="0">
                <a:uFill>
                  <a:solidFill>
                    <a:srgbClr val="000000"/>
                  </a:solidFill>
                </a:uFill>
                <a:latin typeface="Calibri"/>
                <a:cs typeface="Calibri"/>
              </a:rPr>
              <a:t> </a:t>
            </a:r>
            <a:r>
              <a:rPr sz="2200" b="1" u="sng" spc="-5" dirty="0">
                <a:uFill>
                  <a:solidFill>
                    <a:srgbClr val="000000"/>
                  </a:solidFill>
                </a:uFill>
                <a:latin typeface="Calibri"/>
                <a:cs typeface="Calibri"/>
              </a:rPr>
              <a:t>na</a:t>
            </a:r>
            <a:r>
              <a:rPr sz="2200" b="1" u="sng" spc="-10" dirty="0">
                <a:uFill>
                  <a:solidFill>
                    <a:srgbClr val="000000"/>
                  </a:solidFill>
                </a:uFill>
                <a:latin typeface="Calibri"/>
                <a:cs typeface="Calibri"/>
              </a:rPr>
              <a:t> </a:t>
            </a:r>
            <a:r>
              <a:rPr sz="2200" b="1" u="sng" spc="-15" dirty="0">
                <a:uFill>
                  <a:solidFill>
                    <a:srgbClr val="000000"/>
                  </a:solidFill>
                </a:uFill>
                <a:latin typeface="Calibri"/>
                <a:cs typeface="Calibri"/>
              </a:rPr>
              <a:t>stres</a:t>
            </a:r>
            <a:r>
              <a:rPr sz="2200" b="1" u="sng" spc="20" dirty="0">
                <a:uFill>
                  <a:solidFill>
                    <a:srgbClr val="000000"/>
                  </a:solidFill>
                </a:uFill>
                <a:latin typeface="Calibri"/>
                <a:cs typeface="Calibri"/>
              </a:rPr>
              <a:t> </a:t>
            </a:r>
            <a:r>
              <a:rPr sz="2200" b="1" u="sng" spc="-5" dirty="0">
                <a:uFill>
                  <a:solidFill>
                    <a:srgbClr val="000000"/>
                  </a:solidFill>
                </a:uFill>
                <a:latin typeface="Calibri"/>
                <a:cs typeface="Calibri"/>
              </a:rPr>
              <a:t>a </a:t>
            </a:r>
            <a:r>
              <a:rPr sz="2200" b="1" u="sng" spc="-10" dirty="0">
                <a:uFill>
                  <a:solidFill>
                    <a:srgbClr val="000000"/>
                  </a:solidFill>
                </a:uFill>
                <a:latin typeface="Calibri"/>
                <a:cs typeface="Calibri"/>
              </a:rPr>
              <a:t>poruchy</a:t>
            </a:r>
            <a:r>
              <a:rPr sz="2200" b="1" u="sng" dirty="0">
                <a:uFill>
                  <a:solidFill>
                    <a:srgbClr val="000000"/>
                  </a:solidFill>
                </a:uFill>
                <a:latin typeface="Calibri"/>
                <a:cs typeface="Calibri"/>
              </a:rPr>
              <a:t> </a:t>
            </a:r>
            <a:r>
              <a:rPr sz="2200" b="1" u="sng" spc="-5" dirty="0">
                <a:uFill>
                  <a:solidFill>
                    <a:srgbClr val="000000"/>
                  </a:solidFill>
                </a:uFill>
                <a:latin typeface="Calibri"/>
                <a:cs typeface="Calibri"/>
              </a:rPr>
              <a:t>přizpůsobení</a:t>
            </a:r>
            <a:endParaRPr sz="2200">
              <a:latin typeface="Calibri"/>
              <a:cs typeface="Calibri"/>
            </a:endParaRPr>
          </a:p>
        </p:txBody>
      </p:sp>
      <p:sp>
        <p:nvSpPr>
          <p:cNvPr id="5" name="object 5"/>
          <p:cNvSpPr txBox="1"/>
          <p:nvPr/>
        </p:nvSpPr>
        <p:spPr>
          <a:xfrm>
            <a:off x="6373748" y="2425953"/>
            <a:ext cx="5068570" cy="1159510"/>
          </a:xfrm>
          <a:prstGeom prst="rect">
            <a:avLst/>
          </a:prstGeom>
        </p:spPr>
        <p:txBody>
          <a:bodyPr vert="horz" wrap="square" lIns="0" tIns="121920" rIns="0" bIns="0" rtlCol="0">
            <a:spAutoFit/>
          </a:bodyPr>
          <a:lstStyle/>
          <a:p>
            <a:pPr marL="12700" marR="5080">
              <a:lnSpc>
                <a:spcPct val="70000"/>
              </a:lnSpc>
              <a:spcBef>
                <a:spcPts val="960"/>
              </a:spcBef>
            </a:pPr>
            <a:r>
              <a:rPr sz="2400" spc="-5" dirty="0">
                <a:latin typeface="Calibri"/>
                <a:cs typeface="Calibri"/>
              </a:rPr>
              <a:t>Jedná se </a:t>
            </a:r>
            <a:r>
              <a:rPr sz="2400" dirty="0">
                <a:latin typeface="Calibri"/>
                <a:cs typeface="Calibri"/>
              </a:rPr>
              <a:t>o různé </a:t>
            </a:r>
            <a:r>
              <a:rPr sz="2400" spc="-45" dirty="0">
                <a:latin typeface="Calibri"/>
                <a:cs typeface="Calibri"/>
              </a:rPr>
              <a:t>stavy, </a:t>
            </a:r>
            <a:r>
              <a:rPr sz="2400" spc="-15" dirty="0">
                <a:latin typeface="Calibri"/>
                <a:cs typeface="Calibri"/>
              </a:rPr>
              <a:t>které </a:t>
            </a:r>
            <a:r>
              <a:rPr sz="2400" spc="-5" dirty="0">
                <a:latin typeface="Calibri"/>
                <a:cs typeface="Calibri"/>
              </a:rPr>
              <a:t>nasedají na </a:t>
            </a:r>
            <a:r>
              <a:rPr sz="2400" spc="-530" dirty="0">
                <a:latin typeface="Calibri"/>
                <a:cs typeface="Calibri"/>
              </a:rPr>
              <a:t> </a:t>
            </a:r>
            <a:r>
              <a:rPr sz="2400" spc="-15" dirty="0">
                <a:latin typeface="Calibri"/>
                <a:cs typeface="Calibri"/>
              </a:rPr>
              <a:t>nějaké konfliktní</a:t>
            </a:r>
            <a:r>
              <a:rPr sz="2400" spc="-20" dirty="0">
                <a:latin typeface="Calibri"/>
                <a:cs typeface="Calibri"/>
              </a:rPr>
              <a:t> </a:t>
            </a:r>
            <a:r>
              <a:rPr sz="2400" spc="-10" dirty="0">
                <a:latin typeface="Calibri"/>
                <a:cs typeface="Calibri"/>
              </a:rPr>
              <a:t>události</a:t>
            </a:r>
            <a:r>
              <a:rPr sz="2400" spc="-5" dirty="0">
                <a:latin typeface="Calibri"/>
                <a:cs typeface="Calibri"/>
              </a:rPr>
              <a:t> </a:t>
            </a:r>
            <a:r>
              <a:rPr sz="2400" dirty="0">
                <a:latin typeface="Calibri"/>
                <a:cs typeface="Calibri"/>
              </a:rPr>
              <a:t>různé </a:t>
            </a:r>
            <a:r>
              <a:rPr sz="2400" spc="-25" dirty="0">
                <a:latin typeface="Calibri"/>
                <a:cs typeface="Calibri"/>
              </a:rPr>
              <a:t>intenzity, </a:t>
            </a:r>
            <a:r>
              <a:rPr sz="2400" spc="-530" dirty="0">
                <a:latin typeface="Calibri"/>
                <a:cs typeface="Calibri"/>
              </a:rPr>
              <a:t> </a:t>
            </a:r>
            <a:r>
              <a:rPr sz="2400" spc="-5" dirty="0">
                <a:latin typeface="Calibri"/>
                <a:cs typeface="Calibri"/>
              </a:rPr>
              <a:t>jsou </a:t>
            </a:r>
            <a:r>
              <a:rPr sz="2400" spc="-15" dirty="0">
                <a:latin typeface="Calibri"/>
                <a:cs typeface="Calibri"/>
              </a:rPr>
              <a:t>pro </a:t>
            </a:r>
            <a:r>
              <a:rPr sz="2400" spc="-25" dirty="0">
                <a:latin typeface="Calibri"/>
                <a:cs typeface="Calibri"/>
              </a:rPr>
              <a:t>okolí </a:t>
            </a:r>
            <a:r>
              <a:rPr sz="2400" spc="-10" dirty="0">
                <a:latin typeface="Calibri"/>
                <a:cs typeface="Calibri"/>
              </a:rPr>
              <a:t>pochopitelné </a:t>
            </a:r>
            <a:r>
              <a:rPr sz="2400" dirty="0">
                <a:latin typeface="Calibri"/>
                <a:cs typeface="Calibri"/>
              </a:rPr>
              <a:t>a mohou </a:t>
            </a:r>
            <a:r>
              <a:rPr sz="2400" spc="-5" dirty="0">
                <a:latin typeface="Calibri"/>
                <a:cs typeface="Calibri"/>
              </a:rPr>
              <a:t>se </a:t>
            </a:r>
            <a:r>
              <a:rPr sz="2400" dirty="0">
                <a:latin typeface="Calibri"/>
                <a:cs typeface="Calibri"/>
              </a:rPr>
              <a:t> </a:t>
            </a:r>
            <a:r>
              <a:rPr sz="2400" spc="-5" dirty="0">
                <a:latin typeface="Calibri"/>
                <a:cs typeface="Calibri"/>
              </a:rPr>
              <a:t>objevit </a:t>
            </a:r>
            <a:r>
              <a:rPr sz="2400" dirty="0">
                <a:latin typeface="Calibri"/>
                <a:cs typeface="Calibri"/>
              </a:rPr>
              <a:t>u</a:t>
            </a:r>
            <a:r>
              <a:rPr sz="2400" spc="-15" dirty="0">
                <a:latin typeface="Calibri"/>
                <a:cs typeface="Calibri"/>
              </a:rPr>
              <a:t> </a:t>
            </a:r>
            <a:r>
              <a:rPr sz="2400" spc="-25" dirty="0">
                <a:latin typeface="Calibri"/>
                <a:cs typeface="Calibri"/>
              </a:rPr>
              <a:t>kohokoliv</a:t>
            </a:r>
            <a:r>
              <a:rPr sz="2400" spc="-15" dirty="0">
                <a:latin typeface="Calibri"/>
                <a:cs typeface="Calibri"/>
              </a:rPr>
              <a:t> </a:t>
            </a:r>
            <a:r>
              <a:rPr sz="2400" dirty="0">
                <a:latin typeface="Calibri"/>
                <a:cs typeface="Calibri"/>
              </a:rPr>
              <a:t>z </a:t>
            </a:r>
            <a:r>
              <a:rPr sz="2400" spc="-5" dirty="0">
                <a:latin typeface="Calibri"/>
                <a:cs typeface="Calibri"/>
              </a:rPr>
              <a:t>nás.</a:t>
            </a:r>
            <a:endParaRPr sz="2400">
              <a:latin typeface="Calibri"/>
              <a:cs typeface="Calibri"/>
            </a:endParaRPr>
          </a:p>
        </p:txBody>
      </p:sp>
      <p:sp>
        <p:nvSpPr>
          <p:cNvPr id="6" name="object 6"/>
          <p:cNvSpPr txBox="1"/>
          <p:nvPr/>
        </p:nvSpPr>
        <p:spPr>
          <a:xfrm>
            <a:off x="6373748" y="3961003"/>
            <a:ext cx="4566920" cy="1156970"/>
          </a:xfrm>
          <a:prstGeom prst="rect">
            <a:avLst/>
          </a:prstGeom>
        </p:spPr>
        <p:txBody>
          <a:bodyPr vert="horz" wrap="square" lIns="0" tIns="12700" rIns="0" bIns="0" rtlCol="0">
            <a:spAutoFit/>
          </a:bodyPr>
          <a:lstStyle/>
          <a:p>
            <a:pPr marL="255270" indent="-243204">
              <a:lnSpc>
                <a:spcPct val="100000"/>
              </a:lnSpc>
              <a:spcBef>
                <a:spcPts val="100"/>
              </a:spcBef>
              <a:buSzPct val="95833"/>
              <a:buFont typeface="Wingdings"/>
              <a:buChar char=""/>
              <a:tabLst>
                <a:tab pos="255904" algn="l"/>
              </a:tabLst>
            </a:pPr>
            <a:r>
              <a:rPr sz="2400" spc="-10" dirty="0">
                <a:latin typeface="Calibri"/>
                <a:cs typeface="Calibri"/>
              </a:rPr>
              <a:t>Akutní</a:t>
            </a:r>
            <a:r>
              <a:rPr sz="2400" spc="-40" dirty="0">
                <a:latin typeface="Calibri"/>
                <a:cs typeface="Calibri"/>
              </a:rPr>
              <a:t> </a:t>
            </a:r>
            <a:r>
              <a:rPr sz="2400" spc="-15" dirty="0">
                <a:latin typeface="Calibri"/>
                <a:cs typeface="Calibri"/>
              </a:rPr>
              <a:t>reakce</a:t>
            </a:r>
            <a:r>
              <a:rPr sz="2400" spc="-10" dirty="0">
                <a:latin typeface="Calibri"/>
                <a:cs typeface="Calibri"/>
              </a:rPr>
              <a:t> </a:t>
            </a:r>
            <a:r>
              <a:rPr sz="2400" spc="-5" dirty="0">
                <a:latin typeface="Calibri"/>
                <a:cs typeface="Calibri"/>
              </a:rPr>
              <a:t>na</a:t>
            </a:r>
            <a:r>
              <a:rPr sz="2400" spc="-35" dirty="0">
                <a:latin typeface="Calibri"/>
                <a:cs typeface="Calibri"/>
              </a:rPr>
              <a:t> </a:t>
            </a:r>
            <a:r>
              <a:rPr sz="2400" spc="-15" dirty="0">
                <a:latin typeface="Calibri"/>
                <a:cs typeface="Calibri"/>
              </a:rPr>
              <a:t>stres</a:t>
            </a:r>
            <a:endParaRPr sz="2400">
              <a:latin typeface="Calibri"/>
              <a:cs typeface="Calibri"/>
            </a:endParaRPr>
          </a:p>
          <a:p>
            <a:pPr marL="255270" indent="-243204">
              <a:lnSpc>
                <a:spcPct val="100000"/>
              </a:lnSpc>
              <a:spcBef>
                <a:spcPts val="130"/>
              </a:spcBef>
              <a:buSzPct val="95833"/>
              <a:buFont typeface="Wingdings"/>
              <a:buChar char=""/>
              <a:tabLst>
                <a:tab pos="255904" algn="l"/>
              </a:tabLst>
            </a:pPr>
            <a:r>
              <a:rPr sz="2400" b="1" spc="-15" dirty="0">
                <a:latin typeface="Calibri"/>
                <a:cs typeface="Calibri"/>
              </a:rPr>
              <a:t>Posttraumatická</a:t>
            </a:r>
            <a:r>
              <a:rPr sz="2400" b="1" spc="-45" dirty="0">
                <a:latin typeface="Calibri"/>
                <a:cs typeface="Calibri"/>
              </a:rPr>
              <a:t> </a:t>
            </a:r>
            <a:r>
              <a:rPr sz="2400" b="1" spc="-15" dirty="0">
                <a:latin typeface="Calibri"/>
                <a:cs typeface="Calibri"/>
              </a:rPr>
              <a:t>stresová</a:t>
            </a:r>
            <a:r>
              <a:rPr sz="2400" b="1" spc="-35" dirty="0">
                <a:latin typeface="Calibri"/>
                <a:cs typeface="Calibri"/>
              </a:rPr>
              <a:t> </a:t>
            </a:r>
            <a:r>
              <a:rPr sz="2400" b="1" dirty="0">
                <a:latin typeface="Calibri"/>
                <a:cs typeface="Calibri"/>
              </a:rPr>
              <a:t>porucha</a:t>
            </a:r>
            <a:endParaRPr sz="2400">
              <a:latin typeface="Calibri"/>
              <a:cs typeface="Calibri"/>
            </a:endParaRPr>
          </a:p>
          <a:p>
            <a:pPr marL="255270" indent="-243204">
              <a:lnSpc>
                <a:spcPct val="100000"/>
              </a:lnSpc>
              <a:spcBef>
                <a:spcPts val="135"/>
              </a:spcBef>
              <a:buSzPct val="95833"/>
              <a:buFont typeface="Wingdings"/>
              <a:buChar char=""/>
              <a:tabLst>
                <a:tab pos="255904" algn="l"/>
              </a:tabLst>
            </a:pPr>
            <a:r>
              <a:rPr sz="2400" spc="-15" dirty="0">
                <a:latin typeface="Calibri"/>
                <a:cs typeface="Calibri"/>
              </a:rPr>
              <a:t>Porucha</a:t>
            </a:r>
            <a:r>
              <a:rPr sz="2400" spc="-40" dirty="0">
                <a:latin typeface="Calibri"/>
                <a:cs typeface="Calibri"/>
              </a:rPr>
              <a:t> </a:t>
            </a:r>
            <a:r>
              <a:rPr sz="2400" spc="-5" dirty="0">
                <a:latin typeface="Calibri"/>
                <a:cs typeface="Calibri"/>
              </a:rPr>
              <a:t>přizpůsobení</a:t>
            </a:r>
            <a:endParaRPr sz="2400">
              <a:latin typeface="Calibri"/>
              <a:cs typeface="Calibri"/>
            </a:endParaRPr>
          </a:p>
        </p:txBody>
      </p:sp>
    </p:spTree>
    <p:extLst>
      <p:ext uri="{BB962C8B-B14F-4D97-AF65-F5344CB8AC3E}">
        <p14:creationId xmlns:p14="http://schemas.microsoft.com/office/powerpoint/2010/main" val="3987466926"/>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67029" y="266827"/>
            <a:ext cx="10699750" cy="5868035"/>
          </a:xfrm>
          <a:prstGeom prst="rect">
            <a:avLst/>
          </a:prstGeom>
        </p:spPr>
        <p:txBody>
          <a:bodyPr vert="horz" wrap="square" lIns="0" tIns="94615" rIns="0" bIns="0" rtlCol="0">
            <a:spAutoFit/>
          </a:bodyPr>
          <a:lstStyle/>
          <a:p>
            <a:pPr marL="12700" marR="5080">
              <a:lnSpc>
                <a:spcPts val="2690"/>
              </a:lnSpc>
              <a:spcBef>
                <a:spcPts val="745"/>
              </a:spcBef>
              <a:buAutoNum type="arabicParenR"/>
              <a:tabLst>
                <a:tab pos="386080" algn="l"/>
              </a:tabLst>
            </a:pPr>
            <a:r>
              <a:rPr sz="2800" b="1" spc="-10" dirty="0">
                <a:latin typeface="Calibri"/>
                <a:cs typeface="Calibri"/>
              </a:rPr>
              <a:t>Akutní</a:t>
            </a:r>
            <a:r>
              <a:rPr sz="2800" b="1" spc="15" dirty="0">
                <a:latin typeface="Calibri"/>
                <a:cs typeface="Calibri"/>
              </a:rPr>
              <a:t> </a:t>
            </a:r>
            <a:r>
              <a:rPr sz="2800" b="1" spc="-25" dirty="0">
                <a:latin typeface="Calibri"/>
                <a:cs typeface="Calibri"/>
              </a:rPr>
              <a:t>reakce</a:t>
            </a:r>
            <a:r>
              <a:rPr sz="2800" b="1" spc="35" dirty="0">
                <a:latin typeface="Calibri"/>
                <a:cs typeface="Calibri"/>
              </a:rPr>
              <a:t> </a:t>
            </a:r>
            <a:r>
              <a:rPr sz="2800" b="1" spc="-5" dirty="0">
                <a:latin typeface="Calibri"/>
                <a:cs typeface="Calibri"/>
              </a:rPr>
              <a:t>na</a:t>
            </a:r>
            <a:r>
              <a:rPr sz="2800" b="1" spc="10" dirty="0">
                <a:latin typeface="Calibri"/>
                <a:cs typeface="Calibri"/>
              </a:rPr>
              <a:t> </a:t>
            </a:r>
            <a:r>
              <a:rPr sz="2800" b="1" spc="-20" dirty="0">
                <a:latin typeface="Calibri"/>
                <a:cs typeface="Calibri"/>
              </a:rPr>
              <a:t>stres</a:t>
            </a:r>
            <a:r>
              <a:rPr sz="2800" b="1" spc="25" dirty="0">
                <a:latin typeface="Calibri"/>
                <a:cs typeface="Calibri"/>
              </a:rPr>
              <a:t> </a:t>
            </a:r>
            <a:r>
              <a:rPr sz="2800" spc="-5" dirty="0">
                <a:latin typeface="Calibri"/>
                <a:cs typeface="Calibri"/>
              </a:rPr>
              <a:t>-</a:t>
            </a:r>
            <a:r>
              <a:rPr sz="2800" spc="10" dirty="0">
                <a:latin typeface="Calibri"/>
                <a:cs typeface="Calibri"/>
              </a:rPr>
              <a:t> </a:t>
            </a:r>
            <a:r>
              <a:rPr sz="2800" spc="-10" dirty="0">
                <a:latin typeface="Calibri"/>
                <a:cs typeface="Calibri"/>
              </a:rPr>
              <a:t>bývají</a:t>
            </a:r>
            <a:r>
              <a:rPr sz="2800" spc="5" dirty="0">
                <a:latin typeface="Calibri"/>
                <a:cs typeface="Calibri"/>
              </a:rPr>
              <a:t> </a:t>
            </a:r>
            <a:r>
              <a:rPr sz="2800" spc="-20" dirty="0">
                <a:latin typeface="Calibri"/>
                <a:cs typeface="Calibri"/>
              </a:rPr>
              <a:t>přítomny</a:t>
            </a:r>
            <a:r>
              <a:rPr sz="2800" spc="30" dirty="0">
                <a:latin typeface="Calibri"/>
                <a:cs typeface="Calibri"/>
              </a:rPr>
              <a:t> </a:t>
            </a:r>
            <a:r>
              <a:rPr sz="2800" spc="-10" dirty="0">
                <a:latin typeface="Calibri"/>
                <a:cs typeface="Calibri"/>
              </a:rPr>
              <a:t>výše</a:t>
            </a:r>
            <a:r>
              <a:rPr sz="2800" spc="5" dirty="0">
                <a:latin typeface="Calibri"/>
                <a:cs typeface="Calibri"/>
              </a:rPr>
              <a:t> </a:t>
            </a:r>
            <a:r>
              <a:rPr sz="2800" spc="-10" dirty="0">
                <a:latin typeface="Calibri"/>
                <a:cs typeface="Calibri"/>
              </a:rPr>
              <a:t>uvedené</a:t>
            </a:r>
            <a:r>
              <a:rPr sz="2800" spc="25" dirty="0">
                <a:latin typeface="Calibri"/>
                <a:cs typeface="Calibri"/>
              </a:rPr>
              <a:t> </a:t>
            </a:r>
            <a:r>
              <a:rPr sz="2800" spc="-20" dirty="0">
                <a:latin typeface="Calibri"/>
                <a:cs typeface="Calibri"/>
              </a:rPr>
              <a:t>neurotické </a:t>
            </a:r>
            <a:r>
              <a:rPr sz="2800" spc="-15" dirty="0">
                <a:latin typeface="Calibri"/>
                <a:cs typeface="Calibri"/>
              </a:rPr>
              <a:t> </a:t>
            </a:r>
            <a:r>
              <a:rPr sz="2800" spc="-35" dirty="0">
                <a:latin typeface="Calibri"/>
                <a:cs typeface="Calibri"/>
              </a:rPr>
              <a:t>příznaky,</a:t>
            </a:r>
            <a:r>
              <a:rPr sz="2800" spc="45" dirty="0">
                <a:latin typeface="Calibri"/>
                <a:cs typeface="Calibri"/>
              </a:rPr>
              <a:t> </a:t>
            </a:r>
            <a:r>
              <a:rPr sz="2800" spc="-10" dirty="0">
                <a:latin typeface="Calibri"/>
                <a:cs typeface="Calibri"/>
              </a:rPr>
              <a:t>jsou</a:t>
            </a:r>
            <a:r>
              <a:rPr sz="2800" spc="35" dirty="0">
                <a:latin typeface="Calibri"/>
                <a:cs typeface="Calibri"/>
              </a:rPr>
              <a:t> </a:t>
            </a:r>
            <a:r>
              <a:rPr sz="2800" spc="-10" dirty="0">
                <a:latin typeface="Calibri"/>
                <a:cs typeface="Calibri"/>
              </a:rPr>
              <a:t>velmi</a:t>
            </a:r>
            <a:r>
              <a:rPr sz="2800" spc="10" dirty="0">
                <a:latin typeface="Calibri"/>
                <a:cs typeface="Calibri"/>
              </a:rPr>
              <a:t> </a:t>
            </a:r>
            <a:r>
              <a:rPr sz="2800" spc="-15" dirty="0">
                <a:latin typeface="Calibri"/>
                <a:cs typeface="Calibri"/>
              </a:rPr>
              <a:t>intenzivní,</a:t>
            </a:r>
            <a:r>
              <a:rPr sz="2800" spc="35" dirty="0">
                <a:latin typeface="Calibri"/>
                <a:cs typeface="Calibri"/>
              </a:rPr>
              <a:t> </a:t>
            </a:r>
            <a:r>
              <a:rPr sz="2800" spc="-10" dirty="0">
                <a:latin typeface="Calibri"/>
                <a:cs typeface="Calibri"/>
              </a:rPr>
              <a:t>objevují</a:t>
            </a:r>
            <a:r>
              <a:rPr sz="2800" spc="35" dirty="0">
                <a:latin typeface="Calibri"/>
                <a:cs typeface="Calibri"/>
              </a:rPr>
              <a:t> </a:t>
            </a:r>
            <a:r>
              <a:rPr sz="2800" spc="-5" dirty="0">
                <a:latin typeface="Calibri"/>
                <a:cs typeface="Calibri"/>
              </a:rPr>
              <a:t>se</a:t>
            </a:r>
            <a:r>
              <a:rPr sz="2800" spc="10" dirty="0">
                <a:latin typeface="Calibri"/>
                <a:cs typeface="Calibri"/>
              </a:rPr>
              <a:t> </a:t>
            </a:r>
            <a:r>
              <a:rPr sz="2800" spc="-5" dirty="0">
                <a:latin typeface="Calibri"/>
                <a:cs typeface="Calibri"/>
              </a:rPr>
              <a:t>po</a:t>
            </a:r>
            <a:r>
              <a:rPr sz="2800" spc="20" dirty="0">
                <a:latin typeface="Calibri"/>
                <a:cs typeface="Calibri"/>
              </a:rPr>
              <a:t> </a:t>
            </a:r>
            <a:r>
              <a:rPr sz="2800" spc="-15" dirty="0">
                <a:latin typeface="Calibri"/>
                <a:cs typeface="Calibri"/>
              </a:rPr>
              <a:t>výrazné</a:t>
            </a:r>
            <a:r>
              <a:rPr sz="2800" spc="25" dirty="0">
                <a:latin typeface="Calibri"/>
                <a:cs typeface="Calibri"/>
              </a:rPr>
              <a:t> </a:t>
            </a:r>
            <a:r>
              <a:rPr sz="2800" spc="-20" dirty="0">
                <a:latin typeface="Calibri"/>
                <a:cs typeface="Calibri"/>
              </a:rPr>
              <a:t>stresové</a:t>
            </a:r>
            <a:r>
              <a:rPr sz="2800" spc="30" dirty="0">
                <a:latin typeface="Calibri"/>
                <a:cs typeface="Calibri"/>
              </a:rPr>
              <a:t> </a:t>
            </a:r>
            <a:r>
              <a:rPr sz="2800" spc="-10" dirty="0">
                <a:latin typeface="Calibri"/>
                <a:cs typeface="Calibri"/>
              </a:rPr>
              <a:t>situaci,</a:t>
            </a:r>
            <a:r>
              <a:rPr sz="2800" spc="25" dirty="0">
                <a:latin typeface="Calibri"/>
                <a:cs typeface="Calibri"/>
              </a:rPr>
              <a:t> </a:t>
            </a:r>
            <a:r>
              <a:rPr sz="2800" spc="-5" dirty="0">
                <a:latin typeface="Calibri"/>
                <a:cs typeface="Calibri"/>
              </a:rPr>
              <a:t>a</a:t>
            </a:r>
            <a:r>
              <a:rPr sz="2800" spc="15" dirty="0">
                <a:latin typeface="Calibri"/>
                <a:cs typeface="Calibri"/>
              </a:rPr>
              <a:t> </a:t>
            </a:r>
            <a:r>
              <a:rPr sz="2800" spc="-20" dirty="0">
                <a:latin typeface="Calibri"/>
                <a:cs typeface="Calibri"/>
              </a:rPr>
              <a:t>to </a:t>
            </a:r>
            <a:r>
              <a:rPr sz="2800" spc="-620" dirty="0">
                <a:latin typeface="Calibri"/>
                <a:cs typeface="Calibri"/>
              </a:rPr>
              <a:t> </a:t>
            </a:r>
            <a:r>
              <a:rPr sz="2800" spc="-20" dirty="0">
                <a:latin typeface="Calibri"/>
                <a:cs typeface="Calibri"/>
              </a:rPr>
              <a:t>bezprostředně</a:t>
            </a:r>
            <a:r>
              <a:rPr sz="2800" spc="40" dirty="0">
                <a:latin typeface="Calibri"/>
                <a:cs typeface="Calibri"/>
              </a:rPr>
              <a:t> </a:t>
            </a:r>
            <a:r>
              <a:rPr sz="2800" spc="-5" dirty="0">
                <a:latin typeface="Calibri"/>
                <a:cs typeface="Calibri"/>
              </a:rPr>
              <a:t>po</a:t>
            </a:r>
            <a:r>
              <a:rPr sz="2800" spc="5" dirty="0">
                <a:latin typeface="Calibri"/>
                <a:cs typeface="Calibri"/>
              </a:rPr>
              <a:t> </a:t>
            </a:r>
            <a:r>
              <a:rPr sz="2800" spc="-10" dirty="0">
                <a:latin typeface="Calibri"/>
                <a:cs typeface="Calibri"/>
              </a:rPr>
              <a:t>ní,</a:t>
            </a:r>
            <a:r>
              <a:rPr sz="2800" spc="20" dirty="0">
                <a:latin typeface="Calibri"/>
                <a:cs typeface="Calibri"/>
              </a:rPr>
              <a:t> </a:t>
            </a:r>
            <a:r>
              <a:rPr sz="2800" b="1" spc="-20" dirty="0">
                <a:latin typeface="Calibri"/>
                <a:cs typeface="Calibri"/>
              </a:rPr>
              <a:t>celkem</a:t>
            </a:r>
            <a:r>
              <a:rPr sz="2800" b="1" spc="25" dirty="0">
                <a:latin typeface="Calibri"/>
                <a:cs typeface="Calibri"/>
              </a:rPr>
              <a:t> </a:t>
            </a:r>
            <a:r>
              <a:rPr sz="2800" b="1" spc="-10" dirty="0">
                <a:latin typeface="Calibri"/>
                <a:cs typeface="Calibri"/>
              </a:rPr>
              <a:t>rychle</a:t>
            </a:r>
            <a:r>
              <a:rPr sz="2800" b="1" spc="15" dirty="0">
                <a:latin typeface="Calibri"/>
                <a:cs typeface="Calibri"/>
              </a:rPr>
              <a:t> </a:t>
            </a:r>
            <a:r>
              <a:rPr sz="2800" b="1" spc="-10" dirty="0">
                <a:latin typeface="Calibri"/>
                <a:cs typeface="Calibri"/>
              </a:rPr>
              <a:t>odeznívají.</a:t>
            </a:r>
            <a:endParaRPr sz="2800">
              <a:latin typeface="Calibri"/>
              <a:cs typeface="Calibri"/>
            </a:endParaRPr>
          </a:p>
          <a:p>
            <a:pPr>
              <a:lnSpc>
                <a:spcPct val="100000"/>
              </a:lnSpc>
              <a:spcBef>
                <a:spcPts val="45"/>
              </a:spcBef>
              <a:buFont typeface="Calibri"/>
              <a:buAutoNum type="arabicParenR"/>
            </a:pPr>
            <a:endParaRPr sz="3800">
              <a:latin typeface="Calibri"/>
              <a:cs typeface="Calibri"/>
            </a:endParaRPr>
          </a:p>
          <a:p>
            <a:pPr marL="12700" marR="239395">
              <a:lnSpc>
                <a:spcPts val="2690"/>
              </a:lnSpc>
              <a:buAutoNum type="arabicParenR"/>
              <a:tabLst>
                <a:tab pos="386080" algn="l"/>
              </a:tabLst>
            </a:pPr>
            <a:r>
              <a:rPr sz="2800" b="1" spc="-20" dirty="0">
                <a:latin typeface="Calibri"/>
                <a:cs typeface="Calibri"/>
              </a:rPr>
              <a:t>Posttraumatická</a:t>
            </a:r>
            <a:r>
              <a:rPr sz="2800" b="1" spc="50" dirty="0">
                <a:latin typeface="Calibri"/>
                <a:cs typeface="Calibri"/>
              </a:rPr>
              <a:t> </a:t>
            </a:r>
            <a:r>
              <a:rPr sz="2800" b="1" spc="-20" dirty="0">
                <a:latin typeface="Calibri"/>
                <a:cs typeface="Calibri"/>
              </a:rPr>
              <a:t>stresová</a:t>
            </a:r>
            <a:r>
              <a:rPr sz="2800" b="1" spc="35" dirty="0">
                <a:latin typeface="Calibri"/>
                <a:cs typeface="Calibri"/>
              </a:rPr>
              <a:t> </a:t>
            </a:r>
            <a:r>
              <a:rPr sz="2800" b="1" spc="-5" dirty="0">
                <a:latin typeface="Calibri"/>
                <a:cs typeface="Calibri"/>
              </a:rPr>
              <a:t>porucha</a:t>
            </a:r>
            <a:r>
              <a:rPr sz="2800" b="1" spc="25" dirty="0">
                <a:latin typeface="Calibri"/>
                <a:cs typeface="Calibri"/>
              </a:rPr>
              <a:t> </a:t>
            </a:r>
            <a:r>
              <a:rPr sz="2800" spc="-5" dirty="0">
                <a:latin typeface="Calibri"/>
                <a:cs typeface="Calibri"/>
              </a:rPr>
              <a:t>-</a:t>
            </a:r>
            <a:r>
              <a:rPr sz="2800" spc="15" dirty="0">
                <a:latin typeface="Calibri"/>
                <a:cs typeface="Calibri"/>
              </a:rPr>
              <a:t> </a:t>
            </a:r>
            <a:r>
              <a:rPr sz="2800" spc="-10" dirty="0">
                <a:latin typeface="Calibri"/>
                <a:cs typeface="Calibri"/>
              </a:rPr>
              <a:t>nasedá</a:t>
            </a:r>
            <a:r>
              <a:rPr sz="2800" spc="25" dirty="0">
                <a:latin typeface="Calibri"/>
                <a:cs typeface="Calibri"/>
              </a:rPr>
              <a:t> </a:t>
            </a:r>
            <a:r>
              <a:rPr sz="2800" spc="-35" dirty="0">
                <a:latin typeface="Calibri"/>
                <a:cs typeface="Calibri"/>
              </a:rPr>
              <a:t>také</a:t>
            </a:r>
            <a:r>
              <a:rPr sz="2800" spc="10" dirty="0">
                <a:latin typeface="Calibri"/>
                <a:cs typeface="Calibri"/>
              </a:rPr>
              <a:t> </a:t>
            </a:r>
            <a:r>
              <a:rPr sz="2800" spc="-5" dirty="0">
                <a:latin typeface="Calibri"/>
                <a:cs typeface="Calibri"/>
              </a:rPr>
              <a:t>na</a:t>
            </a:r>
            <a:r>
              <a:rPr sz="2800" spc="15" dirty="0">
                <a:latin typeface="Calibri"/>
                <a:cs typeface="Calibri"/>
              </a:rPr>
              <a:t> </a:t>
            </a:r>
            <a:r>
              <a:rPr sz="2800" spc="-20" dirty="0">
                <a:latin typeface="Calibri"/>
                <a:cs typeface="Calibri"/>
              </a:rPr>
              <a:t>nějakou</a:t>
            </a:r>
            <a:r>
              <a:rPr sz="2800" spc="35" dirty="0">
                <a:latin typeface="Calibri"/>
                <a:cs typeface="Calibri"/>
              </a:rPr>
              <a:t> </a:t>
            </a:r>
            <a:r>
              <a:rPr sz="2800" spc="-15" dirty="0">
                <a:latin typeface="Calibri"/>
                <a:cs typeface="Calibri"/>
              </a:rPr>
              <a:t>výraznou </a:t>
            </a:r>
            <a:r>
              <a:rPr sz="2800" spc="-620" dirty="0">
                <a:latin typeface="Calibri"/>
                <a:cs typeface="Calibri"/>
              </a:rPr>
              <a:t> </a:t>
            </a:r>
            <a:r>
              <a:rPr sz="2800" spc="-15" dirty="0">
                <a:latin typeface="Calibri"/>
                <a:cs typeface="Calibri"/>
              </a:rPr>
              <a:t>stresující</a:t>
            </a:r>
            <a:r>
              <a:rPr sz="2800" spc="25" dirty="0">
                <a:latin typeface="Calibri"/>
                <a:cs typeface="Calibri"/>
              </a:rPr>
              <a:t> </a:t>
            </a:r>
            <a:r>
              <a:rPr sz="2800" spc="-10" dirty="0">
                <a:latin typeface="Calibri"/>
                <a:cs typeface="Calibri"/>
              </a:rPr>
              <a:t>událost,</a:t>
            </a:r>
            <a:r>
              <a:rPr sz="2800" spc="30" dirty="0">
                <a:latin typeface="Calibri"/>
                <a:cs typeface="Calibri"/>
              </a:rPr>
              <a:t> </a:t>
            </a:r>
            <a:r>
              <a:rPr sz="2800" spc="-5" dirty="0">
                <a:latin typeface="Calibri"/>
                <a:cs typeface="Calibri"/>
              </a:rPr>
              <a:t>ale</a:t>
            </a:r>
            <a:r>
              <a:rPr sz="2800" spc="-15" dirty="0">
                <a:latin typeface="Calibri"/>
                <a:cs typeface="Calibri"/>
              </a:rPr>
              <a:t> </a:t>
            </a:r>
            <a:r>
              <a:rPr sz="2800" spc="-10" dirty="0">
                <a:latin typeface="Calibri"/>
                <a:cs typeface="Calibri"/>
              </a:rPr>
              <a:t>objevuje</a:t>
            </a:r>
            <a:r>
              <a:rPr sz="2800" spc="25" dirty="0">
                <a:latin typeface="Calibri"/>
                <a:cs typeface="Calibri"/>
              </a:rPr>
              <a:t> </a:t>
            </a:r>
            <a:r>
              <a:rPr sz="2800" spc="-5" dirty="0">
                <a:latin typeface="Calibri"/>
                <a:cs typeface="Calibri"/>
              </a:rPr>
              <a:t>se</a:t>
            </a:r>
            <a:r>
              <a:rPr sz="2800" spc="45" dirty="0">
                <a:latin typeface="Calibri"/>
                <a:cs typeface="Calibri"/>
              </a:rPr>
              <a:t> </a:t>
            </a:r>
            <a:r>
              <a:rPr sz="2800" b="1" spc="-5" dirty="0">
                <a:latin typeface="Calibri"/>
                <a:cs typeface="Calibri"/>
              </a:rPr>
              <a:t>s</a:t>
            </a:r>
            <a:r>
              <a:rPr sz="2800" b="1" spc="-10" dirty="0">
                <a:latin typeface="Calibri"/>
                <a:cs typeface="Calibri"/>
              </a:rPr>
              <a:t> určitým</a:t>
            </a:r>
            <a:r>
              <a:rPr sz="2800" b="1" spc="15" dirty="0">
                <a:latin typeface="Calibri"/>
                <a:cs typeface="Calibri"/>
              </a:rPr>
              <a:t> </a:t>
            </a:r>
            <a:r>
              <a:rPr sz="2800" b="1" spc="-10" dirty="0">
                <a:latin typeface="Calibri"/>
                <a:cs typeface="Calibri"/>
              </a:rPr>
              <a:t>odstupem</a:t>
            </a:r>
            <a:r>
              <a:rPr sz="2800" b="1" spc="5" dirty="0">
                <a:latin typeface="Calibri"/>
                <a:cs typeface="Calibri"/>
              </a:rPr>
              <a:t> </a:t>
            </a:r>
            <a:r>
              <a:rPr sz="2800" b="1" spc="-5" dirty="0">
                <a:latin typeface="Calibri"/>
                <a:cs typeface="Calibri"/>
              </a:rPr>
              <a:t>po</a:t>
            </a:r>
            <a:r>
              <a:rPr sz="2800" b="1" dirty="0">
                <a:latin typeface="Calibri"/>
                <a:cs typeface="Calibri"/>
              </a:rPr>
              <a:t> </a:t>
            </a:r>
            <a:r>
              <a:rPr sz="2800" b="1" spc="-10" dirty="0">
                <a:latin typeface="Calibri"/>
                <a:cs typeface="Calibri"/>
              </a:rPr>
              <a:t>ní.</a:t>
            </a:r>
            <a:endParaRPr sz="2800">
              <a:latin typeface="Calibri"/>
              <a:cs typeface="Calibri"/>
            </a:endParaRPr>
          </a:p>
          <a:p>
            <a:pPr marL="12700" marR="128270">
              <a:lnSpc>
                <a:spcPts val="2690"/>
              </a:lnSpc>
              <a:spcBef>
                <a:spcPts val="994"/>
              </a:spcBef>
            </a:pPr>
            <a:r>
              <a:rPr sz="2800" spc="-20" dirty="0">
                <a:latin typeface="Calibri"/>
                <a:cs typeface="Calibri"/>
              </a:rPr>
              <a:t>Bezprostředně</a:t>
            </a:r>
            <a:r>
              <a:rPr sz="2800" spc="25" dirty="0">
                <a:latin typeface="Calibri"/>
                <a:cs typeface="Calibri"/>
              </a:rPr>
              <a:t> </a:t>
            </a:r>
            <a:r>
              <a:rPr sz="2800" spc="-5" dirty="0">
                <a:latin typeface="Calibri"/>
                <a:cs typeface="Calibri"/>
              </a:rPr>
              <a:t>po</a:t>
            </a:r>
            <a:r>
              <a:rPr sz="2800" spc="10" dirty="0">
                <a:latin typeface="Calibri"/>
                <a:cs typeface="Calibri"/>
              </a:rPr>
              <a:t> </a:t>
            </a:r>
            <a:r>
              <a:rPr sz="2800" spc="-20" dirty="0">
                <a:latin typeface="Calibri"/>
                <a:cs typeface="Calibri"/>
              </a:rPr>
              <a:t>této</a:t>
            </a:r>
            <a:r>
              <a:rPr sz="2800" dirty="0">
                <a:latin typeface="Calibri"/>
                <a:cs typeface="Calibri"/>
              </a:rPr>
              <a:t> </a:t>
            </a:r>
            <a:r>
              <a:rPr sz="2800" spc="-15" dirty="0">
                <a:latin typeface="Calibri"/>
                <a:cs typeface="Calibri"/>
              </a:rPr>
              <a:t>události</a:t>
            </a:r>
            <a:r>
              <a:rPr sz="2800" spc="30" dirty="0">
                <a:latin typeface="Calibri"/>
                <a:cs typeface="Calibri"/>
              </a:rPr>
              <a:t> </a:t>
            </a:r>
            <a:r>
              <a:rPr sz="2800" spc="-5" dirty="0">
                <a:latin typeface="Calibri"/>
                <a:cs typeface="Calibri"/>
              </a:rPr>
              <a:t>se</a:t>
            </a:r>
            <a:r>
              <a:rPr sz="2800" dirty="0">
                <a:latin typeface="Calibri"/>
                <a:cs typeface="Calibri"/>
              </a:rPr>
              <a:t> </a:t>
            </a:r>
            <a:r>
              <a:rPr sz="2800" spc="-20" dirty="0">
                <a:latin typeface="Calibri"/>
                <a:cs typeface="Calibri"/>
              </a:rPr>
              <a:t>zdá,</a:t>
            </a:r>
            <a:r>
              <a:rPr sz="2800" dirty="0">
                <a:latin typeface="Calibri"/>
                <a:cs typeface="Calibri"/>
              </a:rPr>
              <a:t> </a:t>
            </a:r>
            <a:r>
              <a:rPr sz="2800" spc="-35" dirty="0">
                <a:latin typeface="Calibri"/>
                <a:cs typeface="Calibri"/>
              </a:rPr>
              <a:t>že</a:t>
            </a:r>
            <a:r>
              <a:rPr sz="2800" spc="5" dirty="0">
                <a:latin typeface="Calibri"/>
                <a:cs typeface="Calibri"/>
              </a:rPr>
              <a:t> </a:t>
            </a:r>
            <a:r>
              <a:rPr sz="2800" spc="-25" dirty="0">
                <a:latin typeface="Calibri"/>
                <a:cs typeface="Calibri"/>
              </a:rPr>
              <a:t>postižený</a:t>
            </a:r>
            <a:r>
              <a:rPr sz="2800" spc="25" dirty="0">
                <a:latin typeface="Calibri"/>
                <a:cs typeface="Calibri"/>
              </a:rPr>
              <a:t> </a:t>
            </a:r>
            <a:r>
              <a:rPr sz="2800" spc="-20" dirty="0">
                <a:latin typeface="Calibri"/>
                <a:cs typeface="Calibri"/>
              </a:rPr>
              <a:t>to</a:t>
            </a:r>
            <a:r>
              <a:rPr sz="2800" dirty="0">
                <a:latin typeface="Calibri"/>
                <a:cs typeface="Calibri"/>
              </a:rPr>
              <a:t> </a:t>
            </a:r>
            <a:r>
              <a:rPr sz="2800" spc="-15" dirty="0">
                <a:latin typeface="Calibri"/>
                <a:cs typeface="Calibri"/>
              </a:rPr>
              <a:t>dobře</a:t>
            </a:r>
            <a:r>
              <a:rPr sz="2800" spc="30" dirty="0">
                <a:latin typeface="Calibri"/>
                <a:cs typeface="Calibri"/>
              </a:rPr>
              <a:t> </a:t>
            </a:r>
            <a:r>
              <a:rPr sz="2800" spc="-10" dirty="0">
                <a:latin typeface="Calibri"/>
                <a:cs typeface="Calibri"/>
              </a:rPr>
              <a:t>zvládl,</a:t>
            </a:r>
            <a:r>
              <a:rPr sz="2800" spc="5" dirty="0">
                <a:latin typeface="Calibri"/>
                <a:cs typeface="Calibri"/>
              </a:rPr>
              <a:t> </a:t>
            </a:r>
            <a:r>
              <a:rPr sz="2800" spc="-5" dirty="0">
                <a:latin typeface="Calibri"/>
                <a:cs typeface="Calibri"/>
              </a:rPr>
              <a:t>ale </a:t>
            </a:r>
            <a:r>
              <a:rPr sz="2800" dirty="0">
                <a:latin typeface="Calibri"/>
                <a:cs typeface="Calibri"/>
              </a:rPr>
              <a:t> </a:t>
            </a:r>
            <a:r>
              <a:rPr sz="2800" spc="-15" dirty="0">
                <a:latin typeface="Calibri"/>
                <a:cs typeface="Calibri"/>
              </a:rPr>
              <a:t>ukazuje</a:t>
            </a:r>
            <a:r>
              <a:rPr sz="2800" spc="10" dirty="0">
                <a:latin typeface="Calibri"/>
                <a:cs typeface="Calibri"/>
              </a:rPr>
              <a:t> </a:t>
            </a:r>
            <a:r>
              <a:rPr sz="2800" spc="-5" dirty="0">
                <a:latin typeface="Calibri"/>
                <a:cs typeface="Calibri"/>
              </a:rPr>
              <a:t>se,</a:t>
            </a:r>
            <a:r>
              <a:rPr sz="2800" spc="10" dirty="0">
                <a:latin typeface="Calibri"/>
                <a:cs typeface="Calibri"/>
              </a:rPr>
              <a:t> </a:t>
            </a:r>
            <a:r>
              <a:rPr sz="2800" spc="-35" dirty="0">
                <a:latin typeface="Calibri"/>
                <a:cs typeface="Calibri"/>
              </a:rPr>
              <a:t>že</a:t>
            </a:r>
            <a:r>
              <a:rPr sz="2800" dirty="0">
                <a:latin typeface="Calibri"/>
                <a:cs typeface="Calibri"/>
              </a:rPr>
              <a:t> </a:t>
            </a:r>
            <a:r>
              <a:rPr sz="2800" spc="-20" dirty="0">
                <a:latin typeface="Calibri"/>
                <a:cs typeface="Calibri"/>
              </a:rPr>
              <a:t>reakce</a:t>
            </a:r>
            <a:r>
              <a:rPr sz="2800" spc="-5" dirty="0">
                <a:latin typeface="Calibri"/>
                <a:cs typeface="Calibri"/>
              </a:rPr>
              <a:t> Je</a:t>
            </a:r>
            <a:r>
              <a:rPr sz="2800" spc="-10" dirty="0">
                <a:latin typeface="Calibri"/>
                <a:cs typeface="Calibri"/>
              </a:rPr>
              <a:t> spíše</a:t>
            </a:r>
            <a:r>
              <a:rPr sz="2800" spc="30" dirty="0">
                <a:latin typeface="Calibri"/>
                <a:cs typeface="Calibri"/>
              </a:rPr>
              <a:t> </a:t>
            </a:r>
            <a:r>
              <a:rPr sz="2800" spc="-5" dirty="0">
                <a:latin typeface="Calibri"/>
                <a:cs typeface="Calibri"/>
              </a:rPr>
              <a:t>jen</a:t>
            </a:r>
            <a:r>
              <a:rPr sz="2800" spc="15" dirty="0">
                <a:latin typeface="Calibri"/>
                <a:cs typeface="Calibri"/>
              </a:rPr>
              <a:t> </a:t>
            </a:r>
            <a:r>
              <a:rPr sz="2800" spc="-45" dirty="0">
                <a:latin typeface="Calibri"/>
                <a:cs typeface="Calibri"/>
              </a:rPr>
              <a:t>„odložená“.</a:t>
            </a:r>
            <a:r>
              <a:rPr sz="2800" spc="35" dirty="0">
                <a:latin typeface="Calibri"/>
                <a:cs typeface="Calibri"/>
              </a:rPr>
              <a:t> </a:t>
            </a:r>
            <a:r>
              <a:rPr sz="2800" b="1" spc="-15" dirty="0">
                <a:latin typeface="Calibri"/>
                <a:cs typeface="Calibri"/>
              </a:rPr>
              <a:t>Pacient</a:t>
            </a:r>
            <a:r>
              <a:rPr sz="2800" b="1" spc="30" dirty="0">
                <a:latin typeface="Calibri"/>
                <a:cs typeface="Calibri"/>
              </a:rPr>
              <a:t> </a:t>
            </a:r>
            <a:r>
              <a:rPr sz="2800" b="1" spc="-15" dirty="0">
                <a:latin typeface="Calibri"/>
                <a:cs typeface="Calibri"/>
              </a:rPr>
              <a:t>teprve</a:t>
            </a:r>
            <a:r>
              <a:rPr sz="2800" b="1" spc="35" dirty="0">
                <a:latin typeface="Calibri"/>
                <a:cs typeface="Calibri"/>
              </a:rPr>
              <a:t> </a:t>
            </a:r>
            <a:r>
              <a:rPr sz="2800" b="1" spc="-5" dirty="0">
                <a:latin typeface="Calibri"/>
                <a:cs typeface="Calibri"/>
              </a:rPr>
              <a:t>s </a:t>
            </a:r>
            <a:r>
              <a:rPr sz="2800" b="1" spc="-10" dirty="0">
                <a:latin typeface="Calibri"/>
                <a:cs typeface="Calibri"/>
              </a:rPr>
              <a:t>odstupem </a:t>
            </a:r>
            <a:r>
              <a:rPr sz="2800" b="1" spc="-5" dirty="0">
                <a:latin typeface="Calibri"/>
                <a:cs typeface="Calibri"/>
              </a:rPr>
              <a:t> </a:t>
            </a:r>
            <a:r>
              <a:rPr sz="2800" b="1" spc="-10" dirty="0">
                <a:latin typeface="Calibri"/>
                <a:cs typeface="Calibri"/>
              </a:rPr>
              <a:t>začíná</a:t>
            </a:r>
            <a:r>
              <a:rPr sz="2800" b="1" spc="10" dirty="0">
                <a:latin typeface="Calibri"/>
                <a:cs typeface="Calibri"/>
              </a:rPr>
              <a:t> </a:t>
            </a:r>
            <a:r>
              <a:rPr sz="2800" b="1" spc="-10" dirty="0">
                <a:latin typeface="Calibri"/>
                <a:cs typeface="Calibri"/>
              </a:rPr>
              <a:t>být</a:t>
            </a:r>
            <a:r>
              <a:rPr sz="2800" b="1" spc="15" dirty="0">
                <a:latin typeface="Calibri"/>
                <a:cs typeface="Calibri"/>
              </a:rPr>
              <a:t> </a:t>
            </a:r>
            <a:r>
              <a:rPr sz="2800" b="1" spc="-10" dirty="0">
                <a:latin typeface="Calibri"/>
                <a:cs typeface="Calibri"/>
              </a:rPr>
              <a:t>depresivní,</a:t>
            </a:r>
            <a:r>
              <a:rPr sz="2800" b="1" spc="35" dirty="0">
                <a:latin typeface="Calibri"/>
                <a:cs typeface="Calibri"/>
              </a:rPr>
              <a:t> </a:t>
            </a:r>
            <a:r>
              <a:rPr sz="2800" b="1" spc="-45" dirty="0">
                <a:latin typeface="Calibri"/>
                <a:cs typeface="Calibri"/>
              </a:rPr>
              <a:t>úzkostný,</a:t>
            </a:r>
            <a:r>
              <a:rPr sz="2800" b="1" spc="25" dirty="0">
                <a:latin typeface="Calibri"/>
                <a:cs typeface="Calibri"/>
              </a:rPr>
              <a:t> </a:t>
            </a:r>
            <a:r>
              <a:rPr sz="2800" b="1" spc="-15" dirty="0">
                <a:latin typeface="Calibri"/>
                <a:cs typeface="Calibri"/>
              </a:rPr>
              <a:t>stále</a:t>
            </a:r>
            <a:r>
              <a:rPr sz="2800" b="1" spc="15" dirty="0">
                <a:latin typeface="Calibri"/>
                <a:cs typeface="Calibri"/>
              </a:rPr>
              <a:t> </a:t>
            </a:r>
            <a:r>
              <a:rPr sz="2800" b="1" spc="-5" dirty="0">
                <a:latin typeface="Calibri"/>
                <a:cs typeface="Calibri"/>
              </a:rPr>
              <a:t>se</a:t>
            </a:r>
            <a:r>
              <a:rPr sz="2800" b="1" dirty="0">
                <a:latin typeface="Calibri"/>
                <a:cs typeface="Calibri"/>
              </a:rPr>
              <a:t> </a:t>
            </a:r>
            <a:r>
              <a:rPr sz="2800" b="1" spc="-5" dirty="0">
                <a:latin typeface="Calibri"/>
                <a:cs typeface="Calibri"/>
              </a:rPr>
              <a:t>mu</a:t>
            </a:r>
            <a:r>
              <a:rPr sz="2800" b="1" dirty="0">
                <a:latin typeface="Calibri"/>
                <a:cs typeface="Calibri"/>
              </a:rPr>
              <a:t> </a:t>
            </a:r>
            <a:r>
              <a:rPr sz="2800" b="1" spc="-15" dirty="0">
                <a:latin typeface="Calibri"/>
                <a:cs typeface="Calibri"/>
              </a:rPr>
              <a:t>vrací</a:t>
            </a:r>
            <a:r>
              <a:rPr sz="2800" b="1" spc="30" dirty="0">
                <a:latin typeface="Calibri"/>
                <a:cs typeface="Calibri"/>
              </a:rPr>
              <a:t> </a:t>
            </a:r>
            <a:r>
              <a:rPr sz="2800" b="1" spc="-10" dirty="0">
                <a:latin typeface="Calibri"/>
                <a:cs typeface="Calibri"/>
              </a:rPr>
              <a:t>vzpomínky</a:t>
            </a:r>
            <a:r>
              <a:rPr sz="2800" b="1" spc="5" dirty="0">
                <a:latin typeface="Calibri"/>
                <a:cs typeface="Calibri"/>
              </a:rPr>
              <a:t> </a:t>
            </a:r>
            <a:r>
              <a:rPr sz="2800" b="1" spc="-5" dirty="0">
                <a:latin typeface="Calibri"/>
                <a:cs typeface="Calibri"/>
              </a:rPr>
              <a:t>na</a:t>
            </a:r>
            <a:r>
              <a:rPr sz="2800" b="1" dirty="0">
                <a:latin typeface="Calibri"/>
                <a:cs typeface="Calibri"/>
              </a:rPr>
              <a:t> </a:t>
            </a:r>
            <a:r>
              <a:rPr sz="2800" b="1" spc="-5" dirty="0">
                <a:latin typeface="Calibri"/>
                <a:cs typeface="Calibri"/>
              </a:rPr>
              <a:t>událost</a:t>
            </a:r>
            <a:r>
              <a:rPr sz="2800" spc="-5" dirty="0">
                <a:latin typeface="Calibri"/>
                <a:cs typeface="Calibri"/>
              </a:rPr>
              <a:t>, </a:t>
            </a:r>
            <a:r>
              <a:rPr sz="2800" spc="-615" dirty="0">
                <a:latin typeface="Calibri"/>
                <a:cs typeface="Calibri"/>
              </a:rPr>
              <a:t> </a:t>
            </a:r>
            <a:r>
              <a:rPr sz="2800" spc="-25" dirty="0">
                <a:latin typeface="Calibri"/>
                <a:cs typeface="Calibri"/>
              </a:rPr>
              <a:t>někdy</a:t>
            </a:r>
            <a:r>
              <a:rPr sz="2800" dirty="0">
                <a:latin typeface="Calibri"/>
                <a:cs typeface="Calibri"/>
              </a:rPr>
              <a:t> </a:t>
            </a:r>
            <a:r>
              <a:rPr sz="2800" spc="-5" dirty="0">
                <a:latin typeface="Calibri"/>
                <a:cs typeface="Calibri"/>
              </a:rPr>
              <a:t>ani</a:t>
            </a:r>
            <a:r>
              <a:rPr sz="2800" spc="-10" dirty="0">
                <a:latin typeface="Calibri"/>
                <a:cs typeface="Calibri"/>
              </a:rPr>
              <a:t> </a:t>
            </a:r>
            <a:r>
              <a:rPr sz="2800" spc="-5" dirty="0">
                <a:latin typeface="Calibri"/>
                <a:cs typeface="Calibri"/>
              </a:rPr>
              <a:t>není</a:t>
            </a:r>
            <a:r>
              <a:rPr sz="2800" spc="5" dirty="0">
                <a:latin typeface="Calibri"/>
                <a:cs typeface="Calibri"/>
              </a:rPr>
              <a:t> </a:t>
            </a:r>
            <a:r>
              <a:rPr sz="2800" spc="-10" dirty="0">
                <a:latin typeface="Calibri"/>
                <a:cs typeface="Calibri"/>
              </a:rPr>
              <a:t>schopen</a:t>
            </a:r>
            <a:r>
              <a:rPr sz="2800" spc="25" dirty="0">
                <a:latin typeface="Calibri"/>
                <a:cs typeface="Calibri"/>
              </a:rPr>
              <a:t> </a:t>
            </a:r>
            <a:r>
              <a:rPr sz="2800" spc="-5" dirty="0">
                <a:latin typeface="Calibri"/>
                <a:cs typeface="Calibri"/>
              </a:rPr>
              <a:t>se </a:t>
            </a:r>
            <a:r>
              <a:rPr sz="2800" spc="-20" dirty="0">
                <a:latin typeface="Calibri"/>
                <a:cs typeface="Calibri"/>
              </a:rPr>
              <a:t>zabývat</a:t>
            </a:r>
            <a:r>
              <a:rPr sz="2800" spc="-5" dirty="0">
                <a:latin typeface="Calibri"/>
                <a:cs typeface="Calibri"/>
              </a:rPr>
              <a:t> </a:t>
            </a:r>
            <a:r>
              <a:rPr sz="2800" spc="-10" dirty="0">
                <a:latin typeface="Calibri"/>
                <a:cs typeface="Calibri"/>
              </a:rPr>
              <a:t>současností.</a:t>
            </a:r>
            <a:endParaRPr sz="2800">
              <a:latin typeface="Calibri"/>
              <a:cs typeface="Calibri"/>
            </a:endParaRPr>
          </a:p>
          <a:p>
            <a:pPr>
              <a:lnSpc>
                <a:spcPct val="100000"/>
              </a:lnSpc>
              <a:spcBef>
                <a:spcPts val="10"/>
              </a:spcBef>
            </a:pPr>
            <a:endParaRPr sz="3850">
              <a:latin typeface="Calibri"/>
              <a:cs typeface="Calibri"/>
            </a:endParaRPr>
          </a:p>
          <a:p>
            <a:pPr marL="12700" marR="19685">
              <a:lnSpc>
                <a:spcPct val="80000"/>
              </a:lnSpc>
              <a:buAutoNum type="arabicParenR" startAt="3"/>
              <a:tabLst>
                <a:tab pos="386080" algn="l"/>
              </a:tabLst>
            </a:pPr>
            <a:r>
              <a:rPr sz="2800" b="1" spc="-20" dirty="0">
                <a:latin typeface="Calibri"/>
                <a:cs typeface="Calibri"/>
              </a:rPr>
              <a:t>Poruchy</a:t>
            </a:r>
            <a:r>
              <a:rPr sz="2800" b="1" spc="10" dirty="0">
                <a:latin typeface="Calibri"/>
                <a:cs typeface="Calibri"/>
              </a:rPr>
              <a:t> </a:t>
            </a:r>
            <a:r>
              <a:rPr sz="2800" b="1" spc="-5" dirty="0">
                <a:latin typeface="Calibri"/>
                <a:cs typeface="Calibri"/>
              </a:rPr>
              <a:t>přizpůsobení</a:t>
            </a:r>
            <a:r>
              <a:rPr sz="2800" b="1" spc="10" dirty="0">
                <a:latin typeface="Calibri"/>
                <a:cs typeface="Calibri"/>
              </a:rPr>
              <a:t> </a:t>
            </a:r>
            <a:r>
              <a:rPr sz="2800" spc="-5" dirty="0">
                <a:latin typeface="Calibri"/>
                <a:cs typeface="Calibri"/>
              </a:rPr>
              <a:t>-</a:t>
            </a:r>
            <a:r>
              <a:rPr sz="2800" spc="15" dirty="0">
                <a:latin typeface="Calibri"/>
                <a:cs typeface="Calibri"/>
              </a:rPr>
              <a:t> </a:t>
            </a:r>
            <a:r>
              <a:rPr sz="2800" spc="-10" dirty="0">
                <a:latin typeface="Calibri"/>
                <a:cs typeface="Calibri"/>
              </a:rPr>
              <a:t>jedná</a:t>
            </a:r>
            <a:r>
              <a:rPr sz="2800" spc="20" dirty="0">
                <a:latin typeface="Calibri"/>
                <a:cs typeface="Calibri"/>
              </a:rPr>
              <a:t> </a:t>
            </a:r>
            <a:r>
              <a:rPr sz="2800" spc="-5" dirty="0">
                <a:latin typeface="Calibri"/>
                <a:cs typeface="Calibri"/>
              </a:rPr>
              <a:t>se</a:t>
            </a:r>
            <a:r>
              <a:rPr sz="2800" dirty="0">
                <a:latin typeface="Calibri"/>
                <a:cs typeface="Calibri"/>
              </a:rPr>
              <a:t> </a:t>
            </a:r>
            <a:r>
              <a:rPr sz="2800" spc="-5" dirty="0">
                <a:latin typeface="Calibri"/>
                <a:cs typeface="Calibri"/>
              </a:rPr>
              <a:t>o</a:t>
            </a:r>
            <a:r>
              <a:rPr sz="2800" spc="25" dirty="0">
                <a:latin typeface="Calibri"/>
                <a:cs typeface="Calibri"/>
              </a:rPr>
              <a:t> </a:t>
            </a:r>
            <a:r>
              <a:rPr sz="2800" spc="-10" dirty="0">
                <a:latin typeface="Calibri"/>
                <a:cs typeface="Calibri"/>
              </a:rPr>
              <a:t>nejběžnější</a:t>
            </a:r>
            <a:r>
              <a:rPr sz="2800" spc="20" dirty="0">
                <a:latin typeface="Calibri"/>
                <a:cs typeface="Calibri"/>
              </a:rPr>
              <a:t> </a:t>
            </a:r>
            <a:r>
              <a:rPr sz="2800" spc="-20" dirty="0">
                <a:latin typeface="Calibri"/>
                <a:cs typeface="Calibri"/>
              </a:rPr>
              <a:t>reakce</a:t>
            </a:r>
            <a:r>
              <a:rPr sz="2800" spc="5" dirty="0">
                <a:latin typeface="Calibri"/>
                <a:cs typeface="Calibri"/>
              </a:rPr>
              <a:t> </a:t>
            </a:r>
            <a:r>
              <a:rPr sz="2800" spc="-5" dirty="0">
                <a:latin typeface="Calibri"/>
                <a:cs typeface="Calibri"/>
              </a:rPr>
              <a:t>na</a:t>
            </a:r>
            <a:r>
              <a:rPr sz="2800" dirty="0">
                <a:latin typeface="Calibri"/>
                <a:cs typeface="Calibri"/>
              </a:rPr>
              <a:t> </a:t>
            </a:r>
            <a:r>
              <a:rPr sz="2800" spc="-5" dirty="0">
                <a:latin typeface="Calibri"/>
                <a:cs typeface="Calibri"/>
              </a:rPr>
              <a:t>vnější</a:t>
            </a:r>
            <a:r>
              <a:rPr sz="2800" spc="20" dirty="0">
                <a:latin typeface="Calibri"/>
                <a:cs typeface="Calibri"/>
              </a:rPr>
              <a:t> </a:t>
            </a:r>
            <a:r>
              <a:rPr sz="2800" spc="-20" dirty="0">
                <a:latin typeface="Calibri"/>
                <a:cs typeface="Calibri"/>
              </a:rPr>
              <a:t>stresové </a:t>
            </a:r>
            <a:r>
              <a:rPr sz="2800" spc="-620" dirty="0">
                <a:latin typeface="Calibri"/>
                <a:cs typeface="Calibri"/>
              </a:rPr>
              <a:t> </a:t>
            </a:r>
            <a:r>
              <a:rPr sz="2800" spc="-10" dirty="0">
                <a:latin typeface="Calibri"/>
                <a:cs typeface="Calibri"/>
              </a:rPr>
              <a:t>události,</a:t>
            </a:r>
            <a:r>
              <a:rPr sz="2800" spc="35" dirty="0">
                <a:latin typeface="Calibri"/>
                <a:cs typeface="Calibri"/>
              </a:rPr>
              <a:t> </a:t>
            </a:r>
            <a:r>
              <a:rPr sz="2800" spc="-20" dirty="0">
                <a:latin typeface="Calibri"/>
                <a:cs typeface="Calibri"/>
              </a:rPr>
              <a:t>které</a:t>
            </a:r>
            <a:r>
              <a:rPr sz="2800" spc="-5" dirty="0">
                <a:latin typeface="Calibri"/>
                <a:cs typeface="Calibri"/>
              </a:rPr>
              <a:t> </a:t>
            </a:r>
            <a:r>
              <a:rPr sz="2800" spc="-15" dirty="0">
                <a:latin typeface="Calibri"/>
                <a:cs typeface="Calibri"/>
              </a:rPr>
              <a:t>bývají</a:t>
            </a:r>
            <a:r>
              <a:rPr sz="2800" spc="20" dirty="0">
                <a:latin typeface="Calibri"/>
                <a:cs typeface="Calibri"/>
              </a:rPr>
              <a:t> </a:t>
            </a:r>
            <a:r>
              <a:rPr sz="2800" spc="-5" dirty="0">
                <a:latin typeface="Calibri"/>
                <a:cs typeface="Calibri"/>
              </a:rPr>
              <a:t>méně</a:t>
            </a:r>
            <a:r>
              <a:rPr sz="2800" spc="5" dirty="0">
                <a:latin typeface="Calibri"/>
                <a:cs typeface="Calibri"/>
              </a:rPr>
              <a:t> </a:t>
            </a:r>
            <a:r>
              <a:rPr sz="2800" spc="-25" dirty="0">
                <a:latin typeface="Calibri"/>
                <a:cs typeface="Calibri"/>
              </a:rPr>
              <a:t>závažné</a:t>
            </a:r>
            <a:r>
              <a:rPr sz="2800" spc="-15" dirty="0">
                <a:latin typeface="Calibri"/>
                <a:cs typeface="Calibri"/>
              </a:rPr>
              <a:t> než</a:t>
            </a:r>
            <a:r>
              <a:rPr sz="2800" dirty="0">
                <a:latin typeface="Calibri"/>
                <a:cs typeface="Calibri"/>
              </a:rPr>
              <a:t> </a:t>
            </a:r>
            <a:r>
              <a:rPr sz="2800" spc="-5" dirty="0">
                <a:latin typeface="Calibri"/>
                <a:cs typeface="Calibri"/>
              </a:rPr>
              <a:t>při</a:t>
            </a:r>
            <a:r>
              <a:rPr sz="2800" spc="10" dirty="0">
                <a:latin typeface="Calibri"/>
                <a:cs typeface="Calibri"/>
              </a:rPr>
              <a:t> </a:t>
            </a:r>
            <a:r>
              <a:rPr sz="2800" spc="-15" dirty="0">
                <a:latin typeface="Calibri"/>
                <a:cs typeface="Calibri"/>
              </a:rPr>
              <a:t>akutní</a:t>
            </a:r>
            <a:r>
              <a:rPr sz="2800" spc="15" dirty="0">
                <a:latin typeface="Calibri"/>
                <a:cs typeface="Calibri"/>
              </a:rPr>
              <a:t> </a:t>
            </a:r>
            <a:r>
              <a:rPr sz="2800" spc="-20" dirty="0">
                <a:latin typeface="Calibri"/>
                <a:cs typeface="Calibri"/>
              </a:rPr>
              <a:t>reakci</a:t>
            </a:r>
            <a:r>
              <a:rPr sz="2800" spc="-10" dirty="0">
                <a:latin typeface="Calibri"/>
                <a:cs typeface="Calibri"/>
              </a:rPr>
              <a:t> </a:t>
            </a:r>
            <a:r>
              <a:rPr sz="2800" spc="-5" dirty="0">
                <a:latin typeface="Calibri"/>
                <a:cs typeface="Calibri"/>
              </a:rPr>
              <a:t>na </a:t>
            </a:r>
            <a:r>
              <a:rPr sz="2800" spc="-20" dirty="0">
                <a:latin typeface="Calibri"/>
                <a:cs typeface="Calibri"/>
              </a:rPr>
              <a:t>stres</a:t>
            </a:r>
            <a:r>
              <a:rPr sz="2800" spc="25" dirty="0">
                <a:latin typeface="Calibri"/>
                <a:cs typeface="Calibri"/>
              </a:rPr>
              <a:t> </a:t>
            </a:r>
            <a:r>
              <a:rPr sz="2800" spc="-10" dirty="0">
                <a:latin typeface="Calibri"/>
                <a:cs typeface="Calibri"/>
              </a:rPr>
              <a:t>nebo</a:t>
            </a:r>
            <a:r>
              <a:rPr sz="2800" spc="25" dirty="0">
                <a:latin typeface="Calibri"/>
                <a:cs typeface="Calibri"/>
              </a:rPr>
              <a:t> </a:t>
            </a:r>
            <a:r>
              <a:rPr sz="2800" spc="-5" dirty="0">
                <a:latin typeface="Calibri"/>
                <a:cs typeface="Calibri"/>
              </a:rPr>
              <a:t>u </a:t>
            </a:r>
            <a:r>
              <a:rPr sz="2800" dirty="0">
                <a:latin typeface="Calibri"/>
                <a:cs typeface="Calibri"/>
              </a:rPr>
              <a:t> </a:t>
            </a:r>
            <a:r>
              <a:rPr sz="2800" spc="-20" dirty="0">
                <a:latin typeface="Calibri"/>
                <a:cs typeface="Calibri"/>
              </a:rPr>
              <a:t>posttraumatické</a:t>
            </a:r>
            <a:r>
              <a:rPr sz="2800" spc="25" dirty="0">
                <a:latin typeface="Calibri"/>
                <a:cs typeface="Calibri"/>
              </a:rPr>
              <a:t> </a:t>
            </a:r>
            <a:r>
              <a:rPr sz="2800" spc="-20" dirty="0">
                <a:latin typeface="Calibri"/>
                <a:cs typeface="Calibri"/>
              </a:rPr>
              <a:t>stresové</a:t>
            </a:r>
            <a:r>
              <a:rPr sz="2800" spc="15" dirty="0">
                <a:latin typeface="Calibri"/>
                <a:cs typeface="Calibri"/>
              </a:rPr>
              <a:t> </a:t>
            </a:r>
            <a:r>
              <a:rPr sz="2800" spc="-15" dirty="0">
                <a:latin typeface="Calibri"/>
                <a:cs typeface="Calibri"/>
              </a:rPr>
              <a:t>poruchy-</a:t>
            </a:r>
            <a:r>
              <a:rPr sz="2800" spc="45" dirty="0">
                <a:latin typeface="Calibri"/>
                <a:cs typeface="Calibri"/>
              </a:rPr>
              <a:t> </a:t>
            </a:r>
            <a:r>
              <a:rPr sz="2800" spc="-10" dirty="0">
                <a:latin typeface="Calibri"/>
                <a:cs typeface="Calibri"/>
              </a:rPr>
              <a:t>příklad</a:t>
            </a:r>
            <a:r>
              <a:rPr sz="2800" spc="25" dirty="0">
                <a:latin typeface="Calibri"/>
                <a:cs typeface="Calibri"/>
              </a:rPr>
              <a:t> </a:t>
            </a:r>
            <a:r>
              <a:rPr sz="2800" spc="-5" dirty="0">
                <a:latin typeface="Calibri"/>
                <a:cs typeface="Calibri"/>
              </a:rPr>
              <a:t>-</a:t>
            </a:r>
            <a:r>
              <a:rPr sz="2800" spc="10" dirty="0">
                <a:latin typeface="Calibri"/>
                <a:cs typeface="Calibri"/>
              </a:rPr>
              <a:t> </a:t>
            </a:r>
            <a:r>
              <a:rPr sz="2800" spc="-20" dirty="0">
                <a:latin typeface="Calibri"/>
                <a:cs typeface="Calibri"/>
              </a:rPr>
              <a:t>rozpad</a:t>
            </a:r>
            <a:r>
              <a:rPr sz="2800" spc="20" dirty="0">
                <a:latin typeface="Calibri"/>
                <a:cs typeface="Calibri"/>
              </a:rPr>
              <a:t> </a:t>
            </a:r>
            <a:r>
              <a:rPr sz="2800" spc="-15" dirty="0">
                <a:latin typeface="Calibri"/>
                <a:cs typeface="Calibri"/>
              </a:rPr>
              <a:t>manželství,</a:t>
            </a:r>
            <a:r>
              <a:rPr sz="2800" spc="25" dirty="0">
                <a:latin typeface="Calibri"/>
                <a:cs typeface="Calibri"/>
              </a:rPr>
              <a:t> </a:t>
            </a:r>
            <a:r>
              <a:rPr sz="2800" spc="-25" dirty="0">
                <a:latin typeface="Calibri"/>
                <a:cs typeface="Calibri"/>
              </a:rPr>
              <a:t>ztráta </a:t>
            </a:r>
            <a:r>
              <a:rPr sz="2800" spc="-20" dirty="0">
                <a:latin typeface="Calibri"/>
                <a:cs typeface="Calibri"/>
              </a:rPr>
              <a:t> </a:t>
            </a:r>
            <a:r>
              <a:rPr sz="2800" spc="-15" dirty="0">
                <a:latin typeface="Calibri"/>
                <a:cs typeface="Calibri"/>
              </a:rPr>
              <a:t>zaměstnání</a:t>
            </a:r>
            <a:r>
              <a:rPr sz="2800" spc="10" dirty="0">
                <a:latin typeface="Calibri"/>
                <a:cs typeface="Calibri"/>
              </a:rPr>
              <a:t> </a:t>
            </a:r>
            <a:r>
              <a:rPr sz="2800" spc="-5" dirty="0">
                <a:latin typeface="Calibri"/>
                <a:cs typeface="Calibri"/>
              </a:rPr>
              <a:t>apod.</a:t>
            </a:r>
            <a:r>
              <a:rPr sz="2800" spc="25" dirty="0">
                <a:latin typeface="Calibri"/>
                <a:cs typeface="Calibri"/>
              </a:rPr>
              <a:t> </a:t>
            </a:r>
            <a:r>
              <a:rPr sz="2800" spc="-10" dirty="0">
                <a:latin typeface="Calibri"/>
                <a:cs typeface="Calibri"/>
              </a:rPr>
              <a:t>Objevují</a:t>
            </a:r>
            <a:r>
              <a:rPr sz="2800" spc="15" dirty="0">
                <a:latin typeface="Calibri"/>
                <a:cs typeface="Calibri"/>
              </a:rPr>
              <a:t> </a:t>
            </a:r>
            <a:r>
              <a:rPr sz="2800" spc="-5" dirty="0">
                <a:latin typeface="Calibri"/>
                <a:cs typeface="Calibri"/>
              </a:rPr>
              <a:t>se</a:t>
            </a:r>
            <a:r>
              <a:rPr sz="2800" spc="5" dirty="0">
                <a:latin typeface="Calibri"/>
                <a:cs typeface="Calibri"/>
              </a:rPr>
              <a:t> </a:t>
            </a:r>
            <a:r>
              <a:rPr sz="2800" spc="-30" dirty="0">
                <a:latin typeface="Calibri"/>
                <a:cs typeface="Calibri"/>
              </a:rPr>
              <a:t>zde</a:t>
            </a:r>
            <a:r>
              <a:rPr sz="2800" spc="-5" dirty="0">
                <a:latin typeface="Calibri"/>
                <a:cs typeface="Calibri"/>
              </a:rPr>
              <a:t> </a:t>
            </a:r>
            <a:r>
              <a:rPr sz="2800" spc="-20" dirty="0">
                <a:latin typeface="Calibri"/>
                <a:cs typeface="Calibri"/>
              </a:rPr>
              <a:t>neurotické</a:t>
            </a:r>
            <a:r>
              <a:rPr sz="2800" spc="20" dirty="0">
                <a:latin typeface="Calibri"/>
                <a:cs typeface="Calibri"/>
              </a:rPr>
              <a:t> </a:t>
            </a:r>
            <a:r>
              <a:rPr sz="2800" spc="-10" dirty="0">
                <a:latin typeface="Calibri"/>
                <a:cs typeface="Calibri"/>
              </a:rPr>
              <a:t>příznaky</a:t>
            </a:r>
            <a:r>
              <a:rPr sz="2800" spc="15" dirty="0">
                <a:latin typeface="Calibri"/>
                <a:cs typeface="Calibri"/>
              </a:rPr>
              <a:t> </a:t>
            </a:r>
            <a:r>
              <a:rPr sz="2800" spc="-10" dirty="0">
                <a:latin typeface="Calibri"/>
                <a:cs typeface="Calibri"/>
              </a:rPr>
              <a:t>uvedené</a:t>
            </a:r>
            <a:r>
              <a:rPr sz="2800" spc="30" dirty="0">
                <a:latin typeface="Calibri"/>
                <a:cs typeface="Calibri"/>
              </a:rPr>
              <a:t> </a:t>
            </a:r>
            <a:r>
              <a:rPr sz="2800" spc="-10" dirty="0">
                <a:latin typeface="Calibri"/>
                <a:cs typeface="Calibri"/>
              </a:rPr>
              <a:t>výše.</a:t>
            </a:r>
            <a:endParaRPr sz="2800">
              <a:latin typeface="Calibri"/>
              <a:cs typeface="Calibri"/>
            </a:endParaRPr>
          </a:p>
        </p:txBody>
      </p:sp>
    </p:spTree>
    <p:extLst>
      <p:ext uri="{BB962C8B-B14F-4D97-AF65-F5344CB8AC3E}">
        <p14:creationId xmlns:p14="http://schemas.microsoft.com/office/powerpoint/2010/main" val="3115763437"/>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672454" y="232409"/>
            <a:ext cx="5229860" cy="467995"/>
          </a:xfrm>
          <a:prstGeom prst="rect">
            <a:avLst/>
          </a:prstGeom>
        </p:spPr>
        <p:txBody>
          <a:bodyPr vert="horz" wrap="square" lIns="0" tIns="12700" rIns="0" bIns="0" rtlCol="0">
            <a:spAutoFit/>
          </a:bodyPr>
          <a:lstStyle/>
          <a:p>
            <a:pPr marL="12700">
              <a:lnSpc>
                <a:spcPct val="100000"/>
              </a:lnSpc>
              <a:spcBef>
                <a:spcPts val="100"/>
              </a:spcBef>
            </a:pPr>
            <a:r>
              <a:rPr sz="2900" spc="-25" dirty="0">
                <a:solidFill>
                  <a:srgbClr val="000000"/>
                </a:solidFill>
              </a:rPr>
              <a:t>EMOCE</a:t>
            </a:r>
            <a:r>
              <a:rPr sz="2900" spc="-85" dirty="0">
                <a:solidFill>
                  <a:srgbClr val="000000"/>
                </a:solidFill>
              </a:rPr>
              <a:t> </a:t>
            </a:r>
            <a:r>
              <a:rPr sz="2900" dirty="0">
                <a:solidFill>
                  <a:srgbClr val="000000"/>
                </a:solidFill>
              </a:rPr>
              <a:t>a</a:t>
            </a:r>
            <a:r>
              <a:rPr sz="2900" spc="-50" dirty="0">
                <a:solidFill>
                  <a:srgbClr val="000000"/>
                </a:solidFill>
              </a:rPr>
              <a:t> </a:t>
            </a:r>
            <a:r>
              <a:rPr sz="2900" spc="-25" dirty="0">
                <a:solidFill>
                  <a:srgbClr val="000000"/>
                </a:solidFill>
              </a:rPr>
              <a:t>poruchy</a:t>
            </a:r>
            <a:r>
              <a:rPr sz="2900" spc="-80" dirty="0">
                <a:solidFill>
                  <a:srgbClr val="000000"/>
                </a:solidFill>
              </a:rPr>
              <a:t> </a:t>
            </a:r>
            <a:r>
              <a:rPr sz="2900" spc="-20" dirty="0">
                <a:solidFill>
                  <a:srgbClr val="000000"/>
                </a:solidFill>
              </a:rPr>
              <a:t>nálady</a:t>
            </a:r>
            <a:r>
              <a:rPr sz="2900" spc="-80" dirty="0">
                <a:solidFill>
                  <a:srgbClr val="000000"/>
                </a:solidFill>
              </a:rPr>
              <a:t> </a:t>
            </a:r>
            <a:r>
              <a:rPr sz="2900" dirty="0">
                <a:solidFill>
                  <a:srgbClr val="000000"/>
                </a:solidFill>
              </a:rPr>
              <a:t>=</a:t>
            </a:r>
            <a:r>
              <a:rPr sz="2900" spc="-50" dirty="0">
                <a:solidFill>
                  <a:srgbClr val="000000"/>
                </a:solidFill>
              </a:rPr>
              <a:t> </a:t>
            </a:r>
            <a:r>
              <a:rPr sz="2500" spc="-15" dirty="0">
                <a:solidFill>
                  <a:srgbClr val="000000"/>
                </a:solidFill>
              </a:rPr>
              <a:t>F30</a:t>
            </a:r>
            <a:r>
              <a:rPr sz="2500" spc="-45" dirty="0">
                <a:solidFill>
                  <a:srgbClr val="000000"/>
                </a:solidFill>
              </a:rPr>
              <a:t> </a:t>
            </a:r>
            <a:r>
              <a:rPr sz="2500" spc="-5" dirty="0">
                <a:solidFill>
                  <a:srgbClr val="000000"/>
                </a:solidFill>
              </a:rPr>
              <a:t>–</a:t>
            </a:r>
            <a:r>
              <a:rPr sz="2500" spc="-40" dirty="0">
                <a:solidFill>
                  <a:srgbClr val="000000"/>
                </a:solidFill>
              </a:rPr>
              <a:t> </a:t>
            </a:r>
            <a:r>
              <a:rPr sz="2500" spc="-15" dirty="0">
                <a:solidFill>
                  <a:srgbClr val="000000"/>
                </a:solidFill>
              </a:rPr>
              <a:t>F39</a:t>
            </a:r>
            <a:endParaRPr sz="2500"/>
          </a:p>
        </p:txBody>
      </p:sp>
      <p:sp>
        <p:nvSpPr>
          <p:cNvPr id="3" name="object 3"/>
          <p:cNvSpPr txBox="1"/>
          <p:nvPr/>
        </p:nvSpPr>
        <p:spPr>
          <a:xfrm>
            <a:off x="504850" y="982681"/>
            <a:ext cx="9538335" cy="5039995"/>
          </a:xfrm>
          <a:prstGeom prst="rect">
            <a:avLst/>
          </a:prstGeom>
        </p:spPr>
        <p:txBody>
          <a:bodyPr vert="horz" wrap="square" lIns="0" tIns="122555" rIns="0" bIns="0" rtlCol="0">
            <a:spAutoFit/>
          </a:bodyPr>
          <a:lstStyle/>
          <a:p>
            <a:pPr marL="12700">
              <a:lnSpc>
                <a:spcPct val="100000"/>
              </a:lnSpc>
              <a:spcBef>
                <a:spcPts val="965"/>
              </a:spcBef>
            </a:pPr>
            <a:r>
              <a:rPr sz="2800" u="sng" spc="-10" dirty="0">
                <a:solidFill>
                  <a:srgbClr val="FF0000"/>
                </a:solidFill>
                <a:uFill>
                  <a:solidFill>
                    <a:srgbClr val="FF0000"/>
                  </a:solidFill>
                </a:uFill>
                <a:latin typeface="Calibri"/>
                <a:cs typeface="Calibri"/>
              </a:rPr>
              <a:t>Dělení</a:t>
            </a:r>
            <a:r>
              <a:rPr sz="2800" u="sng" dirty="0">
                <a:solidFill>
                  <a:srgbClr val="FF0000"/>
                </a:solidFill>
                <a:uFill>
                  <a:solidFill>
                    <a:srgbClr val="FF0000"/>
                  </a:solidFill>
                </a:uFill>
                <a:latin typeface="Calibri"/>
                <a:cs typeface="Calibri"/>
              </a:rPr>
              <a:t> </a:t>
            </a:r>
            <a:r>
              <a:rPr sz="2800" u="sng" spc="-5" dirty="0">
                <a:solidFill>
                  <a:srgbClr val="FF0000"/>
                </a:solidFill>
                <a:uFill>
                  <a:solidFill>
                    <a:srgbClr val="FF0000"/>
                  </a:solidFill>
                </a:uFill>
                <a:latin typeface="Calibri"/>
                <a:cs typeface="Calibri"/>
              </a:rPr>
              <a:t>emoce</a:t>
            </a:r>
            <a:r>
              <a:rPr sz="2800" u="sng" spc="5" dirty="0">
                <a:solidFill>
                  <a:srgbClr val="FF0000"/>
                </a:solidFill>
                <a:uFill>
                  <a:solidFill>
                    <a:srgbClr val="FF0000"/>
                  </a:solidFill>
                </a:uFill>
                <a:latin typeface="Calibri"/>
                <a:cs typeface="Calibri"/>
              </a:rPr>
              <a:t> </a:t>
            </a:r>
            <a:r>
              <a:rPr sz="2800" u="sng" spc="-5" dirty="0">
                <a:solidFill>
                  <a:srgbClr val="FF0000"/>
                </a:solidFill>
                <a:uFill>
                  <a:solidFill>
                    <a:srgbClr val="FF0000"/>
                  </a:solidFill>
                </a:uFill>
                <a:latin typeface="Calibri"/>
                <a:cs typeface="Calibri"/>
              </a:rPr>
              <a:t>z</a:t>
            </a:r>
            <a:r>
              <a:rPr sz="2800" u="sng" dirty="0">
                <a:solidFill>
                  <a:srgbClr val="FF0000"/>
                </a:solidFill>
                <a:uFill>
                  <a:solidFill>
                    <a:srgbClr val="FF0000"/>
                  </a:solidFill>
                </a:uFill>
                <a:latin typeface="Calibri"/>
                <a:cs typeface="Calibri"/>
              </a:rPr>
              <a:t> </a:t>
            </a:r>
            <a:r>
              <a:rPr sz="2800" u="sng" spc="-15" dirty="0">
                <a:solidFill>
                  <a:srgbClr val="FF0000"/>
                </a:solidFill>
                <a:uFill>
                  <a:solidFill>
                    <a:srgbClr val="FF0000"/>
                  </a:solidFill>
                </a:uFill>
                <a:latin typeface="Calibri"/>
                <a:cs typeface="Calibri"/>
              </a:rPr>
              <a:t>hlediska</a:t>
            </a:r>
            <a:r>
              <a:rPr sz="2800" u="sng" spc="25" dirty="0">
                <a:solidFill>
                  <a:srgbClr val="FF0000"/>
                </a:solidFill>
                <a:uFill>
                  <a:solidFill>
                    <a:srgbClr val="FF0000"/>
                  </a:solidFill>
                </a:uFill>
                <a:latin typeface="Calibri"/>
                <a:cs typeface="Calibri"/>
              </a:rPr>
              <a:t> </a:t>
            </a:r>
            <a:r>
              <a:rPr sz="2800" u="sng" spc="-10" dirty="0">
                <a:solidFill>
                  <a:srgbClr val="FF0000"/>
                </a:solidFill>
                <a:uFill>
                  <a:solidFill>
                    <a:srgbClr val="FF0000"/>
                  </a:solidFill>
                </a:uFill>
                <a:latin typeface="Calibri"/>
                <a:cs typeface="Calibri"/>
              </a:rPr>
              <a:t>intenzity</a:t>
            </a:r>
            <a:r>
              <a:rPr sz="2800" u="sng" spc="5" dirty="0">
                <a:solidFill>
                  <a:srgbClr val="FF0000"/>
                </a:solidFill>
                <a:uFill>
                  <a:solidFill>
                    <a:srgbClr val="FF0000"/>
                  </a:solidFill>
                </a:uFill>
                <a:latin typeface="Calibri"/>
                <a:cs typeface="Calibri"/>
              </a:rPr>
              <a:t> </a:t>
            </a:r>
            <a:r>
              <a:rPr sz="2800" u="sng" spc="-5" dirty="0">
                <a:solidFill>
                  <a:srgbClr val="FF0000"/>
                </a:solidFill>
                <a:uFill>
                  <a:solidFill>
                    <a:srgbClr val="FF0000"/>
                  </a:solidFill>
                </a:uFill>
                <a:latin typeface="Calibri"/>
                <a:cs typeface="Calibri"/>
              </a:rPr>
              <a:t>a</a:t>
            </a:r>
            <a:r>
              <a:rPr sz="2800" u="sng" dirty="0">
                <a:solidFill>
                  <a:srgbClr val="FF0000"/>
                </a:solidFill>
                <a:uFill>
                  <a:solidFill>
                    <a:srgbClr val="FF0000"/>
                  </a:solidFill>
                </a:uFill>
                <a:latin typeface="Calibri"/>
                <a:cs typeface="Calibri"/>
              </a:rPr>
              <a:t> </a:t>
            </a:r>
            <a:r>
              <a:rPr sz="2800" u="sng" spc="-10" dirty="0">
                <a:solidFill>
                  <a:srgbClr val="FF0000"/>
                </a:solidFill>
                <a:uFill>
                  <a:solidFill>
                    <a:srgbClr val="FF0000"/>
                  </a:solidFill>
                </a:uFill>
                <a:latin typeface="Calibri"/>
                <a:cs typeface="Calibri"/>
              </a:rPr>
              <a:t>délky</a:t>
            </a:r>
            <a:r>
              <a:rPr sz="2800" u="sng" spc="10" dirty="0">
                <a:solidFill>
                  <a:srgbClr val="FF0000"/>
                </a:solidFill>
                <a:uFill>
                  <a:solidFill>
                    <a:srgbClr val="FF0000"/>
                  </a:solidFill>
                </a:uFill>
                <a:latin typeface="Calibri"/>
                <a:cs typeface="Calibri"/>
              </a:rPr>
              <a:t> </a:t>
            </a:r>
            <a:r>
              <a:rPr sz="2800" u="sng" spc="-10" dirty="0">
                <a:solidFill>
                  <a:srgbClr val="FF0000"/>
                </a:solidFill>
                <a:uFill>
                  <a:solidFill>
                    <a:srgbClr val="FF0000"/>
                  </a:solidFill>
                </a:uFill>
                <a:latin typeface="Calibri"/>
                <a:cs typeface="Calibri"/>
              </a:rPr>
              <a:t>trvání:</a:t>
            </a:r>
            <a:endParaRPr sz="2800">
              <a:latin typeface="Calibri"/>
              <a:cs typeface="Calibri"/>
            </a:endParaRPr>
          </a:p>
          <a:p>
            <a:pPr marL="241300" indent="-228600">
              <a:lnSpc>
                <a:spcPct val="100000"/>
              </a:lnSpc>
              <a:spcBef>
                <a:spcPts val="750"/>
              </a:spcBef>
              <a:buFont typeface="Arial"/>
              <a:buChar char="•"/>
              <a:tabLst>
                <a:tab pos="241300" algn="l"/>
              </a:tabLst>
            </a:pPr>
            <a:r>
              <a:rPr sz="2400" spc="-5" dirty="0">
                <a:latin typeface="Calibri"/>
                <a:cs typeface="Calibri"/>
              </a:rPr>
              <a:t>City</a:t>
            </a:r>
            <a:r>
              <a:rPr sz="2400" spc="-30" dirty="0">
                <a:latin typeface="Calibri"/>
                <a:cs typeface="Calibri"/>
              </a:rPr>
              <a:t> </a:t>
            </a:r>
            <a:r>
              <a:rPr sz="2400" dirty="0">
                <a:latin typeface="Calibri"/>
                <a:cs typeface="Calibri"/>
              </a:rPr>
              <a:t>–</a:t>
            </a:r>
            <a:r>
              <a:rPr sz="2400" spc="-15" dirty="0">
                <a:latin typeface="Calibri"/>
                <a:cs typeface="Calibri"/>
              </a:rPr>
              <a:t> </a:t>
            </a:r>
            <a:r>
              <a:rPr sz="2400" spc="-5" dirty="0">
                <a:latin typeface="Calibri"/>
                <a:cs typeface="Calibri"/>
              </a:rPr>
              <a:t>trvalé</a:t>
            </a:r>
            <a:r>
              <a:rPr sz="2400" spc="-25" dirty="0">
                <a:latin typeface="Calibri"/>
                <a:cs typeface="Calibri"/>
              </a:rPr>
              <a:t> </a:t>
            </a:r>
            <a:r>
              <a:rPr sz="2400" spc="-20" dirty="0">
                <a:latin typeface="Calibri"/>
                <a:cs typeface="Calibri"/>
              </a:rPr>
              <a:t>psychické</a:t>
            </a:r>
            <a:r>
              <a:rPr sz="2400" spc="-25" dirty="0">
                <a:latin typeface="Calibri"/>
                <a:cs typeface="Calibri"/>
              </a:rPr>
              <a:t> </a:t>
            </a:r>
            <a:r>
              <a:rPr sz="2400" spc="-5" dirty="0">
                <a:latin typeface="Calibri"/>
                <a:cs typeface="Calibri"/>
              </a:rPr>
              <a:t>jevy</a:t>
            </a:r>
            <a:endParaRPr sz="2400">
              <a:latin typeface="Calibri"/>
              <a:cs typeface="Calibri"/>
            </a:endParaRPr>
          </a:p>
          <a:p>
            <a:pPr marL="241300" indent="-228600">
              <a:lnSpc>
                <a:spcPct val="100000"/>
              </a:lnSpc>
              <a:spcBef>
                <a:spcPts val="635"/>
              </a:spcBef>
              <a:buFont typeface="Arial"/>
              <a:buChar char="•"/>
              <a:tabLst>
                <a:tab pos="241300" algn="l"/>
              </a:tabLst>
            </a:pPr>
            <a:r>
              <a:rPr sz="2800" b="1" spc="-5" dirty="0">
                <a:latin typeface="Calibri"/>
                <a:cs typeface="Calibri"/>
              </a:rPr>
              <a:t>nálady</a:t>
            </a:r>
            <a:r>
              <a:rPr sz="2800" b="1" spc="15" dirty="0">
                <a:latin typeface="Calibri"/>
                <a:cs typeface="Calibri"/>
              </a:rPr>
              <a:t> </a:t>
            </a:r>
            <a:r>
              <a:rPr sz="2800" spc="-5" dirty="0">
                <a:latin typeface="Calibri"/>
                <a:cs typeface="Calibri"/>
              </a:rPr>
              <a:t>-</a:t>
            </a:r>
            <a:r>
              <a:rPr sz="2800" spc="5" dirty="0">
                <a:latin typeface="Calibri"/>
                <a:cs typeface="Calibri"/>
              </a:rPr>
              <a:t> </a:t>
            </a:r>
            <a:r>
              <a:rPr sz="2800" spc="-10" dirty="0">
                <a:latin typeface="Calibri"/>
                <a:cs typeface="Calibri"/>
              </a:rPr>
              <a:t>slabší</a:t>
            </a:r>
            <a:r>
              <a:rPr sz="2800" spc="10" dirty="0">
                <a:latin typeface="Calibri"/>
                <a:cs typeface="Calibri"/>
              </a:rPr>
              <a:t> </a:t>
            </a:r>
            <a:r>
              <a:rPr sz="2800" spc="-5" dirty="0">
                <a:latin typeface="Calibri"/>
                <a:cs typeface="Calibri"/>
              </a:rPr>
              <a:t>ale</a:t>
            </a:r>
            <a:r>
              <a:rPr sz="2800" spc="-15" dirty="0">
                <a:latin typeface="Calibri"/>
                <a:cs typeface="Calibri"/>
              </a:rPr>
              <a:t> </a:t>
            </a:r>
            <a:r>
              <a:rPr sz="2800" spc="-10" dirty="0">
                <a:latin typeface="Calibri"/>
                <a:cs typeface="Calibri"/>
              </a:rPr>
              <a:t>dlouhotrvající</a:t>
            </a:r>
            <a:endParaRPr sz="2800">
              <a:latin typeface="Calibri"/>
              <a:cs typeface="Calibri"/>
            </a:endParaRPr>
          </a:p>
          <a:p>
            <a:pPr marL="241300" indent="-228600">
              <a:lnSpc>
                <a:spcPct val="100000"/>
              </a:lnSpc>
              <a:spcBef>
                <a:spcPts val="660"/>
              </a:spcBef>
              <a:buFont typeface="Arial"/>
              <a:buChar char="•"/>
              <a:tabLst>
                <a:tab pos="241300" algn="l"/>
              </a:tabLst>
            </a:pPr>
            <a:r>
              <a:rPr sz="2800" b="1" spc="-20" dirty="0">
                <a:solidFill>
                  <a:srgbClr val="FF0000"/>
                </a:solidFill>
                <a:latin typeface="Calibri"/>
                <a:cs typeface="Calibri"/>
              </a:rPr>
              <a:t>afekty</a:t>
            </a:r>
            <a:r>
              <a:rPr sz="2800" b="1" spc="20" dirty="0">
                <a:solidFill>
                  <a:srgbClr val="FF0000"/>
                </a:solidFill>
                <a:latin typeface="Calibri"/>
                <a:cs typeface="Calibri"/>
              </a:rPr>
              <a:t> </a:t>
            </a:r>
            <a:r>
              <a:rPr sz="2800" spc="-5" dirty="0">
                <a:latin typeface="Calibri"/>
                <a:cs typeface="Calibri"/>
              </a:rPr>
              <a:t>-</a:t>
            </a:r>
            <a:r>
              <a:rPr sz="2800" spc="5" dirty="0">
                <a:latin typeface="Calibri"/>
                <a:cs typeface="Calibri"/>
              </a:rPr>
              <a:t> </a:t>
            </a:r>
            <a:r>
              <a:rPr sz="2800" spc="-10" dirty="0">
                <a:latin typeface="Calibri"/>
                <a:cs typeface="Calibri"/>
              </a:rPr>
              <a:t>silné</a:t>
            </a:r>
            <a:r>
              <a:rPr sz="2800" spc="15" dirty="0">
                <a:latin typeface="Calibri"/>
                <a:cs typeface="Calibri"/>
              </a:rPr>
              <a:t> </a:t>
            </a:r>
            <a:r>
              <a:rPr sz="2800" spc="-5" dirty="0">
                <a:latin typeface="Calibri"/>
                <a:cs typeface="Calibri"/>
              </a:rPr>
              <a:t>ale</a:t>
            </a:r>
            <a:r>
              <a:rPr sz="2800" spc="-20" dirty="0">
                <a:latin typeface="Calibri"/>
                <a:cs typeface="Calibri"/>
              </a:rPr>
              <a:t> </a:t>
            </a:r>
            <a:r>
              <a:rPr sz="2800" spc="-25" dirty="0">
                <a:latin typeface="Calibri"/>
                <a:cs typeface="Calibri"/>
              </a:rPr>
              <a:t>krátkodobě</a:t>
            </a:r>
            <a:r>
              <a:rPr sz="2800" spc="15" dirty="0">
                <a:latin typeface="Calibri"/>
                <a:cs typeface="Calibri"/>
              </a:rPr>
              <a:t> </a:t>
            </a:r>
            <a:r>
              <a:rPr sz="2800" spc="-5" dirty="0">
                <a:latin typeface="Calibri"/>
                <a:cs typeface="Calibri"/>
              </a:rPr>
              <a:t>trvající</a:t>
            </a:r>
            <a:endParaRPr sz="2800">
              <a:latin typeface="Calibri"/>
              <a:cs typeface="Calibri"/>
            </a:endParaRPr>
          </a:p>
          <a:p>
            <a:pPr marL="241300" indent="-228600">
              <a:lnSpc>
                <a:spcPct val="100000"/>
              </a:lnSpc>
              <a:spcBef>
                <a:spcPts val="670"/>
              </a:spcBef>
              <a:buFont typeface="Arial"/>
              <a:buChar char="•"/>
              <a:tabLst>
                <a:tab pos="241300" algn="l"/>
              </a:tabLst>
            </a:pPr>
            <a:r>
              <a:rPr sz="2800" b="1" spc="-10" dirty="0">
                <a:latin typeface="Calibri"/>
                <a:cs typeface="Calibri"/>
              </a:rPr>
              <a:t>vášně</a:t>
            </a:r>
            <a:r>
              <a:rPr sz="2800" b="1" spc="-5" dirty="0">
                <a:latin typeface="Calibri"/>
                <a:cs typeface="Calibri"/>
              </a:rPr>
              <a:t> </a:t>
            </a:r>
            <a:r>
              <a:rPr sz="2800" spc="-5" dirty="0">
                <a:latin typeface="Calibri"/>
                <a:cs typeface="Calibri"/>
              </a:rPr>
              <a:t>-</a:t>
            </a:r>
            <a:r>
              <a:rPr sz="2800" dirty="0">
                <a:latin typeface="Calibri"/>
                <a:cs typeface="Calibri"/>
              </a:rPr>
              <a:t> </a:t>
            </a:r>
            <a:r>
              <a:rPr sz="2800" spc="-10" dirty="0">
                <a:latin typeface="Calibri"/>
                <a:cs typeface="Calibri"/>
              </a:rPr>
              <a:t>dlouhodobé</a:t>
            </a:r>
            <a:r>
              <a:rPr sz="2800" spc="25" dirty="0">
                <a:latin typeface="Calibri"/>
                <a:cs typeface="Calibri"/>
              </a:rPr>
              <a:t> </a:t>
            </a:r>
            <a:r>
              <a:rPr sz="2800" spc="-5" dirty="0">
                <a:latin typeface="Calibri"/>
                <a:cs typeface="Calibri"/>
              </a:rPr>
              <a:t>a</a:t>
            </a:r>
            <a:r>
              <a:rPr sz="2800" spc="-10" dirty="0">
                <a:latin typeface="Calibri"/>
                <a:cs typeface="Calibri"/>
              </a:rPr>
              <a:t> silné</a:t>
            </a:r>
            <a:endParaRPr sz="2800">
              <a:latin typeface="Calibri"/>
              <a:cs typeface="Calibri"/>
            </a:endParaRPr>
          </a:p>
          <a:p>
            <a:pPr marL="12700">
              <a:lnSpc>
                <a:spcPct val="100000"/>
              </a:lnSpc>
              <a:spcBef>
                <a:spcPts val="740"/>
              </a:spcBef>
            </a:pPr>
            <a:r>
              <a:rPr sz="2400" b="1" u="sng" spc="-15" dirty="0">
                <a:solidFill>
                  <a:srgbClr val="FF0000"/>
                </a:solidFill>
                <a:uFill>
                  <a:solidFill>
                    <a:srgbClr val="FF0000"/>
                  </a:solidFill>
                </a:uFill>
                <a:latin typeface="Calibri"/>
                <a:cs typeface="Calibri"/>
              </a:rPr>
              <a:t>Poruchy</a:t>
            </a:r>
            <a:r>
              <a:rPr sz="2400" b="1" u="sng" spc="-50" dirty="0">
                <a:solidFill>
                  <a:srgbClr val="FF0000"/>
                </a:solidFill>
                <a:uFill>
                  <a:solidFill>
                    <a:srgbClr val="FF0000"/>
                  </a:solidFill>
                </a:uFill>
                <a:latin typeface="Calibri"/>
                <a:cs typeface="Calibri"/>
              </a:rPr>
              <a:t> </a:t>
            </a:r>
            <a:r>
              <a:rPr sz="2400" b="1" u="sng" dirty="0">
                <a:solidFill>
                  <a:srgbClr val="FF0000"/>
                </a:solidFill>
                <a:uFill>
                  <a:solidFill>
                    <a:srgbClr val="FF0000"/>
                  </a:solidFill>
                </a:uFill>
                <a:latin typeface="Calibri"/>
                <a:cs typeface="Calibri"/>
              </a:rPr>
              <a:t>emocí:</a:t>
            </a:r>
            <a:endParaRPr sz="2400">
              <a:latin typeface="Calibri"/>
              <a:cs typeface="Calibri"/>
            </a:endParaRPr>
          </a:p>
          <a:p>
            <a:pPr marL="241300" marR="313055" indent="-228600">
              <a:lnSpc>
                <a:spcPts val="2590"/>
              </a:lnSpc>
              <a:spcBef>
                <a:spcPts val="1035"/>
              </a:spcBef>
              <a:buFont typeface="Arial"/>
              <a:buChar char="•"/>
              <a:tabLst>
                <a:tab pos="241300" algn="l"/>
              </a:tabLst>
            </a:pPr>
            <a:r>
              <a:rPr sz="2400" b="1" spc="-10" dirty="0">
                <a:latin typeface="Calibri"/>
                <a:cs typeface="Calibri"/>
              </a:rPr>
              <a:t>Frustrace </a:t>
            </a:r>
            <a:r>
              <a:rPr sz="2400" dirty="0">
                <a:latin typeface="Calibri"/>
                <a:cs typeface="Calibri"/>
              </a:rPr>
              <a:t>- </a:t>
            </a:r>
            <a:r>
              <a:rPr sz="2400" spc="-5" dirty="0">
                <a:latin typeface="Calibri"/>
                <a:cs typeface="Calibri"/>
              </a:rPr>
              <a:t>zklamání </a:t>
            </a:r>
            <a:r>
              <a:rPr sz="2400" dirty="0">
                <a:latin typeface="Calibri"/>
                <a:cs typeface="Calibri"/>
              </a:rPr>
              <a:t>z </a:t>
            </a:r>
            <a:r>
              <a:rPr sz="2400" spc="-10" dirty="0">
                <a:latin typeface="Calibri"/>
                <a:cs typeface="Calibri"/>
              </a:rPr>
              <a:t>důvodů znemožnění </a:t>
            </a:r>
            <a:r>
              <a:rPr sz="2400" spc="-5" dirty="0">
                <a:latin typeface="Calibri"/>
                <a:cs typeface="Calibri"/>
              </a:rPr>
              <a:t>dosáhnutí </a:t>
            </a:r>
            <a:r>
              <a:rPr sz="2400" dirty="0">
                <a:latin typeface="Calibri"/>
                <a:cs typeface="Calibri"/>
              </a:rPr>
              <a:t>cíle kvůli </a:t>
            </a:r>
            <a:r>
              <a:rPr sz="2400" spc="-10" dirty="0">
                <a:latin typeface="Calibri"/>
                <a:cs typeface="Calibri"/>
              </a:rPr>
              <a:t>nějakému </a:t>
            </a:r>
            <a:r>
              <a:rPr sz="2400" spc="-530" dirty="0">
                <a:latin typeface="Calibri"/>
                <a:cs typeface="Calibri"/>
              </a:rPr>
              <a:t> </a:t>
            </a:r>
            <a:r>
              <a:rPr sz="2400" spc="-10" dirty="0">
                <a:latin typeface="Calibri"/>
                <a:cs typeface="Calibri"/>
              </a:rPr>
              <a:t>problému</a:t>
            </a:r>
            <a:endParaRPr sz="2400">
              <a:latin typeface="Calibri"/>
              <a:cs typeface="Calibri"/>
            </a:endParaRPr>
          </a:p>
          <a:p>
            <a:pPr marL="241300" indent="-228600">
              <a:lnSpc>
                <a:spcPct val="100000"/>
              </a:lnSpc>
              <a:spcBef>
                <a:spcPts val="685"/>
              </a:spcBef>
              <a:buFont typeface="Arial"/>
              <a:buChar char="•"/>
              <a:tabLst>
                <a:tab pos="241300" algn="l"/>
              </a:tabLst>
            </a:pPr>
            <a:r>
              <a:rPr sz="2400" b="1" spc="-10" dirty="0">
                <a:solidFill>
                  <a:srgbClr val="FF0000"/>
                </a:solidFill>
                <a:latin typeface="Calibri"/>
                <a:cs typeface="Calibri"/>
              </a:rPr>
              <a:t>Deprivace</a:t>
            </a:r>
            <a:r>
              <a:rPr sz="2400" b="1" spc="5" dirty="0">
                <a:solidFill>
                  <a:srgbClr val="FF0000"/>
                </a:solidFill>
                <a:latin typeface="Calibri"/>
                <a:cs typeface="Calibri"/>
              </a:rPr>
              <a:t> </a:t>
            </a:r>
            <a:r>
              <a:rPr sz="2400" dirty="0">
                <a:latin typeface="Calibri"/>
                <a:cs typeface="Calibri"/>
              </a:rPr>
              <a:t>-</a:t>
            </a:r>
            <a:r>
              <a:rPr sz="2400" spc="-5" dirty="0">
                <a:latin typeface="Calibri"/>
                <a:cs typeface="Calibri"/>
              </a:rPr>
              <a:t> </a:t>
            </a:r>
            <a:r>
              <a:rPr sz="2400" spc="-10" dirty="0">
                <a:latin typeface="Calibri"/>
                <a:cs typeface="Calibri"/>
              </a:rPr>
              <a:t>dlouhodobé</a:t>
            </a:r>
            <a:r>
              <a:rPr sz="2400" spc="20" dirty="0">
                <a:latin typeface="Calibri"/>
                <a:cs typeface="Calibri"/>
              </a:rPr>
              <a:t> </a:t>
            </a:r>
            <a:r>
              <a:rPr sz="2400" spc="-15" dirty="0">
                <a:latin typeface="Calibri"/>
                <a:cs typeface="Calibri"/>
              </a:rPr>
              <a:t>neuspokojování</a:t>
            </a:r>
            <a:r>
              <a:rPr sz="2400" spc="10" dirty="0">
                <a:latin typeface="Calibri"/>
                <a:cs typeface="Calibri"/>
              </a:rPr>
              <a:t> </a:t>
            </a:r>
            <a:r>
              <a:rPr sz="2400" spc="-10" dirty="0">
                <a:latin typeface="Calibri"/>
                <a:cs typeface="Calibri"/>
              </a:rPr>
              <a:t>potřeb</a:t>
            </a:r>
            <a:r>
              <a:rPr sz="2400" spc="15" dirty="0">
                <a:latin typeface="Calibri"/>
                <a:cs typeface="Calibri"/>
              </a:rPr>
              <a:t> </a:t>
            </a:r>
            <a:r>
              <a:rPr sz="2400" dirty="0">
                <a:latin typeface="Calibri"/>
                <a:cs typeface="Calibri"/>
              </a:rPr>
              <a:t>v</a:t>
            </a:r>
            <a:r>
              <a:rPr sz="2400" spc="5" dirty="0">
                <a:latin typeface="Calibri"/>
                <a:cs typeface="Calibri"/>
              </a:rPr>
              <a:t> </a:t>
            </a:r>
            <a:r>
              <a:rPr sz="2400" spc="-10" dirty="0">
                <a:latin typeface="Calibri"/>
                <a:cs typeface="Calibri"/>
              </a:rPr>
              <a:t>adekvátní</a:t>
            </a:r>
            <a:r>
              <a:rPr sz="2400" spc="5" dirty="0">
                <a:latin typeface="Calibri"/>
                <a:cs typeface="Calibri"/>
              </a:rPr>
              <a:t> </a:t>
            </a:r>
            <a:r>
              <a:rPr sz="2400" spc="-10" dirty="0">
                <a:latin typeface="Calibri"/>
                <a:cs typeface="Calibri"/>
              </a:rPr>
              <a:t>míře</a:t>
            </a:r>
            <a:r>
              <a:rPr sz="2400" spc="-5" dirty="0">
                <a:latin typeface="Calibri"/>
                <a:cs typeface="Calibri"/>
              </a:rPr>
              <a:t> </a:t>
            </a:r>
            <a:r>
              <a:rPr sz="2400" spc="-10" dirty="0">
                <a:latin typeface="Calibri"/>
                <a:cs typeface="Calibri"/>
              </a:rPr>
              <a:t>(strádání)</a:t>
            </a:r>
            <a:endParaRPr sz="2400">
              <a:latin typeface="Calibri"/>
              <a:cs typeface="Calibri"/>
            </a:endParaRPr>
          </a:p>
          <a:p>
            <a:pPr marL="241300" indent="-228600">
              <a:lnSpc>
                <a:spcPts val="2735"/>
              </a:lnSpc>
              <a:spcBef>
                <a:spcPts val="710"/>
              </a:spcBef>
              <a:buFont typeface="Arial"/>
              <a:buChar char="•"/>
              <a:tabLst>
                <a:tab pos="241300" algn="l"/>
              </a:tabLst>
            </a:pPr>
            <a:r>
              <a:rPr sz="2400" u="sng" spc="-20" dirty="0">
                <a:uFill>
                  <a:solidFill>
                    <a:srgbClr val="000000"/>
                  </a:solidFill>
                </a:uFill>
                <a:latin typeface="Calibri"/>
                <a:cs typeface="Calibri"/>
              </a:rPr>
              <a:t>Poruchy</a:t>
            </a:r>
            <a:r>
              <a:rPr sz="2400" u="sng" dirty="0">
                <a:uFill>
                  <a:solidFill>
                    <a:srgbClr val="000000"/>
                  </a:solidFill>
                </a:uFill>
                <a:latin typeface="Calibri"/>
                <a:cs typeface="Calibri"/>
              </a:rPr>
              <a:t> </a:t>
            </a:r>
            <a:r>
              <a:rPr sz="2400" u="sng" spc="-5" dirty="0">
                <a:uFill>
                  <a:solidFill>
                    <a:srgbClr val="000000"/>
                  </a:solidFill>
                </a:uFill>
                <a:latin typeface="Calibri"/>
                <a:cs typeface="Calibri"/>
              </a:rPr>
              <a:t>nálad</a:t>
            </a:r>
            <a:r>
              <a:rPr sz="2400" u="sng" spc="-20" dirty="0">
                <a:uFill>
                  <a:solidFill>
                    <a:srgbClr val="000000"/>
                  </a:solidFill>
                </a:uFill>
                <a:latin typeface="Calibri"/>
                <a:cs typeface="Calibri"/>
              </a:rPr>
              <a:t> </a:t>
            </a:r>
            <a:r>
              <a:rPr sz="2400" u="sng" dirty="0">
                <a:uFill>
                  <a:solidFill>
                    <a:srgbClr val="000000"/>
                  </a:solidFill>
                </a:uFill>
                <a:latin typeface="Calibri"/>
                <a:cs typeface="Calibri"/>
              </a:rPr>
              <a:t>a</a:t>
            </a:r>
            <a:r>
              <a:rPr sz="2400" u="sng" spc="-5" dirty="0">
                <a:uFill>
                  <a:solidFill>
                    <a:srgbClr val="000000"/>
                  </a:solidFill>
                </a:uFill>
                <a:latin typeface="Calibri"/>
                <a:cs typeface="Calibri"/>
              </a:rPr>
              <a:t> </a:t>
            </a:r>
            <a:r>
              <a:rPr sz="2400" u="sng" spc="-15" dirty="0">
                <a:uFill>
                  <a:solidFill>
                    <a:srgbClr val="000000"/>
                  </a:solidFill>
                </a:uFill>
                <a:latin typeface="Calibri"/>
                <a:cs typeface="Calibri"/>
              </a:rPr>
              <a:t>afektů</a:t>
            </a:r>
            <a:r>
              <a:rPr sz="2400" spc="-15" dirty="0">
                <a:latin typeface="Calibri"/>
                <a:cs typeface="Calibri"/>
              </a:rPr>
              <a:t> </a:t>
            </a:r>
            <a:r>
              <a:rPr sz="2400" spc="-10" dirty="0">
                <a:latin typeface="Calibri"/>
                <a:cs typeface="Calibri"/>
              </a:rPr>
              <a:t>(bezradná,</a:t>
            </a:r>
            <a:r>
              <a:rPr sz="2400" spc="-5" dirty="0">
                <a:latin typeface="Calibri"/>
                <a:cs typeface="Calibri"/>
              </a:rPr>
              <a:t> </a:t>
            </a:r>
            <a:r>
              <a:rPr sz="2400" spc="-15" dirty="0">
                <a:latin typeface="Calibri"/>
                <a:cs typeface="Calibri"/>
              </a:rPr>
              <a:t>lítostivá, </a:t>
            </a:r>
            <a:r>
              <a:rPr sz="2400" spc="-5" dirty="0">
                <a:latin typeface="Calibri"/>
                <a:cs typeface="Calibri"/>
              </a:rPr>
              <a:t>depresivní</a:t>
            </a:r>
            <a:r>
              <a:rPr sz="2400" spc="10" dirty="0">
                <a:latin typeface="Calibri"/>
                <a:cs typeface="Calibri"/>
              </a:rPr>
              <a:t> </a:t>
            </a:r>
            <a:r>
              <a:rPr sz="2400" dirty="0">
                <a:latin typeface="Calibri"/>
                <a:cs typeface="Calibri"/>
              </a:rPr>
              <a:t>až</a:t>
            </a:r>
            <a:r>
              <a:rPr sz="2400" spc="-5" dirty="0">
                <a:latin typeface="Calibri"/>
                <a:cs typeface="Calibri"/>
              </a:rPr>
              <a:t> deprese,</a:t>
            </a:r>
            <a:r>
              <a:rPr sz="2400" spc="5" dirty="0">
                <a:latin typeface="Calibri"/>
                <a:cs typeface="Calibri"/>
              </a:rPr>
              <a:t> </a:t>
            </a:r>
            <a:r>
              <a:rPr sz="2400" dirty="0">
                <a:latin typeface="Calibri"/>
                <a:cs typeface="Calibri"/>
              </a:rPr>
              <a:t>manie,</a:t>
            </a:r>
            <a:endParaRPr sz="2400">
              <a:latin typeface="Calibri"/>
              <a:cs typeface="Calibri"/>
            </a:endParaRPr>
          </a:p>
          <a:p>
            <a:pPr marL="241300">
              <a:lnSpc>
                <a:spcPts val="2735"/>
              </a:lnSpc>
            </a:pPr>
            <a:r>
              <a:rPr sz="2400" spc="-20" dirty="0">
                <a:latin typeface="Calibri"/>
                <a:cs typeface="Calibri"/>
              </a:rPr>
              <a:t>fobická </a:t>
            </a:r>
            <a:r>
              <a:rPr sz="2400" spc="-5" dirty="0">
                <a:latin typeface="Calibri"/>
                <a:cs typeface="Calibri"/>
              </a:rPr>
              <a:t>nálada;;</a:t>
            </a:r>
            <a:r>
              <a:rPr sz="2400" spc="-25" dirty="0">
                <a:latin typeface="Calibri"/>
                <a:cs typeface="Calibri"/>
              </a:rPr>
              <a:t> </a:t>
            </a:r>
            <a:r>
              <a:rPr sz="2400" spc="-10" dirty="0">
                <a:latin typeface="Calibri"/>
                <a:cs typeface="Calibri"/>
              </a:rPr>
              <a:t>afektivní,</a:t>
            </a:r>
            <a:r>
              <a:rPr sz="2400" spc="-20" dirty="0">
                <a:latin typeface="Calibri"/>
                <a:cs typeface="Calibri"/>
              </a:rPr>
              <a:t> </a:t>
            </a:r>
            <a:r>
              <a:rPr sz="2400" spc="-15" dirty="0">
                <a:latin typeface="Calibri"/>
                <a:cs typeface="Calibri"/>
              </a:rPr>
              <a:t>afektivní</a:t>
            </a:r>
            <a:r>
              <a:rPr sz="2400" spc="15" dirty="0">
                <a:latin typeface="Calibri"/>
                <a:cs typeface="Calibri"/>
              </a:rPr>
              <a:t> </a:t>
            </a:r>
            <a:r>
              <a:rPr sz="2400" spc="-5" dirty="0">
                <a:latin typeface="Calibri"/>
                <a:cs typeface="Calibri"/>
              </a:rPr>
              <a:t>stupor)</a:t>
            </a:r>
            <a:endParaRPr sz="2400">
              <a:latin typeface="Calibri"/>
              <a:cs typeface="Calibri"/>
            </a:endParaRPr>
          </a:p>
        </p:txBody>
      </p:sp>
    </p:spTree>
    <p:extLst>
      <p:ext uri="{BB962C8B-B14F-4D97-AF65-F5344CB8AC3E}">
        <p14:creationId xmlns:p14="http://schemas.microsoft.com/office/powerpoint/2010/main" val="3492100515"/>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7172" y="419480"/>
            <a:ext cx="3404235" cy="360680"/>
          </a:xfrm>
          <a:prstGeom prst="rect">
            <a:avLst/>
          </a:prstGeom>
        </p:spPr>
        <p:txBody>
          <a:bodyPr vert="horz" wrap="square" lIns="0" tIns="12065" rIns="0" bIns="0" rtlCol="0">
            <a:spAutoFit/>
          </a:bodyPr>
          <a:lstStyle/>
          <a:p>
            <a:pPr marL="12700">
              <a:lnSpc>
                <a:spcPct val="100000"/>
              </a:lnSpc>
              <a:spcBef>
                <a:spcPts val="95"/>
              </a:spcBef>
              <a:tabLst>
                <a:tab pos="1228725" algn="l"/>
              </a:tabLst>
            </a:pPr>
            <a:r>
              <a:rPr sz="2200" b="1" spc="-5" dirty="0">
                <a:solidFill>
                  <a:srgbClr val="000000"/>
                </a:solidFill>
                <a:latin typeface="Calibri"/>
                <a:cs typeface="Calibri"/>
              </a:rPr>
              <a:t>F30</a:t>
            </a:r>
            <a:r>
              <a:rPr sz="2200" b="1" spc="5" dirty="0">
                <a:solidFill>
                  <a:srgbClr val="000000"/>
                </a:solidFill>
                <a:latin typeface="Calibri"/>
                <a:cs typeface="Calibri"/>
              </a:rPr>
              <a:t> </a:t>
            </a:r>
            <a:r>
              <a:rPr sz="2200" b="1" spc="-5" dirty="0">
                <a:solidFill>
                  <a:srgbClr val="000000"/>
                </a:solidFill>
                <a:latin typeface="Calibri"/>
                <a:cs typeface="Calibri"/>
              </a:rPr>
              <a:t>–</a:t>
            </a:r>
            <a:r>
              <a:rPr sz="2200" b="1" spc="20" dirty="0">
                <a:solidFill>
                  <a:srgbClr val="000000"/>
                </a:solidFill>
                <a:latin typeface="Calibri"/>
                <a:cs typeface="Calibri"/>
              </a:rPr>
              <a:t> </a:t>
            </a:r>
            <a:r>
              <a:rPr sz="2200" b="1" spc="-5" dirty="0">
                <a:solidFill>
                  <a:srgbClr val="000000"/>
                </a:solidFill>
                <a:latin typeface="Calibri"/>
                <a:cs typeface="Calibri"/>
              </a:rPr>
              <a:t>F39	</a:t>
            </a:r>
            <a:r>
              <a:rPr sz="2200" b="1" u="sng" spc="-10" dirty="0">
                <a:solidFill>
                  <a:srgbClr val="000000"/>
                </a:solidFill>
                <a:uFill>
                  <a:solidFill>
                    <a:srgbClr val="000000"/>
                  </a:solidFill>
                </a:uFill>
                <a:latin typeface="Calibri"/>
                <a:cs typeface="Calibri"/>
              </a:rPr>
              <a:t>PORUCHY</a:t>
            </a:r>
            <a:r>
              <a:rPr sz="2200" b="1" u="sng" spc="-35" dirty="0">
                <a:solidFill>
                  <a:srgbClr val="000000"/>
                </a:solidFill>
                <a:uFill>
                  <a:solidFill>
                    <a:srgbClr val="000000"/>
                  </a:solidFill>
                </a:uFill>
                <a:latin typeface="Calibri"/>
                <a:cs typeface="Calibri"/>
              </a:rPr>
              <a:t> </a:t>
            </a:r>
            <a:r>
              <a:rPr sz="2200" b="1" u="sng" spc="-15" dirty="0">
                <a:solidFill>
                  <a:srgbClr val="000000"/>
                </a:solidFill>
                <a:uFill>
                  <a:solidFill>
                    <a:srgbClr val="000000"/>
                  </a:solidFill>
                </a:uFill>
                <a:latin typeface="Calibri"/>
                <a:cs typeface="Calibri"/>
              </a:rPr>
              <a:t>NÁLADY</a:t>
            </a:r>
            <a:endParaRPr sz="2200">
              <a:latin typeface="Calibri"/>
              <a:cs typeface="Calibri"/>
            </a:endParaRPr>
          </a:p>
        </p:txBody>
      </p:sp>
      <p:sp>
        <p:nvSpPr>
          <p:cNvPr id="3" name="object 3"/>
          <p:cNvSpPr txBox="1"/>
          <p:nvPr/>
        </p:nvSpPr>
        <p:spPr>
          <a:xfrm>
            <a:off x="487172" y="1113815"/>
            <a:ext cx="10774680" cy="4476750"/>
          </a:xfrm>
          <a:prstGeom prst="rect">
            <a:avLst/>
          </a:prstGeom>
        </p:spPr>
        <p:txBody>
          <a:bodyPr vert="horz" wrap="square" lIns="0" tIns="40005" rIns="0" bIns="0" rtlCol="0">
            <a:spAutoFit/>
          </a:bodyPr>
          <a:lstStyle/>
          <a:p>
            <a:pPr marL="241300" indent="-228600">
              <a:lnSpc>
                <a:spcPct val="100000"/>
              </a:lnSpc>
              <a:spcBef>
                <a:spcPts val="315"/>
              </a:spcBef>
              <a:buFont typeface="Arial"/>
              <a:buChar char="•"/>
              <a:tabLst>
                <a:tab pos="240665" algn="l"/>
                <a:tab pos="241300" algn="l"/>
              </a:tabLst>
            </a:pPr>
            <a:r>
              <a:rPr sz="2200" b="1" spc="-5" dirty="0">
                <a:latin typeface="Calibri"/>
                <a:cs typeface="Calibri"/>
              </a:rPr>
              <a:t>Nálada</a:t>
            </a:r>
            <a:r>
              <a:rPr sz="2200" b="1" spc="20" dirty="0">
                <a:latin typeface="Calibri"/>
                <a:cs typeface="Calibri"/>
              </a:rPr>
              <a:t> </a:t>
            </a:r>
            <a:r>
              <a:rPr sz="2200" spc="-5" dirty="0">
                <a:latin typeface="Calibri"/>
                <a:cs typeface="Calibri"/>
              </a:rPr>
              <a:t>=</a:t>
            </a:r>
            <a:r>
              <a:rPr sz="2200" spc="15" dirty="0">
                <a:latin typeface="Calibri"/>
                <a:cs typeface="Calibri"/>
              </a:rPr>
              <a:t> </a:t>
            </a:r>
            <a:r>
              <a:rPr sz="2200" b="1" spc="-5" dirty="0">
                <a:latin typeface="Calibri"/>
                <a:cs typeface="Calibri"/>
              </a:rPr>
              <a:t>déletrvající,</a:t>
            </a:r>
            <a:r>
              <a:rPr sz="2200" b="1" spc="40" dirty="0">
                <a:latin typeface="Calibri"/>
                <a:cs typeface="Calibri"/>
              </a:rPr>
              <a:t> </a:t>
            </a:r>
            <a:r>
              <a:rPr sz="2200" b="1" spc="-5" dirty="0">
                <a:latin typeface="Calibri"/>
                <a:cs typeface="Calibri"/>
              </a:rPr>
              <a:t>ale</a:t>
            </a:r>
            <a:r>
              <a:rPr sz="2200" b="1" spc="10" dirty="0">
                <a:latin typeface="Calibri"/>
                <a:cs typeface="Calibri"/>
              </a:rPr>
              <a:t> </a:t>
            </a:r>
            <a:r>
              <a:rPr sz="2200" b="1" spc="-5" dirty="0">
                <a:latin typeface="Calibri"/>
                <a:cs typeface="Calibri"/>
              </a:rPr>
              <a:t>ne</a:t>
            </a:r>
            <a:r>
              <a:rPr sz="2200" b="1" spc="25" dirty="0">
                <a:latin typeface="Calibri"/>
                <a:cs typeface="Calibri"/>
              </a:rPr>
              <a:t> </a:t>
            </a:r>
            <a:r>
              <a:rPr sz="2200" b="1" spc="-5" dirty="0">
                <a:latin typeface="Calibri"/>
                <a:cs typeface="Calibri"/>
              </a:rPr>
              <a:t>příliš </a:t>
            </a:r>
            <a:r>
              <a:rPr sz="2200" b="1" spc="-15" dirty="0">
                <a:latin typeface="Calibri"/>
                <a:cs typeface="Calibri"/>
              </a:rPr>
              <a:t>intenzivní</a:t>
            </a:r>
            <a:r>
              <a:rPr sz="2200" b="1" spc="10" dirty="0">
                <a:latin typeface="Calibri"/>
                <a:cs typeface="Calibri"/>
              </a:rPr>
              <a:t> </a:t>
            </a:r>
            <a:r>
              <a:rPr sz="2200" spc="-15" dirty="0">
                <a:latin typeface="Calibri"/>
                <a:cs typeface="Calibri"/>
              </a:rPr>
              <a:t>pohotovost</a:t>
            </a:r>
            <a:r>
              <a:rPr sz="2200" dirty="0">
                <a:latin typeface="Calibri"/>
                <a:cs typeface="Calibri"/>
              </a:rPr>
              <a:t> </a:t>
            </a:r>
            <a:r>
              <a:rPr sz="2200" spc="-5" dirty="0">
                <a:latin typeface="Calibri"/>
                <a:cs typeface="Calibri"/>
              </a:rPr>
              <a:t>k</a:t>
            </a:r>
            <a:r>
              <a:rPr sz="2200" spc="20" dirty="0">
                <a:latin typeface="Calibri"/>
                <a:cs typeface="Calibri"/>
              </a:rPr>
              <a:t> </a:t>
            </a:r>
            <a:r>
              <a:rPr sz="2200" spc="-5" dirty="0">
                <a:latin typeface="Calibri"/>
                <a:cs typeface="Calibri"/>
              </a:rPr>
              <a:t>emočním</a:t>
            </a:r>
            <a:r>
              <a:rPr sz="2200" spc="30" dirty="0">
                <a:latin typeface="Calibri"/>
                <a:cs typeface="Calibri"/>
              </a:rPr>
              <a:t> </a:t>
            </a:r>
            <a:r>
              <a:rPr sz="2200" spc="-15" dirty="0">
                <a:latin typeface="Calibri"/>
                <a:cs typeface="Calibri"/>
              </a:rPr>
              <a:t>reakcím</a:t>
            </a:r>
            <a:r>
              <a:rPr sz="2200" spc="-5" dirty="0">
                <a:latin typeface="Calibri"/>
                <a:cs typeface="Calibri"/>
              </a:rPr>
              <a:t> </a:t>
            </a:r>
            <a:r>
              <a:rPr sz="2200" spc="-15" dirty="0">
                <a:latin typeface="Calibri"/>
                <a:cs typeface="Calibri"/>
              </a:rPr>
              <a:t>určitého</a:t>
            </a:r>
            <a:r>
              <a:rPr sz="2200" spc="15" dirty="0">
                <a:latin typeface="Calibri"/>
                <a:cs typeface="Calibri"/>
              </a:rPr>
              <a:t> </a:t>
            </a:r>
            <a:r>
              <a:rPr sz="2200" spc="-10" dirty="0">
                <a:latin typeface="Calibri"/>
                <a:cs typeface="Calibri"/>
              </a:rPr>
              <a:t>směru.</a:t>
            </a:r>
            <a:endParaRPr sz="2200">
              <a:latin typeface="Calibri"/>
              <a:cs typeface="Calibri"/>
            </a:endParaRPr>
          </a:p>
          <a:p>
            <a:pPr marL="241300" indent="-228600">
              <a:lnSpc>
                <a:spcPct val="100000"/>
              </a:lnSpc>
              <a:spcBef>
                <a:spcPts val="215"/>
              </a:spcBef>
              <a:buFont typeface="Arial"/>
              <a:buChar char="•"/>
              <a:tabLst>
                <a:tab pos="240665" algn="l"/>
                <a:tab pos="241300" algn="l"/>
              </a:tabLst>
            </a:pPr>
            <a:r>
              <a:rPr sz="2200" spc="-20" dirty="0">
                <a:latin typeface="Calibri"/>
                <a:cs typeface="Calibri"/>
              </a:rPr>
              <a:t>Faktory</a:t>
            </a:r>
            <a:r>
              <a:rPr sz="2200" dirty="0">
                <a:latin typeface="Calibri"/>
                <a:cs typeface="Calibri"/>
              </a:rPr>
              <a:t> </a:t>
            </a:r>
            <a:r>
              <a:rPr sz="2200" spc="-10" dirty="0">
                <a:latin typeface="Calibri"/>
                <a:cs typeface="Calibri"/>
              </a:rPr>
              <a:t>ovlivňující</a:t>
            </a:r>
            <a:r>
              <a:rPr sz="2200" spc="-40" dirty="0">
                <a:latin typeface="Calibri"/>
                <a:cs typeface="Calibri"/>
              </a:rPr>
              <a:t> </a:t>
            </a:r>
            <a:r>
              <a:rPr sz="2200" spc="-10" dirty="0">
                <a:latin typeface="Calibri"/>
                <a:cs typeface="Calibri"/>
              </a:rPr>
              <a:t>náladu:</a:t>
            </a:r>
            <a:endParaRPr sz="2200">
              <a:latin typeface="Calibri"/>
              <a:cs typeface="Calibri"/>
            </a:endParaRPr>
          </a:p>
          <a:p>
            <a:pPr marL="241300" indent="-228600">
              <a:lnSpc>
                <a:spcPts val="2245"/>
              </a:lnSpc>
              <a:spcBef>
                <a:spcPts val="209"/>
              </a:spcBef>
              <a:buFont typeface="Arial"/>
              <a:buChar char="•"/>
              <a:tabLst>
                <a:tab pos="240665" algn="l"/>
                <a:tab pos="241300" algn="l"/>
              </a:tabLst>
            </a:pPr>
            <a:r>
              <a:rPr sz="2200" b="1" spc="-10" dirty="0">
                <a:latin typeface="Calibri"/>
                <a:cs typeface="Calibri"/>
              </a:rPr>
              <a:t>fyzikální</a:t>
            </a:r>
            <a:r>
              <a:rPr sz="2200" b="1" spc="-5" dirty="0">
                <a:latin typeface="Calibri"/>
                <a:cs typeface="Calibri"/>
              </a:rPr>
              <a:t> </a:t>
            </a:r>
            <a:r>
              <a:rPr sz="2200" spc="-15" dirty="0">
                <a:latin typeface="Calibri"/>
                <a:cs typeface="Calibri"/>
              </a:rPr>
              <a:t>(sezónní</a:t>
            </a:r>
            <a:r>
              <a:rPr sz="2200" spc="20" dirty="0">
                <a:latin typeface="Calibri"/>
                <a:cs typeface="Calibri"/>
              </a:rPr>
              <a:t> </a:t>
            </a:r>
            <a:r>
              <a:rPr sz="2200" spc="-5" dirty="0">
                <a:latin typeface="Calibri"/>
                <a:cs typeface="Calibri"/>
              </a:rPr>
              <a:t>zimní</a:t>
            </a:r>
            <a:r>
              <a:rPr sz="2200" spc="25" dirty="0">
                <a:latin typeface="Calibri"/>
                <a:cs typeface="Calibri"/>
              </a:rPr>
              <a:t> </a:t>
            </a:r>
            <a:r>
              <a:rPr sz="2200" spc="-10" dirty="0">
                <a:latin typeface="Calibri"/>
                <a:cs typeface="Calibri"/>
              </a:rPr>
              <a:t>deprese),</a:t>
            </a:r>
            <a:r>
              <a:rPr sz="2200" spc="35" dirty="0">
                <a:latin typeface="Calibri"/>
                <a:cs typeface="Calibri"/>
              </a:rPr>
              <a:t> </a:t>
            </a:r>
            <a:r>
              <a:rPr sz="2200" b="1" spc="-15" dirty="0">
                <a:latin typeface="Calibri"/>
                <a:cs typeface="Calibri"/>
              </a:rPr>
              <a:t>chemické</a:t>
            </a:r>
            <a:r>
              <a:rPr sz="2200" b="1" spc="15" dirty="0">
                <a:latin typeface="Calibri"/>
                <a:cs typeface="Calibri"/>
              </a:rPr>
              <a:t> </a:t>
            </a:r>
            <a:r>
              <a:rPr sz="2200" spc="-35" dirty="0">
                <a:latin typeface="Calibri"/>
                <a:cs typeface="Calibri"/>
              </a:rPr>
              <a:t>(drogy,</a:t>
            </a:r>
            <a:r>
              <a:rPr sz="2200" spc="15" dirty="0">
                <a:latin typeface="Calibri"/>
                <a:cs typeface="Calibri"/>
              </a:rPr>
              <a:t> </a:t>
            </a:r>
            <a:r>
              <a:rPr sz="2200" spc="-15" dirty="0">
                <a:latin typeface="Calibri"/>
                <a:cs typeface="Calibri"/>
              </a:rPr>
              <a:t>psychofarmaka),</a:t>
            </a:r>
            <a:r>
              <a:rPr sz="2200" spc="15" dirty="0">
                <a:latin typeface="Calibri"/>
                <a:cs typeface="Calibri"/>
              </a:rPr>
              <a:t> </a:t>
            </a:r>
            <a:r>
              <a:rPr sz="2200" b="1" spc="-15" dirty="0">
                <a:latin typeface="Calibri"/>
                <a:cs typeface="Calibri"/>
              </a:rPr>
              <a:t>somatogenní</a:t>
            </a:r>
            <a:r>
              <a:rPr sz="2200" b="1" spc="55" dirty="0">
                <a:latin typeface="Calibri"/>
                <a:cs typeface="Calibri"/>
              </a:rPr>
              <a:t> </a:t>
            </a:r>
            <a:r>
              <a:rPr sz="2200" b="1" spc="-5" dirty="0">
                <a:latin typeface="Calibri"/>
                <a:cs typeface="Calibri"/>
              </a:rPr>
              <a:t>a</a:t>
            </a:r>
            <a:endParaRPr sz="2200">
              <a:latin typeface="Calibri"/>
              <a:cs typeface="Calibri"/>
            </a:endParaRPr>
          </a:p>
          <a:p>
            <a:pPr marL="241300">
              <a:lnSpc>
                <a:spcPts val="1850"/>
              </a:lnSpc>
            </a:pPr>
            <a:r>
              <a:rPr sz="2200" b="1" spc="-15" dirty="0">
                <a:latin typeface="Calibri"/>
                <a:cs typeface="Calibri"/>
              </a:rPr>
              <a:t>metabolické</a:t>
            </a:r>
            <a:r>
              <a:rPr sz="2200" b="1" spc="30" dirty="0">
                <a:latin typeface="Calibri"/>
                <a:cs typeface="Calibri"/>
              </a:rPr>
              <a:t> </a:t>
            </a:r>
            <a:r>
              <a:rPr sz="2200" spc="-10" dirty="0">
                <a:latin typeface="Calibri"/>
                <a:cs typeface="Calibri"/>
              </a:rPr>
              <a:t>(deprese</a:t>
            </a:r>
            <a:r>
              <a:rPr sz="2200" spc="20" dirty="0">
                <a:latin typeface="Calibri"/>
                <a:cs typeface="Calibri"/>
              </a:rPr>
              <a:t> </a:t>
            </a:r>
            <a:r>
              <a:rPr sz="2200" spc="-5" dirty="0">
                <a:latin typeface="Calibri"/>
                <a:cs typeface="Calibri"/>
              </a:rPr>
              <a:t>u </a:t>
            </a:r>
            <a:r>
              <a:rPr sz="2200" spc="-25" dirty="0">
                <a:latin typeface="Calibri"/>
                <a:cs typeface="Calibri"/>
              </a:rPr>
              <a:t>hypotyreózy,</a:t>
            </a:r>
            <a:r>
              <a:rPr sz="2200" spc="25" dirty="0">
                <a:latin typeface="Calibri"/>
                <a:cs typeface="Calibri"/>
              </a:rPr>
              <a:t> </a:t>
            </a:r>
            <a:r>
              <a:rPr sz="2200" spc="-30" dirty="0">
                <a:latin typeface="Calibri"/>
                <a:cs typeface="Calibri"/>
              </a:rPr>
              <a:t>premenstr.</a:t>
            </a:r>
            <a:r>
              <a:rPr sz="2200" dirty="0">
                <a:latin typeface="Calibri"/>
                <a:cs typeface="Calibri"/>
              </a:rPr>
              <a:t> </a:t>
            </a:r>
            <a:r>
              <a:rPr sz="2200" spc="-10" dirty="0">
                <a:latin typeface="Calibri"/>
                <a:cs typeface="Calibri"/>
              </a:rPr>
              <a:t>krize,</a:t>
            </a:r>
            <a:r>
              <a:rPr sz="2200" spc="5" dirty="0">
                <a:latin typeface="Calibri"/>
                <a:cs typeface="Calibri"/>
              </a:rPr>
              <a:t> </a:t>
            </a:r>
            <a:r>
              <a:rPr sz="2200" spc="-10" dirty="0">
                <a:latin typeface="Calibri"/>
                <a:cs typeface="Calibri"/>
              </a:rPr>
              <a:t>popudlivost</a:t>
            </a:r>
            <a:r>
              <a:rPr sz="2200" spc="-25" dirty="0">
                <a:latin typeface="Calibri"/>
                <a:cs typeface="Calibri"/>
              </a:rPr>
              <a:t> </a:t>
            </a:r>
            <a:r>
              <a:rPr sz="2200" spc="-5" dirty="0">
                <a:latin typeface="Calibri"/>
                <a:cs typeface="Calibri"/>
              </a:rPr>
              <a:t>při </a:t>
            </a:r>
            <a:r>
              <a:rPr sz="2200" spc="-15" dirty="0">
                <a:latin typeface="Calibri"/>
                <a:cs typeface="Calibri"/>
              </a:rPr>
              <a:t>hypoglykemii</a:t>
            </a:r>
            <a:r>
              <a:rPr sz="2200" spc="10" dirty="0">
                <a:latin typeface="Calibri"/>
                <a:cs typeface="Calibri"/>
              </a:rPr>
              <a:t> </a:t>
            </a:r>
            <a:r>
              <a:rPr sz="2200" spc="-5" dirty="0">
                <a:latin typeface="Calibri"/>
                <a:cs typeface="Calibri"/>
              </a:rPr>
              <a:t>a</a:t>
            </a:r>
            <a:endParaRPr sz="2200">
              <a:latin typeface="Calibri"/>
              <a:cs typeface="Calibri"/>
            </a:endParaRPr>
          </a:p>
          <a:p>
            <a:pPr marL="241300">
              <a:lnSpc>
                <a:spcPts val="2245"/>
              </a:lnSpc>
            </a:pPr>
            <a:r>
              <a:rPr sz="2200" spc="-15" dirty="0">
                <a:latin typeface="Calibri"/>
                <a:cs typeface="Calibri"/>
              </a:rPr>
              <a:t>hypertyreóze),</a:t>
            </a:r>
            <a:r>
              <a:rPr sz="2200" spc="20" dirty="0">
                <a:latin typeface="Calibri"/>
                <a:cs typeface="Calibri"/>
              </a:rPr>
              <a:t> </a:t>
            </a:r>
            <a:r>
              <a:rPr sz="2200" b="1" spc="-20" dirty="0">
                <a:latin typeface="Calibri"/>
                <a:cs typeface="Calibri"/>
              </a:rPr>
              <a:t>organické</a:t>
            </a:r>
            <a:r>
              <a:rPr sz="2200" b="1" spc="15" dirty="0">
                <a:latin typeface="Calibri"/>
                <a:cs typeface="Calibri"/>
              </a:rPr>
              <a:t> </a:t>
            </a:r>
            <a:r>
              <a:rPr sz="2200" spc="-25" dirty="0">
                <a:latin typeface="Calibri"/>
                <a:cs typeface="Calibri"/>
              </a:rPr>
              <a:t>(afekce</a:t>
            </a:r>
            <a:r>
              <a:rPr sz="2200" spc="15" dirty="0">
                <a:latin typeface="Calibri"/>
                <a:cs typeface="Calibri"/>
              </a:rPr>
              <a:t> </a:t>
            </a:r>
            <a:r>
              <a:rPr sz="2200" spc="-10" dirty="0">
                <a:latin typeface="Calibri"/>
                <a:cs typeface="Calibri"/>
              </a:rPr>
              <a:t>CNS),</a:t>
            </a:r>
            <a:r>
              <a:rPr sz="2200" spc="35" dirty="0">
                <a:latin typeface="Calibri"/>
                <a:cs typeface="Calibri"/>
              </a:rPr>
              <a:t> </a:t>
            </a:r>
            <a:r>
              <a:rPr sz="2200" b="1" spc="-15" dirty="0">
                <a:latin typeface="Calibri"/>
                <a:cs typeface="Calibri"/>
              </a:rPr>
              <a:t>psychologické</a:t>
            </a:r>
            <a:r>
              <a:rPr sz="2200" b="1" spc="20" dirty="0">
                <a:latin typeface="Calibri"/>
                <a:cs typeface="Calibri"/>
              </a:rPr>
              <a:t> </a:t>
            </a:r>
            <a:r>
              <a:rPr sz="2200" spc="-10" dirty="0">
                <a:latin typeface="Calibri"/>
                <a:cs typeface="Calibri"/>
              </a:rPr>
              <a:t>(traumatizující</a:t>
            </a:r>
            <a:r>
              <a:rPr sz="2200" spc="15" dirty="0">
                <a:latin typeface="Calibri"/>
                <a:cs typeface="Calibri"/>
              </a:rPr>
              <a:t> </a:t>
            </a:r>
            <a:r>
              <a:rPr sz="2200" spc="-10" dirty="0">
                <a:latin typeface="Calibri"/>
                <a:cs typeface="Calibri"/>
              </a:rPr>
              <a:t>zážitky</a:t>
            </a:r>
            <a:r>
              <a:rPr sz="2200" spc="30" dirty="0">
                <a:latin typeface="Calibri"/>
                <a:cs typeface="Calibri"/>
              </a:rPr>
              <a:t> </a:t>
            </a:r>
            <a:r>
              <a:rPr sz="2200" spc="-5" dirty="0">
                <a:latin typeface="Calibri"/>
                <a:cs typeface="Calibri"/>
              </a:rPr>
              <a:t>→</a:t>
            </a:r>
            <a:r>
              <a:rPr sz="2200" spc="10" dirty="0">
                <a:latin typeface="Calibri"/>
                <a:cs typeface="Calibri"/>
              </a:rPr>
              <a:t> </a:t>
            </a:r>
            <a:r>
              <a:rPr sz="2200" spc="-10" dirty="0">
                <a:latin typeface="Calibri"/>
                <a:cs typeface="Calibri"/>
              </a:rPr>
              <a:t>deprese).</a:t>
            </a:r>
            <a:endParaRPr sz="2200">
              <a:latin typeface="Calibri"/>
              <a:cs typeface="Calibri"/>
            </a:endParaRPr>
          </a:p>
          <a:p>
            <a:pPr>
              <a:lnSpc>
                <a:spcPct val="100000"/>
              </a:lnSpc>
              <a:spcBef>
                <a:spcPts val="5"/>
              </a:spcBef>
            </a:pPr>
            <a:endParaRPr sz="2500">
              <a:latin typeface="Calibri"/>
              <a:cs typeface="Calibri"/>
            </a:endParaRPr>
          </a:p>
          <a:p>
            <a:pPr marL="12700">
              <a:lnSpc>
                <a:spcPct val="100000"/>
              </a:lnSpc>
              <a:tabLst>
                <a:tab pos="1856739" algn="l"/>
              </a:tabLst>
            </a:pPr>
            <a:r>
              <a:rPr sz="2200" b="1" u="sng" spc="-35" dirty="0">
                <a:uFill>
                  <a:solidFill>
                    <a:srgbClr val="000000"/>
                  </a:solidFill>
                </a:uFill>
                <a:latin typeface="Calibri"/>
                <a:cs typeface="Calibri"/>
              </a:rPr>
              <a:t>Charakter.</a:t>
            </a:r>
            <a:r>
              <a:rPr sz="2200" b="1" u="sng" spc="30" dirty="0">
                <a:uFill>
                  <a:solidFill>
                    <a:srgbClr val="000000"/>
                  </a:solidFill>
                </a:uFill>
                <a:latin typeface="Calibri"/>
                <a:cs typeface="Calibri"/>
              </a:rPr>
              <a:t> </a:t>
            </a:r>
            <a:r>
              <a:rPr sz="2200" b="1" u="sng" spc="-15" dirty="0">
                <a:uFill>
                  <a:solidFill>
                    <a:srgbClr val="000000"/>
                  </a:solidFill>
                </a:uFill>
                <a:latin typeface="Calibri"/>
                <a:cs typeface="Calibri"/>
              </a:rPr>
              <a:t>rysy	</a:t>
            </a:r>
            <a:r>
              <a:rPr sz="2200" b="1" u="sng" spc="-10" dirty="0">
                <a:uFill>
                  <a:solidFill>
                    <a:srgbClr val="000000"/>
                  </a:solidFill>
                </a:uFill>
                <a:latin typeface="Calibri"/>
                <a:cs typeface="Calibri"/>
              </a:rPr>
              <a:t>patických</a:t>
            </a:r>
            <a:r>
              <a:rPr sz="2200" b="1" u="sng" spc="-30" dirty="0">
                <a:uFill>
                  <a:solidFill>
                    <a:srgbClr val="000000"/>
                  </a:solidFill>
                </a:uFill>
                <a:latin typeface="Calibri"/>
                <a:cs typeface="Calibri"/>
              </a:rPr>
              <a:t> </a:t>
            </a:r>
            <a:r>
              <a:rPr sz="2200" b="1" u="sng" spc="-5" dirty="0">
                <a:uFill>
                  <a:solidFill>
                    <a:srgbClr val="000000"/>
                  </a:solidFill>
                </a:uFill>
                <a:latin typeface="Calibri"/>
                <a:cs typeface="Calibri"/>
              </a:rPr>
              <a:t>nálad:</a:t>
            </a:r>
            <a:endParaRPr sz="2200">
              <a:latin typeface="Calibri"/>
              <a:cs typeface="Calibri"/>
            </a:endParaRPr>
          </a:p>
          <a:p>
            <a:pPr>
              <a:lnSpc>
                <a:spcPct val="100000"/>
              </a:lnSpc>
            </a:pPr>
            <a:endParaRPr sz="2500">
              <a:latin typeface="Calibri"/>
              <a:cs typeface="Calibri"/>
            </a:endParaRPr>
          </a:p>
          <a:p>
            <a:pPr marL="241300" indent="-228600">
              <a:lnSpc>
                <a:spcPct val="100000"/>
              </a:lnSpc>
              <a:buFont typeface="Arial"/>
              <a:buChar char="•"/>
              <a:tabLst>
                <a:tab pos="240665" algn="l"/>
                <a:tab pos="241300" algn="l"/>
              </a:tabLst>
            </a:pPr>
            <a:r>
              <a:rPr sz="2200" spc="-15" dirty="0">
                <a:latin typeface="Calibri"/>
                <a:cs typeface="Calibri"/>
              </a:rPr>
              <a:t>intenzita</a:t>
            </a:r>
            <a:r>
              <a:rPr sz="2200" spc="20" dirty="0">
                <a:latin typeface="Calibri"/>
                <a:cs typeface="Calibri"/>
              </a:rPr>
              <a:t> </a:t>
            </a:r>
            <a:r>
              <a:rPr sz="2200" spc="-5" dirty="0">
                <a:latin typeface="Calibri"/>
                <a:cs typeface="Calibri"/>
              </a:rPr>
              <a:t>–</a:t>
            </a:r>
            <a:r>
              <a:rPr sz="2200" dirty="0">
                <a:latin typeface="Calibri"/>
                <a:cs typeface="Calibri"/>
              </a:rPr>
              <a:t> </a:t>
            </a:r>
            <a:r>
              <a:rPr sz="2200" spc="-10" dirty="0">
                <a:latin typeface="Calibri"/>
                <a:cs typeface="Calibri"/>
              </a:rPr>
              <a:t>sebevětší</a:t>
            </a:r>
            <a:r>
              <a:rPr sz="2200" spc="20" dirty="0">
                <a:latin typeface="Calibri"/>
                <a:cs typeface="Calibri"/>
              </a:rPr>
              <a:t> </a:t>
            </a:r>
            <a:r>
              <a:rPr sz="2200" spc="-15" dirty="0">
                <a:latin typeface="Calibri"/>
                <a:cs typeface="Calibri"/>
              </a:rPr>
              <a:t>odchylka</a:t>
            </a:r>
            <a:r>
              <a:rPr sz="2200" spc="5" dirty="0">
                <a:latin typeface="Calibri"/>
                <a:cs typeface="Calibri"/>
              </a:rPr>
              <a:t> </a:t>
            </a:r>
            <a:r>
              <a:rPr sz="2200" spc="-5" dirty="0">
                <a:latin typeface="Calibri"/>
                <a:cs typeface="Calibri"/>
              </a:rPr>
              <a:t>norm.</a:t>
            </a:r>
            <a:r>
              <a:rPr sz="2200" dirty="0">
                <a:latin typeface="Calibri"/>
                <a:cs typeface="Calibri"/>
              </a:rPr>
              <a:t> </a:t>
            </a:r>
            <a:r>
              <a:rPr sz="2200" spc="-5" dirty="0">
                <a:latin typeface="Calibri"/>
                <a:cs typeface="Calibri"/>
              </a:rPr>
              <a:t>nálady </a:t>
            </a:r>
            <a:r>
              <a:rPr sz="2200" spc="-20" dirty="0">
                <a:latin typeface="Calibri"/>
                <a:cs typeface="Calibri"/>
              </a:rPr>
              <a:t>zdaleka</a:t>
            </a:r>
            <a:r>
              <a:rPr sz="2200" dirty="0">
                <a:latin typeface="Calibri"/>
                <a:cs typeface="Calibri"/>
              </a:rPr>
              <a:t> </a:t>
            </a:r>
            <a:r>
              <a:rPr sz="2200" spc="-5" dirty="0">
                <a:latin typeface="Calibri"/>
                <a:cs typeface="Calibri"/>
              </a:rPr>
              <a:t>nedosahuje</a:t>
            </a:r>
            <a:r>
              <a:rPr sz="2200" spc="5" dirty="0">
                <a:latin typeface="Calibri"/>
                <a:cs typeface="Calibri"/>
              </a:rPr>
              <a:t> </a:t>
            </a:r>
            <a:r>
              <a:rPr sz="2200" spc="-10" dirty="0">
                <a:latin typeface="Calibri"/>
                <a:cs typeface="Calibri"/>
              </a:rPr>
              <a:t>intenzity</a:t>
            </a:r>
            <a:r>
              <a:rPr sz="2200" spc="50" dirty="0">
                <a:latin typeface="Calibri"/>
                <a:cs typeface="Calibri"/>
              </a:rPr>
              <a:t> </a:t>
            </a:r>
            <a:r>
              <a:rPr sz="2200" spc="-20" dirty="0">
                <a:latin typeface="Calibri"/>
                <a:cs typeface="Calibri"/>
              </a:rPr>
              <a:t>patické</a:t>
            </a:r>
            <a:r>
              <a:rPr sz="2200" spc="-5" dirty="0">
                <a:latin typeface="Calibri"/>
                <a:cs typeface="Calibri"/>
              </a:rPr>
              <a:t> </a:t>
            </a:r>
            <a:r>
              <a:rPr sz="2200" spc="-10" dirty="0">
                <a:latin typeface="Calibri"/>
                <a:cs typeface="Calibri"/>
              </a:rPr>
              <a:t>nálady</a:t>
            </a:r>
            <a:endParaRPr sz="2200">
              <a:latin typeface="Calibri"/>
              <a:cs typeface="Calibri"/>
            </a:endParaRPr>
          </a:p>
          <a:p>
            <a:pPr marL="241300" indent="-228600">
              <a:lnSpc>
                <a:spcPct val="100000"/>
              </a:lnSpc>
              <a:spcBef>
                <a:spcPts val="215"/>
              </a:spcBef>
              <a:buFont typeface="Arial"/>
              <a:buChar char="•"/>
              <a:tabLst>
                <a:tab pos="240665" algn="l"/>
                <a:tab pos="241300" algn="l"/>
              </a:tabLst>
            </a:pPr>
            <a:r>
              <a:rPr sz="2200" spc="-5" dirty="0">
                <a:latin typeface="Calibri"/>
                <a:cs typeface="Calibri"/>
              </a:rPr>
              <a:t>trvání</a:t>
            </a:r>
            <a:r>
              <a:rPr sz="2200" spc="-35" dirty="0">
                <a:latin typeface="Calibri"/>
                <a:cs typeface="Calibri"/>
              </a:rPr>
              <a:t> </a:t>
            </a:r>
            <a:r>
              <a:rPr sz="2200" spc="-5" dirty="0">
                <a:latin typeface="Calibri"/>
                <a:cs typeface="Calibri"/>
              </a:rPr>
              <a:t>–</a:t>
            </a:r>
            <a:r>
              <a:rPr sz="2200" spc="-10" dirty="0">
                <a:latin typeface="Calibri"/>
                <a:cs typeface="Calibri"/>
              </a:rPr>
              <a:t> </a:t>
            </a:r>
            <a:r>
              <a:rPr sz="2200" spc="-40" dirty="0">
                <a:latin typeface="Calibri"/>
                <a:cs typeface="Calibri"/>
              </a:rPr>
              <a:t>týdny,</a:t>
            </a:r>
            <a:r>
              <a:rPr sz="2200" spc="-15" dirty="0">
                <a:latin typeface="Calibri"/>
                <a:cs typeface="Calibri"/>
              </a:rPr>
              <a:t> </a:t>
            </a:r>
            <a:r>
              <a:rPr sz="2200" spc="-5" dirty="0">
                <a:latin typeface="Calibri"/>
                <a:cs typeface="Calibri"/>
              </a:rPr>
              <a:t>měsíce</a:t>
            </a:r>
            <a:endParaRPr sz="2200">
              <a:latin typeface="Calibri"/>
              <a:cs typeface="Calibri"/>
            </a:endParaRPr>
          </a:p>
          <a:p>
            <a:pPr marL="241300" indent="-228600">
              <a:lnSpc>
                <a:spcPct val="100000"/>
              </a:lnSpc>
              <a:spcBef>
                <a:spcPts val="204"/>
              </a:spcBef>
              <a:buFont typeface="Arial"/>
              <a:buChar char="•"/>
              <a:tabLst>
                <a:tab pos="240665" algn="l"/>
                <a:tab pos="241300" algn="l"/>
              </a:tabLst>
            </a:pPr>
            <a:r>
              <a:rPr sz="2200" spc="-15" dirty="0">
                <a:latin typeface="Calibri"/>
                <a:cs typeface="Calibri"/>
              </a:rPr>
              <a:t>nezávislost</a:t>
            </a:r>
            <a:r>
              <a:rPr sz="2200" spc="-5" dirty="0">
                <a:latin typeface="Calibri"/>
                <a:cs typeface="Calibri"/>
              </a:rPr>
              <a:t> na</a:t>
            </a:r>
            <a:r>
              <a:rPr sz="2200" spc="5" dirty="0">
                <a:latin typeface="Calibri"/>
                <a:cs typeface="Calibri"/>
              </a:rPr>
              <a:t> </a:t>
            </a:r>
            <a:r>
              <a:rPr sz="2200" spc="-15" dirty="0">
                <a:latin typeface="Calibri"/>
                <a:cs typeface="Calibri"/>
              </a:rPr>
              <a:t>psychogenních</a:t>
            </a:r>
            <a:r>
              <a:rPr sz="2200" spc="5" dirty="0">
                <a:latin typeface="Calibri"/>
                <a:cs typeface="Calibri"/>
              </a:rPr>
              <a:t> </a:t>
            </a:r>
            <a:r>
              <a:rPr sz="2200" spc="-10" dirty="0">
                <a:latin typeface="Calibri"/>
                <a:cs typeface="Calibri"/>
              </a:rPr>
              <a:t>podnětech</a:t>
            </a:r>
            <a:r>
              <a:rPr sz="2200" spc="25" dirty="0">
                <a:latin typeface="Calibri"/>
                <a:cs typeface="Calibri"/>
              </a:rPr>
              <a:t> </a:t>
            </a:r>
            <a:r>
              <a:rPr sz="2200" spc="-5" dirty="0">
                <a:latin typeface="Calibri"/>
                <a:cs typeface="Calibri"/>
              </a:rPr>
              <a:t>–</a:t>
            </a:r>
            <a:r>
              <a:rPr sz="2200" spc="10" dirty="0">
                <a:latin typeface="Calibri"/>
                <a:cs typeface="Calibri"/>
              </a:rPr>
              <a:t> </a:t>
            </a:r>
            <a:r>
              <a:rPr sz="2200" spc="-5" dirty="0">
                <a:latin typeface="Calibri"/>
                <a:cs typeface="Calibri"/>
              </a:rPr>
              <a:t>je</a:t>
            </a:r>
            <a:r>
              <a:rPr sz="2200" spc="5" dirty="0">
                <a:latin typeface="Calibri"/>
                <a:cs typeface="Calibri"/>
              </a:rPr>
              <a:t> </a:t>
            </a:r>
            <a:r>
              <a:rPr sz="2200" spc="-5" dirty="0">
                <a:latin typeface="Calibri"/>
                <a:cs typeface="Calibri"/>
              </a:rPr>
              <a:t>na</a:t>
            </a:r>
            <a:r>
              <a:rPr sz="2200" spc="5" dirty="0">
                <a:latin typeface="Calibri"/>
                <a:cs typeface="Calibri"/>
              </a:rPr>
              <a:t> </a:t>
            </a:r>
            <a:r>
              <a:rPr sz="2200" spc="-10" dirty="0">
                <a:latin typeface="Calibri"/>
                <a:cs typeface="Calibri"/>
              </a:rPr>
              <a:t>delší</a:t>
            </a:r>
            <a:r>
              <a:rPr sz="2200" spc="10" dirty="0">
                <a:latin typeface="Calibri"/>
                <a:cs typeface="Calibri"/>
              </a:rPr>
              <a:t> </a:t>
            </a:r>
            <a:r>
              <a:rPr sz="2200" spc="-10" dirty="0">
                <a:latin typeface="Calibri"/>
                <a:cs typeface="Calibri"/>
              </a:rPr>
              <a:t>dobu</a:t>
            </a:r>
            <a:r>
              <a:rPr sz="2200" spc="25" dirty="0">
                <a:latin typeface="Calibri"/>
                <a:cs typeface="Calibri"/>
              </a:rPr>
              <a:t> </a:t>
            </a:r>
            <a:r>
              <a:rPr sz="2200" spc="-10" dirty="0">
                <a:latin typeface="Calibri"/>
                <a:cs typeface="Calibri"/>
              </a:rPr>
              <a:t>neodklonitelná</a:t>
            </a:r>
            <a:endParaRPr sz="2200">
              <a:latin typeface="Calibri"/>
              <a:cs typeface="Calibri"/>
            </a:endParaRPr>
          </a:p>
          <a:p>
            <a:pPr marL="241300" indent="-228600">
              <a:lnSpc>
                <a:spcPct val="100000"/>
              </a:lnSpc>
              <a:spcBef>
                <a:spcPts val="204"/>
              </a:spcBef>
              <a:buFont typeface="Arial"/>
              <a:buChar char="•"/>
              <a:tabLst>
                <a:tab pos="240665" algn="l"/>
                <a:tab pos="241300" algn="l"/>
              </a:tabLst>
            </a:pPr>
            <a:r>
              <a:rPr sz="2200" spc="-5" dirty="0">
                <a:latin typeface="Calibri"/>
                <a:cs typeface="Calibri"/>
              </a:rPr>
              <a:t>vliv</a:t>
            </a:r>
            <a:r>
              <a:rPr sz="2200" spc="-10" dirty="0">
                <a:latin typeface="Calibri"/>
                <a:cs typeface="Calibri"/>
              </a:rPr>
              <a:t> </a:t>
            </a:r>
            <a:r>
              <a:rPr sz="2200" spc="-5" dirty="0">
                <a:latin typeface="Calibri"/>
                <a:cs typeface="Calibri"/>
              </a:rPr>
              <a:t>na</a:t>
            </a:r>
            <a:r>
              <a:rPr sz="2200" spc="5" dirty="0">
                <a:latin typeface="Calibri"/>
                <a:cs typeface="Calibri"/>
              </a:rPr>
              <a:t> </a:t>
            </a:r>
            <a:r>
              <a:rPr sz="2200" spc="-15" dirty="0">
                <a:latin typeface="Calibri"/>
                <a:cs typeface="Calibri"/>
              </a:rPr>
              <a:t>ostatní</a:t>
            </a:r>
            <a:r>
              <a:rPr sz="2200" spc="-5" dirty="0">
                <a:latin typeface="Calibri"/>
                <a:cs typeface="Calibri"/>
              </a:rPr>
              <a:t> </a:t>
            </a:r>
            <a:r>
              <a:rPr sz="2200" spc="-15" dirty="0">
                <a:latin typeface="Calibri"/>
                <a:cs typeface="Calibri"/>
              </a:rPr>
              <a:t>psych.</a:t>
            </a:r>
            <a:r>
              <a:rPr sz="2200" spc="-5" dirty="0">
                <a:latin typeface="Calibri"/>
                <a:cs typeface="Calibri"/>
              </a:rPr>
              <a:t> </a:t>
            </a:r>
            <a:r>
              <a:rPr sz="2200" spc="-15" dirty="0">
                <a:latin typeface="Calibri"/>
                <a:cs typeface="Calibri"/>
              </a:rPr>
              <a:t>funkce</a:t>
            </a:r>
            <a:r>
              <a:rPr sz="2200" spc="5" dirty="0">
                <a:latin typeface="Calibri"/>
                <a:cs typeface="Calibri"/>
              </a:rPr>
              <a:t> </a:t>
            </a:r>
            <a:r>
              <a:rPr sz="2200" spc="-15" dirty="0">
                <a:latin typeface="Calibri"/>
                <a:cs typeface="Calibri"/>
              </a:rPr>
              <a:t>(myšlení,</a:t>
            </a:r>
            <a:r>
              <a:rPr sz="2200" spc="30" dirty="0">
                <a:latin typeface="Calibri"/>
                <a:cs typeface="Calibri"/>
              </a:rPr>
              <a:t> </a:t>
            </a:r>
            <a:r>
              <a:rPr sz="2200" spc="-10" dirty="0">
                <a:latin typeface="Calibri"/>
                <a:cs typeface="Calibri"/>
              </a:rPr>
              <a:t>jednání, vzhled,</a:t>
            </a:r>
            <a:r>
              <a:rPr sz="2200" spc="10" dirty="0">
                <a:latin typeface="Calibri"/>
                <a:cs typeface="Calibri"/>
              </a:rPr>
              <a:t> </a:t>
            </a:r>
            <a:r>
              <a:rPr sz="2200" spc="-10" dirty="0">
                <a:latin typeface="Calibri"/>
                <a:cs typeface="Calibri"/>
              </a:rPr>
              <a:t>osobnost)</a:t>
            </a:r>
            <a:r>
              <a:rPr sz="2200" spc="25" dirty="0">
                <a:latin typeface="Calibri"/>
                <a:cs typeface="Calibri"/>
              </a:rPr>
              <a:t> </a:t>
            </a:r>
            <a:r>
              <a:rPr sz="2200" spc="-5" dirty="0">
                <a:latin typeface="Calibri"/>
                <a:cs typeface="Calibri"/>
              </a:rPr>
              <a:t>–</a:t>
            </a:r>
            <a:r>
              <a:rPr sz="2200" spc="10" dirty="0">
                <a:latin typeface="Calibri"/>
                <a:cs typeface="Calibri"/>
              </a:rPr>
              <a:t> </a:t>
            </a:r>
            <a:r>
              <a:rPr sz="2200" spc="-5" dirty="0">
                <a:latin typeface="Calibri"/>
                <a:cs typeface="Calibri"/>
              </a:rPr>
              <a:t>silnější</a:t>
            </a:r>
            <a:r>
              <a:rPr sz="2200" spc="5" dirty="0">
                <a:latin typeface="Calibri"/>
                <a:cs typeface="Calibri"/>
              </a:rPr>
              <a:t> </a:t>
            </a:r>
            <a:r>
              <a:rPr sz="2200" spc="-20" dirty="0">
                <a:latin typeface="Calibri"/>
                <a:cs typeface="Calibri"/>
              </a:rPr>
              <a:t>než</a:t>
            </a:r>
            <a:r>
              <a:rPr sz="2200" spc="20" dirty="0">
                <a:latin typeface="Calibri"/>
                <a:cs typeface="Calibri"/>
              </a:rPr>
              <a:t> </a:t>
            </a:r>
            <a:r>
              <a:rPr sz="2200" spc="-5" dirty="0">
                <a:latin typeface="Calibri"/>
                <a:cs typeface="Calibri"/>
              </a:rPr>
              <a:t>u</a:t>
            </a:r>
            <a:r>
              <a:rPr sz="2200" spc="25" dirty="0">
                <a:latin typeface="Calibri"/>
                <a:cs typeface="Calibri"/>
              </a:rPr>
              <a:t> </a:t>
            </a:r>
            <a:r>
              <a:rPr sz="2200" spc="-5" dirty="0">
                <a:latin typeface="Calibri"/>
                <a:cs typeface="Calibri"/>
              </a:rPr>
              <a:t>norm.</a:t>
            </a:r>
            <a:r>
              <a:rPr sz="2200" spc="5" dirty="0">
                <a:latin typeface="Calibri"/>
                <a:cs typeface="Calibri"/>
              </a:rPr>
              <a:t> </a:t>
            </a:r>
            <a:r>
              <a:rPr sz="2200" spc="-10" dirty="0">
                <a:latin typeface="Calibri"/>
                <a:cs typeface="Calibri"/>
              </a:rPr>
              <a:t>nálady</a:t>
            </a:r>
            <a:endParaRPr sz="2200">
              <a:latin typeface="Calibri"/>
              <a:cs typeface="Calibri"/>
            </a:endParaRPr>
          </a:p>
          <a:p>
            <a:pPr marL="241300" indent="-228600">
              <a:lnSpc>
                <a:spcPct val="100000"/>
              </a:lnSpc>
              <a:spcBef>
                <a:spcPts val="215"/>
              </a:spcBef>
              <a:buFont typeface="Arial"/>
              <a:buChar char="•"/>
              <a:tabLst>
                <a:tab pos="240665" algn="l"/>
                <a:tab pos="241300" algn="l"/>
              </a:tabLst>
            </a:pPr>
            <a:r>
              <a:rPr sz="2200" spc="-10" dirty="0">
                <a:latin typeface="Calibri"/>
                <a:cs typeface="Calibri"/>
              </a:rPr>
              <a:t>podmíněnost</a:t>
            </a:r>
            <a:r>
              <a:rPr sz="2200" spc="-5" dirty="0">
                <a:latin typeface="Calibri"/>
                <a:cs typeface="Calibri"/>
              </a:rPr>
              <a:t> </a:t>
            </a:r>
            <a:r>
              <a:rPr sz="2200" spc="-10" dirty="0">
                <a:latin typeface="Calibri"/>
                <a:cs typeface="Calibri"/>
              </a:rPr>
              <a:t>chorobnými změnami</a:t>
            </a:r>
            <a:r>
              <a:rPr sz="2200" spc="30" dirty="0">
                <a:latin typeface="Calibri"/>
                <a:cs typeface="Calibri"/>
              </a:rPr>
              <a:t> </a:t>
            </a:r>
            <a:r>
              <a:rPr sz="2200" spc="-10" dirty="0">
                <a:latin typeface="Calibri"/>
                <a:cs typeface="Calibri"/>
              </a:rPr>
              <a:t>CNS</a:t>
            </a:r>
            <a:r>
              <a:rPr sz="2200" spc="35" dirty="0">
                <a:latin typeface="Calibri"/>
                <a:cs typeface="Calibri"/>
              </a:rPr>
              <a:t> </a:t>
            </a:r>
            <a:r>
              <a:rPr sz="2200" spc="-5" dirty="0">
                <a:latin typeface="Calibri"/>
                <a:cs typeface="Calibri"/>
              </a:rPr>
              <a:t>–</a:t>
            </a:r>
            <a:r>
              <a:rPr sz="2200" spc="5" dirty="0">
                <a:latin typeface="Calibri"/>
                <a:cs typeface="Calibri"/>
              </a:rPr>
              <a:t> </a:t>
            </a:r>
            <a:r>
              <a:rPr sz="2200" spc="-5" dirty="0">
                <a:latin typeface="Calibri"/>
                <a:cs typeface="Calibri"/>
              </a:rPr>
              <a:t>je</a:t>
            </a:r>
            <a:r>
              <a:rPr sz="2200" dirty="0">
                <a:latin typeface="Calibri"/>
                <a:cs typeface="Calibri"/>
              </a:rPr>
              <a:t> </a:t>
            </a:r>
            <a:r>
              <a:rPr sz="2200" spc="-25" dirty="0">
                <a:latin typeface="Calibri"/>
                <a:cs typeface="Calibri"/>
              </a:rPr>
              <a:t>vždy</a:t>
            </a:r>
            <a:r>
              <a:rPr sz="2200" spc="5" dirty="0">
                <a:latin typeface="Calibri"/>
                <a:cs typeface="Calibri"/>
              </a:rPr>
              <a:t> </a:t>
            </a:r>
            <a:r>
              <a:rPr sz="2200" spc="-10" dirty="0">
                <a:latin typeface="Calibri"/>
                <a:cs typeface="Calibri"/>
              </a:rPr>
              <a:t>součástí </a:t>
            </a:r>
            <a:r>
              <a:rPr sz="2200" spc="-20" dirty="0">
                <a:latin typeface="Calibri"/>
                <a:cs typeface="Calibri"/>
              </a:rPr>
              <a:t>nějaké</a:t>
            </a:r>
            <a:r>
              <a:rPr sz="2200" spc="40" dirty="0">
                <a:latin typeface="Calibri"/>
                <a:cs typeface="Calibri"/>
              </a:rPr>
              <a:t> </a:t>
            </a:r>
            <a:r>
              <a:rPr sz="2200" spc="-5" dirty="0">
                <a:latin typeface="Calibri"/>
                <a:cs typeface="Calibri"/>
              </a:rPr>
              <a:t>duš. </a:t>
            </a:r>
            <a:r>
              <a:rPr sz="2200" spc="-10" dirty="0">
                <a:latin typeface="Calibri"/>
                <a:cs typeface="Calibri"/>
              </a:rPr>
              <a:t>poruchy</a:t>
            </a:r>
            <a:endParaRPr sz="2200">
              <a:latin typeface="Calibri"/>
              <a:cs typeface="Calibri"/>
            </a:endParaRPr>
          </a:p>
        </p:txBody>
      </p:sp>
    </p:spTree>
    <p:extLst>
      <p:ext uri="{BB962C8B-B14F-4D97-AF65-F5344CB8AC3E}">
        <p14:creationId xmlns:p14="http://schemas.microsoft.com/office/powerpoint/2010/main" val="2538526214"/>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8768" y="568197"/>
            <a:ext cx="4338955" cy="391160"/>
          </a:xfrm>
          <a:prstGeom prst="rect">
            <a:avLst/>
          </a:prstGeom>
        </p:spPr>
        <p:txBody>
          <a:bodyPr vert="horz" wrap="square" lIns="0" tIns="12700" rIns="0" bIns="0" rtlCol="0">
            <a:spAutoFit/>
          </a:bodyPr>
          <a:lstStyle/>
          <a:p>
            <a:pPr marL="12700">
              <a:lnSpc>
                <a:spcPct val="100000"/>
              </a:lnSpc>
              <a:spcBef>
                <a:spcPts val="100"/>
              </a:spcBef>
            </a:pPr>
            <a:r>
              <a:rPr sz="2400" b="1" u="sng" spc="-5" dirty="0">
                <a:uFill>
                  <a:solidFill>
                    <a:srgbClr val="000000"/>
                  </a:solidFill>
                </a:uFill>
                <a:latin typeface="Calibri"/>
                <a:cs typeface="Calibri"/>
              </a:rPr>
              <a:t>Depresivní</a:t>
            </a:r>
            <a:r>
              <a:rPr sz="2400" b="1" u="sng" spc="-25" dirty="0">
                <a:uFill>
                  <a:solidFill>
                    <a:srgbClr val="000000"/>
                  </a:solidFill>
                </a:uFill>
                <a:latin typeface="Calibri"/>
                <a:cs typeface="Calibri"/>
              </a:rPr>
              <a:t> </a:t>
            </a:r>
            <a:r>
              <a:rPr sz="2400" b="1" u="sng" spc="-10" dirty="0">
                <a:uFill>
                  <a:solidFill>
                    <a:srgbClr val="000000"/>
                  </a:solidFill>
                </a:uFill>
                <a:latin typeface="Calibri"/>
                <a:cs typeface="Calibri"/>
              </a:rPr>
              <a:t>(mikromanické)</a:t>
            </a:r>
            <a:r>
              <a:rPr sz="2400" b="1" u="sng" spc="-60" dirty="0">
                <a:uFill>
                  <a:solidFill>
                    <a:srgbClr val="000000"/>
                  </a:solidFill>
                </a:uFill>
                <a:latin typeface="Calibri"/>
                <a:cs typeface="Calibri"/>
              </a:rPr>
              <a:t> </a:t>
            </a:r>
            <a:r>
              <a:rPr sz="2400" b="1" u="sng" spc="-5" dirty="0">
                <a:uFill>
                  <a:solidFill>
                    <a:srgbClr val="000000"/>
                  </a:solidFill>
                </a:uFill>
                <a:latin typeface="Calibri"/>
                <a:cs typeface="Calibri"/>
              </a:rPr>
              <a:t>nálady</a:t>
            </a:r>
            <a:endParaRPr sz="2400">
              <a:latin typeface="Calibri"/>
              <a:cs typeface="Calibri"/>
            </a:endParaRPr>
          </a:p>
        </p:txBody>
      </p:sp>
      <p:sp>
        <p:nvSpPr>
          <p:cNvPr id="3" name="object 3"/>
          <p:cNvSpPr txBox="1"/>
          <p:nvPr/>
        </p:nvSpPr>
        <p:spPr>
          <a:xfrm>
            <a:off x="531672" y="1374520"/>
            <a:ext cx="4854575" cy="1303655"/>
          </a:xfrm>
          <a:prstGeom prst="rect">
            <a:avLst/>
          </a:prstGeom>
        </p:spPr>
        <p:txBody>
          <a:bodyPr vert="horz" wrap="square" lIns="0" tIns="54610" rIns="0" bIns="0" rtlCol="0">
            <a:spAutoFit/>
          </a:bodyPr>
          <a:lstStyle/>
          <a:p>
            <a:pPr marL="241300" indent="-228600">
              <a:lnSpc>
                <a:spcPct val="100000"/>
              </a:lnSpc>
              <a:spcBef>
                <a:spcPts val="430"/>
              </a:spcBef>
              <a:buFont typeface="Arial"/>
              <a:buChar char="•"/>
              <a:tabLst>
                <a:tab pos="241300" algn="l"/>
              </a:tabLst>
            </a:pPr>
            <a:r>
              <a:rPr sz="2800" b="1" spc="-10" dirty="0">
                <a:latin typeface="Calibri"/>
                <a:cs typeface="Calibri"/>
              </a:rPr>
              <a:t>depresivní</a:t>
            </a:r>
            <a:r>
              <a:rPr sz="2800" b="1" spc="-5" dirty="0">
                <a:latin typeface="Calibri"/>
                <a:cs typeface="Calibri"/>
              </a:rPr>
              <a:t> </a:t>
            </a:r>
            <a:r>
              <a:rPr sz="2800" spc="-5" dirty="0">
                <a:latin typeface="Calibri"/>
                <a:cs typeface="Calibri"/>
              </a:rPr>
              <a:t>nálada</a:t>
            </a:r>
            <a:endParaRPr sz="2800">
              <a:latin typeface="Calibri"/>
              <a:cs typeface="Calibri"/>
            </a:endParaRPr>
          </a:p>
          <a:p>
            <a:pPr marL="241300" indent="-228600">
              <a:lnSpc>
                <a:spcPts val="3025"/>
              </a:lnSpc>
              <a:spcBef>
                <a:spcPts val="325"/>
              </a:spcBef>
              <a:buFont typeface="Arial"/>
              <a:buChar char="•"/>
              <a:tabLst>
                <a:tab pos="241300" algn="l"/>
              </a:tabLst>
            </a:pPr>
            <a:r>
              <a:rPr sz="2800" b="1" spc="-15" dirty="0">
                <a:latin typeface="Calibri"/>
                <a:cs typeface="Calibri"/>
              </a:rPr>
              <a:t>bezradná</a:t>
            </a:r>
            <a:r>
              <a:rPr sz="2800" b="1" spc="15" dirty="0">
                <a:latin typeface="Calibri"/>
                <a:cs typeface="Calibri"/>
              </a:rPr>
              <a:t> </a:t>
            </a:r>
            <a:r>
              <a:rPr sz="2800" spc="-10" dirty="0">
                <a:latin typeface="Calibri"/>
                <a:cs typeface="Calibri"/>
              </a:rPr>
              <a:t>nálada</a:t>
            </a:r>
            <a:r>
              <a:rPr sz="2800" spc="10" dirty="0">
                <a:latin typeface="Calibri"/>
                <a:cs typeface="Calibri"/>
              </a:rPr>
              <a:t> </a:t>
            </a:r>
            <a:r>
              <a:rPr sz="2800" spc="-5" dirty="0">
                <a:latin typeface="Calibri"/>
                <a:cs typeface="Calibri"/>
              </a:rPr>
              <a:t>–</a:t>
            </a:r>
            <a:r>
              <a:rPr sz="2800" spc="5" dirty="0">
                <a:latin typeface="Calibri"/>
                <a:cs typeface="Calibri"/>
              </a:rPr>
              <a:t> </a:t>
            </a:r>
            <a:r>
              <a:rPr sz="2800" spc="-20" dirty="0">
                <a:latin typeface="Calibri"/>
                <a:cs typeface="Calibri"/>
              </a:rPr>
              <a:t>bezradnost</a:t>
            </a:r>
            <a:r>
              <a:rPr sz="2800" spc="30" dirty="0">
                <a:latin typeface="Calibri"/>
                <a:cs typeface="Calibri"/>
              </a:rPr>
              <a:t> </a:t>
            </a:r>
            <a:r>
              <a:rPr sz="2800" spc="-5" dirty="0">
                <a:latin typeface="Calibri"/>
                <a:cs typeface="Calibri"/>
              </a:rPr>
              <a:t>a</a:t>
            </a:r>
            <a:endParaRPr sz="2800">
              <a:latin typeface="Calibri"/>
              <a:cs typeface="Calibri"/>
            </a:endParaRPr>
          </a:p>
          <a:p>
            <a:pPr marL="241300">
              <a:lnSpc>
                <a:spcPts val="3025"/>
              </a:lnSpc>
            </a:pPr>
            <a:r>
              <a:rPr sz="2800" spc="-10" dirty="0">
                <a:latin typeface="Calibri"/>
                <a:cs typeface="Calibri"/>
              </a:rPr>
              <a:t>neschopnost</a:t>
            </a:r>
            <a:r>
              <a:rPr sz="2800" spc="30" dirty="0">
                <a:latin typeface="Calibri"/>
                <a:cs typeface="Calibri"/>
              </a:rPr>
              <a:t> </a:t>
            </a:r>
            <a:r>
              <a:rPr sz="2800" spc="-20" dirty="0">
                <a:latin typeface="Calibri"/>
                <a:cs typeface="Calibri"/>
              </a:rPr>
              <a:t>rozhodování</a:t>
            </a:r>
            <a:endParaRPr sz="2800">
              <a:latin typeface="Calibri"/>
              <a:cs typeface="Calibri"/>
            </a:endParaRPr>
          </a:p>
        </p:txBody>
      </p:sp>
      <p:sp>
        <p:nvSpPr>
          <p:cNvPr id="4" name="object 4"/>
          <p:cNvSpPr txBox="1"/>
          <p:nvPr/>
        </p:nvSpPr>
        <p:spPr>
          <a:xfrm>
            <a:off x="531672" y="3163950"/>
            <a:ext cx="5365750" cy="1475740"/>
          </a:xfrm>
          <a:prstGeom prst="rect">
            <a:avLst/>
          </a:prstGeom>
        </p:spPr>
        <p:txBody>
          <a:bodyPr vert="horz" wrap="square" lIns="0" tIns="12065" rIns="0" bIns="0" rtlCol="0">
            <a:spAutoFit/>
          </a:bodyPr>
          <a:lstStyle/>
          <a:p>
            <a:pPr marL="241300" indent="-228600">
              <a:lnSpc>
                <a:spcPts val="3025"/>
              </a:lnSpc>
              <a:spcBef>
                <a:spcPts val="95"/>
              </a:spcBef>
              <a:buFont typeface="Arial"/>
              <a:buChar char="•"/>
              <a:tabLst>
                <a:tab pos="241300" algn="l"/>
              </a:tabLst>
            </a:pPr>
            <a:r>
              <a:rPr sz="2800" b="1" spc="-10" dirty="0">
                <a:solidFill>
                  <a:srgbClr val="FF0000"/>
                </a:solidFill>
                <a:latin typeface="Calibri"/>
                <a:cs typeface="Calibri"/>
              </a:rPr>
              <a:t>anhedonická</a:t>
            </a:r>
            <a:r>
              <a:rPr sz="2800" b="1" spc="20" dirty="0">
                <a:solidFill>
                  <a:srgbClr val="FF0000"/>
                </a:solidFill>
                <a:latin typeface="Calibri"/>
                <a:cs typeface="Calibri"/>
              </a:rPr>
              <a:t> </a:t>
            </a:r>
            <a:r>
              <a:rPr sz="2800" spc="-10" dirty="0">
                <a:solidFill>
                  <a:srgbClr val="FF0000"/>
                </a:solidFill>
                <a:latin typeface="Calibri"/>
                <a:cs typeface="Calibri"/>
              </a:rPr>
              <a:t>nálada</a:t>
            </a:r>
            <a:r>
              <a:rPr sz="2800" dirty="0">
                <a:solidFill>
                  <a:srgbClr val="FF0000"/>
                </a:solidFill>
                <a:latin typeface="Calibri"/>
                <a:cs typeface="Calibri"/>
              </a:rPr>
              <a:t> </a:t>
            </a:r>
            <a:r>
              <a:rPr sz="2800" spc="-5" dirty="0">
                <a:solidFill>
                  <a:srgbClr val="FF0000"/>
                </a:solidFill>
                <a:latin typeface="Calibri"/>
                <a:cs typeface="Calibri"/>
              </a:rPr>
              <a:t>–</a:t>
            </a:r>
            <a:r>
              <a:rPr sz="2800" spc="5" dirty="0">
                <a:solidFill>
                  <a:srgbClr val="FF0000"/>
                </a:solidFill>
                <a:latin typeface="Calibri"/>
                <a:cs typeface="Calibri"/>
              </a:rPr>
              <a:t> </a:t>
            </a:r>
            <a:r>
              <a:rPr sz="2800" spc="-10" dirty="0">
                <a:solidFill>
                  <a:srgbClr val="FF0000"/>
                </a:solidFill>
                <a:latin typeface="Calibri"/>
                <a:cs typeface="Calibri"/>
              </a:rPr>
              <a:t>neschopnost</a:t>
            </a:r>
            <a:endParaRPr sz="2800">
              <a:latin typeface="Calibri"/>
              <a:cs typeface="Calibri"/>
            </a:endParaRPr>
          </a:p>
          <a:p>
            <a:pPr marL="241300" marR="262255">
              <a:lnSpc>
                <a:spcPct val="80000"/>
              </a:lnSpc>
              <a:spcBef>
                <a:spcPts val="335"/>
              </a:spcBef>
            </a:pPr>
            <a:r>
              <a:rPr sz="2800" spc="-25" dirty="0">
                <a:solidFill>
                  <a:srgbClr val="FF0000"/>
                </a:solidFill>
                <a:latin typeface="Calibri"/>
                <a:cs typeface="Calibri"/>
              </a:rPr>
              <a:t>prožívat</a:t>
            </a:r>
            <a:r>
              <a:rPr sz="2800" spc="-10" dirty="0">
                <a:solidFill>
                  <a:srgbClr val="FF0000"/>
                </a:solidFill>
                <a:latin typeface="Calibri"/>
                <a:cs typeface="Calibri"/>
              </a:rPr>
              <a:t> </a:t>
            </a:r>
            <a:r>
              <a:rPr sz="2800" spc="-20" dirty="0">
                <a:solidFill>
                  <a:srgbClr val="FF0000"/>
                </a:solidFill>
                <a:latin typeface="Calibri"/>
                <a:cs typeface="Calibri"/>
              </a:rPr>
              <a:t>štěstí,</a:t>
            </a:r>
            <a:r>
              <a:rPr sz="2800" spc="10" dirty="0">
                <a:solidFill>
                  <a:srgbClr val="FF0000"/>
                </a:solidFill>
                <a:latin typeface="Calibri"/>
                <a:cs typeface="Calibri"/>
              </a:rPr>
              <a:t> </a:t>
            </a:r>
            <a:r>
              <a:rPr sz="2800" spc="-20" dirty="0">
                <a:solidFill>
                  <a:srgbClr val="FF0000"/>
                </a:solidFill>
                <a:latin typeface="Calibri"/>
                <a:cs typeface="Calibri"/>
              </a:rPr>
              <a:t>radost.</a:t>
            </a:r>
            <a:r>
              <a:rPr sz="2800" spc="45" dirty="0">
                <a:solidFill>
                  <a:srgbClr val="FF0000"/>
                </a:solidFill>
                <a:latin typeface="Calibri"/>
                <a:cs typeface="Calibri"/>
              </a:rPr>
              <a:t> </a:t>
            </a:r>
            <a:r>
              <a:rPr sz="2800" spc="-20" dirty="0">
                <a:latin typeface="Calibri"/>
                <a:cs typeface="Calibri"/>
              </a:rPr>
              <a:t>Oproti </a:t>
            </a:r>
            <a:r>
              <a:rPr sz="2800" spc="-15" dirty="0">
                <a:latin typeface="Calibri"/>
                <a:cs typeface="Calibri"/>
              </a:rPr>
              <a:t> apatickému </a:t>
            </a:r>
            <a:r>
              <a:rPr sz="2800" spc="-10" dirty="0">
                <a:latin typeface="Calibri"/>
                <a:cs typeface="Calibri"/>
              </a:rPr>
              <a:t>nemocnému</a:t>
            </a:r>
            <a:r>
              <a:rPr sz="2800" spc="5" dirty="0">
                <a:latin typeface="Calibri"/>
                <a:cs typeface="Calibri"/>
              </a:rPr>
              <a:t> </a:t>
            </a:r>
            <a:r>
              <a:rPr sz="2800" spc="-20" dirty="0">
                <a:latin typeface="Calibri"/>
                <a:cs typeface="Calibri"/>
              </a:rPr>
              <a:t>prožívají </a:t>
            </a:r>
            <a:r>
              <a:rPr sz="2800" spc="-615" dirty="0">
                <a:latin typeface="Calibri"/>
                <a:cs typeface="Calibri"/>
              </a:rPr>
              <a:t> </a:t>
            </a:r>
            <a:r>
              <a:rPr sz="2800" spc="-10" dirty="0">
                <a:latin typeface="Calibri"/>
                <a:cs typeface="Calibri"/>
              </a:rPr>
              <a:t>tuto</a:t>
            </a:r>
            <a:r>
              <a:rPr sz="2800" dirty="0">
                <a:latin typeface="Calibri"/>
                <a:cs typeface="Calibri"/>
              </a:rPr>
              <a:t> </a:t>
            </a:r>
            <a:r>
              <a:rPr sz="2800" spc="-10" dirty="0">
                <a:latin typeface="Calibri"/>
                <a:cs typeface="Calibri"/>
              </a:rPr>
              <a:t>neschopnost</a:t>
            </a:r>
            <a:r>
              <a:rPr sz="2800" spc="50" dirty="0">
                <a:latin typeface="Calibri"/>
                <a:cs typeface="Calibri"/>
              </a:rPr>
              <a:t> </a:t>
            </a:r>
            <a:r>
              <a:rPr sz="2800" spc="-10" dirty="0">
                <a:latin typeface="Calibri"/>
                <a:cs typeface="Calibri"/>
              </a:rPr>
              <a:t>nešťastně.</a:t>
            </a:r>
            <a:endParaRPr sz="2800">
              <a:latin typeface="Calibri"/>
              <a:cs typeface="Calibri"/>
            </a:endParaRPr>
          </a:p>
        </p:txBody>
      </p:sp>
      <p:sp>
        <p:nvSpPr>
          <p:cNvPr id="5" name="object 5"/>
          <p:cNvSpPr txBox="1"/>
          <p:nvPr/>
        </p:nvSpPr>
        <p:spPr>
          <a:xfrm>
            <a:off x="531672" y="5125592"/>
            <a:ext cx="5142230" cy="793115"/>
          </a:xfrm>
          <a:prstGeom prst="rect">
            <a:avLst/>
          </a:prstGeom>
        </p:spPr>
        <p:txBody>
          <a:bodyPr vert="horz" wrap="square" lIns="0" tIns="93980" rIns="0" bIns="0" rtlCol="0">
            <a:spAutoFit/>
          </a:bodyPr>
          <a:lstStyle/>
          <a:p>
            <a:pPr marL="241300" marR="5080" indent="-228600">
              <a:lnSpc>
                <a:spcPts val="2690"/>
              </a:lnSpc>
              <a:spcBef>
                <a:spcPts val="740"/>
              </a:spcBef>
              <a:buFont typeface="Arial"/>
              <a:buChar char="•"/>
              <a:tabLst>
                <a:tab pos="241300" algn="l"/>
              </a:tabLst>
            </a:pPr>
            <a:r>
              <a:rPr sz="2800" b="1" spc="-15" dirty="0">
                <a:latin typeface="Calibri"/>
                <a:cs typeface="Calibri"/>
              </a:rPr>
              <a:t>morózní</a:t>
            </a:r>
            <a:r>
              <a:rPr sz="2800" b="1" spc="-5" dirty="0">
                <a:latin typeface="Calibri"/>
                <a:cs typeface="Calibri"/>
              </a:rPr>
              <a:t> </a:t>
            </a:r>
            <a:r>
              <a:rPr sz="2800" spc="-10" dirty="0">
                <a:latin typeface="Calibri"/>
                <a:cs typeface="Calibri"/>
              </a:rPr>
              <a:t>nálada</a:t>
            </a:r>
            <a:r>
              <a:rPr sz="2800" spc="5" dirty="0">
                <a:latin typeface="Calibri"/>
                <a:cs typeface="Calibri"/>
              </a:rPr>
              <a:t> </a:t>
            </a:r>
            <a:r>
              <a:rPr sz="2800" spc="-5" dirty="0">
                <a:latin typeface="Calibri"/>
                <a:cs typeface="Calibri"/>
              </a:rPr>
              <a:t>–</a:t>
            </a:r>
            <a:r>
              <a:rPr sz="2800" dirty="0">
                <a:latin typeface="Calibri"/>
                <a:cs typeface="Calibri"/>
              </a:rPr>
              <a:t> </a:t>
            </a:r>
            <a:r>
              <a:rPr sz="2800" spc="-10" dirty="0">
                <a:latin typeface="Calibri"/>
                <a:cs typeface="Calibri"/>
              </a:rPr>
              <a:t>zlostná,</a:t>
            </a:r>
            <a:r>
              <a:rPr sz="2800" spc="10" dirty="0">
                <a:latin typeface="Calibri"/>
                <a:cs typeface="Calibri"/>
              </a:rPr>
              <a:t> </a:t>
            </a:r>
            <a:r>
              <a:rPr sz="2800" spc="-15" dirty="0">
                <a:latin typeface="Calibri"/>
                <a:cs typeface="Calibri"/>
              </a:rPr>
              <a:t>mrzutá, </a:t>
            </a:r>
            <a:r>
              <a:rPr sz="2800" spc="-615" dirty="0">
                <a:latin typeface="Calibri"/>
                <a:cs typeface="Calibri"/>
              </a:rPr>
              <a:t> </a:t>
            </a:r>
            <a:r>
              <a:rPr sz="2800" spc="-10" dirty="0">
                <a:latin typeface="Calibri"/>
                <a:cs typeface="Calibri"/>
              </a:rPr>
              <a:t>vyšší</a:t>
            </a:r>
            <a:r>
              <a:rPr sz="2800" spc="5" dirty="0">
                <a:latin typeface="Calibri"/>
                <a:cs typeface="Calibri"/>
              </a:rPr>
              <a:t> </a:t>
            </a:r>
            <a:r>
              <a:rPr sz="2800" spc="-25" dirty="0">
                <a:latin typeface="Calibri"/>
                <a:cs typeface="Calibri"/>
              </a:rPr>
              <a:t>riziko</a:t>
            </a:r>
            <a:r>
              <a:rPr sz="2800" spc="10" dirty="0">
                <a:latin typeface="Calibri"/>
                <a:cs typeface="Calibri"/>
              </a:rPr>
              <a:t> </a:t>
            </a:r>
            <a:r>
              <a:rPr sz="2800" spc="-20" dirty="0">
                <a:latin typeface="Calibri"/>
                <a:cs typeface="Calibri"/>
              </a:rPr>
              <a:t>sebevraždy</a:t>
            </a:r>
            <a:endParaRPr sz="2800">
              <a:latin typeface="Calibri"/>
              <a:cs typeface="Calibri"/>
            </a:endParaRPr>
          </a:p>
        </p:txBody>
      </p:sp>
      <p:sp>
        <p:nvSpPr>
          <p:cNvPr id="6" name="object 6"/>
          <p:cNvSpPr txBox="1"/>
          <p:nvPr/>
        </p:nvSpPr>
        <p:spPr>
          <a:xfrm>
            <a:off x="6251828" y="630428"/>
            <a:ext cx="2286000" cy="391160"/>
          </a:xfrm>
          <a:prstGeom prst="rect">
            <a:avLst/>
          </a:prstGeom>
        </p:spPr>
        <p:txBody>
          <a:bodyPr vert="horz" wrap="square" lIns="0" tIns="12700" rIns="0" bIns="0" rtlCol="0">
            <a:spAutoFit/>
          </a:bodyPr>
          <a:lstStyle/>
          <a:p>
            <a:pPr marL="12700">
              <a:lnSpc>
                <a:spcPct val="100000"/>
              </a:lnSpc>
              <a:spcBef>
                <a:spcPts val="100"/>
              </a:spcBef>
            </a:pPr>
            <a:r>
              <a:rPr sz="2400" b="1" u="sng" dirty="0">
                <a:uFill>
                  <a:solidFill>
                    <a:srgbClr val="000000"/>
                  </a:solidFill>
                </a:uFill>
                <a:latin typeface="Calibri"/>
                <a:cs typeface="Calibri"/>
              </a:rPr>
              <a:t>Expanzivní</a:t>
            </a:r>
            <a:r>
              <a:rPr sz="2400" b="1" u="sng" spc="-85" dirty="0">
                <a:uFill>
                  <a:solidFill>
                    <a:srgbClr val="000000"/>
                  </a:solidFill>
                </a:uFill>
                <a:latin typeface="Calibri"/>
                <a:cs typeface="Calibri"/>
              </a:rPr>
              <a:t> </a:t>
            </a:r>
            <a:r>
              <a:rPr sz="2400" b="1" u="sng" spc="-5" dirty="0">
                <a:uFill>
                  <a:solidFill>
                    <a:srgbClr val="000000"/>
                  </a:solidFill>
                </a:uFill>
                <a:latin typeface="Calibri"/>
                <a:cs typeface="Calibri"/>
              </a:rPr>
              <a:t>nálady</a:t>
            </a:r>
            <a:endParaRPr sz="2400">
              <a:latin typeface="Calibri"/>
              <a:cs typeface="Calibri"/>
            </a:endParaRPr>
          </a:p>
        </p:txBody>
      </p:sp>
      <p:sp>
        <p:nvSpPr>
          <p:cNvPr id="7" name="object 7"/>
          <p:cNvSpPr txBox="1"/>
          <p:nvPr/>
        </p:nvSpPr>
        <p:spPr>
          <a:xfrm>
            <a:off x="6251828" y="1416507"/>
            <a:ext cx="4843145" cy="4589780"/>
          </a:xfrm>
          <a:prstGeom prst="rect">
            <a:avLst/>
          </a:prstGeom>
        </p:spPr>
        <p:txBody>
          <a:bodyPr vert="horz" wrap="square" lIns="0" tIns="97790" rIns="0" bIns="0" rtlCol="0">
            <a:spAutoFit/>
          </a:bodyPr>
          <a:lstStyle/>
          <a:p>
            <a:pPr marL="241300" marR="102870" indent="-228600">
              <a:lnSpc>
                <a:spcPct val="80000"/>
              </a:lnSpc>
              <a:spcBef>
                <a:spcPts val="770"/>
              </a:spcBef>
              <a:buFont typeface="Arial"/>
              <a:buChar char="•"/>
              <a:tabLst>
                <a:tab pos="241300" algn="l"/>
              </a:tabLst>
            </a:pPr>
            <a:r>
              <a:rPr sz="2800" b="1" spc="-10" dirty="0">
                <a:latin typeface="Calibri"/>
                <a:cs typeface="Calibri"/>
              </a:rPr>
              <a:t>euforie</a:t>
            </a:r>
            <a:r>
              <a:rPr sz="2800" b="1" spc="15" dirty="0">
                <a:latin typeface="Calibri"/>
                <a:cs typeface="Calibri"/>
              </a:rPr>
              <a:t> </a:t>
            </a:r>
            <a:r>
              <a:rPr sz="2800" spc="-5" dirty="0">
                <a:latin typeface="Calibri"/>
                <a:cs typeface="Calibri"/>
              </a:rPr>
              <a:t>–</a:t>
            </a:r>
            <a:r>
              <a:rPr sz="2800" spc="-10" dirty="0">
                <a:latin typeface="Calibri"/>
                <a:cs typeface="Calibri"/>
              </a:rPr>
              <a:t> </a:t>
            </a:r>
            <a:r>
              <a:rPr sz="2800" spc="-5" dirty="0">
                <a:latin typeface="Calibri"/>
                <a:cs typeface="Calibri"/>
              </a:rPr>
              <a:t>pocit</a:t>
            </a:r>
            <a:r>
              <a:rPr sz="2800" spc="5" dirty="0">
                <a:latin typeface="Calibri"/>
                <a:cs typeface="Calibri"/>
              </a:rPr>
              <a:t> </a:t>
            </a:r>
            <a:r>
              <a:rPr sz="2800" spc="-10" dirty="0">
                <a:latin typeface="Calibri"/>
                <a:cs typeface="Calibri"/>
              </a:rPr>
              <a:t>pasivní</a:t>
            </a:r>
            <a:r>
              <a:rPr sz="2800" spc="5" dirty="0">
                <a:latin typeface="Calibri"/>
                <a:cs typeface="Calibri"/>
              </a:rPr>
              <a:t> </a:t>
            </a:r>
            <a:r>
              <a:rPr sz="2800" spc="-20" dirty="0">
                <a:latin typeface="Calibri"/>
                <a:cs typeface="Calibri"/>
              </a:rPr>
              <a:t>„tupé“ </a:t>
            </a:r>
            <a:r>
              <a:rPr sz="2800" spc="-15" dirty="0">
                <a:latin typeface="Calibri"/>
                <a:cs typeface="Calibri"/>
              </a:rPr>
              <a:t> </a:t>
            </a:r>
            <a:r>
              <a:rPr sz="2800" spc="-20" dirty="0">
                <a:latin typeface="Calibri"/>
                <a:cs typeface="Calibri"/>
              </a:rPr>
              <a:t>spokojenosti</a:t>
            </a:r>
            <a:r>
              <a:rPr sz="2800" spc="40" dirty="0">
                <a:latin typeface="Calibri"/>
                <a:cs typeface="Calibri"/>
              </a:rPr>
              <a:t> </a:t>
            </a:r>
            <a:r>
              <a:rPr sz="2800" spc="-5" dirty="0">
                <a:latin typeface="Calibri"/>
                <a:cs typeface="Calibri"/>
              </a:rPr>
              <a:t>–</a:t>
            </a:r>
            <a:r>
              <a:rPr sz="2800" spc="15" dirty="0">
                <a:latin typeface="Calibri"/>
                <a:cs typeface="Calibri"/>
              </a:rPr>
              <a:t> </a:t>
            </a:r>
            <a:r>
              <a:rPr sz="2800" spc="-5" dirty="0">
                <a:latin typeface="Calibri"/>
                <a:cs typeface="Calibri"/>
              </a:rPr>
              <a:t>u</a:t>
            </a:r>
            <a:r>
              <a:rPr sz="2800" dirty="0">
                <a:latin typeface="Calibri"/>
                <a:cs typeface="Calibri"/>
              </a:rPr>
              <a:t> </a:t>
            </a:r>
            <a:r>
              <a:rPr sz="2800" spc="-20" dirty="0">
                <a:latin typeface="Calibri"/>
                <a:cs typeface="Calibri"/>
              </a:rPr>
              <a:t>afekt.</a:t>
            </a:r>
            <a:r>
              <a:rPr sz="2800" spc="-5" dirty="0">
                <a:latin typeface="Calibri"/>
                <a:cs typeface="Calibri"/>
              </a:rPr>
              <a:t> a</a:t>
            </a:r>
            <a:r>
              <a:rPr sz="2800" spc="-10" dirty="0">
                <a:latin typeface="Calibri"/>
                <a:cs typeface="Calibri"/>
              </a:rPr>
              <a:t> </a:t>
            </a:r>
            <a:r>
              <a:rPr sz="2800" spc="-20" dirty="0">
                <a:latin typeface="Calibri"/>
                <a:cs typeface="Calibri"/>
              </a:rPr>
              <a:t>organ. </a:t>
            </a:r>
            <a:r>
              <a:rPr sz="2800" spc="-615" dirty="0">
                <a:latin typeface="Calibri"/>
                <a:cs typeface="Calibri"/>
              </a:rPr>
              <a:t> </a:t>
            </a:r>
            <a:r>
              <a:rPr sz="2800" spc="-25" dirty="0">
                <a:latin typeface="Calibri"/>
                <a:cs typeface="Calibri"/>
              </a:rPr>
              <a:t>psych.</a:t>
            </a:r>
            <a:r>
              <a:rPr sz="2800" spc="35" dirty="0">
                <a:latin typeface="Calibri"/>
                <a:cs typeface="Calibri"/>
              </a:rPr>
              <a:t> </a:t>
            </a:r>
            <a:r>
              <a:rPr sz="2800" spc="-10" dirty="0">
                <a:latin typeface="Calibri"/>
                <a:cs typeface="Calibri"/>
              </a:rPr>
              <a:t>poruch,</a:t>
            </a:r>
            <a:r>
              <a:rPr sz="2800" spc="30" dirty="0">
                <a:latin typeface="Calibri"/>
                <a:cs typeface="Calibri"/>
              </a:rPr>
              <a:t> </a:t>
            </a:r>
            <a:r>
              <a:rPr sz="2800" spc="-20" dirty="0">
                <a:latin typeface="Calibri"/>
                <a:cs typeface="Calibri"/>
              </a:rPr>
              <a:t>intoxikací…</a:t>
            </a:r>
            <a:endParaRPr sz="2800">
              <a:latin typeface="Calibri"/>
              <a:cs typeface="Calibri"/>
            </a:endParaRPr>
          </a:p>
          <a:p>
            <a:pPr marL="241300" indent="-228600">
              <a:lnSpc>
                <a:spcPts val="3025"/>
              </a:lnSpc>
              <a:spcBef>
                <a:spcPts val="325"/>
              </a:spcBef>
              <a:buFont typeface="Arial"/>
              <a:buChar char="•"/>
              <a:tabLst>
                <a:tab pos="241300" algn="l"/>
              </a:tabLst>
            </a:pPr>
            <a:r>
              <a:rPr sz="2800" b="1" spc="-10" dirty="0">
                <a:latin typeface="Calibri"/>
                <a:cs typeface="Calibri"/>
              </a:rPr>
              <a:t>manická</a:t>
            </a:r>
            <a:r>
              <a:rPr sz="2800" b="1" spc="5" dirty="0">
                <a:latin typeface="Calibri"/>
                <a:cs typeface="Calibri"/>
              </a:rPr>
              <a:t> </a:t>
            </a:r>
            <a:r>
              <a:rPr sz="2800" b="1" spc="-5" dirty="0">
                <a:latin typeface="Calibri"/>
                <a:cs typeface="Calibri"/>
              </a:rPr>
              <a:t>a</a:t>
            </a:r>
            <a:r>
              <a:rPr sz="2800" b="1" spc="10" dirty="0">
                <a:latin typeface="Calibri"/>
                <a:cs typeface="Calibri"/>
              </a:rPr>
              <a:t> </a:t>
            </a:r>
            <a:r>
              <a:rPr sz="2800" b="1" spc="-15" dirty="0">
                <a:latin typeface="Calibri"/>
                <a:cs typeface="Calibri"/>
              </a:rPr>
              <a:t>hypomanická</a:t>
            </a:r>
            <a:r>
              <a:rPr sz="2800" b="1" spc="10" dirty="0">
                <a:latin typeface="Calibri"/>
                <a:cs typeface="Calibri"/>
              </a:rPr>
              <a:t> </a:t>
            </a:r>
            <a:r>
              <a:rPr sz="2800" spc="-5" dirty="0">
                <a:latin typeface="Calibri"/>
                <a:cs typeface="Calibri"/>
              </a:rPr>
              <a:t>nálada</a:t>
            </a:r>
            <a:endParaRPr sz="2800">
              <a:latin typeface="Calibri"/>
              <a:cs typeface="Calibri"/>
            </a:endParaRPr>
          </a:p>
          <a:p>
            <a:pPr marL="241300" marR="289560">
              <a:lnSpc>
                <a:spcPts val="2690"/>
              </a:lnSpc>
              <a:spcBef>
                <a:spcPts val="310"/>
              </a:spcBef>
            </a:pPr>
            <a:r>
              <a:rPr sz="2800" spc="-5" dirty="0">
                <a:latin typeface="Calibri"/>
                <a:cs typeface="Calibri"/>
              </a:rPr>
              <a:t>–</a:t>
            </a:r>
            <a:r>
              <a:rPr sz="2800" dirty="0">
                <a:latin typeface="Calibri"/>
                <a:cs typeface="Calibri"/>
              </a:rPr>
              <a:t> </a:t>
            </a:r>
            <a:r>
              <a:rPr sz="2800" spc="-5" dirty="0">
                <a:latin typeface="Calibri"/>
                <a:cs typeface="Calibri"/>
              </a:rPr>
              <a:t>u</a:t>
            </a:r>
            <a:r>
              <a:rPr sz="2800" dirty="0">
                <a:latin typeface="Calibri"/>
                <a:cs typeface="Calibri"/>
              </a:rPr>
              <a:t> </a:t>
            </a:r>
            <a:r>
              <a:rPr sz="2800" spc="-20" dirty="0">
                <a:latin typeface="Calibri"/>
                <a:cs typeface="Calibri"/>
              </a:rPr>
              <a:t>afekt, </a:t>
            </a:r>
            <a:r>
              <a:rPr sz="2800" spc="-10" dirty="0">
                <a:latin typeface="Calibri"/>
                <a:cs typeface="Calibri"/>
              </a:rPr>
              <a:t>poruch,</a:t>
            </a:r>
            <a:r>
              <a:rPr sz="2800" spc="55" dirty="0">
                <a:latin typeface="Calibri"/>
                <a:cs typeface="Calibri"/>
              </a:rPr>
              <a:t> </a:t>
            </a:r>
            <a:r>
              <a:rPr sz="2800" spc="-20" dirty="0">
                <a:latin typeface="Calibri"/>
                <a:cs typeface="Calibri"/>
              </a:rPr>
              <a:t>schizoafekt. </a:t>
            </a:r>
            <a:r>
              <a:rPr sz="2800" spc="-620" dirty="0">
                <a:latin typeface="Calibri"/>
                <a:cs typeface="Calibri"/>
              </a:rPr>
              <a:t> </a:t>
            </a:r>
            <a:r>
              <a:rPr sz="2800" spc="-40" dirty="0">
                <a:latin typeface="Calibri"/>
                <a:cs typeface="Calibri"/>
              </a:rPr>
              <a:t>poruchy,</a:t>
            </a:r>
            <a:r>
              <a:rPr sz="2800" spc="40" dirty="0">
                <a:latin typeface="Calibri"/>
                <a:cs typeface="Calibri"/>
              </a:rPr>
              <a:t> </a:t>
            </a:r>
            <a:r>
              <a:rPr sz="2800" spc="-20" dirty="0">
                <a:latin typeface="Calibri"/>
                <a:cs typeface="Calibri"/>
              </a:rPr>
              <a:t>organ.</a:t>
            </a:r>
            <a:r>
              <a:rPr sz="2800" spc="-10" dirty="0">
                <a:latin typeface="Calibri"/>
                <a:cs typeface="Calibri"/>
              </a:rPr>
              <a:t> </a:t>
            </a:r>
            <a:r>
              <a:rPr sz="2800" spc="-15" dirty="0">
                <a:latin typeface="Calibri"/>
                <a:cs typeface="Calibri"/>
              </a:rPr>
              <a:t>poruchy</a:t>
            </a:r>
            <a:endParaRPr sz="2800">
              <a:latin typeface="Calibri"/>
              <a:cs typeface="Calibri"/>
            </a:endParaRPr>
          </a:p>
          <a:p>
            <a:pPr marL="241300" marR="804545" indent="-228600">
              <a:lnSpc>
                <a:spcPts val="2690"/>
              </a:lnSpc>
              <a:spcBef>
                <a:spcPts val="1005"/>
              </a:spcBef>
              <a:buFont typeface="Arial"/>
              <a:buChar char="•"/>
              <a:tabLst>
                <a:tab pos="241300" algn="l"/>
              </a:tabLst>
            </a:pPr>
            <a:r>
              <a:rPr sz="2800" b="1" spc="-20" dirty="0">
                <a:latin typeface="Calibri"/>
                <a:cs typeface="Calibri"/>
              </a:rPr>
              <a:t>extatická</a:t>
            </a:r>
            <a:r>
              <a:rPr sz="2800" b="1" spc="40" dirty="0">
                <a:latin typeface="Calibri"/>
                <a:cs typeface="Calibri"/>
              </a:rPr>
              <a:t> </a:t>
            </a:r>
            <a:r>
              <a:rPr sz="2800" spc="-10" dirty="0">
                <a:latin typeface="Calibri"/>
                <a:cs typeface="Calibri"/>
              </a:rPr>
              <a:t>nálada</a:t>
            </a:r>
            <a:r>
              <a:rPr sz="2800" spc="10" dirty="0">
                <a:latin typeface="Calibri"/>
                <a:cs typeface="Calibri"/>
              </a:rPr>
              <a:t> </a:t>
            </a:r>
            <a:r>
              <a:rPr sz="2800" spc="-5" dirty="0">
                <a:latin typeface="Calibri"/>
                <a:cs typeface="Calibri"/>
              </a:rPr>
              <a:t>–</a:t>
            </a:r>
            <a:r>
              <a:rPr sz="2800" spc="5" dirty="0">
                <a:latin typeface="Calibri"/>
                <a:cs typeface="Calibri"/>
              </a:rPr>
              <a:t> </a:t>
            </a:r>
            <a:r>
              <a:rPr sz="2800" spc="-10" dirty="0">
                <a:latin typeface="Calibri"/>
                <a:cs typeface="Calibri"/>
              </a:rPr>
              <a:t>pocit </a:t>
            </a:r>
            <a:r>
              <a:rPr sz="2800" spc="-5" dirty="0">
                <a:latin typeface="Calibri"/>
                <a:cs typeface="Calibri"/>
              </a:rPr>
              <a:t> </a:t>
            </a:r>
            <a:r>
              <a:rPr sz="2800" spc="-15" dirty="0">
                <a:latin typeface="Calibri"/>
                <a:cs typeface="Calibri"/>
              </a:rPr>
              <a:t>blaženosti,</a:t>
            </a:r>
            <a:r>
              <a:rPr sz="2800" spc="-10" dirty="0">
                <a:latin typeface="Calibri"/>
                <a:cs typeface="Calibri"/>
              </a:rPr>
              <a:t> vytržení, </a:t>
            </a:r>
            <a:r>
              <a:rPr sz="2800" spc="-20" dirty="0">
                <a:latin typeface="Calibri"/>
                <a:cs typeface="Calibri"/>
              </a:rPr>
              <a:t>štěstí, </a:t>
            </a:r>
            <a:r>
              <a:rPr sz="2800" spc="-620" dirty="0">
                <a:latin typeface="Calibri"/>
                <a:cs typeface="Calibri"/>
              </a:rPr>
              <a:t> </a:t>
            </a:r>
            <a:r>
              <a:rPr sz="2800" spc="-15" dirty="0">
                <a:latin typeface="Calibri"/>
                <a:cs typeface="Calibri"/>
              </a:rPr>
              <a:t>povzenesenosti</a:t>
            </a:r>
            <a:endParaRPr sz="2800">
              <a:latin typeface="Calibri"/>
              <a:cs typeface="Calibri"/>
            </a:endParaRPr>
          </a:p>
          <a:p>
            <a:pPr marL="241300" marR="459740" indent="-228600">
              <a:lnSpc>
                <a:spcPct val="80000"/>
              </a:lnSpc>
              <a:spcBef>
                <a:spcPts val="1015"/>
              </a:spcBef>
              <a:buFont typeface="Arial"/>
              <a:buChar char="•"/>
              <a:tabLst>
                <a:tab pos="241300" algn="l"/>
              </a:tabLst>
            </a:pPr>
            <a:r>
              <a:rPr sz="2800" b="1" spc="-20" dirty="0">
                <a:latin typeface="Calibri"/>
                <a:cs typeface="Calibri"/>
              </a:rPr>
              <a:t>rezonantní</a:t>
            </a:r>
            <a:r>
              <a:rPr sz="2800" b="1" spc="20" dirty="0">
                <a:latin typeface="Calibri"/>
                <a:cs typeface="Calibri"/>
              </a:rPr>
              <a:t> </a:t>
            </a:r>
            <a:r>
              <a:rPr sz="2800" spc="-10" dirty="0">
                <a:latin typeface="Calibri"/>
                <a:cs typeface="Calibri"/>
              </a:rPr>
              <a:t>(zlobná)</a:t>
            </a:r>
            <a:r>
              <a:rPr sz="2800" spc="10" dirty="0">
                <a:latin typeface="Calibri"/>
                <a:cs typeface="Calibri"/>
              </a:rPr>
              <a:t> </a:t>
            </a:r>
            <a:r>
              <a:rPr sz="2800" spc="-10" dirty="0">
                <a:latin typeface="Calibri"/>
                <a:cs typeface="Calibri"/>
              </a:rPr>
              <a:t>nálada</a:t>
            </a:r>
            <a:r>
              <a:rPr sz="2800" spc="25" dirty="0">
                <a:latin typeface="Calibri"/>
                <a:cs typeface="Calibri"/>
              </a:rPr>
              <a:t> </a:t>
            </a:r>
            <a:r>
              <a:rPr sz="2800" spc="-5" dirty="0">
                <a:latin typeface="Calibri"/>
                <a:cs typeface="Calibri"/>
              </a:rPr>
              <a:t>– </a:t>
            </a:r>
            <a:r>
              <a:rPr sz="2800" spc="-620" dirty="0">
                <a:latin typeface="Calibri"/>
                <a:cs typeface="Calibri"/>
              </a:rPr>
              <a:t> </a:t>
            </a:r>
            <a:r>
              <a:rPr sz="2800" spc="-20" dirty="0">
                <a:latin typeface="Calibri"/>
                <a:cs typeface="Calibri"/>
              </a:rPr>
              <a:t>podrážděnost,</a:t>
            </a:r>
            <a:r>
              <a:rPr sz="2800" spc="35" dirty="0">
                <a:latin typeface="Calibri"/>
                <a:cs typeface="Calibri"/>
              </a:rPr>
              <a:t> </a:t>
            </a:r>
            <a:r>
              <a:rPr sz="2800" spc="-15" dirty="0">
                <a:latin typeface="Calibri"/>
                <a:cs typeface="Calibri"/>
              </a:rPr>
              <a:t>nevlídnost,</a:t>
            </a:r>
            <a:endParaRPr sz="2800">
              <a:latin typeface="Calibri"/>
              <a:cs typeface="Calibri"/>
            </a:endParaRPr>
          </a:p>
          <a:p>
            <a:pPr marL="241300">
              <a:lnSpc>
                <a:spcPts val="2690"/>
              </a:lnSpc>
            </a:pPr>
            <a:r>
              <a:rPr sz="2800" spc="-15" dirty="0">
                <a:latin typeface="Calibri"/>
                <a:cs typeface="Calibri"/>
              </a:rPr>
              <a:t>zvýšené</a:t>
            </a:r>
            <a:r>
              <a:rPr sz="2800" spc="-25" dirty="0">
                <a:latin typeface="Calibri"/>
                <a:cs typeface="Calibri"/>
              </a:rPr>
              <a:t> </a:t>
            </a:r>
            <a:r>
              <a:rPr sz="2800" spc="-10" dirty="0">
                <a:latin typeface="Calibri"/>
                <a:cs typeface="Calibri"/>
              </a:rPr>
              <a:t>sebevědomí</a:t>
            </a:r>
            <a:endParaRPr sz="2800">
              <a:latin typeface="Calibri"/>
              <a:cs typeface="Calibri"/>
            </a:endParaRPr>
          </a:p>
        </p:txBody>
      </p:sp>
    </p:spTree>
    <p:extLst>
      <p:ext uri="{BB962C8B-B14F-4D97-AF65-F5344CB8AC3E}">
        <p14:creationId xmlns:p14="http://schemas.microsoft.com/office/powerpoint/2010/main" val="1395630386"/>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385317"/>
            <a:ext cx="10078085" cy="574040"/>
          </a:xfrm>
          <a:prstGeom prst="rect">
            <a:avLst/>
          </a:prstGeom>
        </p:spPr>
        <p:txBody>
          <a:bodyPr vert="horz" wrap="square" lIns="0" tIns="12700" rIns="0" bIns="0" rtlCol="0">
            <a:spAutoFit/>
          </a:bodyPr>
          <a:lstStyle/>
          <a:p>
            <a:pPr marL="12700">
              <a:lnSpc>
                <a:spcPct val="100000"/>
              </a:lnSpc>
              <a:spcBef>
                <a:spcPts val="100"/>
              </a:spcBef>
            </a:pPr>
            <a:r>
              <a:rPr sz="3600" u="sng" spc="-65" dirty="0">
                <a:solidFill>
                  <a:srgbClr val="FF0000"/>
                </a:solidFill>
                <a:uFill>
                  <a:solidFill>
                    <a:srgbClr val="FF0000"/>
                  </a:solidFill>
                </a:uFill>
              </a:rPr>
              <a:t>Techniky</a:t>
            </a:r>
            <a:r>
              <a:rPr sz="3600" u="sng" spc="-75" dirty="0">
                <a:solidFill>
                  <a:srgbClr val="FF0000"/>
                </a:solidFill>
                <a:uFill>
                  <a:solidFill>
                    <a:srgbClr val="FF0000"/>
                  </a:solidFill>
                </a:uFill>
              </a:rPr>
              <a:t> </a:t>
            </a:r>
            <a:r>
              <a:rPr sz="3600" u="sng" spc="-25" dirty="0">
                <a:solidFill>
                  <a:srgbClr val="FF0000"/>
                </a:solidFill>
                <a:uFill>
                  <a:solidFill>
                    <a:srgbClr val="FF0000"/>
                  </a:solidFill>
                </a:uFill>
              </a:rPr>
              <a:t>usnadňující</a:t>
            </a:r>
            <a:r>
              <a:rPr sz="3600" u="sng" spc="-60" dirty="0">
                <a:solidFill>
                  <a:srgbClr val="FF0000"/>
                </a:solidFill>
                <a:uFill>
                  <a:solidFill>
                    <a:srgbClr val="FF0000"/>
                  </a:solidFill>
                </a:uFill>
              </a:rPr>
              <a:t> </a:t>
            </a:r>
            <a:r>
              <a:rPr sz="3600" u="sng" spc="-50" dirty="0">
                <a:solidFill>
                  <a:srgbClr val="FF0000"/>
                </a:solidFill>
                <a:uFill>
                  <a:solidFill>
                    <a:srgbClr val="FF0000"/>
                  </a:solidFill>
                </a:uFill>
              </a:rPr>
              <a:t>komunikaci</a:t>
            </a:r>
            <a:r>
              <a:rPr sz="3600" u="sng" spc="-75" dirty="0">
                <a:solidFill>
                  <a:srgbClr val="FF0000"/>
                </a:solidFill>
                <a:uFill>
                  <a:solidFill>
                    <a:srgbClr val="FF0000"/>
                  </a:solidFill>
                </a:uFill>
              </a:rPr>
              <a:t> </a:t>
            </a:r>
            <a:r>
              <a:rPr sz="3600" u="sng" dirty="0">
                <a:solidFill>
                  <a:srgbClr val="FF0000"/>
                </a:solidFill>
                <a:uFill>
                  <a:solidFill>
                    <a:srgbClr val="FF0000"/>
                  </a:solidFill>
                </a:uFill>
              </a:rPr>
              <a:t>s</a:t>
            </a:r>
            <a:r>
              <a:rPr sz="3600" u="sng" spc="-45" dirty="0">
                <a:solidFill>
                  <a:srgbClr val="FF0000"/>
                </a:solidFill>
                <a:uFill>
                  <a:solidFill>
                    <a:srgbClr val="FF0000"/>
                  </a:solidFill>
                </a:uFill>
              </a:rPr>
              <a:t> </a:t>
            </a:r>
            <a:r>
              <a:rPr sz="3600" u="sng" spc="-30" dirty="0">
                <a:solidFill>
                  <a:srgbClr val="FF0000"/>
                </a:solidFill>
                <a:uFill>
                  <a:solidFill>
                    <a:srgbClr val="FF0000"/>
                  </a:solidFill>
                </a:uFill>
              </a:rPr>
              <a:t>duševně</a:t>
            </a:r>
            <a:r>
              <a:rPr sz="3600" u="sng" spc="-85" dirty="0">
                <a:solidFill>
                  <a:srgbClr val="FF0000"/>
                </a:solidFill>
                <a:uFill>
                  <a:solidFill>
                    <a:srgbClr val="FF0000"/>
                  </a:solidFill>
                </a:uFill>
              </a:rPr>
              <a:t> </a:t>
            </a:r>
            <a:r>
              <a:rPr sz="3600" u="sng" spc="-35" dirty="0">
                <a:solidFill>
                  <a:srgbClr val="FF0000"/>
                </a:solidFill>
                <a:uFill>
                  <a:solidFill>
                    <a:srgbClr val="FF0000"/>
                  </a:solidFill>
                </a:uFill>
              </a:rPr>
              <a:t>nemocnými:</a:t>
            </a:r>
            <a:endParaRPr sz="3600"/>
          </a:p>
        </p:txBody>
      </p:sp>
      <p:sp>
        <p:nvSpPr>
          <p:cNvPr id="3" name="object 3"/>
          <p:cNvSpPr txBox="1"/>
          <p:nvPr/>
        </p:nvSpPr>
        <p:spPr>
          <a:xfrm>
            <a:off x="916939" y="1165710"/>
            <a:ext cx="10030460" cy="4816475"/>
          </a:xfrm>
          <a:prstGeom prst="rect">
            <a:avLst/>
          </a:prstGeom>
        </p:spPr>
        <p:txBody>
          <a:bodyPr vert="horz" wrap="square" lIns="0" tIns="38100" rIns="0" bIns="0" rtlCol="0">
            <a:spAutoFit/>
          </a:bodyPr>
          <a:lstStyle/>
          <a:p>
            <a:pPr marL="241300" indent="-228600">
              <a:lnSpc>
                <a:spcPct val="100000"/>
              </a:lnSpc>
              <a:spcBef>
                <a:spcPts val="300"/>
              </a:spcBef>
              <a:buFont typeface="Arial"/>
              <a:buChar char="•"/>
              <a:tabLst>
                <a:tab pos="240665" algn="l"/>
                <a:tab pos="241300" algn="l"/>
              </a:tabLst>
            </a:pPr>
            <a:r>
              <a:rPr sz="2200" spc="-20" dirty="0">
                <a:latin typeface="Calibri"/>
                <a:cs typeface="Calibri"/>
              </a:rPr>
              <a:t>provázení</a:t>
            </a:r>
            <a:r>
              <a:rPr sz="2200" spc="-25" dirty="0">
                <a:latin typeface="Calibri"/>
                <a:cs typeface="Calibri"/>
              </a:rPr>
              <a:t> </a:t>
            </a:r>
            <a:r>
              <a:rPr sz="2200" spc="-5" dirty="0">
                <a:latin typeface="Calibri"/>
                <a:cs typeface="Calibri"/>
              </a:rPr>
              <a:t>–</a:t>
            </a:r>
            <a:r>
              <a:rPr sz="2200" spc="20" dirty="0">
                <a:latin typeface="Calibri"/>
                <a:cs typeface="Calibri"/>
              </a:rPr>
              <a:t> </a:t>
            </a:r>
            <a:r>
              <a:rPr sz="2200" spc="-5" dirty="0">
                <a:latin typeface="Calibri"/>
                <a:cs typeface="Calibri"/>
              </a:rPr>
              <a:t>jít</a:t>
            </a:r>
            <a:r>
              <a:rPr sz="2200" dirty="0">
                <a:latin typeface="Calibri"/>
                <a:cs typeface="Calibri"/>
              </a:rPr>
              <a:t> </a:t>
            </a:r>
            <a:r>
              <a:rPr sz="2200" spc="-5" dirty="0">
                <a:latin typeface="Calibri"/>
                <a:cs typeface="Calibri"/>
              </a:rPr>
              <a:t>s</a:t>
            </a:r>
            <a:r>
              <a:rPr sz="2200" dirty="0">
                <a:latin typeface="Calibri"/>
                <a:cs typeface="Calibri"/>
              </a:rPr>
              <a:t> </a:t>
            </a:r>
            <a:r>
              <a:rPr sz="2200" spc="-10" dirty="0">
                <a:latin typeface="Calibri"/>
                <a:cs typeface="Calibri"/>
              </a:rPr>
              <a:t>klientem</a:t>
            </a:r>
            <a:r>
              <a:rPr sz="2200" spc="30" dirty="0">
                <a:latin typeface="Calibri"/>
                <a:cs typeface="Calibri"/>
              </a:rPr>
              <a:t> </a:t>
            </a:r>
            <a:r>
              <a:rPr sz="2200" spc="-10" dirty="0">
                <a:latin typeface="Calibri"/>
                <a:cs typeface="Calibri"/>
              </a:rPr>
              <a:t>jeho</a:t>
            </a:r>
            <a:r>
              <a:rPr sz="2200" spc="10" dirty="0">
                <a:latin typeface="Calibri"/>
                <a:cs typeface="Calibri"/>
              </a:rPr>
              <a:t> </a:t>
            </a:r>
            <a:r>
              <a:rPr sz="2200" spc="-10" dirty="0">
                <a:latin typeface="Calibri"/>
                <a:cs typeface="Calibri"/>
              </a:rPr>
              <a:t>tempem,</a:t>
            </a:r>
            <a:r>
              <a:rPr sz="2200" spc="40" dirty="0">
                <a:latin typeface="Calibri"/>
                <a:cs typeface="Calibri"/>
              </a:rPr>
              <a:t> </a:t>
            </a:r>
            <a:r>
              <a:rPr sz="2200" spc="-10" dirty="0">
                <a:latin typeface="Calibri"/>
                <a:cs typeface="Calibri"/>
              </a:rPr>
              <a:t>jeho</a:t>
            </a:r>
            <a:r>
              <a:rPr sz="2200" spc="5" dirty="0">
                <a:latin typeface="Calibri"/>
                <a:cs typeface="Calibri"/>
              </a:rPr>
              <a:t> </a:t>
            </a:r>
            <a:r>
              <a:rPr sz="2200" spc="-5" dirty="0">
                <a:latin typeface="Calibri"/>
                <a:cs typeface="Calibri"/>
              </a:rPr>
              <a:t>rytmem,</a:t>
            </a:r>
            <a:r>
              <a:rPr sz="2200" spc="35" dirty="0">
                <a:latin typeface="Calibri"/>
                <a:cs typeface="Calibri"/>
              </a:rPr>
              <a:t> </a:t>
            </a:r>
            <a:r>
              <a:rPr sz="2200" spc="-5" dirty="0">
                <a:latin typeface="Calibri"/>
                <a:cs typeface="Calibri"/>
              </a:rPr>
              <a:t>připojit</a:t>
            </a:r>
            <a:r>
              <a:rPr sz="2200" spc="-10" dirty="0">
                <a:latin typeface="Calibri"/>
                <a:cs typeface="Calibri"/>
              </a:rPr>
              <a:t> se</a:t>
            </a:r>
            <a:endParaRPr sz="2200">
              <a:latin typeface="Calibri"/>
              <a:cs typeface="Calibri"/>
            </a:endParaRPr>
          </a:p>
          <a:p>
            <a:pPr marL="241300" indent="-228600">
              <a:lnSpc>
                <a:spcPct val="100000"/>
              </a:lnSpc>
              <a:spcBef>
                <a:spcPts val="204"/>
              </a:spcBef>
              <a:buFont typeface="Arial"/>
              <a:buChar char="•"/>
              <a:tabLst>
                <a:tab pos="240665" algn="l"/>
                <a:tab pos="241300" algn="l"/>
              </a:tabLst>
            </a:pPr>
            <a:r>
              <a:rPr sz="2200" b="1" spc="-10" dirty="0">
                <a:latin typeface="Calibri"/>
                <a:cs typeface="Calibri"/>
              </a:rPr>
              <a:t>zrcadlení</a:t>
            </a:r>
            <a:r>
              <a:rPr sz="2200" b="1" spc="-30" dirty="0">
                <a:latin typeface="Calibri"/>
                <a:cs typeface="Calibri"/>
              </a:rPr>
              <a:t> </a:t>
            </a:r>
            <a:r>
              <a:rPr sz="2200" spc="-20" dirty="0">
                <a:latin typeface="Calibri"/>
                <a:cs typeface="Calibri"/>
              </a:rPr>
              <a:t>(reflexe),</a:t>
            </a:r>
            <a:endParaRPr sz="2200">
              <a:latin typeface="Calibri"/>
              <a:cs typeface="Calibri"/>
            </a:endParaRPr>
          </a:p>
          <a:p>
            <a:pPr marL="241300" marR="150495" indent="-228600">
              <a:lnSpc>
                <a:spcPct val="70000"/>
              </a:lnSpc>
              <a:spcBef>
                <a:spcPts val="1000"/>
              </a:spcBef>
              <a:buFont typeface="Arial"/>
              <a:buChar char="•"/>
              <a:tabLst>
                <a:tab pos="240665" algn="l"/>
                <a:tab pos="241300" algn="l"/>
              </a:tabLst>
            </a:pPr>
            <a:r>
              <a:rPr sz="2200" spc="-10" dirty="0">
                <a:latin typeface="Calibri"/>
                <a:cs typeface="Calibri"/>
              </a:rPr>
              <a:t>vedení </a:t>
            </a:r>
            <a:r>
              <a:rPr sz="2200" spc="-5" dirty="0">
                <a:latin typeface="Calibri"/>
                <a:cs typeface="Calibri"/>
              </a:rPr>
              <a:t>–</a:t>
            </a:r>
            <a:r>
              <a:rPr sz="2200" spc="5" dirty="0">
                <a:latin typeface="Calibri"/>
                <a:cs typeface="Calibri"/>
              </a:rPr>
              <a:t> </a:t>
            </a:r>
            <a:r>
              <a:rPr sz="2200" spc="-10" dirty="0">
                <a:latin typeface="Calibri"/>
                <a:cs typeface="Calibri"/>
              </a:rPr>
              <a:t>zaměřuje</a:t>
            </a:r>
            <a:r>
              <a:rPr sz="2200" spc="30" dirty="0">
                <a:latin typeface="Calibri"/>
                <a:cs typeface="Calibri"/>
              </a:rPr>
              <a:t> </a:t>
            </a:r>
            <a:r>
              <a:rPr sz="2200" spc="-5" dirty="0">
                <a:latin typeface="Calibri"/>
                <a:cs typeface="Calibri"/>
              </a:rPr>
              <a:t>i</a:t>
            </a:r>
            <a:r>
              <a:rPr sz="2200" spc="5" dirty="0">
                <a:latin typeface="Calibri"/>
                <a:cs typeface="Calibri"/>
              </a:rPr>
              <a:t> </a:t>
            </a:r>
            <a:r>
              <a:rPr sz="2200" spc="-5" dirty="0">
                <a:latin typeface="Calibri"/>
                <a:cs typeface="Calibri"/>
              </a:rPr>
              <a:t>mění</a:t>
            </a:r>
            <a:r>
              <a:rPr sz="2200" spc="10" dirty="0">
                <a:latin typeface="Calibri"/>
                <a:cs typeface="Calibri"/>
              </a:rPr>
              <a:t> </a:t>
            </a:r>
            <a:r>
              <a:rPr sz="2200" spc="-5" dirty="0">
                <a:latin typeface="Calibri"/>
                <a:cs typeface="Calibri"/>
              </a:rPr>
              <a:t>dosud</a:t>
            </a:r>
            <a:r>
              <a:rPr sz="2200" dirty="0">
                <a:latin typeface="Calibri"/>
                <a:cs typeface="Calibri"/>
              </a:rPr>
              <a:t> </a:t>
            </a:r>
            <a:r>
              <a:rPr sz="2200" spc="-10" dirty="0">
                <a:latin typeface="Calibri"/>
                <a:cs typeface="Calibri"/>
              </a:rPr>
              <a:t>probíhající</a:t>
            </a:r>
            <a:r>
              <a:rPr sz="2200" spc="-45" dirty="0">
                <a:latin typeface="Calibri"/>
                <a:cs typeface="Calibri"/>
              </a:rPr>
              <a:t> </a:t>
            </a:r>
            <a:r>
              <a:rPr sz="2200" spc="-10" dirty="0">
                <a:latin typeface="Calibri"/>
                <a:cs typeface="Calibri"/>
              </a:rPr>
              <a:t>chování</a:t>
            </a:r>
            <a:r>
              <a:rPr sz="2200" dirty="0">
                <a:latin typeface="Calibri"/>
                <a:cs typeface="Calibri"/>
              </a:rPr>
              <a:t> </a:t>
            </a:r>
            <a:r>
              <a:rPr sz="2200" spc="-10" dirty="0">
                <a:latin typeface="Calibri"/>
                <a:cs typeface="Calibri"/>
              </a:rPr>
              <a:t>žádoucím</a:t>
            </a:r>
            <a:r>
              <a:rPr sz="2200" spc="-5" dirty="0">
                <a:latin typeface="Calibri"/>
                <a:cs typeface="Calibri"/>
              </a:rPr>
              <a:t> </a:t>
            </a:r>
            <a:r>
              <a:rPr sz="2200" spc="-10" dirty="0">
                <a:latin typeface="Calibri"/>
                <a:cs typeface="Calibri"/>
              </a:rPr>
              <a:t>směrem,</a:t>
            </a:r>
            <a:r>
              <a:rPr sz="2200" spc="30" dirty="0">
                <a:latin typeface="Calibri"/>
                <a:cs typeface="Calibri"/>
              </a:rPr>
              <a:t> </a:t>
            </a:r>
            <a:r>
              <a:rPr sz="2200" spc="-15" dirty="0">
                <a:latin typeface="Calibri"/>
                <a:cs typeface="Calibri"/>
              </a:rPr>
              <a:t>pracovník</a:t>
            </a:r>
            <a:r>
              <a:rPr sz="2200" spc="-20" dirty="0">
                <a:latin typeface="Calibri"/>
                <a:cs typeface="Calibri"/>
              </a:rPr>
              <a:t> </a:t>
            </a:r>
            <a:r>
              <a:rPr sz="2200" spc="-5" dirty="0">
                <a:latin typeface="Calibri"/>
                <a:cs typeface="Calibri"/>
              </a:rPr>
              <a:t>je</a:t>
            </a:r>
            <a:r>
              <a:rPr sz="2200" spc="5" dirty="0">
                <a:latin typeface="Calibri"/>
                <a:cs typeface="Calibri"/>
              </a:rPr>
              <a:t> </a:t>
            </a:r>
            <a:r>
              <a:rPr sz="2200" spc="-5" dirty="0">
                <a:latin typeface="Calibri"/>
                <a:cs typeface="Calibri"/>
              </a:rPr>
              <a:t>o </a:t>
            </a:r>
            <a:r>
              <a:rPr sz="2200" spc="-484" dirty="0">
                <a:latin typeface="Calibri"/>
                <a:cs typeface="Calibri"/>
              </a:rPr>
              <a:t> </a:t>
            </a:r>
            <a:r>
              <a:rPr sz="2200" spc="-5" dirty="0">
                <a:latin typeface="Calibri"/>
                <a:cs typeface="Calibri"/>
              </a:rPr>
              <a:t>malý</a:t>
            </a:r>
            <a:r>
              <a:rPr sz="2200" spc="5" dirty="0">
                <a:latin typeface="Calibri"/>
                <a:cs typeface="Calibri"/>
              </a:rPr>
              <a:t> </a:t>
            </a:r>
            <a:r>
              <a:rPr sz="2200" spc="-5" dirty="0">
                <a:latin typeface="Calibri"/>
                <a:cs typeface="Calibri"/>
              </a:rPr>
              <a:t>krůček</a:t>
            </a:r>
            <a:r>
              <a:rPr sz="2200" spc="5" dirty="0">
                <a:latin typeface="Calibri"/>
                <a:cs typeface="Calibri"/>
              </a:rPr>
              <a:t> </a:t>
            </a:r>
            <a:r>
              <a:rPr sz="2200" spc="-10" dirty="0">
                <a:latin typeface="Calibri"/>
                <a:cs typeface="Calibri"/>
              </a:rPr>
              <a:t>před</a:t>
            </a:r>
            <a:r>
              <a:rPr sz="2200" spc="5" dirty="0">
                <a:latin typeface="Calibri"/>
                <a:cs typeface="Calibri"/>
              </a:rPr>
              <a:t> </a:t>
            </a:r>
            <a:r>
              <a:rPr sz="2200" spc="-10" dirty="0">
                <a:latin typeface="Calibri"/>
                <a:cs typeface="Calibri"/>
              </a:rPr>
              <a:t>klientem,</a:t>
            </a:r>
            <a:endParaRPr sz="2200">
              <a:latin typeface="Calibri"/>
              <a:cs typeface="Calibri"/>
            </a:endParaRPr>
          </a:p>
          <a:p>
            <a:pPr marL="241300" indent="-228600">
              <a:lnSpc>
                <a:spcPct val="100000"/>
              </a:lnSpc>
              <a:spcBef>
                <a:spcPts val="215"/>
              </a:spcBef>
              <a:buFont typeface="Arial"/>
              <a:buChar char="•"/>
              <a:tabLst>
                <a:tab pos="240665" algn="l"/>
                <a:tab pos="241300" algn="l"/>
              </a:tabLst>
            </a:pPr>
            <a:r>
              <a:rPr sz="2200" spc="-10" dirty="0">
                <a:latin typeface="Calibri"/>
                <a:cs typeface="Calibri"/>
              </a:rPr>
              <a:t>rekapitulace</a:t>
            </a:r>
            <a:r>
              <a:rPr sz="2200" spc="-40" dirty="0">
                <a:latin typeface="Calibri"/>
                <a:cs typeface="Calibri"/>
              </a:rPr>
              <a:t> </a:t>
            </a:r>
            <a:r>
              <a:rPr sz="2200" spc="-5" dirty="0">
                <a:latin typeface="Calibri"/>
                <a:cs typeface="Calibri"/>
              </a:rPr>
              <a:t>–</a:t>
            </a:r>
            <a:r>
              <a:rPr sz="2200" spc="5" dirty="0">
                <a:latin typeface="Calibri"/>
                <a:cs typeface="Calibri"/>
              </a:rPr>
              <a:t> </a:t>
            </a:r>
            <a:r>
              <a:rPr sz="2200" spc="-5" dirty="0">
                <a:latin typeface="Calibri"/>
                <a:cs typeface="Calibri"/>
              </a:rPr>
              <a:t>vlastními</a:t>
            </a:r>
            <a:r>
              <a:rPr sz="2200" spc="5" dirty="0">
                <a:latin typeface="Calibri"/>
                <a:cs typeface="Calibri"/>
              </a:rPr>
              <a:t> </a:t>
            </a:r>
            <a:r>
              <a:rPr sz="2200" spc="-5" dirty="0">
                <a:latin typeface="Calibri"/>
                <a:cs typeface="Calibri"/>
              </a:rPr>
              <a:t>slovy</a:t>
            </a:r>
            <a:r>
              <a:rPr sz="2200" spc="5" dirty="0">
                <a:latin typeface="Calibri"/>
                <a:cs typeface="Calibri"/>
              </a:rPr>
              <a:t> </a:t>
            </a:r>
            <a:r>
              <a:rPr sz="2200" spc="-5" dirty="0">
                <a:latin typeface="Calibri"/>
                <a:cs typeface="Calibri"/>
              </a:rPr>
              <a:t>vyjádříme</a:t>
            </a:r>
            <a:r>
              <a:rPr sz="2200" spc="-10" dirty="0">
                <a:latin typeface="Calibri"/>
                <a:cs typeface="Calibri"/>
              </a:rPr>
              <a:t> klientovi</a:t>
            </a:r>
            <a:r>
              <a:rPr sz="2200" dirty="0">
                <a:latin typeface="Calibri"/>
                <a:cs typeface="Calibri"/>
              </a:rPr>
              <a:t> </a:t>
            </a:r>
            <a:r>
              <a:rPr sz="2200" spc="-10" dirty="0">
                <a:latin typeface="Calibri"/>
                <a:cs typeface="Calibri"/>
              </a:rPr>
              <a:t>základní</a:t>
            </a:r>
            <a:r>
              <a:rPr sz="2200" dirty="0">
                <a:latin typeface="Calibri"/>
                <a:cs typeface="Calibri"/>
              </a:rPr>
              <a:t> </a:t>
            </a:r>
            <a:r>
              <a:rPr sz="2200" spc="-15" dirty="0">
                <a:latin typeface="Calibri"/>
                <a:cs typeface="Calibri"/>
              </a:rPr>
              <a:t>myšlenky</a:t>
            </a:r>
            <a:r>
              <a:rPr sz="2200" spc="15" dirty="0">
                <a:latin typeface="Calibri"/>
                <a:cs typeface="Calibri"/>
              </a:rPr>
              <a:t> </a:t>
            </a:r>
            <a:r>
              <a:rPr sz="2200" spc="-5" dirty="0">
                <a:latin typeface="Calibri"/>
                <a:cs typeface="Calibri"/>
              </a:rPr>
              <a:t>a</a:t>
            </a:r>
            <a:r>
              <a:rPr sz="2200" dirty="0">
                <a:latin typeface="Calibri"/>
                <a:cs typeface="Calibri"/>
              </a:rPr>
              <a:t> </a:t>
            </a:r>
            <a:r>
              <a:rPr sz="2200" spc="-20" dirty="0">
                <a:latin typeface="Calibri"/>
                <a:cs typeface="Calibri"/>
              </a:rPr>
              <a:t>fakta,</a:t>
            </a:r>
            <a:endParaRPr sz="2200">
              <a:latin typeface="Calibri"/>
              <a:cs typeface="Calibri"/>
            </a:endParaRPr>
          </a:p>
          <a:p>
            <a:pPr marL="241300" indent="-228600">
              <a:lnSpc>
                <a:spcPts val="2245"/>
              </a:lnSpc>
              <a:spcBef>
                <a:spcPts val="204"/>
              </a:spcBef>
              <a:buFont typeface="Arial"/>
              <a:buChar char="•"/>
              <a:tabLst>
                <a:tab pos="240665" algn="l"/>
                <a:tab pos="241300" algn="l"/>
              </a:tabLst>
            </a:pPr>
            <a:r>
              <a:rPr sz="2200" b="1" spc="-20" dirty="0">
                <a:latin typeface="Calibri"/>
                <a:cs typeface="Calibri"/>
              </a:rPr>
              <a:t>parafrázování</a:t>
            </a:r>
            <a:r>
              <a:rPr sz="2200" b="1" spc="25" dirty="0">
                <a:latin typeface="Calibri"/>
                <a:cs typeface="Calibri"/>
              </a:rPr>
              <a:t> </a:t>
            </a:r>
            <a:r>
              <a:rPr sz="2200" spc="-5" dirty="0">
                <a:latin typeface="Calibri"/>
                <a:cs typeface="Calibri"/>
              </a:rPr>
              <a:t>–</a:t>
            </a:r>
            <a:r>
              <a:rPr sz="2200" spc="20" dirty="0">
                <a:latin typeface="Calibri"/>
                <a:cs typeface="Calibri"/>
              </a:rPr>
              <a:t> </a:t>
            </a:r>
            <a:r>
              <a:rPr sz="2200" spc="-10" dirty="0">
                <a:latin typeface="Calibri"/>
                <a:cs typeface="Calibri"/>
              </a:rPr>
              <a:t>zapojujeme</a:t>
            </a:r>
            <a:r>
              <a:rPr sz="2200" spc="20" dirty="0">
                <a:latin typeface="Calibri"/>
                <a:cs typeface="Calibri"/>
              </a:rPr>
              <a:t> </a:t>
            </a:r>
            <a:r>
              <a:rPr sz="2200" spc="-5" dirty="0">
                <a:latin typeface="Calibri"/>
                <a:cs typeface="Calibri"/>
              </a:rPr>
              <a:t>více vlastních</a:t>
            </a:r>
            <a:r>
              <a:rPr sz="2200" spc="-20" dirty="0">
                <a:latin typeface="Calibri"/>
                <a:cs typeface="Calibri"/>
              </a:rPr>
              <a:t> </a:t>
            </a:r>
            <a:r>
              <a:rPr sz="2200" spc="-15" dirty="0">
                <a:latin typeface="Calibri"/>
                <a:cs typeface="Calibri"/>
              </a:rPr>
              <a:t>myšlenek,</a:t>
            </a:r>
            <a:r>
              <a:rPr sz="2200" spc="30" dirty="0">
                <a:latin typeface="Calibri"/>
                <a:cs typeface="Calibri"/>
              </a:rPr>
              <a:t> </a:t>
            </a:r>
            <a:r>
              <a:rPr sz="2200" spc="-10" dirty="0">
                <a:latin typeface="Calibri"/>
                <a:cs typeface="Calibri"/>
              </a:rPr>
              <a:t>abychom</a:t>
            </a:r>
            <a:r>
              <a:rPr sz="2200" dirty="0">
                <a:latin typeface="Calibri"/>
                <a:cs typeface="Calibri"/>
              </a:rPr>
              <a:t> </a:t>
            </a:r>
            <a:r>
              <a:rPr sz="2200" spc="-15" dirty="0">
                <a:latin typeface="Calibri"/>
                <a:cs typeface="Calibri"/>
              </a:rPr>
              <a:t>převyprávěli</a:t>
            </a:r>
            <a:r>
              <a:rPr sz="2200" spc="-30" dirty="0">
                <a:latin typeface="Calibri"/>
                <a:cs typeface="Calibri"/>
              </a:rPr>
              <a:t> </a:t>
            </a:r>
            <a:r>
              <a:rPr sz="2200" spc="-5" dirty="0">
                <a:latin typeface="Calibri"/>
                <a:cs typeface="Calibri"/>
              </a:rPr>
              <a:t>obsah</a:t>
            </a:r>
            <a:r>
              <a:rPr sz="2200" dirty="0">
                <a:latin typeface="Calibri"/>
                <a:cs typeface="Calibri"/>
              </a:rPr>
              <a:t> </a:t>
            </a:r>
            <a:r>
              <a:rPr sz="2200" spc="-5" dirty="0">
                <a:latin typeface="Calibri"/>
                <a:cs typeface="Calibri"/>
              </a:rPr>
              <a:t>a</a:t>
            </a:r>
            <a:endParaRPr sz="2200">
              <a:latin typeface="Calibri"/>
              <a:cs typeface="Calibri"/>
            </a:endParaRPr>
          </a:p>
          <a:p>
            <a:pPr marL="241300">
              <a:lnSpc>
                <a:spcPts val="2245"/>
              </a:lnSpc>
            </a:pPr>
            <a:r>
              <a:rPr sz="2200" spc="-5" dirty="0">
                <a:latin typeface="Calibri"/>
                <a:cs typeface="Calibri"/>
              </a:rPr>
              <a:t>posunuli</a:t>
            </a:r>
            <a:r>
              <a:rPr sz="2200" spc="-25" dirty="0">
                <a:latin typeface="Calibri"/>
                <a:cs typeface="Calibri"/>
              </a:rPr>
              <a:t> </a:t>
            </a:r>
            <a:r>
              <a:rPr sz="2200" spc="-5" dirty="0">
                <a:latin typeface="Calibri"/>
                <a:cs typeface="Calibri"/>
              </a:rPr>
              <a:t>ho</a:t>
            </a:r>
            <a:r>
              <a:rPr sz="2200" spc="5" dirty="0">
                <a:latin typeface="Calibri"/>
                <a:cs typeface="Calibri"/>
              </a:rPr>
              <a:t> </a:t>
            </a:r>
            <a:r>
              <a:rPr sz="2200" spc="-5" dirty="0">
                <a:latin typeface="Calibri"/>
                <a:cs typeface="Calibri"/>
              </a:rPr>
              <a:t>do</a:t>
            </a:r>
            <a:r>
              <a:rPr sz="2200" spc="10" dirty="0">
                <a:latin typeface="Calibri"/>
                <a:cs typeface="Calibri"/>
              </a:rPr>
              <a:t> </a:t>
            </a:r>
            <a:r>
              <a:rPr sz="2200" spc="-5" dirty="0">
                <a:latin typeface="Calibri"/>
                <a:cs typeface="Calibri"/>
              </a:rPr>
              <a:t>jiného</a:t>
            </a:r>
            <a:r>
              <a:rPr sz="2200" spc="5" dirty="0">
                <a:latin typeface="Calibri"/>
                <a:cs typeface="Calibri"/>
              </a:rPr>
              <a:t> </a:t>
            </a:r>
            <a:r>
              <a:rPr sz="2200" spc="-15" dirty="0">
                <a:latin typeface="Calibri"/>
                <a:cs typeface="Calibri"/>
              </a:rPr>
              <a:t>světla</a:t>
            </a:r>
            <a:r>
              <a:rPr sz="2200" spc="10" dirty="0">
                <a:latin typeface="Calibri"/>
                <a:cs typeface="Calibri"/>
              </a:rPr>
              <a:t> </a:t>
            </a:r>
            <a:r>
              <a:rPr sz="2200" spc="-10" dirty="0">
                <a:latin typeface="Calibri"/>
                <a:cs typeface="Calibri"/>
              </a:rPr>
              <a:t>(nabízíme</a:t>
            </a:r>
            <a:r>
              <a:rPr sz="2200" spc="5" dirty="0">
                <a:latin typeface="Calibri"/>
                <a:cs typeface="Calibri"/>
              </a:rPr>
              <a:t> </a:t>
            </a:r>
            <a:r>
              <a:rPr sz="2200" spc="-5" dirty="0">
                <a:latin typeface="Calibri"/>
                <a:cs typeface="Calibri"/>
              </a:rPr>
              <a:t>pohled</a:t>
            </a:r>
            <a:r>
              <a:rPr sz="2200" dirty="0">
                <a:latin typeface="Calibri"/>
                <a:cs typeface="Calibri"/>
              </a:rPr>
              <a:t> </a:t>
            </a:r>
            <a:r>
              <a:rPr sz="2200" spc="-5" dirty="0">
                <a:latin typeface="Calibri"/>
                <a:cs typeface="Calibri"/>
              </a:rPr>
              <a:t>z jiného</a:t>
            </a:r>
            <a:r>
              <a:rPr sz="2200" spc="10" dirty="0">
                <a:latin typeface="Calibri"/>
                <a:cs typeface="Calibri"/>
              </a:rPr>
              <a:t> </a:t>
            </a:r>
            <a:r>
              <a:rPr sz="2200" spc="-10" dirty="0">
                <a:latin typeface="Calibri"/>
                <a:cs typeface="Calibri"/>
              </a:rPr>
              <a:t>úhlu),</a:t>
            </a:r>
            <a:endParaRPr sz="2200">
              <a:latin typeface="Calibri"/>
              <a:cs typeface="Calibri"/>
            </a:endParaRPr>
          </a:p>
          <a:p>
            <a:pPr marL="241300" marR="68580" indent="-228600">
              <a:lnSpc>
                <a:spcPct val="70000"/>
              </a:lnSpc>
              <a:spcBef>
                <a:spcPts val="994"/>
              </a:spcBef>
              <a:buFont typeface="Arial"/>
              <a:buChar char="•"/>
              <a:tabLst>
                <a:tab pos="240665" algn="l"/>
                <a:tab pos="241300" algn="l"/>
              </a:tabLst>
            </a:pPr>
            <a:r>
              <a:rPr sz="2200" spc="-10" dirty="0">
                <a:latin typeface="Calibri"/>
                <a:cs typeface="Calibri"/>
              </a:rPr>
              <a:t>mapování</a:t>
            </a:r>
            <a:r>
              <a:rPr sz="2200" spc="5" dirty="0">
                <a:latin typeface="Calibri"/>
                <a:cs typeface="Calibri"/>
              </a:rPr>
              <a:t> </a:t>
            </a:r>
            <a:r>
              <a:rPr sz="2200" spc="-15" dirty="0">
                <a:latin typeface="Calibri"/>
                <a:cs typeface="Calibri"/>
              </a:rPr>
              <a:t>silných </a:t>
            </a:r>
            <a:r>
              <a:rPr sz="2200" spc="-10" dirty="0">
                <a:latin typeface="Calibri"/>
                <a:cs typeface="Calibri"/>
              </a:rPr>
              <a:t>míst</a:t>
            </a:r>
            <a:r>
              <a:rPr sz="2200" spc="-15" dirty="0">
                <a:latin typeface="Calibri"/>
                <a:cs typeface="Calibri"/>
              </a:rPr>
              <a:t> </a:t>
            </a:r>
            <a:r>
              <a:rPr sz="2200" spc="-5" dirty="0">
                <a:latin typeface="Calibri"/>
                <a:cs typeface="Calibri"/>
              </a:rPr>
              <a:t>–</a:t>
            </a:r>
            <a:r>
              <a:rPr sz="2200" spc="20" dirty="0">
                <a:latin typeface="Calibri"/>
                <a:cs typeface="Calibri"/>
              </a:rPr>
              <a:t> </a:t>
            </a:r>
            <a:r>
              <a:rPr sz="2200" spc="-5" dirty="0">
                <a:latin typeface="Calibri"/>
                <a:cs typeface="Calibri"/>
              </a:rPr>
              <a:t>vnější</a:t>
            </a:r>
            <a:r>
              <a:rPr sz="2200" spc="-10" dirty="0">
                <a:latin typeface="Calibri"/>
                <a:cs typeface="Calibri"/>
              </a:rPr>
              <a:t> </a:t>
            </a:r>
            <a:r>
              <a:rPr sz="2200" spc="-15" dirty="0">
                <a:latin typeface="Calibri"/>
                <a:cs typeface="Calibri"/>
              </a:rPr>
              <a:t>(blízcí</a:t>
            </a:r>
            <a:r>
              <a:rPr sz="2200" dirty="0">
                <a:latin typeface="Calibri"/>
                <a:cs typeface="Calibri"/>
              </a:rPr>
              <a:t> </a:t>
            </a:r>
            <a:r>
              <a:rPr sz="2200" spc="-5" dirty="0">
                <a:latin typeface="Calibri"/>
                <a:cs typeface="Calibri"/>
              </a:rPr>
              <a:t>lidé,</a:t>
            </a:r>
            <a:r>
              <a:rPr sz="2200" spc="10" dirty="0">
                <a:latin typeface="Calibri"/>
                <a:cs typeface="Calibri"/>
              </a:rPr>
              <a:t> </a:t>
            </a:r>
            <a:r>
              <a:rPr sz="2200" spc="-5" dirty="0">
                <a:latin typeface="Calibri"/>
                <a:cs typeface="Calibri"/>
              </a:rPr>
              <a:t>hmotné</a:t>
            </a:r>
            <a:r>
              <a:rPr sz="2200" spc="25" dirty="0">
                <a:latin typeface="Calibri"/>
                <a:cs typeface="Calibri"/>
              </a:rPr>
              <a:t> </a:t>
            </a:r>
            <a:r>
              <a:rPr sz="2200" spc="-15" dirty="0">
                <a:latin typeface="Calibri"/>
                <a:cs typeface="Calibri"/>
              </a:rPr>
              <a:t>zázemí,</a:t>
            </a:r>
            <a:r>
              <a:rPr sz="2200" spc="25" dirty="0">
                <a:latin typeface="Calibri"/>
                <a:cs typeface="Calibri"/>
              </a:rPr>
              <a:t> </a:t>
            </a:r>
            <a:r>
              <a:rPr sz="2200" spc="-10" dirty="0">
                <a:latin typeface="Calibri"/>
                <a:cs typeface="Calibri"/>
              </a:rPr>
              <a:t>zvíře)</a:t>
            </a:r>
            <a:r>
              <a:rPr sz="2200" dirty="0">
                <a:latin typeface="Calibri"/>
                <a:cs typeface="Calibri"/>
              </a:rPr>
              <a:t> </a:t>
            </a:r>
            <a:r>
              <a:rPr sz="2200" spc="-5" dirty="0">
                <a:latin typeface="Calibri"/>
                <a:cs typeface="Calibri"/>
              </a:rPr>
              <a:t>a</a:t>
            </a:r>
            <a:r>
              <a:rPr sz="2200" spc="15" dirty="0">
                <a:latin typeface="Calibri"/>
                <a:cs typeface="Calibri"/>
              </a:rPr>
              <a:t> </a:t>
            </a:r>
            <a:r>
              <a:rPr sz="2200" spc="-5" dirty="0">
                <a:latin typeface="Calibri"/>
                <a:cs typeface="Calibri"/>
              </a:rPr>
              <a:t>vnitřní</a:t>
            </a:r>
            <a:r>
              <a:rPr sz="2200" spc="-15" dirty="0">
                <a:latin typeface="Calibri"/>
                <a:cs typeface="Calibri"/>
              </a:rPr>
              <a:t> </a:t>
            </a:r>
            <a:r>
              <a:rPr sz="2200" spc="-10" dirty="0">
                <a:latin typeface="Calibri"/>
                <a:cs typeface="Calibri"/>
              </a:rPr>
              <a:t>opěrné</a:t>
            </a:r>
            <a:r>
              <a:rPr sz="2200" dirty="0">
                <a:latin typeface="Calibri"/>
                <a:cs typeface="Calibri"/>
              </a:rPr>
              <a:t> </a:t>
            </a:r>
            <a:r>
              <a:rPr sz="2200" spc="-5" dirty="0">
                <a:latin typeface="Calibri"/>
                <a:cs typeface="Calibri"/>
              </a:rPr>
              <a:t>body </a:t>
            </a:r>
            <a:r>
              <a:rPr sz="2200" spc="-480" dirty="0">
                <a:latin typeface="Calibri"/>
                <a:cs typeface="Calibri"/>
              </a:rPr>
              <a:t> </a:t>
            </a:r>
            <a:r>
              <a:rPr sz="2200" spc="-10" dirty="0">
                <a:latin typeface="Calibri"/>
                <a:cs typeface="Calibri"/>
              </a:rPr>
              <a:t>(životní</a:t>
            </a:r>
            <a:r>
              <a:rPr sz="2200" dirty="0">
                <a:latin typeface="Calibri"/>
                <a:cs typeface="Calibri"/>
              </a:rPr>
              <a:t> </a:t>
            </a:r>
            <a:r>
              <a:rPr sz="2200" spc="-25" dirty="0">
                <a:latin typeface="Calibri"/>
                <a:cs typeface="Calibri"/>
              </a:rPr>
              <a:t>hodnoty,</a:t>
            </a:r>
            <a:r>
              <a:rPr sz="2200" dirty="0">
                <a:latin typeface="Calibri"/>
                <a:cs typeface="Calibri"/>
              </a:rPr>
              <a:t> </a:t>
            </a:r>
            <a:r>
              <a:rPr sz="2200" spc="-10" dirty="0">
                <a:latin typeface="Calibri"/>
                <a:cs typeface="Calibri"/>
              </a:rPr>
              <a:t>moudrost,</a:t>
            </a:r>
            <a:r>
              <a:rPr sz="2200" spc="5" dirty="0">
                <a:latin typeface="Calibri"/>
                <a:cs typeface="Calibri"/>
              </a:rPr>
              <a:t> </a:t>
            </a:r>
            <a:r>
              <a:rPr sz="2200" spc="-15" dirty="0">
                <a:latin typeface="Calibri"/>
                <a:cs typeface="Calibri"/>
              </a:rPr>
              <a:t>mateřství,</a:t>
            </a:r>
            <a:r>
              <a:rPr sz="2200" spc="10" dirty="0">
                <a:latin typeface="Calibri"/>
                <a:cs typeface="Calibri"/>
              </a:rPr>
              <a:t> </a:t>
            </a:r>
            <a:r>
              <a:rPr sz="2200" spc="-5" dirty="0">
                <a:latin typeface="Calibri"/>
                <a:cs typeface="Calibri"/>
              </a:rPr>
              <a:t>citlivost,..),</a:t>
            </a:r>
            <a:endParaRPr sz="2200">
              <a:latin typeface="Calibri"/>
              <a:cs typeface="Calibri"/>
            </a:endParaRPr>
          </a:p>
          <a:p>
            <a:pPr marL="241300" indent="-228600">
              <a:lnSpc>
                <a:spcPts val="2245"/>
              </a:lnSpc>
              <a:spcBef>
                <a:spcPts val="219"/>
              </a:spcBef>
              <a:buFont typeface="Arial"/>
              <a:buChar char="•"/>
              <a:tabLst>
                <a:tab pos="240665" algn="l"/>
                <a:tab pos="241300" algn="l"/>
              </a:tabLst>
            </a:pPr>
            <a:r>
              <a:rPr sz="2200" b="1" spc="-20" dirty="0">
                <a:latin typeface="Calibri"/>
                <a:cs typeface="Calibri"/>
              </a:rPr>
              <a:t>kotvení</a:t>
            </a:r>
            <a:r>
              <a:rPr sz="2200" b="1" spc="10" dirty="0">
                <a:latin typeface="Calibri"/>
                <a:cs typeface="Calibri"/>
              </a:rPr>
              <a:t> </a:t>
            </a:r>
            <a:r>
              <a:rPr sz="2200" spc="-5" dirty="0">
                <a:latin typeface="Calibri"/>
                <a:cs typeface="Calibri"/>
              </a:rPr>
              <a:t>–</a:t>
            </a:r>
            <a:r>
              <a:rPr sz="2200" spc="5" dirty="0">
                <a:latin typeface="Calibri"/>
                <a:cs typeface="Calibri"/>
              </a:rPr>
              <a:t> </a:t>
            </a:r>
            <a:r>
              <a:rPr sz="2200" spc="-5" dirty="0">
                <a:latin typeface="Calibri"/>
                <a:cs typeface="Calibri"/>
              </a:rPr>
              <a:t>je</a:t>
            </a:r>
            <a:r>
              <a:rPr sz="2200" spc="5" dirty="0">
                <a:latin typeface="Calibri"/>
                <a:cs typeface="Calibri"/>
              </a:rPr>
              <a:t> </a:t>
            </a:r>
            <a:r>
              <a:rPr sz="2200" spc="-5" dirty="0">
                <a:latin typeface="Calibri"/>
                <a:cs typeface="Calibri"/>
              </a:rPr>
              <a:t>zpevňující,</a:t>
            </a:r>
            <a:r>
              <a:rPr sz="2200" spc="10" dirty="0">
                <a:latin typeface="Calibri"/>
                <a:cs typeface="Calibri"/>
              </a:rPr>
              <a:t> </a:t>
            </a:r>
            <a:r>
              <a:rPr sz="2200" spc="-10" dirty="0">
                <a:latin typeface="Calibri"/>
                <a:cs typeface="Calibri"/>
              </a:rPr>
              <a:t>stabilizující</a:t>
            </a:r>
            <a:r>
              <a:rPr sz="2200" spc="-20" dirty="0">
                <a:latin typeface="Calibri"/>
                <a:cs typeface="Calibri"/>
              </a:rPr>
              <a:t> </a:t>
            </a:r>
            <a:r>
              <a:rPr sz="2200" spc="-15" dirty="0">
                <a:latin typeface="Calibri"/>
                <a:cs typeface="Calibri"/>
              </a:rPr>
              <a:t>prostředek</a:t>
            </a:r>
            <a:r>
              <a:rPr sz="2200" dirty="0">
                <a:latin typeface="Calibri"/>
                <a:cs typeface="Calibri"/>
              </a:rPr>
              <a:t> </a:t>
            </a:r>
            <a:r>
              <a:rPr sz="2200" spc="-10" dirty="0">
                <a:latin typeface="Calibri"/>
                <a:cs typeface="Calibri"/>
              </a:rPr>
              <a:t>(zpevňování</a:t>
            </a:r>
            <a:r>
              <a:rPr sz="2200" dirty="0">
                <a:latin typeface="Calibri"/>
                <a:cs typeface="Calibri"/>
              </a:rPr>
              <a:t> </a:t>
            </a:r>
            <a:r>
              <a:rPr sz="2200" spc="-15" dirty="0">
                <a:latin typeface="Calibri"/>
                <a:cs typeface="Calibri"/>
              </a:rPr>
              <a:t>některých</a:t>
            </a:r>
            <a:r>
              <a:rPr sz="2200" spc="30" dirty="0">
                <a:latin typeface="Calibri"/>
                <a:cs typeface="Calibri"/>
              </a:rPr>
              <a:t> </a:t>
            </a:r>
            <a:r>
              <a:rPr sz="2200" spc="-10" dirty="0">
                <a:latin typeface="Calibri"/>
                <a:cs typeface="Calibri"/>
              </a:rPr>
              <a:t>klientových</a:t>
            </a:r>
            <a:endParaRPr sz="2200">
              <a:latin typeface="Calibri"/>
              <a:cs typeface="Calibri"/>
            </a:endParaRPr>
          </a:p>
          <a:p>
            <a:pPr marL="241300">
              <a:lnSpc>
                <a:spcPts val="2245"/>
              </a:lnSpc>
            </a:pPr>
            <a:r>
              <a:rPr sz="2200" spc="-5" dirty="0">
                <a:latin typeface="Calibri"/>
                <a:cs typeface="Calibri"/>
              </a:rPr>
              <a:t>odpovědí),</a:t>
            </a:r>
            <a:r>
              <a:rPr sz="2200" spc="-10" dirty="0">
                <a:latin typeface="Calibri"/>
                <a:cs typeface="Calibri"/>
              </a:rPr>
              <a:t> </a:t>
            </a:r>
            <a:r>
              <a:rPr sz="2200" spc="-15" dirty="0">
                <a:latin typeface="Calibri"/>
                <a:cs typeface="Calibri"/>
              </a:rPr>
              <a:t>konstatujeme,</a:t>
            </a:r>
            <a:r>
              <a:rPr sz="2200" spc="20" dirty="0">
                <a:latin typeface="Calibri"/>
                <a:cs typeface="Calibri"/>
              </a:rPr>
              <a:t> </a:t>
            </a:r>
            <a:r>
              <a:rPr sz="2200" spc="-10" dirty="0">
                <a:latin typeface="Calibri"/>
                <a:cs typeface="Calibri"/>
              </a:rPr>
              <a:t>stvrzujeme,</a:t>
            </a:r>
            <a:r>
              <a:rPr sz="2200" spc="30" dirty="0">
                <a:latin typeface="Calibri"/>
                <a:cs typeface="Calibri"/>
              </a:rPr>
              <a:t> </a:t>
            </a:r>
            <a:r>
              <a:rPr sz="2200" spc="-10" dirty="0">
                <a:latin typeface="Calibri"/>
                <a:cs typeface="Calibri"/>
              </a:rPr>
              <a:t>poukazujeme,</a:t>
            </a:r>
            <a:endParaRPr sz="2200">
              <a:latin typeface="Calibri"/>
              <a:cs typeface="Calibri"/>
            </a:endParaRPr>
          </a:p>
          <a:p>
            <a:pPr marL="241300" indent="-228600">
              <a:lnSpc>
                <a:spcPct val="100000"/>
              </a:lnSpc>
              <a:spcBef>
                <a:spcPts val="204"/>
              </a:spcBef>
              <a:buFont typeface="Arial"/>
              <a:buChar char="•"/>
              <a:tabLst>
                <a:tab pos="240665" algn="l"/>
                <a:tab pos="241300" algn="l"/>
              </a:tabLst>
            </a:pPr>
            <a:r>
              <a:rPr sz="2200" spc="-5" dirty="0">
                <a:latin typeface="Calibri"/>
                <a:cs typeface="Calibri"/>
              </a:rPr>
              <a:t>zhodnocující </a:t>
            </a:r>
            <a:r>
              <a:rPr sz="2200" spc="-10" dirty="0">
                <a:latin typeface="Calibri"/>
                <a:cs typeface="Calibri"/>
              </a:rPr>
              <a:t>formulace</a:t>
            </a:r>
            <a:r>
              <a:rPr sz="2200" spc="-25" dirty="0">
                <a:latin typeface="Calibri"/>
                <a:cs typeface="Calibri"/>
              </a:rPr>
              <a:t> </a:t>
            </a:r>
            <a:r>
              <a:rPr sz="2200" spc="-5" dirty="0">
                <a:latin typeface="Calibri"/>
                <a:cs typeface="Calibri"/>
              </a:rPr>
              <a:t>–</a:t>
            </a:r>
            <a:r>
              <a:rPr sz="2200" spc="5" dirty="0">
                <a:latin typeface="Calibri"/>
                <a:cs typeface="Calibri"/>
              </a:rPr>
              <a:t> </a:t>
            </a:r>
            <a:r>
              <a:rPr sz="2200" spc="-15" dirty="0">
                <a:latin typeface="Calibri"/>
                <a:cs typeface="Calibri"/>
              </a:rPr>
              <a:t>dávají najevo,</a:t>
            </a:r>
            <a:r>
              <a:rPr sz="2200" spc="-10" dirty="0">
                <a:latin typeface="Calibri"/>
                <a:cs typeface="Calibri"/>
              </a:rPr>
              <a:t> </a:t>
            </a:r>
            <a:r>
              <a:rPr sz="2200" spc="-30" dirty="0">
                <a:latin typeface="Calibri"/>
                <a:cs typeface="Calibri"/>
              </a:rPr>
              <a:t>že</a:t>
            </a:r>
            <a:r>
              <a:rPr sz="2200" spc="35" dirty="0">
                <a:latin typeface="Calibri"/>
                <a:cs typeface="Calibri"/>
              </a:rPr>
              <a:t> </a:t>
            </a:r>
            <a:r>
              <a:rPr sz="2200" spc="-15" dirty="0">
                <a:latin typeface="Calibri"/>
                <a:cs typeface="Calibri"/>
              </a:rPr>
              <a:t>klientovo</a:t>
            </a:r>
            <a:r>
              <a:rPr sz="2200" spc="10" dirty="0">
                <a:latin typeface="Calibri"/>
                <a:cs typeface="Calibri"/>
              </a:rPr>
              <a:t> </a:t>
            </a:r>
            <a:r>
              <a:rPr sz="2200" spc="-10" dirty="0">
                <a:latin typeface="Calibri"/>
                <a:cs typeface="Calibri"/>
              </a:rPr>
              <a:t>sdělení</a:t>
            </a:r>
            <a:r>
              <a:rPr sz="2200" dirty="0">
                <a:latin typeface="Calibri"/>
                <a:cs typeface="Calibri"/>
              </a:rPr>
              <a:t> </a:t>
            </a:r>
            <a:r>
              <a:rPr sz="2200" spc="-5" dirty="0">
                <a:latin typeface="Calibri"/>
                <a:cs typeface="Calibri"/>
              </a:rPr>
              <a:t>má</a:t>
            </a:r>
            <a:r>
              <a:rPr sz="2200" spc="15" dirty="0">
                <a:latin typeface="Calibri"/>
                <a:cs typeface="Calibri"/>
              </a:rPr>
              <a:t> </a:t>
            </a:r>
            <a:r>
              <a:rPr sz="2200" spc="-10" dirty="0">
                <a:latin typeface="Calibri"/>
                <a:cs typeface="Calibri"/>
              </a:rPr>
              <a:t>váhu, </a:t>
            </a:r>
            <a:r>
              <a:rPr sz="2200" spc="-5" dirty="0">
                <a:latin typeface="Calibri"/>
                <a:cs typeface="Calibri"/>
              </a:rPr>
              <a:t>je</a:t>
            </a:r>
            <a:r>
              <a:rPr sz="2200" spc="10" dirty="0">
                <a:latin typeface="Calibri"/>
                <a:cs typeface="Calibri"/>
              </a:rPr>
              <a:t> </a:t>
            </a:r>
            <a:r>
              <a:rPr sz="2200" spc="-10" dirty="0">
                <a:latin typeface="Calibri"/>
                <a:cs typeface="Calibri"/>
              </a:rPr>
              <a:t>podstatné,</a:t>
            </a:r>
            <a:endParaRPr sz="2200">
              <a:latin typeface="Calibri"/>
              <a:cs typeface="Calibri"/>
            </a:endParaRPr>
          </a:p>
          <a:p>
            <a:pPr marL="241300" indent="-228600">
              <a:lnSpc>
                <a:spcPct val="100000"/>
              </a:lnSpc>
              <a:spcBef>
                <a:spcPts val="204"/>
              </a:spcBef>
              <a:buFont typeface="Arial"/>
              <a:buChar char="•"/>
              <a:tabLst>
                <a:tab pos="240665" algn="l"/>
                <a:tab pos="241300" algn="l"/>
              </a:tabLst>
            </a:pPr>
            <a:r>
              <a:rPr sz="2200" spc="-30" dirty="0">
                <a:latin typeface="Calibri"/>
                <a:cs typeface="Calibri"/>
              </a:rPr>
              <a:t>otázky,</a:t>
            </a:r>
            <a:endParaRPr sz="2200">
              <a:latin typeface="Calibri"/>
              <a:cs typeface="Calibri"/>
            </a:endParaRPr>
          </a:p>
          <a:p>
            <a:pPr marL="241300" indent="-228600">
              <a:lnSpc>
                <a:spcPts val="2245"/>
              </a:lnSpc>
              <a:spcBef>
                <a:spcPts val="215"/>
              </a:spcBef>
              <a:buFont typeface="Arial"/>
              <a:buChar char="•"/>
              <a:tabLst>
                <a:tab pos="240665" algn="l"/>
                <a:tab pos="241300" algn="l"/>
              </a:tabLst>
            </a:pPr>
            <a:r>
              <a:rPr sz="2200" b="1" spc="-10" dirty="0">
                <a:latin typeface="Calibri"/>
                <a:cs typeface="Calibri"/>
              </a:rPr>
              <a:t>pozitivní</a:t>
            </a:r>
            <a:r>
              <a:rPr sz="2200" b="1" spc="10" dirty="0">
                <a:latin typeface="Calibri"/>
                <a:cs typeface="Calibri"/>
              </a:rPr>
              <a:t> </a:t>
            </a:r>
            <a:r>
              <a:rPr sz="2200" b="1" spc="-15" dirty="0">
                <a:latin typeface="Calibri"/>
                <a:cs typeface="Calibri"/>
              </a:rPr>
              <a:t>přeznačkování</a:t>
            </a:r>
            <a:r>
              <a:rPr sz="2200" b="1" spc="35" dirty="0">
                <a:latin typeface="Calibri"/>
                <a:cs typeface="Calibri"/>
              </a:rPr>
              <a:t> </a:t>
            </a:r>
            <a:r>
              <a:rPr sz="2200" b="1" spc="-15" dirty="0">
                <a:latin typeface="Calibri"/>
                <a:cs typeface="Calibri"/>
              </a:rPr>
              <a:t>(konotace)</a:t>
            </a:r>
            <a:r>
              <a:rPr sz="2200" b="1" spc="10" dirty="0">
                <a:latin typeface="Calibri"/>
                <a:cs typeface="Calibri"/>
              </a:rPr>
              <a:t> </a:t>
            </a:r>
            <a:r>
              <a:rPr sz="2200" spc="-5" dirty="0">
                <a:latin typeface="Calibri"/>
                <a:cs typeface="Calibri"/>
              </a:rPr>
              <a:t>–</a:t>
            </a:r>
            <a:r>
              <a:rPr sz="2200" spc="10" dirty="0">
                <a:latin typeface="Calibri"/>
                <a:cs typeface="Calibri"/>
              </a:rPr>
              <a:t> </a:t>
            </a:r>
            <a:r>
              <a:rPr sz="2200" spc="-5" dirty="0">
                <a:latin typeface="Calibri"/>
                <a:cs typeface="Calibri"/>
              </a:rPr>
              <a:t>posunutí </a:t>
            </a:r>
            <a:r>
              <a:rPr sz="2200" spc="-15" dirty="0">
                <a:latin typeface="Calibri"/>
                <a:cs typeface="Calibri"/>
              </a:rPr>
              <a:t>zdánlivě</a:t>
            </a:r>
            <a:r>
              <a:rPr sz="2200" spc="10" dirty="0">
                <a:latin typeface="Calibri"/>
                <a:cs typeface="Calibri"/>
              </a:rPr>
              <a:t> </a:t>
            </a:r>
            <a:r>
              <a:rPr sz="2200" spc="-10" dirty="0">
                <a:latin typeface="Calibri"/>
                <a:cs typeface="Calibri"/>
              </a:rPr>
              <a:t>negativního</a:t>
            </a:r>
            <a:r>
              <a:rPr sz="2200" dirty="0">
                <a:latin typeface="Calibri"/>
                <a:cs typeface="Calibri"/>
              </a:rPr>
              <a:t> </a:t>
            </a:r>
            <a:r>
              <a:rPr sz="2200" spc="-10" dirty="0">
                <a:latin typeface="Calibri"/>
                <a:cs typeface="Calibri"/>
              </a:rPr>
              <a:t>obsahu</a:t>
            </a:r>
            <a:r>
              <a:rPr sz="2200" spc="-15" dirty="0">
                <a:latin typeface="Calibri"/>
                <a:cs typeface="Calibri"/>
              </a:rPr>
              <a:t> </a:t>
            </a:r>
            <a:r>
              <a:rPr sz="2200" spc="-10" dirty="0">
                <a:latin typeface="Calibri"/>
                <a:cs typeface="Calibri"/>
              </a:rPr>
              <a:t>sdělení</a:t>
            </a:r>
            <a:r>
              <a:rPr sz="2200" dirty="0">
                <a:latin typeface="Calibri"/>
                <a:cs typeface="Calibri"/>
              </a:rPr>
              <a:t> </a:t>
            </a:r>
            <a:r>
              <a:rPr sz="2200" spc="-10" dirty="0">
                <a:latin typeface="Calibri"/>
                <a:cs typeface="Calibri"/>
              </a:rPr>
              <a:t>do</a:t>
            </a:r>
            <a:endParaRPr sz="2200">
              <a:latin typeface="Calibri"/>
              <a:cs typeface="Calibri"/>
            </a:endParaRPr>
          </a:p>
          <a:p>
            <a:pPr marL="241300">
              <a:lnSpc>
                <a:spcPts val="2245"/>
              </a:lnSpc>
            </a:pPr>
            <a:r>
              <a:rPr sz="2200" spc="-5" dirty="0">
                <a:latin typeface="Calibri"/>
                <a:cs typeface="Calibri"/>
              </a:rPr>
              <a:t>pozitivnějšího</a:t>
            </a:r>
            <a:r>
              <a:rPr sz="2200" spc="-40" dirty="0">
                <a:latin typeface="Calibri"/>
                <a:cs typeface="Calibri"/>
              </a:rPr>
              <a:t> </a:t>
            </a:r>
            <a:r>
              <a:rPr sz="2200" spc="-10" dirty="0">
                <a:latin typeface="Calibri"/>
                <a:cs typeface="Calibri"/>
              </a:rPr>
              <a:t>světla.</a:t>
            </a:r>
            <a:endParaRPr sz="2200">
              <a:latin typeface="Calibri"/>
              <a:cs typeface="Calibri"/>
            </a:endParaRPr>
          </a:p>
        </p:txBody>
      </p:sp>
    </p:spTree>
    <p:extLst>
      <p:ext uri="{BB962C8B-B14F-4D97-AF65-F5344CB8AC3E}">
        <p14:creationId xmlns:p14="http://schemas.microsoft.com/office/powerpoint/2010/main" val="251422614"/>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9636" y="486867"/>
            <a:ext cx="7686040" cy="1323340"/>
          </a:xfrm>
          <a:prstGeom prst="rect">
            <a:avLst/>
          </a:prstGeom>
        </p:spPr>
        <p:txBody>
          <a:bodyPr vert="horz" wrap="square" lIns="0" tIns="12065" rIns="0" bIns="0" rtlCol="0">
            <a:spAutoFit/>
          </a:bodyPr>
          <a:lstStyle/>
          <a:p>
            <a:pPr marL="12700">
              <a:lnSpc>
                <a:spcPct val="100000"/>
              </a:lnSpc>
              <a:spcBef>
                <a:spcPts val="95"/>
              </a:spcBef>
            </a:pPr>
            <a:r>
              <a:rPr sz="2200" b="1" spc="-15" dirty="0">
                <a:latin typeface="Calibri"/>
                <a:cs typeface="Calibri"/>
              </a:rPr>
              <a:t>Přístupy</a:t>
            </a:r>
            <a:r>
              <a:rPr sz="2200" b="1" spc="30" dirty="0">
                <a:latin typeface="Calibri"/>
                <a:cs typeface="Calibri"/>
              </a:rPr>
              <a:t> </a:t>
            </a:r>
            <a:r>
              <a:rPr sz="2200" b="1" spc="-5" dirty="0">
                <a:latin typeface="Calibri"/>
                <a:cs typeface="Calibri"/>
              </a:rPr>
              <a:t>a</a:t>
            </a:r>
            <a:r>
              <a:rPr sz="2200" b="1" spc="10" dirty="0">
                <a:latin typeface="Calibri"/>
                <a:cs typeface="Calibri"/>
              </a:rPr>
              <a:t> </a:t>
            </a:r>
            <a:r>
              <a:rPr sz="2200" b="1" spc="-15" dirty="0">
                <a:latin typeface="Calibri"/>
                <a:cs typeface="Calibri"/>
              </a:rPr>
              <a:t>metody</a:t>
            </a:r>
            <a:r>
              <a:rPr sz="2200" b="1" spc="30" dirty="0">
                <a:latin typeface="Calibri"/>
                <a:cs typeface="Calibri"/>
              </a:rPr>
              <a:t> </a:t>
            </a:r>
            <a:r>
              <a:rPr sz="2200" b="1" spc="-10" dirty="0">
                <a:latin typeface="Calibri"/>
                <a:cs typeface="Calibri"/>
              </a:rPr>
              <a:t>sociální</a:t>
            </a:r>
            <a:r>
              <a:rPr sz="2200" b="1" spc="25" dirty="0">
                <a:latin typeface="Calibri"/>
                <a:cs typeface="Calibri"/>
              </a:rPr>
              <a:t> </a:t>
            </a:r>
            <a:r>
              <a:rPr sz="2200" b="1" spc="-15" dirty="0">
                <a:latin typeface="Calibri"/>
                <a:cs typeface="Calibri"/>
              </a:rPr>
              <a:t>práce</a:t>
            </a:r>
            <a:r>
              <a:rPr sz="2200" b="1" spc="25" dirty="0">
                <a:latin typeface="Calibri"/>
                <a:cs typeface="Calibri"/>
              </a:rPr>
              <a:t> </a:t>
            </a:r>
            <a:r>
              <a:rPr sz="2200" b="1" spc="-5" dirty="0">
                <a:latin typeface="Calibri"/>
                <a:cs typeface="Calibri"/>
              </a:rPr>
              <a:t>s</a:t>
            </a:r>
            <a:r>
              <a:rPr sz="2200" b="1" spc="5" dirty="0">
                <a:latin typeface="Calibri"/>
                <a:cs typeface="Calibri"/>
              </a:rPr>
              <a:t> </a:t>
            </a:r>
            <a:r>
              <a:rPr sz="2200" b="1" spc="-5" dirty="0">
                <a:latin typeface="Calibri"/>
                <a:cs typeface="Calibri"/>
              </a:rPr>
              <a:t>lidmi</a:t>
            </a:r>
            <a:r>
              <a:rPr sz="2200" b="1" spc="10" dirty="0">
                <a:latin typeface="Calibri"/>
                <a:cs typeface="Calibri"/>
              </a:rPr>
              <a:t> </a:t>
            </a:r>
            <a:r>
              <a:rPr sz="2200" b="1" spc="-5" dirty="0">
                <a:latin typeface="Calibri"/>
                <a:cs typeface="Calibri"/>
              </a:rPr>
              <a:t>s</a:t>
            </a:r>
            <a:r>
              <a:rPr sz="2200" b="1" dirty="0">
                <a:latin typeface="Calibri"/>
                <a:cs typeface="Calibri"/>
              </a:rPr>
              <a:t> </a:t>
            </a:r>
            <a:r>
              <a:rPr sz="2200" b="1" spc="-10" dirty="0">
                <a:latin typeface="Calibri"/>
                <a:cs typeface="Calibri"/>
              </a:rPr>
              <a:t>duševním</a:t>
            </a:r>
            <a:r>
              <a:rPr sz="2200" b="1" spc="10" dirty="0">
                <a:latin typeface="Calibri"/>
                <a:cs typeface="Calibri"/>
              </a:rPr>
              <a:t> </a:t>
            </a:r>
            <a:r>
              <a:rPr sz="2200" b="1" spc="-10" dirty="0">
                <a:latin typeface="Calibri"/>
                <a:cs typeface="Calibri"/>
              </a:rPr>
              <a:t>onemocněním</a:t>
            </a:r>
            <a:endParaRPr sz="2200">
              <a:latin typeface="Calibri"/>
              <a:cs typeface="Calibri"/>
            </a:endParaRPr>
          </a:p>
          <a:p>
            <a:pPr>
              <a:lnSpc>
                <a:spcPct val="100000"/>
              </a:lnSpc>
            </a:pPr>
            <a:endParaRPr sz="2200">
              <a:latin typeface="Calibri"/>
              <a:cs typeface="Calibri"/>
            </a:endParaRPr>
          </a:p>
          <a:p>
            <a:pPr marL="241300" indent="-228600">
              <a:lnSpc>
                <a:spcPct val="100000"/>
              </a:lnSpc>
              <a:spcBef>
                <a:spcPts val="1535"/>
              </a:spcBef>
              <a:buFont typeface="Arial"/>
              <a:buChar char="•"/>
              <a:tabLst>
                <a:tab pos="241300" algn="l"/>
              </a:tabLst>
            </a:pPr>
            <a:r>
              <a:rPr sz="2800" spc="-20" dirty="0">
                <a:solidFill>
                  <a:srgbClr val="FF0000"/>
                </a:solidFill>
                <a:latin typeface="Calibri"/>
                <a:cs typeface="Calibri"/>
              </a:rPr>
              <a:t>Recovery</a:t>
            </a:r>
            <a:endParaRPr sz="2800">
              <a:latin typeface="Calibri"/>
              <a:cs typeface="Calibri"/>
            </a:endParaRPr>
          </a:p>
        </p:txBody>
      </p:sp>
      <p:sp>
        <p:nvSpPr>
          <p:cNvPr id="3" name="object 3"/>
          <p:cNvSpPr txBox="1"/>
          <p:nvPr/>
        </p:nvSpPr>
        <p:spPr>
          <a:xfrm>
            <a:off x="389636" y="1782851"/>
            <a:ext cx="3072765" cy="4458335"/>
          </a:xfrm>
          <a:prstGeom prst="rect">
            <a:avLst/>
          </a:prstGeom>
        </p:spPr>
        <p:txBody>
          <a:bodyPr vert="horz" wrap="square" lIns="0" tIns="55244" rIns="0" bIns="0" rtlCol="0">
            <a:spAutoFit/>
          </a:bodyPr>
          <a:lstStyle/>
          <a:p>
            <a:pPr marL="241300" indent="-228600" algn="just">
              <a:lnSpc>
                <a:spcPct val="100000"/>
              </a:lnSpc>
              <a:spcBef>
                <a:spcPts val="434"/>
              </a:spcBef>
              <a:buFont typeface="Arial"/>
              <a:buChar char="•"/>
              <a:tabLst>
                <a:tab pos="241300" algn="l"/>
              </a:tabLst>
            </a:pPr>
            <a:r>
              <a:rPr sz="2800" spc="-10" dirty="0">
                <a:latin typeface="Calibri"/>
                <a:cs typeface="Calibri"/>
              </a:rPr>
              <a:t>Přístup</a:t>
            </a:r>
            <a:r>
              <a:rPr sz="2800" spc="-5" dirty="0">
                <a:latin typeface="Calibri"/>
                <a:cs typeface="Calibri"/>
              </a:rPr>
              <a:t> </a:t>
            </a:r>
            <a:r>
              <a:rPr sz="2800" spc="-20" dirty="0">
                <a:latin typeface="Calibri"/>
                <a:cs typeface="Calibri"/>
              </a:rPr>
              <a:t>CARe</a:t>
            </a:r>
            <a:endParaRPr sz="2800">
              <a:latin typeface="Calibri"/>
              <a:cs typeface="Calibri"/>
            </a:endParaRPr>
          </a:p>
          <a:p>
            <a:pPr marL="241300" indent="-228600" algn="just">
              <a:lnSpc>
                <a:spcPct val="100000"/>
              </a:lnSpc>
              <a:spcBef>
                <a:spcPts val="335"/>
              </a:spcBef>
              <a:buFont typeface="Arial"/>
              <a:buChar char="•"/>
              <a:tabLst>
                <a:tab pos="241300" algn="l"/>
              </a:tabLst>
            </a:pPr>
            <a:r>
              <a:rPr sz="2800" spc="-10" dirty="0">
                <a:latin typeface="Calibri"/>
                <a:cs typeface="Calibri"/>
              </a:rPr>
              <a:t>Empowerment</a:t>
            </a:r>
            <a:endParaRPr sz="2800">
              <a:latin typeface="Calibri"/>
              <a:cs typeface="Calibri"/>
            </a:endParaRPr>
          </a:p>
          <a:p>
            <a:pPr marL="241300" indent="-228600" algn="just">
              <a:lnSpc>
                <a:spcPct val="100000"/>
              </a:lnSpc>
              <a:spcBef>
                <a:spcPts val="325"/>
              </a:spcBef>
              <a:buFont typeface="Arial"/>
              <a:buChar char="•"/>
              <a:tabLst>
                <a:tab pos="241300" algn="l"/>
              </a:tabLst>
            </a:pPr>
            <a:r>
              <a:rPr sz="2800" spc="-5" dirty="0">
                <a:solidFill>
                  <a:srgbClr val="FF0000"/>
                </a:solidFill>
                <a:latin typeface="Calibri"/>
                <a:cs typeface="Calibri"/>
              </a:rPr>
              <a:t>Case</a:t>
            </a:r>
            <a:r>
              <a:rPr sz="2800" spc="-35" dirty="0">
                <a:solidFill>
                  <a:srgbClr val="FF0000"/>
                </a:solidFill>
                <a:latin typeface="Calibri"/>
                <a:cs typeface="Calibri"/>
              </a:rPr>
              <a:t> </a:t>
            </a:r>
            <a:r>
              <a:rPr sz="2800" spc="-10" dirty="0">
                <a:solidFill>
                  <a:srgbClr val="FF0000"/>
                </a:solidFill>
                <a:latin typeface="Calibri"/>
                <a:cs typeface="Calibri"/>
              </a:rPr>
              <a:t>management</a:t>
            </a:r>
            <a:endParaRPr sz="2800">
              <a:latin typeface="Calibri"/>
              <a:cs typeface="Calibri"/>
            </a:endParaRPr>
          </a:p>
          <a:p>
            <a:pPr marL="241300" marR="750570" indent="-228600" algn="just">
              <a:lnSpc>
                <a:spcPct val="80000"/>
              </a:lnSpc>
              <a:spcBef>
                <a:spcPts val="1000"/>
              </a:spcBef>
              <a:buFont typeface="Arial"/>
              <a:buChar char="•"/>
              <a:tabLst>
                <a:tab pos="241300" algn="l"/>
              </a:tabLst>
            </a:pPr>
            <a:r>
              <a:rPr sz="2800" spc="-60" dirty="0">
                <a:latin typeface="Calibri"/>
                <a:cs typeface="Calibri"/>
              </a:rPr>
              <a:t>Ps</a:t>
            </a:r>
            <a:r>
              <a:rPr sz="2800" spc="-50" dirty="0">
                <a:latin typeface="Calibri"/>
                <a:cs typeface="Calibri"/>
              </a:rPr>
              <a:t>y</a:t>
            </a:r>
            <a:r>
              <a:rPr sz="2800" spc="-5" dirty="0">
                <a:latin typeface="Calibri"/>
                <a:cs typeface="Calibri"/>
              </a:rPr>
              <a:t>choso</a:t>
            </a:r>
            <a:r>
              <a:rPr sz="2800" dirty="0">
                <a:latin typeface="Calibri"/>
                <a:cs typeface="Calibri"/>
              </a:rPr>
              <a:t>c</a:t>
            </a:r>
            <a:r>
              <a:rPr sz="2800" spc="-5" dirty="0">
                <a:latin typeface="Calibri"/>
                <a:cs typeface="Calibri"/>
              </a:rPr>
              <a:t>íá</a:t>
            </a:r>
            <a:r>
              <a:rPr sz="2800" spc="-15" dirty="0">
                <a:latin typeface="Calibri"/>
                <a:cs typeface="Calibri"/>
              </a:rPr>
              <a:t>l</a:t>
            </a:r>
            <a:r>
              <a:rPr sz="2800" spc="-10" dirty="0">
                <a:latin typeface="Calibri"/>
                <a:cs typeface="Calibri"/>
              </a:rPr>
              <a:t>ní  (</a:t>
            </a:r>
            <a:r>
              <a:rPr sz="2800" spc="-20" dirty="0">
                <a:latin typeface="Calibri"/>
                <a:cs typeface="Calibri"/>
              </a:rPr>
              <a:t>p</a:t>
            </a:r>
            <a:r>
              <a:rPr sz="2800" spc="-60" dirty="0">
                <a:latin typeface="Calibri"/>
                <a:cs typeface="Calibri"/>
              </a:rPr>
              <a:t>s</a:t>
            </a:r>
            <a:r>
              <a:rPr sz="2800" spc="-50" dirty="0">
                <a:latin typeface="Calibri"/>
                <a:cs typeface="Calibri"/>
              </a:rPr>
              <a:t>y</a:t>
            </a:r>
            <a:r>
              <a:rPr sz="2800" spc="-5" dirty="0">
                <a:latin typeface="Calibri"/>
                <a:cs typeface="Calibri"/>
              </a:rPr>
              <a:t>chi</a:t>
            </a:r>
            <a:r>
              <a:rPr sz="2800" spc="-30" dirty="0">
                <a:latin typeface="Calibri"/>
                <a:cs typeface="Calibri"/>
              </a:rPr>
              <a:t>a</a:t>
            </a:r>
            <a:r>
              <a:rPr sz="2800" spc="-5" dirty="0">
                <a:latin typeface="Calibri"/>
                <a:cs typeface="Calibri"/>
              </a:rPr>
              <a:t>tr</a:t>
            </a:r>
            <a:r>
              <a:rPr sz="2800" spc="-20" dirty="0">
                <a:latin typeface="Calibri"/>
                <a:cs typeface="Calibri"/>
              </a:rPr>
              <a:t>i</a:t>
            </a:r>
            <a:r>
              <a:rPr sz="2800" spc="-5" dirty="0">
                <a:latin typeface="Calibri"/>
                <a:cs typeface="Calibri"/>
              </a:rPr>
              <a:t>c</a:t>
            </a:r>
            <a:r>
              <a:rPr sz="2800" spc="-50" dirty="0">
                <a:latin typeface="Calibri"/>
                <a:cs typeface="Calibri"/>
              </a:rPr>
              <a:t>k</a:t>
            </a:r>
            <a:r>
              <a:rPr sz="2800" spc="-5" dirty="0">
                <a:latin typeface="Calibri"/>
                <a:cs typeface="Calibri"/>
              </a:rPr>
              <a:t>á)  </a:t>
            </a:r>
            <a:r>
              <a:rPr sz="2800" spc="-10" dirty="0">
                <a:latin typeface="Calibri"/>
                <a:cs typeface="Calibri"/>
              </a:rPr>
              <a:t>rehabilitace</a:t>
            </a:r>
            <a:endParaRPr sz="2800">
              <a:latin typeface="Calibri"/>
              <a:cs typeface="Calibri"/>
            </a:endParaRPr>
          </a:p>
          <a:p>
            <a:pPr marL="241300" indent="-228600">
              <a:lnSpc>
                <a:spcPct val="100000"/>
              </a:lnSpc>
              <a:spcBef>
                <a:spcPts val="335"/>
              </a:spcBef>
              <a:buFont typeface="Arial"/>
              <a:buChar char="•"/>
              <a:tabLst>
                <a:tab pos="241300" algn="l"/>
              </a:tabLst>
            </a:pPr>
            <a:r>
              <a:rPr sz="2800" spc="-10" dirty="0">
                <a:solidFill>
                  <a:srgbClr val="FF0000"/>
                </a:solidFill>
                <a:latin typeface="Calibri"/>
                <a:cs typeface="Calibri"/>
              </a:rPr>
              <a:t>Přístup</a:t>
            </a:r>
            <a:r>
              <a:rPr sz="2800" spc="-45" dirty="0">
                <a:solidFill>
                  <a:srgbClr val="FF0000"/>
                </a:solidFill>
                <a:latin typeface="Calibri"/>
                <a:cs typeface="Calibri"/>
              </a:rPr>
              <a:t> </a:t>
            </a:r>
            <a:r>
              <a:rPr sz="2800" spc="-20" dirty="0">
                <a:solidFill>
                  <a:srgbClr val="FF0000"/>
                </a:solidFill>
                <a:latin typeface="Calibri"/>
                <a:cs typeface="Calibri"/>
              </a:rPr>
              <a:t>orientovaný</a:t>
            </a:r>
            <a:endParaRPr sz="2800">
              <a:latin typeface="Calibri"/>
              <a:cs typeface="Calibri"/>
            </a:endParaRPr>
          </a:p>
          <a:p>
            <a:pPr marL="12700">
              <a:lnSpc>
                <a:spcPct val="100000"/>
              </a:lnSpc>
              <a:spcBef>
                <a:spcPts val="325"/>
              </a:spcBef>
            </a:pPr>
            <a:r>
              <a:rPr sz="2800" spc="-5" dirty="0">
                <a:solidFill>
                  <a:srgbClr val="FF0000"/>
                </a:solidFill>
                <a:latin typeface="Calibri"/>
                <a:cs typeface="Calibri"/>
              </a:rPr>
              <a:t>na</a:t>
            </a:r>
            <a:r>
              <a:rPr sz="2800" spc="-40" dirty="0">
                <a:solidFill>
                  <a:srgbClr val="FF0000"/>
                </a:solidFill>
                <a:latin typeface="Calibri"/>
                <a:cs typeface="Calibri"/>
              </a:rPr>
              <a:t> </a:t>
            </a:r>
            <a:r>
              <a:rPr sz="2800" spc="-15" dirty="0">
                <a:solidFill>
                  <a:srgbClr val="FF0000"/>
                </a:solidFill>
                <a:latin typeface="Calibri"/>
                <a:cs typeface="Calibri"/>
              </a:rPr>
              <a:t>klienta</a:t>
            </a:r>
            <a:endParaRPr sz="2800">
              <a:latin typeface="Calibri"/>
              <a:cs typeface="Calibri"/>
            </a:endParaRPr>
          </a:p>
          <a:p>
            <a:pPr marL="12700" marR="5080">
              <a:lnSpc>
                <a:spcPts val="3700"/>
              </a:lnSpc>
              <a:spcBef>
                <a:spcPts val="85"/>
              </a:spcBef>
              <a:buFont typeface="Arial"/>
              <a:buChar char="•"/>
              <a:tabLst>
                <a:tab pos="241300" algn="l"/>
              </a:tabLst>
            </a:pPr>
            <a:r>
              <a:rPr sz="2800" spc="-10" dirty="0">
                <a:latin typeface="Calibri"/>
                <a:cs typeface="Calibri"/>
              </a:rPr>
              <a:t>Přístup </a:t>
            </a:r>
            <a:r>
              <a:rPr sz="2800" spc="-20" dirty="0">
                <a:latin typeface="Calibri"/>
                <a:cs typeface="Calibri"/>
              </a:rPr>
              <a:t>orientovaný </a:t>
            </a:r>
            <a:r>
              <a:rPr sz="2800" spc="-625" dirty="0">
                <a:latin typeface="Calibri"/>
                <a:cs typeface="Calibri"/>
              </a:rPr>
              <a:t> </a:t>
            </a:r>
            <a:r>
              <a:rPr sz="2800" spc="-5" dirty="0">
                <a:latin typeface="Calibri"/>
                <a:cs typeface="Calibri"/>
              </a:rPr>
              <a:t>na</a:t>
            </a:r>
            <a:r>
              <a:rPr sz="2800" spc="-10" dirty="0">
                <a:latin typeface="Calibri"/>
                <a:cs typeface="Calibri"/>
              </a:rPr>
              <a:t> </a:t>
            </a:r>
            <a:r>
              <a:rPr sz="2800" spc="-30" dirty="0">
                <a:latin typeface="Calibri"/>
                <a:cs typeface="Calibri"/>
              </a:rPr>
              <a:t>úkoly</a:t>
            </a:r>
            <a:endParaRPr sz="2800">
              <a:latin typeface="Calibri"/>
              <a:cs typeface="Calibri"/>
            </a:endParaRPr>
          </a:p>
        </p:txBody>
      </p:sp>
      <p:sp>
        <p:nvSpPr>
          <p:cNvPr id="4" name="object 4"/>
          <p:cNvSpPr txBox="1"/>
          <p:nvPr/>
        </p:nvSpPr>
        <p:spPr>
          <a:xfrm>
            <a:off x="9482073" y="2010562"/>
            <a:ext cx="2321560" cy="815340"/>
          </a:xfrm>
          <a:prstGeom prst="rect">
            <a:avLst/>
          </a:prstGeom>
        </p:spPr>
        <p:txBody>
          <a:bodyPr vert="horz" wrap="square" lIns="0" tIns="71755" rIns="0" bIns="0" rtlCol="0">
            <a:spAutoFit/>
          </a:bodyPr>
          <a:lstStyle/>
          <a:p>
            <a:pPr marR="5080" algn="r">
              <a:lnSpc>
                <a:spcPct val="100000"/>
              </a:lnSpc>
              <a:spcBef>
                <a:spcPts val="565"/>
              </a:spcBef>
            </a:pPr>
            <a:r>
              <a:rPr sz="2200" b="1" spc="-10" dirty="0">
                <a:latin typeface="Calibri"/>
                <a:cs typeface="Calibri"/>
              </a:rPr>
              <a:t>Dostupné</a:t>
            </a:r>
            <a:r>
              <a:rPr sz="2200" b="1" spc="-30" dirty="0">
                <a:latin typeface="Calibri"/>
                <a:cs typeface="Calibri"/>
              </a:rPr>
              <a:t> </a:t>
            </a:r>
            <a:r>
              <a:rPr sz="2200" b="1" spc="-10" dirty="0">
                <a:latin typeface="Calibri"/>
                <a:cs typeface="Calibri"/>
              </a:rPr>
              <a:t>publikace</a:t>
            </a:r>
            <a:endParaRPr sz="2200">
              <a:latin typeface="Calibri"/>
              <a:cs typeface="Calibri"/>
            </a:endParaRPr>
          </a:p>
          <a:p>
            <a:pPr marR="5715" algn="r">
              <a:lnSpc>
                <a:spcPct val="100000"/>
              </a:lnSpc>
              <a:spcBef>
                <a:spcPts val="470"/>
              </a:spcBef>
            </a:pPr>
            <a:r>
              <a:rPr sz="2200" b="1" spc="-5" dirty="0">
                <a:latin typeface="Calibri"/>
                <a:cs typeface="Calibri"/>
              </a:rPr>
              <a:t>a</a:t>
            </a:r>
            <a:r>
              <a:rPr sz="2200" b="1" spc="-75" dirty="0">
                <a:latin typeface="Calibri"/>
                <a:cs typeface="Calibri"/>
              </a:rPr>
              <a:t> </a:t>
            </a:r>
            <a:r>
              <a:rPr sz="2200" b="1" spc="-5" dirty="0">
                <a:latin typeface="Calibri"/>
                <a:cs typeface="Calibri"/>
              </a:rPr>
              <a:t>příručky</a:t>
            </a:r>
            <a:endParaRPr sz="2200">
              <a:latin typeface="Calibri"/>
              <a:cs typeface="Calibri"/>
            </a:endParaRPr>
          </a:p>
        </p:txBody>
      </p:sp>
      <p:sp>
        <p:nvSpPr>
          <p:cNvPr id="5" name="object 5"/>
          <p:cNvSpPr txBox="1"/>
          <p:nvPr/>
        </p:nvSpPr>
        <p:spPr>
          <a:xfrm>
            <a:off x="8948673" y="3191966"/>
            <a:ext cx="2843530" cy="2402840"/>
          </a:xfrm>
          <a:prstGeom prst="rect">
            <a:avLst/>
          </a:prstGeom>
        </p:spPr>
        <p:txBody>
          <a:bodyPr vert="horz" wrap="square" lIns="0" tIns="67945" rIns="0" bIns="0" rtlCol="0">
            <a:spAutoFit/>
          </a:bodyPr>
          <a:lstStyle/>
          <a:p>
            <a:pPr marL="241300" marR="397510" indent="-228600">
              <a:lnSpc>
                <a:spcPct val="80000"/>
              </a:lnSpc>
              <a:spcBef>
                <a:spcPts val="535"/>
              </a:spcBef>
              <a:buFont typeface="Arial"/>
              <a:buChar char="•"/>
              <a:tabLst>
                <a:tab pos="240665" algn="l"/>
                <a:tab pos="241300" algn="l"/>
              </a:tabLst>
            </a:pPr>
            <a:r>
              <a:rPr sz="1800" spc="-5" dirty="0">
                <a:latin typeface="Calibri"/>
                <a:cs typeface="Calibri"/>
              </a:rPr>
              <a:t>Den</a:t>
            </a:r>
            <a:r>
              <a:rPr sz="1800" dirty="0">
                <a:latin typeface="Calibri"/>
                <a:cs typeface="Calibri"/>
              </a:rPr>
              <a:t> </a:t>
            </a:r>
            <a:r>
              <a:rPr sz="1800" spc="-20" dirty="0">
                <a:latin typeface="Calibri"/>
                <a:cs typeface="Calibri"/>
              </a:rPr>
              <a:t>Hollander,</a:t>
            </a:r>
            <a:r>
              <a:rPr sz="1800" spc="20" dirty="0">
                <a:latin typeface="Calibri"/>
                <a:cs typeface="Calibri"/>
              </a:rPr>
              <a:t> </a:t>
            </a:r>
            <a:r>
              <a:rPr sz="1800" spc="-5" dirty="0">
                <a:latin typeface="Calibri"/>
                <a:cs typeface="Calibri"/>
              </a:rPr>
              <a:t>Dirk; </a:t>
            </a:r>
            <a:r>
              <a:rPr sz="1800" dirty="0">
                <a:latin typeface="Calibri"/>
                <a:cs typeface="Calibri"/>
              </a:rPr>
              <a:t> </a:t>
            </a:r>
            <a:r>
              <a:rPr sz="1800" spc="-15" dirty="0">
                <a:latin typeface="Calibri"/>
                <a:cs typeface="Calibri"/>
              </a:rPr>
              <a:t>Wilken,</a:t>
            </a:r>
            <a:r>
              <a:rPr sz="1800" spc="10" dirty="0">
                <a:latin typeface="Calibri"/>
                <a:cs typeface="Calibri"/>
              </a:rPr>
              <a:t> </a:t>
            </a:r>
            <a:r>
              <a:rPr sz="1800" dirty="0">
                <a:latin typeface="Calibri"/>
                <a:cs typeface="Calibri"/>
              </a:rPr>
              <a:t>Jane</a:t>
            </a:r>
            <a:r>
              <a:rPr sz="1800" spc="-5" dirty="0">
                <a:latin typeface="Calibri"/>
                <a:cs typeface="Calibri"/>
              </a:rPr>
              <a:t> </a:t>
            </a:r>
            <a:r>
              <a:rPr sz="1800" spc="-10" dirty="0">
                <a:latin typeface="Calibri"/>
                <a:cs typeface="Calibri"/>
              </a:rPr>
              <a:t>Pierre: </a:t>
            </a:r>
            <a:r>
              <a:rPr sz="1800" spc="-5" dirty="0">
                <a:latin typeface="Calibri"/>
                <a:cs typeface="Calibri"/>
              </a:rPr>
              <a:t> </a:t>
            </a:r>
            <a:r>
              <a:rPr sz="1800" b="1" spc="-10" dirty="0">
                <a:latin typeface="Calibri"/>
                <a:cs typeface="Calibri"/>
              </a:rPr>
              <a:t>Podpora </a:t>
            </a:r>
            <a:r>
              <a:rPr sz="1800" b="1" spc="-15" dirty="0">
                <a:latin typeface="Calibri"/>
                <a:cs typeface="Calibri"/>
              </a:rPr>
              <a:t>zotavení </a:t>
            </a:r>
            <a:r>
              <a:rPr sz="1800" b="1" dirty="0">
                <a:latin typeface="Calibri"/>
                <a:cs typeface="Calibri"/>
              </a:rPr>
              <a:t>a </a:t>
            </a:r>
            <a:r>
              <a:rPr sz="1800" b="1" spc="5" dirty="0">
                <a:latin typeface="Calibri"/>
                <a:cs typeface="Calibri"/>
              </a:rPr>
              <a:t> </a:t>
            </a:r>
            <a:r>
              <a:rPr sz="1800" b="1" spc="-5" dirty="0">
                <a:latin typeface="Calibri"/>
                <a:cs typeface="Calibri"/>
              </a:rPr>
              <a:t>začlenění</a:t>
            </a:r>
            <a:r>
              <a:rPr sz="1800" spc="-5" dirty="0">
                <a:latin typeface="Calibri"/>
                <a:cs typeface="Calibri"/>
              </a:rPr>
              <a:t>. PNBohnice, </a:t>
            </a:r>
            <a:r>
              <a:rPr sz="1800" dirty="0">
                <a:latin typeface="Calibri"/>
                <a:cs typeface="Calibri"/>
              </a:rPr>
              <a:t> 2016.</a:t>
            </a:r>
            <a:r>
              <a:rPr sz="1800" spc="-40" dirty="0">
                <a:latin typeface="Calibri"/>
                <a:cs typeface="Calibri"/>
              </a:rPr>
              <a:t> </a:t>
            </a:r>
            <a:r>
              <a:rPr sz="1800" dirty="0">
                <a:latin typeface="Calibri"/>
                <a:cs typeface="Calibri"/>
              </a:rPr>
              <a:t>ISBN</a:t>
            </a:r>
            <a:r>
              <a:rPr sz="1800" spc="-40" dirty="0">
                <a:latin typeface="Calibri"/>
                <a:cs typeface="Calibri"/>
              </a:rPr>
              <a:t> </a:t>
            </a:r>
            <a:r>
              <a:rPr sz="1800" spc="-5" dirty="0">
                <a:latin typeface="Calibri"/>
                <a:cs typeface="Calibri"/>
              </a:rPr>
              <a:t>978-80-260- </a:t>
            </a:r>
            <a:r>
              <a:rPr sz="1800" spc="-395" dirty="0">
                <a:latin typeface="Calibri"/>
                <a:cs typeface="Calibri"/>
              </a:rPr>
              <a:t> </a:t>
            </a:r>
            <a:r>
              <a:rPr sz="1800" spc="-5" dirty="0">
                <a:latin typeface="Calibri"/>
                <a:cs typeface="Calibri"/>
              </a:rPr>
              <a:t>9945-1</a:t>
            </a:r>
            <a:endParaRPr sz="1800">
              <a:latin typeface="Calibri"/>
              <a:cs typeface="Calibri"/>
            </a:endParaRPr>
          </a:p>
          <a:p>
            <a:pPr marL="241300" marR="5080" indent="-228600">
              <a:lnSpc>
                <a:spcPct val="80000"/>
              </a:lnSpc>
              <a:spcBef>
                <a:spcPts val="994"/>
              </a:spcBef>
              <a:buFont typeface="Arial"/>
              <a:buChar char="•"/>
              <a:tabLst>
                <a:tab pos="240665" algn="l"/>
                <a:tab pos="241300" algn="l"/>
              </a:tabLst>
            </a:pPr>
            <a:r>
              <a:rPr sz="1800" spc="-5" dirty="0">
                <a:latin typeface="Calibri"/>
                <a:cs typeface="Calibri"/>
              </a:rPr>
              <a:t>Centrum</a:t>
            </a:r>
            <a:r>
              <a:rPr sz="1800" spc="-15" dirty="0">
                <a:latin typeface="Calibri"/>
                <a:cs typeface="Calibri"/>
              </a:rPr>
              <a:t> pro</a:t>
            </a:r>
            <a:r>
              <a:rPr sz="1800" dirty="0">
                <a:latin typeface="Calibri"/>
                <a:cs typeface="Calibri"/>
              </a:rPr>
              <a:t> </a:t>
            </a:r>
            <a:r>
              <a:rPr sz="1800" spc="-20" dirty="0">
                <a:latin typeface="Calibri"/>
                <a:cs typeface="Calibri"/>
              </a:rPr>
              <a:t>rozvoj </a:t>
            </a:r>
            <a:r>
              <a:rPr sz="1800" spc="-5" dirty="0">
                <a:latin typeface="Calibri"/>
                <a:cs typeface="Calibri"/>
              </a:rPr>
              <a:t>péče</a:t>
            </a:r>
            <a:r>
              <a:rPr sz="1800" dirty="0">
                <a:latin typeface="Calibri"/>
                <a:cs typeface="Calibri"/>
              </a:rPr>
              <a:t> o </a:t>
            </a:r>
            <a:r>
              <a:rPr sz="1800" spc="5" dirty="0">
                <a:latin typeface="Calibri"/>
                <a:cs typeface="Calibri"/>
              </a:rPr>
              <a:t> </a:t>
            </a:r>
            <a:r>
              <a:rPr sz="1800" spc="-5" dirty="0">
                <a:latin typeface="Calibri"/>
                <a:cs typeface="Calibri"/>
              </a:rPr>
              <a:t>duševní</a:t>
            </a:r>
            <a:r>
              <a:rPr sz="1800" dirty="0">
                <a:latin typeface="Calibri"/>
                <a:cs typeface="Calibri"/>
              </a:rPr>
              <a:t> </a:t>
            </a:r>
            <a:r>
              <a:rPr sz="1800" spc="-20" dirty="0">
                <a:latin typeface="Calibri"/>
                <a:cs typeface="Calibri"/>
              </a:rPr>
              <a:t>zdraví. </a:t>
            </a:r>
            <a:r>
              <a:rPr sz="1800" spc="-15" dirty="0">
                <a:latin typeface="Calibri"/>
                <a:cs typeface="Calibri"/>
              </a:rPr>
              <a:t> </a:t>
            </a:r>
            <a:r>
              <a:rPr sz="1800" spc="-15" dirty="0">
                <a:latin typeface="Calibri"/>
                <a:cs typeface="Calibri"/>
                <a:hlinkClick r:id="rId2"/>
              </a:rPr>
              <a:t>http://www.cmhcd.cz/centr </a:t>
            </a:r>
            <a:r>
              <a:rPr sz="1800" spc="-395" dirty="0">
                <a:latin typeface="Calibri"/>
                <a:cs typeface="Calibri"/>
              </a:rPr>
              <a:t> </a:t>
            </a:r>
            <a:r>
              <a:rPr sz="1800" spc="-10" dirty="0">
                <a:latin typeface="Calibri"/>
                <a:cs typeface="Calibri"/>
              </a:rPr>
              <a:t>um/publikace/</a:t>
            </a:r>
            <a:endParaRPr sz="1800">
              <a:latin typeface="Calibri"/>
              <a:cs typeface="Calibri"/>
            </a:endParaRPr>
          </a:p>
        </p:txBody>
      </p:sp>
      <p:pic>
        <p:nvPicPr>
          <p:cNvPr id="6" name="object 6"/>
          <p:cNvPicPr/>
          <p:nvPr/>
        </p:nvPicPr>
        <p:blipFill>
          <a:blip r:embed="rId3" cstate="print"/>
          <a:stretch>
            <a:fillRect/>
          </a:stretch>
        </p:blipFill>
        <p:spPr>
          <a:xfrm>
            <a:off x="4604762" y="1562100"/>
            <a:ext cx="4263393" cy="4646676"/>
          </a:xfrm>
          <a:prstGeom prst="rect">
            <a:avLst/>
          </a:prstGeom>
        </p:spPr>
      </p:pic>
    </p:spTree>
    <p:extLst>
      <p:ext uri="{BB962C8B-B14F-4D97-AF65-F5344CB8AC3E}">
        <p14:creationId xmlns:p14="http://schemas.microsoft.com/office/powerpoint/2010/main" val="1489226965"/>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115105"/>
            <a:ext cx="10265229" cy="1184940"/>
          </a:xfrm>
          <a:prstGeom prst="rect">
            <a:avLst/>
          </a:prstGeom>
        </p:spPr>
        <p:txBody>
          <a:bodyPr vert="horz" wrap="square" lIns="0" tIns="81280" rIns="0" bIns="0" rtlCol="0">
            <a:spAutoFit/>
          </a:bodyPr>
          <a:lstStyle/>
          <a:p>
            <a:pPr marL="4879340" marR="5080" indent="-326390">
              <a:lnSpc>
                <a:spcPts val="4320"/>
              </a:lnSpc>
              <a:spcBef>
                <a:spcPts val="640"/>
              </a:spcBef>
            </a:pPr>
            <a:r>
              <a:rPr sz="3000" spc="-20" dirty="0"/>
              <a:t>Komunikace </a:t>
            </a:r>
            <a:r>
              <a:rPr sz="3000" spc="-5" dirty="0"/>
              <a:t>s </a:t>
            </a:r>
            <a:r>
              <a:rPr sz="3000" spc="-15" dirty="0"/>
              <a:t>klientem </a:t>
            </a:r>
            <a:r>
              <a:rPr sz="3000" spc="-5" dirty="0"/>
              <a:t>s </a:t>
            </a:r>
            <a:r>
              <a:rPr sz="3000" spc="-5" dirty="0" err="1" smtClean="0"/>
              <a:t>duševním</a:t>
            </a:r>
            <a:r>
              <a:rPr lang="cs-CZ" sz="3000" spc="-5" dirty="0"/>
              <a:t> </a:t>
            </a:r>
            <a:r>
              <a:rPr sz="3000" spc="-5" dirty="0" err="1" smtClean="0"/>
              <a:t>onemocněním</a:t>
            </a:r>
            <a:r>
              <a:rPr sz="3000" spc="-20" dirty="0" smtClean="0"/>
              <a:t> </a:t>
            </a:r>
            <a:r>
              <a:rPr sz="3000" spc="-5" dirty="0"/>
              <a:t>v</a:t>
            </a:r>
            <a:r>
              <a:rPr sz="3000" spc="-40" dirty="0"/>
              <a:t> </a:t>
            </a:r>
            <a:r>
              <a:rPr sz="3000" spc="-20" dirty="0"/>
              <a:t>rámci</a:t>
            </a:r>
            <a:r>
              <a:rPr sz="3000" spc="-15" dirty="0"/>
              <a:t> </a:t>
            </a:r>
            <a:r>
              <a:rPr sz="3000" spc="-5" dirty="0"/>
              <a:t>Case</a:t>
            </a:r>
            <a:r>
              <a:rPr sz="3000" spc="5" dirty="0"/>
              <a:t> </a:t>
            </a:r>
            <a:r>
              <a:rPr sz="3000" spc="-15" dirty="0"/>
              <a:t>work</a:t>
            </a:r>
          </a:p>
        </p:txBody>
      </p:sp>
      <p:sp>
        <p:nvSpPr>
          <p:cNvPr id="3" name="object 3"/>
          <p:cNvSpPr txBox="1"/>
          <p:nvPr/>
        </p:nvSpPr>
        <p:spPr>
          <a:xfrm>
            <a:off x="717905" y="612724"/>
            <a:ext cx="3099435" cy="774700"/>
          </a:xfrm>
          <a:prstGeom prst="rect">
            <a:avLst/>
          </a:prstGeom>
        </p:spPr>
        <p:txBody>
          <a:bodyPr vert="horz" wrap="square" lIns="0" tIns="12700" rIns="0" bIns="0" rtlCol="0">
            <a:spAutoFit/>
          </a:bodyPr>
          <a:lstStyle/>
          <a:p>
            <a:pPr marL="12700">
              <a:lnSpc>
                <a:spcPct val="100000"/>
              </a:lnSpc>
              <a:spcBef>
                <a:spcPts val="100"/>
              </a:spcBef>
              <a:tabLst>
                <a:tab pos="527685" algn="l"/>
              </a:tabLst>
            </a:pPr>
            <a:r>
              <a:rPr sz="2400" spc="-5" dirty="0">
                <a:solidFill>
                  <a:srgbClr val="FF0000"/>
                </a:solidFill>
                <a:latin typeface="Calibri"/>
                <a:cs typeface="Calibri"/>
              </a:rPr>
              <a:t>1)	Sociální</a:t>
            </a:r>
            <a:r>
              <a:rPr sz="2400" spc="-45" dirty="0">
                <a:solidFill>
                  <a:srgbClr val="FF0000"/>
                </a:solidFill>
                <a:latin typeface="Calibri"/>
                <a:cs typeface="Calibri"/>
              </a:rPr>
              <a:t> </a:t>
            </a:r>
            <a:r>
              <a:rPr sz="2400" spc="-5" dirty="0">
                <a:solidFill>
                  <a:srgbClr val="FF0000"/>
                </a:solidFill>
                <a:latin typeface="Calibri"/>
                <a:cs typeface="Calibri"/>
              </a:rPr>
              <a:t>evidence</a:t>
            </a:r>
            <a:endParaRPr sz="2400">
              <a:latin typeface="Calibri"/>
              <a:cs typeface="Calibri"/>
            </a:endParaRPr>
          </a:p>
          <a:p>
            <a:pPr marL="12700">
              <a:lnSpc>
                <a:spcPct val="100000"/>
              </a:lnSpc>
              <a:spcBef>
                <a:spcPts val="135"/>
              </a:spcBef>
            </a:pPr>
            <a:r>
              <a:rPr sz="2400" dirty="0">
                <a:latin typeface="Calibri"/>
                <a:cs typeface="Calibri"/>
              </a:rPr>
              <a:t>=</a:t>
            </a:r>
            <a:r>
              <a:rPr sz="2400" spc="-50" dirty="0">
                <a:latin typeface="Calibri"/>
                <a:cs typeface="Calibri"/>
              </a:rPr>
              <a:t> </a:t>
            </a:r>
            <a:r>
              <a:rPr sz="2400" spc="-10" dirty="0">
                <a:latin typeface="Calibri"/>
                <a:cs typeface="Calibri"/>
              </a:rPr>
              <a:t>charakteristika,</a:t>
            </a:r>
            <a:r>
              <a:rPr sz="2400" spc="-75" dirty="0">
                <a:latin typeface="Calibri"/>
                <a:cs typeface="Calibri"/>
              </a:rPr>
              <a:t> </a:t>
            </a:r>
            <a:r>
              <a:rPr sz="2400" spc="-5" dirty="0">
                <a:latin typeface="Calibri"/>
                <a:cs typeface="Calibri"/>
              </a:rPr>
              <a:t>průběh</a:t>
            </a:r>
            <a:endParaRPr sz="2400">
              <a:latin typeface="Calibri"/>
              <a:cs typeface="Calibri"/>
            </a:endParaRPr>
          </a:p>
        </p:txBody>
      </p:sp>
      <p:sp>
        <p:nvSpPr>
          <p:cNvPr id="4" name="object 4"/>
          <p:cNvSpPr txBox="1"/>
          <p:nvPr/>
        </p:nvSpPr>
        <p:spPr>
          <a:xfrm>
            <a:off x="717905" y="1379982"/>
            <a:ext cx="7884795" cy="520319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00AF50"/>
                </a:solidFill>
                <a:latin typeface="Calibri"/>
                <a:cs typeface="Calibri"/>
              </a:rPr>
              <a:t>=</a:t>
            </a:r>
            <a:r>
              <a:rPr sz="2400" b="1" spc="-15" dirty="0">
                <a:solidFill>
                  <a:srgbClr val="00AF50"/>
                </a:solidFill>
                <a:latin typeface="Calibri"/>
                <a:cs typeface="Calibri"/>
              </a:rPr>
              <a:t> </a:t>
            </a:r>
            <a:r>
              <a:rPr sz="2400" b="1" dirty="0">
                <a:solidFill>
                  <a:srgbClr val="00AF50"/>
                </a:solidFill>
                <a:latin typeface="Calibri"/>
                <a:cs typeface="Calibri"/>
              </a:rPr>
              <a:t>s</a:t>
            </a:r>
            <a:r>
              <a:rPr sz="2400" b="1" spc="-10" dirty="0">
                <a:solidFill>
                  <a:srgbClr val="00AF50"/>
                </a:solidFill>
                <a:latin typeface="Calibri"/>
                <a:cs typeface="Calibri"/>
              </a:rPr>
              <a:t> </a:t>
            </a:r>
            <a:r>
              <a:rPr sz="2400" b="1" spc="-5" dirty="0">
                <a:solidFill>
                  <a:srgbClr val="00AF50"/>
                </a:solidFill>
                <a:latin typeface="Calibri"/>
                <a:cs typeface="Calibri"/>
              </a:rPr>
              <a:t>jakým</a:t>
            </a:r>
            <a:r>
              <a:rPr sz="2400" b="1" spc="-25" dirty="0">
                <a:solidFill>
                  <a:srgbClr val="00AF50"/>
                </a:solidFill>
                <a:latin typeface="Calibri"/>
                <a:cs typeface="Calibri"/>
              </a:rPr>
              <a:t> </a:t>
            </a:r>
            <a:r>
              <a:rPr sz="2400" b="1" spc="-10" dirty="0">
                <a:solidFill>
                  <a:srgbClr val="00AF50"/>
                </a:solidFill>
                <a:latin typeface="Calibri"/>
                <a:cs typeface="Calibri"/>
              </a:rPr>
              <a:t>klientem</a:t>
            </a:r>
            <a:r>
              <a:rPr sz="2400" b="1" spc="-5" dirty="0">
                <a:solidFill>
                  <a:srgbClr val="00AF50"/>
                </a:solidFill>
                <a:latin typeface="Calibri"/>
                <a:cs typeface="Calibri"/>
              </a:rPr>
              <a:t> budeme</a:t>
            </a:r>
            <a:r>
              <a:rPr sz="2400" b="1" spc="-15" dirty="0">
                <a:solidFill>
                  <a:srgbClr val="00AF50"/>
                </a:solidFill>
                <a:latin typeface="Calibri"/>
                <a:cs typeface="Calibri"/>
              </a:rPr>
              <a:t> </a:t>
            </a:r>
            <a:r>
              <a:rPr sz="2400" b="1" spc="-10" dirty="0">
                <a:solidFill>
                  <a:srgbClr val="00AF50"/>
                </a:solidFill>
                <a:latin typeface="Calibri"/>
                <a:cs typeface="Calibri"/>
              </a:rPr>
              <a:t>spolupracovat?</a:t>
            </a:r>
            <a:endParaRPr sz="2400" dirty="0">
              <a:latin typeface="Calibri"/>
              <a:cs typeface="Calibri"/>
            </a:endParaRPr>
          </a:p>
          <a:p>
            <a:pPr marL="326390" indent="-314325">
              <a:lnSpc>
                <a:spcPct val="100000"/>
              </a:lnSpc>
              <a:spcBef>
                <a:spcPts val="130"/>
              </a:spcBef>
              <a:buFont typeface="Calibri"/>
              <a:buAutoNum type="arabicParenR" startAt="2"/>
              <a:tabLst>
                <a:tab pos="327025" algn="l"/>
              </a:tabLst>
            </a:pPr>
            <a:r>
              <a:rPr sz="2400" b="1" spc="-5" dirty="0">
                <a:solidFill>
                  <a:srgbClr val="FF0000"/>
                </a:solidFill>
                <a:latin typeface="Calibri"/>
                <a:cs typeface="Calibri"/>
              </a:rPr>
              <a:t>Sociálně</a:t>
            </a:r>
            <a:r>
              <a:rPr sz="2400" b="1" spc="-25" dirty="0">
                <a:solidFill>
                  <a:srgbClr val="FF0000"/>
                </a:solidFill>
                <a:latin typeface="Calibri"/>
                <a:cs typeface="Calibri"/>
              </a:rPr>
              <a:t> </a:t>
            </a:r>
            <a:r>
              <a:rPr sz="2400" b="1" spc="-10" dirty="0">
                <a:solidFill>
                  <a:srgbClr val="FF0000"/>
                </a:solidFill>
                <a:latin typeface="Calibri"/>
                <a:cs typeface="Calibri"/>
              </a:rPr>
              <a:t>diagnostická</a:t>
            </a:r>
            <a:r>
              <a:rPr sz="2400" b="1" spc="-35" dirty="0">
                <a:solidFill>
                  <a:srgbClr val="FF0000"/>
                </a:solidFill>
                <a:latin typeface="Calibri"/>
                <a:cs typeface="Calibri"/>
              </a:rPr>
              <a:t> </a:t>
            </a:r>
            <a:r>
              <a:rPr sz="2400" b="1" spc="-20" dirty="0">
                <a:solidFill>
                  <a:srgbClr val="FF0000"/>
                </a:solidFill>
                <a:latin typeface="Calibri"/>
                <a:cs typeface="Calibri"/>
              </a:rPr>
              <a:t>fáze</a:t>
            </a:r>
            <a:endParaRPr sz="2400" dirty="0">
              <a:latin typeface="Calibri"/>
              <a:cs typeface="Calibri"/>
            </a:endParaRPr>
          </a:p>
          <a:p>
            <a:pPr marL="12700">
              <a:lnSpc>
                <a:spcPct val="100000"/>
              </a:lnSpc>
              <a:spcBef>
                <a:spcPts val="130"/>
              </a:spcBef>
            </a:pPr>
            <a:r>
              <a:rPr sz="2400" dirty="0">
                <a:latin typeface="Calibri"/>
                <a:cs typeface="Calibri"/>
              </a:rPr>
              <a:t>= </a:t>
            </a:r>
            <a:r>
              <a:rPr sz="2400" spc="-10" dirty="0">
                <a:latin typeface="Calibri"/>
                <a:cs typeface="Calibri"/>
              </a:rPr>
              <a:t>diagnostická</a:t>
            </a:r>
            <a:r>
              <a:rPr sz="2400" spc="-40" dirty="0">
                <a:latin typeface="Calibri"/>
                <a:cs typeface="Calibri"/>
              </a:rPr>
              <a:t> </a:t>
            </a:r>
            <a:r>
              <a:rPr sz="2400" spc="-10" dirty="0">
                <a:latin typeface="Calibri"/>
                <a:cs typeface="Calibri"/>
              </a:rPr>
              <a:t>etapa</a:t>
            </a:r>
            <a:r>
              <a:rPr sz="2400" spc="-15" dirty="0">
                <a:latin typeface="Calibri"/>
                <a:cs typeface="Calibri"/>
              </a:rPr>
              <a:t> </a:t>
            </a:r>
            <a:r>
              <a:rPr sz="2400" dirty="0">
                <a:latin typeface="Calibri"/>
                <a:cs typeface="Calibri"/>
              </a:rPr>
              <a:t>= </a:t>
            </a:r>
            <a:r>
              <a:rPr sz="2400" spc="-20" dirty="0">
                <a:latin typeface="Calibri"/>
                <a:cs typeface="Calibri"/>
              </a:rPr>
              <a:t>komplexní</a:t>
            </a:r>
            <a:r>
              <a:rPr sz="2400" spc="-15" dirty="0">
                <a:latin typeface="Calibri"/>
                <a:cs typeface="Calibri"/>
              </a:rPr>
              <a:t> </a:t>
            </a:r>
            <a:r>
              <a:rPr sz="2400" spc="-10" dirty="0">
                <a:latin typeface="Calibri"/>
                <a:cs typeface="Calibri"/>
              </a:rPr>
              <a:t>šetření</a:t>
            </a:r>
            <a:endParaRPr sz="2400" dirty="0">
              <a:latin typeface="Calibri"/>
              <a:cs typeface="Calibri"/>
            </a:endParaRPr>
          </a:p>
          <a:p>
            <a:pPr marL="12700">
              <a:lnSpc>
                <a:spcPct val="100000"/>
              </a:lnSpc>
              <a:spcBef>
                <a:spcPts val="150"/>
              </a:spcBef>
            </a:pPr>
            <a:r>
              <a:rPr sz="2400" b="1" u="sng" dirty="0">
                <a:solidFill>
                  <a:srgbClr val="00AF50"/>
                </a:solidFill>
                <a:uFill>
                  <a:solidFill>
                    <a:srgbClr val="00AF50"/>
                  </a:solidFill>
                </a:uFill>
                <a:latin typeface="Calibri"/>
                <a:cs typeface="Calibri"/>
              </a:rPr>
              <a:t>=</a:t>
            </a:r>
            <a:r>
              <a:rPr sz="2400" b="1" u="sng" spc="-10" dirty="0">
                <a:solidFill>
                  <a:srgbClr val="00AF50"/>
                </a:solidFill>
                <a:uFill>
                  <a:solidFill>
                    <a:srgbClr val="00AF50"/>
                  </a:solidFill>
                </a:uFill>
                <a:latin typeface="Calibri"/>
                <a:cs typeface="Calibri"/>
              </a:rPr>
              <a:t> rozlišení</a:t>
            </a:r>
            <a:r>
              <a:rPr sz="2400" b="1" u="sng" spc="-35" dirty="0">
                <a:solidFill>
                  <a:srgbClr val="00AF50"/>
                </a:solidFill>
                <a:uFill>
                  <a:solidFill>
                    <a:srgbClr val="00AF50"/>
                  </a:solidFill>
                </a:uFill>
                <a:latin typeface="Calibri"/>
                <a:cs typeface="Calibri"/>
              </a:rPr>
              <a:t> </a:t>
            </a:r>
            <a:r>
              <a:rPr sz="2400" b="1" u="sng" spc="-20" dirty="0">
                <a:solidFill>
                  <a:srgbClr val="00AF50"/>
                </a:solidFill>
                <a:uFill>
                  <a:solidFill>
                    <a:srgbClr val="00AF50"/>
                  </a:solidFill>
                </a:uFill>
                <a:latin typeface="Calibri"/>
                <a:cs typeface="Calibri"/>
              </a:rPr>
              <a:t>podpory,</a:t>
            </a:r>
            <a:r>
              <a:rPr sz="2400" b="1" u="sng" spc="-10" dirty="0">
                <a:solidFill>
                  <a:srgbClr val="00AF50"/>
                </a:solidFill>
                <a:uFill>
                  <a:solidFill>
                    <a:srgbClr val="00AF50"/>
                  </a:solidFill>
                </a:uFill>
                <a:latin typeface="Calibri"/>
                <a:cs typeface="Calibri"/>
              </a:rPr>
              <a:t> </a:t>
            </a:r>
            <a:r>
              <a:rPr sz="2400" b="1" u="sng" dirty="0">
                <a:solidFill>
                  <a:srgbClr val="00AF50"/>
                </a:solidFill>
                <a:uFill>
                  <a:solidFill>
                    <a:srgbClr val="00AF50"/>
                  </a:solidFill>
                </a:uFill>
                <a:latin typeface="Calibri"/>
                <a:cs typeface="Calibri"/>
              </a:rPr>
              <a:t>pomoci</a:t>
            </a:r>
            <a:r>
              <a:rPr sz="2400" b="1" u="sng" spc="-45" dirty="0">
                <a:solidFill>
                  <a:srgbClr val="00AF50"/>
                </a:solidFill>
                <a:uFill>
                  <a:solidFill>
                    <a:srgbClr val="00AF50"/>
                  </a:solidFill>
                </a:uFill>
                <a:latin typeface="Calibri"/>
                <a:cs typeface="Calibri"/>
              </a:rPr>
              <a:t> </a:t>
            </a:r>
            <a:r>
              <a:rPr sz="2400" b="1" u="sng" dirty="0">
                <a:solidFill>
                  <a:srgbClr val="00AF50"/>
                </a:solidFill>
                <a:uFill>
                  <a:solidFill>
                    <a:srgbClr val="00AF50"/>
                  </a:solidFill>
                </a:uFill>
                <a:latin typeface="Calibri"/>
                <a:cs typeface="Calibri"/>
              </a:rPr>
              <a:t>a </a:t>
            </a:r>
            <a:r>
              <a:rPr sz="2400" b="1" u="sng" spc="-20" dirty="0">
                <a:solidFill>
                  <a:srgbClr val="00AF50"/>
                </a:solidFill>
                <a:uFill>
                  <a:solidFill>
                    <a:srgbClr val="00AF50"/>
                  </a:solidFill>
                </a:uFill>
                <a:latin typeface="Calibri"/>
                <a:cs typeface="Calibri"/>
              </a:rPr>
              <a:t>kontroly</a:t>
            </a:r>
            <a:endParaRPr sz="2400" dirty="0">
              <a:latin typeface="Calibri"/>
              <a:cs typeface="Calibri"/>
            </a:endParaRPr>
          </a:p>
          <a:p>
            <a:pPr marL="329565" indent="-317500">
              <a:lnSpc>
                <a:spcPct val="100000"/>
              </a:lnSpc>
              <a:spcBef>
                <a:spcPts val="130"/>
              </a:spcBef>
              <a:buAutoNum type="arabicParenR" startAt="3"/>
              <a:tabLst>
                <a:tab pos="330200" algn="l"/>
              </a:tabLst>
            </a:pPr>
            <a:r>
              <a:rPr sz="2400" b="1" spc="-25" dirty="0">
                <a:solidFill>
                  <a:srgbClr val="FF0000"/>
                </a:solidFill>
                <a:latin typeface="Calibri"/>
                <a:cs typeface="Calibri"/>
              </a:rPr>
              <a:t>Terapeutický</a:t>
            </a:r>
            <a:r>
              <a:rPr sz="2400" b="1" spc="-5" dirty="0">
                <a:solidFill>
                  <a:srgbClr val="FF0000"/>
                </a:solidFill>
                <a:latin typeface="Calibri"/>
                <a:cs typeface="Calibri"/>
              </a:rPr>
              <a:t> </a:t>
            </a:r>
            <a:r>
              <a:rPr sz="2400" b="1" spc="-15" dirty="0">
                <a:solidFill>
                  <a:srgbClr val="FF0000"/>
                </a:solidFill>
                <a:latin typeface="Calibri"/>
                <a:cs typeface="Calibri"/>
              </a:rPr>
              <a:t>rozhovor</a:t>
            </a:r>
            <a:r>
              <a:rPr sz="2400" b="1" spc="-45" dirty="0">
                <a:solidFill>
                  <a:srgbClr val="FF0000"/>
                </a:solidFill>
                <a:latin typeface="Calibri"/>
                <a:cs typeface="Calibri"/>
              </a:rPr>
              <a:t> </a:t>
            </a:r>
            <a:r>
              <a:rPr sz="2400" b="1" dirty="0">
                <a:solidFill>
                  <a:srgbClr val="FF0000"/>
                </a:solidFill>
                <a:latin typeface="Calibri"/>
                <a:cs typeface="Calibri"/>
              </a:rPr>
              <a:t>=</a:t>
            </a:r>
            <a:r>
              <a:rPr sz="2400" b="1" spc="-10" dirty="0">
                <a:solidFill>
                  <a:srgbClr val="FF0000"/>
                </a:solidFill>
                <a:latin typeface="Calibri"/>
                <a:cs typeface="Calibri"/>
              </a:rPr>
              <a:t> </a:t>
            </a:r>
            <a:r>
              <a:rPr sz="2400" b="1" spc="-5" dirty="0">
                <a:solidFill>
                  <a:srgbClr val="FF0000"/>
                </a:solidFill>
                <a:latin typeface="Calibri"/>
                <a:cs typeface="Calibri"/>
              </a:rPr>
              <a:t>sociálně</a:t>
            </a:r>
            <a:r>
              <a:rPr sz="2400" b="1" spc="-15" dirty="0">
                <a:solidFill>
                  <a:srgbClr val="FF0000"/>
                </a:solidFill>
                <a:latin typeface="Calibri"/>
                <a:cs typeface="Calibri"/>
              </a:rPr>
              <a:t> </a:t>
            </a:r>
            <a:r>
              <a:rPr sz="2400" b="1" spc="-10" dirty="0">
                <a:solidFill>
                  <a:srgbClr val="FF0000"/>
                </a:solidFill>
                <a:latin typeface="Calibri"/>
                <a:cs typeface="Calibri"/>
              </a:rPr>
              <a:t>terapeutická</a:t>
            </a:r>
            <a:r>
              <a:rPr sz="2400" b="1" spc="-20" dirty="0">
                <a:solidFill>
                  <a:srgbClr val="FF0000"/>
                </a:solidFill>
                <a:latin typeface="Calibri"/>
                <a:cs typeface="Calibri"/>
              </a:rPr>
              <a:t> fáze</a:t>
            </a:r>
            <a:endParaRPr sz="2400" dirty="0">
              <a:latin typeface="Calibri"/>
              <a:cs typeface="Calibri"/>
            </a:endParaRPr>
          </a:p>
          <a:p>
            <a:pPr marL="12700">
              <a:lnSpc>
                <a:spcPct val="100000"/>
              </a:lnSpc>
              <a:spcBef>
                <a:spcPts val="130"/>
              </a:spcBef>
            </a:pPr>
            <a:r>
              <a:rPr sz="2400" b="1" dirty="0">
                <a:latin typeface="Calibri"/>
                <a:cs typeface="Calibri"/>
              </a:rPr>
              <a:t>= </a:t>
            </a:r>
            <a:r>
              <a:rPr sz="2400" b="1" spc="-10" dirty="0">
                <a:latin typeface="Calibri"/>
                <a:cs typeface="Calibri"/>
              </a:rPr>
              <a:t>rozhovory</a:t>
            </a:r>
            <a:r>
              <a:rPr sz="2400" b="1" spc="-35" dirty="0">
                <a:latin typeface="Calibri"/>
                <a:cs typeface="Calibri"/>
              </a:rPr>
              <a:t> </a:t>
            </a:r>
            <a:r>
              <a:rPr sz="2400" b="1" dirty="0">
                <a:latin typeface="Calibri"/>
                <a:cs typeface="Calibri"/>
              </a:rPr>
              <a:t>o</a:t>
            </a:r>
            <a:r>
              <a:rPr sz="2400" b="1" spc="-10" dirty="0">
                <a:latin typeface="Calibri"/>
                <a:cs typeface="Calibri"/>
              </a:rPr>
              <a:t> potřebách,</a:t>
            </a:r>
            <a:r>
              <a:rPr sz="2400" b="1" spc="-5" dirty="0">
                <a:latin typeface="Calibri"/>
                <a:cs typeface="Calibri"/>
              </a:rPr>
              <a:t> cílech,</a:t>
            </a:r>
            <a:r>
              <a:rPr sz="2400" b="1" spc="10" dirty="0">
                <a:latin typeface="Calibri"/>
                <a:cs typeface="Calibri"/>
              </a:rPr>
              <a:t> </a:t>
            </a:r>
            <a:r>
              <a:rPr sz="2400" b="1" u="sng" spc="-10" dirty="0">
                <a:uFill>
                  <a:solidFill>
                    <a:srgbClr val="000000"/>
                  </a:solidFill>
                </a:uFill>
                <a:latin typeface="Calibri"/>
                <a:cs typeface="Calibri"/>
              </a:rPr>
              <a:t>plánování</a:t>
            </a:r>
            <a:endParaRPr sz="2400" dirty="0">
              <a:latin typeface="Calibri"/>
              <a:cs typeface="Calibri"/>
            </a:endParaRPr>
          </a:p>
          <a:p>
            <a:pPr marL="255270" indent="-243204">
              <a:lnSpc>
                <a:spcPct val="100000"/>
              </a:lnSpc>
              <a:spcBef>
                <a:spcPts val="150"/>
              </a:spcBef>
              <a:buSzPct val="95833"/>
              <a:buFont typeface="Wingdings"/>
              <a:buChar char=""/>
              <a:tabLst>
                <a:tab pos="255904" algn="l"/>
              </a:tabLst>
            </a:pPr>
            <a:r>
              <a:rPr sz="2400" b="1" dirty="0">
                <a:solidFill>
                  <a:srgbClr val="00AF50"/>
                </a:solidFill>
                <a:latin typeface="Calibri"/>
                <a:cs typeface="Calibri"/>
              </a:rPr>
              <a:t>Na</a:t>
            </a:r>
            <a:r>
              <a:rPr sz="2400" b="1" spc="-20" dirty="0">
                <a:solidFill>
                  <a:srgbClr val="00AF50"/>
                </a:solidFill>
                <a:latin typeface="Calibri"/>
                <a:cs typeface="Calibri"/>
              </a:rPr>
              <a:t> </a:t>
            </a:r>
            <a:r>
              <a:rPr sz="2400" b="1" spc="-15" dirty="0">
                <a:solidFill>
                  <a:srgbClr val="00AF50"/>
                </a:solidFill>
                <a:latin typeface="Calibri"/>
                <a:cs typeface="Calibri"/>
              </a:rPr>
              <a:t>člověka</a:t>
            </a:r>
            <a:r>
              <a:rPr sz="2400" b="1" spc="-35" dirty="0">
                <a:solidFill>
                  <a:srgbClr val="00AF50"/>
                </a:solidFill>
                <a:latin typeface="Calibri"/>
                <a:cs typeface="Calibri"/>
              </a:rPr>
              <a:t> </a:t>
            </a:r>
            <a:r>
              <a:rPr sz="2400" b="1" spc="-15" dirty="0">
                <a:solidFill>
                  <a:srgbClr val="00AF50"/>
                </a:solidFill>
                <a:latin typeface="Calibri"/>
                <a:cs typeface="Calibri"/>
              </a:rPr>
              <a:t>zaměřený</a:t>
            </a:r>
            <a:r>
              <a:rPr sz="2400" b="1" spc="-20" dirty="0">
                <a:solidFill>
                  <a:srgbClr val="00AF50"/>
                </a:solidFill>
                <a:latin typeface="Calibri"/>
                <a:cs typeface="Calibri"/>
              </a:rPr>
              <a:t> </a:t>
            </a:r>
            <a:r>
              <a:rPr sz="2400" b="1" spc="-10" dirty="0">
                <a:solidFill>
                  <a:srgbClr val="00AF50"/>
                </a:solidFill>
                <a:latin typeface="Calibri"/>
                <a:cs typeface="Calibri"/>
              </a:rPr>
              <a:t>přístup</a:t>
            </a:r>
            <a:endParaRPr sz="2400" dirty="0">
              <a:latin typeface="Calibri"/>
              <a:cs typeface="Calibri"/>
            </a:endParaRPr>
          </a:p>
          <a:p>
            <a:pPr marL="255270" indent="-243204">
              <a:lnSpc>
                <a:spcPct val="100000"/>
              </a:lnSpc>
              <a:spcBef>
                <a:spcPts val="130"/>
              </a:spcBef>
              <a:buSzPct val="95833"/>
              <a:buFont typeface="Wingdings"/>
              <a:buChar char=""/>
              <a:tabLst>
                <a:tab pos="255904" algn="l"/>
              </a:tabLst>
            </a:pPr>
            <a:r>
              <a:rPr sz="2400" b="1" spc="-15" dirty="0">
                <a:solidFill>
                  <a:srgbClr val="00AF50"/>
                </a:solidFill>
                <a:latin typeface="Calibri"/>
                <a:cs typeface="Calibri"/>
              </a:rPr>
              <a:t>Úkolově</a:t>
            </a:r>
            <a:r>
              <a:rPr sz="2400" b="1" spc="-40" dirty="0">
                <a:solidFill>
                  <a:srgbClr val="00AF50"/>
                </a:solidFill>
                <a:latin typeface="Calibri"/>
                <a:cs typeface="Calibri"/>
              </a:rPr>
              <a:t> </a:t>
            </a:r>
            <a:r>
              <a:rPr sz="2400" b="1" spc="-15" dirty="0">
                <a:solidFill>
                  <a:srgbClr val="00AF50"/>
                </a:solidFill>
                <a:latin typeface="Calibri"/>
                <a:cs typeface="Calibri"/>
              </a:rPr>
              <a:t>orientovaný </a:t>
            </a:r>
            <a:r>
              <a:rPr sz="2400" b="1" spc="-10" dirty="0">
                <a:solidFill>
                  <a:srgbClr val="00AF50"/>
                </a:solidFill>
                <a:latin typeface="Calibri"/>
                <a:cs typeface="Calibri"/>
              </a:rPr>
              <a:t>přístup</a:t>
            </a:r>
            <a:endParaRPr sz="2400" dirty="0">
              <a:latin typeface="Calibri"/>
              <a:cs typeface="Calibri"/>
            </a:endParaRPr>
          </a:p>
          <a:p>
            <a:pPr marL="329565" indent="-317500">
              <a:lnSpc>
                <a:spcPct val="100000"/>
              </a:lnSpc>
              <a:spcBef>
                <a:spcPts val="130"/>
              </a:spcBef>
              <a:buAutoNum type="arabicParenR" startAt="4"/>
              <a:tabLst>
                <a:tab pos="330200" algn="l"/>
              </a:tabLst>
            </a:pPr>
            <a:r>
              <a:rPr sz="2400" b="1" spc="-5" dirty="0">
                <a:solidFill>
                  <a:srgbClr val="FF0000"/>
                </a:solidFill>
                <a:latin typeface="Calibri"/>
                <a:cs typeface="Calibri"/>
              </a:rPr>
              <a:t>Sociální</a:t>
            </a:r>
            <a:r>
              <a:rPr sz="2400" b="1" spc="-50" dirty="0">
                <a:solidFill>
                  <a:srgbClr val="FF0000"/>
                </a:solidFill>
                <a:latin typeface="Calibri"/>
                <a:cs typeface="Calibri"/>
              </a:rPr>
              <a:t> </a:t>
            </a:r>
            <a:r>
              <a:rPr sz="2400" b="1" spc="-15" dirty="0">
                <a:solidFill>
                  <a:srgbClr val="FF0000"/>
                </a:solidFill>
                <a:latin typeface="Calibri"/>
                <a:cs typeface="Calibri"/>
              </a:rPr>
              <a:t>terapie</a:t>
            </a:r>
            <a:endParaRPr sz="2400" dirty="0">
              <a:latin typeface="Calibri"/>
              <a:cs typeface="Calibri"/>
            </a:endParaRPr>
          </a:p>
          <a:p>
            <a:pPr marL="12700">
              <a:lnSpc>
                <a:spcPct val="100000"/>
              </a:lnSpc>
              <a:spcBef>
                <a:spcPts val="145"/>
              </a:spcBef>
            </a:pPr>
            <a:r>
              <a:rPr sz="2400" b="1" dirty="0">
                <a:solidFill>
                  <a:srgbClr val="00AF50"/>
                </a:solidFill>
                <a:latin typeface="Calibri"/>
                <a:cs typeface="Calibri"/>
              </a:rPr>
              <a:t>=</a:t>
            </a:r>
            <a:r>
              <a:rPr sz="2400" b="1" spc="20" dirty="0">
                <a:solidFill>
                  <a:srgbClr val="00AF50"/>
                </a:solidFill>
                <a:latin typeface="Calibri"/>
                <a:cs typeface="Calibri"/>
              </a:rPr>
              <a:t> </a:t>
            </a:r>
            <a:r>
              <a:rPr sz="2400" b="1" spc="-25" dirty="0">
                <a:solidFill>
                  <a:srgbClr val="00AF50"/>
                </a:solidFill>
                <a:latin typeface="Calibri"/>
                <a:cs typeface="Calibri"/>
              </a:rPr>
              <a:t>aktivity,</a:t>
            </a:r>
            <a:r>
              <a:rPr sz="2400" b="1" spc="30" dirty="0">
                <a:solidFill>
                  <a:srgbClr val="00AF50"/>
                </a:solidFill>
                <a:latin typeface="Calibri"/>
                <a:cs typeface="Calibri"/>
              </a:rPr>
              <a:t> </a:t>
            </a:r>
            <a:r>
              <a:rPr sz="2400" b="1" u="sng" spc="-10" dirty="0">
                <a:solidFill>
                  <a:srgbClr val="00AF50"/>
                </a:solidFill>
                <a:uFill>
                  <a:solidFill>
                    <a:srgbClr val="00AF50"/>
                  </a:solidFill>
                </a:uFill>
                <a:latin typeface="Calibri"/>
                <a:cs typeface="Calibri"/>
              </a:rPr>
              <a:t>zplnomocňování,</a:t>
            </a:r>
            <a:r>
              <a:rPr sz="2400" b="1" u="sng" spc="-5" dirty="0">
                <a:solidFill>
                  <a:srgbClr val="00AF50"/>
                </a:solidFill>
                <a:uFill>
                  <a:solidFill>
                    <a:srgbClr val="00AF50"/>
                  </a:solidFill>
                </a:uFill>
                <a:latin typeface="Calibri"/>
                <a:cs typeface="Calibri"/>
              </a:rPr>
              <a:t> proces </a:t>
            </a:r>
            <a:r>
              <a:rPr sz="2400" b="1" u="sng" spc="-10" dirty="0">
                <a:solidFill>
                  <a:srgbClr val="00AF50"/>
                </a:solidFill>
                <a:uFill>
                  <a:solidFill>
                    <a:srgbClr val="00AF50"/>
                  </a:solidFill>
                </a:uFill>
                <a:latin typeface="Calibri"/>
                <a:cs typeface="Calibri"/>
              </a:rPr>
              <a:t>motivace</a:t>
            </a:r>
            <a:r>
              <a:rPr sz="2400" b="1" u="sng" dirty="0">
                <a:solidFill>
                  <a:srgbClr val="00AF50"/>
                </a:solidFill>
                <a:uFill>
                  <a:solidFill>
                    <a:srgbClr val="00AF50"/>
                  </a:solidFill>
                </a:uFill>
                <a:latin typeface="Calibri"/>
                <a:cs typeface="Calibri"/>
              </a:rPr>
              <a:t> </a:t>
            </a:r>
            <a:r>
              <a:rPr sz="2400" b="1" u="sng" spc="-20" dirty="0">
                <a:solidFill>
                  <a:srgbClr val="00AF50"/>
                </a:solidFill>
                <a:uFill>
                  <a:solidFill>
                    <a:srgbClr val="00AF50"/>
                  </a:solidFill>
                </a:uFill>
                <a:latin typeface="Calibri"/>
                <a:cs typeface="Calibri"/>
              </a:rPr>
              <a:t>(motivač.rozhov.)</a:t>
            </a:r>
            <a:endParaRPr sz="2400" dirty="0">
              <a:latin typeface="Calibri"/>
              <a:cs typeface="Calibri"/>
            </a:endParaRPr>
          </a:p>
          <a:p>
            <a:pPr marL="326390" indent="-314325">
              <a:lnSpc>
                <a:spcPct val="100000"/>
              </a:lnSpc>
              <a:spcBef>
                <a:spcPts val="135"/>
              </a:spcBef>
              <a:buAutoNum type="arabicParenR" startAt="5"/>
              <a:tabLst>
                <a:tab pos="327025" algn="l"/>
              </a:tabLst>
            </a:pPr>
            <a:r>
              <a:rPr sz="2400" spc="-15" dirty="0">
                <a:solidFill>
                  <a:srgbClr val="FF0000"/>
                </a:solidFill>
                <a:latin typeface="Calibri"/>
                <a:cs typeface="Calibri"/>
              </a:rPr>
              <a:t>Ukončení</a:t>
            </a:r>
            <a:r>
              <a:rPr sz="2400" spc="-20" dirty="0">
                <a:solidFill>
                  <a:srgbClr val="FF0000"/>
                </a:solidFill>
                <a:latin typeface="Calibri"/>
                <a:cs typeface="Calibri"/>
              </a:rPr>
              <a:t> </a:t>
            </a:r>
            <a:r>
              <a:rPr sz="2400" spc="-5" dirty="0">
                <a:solidFill>
                  <a:srgbClr val="FF0000"/>
                </a:solidFill>
                <a:latin typeface="Calibri"/>
                <a:cs typeface="Calibri"/>
              </a:rPr>
              <a:t>případu</a:t>
            </a:r>
            <a:r>
              <a:rPr sz="2400" spc="-20" dirty="0">
                <a:solidFill>
                  <a:srgbClr val="FF0000"/>
                </a:solidFill>
                <a:latin typeface="Calibri"/>
                <a:cs typeface="Calibri"/>
              </a:rPr>
              <a:t> </a:t>
            </a:r>
            <a:r>
              <a:rPr sz="2400" dirty="0">
                <a:solidFill>
                  <a:srgbClr val="FF0000"/>
                </a:solidFill>
                <a:latin typeface="Calibri"/>
                <a:cs typeface="Calibri"/>
              </a:rPr>
              <a:t>a</a:t>
            </a:r>
            <a:r>
              <a:rPr sz="2400" spc="-20" dirty="0">
                <a:solidFill>
                  <a:srgbClr val="FF0000"/>
                </a:solidFill>
                <a:latin typeface="Calibri"/>
                <a:cs typeface="Calibri"/>
              </a:rPr>
              <a:t> </a:t>
            </a:r>
            <a:r>
              <a:rPr sz="2400" spc="-5" dirty="0">
                <a:solidFill>
                  <a:srgbClr val="FF0000"/>
                </a:solidFill>
                <a:latin typeface="Calibri"/>
                <a:cs typeface="Calibri"/>
              </a:rPr>
              <a:t>vedení</a:t>
            </a:r>
            <a:r>
              <a:rPr sz="2400" spc="-20" dirty="0">
                <a:solidFill>
                  <a:srgbClr val="FF0000"/>
                </a:solidFill>
                <a:latin typeface="Calibri"/>
                <a:cs typeface="Calibri"/>
              </a:rPr>
              <a:t> </a:t>
            </a:r>
            <a:r>
              <a:rPr sz="2400" spc="-10" dirty="0">
                <a:solidFill>
                  <a:srgbClr val="FF0000"/>
                </a:solidFill>
                <a:latin typeface="Calibri"/>
                <a:cs typeface="Calibri"/>
              </a:rPr>
              <a:t>dokumentace</a:t>
            </a:r>
            <a:endParaRPr sz="2400" dirty="0">
              <a:latin typeface="Calibri"/>
              <a:cs typeface="Calibri"/>
            </a:endParaRPr>
          </a:p>
          <a:p>
            <a:pPr marL="241300" indent="-229235">
              <a:lnSpc>
                <a:spcPts val="2450"/>
              </a:lnSpc>
              <a:spcBef>
                <a:spcPts val="135"/>
              </a:spcBef>
              <a:buChar char="-"/>
              <a:tabLst>
                <a:tab pos="241300" algn="l"/>
                <a:tab pos="241935" algn="l"/>
              </a:tabLst>
            </a:pPr>
            <a:r>
              <a:rPr sz="2400" spc="-15" dirty="0">
                <a:latin typeface="Calibri"/>
                <a:cs typeface="Calibri"/>
              </a:rPr>
              <a:t>Ověřování</a:t>
            </a:r>
            <a:r>
              <a:rPr sz="2400" dirty="0">
                <a:latin typeface="Calibri"/>
                <a:cs typeface="Calibri"/>
              </a:rPr>
              <a:t> </a:t>
            </a:r>
            <a:r>
              <a:rPr sz="2400" spc="-10" dirty="0">
                <a:latin typeface="Calibri"/>
                <a:cs typeface="Calibri"/>
              </a:rPr>
              <a:t>kvality</a:t>
            </a:r>
            <a:r>
              <a:rPr sz="2400" spc="-15" dirty="0">
                <a:latin typeface="Calibri"/>
                <a:cs typeface="Calibri"/>
              </a:rPr>
              <a:t> </a:t>
            </a:r>
            <a:r>
              <a:rPr sz="2400" spc="-10" dirty="0">
                <a:latin typeface="Calibri"/>
                <a:cs typeface="Calibri"/>
              </a:rPr>
              <a:t>spolupráce,</a:t>
            </a:r>
            <a:endParaRPr sz="2400" dirty="0">
              <a:latin typeface="Calibri"/>
              <a:cs typeface="Calibri"/>
            </a:endParaRPr>
          </a:p>
          <a:p>
            <a:pPr marL="241300">
              <a:lnSpc>
                <a:spcPts val="2450"/>
              </a:lnSpc>
            </a:pPr>
            <a:r>
              <a:rPr sz="2400" spc="-5" dirty="0">
                <a:latin typeface="Calibri"/>
                <a:cs typeface="Calibri"/>
              </a:rPr>
              <a:t>dlp.</a:t>
            </a:r>
            <a:r>
              <a:rPr sz="2400" spc="-10" dirty="0">
                <a:latin typeface="Calibri"/>
                <a:cs typeface="Calibri"/>
              </a:rPr>
              <a:t> </a:t>
            </a:r>
            <a:r>
              <a:rPr sz="2400" spc="-15" dirty="0">
                <a:latin typeface="Calibri"/>
                <a:cs typeface="Calibri"/>
              </a:rPr>
              <a:t>přenastavení</a:t>
            </a:r>
            <a:r>
              <a:rPr sz="2400" dirty="0">
                <a:latin typeface="Calibri"/>
                <a:cs typeface="Calibri"/>
              </a:rPr>
              <a:t> cílů</a:t>
            </a:r>
            <a:r>
              <a:rPr sz="2400" spc="-20" dirty="0">
                <a:latin typeface="Calibri"/>
                <a:cs typeface="Calibri"/>
              </a:rPr>
              <a:t> </a:t>
            </a:r>
            <a:r>
              <a:rPr sz="2400" spc="-10" dirty="0">
                <a:latin typeface="Calibri"/>
                <a:cs typeface="Calibri"/>
              </a:rPr>
              <a:t>spolupráce</a:t>
            </a:r>
            <a:r>
              <a:rPr sz="2400" spc="-5" dirty="0">
                <a:latin typeface="Calibri"/>
                <a:cs typeface="Calibri"/>
              </a:rPr>
              <a:t> </a:t>
            </a:r>
            <a:r>
              <a:rPr sz="2400" dirty="0">
                <a:latin typeface="Calibri"/>
                <a:cs typeface="Calibri"/>
              </a:rPr>
              <a:t>a</a:t>
            </a:r>
            <a:r>
              <a:rPr sz="2400" spc="-10" dirty="0">
                <a:latin typeface="Calibri"/>
                <a:cs typeface="Calibri"/>
              </a:rPr>
              <a:t> </a:t>
            </a:r>
            <a:r>
              <a:rPr sz="2400" spc="-15" dirty="0">
                <a:latin typeface="Calibri"/>
                <a:cs typeface="Calibri"/>
              </a:rPr>
              <a:t>pokračování</a:t>
            </a:r>
            <a:endParaRPr sz="2400" dirty="0">
              <a:latin typeface="Calibri"/>
              <a:cs typeface="Calibri"/>
            </a:endParaRPr>
          </a:p>
          <a:p>
            <a:pPr marL="241300" indent="-229235">
              <a:lnSpc>
                <a:spcPct val="100000"/>
              </a:lnSpc>
              <a:spcBef>
                <a:spcPts val="295"/>
              </a:spcBef>
              <a:buChar char="-"/>
              <a:tabLst>
                <a:tab pos="241300" algn="l"/>
                <a:tab pos="241935" algn="l"/>
              </a:tabLst>
            </a:pPr>
            <a:r>
              <a:rPr sz="2000" spc="-55" dirty="0">
                <a:latin typeface="Calibri"/>
                <a:cs typeface="Calibri"/>
              </a:rPr>
              <a:t>Týmy,</a:t>
            </a:r>
            <a:r>
              <a:rPr sz="2000" spc="-25" dirty="0">
                <a:latin typeface="Calibri"/>
                <a:cs typeface="Calibri"/>
              </a:rPr>
              <a:t> </a:t>
            </a:r>
            <a:r>
              <a:rPr sz="2000" spc="-10" dirty="0">
                <a:latin typeface="Calibri"/>
                <a:cs typeface="Calibri"/>
              </a:rPr>
              <a:t>etika</a:t>
            </a:r>
            <a:r>
              <a:rPr sz="2000" spc="5" dirty="0">
                <a:latin typeface="Calibri"/>
                <a:cs typeface="Calibri"/>
              </a:rPr>
              <a:t> </a:t>
            </a:r>
            <a:r>
              <a:rPr sz="2000" dirty="0">
                <a:latin typeface="Calibri"/>
                <a:cs typeface="Calibri"/>
              </a:rPr>
              <a:t>v </a:t>
            </a:r>
            <a:r>
              <a:rPr sz="2000" spc="-10" dirty="0">
                <a:latin typeface="Calibri"/>
                <a:cs typeface="Calibri"/>
              </a:rPr>
              <a:t>práci,</a:t>
            </a:r>
            <a:r>
              <a:rPr sz="2000" spc="-15" dirty="0">
                <a:latin typeface="Calibri"/>
                <a:cs typeface="Calibri"/>
              </a:rPr>
              <a:t> </a:t>
            </a:r>
            <a:r>
              <a:rPr sz="2000" spc="-10" dirty="0">
                <a:latin typeface="Calibri"/>
                <a:cs typeface="Calibri"/>
              </a:rPr>
              <a:t>zvyšování</a:t>
            </a:r>
            <a:r>
              <a:rPr sz="2000" spc="-30" dirty="0">
                <a:latin typeface="Calibri"/>
                <a:cs typeface="Calibri"/>
              </a:rPr>
              <a:t> </a:t>
            </a:r>
            <a:r>
              <a:rPr sz="2000" spc="-5" dirty="0">
                <a:latin typeface="Calibri"/>
                <a:cs typeface="Calibri"/>
              </a:rPr>
              <a:t>kvality</a:t>
            </a:r>
            <a:r>
              <a:rPr sz="2000" spc="5" dirty="0">
                <a:latin typeface="Calibri"/>
                <a:cs typeface="Calibri"/>
              </a:rPr>
              <a:t> </a:t>
            </a:r>
            <a:r>
              <a:rPr sz="2000" spc="-5" dirty="0">
                <a:latin typeface="Calibri"/>
                <a:cs typeface="Calibri"/>
              </a:rPr>
              <a:t>dle</a:t>
            </a:r>
            <a:r>
              <a:rPr sz="2000" spc="-10" dirty="0">
                <a:latin typeface="Calibri"/>
                <a:cs typeface="Calibri"/>
              </a:rPr>
              <a:t> fází</a:t>
            </a:r>
            <a:r>
              <a:rPr sz="2000" spc="-15" dirty="0">
                <a:latin typeface="Calibri"/>
                <a:cs typeface="Calibri"/>
              </a:rPr>
              <a:t> </a:t>
            </a:r>
            <a:r>
              <a:rPr sz="2000" spc="-5" dirty="0">
                <a:latin typeface="Calibri"/>
                <a:cs typeface="Calibri"/>
              </a:rPr>
              <a:t>CW</a:t>
            </a:r>
            <a:endParaRPr sz="2000" dirty="0">
              <a:latin typeface="Calibri"/>
              <a:cs typeface="Calibri"/>
            </a:endParaRPr>
          </a:p>
        </p:txBody>
      </p:sp>
      <p:pic>
        <p:nvPicPr>
          <p:cNvPr id="5" name="object 5"/>
          <p:cNvPicPr/>
          <p:nvPr/>
        </p:nvPicPr>
        <p:blipFill>
          <a:blip r:embed="rId2" cstate="print"/>
          <a:stretch>
            <a:fillRect/>
          </a:stretch>
        </p:blipFill>
        <p:spPr>
          <a:xfrm>
            <a:off x="9628141" y="3074775"/>
            <a:ext cx="2245469" cy="3783222"/>
          </a:xfrm>
          <a:prstGeom prst="rect">
            <a:avLst/>
          </a:prstGeom>
        </p:spPr>
      </p:pic>
    </p:spTree>
    <p:extLst>
      <p:ext uri="{BB962C8B-B14F-4D97-AF65-F5344CB8AC3E}">
        <p14:creationId xmlns:p14="http://schemas.microsoft.com/office/powerpoint/2010/main" val="1914286976"/>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82053" y="266827"/>
            <a:ext cx="1762760" cy="280670"/>
          </a:xfrm>
          <a:prstGeom prst="rect">
            <a:avLst/>
          </a:prstGeom>
          <a:solidFill>
            <a:srgbClr val="FFFF00"/>
          </a:solidFill>
        </p:spPr>
        <p:txBody>
          <a:bodyPr vert="horz" wrap="square" lIns="0" tIns="0" rIns="0" bIns="0" rtlCol="0">
            <a:spAutoFit/>
          </a:bodyPr>
          <a:lstStyle/>
          <a:p>
            <a:pPr>
              <a:lnSpc>
                <a:spcPts val="2090"/>
              </a:lnSpc>
            </a:pPr>
            <a:r>
              <a:rPr sz="1800" b="1" u="sng" spc="-15" dirty="0">
                <a:solidFill>
                  <a:srgbClr val="FF0000"/>
                </a:solidFill>
                <a:uFill>
                  <a:solidFill>
                    <a:srgbClr val="FF0000"/>
                  </a:solidFill>
                </a:uFill>
                <a:latin typeface="Calibri"/>
                <a:cs typeface="Calibri"/>
              </a:rPr>
              <a:t>Celkové</a:t>
            </a:r>
            <a:r>
              <a:rPr sz="1800" b="1" u="sng" spc="-65" dirty="0">
                <a:solidFill>
                  <a:srgbClr val="FF0000"/>
                </a:solidFill>
                <a:uFill>
                  <a:solidFill>
                    <a:srgbClr val="FF0000"/>
                  </a:solidFill>
                </a:uFill>
                <a:latin typeface="Calibri"/>
                <a:cs typeface="Calibri"/>
              </a:rPr>
              <a:t> </a:t>
            </a:r>
            <a:r>
              <a:rPr sz="1800" b="1" u="sng" spc="-10" dirty="0">
                <a:solidFill>
                  <a:srgbClr val="FF0000"/>
                </a:solidFill>
                <a:uFill>
                  <a:solidFill>
                    <a:srgbClr val="FF0000"/>
                  </a:solidFill>
                </a:uFill>
                <a:latin typeface="Calibri"/>
                <a:cs typeface="Calibri"/>
              </a:rPr>
              <a:t>posouzení</a:t>
            </a:r>
            <a:endParaRPr sz="1800">
              <a:latin typeface="Calibri"/>
              <a:cs typeface="Calibri"/>
            </a:endParaRPr>
          </a:p>
        </p:txBody>
      </p:sp>
      <p:sp>
        <p:nvSpPr>
          <p:cNvPr id="3" name="object 3"/>
          <p:cNvSpPr txBox="1"/>
          <p:nvPr/>
        </p:nvSpPr>
        <p:spPr>
          <a:xfrm>
            <a:off x="482053" y="641730"/>
            <a:ext cx="1751330" cy="280670"/>
          </a:xfrm>
          <a:prstGeom prst="rect">
            <a:avLst/>
          </a:prstGeom>
          <a:solidFill>
            <a:srgbClr val="FFFF00"/>
          </a:solidFill>
        </p:spPr>
        <p:txBody>
          <a:bodyPr vert="horz" wrap="square" lIns="0" tIns="0" rIns="0" bIns="0" rtlCol="0">
            <a:spAutoFit/>
          </a:bodyPr>
          <a:lstStyle/>
          <a:p>
            <a:pPr>
              <a:lnSpc>
                <a:spcPts val="2090"/>
              </a:lnSpc>
            </a:pPr>
            <a:r>
              <a:rPr sz="1800" b="1" u="sng" spc="-10" dirty="0">
                <a:solidFill>
                  <a:srgbClr val="FF0000"/>
                </a:solidFill>
                <a:uFill>
                  <a:solidFill>
                    <a:srgbClr val="FF0000"/>
                  </a:solidFill>
                </a:uFill>
                <a:latin typeface="Calibri"/>
                <a:cs typeface="Calibri"/>
              </a:rPr>
              <a:t>nepříznivé</a:t>
            </a:r>
            <a:r>
              <a:rPr sz="1800" b="1" u="sng" spc="-15" dirty="0">
                <a:solidFill>
                  <a:srgbClr val="FF0000"/>
                </a:solidFill>
                <a:uFill>
                  <a:solidFill>
                    <a:srgbClr val="FF0000"/>
                  </a:solidFill>
                </a:uFill>
                <a:latin typeface="Calibri"/>
                <a:cs typeface="Calibri"/>
              </a:rPr>
              <a:t> </a:t>
            </a:r>
            <a:r>
              <a:rPr sz="1800" b="1" u="sng" spc="-5" dirty="0">
                <a:solidFill>
                  <a:srgbClr val="FF0000"/>
                </a:solidFill>
                <a:uFill>
                  <a:solidFill>
                    <a:srgbClr val="FF0000"/>
                  </a:solidFill>
                </a:uFill>
                <a:latin typeface="Calibri"/>
                <a:cs typeface="Calibri"/>
              </a:rPr>
              <a:t>sociální</a:t>
            </a:r>
            <a:endParaRPr sz="1800">
              <a:latin typeface="Calibri"/>
              <a:cs typeface="Calibri"/>
            </a:endParaRPr>
          </a:p>
        </p:txBody>
      </p:sp>
      <p:sp>
        <p:nvSpPr>
          <p:cNvPr id="4" name="object 4"/>
          <p:cNvSpPr txBox="1"/>
          <p:nvPr/>
        </p:nvSpPr>
        <p:spPr>
          <a:xfrm>
            <a:off x="482053" y="1015111"/>
            <a:ext cx="1371600" cy="280670"/>
          </a:xfrm>
          <a:prstGeom prst="rect">
            <a:avLst/>
          </a:prstGeom>
          <a:solidFill>
            <a:srgbClr val="FFFF00"/>
          </a:solidFill>
        </p:spPr>
        <p:txBody>
          <a:bodyPr vert="horz" wrap="square" lIns="0" tIns="0" rIns="0" bIns="0" rtlCol="0">
            <a:spAutoFit/>
          </a:bodyPr>
          <a:lstStyle/>
          <a:p>
            <a:pPr>
              <a:lnSpc>
                <a:spcPts val="2090"/>
              </a:lnSpc>
            </a:pPr>
            <a:r>
              <a:rPr sz="1800" b="1" u="sng" dirty="0">
                <a:solidFill>
                  <a:srgbClr val="FF0000"/>
                </a:solidFill>
                <a:uFill>
                  <a:solidFill>
                    <a:srgbClr val="FF0000"/>
                  </a:solidFill>
                </a:uFill>
                <a:latin typeface="Calibri"/>
                <a:cs typeface="Calibri"/>
              </a:rPr>
              <a:t>situace</a:t>
            </a:r>
            <a:r>
              <a:rPr sz="1800" b="1" u="sng" spc="-30" dirty="0">
                <a:solidFill>
                  <a:srgbClr val="FF0000"/>
                </a:solidFill>
                <a:uFill>
                  <a:solidFill>
                    <a:srgbClr val="FF0000"/>
                  </a:solidFill>
                </a:uFill>
                <a:latin typeface="Calibri"/>
                <a:cs typeface="Calibri"/>
              </a:rPr>
              <a:t> </a:t>
            </a:r>
            <a:r>
              <a:rPr sz="1800" b="1" u="sng" dirty="0">
                <a:solidFill>
                  <a:srgbClr val="FF0000"/>
                </a:solidFill>
                <a:uFill>
                  <a:solidFill>
                    <a:srgbClr val="FF0000"/>
                  </a:solidFill>
                </a:uFill>
                <a:latin typeface="Calibri"/>
                <a:cs typeface="Calibri"/>
              </a:rPr>
              <a:t>klie</a:t>
            </a:r>
            <a:r>
              <a:rPr sz="1800" b="1" u="sng" spc="-10" dirty="0">
                <a:solidFill>
                  <a:srgbClr val="FF0000"/>
                </a:solidFill>
                <a:uFill>
                  <a:solidFill>
                    <a:srgbClr val="FF0000"/>
                  </a:solidFill>
                </a:uFill>
                <a:latin typeface="Calibri"/>
                <a:cs typeface="Calibri"/>
              </a:rPr>
              <a:t>n</a:t>
            </a:r>
            <a:r>
              <a:rPr sz="1800" b="1" u="sng" spc="-25" dirty="0">
                <a:solidFill>
                  <a:srgbClr val="FF0000"/>
                </a:solidFill>
                <a:uFill>
                  <a:solidFill>
                    <a:srgbClr val="FF0000"/>
                  </a:solidFill>
                </a:uFill>
                <a:latin typeface="Calibri"/>
                <a:cs typeface="Calibri"/>
              </a:rPr>
              <a:t>t</a:t>
            </a:r>
            <a:r>
              <a:rPr sz="1800" b="1" u="sng" dirty="0">
                <a:solidFill>
                  <a:srgbClr val="FF0000"/>
                </a:solidFill>
                <a:uFill>
                  <a:solidFill>
                    <a:srgbClr val="FF0000"/>
                  </a:solidFill>
                </a:uFill>
                <a:latin typeface="Calibri"/>
                <a:cs typeface="Calibri"/>
              </a:rPr>
              <a:t>a</a:t>
            </a:r>
            <a:endParaRPr sz="1800">
              <a:latin typeface="Calibri"/>
              <a:cs typeface="Calibri"/>
            </a:endParaRPr>
          </a:p>
        </p:txBody>
      </p:sp>
      <p:sp>
        <p:nvSpPr>
          <p:cNvPr id="5" name="object 5"/>
          <p:cNvSpPr txBox="1"/>
          <p:nvPr/>
        </p:nvSpPr>
        <p:spPr>
          <a:xfrm>
            <a:off x="584708" y="1488186"/>
            <a:ext cx="3197860" cy="3177540"/>
          </a:xfrm>
          <a:prstGeom prst="rect">
            <a:avLst/>
          </a:prstGeom>
        </p:spPr>
        <p:txBody>
          <a:bodyPr vert="horz" wrap="square" lIns="0" tIns="12065" rIns="0" bIns="0" rtlCol="0">
            <a:spAutoFit/>
          </a:bodyPr>
          <a:lstStyle/>
          <a:p>
            <a:pPr marL="241300" indent="-229235">
              <a:lnSpc>
                <a:spcPts val="2245"/>
              </a:lnSpc>
              <a:spcBef>
                <a:spcPts val="95"/>
              </a:spcBef>
              <a:buFont typeface="Wingdings"/>
              <a:buChar char=""/>
              <a:tabLst>
                <a:tab pos="241935" algn="l"/>
              </a:tabLst>
            </a:pPr>
            <a:r>
              <a:rPr sz="2200" spc="-10" dirty="0">
                <a:solidFill>
                  <a:srgbClr val="FF0000"/>
                </a:solidFill>
                <a:latin typeface="Calibri"/>
                <a:cs typeface="Calibri"/>
              </a:rPr>
              <a:t>duševní</a:t>
            </a:r>
            <a:r>
              <a:rPr sz="2200" spc="-25" dirty="0">
                <a:solidFill>
                  <a:srgbClr val="FF0000"/>
                </a:solidFill>
                <a:latin typeface="Calibri"/>
                <a:cs typeface="Calibri"/>
              </a:rPr>
              <a:t> </a:t>
            </a:r>
            <a:r>
              <a:rPr sz="2200" spc="-10" dirty="0">
                <a:solidFill>
                  <a:srgbClr val="FF0000"/>
                </a:solidFill>
                <a:latin typeface="Calibri"/>
                <a:cs typeface="Calibri"/>
              </a:rPr>
              <a:t>(mentální)</a:t>
            </a:r>
            <a:endParaRPr sz="2200">
              <a:latin typeface="Calibri"/>
              <a:cs typeface="Calibri"/>
            </a:endParaRPr>
          </a:p>
          <a:p>
            <a:pPr marL="241300" indent="-229235">
              <a:lnSpc>
                <a:spcPts val="1850"/>
              </a:lnSpc>
              <a:buFont typeface="Wingdings"/>
              <a:buChar char=""/>
              <a:tabLst>
                <a:tab pos="241935" algn="l"/>
              </a:tabLst>
            </a:pPr>
            <a:r>
              <a:rPr sz="2200" spc="-10" dirty="0">
                <a:solidFill>
                  <a:srgbClr val="FF0000"/>
                </a:solidFill>
                <a:latin typeface="Calibri"/>
                <a:cs typeface="Calibri"/>
              </a:rPr>
              <a:t>pohyblivosti</a:t>
            </a:r>
            <a:endParaRPr sz="2200">
              <a:latin typeface="Calibri"/>
              <a:cs typeface="Calibri"/>
            </a:endParaRPr>
          </a:p>
          <a:p>
            <a:pPr marL="241300" indent="-229235">
              <a:lnSpc>
                <a:spcPts val="1850"/>
              </a:lnSpc>
              <a:buFont typeface="Wingdings"/>
              <a:buChar char=""/>
              <a:tabLst>
                <a:tab pos="241935" algn="l"/>
              </a:tabLst>
            </a:pPr>
            <a:r>
              <a:rPr sz="2200" spc="-10" dirty="0">
                <a:solidFill>
                  <a:srgbClr val="FF0000"/>
                </a:solidFill>
                <a:latin typeface="Calibri"/>
                <a:cs typeface="Calibri"/>
              </a:rPr>
              <a:t>orientace</a:t>
            </a:r>
            <a:endParaRPr sz="2200">
              <a:latin typeface="Calibri"/>
              <a:cs typeface="Calibri"/>
            </a:endParaRPr>
          </a:p>
          <a:p>
            <a:pPr marL="241300" indent="-229235">
              <a:lnSpc>
                <a:spcPts val="2245"/>
              </a:lnSpc>
              <a:buFont typeface="Wingdings"/>
              <a:buChar char=""/>
              <a:tabLst>
                <a:tab pos="241935" algn="l"/>
              </a:tabLst>
            </a:pPr>
            <a:r>
              <a:rPr sz="2200" spc="-15" dirty="0">
                <a:solidFill>
                  <a:srgbClr val="FF0000"/>
                </a:solidFill>
                <a:latin typeface="Calibri"/>
                <a:cs typeface="Calibri"/>
              </a:rPr>
              <a:t>Komunikace</a:t>
            </a:r>
            <a:endParaRPr sz="2200">
              <a:latin typeface="Calibri"/>
              <a:cs typeface="Calibri"/>
            </a:endParaRPr>
          </a:p>
          <a:p>
            <a:pPr marL="241300" indent="-229235">
              <a:lnSpc>
                <a:spcPts val="2245"/>
              </a:lnSpc>
              <a:spcBef>
                <a:spcPts val="1060"/>
              </a:spcBef>
              <a:buFont typeface="Wingdings"/>
              <a:buChar char=""/>
              <a:tabLst>
                <a:tab pos="241935" algn="l"/>
              </a:tabLst>
            </a:pPr>
            <a:r>
              <a:rPr sz="2200" spc="-10" dirty="0">
                <a:latin typeface="Calibri"/>
                <a:cs typeface="Calibri"/>
              </a:rPr>
              <a:t>příjmu</a:t>
            </a:r>
            <a:r>
              <a:rPr sz="2200" spc="-15" dirty="0">
                <a:latin typeface="Calibri"/>
                <a:cs typeface="Calibri"/>
              </a:rPr>
              <a:t> potravy</a:t>
            </a:r>
            <a:r>
              <a:rPr sz="2200" spc="-10" dirty="0">
                <a:latin typeface="Calibri"/>
                <a:cs typeface="Calibri"/>
              </a:rPr>
              <a:t> </a:t>
            </a:r>
            <a:r>
              <a:rPr sz="2200" spc="-5" dirty="0">
                <a:latin typeface="Calibri"/>
                <a:cs typeface="Calibri"/>
              </a:rPr>
              <a:t>a</a:t>
            </a:r>
            <a:r>
              <a:rPr sz="2200" spc="-15" dirty="0">
                <a:latin typeface="Calibri"/>
                <a:cs typeface="Calibri"/>
              </a:rPr>
              <a:t> zažívání</a:t>
            </a:r>
            <a:endParaRPr sz="2200">
              <a:latin typeface="Calibri"/>
              <a:cs typeface="Calibri"/>
            </a:endParaRPr>
          </a:p>
          <a:p>
            <a:pPr marL="241300" marR="160655" indent="-229235">
              <a:lnSpc>
                <a:spcPct val="70000"/>
              </a:lnSpc>
              <a:spcBef>
                <a:spcPts val="395"/>
              </a:spcBef>
              <a:buFont typeface="Wingdings"/>
              <a:buChar char=""/>
              <a:tabLst>
                <a:tab pos="241935" algn="l"/>
              </a:tabLst>
            </a:pPr>
            <a:r>
              <a:rPr sz="2200" spc="-10" dirty="0">
                <a:latin typeface="Calibri"/>
                <a:cs typeface="Calibri"/>
              </a:rPr>
              <a:t>vylučování</a:t>
            </a:r>
            <a:r>
              <a:rPr sz="2200" spc="-50" dirty="0">
                <a:latin typeface="Calibri"/>
                <a:cs typeface="Calibri"/>
              </a:rPr>
              <a:t> </a:t>
            </a:r>
            <a:r>
              <a:rPr sz="2200" spc="-5" dirty="0">
                <a:latin typeface="Calibri"/>
                <a:cs typeface="Calibri"/>
              </a:rPr>
              <a:t>a</a:t>
            </a:r>
            <a:r>
              <a:rPr sz="2200" spc="-45" dirty="0">
                <a:latin typeface="Calibri"/>
                <a:cs typeface="Calibri"/>
              </a:rPr>
              <a:t> </a:t>
            </a:r>
            <a:r>
              <a:rPr sz="2200" spc="-5" dirty="0">
                <a:latin typeface="Calibri"/>
                <a:cs typeface="Calibri"/>
              </a:rPr>
              <a:t>vyměšování </a:t>
            </a:r>
            <a:r>
              <a:rPr sz="2200" spc="-480" dirty="0">
                <a:latin typeface="Calibri"/>
                <a:cs typeface="Calibri"/>
              </a:rPr>
              <a:t> </a:t>
            </a:r>
            <a:r>
              <a:rPr sz="2200" spc="-15" dirty="0">
                <a:latin typeface="Calibri"/>
                <a:cs typeface="Calibri"/>
              </a:rPr>
              <a:t>jiných</a:t>
            </a:r>
            <a:r>
              <a:rPr sz="2200" spc="-30" dirty="0">
                <a:latin typeface="Calibri"/>
                <a:cs typeface="Calibri"/>
              </a:rPr>
              <a:t> </a:t>
            </a:r>
            <a:r>
              <a:rPr sz="2200" spc="-20" dirty="0">
                <a:latin typeface="Calibri"/>
                <a:cs typeface="Calibri"/>
              </a:rPr>
              <a:t>systémů</a:t>
            </a:r>
            <a:endParaRPr sz="2200">
              <a:latin typeface="Calibri"/>
              <a:cs typeface="Calibri"/>
            </a:endParaRPr>
          </a:p>
          <a:p>
            <a:pPr marL="12700">
              <a:lnSpc>
                <a:spcPts val="1455"/>
              </a:lnSpc>
            </a:pPr>
            <a:r>
              <a:rPr sz="2200" spc="-10" dirty="0">
                <a:latin typeface="Calibri"/>
                <a:cs typeface="Calibri"/>
              </a:rPr>
              <a:t>(zejména</a:t>
            </a:r>
            <a:r>
              <a:rPr sz="2200" spc="25" dirty="0">
                <a:latin typeface="Calibri"/>
                <a:cs typeface="Calibri"/>
              </a:rPr>
              <a:t> </a:t>
            </a:r>
            <a:r>
              <a:rPr sz="2200" spc="-5" dirty="0">
                <a:latin typeface="Calibri"/>
                <a:cs typeface="Calibri"/>
              </a:rPr>
              <a:t>z</a:t>
            </a:r>
            <a:r>
              <a:rPr sz="2200" spc="-25" dirty="0">
                <a:latin typeface="Calibri"/>
                <a:cs typeface="Calibri"/>
              </a:rPr>
              <a:t> </a:t>
            </a:r>
            <a:r>
              <a:rPr sz="2200" spc="-15" dirty="0">
                <a:latin typeface="Calibri"/>
                <a:cs typeface="Calibri"/>
              </a:rPr>
              <a:t>hlediska</a:t>
            </a:r>
            <a:r>
              <a:rPr sz="2200" spc="470" dirty="0">
                <a:latin typeface="Calibri"/>
                <a:cs typeface="Calibri"/>
              </a:rPr>
              <a:t> </a:t>
            </a:r>
            <a:r>
              <a:rPr sz="2200" spc="-20" dirty="0">
                <a:latin typeface="Calibri"/>
                <a:cs typeface="Calibri"/>
              </a:rPr>
              <a:t>celkové</a:t>
            </a:r>
            <a:endParaRPr sz="2200">
              <a:latin typeface="Calibri"/>
              <a:cs typeface="Calibri"/>
            </a:endParaRPr>
          </a:p>
          <a:p>
            <a:pPr marL="12700">
              <a:lnSpc>
                <a:spcPts val="2245"/>
              </a:lnSpc>
            </a:pPr>
            <a:r>
              <a:rPr sz="2200" spc="-10" dirty="0">
                <a:latin typeface="Calibri"/>
                <a:cs typeface="Calibri"/>
              </a:rPr>
              <a:t>výkonnosti)</a:t>
            </a:r>
            <a:endParaRPr sz="2200">
              <a:latin typeface="Calibri"/>
              <a:cs typeface="Calibri"/>
            </a:endParaRPr>
          </a:p>
          <a:p>
            <a:pPr marL="241300" marR="76835" indent="-229235">
              <a:lnSpc>
                <a:spcPct val="70000"/>
              </a:lnSpc>
              <a:spcBef>
                <a:spcPts val="1845"/>
              </a:spcBef>
              <a:buFont typeface="Wingdings"/>
              <a:buChar char=""/>
              <a:tabLst>
                <a:tab pos="241935" algn="l"/>
              </a:tabLst>
            </a:pPr>
            <a:r>
              <a:rPr sz="2200" spc="-15" dirty="0">
                <a:solidFill>
                  <a:srgbClr val="FF0000"/>
                </a:solidFill>
                <a:latin typeface="Calibri"/>
                <a:cs typeface="Calibri"/>
              </a:rPr>
              <a:t>stanovení </a:t>
            </a:r>
            <a:r>
              <a:rPr sz="2200" spc="-5" dirty="0">
                <a:solidFill>
                  <a:srgbClr val="FF0000"/>
                </a:solidFill>
                <a:latin typeface="Calibri"/>
                <a:cs typeface="Calibri"/>
              </a:rPr>
              <a:t>předpokládané </a:t>
            </a:r>
            <a:r>
              <a:rPr sz="2200" spc="-484" dirty="0">
                <a:solidFill>
                  <a:srgbClr val="FF0000"/>
                </a:solidFill>
                <a:latin typeface="Calibri"/>
                <a:cs typeface="Calibri"/>
              </a:rPr>
              <a:t> </a:t>
            </a:r>
            <a:r>
              <a:rPr sz="2200" spc="-10" dirty="0">
                <a:solidFill>
                  <a:srgbClr val="FF0000"/>
                </a:solidFill>
                <a:latin typeface="Calibri"/>
                <a:cs typeface="Calibri"/>
              </a:rPr>
              <a:t>doby</a:t>
            </a:r>
            <a:r>
              <a:rPr sz="2200" spc="-15" dirty="0">
                <a:solidFill>
                  <a:srgbClr val="FF0000"/>
                </a:solidFill>
                <a:latin typeface="Calibri"/>
                <a:cs typeface="Calibri"/>
              </a:rPr>
              <a:t> </a:t>
            </a:r>
            <a:r>
              <a:rPr sz="2200" spc="-5" dirty="0">
                <a:solidFill>
                  <a:srgbClr val="FF0000"/>
                </a:solidFill>
                <a:latin typeface="Calibri"/>
                <a:cs typeface="Calibri"/>
              </a:rPr>
              <a:t>trvání</a:t>
            </a:r>
            <a:r>
              <a:rPr sz="2200" spc="-35" dirty="0">
                <a:solidFill>
                  <a:srgbClr val="FF0000"/>
                </a:solidFill>
                <a:latin typeface="Calibri"/>
                <a:cs typeface="Calibri"/>
              </a:rPr>
              <a:t> </a:t>
            </a:r>
            <a:r>
              <a:rPr sz="2200" spc="-10" dirty="0">
                <a:solidFill>
                  <a:srgbClr val="FF0000"/>
                </a:solidFill>
                <a:latin typeface="Calibri"/>
                <a:cs typeface="Calibri"/>
              </a:rPr>
              <a:t>nepříznivého</a:t>
            </a:r>
            <a:endParaRPr sz="2200">
              <a:latin typeface="Calibri"/>
              <a:cs typeface="Calibri"/>
            </a:endParaRPr>
          </a:p>
        </p:txBody>
      </p:sp>
      <p:sp>
        <p:nvSpPr>
          <p:cNvPr id="6" name="object 6"/>
          <p:cNvSpPr txBox="1"/>
          <p:nvPr/>
        </p:nvSpPr>
        <p:spPr>
          <a:xfrm>
            <a:off x="813612" y="4539741"/>
            <a:ext cx="2096770" cy="360680"/>
          </a:xfrm>
          <a:prstGeom prst="rect">
            <a:avLst/>
          </a:prstGeom>
        </p:spPr>
        <p:txBody>
          <a:bodyPr vert="horz" wrap="square" lIns="0" tIns="12065" rIns="0" bIns="0" rtlCol="0">
            <a:spAutoFit/>
          </a:bodyPr>
          <a:lstStyle/>
          <a:p>
            <a:pPr marL="12700">
              <a:lnSpc>
                <a:spcPct val="100000"/>
              </a:lnSpc>
              <a:spcBef>
                <a:spcPts val="95"/>
              </a:spcBef>
            </a:pPr>
            <a:r>
              <a:rPr sz="2200" spc="-20" dirty="0">
                <a:solidFill>
                  <a:srgbClr val="FF0000"/>
                </a:solidFill>
                <a:latin typeface="Calibri"/>
                <a:cs typeface="Calibri"/>
              </a:rPr>
              <a:t>zdravotního</a:t>
            </a:r>
            <a:r>
              <a:rPr sz="2200" spc="-40" dirty="0">
                <a:solidFill>
                  <a:srgbClr val="FF0000"/>
                </a:solidFill>
                <a:latin typeface="Calibri"/>
                <a:cs typeface="Calibri"/>
              </a:rPr>
              <a:t> </a:t>
            </a:r>
            <a:r>
              <a:rPr sz="2200" spc="-20" dirty="0">
                <a:solidFill>
                  <a:srgbClr val="FF0000"/>
                </a:solidFill>
                <a:latin typeface="Calibri"/>
                <a:cs typeface="Calibri"/>
              </a:rPr>
              <a:t>stavu.</a:t>
            </a:r>
            <a:endParaRPr sz="2200">
              <a:latin typeface="Calibri"/>
              <a:cs typeface="Calibri"/>
            </a:endParaRPr>
          </a:p>
        </p:txBody>
      </p:sp>
      <p:sp>
        <p:nvSpPr>
          <p:cNvPr id="7" name="object 7"/>
          <p:cNvSpPr txBox="1"/>
          <p:nvPr/>
        </p:nvSpPr>
        <p:spPr>
          <a:xfrm>
            <a:off x="584708" y="4774133"/>
            <a:ext cx="3294379" cy="830580"/>
          </a:xfrm>
          <a:prstGeom prst="rect">
            <a:avLst/>
          </a:prstGeom>
        </p:spPr>
        <p:txBody>
          <a:bodyPr vert="horz" wrap="square" lIns="0" tIns="112395" rIns="0" bIns="0" rtlCol="0">
            <a:spAutoFit/>
          </a:bodyPr>
          <a:lstStyle/>
          <a:p>
            <a:pPr marL="241300" marR="5080" indent="-229235">
              <a:lnSpc>
                <a:spcPct val="70100"/>
              </a:lnSpc>
              <a:spcBef>
                <a:spcPts val="885"/>
              </a:spcBef>
              <a:buFont typeface="Wingdings"/>
              <a:buChar char=""/>
              <a:tabLst>
                <a:tab pos="241935" algn="l"/>
              </a:tabLst>
            </a:pPr>
            <a:r>
              <a:rPr sz="2200" spc="-20" dirty="0">
                <a:latin typeface="Calibri"/>
                <a:cs typeface="Calibri"/>
              </a:rPr>
              <a:t>prokázání</a:t>
            </a:r>
            <a:r>
              <a:rPr sz="2200" spc="-10" dirty="0">
                <a:latin typeface="Calibri"/>
                <a:cs typeface="Calibri"/>
              </a:rPr>
              <a:t> </a:t>
            </a:r>
            <a:r>
              <a:rPr sz="2200" spc="-5" dirty="0">
                <a:latin typeface="Calibri"/>
                <a:cs typeface="Calibri"/>
              </a:rPr>
              <a:t>dlouhodobě </a:t>
            </a:r>
            <a:r>
              <a:rPr sz="2200" dirty="0">
                <a:latin typeface="Calibri"/>
                <a:cs typeface="Calibri"/>
              </a:rPr>
              <a:t> </a:t>
            </a:r>
            <a:r>
              <a:rPr sz="2200" spc="-10" dirty="0">
                <a:latin typeface="Calibri"/>
                <a:cs typeface="Calibri"/>
              </a:rPr>
              <a:t>nepříznivého </a:t>
            </a:r>
            <a:r>
              <a:rPr sz="2200" spc="-20" dirty="0">
                <a:latin typeface="Calibri"/>
                <a:cs typeface="Calibri"/>
              </a:rPr>
              <a:t>zdravotního </a:t>
            </a:r>
            <a:r>
              <a:rPr sz="2200" spc="-15" dirty="0">
                <a:latin typeface="Calibri"/>
                <a:cs typeface="Calibri"/>
              </a:rPr>
              <a:t> </a:t>
            </a:r>
            <a:r>
              <a:rPr sz="2200" spc="-20" dirty="0">
                <a:latin typeface="Calibri"/>
                <a:cs typeface="Calibri"/>
              </a:rPr>
              <a:t>stavu</a:t>
            </a:r>
            <a:r>
              <a:rPr sz="2200" spc="-25" dirty="0">
                <a:latin typeface="Calibri"/>
                <a:cs typeface="Calibri"/>
              </a:rPr>
              <a:t> </a:t>
            </a:r>
            <a:r>
              <a:rPr sz="2200" spc="-5" dirty="0">
                <a:latin typeface="Calibri"/>
                <a:cs typeface="Calibri"/>
              </a:rPr>
              <a:t>a</a:t>
            </a:r>
            <a:r>
              <a:rPr sz="2200" spc="-15" dirty="0">
                <a:latin typeface="Calibri"/>
                <a:cs typeface="Calibri"/>
              </a:rPr>
              <a:t> funkčních omezení,</a:t>
            </a:r>
            <a:endParaRPr sz="2200">
              <a:latin typeface="Calibri"/>
              <a:cs typeface="Calibri"/>
            </a:endParaRPr>
          </a:p>
        </p:txBody>
      </p:sp>
      <p:sp>
        <p:nvSpPr>
          <p:cNvPr id="8" name="object 8"/>
          <p:cNvSpPr txBox="1"/>
          <p:nvPr/>
        </p:nvSpPr>
        <p:spPr>
          <a:xfrm>
            <a:off x="6350253" y="353695"/>
            <a:ext cx="2070100" cy="248920"/>
          </a:xfrm>
          <a:prstGeom prst="rect">
            <a:avLst/>
          </a:prstGeom>
          <a:solidFill>
            <a:srgbClr val="FFFF00"/>
          </a:solidFill>
        </p:spPr>
        <p:txBody>
          <a:bodyPr vert="horz" wrap="square" lIns="0" tIns="0" rIns="0" bIns="0" rtlCol="0">
            <a:spAutoFit/>
          </a:bodyPr>
          <a:lstStyle/>
          <a:p>
            <a:pPr marL="635">
              <a:lnSpc>
                <a:spcPts val="1855"/>
              </a:lnSpc>
            </a:pPr>
            <a:r>
              <a:rPr sz="1600" b="1" spc="-30" dirty="0">
                <a:solidFill>
                  <a:srgbClr val="006FC0"/>
                </a:solidFill>
                <a:latin typeface="Calibri"/>
                <a:cs typeface="Calibri"/>
              </a:rPr>
              <a:t>OTÁZKY</a:t>
            </a:r>
            <a:r>
              <a:rPr sz="1600" b="1" dirty="0">
                <a:solidFill>
                  <a:srgbClr val="006FC0"/>
                </a:solidFill>
                <a:latin typeface="Calibri"/>
                <a:cs typeface="Calibri"/>
              </a:rPr>
              <a:t> </a:t>
            </a:r>
            <a:r>
              <a:rPr sz="1600" b="1" spc="-10" dirty="0">
                <a:solidFill>
                  <a:srgbClr val="006FC0"/>
                </a:solidFill>
                <a:latin typeface="Calibri"/>
                <a:cs typeface="Calibri"/>
              </a:rPr>
              <a:t>PRO </a:t>
            </a:r>
            <a:r>
              <a:rPr sz="1600" b="1" spc="-20" dirty="0">
                <a:solidFill>
                  <a:srgbClr val="006FC0"/>
                </a:solidFill>
                <a:latin typeface="Calibri"/>
                <a:cs typeface="Calibri"/>
              </a:rPr>
              <a:t>MAPOVÁNÍ</a:t>
            </a:r>
            <a:endParaRPr sz="1600">
              <a:latin typeface="Calibri"/>
              <a:cs typeface="Calibri"/>
            </a:endParaRPr>
          </a:p>
        </p:txBody>
      </p:sp>
      <p:sp>
        <p:nvSpPr>
          <p:cNvPr id="9" name="object 9"/>
          <p:cNvSpPr txBox="1"/>
          <p:nvPr/>
        </p:nvSpPr>
        <p:spPr>
          <a:xfrm>
            <a:off x="6350253" y="699643"/>
            <a:ext cx="1798320" cy="248920"/>
          </a:xfrm>
          <a:prstGeom prst="rect">
            <a:avLst/>
          </a:prstGeom>
          <a:solidFill>
            <a:srgbClr val="FFFF00"/>
          </a:solidFill>
        </p:spPr>
        <p:txBody>
          <a:bodyPr vert="horz" wrap="square" lIns="0" tIns="0" rIns="0" bIns="0" rtlCol="0">
            <a:spAutoFit/>
          </a:bodyPr>
          <a:lstStyle/>
          <a:p>
            <a:pPr marL="635">
              <a:lnSpc>
                <a:spcPts val="1855"/>
              </a:lnSpc>
            </a:pPr>
            <a:r>
              <a:rPr sz="1600" b="1" spc="-15" dirty="0">
                <a:solidFill>
                  <a:srgbClr val="006FC0"/>
                </a:solidFill>
                <a:latin typeface="Calibri"/>
                <a:cs typeface="Calibri"/>
              </a:rPr>
              <a:t>POTŘEB</a:t>
            </a:r>
            <a:r>
              <a:rPr sz="1600" b="1" spc="-20" dirty="0">
                <a:solidFill>
                  <a:srgbClr val="006FC0"/>
                </a:solidFill>
                <a:latin typeface="Calibri"/>
                <a:cs typeface="Calibri"/>
              </a:rPr>
              <a:t> </a:t>
            </a:r>
            <a:r>
              <a:rPr sz="1600" b="1" spc="-5" dirty="0">
                <a:solidFill>
                  <a:srgbClr val="006FC0"/>
                </a:solidFill>
                <a:latin typeface="Calibri"/>
                <a:cs typeface="Calibri"/>
              </a:rPr>
              <a:t>V</a:t>
            </a:r>
            <a:r>
              <a:rPr sz="1600" b="1" spc="-25" dirty="0">
                <a:solidFill>
                  <a:srgbClr val="006FC0"/>
                </a:solidFill>
                <a:latin typeface="Calibri"/>
                <a:cs typeface="Calibri"/>
              </a:rPr>
              <a:t> </a:t>
            </a:r>
            <a:r>
              <a:rPr sz="1600" b="1" spc="-15" dirty="0">
                <a:solidFill>
                  <a:srgbClr val="006FC0"/>
                </a:solidFill>
                <a:latin typeface="Calibri"/>
                <a:cs typeface="Calibri"/>
              </a:rPr>
              <a:t>KONTEXTU</a:t>
            </a:r>
            <a:endParaRPr sz="1600">
              <a:latin typeface="Calibri"/>
              <a:cs typeface="Calibri"/>
            </a:endParaRPr>
          </a:p>
        </p:txBody>
      </p:sp>
      <p:sp>
        <p:nvSpPr>
          <p:cNvPr id="10" name="object 10"/>
          <p:cNvSpPr txBox="1"/>
          <p:nvPr/>
        </p:nvSpPr>
        <p:spPr>
          <a:xfrm>
            <a:off x="6350253" y="1047114"/>
            <a:ext cx="2613025" cy="248920"/>
          </a:xfrm>
          <a:prstGeom prst="rect">
            <a:avLst/>
          </a:prstGeom>
          <a:solidFill>
            <a:srgbClr val="FFFF00"/>
          </a:solidFill>
        </p:spPr>
        <p:txBody>
          <a:bodyPr vert="horz" wrap="square" lIns="0" tIns="0" rIns="0" bIns="0" rtlCol="0">
            <a:spAutoFit/>
          </a:bodyPr>
          <a:lstStyle/>
          <a:p>
            <a:pPr marL="635">
              <a:lnSpc>
                <a:spcPts val="1855"/>
              </a:lnSpc>
            </a:pPr>
            <a:r>
              <a:rPr sz="1600" b="1" spc="-5" dirty="0">
                <a:solidFill>
                  <a:srgbClr val="006FC0"/>
                </a:solidFill>
                <a:latin typeface="Calibri"/>
                <a:cs typeface="Calibri"/>
              </a:rPr>
              <a:t>NEPŘÍZNIVÉ</a:t>
            </a:r>
            <a:r>
              <a:rPr sz="1600" b="1" spc="-20" dirty="0">
                <a:solidFill>
                  <a:srgbClr val="006FC0"/>
                </a:solidFill>
                <a:latin typeface="Calibri"/>
                <a:cs typeface="Calibri"/>
              </a:rPr>
              <a:t> </a:t>
            </a:r>
            <a:r>
              <a:rPr sz="1600" b="1" spc="-5" dirty="0">
                <a:solidFill>
                  <a:srgbClr val="006FC0"/>
                </a:solidFill>
                <a:latin typeface="Calibri"/>
                <a:cs typeface="Calibri"/>
              </a:rPr>
              <a:t>SOCIÁLNÍ</a:t>
            </a:r>
            <a:r>
              <a:rPr sz="1600" b="1" spc="20" dirty="0">
                <a:solidFill>
                  <a:srgbClr val="006FC0"/>
                </a:solidFill>
                <a:latin typeface="Calibri"/>
                <a:cs typeface="Calibri"/>
              </a:rPr>
              <a:t> </a:t>
            </a:r>
            <a:r>
              <a:rPr sz="1600" b="1" spc="-20" dirty="0">
                <a:solidFill>
                  <a:srgbClr val="006FC0"/>
                </a:solidFill>
                <a:latin typeface="Calibri"/>
                <a:cs typeface="Calibri"/>
              </a:rPr>
              <a:t>SITUACE</a:t>
            </a:r>
            <a:endParaRPr sz="1600">
              <a:latin typeface="Calibri"/>
              <a:cs typeface="Calibri"/>
            </a:endParaRPr>
          </a:p>
        </p:txBody>
      </p:sp>
      <p:sp>
        <p:nvSpPr>
          <p:cNvPr id="11" name="object 11"/>
          <p:cNvSpPr txBox="1"/>
          <p:nvPr/>
        </p:nvSpPr>
        <p:spPr>
          <a:xfrm>
            <a:off x="11132057" y="775462"/>
            <a:ext cx="590550" cy="330835"/>
          </a:xfrm>
          <a:prstGeom prst="rect">
            <a:avLst/>
          </a:prstGeom>
        </p:spPr>
        <p:txBody>
          <a:bodyPr vert="horz" wrap="square" lIns="0" tIns="13335" rIns="0" bIns="0" rtlCol="0">
            <a:spAutoFit/>
          </a:bodyPr>
          <a:lstStyle/>
          <a:p>
            <a:pPr marL="12700">
              <a:lnSpc>
                <a:spcPct val="100000"/>
              </a:lnSpc>
              <a:spcBef>
                <a:spcPts val="105"/>
              </a:spcBef>
            </a:pPr>
            <a:r>
              <a:rPr sz="2000" b="1" u="sng" dirty="0">
                <a:solidFill>
                  <a:srgbClr val="001F5F"/>
                </a:solidFill>
                <a:uFill>
                  <a:solidFill>
                    <a:srgbClr val="001F5F"/>
                  </a:solidFill>
                </a:uFill>
                <a:latin typeface="Calibri"/>
                <a:cs typeface="Calibri"/>
              </a:rPr>
              <a:t>N</a:t>
            </a:r>
            <a:r>
              <a:rPr sz="2000" b="1" u="sng" spc="-10" dirty="0">
                <a:solidFill>
                  <a:srgbClr val="001F5F"/>
                </a:solidFill>
                <a:uFill>
                  <a:solidFill>
                    <a:srgbClr val="001F5F"/>
                  </a:solidFill>
                </a:uFill>
                <a:latin typeface="Calibri"/>
                <a:cs typeface="Calibri"/>
              </a:rPr>
              <a:t>a</a:t>
            </a:r>
            <a:r>
              <a:rPr sz="2000" b="1" u="sng" dirty="0">
                <a:solidFill>
                  <a:srgbClr val="001F5F"/>
                </a:solidFill>
                <a:uFill>
                  <a:solidFill>
                    <a:srgbClr val="001F5F"/>
                  </a:solidFill>
                </a:uFill>
                <a:latin typeface="Calibri"/>
                <a:cs typeface="Calibri"/>
              </a:rPr>
              <a:t>p</a:t>
            </a:r>
            <a:r>
              <a:rPr sz="2000" b="1" u="sng" spc="-180" dirty="0">
                <a:solidFill>
                  <a:srgbClr val="001F5F"/>
                </a:solidFill>
                <a:uFill>
                  <a:solidFill>
                    <a:srgbClr val="001F5F"/>
                  </a:solidFill>
                </a:uFill>
                <a:latin typeface="Calibri"/>
                <a:cs typeface="Calibri"/>
              </a:rPr>
              <a:t>ř</a:t>
            </a:r>
            <a:r>
              <a:rPr sz="2000" b="1" u="sng" dirty="0">
                <a:solidFill>
                  <a:srgbClr val="001F5F"/>
                </a:solidFill>
                <a:uFill>
                  <a:solidFill>
                    <a:srgbClr val="001F5F"/>
                  </a:solidFill>
                </a:uFill>
                <a:latin typeface="Calibri"/>
                <a:cs typeface="Calibri"/>
              </a:rPr>
              <a:t>.</a:t>
            </a:r>
            <a:endParaRPr sz="2000">
              <a:latin typeface="Calibri"/>
              <a:cs typeface="Calibri"/>
            </a:endParaRPr>
          </a:p>
        </p:txBody>
      </p:sp>
      <p:sp>
        <p:nvSpPr>
          <p:cNvPr id="12" name="object 12"/>
          <p:cNvSpPr txBox="1"/>
          <p:nvPr/>
        </p:nvSpPr>
        <p:spPr>
          <a:xfrm>
            <a:off x="6248527" y="1456385"/>
            <a:ext cx="5180330" cy="1098550"/>
          </a:xfrm>
          <a:prstGeom prst="rect">
            <a:avLst/>
          </a:prstGeom>
        </p:spPr>
        <p:txBody>
          <a:bodyPr vert="horz" wrap="square" lIns="0" tIns="13335" rIns="0" bIns="0" rtlCol="0">
            <a:spAutoFit/>
          </a:bodyPr>
          <a:lstStyle/>
          <a:p>
            <a:pPr marL="241300" indent="-228600">
              <a:lnSpc>
                <a:spcPts val="2039"/>
              </a:lnSpc>
              <a:spcBef>
                <a:spcPts val="105"/>
              </a:spcBef>
              <a:buFont typeface="Arial"/>
              <a:buChar char="•"/>
              <a:tabLst>
                <a:tab pos="240665" algn="l"/>
                <a:tab pos="241300" algn="l"/>
              </a:tabLst>
            </a:pPr>
            <a:r>
              <a:rPr sz="2000" spc="-15" dirty="0">
                <a:solidFill>
                  <a:srgbClr val="006FC0"/>
                </a:solidFill>
                <a:latin typeface="Calibri"/>
                <a:cs typeface="Calibri"/>
              </a:rPr>
              <a:t>Popište</a:t>
            </a:r>
            <a:r>
              <a:rPr sz="2000" spc="5" dirty="0">
                <a:solidFill>
                  <a:srgbClr val="006FC0"/>
                </a:solidFill>
                <a:latin typeface="Calibri"/>
                <a:cs typeface="Calibri"/>
              </a:rPr>
              <a:t> </a:t>
            </a:r>
            <a:r>
              <a:rPr sz="2000" spc="-5" dirty="0">
                <a:solidFill>
                  <a:srgbClr val="006FC0"/>
                </a:solidFill>
                <a:latin typeface="Calibri"/>
                <a:cs typeface="Calibri"/>
              </a:rPr>
              <a:t>mi,</a:t>
            </a:r>
            <a:r>
              <a:rPr sz="2000" dirty="0">
                <a:solidFill>
                  <a:srgbClr val="006FC0"/>
                </a:solidFill>
                <a:latin typeface="Calibri"/>
                <a:cs typeface="Calibri"/>
              </a:rPr>
              <a:t> </a:t>
            </a:r>
            <a:r>
              <a:rPr sz="2000" spc="-5" dirty="0">
                <a:solidFill>
                  <a:srgbClr val="006FC0"/>
                </a:solidFill>
                <a:latin typeface="Calibri"/>
                <a:cs typeface="Calibri"/>
              </a:rPr>
              <a:t>co</a:t>
            </a:r>
            <a:r>
              <a:rPr sz="2000" spc="-30" dirty="0">
                <a:solidFill>
                  <a:srgbClr val="006FC0"/>
                </a:solidFill>
                <a:latin typeface="Calibri"/>
                <a:cs typeface="Calibri"/>
              </a:rPr>
              <a:t> </a:t>
            </a:r>
            <a:r>
              <a:rPr sz="2000" spc="-10" dirty="0">
                <a:solidFill>
                  <a:srgbClr val="006FC0"/>
                </a:solidFill>
                <a:latin typeface="Calibri"/>
                <a:cs typeface="Calibri"/>
              </a:rPr>
              <a:t>zvládáte</a:t>
            </a:r>
            <a:r>
              <a:rPr sz="2000" spc="10" dirty="0">
                <a:solidFill>
                  <a:srgbClr val="006FC0"/>
                </a:solidFill>
                <a:latin typeface="Calibri"/>
                <a:cs typeface="Calibri"/>
              </a:rPr>
              <a:t> </a:t>
            </a:r>
            <a:r>
              <a:rPr sz="2000" spc="-5" dirty="0">
                <a:solidFill>
                  <a:srgbClr val="006FC0"/>
                </a:solidFill>
                <a:latin typeface="Calibri"/>
                <a:cs typeface="Calibri"/>
              </a:rPr>
              <a:t>sám?</a:t>
            </a:r>
            <a:r>
              <a:rPr sz="2000" spc="-10" dirty="0">
                <a:solidFill>
                  <a:srgbClr val="006FC0"/>
                </a:solidFill>
                <a:latin typeface="Calibri"/>
                <a:cs typeface="Calibri"/>
              </a:rPr>
              <a:t> </a:t>
            </a:r>
            <a:r>
              <a:rPr sz="2000" dirty="0">
                <a:solidFill>
                  <a:srgbClr val="006FC0"/>
                </a:solidFill>
                <a:latin typeface="Calibri"/>
                <a:cs typeface="Calibri"/>
              </a:rPr>
              <a:t>Co</a:t>
            </a:r>
            <a:r>
              <a:rPr sz="2000" spc="-15" dirty="0">
                <a:solidFill>
                  <a:srgbClr val="006FC0"/>
                </a:solidFill>
                <a:latin typeface="Calibri"/>
                <a:cs typeface="Calibri"/>
              </a:rPr>
              <a:t> </a:t>
            </a:r>
            <a:r>
              <a:rPr sz="2000" spc="-10" dirty="0">
                <a:solidFill>
                  <a:srgbClr val="006FC0"/>
                </a:solidFill>
                <a:latin typeface="Calibri"/>
                <a:cs typeface="Calibri"/>
              </a:rPr>
              <a:t>zvládáte</a:t>
            </a:r>
            <a:r>
              <a:rPr sz="2000" dirty="0">
                <a:solidFill>
                  <a:srgbClr val="006FC0"/>
                </a:solidFill>
                <a:latin typeface="Calibri"/>
                <a:cs typeface="Calibri"/>
              </a:rPr>
              <a:t> s</a:t>
            </a:r>
            <a:r>
              <a:rPr sz="2000" spc="-5" dirty="0">
                <a:solidFill>
                  <a:srgbClr val="006FC0"/>
                </a:solidFill>
                <a:latin typeface="Calibri"/>
                <a:cs typeface="Calibri"/>
              </a:rPr>
              <a:t> něčí</a:t>
            </a:r>
            <a:endParaRPr sz="2000">
              <a:latin typeface="Calibri"/>
              <a:cs typeface="Calibri"/>
            </a:endParaRPr>
          </a:p>
          <a:p>
            <a:pPr marL="241300">
              <a:lnSpc>
                <a:spcPts val="2039"/>
              </a:lnSpc>
            </a:pPr>
            <a:r>
              <a:rPr sz="2000" spc="-5" dirty="0">
                <a:solidFill>
                  <a:srgbClr val="006FC0"/>
                </a:solidFill>
                <a:latin typeface="Calibri"/>
                <a:cs typeface="Calibri"/>
              </a:rPr>
              <a:t>pomocí?</a:t>
            </a:r>
            <a:r>
              <a:rPr sz="2000" spc="-20" dirty="0">
                <a:solidFill>
                  <a:srgbClr val="006FC0"/>
                </a:solidFill>
                <a:latin typeface="Calibri"/>
                <a:cs typeface="Calibri"/>
              </a:rPr>
              <a:t> </a:t>
            </a:r>
            <a:r>
              <a:rPr sz="2000" dirty="0">
                <a:solidFill>
                  <a:srgbClr val="006FC0"/>
                </a:solidFill>
                <a:latin typeface="Calibri"/>
                <a:cs typeface="Calibri"/>
              </a:rPr>
              <a:t>A</a:t>
            </a:r>
            <a:r>
              <a:rPr sz="2000" spc="-5" dirty="0">
                <a:solidFill>
                  <a:srgbClr val="006FC0"/>
                </a:solidFill>
                <a:latin typeface="Calibri"/>
                <a:cs typeface="Calibri"/>
              </a:rPr>
              <a:t> </a:t>
            </a:r>
            <a:r>
              <a:rPr sz="2000" spc="-10" dirty="0">
                <a:solidFill>
                  <a:srgbClr val="006FC0"/>
                </a:solidFill>
                <a:latin typeface="Calibri"/>
                <a:cs typeface="Calibri"/>
              </a:rPr>
              <a:t>co </a:t>
            </a:r>
            <a:r>
              <a:rPr sz="2000" spc="-35" dirty="0">
                <a:solidFill>
                  <a:srgbClr val="006FC0"/>
                </a:solidFill>
                <a:latin typeface="Calibri"/>
                <a:cs typeface="Calibri"/>
              </a:rPr>
              <a:t>Vám</a:t>
            </a:r>
            <a:r>
              <a:rPr sz="2000" spc="-20" dirty="0">
                <a:solidFill>
                  <a:srgbClr val="006FC0"/>
                </a:solidFill>
                <a:latin typeface="Calibri"/>
                <a:cs typeface="Calibri"/>
              </a:rPr>
              <a:t> </a:t>
            </a:r>
            <a:r>
              <a:rPr sz="2000" spc="-5" dirty="0">
                <a:solidFill>
                  <a:srgbClr val="006FC0"/>
                </a:solidFill>
                <a:latin typeface="Calibri"/>
                <a:cs typeface="Calibri"/>
              </a:rPr>
              <a:t>dělá</a:t>
            </a:r>
            <a:r>
              <a:rPr sz="2000" spc="-10" dirty="0">
                <a:solidFill>
                  <a:srgbClr val="006FC0"/>
                </a:solidFill>
                <a:latin typeface="Calibri"/>
                <a:cs typeface="Calibri"/>
              </a:rPr>
              <a:t> potíže</a:t>
            </a:r>
            <a:r>
              <a:rPr sz="2000" dirty="0">
                <a:solidFill>
                  <a:srgbClr val="006FC0"/>
                </a:solidFill>
                <a:latin typeface="Calibri"/>
                <a:cs typeface="Calibri"/>
              </a:rPr>
              <a:t> </a:t>
            </a:r>
            <a:r>
              <a:rPr sz="2000" spc="-5" dirty="0">
                <a:solidFill>
                  <a:srgbClr val="006FC0"/>
                </a:solidFill>
                <a:latin typeface="Calibri"/>
                <a:cs typeface="Calibri"/>
              </a:rPr>
              <a:t>zvládnout?</a:t>
            </a:r>
            <a:endParaRPr sz="2000">
              <a:latin typeface="Calibri"/>
              <a:cs typeface="Calibri"/>
            </a:endParaRPr>
          </a:p>
          <a:p>
            <a:pPr marL="241300" marR="5080" indent="-228600">
              <a:lnSpc>
                <a:spcPct val="70000"/>
              </a:lnSpc>
              <a:spcBef>
                <a:spcPts val="994"/>
              </a:spcBef>
              <a:buFont typeface="Arial"/>
              <a:buChar char="•"/>
              <a:tabLst>
                <a:tab pos="240665" algn="l"/>
                <a:tab pos="241300" algn="l"/>
              </a:tabLst>
            </a:pPr>
            <a:r>
              <a:rPr sz="2000" dirty="0">
                <a:solidFill>
                  <a:srgbClr val="006FC0"/>
                </a:solidFill>
                <a:latin typeface="Calibri"/>
                <a:cs typeface="Calibri"/>
              </a:rPr>
              <a:t>Jak vypadá</a:t>
            </a:r>
            <a:r>
              <a:rPr sz="2000" spc="-20" dirty="0">
                <a:solidFill>
                  <a:srgbClr val="006FC0"/>
                </a:solidFill>
                <a:latin typeface="Calibri"/>
                <a:cs typeface="Calibri"/>
              </a:rPr>
              <a:t> </a:t>
            </a:r>
            <a:r>
              <a:rPr sz="2000" spc="-35" dirty="0">
                <a:solidFill>
                  <a:srgbClr val="006FC0"/>
                </a:solidFill>
                <a:latin typeface="Calibri"/>
                <a:cs typeface="Calibri"/>
              </a:rPr>
              <a:t>Váš</a:t>
            </a:r>
            <a:r>
              <a:rPr sz="2000" spc="5" dirty="0">
                <a:solidFill>
                  <a:srgbClr val="006FC0"/>
                </a:solidFill>
                <a:latin typeface="Calibri"/>
                <a:cs typeface="Calibri"/>
              </a:rPr>
              <a:t> </a:t>
            </a:r>
            <a:r>
              <a:rPr sz="2000" spc="-15" dirty="0">
                <a:solidFill>
                  <a:srgbClr val="006FC0"/>
                </a:solidFill>
                <a:latin typeface="Calibri"/>
                <a:cs typeface="Calibri"/>
              </a:rPr>
              <a:t>běžný</a:t>
            </a:r>
            <a:r>
              <a:rPr sz="2000" spc="-30" dirty="0">
                <a:solidFill>
                  <a:srgbClr val="006FC0"/>
                </a:solidFill>
                <a:latin typeface="Calibri"/>
                <a:cs typeface="Calibri"/>
              </a:rPr>
              <a:t> </a:t>
            </a:r>
            <a:r>
              <a:rPr sz="2000" spc="-5" dirty="0">
                <a:solidFill>
                  <a:srgbClr val="006FC0"/>
                </a:solidFill>
                <a:latin typeface="Calibri"/>
                <a:cs typeface="Calibri"/>
              </a:rPr>
              <a:t>den?</a:t>
            </a:r>
            <a:r>
              <a:rPr sz="2000" spc="-10" dirty="0">
                <a:solidFill>
                  <a:srgbClr val="006FC0"/>
                </a:solidFill>
                <a:latin typeface="Calibri"/>
                <a:cs typeface="Calibri"/>
              </a:rPr>
              <a:t> </a:t>
            </a:r>
            <a:r>
              <a:rPr sz="2000" spc="-20" dirty="0">
                <a:solidFill>
                  <a:srgbClr val="006FC0"/>
                </a:solidFill>
                <a:latin typeface="Calibri"/>
                <a:cs typeface="Calibri"/>
              </a:rPr>
              <a:t>Které</a:t>
            </a:r>
            <a:r>
              <a:rPr sz="2000" spc="5" dirty="0">
                <a:solidFill>
                  <a:srgbClr val="006FC0"/>
                </a:solidFill>
                <a:latin typeface="Calibri"/>
                <a:cs typeface="Calibri"/>
              </a:rPr>
              <a:t> </a:t>
            </a:r>
            <a:r>
              <a:rPr sz="2000" spc="-25" dirty="0">
                <a:solidFill>
                  <a:srgbClr val="006FC0"/>
                </a:solidFill>
                <a:latin typeface="Calibri"/>
                <a:cs typeface="Calibri"/>
              </a:rPr>
              <a:t>úkony</a:t>
            </a:r>
            <a:r>
              <a:rPr sz="2000" spc="-15" dirty="0">
                <a:solidFill>
                  <a:srgbClr val="006FC0"/>
                </a:solidFill>
                <a:latin typeface="Calibri"/>
                <a:cs typeface="Calibri"/>
              </a:rPr>
              <a:t> </a:t>
            </a:r>
            <a:r>
              <a:rPr sz="2000" spc="-5" dirty="0">
                <a:solidFill>
                  <a:srgbClr val="006FC0"/>
                </a:solidFill>
                <a:latin typeface="Calibri"/>
                <a:cs typeface="Calibri"/>
              </a:rPr>
              <a:t>jsou</a:t>
            </a:r>
            <a:r>
              <a:rPr sz="2000" spc="-20" dirty="0">
                <a:solidFill>
                  <a:srgbClr val="006FC0"/>
                </a:solidFill>
                <a:latin typeface="Calibri"/>
                <a:cs typeface="Calibri"/>
              </a:rPr>
              <a:t> </a:t>
            </a:r>
            <a:r>
              <a:rPr sz="2000" spc="-15" dirty="0">
                <a:solidFill>
                  <a:srgbClr val="006FC0"/>
                </a:solidFill>
                <a:latin typeface="Calibri"/>
                <a:cs typeface="Calibri"/>
              </a:rPr>
              <a:t>pro </a:t>
            </a:r>
            <a:r>
              <a:rPr sz="2000" spc="-440" dirty="0">
                <a:solidFill>
                  <a:srgbClr val="006FC0"/>
                </a:solidFill>
                <a:latin typeface="Calibri"/>
                <a:cs typeface="Calibri"/>
              </a:rPr>
              <a:t> </a:t>
            </a:r>
            <a:r>
              <a:rPr sz="2000" spc="-35" dirty="0">
                <a:solidFill>
                  <a:srgbClr val="006FC0"/>
                </a:solidFill>
                <a:latin typeface="Calibri"/>
                <a:cs typeface="Calibri"/>
              </a:rPr>
              <a:t>Vás</a:t>
            </a:r>
            <a:r>
              <a:rPr sz="2000" spc="-5" dirty="0">
                <a:solidFill>
                  <a:srgbClr val="006FC0"/>
                </a:solidFill>
                <a:latin typeface="Calibri"/>
                <a:cs typeface="Calibri"/>
              </a:rPr>
              <a:t> nesnadné?</a:t>
            </a:r>
            <a:endParaRPr sz="2000">
              <a:latin typeface="Calibri"/>
              <a:cs typeface="Calibri"/>
            </a:endParaRPr>
          </a:p>
        </p:txBody>
      </p:sp>
      <p:sp>
        <p:nvSpPr>
          <p:cNvPr id="13" name="object 13"/>
          <p:cNvSpPr txBox="1"/>
          <p:nvPr/>
        </p:nvSpPr>
        <p:spPr>
          <a:xfrm>
            <a:off x="6248527" y="2905125"/>
            <a:ext cx="5150485" cy="884555"/>
          </a:xfrm>
          <a:prstGeom prst="rect">
            <a:avLst/>
          </a:prstGeom>
        </p:spPr>
        <p:txBody>
          <a:bodyPr vert="horz" wrap="square" lIns="0" tIns="104775" rIns="0" bIns="0" rtlCol="0">
            <a:spAutoFit/>
          </a:bodyPr>
          <a:lstStyle/>
          <a:p>
            <a:pPr marL="241300" marR="5080" indent="-228600">
              <a:lnSpc>
                <a:spcPct val="70000"/>
              </a:lnSpc>
              <a:spcBef>
                <a:spcPts val="825"/>
              </a:spcBef>
              <a:buFont typeface="Arial"/>
              <a:buChar char="•"/>
              <a:tabLst>
                <a:tab pos="240665" algn="l"/>
                <a:tab pos="241300" algn="l"/>
              </a:tabLst>
            </a:pPr>
            <a:r>
              <a:rPr sz="2000" spc="-10" dirty="0">
                <a:solidFill>
                  <a:srgbClr val="006FC0"/>
                </a:solidFill>
                <a:latin typeface="Calibri"/>
                <a:cs typeface="Calibri"/>
              </a:rPr>
              <a:t>Kdyby</a:t>
            </a:r>
            <a:r>
              <a:rPr sz="2000" spc="-40" dirty="0">
                <a:solidFill>
                  <a:srgbClr val="006FC0"/>
                </a:solidFill>
                <a:latin typeface="Calibri"/>
                <a:cs typeface="Calibri"/>
              </a:rPr>
              <a:t> </a:t>
            </a:r>
            <a:r>
              <a:rPr sz="2000" spc="-20" dirty="0">
                <a:solidFill>
                  <a:srgbClr val="006FC0"/>
                </a:solidFill>
                <a:latin typeface="Calibri"/>
                <a:cs typeface="Calibri"/>
              </a:rPr>
              <a:t>za</a:t>
            </a:r>
            <a:r>
              <a:rPr sz="2000" dirty="0">
                <a:solidFill>
                  <a:srgbClr val="006FC0"/>
                </a:solidFill>
                <a:latin typeface="Calibri"/>
                <a:cs typeface="Calibri"/>
              </a:rPr>
              <a:t> </a:t>
            </a:r>
            <a:r>
              <a:rPr sz="2000" spc="-35" dirty="0">
                <a:solidFill>
                  <a:srgbClr val="006FC0"/>
                </a:solidFill>
                <a:latin typeface="Calibri"/>
                <a:cs typeface="Calibri"/>
              </a:rPr>
              <a:t>Vás</a:t>
            </a:r>
            <a:r>
              <a:rPr sz="2000" spc="5" dirty="0">
                <a:solidFill>
                  <a:srgbClr val="006FC0"/>
                </a:solidFill>
                <a:latin typeface="Calibri"/>
                <a:cs typeface="Calibri"/>
              </a:rPr>
              <a:t> </a:t>
            </a:r>
            <a:r>
              <a:rPr sz="2000" spc="-5" dirty="0">
                <a:solidFill>
                  <a:srgbClr val="006FC0"/>
                </a:solidFill>
                <a:latin typeface="Calibri"/>
                <a:cs typeface="Calibri"/>
              </a:rPr>
              <a:t>měla</a:t>
            </a:r>
            <a:r>
              <a:rPr sz="2000" spc="10" dirty="0">
                <a:solidFill>
                  <a:srgbClr val="006FC0"/>
                </a:solidFill>
                <a:latin typeface="Calibri"/>
                <a:cs typeface="Calibri"/>
              </a:rPr>
              <a:t> </a:t>
            </a:r>
            <a:r>
              <a:rPr sz="2000" spc="-5" dirty="0">
                <a:solidFill>
                  <a:srgbClr val="006FC0"/>
                </a:solidFill>
                <a:latin typeface="Calibri"/>
                <a:cs typeface="Calibri"/>
              </a:rPr>
              <a:t>mluvit</a:t>
            </a:r>
            <a:r>
              <a:rPr sz="2000" spc="5" dirty="0">
                <a:solidFill>
                  <a:srgbClr val="006FC0"/>
                </a:solidFill>
                <a:latin typeface="Calibri"/>
                <a:cs typeface="Calibri"/>
              </a:rPr>
              <a:t> </a:t>
            </a:r>
            <a:r>
              <a:rPr sz="2000" spc="-10" dirty="0">
                <a:solidFill>
                  <a:srgbClr val="006FC0"/>
                </a:solidFill>
                <a:latin typeface="Calibri"/>
                <a:cs typeface="Calibri"/>
              </a:rPr>
              <a:t>rodina,</a:t>
            </a:r>
            <a:r>
              <a:rPr sz="2000" spc="5" dirty="0">
                <a:solidFill>
                  <a:srgbClr val="006FC0"/>
                </a:solidFill>
                <a:latin typeface="Calibri"/>
                <a:cs typeface="Calibri"/>
              </a:rPr>
              <a:t> </a:t>
            </a:r>
            <a:r>
              <a:rPr sz="2000" spc="-10" dirty="0">
                <a:solidFill>
                  <a:srgbClr val="006FC0"/>
                </a:solidFill>
                <a:latin typeface="Calibri"/>
                <a:cs typeface="Calibri"/>
              </a:rPr>
              <a:t>tak</a:t>
            </a:r>
            <a:r>
              <a:rPr sz="2000" dirty="0">
                <a:solidFill>
                  <a:srgbClr val="006FC0"/>
                </a:solidFill>
                <a:latin typeface="Calibri"/>
                <a:cs typeface="Calibri"/>
              </a:rPr>
              <a:t> </a:t>
            </a:r>
            <a:r>
              <a:rPr sz="2000" spc="-5" dirty="0">
                <a:solidFill>
                  <a:srgbClr val="006FC0"/>
                </a:solidFill>
                <a:latin typeface="Calibri"/>
                <a:cs typeface="Calibri"/>
              </a:rPr>
              <a:t>by</a:t>
            </a:r>
            <a:r>
              <a:rPr sz="2000" spc="-20" dirty="0">
                <a:solidFill>
                  <a:srgbClr val="006FC0"/>
                </a:solidFill>
                <a:latin typeface="Calibri"/>
                <a:cs typeface="Calibri"/>
              </a:rPr>
              <a:t> </a:t>
            </a:r>
            <a:r>
              <a:rPr sz="2000" spc="-10" dirty="0">
                <a:solidFill>
                  <a:srgbClr val="006FC0"/>
                </a:solidFill>
                <a:latin typeface="Calibri"/>
                <a:cs typeface="Calibri"/>
              </a:rPr>
              <a:t>řekli,</a:t>
            </a:r>
            <a:r>
              <a:rPr sz="2000" dirty="0">
                <a:solidFill>
                  <a:srgbClr val="006FC0"/>
                </a:solidFill>
                <a:latin typeface="Calibri"/>
                <a:cs typeface="Calibri"/>
              </a:rPr>
              <a:t> </a:t>
            </a:r>
            <a:r>
              <a:rPr sz="2000" spc="-25" dirty="0">
                <a:solidFill>
                  <a:srgbClr val="006FC0"/>
                </a:solidFill>
                <a:latin typeface="Calibri"/>
                <a:cs typeface="Calibri"/>
              </a:rPr>
              <a:t>že </a:t>
            </a:r>
            <a:r>
              <a:rPr sz="2000" spc="-434" dirty="0">
                <a:solidFill>
                  <a:srgbClr val="006FC0"/>
                </a:solidFill>
                <a:latin typeface="Calibri"/>
                <a:cs typeface="Calibri"/>
              </a:rPr>
              <a:t> </a:t>
            </a:r>
            <a:r>
              <a:rPr sz="2000" spc="-10" dirty="0">
                <a:solidFill>
                  <a:srgbClr val="006FC0"/>
                </a:solidFill>
                <a:latin typeface="Calibri"/>
                <a:cs typeface="Calibri"/>
              </a:rPr>
              <a:t>potřebujete</a:t>
            </a:r>
            <a:r>
              <a:rPr sz="2000" spc="-15" dirty="0">
                <a:solidFill>
                  <a:srgbClr val="006FC0"/>
                </a:solidFill>
                <a:latin typeface="Calibri"/>
                <a:cs typeface="Calibri"/>
              </a:rPr>
              <a:t> </a:t>
            </a:r>
            <a:r>
              <a:rPr sz="2000" spc="-5" dirty="0">
                <a:solidFill>
                  <a:srgbClr val="006FC0"/>
                </a:solidFill>
                <a:latin typeface="Calibri"/>
                <a:cs typeface="Calibri"/>
              </a:rPr>
              <a:t>pomoct</a:t>
            </a:r>
            <a:r>
              <a:rPr sz="2000" spc="-20" dirty="0">
                <a:solidFill>
                  <a:srgbClr val="006FC0"/>
                </a:solidFill>
                <a:latin typeface="Calibri"/>
                <a:cs typeface="Calibri"/>
              </a:rPr>
              <a:t> </a:t>
            </a:r>
            <a:r>
              <a:rPr sz="2000" dirty="0">
                <a:solidFill>
                  <a:srgbClr val="006FC0"/>
                </a:solidFill>
                <a:latin typeface="Calibri"/>
                <a:cs typeface="Calibri"/>
              </a:rPr>
              <a:t>s</a:t>
            </a:r>
            <a:r>
              <a:rPr sz="2000" spc="10" dirty="0">
                <a:solidFill>
                  <a:srgbClr val="006FC0"/>
                </a:solidFill>
                <a:latin typeface="Calibri"/>
                <a:cs typeface="Calibri"/>
              </a:rPr>
              <a:t> </a:t>
            </a:r>
            <a:r>
              <a:rPr sz="2000" dirty="0">
                <a:solidFill>
                  <a:srgbClr val="006FC0"/>
                </a:solidFill>
                <a:latin typeface="Calibri"/>
                <a:cs typeface="Calibri"/>
              </a:rPr>
              <a:t>čím?</a:t>
            </a:r>
            <a:endParaRPr sz="2000">
              <a:latin typeface="Calibri"/>
              <a:cs typeface="Calibri"/>
            </a:endParaRPr>
          </a:p>
          <a:p>
            <a:pPr marL="241300" indent="-228600">
              <a:lnSpc>
                <a:spcPct val="100000"/>
              </a:lnSpc>
              <a:spcBef>
                <a:spcPts val="275"/>
              </a:spcBef>
              <a:buFont typeface="Arial"/>
              <a:buChar char="•"/>
              <a:tabLst>
                <a:tab pos="240665" algn="l"/>
                <a:tab pos="241300" algn="l"/>
              </a:tabLst>
            </a:pPr>
            <a:r>
              <a:rPr sz="2000" spc="-5" dirty="0">
                <a:solidFill>
                  <a:srgbClr val="006FC0"/>
                </a:solidFill>
                <a:latin typeface="Calibri"/>
                <a:cs typeface="Calibri"/>
              </a:rPr>
              <a:t>Co</a:t>
            </a:r>
            <a:r>
              <a:rPr sz="2000" spc="-20" dirty="0">
                <a:solidFill>
                  <a:srgbClr val="006FC0"/>
                </a:solidFill>
                <a:latin typeface="Calibri"/>
                <a:cs typeface="Calibri"/>
              </a:rPr>
              <a:t> </a:t>
            </a:r>
            <a:r>
              <a:rPr sz="2000" spc="-35" dirty="0">
                <a:solidFill>
                  <a:srgbClr val="006FC0"/>
                </a:solidFill>
                <a:latin typeface="Calibri"/>
                <a:cs typeface="Calibri"/>
              </a:rPr>
              <a:t>Vás</a:t>
            </a:r>
            <a:r>
              <a:rPr sz="2000" spc="-20" dirty="0">
                <a:solidFill>
                  <a:srgbClr val="006FC0"/>
                </a:solidFill>
                <a:latin typeface="Calibri"/>
                <a:cs typeface="Calibri"/>
              </a:rPr>
              <a:t> </a:t>
            </a:r>
            <a:r>
              <a:rPr sz="2000" spc="-5" dirty="0">
                <a:solidFill>
                  <a:srgbClr val="006FC0"/>
                </a:solidFill>
                <a:latin typeface="Calibri"/>
                <a:cs typeface="Calibri"/>
              </a:rPr>
              <a:t>přivedlo</a:t>
            </a:r>
            <a:r>
              <a:rPr sz="2000" spc="10" dirty="0">
                <a:solidFill>
                  <a:srgbClr val="006FC0"/>
                </a:solidFill>
                <a:latin typeface="Calibri"/>
                <a:cs typeface="Calibri"/>
              </a:rPr>
              <a:t> </a:t>
            </a:r>
            <a:r>
              <a:rPr sz="2000" spc="-5" dirty="0">
                <a:solidFill>
                  <a:srgbClr val="006FC0"/>
                </a:solidFill>
                <a:latin typeface="Calibri"/>
                <a:cs typeface="Calibri"/>
              </a:rPr>
              <a:t>na</a:t>
            </a:r>
            <a:r>
              <a:rPr sz="2000" spc="-10" dirty="0">
                <a:solidFill>
                  <a:srgbClr val="006FC0"/>
                </a:solidFill>
                <a:latin typeface="Calibri"/>
                <a:cs typeface="Calibri"/>
              </a:rPr>
              <a:t> </a:t>
            </a:r>
            <a:r>
              <a:rPr sz="2000" spc="-15" dirty="0">
                <a:solidFill>
                  <a:srgbClr val="006FC0"/>
                </a:solidFill>
                <a:latin typeface="Calibri"/>
                <a:cs typeface="Calibri"/>
              </a:rPr>
              <a:t>myšlenku</a:t>
            </a:r>
            <a:r>
              <a:rPr sz="2000" spc="-5" dirty="0">
                <a:solidFill>
                  <a:srgbClr val="006FC0"/>
                </a:solidFill>
                <a:latin typeface="Calibri"/>
                <a:cs typeface="Calibri"/>
              </a:rPr>
              <a:t> chtít</a:t>
            </a:r>
            <a:r>
              <a:rPr sz="2000" spc="5" dirty="0">
                <a:solidFill>
                  <a:srgbClr val="006FC0"/>
                </a:solidFill>
                <a:latin typeface="Calibri"/>
                <a:cs typeface="Calibri"/>
              </a:rPr>
              <a:t> </a:t>
            </a:r>
            <a:r>
              <a:rPr sz="2000" dirty="0">
                <a:solidFill>
                  <a:srgbClr val="006FC0"/>
                </a:solidFill>
                <a:latin typeface="Calibri"/>
                <a:cs typeface="Calibri"/>
              </a:rPr>
              <a:t>k</a:t>
            </a:r>
            <a:r>
              <a:rPr sz="2000" spc="-10" dirty="0">
                <a:solidFill>
                  <a:srgbClr val="006FC0"/>
                </a:solidFill>
                <a:latin typeface="Calibri"/>
                <a:cs typeface="Calibri"/>
              </a:rPr>
              <a:t> </a:t>
            </a:r>
            <a:r>
              <a:rPr sz="2000" spc="-5" dirty="0">
                <a:solidFill>
                  <a:srgbClr val="006FC0"/>
                </a:solidFill>
                <a:latin typeface="Calibri"/>
                <a:cs typeface="Calibri"/>
              </a:rPr>
              <a:t>nám?</a:t>
            </a:r>
            <a:endParaRPr sz="2000">
              <a:latin typeface="Calibri"/>
              <a:cs typeface="Calibri"/>
            </a:endParaRPr>
          </a:p>
        </p:txBody>
      </p:sp>
      <p:sp>
        <p:nvSpPr>
          <p:cNvPr id="14" name="object 14"/>
          <p:cNvSpPr txBox="1"/>
          <p:nvPr/>
        </p:nvSpPr>
        <p:spPr>
          <a:xfrm>
            <a:off x="6248527" y="4152976"/>
            <a:ext cx="5337175" cy="956944"/>
          </a:xfrm>
          <a:prstGeom prst="rect">
            <a:avLst/>
          </a:prstGeom>
        </p:spPr>
        <p:txBody>
          <a:bodyPr vert="horz" wrap="square" lIns="0" tIns="13335" rIns="0" bIns="0" rtlCol="0">
            <a:spAutoFit/>
          </a:bodyPr>
          <a:lstStyle/>
          <a:p>
            <a:pPr marL="241300" indent="-228600">
              <a:lnSpc>
                <a:spcPts val="1735"/>
              </a:lnSpc>
              <a:spcBef>
                <a:spcPts val="105"/>
              </a:spcBef>
              <a:buFont typeface="Arial"/>
              <a:buChar char="•"/>
              <a:tabLst>
                <a:tab pos="240665" algn="l"/>
                <a:tab pos="241300" algn="l"/>
              </a:tabLst>
            </a:pPr>
            <a:r>
              <a:rPr sz="1700" dirty="0">
                <a:solidFill>
                  <a:srgbClr val="006FC0"/>
                </a:solidFill>
                <a:latin typeface="Calibri"/>
                <a:cs typeface="Calibri"/>
              </a:rPr>
              <a:t>Co si</a:t>
            </a:r>
            <a:r>
              <a:rPr sz="1700" spc="-10" dirty="0">
                <a:solidFill>
                  <a:srgbClr val="006FC0"/>
                </a:solidFill>
                <a:latin typeface="Calibri"/>
                <a:cs typeface="Calibri"/>
              </a:rPr>
              <a:t> </a:t>
            </a:r>
            <a:r>
              <a:rPr sz="1700" dirty="0">
                <a:solidFill>
                  <a:srgbClr val="006FC0"/>
                </a:solidFill>
                <a:latin typeface="Calibri"/>
                <a:cs typeface="Calibri"/>
              </a:rPr>
              <a:t>podle</a:t>
            </a:r>
            <a:r>
              <a:rPr sz="1700" spc="-30" dirty="0">
                <a:solidFill>
                  <a:srgbClr val="006FC0"/>
                </a:solidFill>
                <a:latin typeface="Calibri"/>
                <a:cs typeface="Calibri"/>
              </a:rPr>
              <a:t> Vás</a:t>
            </a:r>
            <a:r>
              <a:rPr sz="1700" spc="-10" dirty="0">
                <a:solidFill>
                  <a:srgbClr val="006FC0"/>
                </a:solidFill>
                <a:latin typeface="Calibri"/>
                <a:cs typeface="Calibri"/>
              </a:rPr>
              <a:t> </a:t>
            </a:r>
            <a:r>
              <a:rPr sz="1700" spc="-15" dirty="0">
                <a:solidFill>
                  <a:srgbClr val="006FC0"/>
                </a:solidFill>
                <a:latin typeface="Calibri"/>
                <a:cs typeface="Calibri"/>
              </a:rPr>
              <a:t>myslí</a:t>
            </a:r>
            <a:r>
              <a:rPr sz="1700" spc="-5" dirty="0">
                <a:solidFill>
                  <a:srgbClr val="006FC0"/>
                </a:solidFill>
                <a:latin typeface="Calibri"/>
                <a:cs typeface="Calibri"/>
              </a:rPr>
              <a:t> </a:t>
            </a:r>
            <a:r>
              <a:rPr sz="1700" spc="-25" dirty="0">
                <a:solidFill>
                  <a:srgbClr val="006FC0"/>
                </a:solidFill>
                <a:latin typeface="Calibri"/>
                <a:cs typeface="Calibri"/>
              </a:rPr>
              <a:t>Vaše</a:t>
            </a:r>
            <a:r>
              <a:rPr sz="1700" spc="-10" dirty="0">
                <a:solidFill>
                  <a:srgbClr val="006FC0"/>
                </a:solidFill>
                <a:latin typeface="Calibri"/>
                <a:cs typeface="Calibri"/>
              </a:rPr>
              <a:t> </a:t>
            </a:r>
            <a:r>
              <a:rPr sz="1700" spc="-5" dirty="0">
                <a:solidFill>
                  <a:srgbClr val="006FC0"/>
                </a:solidFill>
                <a:latin typeface="Calibri"/>
                <a:cs typeface="Calibri"/>
              </a:rPr>
              <a:t>matka,</a:t>
            </a:r>
            <a:r>
              <a:rPr sz="1700" spc="-20" dirty="0">
                <a:solidFill>
                  <a:srgbClr val="006FC0"/>
                </a:solidFill>
                <a:latin typeface="Calibri"/>
                <a:cs typeface="Calibri"/>
              </a:rPr>
              <a:t> že</a:t>
            </a:r>
            <a:r>
              <a:rPr sz="1700" dirty="0">
                <a:solidFill>
                  <a:srgbClr val="006FC0"/>
                </a:solidFill>
                <a:latin typeface="Calibri"/>
                <a:cs typeface="Calibri"/>
              </a:rPr>
              <a:t> </a:t>
            </a:r>
            <a:r>
              <a:rPr sz="1700" spc="-5" dirty="0">
                <a:solidFill>
                  <a:srgbClr val="006FC0"/>
                </a:solidFill>
                <a:latin typeface="Calibri"/>
                <a:cs typeface="Calibri"/>
              </a:rPr>
              <a:t>je</a:t>
            </a:r>
            <a:r>
              <a:rPr sz="1700" spc="10" dirty="0">
                <a:solidFill>
                  <a:srgbClr val="006FC0"/>
                </a:solidFill>
                <a:latin typeface="Calibri"/>
                <a:cs typeface="Calibri"/>
              </a:rPr>
              <a:t> </a:t>
            </a:r>
            <a:r>
              <a:rPr sz="1700" spc="-5" dirty="0">
                <a:solidFill>
                  <a:srgbClr val="006FC0"/>
                </a:solidFill>
                <a:latin typeface="Calibri"/>
                <a:cs typeface="Calibri"/>
              </a:rPr>
              <a:t>důvodem</a:t>
            </a:r>
            <a:r>
              <a:rPr sz="1700" spc="-25" dirty="0">
                <a:solidFill>
                  <a:srgbClr val="006FC0"/>
                </a:solidFill>
                <a:latin typeface="Calibri"/>
                <a:cs typeface="Calibri"/>
              </a:rPr>
              <a:t> </a:t>
            </a:r>
            <a:r>
              <a:rPr sz="1700" spc="-15" dirty="0">
                <a:solidFill>
                  <a:srgbClr val="006FC0"/>
                </a:solidFill>
                <a:latin typeface="Calibri"/>
                <a:cs typeface="Calibri"/>
              </a:rPr>
              <a:t>Vašich</a:t>
            </a:r>
            <a:endParaRPr sz="1700">
              <a:latin typeface="Calibri"/>
              <a:cs typeface="Calibri"/>
            </a:endParaRPr>
          </a:p>
          <a:p>
            <a:pPr marL="241300">
              <a:lnSpc>
                <a:spcPts val="1735"/>
              </a:lnSpc>
            </a:pPr>
            <a:r>
              <a:rPr sz="1700" spc="-5" dirty="0">
                <a:solidFill>
                  <a:srgbClr val="006FC0"/>
                </a:solidFill>
                <a:latin typeface="Calibri"/>
                <a:cs typeface="Calibri"/>
              </a:rPr>
              <a:t>problémů?</a:t>
            </a:r>
            <a:endParaRPr sz="1700">
              <a:latin typeface="Calibri"/>
              <a:cs typeface="Calibri"/>
            </a:endParaRPr>
          </a:p>
          <a:p>
            <a:pPr marL="241300" marR="5080" indent="-228600">
              <a:lnSpc>
                <a:spcPct val="70000"/>
              </a:lnSpc>
              <a:spcBef>
                <a:spcPts val="994"/>
              </a:spcBef>
              <a:buFont typeface="Arial"/>
              <a:buChar char="•"/>
              <a:tabLst>
                <a:tab pos="240665" algn="l"/>
                <a:tab pos="241300" algn="l"/>
              </a:tabLst>
            </a:pPr>
            <a:r>
              <a:rPr sz="1700" spc="-10" dirty="0">
                <a:solidFill>
                  <a:srgbClr val="006FC0"/>
                </a:solidFill>
                <a:latin typeface="Calibri"/>
                <a:cs typeface="Calibri"/>
              </a:rPr>
              <a:t>Vnímáte</a:t>
            </a:r>
            <a:r>
              <a:rPr sz="1700" spc="-35" dirty="0">
                <a:solidFill>
                  <a:srgbClr val="006FC0"/>
                </a:solidFill>
                <a:latin typeface="Calibri"/>
                <a:cs typeface="Calibri"/>
              </a:rPr>
              <a:t> </a:t>
            </a:r>
            <a:r>
              <a:rPr sz="1700" dirty="0">
                <a:solidFill>
                  <a:srgbClr val="006FC0"/>
                </a:solidFill>
                <a:latin typeface="Calibri"/>
                <a:cs typeface="Calibri"/>
              </a:rPr>
              <a:t>i</a:t>
            </a:r>
            <a:r>
              <a:rPr sz="1700" spc="5" dirty="0">
                <a:solidFill>
                  <a:srgbClr val="006FC0"/>
                </a:solidFill>
                <a:latin typeface="Calibri"/>
                <a:cs typeface="Calibri"/>
              </a:rPr>
              <a:t> </a:t>
            </a:r>
            <a:r>
              <a:rPr sz="1700" spc="-50" dirty="0">
                <a:solidFill>
                  <a:srgbClr val="006FC0"/>
                </a:solidFill>
                <a:latin typeface="Calibri"/>
                <a:cs typeface="Calibri"/>
              </a:rPr>
              <a:t>Vy,</a:t>
            </a:r>
            <a:r>
              <a:rPr sz="1700" spc="-10" dirty="0">
                <a:solidFill>
                  <a:srgbClr val="006FC0"/>
                </a:solidFill>
                <a:latin typeface="Calibri"/>
                <a:cs typeface="Calibri"/>
              </a:rPr>
              <a:t> </a:t>
            </a:r>
            <a:r>
              <a:rPr sz="1700" spc="-20" dirty="0">
                <a:solidFill>
                  <a:srgbClr val="006FC0"/>
                </a:solidFill>
                <a:latin typeface="Calibri"/>
                <a:cs typeface="Calibri"/>
              </a:rPr>
              <a:t>že</a:t>
            </a:r>
            <a:r>
              <a:rPr sz="1700" spc="5" dirty="0">
                <a:solidFill>
                  <a:srgbClr val="006FC0"/>
                </a:solidFill>
                <a:latin typeface="Calibri"/>
                <a:cs typeface="Calibri"/>
              </a:rPr>
              <a:t> </a:t>
            </a:r>
            <a:r>
              <a:rPr sz="1700" spc="-10" dirty="0">
                <a:solidFill>
                  <a:srgbClr val="006FC0"/>
                </a:solidFill>
                <a:latin typeface="Calibri"/>
                <a:cs typeface="Calibri"/>
              </a:rPr>
              <a:t>máte</a:t>
            </a:r>
            <a:r>
              <a:rPr sz="1700" spc="15" dirty="0">
                <a:solidFill>
                  <a:srgbClr val="006FC0"/>
                </a:solidFill>
                <a:latin typeface="Calibri"/>
                <a:cs typeface="Calibri"/>
              </a:rPr>
              <a:t> </a:t>
            </a:r>
            <a:r>
              <a:rPr sz="1700" spc="-10" dirty="0">
                <a:solidFill>
                  <a:srgbClr val="006FC0"/>
                </a:solidFill>
                <a:latin typeface="Calibri"/>
                <a:cs typeface="Calibri"/>
              </a:rPr>
              <a:t>nějaké obtíže, které </a:t>
            </a:r>
            <a:r>
              <a:rPr sz="1700" dirty="0">
                <a:solidFill>
                  <a:srgbClr val="006FC0"/>
                </a:solidFill>
                <a:latin typeface="Calibri"/>
                <a:cs typeface="Calibri"/>
              </a:rPr>
              <a:t>si</a:t>
            </a:r>
            <a:r>
              <a:rPr sz="1700" spc="-5" dirty="0">
                <a:solidFill>
                  <a:srgbClr val="006FC0"/>
                </a:solidFill>
                <a:latin typeface="Calibri"/>
                <a:cs typeface="Calibri"/>
              </a:rPr>
              <a:t> </a:t>
            </a:r>
            <a:r>
              <a:rPr sz="1700" spc="-15" dirty="0">
                <a:solidFill>
                  <a:srgbClr val="006FC0"/>
                </a:solidFill>
                <a:latin typeface="Calibri"/>
                <a:cs typeface="Calibri"/>
              </a:rPr>
              <a:t>okolí</a:t>
            </a:r>
            <a:r>
              <a:rPr sz="1700" spc="-5" dirty="0">
                <a:solidFill>
                  <a:srgbClr val="006FC0"/>
                </a:solidFill>
                <a:latin typeface="Calibri"/>
                <a:cs typeface="Calibri"/>
              </a:rPr>
              <a:t> </a:t>
            </a:r>
            <a:r>
              <a:rPr sz="1700" spc="-10" dirty="0">
                <a:solidFill>
                  <a:srgbClr val="006FC0"/>
                </a:solidFill>
                <a:latin typeface="Calibri"/>
                <a:cs typeface="Calibri"/>
              </a:rPr>
              <a:t>myslí,</a:t>
            </a:r>
            <a:r>
              <a:rPr sz="1700" spc="-20" dirty="0">
                <a:solidFill>
                  <a:srgbClr val="006FC0"/>
                </a:solidFill>
                <a:latin typeface="Calibri"/>
                <a:cs typeface="Calibri"/>
              </a:rPr>
              <a:t> že </a:t>
            </a:r>
            <a:r>
              <a:rPr sz="1700" spc="-370" dirty="0">
                <a:solidFill>
                  <a:srgbClr val="006FC0"/>
                </a:solidFill>
                <a:latin typeface="Calibri"/>
                <a:cs typeface="Calibri"/>
              </a:rPr>
              <a:t> </a:t>
            </a:r>
            <a:r>
              <a:rPr sz="1700" spc="-10" dirty="0">
                <a:solidFill>
                  <a:srgbClr val="006FC0"/>
                </a:solidFill>
                <a:latin typeface="Calibri"/>
                <a:cs typeface="Calibri"/>
              </a:rPr>
              <a:t>máte?</a:t>
            </a:r>
            <a:endParaRPr sz="1700">
              <a:latin typeface="Calibri"/>
              <a:cs typeface="Calibri"/>
            </a:endParaRPr>
          </a:p>
        </p:txBody>
      </p:sp>
      <p:sp>
        <p:nvSpPr>
          <p:cNvPr id="15" name="object 15"/>
          <p:cNvSpPr txBox="1"/>
          <p:nvPr/>
        </p:nvSpPr>
        <p:spPr>
          <a:xfrm>
            <a:off x="6248527" y="5390794"/>
            <a:ext cx="5424805" cy="1007110"/>
          </a:xfrm>
          <a:prstGeom prst="rect">
            <a:avLst/>
          </a:prstGeom>
        </p:spPr>
        <p:txBody>
          <a:bodyPr vert="horz" wrap="square" lIns="0" tIns="72390" rIns="0" bIns="0" rtlCol="0">
            <a:spAutoFit/>
          </a:bodyPr>
          <a:lstStyle/>
          <a:p>
            <a:pPr marL="241300" indent="-228600">
              <a:lnSpc>
                <a:spcPct val="100000"/>
              </a:lnSpc>
              <a:spcBef>
                <a:spcPts val="570"/>
              </a:spcBef>
              <a:buFont typeface="Arial"/>
              <a:buChar char="•"/>
              <a:tabLst>
                <a:tab pos="240665" algn="l"/>
                <a:tab pos="241300" algn="l"/>
              </a:tabLst>
            </a:pPr>
            <a:r>
              <a:rPr sz="1500" dirty="0">
                <a:solidFill>
                  <a:srgbClr val="006FC0"/>
                </a:solidFill>
                <a:latin typeface="Calibri"/>
                <a:cs typeface="Calibri"/>
              </a:rPr>
              <a:t>Je</a:t>
            </a:r>
            <a:r>
              <a:rPr sz="1500" spc="-10" dirty="0">
                <a:solidFill>
                  <a:srgbClr val="006FC0"/>
                </a:solidFill>
                <a:latin typeface="Calibri"/>
                <a:cs typeface="Calibri"/>
              </a:rPr>
              <a:t> </a:t>
            </a:r>
            <a:r>
              <a:rPr sz="1500" spc="-15" dirty="0">
                <a:solidFill>
                  <a:srgbClr val="006FC0"/>
                </a:solidFill>
                <a:latin typeface="Calibri"/>
                <a:cs typeface="Calibri"/>
              </a:rPr>
              <a:t>to,</a:t>
            </a:r>
            <a:r>
              <a:rPr sz="1500" spc="-25" dirty="0">
                <a:solidFill>
                  <a:srgbClr val="006FC0"/>
                </a:solidFill>
                <a:latin typeface="Calibri"/>
                <a:cs typeface="Calibri"/>
              </a:rPr>
              <a:t> </a:t>
            </a:r>
            <a:r>
              <a:rPr sz="1500" dirty="0">
                <a:solidFill>
                  <a:srgbClr val="006FC0"/>
                </a:solidFill>
                <a:latin typeface="Calibri"/>
                <a:cs typeface="Calibri"/>
              </a:rPr>
              <a:t>na</a:t>
            </a:r>
            <a:r>
              <a:rPr sz="1500" spc="-10" dirty="0">
                <a:solidFill>
                  <a:srgbClr val="006FC0"/>
                </a:solidFill>
                <a:latin typeface="Calibri"/>
                <a:cs typeface="Calibri"/>
              </a:rPr>
              <a:t> </a:t>
            </a:r>
            <a:r>
              <a:rPr sz="1500" dirty="0">
                <a:solidFill>
                  <a:srgbClr val="006FC0"/>
                </a:solidFill>
                <a:latin typeface="Calibri"/>
                <a:cs typeface="Calibri"/>
              </a:rPr>
              <a:t>čem</a:t>
            </a:r>
            <a:r>
              <a:rPr sz="1500" spc="-10" dirty="0">
                <a:solidFill>
                  <a:srgbClr val="006FC0"/>
                </a:solidFill>
                <a:latin typeface="Calibri"/>
                <a:cs typeface="Calibri"/>
              </a:rPr>
              <a:t> </a:t>
            </a:r>
            <a:r>
              <a:rPr sz="1500" spc="-5" dirty="0">
                <a:solidFill>
                  <a:srgbClr val="006FC0"/>
                </a:solidFill>
                <a:latin typeface="Calibri"/>
                <a:cs typeface="Calibri"/>
              </a:rPr>
              <a:t>teď</a:t>
            </a:r>
            <a:r>
              <a:rPr sz="1500" spc="-10" dirty="0">
                <a:solidFill>
                  <a:srgbClr val="006FC0"/>
                </a:solidFill>
                <a:latin typeface="Calibri"/>
                <a:cs typeface="Calibri"/>
              </a:rPr>
              <a:t> </a:t>
            </a:r>
            <a:r>
              <a:rPr sz="1500" spc="-5" dirty="0">
                <a:solidFill>
                  <a:srgbClr val="006FC0"/>
                </a:solidFill>
                <a:latin typeface="Calibri"/>
                <a:cs typeface="Calibri"/>
              </a:rPr>
              <a:t>spolupracujeme,</a:t>
            </a:r>
            <a:r>
              <a:rPr sz="1500" spc="-15" dirty="0">
                <a:solidFill>
                  <a:srgbClr val="006FC0"/>
                </a:solidFill>
                <a:latin typeface="Calibri"/>
                <a:cs typeface="Calibri"/>
              </a:rPr>
              <a:t> opravdu</a:t>
            </a:r>
            <a:r>
              <a:rPr sz="1500" spc="-30" dirty="0">
                <a:solidFill>
                  <a:srgbClr val="006FC0"/>
                </a:solidFill>
                <a:latin typeface="Calibri"/>
                <a:cs typeface="Calibri"/>
              </a:rPr>
              <a:t> </a:t>
            </a:r>
            <a:r>
              <a:rPr sz="1500" spc="-15" dirty="0">
                <a:solidFill>
                  <a:srgbClr val="006FC0"/>
                </a:solidFill>
                <a:latin typeface="Calibri"/>
                <a:cs typeface="Calibri"/>
              </a:rPr>
              <a:t>to,</a:t>
            </a:r>
            <a:r>
              <a:rPr sz="1500" spc="-25" dirty="0">
                <a:solidFill>
                  <a:srgbClr val="006FC0"/>
                </a:solidFill>
                <a:latin typeface="Calibri"/>
                <a:cs typeface="Calibri"/>
              </a:rPr>
              <a:t> </a:t>
            </a:r>
            <a:r>
              <a:rPr sz="1500" spc="-10" dirty="0">
                <a:solidFill>
                  <a:srgbClr val="006FC0"/>
                </a:solidFill>
                <a:latin typeface="Calibri"/>
                <a:cs typeface="Calibri"/>
              </a:rPr>
              <a:t>co </a:t>
            </a:r>
            <a:r>
              <a:rPr sz="1500" spc="-5" dirty="0">
                <a:solidFill>
                  <a:srgbClr val="006FC0"/>
                </a:solidFill>
                <a:latin typeface="Calibri"/>
                <a:cs typeface="Calibri"/>
              </a:rPr>
              <a:t>potřebujete?</a:t>
            </a:r>
            <a:endParaRPr sz="1500">
              <a:latin typeface="Calibri"/>
              <a:cs typeface="Calibri"/>
            </a:endParaRPr>
          </a:p>
          <a:p>
            <a:pPr marL="12700" marR="5080">
              <a:lnSpc>
                <a:spcPct val="70500"/>
              </a:lnSpc>
              <a:spcBef>
                <a:spcPts val="1000"/>
              </a:spcBef>
            </a:pPr>
            <a:r>
              <a:rPr sz="1500" spc="-10" dirty="0">
                <a:solidFill>
                  <a:srgbClr val="006FC0"/>
                </a:solidFill>
                <a:latin typeface="Calibri"/>
                <a:cs typeface="Calibri"/>
              </a:rPr>
              <a:t>(Pracovník </a:t>
            </a:r>
            <a:r>
              <a:rPr sz="1500" spc="-5" dirty="0">
                <a:solidFill>
                  <a:srgbClr val="006FC0"/>
                </a:solidFill>
                <a:latin typeface="Calibri"/>
                <a:cs typeface="Calibri"/>
              </a:rPr>
              <a:t>se</a:t>
            </a:r>
            <a:r>
              <a:rPr sz="1500" spc="10" dirty="0">
                <a:solidFill>
                  <a:srgbClr val="006FC0"/>
                </a:solidFill>
                <a:latin typeface="Calibri"/>
                <a:cs typeface="Calibri"/>
              </a:rPr>
              <a:t> </a:t>
            </a:r>
            <a:r>
              <a:rPr sz="1500" spc="-5" dirty="0">
                <a:solidFill>
                  <a:srgbClr val="006FC0"/>
                </a:solidFill>
                <a:latin typeface="Calibri"/>
                <a:cs typeface="Calibri"/>
              </a:rPr>
              <a:t>potřebuje</a:t>
            </a:r>
            <a:r>
              <a:rPr sz="1500" spc="-10" dirty="0">
                <a:solidFill>
                  <a:srgbClr val="006FC0"/>
                </a:solidFill>
                <a:latin typeface="Calibri"/>
                <a:cs typeface="Calibri"/>
              </a:rPr>
              <a:t> ujišťovat,</a:t>
            </a:r>
            <a:r>
              <a:rPr sz="1500" spc="-15" dirty="0">
                <a:solidFill>
                  <a:srgbClr val="006FC0"/>
                </a:solidFill>
                <a:latin typeface="Calibri"/>
                <a:cs typeface="Calibri"/>
              </a:rPr>
              <a:t> </a:t>
            </a:r>
            <a:r>
              <a:rPr sz="1500" spc="-25" dirty="0">
                <a:solidFill>
                  <a:srgbClr val="006FC0"/>
                </a:solidFill>
                <a:latin typeface="Calibri"/>
                <a:cs typeface="Calibri"/>
              </a:rPr>
              <a:t>že</a:t>
            </a:r>
            <a:r>
              <a:rPr sz="1500" spc="30" dirty="0">
                <a:solidFill>
                  <a:srgbClr val="006FC0"/>
                </a:solidFill>
                <a:latin typeface="Calibri"/>
                <a:cs typeface="Calibri"/>
              </a:rPr>
              <a:t> </a:t>
            </a:r>
            <a:r>
              <a:rPr sz="1300" spc="-25" dirty="0">
                <a:solidFill>
                  <a:srgbClr val="006FC0"/>
                </a:solidFill>
                <a:latin typeface="Calibri"/>
                <a:cs typeface="Calibri"/>
              </a:rPr>
              <a:t>kroky,</a:t>
            </a:r>
            <a:r>
              <a:rPr sz="1300" spc="20" dirty="0">
                <a:solidFill>
                  <a:srgbClr val="006FC0"/>
                </a:solidFill>
                <a:latin typeface="Calibri"/>
                <a:cs typeface="Calibri"/>
              </a:rPr>
              <a:t> </a:t>
            </a:r>
            <a:r>
              <a:rPr sz="1300" spc="-10" dirty="0">
                <a:solidFill>
                  <a:srgbClr val="006FC0"/>
                </a:solidFill>
                <a:latin typeface="Calibri"/>
                <a:cs typeface="Calibri"/>
              </a:rPr>
              <a:t>které</a:t>
            </a:r>
            <a:r>
              <a:rPr sz="1300" spc="10" dirty="0">
                <a:solidFill>
                  <a:srgbClr val="006FC0"/>
                </a:solidFill>
                <a:latin typeface="Calibri"/>
                <a:cs typeface="Calibri"/>
              </a:rPr>
              <a:t> </a:t>
            </a:r>
            <a:r>
              <a:rPr sz="1300" spc="-5" dirty="0">
                <a:solidFill>
                  <a:srgbClr val="006FC0"/>
                </a:solidFill>
                <a:latin typeface="Calibri"/>
                <a:cs typeface="Calibri"/>
              </a:rPr>
              <a:t>s</a:t>
            </a:r>
            <a:r>
              <a:rPr sz="1300" spc="5" dirty="0">
                <a:solidFill>
                  <a:srgbClr val="006FC0"/>
                </a:solidFill>
                <a:latin typeface="Calibri"/>
                <a:cs typeface="Calibri"/>
              </a:rPr>
              <a:t> </a:t>
            </a:r>
            <a:r>
              <a:rPr sz="1300" spc="-10" dirty="0">
                <a:solidFill>
                  <a:srgbClr val="006FC0"/>
                </a:solidFill>
                <a:latin typeface="Calibri"/>
                <a:cs typeface="Calibri"/>
              </a:rPr>
              <a:t>uživatelem</a:t>
            </a:r>
            <a:r>
              <a:rPr sz="1300" spc="35" dirty="0">
                <a:solidFill>
                  <a:srgbClr val="006FC0"/>
                </a:solidFill>
                <a:latin typeface="Calibri"/>
                <a:cs typeface="Calibri"/>
              </a:rPr>
              <a:t> </a:t>
            </a:r>
            <a:r>
              <a:rPr sz="1300" spc="-10" dirty="0">
                <a:solidFill>
                  <a:srgbClr val="006FC0"/>
                </a:solidFill>
                <a:latin typeface="Calibri"/>
                <a:cs typeface="Calibri"/>
              </a:rPr>
              <a:t>podniká,</a:t>
            </a:r>
            <a:r>
              <a:rPr sz="1300" spc="20" dirty="0">
                <a:solidFill>
                  <a:srgbClr val="006FC0"/>
                </a:solidFill>
                <a:latin typeface="Calibri"/>
                <a:cs typeface="Calibri"/>
              </a:rPr>
              <a:t> </a:t>
            </a:r>
            <a:r>
              <a:rPr sz="1300" spc="-5" dirty="0">
                <a:solidFill>
                  <a:srgbClr val="006FC0"/>
                </a:solidFill>
                <a:latin typeface="Calibri"/>
                <a:cs typeface="Calibri"/>
              </a:rPr>
              <a:t>míří </a:t>
            </a:r>
            <a:r>
              <a:rPr sz="1300" spc="-280" dirty="0">
                <a:solidFill>
                  <a:srgbClr val="006FC0"/>
                </a:solidFill>
                <a:latin typeface="Calibri"/>
                <a:cs typeface="Calibri"/>
              </a:rPr>
              <a:t> </a:t>
            </a:r>
            <a:r>
              <a:rPr sz="1300" spc="-10" dirty="0">
                <a:solidFill>
                  <a:srgbClr val="006FC0"/>
                </a:solidFill>
                <a:latin typeface="Calibri"/>
                <a:cs typeface="Calibri"/>
              </a:rPr>
              <a:t>tam,</a:t>
            </a:r>
            <a:r>
              <a:rPr sz="1300" spc="15" dirty="0">
                <a:solidFill>
                  <a:srgbClr val="006FC0"/>
                </a:solidFill>
                <a:latin typeface="Calibri"/>
                <a:cs typeface="Calibri"/>
              </a:rPr>
              <a:t> </a:t>
            </a:r>
            <a:r>
              <a:rPr sz="1300" spc="-15" dirty="0">
                <a:solidFill>
                  <a:srgbClr val="006FC0"/>
                </a:solidFill>
                <a:latin typeface="Calibri"/>
                <a:cs typeface="Calibri"/>
              </a:rPr>
              <a:t>kam</a:t>
            </a:r>
            <a:r>
              <a:rPr sz="1300" dirty="0">
                <a:solidFill>
                  <a:srgbClr val="006FC0"/>
                </a:solidFill>
                <a:latin typeface="Calibri"/>
                <a:cs typeface="Calibri"/>
              </a:rPr>
              <a:t> </a:t>
            </a:r>
            <a:r>
              <a:rPr sz="1300" spc="-10" dirty="0">
                <a:solidFill>
                  <a:srgbClr val="006FC0"/>
                </a:solidFill>
                <a:latin typeface="Calibri"/>
                <a:cs typeface="Calibri"/>
              </a:rPr>
              <a:t>uživatel</a:t>
            </a:r>
            <a:r>
              <a:rPr sz="1300" spc="20" dirty="0">
                <a:solidFill>
                  <a:srgbClr val="006FC0"/>
                </a:solidFill>
                <a:latin typeface="Calibri"/>
                <a:cs typeface="Calibri"/>
              </a:rPr>
              <a:t> </a:t>
            </a:r>
            <a:r>
              <a:rPr sz="1300" spc="-5" dirty="0">
                <a:solidFill>
                  <a:srgbClr val="006FC0"/>
                </a:solidFill>
                <a:latin typeface="Calibri"/>
                <a:cs typeface="Calibri"/>
              </a:rPr>
              <a:t>chce</a:t>
            </a:r>
            <a:r>
              <a:rPr sz="1300" spc="5" dirty="0">
                <a:solidFill>
                  <a:srgbClr val="006FC0"/>
                </a:solidFill>
                <a:latin typeface="Calibri"/>
                <a:cs typeface="Calibri"/>
              </a:rPr>
              <a:t> </a:t>
            </a:r>
            <a:r>
              <a:rPr sz="1300" spc="-5" dirty="0">
                <a:solidFill>
                  <a:srgbClr val="006FC0"/>
                </a:solidFill>
                <a:latin typeface="Calibri"/>
                <a:cs typeface="Calibri"/>
              </a:rPr>
              <a:t>jen</a:t>
            </a:r>
            <a:r>
              <a:rPr sz="1300" spc="25" dirty="0">
                <a:solidFill>
                  <a:srgbClr val="006FC0"/>
                </a:solidFill>
                <a:latin typeface="Calibri"/>
                <a:cs typeface="Calibri"/>
              </a:rPr>
              <a:t> </a:t>
            </a:r>
            <a:r>
              <a:rPr sz="1300" spc="-5" dirty="0">
                <a:solidFill>
                  <a:srgbClr val="006FC0"/>
                </a:solidFill>
                <a:latin typeface="Calibri"/>
                <a:cs typeface="Calibri"/>
              </a:rPr>
              <a:t>klient</a:t>
            </a:r>
            <a:r>
              <a:rPr sz="1300" spc="10" dirty="0">
                <a:solidFill>
                  <a:srgbClr val="006FC0"/>
                </a:solidFill>
                <a:latin typeface="Calibri"/>
                <a:cs typeface="Calibri"/>
              </a:rPr>
              <a:t> </a:t>
            </a:r>
            <a:r>
              <a:rPr sz="1300" spc="-5" dirty="0">
                <a:solidFill>
                  <a:srgbClr val="006FC0"/>
                </a:solidFill>
                <a:latin typeface="Calibri"/>
                <a:cs typeface="Calibri"/>
              </a:rPr>
              <a:t>je</a:t>
            </a:r>
            <a:r>
              <a:rPr sz="1300" spc="5" dirty="0">
                <a:solidFill>
                  <a:srgbClr val="006FC0"/>
                </a:solidFill>
                <a:latin typeface="Calibri"/>
                <a:cs typeface="Calibri"/>
              </a:rPr>
              <a:t> </a:t>
            </a:r>
            <a:r>
              <a:rPr sz="1300" spc="-10" dirty="0">
                <a:solidFill>
                  <a:srgbClr val="006FC0"/>
                </a:solidFill>
                <a:latin typeface="Calibri"/>
                <a:cs typeface="Calibri"/>
              </a:rPr>
              <a:t>expertem</a:t>
            </a:r>
            <a:r>
              <a:rPr sz="1300" spc="15" dirty="0">
                <a:solidFill>
                  <a:srgbClr val="006FC0"/>
                </a:solidFill>
                <a:latin typeface="Calibri"/>
                <a:cs typeface="Calibri"/>
              </a:rPr>
              <a:t> </a:t>
            </a:r>
            <a:r>
              <a:rPr sz="1300" spc="-5" dirty="0">
                <a:solidFill>
                  <a:srgbClr val="006FC0"/>
                </a:solidFill>
                <a:latin typeface="Calibri"/>
                <a:cs typeface="Calibri"/>
              </a:rPr>
              <a:t>na</a:t>
            </a:r>
            <a:r>
              <a:rPr sz="1300" spc="20" dirty="0">
                <a:solidFill>
                  <a:srgbClr val="006FC0"/>
                </a:solidFill>
                <a:latin typeface="Calibri"/>
                <a:cs typeface="Calibri"/>
              </a:rPr>
              <a:t> </a:t>
            </a:r>
            <a:r>
              <a:rPr sz="1300" spc="-10" dirty="0">
                <a:solidFill>
                  <a:srgbClr val="006FC0"/>
                </a:solidFill>
                <a:latin typeface="Calibri"/>
                <a:cs typeface="Calibri"/>
              </a:rPr>
              <a:t>svůj</a:t>
            </a:r>
            <a:r>
              <a:rPr sz="1300" spc="20" dirty="0">
                <a:solidFill>
                  <a:srgbClr val="006FC0"/>
                </a:solidFill>
                <a:latin typeface="Calibri"/>
                <a:cs typeface="Calibri"/>
              </a:rPr>
              <a:t> </a:t>
            </a:r>
            <a:r>
              <a:rPr sz="1300" spc="-10" dirty="0">
                <a:solidFill>
                  <a:srgbClr val="006FC0"/>
                </a:solidFill>
                <a:latin typeface="Calibri"/>
                <a:cs typeface="Calibri"/>
              </a:rPr>
              <a:t>život).</a:t>
            </a:r>
            <a:endParaRPr sz="1300">
              <a:latin typeface="Calibri"/>
              <a:cs typeface="Calibri"/>
            </a:endParaRPr>
          </a:p>
          <a:p>
            <a:pPr marL="241300" indent="-228600">
              <a:lnSpc>
                <a:spcPct val="100000"/>
              </a:lnSpc>
              <a:spcBef>
                <a:spcPts val="540"/>
              </a:spcBef>
              <a:buFont typeface="Arial"/>
              <a:buChar char="•"/>
              <a:tabLst>
                <a:tab pos="240665" algn="l"/>
                <a:tab pos="241300" algn="l"/>
              </a:tabLst>
            </a:pPr>
            <a:r>
              <a:rPr sz="1300" spc="-20" dirty="0">
                <a:solidFill>
                  <a:srgbClr val="006FC0"/>
                </a:solidFill>
                <a:latin typeface="Calibri"/>
                <a:cs typeface="Calibri"/>
              </a:rPr>
              <a:t>Atd.</a:t>
            </a:r>
            <a:endParaRPr sz="1300">
              <a:latin typeface="Calibri"/>
              <a:cs typeface="Calibri"/>
            </a:endParaRPr>
          </a:p>
        </p:txBody>
      </p:sp>
      <p:grpSp>
        <p:nvGrpSpPr>
          <p:cNvPr id="16" name="object 16"/>
          <p:cNvGrpSpPr/>
          <p:nvPr/>
        </p:nvGrpSpPr>
        <p:grpSpPr>
          <a:xfrm>
            <a:off x="4794250" y="1532889"/>
            <a:ext cx="1055370" cy="1055370"/>
            <a:chOff x="4794250" y="1532889"/>
            <a:chExt cx="1055370" cy="1055370"/>
          </a:xfrm>
        </p:grpSpPr>
        <p:sp>
          <p:nvSpPr>
            <p:cNvPr id="17" name="object 17"/>
            <p:cNvSpPr/>
            <p:nvPr/>
          </p:nvSpPr>
          <p:spPr>
            <a:xfrm>
              <a:off x="4800600" y="1539239"/>
              <a:ext cx="1042669" cy="1042669"/>
            </a:xfrm>
            <a:custGeom>
              <a:avLst/>
              <a:gdLst/>
              <a:ahLst/>
              <a:cxnLst/>
              <a:rect l="l" t="t" r="r" b="b"/>
              <a:pathLst>
                <a:path w="1042670" h="1042669">
                  <a:moveTo>
                    <a:pt x="1042415" y="0"/>
                  </a:moveTo>
                  <a:lnTo>
                    <a:pt x="0" y="0"/>
                  </a:lnTo>
                  <a:lnTo>
                    <a:pt x="0" y="1042415"/>
                  </a:lnTo>
                  <a:lnTo>
                    <a:pt x="1042415" y="1042415"/>
                  </a:lnTo>
                  <a:lnTo>
                    <a:pt x="1042415" y="912113"/>
                  </a:lnTo>
                  <a:lnTo>
                    <a:pt x="227964" y="912113"/>
                  </a:lnTo>
                  <a:lnTo>
                    <a:pt x="227964" y="521208"/>
                  </a:lnTo>
                  <a:lnTo>
                    <a:pt x="130301" y="521208"/>
                  </a:lnTo>
                  <a:lnTo>
                    <a:pt x="521208" y="130301"/>
                  </a:lnTo>
                  <a:lnTo>
                    <a:pt x="1042415" y="130301"/>
                  </a:lnTo>
                  <a:lnTo>
                    <a:pt x="1042415" y="0"/>
                  </a:lnTo>
                  <a:close/>
                </a:path>
                <a:path w="1042670" h="1042669">
                  <a:moveTo>
                    <a:pt x="1042415" y="179197"/>
                  </a:moveTo>
                  <a:lnTo>
                    <a:pt x="765555" y="179197"/>
                  </a:lnTo>
                  <a:lnTo>
                    <a:pt x="765555" y="374650"/>
                  </a:lnTo>
                  <a:lnTo>
                    <a:pt x="912113" y="521208"/>
                  </a:lnTo>
                  <a:lnTo>
                    <a:pt x="814324" y="521208"/>
                  </a:lnTo>
                  <a:lnTo>
                    <a:pt x="814324" y="912113"/>
                  </a:lnTo>
                  <a:lnTo>
                    <a:pt x="1042415" y="912113"/>
                  </a:lnTo>
                  <a:lnTo>
                    <a:pt x="1042415" y="179197"/>
                  </a:lnTo>
                  <a:close/>
                </a:path>
                <a:path w="1042670" h="1042669">
                  <a:moveTo>
                    <a:pt x="1042415" y="130301"/>
                  </a:moveTo>
                  <a:lnTo>
                    <a:pt x="521208" y="130301"/>
                  </a:lnTo>
                  <a:lnTo>
                    <a:pt x="667765" y="276860"/>
                  </a:lnTo>
                  <a:lnTo>
                    <a:pt x="667765" y="179197"/>
                  </a:lnTo>
                  <a:lnTo>
                    <a:pt x="1042415" y="179197"/>
                  </a:lnTo>
                  <a:lnTo>
                    <a:pt x="1042415" y="130301"/>
                  </a:lnTo>
                  <a:close/>
                </a:path>
              </a:pathLst>
            </a:custGeom>
            <a:solidFill>
              <a:srgbClr val="4471C4"/>
            </a:solidFill>
          </p:spPr>
          <p:txBody>
            <a:bodyPr wrap="square" lIns="0" tIns="0" rIns="0" bIns="0" rtlCol="0"/>
            <a:lstStyle/>
            <a:p>
              <a:endParaRPr/>
            </a:p>
          </p:txBody>
        </p:sp>
        <p:sp>
          <p:nvSpPr>
            <p:cNvPr id="18" name="object 18"/>
            <p:cNvSpPr/>
            <p:nvPr/>
          </p:nvSpPr>
          <p:spPr>
            <a:xfrm>
              <a:off x="5028565" y="1718436"/>
              <a:ext cx="586740" cy="733425"/>
            </a:xfrm>
            <a:custGeom>
              <a:avLst/>
              <a:gdLst/>
              <a:ahLst/>
              <a:cxnLst/>
              <a:rect l="l" t="t" r="r" b="b"/>
              <a:pathLst>
                <a:path w="586739" h="733425">
                  <a:moveTo>
                    <a:pt x="537590" y="0"/>
                  </a:moveTo>
                  <a:lnTo>
                    <a:pt x="439800" y="0"/>
                  </a:lnTo>
                  <a:lnTo>
                    <a:pt x="439800" y="97662"/>
                  </a:lnTo>
                  <a:lnTo>
                    <a:pt x="537590" y="195452"/>
                  </a:lnTo>
                  <a:lnTo>
                    <a:pt x="537590" y="0"/>
                  </a:lnTo>
                  <a:close/>
                </a:path>
                <a:path w="586739" h="733425">
                  <a:moveTo>
                    <a:pt x="586359" y="342011"/>
                  </a:moveTo>
                  <a:lnTo>
                    <a:pt x="0" y="342011"/>
                  </a:lnTo>
                  <a:lnTo>
                    <a:pt x="0" y="732916"/>
                  </a:lnTo>
                  <a:lnTo>
                    <a:pt x="244348" y="732916"/>
                  </a:lnTo>
                  <a:lnTo>
                    <a:pt x="244348" y="537463"/>
                  </a:lnTo>
                  <a:lnTo>
                    <a:pt x="586359" y="537463"/>
                  </a:lnTo>
                  <a:lnTo>
                    <a:pt x="586359" y="342011"/>
                  </a:lnTo>
                  <a:close/>
                </a:path>
                <a:path w="586739" h="733425">
                  <a:moveTo>
                    <a:pt x="586359" y="537463"/>
                  </a:moveTo>
                  <a:lnTo>
                    <a:pt x="342138" y="537463"/>
                  </a:lnTo>
                  <a:lnTo>
                    <a:pt x="342138" y="732916"/>
                  </a:lnTo>
                  <a:lnTo>
                    <a:pt x="586359" y="732916"/>
                  </a:lnTo>
                  <a:lnTo>
                    <a:pt x="586359" y="537463"/>
                  </a:lnTo>
                  <a:close/>
                </a:path>
              </a:pathLst>
            </a:custGeom>
            <a:solidFill>
              <a:srgbClr val="375C9E"/>
            </a:solidFill>
          </p:spPr>
          <p:txBody>
            <a:bodyPr wrap="square" lIns="0" tIns="0" rIns="0" bIns="0" rtlCol="0"/>
            <a:lstStyle/>
            <a:p>
              <a:endParaRPr/>
            </a:p>
          </p:txBody>
        </p:sp>
        <p:sp>
          <p:nvSpPr>
            <p:cNvPr id="19" name="object 19"/>
            <p:cNvSpPr/>
            <p:nvPr/>
          </p:nvSpPr>
          <p:spPr>
            <a:xfrm>
              <a:off x="4930902" y="1669541"/>
              <a:ext cx="782320" cy="782320"/>
            </a:xfrm>
            <a:custGeom>
              <a:avLst/>
              <a:gdLst/>
              <a:ahLst/>
              <a:cxnLst/>
              <a:rect l="l" t="t" r="r" b="b"/>
              <a:pathLst>
                <a:path w="782320" h="782319">
                  <a:moveTo>
                    <a:pt x="390906" y="0"/>
                  </a:moveTo>
                  <a:lnTo>
                    <a:pt x="0" y="390906"/>
                  </a:lnTo>
                  <a:lnTo>
                    <a:pt x="781812" y="390906"/>
                  </a:lnTo>
                  <a:lnTo>
                    <a:pt x="390906" y="0"/>
                  </a:lnTo>
                  <a:close/>
                </a:path>
                <a:path w="782320" h="782319">
                  <a:moveTo>
                    <a:pt x="439800" y="586359"/>
                  </a:moveTo>
                  <a:lnTo>
                    <a:pt x="342011" y="586359"/>
                  </a:lnTo>
                  <a:lnTo>
                    <a:pt x="342011" y="781812"/>
                  </a:lnTo>
                  <a:lnTo>
                    <a:pt x="439800" y="781812"/>
                  </a:lnTo>
                  <a:lnTo>
                    <a:pt x="439800" y="586359"/>
                  </a:lnTo>
                  <a:close/>
                </a:path>
              </a:pathLst>
            </a:custGeom>
            <a:solidFill>
              <a:srgbClr val="294476"/>
            </a:solidFill>
          </p:spPr>
          <p:txBody>
            <a:bodyPr wrap="square" lIns="0" tIns="0" rIns="0" bIns="0" rtlCol="0"/>
            <a:lstStyle/>
            <a:p>
              <a:endParaRPr/>
            </a:p>
          </p:txBody>
        </p:sp>
        <p:sp>
          <p:nvSpPr>
            <p:cNvPr id="20" name="object 20"/>
            <p:cNvSpPr/>
            <p:nvPr/>
          </p:nvSpPr>
          <p:spPr>
            <a:xfrm>
              <a:off x="4800600" y="1539239"/>
              <a:ext cx="1042669" cy="1042669"/>
            </a:xfrm>
            <a:custGeom>
              <a:avLst/>
              <a:gdLst/>
              <a:ahLst/>
              <a:cxnLst/>
              <a:rect l="l" t="t" r="r" b="b"/>
              <a:pathLst>
                <a:path w="1042670" h="1042669">
                  <a:moveTo>
                    <a:pt x="521208" y="130301"/>
                  </a:moveTo>
                  <a:lnTo>
                    <a:pt x="667765" y="276860"/>
                  </a:lnTo>
                  <a:lnTo>
                    <a:pt x="667765" y="179197"/>
                  </a:lnTo>
                  <a:lnTo>
                    <a:pt x="765555" y="179197"/>
                  </a:lnTo>
                  <a:lnTo>
                    <a:pt x="765555" y="374650"/>
                  </a:lnTo>
                  <a:lnTo>
                    <a:pt x="912113" y="521208"/>
                  </a:lnTo>
                  <a:lnTo>
                    <a:pt x="814324" y="521208"/>
                  </a:lnTo>
                  <a:lnTo>
                    <a:pt x="814324" y="912113"/>
                  </a:lnTo>
                  <a:lnTo>
                    <a:pt x="227964" y="912113"/>
                  </a:lnTo>
                  <a:lnTo>
                    <a:pt x="227964" y="521208"/>
                  </a:lnTo>
                  <a:lnTo>
                    <a:pt x="130301" y="521208"/>
                  </a:lnTo>
                  <a:lnTo>
                    <a:pt x="521208" y="130301"/>
                  </a:lnTo>
                  <a:close/>
                </a:path>
                <a:path w="1042670" h="1042669">
                  <a:moveTo>
                    <a:pt x="667765" y="276860"/>
                  </a:moveTo>
                  <a:lnTo>
                    <a:pt x="765555" y="374650"/>
                  </a:lnTo>
                </a:path>
                <a:path w="1042670" h="1042669">
                  <a:moveTo>
                    <a:pt x="814324" y="521208"/>
                  </a:moveTo>
                  <a:lnTo>
                    <a:pt x="227964" y="521208"/>
                  </a:lnTo>
                </a:path>
                <a:path w="1042670" h="1042669">
                  <a:moveTo>
                    <a:pt x="472313" y="912113"/>
                  </a:moveTo>
                  <a:lnTo>
                    <a:pt x="472313" y="716661"/>
                  </a:lnTo>
                  <a:lnTo>
                    <a:pt x="570102" y="716661"/>
                  </a:lnTo>
                  <a:lnTo>
                    <a:pt x="570102" y="912113"/>
                  </a:lnTo>
                </a:path>
                <a:path w="1042670" h="1042669">
                  <a:moveTo>
                    <a:pt x="0" y="1042415"/>
                  </a:moveTo>
                  <a:lnTo>
                    <a:pt x="1042415" y="1042415"/>
                  </a:lnTo>
                  <a:lnTo>
                    <a:pt x="1042415" y="0"/>
                  </a:lnTo>
                  <a:lnTo>
                    <a:pt x="0" y="0"/>
                  </a:lnTo>
                  <a:lnTo>
                    <a:pt x="0" y="1042415"/>
                  </a:lnTo>
                  <a:close/>
                </a:path>
              </a:pathLst>
            </a:custGeom>
            <a:ln w="12700">
              <a:solidFill>
                <a:srgbClr val="2E528F"/>
              </a:solidFill>
            </a:ln>
          </p:spPr>
          <p:txBody>
            <a:bodyPr wrap="square" lIns="0" tIns="0" rIns="0" bIns="0" rtlCol="0"/>
            <a:lstStyle/>
            <a:p>
              <a:endParaRPr/>
            </a:p>
          </p:txBody>
        </p:sp>
      </p:grpSp>
    </p:spTree>
    <p:extLst>
      <p:ext uri="{BB962C8B-B14F-4D97-AF65-F5344CB8AC3E}">
        <p14:creationId xmlns:p14="http://schemas.microsoft.com/office/powerpoint/2010/main" val="731512559"/>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01608" y="48260"/>
            <a:ext cx="3249295" cy="1154430"/>
          </a:xfrm>
          <a:prstGeom prst="rect">
            <a:avLst/>
          </a:prstGeom>
        </p:spPr>
        <p:txBody>
          <a:bodyPr vert="horz" wrap="square" lIns="0" tIns="12700" rIns="0" bIns="0" rtlCol="0">
            <a:spAutoFit/>
          </a:bodyPr>
          <a:lstStyle/>
          <a:p>
            <a:pPr marL="289560">
              <a:lnSpc>
                <a:spcPts val="2280"/>
              </a:lnSpc>
              <a:spcBef>
                <a:spcPts val="100"/>
              </a:spcBef>
            </a:pPr>
            <a:r>
              <a:rPr sz="2000" b="0" u="sng" spc="-100" dirty="0">
                <a:uFill>
                  <a:solidFill>
                    <a:srgbClr val="000000"/>
                  </a:solidFill>
                </a:uFill>
                <a:latin typeface="Calibri Light"/>
                <a:cs typeface="Calibri Light"/>
              </a:rPr>
              <a:t>K</a:t>
            </a:r>
            <a:r>
              <a:rPr sz="2000" b="0" u="sng" spc="-15" dirty="0">
                <a:uFill>
                  <a:solidFill>
                    <a:srgbClr val="000000"/>
                  </a:solidFill>
                </a:uFill>
                <a:latin typeface="Calibri Light"/>
                <a:cs typeface="Calibri Light"/>
              </a:rPr>
              <a:t>O</a:t>
            </a:r>
            <a:r>
              <a:rPr sz="2000" b="0" u="sng" spc="-25" dirty="0">
                <a:uFill>
                  <a:solidFill>
                    <a:srgbClr val="000000"/>
                  </a:solidFill>
                </a:uFill>
                <a:latin typeface="Calibri Light"/>
                <a:cs typeface="Calibri Light"/>
              </a:rPr>
              <a:t>MU</a:t>
            </a:r>
            <a:r>
              <a:rPr sz="2000" b="0" u="sng" spc="-30" dirty="0">
                <a:uFill>
                  <a:solidFill>
                    <a:srgbClr val="000000"/>
                  </a:solidFill>
                </a:uFill>
                <a:latin typeface="Calibri Light"/>
                <a:cs typeface="Calibri Light"/>
              </a:rPr>
              <a:t>N</a:t>
            </a:r>
            <a:r>
              <a:rPr sz="2000" b="0" u="sng" spc="-10" dirty="0">
                <a:uFill>
                  <a:solidFill>
                    <a:srgbClr val="000000"/>
                  </a:solidFill>
                </a:uFill>
                <a:latin typeface="Calibri Light"/>
                <a:cs typeface="Calibri Light"/>
              </a:rPr>
              <a:t>I</a:t>
            </a:r>
            <a:r>
              <a:rPr sz="2000" b="0" u="sng" spc="-25" dirty="0">
                <a:uFill>
                  <a:solidFill>
                    <a:srgbClr val="000000"/>
                  </a:solidFill>
                </a:uFill>
                <a:latin typeface="Calibri Light"/>
                <a:cs typeface="Calibri Light"/>
              </a:rPr>
              <a:t>KA</a:t>
            </a:r>
            <a:r>
              <a:rPr sz="2000" b="0" u="sng" spc="-30" dirty="0">
                <a:uFill>
                  <a:solidFill>
                    <a:srgbClr val="000000"/>
                  </a:solidFill>
                </a:uFill>
                <a:latin typeface="Calibri Light"/>
                <a:cs typeface="Calibri Light"/>
              </a:rPr>
              <a:t>Č</a:t>
            </a:r>
            <a:r>
              <a:rPr sz="2000" b="0" u="sng" spc="-20" dirty="0">
                <a:uFill>
                  <a:solidFill>
                    <a:srgbClr val="000000"/>
                  </a:solidFill>
                </a:uFill>
                <a:latin typeface="Calibri Light"/>
                <a:cs typeface="Calibri Light"/>
              </a:rPr>
              <a:t>N</a:t>
            </a:r>
            <a:r>
              <a:rPr sz="2000" b="0" u="sng" dirty="0">
                <a:uFill>
                  <a:solidFill>
                    <a:srgbClr val="000000"/>
                  </a:solidFill>
                </a:uFill>
                <a:latin typeface="Calibri Light"/>
                <a:cs typeface="Calibri Light"/>
              </a:rPr>
              <a:t>Í</a:t>
            </a:r>
            <a:r>
              <a:rPr sz="2000" b="0" u="sng" spc="-55" dirty="0">
                <a:uFill>
                  <a:solidFill>
                    <a:srgbClr val="000000"/>
                  </a:solidFill>
                </a:uFill>
                <a:latin typeface="Calibri Light"/>
                <a:cs typeface="Calibri Light"/>
              </a:rPr>
              <a:t> </a:t>
            </a:r>
            <a:r>
              <a:rPr sz="2000" b="0" u="sng" spc="-100" dirty="0">
                <a:uFill>
                  <a:solidFill>
                    <a:srgbClr val="000000"/>
                  </a:solidFill>
                </a:uFill>
                <a:latin typeface="Calibri Light"/>
                <a:cs typeface="Calibri Light"/>
              </a:rPr>
              <a:t>K</a:t>
            </a:r>
            <a:r>
              <a:rPr sz="2000" b="0" u="sng" spc="-15" dirty="0">
                <a:uFill>
                  <a:solidFill>
                    <a:srgbClr val="000000"/>
                  </a:solidFill>
                </a:uFill>
                <a:latin typeface="Calibri Light"/>
                <a:cs typeface="Calibri Light"/>
              </a:rPr>
              <a:t>O</a:t>
            </a:r>
            <a:r>
              <a:rPr sz="2000" b="0" u="sng" spc="-25" dirty="0">
                <a:uFill>
                  <a:solidFill>
                    <a:srgbClr val="000000"/>
                  </a:solidFill>
                </a:uFill>
                <a:latin typeface="Calibri Light"/>
                <a:cs typeface="Calibri Light"/>
              </a:rPr>
              <a:t>M</a:t>
            </a:r>
            <a:r>
              <a:rPr sz="2000" b="0" u="sng" spc="-20" dirty="0">
                <a:uFill>
                  <a:solidFill>
                    <a:srgbClr val="000000"/>
                  </a:solidFill>
                </a:uFill>
                <a:latin typeface="Calibri Light"/>
                <a:cs typeface="Calibri Light"/>
              </a:rPr>
              <a:t>PETEN</a:t>
            </a:r>
            <a:r>
              <a:rPr sz="2000" b="0" u="sng" spc="-30" dirty="0">
                <a:uFill>
                  <a:solidFill>
                    <a:srgbClr val="000000"/>
                  </a:solidFill>
                </a:uFill>
                <a:latin typeface="Calibri Light"/>
                <a:cs typeface="Calibri Light"/>
              </a:rPr>
              <a:t>C</a:t>
            </a:r>
            <a:r>
              <a:rPr sz="2000" b="0" u="sng" dirty="0">
                <a:uFill>
                  <a:solidFill>
                    <a:srgbClr val="000000"/>
                  </a:solidFill>
                </a:uFill>
                <a:latin typeface="Calibri Light"/>
                <a:cs typeface="Calibri Light"/>
              </a:rPr>
              <a:t>E</a:t>
            </a:r>
            <a:endParaRPr sz="2000">
              <a:latin typeface="Calibri Light"/>
              <a:cs typeface="Calibri Light"/>
            </a:endParaRPr>
          </a:p>
          <a:p>
            <a:pPr marR="12700" algn="r">
              <a:lnSpc>
                <a:spcPts val="2160"/>
              </a:lnSpc>
            </a:pPr>
            <a:r>
              <a:rPr sz="2000" b="0" u="sng" dirty="0">
                <a:uFill>
                  <a:solidFill>
                    <a:srgbClr val="000000"/>
                  </a:solidFill>
                </a:uFill>
                <a:latin typeface="Calibri Light"/>
                <a:cs typeface="Calibri Light"/>
              </a:rPr>
              <a:t>v</a:t>
            </a:r>
            <a:r>
              <a:rPr sz="2000" b="0" u="sng" spc="-45" dirty="0">
                <a:uFill>
                  <a:solidFill>
                    <a:srgbClr val="000000"/>
                  </a:solidFill>
                </a:uFill>
                <a:latin typeface="Calibri Light"/>
                <a:cs typeface="Calibri Light"/>
              </a:rPr>
              <a:t> </a:t>
            </a:r>
            <a:r>
              <a:rPr sz="2000" b="0" u="sng" spc="-20" dirty="0">
                <a:uFill>
                  <a:solidFill>
                    <a:srgbClr val="000000"/>
                  </a:solidFill>
                </a:uFill>
                <a:latin typeface="Calibri Light"/>
                <a:cs typeface="Calibri Light"/>
              </a:rPr>
              <a:t>rámci</a:t>
            </a:r>
            <a:r>
              <a:rPr sz="2000" b="0" u="sng" spc="-55" dirty="0">
                <a:uFill>
                  <a:solidFill>
                    <a:srgbClr val="000000"/>
                  </a:solidFill>
                </a:uFill>
                <a:latin typeface="Calibri Light"/>
                <a:cs typeface="Calibri Light"/>
              </a:rPr>
              <a:t> </a:t>
            </a:r>
            <a:r>
              <a:rPr sz="2000" b="0" u="sng" spc="-15" dirty="0">
                <a:uFill>
                  <a:solidFill>
                    <a:srgbClr val="000000"/>
                  </a:solidFill>
                </a:uFill>
                <a:latin typeface="Calibri Light"/>
                <a:cs typeface="Calibri Light"/>
              </a:rPr>
              <a:t>případové</a:t>
            </a:r>
            <a:r>
              <a:rPr sz="2000" b="0" u="sng" spc="-65" dirty="0">
                <a:uFill>
                  <a:solidFill>
                    <a:srgbClr val="000000"/>
                  </a:solidFill>
                </a:uFill>
                <a:latin typeface="Calibri Light"/>
                <a:cs typeface="Calibri Light"/>
              </a:rPr>
              <a:t> </a:t>
            </a:r>
            <a:r>
              <a:rPr sz="2000" b="0" u="sng" spc="-10" dirty="0">
                <a:uFill>
                  <a:solidFill>
                    <a:srgbClr val="000000"/>
                  </a:solidFill>
                </a:uFill>
                <a:latin typeface="Calibri Light"/>
                <a:cs typeface="Calibri Light"/>
              </a:rPr>
              <a:t>sociální</a:t>
            </a:r>
            <a:r>
              <a:rPr sz="2000" b="0" u="sng" spc="-55" dirty="0">
                <a:uFill>
                  <a:solidFill>
                    <a:srgbClr val="000000"/>
                  </a:solidFill>
                </a:uFill>
                <a:latin typeface="Calibri Light"/>
                <a:cs typeface="Calibri Light"/>
              </a:rPr>
              <a:t> </a:t>
            </a:r>
            <a:r>
              <a:rPr sz="2000" b="0" u="sng" spc="-15" dirty="0">
                <a:uFill>
                  <a:solidFill>
                    <a:srgbClr val="000000"/>
                  </a:solidFill>
                </a:uFill>
                <a:latin typeface="Calibri Light"/>
                <a:cs typeface="Calibri Light"/>
              </a:rPr>
              <a:t>práce</a:t>
            </a:r>
            <a:endParaRPr sz="2000">
              <a:latin typeface="Calibri Light"/>
              <a:cs typeface="Calibri Light"/>
            </a:endParaRPr>
          </a:p>
          <a:p>
            <a:pPr marR="13970" algn="r">
              <a:lnSpc>
                <a:spcPts val="2160"/>
              </a:lnSpc>
            </a:pPr>
            <a:r>
              <a:rPr sz="2000" b="0" dirty="0">
                <a:latin typeface="Calibri Light"/>
                <a:cs typeface="Calibri Light"/>
              </a:rPr>
              <a:t>–</a:t>
            </a:r>
            <a:r>
              <a:rPr sz="2000" b="0" spc="-10" dirty="0">
                <a:latin typeface="Calibri Light"/>
                <a:cs typeface="Calibri Light"/>
              </a:rPr>
              <a:t> </a:t>
            </a:r>
            <a:r>
              <a:rPr sz="2000" b="0" spc="-15" dirty="0">
                <a:solidFill>
                  <a:srgbClr val="FF0000"/>
                </a:solidFill>
                <a:latin typeface="Calibri Light"/>
                <a:cs typeface="Calibri Light"/>
              </a:rPr>
              <a:t>rozhovory</a:t>
            </a:r>
            <a:r>
              <a:rPr sz="2000" b="0" spc="-30" dirty="0">
                <a:solidFill>
                  <a:srgbClr val="FF0000"/>
                </a:solidFill>
                <a:latin typeface="Calibri Light"/>
                <a:cs typeface="Calibri Light"/>
              </a:rPr>
              <a:t> </a:t>
            </a:r>
            <a:r>
              <a:rPr sz="2000" b="0" spc="-20" dirty="0">
                <a:solidFill>
                  <a:srgbClr val="FF0000"/>
                </a:solidFill>
                <a:latin typeface="Calibri Light"/>
                <a:cs typeface="Calibri Light"/>
              </a:rPr>
              <a:t>systemické</a:t>
            </a:r>
            <a:endParaRPr sz="2000">
              <a:latin typeface="Calibri Light"/>
              <a:cs typeface="Calibri Light"/>
            </a:endParaRPr>
          </a:p>
          <a:p>
            <a:pPr marR="12065" algn="r">
              <a:lnSpc>
                <a:spcPts val="2280"/>
              </a:lnSpc>
            </a:pPr>
            <a:r>
              <a:rPr sz="2000" b="0" dirty="0">
                <a:latin typeface="Calibri Light"/>
                <a:cs typeface="Calibri Light"/>
              </a:rPr>
              <a:t>a</a:t>
            </a:r>
            <a:r>
              <a:rPr sz="2000" b="0" spc="-20" dirty="0">
                <a:latin typeface="Calibri Light"/>
                <a:cs typeface="Calibri Light"/>
              </a:rPr>
              <a:t> </a:t>
            </a:r>
            <a:r>
              <a:rPr sz="2000" b="0" dirty="0">
                <a:solidFill>
                  <a:srgbClr val="006FC0"/>
                </a:solidFill>
                <a:latin typeface="Calibri Light"/>
                <a:cs typeface="Calibri Light"/>
              </a:rPr>
              <a:t>na</a:t>
            </a:r>
            <a:r>
              <a:rPr sz="2000" b="0" spc="-25" dirty="0">
                <a:solidFill>
                  <a:srgbClr val="006FC0"/>
                </a:solidFill>
                <a:latin typeface="Calibri Light"/>
                <a:cs typeface="Calibri Light"/>
              </a:rPr>
              <a:t> </a:t>
            </a:r>
            <a:r>
              <a:rPr sz="2000" b="0" spc="-10" dirty="0">
                <a:solidFill>
                  <a:srgbClr val="006FC0"/>
                </a:solidFill>
                <a:latin typeface="Calibri Light"/>
                <a:cs typeface="Calibri Light"/>
              </a:rPr>
              <a:t>člověka</a:t>
            </a:r>
            <a:r>
              <a:rPr sz="2000" b="0" spc="-50" dirty="0">
                <a:solidFill>
                  <a:srgbClr val="006FC0"/>
                </a:solidFill>
                <a:latin typeface="Calibri Light"/>
                <a:cs typeface="Calibri Light"/>
              </a:rPr>
              <a:t> </a:t>
            </a:r>
            <a:r>
              <a:rPr sz="2000" b="0" spc="-10" dirty="0">
                <a:solidFill>
                  <a:srgbClr val="006FC0"/>
                </a:solidFill>
                <a:latin typeface="Calibri Light"/>
                <a:cs typeface="Calibri Light"/>
              </a:rPr>
              <a:t>orientované</a:t>
            </a:r>
            <a:r>
              <a:rPr sz="2000" b="0" spc="-45" dirty="0">
                <a:solidFill>
                  <a:srgbClr val="006FC0"/>
                </a:solidFill>
                <a:latin typeface="Calibri Light"/>
                <a:cs typeface="Calibri Light"/>
              </a:rPr>
              <a:t> </a:t>
            </a:r>
            <a:r>
              <a:rPr sz="2000" b="0" dirty="0">
                <a:latin typeface="Calibri Light"/>
                <a:cs typeface="Calibri Light"/>
              </a:rPr>
              <a:t>-</a:t>
            </a:r>
            <a:endParaRPr sz="2000">
              <a:latin typeface="Calibri Light"/>
              <a:cs typeface="Calibri Light"/>
            </a:endParaRPr>
          </a:p>
        </p:txBody>
      </p:sp>
      <p:sp>
        <p:nvSpPr>
          <p:cNvPr id="3" name="object 3"/>
          <p:cNvSpPr txBox="1"/>
          <p:nvPr/>
        </p:nvSpPr>
        <p:spPr>
          <a:xfrm>
            <a:off x="504850" y="21107"/>
            <a:ext cx="2902585" cy="619760"/>
          </a:xfrm>
          <a:prstGeom prst="rect">
            <a:avLst/>
          </a:prstGeom>
        </p:spPr>
        <p:txBody>
          <a:bodyPr vert="horz" wrap="square" lIns="0" tIns="66040" rIns="0" bIns="0" rtlCol="0">
            <a:spAutoFit/>
          </a:bodyPr>
          <a:lstStyle/>
          <a:p>
            <a:pPr marL="12700">
              <a:lnSpc>
                <a:spcPct val="100000"/>
              </a:lnSpc>
              <a:spcBef>
                <a:spcPts val="520"/>
              </a:spcBef>
            </a:pPr>
            <a:r>
              <a:rPr sz="1600" b="1" spc="-10" dirty="0">
                <a:latin typeface="Calibri"/>
                <a:cs typeface="Calibri"/>
              </a:rPr>
              <a:t>ÚVODNÍ</a:t>
            </a:r>
            <a:r>
              <a:rPr sz="1600" b="1" spc="-20" dirty="0">
                <a:latin typeface="Calibri"/>
                <a:cs typeface="Calibri"/>
              </a:rPr>
              <a:t> </a:t>
            </a:r>
            <a:r>
              <a:rPr sz="1600" b="1" spc="-5" dirty="0">
                <a:latin typeface="Calibri"/>
                <a:cs typeface="Calibri"/>
              </a:rPr>
              <a:t>otázky:</a:t>
            </a:r>
            <a:endParaRPr sz="1600">
              <a:latin typeface="Calibri"/>
              <a:cs typeface="Calibri"/>
            </a:endParaRPr>
          </a:p>
          <a:p>
            <a:pPr marL="241300" indent="-228600">
              <a:lnSpc>
                <a:spcPct val="100000"/>
              </a:lnSpc>
              <a:spcBef>
                <a:spcPts val="420"/>
              </a:spcBef>
              <a:buFont typeface="Wingdings"/>
              <a:buChar char=""/>
              <a:tabLst>
                <a:tab pos="241300" algn="l"/>
              </a:tabLst>
            </a:pPr>
            <a:r>
              <a:rPr sz="1600" spc="-10" dirty="0">
                <a:solidFill>
                  <a:srgbClr val="FF0000"/>
                </a:solidFill>
                <a:latin typeface="Calibri"/>
                <a:cs typeface="Calibri"/>
              </a:rPr>
              <a:t>Otázky</a:t>
            </a:r>
            <a:r>
              <a:rPr sz="1600" spc="-5" dirty="0">
                <a:solidFill>
                  <a:srgbClr val="FF0000"/>
                </a:solidFill>
                <a:latin typeface="Calibri"/>
                <a:cs typeface="Calibri"/>
              </a:rPr>
              <a:t> na </a:t>
            </a:r>
            <a:r>
              <a:rPr sz="1600" b="1" i="1" spc="-15" dirty="0">
                <a:solidFill>
                  <a:srgbClr val="FF0000"/>
                </a:solidFill>
                <a:latin typeface="Calibri"/>
                <a:cs typeface="Calibri"/>
              </a:rPr>
              <a:t>změny</a:t>
            </a:r>
            <a:r>
              <a:rPr sz="1600" b="1" i="1" dirty="0">
                <a:solidFill>
                  <a:srgbClr val="FF0000"/>
                </a:solidFill>
                <a:latin typeface="Calibri"/>
                <a:cs typeface="Calibri"/>
              </a:rPr>
              <a:t> </a:t>
            </a:r>
            <a:r>
              <a:rPr sz="1600" b="1" i="1" spc="-5" dirty="0">
                <a:solidFill>
                  <a:srgbClr val="FF0000"/>
                </a:solidFill>
                <a:latin typeface="Calibri"/>
                <a:cs typeface="Calibri"/>
              </a:rPr>
              <a:t>před</a:t>
            </a:r>
            <a:r>
              <a:rPr sz="1600" b="1" i="1" spc="15" dirty="0">
                <a:solidFill>
                  <a:srgbClr val="FF0000"/>
                </a:solidFill>
                <a:latin typeface="Calibri"/>
                <a:cs typeface="Calibri"/>
              </a:rPr>
              <a:t> </a:t>
            </a:r>
            <a:r>
              <a:rPr sz="1600" b="1" i="1" spc="-10" dirty="0">
                <a:solidFill>
                  <a:srgbClr val="FF0000"/>
                </a:solidFill>
                <a:latin typeface="Calibri"/>
                <a:cs typeface="Calibri"/>
              </a:rPr>
              <a:t>setkáním</a:t>
            </a:r>
            <a:endParaRPr sz="1600">
              <a:latin typeface="Calibri"/>
              <a:cs typeface="Calibri"/>
            </a:endParaRPr>
          </a:p>
        </p:txBody>
      </p:sp>
      <p:sp>
        <p:nvSpPr>
          <p:cNvPr id="4" name="object 4"/>
          <p:cNvSpPr txBox="1"/>
          <p:nvPr/>
        </p:nvSpPr>
        <p:spPr>
          <a:xfrm>
            <a:off x="504850" y="616610"/>
            <a:ext cx="5286375" cy="621030"/>
          </a:xfrm>
          <a:prstGeom prst="rect">
            <a:avLst/>
          </a:prstGeom>
        </p:spPr>
        <p:txBody>
          <a:bodyPr vert="horz" wrap="square" lIns="0" tIns="66040" rIns="0" bIns="0" rtlCol="0">
            <a:spAutoFit/>
          </a:bodyPr>
          <a:lstStyle/>
          <a:p>
            <a:pPr marL="241300" indent="-228600">
              <a:lnSpc>
                <a:spcPct val="100000"/>
              </a:lnSpc>
              <a:spcBef>
                <a:spcPts val="520"/>
              </a:spcBef>
              <a:buFont typeface="Arial"/>
              <a:buChar char="•"/>
              <a:tabLst>
                <a:tab pos="240665" algn="l"/>
                <a:tab pos="241300" algn="l"/>
              </a:tabLst>
            </a:pPr>
            <a:r>
              <a:rPr sz="1600" i="1" spc="-10" dirty="0">
                <a:latin typeface="Calibri"/>
                <a:cs typeface="Calibri"/>
              </a:rPr>
              <a:t>Co</a:t>
            </a:r>
            <a:r>
              <a:rPr sz="1600" i="1" spc="15" dirty="0">
                <a:latin typeface="Calibri"/>
                <a:cs typeface="Calibri"/>
              </a:rPr>
              <a:t> </a:t>
            </a:r>
            <a:r>
              <a:rPr sz="1600" i="1" spc="-5" dirty="0">
                <a:latin typeface="Calibri"/>
                <a:cs typeface="Calibri"/>
              </a:rPr>
              <a:t>se</a:t>
            </a:r>
            <a:r>
              <a:rPr sz="1600" i="1" spc="10" dirty="0">
                <a:latin typeface="Calibri"/>
                <a:cs typeface="Calibri"/>
              </a:rPr>
              <a:t> </a:t>
            </a:r>
            <a:r>
              <a:rPr sz="1600" i="1" spc="-5" dirty="0">
                <a:latin typeface="Calibri"/>
                <a:cs typeface="Calibri"/>
              </a:rPr>
              <a:t>změnilo k</a:t>
            </a:r>
            <a:r>
              <a:rPr sz="1600" i="1" spc="5" dirty="0">
                <a:latin typeface="Calibri"/>
                <a:cs typeface="Calibri"/>
              </a:rPr>
              <a:t> </a:t>
            </a:r>
            <a:r>
              <a:rPr sz="1600" i="1" spc="-5" dirty="0">
                <a:latin typeface="Calibri"/>
                <a:cs typeface="Calibri"/>
              </a:rPr>
              <a:t>lepšímu</a:t>
            </a:r>
            <a:r>
              <a:rPr sz="1600" i="1" spc="5" dirty="0">
                <a:latin typeface="Calibri"/>
                <a:cs typeface="Calibri"/>
              </a:rPr>
              <a:t> </a:t>
            </a:r>
            <a:r>
              <a:rPr sz="1600" i="1" spc="-5" dirty="0">
                <a:latin typeface="Calibri"/>
                <a:cs typeface="Calibri"/>
              </a:rPr>
              <a:t>od</a:t>
            </a:r>
            <a:r>
              <a:rPr sz="1600" i="1" dirty="0">
                <a:latin typeface="Calibri"/>
                <a:cs typeface="Calibri"/>
              </a:rPr>
              <a:t> </a:t>
            </a:r>
            <a:r>
              <a:rPr sz="1600" i="1" spc="-10" dirty="0">
                <a:latin typeface="Calibri"/>
                <a:cs typeface="Calibri"/>
              </a:rPr>
              <a:t>chvíle,</a:t>
            </a:r>
            <a:r>
              <a:rPr sz="1600" i="1" spc="5" dirty="0">
                <a:latin typeface="Calibri"/>
                <a:cs typeface="Calibri"/>
              </a:rPr>
              <a:t> </a:t>
            </a:r>
            <a:r>
              <a:rPr sz="1600" i="1" spc="-25" dirty="0">
                <a:latin typeface="Calibri"/>
                <a:cs typeface="Calibri"/>
              </a:rPr>
              <a:t>kdy</a:t>
            </a:r>
            <a:r>
              <a:rPr sz="1600" i="1" spc="-5" dirty="0">
                <a:latin typeface="Calibri"/>
                <a:cs typeface="Calibri"/>
              </a:rPr>
              <a:t> </a:t>
            </a:r>
            <a:r>
              <a:rPr sz="1600" i="1" spc="-10" dirty="0">
                <a:latin typeface="Calibri"/>
                <a:cs typeface="Calibri"/>
              </a:rPr>
              <a:t>vás</a:t>
            </a:r>
            <a:r>
              <a:rPr sz="1600" i="1" spc="25" dirty="0">
                <a:latin typeface="Calibri"/>
                <a:cs typeface="Calibri"/>
              </a:rPr>
              <a:t> </a:t>
            </a:r>
            <a:r>
              <a:rPr sz="1600" i="1" spc="-10" dirty="0">
                <a:latin typeface="Calibri"/>
                <a:cs typeface="Calibri"/>
              </a:rPr>
              <a:t>napadlo</a:t>
            </a:r>
            <a:r>
              <a:rPr sz="1600" i="1" spc="45" dirty="0">
                <a:latin typeface="Calibri"/>
                <a:cs typeface="Calibri"/>
              </a:rPr>
              <a:t> </a:t>
            </a:r>
            <a:r>
              <a:rPr sz="1600" i="1" spc="-5" dirty="0">
                <a:latin typeface="Calibri"/>
                <a:cs typeface="Calibri"/>
              </a:rPr>
              <a:t>sem přijít?</a:t>
            </a:r>
            <a:endParaRPr sz="1600">
              <a:latin typeface="Calibri"/>
              <a:cs typeface="Calibri"/>
            </a:endParaRPr>
          </a:p>
          <a:p>
            <a:pPr marL="241300" indent="-228600">
              <a:lnSpc>
                <a:spcPct val="100000"/>
              </a:lnSpc>
              <a:spcBef>
                <a:spcPts val="425"/>
              </a:spcBef>
              <a:buFont typeface="Arial"/>
              <a:buChar char="•"/>
              <a:tabLst>
                <a:tab pos="240665" algn="l"/>
                <a:tab pos="241300" algn="l"/>
              </a:tabLst>
            </a:pPr>
            <a:r>
              <a:rPr sz="1600" i="1" spc="-10" dirty="0">
                <a:latin typeface="Calibri"/>
                <a:cs typeface="Calibri"/>
              </a:rPr>
              <a:t>Co</a:t>
            </a:r>
            <a:r>
              <a:rPr sz="1600" i="1" spc="15" dirty="0">
                <a:latin typeface="Calibri"/>
                <a:cs typeface="Calibri"/>
              </a:rPr>
              <a:t> </a:t>
            </a:r>
            <a:r>
              <a:rPr sz="1600" i="1" spc="-35" dirty="0">
                <a:latin typeface="Calibri"/>
                <a:cs typeface="Calibri"/>
              </a:rPr>
              <a:t>Vám</a:t>
            </a:r>
            <a:r>
              <a:rPr sz="1600" i="1" dirty="0">
                <a:latin typeface="Calibri"/>
                <a:cs typeface="Calibri"/>
              </a:rPr>
              <a:t> </a:t>
            </a:r>
            <a:r>
              <a:rPr sz="1600" i="1" spc="-10" dirty="0">
                <a:latin typeface="Calibri"/>
                <a:cs typeface="Calibri"/>
              </a:rPr>
              <a:t>pomohlo</a:t>
            </a:r>
            <a:r>
              <a:rPr sz="1600" i="1" spc="45" dirty="0">
                <a:latin typeface="Calibri"/>
                <a:cs typeface="Calibri"/>
              </a:rPr>
              <a:t> </a:t>
            </a:r>
            <a:r>
              <a:rPr sz="1600" i="1" spc="-10" dirty="0">
                <a:latin typeface="Calibri"/>
                <a:cs typeface="Calibri"/>
              </a:rPr>
              <a:t>unést</a:t>
            </a:r>
            <a:r>
              <a:rPr sz="1600" i="1" dirty="0">
                <a:latin typeface="Calibri"/>
                <a:cs typeface="Calibri"/>
              </a:rPr>
              <a:t> </a:t>
            </a:r>
            <a:r>
              <a:rPr sz="1600" i="1" spc="-5" dirty="0">
                <a:latin typeface="Calibri"/>
                <a:cs typeface="Calibri"/>
              </a:rPr>
              <a:t>trápení</a:t>
            </a:r>
            <a:r>
              <a:rPr sz="1600" i="1" spc="5" dirty="0">
                <a:latin typeface="Calibri"/>
                <a:cs typeface="Calibri"/>
              </a:rPr>
              <a:t> </a:t>
            </a:r>
            <a:r>
              <a:rPr sz="1600" i="1" spc="-5" dirty="0">
                <a:latin typeface="Calibri"/>
                <a:cs typeface="Calibri"/>
              </a:rPr>
              <a:t>až</a:t>
            </a:r>
            <a:r>
              <a:rPr sz="1600" i="1" spc="10" dirty="0">
                <a:latin typeface="Calibri"/>
                <a:cs typeface="Calibri"/>
              </a:rPr>
              <a:t> </a:t>
            </a:r>
            <a:r>
              <a:rPr sz="1600" i="1" spc="-5" dirty="0">
                <a:latin typeface="Calibri"/>
                <a:cs typeface="Calibri"/>
              </a:rPr>
              <a:t>do</a:t>
            </a:r>
            <a:r>
              <a:rPr sz="1600" i="1" spc="10" dirty="0">
                <a:latin typeface="Calibri"/>
                <a:cs typeface="Calibri"/>
              </a:rPr>
              <a:t> </a:t>
            </a:r>
            <a:r>
              <a:rPr sz="1600" i="1" spc="-10" dirty="0">
                <a:latin typeface="Calibri"/>
                <a:cs typeface="Calibri"/>
              </a:rPr>
              <a:t>dnešního</a:t>
            </a:r>
            <a:r>
              <a:rPr sz="1600" i="1" spc="30" dirty="0">
                <a:latin typeface="Calibri"/>
                <a:cs typeface="Calibri"/>
              </a:rPr>
              <a:t> </a:t>
            </a:r>
            <a:r>
              <a:rPr sz="1600" i="1" spc="-10" dirty="0">
                <a:latin typeface="Calibri"/>
                <a:cs typeface="Calibri"/>
              </a:rPr>
              <a:t>dne?</a:t>
            </a:r>
            <a:endParaRPr sz="1600">
              <a:latin typeface="Calibri"/>
              <a:cs typeface="Calibri"/>
            </a:endParaRPr>
          </a:p>
        </p:txBody>
      </p:sp>
      <p:sp>
        <p:nvSpPr>
          <p:cNvPr id="5" name="object 5"/>
          <p:cNvSpPr txBox="1"/>
          <p:nvPr/>
        </p:nvSpPr>
        <p:spPr>
          <a:xfrm>
            <a:off x="504850" y="1265681"/>
            <a:ext cx="1925955" cy="269240"/>
          </a:xfrm>
          <a:prstGeom prst="rect">
            <a:avLst/>
          </a:prstGeom>
        </p:spPr>
        <p:txBody>
          <a:bodyPr vert="horz" wrap="square" lIns="0" tIns="12065" rIns="0" bIns="0" rtlCol="0">
            <a:spAutoFit/>
          </a:bodyPr>
          <a:lstStyle/>
          <a:p>
            <a:pPr marL="241300" indent="-228600">
              <a:lnSpc>
                <a:spcPct val="100000"/>
              </a:lnSpc>
              <a:spcBef>
                <a:spcPts val="95"/>
              </a:spcBef>
              <a:buFont typeface="Wingdings"/>
              <a:buChar char=""/>
              <a:tabLst>
                <a:tab pos="241300" algn="l"/>
              </a:tabLst>
            </a:pPr>
            <a:r>
              <a:rPr sz="1600" b="1" i="1" spc="-5" dirty="0">
                <a:solidFill>
                  <a:srgbClr val="FF0000"/>
                </a:solidFill>
                <a:latin typeface="Calibri"/>
                <a:cs typeface="Calibri"/>
              </a:rPr>
              <a:t>Na</a:t>
            </a:r>
            <a:r>
              <a:rPr sz="1600" b="1" i="1" spc="-20" dirty="0">
                <a:solidFill>
                  <a:srgbClr val="FF0000"/>
                </a:solidFill>
                <a:latin typeface="Calibri"/>
                <a:cs typeface="Calibri"/>
              </a:rPr>
              <a:t> </a:t>
            </a:r>
            <a:r>
              <a:rPr sz="1600" b="1" i="1" spc="-10" dirty="0">
                <a:solidFill>
                  <a:srgbClr val="FF0000"/>
                </a:solidFill>
                <a:latin typeface="Calibri"/>
                <a:cs typeface="Calibri"/>
              </a:rPr>
              <a:t>úvod</a:t>
            </a:r>
            <a:r>
              <a:rPr sz="1600" b="1" i="1" dirty="0">
                <a:solidFill>
                  <a:srgbClr val="FF0000"/>
                </a:solidFill>
                <a:latin typeface="Calibri"/>
                <a:cs typeface="Calibri"/>
              </a:rPr>
              <a:t> </a:t>
            </a:r>
            <a:r>
              <a:rPr sz="1600" b="1" spc="-10" dirty="0">
                <a:solidFill>
                  <a:srgbClr val="FF0000"/>
                </a:solidFill>
                <a:latin typeface="Calibri"/>
                <a:cs typeface="Calibri"/>
              </a:rPr>
              <a:t>spolupráce</a:t>
            </a:r>
            <a:endParaRPr sz="1600">
              <a:latin typeface="Calibri"/>
              <a:cs typeface="Calibri"/>
            </a:endParaRPr>
          </a:p>
        </p:txBody>
      </p:sp>
      <p:sp>
        <p:nvSpPr>
          <p:cNvPr id="6" name="object 6"/>
          <p:cNvSpPr txBox="1"/>
          <p:nvPr/>
        </p:nvSpPr>
        <p:spPr>
          <a:xfrm>
            <a:off x="504850" y="1510436"/>
            <a:ext cx="5088255" cy="917575"/>
          </a:xfrm>
          <a:prstGeom prst="rect">
            <a:avLst/>
          </a:prstGeom>
        </p:spPr>
        <p:txBody>
          <a:bodyPr vert="horz" wrap="square" lIns="0" tIns="66040" rIns="0" bIns="0" rtlCol="0">
            <a:spAutoFit/>
          </a:bodyPr>
          <a:lstStyle/>
          <a:p>
            <a:pPr marL="241300" indent="-228600">
              <a:lnSpc>
                <a:spcPct val="100000"/>
              </a:lnSpc>
              <a:spcBef>
                <a:spcPts val="520"/>
              </a:spcBef>
              <a:buFont typeface="Arial"/>
              <a:buChar char="•"/>
              <a:tabLst>
                <a:tab pos="240665" algn="l"/>
                <a:tab pos="241300" algn="l"/>
              </a:tabLst>
            </a:pPr>
            <a:r>
              <a:rPr sz="1600" i="1" spc="-10" dirty="0">
                <a:latin typeface="Calibri"/>
                <a:cs typeface="Calibri"/>
              </a:rPr>
              <a:t>Co</a:t>
            </a:r>
            <a:r>
              <a:rPr sz="1600" i="1" spc="20" dirty="0">
                <a:latin typeface="Calibri"/>
                <a:cs typeface="Calibri"/>
              </a:rPr>
              <a:t> </a:t>
            </a:r>
            <a:r>
              <a:rPr sz="1600" i="1" spc="-15" dirty="0">
                <a:latin typeface="Calibri"/>
                <a:cs typeface="Calibri"/>
              </a:rPr>
              <a:t>by</a:t>
            </a:r>
            <a:r>
              <a:rPr sz="1600" i="1" dirty="0">
                <a:latin typeface="Calibri"/>
                <a:cs typeface="Calibri"/>
              </a:rPr>
              <a:t> </a:t>
            </a:r>
            <a:r>
              <a:rPr sz="1600" i="1" spc="-5" dirty="0">
                <a:latin typeface="Calibri"/>
                <a:cs typeface="Calibri"/>
              </a:rPr>
              <a:t>se</a:t>
            </a:r>
            <a:r>
              <a:rPr sz="1600" i="1" spc="10" dirty="0">
                <a:latin typeface="Calibri"/>
                <a:cs typeface="Calibri"/>
              </a:rPr>
              <a:t> </a:t>
            </a:r>
            <a:r>
              <a:rPr sz="1600" i="1" spc="-15" dirty="0">
                <a:latin typeface="Calibri"/>
                <a:cs typeface="Calibri"/>
              </a:rPr>
              <a:t>zde</a:t>
            </a:r>
            <a:r>
              <a:rPr sz="1600" i="1" dirty="0">
                <a:latin typeface="Calibri"/>
                <a:cs typeface="Calibri"/>
              </a:rPr>
              <a:t> </a:t>
            </a:r>
            <a:r>
              <a:rPr sz="1600" i="1" spc="-10" dirty="0">
                <a:latin typeface="Calibri"/>
                <a:cs typeface="Calibri"/>
              </a:rPr>
              <a:t>dnes</a:t>
            </a:r>
            <a:r>
              <a:rPr sz="1600" i="1" spc="25" dirty="0">
                <a:latin typeface="Calibri"/>
                <a:cs typeface="Calibri"/>
              </a:rPr>
              <a:t> </a:t>
            </a:r>
            <a:r>
              <a:rPr sz="1600" i="1" spc="-5" dirty="0">
                <a:latin typeface="Calibri"/>
                <a:cs typeface="Calibri"/>
              </a:rPr>
              <a:t>mělo</a:t>
            </a:r>
            <a:r>
              <a:rPr sz="1600" i="1" dirty="0">
                <a:latin typeface="Calibri"/>
                <a:cs typeface="Calibri"/>
              </a:rPr>
              <a:t> </a:t>
            </a:r>
            <a:r>
              <a:rPr sz="1600" i="1" spc="-15" dirty="0">
                <a:latin typeface="Calibri"/>
                <a:cs typeface="Calibri"/>
              </a:rPr>
              <a:t>stát,</a:t>
            </a:r>
            <a:r>
              <a:rPr sz="1600" i="1" dirty="0">
                <a:latin typeface="Calibri"/>
                <a:cs typeface="Calibri"/>
              </a:rPr>
              <a:t> </a:t>
            </a:r>
            <a:r>
              <a:rPr sz="1600" i="1" spc="-15" dirty="0">
                <a:latin typeface="Calibri"/>
                <a:cs typeface="Calibri"/>
              </a:rPr>
              <a:t>aby</a:t>
            </a:r>
            <a:r>
              <a:rPr sz="1600" i="1" spc="30" dirty="0">
                <a:latin typeface="Calibri"/>
                <a:cs typeface="Calibri"/>
              </a:rPr>
              <a:t> </a:t>
            </a:r>
            <a:r>
              <a:rPr sz="1600" i="1" spc="-10" dirty="0">
                <a:latin typeface="Calibri"/>
                <a:cs typeface="Calibri"/>
              </a:rPr>
              <a:t>jste</a:t>
            </a:r>
            <a:r>
              <a:rPr sz="1600" i="1" spc="-5" dirty="0">
                <a:latin typeface="Calibri"/>
                <a:cs typeface="Calibri"/>
              </a:rPr>
              <a:t> </a:t>
            </a:r>
            <a:r>
              <a:rPr sz="1600" i="1" spc="-15" dirty="0">
                <a:latin typeface="Calibri"/>
                <a:cs typeface="Calibri"/>
              </a:rPr>
              <a:t>byl</a:t>
            </a:r>
            <a:r>
              <a:rPr sz="1600" i="1" spc="15" dirty="0">
                <a:latin typeface="Calibri"/>
                <a:cs typeface="Calibri"/>
              </a:rPr>
              <a:t> </a:t>
            </a:r>
            <a:r>
              <a:rPr sz="1600" i="1" spc="-20" dirty="0">
                <a:latin typeface="Calibri"/>
                <a:cs typeface="Calibri"/>
              </a:rPr>
              <a:t>spokojený?</a:t>
            </a:r>
            <a:endParaRPr sz="1600">
              <a:latin typeface="Calibri"/>
              <a:cs typeface="Calibri"/>
            </a:endParaRPr>
          </a:p>
          <a:p>
            <a:pPr marL="241300" indent="-228600">
              <a:lnSpc>
                <a:spcPct val="100000"/>
              </a:lnSpc>
              <a:spcBef>
                <a:spcPts val="420"/>
              </a:spcBef>
              <a:buFont typeface="Arial"/>
              <a:buChar char="•"/>
              <a:tabLst>
                <a:tab pos="240665" algn="l"/>
                <a:tab pos="241300" algn="l"/>
              </a:tabLst>
            </a:pPr>
            <a:r>
              <a:rPr sz="1600" i="1" spc="-10" dirty="0">
                <a:solidFill>
                  <a:srgbClr val="FF0000"/>
                </a:solidFill>
                <a:latin typeface="Calibri"/>
                <a:cs typeface="Calibri"/>
              </a:rPr>
              <a:t>Co</a:t>
            </a:r>
            <a:r>
              <a:rPr sz="1600" i="1" spc="15" dirty="0">
                <a:solidFill>
                  <a:srgbClr val="FF0000"/>
                </a:solidFill>
                <a:latin typeface="Calibri"/>
                <a:cs typeface="Calibri"/>
              </a:rPr>
              <a:t> </a:t>
            </a:r>
            <a:r>
              <a:rPr sz="1600" i="1" spc="-5" dirty="0">
                <a:solidFill>
                  <a:srgbClr val="FF0000"/>
                </a:solidFill>
                <a:latin typeface="Calibri"/>
                <a:cs typeface="Calibri"/>
              </a:rPr>
              <a:t>se</a:t>
            </a:r>
            <a:r>
              <a:rPr sz="1600" i="1" spc="10" dirty="0">
                <a:solidFill>
                  <a:srgbClr val="FF0000"/>
                </a:solidFill>
                <a:latin typeface="Calibri"/>
                <a:cs typeface="Calibri"/>
              </a:rPr>
              <a:t> </a:t>
            </a:r>
            <a:r>
              <a:rPr sz="1600" i="1" spc="-10" dirty="0">
                <a:solidFill>
                  <a:srgbClr val="FF0000"/>
                </a:solidFill>
                <a:latin typeface="Calibri"/>
                <a:cs typeface="Calibri"/>
              </a:rPr>
              <a:t>stalo</a:t>
            </a:r>
            <a:r>
              <a:rPr sz="1600" i="1" dirty="0">
                <a:solidFill>
                  <a:srgbClr val="FF0000"/>
                </a:solidFill>
                <a:latin typeface="Calibri"/>
                <a:cs typeface="Calibri"/>
              </a:rPr>
              <a:t> </a:t>
            </a:r>
            <a:r>
              <a:rPr sz="1600" i="1" spc="-10" dirty="0">
                <a:solidFill>
                  <a:srgbClr val="FF0000"/>
                </a:solidFill>
                <a:latin typeface="Calibri"/>
                <a:cs typeface="Calibri"/>
              </a:rPr>
              <a:t>od</a:t>
            </a:r>
            <a:r>
              <a:rPr sz="1600" i="1" spc="20" dirty="0">
                <a:solidFill>
                  <a:srgbClr val="FF0000"/>
                </a:solidFill>
                <a:latin typeface="Calibri"/>
                <a:cs typeface="Calibri"/>
              </a:rPr>
              <a:t> </a:t>
            </a:r>
            <a:r>
              <a:rPr sz="1600" i="1" spc="-10" dirty="0">
                <a:solidFill>
                  <a:srgbClr val="FF0000"/>
                </a:solidFill>
                <a:latin typeface="Calibri"/>
                <a:cs typeface="Calibri"/>
              </a:rPr>
              <a:t>našeho</a:t>
            </a:r>
            <a:r>
              <a:rPr sz="1600" i="1" spc="25" dirty="0">
                <a:solidFill>
                  <a:srgbClr val="FF0000"/>
                </a:solidFill>
                <a:latin typeface="Calibri"/>
                <a:cs typeface="Calibri"/>
              </a:rPr>
              <a:t> </a:t>
            </a:r>
            <a:r>
              <a:rPr sz="1600" i="1" spc="-5" dirty="0">
                <a:solidFill>
                  <a:srgbClr val="FF0000"/>
                </a:solidFill>
                <a:latin typeface="Calibri"/>
                <a:cs typeface="Calibri"/>
              </a:rPr>
              <a:t>minulého</a:t>
            </a:r>
            <a:r>
              <a:rPr sz="1600" i="1" spc="5" dirty="0">
                <a:solidFill>
                  <a:srgbClr val="FF0000"/>
                </a:solidFill>
                <a:latin typeface="Calibri"/>
                <a:cs typeface="Calibri"/>
              </a:rPr>
              <a:t> </a:t>
            </a:r>
            <a:r>
              <a:rPr sz="1600" i="1" spc="-15" dirty="0">
                <a:solidFill>
                  <a:srgbClr val="FF0000"/>
                </a:solidFill>
                <a:latin typeface="Calibri"/>
                <a:cs typeface="Calibri"/>
              </a:rPr>
              <a:t>setkání,</a:t>
            </a:r>
            <a:r>
              <a:rPr sz="1600" i="1" spc="10" dirty="0">
                <a:solidFill>
                  <a:srgbClr val="FF0000"/>
                </a:solidFill>
                <a:latin typeface="Calibri"/>
                <a:cs typeface="Calibri"/>
              </a:rPr>
              <a:t> </a:t>
            </a:r>
            <a:r>
              <a:rPr sz="1600" i="1" spc="-15" dirty="0">
                <a:solidFill>
                  <a:srgbClr val="FF0000"/>
                </a:solidFill>
                <a:latin typeface="Calibri"/>
                <a:cs typeface="Calibri"/>
              </a:rPr>
              <a:t>co</a:t>
            </a:r>
            <a:r>
              <a:rPr sz="1600" i="1" spc="5" dirty="0">
                <a:solidFill>
                  <a:srgbClr val="FF0000"/>
                </a:solidFill>
                <a:latin typeface="Calibri"/>
                <a:cs typeface="Calibri"/>
              </a:rPr>
              <a:t> </a:t>
            </a:r>
            <a:r>
              <a:rPr sz="1600" i="1" spc="-35" dirty="0">
                <a:solidFill>
                  <a:srgbClr val="FF0000"/>
                </a:solidFill>
                <a:latin typeface="Calibri"/>
                <a:cs typeface="Calibri"/>
              </a:rPr>
              <a:t>Vás</a:t>
            </a:r>
            <a:r>
              <a:rPr sz="1600" i="1" spc="15" dirty="0">
                <a:solidFill>
                  <a:srgbClr val="FF0000"/>
                </a:solidFill>
                <a:latin typeface="Calibri"/>
                <a:cs typeface="Calibri"/>
              </a:rPr>
              <a:t> </a:t>
            </a:r>
            <a:r>
              <a:rPr sz="1600" i="1" spc="-10" dirty="0">
                <a:solidFill>
                  <a:srgbClr val="FF0000"/>
                </a:solidFill>
                <a:latin typeface="Calibri"/>
                <a:cs typeface="Calibri"/>
              </a:rPr>
              <a:t>překvapilo?</a:t>
            </a:r>
            <a:endParaRPr sz="1600">
              <a:latin typeface="Calibri"/>
              <a:cs typeface="Calibri"/>
            </a:endParaRPr>
          </a:p>
          <a:p>
            <a:pPr marL="241300" indent="-228600">
              <a:lnSpc>
                <a:spcPct val="100000"/>
              </a:lnSpc>
              <a:spcBef>
                <a:spcPts val="420"/>
              </a:spcBef>
              <a:buFont typeface="Arial"/>
              <a:buChar char="•"/>
              <a:tabLst>
                <a:tab pos="240665" algn="l"/>
                <a:tab pos="241300" algn="l"/>
              </a:tabLst>
            </a:pPr>
            <a:r>
              <a:rPr sz="1600" i="1" spc="-10" dirty="0">
                <a:latin typeface="Calibri"/>
                <a:cs typeface="Calibri"/>
              </a:rPr>
              <a:t>Co</a:t>
            </a:r>
            <a:r>
              <a:rPr sz="1600" i="1" spc="15" dirty="0">
                <a:latin typeface="Calibri"/>
                <a:cs typeface="Calibri"/>
              </a:rPr>
              <a:t> </a:t>
            </a:r>
            <a:r>
              <a:rPr sz="1600" i="1" spc="-15" dirty="0">
                <a:latin typeface="Calibri"/>
                <a:cs typeface="Calibri"/>
              </a:rPr>
              <a:t>by</a:t>
            </a:r>
            <a:r>
              <a:rPr sz="1600" i="1" dirty="0">
                <a:latin typeface="Calibri"/>
                <a:cs typeface="Calibri"/>
              </a:rPr>
              <a:t> </a:t>
            </a:r>
            <a:r>
              <a:rPr sz="1600" i="1" spc="-5" dirty="0">
                <a:latin typeface="Calibri"/>
                <a:cs typeface="Calibri"/>
              </a:rPr>
              <a:t>se</a:t>
            </a:r>
            <a:r>
              <a:rPr sz="1600" i="1" spc="5" dirty="0">
                <a:latin typeface="Calibri"/>
                <a:cs typeface="Calibri"/>
              </a:rPr>
              <a:t> </a:t>
            </a:r>
            <a:r>
              <a:rPr sz="1600" i="1" spc="-10" dirty="0">
                <a:latin typeface="Calibri"/>
                <a:cs typeface="Calibri"/>
              </a:rPr>
              <a:t>dnes</a:t>
            </a:r>
            <a:r>
              <a:rPr sz="1600" i="1" spc="25" dirty="0">
                <a:latin typeface="Calibri"/>
                <a:cs typeface="Calibri"/>
              </a:rPr>
              <a:t> </a:t>
            </a:r>
            <a:r>
              <a:rPr sz="1600" i="1" spc="-5" dirty="0">
                <a:latin typeface="Calibri"/>
                <a:cs typeface="Calibri"/>
              </a:rPr>
              <a:t>muselo</a:t>
            </a:r>
            <a:r>
              <a:rPr sz="1600" i="1" spc="5" dirty="0">
                <a:latin typeface="Calibri"/>
                <a:cs typeface="Calibri"/>
              </a:rPr>
              <a:t> </a:t>
            </a:r>
            <a:r>
              <a:rPr sz="1600" i="1" spc="-10" dirty="0">
                <a:latin typeface="Calibri"/>
                <a:cs typeface="Calibri"/>
              </a:rPr>
              <a:t>stát,</a:t>
            </a:r>
            <a:r>
              <a:rPr sz="1600" i="1" spc="5" dirty="0">
                <a:latin typeface="Calibri"/>
                <a:cs typeface="Calibri"/>
              </a:rPr>
              <a:t> </a:t>
            </a:r>
            <a:r>
              <a:rPr sz="1600" i="1" spc="-15" dirty="0">
                <a:latin typeface="Calibri"/>
                <a:cs typeface="Calibri"/>
              </a:rPr>
              <a:t>aby</a:t>
            </a:r>
            <a:r>
              <a:rPr sz="1600" i="1" spc="15" dirty="0">
                <a:latin typeface="Calibri"/>
                <a:cs typeface="Calibri"/>
              </a:rPr>
              <a:t> </a:t>
            </a:r>
            <a:r>
              <a:rPr sz="1600" i="1" spc="-15" dirty="0">
                <a:latin typeface="Calibri"/>
                <a:cs typeface="Calibri"/>
              </a:rPr>
              <a:t>toto</a:t>
            </a:r>
            <a:r>
              <a:rPr sz="1600" i="1" spc="15" dirty="0">
                <a:latin typeface="Calibri"/>
                <a:cs typeface="Calibri"/>
              </a:rPr>
              <a:t> </a:t>
            </a:r>
            <a:r>
              <a:rPr sz="1600" i="1" spc="-15" dirty="0">
                <a:latin typeface="Calibri"/>
                <a:cs typeface="Calibri"/>
              </a:rPr>
              <a:t>setkání</a:t>
            </a:r>
            <a:r>
              <a:rPr sz="1600" i="1" spc="15" dirty="0">
                <a:latin typeface="Calibri"/>
                <a:cs typeface="Calibri"/>
              </a:rPr>
              <a:t> </a:t>
            </a:r>
            <a:r>
              <a:rPr sz="1600" i="1" spc="-10" dirty="0">
                <a:latin typeface="Calibri"/>
                <a:cs typeface="Calibri"/>
              </a:rPr>
              <a:t>bylo</a:t>
            </a:r>
            <a:r>
              <a:rPr sz="1600" i="1" spc="20" dirty="0">
                <a:latin typeface="Calibri"/>
                <a:cs typeface="Calibri"/>
              </a:rPr>
              <a:t> </a:t>
            </a:r>
            <a:r>
              <a:rPr sz="1600" i="1" spc="-10" dirty="0">
                <a:latin typeface="Calibri"/>
                <a:cs typeface="Calibri"/>
              </a:rPr>
              <a:t>poslední?</a:t>
            </a:r>
            <a:endParaRPr sz="1600">
              <a:latin typeface="Calibri"/>
              <a:cs typeface="Calibri"/>
            </a:endParaRPr>
          </a:p>
        </p:txBody>
      </p:sp>
      <p:sp>
        <p:nvSpPr>
          <p:cNvPr id="7" name="object 7"/>
          <p:cNvSpPr txBox="1"/>
          <p:nvPr/>
        </p:nvSpPr>
        <p:spPr>
          <a:xfrm>
            <a:off x="504850" y="2403754"/>
            <a:ext cx="2854325" cy="619760"/>
          </a:xfrm>
          <a:prstGeom prst="rect">
            <a:avLst/>
          </a:prstGeom>
        </p:spPr>
        <p:txBody>
          <a:bodyPr vert="horz" wrap="square" lIns="0" tIns="66040" rIns="0" bIns="0" rtlCol="0">
            <a:spAutoFit/>
          </a:bodyPr>
          <a:lstStyle/>
          <a:p>
            <a:pPr marL="12700">
              <a:lnSpc>
                <a:spcPct val="100000"/>
              </a:lnSpc>
              <a:spcBef>
                <a:spcPts val="520"/>
              </a:spcBef>
            </a:pPr>
            <a:r>
              <a:rPr sz="1600" b="1" spc="-5" dirty="0">
                <a:latin typeface="Calibri"/>
                <a:cs typeface="Calibri"/>
              </a:rPr>
              <a:t>Otázky</a:t>
            </a:r>
            <a:r>
              <a:rPr sz="1600" b="1" spc="-25" dirty="0">
                <a:latin typeface="Calibri"/>
                <a:cs typeface="Calibri"/>
              </a:rPr>
              <a:t> </a:t>
            </a:r>
            <a:r>
              <a:rPr sz="1600" b="1" spc="-5" dirty="0">
                <a:latin typeface="Calibri"/>
                <a:cs typeface="Calibri"/>
              </a:rPr>
              <a:t>V</a:t>
            </a:r>
            <a:r>
              <a:rPr sz="1600" b="1" spc="-10" dirty="0">
                <a:latin typeface="Calibri"/>
                <a:cs typeface="Calibri"/>
              </a:rPr>
              <a:t> </a:t>
            </a:r>
            <a:r>
              <a:rPr sz="1600" b="1" spc="-5" dirty="0">
                <a:latin typeface="Calibri"/>
                <a:cs typeface="Calibri"/>
              </a:rPr>
              <a:t>PRŮBĚHU</a:t>
            </a:r>
            <a:r>
              <a:rPr sz="1600" b="1" spc="-10" dirty="0">
                <a:latin typeface="Calibri"/>
                <a:cs typeface="Calibri"/>
              </a:rPr>
              <a:t> SPOLUPRÁCE:</a:t>
            </a:r>
            <a:endParaRPr sz="1600">
              <a:latin typeface="Calibri"/>
              <a:cs typeface="Calibri"/>
            </a:endParaRPr>
          </a:p>
          <a:p>
            <a:pPr marL="241300" indent="-228600">
              <a:lnSpc>
                <a:spcPct val="100000"/>
              </a:lnSpc>
              <a:spcBef>
                <a:spcPts val="420"/>
              </a:spcBef>
              <a:buFont typeface="Wingdings"/>
              <a:buChar char=""/>
              <a:tabLst>
                <a:tab pos="241300" algn="l"/>
              </a:tabLst>
            </a:pPr>
            <a:r>
              <a:rPr sz="1600" spc="-10" dirty="0">
                <a:solidFill>
                  <a:srgbClr val="FF0000"/>
                </a:solidFill>
                <a:latin typeface="Calibri"/>
                <a:cs typeface="Calibri"/>
              </a:rPr>
              <a:t>Otázky</a:t>
            </a:r>
            <a:r>
              <a:rPr sz="1600" dirty="0">
                <a:solidFill>
                  <a:srgbClr val="FF0000"/>
                </a:solidFill>
                <a:latin typeface="Calibri"/>
                <a:cs typeface="Calibri"/>
              </a:rPr>
              <a:t> </a:t>
            </a:r>
            <a:r>
              <a:rPr sz="1600" b="1" i="1" spc="-5" dirty="0">
                <a:solidFill>
                  <a:srgbClr val="FF0000"/>
                </a:solidFill>
                <a:latin typeface="Calibri"/>
                <a:cs typeface="Calibri"/>
              </a:rPr>
              <a:t>na</a:t>
            </a:r>
            <a:r>
              <a:rPr sz="1600" b="1" i="1" spc="10" dirty="0">
                <a:solidFill>
                  <a:srgbClr val="FF0000"/>
                </a:solidFill>
                <a:latin typeface="Calibri"/>
                <a:cs typeface="Calibri"/>
              </a:rPr>
              <a:t> </a:t>
            </a:r>
            <a:r>
              <a:rPr sz="1600" b="1" i="1" spc="-5" dirty="0">
                <a:solidFill>
                  <a:srgbClr val="FF0000"/>
                </a:solidFill>
                <a:latin typeface="Calibri"/>
                <a:cs typeface="Calibri"/>
              </a:rPr>
              <a:t>výjimky</a:t>
            </a:r>
            <a:r>
              <a:rPr sz="1600" b="1" i="1" spc="-15" dirty="0">
                <a:solidFill>
                  <a:srgbClr val="FF0000"/>
                </a:solidFill>
                <a:latin typeface="Calibri"/>
                <a:cs typeface="Calibri"/>
              </a:rPr>
              <a:t> </a:t>
            </a:r>
            <a:r>
              <a:rPr sz="1600" b="1" i="1" spc="-5" dirty="0">
                <a:solidFill>
                  <a:srgbClr val="FF0000"/>
                </a:solidFill>
                <a:latin typeface="Calibri"/>
                <a:cs typeface="Calibri"/>
              </a:rPr>
              <a:t>z</a:t>
            </a:r>
            <a:r>
              <a:rPr sz="1600" b="1" i="1" spc="10" dirty="0">
                <a:solidFill>
                  <a:srgbClr val="FF0000"/>
                </a:solidFill>
                <a:latin typeface="Calibri"/>
                <a:cs typeface="Calibri"/>
              </a:rPr>
              <a:t> </a:t>
            </a:r>
            <a:r>
              <a:rPr sz="1600" b="1" i="1" spc="-5" dirty="0">
                <a:solidFill>
                  <a:srgbClr val="FF0000"/>
                </a:solidFill>
                <a:latin typeface="Calibri"/>
                <a:cs typeface="Calibri"/>
              </a:rPr>
              <a:t>problému</a:t>
            </a:r>
            <a:endParaRPr sz="1600">
              <a:latin typeface="Calibri"/>
              <a:cs typeface="Calibri"/>
            </a:endParaRPr>
          </a:p>
        </p:txBody>
      </p:sp>
      <p:sp>
        <p:nvSpPr>
          <p:cNvPr id="8" name="object 8"/>
          <p:cNvSpPr txBox="1"/>
          <p:nvPr/>
        </p:nvSpPr>
        <p:spPr>
          <a:xfrm>
            <a:off x="504850" y="2996590"/>
            <a:ext cx="3743325" cy="622935"/>
          </a:xfrm>
          <a:prstGeom prst="rect">
            <a:avLst/>
          </a:prstGeom>
        </p:spPr>
        <p:txBody>
          <a:bodyPr vert="horz" wrap="square" lIns="0" tIns="67310" rIns="0" bIns="0" rtlCol="0">
            <a:spAutoFit/>
          </a:bodyPr>
          <a:lstStyle/>
          <a:p>
            <a:pPr marL="241300" indent="-228600">
              <a:lnSpc>
                <a:spcPct val="100000"/>
              </a:lnSpc>
              <a:spcBef>
                <a:spcPts val="530"/>
              </a:spcBef>
              <a:buFont typeface="Arial"/>
              <a:buChar char="•"/>
              <a:tabLst>
                <a:tab pos="240665" algn="l"/>
                <a:tab pos="241300" algn="l"/>
              </a:tabLst>
            </a:pPr>
            <a:r>
              <a:rPr sz="1600" i="1" spc="-20" dirty="0">
                <a:latin typeface="Calibri"/>
                <a:cs typeface="Calibri"/>
              </a:rPr>
              <a:t>Kdy</a:t>
            </a:r>
            <a:r>
              <a:rPr sz="1600" i="1" spc="10" dirty="0">
                <a:latin typeface="Calibri"/>
                <a:cs typeface="Calibri"/>
              </a:rPr>
              <a:t> </a:t>
            </a:r>
            <a:r>
              <a:rPr sz="1600" i="1" spc="-10" dirty="0">
                <a:latin typeface="Calibri"/>
                <a:cs typeface="Calibri"/>
              </a:rPr>
              <a:t>naposled</a:t>
            </a:r>
            <a:r>
              <a:rPr sz="1600" i="1" spc="30" dirty="0">
                <a:latin typeface="Calibri"/>
                <a:cs typeface="Calibri"/>
              </a:rPr>
              <a:t> </a:t>
            </a:r>
            <a:r>
              <a:rPr sz="1600" i="1" spc="-10" dirty="0">
                <a:latin typeface="Calibri"/>
                <a:cs typeface="Calibri"/>
              </a:rPr>
              <a:t>jste </a:t>
            </a:r>
            <a:r>
              <a:rPr sz="1600" i="1" spc="-5" dirty="0">
                <a:latin typeface="Calibri"/>
                <a:cs typeface="Calibri"/>
              </a:rPr>
              <a:t>na</a:t>
            </a:r>
            <a:r>
              <a:rPr sz="1600" i="1" spc="15" dirty="0">
                <a:latin typeface="Calibri"/>
                <a:cs typeface="Calibri"/>
              </a:rPr>
              <a:t> </a:t>
            </a:r>
            <a:r>
              <a:rPr sz="1600" i="1" spc="-10" dirty="0">
                <a:latin typeface="Calibri"/>
                <a:cs typeface="Calibri"/>
              </a:rPr>
              <a:t>své</a:t>
            </a:r>
            <a:r>
              <a:rPr sz="1600" i="1" spc="-5" dirty="0">
                <a:latin typeface="Calibri"/>
                <a:cs typeface="Calibri"/>
              </a:rPr>
              <a:t> trápení</a:t>
            </a:r>
            <a:r>
              <a:rPr sz="1600" i="1" dirty="0">
                <a:latin typeface="Calibri"/>
                <a:cs typeface="Calibri"/>
              </a:rPr>
              <a:t> </a:t>
            </a:r>
            <a:r>
              <a:rPr sz="1600" i="1" spc="-10" dirty="0">
                <a:latin typeface="Calibri"/>
                <a:cs typeface="Calibri"/>
              </a:rPr>
              <a:t>nemyslel?</a:t>
            </a:r>
            <a:endParaRPr sz="1600">
              <a:latin typeface="Calibri"/>
              <a:cs typeface="Calibri"/>
            </a:endParaRPr>
          </a:p>
          <a:p>
            <a:pPr marL="241300" indent="-228600">
              <a:lnSpc>
                <a:spcPct val="100000"/>
              </a:lnSpc>
              <a:spcBef>
                <a:spcPts val="434"/>
              </a:spcBef>
              <a:buFont typeface="Arial"/>
              <a:buChar char="•"/>
              <a:tabLst>
                <a:tab pos="240665" algn="l"/>
                <a:tab pos="241300" algn="l"/>
              </a:tabLst>
            </a:pPr>
            <a:r>
              <a:rPr sz="1600" i="1" spc="-10" dirty="0">
                <a:latin typeface="Calibri"/>
                <a:cs typeface="Calibri"/>
              </a:rPr>
              <a:t>Jsou</a:t>
            </a:r>
            <a:r>
              <a:rPr sz="1600" i="1" spc="15" dirty="0">
                <a:latin typeface="Calibri"/>
                <a:cs typeface="Calibri"/>
              </a:rPr>
              <a:t> </a:t>
            </a:r>
            <a:r>
              <a:rPr sz="1600" i="1" spc="-20" dirty="0">
                <a:latin typeface="Calibri"/>
                <a:cs typeface="Calibri"/>
              </a:rPr>
              <a:t>někdy</a:t>
            </a:r>
            <a:r>
              <a:rPr sz="1600" i="1" spc="15" dirty="0">
                <a:latin typeface="Calibri"/>
                <a:cs typeface="Calibri"/>
              </a:rPr>
              <a:t> </a:t>
            </a:r>
            <a:r>
              <a:rPr sz="1600" i="1" spc="-10" dirty="0">
                <a:latin typeface="Calibri"/>
                <a:cs typeface="Calibri"/>
              </a:rPr>
              <a:t>chvíle,</a:t>
            </a:r>
            <a:r>
              <a:rPr sz="1600" i="1" spc="5" dirty="0">
                <a:latin typeface="Calibri"/>
                <a:cs typeface="Calibri"/>
              </a:rPr>
              <a:t> </a:t>
            </a:r>
            <a:r>
              <a:rPr sz="1600" i="1" spc="-25" dirty="0">
                <a:latin typeface="Calibri"/>
                <a:cs typeface="Calibri"/>
              </a:rPr>
              <a:t>kdy</a:t>
            </a:r>
            <a:r>
              <a:rPr sz="1600" i="1" dirty="0">
                <a:latin typeface="Calibri"/>
                <a:cs typeface="Calibri"/>
              </a:rPr>
              <a:t> </a:t>
            </a:r>
            <a:r>
              <a:rPr sz="1600" i="1" spc="-15" dirty="0">
                <a:latin typeface="Calibri"/>
                <a:cs typeface="Calibri"/>
              </a:rPr>
              <a:t>to</a:t>
            </a:r>
            <a:r>
              <a:rPr sz="1600" i="1" spc="5" dirty="0">
                <a:latin typeface="Calibri"/>
                <a:cs typeface="Calibri"/>
              </a:rPr>
              <a:t> </a:t>
            </a:r>
            <a:r>
              <a:rPr sz="1600" i="1" spc="-10" dirty="0">
                <a:latin typeface="Calibri"/>
                <a:cs typeface="Calibri"/>
              </a:rPr>
              <a:t>probíhá</a:t>
            </a:r>
            <a:r>
              <a:rPr sz="1600" i="1" spc="25" dirty="0">
                <a:latin typeface="Calibri"/>
                <a:cs typeface="Calibri"/>
              </a:rPr>
              <a:t> </a:t>
            </a:r>
            <a:r>
              <a:rPr sz="1600" i="1" spc="-10" dirty="0">
                <a:latin typeface="Calibri"/>
                <a:cs typeface="Calibri"/>
              </a:rPr>
              <a:t>jinak?</a:t>
            </a:r>
            <a:endParaRPr sz="1600">
              <a:latin typeface="Calibri"/>
              <a:cs typeface="Calibri"/>
            </a:endParaRPr>
          </a:p>
        </p:txBody>
      </p:sp>
      <p:sp>
        <p:nvSpPr>
          <p:cNvPr id="9" name="object 9"/>
          <p:cNvSpPr txBox="1"/>
          <p:nvPr/>
        </p:nvSpPr>
        <p:spPr>
          <a:xfrm>
            <a:off x="504850" y="3648202"/>
            <a:ext cx="2635885" cy="269240"/>
          </a:xfrm>
          <a:prstGeom prst="rect">
            <a:avLst/>
          </a:prstGeom>
        </p:spPr>
        <p:txBody>
          <a:bodyPr vert="horz" wrap="square" lIns="0" tIns="12065" rIns="0" bIns="0" rtlCol="0">
            <a:spAutoFit/>
          </a:bodyPr>
          <a:lstStyle/>
          <a:p>
            <a:pPr marL="241300" indent="-228600">
              <a:lnSpc>
                <a:spcPct val="100000"/>
              </a:lnSpc>
              <a:spcBef>
                <a:spcPts val="95"/>
              </a:spcBef>
              <a:buFont typeface="Wingdings"/>
              <a:buChar char=""/>
              <a:tabLst>
                <a:tab pos="241300" algn="l"/>
              </a:tabLst>
            </a:pPr>
            <a:r>
              <a:rPr sz="1600" spc="-10" dirty="0">
                <a:solidFill>
                  <a:srgbClr val="FF0000"/>
                </a:solidFill>
                <a:latin typeface="Calibri"/>
                <a:cs typeface="Calibri"/>
              </a:rPr>
              <a:t>Otázky</a:t>
            </a:r>
            <a:r>
              <a:rPr sz="1600" spc="-5" dirty="0">
                <a:solidFill>
                  <a:srgbClr val="FF0000"/>
                </a:solidFill>
                <a:latin typeface="Calibri"/>
                <a:cs typeface="Calibri"/>
              </a:rPr>
              <a:t> </a:t>
            </a:r>
            <a:r>
              <a:rPr sz="1600" b="1" i="1" spc="-5" dirty="0">
                <a:solidFill>
                  <a:srgbClr val="FF0000"/>
                </a:solidFill>
                <a:latin typeface="Calibri"/>
                <a:cs typeface="Calibri"/>
              </a:rPr>
              <a:t>na</a:t>
            </a:r>
            <a:r>
              <a:rPr sz="1600" b="1" i="1" dirty="0">
                <a:solidFill>
                  <a:srgbClr val="FF0000"/>
                </a:solidFill>
                <a:latin typeface="Calibri"/>
                <a:cs typeface="Calibri"/>
              </a:rPr>
              <a:t> </a:t>
            </a:r>
            <a:r>
              <a:rPr sz="1600" b="1" i="1" spc="-10" dirty="0">
                <a:solidFill>
                  <a:srgbClr val="FF0000"/>
                </a:solidFill>
                <a:latin typeface="Calibri"/>
                <a:cs typeface="Calibri"/>
              </a:rPr>
              <a:t>dosažené</a:t>
            </a:r>
            <a:r>
              <a:rPr sz="1600" b="1" i="1" spc="35" dirty="0">
                <a:solidFill>
                  <a:srgbClr val="FF0000"/>
                </a:solidFill>
                <a:latin typeface="Calibri"/>
                <a:cs typeface="Calibri"/>
              </a:rPr>
              <a:t> </a:t>
            </a:r>
            <a:r>
              <a:rPr sz="1600" b="1" i="1" spc="-10" dirty="0">
                <a:solidFill>
                  <a:srgbClr val="FF0000"/>
                </a:solidFill>
                <a:latin typeface="Calibri"/>
                <a:cs typeface="Calibri"/>
              </a:rPr>
              <a:t>úspěchy</a:t>
            </a:r>
            <a:endParaRPr sz="1600">
              <a:latin typeface="Calibri"/>
              <a:cs typeface="Calibri"/>
            </a:endParaRPr>
          </a:p>
        </p:txBody>
      </p:sp>
      <p:sp>
        <p:nvSpPr>
          <p:cNvPr id="10" name="object 10"/>
          <p:cNvSpPr txBox="1"/>
          <p:nvPr/>
        </p:nvSpPr>
        <p:spPr>
          <a:xfrm>
            <a:off x="504850" y="3945382"/>
            <a:ext cx="5260975" cy="738505"/>
          </a:xfrm>
          <a:prstGeom prst="rect">
            <a:avLst/>
          </a:prstGeom>
        </p:spPr>
        <p:txBody>
          <a:bodyPr vert="horz" wrap="square" lIns="0" tIns="85090" rIns="0" bIns="0" rtlCol="0">
            <a:spAutoFit/>
          </a:bodyPr>
          <a:lstStyle/>
          <a:p>
            <a:pPr marL="241300" marR="5080" indent="-228600">
              <a:lnSpc>
                <a:spcPct val="70000"/>
              </a:lnSpc>
              <a:spcBef>
                <a:spcPts val="670"/>
              </a:spcBef>
              <a:buFont typeface="Arial"/>
              <a:buChar char="•"/>
              <a:tabLst>
                <a:tab pos="240665" algn="l"/>
                <a:tab pos="241300" algn="l"/>
              </a:tabLst>
            </a:pPr>
            <a:r>
              <a:rPr sz="1600" i="1" spc="-5" dirty="0">
                <a:latin typeface="Calibri"/>
                <a:cs typeface="Calibri"/>
              </a:rPr>
              <a:t>Už</a:t>
            </a:r>
            <a:r>
              <a:rPr sz="1600" i="1" spc="10" dirty="0">
                <a:latin typeface="Calibri"/>
                <a:cs typeface="Calibri"/>
              </a:rPr>
              <a:t> </a:t>
            </a:r>
            <a:r>
              <a:rPr sz="1600" i="1" spc="-10" dirty="0">
                <a:latin typeface="Calibri"/>
                <a:cs typeface="Calibri"/>
              </a:rPr>
              <a:t>jste</a:t>
            </a:r>
            <a:r>
              <a:rPr sz="1600" i="1" spc="-5" dirty="0">
                <a:latin typeface="Calibri"/>
                <a:cs typeface="Calibri"/>
              </a:rPr>
              <a:t> se</a:t>
            </a:r>
            <a:r>
              <a:rPr sz="1600" i="1" spc="5" dirty="0">
                <a:latin typeface="Calibri"/>
                <a:cs typeface="Calibri"/>
              </a:rPr>
              <a:t> </a:t>
            </a:r>
            <a:r>
              <a:rPr sz="1600" i="1" spc="-5" dirty="0">
                <a:latin typeface="Calibri"/>
                <a:cs typeface="Calibri"/>
              </a:rPr>
              <a:t>s</a:t>
            </a:r>
            <a:r>
              <a:rPr sz="1600" i="1" spc="10" dirty="0">
                <a:latin typeface="Calibri"/>
                <a:cs typeface="Calibri"/>
              </a:rPr>
              <a:t> </a:t>
            </a:r>
            <a:r>
              <a:rPr sz="1600" i="1" spc="-10" dirty="0">
                <a:latin typeface="Calibri"/>
                <a:cs typeface="Calibri"/>
              </a:rPr>
              <a:t>něčím</a:t>
            </a:r>
            <a:r>
              <a:rPr sz="1600" i="1" spc="-5" dirty="0">
                <a:latin typeface="Calibri"/>
                <a:cs typeface="Calibri"/>
              </a:rPr>
              <a:t> </a:t>
            </a:r>
            <a:r>
              <a:rPr sz="1600" i="1" spc="-15" dirty="0">
                <a:latin typeface="Calibri"/>
                <a:cs typeface="Calibri"/>
              </a:rPr>
              <a:t>podobným</a:t>
            </a:r>
            <a:r>
              <a:rPr sz="1600" i="1" spc="55" dirty="0">
                <a:latin typeface="Calibri"/>
                <a:cs typeface="Calibri"/>
              </a:rPr>
              <a:t> </a:t>
            </a:r>
            <a:r>
              <a:rPr sz="1600" i="1" spc="-5" dirty="0">
                <a:latin typeface="Calibri"/>
                <a:cs typeface="Calibri"/>
              </a:rPr>
              <a:t>v</a:t>
            </a:r>
            <a:r>
              <a:rPr sz="1600" i="1" dirty="0">
                <a:latin typeface="Calibri"/>
                <a:cs typeface="Calibri"/>
              </a:rPr>
              <a:t> </a:t>
            </a:r>
            <a:r>
              <a:rPr sz="1600" i="1" spc="-10" dirty="0">
                <a:latin typeface="Calibri"/>
                <a:cs typeface="Calibri"/>
              </a:rPr>
              <a:t>životě</a:t>
            </a:r>
            <a:r>
              <a:rPr sz="1600" i="1" dirty="0">
                <a:latin typeface="Calibri"/>
                <a:cs typeface="Calibri"/>
              </a:rPr>
              <a:t> </a:t>
            </a:r>
            <a:r>
              <a:rPr sz="1600" i="1" spc="-15" dirty="0">
                <a:latin typeface="Calibri"/>
                <a:cs typeface="Calibri"/>
              </a:rPr>
              <a:t>setkal?</a:t>
            </a:r>
            <a:r>
              <a:rPr sz="1600" i="1" spc="5" dirty="0">
                <a:latin typeface="Calibri"/>
                <a:cs typeface="Calibri"/>
              </a:rPr>
              <a:t> </a:t>
            </a:r>
            <a:r>
              <a:rPr sz="1600" i="1" spc="-10" dirty="0">
                <a:latin typeface="Calibri"/>
                <a:cs typeface="Calibri"/>
              </a:rPr>
              <a:t>Jak</a:t>
            </a:r>
            <a:r>
              <a:rPr sz="1600" i="1" spc="5" dirty="0">
                <a:latin typeface="Calibri"/>
                <a:cs typeface="Calibri"/>
              </a:rPr>
              <a:t> </a:t>
            </a:r>
            <a:r>
              <a:rPr sz="1600" i="1" spc="-10" dirty="0">
                <a:latin typeface="Calibri"/>
                <a:cs typeface="Calibri"/>
              </a:rPr>
              <a:t>jste</a:t>
            </a:r>
            <a:r>
              <a:rPr sz="1600" i="1" spc="-5" dirty="0">
                <a:latin typeface="Calibri"/>
                <a:cs typeface="Calibri"/>
              </a:rPr>
              <a:t> </a:t>
            </a:r>
            <a:r>
              <a:rPr sz="1600" i="1" spc="-15" dirty="0">
                <a:latin typeface="Calibri"/>
                <a:cs typeface="Calibri"/>
              </a:rPr>
              <a:t>to</a:t>
            </a:r>
            <a:r>
              <a:rPr sz="1600" i="1" spc="5" dirty="0">
                <a:latin typeface="Calibri"/>
                <a:cs typeface="Calibri"/>
              </a:rPr>
              <a:t> </a:t>
            </a:r>
            <a:r>
              <a:rPr sz="1600" i="1" spc="-10" dirty="0">
                <a:latin typeface="Calibri"/>
                <a:cs typeface="Calibri"/>
              </a:rPr>
              <a:t>tehdy </a:t>
            </a:r>
            <a:r>
              <a:rPr sz="1600" i="1" spc="-350" dirty="0">
                <a:latin typeface="Calibri"/>
                <a:cs typeface="Calibri"/>
              </a:rPr>
              <a:t> </a:t>
            </a:r>
            <a:r>
              <a:rPr sz="1600" i="1" spc="-5" dirty="0">
                <a:latin typeface="Calibri"/>
                <a:cs typeface="Calibri"/>
              </a:rPr>
              <a:t>řešil?</a:t>
            </a:r>
            <a:endParaRPr sz="1600">
              <a:latin typeface="Calibri"/>
              <a:cs typeface="Calibri"/>
            </a:endParaRPr>
          </a:p>
          <a:p>
            <a:pPr marL="241300" indent="-228600">
              <a:lnSpc>
                <a:spcPct val="100000"/>
              </a:lnSpc>
              <a:spcBef>
                <a:spcPts val="434"/>
              </a:spcBef>
              <a:buFont typeface="Arial"/>
              <a:buChar char="•"/>
              <a:tabLst>
                <a:tab pos="240665" algn="l"/>
                <a:tab pos="241300" algn="l"/>
              </a:tabLst>
            </a:pPr>
            <a:r>
              <a:rPr sz="1600" i="1" spc="-5" dirty="0">
                <a:latin typeface="Calibri"/>
                <a:cs typeface="Calibri"/>
              </a:rPr>
              <a:t>Z</a:t>
            </a:r>
            <a:r>
              <a:rPr sz="1600" i="1" spc="5" dirty="0">
                <a:latin typeface="Calibri"/>
                <a:cs typeface="Calibri"/>
              </a:rPr>
              <a:t> </a:t>
            </a:r>
            <a:r>
              <a:rPr sz="1600" i="1" spc="-10" dirty="0">
                <a:latin typeface="Calibri"/>
                <a:cs typeface="Calibri"/>
              </a:rPr>
              <a:t>čeho</a:t>
            </a:r>
            <a:r>
              <a:rPr sz="1600" i="1" spc="10" dirty="0">
                <a:latin typeface="Calibri"/>
                <a:cs typeface="Calibri"/>
              </a:rPr>
              <a:t> </a:t>
            </a:r>
            <a:r>
              <a:rPr sz="1600" i="1" spc="-5" dirty="0">
                <a:latin typeface="Calibri"/>
                <a:cs typeface="Calibri"/>
              </a:rPr>
              <a:t>ve</a:t>
            </a:r>
            <a:r>
              <a:rPr sz="1600" i="1" spc="5" dirty="0">
                <a:latin typeface="Calibri"/>
                <a:cs typeface="Calibri"/>
              </a:rPr>
              <a:t> </a:t>
            </a:r>
            <a:r>
              <a:rPr sz="1600" i="1" spc="-5" dirty="0">
                <a:latin typeface="Calibri"/>
                <a:cs typeface="Calibri"/>
              </a:rPr>
              <a:t>svém </a:t>
            </a:r>
            <a:r>
              <a:rPr sz="1600" i="1" spc="-10" dirty="0">
                <a:latin typeface="Calibri"/>
                <a:cs typeface="Calibri"/>
              </a:rPr>
              <a:t>životě</a:t>
            </a:r>
            <a:r>
              <a:rPr sz="1600" i="1" spc="10" dirty="0">
                <a:latin typeface="Calibri"/>
                <a:cs typeface="Calibri"/>
              </a:rPr>
              <a:t> </a:t>
            </a:r>
            <a:r>
              <a:rPr sz="1600" i="1" spc="-5" dirty="0">
                <a:latin typeface="Calibri"/>
                <a:cs typeface="Calibri"/>
              </a:rPr>
              <a:t>máte</a:t>
            </a:r>
            <a:r>
              <a:rPr sz="1600" i="1" spc="20" dirty="0">
                <a:latin typeface="Calibri"/>
                <a:cs typeface="Calibri"/>
              </a:rPr>
              <a:t> </a:t>
            </a:r>
            <a:r>
              <a:rPr sz="1600" i="1" spc="-5" dirty="0">
                <a:latin typeface="Calibri"/>
                <a:cs typeface="Calibri"/>
              </a:rPr>
              <a:t>radost,</a:t>
            </a:r>
            <a:r>
              <a:rPr sz="1600" i="1" spc="15" dirty="0">
                <a:latin typeface="Calibri"/>
                <a:cs typeface="Calibri"/>
              </a:rPr>
              <a:t> </a:t>
            </a:r>
            <a:r>
              <a:rPr sz="1600" i="1" spc="-20" dirty="0">
                <a:latin typeface="Calibri"/>
                <a:cs typeface="Calibri"/>
              </a:rPr>
              <a:t>když</a:t>
            </a:r>
            <a:r>
              <a:rPr sz="1600" i="1" spc="15" dirty="0">
                <a:latin typeface="Calibri"/>
                <a:cs typeface="Calibri"/>
              </a:rPr>
              <a:t> </a:t>
            </a:r>
            <a:r>
              <a:rPr sz="1600" i="1" spc="-5" dirty="0">
                <a:latin typeface="Calibri"/>
                <a:cs typeface="Calibri"/>
              </a:rPr>
              <a:t>se</a:t>
            </a:r>
            <a:r>
              <a:rPr sz="1600" i="1" spc="10" dirty="0">
                <a:latin typeface="Calibri"/>
                <a:cs typeface="Calibri"/>
              </a:rPr>
              <a:t> </a:t>
            </a:r>
            <a:r>
              <a:rPr sz="1600" i="1" spc="-10" dirty="0">
                <a:latin typeface="Calibri"/>
                <a:cs typeface="Calibri"/>
              </a:rPr>
              <a:t>ohlédnete?</a:t>
            </a:r>
            <a:endParaRPr sz="1600">
              <a:latin typeface="Calibri"/>
              <a:cs typeface="Calibri"/>
            </a:endParaRPr>
          </a:p>
        </p:txBody>
      </p:sp>
      <p:sp>
        <p:nvSpPr>
          <p:cNvPr id="11" name="object 11"/>
          <p:cNvSpPr txBox="1"/>
          <p:nvPr/>
        </p:nvSpPr>
        <p:spPr>
          <a:xfrm>
            <a:off x="504850" y="4657623"/>
            <a:ext cx="2939415" cy="919480"/>
          </a:xfrm>
          <a:prstGeom prst="rect">
            <a:avLst/>
          </a:prstGeom>
        </p:spPr>
        <p:txBody>
          <a:bodyPr vert="horz" wrap="square" lIns="0" tIns="66040" rIns="0" bIns="0" rtlCol="0">
            <a:spAutoFit/>
          </a:bodyPr>
          <a:lstStyle/>
          <a:p>
            <a:pPr marL="241300" indent="-228600">
              <a:lnSpc>
                <a:spcPct val="100000"/>
              </a:lnSpc>
              <a:spcBef>
                <a:spcPts val="520"/>
              </a:spcBef>
              <a:buFont typeface="Wingdings"/>
              <a:buChar char=""/>
              <a:tabLst>
                <a:tab pos="241300" algn="l"/>
              </a:tabLst>
            </a:pPr>
            <a:r>
              <a:rPr sz="1600" spc="-10" dirty="0">
                <a:solidFill>
                  <a:srgbClr val="FF0000"/>
                </a:solidFill>
                <a:latin typeface="Calibri"/>
                <a:cs typeface="Calibri"/>
              </a:rPr>
              <a:t>Otázky </a:t>
            </a:r>
            <a:r>
              <a:rPr sz="1600" b="1" i="1" spc="-5" dirty="0">
                <a:solidFill>
                  <a:srgbClr val="FF0000"/>
                </a:solidFill>
                <a:latin typeface="Calibri"/>
                <a:cs typeface="Calibri"/>
              </a:rPr>
              <a:t>na</a:t>
            </a:r>
            <a:r>
              <a:rPr sz="1600" b="1" i="1" dirty="0">
                <a:solidFill>
                  <a:srgbClr val="FF0000"/>
                </a:solidFill>
                <a:latin typeface="Calibri"/>
                <a:cs typeface="Calibri"/>
              </a:rPr>
              <a:t> </a:t>
            </a:r>
            <a:r>
              <a:rPr sz="1600" b="1" i="1" spc="-10" dirty="0">
                <a:solidFill>
                  <a:srgbClr val="FF0000"/>
                </a:solidFill>
                <a:latin typeface="Calibri"/>
                <a:cs typeface="Calibri"/>
              </a:rPr>
              <a:t>zvládání</a:t>
            </a:r>
            <a:endParaRPr sz="1600">
              <a:latin typeface="Calibri"/>
              <a:cs typeface="Calibri"/>
            </a:endParaRPr>
          </a:p>
          <a:p>
            <a:pPr marL="12700">
              <a:lnSpc>
                <a:spcPct val="100000"/>
              </a:lnSpc>
              <a:spcBef>
                <a:spcPts val="425"/>
              </a:spcBef>
            </a:pPr>
            <a:r>
              <a:rPr sz="1600" b="1" spc="-20" dirty="0">
                <a:latin typeface="Calibri"/>
                <a:cs typeface="Calibri"/>
              </a:rPr>
              <a:t>ZÁVĚREČNÉ</a:t>
            </a:r>
            <a:r>
              <a:rPr sz="1600" b="1" spc="-30" dirty="0">
                <a:latin typeface="Calibri"/>
                <a:cs typeface="Calibri"/>
              </a:rPr>
              <a:t> </a:t>
            </a:r>
            <a:r>
              <a:rPr sz="1600" b="1" spc="-5" dirty="0">
                <a:latin typeface="Calibri"/>
                <a:cs typeface="Calibri"/>
              </a:rPr>
              <a:t>otázky:</a:t>
            </a:r>
            <a:endParaRPr sz="1600">
              <a:latin typeface="Calibri"/>
              <a:cs typeface="Calibri"/>
            </a:endParaRPr>
          </a:p>
          <a:p>
            <a:pPr marL="241300" indent="-228600">
              <a:lnSpc>
                <a:spcPct val="100000"/>
              </a:lnSpc>
              <a:spcBef>
                <a:spcPts val="430"/>
              </a:spcBef>
              <a:buFont typeface="Wingdings"/>
              <a:buChar char=""/>
              <a:tabLst>
                <a:tab pos="241300" algn="l"/>
              </a:tabLst>
            </a:pPr>
            <a:r>
              <a:rPr sz="1600" spc="-10" dirty="0">
                <a:solidFill>
                  <a:srgbClr val="FF0000"/>
                </a:solidFill>
                <a:latin typeface="Calibri"/>
                <a:cs typeface="Calibri"/>
              </a:rPr>
              <a:t>Otázky</a:t>
            </a:r>
            <a:r>
              <a:rPr sz="1600" dirty="0">
                <a:solidFill>
                  <a:srgbClr val="FF0000"/>
                </a:solidFill>
                <a:latin typeface="Calibri"/>
                <a:cs typeface="Calibri"/>
              </a:rPr>
              <a:t> </a:t>
            </a:r>
            <a:r>
              <a:rPr sz="1600" b="1" i="1" spc="-5" dirty="0">
                <a:solidFill>
                  <a:srgbClr val="FF0000"/>
                </a:solidFill>
                <a:latin typeface="Calibri"/>
                <a:cs typeface="Calibri"/>
              </a:rPr>
              <a:t>na</a:t>
            </a:r>
            <a:r>
              <a:rPr sz="1600" b="1" i="1" spc="10" dirty="0">
                <a:solidFill>
                  <a:srgbClr val="FF0000"/>
                </a:solidFill>
                <a:latin typeface="Calibri"/>
                <a:cs typeface="Calibri"/>
              </a:rPr>
              <a:t> </a:t>
            </a:r>
            <a:r>
              <a:rPr sz="1600" b="1" i="1" spc="-15" dirty="0">
                <a:solidFill>
                  <a:srgbClr val="FF0000"/>
                </a:solidFill>
                <a:latin typeface="Calibri"/>
                <a:cs typeface="Calibri"/>
              </a:rPr>
              <a:t>užitečnost</a:t>
            </a:r>
            <a:r>
              <a:rPr sz="1600" b="1" i="1" spc="25" dirty="0">
                <a:solidFill>
                  <a:srgbClr val="FF0000"/>
                </a:solidFill>
                <a:latin typeface="Calibri"/>
                <a:cs typeface="Calibri"/>
              </a:rPr>
              <a:t> </a:t>
            </a:r>
            <a:r>
              <a:rPr sz="1600" b="1" i="1" spc="-5" dirty="0">
                <a:solidFill>
                  <a:srgbClr val="FF0000"/>
                </a:solidFill>
                <a:latin typeface="Calibri"/>
                <a:cs typeface="Calibri"/>
              </a:rPr>
              <a:t>spolupráce</a:t>
            </a:r>
            <a:endParaRPr sz="1600">
              <a:latin typeface="Calibri"/>
              <a:cs typeface="Calibri"/>
            </a:endParaRPr>
          </a:p>
        </p:txBody>
      </p:sp>
      <p:sp>
        <p:nvSpPr>
          <p:cNvPr id="12" name="object 12"/>
          <p:cNvSpPr txBox="1"/>
          <p:nvPr/>
        </p:nvSpPr>
        <p:spPr>
          <a:xfrm>
            <a:off x="504850" y="5551423"/>
            <a:ext cx="5394325" cy="619760"/>
          </a:xfrm>
          <a:prstGeom prst="rect">
            <a:avLst/>
          </a:prstGeom>
        </p:spPr>
        <p:txBody>
          <a:bodyPr vert="horz" wrap="square" lIns="0" tIns="66040" rIns="0" bIns="0" rtlCol="0">
            <a:spAutoFit/>
          </a:bodyPr>
          <a:lstStyle/>
          <a:p>
            <a:pPr marL="241300" indent="-228600">
              <a:lnSpc>
                <a:spcPct val="100000"/>
              </a:lnSpc>
              <a:spcBef>
                <a:spcPts val="520"/>
              </a:spcBef>
              <a:buFont typeface="Arial"/>
              <a:buChar char="•"/>
              <a:tabLst>
                <a:tab pos="240665" algn="l"/>
                <a:tab pos="241300" algn="l"/>
              </a:tabLst>
            </a:pPr>
            <a:r>
              <a:rPr sz="1600" i="1" spc="-55" dirty="0">
                <a:latin typeface="Calibri"/>
                <a:cs typeface="Calibri"/>
              </a:rPr>
              <a:t>To,</a:t>
            </a:r>
            <a:r>
              <a:rPr sz="1600" i="1" spc="-5" dirty="0">
                <a:latin typeface="Calibri"/>
                <a:cs typeface="Calibri"/>
              </a:rPr>
              <a:t> </a:t>
            </a:r>
            <a:r>
              <a:rPr sz="1600" i="1" spc="-15" dirty="0">
                <a:latin typeface="Calibri"/>
                <a:cs typeface="Calibri"/>
              </a:rPr>
              <a:t>co</a:t>
            </a:r>
            <a:r>
              <a:rPr sz="1600" i="1" dirty="0">
                <a:latin typeface="Calibri"/>
                <a:cs typeface="Calibri"/>
              </a:rPr>
              <a:t> </a:t>
            </a:r>
            <a:r>
              <a:rPr sz="1600" i="1" spc="-5" dirty="0">
                <a:latin typeface="Calibri"/>
                <a:cs typeface="Calibri"/>
              </a:rPr>
              <a:t>jsme</a:t>
            </a:r>
            <a:r>
              <a:rPr sz="1600" i="1" spc="10" dirty="0">
                <a:latin typeface="Calibri"/>
                <a:cs typeface="Calibri"/>
              </a:rPr>
              <a:t> </a:t>
            </a:r>
            <a:r>
              <a:rPr sz="1600" i="1" spc="-10" dirty="0">
                <a:latin typeface="Calibri"/>
                <a:cs typeface="Calibri"/>
              </a:rPr>
              <a:t>teď</a:t>
            </a:r>
            <a:r>
              <a:rPr sz="1600" i="1" spc="-20" dirty="0">
                <a:latin typeface="Calibri"/>
                <a:cs typeface="Calibri"/>
              </a:rPr>
              <a:t> </a:t>
            </a:r>
            <a:r>
              <a:rPr sz="1600" i="1" spc="-5" dirty="0">
                <a:latin typeface="Calibri"/>
                <a:cs typeface="Calibri"/>
              </a:rPr>
              <a:t>udělali,</a:t>
            </a:r>
            <a:r>
              <a:rPr sz="1600" i="1" dirty="0">
                <a:latin typeface="Calibri"/>
                <a:cs typeface="Calibri"/>
              </a:rPr>
              <a:t> </a:t>
            </a:r>
            <a:r>
              <a:rPr sz="1600" i="1" spc="-20" dirty="0">
                <a:latin typeface="Calibri"/>
                <a:cs typeface="Calibri"/>
              </a:rPr>
              <a:t>jakou</a:t>
            </a:r>
            <a:r>
              <a:rPr sz="1600" i="1" spc="25" dirty="0">
                <a:latin typeface="Calibri"/>
                <a:cs typeface="Calibri"/>
              </a:rPr>
              <a:t> </a:t>
            </a:r>
            <a:r>
              <a:rPr sz="1600" i="1" spc="-15" dirty="0">
                <a:latin typeface="Calibri"/>
                <a:cs typeface="Calibri"/>
              </a:rPr>
              <a:t>to</a:t>
            </a:r>
            <a:r>
              <a:rPr sz="1600" i="1" spc="-5" dirty="0">
                <a:latin typeface="Calibri"/>
                <a:cs typeface="Calibri"/>
              </a:rPr>
              <a:t> má</a:t>
            </a:r>
            <a:r>
              <a:rPr sz="1600" i="1" spc="10" dirty="0">
                <a:latin typeface="Calibri"/>
                <a:cs typeface="Calibri"/>
              </a:rPr>
              <a:t> </a:t>
            </a:r>
            <a:r>
              <a:rPr sz="1600" i="1" spc="-10" dirty="0">
                <a:latin typeface="Calibri"/>
                <a:cs typeface="Calibri"/>
              </a:rPr>
              <a:t>pro</a:t>
            </a:r>
            <a:r>
              <a:rPr sz="1600" i="1" spc="5" dirty="0">
                <a:latin typeface="Calibri"/>
                <a:cs typeface="Calibri"/>
              </a:rPr>
              <a:t> </a:t>
            </a:r>
            <a:r>
              <a:rPr sz="1600" i="1" spc="-35" dirty="0">
                <a:latin typeface="Calibri"/>
                <a:cs typeface="Calibri"/>
              </a:rPr>
              <a:t>Vás</a:t>
            </a:r>
            <a:r>
              <a:rPr sz="1600" i="1" spc="15" dirty="0">
                <a:latin typeface="Calibri"/>
                <a:cs typeface="Calibri"/>
              </a:rPr>
              <a:t> </a:t>
            </a:r>
            <a:r>
              <a:rPr sz="1600" i="1" spc="-10" dirty="0">
                <a:latin typeface="Calibri"/>
                <a:cs typeface="Calibri"/>
              </a:rPr>
              <a:t>cenu?</a:t>
            </a:r>
            <a:endParaRPr sz="1600">
              <a:latin typeface="Calibri"/>
              <a:cs typeface="Calibri"/>
            </a:endParaRPr>
          </a:p>
          <a:p>
            <a:pPr marL="241300" indent="-228600">
              <a:lnSpc>
                <a:spcPct val="100000"/>
              </a:lnSpc>
              <a:spcBef>
                <a:spcPts val="420"/>
              </a:spcBef>
              <a:buFont typeface="Arial"/>
              <a:buChar char="•"/>
              <a:tabLst>
                <a:tab pos="240665" algn="l"/>
                <a:tab pos="241300" algn="l"/>
              </a:tabLst>
            </a:pPr>
            <a:r>
              <a:rPr sz="1600" i="1" spc="-10" dirty="0">
                <a:latin typeface="Calibri"/>
                <a:cs typeface="Calibri"/>
              </a:rPr>
              <a:t>Co</a:t>
            </a:r>
            <a:r>
              <a:rPr sz="1600" i="1" spc="20" dirty="0">
                <a:latin typeface="Calibri"/>
                <a:cs typeface="Calibri"/>
              </a:rPr>
              <a:t> </a:t>
            </a:r>
            <a:r>
              <a:rPr sz="1600" i="1" spc="-5" dirty="0">
                <a:latin typeface="Calibri"/>
                <a:cs typeface="Calibri"/>
              </a:rPr>
              <a:t>si </a:t>
            </a:r>
            <a:r>
              <a:rPr sz="1600" i="1" spc="-10" dirty="0">
                <a:latin typeface="Calibri"/>
                <a:cs typeface="Calibri"/>
              </a:rPr>
              <a:t>dnes</a:t>
            </a:r>
            <a:r>
              <a:rPr sz="1600" i="1" spc="30" dirty="0">
                <a:latin typeface="Calibri"/>
                <a:cs typeface="Calibri"/>
              </a:rPr>
              <a:t> </a:t>
            </a:r>
            <a:r>
              <a:rPr sz="1600" i="1" spc="-10" dirty="0">
                <a:latin typeface="Calibri"/>
                <a:cs typeface="Calibri"/>
              </a:rPr>
              <a:t>odsud</a:t>
            </a:r>
            <a:r>
              <a:rPr sz="1600" i="1" spc="30" dirty="0">
                <a:latin typeface="Calibri"/>
                <a:cs typeface="Calibri"/>
              </a:rPr>
              <a:t> </a:t>
            </a:r>
            <a:r>
              <a:rPr sz="1600" i="1" spc="-10" dirty="0">
                <a:latin typeface="Calibri"/>
                <a:cs typeface="Calibri"/>
              </a:rPr>
              <a:t>odnesete</a:t>
            </a:r>
            <a:r>
              <a:rPr sz="1600" i="1" spc="20" dirty="0">
                <a:latin typeface="Calibri"/>
                <a:cs typeface="Calibri"/>
              </a:rPr>
              <a:t> </a:t>
            </a:r>
            <a:r>
              <a:rPr sz="1600" i="1" spc="-10" dirty="0">
                <a:latin typeface="Calibri"/>
                <a:cs typeface="Calibri"/>
              </a:rPr>
              <a:t>pro</a:t>
            </a:r>
            <a:r>
              <a:rPr sz="1600" i="1" spc="10" dirty="0">
                <a:latin typeface="Calibri"/>
                <a:cs typeface="Calibri"/>
              </a:rPr>
              <a:t> </a:t>
            </a:r>
            <a:r>
              <a:rPr sz="1600" i="1" spc="-5" dirty="0">
                <a:latin typeface="Calibri"/>
                <a:cs typeface="Calibri"/>
              </a:rPr>
              <a:t>sebe</a:t>
            </a:r>
            <a:r>
              <a:rPr sz="1600" i="1" spc="5" dirty="0">
                <a:latin typeface="Calibri"/>
                <a:cs typeface="Calibri"/>
              </a:rPr>
              <a:t> </a:t>
            </a:r>
            <a:r>
              <a:rPr sz="1600" i="1" spc="-10" dirty="0">
                <a:latin typeface="Calibri"/>
                <a:cs typeface="Calibri"/>
              </a:rPr>
              <a:t>nejužitečnějšího?</a:t>
            </a:r>
            <a:r>
              <a:rPr sz="1600" i="1" spc="15" dirty="0">
                <a:latin typeface="Calibri"/>
                <a:cs typeface="Calibri"/>
              </a:rPr>
              <a:t> </a:t>
            </a:r>
            <a:r>
              <a:rPr sz="1600" i="1" spc="-10" dirty="0">
                <a:latin typeface="Calibri"/>
                <a:cs typeface="Calibri"/>
              </a:rPr>
              <a:t>Co</a:t>
            </a:r>
            <a:r>
              <a:rPr sz="1600" i="1" spc="25" dirty="0">
                <a:latin typeface="Calibri"/>
                <a:cs typeface="Calibri"/>
              </a:rPr>
              <a:t> </a:t>
            </a:r>
            <a:r>
              <a:rPr sz="1600" i="1" spc="-5" dirty="0">
                <a:latin typeface="Calibri"/>
                <a:cs typeface="Calibri"/>
              </a:rPr>
              <a:t>ještě?</a:t>
            </a:r>
            <a:endParaRPr sz="1600">
              <a:latin typeface="Calibri"/>
              <a:cs typeface="Calibri"/>
            </a:endParaRPr>
          </a:p>
        </p:txBody>
      </p:sp>
      <p:sp>
        <p:nvSpPr>
          <p:cNvPr id="13" name="object 13"/>
          <p:cNvSpPr txBox="1"/>
          <p:nvPr/>
        </p:nvSpPr>
        <p:spPr>
          <a:xfrm>
            <a:off x="6816597" y="1477517"/>
            <a:ext cx="4865370" cy="4358005"/>
          </a:xfrm>
          <a:prstGeom prst="rect">
            <a:avLst/>
          </a:prstGeom>
        </p:spPr>
        <p:txBody>
          <a:bodyPr vert="horz" wrap="square" lIns="0" tIns="12700" rIns="0" bIns="0" rtlCol="0">
            <a:spAutoFit/>
          </a:bodyPr>
          <a:lstStyle/>
          <a:p>
            <a:pPr marL="241300" indent="-228600">
              <a:lnSpc>
                <a:spcPts val="2450"/>
              </a:lnSpc>
              <a:spcBef>
                <a:spcPts val="100"/>
              </a:spcBef>
              <a:buFont typeface="Arial"/>
              <a:buChar char="•"/>
              <a:tabLst>
                <a:tab pos="241300" algn="l"/>
              </a:tabLst>
            </a:pPr>
            <a:r>
              <a:rPr sz="2400" b="1" dirty="0">
                <a:solidFill>
                  <a:srgbClr val="006FC0"/>
                </a:solidFill>
                <a:latin typeface="Calibri"/>
                <a:cs typeface="Calibri"/>
              </a:rPr>
              <a:t>Shoda</a:t>
            </a:r>
            <a:r>
              <a:rPr sz="2400" b="1" spc="-30" dirty="0">
                <a:solidFill>
                  <a:srgbClr val="006FC0"/>
                </a:solidFill>
                <a:latin typeface="Calibri"/>
                <a:cs typeface="Calibri"/>
              </a:rPr>
              <a:t> </a:t>
            </a:r>
            <a:r>
              <a:rPr sz="2400" b="1" spc="-10" dirty="0">
                <a:solidFill>
                  <a:srgbClr val="006FC0"/>
                </a:solidFill>
                <a:latin typeface="Calibri"/>
                <a:cs typeface="Calibri"/>
              </a:rPr>
              <a:t>(kongruence)</a:t>
            </a:r>
            <a:r>
              <a:rPr sz="2400" b="1" spc="-5" dirty="0">
                <a:solidFill>
                  <a:srgbClr val="006FC0"/>
                </a:solidFill>
                <a:latin typeface="Calibri"/>
                <a:cs typeface="Calibri"/>
              </a:rPr>
              <a:t> </a:t>
            </a:r>
            <a:r>
              <a:rPr sz="2400" spc="-5" dirty="0">
                <a:latin typeface="Calibri"/>
                <a:cs typeface="Calibri"/>
              </a:rPr>
              <a:t>mezi</a:t>
            </a:r>
            <a:r>
              <a:rPr sz="2400" spc="-25" dirty="0">
                <a:latin typeface="Calibri"/>
                <a:cs typeface="Calibri"/>
              </a:rPr>
              <a:t> </a:t>
            </a:r>
            <a:r>
              <a:rPr sz="2400" spc="-5" dirty="0">
                <a:latin typeface="Calibri"/>
                <a:cs typeface="Calibri"/>
              </a:rPr>
              <a:t>SP</a:t>
            </a:r>
            <a:r>
              <a:rPr sz="2400" spc="-25" dirty="0">
                <a:latin typeface="Calibri"/>
                <a:cs typeface="Calibri"/>
              </a:rPr>
              <a:t> </a:t>
            </a:r>
            <a:r>
              <a:rPr sz="2400" dirty="0">
                <a:latin typeface="Calibri"/>
                <a:cs typeface="Calibri"/>
              </a:rPr>
              <a:t>a</a:t>
            </a:r>
            <a:endParaRPr sz="2400">
              <a:latin typeface="Calibri"/>
              <a:cs typeface="Calibri"/>
            </a:endParaRPr>
          </a:p>
          <a:p>
            <a:pPr marL="241300">
              <a:lnSpc>
                <a:spcPts val="2450"/>
              </a:lnSpc>
            </a:pPr>
            <a:r>
              <a:rPr sz="2400" spc="-10" dirty="0">
                <a:latin typeface="Calibri"/>
                <a:cs typeface="Calibri"/>
              </a:rPr>
              <a:t>klientem</a:t>
            </a:r>
            <a:r>
              <a:rPr sz="2400" spc="-30" dirty="0">
                <a:latin typeface="Calibri"/>
                <a:cs typeface="Calibri"/>
              </a:rPr>
              <a:t> </a:t>
            </a:r>
            <a:r>
              <a:rPr sz="2400" dirty="0">
                <a:latin typeface="Calibri"/>
                <a:cs typeface="Calibri"/>
              </a:rPr>
              <a:t>a</a:t>
            </a:r>
            <a:r>
              <a:rPr sz="2400" spc="-10" dirty="0">
                <a:latin typeface="Calibri"/>
                <a:cs typeface="Calibri"/>
              </a:rPr>
              <a:t> </a:t>
            </a:r>
            <a:r>
              <a:rPr sz="2400" spc="-5" dirty="0">
                <a:latin typeface="Calibri"/>
                <a:cs typeface="Calibri"/>
              </a:rPr>
              <a:t>se</a:t>
            </a:r>
            <a:r>
              <a:rPr sz="2400" spc="-15" dirty="0">
                <a:latin typeface="Calibri"/>
                <a:cs typeface="Calibri"/>
              </a:rPr>
              <a:t> </a:t>
            </a:r>
            <a:r>
              <a:rPr sz="2400" spc="-5" dirty="0">
                <a:latin typeface="Calibri"/>
                <a:cs typeface="Calibri"/>
              </a:rPr>
              <a:t>sebou</a:t>
            </a:r>
            <a:r>
              <a:rPr sz="2400" spc="-10" dirty="0">
                <a:latin typeface="Calibri"/>
                <a:cs typeface="Calibri"/>
              </a:rPr>
              <a:t> </a:t>
            </a:r>
            <a:r>
              <a:rPr sz="2400" spc="-15" dirty="0">
                <a:latin typeface="Calibri"/>
                <a:cs typeface="Calibri"/>
              </a:rPr>
              <a:t>samým</a:t>
            </a:r>
            <a:endParaRPr sz="2400">
              <a:latin typeface="Calibri"/>
              <a:cs typeface="Calibri"/>
            </a:endParaRPr>
          </a:p>
          <a:p>
            <a:pPr marL="241300" indent="-228600">
              <a:lnSpc>
                <a:spcPct val="100000"/>
              </a:lnSpc>
              <a:spcBef>
                <a:spcPts val="130"/>
              </a:spcBef>
              <a:buFont typeface="Arial"/>
              <a:buChar char="•"/>
              <a:tabLst>
                <a:tab pos="241300" algn="l"/>
              </a:tabLst>
            </a:pPr>
            <a:r>
              <a:rPr sz="2400" b="1" u="sng" spc="-5" dirty="0">
                <a:uFill>
                  <a:solidFill>
                    <a:srgbClr val="000000"/>
                  </a:solidFill>
                </a:uFill>
                <a:latin typeface="Calibri"/>
                <a:cs typeface="Calibri"/>
              </a:rPr>
              <a:t>Empatie</a:t>
            </a:r>
            <a:endParaRPr sz="2400">
              <a:latin typeface="Calibri"/>
              <a:cs typeface="Calibri"/>
            </a:endParaRPr>
          </a:p>
          <a:p>
            <a:pPr marL="241300" marR="301625" indent="-228600">
              <a:lnSpc>
                <a:spcPct val="70000"/>
              </a:lnSpc>
              <a:spcBef>
                <a:spcPts val="1010"/>
              </a:spcBef>
              <a:buFont typeface="Arial"/>
              <a:buChar char="•"/>
              <a:tabLst>
                <a:tab pos="241300" algn="l"/>
              </a:tabLst>
            </a:pPr>
            <a:r>
              <a:rPr sz="2400" b="1" spc="-15" dirty="0">
                <a:solidFill>
                  <a:srgbClr val="333E50"/>
                </a:solidFill>
                <a:latin typeface="Calibri"/>
                <a:cs typeface="Calibri"/>
              </a:rPr>
              <a:t>Akceptace </a:t>
            </a:r>
            <a:r>
              <a:rPr sz="2400" b="1" spc="-5" dirty="0">
                <a:solidFill>
                  <a:srgbClr val="333E50"/>
                </a:solidFill>
                <a:latin typeface="Calibri"/>
                <a:cs typeface="Calibri"/>
              </a:rPr>
              <a:t>(BPP </a:t>
            </a:r>
            <a:r>
              <a:rPr sz="2400" b="1" dirty="0">
                <a:solidFill>
                  <a:srgbClr val="333E50"/>
                </a:solidFill>
                <a:latin typeface="Calibri"/>
                <a:cs typeface="Calibri"/>
              </a:rPr>
              <a:t>- </a:t>
            </a:r>
            <a:r>
              <a:rPr sz="2400" b="1" spc="-5" dirty="0">
                <a:solidFill>
                  <a:srgbClr val="333E50"/>
                </a:solidFill>
                <a:latin typeface="Calibri"/>
                <a:cs typeface="Calibri"/>
              </a:rPr>
              <a:t>bezpodmínečné </a:t>
            </a:r>
            <a:r>
              <a:rPr sz="2400" b="1" dirty="0">
                <a:solidFill>
                  <a:srgbClr val="333E50"/>
                </a:solidFill>
                <a:latin typeface="Calibri"/>
                <a:cs typeface="Calibri"/>
              </a:rPr>
              <a:t> </a:t>
            </a:r>
            <a:r>
              <a:rPr sz="2400" b="1" spc="-10" dirty="0">
                <a:solidFill>
                  <a:srgbClr val="333E50"/>
                </a:solidFill>
                <a:latin typeface="Calibri"/>
                <a:cs typeface="Calibri"/>
              </a:rPr>
              <a:t>pozitivní </a:t>
            </a:r>
            <a:r>
              <a:rPr sz="2400" b="1" spc="-5" dirty="0">
                <a:solidFill>
                  <a:srgbClr val="333E50"/>
                </a:solidFill>
                <a:latin typeface="Calibri"/>
                <a:cs typeface="Calibri"/>
              </a:rPr>
              <a:t>přijetí) </a:t>
            </a:r>
            <a:r>
              <a:rPr sz="2400" dirty="0">
                <a:latin typeface="Calibri"/>
                <a:cs typeface="Calibri"/>
              </a:rPr>
              <a:t>- </a:t>
            </a:r>
            <a:r>
              <a:rPr sz="2400" spc="-5" dirty="0">
                <a:latin typeface="Calibri"/>
                <a:cs typeface="Calibri"/>
              </a:rPr>
              <a:t>Druhého </a:t>
            </a:r>
            <a:r>
              <a:rPr sz="2400" spc="-15" dirty="0">
                <a:latin typeface="Calibri"/>
                <a:cs typeface="Calibri"/>
              </a:rPr>
              <a:t>člověka </a:t>
            </a:r>
            <a:r>
              <a:rPr sz="2400" spc="-530" dirty="0">
                <a:latin typeface="Calibri"/>
                <a:cs typeface="Calibri"/>
              </a:rPr>
              <a:t> </a:t>
            </a:r>
            <a:r>
              <a:rPr sz="2400" spc="-5" dirty="0">
                <a:latin typeface="Calibri"/>
                <a:cs typeface="Calibri"/>
              </a:rPr>
              <a:t>přijímáme </a:t>
            </a:r>
            <a:r>
              <a:rPr sz="2400" spc="-20" dirty="0">
                <a:latin typeface="Calibri"/>
                <a:cs typeface="Calibri"/>
              </a:rPr>
              <a:t>takového </a:t>
            </a:r>
            <a:r>
              <a:rPr sz="2400" spc="-5" dirty="0">
                <a:latin typeface="Calibri"/>
                <a:cs typeface="Calibri"/>
              </a:rPr>
              <a:t>jaký je, </a:t>
            </a:r>
            <a:r>
              <a:rPr sz="2400" dirty="0">
                <a:latin typeface="Calibri"/>
                <a:cs typeface="Calibri"/>
              </a:rPr>
              <a:t>s </a:t>
            </a:r>
            <a:r>
              <a:rPr sz="2400" spc="-5" dirty="0">
                <a:latin typeface="Calibri"/>
                <a:cs typeface="Calibri"/>
              </a:rPr>
              <a:t>jeho </a:t>
            </a:r>
            <a:r>
              <a:rPr sz="2400" dirty="0">
                <a:latin typeface="Calibri"/>
                <a:cs typeface="Calibri"/>
              </a:rPr>
              <a:t> </a:t>
            </a:r>
            <a:r>
              <a:rPr sz="2400" spc="-25" dirty="0">
                <a:latin typeface="Calibri"/>
                <a:cs typeface="Calibri"/>
              </a:rPr>
              <a:t>pocity,</a:t>
            </a:r>
            <a:r>
              <a:rPr sz="2400" spc="-30" dirty="0">
                <a:latin typeface="Calibri"/>
                <a:cs typeface="Calibri"/>
              </a:rPr>
              <a:t> </a:t>
            </a:r>
            <a:r>
              <a:rPr sz="2400" spc="-15" dirty="0">
                <a:latin typeface="Calibri"/>
                <a:cs typeface="Calibri"/>
              </a:rPr>
              <a:t>myšlenkami,</a:t>
            </a:r>
            <a:r>
              <a:rPr sz="2400" spc="-25" dirty="0">
                <a:latin typeface="Calibri"/>
                <a:cs typeface="Calibri"/>
              </a:rPr>
              <a:t> </a:t>
            </a:r>
            <a:r>
              <a:rPr sz="2400" spc="-15" dirty="0">
                <a:latin typeface="Calibri"/>
                <a:cs typeface="Calibri"/>
              </a:rPr>
              <a:t>postoji,</a:t>
            </a:r>
            <a:endParaRPr sz="2400">
              <a:latin typeface="Calibri"/>
              <a:cs typeface="Calibri"/>
            </a:endParaRPr>
          </a:p>
          <a:p>
            <a:pPr marL="241300">
              <a:lnSpc>
                <a:spcPts val="1585"/>
              </a:lnSpc>
            </a:pPr>
            <a:r>
              <a:rPr sz="2400" spc="-5" dirty="0">
                <a:latin typeface="Calibri"/>
                <a:cs typeface="Calibri"/>
              </a:rPr>
              <a:t>chováním,</a:t>
            </a:r>
            <a:r>
              <a:rPr sz="2400" spc="-20" dirty="0">
                <a:latin typeface="Calibri"/>
                <a:cs typeface="Calibri"/>
              </a:rPr>
              <a:t> </a:t>
            </a:r>
            <a:r>
              <a:rPr sz="2400" spc="-25" dirty="0">
                <a:latin typeface="Calibri"/>
                <a:cs typeface="Calibri"/>
              </a:rPr>
              <a:t>jako</a:t>
            </a:r>
            <a:r>
              <a:rPr sz="2400" spc="-40" dirty="0">
                <a:latin typeface="Calibri"/>
                <a:cs typeface="Calibri"/>
              </a:rPr>
              <a:t> </a:t>
            </a:r>
            <a:r>
              <a:rPr sz="2400" spc="-5" dirty="0">
                <a:latin typeface="Calibri"/>
                <a:cs typeface="Calibri"/>
              </a:rPr>
              <a:t>hodnotnou</a:t>
            </a:r>
            <a:r>
              <a:rPr sz="2400" spc="-20" dirty="0">
                <a:latin typeface="Calibri"/>
                <a:cs typeface="Calibri"/>
              </a:rPr>
              <a:t> </a:t>
            </a:r>
            <a:r>
              <a:rPr sz="2400" spc="-15" dirty="0">
                <a:latin typeface="Calibri"/>
                <a:cs typeface="Calibri"/>
              </a:rPr>
              <a:t>lidskou</a:t>
            </a:r>
            <a:endParaRPr sz="2400">
              <a:latin typeface="Calibri"/>
              <a:cs typeface="Calibri"/>
            </a:endParaRPr>
          </a:p>
          <a:p>
            <a:pPr marL="241300" marR="5715">
              <a:lnSpc>
                <a:spcPct val="70000"/>
              </a:lnSpc>
              <a:spcBef>
                <a:spcPts val="434"/>
              </a:spcBef>
            </a:pPr>
            <a:r>
              <a:rPr sz="2400" spc="-10" dirty="0">
                <a:latin typeface="Calibri"/>
                <a:cs typeface="Calibri"/>
              </a:rPr>
              <a:t>bytost. Bez </a:t>
            </a:r>
            <a:r>
              <a:rPr sz="2400" spc="-20" dirty="0">
                <a:latin typeface="Calibri"/>
                <a:cs typeface="Calibri"/>
              </a:rPr>
              <a:t>toho, </a:t>
            </a:r>
            <a:r>
              <a:rPr sz="2400" spc="-10" dirty="0">
                <a:latin typeface="Calibri"/>
                <a:cs typeface="Calibri"/>
              </a:rPr>
              <a:t>abychom </a:t>
            </a:r>
            <a:r>
              <a:rPr sz="2400" spc="-5" dirty="0">
                <a:latin typeface="Calibri"/>
                <a:cs typeface="Calibri"/>
              </a:rPr>
              <a:t>ho </a:t>
            </a:r>
            <a:r>
              <a:rPr sz="2400" dirty="0">
                <a:latin typeface="Calibri"/>
                <a:cs typeface="Calibri"/>
              </a:rPr>
              <a:t> </a:t>
            </a:r>
            <a:r>
              <a:rPr sz="2400" spc="-5" dirty="0">
                <a:latin typeface="Calibri"/>
                <a:cs typeface="Calibri"/>
              </a:rPr>
              <a:t>hodnotili, </a:t>
            </a:r>
            <a:r>
              <a:rPr sz="2400" spc="-20" dirty="0">
                <a:latin typeface="Calibri"/>
                <a:cs typeface="Calibri"/>
              </a:rPr>
              <a:t>škatulkovali </a:t>
            </a:r>
            <a:r>
              <a:rPr sz="2400" dirty="0">
                <a:latin typeface="Calibri"/>
                <a:cs typeface="Calibri"/>
              </a:rPr>
              <a:t>a </a:t>
            </a:r>
            <a:r>
              <a:rPr sz="2400" spc="-15" dirty="0">
                <a:latin typeface="Calibri"/>
                <a:cs typeface="Calibri"/>
              </a:rPr>
              <a:t>posuzovali. </a:t>
            </a:r>
            <a:r>
              <a:rPr sz="2400" spc="-10" dirty="0">
                <a:latin typeface="Calibri"/>
                <a:cs typeface="Calibri"/>
              </a:rPr>
              <a:t> </a:t>
            </a:r>
            <a:r>
              <a:rPr sz="2400" spc="-5" dirty="0">
                <a:solidFill>
                  <a:srgbClr val="006FC0"/>
                </a:solidFill>
                <a:latin typeface="Calibri"/>
                <a:cs typeface="Calibri"/>
              </a:rPr>
              <a:t>Hodnocení</a:t>
            </a:r>
            <a:r>
              <a:rPr sz="2400" spc="-30" dirty="0">
                <a:solidFill>
                  <a:srgbClr val="006FC0"/>
                </a:solidFill>
                <a:latin typeface="Calibri"/>
                <a:cs typeface="Calibri"/>
              </a:rPr>
              <a:t> </a:t>
            </a:r>
            <a:r>
              <a:rPr sz="2400" spc="-10" dirty="0">
                <a:solidFill>
                  <a:srgbClr val="006FC0"/>
                </a:solidFill>
                <a:latin typeface="Calibri"/>
                <a:cs typeface="Calibri"/>
              </a:rPr>
              <a:t>brání</a:t>
            </a:r>
            <a:r>
              <a:rPr sz="2400" spc="-30" dirty="0">
                <a:solidFill>
                  <a:srgbClr val="006FC0"/>
                </a:solidFill>
                <a:latin typeface="Calibri"/>
                <a:cs typeface="Calibri"/>
              </a:rPr>
              <a:t> </a:t>
            </a:r>
            <a:r>
              <a:rPr sz="2400" spc="-15" dirty="0">
                <a:solidFill>
                  <a:srgbClr val="006FC0"/>
                </a:solidFill>
                <a:latin typeface="Calibri"/>
                <a:cs typeface="Calibri"/>
              </a:rPr>
              <a:t>komunikaci</a:t>
            </a:r>
            <a:r>
              <a:rPr sz="2400" spc="-55" dirty="0">
                <a:solidFill>
                  <a:srgbClr val="006FC0"/>
                </a:solidFill>
                <a:latin typeface="Calibri"/>
                <a:cs typeface="Calibri"/>
              </a:rPr>
              <a:t> </a:t>
            </a:r>
            <a:r>
              <a:rPr sz="2400" dirty="0">
                <a:solidFill>
                  <a:srgbClr val="006FC0"/>
                </a:solidFill>
                <a:latin typeface="Calibri"/>
                <a:cs typeface="Calibri"/>
              </a:rPr>
              <a:t>i</a:t>
            </a:r>
            <a:r>
              <a:rPr sz="2400" spc="-20" dirty="0">
                <a:solidFill>
                  <a:srgbClr val="006FC0"/>
                </a:solidFill>
                <a:latin typeface="Calibri"/>
                <a:cs typeface="Calibri"/>
              </a:rPr>
              <a:t> rozvoji.</a:t>
            </a:r>
            <a:endParaRPr sz="2400">
              <a:latin typeface="Calibri"/>
              <a:cs typeface="Calibri"/>
            </a:endParaRPr>
          </a:p>
          <a:p>
            <a:pPr marL="241300" indent="-228600">
              <a:lnSpc>
                <a:spcPts val="2450"/>
              </a:lnSpc>
              <a:spcBef>
                <a:spcPts val="130"/>
              </a:spcBef>
              <a:buFont typeface="Arial"/>
              <a:buChar char="•"/>
              <a:tabLst>
                <a:tab pos="241300" algn="l"/>
              </a:tabLst>
            </a:pPr>
            <a:r>
              <a:rPr sz="2400" b="1" spc="-20" dirty="0">
                <a:latin typeface="Calibri"/>
                <a:cs typeface="Calibri"/>
              </a:rPr>
              <a:t>Všimněte </a:t>
            </a:r>
            <a:r>
              <a:rPr sz="2400" b="1" dirty="0">
                <a:latin typeface="Calibri"/>
                <a:cs typeface="Calibri"/>
              </a:rPr>
              <a:t>si</a:t>
            </a:r>
            <a:r>
              <a:rPr sz="2400" b="1" spc="-15" dirty="0">
                <a:latin typeface="Calibri"/>
                <a:cs typeface="Calibri"/>
              </a:rPr>
              <a:t> rozdílu</a:t>
            </a:r>
            <a:r>
              <a:rPr sz="2400" b="1" spc="-45" dirty="0">
                <a:latin typeface="Calibri"/>
                <a:cs typeface="Calibri"/>
              </a:rPr>
              <a:t> </a:t>
            </a:r>
            <a:r>
              <a:rPr sz="2400" spc="-10" dirty="0">
                <a:latin typeface="Calibri"/>
                <a:cs typeface="Calibri"/>
              </a:rPr>
              <a:t>mezi</a:t>
            </a:r>
            <a:endParaRPr sz="2400">
              <a:latin typeface="Calibri"/>
              <a:cs typeface="Calibri"/>
            </a:endParaRPr>
          </a:p>
          <a:p>
            <a:pPr marL="241300" marR="5080">
              <a:lnSpc>
                <a:spcPct val="70000"/>
              </a:lnSpc>
              <a:spcBef>
                <a:spcPts val="434"/>
              </a:spcBef>
            </a:pPr>
            <a:r>
              <a:rPr sz="2400" spc="-5" dirty="0">
                <a:latin typeface="Calibri"/>
                <a:cs typeface="Calibri"/>
              </a:rPr>
              <a:t>následujícími</a:t>
            </a:r>
            <a:r>
              <a:rPr sz="2400" dirty="0">
                <a:latin typeface="Calibri"/>
                <a:cs typeface="Calibri"/>
              </a:rPr>
              <a:t> </a:t>
            </a:r>
            <a:r>
              <a:rPr sz="2400" spc="-10" dirty="0">
                <a:latin typeface="Calibri"/>
                <a:cs typeface="Calibri"/>
              </a:rPr>
              <a:t>větami.</a:t>
            </a:r>
            <a:r>
              <a:rPr sz="2400" spc="520" dirty="0">
                <a:latin typeface="Calibri"/>
                <a:cs typeface="Calibri"/>
              </a:rPr>
              <a:t> </a:t>
            </a:r>
            <a:r>
              <a:rPr sz="2400" spc="-15" dirty="0">
                <a:latin typeface="Calibri"/>
                <a:cs typeface="Calibri"/>
              </a:rPr>
              <a:t>„Paní</a:t>
            </a:r>
            <a:r>
              <a:rPr sz="2400" spc="515" dirty="0">
                <a:latin typeface="Calibri"/>
                <a:cs typeface="Calibri"/>
              </a:rPr>
              <a:t> </a:t>
            </a:r>
            <a:r>
              <a:rPr sz="2400" spc="-5" dirty="0">
                <a:latin typeface="Calibri"/>
                <a:cs typeface="Calibri"/>
              </a:rPr>
              <a:t>Mastná </a:t>
            </a:r>
            <a:r>
              <a:rPr sz="2400" dirty="0">
                <a:latin typeface="Calibri"/>
                <a:cs typeface="Calibri"/>
              </a:rPr>
              <a:t> </a:t>
            </a:r>
            <a:r>
              <a:rPr sz="2400" spc="-5" dirty="0">
                <a:latin typeface="Calibri"/>
                <a:cs typeface="Calibri"/>
              </a:rPr>
              <a:t>je </a:t>
            </a:r>
            <a:r>
              <a:rPr sz="2400" spc="-30" dirty="0">
                <a:latin typeface="Calibri"/>
                <a:cs typeface="Calibri"/>
              </a:rPr>
              <a:t>nemehlo.“ </a:t>
            </a:r>
            <a:r>
              <a:rPr sz="2400" spc="-15" dirty="0">
                <a:solidFill>
                  <a:srgbClr val="006FC0"/>
                </a:solidFill>
                <a:latin typeface="Calibri"/>
                <a:cs typeface="Calibri"/>
              </a:rPr>
              <a:t>„Paní </a:t>
            </a:r>
            <a:r>
              <a:rPr sz="2400" spc="-5" dirty="0">
                <a:solidFill>
                  <a:srgbClr val="006FC0"/>
                </a:solidFill>
                <a:latin typeface="Calibri"/>
                <a:cs typeface="Calibri"/>
              </a:rPr>
              <a:t>Mastné již po </a:t>
            </a:r>
            <a:r>
              <a:rPr sz="2400" spc="-10" dirty="0">
                <a:solidFill>
                  <a:srgbClr val="006FC0"/>
                </a:solidFill>
                <a:latin typeface="Calibri"/>
                <a:cs typeface="Calibri"/>
              </a:rPr>
              <a:t>třetí </a:t>
            </a:r>
            <a:r>
              <a:rPr sz="2400" spc="-530" dirty="0">
                <a:solidFill>
                  <a:srgbClr val="006FC0"/>
                </a:solidFill>
                <a:latin typeface="Calibri"/>
                <a:cs typeface="Calibri"/>
              </a:rPr>
              <a:t> </a:t>
            </a:r>
            <a:r>
              <a:rPr sz="2400" dirty="0">
                <a:solidFill>
                  <a:srgbClr val="006FC0"/>
                </a:solidFill>
                <a:latin typeface="Calibri"/>
                <a:cs typeface="Calibri"/>
              </a:rPr>
              <a:t>vypadl</a:t>
            </a:r>
            <a:r>
              <a:rPr sz="2400" spc="-10" dirty="0">
                <a:solidFill>
                  <a:srgbClr val="006FC0"/>
                </a:solidFill>
                <a:latin typeface="Calibri"/>
                <a:cs typeface="Calibri"/>
              </a:rPr>
              <a:t> </a:t>
            </a:r>
            <a:r>
              <a:rPr sz="2400" spc="-5" dirty="0">
                <a:solidFill>
                  <a:srgbClr val="006FC0"/>
                </a:solidFill>
                <a:latin typeface="Calibri"/>
                <a:cs typeface="Calibri"/>
              </a:rPr>
              <a:t>hrnek</a:t>
            </a:r>
            <a:r>
              <a:rPr sz="2400" spc="-10" dirty="0">
                <a:solidFill>
                  <a:srgbClr val="006FC0"/>
                </a:solidFill>
                <a:latin typeface="Calibri"/>
                <a:cs typeface="Calibri"/>
              </a:rPr>
              <a:t> </a:t>
            </a:r>
            <a:r>
              <a:rPr sz="2400" dirty="0">
                <a:solidFill>
                  <a:srgbClr val="006FC0"/>
                </a:solidFill>
                <a:latin typeface="Calibri"/>
                <a:cs typeface="Calibri"/>
              </a:rPr>
              <a:t>z</a:t>
            </a:r>
            <a:r>
              <a:rPr sz="2400" spc="-5" dirty="0">
                <a:solidFill>
                  <a:srgbClr val="006FC0"/>
                </a:solidFill>
                <a:latin typeface="Calibri"/>
                <a:cs typeface="Calibri"/>
              </a:rPr>
              <a:t> </a:t>
            </a:r>
            <a:r>
              <a:rPr sz="2400" spc="-65" dirty="0">
                <a:solidFill>
                  <a:srgbClr val="006FC0"/>
                </a:solidFill>
                <a:latin typeface="Calibri"/>
                <a:cs typeface="Calibri"/>
              </a:rPr>
              <a:t>ruky.“</a:t>
            </a:r>
            <a:endParaRPr sz="2400">
              <a:latin typeface="Calibri"/>
              <a:cs typeface="Calibri"/>
            </a:endParaRPr>
          </a:p>
        </p:txBody>
      </p:sp>
    </p:spTree>
    <p:extLst>
      <p:ext uri="{BB962C8B-B14F-4D97-AF65-F5344CB8AC3E}">
        <p14:creationId xmlns:p14="http://schemas.microsoft.com/office/powerpoint/2010/main" val="32721351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Povinnosti v insolvenci</a:t>
            </a:r>
            <a:endParaRPr lang="cs-CZ" dirty="0"/>
          </a:p>
        </p:txBody>
      </p:sp>
      <p:sp>
        <p:nvSpPr>
          <p:cNvPr id="3" name="Zástupný symbol pro obsah 2"/>
          <p:cNvSpPr>
            <a:spLocks noGrp="1"/>
          </p:cNvSpPr>
          <p:nvPr>
            <p:ph idx="1"/>
          </p:nvPr>
        </p:nvSpPr>
        <p:spPr/>
        <p:txBody>
          <a:bodyPr>
            <a:normAutofit/>
          </a:bodyPr>
          <a:lstStyle/>
          <a:p>
            <a:pPr lvl="0"/>
            <a:r>
              <a:rPr lang="cs-CZ" dirty="0"/>
              <a:t>Vždy k 15. březnu a k 15. září nebo kdykoli na základě výzvy správce kalendářního roku dlužník předloží insolvenčnímu správci přehled svých příjmů za uplynulých 6 kalendářních </a:t>
            </a:r>
            <a:r>
              <a:rPr lang="cs-CZ" dirty="0" smtClean="0"/>
              <a:t>měsíců. </a:t>
            </a:r>
          </a:p>
          <a:p>
            <a:pPr lvl="0"/>
            <a:r>
              <a:rPr lang="cs-CZ" dirty="0" smtClean="0"/>
              <a:t>V</a:t>
            </a:r>
            <a:r>
              <a:rPr lang="cs-CZ" dirty="0"/>
              <a:t> případě, že je </a:t>
            </a:r>
            <a:r>
              <a:rPr lang="cs-CZ" dirty="0" smtClean="0"/>
              <a:t>nezaměstnán </a:t>
            </a:r>
            <a:r>
              <a:rPr lang="cs-CZ" dirty="0"/>
              <a:t>či bez podnikatelských příjmů, soupis všech svých jednání, která směřují k získání zaměstnání či příjmům z podnikání. </a:t>
            </a:r>
          </a:p>
          <a:p>
            <a:pPr lvl="0"/>
            <a:r>
              <a:rPr lang="cs-CZ" dirty="0"/>
              <a:t>Dlužník je povinen vydat správci ke zpeněžení, a výtěžek použít k mimořádným splátkám nad rámec splátkového kalendáře, hodnoty získané darem nebo dědictvím.</a:t>
            </a:r>
          </a:p>
          <a:p>
            <a:pPr lvl="0"/>
            <a:r>
              <a:rPr lang="cs-CZ" dirty="0"/>
              <a:t>Dlužník je povinen nezatajovat žádný ze svých </a:t>
            </a:r>
            <a:r>
              <a:rPr lang="cs-CZ" dirty="0" smtClean="0"/>
              <a:t>příjmů. </a:t>
            </a:r>
            <a:endParaRPr lang="cs-CZ" dirty="0"/>
          </a:p>
        </p:txBody>
      </p:sp>
    </p:spTree>
    <p:extLst>
      <p:ext uri="{BB962C8B-B14F-4D97-AF65-F5344CB8AC3E}">
        <p14:creationId xmlns:p14="http://schemas.microsoft.com/office/powerpoint/2010/main" val="2558854434"/>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731312" y="2344448"/>
            <a:ext cx="6557218" cy="2487861"/>
          </a:xfrm>
          <a:prstGeom prst="rect">
            <a:avLst/>
          </a:prstGeom>
        </p:spPr>
        <p:txBody>
          <a:bodyPr vert="horz" wrap="square" lIns="0" tIns="0" rIns="0" bIns="0" rtlCol="0">
            <a:spAutoFit/>
          </a:bodyPr>
          <a:lstStyle/>
          <a:p>
            <a:pPr>
              <a:lnSpc>
                <a:spcPts val="4877"/>
              </a:lnSpc>
            </a:pPr>
            <a:r>
              <a:rPr sz="4000" b="1" dirty="0">
                <a:solidFill>
                  <a:srgbClr val="000000"/>
                </a:solidFill>
                <a:latin typeface="WUAQLR+Calibri Bold"/>
                <a:cs typeface="WUAQLR+Calibri Bold"/>
              </a:rPr>
              <a:t>Základy</a:t>
            </a:r>
            <a:r>
              <a:rPr sz="4000" b="1" spc="28" dirty="0">
                <a:solidFill>
                  <a:srgbClr val="000000"/>
                </a:solidFill>
                <a:latin typeface="WUAQLR+Calibri Bold"/>
                <a:cs typeface="WUAQLR+Calibri Bold"/>
              </a:rPr>
              <a:t> </a:t>
            </a:r>
            <a:r>
              <a:rPr sz="4000" b="1" spc="-18" dirty="0">
                <a:solidFill>
                  <a:srgbClr val="000000"/>
                </a:solidFill>
                <a:latin typeface="WUAQLR+Calibri Bold"/>
                <a:cs typeface="WUAQLR+Calibri Bold"/>
              </a:rPr>
              <a:t>komunikace</a:t>
            </a:r>
            <a:r>
              <a:rPr sz="4000" b="1" spc="29" dirty="0">
                <a:solidFill>
                  <a:srgbClr val="000000"/>
                </a:solidFill>
                <a:latin typeface="WUAQLR+Calibri Bold"/>
                <a:cs typeface="WUAQLR+Calibri Bold"/>
              </a:rPr>
              <a:t> </a:t>
            </a:r>
            <a:r>
              <a:rPr sz="4000" b="1" dirty="0">
                <a:solidFill>
                  <a:srgbClr val="000000"/>
                </a:solidFill>
                <a:latin typeface="WUAQLR+Calibri Bold"/>
                <a:cs typeface="WUAQLR+Calibri Bold"/>
              </a:rPr>
              <a:t>s klienty</a:t>
            </a:r>
          </a:p>
          <a:p>
            <a:pPr>
              <a:lnSpc>
                <a:spcPts val="4800"/>
              </a:lnSpc>
            </a:pPr>
            <a:r>
              <a:rPr sz="4000" b="1" spc="-45" dirty="0">
                <a:solidFill>
                  <a:srgbClr val="000000"/>
                </a:solidFill>
                <a:latin typeface="WUAQLR+Calibri Bold"/>
                <a:cs typeface="WUAQLR+Calibri Bold"/>
              </a:rPr>
              <a:t>UŽÍVA</a:t>
            </a:r>
            <a:r>
              <a:rPr sz="4000" b="1" spc="-847" dirty="0">
                <a:solidFill>
                  <a:srgbClr val="000000"/>
                </a:solidFill>
                <a:latin typeface="WUAQLR+Calibri Bold"/>
                <a:cs typeface="WUAQLR+Calibri Bold"/>
              </a:rPr>
              <a:t> </a:t>
            </a:r>
            <a:r>
              <a:rPr sz="4000" b="1" dirty="0">
                <a:solidFill>
                  <a:srgbClr val="000000"/>
                </a:solidFill>
                <a:latin typeface="WUAQLR+Calibri Bold"/>
                <a:cs typeface="WUAQLR+Calibri Bold"/>
              </a:rPr>
              <a:t>JÍCÍMI </a:t>
            </a:r>
            <a:r>
              <a:rPr sz="4000" b="1" spc="-60" dirty="0">
                <a:solidFill>
                  <a:srgbClr val="000000"/>
                </a:solidFill>
                <a:latin typeface="WUAQLR+Calibri Bold"/>
                <a:cs typeface="WUAQLR+Calibri Bold"/>
              </a:rPr>
              <a:t>NÁVYKOVÉ</a:t>
            </a:r>
            <a:r>
              <a:rPr sz="4000" b="1" spc="70" dirty="0">
                <a:solidFill>
                  <a:srgbClr val="000000"/>
                </a:solidFill>
                <a:latin typeface="WUAQLR+Calibri Bold"/>
                <a:cs typeface="WUAQLR+Calibri Bold"/>
              </a:rPr>
              <a:t> </a:t>
            </a:r>
            <a:r>
              <a:rPr sz="4000" b="1" spc="-63" dirty="0">
                <a:solidFill>
                  <a:srgbClr val="000000"/>
                </a:solidFill>
                <a:latin typeface="WUAQLR+Calibri Bold"/>
                <a:cs typeface="WUAQLR+Calibri Bold"/>
              </a:rPr>
              <a:t>LÁTKY</a:t>
            </a:r>
          </a:p>
        </p:txBody>
      </p:sp>
      <p:sp>
        <p:nvSpPr>
          <p:cNvPr id="4" name="object 4"/>
          <p:cNvSpPr txBox="1"/>
          <p:nvPr/>
        </p:nvSpPr>
        <p:spPr>
          <a:xfrm>
            <a:off x="5455921" y="5517145"/>
            <a:ext cx="214547" cy="256480"/>
          </a:xfrm>
          <a:prstGeom prst="rect">
            <a:avLst/>
          </a:prstGeom>
        </p:spPr>
        <p:txBody>
          <a:bodyPr vert="horz" wrap="square" lIns="0" tIns="0" rIns="0" bIns="0" rtlCol="0">
            <a:spAutoFit/>
          </a:bodyPr>
          <a:lstStyle/>
          <a:p>
            <a:pPr>
              <a:lnSpc>
                <a:spcPts val="1951"/>
              </a:lnSpc>
            </a:pPr>
            <a:r>
              <a:rPr sz="1600" dirty="0">
                <a:solidFill>
                  <a:srgbClr val="000000"/>
                </a:solidFill>
                <a:latin typeface="DWLSDR+Calibri"/>
                <a:cs typeface="DWLSDR+Calibri"/>
              </a:rPr>
              <a:t>-</a:t>
            </a:r>
          </a:p>
        </p:txBody>
      </p:sp>
      <p:sp>
        <p:nvSpPr>
          <p:cNvPr id="5" name="object 5"/>
          <p:cNvSpPr txBox="1"/>
          <p:nvPr/>
        </p:nvSpPr>
        <p:spPr>
          <a:xfrm>
            <a:off x="4049486" y="5517145"/>
            <a:ext cx="3589139" cy="256480"/>
          </a:xfrm>
          <a:prstGeom prst="rect">
            <a:avLst/>
          </a:prstGeom>
        </p:spPr>
        <p:txBody>
          <a:bodyPr vert="horz" wrap="square" lIns="0" tIns="0" rIns="0" bIns="0" rtlCol="0">
            <a:spAutoFit/>
          </a:bodyPr>
          <a:lstStyle/>
          <a:p>
            <a:pPr marL="16764">
              <a:lnSpc>
                <a:spcPts val="1951"/>
              </a:lnSpc>
            </a:pPr>
            <a:r>
              <a:rPr lang="cs-CZ" sz="1600" b="1" dirty="0" smtClean="0">
                <a:solidFill>
                  <a:srgbClr val="000000"/>
                </a:solidFill>
                <a:latin typeface="WUAQLR+Calibri Bold"/>
                <a:cs typeface="WUAQLR+Calibri Bold"/>
              </a:rPr>
              <a:t>Mgr. Markéta Vaculová MBA</a:t>
            </a:r>
            <a:endParaRPr sz="1600" b="1" dirty="0">
              <a:solidFill>
                <a:srgbClr val="000000"/>
              </a:solidFill>
              <a:latin typeface="VQFABD+Calibri Bold"/>
              <a:cs typeface="VQFABD+Calibri Bold"/>
            </a:endParaRPr>
          </a:p>
        </p:txBody>
      </p:sp>
    </p:spTree>
    <p:extLst>
      <p:ext uri="{BB962C8B-B14F-4D97-AF65-F5344CB8AC3E}">
        <p14:creationId xmlns:p14="http://schemas.microsoft.com/office/powerpoint/2010/main" val="1382996478"/>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9616" y="476672"/>
            <a:ext cx="7056785" cy="4968552"/>
          </a:xfrm>
        </p:spPr>
        <p:txBody>
          <a:bodyPr rtlCol="0">
            <a:normAutofit/>
          </a:bodyPr>
          <a:lstStyle/>
          <a:p>
            <a:pPr algn="l">
              <a:defRPr/>
            </a:pPr>
            <a:r>
              <a:rPr lang="cs-CZ" sz="4000" b="1" dirty="0"/>
              <a:t>Základy komunikace s klienty </a:t>
            </a:r>
            <a:br>
              <a:rPr lang="cs-CZ" sz="4000" b="1" dirty="0"/>
            </a:br>
            <a:r>
              <a:rPr lang="cs-CZ" sz="4000" b="1" dirty="0"/>
              <a:t>UŽÍVAJÍCÍMI NÁVYKOVÉ LÁTKY</a:t>
            </a:r>
            <a:endParaRPr lang="en-US" sz="4000" b="1" dirty="0"/>
          </a:p>
        </p:txBody>
      </p:sp>
      <p:sp>
        <p:nvSpPr>
          <p:cNvPr id="14339" name="Subtitle 2"/>
          <p:cNvSpPr>
            <a:spLocks noGrp="1"/>
          </p:cNvSpPr>
          <p:nvPr>
            <p:ph type="subTitle" idx="1"/>
          </p:nvPr>
        </p:nvSpPr>
        <p:spPr>
          <a:xfrm rot="10800000" flipV="1">
            <a:off x="4223788" y="5517232"/>
            <a:ext cx="4455071" cy="576064"/>
          </a:xfrm>
        </p:spPr>
        <p:txBody>
          <a:bodyPr>
            <a:normAutofit fontScale="62500" lnSpcReduction="20000"/>
          </a:bodyPr>
          <a:lstStyle/>
          <a:p>
            <a:pPr marL="457200" indent="-457200">
              <a:buFontTx/>
              <a:buChar char="-"/>
            </a:pPr>
            <a:r>
              <a:rPr lang="cs-CZ" b="1" dirty="0">
                <a:solidFill>
                  <a:schemeClr val="tx1"/>
                </a:solidFill>
                <a:highlight>
                  <a:srgbClr val="FFFF00"/>
                </a:highlight>
              </a:rPr>
              <a:t>Vzor prezentace  </a:t>
            </a:r>
            <a:r>
              <a:rPr lang="cs-CZ" b="1" dirty="0">
                <a:solidFill>
                  <a:schemeClr val="tx1"/>
                </a:solidFill>
              </a:rPr>
              <a:t>–</a:t>
            </a:r>
          </a:p>
          <a:p>
            <a:pPr marL="457200" indent="-457200">
              <a:buFontTx/>
              <a:buChar char="-"/>
            </a:pPr>
            <a:r>
              <a:rPr lang="cs-CZ" b="1" dirty="0">
                <a:solidFill>
                  <a:schemeClr val="tx1"/>
                </a:solidFill>
              </a:rPr>
              <a:t>lektor  - </a:t>
            </a:r>
            <a:endParaRPr lang="en-US" b="1" dirty="0">
              <a:solidFill>
                <a:schemeClr val="tx1"/>
              </a:solidFill>
            </a:endParaRPr>
          </a:p>
        </p:txBody>
      </p:sp>
    </p:spTree>
    <p:extLst>
      <p:ext uri="{BB962C8B-B14F-4D97-AF65-F5344CB8AC3E}">
        <p14:creationId xmlns:p14="http://schemas.microsoft.com/office/powerpoint/2010/main" val="3419035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7928" y="116632"/>
            <a:ext cx="4754935" cy="954930"/>
          </a:xfrm>
        </p:spPr>
        <p:txBody>
          <a:bodyPr rtlCol="0"/>
          <a:lstStyle/>
          <a:p>
            <a:pPr algn="ctr">
              <a:defRPr/>
            </a:pPr>
            <a:r>
              <a:rPr lang="cs-CZ" b="1" u="sng" dirty="0">
                <a:solidFill>
                  <a:schemeClr val="tx1"/>
                </a:solidFill>
              </a:rPr>
              <a:t>Návykové látky</a:t>
            </a:r>
            <a:endParaRPr lang="en-US" b="1" u="sng" dirty="0">
              <a:solidFill>
                <a:schemeClr val="tx1"/>
              </a:solidFill>
            </a:endParaRPr>
          </a:p>
        </p:txBody>
      </p:sp>
      <p:sp>
        <p:nvSpPr>
          <p:cNvPr id="17410" name="Content Placeholder 2"/>
          <p:cNvSpPr>
            <a:spLocks noGrp="1"/>
          </p:cNvSpPr>
          <p:nvPr>
            <p:ph idx="1"/>
          </p:nvPr>
        </p:nvSpPr>
        <p:spPr>
          <a:xfrm>
            <a:off x="1952625" y="1556792"/>
            <a:ext cx="7329488" cy="4229646"/>
          </a:xfrm>
        </p:spPr>
        <p:txBody>
          <a:bodyPr/>
          <a:lstStyle/>
          <a:p>
            <a:pPr eaLnBrk="1" hangingPunct="1"/>
            <a:r>
              <a:rPr lang="cs-CZ" sz="3200" dirty="0"/>
              <a:t>Omamné a psychotropní látky</a:t>
            </a:r>
          </a:p>
          <a:p>
            <a:pPr eaLnBrk="1" hangingPunct="1"/>
            <a:r>
              <a:rPr lang="cs-CZ" sz="3200" dirty="0"/>
              <a:t>OPL jsou spojeny s lidstvem od pradávna</a:t>
            </a:r>
          </a:p>
          <a:p>
            <a:pPr eaLnBrk="1" hangingPunct="1"/>
            <a:r>
              <a:rPr lang="cs-CZ" sz="3200" dirty="0"/>
              <a:t>Látky mající schopnost měnit vědomí</a:t>
            </a:r>
          </a:p>
          <a:p>
            <a:pPr eaLnBrk="1" hangingPunct="1"/>
            <a:r>
              <a:rPr lang="cs-CZ" sz="3200" dirty="0"/>
              <a:t>Ovlivňují vnímání, prožívání a myšlení</a:t>
            </a:r>
          </a:p>
          <a:p>
            <a:pPr eaLnBrk="1" hangingPunct="1"/>
            <a:r>
              <a:rPr lang="cs-CZ" sz="3200" dirty="0"/>
              <a:t>Velmi často způsobují závislost</a:t>
            </a:r>
          </a:p>
          <a:p>
            <a:pPr eaLnBrk="1" hangingPunct="1">
              <a:buFont typeface="Arial" charset="0"/>
              <a:buNone/>
            </a:pPr>
            <a:endParaRPr lang="en-US" dirty="0"/>
          </a:p>
          <a:p>
            <a:pPr eaLnBrk="1" hangingPunct="1"/>
            <a:endParaRPr lang="en-US" dirty="0"/>
          </a:p>
        </p:txBody>
      </p:sp>
      <p:pic>
        <p:nvPicPr>
          <p:cNvPr id="3" name="Obrázek 2">
            <a:extLst>
              <a:ext uri="{FF2B5EF4-FFF2-40B4-BE49-F238E27FC236}">
                <a16:creationId xmlns:a16="http://schemas.microsoft.com/office/drawing/2014/main" id="{71BD01D6-E044-4DD3-A01D-7586CC19F398}"/>
              </a:ext>
            </a:extLst>
          </p:cNvPr>
          <p:cNvPicPr>
            <a:picLocks noChangeAspect="1"/>
          </p:cNvPicPr>
          <p:nvPr/>
        </p:nvPicPr>
        <p:blipFill>
          <a:blip r:embed="rId2"/>
          <a:stretch>
            <a:fillRect/>
          </a:stretch>
        </p:blipFill>
        <p:spPr>
          <a:xfrm>
            <a:off x="9227351" y="3573017"/>
            <a:ext cx="1012024" cy="3029975"/>
          </a:xfrm>
          <a:prstGeom prst="rect">
            <a:avLst/>
          </a:prstGeom>
        </p:spPr>
      </p:pic>
    </p:spTree>
    <p:extLst>
      <p:ext uri="{BB962C8B-B14F-4D97-AF65-F5344CB8AC3E}">
        <p14:creationId xmlns:p14="http://schemas.microsoft.com/office/powerpoint/2010/main" val="297318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8537" y="0"/>
            <a:ext cx="8985935" cy="1711234"/>
          </a:xfrm>
        </p:spPr>
        <p:txBody>
          <a:bodyPr rtlCol="0">
            <a:normAutofit/>
          </a:bodyPr>
          <a:lstStyle/>
          <a:p>
            <a:pPr algn="ctr">
              <a:defRPr/>
            </a:pPr>
            <a:r>
              <a:rPr lang="cs-CZ" b="1" u="sng" dirty="0">
                <a:solidFill>
                  <a:schemeClr val="tx1"/>
                </a:solidFill>
              </a:rPr>
              <a:t>Závislost (definice dle WHO)</a:t>
            </a:r>
            <a:endParaRPr lang="en-US" b="1" u="sng" dirty="0">
              <a:solidFill>
                <a:schemeClr val="tx1"/>
              </a:solidFill>
            </a:endParaRPr>
          </a:p>
        </p:txBody>
      </p:sp>
      <p:sp>
        <p:nvSpPr>
          <p:cNvPr id="3" name="Content Placeholder 2"/>
          <p:cNvSpPr>
            <a:spLocks noGrp="1"/>
          </p:cNvSpPr>
          <p:nvPr>
            <p:ph idx="1"/>
          </p:nvPr>
        </p:nvSpPr>
        <p:spPr>
          <a:xfrm>
            <a:off x="1973264" y="1928813"/>
            <a:ext cx="7329487" cy="4286250"/>
          </a:xfrm>
        </p:spPr>
        <p:txBody>
          <a:bodyPr rtlCol="0">
            <a:normAutofit fontScale="85000" lnSpcReduction="10000"/>
          </a:bodyPr>
          <a:lstStyle/>
          <a:p>
            <a:pPr>
              <a:defRPr/>
            </a:pPr>
            <a:r>
              <a:rPr lang="cs-CZ" dirty="0">
                <a:solidFill>
                  <a:schemeClr val="tx1"/>
                </a:solidFill>
              </a:rPr>
              <a:t>Silná touha nebo pocit puzení užívat látku </a:t>
            </a:r>
          </a:p>
          <a:p>
            <a:pPr algn="just">
              <a:defRPr/>
            </a:pPr>
            <a:r>
              <a:rPr lang="cs-CZ" dirty="0">
                <a:solidFill>
                  <a:schemeClr val="tx1"/>
                </a:solidFill>
              </a:rPr>
              <a:t>Potíže v kontrole užívání látky, a to pokud jde o začátek a ukončení nebo množství látky </a:t>
            </a:r>
          </a:p>
          <a:p>
            <a:pPr>
              <a:defRPr/>
            </a:pPr>
            <a:r>
              <a:rPr lang="cs-CZ" dirty="0">
                <a:solidFill>
                  <a:schemeClr val="tx1"/>
                </a:solidFill>
              </a:rPr>
              <a:t>Užívání látky k odstranění abstinenčních příznaků </a:t>
            </a:r>
          </a:p>
          <a:p>
            <a:pPr algn="just">
              <a:defRPr/>
            </a:pPr>
            <a:r>
              <a:rPr lang="cs-CZ" dirty="0">
                <a:solidFill>
                  <a:schemeClr val="tx1"/>
                </a:solidFill>
              </a:rPr>
              <a:t>Zvyšování tolerance (vyžadování vyšších dávek látky, aby se dosáhlo účinků původně vyvolaných nižšími dávkami)</a:t>
            </a:r>
          </a:p>
          <a:p>
            <a:pPr algn="just">
              <a:defRPr/>
            </a:pPr>
            <a:r>
              <a:rPr lang="cs-CZ" dirty="0">
                <a:solidFill>
                  <a:schemeClr val="tx1"/>
                </a:solidFill>
              </a:rPr>
              <a:t>Postupné zanedbávání jiných potěšení a zájmů ve prospěch užívané psychoaktivní látky a zvýšené množství času potřebného k získání nebo užívání látky </a:t>
            </a:r>
          </a:p>
          <a:p>
            <a:pPr algn="just">
              <a:defRPr/>
            </a:pPr>
            <a:r>
              <a:rPr lang="cs-CZ" dirty="0">
                <a:solidFill>
                  <a:schemeClr val="tx1"/>
                </a:solidFill>
              </a:rPr>
              <a:t>Pokračování v užívaní přes jasný důkaz zjevně škodlivých následků.</a:t>
            </a:r>
            <a:endParaRPr lang="en-US" dirty="0">
              <a:solidFill>
                <a:schemeClr val="tx1"/>
              </a:solidFill>
            </a:endParaRPr>
          </a:p>
          <a:p>
            <a:pPr>
              <a:defRPr/>
            </a:pPr>
            <a:endParaRPr lang="en-US" dirty="0"/>
          </a:p>
        </p:txBody>
      </p:sp>
    </p:spTree>
    <p:extLst>
      <p:ext uri="{BB962C8B-B14F-4D97-AF65-F5344CB8AC3E}">
        <p14:creationId xmlns:p14="http://schemas.microsoft.com/office/powerpoint/2010/main" val="3775135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731" y="-1"/>
            <a:ext cx="8432619" cy="1593669"/>
          </a:xfrm>
        </p:spPr>
        <p:txBody>
          <a:bodyPr rtlCol="0">
            <a:normAutofit/>
          </a:bodyPr>
          <a:lstStyle/>
          <a:p>
            <a:pPr algn="ctr">
              <a:defRPr/>
            </a:pPr>
            <a:r>
              <a:rPr lang="cs-CZ" b="1" dirty="0">
                <a:solidFill>
                  <a:schemeClr val="tx1"/>
                </a:solidFill>
              </a:rPr>
              <a:t>Závislost (typy)</a:t>
            </a:r>
            <a:endParaRPr lang="en-US" b="1" dirty="0">
              <a:solidFill>
                <a:schemeClr val="tx1"/>
              </a:solidFill>
            </a:endParaRPr>
          </a:p>
        </p:txBody>
      </p:sp>
      <p:sp>
        <p:nvSpPr>
          <p:cNvPr id="21506" name="Content Placeholder 2"/>
          <p:cNvSpPr>
            <a:spLocks noGrp="1"/>
          </p:cNvSpPr>
          <p:nvPr>
            <p:ph idx="1"/>
          </p:nvPr>
        </p:nvSpPr>
        <p:spPr>
          <a:xfrm>
            <a:off x="1973264" y="1928813"/>
            <a:ext cx="7329487" cy="4286250"/>
          </a:xfrm>
        </p:spPr>
        <p:txBody>
          <a:bodyPr/>
          <a:lstStyle/>
          <a:p>
            <a:pPr eaLnBrk="1" hangingPunct="1"/>
            <a:r>
              <a:rPr lang="cs-CZ" b="1" dirty="0">
                <a:solidFill>
                  <a:schemeClr val="tx1"/>
                </a:solidFill>
              </a:rPr>
              <a:t>Pozitivní vymezení </a:t>
            </a:r>
            <a:r>
              <a:rPr lang="cs-CZ" dirty="0">
                <a:solidFill>
                  <a:schemeClr val="tx1"/>
                </a:solidFill>
              </a:rPr>
              <a:t>– daná látka či situace navozuje příjemné pocity a uvolňuje určité hormony (adrenalin, dopamin, serotonin)</a:t>
            </a:r>
          </a:p>
          <a:p>
            <a:pPr eaLnBrk="1" hangingPunct="1"/>
            <a:r>
              <a:rPr lang="cs-CZ" b="1" dirty="0">
                <a:solidFill>
                  <a:schemeClr val="tx1"/>
                </a:solidFill>
              </a:rPr>
              <a:t>Negativní vymezení </a:t>
            </a:r>
            <a:r>
              <a:rPr lang="cs-CZ" dirty="0">
                <a:solidFill>
                  <a:schemeClr val="tx1"/>
                </a:solidFill>
              </a:rPr>
              <a:t>– daná látka či substance je potřebná k odstranění či potlačení abstinenčních příznaků</a:t>
            </a:r>
          </a:p>
          <a:p>
            <a:pPr eaLnBrk="1" hangingPunct="1"/>
            <a:r>
              <a:rPr lang="cs-CZ" b="1" dirty="0">
                <a:solidFill>
                  <a:schemeClr val="tx1"/>
                </a:solidFill>
              </a:rPr>
              <a:t>Fyzická x Psychická x Sociální </a:t>
            </a:r>
          </a:p>
          <a:p>
            <a:pPr eaLnBrk="1" hangingPunct="1"/>
            <a:r>
              <a:rPr lang="cs-CZ" dirty="0">
                <a:solidFill>
                  <a:schemeClr val="tx1"/>
                </a:solidFill>
              </a:rPr>
              <a:t>Látková x Nelátková</a:t>
            </a:r>
            <a:endParaRPr lang="en-US" dirty="0">
              <a:solidFill>
                <a:schemeClr val="tx1"/>
              </a:solidFill>
            </a:endParaRPr>
          </a:p>
          <a:p>
            <a:pPr eaLnBrk="1" hangingPunct="1"/>
            <a:endParaRPr lang="en-US" dirty="0"/>
          </a:p>
        </p:txBody>
      </p:sp>
    </p:spTree>
    <p:extLst>
      <p:ext uri="{BB962C8B-B14F-4D97-AF65-F5344CB8AC3E}">
        <p14:creationId xmlns:p14="http://schemas.microsoft.com/office/powerpoint/2010/main" val="1846211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2674" y="260647"/>
            <a:ext cx="8236676" cy="1152129"/>
          </a:xfrm>
        </p:spPr>
        <p:txBody>
          <a:bodyPr rtlCol="0">
            <a:normAutofit/>
          </a:bodyPr>
          <a:lstStyle/>
          <a:p>
            <a:pPr algn="ctr">
              <a:defRPr/>
            </a:pPr>
            <a:r>
              <a:rPr lang="cs-CZ" b="1" dirty="0">
                <a:solidFill>
                  <a:schemeClr val="tx1"/>
                </a:solidFill>
              </a:rPr>
              <a:t>Závislost (příčiny)</a:t>
            </a:r>
            <a:endParaRPr lang="en-US" b="1" dirty="0">
              <a:solidFill>
                <a:schemeClr val="tx1"/>
              </a:solidFill>
            </a:endParaRPr>
          </a:p>
        </p:txBody>
      </p:sp>
      <p:sp>
        <p:nvSpPr>
          <p:cNvPr id="3" name="Content Placeholder 2"/>
          <p:cNvSpPr>
            <a:spLocks noGrp="1"/>
          </p:cNvSpPr>
          <p:nvPr>
            <p:ph idx="1"/>
          </p:nvPr>
        </p:nvSpPr>
        <p:spPr>
          <a:xfrm>
            <a:off x="1973264" y="1412777"/>
            <a:ext cx="7329487" cy="4802287"/>
          </a:xfrm>
        </p:spPr>
        <p:txBody>
          <a:bodyPr rtlCol="0">
            <a:normAutofit fontScale="85000" lnSpcReduction="10000"/>
          </a:bodyPr>
          <a:lstStyle/>
          <a:p>
            <a:pPr algn="just">
              <a:defRPr/>
            </a:pPr>
            <a:r>
              <a:rPr lang="cs-CZ" dirty="0">
                <a:solidFill>
                  <a:schemeClr val="tx1"/>
                </a:solidFill>
              </a:rPr>
              <a:t>Nelze všeobecně definovat jedinou jasnou příčinu patologické závislosti.</a:t>
            </a:r>
          </a:p>
          <a:p>
            <a:pPr algn="just">
              <a:defRPr/>
            </a:pPr>
            <a:r>
              <a:rPr lang="cs-CZ" dirty="0">
                <a:solidFill>
                  <a:schemeClr val="tx1"/>
                </a:solidFill>
              </a:rPr>
              <a:t>Většinou se jedná o </a:t>
            </a:r>
            <a:r>
              <a:rPr lang="cs-CZ" b="1" dirty="0">
                <a:solidFill>
                  <a:schemeClr val="tx1"/>
                </a:solidFill>
              </a:rPr>
              <a:t>soubor více faktorů </a:t>
            </a:r>
            <a:r>
              <a:rPr lang="cs-CZ" dirty="0">
                <a:solidFill>
                  <a:schemeClr val="tx1"/>
                </a:solidFill>
              </a:rPr>
              <a:t>ovlivňujících sklon k závislostem (multifaktoriální závislost)</a:t>
            </a:r>
          </a:p>
          <a:p>
            <a:pPr algn="just">
              <a:defRPr/>
            </a:pPr>
            <a:r>
              <a:rPr lang="cs-CZ" b="1" u="sng" dirty="0">
                <a:solidFill>
                  <a:schemeClr val="tx1"/>
                </a:solidFill>
              </a:rPr>
              <a:t>Vnitřní</a:t>
            </a:r>
          </a:p>
          <a:p>
            <a:pPr lvl="2" algn="just">
              <a:defRPr/>
            </a:pPr>
            <a:r>
              <a:rPr lang="cs-CZ" dirty="0">
                <a:solidFill>
                  <a:schemeClr val="tx1"/>
                </a:solidFill>
              </a:rPr>
              <a:t>Osobnost a její dispozice (sebeovládání,  zkušenosti,  inteligence)</a:t>
            </a:r>
          </a:p>
          <a:p>
            <a:pPr lvl="2" algn="just">
              <a:defRPr/>
            </a:pPr>
            <a:r>
              <a:rPr lang="cs-CZ" dirty="0">
                <a:solidFill>
                  <a:schemeClr val="tx1"/>
                </a:solidFill>
              </a:rPr>
              <a:t>Věk</a:t>
            </a:r>
          </a:p>
          <a:p>
            <a:pPr lvl="2" algn="just">
              <a:defRPr/>
            </a:pPr>
            <a:r>
              <a:rPr lang="cs-CZ" b="1" dirty="0" err="1">
                <a:solidFill>
                  <a:schemeClr val="tx1"/>
                </a:solidFill>
              </a:rPr>
              <a:t>Attachment</a:t>
            </a:r>
            <a:endParaRPr lang="cs-CZ" b="1" dirty="0">
              <a:solidFill>
                <a:schemeClr val="tx1"/>
              </a:solidFill>
            </a:endParaRPr>
          </a:p>
          <a:p>
            <a:pPr lvl="2" algn="just">
              <a:defRPr/>
            </a:pPr>
            <a:r>
              <a:rPr lang="cs-CZ" dirty="0">
                <a:solidFill>
                  <a:schemeClr val="tx1"/>
                </a:solidFill>
              </a:rPr>
              <a:t>Únikové strategie</a:t>
            </a:r>
          </a:p>
          <a:p>
            <a:pPr lvl="2" algn="just">
              <a:defRPr/>
            </a:pPr>
            <a:r>
              <a:rPr lang="cs-CZ" dirty="0">
                <a:solidFill>
                  <a:schemeClr val="tx1"/>
                </a:solidFill>
              </a:rPr>
              <a:t>Prožitek  dalších podnětů (radost, slast)</a:t>
            </a:r>
          </a:p>
          <a:p>
            <a:pPr algn="just">
              <a:defRPr/>
            </a:pPr>
            <a:r>
              <a:rPr lang="cs-CZ" b="1" u="sng" dirty="0">
                <a:solidFill>
                  <a:schemeClr val="tx1"/>
                </a:solidFill>
              </a:rPr>
              <a:t>Vnější</a:t>
            </a:r>
          </a:p>
          <a:p>
            <a:pPr lvl="2" algn="just">
              <a:defRPr/>
            </a:pPr>
            <a:r>
              <a:rPr lang="cs-CZ" dirty="0">
                <a:solidFill>
                  <a:schemeClr val="tx1"/>
                </a:solidFill>
              </a:rPr>
              <a:t>Rodina</a:t>
            </a:r>
          </a:p>
          <a:p>
            <a:pPr lvl="2" algn="just">
              <a:defRPr/>
            </a:pPr>
            <a:r>
              <a:rPr lang="cs-CZ" dirty="0">
                <a:solidFill>
                  <a:schemeClr val="tx1"/>
                </a:solidFill>
              </a:rPr>
              <a:t>Vrstevníci</a:t>
            </a:r>
          </a:p>
          <a:p>
            <a:pPr lvl="2" algn="just">
              <a:defRPr/>
            </a:pPr>
            <a:r>
              <a:rPr lang="cs-CZ" dirty="0">
                <a:solidFill>
                  <a:schemeClr val="tx1"/>
                </a:solidFill>
              </a:rPr>
              <a:t>Dostupnost  dané látky</a:t>
            </a:r>
          </a:p>
          <a:p>
            <a:pPr lvl="2" algn="just">
              <a:defRPr/>
            </a:pPr>
            <a:r>
              <a:rPr lang="cs-CZ" dirty="0">
                <a:solidFill>
                  <a:schemeClr val="tx1"/>
                </a:solidFill>
              </a:rPr>
              <a:t>Kulturní zvyklosti</a:t>
            </a:r>
          </a:p>
          <a:p>
            <a:pPr lvl="2" algn="just">
              <a:defRPr/>
            </a:pPr>
            <a:endParaRPr lang="cs-CZ" dirty="0"/>
          </a:p>
          <a:p>
            <a:pPr lvl="2" algn="just">
              <a:buNone/>
              <a:defRPr/>
            </a:pPr>
            <a:endParaRPr lang="en-US" dirty="0"/>
          </a:p>
        </p:txBody>
      </p:sp>
    </p:spTree>
    <p:extLst>
      <p:ext uri="{BB962C8B-B14F-4D97-AF65-F5344CB8AC3E}">
        <p14:creationId xmlns:p14="http://schemas.microsoft.com/office/powerpoint/2010/main" val="2417345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1824" y="188641"/>
            <a:ext cx="5710089" cy="792088"/>
          </a:xfrm>
        </p:spPr>
        <p:txBody>
          <a:bodyPr rtlCol="0">
            <a:normAutofit/>
          </a:bodyPr>
          <a:lstStyle/>
          <a:p>
            <a:pPr algn="ctr">
              <a:defRPr/>
            </a:pPr>
            <a:r>
              <a:rPr lang="cs-CZ" b="1" u="sng" dirty="0" err="1">
                <a:solidFill>
                  <a:schemeClr val="tx1"/>
                </a:solidFill>
              </a:rPr>
              <a:t>Canabinoidy</a:t>
            </a:r>
            <a:endParaRPr lang="en-US" b="1" u="sng" dirty="0">
              <a:solidFill>
                <a:schemeClr val="tx1"/>
              </a:solidFill>
            </a:endParaRPr>
          </a:p>
        </p:txBody>
      </p:sp>
      <p:sp>
        <p:nvSpPr>
          <p:cNvPr id="33794" name="Content Placeholder 2"/>
          <p:cNvSpPr>
            <a:spLocks noGrp="1"/>
          </p:cNvSpPr>
          <p:nvPr>
            <p:ph idx="1"/>
          </p:nvPr>
        </p:nvSpPr>
        <p:spPr>
          <a:xfrm>
            <a:off x="1952625" y="1763714"/>
            <a:ext cx="7329488" cy="4833639"/>
          </a:xfrm>
        </p:spPr>
        <p:txBody>
          <a:bodyPr/>
          <a:lstStyle/>
          <a:p>
            <a:pPr eaLnBrk="1" hangingPunct="1"/>
            <a:r>
              <a:rPr lang="cs-CZ" sz="2000" dirty="0"/>
              <a:t>Marihuana, Hašiš , Hašišový olej</a:t>
            </a:r>
          </a:p>
          <a:p>
            <a:pPr eaLnBrk="1" hangingPunct="1">
              <a:lnSpc>
                <a:spcPct val="90000"/>
              </a:lnSpc>
            </a:pPr>
            <a:r>
              <a:rPr lang="cs-CZ" sz="2700" dirty="0"/>
              <a:t>Užití</a:t>
            </a:r>
          </a:p>
          <a:p>
            <a:pPr eaLnBrk="1" hangingPunct="1">
              <a:lnSpc>
                <a:spcPct val="90000"/>
              </a:lnSpc>
              <a:buFont typeface="Arial" charset="0"/>
              <a:buNone/>
            </a:pPr>
            <a:r>
              <a:rPr lang="cs-CZ" sz="2700" dirty="0"/>
              <a:t>- 	Kouřením, ústy (rozpuštěné v tucích)</a:t>
            </a:r>
          </a:p>
          <a:p>
            <a:pPr eaLnBrk="1" hangingPunct="1">
              <a:lnSpc>
                <a:spcPct val="90000"/>
              </a:lnSpc>
            </a:pPr>
            <a:r>
              <a:rPr lang="cs-CZ" sz="2700" u="sng" dirty="0"/>
              <a:t>Účinky, projevy</a:t>
            </a:r>
          </a:p>
          <a:p>
            <a:pPr eaLnBrk="1" hangingPunct="1">
              <a:lnSpc>
                <a:spcPct val="90000"/>
              </a:lnSpc>
              <a:buFontTx/>
              <a:buChar char="-"/>
            </a:pPr>
            <a:r>
              <a:rPr lang="cs-CZ" sz="2000" dirty="0"/>
              <a:t>Dvě fáze, úzkost, euforie, empatie, chuť k jídlu, sucho v ústech, zarudlé oči, přimhouřená víčka (foto),  pomatenost, umocňuje náladu při užití, sexuální apetit, zkreslené vnímání reality, „hloubavé pohledy“, hovory o nesmrtelnosti chrousta, iniciační droga?</a:t>
            </a:r>
          </a:p>
          <a:p>
            <a:pPr eaLnBrk="1" hangingPunct="1">
              <a:lnSpc>
                <a:spcPct val="90000"/>
              </a:lnSpc>
            </a:pPr>
            <a:r>
              <a:rPr lang="cs-CZ" sz="2700" dirty="0"/>
              <a:t>Závislost</a:t>
            </a:r>
          </a:p>
          <a:p>
            <a:pPr eaLnBrk="1" hangingPunct="1">
              <a:lnSpc>
                <a:spcPct val="90000"/>
              </a:lnSpc>
              <a:buFontTx/>
              <a:buChar char="-"/>
            </a:pPr>
            <a:r>
              <a:rPr lang="cs-CZ" sz="2700" dirty="0"/>
              <a:t>psychická, sociální</a:t>
            </a:r>
          </a:p>
          <a:p>
            <a:pPr eaLnBrk="1" hangingPunct="1">
              <a:lnSpc>
                <a:spcPct val="90000"/>
              </a:lnSpc>
              <a:buFont typeface="Arial" charset="0"/>
              <a:buNone/>
            </a:pPr>
            <a:endParaRPr lang="en-US" sz="2400" dirty="0"/>
          </a:p>
          <a:p>
            <a:pPr eaLnBrk="1" hangingPunct="1">
              <a:lnSpc>
                <a:spcPct val="90000"/>
              </a:lnSpc>
            </a:pPr>
            <a:endParaRPr lang="en-US" sz="2400" dirty="0"/>
          </a:p>
        </p:txBody>
      </p:sp>
      <p:pic>
        <p:nvPicPr>
          <p:cNvPr id="33796" name="Picture 5" descr="bitmoji-20190209073842"/>
          <p:cNvPicPr>
            <a:picLocks noChangeAspect="1" noChangeArrowheads="1"/>
          </p:cNvPicPr>
          <p:nvPr/>
        </p:nvPicPr>
        <p:blipFill>
          <a:blip r:embed="rId2"/>
          <a:srcRect/>
          <a:stretch>
            <a:fillRect/>
          </a:stretch>
        </p:blipFill>
        <p:spPr bwMode="auto">
          <a:xfrm>
            <a:off x="8904288" y="1"/>
            <a:ext cx="1763712" cy="1763713"/>
          </a:xfrm>
          <a:prstGeom prst="rect">
            <a:avLst/>
          </a:prstGeom>
          <a:noFill/>
          <a:ln w="9525">
            <a:noFill/>
            <a:miter lim="800000"/>
            <a:headEnd/>
            <a:tailEnd/>
          </a:ln>
        </p:spPr>
      </p:pic>
      <p:pic>
        <p:nvPicPr>
          <p:cNvPr id="33797" name="Picture 6" descr="bitmoji-20190209075304"/>
          <p:cNvPicPr>
            <a:picLocks noChangeAspect="1" noChangeArrowheads="1"/>
          </p:cNvPicPr>
          <p:nvPr/>
        </p:nvPicPr>
        <p:blipFill>
          <a:blip r:embed="rId3"/>
          <a:srcRect/>
          <a:stretch>
            <a:fillRect/>
          </a:stretch>
        </p:blipFill>
        <p:spPr bwMode="auto">
          <a:xfrm>
            <a:off x="1524000" y="0"/>
            <a:ext cx="1728788" cy="1728788"/>
          </a:xfrm>
          <a:prstGeom prst="rect">
            <a:avLst/>
          </a:prstGeom>
          <a:noFill/>
          <a:ln w="9525">
            <a:noFill/>
            <a:miter lim="800000"/>
            <a:headEnd/>
            <a:tailEnd/>
          </a:ln>
        </p:spPr>
      </p:pic>
    </p:spTree>
    <p:extLst>
      <p:ext uri="{BB962C8B-B14F-4D97-AF65-F5344CB8AC3E}">
        <p14:creationId xmlns:p14="http://schemas.microsoft.com/office/powerpoint/2010/main" val="3473393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1984" y="231775"/>
            <a:ext cx="4269929" cy="728724"/>
          </a:xfrm>
        </p:spPr>
        <p:txBody>
          <a:bodyPr rtlCol="0"/>
          <a:lstStyle/>
          <a:p>
            <a:pPr algn="ctr">
              <a:defRPr/>
            </a:pPr>
            <a:r>
              <a:rPr lang="cs-CZ" b="1" u="sng" dirty="0">
                <a:solidFill>
                  <a:schemeClr val="tx1"/>
                </a:solidFill>
              </a:rPr>
              <a:t>Stimulanty</a:t>
            </a:r>
            <a:endParaRPr lang="en-US" b="1" u="sng" dirty="0">
              <a:solidFill>
                <a:schemeClr val="tx1"/>
              </a:solidFill>
            </a:endParaRPr>
          </a:p>
        </p:txBody>
      </p:sp>
      <p:sp>
        <p:nvSpPr>
          <p:cNvPr id="36866" name="Content Placeholder 2"/>
          <p:cNvSpPr>
            <a:spLocks noGrp="1"/>
          </p:cNvSpPr>
          <p:nvPr>
            <p:ph idx="1"/>
          </p:nvPr>
        </p:nvSpPr>
        <p:spPr>
          <a:xfrm>
            <a:off x="1952625" y="1340768"/>
            <a:ext cx="7329488" cy="4799428"/>
          </a:xfrm>
        </p:spPr>
        <p:txBody>
          <a:bodyPr>
            <a:normAutofit lnSpcReduction="10000"/>
          </a:bodyPr>
          <a:lstStyle/>
          <a:p>
            <a:pPr algn="r" eaLnBrk="1" hangingPunct="1"/>
            <a:r>
              <a:rPr lang="fi-FI" dirty="0"/>
              <a:t>Pervitin</a:t>
            </a:r>
            <a:r>
              <a:rPr lang="cs-CZ" dirty="0"/>
              <a:t> , K</a:t>
            </a:r>
            <a:r>
              <a:rPr lang="fi-FI" dirty="0"/>
              <a:t>okain</a:t>
            </a:r>
            <a:r>
              <a:rPr lang="cs-CZ" dirty="0">
                <a:solidFill>
                  <a:schemeClr val="tx1"/>
                </a:solidFill>
              </a:rPr>
              <a:t> , </a:t>
            </a:r>
            <a:r>
              <a:rPr lang="cs-CZ" dirty="0"/>
              <a:t>E</a:t>
            </a:r>
            <a:r>
              <a:rPr lang="fi-FI" dirty="0"/>
              <a:t>xtáze</a:t>
            </a:r>
            <a:r>
              <a:rPr lang="cs-CZ" dirty="0"/>
              <a:t> (MDMA)</a:t>
            </a:r>
          </a:p>
          <a:p>
            <a:pPr algn="r" eaLnBrk="1" hangingPunct="1"/>
            <a:r>
              <a:rPr lang="fi-FI" dirty="0"/>
              <a:t>Crack</a:t>
            </a:r>
            <a:r>
              <a:rPr lang="cs-CZ" dirty="0">
                <a:solidFill>
                  <a:schemeClr val="tx1"/>
                </a:solidFill>
              </a:rPr>
              <a:t> , </a:t>
            </a:r>
            <a:r>
              <a:rPr lang="fi-FI" dirty="0"/>
              <a:t>Ritalin</a:t>
            </a:r>
            <a:endParaRPr lang="cs-CZ" dirty="0"/>
          </a:p>
          <a:p>
            <a:pPr eaLnBrk="1" hangingPunct="1">
              <a:lnSpc>
                <a:spcPct val="80000"/>
              </a:lnSpc>
            </a:pPr>
            <a:r>
              <a:rPr lang="cs-CZ" sz="2700" u="sng" dirty="0"/>
              <a:t>Užití</a:t>
            </a:r>
          </a:p>
          <a:p>
            <a:pPr eaLnBrk="1" hangingPunct="1">
              <a:lnSpc>
                <a:spcPct val="80000"/>
              </a:lnSpc>
              <a:buFont typeface="Arial" charset="0"/>
              <a:buNone/>
            </a:pPr>
            <a:r>
              <a:rPr lang="cs-CZ" sz="2700" dirty="0"/>
              <a:t>- 	IV, šňupání, kouřením (kokain, </a:t>
            </a:r>
            <a:r>
              <a:rPr lang="cs-CZ" sz="2700" dirty="0" err="1"/>
              <a:t>crack</a:t>
            </a:r>
            <a:r>
              <a:rPr lang="cs-CZ" sz="2700" dirty="0"/>
              <a:t>), vtírání</a:t>
            </a:r>
          </a:p>
          <a:p>
            <a:pPr eaLnBrk="1" hangingPunct="1">
              <a:lnSpc>
                <a:spcPct val="80000"/>
              </a:lnSpc>
            </a:pPr>
            <a:r>
              <a:rPr lang="cs-CZ" sz="2700" b="1" u="sng" dirty="0"/>
              <a:t>Účinky, projevy</a:t>
            </a:r>
          </a:p>
          <a:p>
            <a:pPr eaLnBrk="1" hangingPunct="1">
              <a:lnSpc>
                <a:spcPct val="80000"/>
              </a:lnSpc>
              <a:buFontTx/>
              <a:buChar char="-"/>
            </a:pPr>
            <a:r>
              <a:rPr lang="cs-CZ" sz="2700" dirty="0"/>
              <a:t>Rozšířené zorničky, euforie, potlačení hladu a žízně, nabuzení, euforie, empatie (falešná), dokonalost, „zrychlení“, záseky, tiky, jazyk, chůze, zuby, pleť, toxická psychóza, stihomamy, nespavost, únava</a:t>
            </a:r>
          </a:p>
          <a:p>
            <a:pPr eaLnBrk="1" hangingPunct="1">
              <a:lnSpc>
                <a:spcPct val="80000"/>
              </a:lnSpc>
            </a:pPr>
            <a:r>
              <a:rPr lang="cs-CZ" sz="2700" dirty="0"/>
              <a:t>Závislost</a:t>
            </a:r>
          </a:p>
          <a:p>
            <a:pPr eaLnBrk="1" hangingPunct="1">
              <a:lnSpc>
                <a:spcPct val="80000"/>
              </a:lnSpc>
              <a:buFontTx/>
              <a:buChar char="-"/>
            </a:pPr>
            <a:r>
              <a:rPr lang="cs-CZ" sz="2700" dirty="0"/>
              <a:t>psychická, sociální</a:t>
            </a:r>
          </a:p>
          <a:p>
            <a:pPr eaLnBrk="1" hangingPunct="1">
              <a:lnSpc>
                <a:spcPct val="80000"/>
              </a:lnSpc>
              <a:buFont typeface="Arial" charset="0"/>
              <a:buNone/>
            </a:pPr>
            <a:endParaRPr lang="en-US" sz="2400" dirty="0"/>
          </a:p>
          <a:p>
            <a:pPr eaLnBrk="1" hangingPunct="1">
              <a:lnSpc>
                <a:spcPct val="80000"/>
              </a:lnSpc>
            </a:pPr>
            <a:endParaRPr lang="en-US" sz="2400" dirty="0"/>
          </a:p>
        </p:txBody>
      </p:sp>
      <p:pic>
        <p:nvPicPr>
          <p:cNvPr id="36868" name="Picture 5" descr="bitmoji-20190209074104"/>
          <p:cNvPicPr>
            <a:picLocks noChangeAspect="1" noChangeArrowheads="1"/>
          </p:cNvPicPr>
          <p:nvPr/>
        </p:nvPicPr>
        <p:blipFill>
          <a:blip r:embed="rId2"/>
          <a:srcRect/>
          <a:stretch>
            <a:fillRect/>
          </a:stretch>
        </p:blipFill>
        <p:spPr bwMode="auto">
          <a:xfrm>
            <a:off x="7983538" y="4913314"/>
            <a:ext cx="2576958" cy="1712912"/>
          </a:xfrm>
          <a:prstGeom prst="rect">
            <a:avLst/>
          </a:prstGeom>
          <a:noFill/>
          <a:ln w="9525">
            <a:noFill/>
            <a:miter lim="800000"/>
            <a:headEnd/>
            <a:tailEnd/>
          </a:ln>
        </p:spPr>
      </p:pic>
      <p:pic>
        <p:nvPicPr>
          <p:cNvPr id="36870" name="Picture 6" descr="oči žaluzie"/>
          <p:cNvPicPr>
            <a:picLocks noChangeAspect="1" noChangeArrowheads="1"/>
          </p:cNvPicPr>
          <p:nvPr/>
        </p:nvPicPr>
        <p:blipFill>
          <a:blip r:embed="rId3"/>
          <a:srcRect/>
          <a:stretch>
            <a:fillRect/>
          </a:stretch>
        </p:blipFill>
        <p:spPr bwMode="auto">
          <a:xfrm>
            <a:off x="1703512" y="54525"/>
            <a:ext cx="2132856" cy="2132856"/>
          </a:xfrm>
          <a:prstGeom prst="rect">
            <a:avLst/>
          </a:prstGeom>
          <a:noFill/>
        </p:spPr>
      </p:pic>
    </p:spTree>
    <p:extLst>
      <p:ext uri="{BB962C8B-B14F-4D97-AF65-F5344CB8AC3E}">
        <p14:creationId xmlns:p14="http://schemas.microsoft.com/office/powerpoint/2010/main" val="1415259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3263" y="332656"/>
            <a:ext cx="8229600" cy="648072"/>
          </a:xfrm>
        </p:spPr>
        <p:txBody>
          <a:bodyPr rtlCol="0">
            <a:normAutofit fontScale="90000"/>
          </a:bodyPr>
          <a:lstStyle/>
          <a:p>
            <a:pPr algn="ctr">
              <a:defRPr/>
            </a:pPr>
            <a:r>
              <a:rPr lang="cs-CZ" b="1" u="sng" dirty="0">
                <a:solidFill>
                  <a:schemeClr val="tx1"/>
                </a:solidFill>
              </a:rPr>
              <a:t>Opiáty</a:t>
            </a:r>
            <a:endParaRPr lang="en-US" b="1" u="sng" dirty="0">
              <a:solidFill>
                <a:schemeClr val="tx1"/>
              </a:solidFill>
            </a:endParaRPr>
          </a:p>
        </p:txBody>
      </p:sp>
      <p:sp>
        <p:nvSpPr>
          <p:cNvPr id="3" name="Content Placeholder 2"/>
          <p:cNvSpPr>
            <a:spLocks noGrp="1"/>
          </p:cNvSpPr>
          <p:nvPr>
            <p:ph idx="1"/>
          </p:nvPr>
        </p:nvSpPr>
        <p:spPr>
          <a:xfrm>
            <a:off x="1952625" y="1412776"/>
            <a:ext cx="7329488" cy="4824536"/>
          </a:xfrm>
        </p:spPr>
        <p:txBody>
          <a:bodyPr rtlCol="0">
            <a:normAutofit fontScale="70000" lnSpcReduction="20000"/>
          </a:bodyPr>
          <a:lstStyle/>
          <a:p>
            <a:pPr eaLnBrk="1" hangingPunct="1"/>
            <a:r>
              <a:rPr lang="fi-FI" sz="3200" dirty="0"/>
              <a:t>Heroin</a:t>
            </a:r>
            <a:endParaRPr lang="cs-CZ" sz="3200" dirty="0"/>
          </a:p>
          <a:p>
            <a:pPr eaLnBrk="1" hangingPunct="1"/>
            <a:r>
              <a:rPr lang="cs-CZ" sz="3200" dirty="0"/>
              <a:t>S</a:t>
            </a:r>
            <a:r>
              <a:rPr lang="fi-FI" sz="3200" dirty="0"/>
              <a:t>ubutex</a:t>
            </a:r>
            <a:endParaRPr lang="cs-CZ" sz="3200" dirty="0"/>
          </a:p>
          <a:p>
            <a:pPr eaLnBrk="1" hangingPunct="1"/>
            <a:r>
              <a:rPr lang="cs-CZ" sz="3200" dirty="0"/>
              <a:t>S</a:t>
            </a:r>
            <a:r>
              <a:rPr lang="fi-FI" sz="3200" dirty="0"/>
              <a:t>ubuxon</a:t>
            </a:r>
            <a:endParaRPr lang="cs-CZ" sz="3200" dirty="0"/>
          </a:p>
          <a:p>
            <a:pPr eaLnBrk="1" hangingPunct="1"/>
            <a:r>
              <a:rPr lang="cs-CZ" sz="3200" dirty="0"/>
              <a:t>O</a:t>
            </a:r>
            <a:r>
              <a:rPr lang="fi-FI" sz="3200" dirty="0"/>
              <a:t>pium</a:t>
            </a:r>
            <a:endParaRPr lang="cs-CZ" sz="3200" dirty="0"/>
          </a:p>
          <a:p>
            <a:pPr eaLnBrk="1" hangingPunct="1"/>
            <a:r>
              <a:rPr lang="cs-CZ" sz="3200" dirty="0"/>
              <a:t>M</a:t>
            </a:r>
            <a:r>
              <a:rPr lang="fi-FI" sz="3200" dirty="0"/>
              <a:t>etadon</a:t>
            </a:r>
            <a:r>
              <a:rPr lang="cs-CZ" sz="3200" dirty="0"/>
              <a:t> </a:t>
            </a:r>
          </a:p>
          <a:p>
            <a:pPr>
              <a:defRPr/>
            </a:pPr>
            <a:r>
              <a:rPr lang="cs-CZ" sz="3200" u="sng" dirty="0"/>
              <a:t>Užití</a:t>
            </a:r>
          </a:p>
          <a:p>
            <a:pPr>
              <a:buNone/>
              <a:defRPr/>
            </a:pPr>
            <a:r>
              <a:rPr lang="cs-CZ" sz="3200" dirty="0"/>
              <a:t>- 	IV, šňupání, kouřením (opium, heroin), ústně</a:t>
            </a:r>
          </a:p>
          <a:p>
            <a:pPr>
              <a:defRPr/>
            </a:pPr>
            <a:r>
              <a:rPr lang="cs-CZ" sz="3200" b="1" u="sng" dirty="0"/>
              <a:t>Účinky, projevy</a:t>
            </a:r>
          </a:p>
          <a:p>
            <a:pPr>
              <a:buFontTx/>
              <a:buChar char="-"/>
              <a:defRPr/>
            </a:pPr>
            <a:r>
              <a:rPr lang="cs-CZ" sz="3200" dirty="0"/>
              <a:t>Zúžené zorničky, euforie, naprosté uklidnění, zpomalení dechu, zvracení, otupělost, celkový útlum, naprostá apatie</a:t>
            </a:r>
          </a:p>
          <a:p>
            <a:pPr>
              <a:defRPr/>
            </a:pPr>
            <a:r>
              <a:rPr lang="cs-CZ" sz="3200" dirty="0"/>
              <a:t>Závislost</a:t>
            </a:r>
          </a:p>
          <a:p>
            <a:pPr>
              <a:buFontTx/>
              <a:buChar char="-"/>
              <a:defRPr/>
            </a:pPr>
            <a:r>
              <a:rPr lang="cs-CZ" sz="3200" dirty="0"/>
              <a:t>Fyzická (velmi silná), psychická</a:t>
            </a:r>
          </a:p>
          <a:p>
            <a:pPr>
              <a:buNone/>
              <a:defRPr/>
            </a:pPr>
            <a:endParaRPr lang="en-US" dirty="0"/>
          </a:p>
          <a:p>
            <a:pPr>
              <a:defRPr/>
            </a:pPr>
            <a:endParaRPr lang="en-US" dirty="0"/>
          </a:p>
        </p:txBody>
      </p:sp>
      <p:pic>
        <p:nvPicPr>
          <p:cNvPr id="4" name="Obrázek 3">
            <a:extLst>
              <a:ext uri="{FF2B5EF4-FFF2-40B4-BE49-F238E27FC236}">
                <a16:creationId xmlns:a16="http://schemas.microsoft.com/office/drawing/2014/main" id="{5CCFF6C7-6FE2-4596-AA15-A2F56A9FCCF6}"/>
              </a:ext>
            </a:extLst>
          </p:cNvPr>
          <p:cNvPicPr>
            <a:picLocks noChangeAspect="1"/>
          </p:cNvPicPr>
          <p:nvPr/>
        </p:nvPicPr>
        <p:blipFill>
          <a:blip r:embed="rId2"/>
          <a:stretch>
            <a:fillRect/>
          </a:stretch>
        </p:blipFill>
        <p:spPr>
          <a:xfrm>
            <a:off x="7104112" y="106614"/>
            <a:ext cx="3098751" cy="2458290"/>
          </a:xfrm>
          <a:prstGeom prst="rect">
            <a:avLst/>
          </a:prstGeom>
        </p:spPr>
      </p:pic>
    </p:spTree>
    <p:extLst>
      <p:ext uri="{BB962C8B-B14F-4D97-AF65-F5344CB8AC3E}">
        <p14:creationId xmlns:p14="http://schemas.microsoft.com/office/powerpoint/2010/main" val="165233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2314" y="116633"/>
            <a:ext cx="7056015" cy="720080"/>
          </a:xfrm>
        </p:spPr>
        <p:txBody>
          <a:bodyPr rtlCol="0"/>
          <a:lstStyle/>
          <a:p>
            <a:pPr algn="r">
              <a:defRPr/>
            </a:pPr>
            <a:r>
              <a:rPr lang="cs-CZ" b="1" u="sng" dirty="0">
                <a:solidFill>
                  <a:schemeClr val="tx1"/>
                </a:solidFill>
              </a:rPr>
              <a:t>Halucinogeny</a:t>
            </a:r>
            <a:endParaRPr lang="en-US" b="1" u="sng" dirty="0">
              <a:solidFill>
                <a:schemeClr val="tx1"/>
              </a:solidFill>
            </a:endParaRPr>
          </a:p>
        </p:txBody>
      </p:sp>
      <p:sp>
        <p:nvSpPr>
          <p:cNvPr id="3" name="Content Placeholder 2"/>
          <p:cNvSpPr>
            <a:spLocks noGrp="1"/>
          </p:cNvSpPr>
          <p:nvPr>
            <p:ph idx="1"/>
          </p:nvPr>
        </p:nvSpPr>
        <p:spPr>
          <a:xfrm>
            <a:off x="1952625" y="2286000"/>
            <a:ext cx="7329488" cy="3500438"/>
          </a:xfrm>
        </p:spPr>
        <p:txBody>
          <a:bodyPr rtlCol="0">
            <a:normAutofit fontScale="70000" lnSpcReduction="20000"/>
          </a:bodyPr>
          <a:lstStyle/>
          <a:p>
            <a:pPr eaLnBrk="1" hangingPunct="1"/>
            <a:r>
              <a:rPr lang="cs-CZ" sz="3200" dirty="0"/>
              <a:t>LSD (</a:t>
            </a:r>
            <a:r>
              <a:rPr lang="cs-CZ" sz="3200" dirty="0" err="1"/>
              <a:t>tripy</a:t>
            </a:r>
            <a:r>
              <a:rPr lang="cs-CZ" sz="3200" dirty="0"/>
              <a:t>)</a:t>
            </a:r>
          </a:p>
          <a:p>
            <a:pPr eaLnBrk="1" hangingPunct="1"/>
            <a:r>
              <a:rPr lang="cs-CZ" sz="3200" dirty="0" err="1"/>
              <a:t>Psylocibin</a:t>
            </a:r>
            <a:r>
              <a:rPr lang="cs-CZ" sz="3200" dirty="0"/>
              <a:t> </a:t>
            </a:r>
          </a:p>
          <a:p>
            <a:pPr eaLnBrk="1" hangingPunct="1"/>
            <a:r>
              <a:rPr lang="cs-CZ" sz="3200" dirty="0"/>
              <a:t>Meskalin</a:t>
            </a:r>
          </a:p>
          <a:p>
            <a:pPr>
              <a:defRPr/>
            </a:pPr>
            <a:r>
              <a:rPr lang="cs-CZ" sz="3200" u="sng" dirty="0"/>
              <a:t>Užití</a:t>
            </a:r>
          </a:p>
          <a:p>
            <a:pPr>
              <a:buNone/>
              <a:defRPr/>
            </a:pPr>
            <a:r>
              <a:rPr lang="cs-CZ" sz="3200" dirty="0"/>
              <a:t>- 	ústně</a:t>
            </a:r>
          </a:p>
          <a:p>
            <a:pPr>
              <a:defRPr/>
            </a:pPr>
            <a:r>
              <a:rPr lang="cs-CZ" sz="3200" b="1" u="sng" dirty="0"/>
              <a:t>Účinky, projevy</a:t>
            </a:r>
          </a:p>
          <a:p>
            <a:pPr>
              <a:buFontTx/>
              <a:buChar char="-"/>
              <a:defRPr/>
            </a:pPr>
            <a:r>
              <a:rPr lang="cs-CZ" sz="3200" dirty="0"/>
              <a:t>Halucinace, dezorientace v čase a prostoru</a:t>
            </a:r>
          </a:p>
          <a:p>
            <a:pPr>
              <a:defRPr/>
            </a:pPr>
            <a:r>
              <a:rPr lang="cs-CZ" sz="3200" dirty="0"/>
              <a:t>Závislost</a:t>
            </a:r>
          </a:p>
          <a:p>
            <a:pPr>
              <a:buFontTx/>
              <a:buChar char="-"/>
              <a:defRPr/>
            </a:pPr>
            <a:r>
              <a:rPr lang="cs-CZ" sz="3200" dirty="0"/>
              <a:t>Minimální</a:t>
            </a:r>
          </a:p>
          <a:p>
            <a:pPr>
              <a:buNone/>
              <a:defRPr/>
            </a:pPr>
            <a:endParaRPr lang="en-US" dirty="0"/>
          </a:p>
          <a:p>
            <a:pPr>
              <a:defRPr/>
            </a:pPr>
            <a:endParaRPr lang="en-US" dirty="0"/>
          </a:p>
        </p:txBody>
      </p:sp>
      <p:pic>
        <p:nvPicPr>
          <p:cNvPr id="43013" name="Picture 5" descr="bitmoji-20190209074251"/>
          <p:cNvPicPr>
            <a:picLocks noChangeAspect="1" noChangeArrowheads="1"/>
          </p:cNvPicPr>
          <p:nvPr/>
        </p:nvPicPr>
        <p:blipFill>
          <a:blip r:embed="rId2"/>
          <a:srcRect/>
          <a:stretch>
            <a:fillRect/>
          </a:stretch>
        </p:blipFill>
        <p:spPr bwMode="auto">
          <a:xfrm>
            <a:off x="5807969" y="908720"/>
            <a:ext cx="3848953" cy="2520280"/>
          </a:xfrm>
          <a:prstGeom prst="rect">
            <a:avLst/>
          </a:prstGeom>
          <a:noFill/>
        </p:spPr>
      </p:pic>
    </p:spTree>
    <p:extLst>
      <p:ext uri="{BB962C8B-B14F-4D97-AF65-F5344CB8AC3E}">
        <p14:creationId xmlns:p14="http://schemas.microsoft.com/office/powerpoint/2010/main" val="2472212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Povinnosti v insolvenci</a:t>
            </a:r>
            <a:endParaRPr lang="cs-CZ" dirty="0"/>
          </a:p>
        </p:txBody>
      </p:sp>
      <p:sp>
        <p:nvSpPr>
          <p:cNvPr id="3" name="Zástupný symbol pro obsah 2"/>
          <p:cNvSpPr>
            <a:spLocks noGrp="1"/>
          </p:cNvSpPr>
          <p:nvPr>
            <p:ph idx="1"/>
          </p:nvPr>
        </p:nvSpPr>
        <p:spPr/>
        <p:txBody>
          <a:bodyPr>
            <a:normAutofit fontScale="92500" lnSpcReduction="10000"/>
          </a:bodyPr>
          <a:lstStyle/>
          <a:p>
            <a:pPr lvl="0"/>
            <a:r>
              <a:rPr lang="cs-CZ" dirty="0"/>
              <a:t>V</a:t>
            </a:r>
            <a:r>
              <a:rPr lang="cs-CZ" dirty="0" smtClean="0"/>
              <a:t>ykonávat </a:t>
            </a:r>
            <a:r>
              <a:rPr lang="cs-CZ" dirty="0"/>
              <a:t>přiměřenou výdělečnou činnost a v případě, že je nezaměstnaný, o získání příjmu usilovat; nesmí rovněž odmítat splnitelnou možnost si příjem obstarat.</a:t>
            </a:r>
          </a:p>
          <a:p>
            <a:pPr lvl="0"/>
            <a:r>
              <a:rPr lang="cs-CZ" dirty="0"/>
              <a:t>Dlužník nesmí poskytovat nikomu z věřitelů žádné zvláštní výhody (například uspokojovat nezajištěné věřitele mimo rámec oddlužení).</a:t>
            </a:r>
          </a:p>
          <a:p>
            <a:pPr lvl="0"/>
            <a:r>
              <a:rPr lang="cs-CZ" dirty="0"/>
              <a:t>Dlužník nesmí na sebe přijímat nové závazky, které by nemohl v době jejich splatnosti splnit (znovu se nesmí zadlužovat). </a:t>
            </a:r>
          </a:p>
          <a:p>
            <a:pPr lvl="0"/>
            <a:r>
              <a:rPr lang="cs-CZ" dirty="0"/>
              <a:t>Dlužník nesmí uzavírat žádné dohody ani smíry v důsledku, kterých by vznikla povinnost k úhradě pohledávek za majetkovou podstatou nebo pohledávek postavených na roveň pohledávkám za majetkovou podstatou (typicky dohody o výši výživného</a:t>
            </a:r>
            <a:r>
              <a:rPr lang="cs-CZ" dirty="0" smtClean="0"/>
              <a:t>).</a:t>
            </a:r>
            <a:endParaRPr lang="cs-CZ" dirty="0"/>
          </a:p>
        </p:txBody>
      </p:sp>
    </p:spTree>
    <p:extLst>
      <p:ext uri="{BB962C8B-B14F-4D97-AF65-F5344CB8AC3E}">
        <p14:creationId xmlns:p14="http://schemas.microsoft.com/office/powerpoint/2010/main" val="3176031369"/>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3792" y="188640"/>
            <a:ext cx="5979071" cy="720080"/>
          </a:xfrm>
        </p:spPr>
        <p:txBody>
          <a:bodyPr rtlCol="0">
            <a:normAutofit/>
          </a:bodyPr>
          <a:lstStyle/>
          <a:p>
            <a:pPr algn="ctr">
              <a:defRPr/>
            </a:pPr>
            <a:r>
              <a:rPr lang="cs-CZ" b="1" dirty="0">
                <a:solidFill>
                  <a:schemeClr val="tx1"/>
                </a:solidFill>
              </a:rPr>
              <a:t>Těkavé látky</a:t>
            </a:r>
            <a:endParaRPr lang="en-US" b="1" dirty="0">
              <a:solidFill>
                <a:schemeClr val="tx1"/>
              </a:solidFill>
            </a:endParaRPr>
          </a:p>
        </p:txBody>
      </p:sp>
      <p:sp>
        <p:nvSpPr>
          <p:cNvPr id="3" name="Content Placeholder 2"/>
          <p:cNvSpPr>
            <a:spLocks noGrp="1"/>
          </p:cNvSpPr>
          <p:nvPr>
            <p:ph idx="1"/>
          </p:nvPr>
        </p:nvSpPr>
        <p:spPr>
          <a:xfrm>
            <a:off x="1952625" y="1556792"/>
            <a:ext cx="7329488" cy="4229646"/>
          </a:xfrm>
        </p:spPr>
        <p:txBody>
          <a:bodyPr rtlCol="0">
            <a:normAutofit fontScale="92500" lnSpcReduction="10000"/>
          </a:bodyPr>
          <a:lstStyle/>
          <a:p>
            <a:pPr eaLnBrk="1" hangingPunct="1"/>
            <a:r>
              <a:rPr lang="cs-CZ" sz="3200" dirty="0"/>
              <a:t>Toluen</a:t>
            </a:r>
          </a:p>
          <a:p>
            <a:pPr eaLnBrk="1" hangingPunct="1"/>
            <a:r>
              <a:rPr lang="cs-CZ" sz="3200" dirty="0"/>
              <a:t>Aceton</a:t>
            </a:r>
          </a:p>
          <a:p>
            <a:pPr>
              <a:defRPr/>
            </a:pPr>
            <a:r>
              <a:rPr lang="cs-CZ" sz="3200" u="sng" dirty="0"/>
              <a:t>Užití</a:t>
            </a:r>
          </a:p>
          <a:p>
            <a:pPr>
              <a:buNone/>
              <a:defRPr/>
            </a:pPr>
            <a:r>
              <a:rPr lang="cs-CZ" sz="3200" dirty="0"/>
              <a:t>- 	Inhalace</a:t>
            </a:r>
          </a:p>
          <a:p>
            <a:pPr>
              <a:defRPr/>
            </a:pPr>
            <a:r>
              <a:rPr lang="cs-CZ" sz="3200" b="1" u="sng" dirty="0"/>
              <a:t>Účinky, projevy</a:t>
            </a:r>
          </a:p>
          <a:p>
            <a:pPr>
              <a:buFontTx/>
              <a:buChar char="-"/>
              <a:defRPr/>
            </a:pPr>
            <a:r>
              <a:rPr lang="cs-CZ" sz="3200" dirty="0"/>
              <a:t>Otupění, útlum</a:t>
            </a:r>
          </a:p>
          <a:p>
            <a:pPr>
              <a:defRPr/>
            </a:pPr>
            <a:r>
              <a:rPr lang="cs-CZ" sz="3200" dirty="0"/>
              <a:t>Závislost</a:t>
            </a:r>
          </a:p>
          <a:p>
            <a:pPr>
              <a:buFontTx/>
              <a:buChar char="-"/>
              <a:defRPr/>
            </a:pPr>
            <a:r>
              <a:rPr lang="cs-CZ" sz="3200" dirty="0"/>
              <a:t>Fyzická psychická</a:t>
            </a:r>
          </a:p>
          <a:p>
            <a:pPr>
              <a:buNone/>
              <a:defRPr/>
            </a:pPr>
            <a:endParaRPr lang="en-US" dirty="0"/>
          </a:p>
          <a:p>
            <a:pPr>
              <a:defRPr/>
            </a:pPr>
            <a:endParaRPr lang="en-US" dirty="0"/>
          </a:p>
        </p:txBody>
      </p:sp>
      <p:pic>
        <p:nvPicPr>
          <p:cNvPr id="4" name="Obrázek 3">
            <a:extLst>
              <a:ext uri="{FF2B5EF4-FFF2-40B4-BE49-F238E27FC236}">
                <a16:creationId xmlns:a16="http://schemas.microsoft.com/office/drawing/2014/main" id="{34937101-44A7-4579-BBB8-CA04D5609460}"/>
              </a:ext>
            </a:extLst>
          </p:cNvPr>
          <p:cNvPicPr>
            <a:picLocks noChangeAspect="1"/>
          </p:cNvPicPr>
          <p:nvPr/>
        </p:nvPicPr>
        <p:blipFill>
          <a:blip r:embed="rId2"/>
          <a:stretch>
            <a:fillRect/>
          </a:stretch>
        </p:blipFill>
        <p:spPr>
          <a:xfrm>
            <a:off x="5879977" y="1528034"/>
            <a:ext cx="2851449" cy="1900966"/>
          </a:xfrm>
          <a:prstGeom prst="rect">
            <a:avLst/>
          </a:prstGeom>
        </p:spPr>
      </p:pic>
    </p:spTree>
    <p:extLst>
      <p:ext uri="{BB962C8B-B14F-4D97-AF65-F5344CB8AC3E}">
        <p14:creationId xmlns:p14="http://schemas.microsoft.com/office/powerpoint/2010/main" val="1898854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7728" y="260648"/>
            <a:ext cx="6555135" cy="648072"/>
          </a:xfrm>
        </p:spPr>
        <p:txBody>
          <a:bodyPr rtlCol="0">
            <a:normAutofit fontScale="90000"/>
          </a:bodyPr>
          <a:lstStyle/>
          <a:p>
            <a:pPr algn="ctr">
              <a:defRPr/>
            </a:pPr>
            <a:r>
              <a:rPr lang="cs-CZ" u="sng" dirty="0">
                <a:solidFill>
                  <a:schemeClr val="tx1"/>
                </a:solidFill>
              </a:rPr>
              <a:t>Léky</a:t>
            </a:r>
            <a:endParaRPr lang="en-US" u="sng" dirty="0">
              <a:solidFill>
                <a:schemeClr val="tx1"/>
              </a:solidFill>
            </a:endParaRPr>
          </a:p>
        </p:txBody>
      </p:sp>
      <p:sp>
        <p:nvSpPr>
          <p:cNvPr id="3" name="Content Placeholder 2"/>
          <p:cNvSpPr>
            <a:spLocks noGrp="1"/>
          </p:cNvSpPr>
          <p:nvPr>
            <p:ph idx="1"/>
          </p:nvPr>
        </p:nvSpPr>
        <p:spPr>
          <a:xfrm>
            <a:off x="1952625" y="1412776"/>
            <a:ext cx="7329488" cy="4373662"/>
          </a:xfrm>
        </p:spPr>
        <p:txBody>
          <a:bodyPr rtlCol="0">
            <a:normAutofit fontScale="77500" lnSpcReduction="20000"/>
          </a:bodyPr>
          <a:lstStyle/>
          <a:p>
            <a:pPr eaLnBrk="1" hangingPunct="1"/>
            <a:r>
              <a:rPr lang="cs-CZ" sz="3200" dirty="0" err="1"/>
              <a:t>Rohypnol</a:t>
            </a:r>
            <a:endParaRPr lang="cs-CZ" sz="3200" dirty="0"/>
          </a:p>
          <a:p>
            <a:pPr eaLnBrk="1" hangingPunct="1"/>
            <a:r>
              <a:rPr lang="cs-CZ" sz="3200" dirty="0" err="1"/>
              <a:t>Rivotril</a:t>
            </a:r>
            <a:endParaRPr lang="cs-CZ" sz="3200" dirty="0"/>
          </a:p>
          <a:p>
            <a:pPr eaLnBrk="1" hangingPunct="1"/>
            <a:r>
              <a:rPr lang="cs-CZ" sz="3200" dirty="0" err="1"/>
              <a:t>Xanax</a:t>
            </a:r>
            <a:endParaRPr lang="cs-CZ" sz="3200" dirty="0"/>
          </a:p>
          <a:p>
            <a:pPr eaLnBrk="1" hangingPunct="1"/>
            <a:r>
              <a:rPr lang="cs-CZ" sz="3200" dirty="0"/>
              <a:t>Diazepam</a:t>
            </a:r>
          </a:p>
          <a:p>
            <a:pPr eaLnBrk="1" hangingPunct="1"/>
            <a:r>
              <a:rPr lang="cs-CZ" sz="3200" dirty="0" err="1"/>
              <a:t>Neurol</a:t>
            </a:r>
            <a:endParaRPr lang="cs-CZ" sz="3200" dirty="0"/>
          </a:p>
          <a:p>
            <a:pPr>
              <a:defRPr/>
            </a:pPr>
            <a:r>
              <a:rPr lang="cs-CZ" sz="3200" u="sng" dirty="0"/>
              <a:t>Užití</a:t>
            </a:r>
          </a:p>
          <a:p>
            <a:pPr>
              <a:buNone/>
              <a:defRPr/>
            </a:pPr>
            <a:r>
              <a:rPr lang="cs-CZ" sz="3200" dirty="0"/>
              <a:t>- 	Ústně , někdy i injekčně</a:t>
            </a:r>
          </a:p>
          <a:p>
            <a:pPr>
              <a:defRPr/>
            </a:pPr>
            <a:r>
              <a:rPr lang="cs-CZ" sz="3200" b="1" u="sng" dirty="0"/>
              <a:t>Účinky, projevy</a:t>
            </a:r>
          </a:p>
          <a:p>
            <a:pPr>
              <a:buFontTx/>
              <a:buChar char="-"/>
              <a:defRPr/>
            </a:pPr>
            <a:r>
              <a:rPr lang="cs-CZ" sz="3200" dirty="0"/>
              <a:t>Dle lékové skupiny</a:t>
            </a:r>
          </a:p>
          <a:p>
            <a:pPr>
              <a:defRPr/>
            </a:pPr>
            <a:r>
              <a:rPr lang="cs-CZ" sz="3200" dirty="0"/>
              <a:t>Závislost</a:t>
            </a:r>
          </a:p>
          <a:p>
            <a:pPr>
              <a:buFontTx/>
              <a:buChar char="-"/>
              <a:defRPr/>
            </a:pPr>
            <a:r>
              <a:rPr lang="cs-CZ" sz="3200" dirty="0"/>
              <a:t>Fyzická, psychická</a:t>
            </a:r>
          </a:p>
          <a:p>
            <a:pPr>
              <a:buNone/>
              <a:defRPr/>
            </a:pPr>
            <a:endParaRPr lang="en-US" dirty="0"/>
          </a:p>
          <a:p>
            <a:pPr>
              <a:defRPr/>
            </a:pPr>
            <a:endParaRPr lang="en-US" dirty="0"/>
          </a:p>
        </p:txBody>
      </p:sp>
      <p:pic>
        <p:nvPicPr>
          <p:cNvPr id="47107" name="Picture 2" descr="C:\Users\Asus\Desktop\Edupol\Komunikace s klienty užívajícími návykové látky\Stříkačka.png"/>
          <p:cNvPicPr>
            <a:picLocks noChangeAspect="1" noChangeArrowheads="1"/>
          </p:cNvPicPr>
          <p:nvPr/>
        </p:nvPicPr>
        <p:blipFill>
          <a:blip r:embed="rId2"/>
          <a:srcRect l="42409" r="36649"/>
          <a:stretch>
            <a:fillRect/>
          </a:stretch>
        </p:blipFill>
        <p:spPr bwMode="auto">
          <a:xfrm rot="440745">
            <a:off x="9414690" y="2115295"/>
            <a:ext cx="636587" cy="2968625"/>
          </a:xfrm>
          <a:prstGeom prst="rect">
            <a:avLst/>
          </a:prstGeom>
          <a:noFill/>
          <a:ln w="9525">
            <a:noFill/>
            <a:miter lim="800000"/>
            <a:headEnd/>
            <a:tailEnd/>
          </a:ln>
        </p:spPr>
      </p:pic>
    </p:spTree>
    <p:extLst>
      <p:ext uri="{BB962C8B-B14F-4D97-AF65-F5344CB8AC3E}">
        <p14:creationId xmlns:p14="http://schemas.microsoft.com/office/powerpoint/2010/main" val="1623115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8313" y="1285876"/>
            <a:ext cx="8229600" cy="714436"/>
          </a:xfrm>
        </p:spPr>
        <p:txBody>
          <a:bodyPr rtlCol="0">
            <a:normAutofit/>
          </a:bodyPr>
          <a:lstStyle/>
          <a:p>
            <a:pPr algn="ctr">
              <a:defRPr/>
            </a:pPr>
            <a:r>
              <a:rPr lang="cs-CZ" sz="2800" b="1" u="sng" dirty="0"/>
              <a:t>Zásady při komunikaci s uživateli OPL – I.</a:t>
            </a:r>
            <a:endParaRPr lang="en-US" sz="2800" b="1" u="sng" dirty="0"/>
          </a:p>
        </p:txBody>
      </p:sp>
      <p:sp>
        <p:nvSpPr>
          <p:cNvPr id="53250" name="Content Placeholder 2"/>
          <p:cNvSpPr>
            <a:spLocks noGrp="1"/>
          </p:cNvSpPr>
          <p:nvPr>
            <p:ph idx="1"/>
          </p:nvPr>
        </p:nvSpPr>
        <p:spPr>
          <a:xfrm>
            <a:off x="1952625" y="2286000"/>
            <a:ext cx="7329488" cy="3951312"/>
          </a:xfrm>
        </p:spPr>
        <p:txBody>
          <a:bodyPr/>
          <a:lstStyle/>
          <a:p>
            <a:pPr lvl="2" eaLnBrk="1" hangingPunct="1">
              <a:lnSpc>
                <a:spcPct val="90000"/>
              </a:lnSpc>
            </a:pPr>
            <a:r>
              <a:rPr lang="cs-CZ" dirty="0"/>
              <a:t>pokud je to možné, kontaktu se vyhněte (obzvlášť u AI) </a:t>
            </a:r>
          </a:p>
          <a:p>
            <a:pPr lvl="2" eaLnBrk="1" hangingPunct="1">
              <a:lnSpc>
                <a:spcPct val="90000"/>
              </a:lnSpc>
            </a:pPr>
            <a:r>
              <a:rPr lang="cs-CZ" dirty="0"/>
              <a:t>pokud ne, zkraťte jej na minimum</a:t>
            </a:r>
            <a:endParaRPr lang="cs-CZ" sz="2700" dirty="0"/>
          </a:p>
          <a:p>
            <a:pPr eaLnBrk="1" hangingPunct="1">
              <a:lnSpc>
                <a:spcPct val="90000"/>
              </a:lnSpc>
            </a:pPr>
            <a:r>
              <a:rPr lang="cs-CZ" sz="2700" dirty="0"/>
              <a:t>Poznejte „svého nepřítele“</a:t>
            </a:r>
          </a:p>
          <a:p>
            <a:pPr lvl="2" eaLnBrk="1" hangingPunct="1">
              <a:lnSpc>
                <a:spcPct val="90000"/>
              </a:lnSpc>
            </a:pPr>
            <a:r>
              <a:rPr lang="cs-CZ" dirty="0"/>
              <a:t>Před kontaktem si zjistěte maximum informací</a:t>
            </a:r>
          </a:p>
          <a:p>
            <a:pPr lvl="2" eaLnBrk="1" hangingPunct="1">
              <a:lnSpc>
                <a:spcPct val="90000"/>
              </a:lnSpc>
            </a:pPr>
            <a:r>
              <a:rPr lang="cs-CZ" dirty="0"/>
              <a:t>Při neočekávaném kontaktu zkuste klienta „zařadit“</a:t>
            </a:r>
          </a:p>
          <a:p>
            <a:pPr lvl="2" eaLnBrk="1" hangingPunct="1">
              <a:lnSpc>
                <a:spcPct val="90000"/>
              </a:lnSpc>
            </a:pPr>
            <a:r>
              <a:rPr lang="cs-CZ" dirty="0"/>
              <a:t>Jde o akutní intoxikaci nebo dlouhodobé užívání</a:t>
            </a:r>
          </a:p>
          <a:p>
            <a:pPr eaLnBrk="1" hangingPunct="1">
              <a:lnSpc>
                <a:spcPct val="90000"/>
              </a:lnSpc>
            </a:pPr>
            <a:r>
              <a:rPr lang="cs-CZ" sz="2700" dirty="0"/>
              <a:t>Zhodnoťte aktuální situaci</a:t>
            </a:r>
          </a:p>
          <a:p>
            <a:pPr lvl="2" eaLnBrk="1" hangingPunct="1">
              <a:lnSpc>
                <a:spcPct val="90000"/>
              </a:lnSpc>
            </a:pPr>
            <a:r>
              <a:rPr lang="cs-CZ" dirty="0"/>
              <a:t>Mé možnosti a schopnosti, místo, okolí, další osoby</a:t>
            </a:r>
          </a:p>
          <a:p>
            <a:pPr eaLnBrk="1" hangingPunct="1">
              <a:lnSpc>
                <a:spcPct val="90000"/>
              </a:lnSpc>
              <a:buFont typeface="Arial" charset="0"/>
              <a:buNone/>
            </a:pPr>
            <a:endParaRPr lang="cs-CZ" sz="2700" dirty="0"/>
          </a:p>
          <a:p>
            <a:pPr eaLnBrk="1" hangingPunct="1">
              <a:lnSpc>
                <a:spcPct val="90000"/>
              </a:lnSpc>
              <a:buFont typeface="Arial" charset="0"/>
              <a:buNone/>
            </a:pPr>
            <a:endParaRPr lang="en-US" sz="2400" dirty="0"/>
          </a:p>
          <a:p>
            <a:pPr eaLnBrk="1" hangingPunct="1">
              <a:lnSpc>
                <a:spcPct val="90000"/>
              </a:lnSpc>
            </a:pPr>
            <a:endParaRPr lang="en-US" sz="2400" dirty="0"/>
          </a:p>
        </p:txBody>
      </p:sp>
    </p:spTree>
    <p:extLst>
      <p:ext uri="{BB962C8B-B14F-4D97-AF65-F5344CB8AC3E}">
        <p14:creationId xmlns:p14="http://schemas.microsoft.com/office/powerpoint/2010/main" val="3542374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1285876"/>
            <a:ext cx="8443913" cy="995363"/>
          </a:xfrm>
        </p:spPr>
        <p:txBody>
          <a:bodyPr rtlCol="0">
            <a:normAutofit/>
          </a:bodyPr>
          <a:lstStyle/>
          <a:p>
            <a:pPr algn="ctr">
              <a:defRPr/>
            </a:pPr>
            <a:r>
              <a:rPr lang="cs-CZ" sz="2800" b="1" u="sng" dirty="0"/>
              <a:t>Zásady při komunikaci s uživateli OPL – II.</a:t>
            </a:r>
            <a:endParaRPr lang="en-US" sz="2800" b="1" u="sng" dirty="0"/>
          </a:p>
        </p:txBody>
      </p:sp>
      <p:sp>
        <p:nvSpPr>
          <p:cNvPr id="3" name="Content Placeholder 2"/>
          <p:cNvSpPr>
            <a:spLocks noGrp="1"/>
          </p:cNvSpPr>
          <p:nvPr>
            <p:ph idx="1"/>
          </p:nvPr>
        </p:nvSpPr>
        <p:spPr>
          <a:xfrm>
            <a:off x="1952625" y="2286000"/>
            <a:ext cx="7329488" cy="3500438"/>
          </a:xfrm>
        </p:spPr>
        <p:txBody>
          <a:bodyPr rtlCol="0">
            <a:normAutofit fontScale="92500" lnSpcReduction="10000"/>
          </a:bodyPr>
          <a:lstStyle/>
          <a:p>
            <a:pPr>
              <a:defRPr/>
            </a:pPr>
            <a:r>
              <a:rPr lang="cs-CZ" sz="3200" dirty="0"/>
              <a:t>Zabezpečte se</a:t>
            </a:r>
          </a:p>
          <a:p>
            <a:pPr lvl="2">
              <a:defRPr/>
            </a:pPr>
            <a:r>
              <a:rPr lang="cs-CZ" dirty="0">
                <a:solidFill>
                  <a:schemeClr val="tx1"/>
                </a:solidFill>
              </a:rPr>
              <a:t>Druhý pracovník, únik, otevřené dveře do druhé kanceláře</a:t>
            </a:r>
            <a:endParaRPr lang="cs-CZ" sz="3200" dirty="0"/>
          </a:p>
          <a:p>
            <a:pPr>
              <a:defRPr/>
            </a:pPr>
            <a:r>
              <a:rPr lang="cs-CZ" sz="3200" dirty="0"/>
              <a:t>Buďte pro klienta předvídatelní</a:t>
            </a:r>
          </a:p>
          <a:p>
            <a:pPr lvl="2">
              <a:defRPr/>
            </a:pPr>
            <a:r>
              <a:rPr lang="cs-CZ" dirty="0">
                <a:solidFill>
                  <a:schemeClr val="tx1"/>
                </a:solidFill>
              </a:rPr>
              <a:t>Nemluvte v hádankách nebo dlouhých konstruktech</a:t>
            </a:r>
          </a:p>
          <a:p>
            <a:pPr>
              <a:defRPr/>
            </a:pPr>
            <a:r>
              <a:rPr lang="cs-CZ" sz="3200" dirty="0"/>
              <a:t>Jednejte v klidu </a:t>
            </a:r>
          </a:p>
          <a:p>
            <a:pPr lvl="2">
              <a:defRPr/>
            </a:pPr>
            <a:r>
              <a:rPr lang="cs-CZ" dirty="0">
                <a:solidFill>
                  <a:schemeClr val="tx1"/>
                </a:solidFill>
              </a:rPr>
              <a:t>Minimální gestikulace</a:t>
            </a:r>
          </a:p>
          <a:p>
            <a:pPr lvl="2">
              <a:defRPr/>
            </a:pPr>
            <a:r>
              <a:rPr lang="cs-CZ" dirty="0">
                <a:solidFill>
                  <a:schemeClr val="tx1"/>
                </a:solidFill>
              </a:rPr>
              <a:t>Uživatelé OPL bývají labilní, tenze může klienta znejistit</a:t>
            </a:r>
          </a:p>
          <a:p>
            <a:pPr lvl="2">
              <a:defRPr/>
            </a:pPr>
            <a:r>
              <a:rPr lang="cs-CZ" dirty="0">
                <a:solidFill>
                  <a:schemeClr val="tx1"/>
                </a:solidFill>
              </a:rPr>
              <a:t>Pokud možno, měl by se i klient cítit v pohodě</a:t>
            </a:r>
          </a:p>
          <a:p>
            <a:pPr lvl="2">
              <a:defRPr/>
            </a:pPr>
            <a:r>
              <a:rPr lang="cs-CZ" dirty="0">
                <a:solidFill>
                  <a:schemeClr val="tx1"/>
                </a:solidFill>
              </a:rPr>
              <a:t>Bez agrese, ale ne submisivně</a:t>
            </a:r>
          </a:p>
          <a:p>
            <a:pPr>
              <a:defRPr/>
            </a:pPr>
            <a:endParaRPr lang="cs-CZ" dirty="0"/>
          </a:p>
          <a:p>
            <a:pPr>
              <a:defRPr/>
            </a:pPr>
            <a:endParaRPr lang="cs-CZ" sz="3200" dirty="0"/>
          </a:p>
          <a:p>
            <a:pPr>
              <a:defRPr/>
            </a:pPr>
            <a:endParaRPr lang="cs-CZ" sz="3200" dirty="0"/>
          </a:p>
          <a:p>
            <a:pPr>
              <a:buNone/>
              <a:defRPr/>
            </a:pPr>
            <a:endParaRPr lang="en-US" dirty="0"/>
          </a:p>
          <a:p>
            <a:pPr>
              <a:defRPr/>
            </a:pPr>
            <a:endParaRPr lang="en-US" dirty="0"/>
          </a:p>
        </p:txBody>
      </p:sp>
    </p:spTree>
    <p:extLst>
      <p:ext uri="{BB962C8B-B14F-4D97-AF65-F5344CB8AC3E}">
        <p14:creationId xmlns:p14="http://schemas.microsoft.com/office/powerpoint/2010/main" val="2052342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8313" y="1285876"/>
            <a:ext cx="8229600" cy="995363"/>
          </a:xfrm>
        </p:spPr>
        <p:txBody>
          <a:bodyPr rtlCol="0">
            <a:normAutofit/>
          </a:bodyPr>
          <a:lstStyle/>
          <a:p>
            <a:pPr algn="ctr">
              <a:defRPr/>
            </a:pPr>
            <a:r>
              <a:rPr lang="cs-CZ" sz="2800" b="1" u="sng" dirty="0"/>
              <a:t>Zásady při komunikaci s uživateli OPL – III.</a:t>
            </a:r>
            <a:endParaRPr lang="en-US" sz="2800" b="1" u="sng" dirty="0"/>
          </a:p>
        </p:txBody>
      </p:sp>
      <p:sp>
        <p:nvSpPr>
          <p:cNvPr id="55298" name="Content Placeholder 2"/>
          <p:cNvSpPr>
            <a:spLocks noGrp="1"/>
          </p:cNvSpPr>
          <p:nvPr>
            <p:ph idx="1"/>
          </p:nvPr>
        </p:nvSpPr>
        <p:spPr>
          <a:xfrm>
            <a:off x="1952625" y="2286000"/>
            <a:ext cx="7329488" cy="3500438"/>
          </a:xfrm>
        </p:spPr>
        <p:txBody>
          <a:bodyPr/>
          <a:lstStyle/>
          <a:p>
            <a:pPr eaLnBrk="1" hangingPunct="1"/>
            <a:r>
              <a:rPr lang="cs-CZ" sz="3200" dirty="0"/>
              <a:t>Neustupujte </a:t>
            </a:r>
          </a:p>
          <a:p>
            <a:pPr lvl="2" eaLnBrk="1" hangingPunct="1"/>
            <a:r>
              <a:rPr lang="cs-CZ" dirty="0">
                <a:solidFill>
                  <a:schemeClr val="tx1"/>
                </a:solidFill>
              </a:rPr>
              <a:t>Jsou zvyklí smlouvat a balamutit</a:t>
            </a:r>
          </a:p>
          <a:p>
            <a:pPr eaLnBrk="1" hangingPunct="1"/>
            <a:r>
              <a:rPr lang="cs-CZ" sz="3200" dirty="0"/>
              <a:t>Mluvte jasně, stručně a konkrétně</a:t>
            </a:r>
          </a:p>
          <a:p>
            <a:pPr lvl="2" eaLnBrk="1" hangingPunct="1"/>
            <a:r>
              <a:rPr lang="cs-CZ" dirty="0">
                <a:solidFill>
                  <a:schemeClr val="tx1"/>
                </a:solidFill>
              </a:rPr>
              <a:t>Nesnažte se o terapie ani systemické vedení</a:t>
            </a:r>
          </a:p>
          <a:p>
            <a:pPr eaLnBrk="1" hangingPunct="1"/>
            <a:r>
              <a:rPr lang="cs-CZ" sz="3200" dirty="0"/>
              <a:t>Nehodnoťte mimoděk klientovo užívání</a:t>
            </a:r>
          </a:p>
          <a:p>
            <a:pPr lvl="2" eaLnBrk="1" hangingPunct="1"/>
            <a:r>
              <a:rPr lang="cs-CZ" dirty="0">
                <a:solidFill>
                  <a:schemeClr val="tx1"/>
                </a:solidFill>
              </a:rPr>
              <a:t>V podstatě to ničemu nepomůže, pokud to není předmětem jednání</a:t>
            </a:r>
          </a:p>
          <a:p>
            <a:pPr eaLnBrk="1" hangingPunct="1">
              <a:buFont typeface="Arial" charset="0"/>
              <a:buNone/>
            </a:pPr>
            <a:endParaRPr lang="en-US" dirty="0"/>
          </a:p>
          <a:p>
            <a:pPr eaLnBrk="1" hangingPunct="1"/>
            <a:endParaRPr lang="en-US" dirty="0"/>
          </a:p>
        </p:txBody>
      </p:sp>
    </p:spTree>
    <p:extLst>
      <p:ext uri="{BB962C8B-B14F-4D97-AF65-F5344CB8AC3E}">
        <p14:creationId xmlns:p14="http://schemas.microsoft.com/office/powerpoint/2010/main" val="2004317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dirty="0"/>
              <a:t>Terénní sociální práce</a:t>
            </a:r>
            <a:endParaRPr lang="cs-CZ" dirty="0"/>
          </a:p>
        </p:txBody>
      </p:sp>
      <p:sp>
        <p:nvSpPr>
          <p:cNvPr id="3" name="Zástupný symbol pro obsah 2"/>
          <p:cNvSpPr>
            <a:spLocks noGrp="1"/>
          </p:cNvSpPr>
          <p:nvPr>
            <p:ph idx="1"/>
          </p:nvPr>
        </p:nvSpPr>
        <p:spPr/>
        <p:txBody>
          <a:bodyPr>
            <a:normAutofit lnSpcReduction="10000"/>
          </a:bodyPr>
          <a:lstStyle/>
          <a:p>
            <a:pPr lvl="0"/>
            <a:r>
              <a:rPr lang="cs-CZ" b="1" dirty="0"/>
              <a:t>Vymezení a cíle terénní sociální práce</a:t>
            </a:r>
            <a:endParaRPr lang="cs-CZ" dirty="0"/>
          </a:p>
          <a:p>
            <a:r>
              <a:rPr lang="cs-CZ" dirty="0"/>
              <a:t>Specifikem terénní sociální práce je, že pomáhající vyhledává potenciální uživatele sociálních služeb v terénu a společná setkání tak obvykle neprobíhají na půdě organizace, která terénního sociálního pracovníka / terénního pracovníka zaměstnává. Tento způsob práce umožňuje kontakt s lidmi, kteří z různých důvodů sami institucionální pomoc nevyhledávají, případně z počátku i odmítají. Návštěvy v domácnostech uživatelů v rámci práce v přirozeném prostředí také poskytují příležitost ke spolupráci s celou rodinou a širším společenstvím. V případě práce ve vyloučených lokalitách se nabízí možnost skupinové či komunitní práce. (Černá, 2008, str. 11 – 12)</a:t>
            </a:r>
          </a:p>
          <a:p>
            <a:endParaRPr lang="cs-CZ" dirty="0"/>
          </a:p>
        </p:txBody>
      </p:sp>
    </p:spTree>
    <p:extLst>
      <p:ext uri="{BB962C8B-B14F-4D97-AF65-F5344CB8AC3E}">
        <p14:creationId xmlns:p14="http://schemas.microsoft.com/office/powerpoint/2010/main" val="2835200805"/>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lvl="0"/>
            <a:r>
              <a:rPr lang="cs-CZ" b="1" dirty="0" smtClean="0"/>
              <a:t/>
            </a:r>
            <a:br>
              <a:rPr lang="cs-CZ" b="1" dirty="0" smtClean="0"/>
            </a:br>
            <a:r>
              <a:rPr lang="cs-CZ" b="1" dirty="0" smtClean="0"/>
              <a:t>Role </a:t>
            </a:r>
            <a:r>
              <a:rPr lang="cs-CZ" b="1" dirty="0"/>
              <a:t>a úlohy terénního sociálního pracovníka</a:t>
            </a:r>
            <a:r>
              <a:rPr lang="cs-CZ" dirty="0"/>
              <a:t/>
            </a:r>
            <a:br>
              <a:rPr lang="cs-CZ" dirty="0"/>
            </a:br>
            <a:endParaRPr lang="cs-CZ" dirty="0"/>
          </a:p>
        </p:txBody>
      </p:sp>
      <p:sp>
        <p:nvSpPr>
          <p:cNvPr id="3" name="Zástupný symbol pro obsah 2"/>
          <p:cNvSpPr>
            <a:spLocks noGrp="1"/>
          </p:cNvSpPr>
          <p:nvPr>
            <p:ph idx="1"/>
          </p:nvPr>
        </p:nvSpPr>
        <p:spPr/>
        <p:txBody>
          <a:bodyPr/>
          <a:lstStyle/>
          <a:p>
            <a:r>
              <a:rPr lang="cs-CZ" dirty="0"/>
              <a:t>Při výkonu terénní sociální práce hovoříme o terénním pracovníkovi.</a:t>
            </a:r>
            <a:r>
              <a:rPr lang="cs-CZ" b="1" dirty="0"/>
              <a:t> </a:t>
            </a:r>
            <a:r>
              <a:rPr lang="cs-CZ" dirty="0"/>
              <a:t>Oba typy pracovníků (ať terénní pracovník/nebo terénní sociální pracovník) by také měli mít určité osobnostní předpoklady.  Kromě znalostí</a:t>
            </a:r>
            <a:r>
              <a:rPr lang="cs-CZ" b="1" dirty="0"/>
              <a:t> </a:t>
            </a:r>
            <a:r>
              <a:rPr lang="cs-CZ" dirty="0"/>
              <a:t>a dovedností v oboru, zkušeností, jisté zralosti, profesionality a organizačních schopností</a:t>
            </a:r>
            <a:r>
              <a:rPr lang="cs-CZ" b="1" dirty="0"/>
              <a:t> </a:t>
            </a:r>
            <a:r>
              <a:rPr lang="cs-CZ" dirty="0"/>
              <a:t>by jim neměla chybět komunikativnost, respekt k druhým, všeobecný přehled, orientační</a:t>
            </a:r>
            <a:r>
              <a:rPr lang="cs-CZ" b="1" dirty="0"/>
              <a:t> </a:t>
            </a:r>
            <a:r>
              <a:rPr lang="cs-CZ" dirty="0"/>
              <a:t>schopnost. Tito pracovníci by také měli mít zájem o klienta, hovořit srozumitelně, být</a:t>
            </a:r>
            <a:r>
              <a:rPr lang="cs-CZ" b="1" dirty="0"/>
              <a:t> </a:t>
            </a:r>
            <a:r>
              <a:rPr lang="cs-CZ" dirty="0"/>
              <a:t>empatičtí, vstřícní, důvěryhodní, odvážní, otevření, flexibilní, emočně stabilní, ochotní podat</a:t>
            </a:r>
            <a:r>
              <a:rPr lang="cs-CZ" b="1" dirty="0"/>
              <a:t> </a:t>
            </a:r>
            <a:r>
              <a:rPr lang="cs-CZ" dirty="0"/>
              <a:t>pomocnou ruku, ochotní dojít za klientem, mít stanovené své vlastní hranice a vědět o nich (Černá, 2008, str. 20).</a:t>
            </a:r>
          </a:p>
          <a:p>
            <a:endParaRPr lang="cs-CZ" dirty="0"/>
          </a:p>
        </p:txBody>
      </p:sp>
    </p:spTree>
    <p:extLst>
      <p:ext uri="{BB962C8B-B14F-4D97-AF65-F5344CB8AC3E}">
        <p14:creationId xmlns:p14="http://schemas.microsoft.com/office/powerpoint/2010/main" val="156308688"/>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Kompetence terénního sociálního pracovníka</a:t>
            </a:r>
            <a:r>
              <a:rPr lang="cs-CZ" dirty="0"/>
              <a:t/>
            </a:r>
            <a:br>
              <a:rPr lang="cs-CZ" dirty="0"/>
            </a:br>
            <a:endParaRPr lang="cs-CZ" dirty="0"/>
          </a:p>
        </p:txBody>
      </p:sp>
      <p:sp>
        <p:nvSpPr>
          <p:cNvPr id="3" name="Zástupný symbol pro obsah 2"/>
          <p:cNvSpPr>
            <a:spLocks noGrp="1"/>
          </p:cNvSpPr>
          <p:nvPr>
            <p:ph idx="1"/>
          </p:nvPr>
        </p:nvSpPr>
        <p:spPr/>
        <p:txBody>
          <a:bodyPr/>
          <a:lstStyle/>
          <a:p>
            <a:r>
              <a:rPr lang="cs-CZ" dirty="0" err="1"/>
              <a:t>Nedělníková</a:t>
            </a:r>
            <a:r>
              <a:rPr lang="cs-CZ" dirty="0"/>
              <a:t>, </a:t>
            </a:r>
            <a:r>
              <a:rPr lang="cs-CZ" dirty="0" err="1"/>
              <a:t>Gojová</a:t>
            </a:r>
            <a:r>
              <a:rPr lang="cs-CZ" dirty="0"/>
              <a:t> (2008, str. 29) upozorňují, že konkrétní činnosti terénních pracovníků a terénních sociálních pracovníků jsou velmi různorodé v závislosti na cílové skupině, s níž pracují, řadu kompetencí je však možné podle autorek formulovat obecně.</a:t>
            </a:r>
          </a:p>
          <a:p>
            <a:r>
              <a:rPr lang="cs-CZ" dirty="0"/>
              <a:t>Popis činností, které vykonává terénní sociální pracovník je zpracován z příspěvku autorek </a:t>
            </a:r>
            <a:r>
              <a:rPr lang="cs-CZ" dirty="0" err="1"/>
              <a:t>Nedělníkové</a:t>
            </a:r>
            <a:r>
              <a:rPr lang="cs-CZ" dirty="0"/>
              <a:t> a </a:t>
            </a:r>
            <a:r>
              <a:rPr lang="cs-CZ" dirty="0" err="1"/>
              <a:t>Gojové</a:t>
            </a:r>
            <a:r>
              <a:rPr lang="cs-CZ" dirty="0"/>
              <a:t>  (2008) </a:t>
            </a:r>
            <a:r>
              <a:rPr lang="cs-CZ" i="1" dirty="0"/>
              <a:t>Základní činnosti terénního sociálního pracovníka </a:t>
            </a:r>
            <a:r>
              <a:rPr lang="cs-CZ" dirty="0"/>
              <a:t>(str. 29 – 32) </a:t>
            </a:r>
          </a:p>
          <a:p>
            <a:endParaRPr lang="cs-CZ" dirty="0"/>
          </a:p>
        </p:txBody>
      </p:sp>
    </p:spTree>
    <p:extLst>
      <p:ext uri="{BB962C8B-B14F-4D97-AF65-F5344CB8AC3E}">
        <p14:creationId xmlns:p14="http://schemas.microsoft.com/office/powerpoint/2010/main" val="321611378"/>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u="sng" dirty="0"/>
              <a:t> </a:t>
            </a:r>
            <a:r>
              <a:rPr lang="cs-CZ" b="1" u="sng" dirty="0" smtClean="0"/>
              <a:t/>
            </a:r>
            <a:br>
              <a:rPr lang="cs-CZ" b="1" u="sng" dirty="0" smtClean="0"/>
            </a:br>
            <a:r>
              <a:rPr lang="cs-CZ" b="1" dirty="0" smtClean="0"/>
              <a:t>Terénní </a:t>
            </a:r>
            <a:r>
              <a:rPr lang="cs-CZ" b="1" dirty="0"/>
              <a:t>sociální pracovník vykonává soubory činností na úrovni </a:t>
            </a:r>
            <a:r>
              <a:rPr lang="cs-CZ" dirty="0"/>
              <a:t/>
            </a:r>
            <a:br>
              <a:rPr lang="cs-CZ" dirty="0"/>
            </a:br>
            <a:endParaRPr lang="cs-CZ" dirty="0"/>
          </a:p>
        </p:txBody>
      </p:sp>
      <p:sp>
        <p:nvSpPr>
          <p:cNvPr id="3" name="Zástupný symbol pro obsah 2"/>
          <p:cNvSpPr>
            <a:spLocks noGrp="1"/>
          </p:cNvSpPr>
          <p:nvPr>
            <p:ph idx="1"/>
          </p:nvPr>
        </p:nvSpPr>
        <p:spPr/>
        <p:txBody>
          <a:bodyPr/>
          <a:lstStyle/>
          <a:p>
            <a:pPr lvl="0"/>
            <a:r>
              <a:rPr lang="cs-CZ" dirty="0"/>
              <a:t>Přímé práce s uživatelem</a:t>
            </a:r>
            <a:endParaRPr lang="cs-CZ" dirty="0" smtClean="0">
              <a:effectLst/>
            </a:endParaRPr>
          </a:p>
          <a:p>
            <a:pPr lvl="0"/>
            <a:r>
              <a:rPr lang="cs-CZ" dirty="0"/>
              <a:t>Nepřímých aktivit ve prospěch uživatelů</a:t>
            </a:r>
            <a:endParaRPr lang="cs-CZ" dirty="0" smtClean="0">
              <a:effectLst/>
            </a:endParaRPr>
          </a:p>
          <a:p>
            <a:pPr lvl="0"/>
            <a:r>
              <a:rPr lang="cs-CZ" dirty="0"/>
              <a:t>Aktivit nutných pro realizaci a rozvoj sociální služby</a:t>
            </a:r>
            <a:endParaRPr lang="cs-CZ" dirty="0" smtClean="0">
              <a:effectLst/>
            </a:endParaRPr>
          </a:p>
          <a:p>
            <a:pPr lvl="0"/>
            <a:r>
              <a:rPr lang="cs-CZ" dirty="0"/>
              <a:t>Metodického vedení terénních pracovníků podle organizačního uspořádání organizace</a:t>
            </a:r>
            <a:endParaRPr lang="cs-CZ" dirty="0" smtClean="0">
              <a:effectLst/>
            </a:endParaRPr>
          </a:p>
          <a:p>
            <a:pPr lvl="0"/>
            <a:r>
              <a:rPr lang="cs-CZ" dirty="0"/>
              <a:t>Aktivit ve prospěch vlastního profesního rozvoje</a:t>
            </a:r>
            <a:endParaRPr lang="cs-CZ" dirty="0" smtClean="0">
              <a:effectLst/>
            </a:endParaRPr>
          </a:p>
          <a:p>
            <a:endParaRPr lang="cs-CZ" dirty="0"/>
          </a:p>
        </p:txBody>
      </p:sp>
    </p:spTree>
    <p:extLst>
      <p:ext uri="{BB962C8B-B14F-4D97-AF65-F5344CB8AC3E}">
        <p14:creationId xmlns:p14="http://schemas.microsoft.com/office/powerpoint/2010/main" val="2187661826"/>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lvl="0"/>
            <a:r>
              <a:rPr lang="cs-CZ" b="1" dirty="0" smtClean="0"/>
              <a:t/>
            </a:r>
            <a:br>
              <a:rPr lang="cs-CZ" b="1" dirty="0" smtClean="0"/>
            </a:br>
            <a:r>
              <a:rPr lang="cs-CZ" b="1" dirty="0" smtClean="0"/>
              <a:t>Na </a:t>
            </a:r>
            <a:r>
              <a:rPr lang="cs-CZ" b="1" dirty="0"/>
              <a:t>úrovni přímé práce s uživatelem sociální služby terénní sociální pracovník:</a:t>
            </a:r>
            <a:r>
              <a:rPr lang="cs-CZ" dirty="0"/>
              <a:t/>
            </a:r>
            <a:br>
              <a:rPr lang="cs-CZ" dirty="0"/>
            </a:br>
            <a:endParaRPr lang="cs-CZ" dirty="0"/>
          </a:p>
        </p:txBody>
      </p:sp>
      <p:sp>
        <p:nvSpPr>
          <p:cNvPr id="3" name="Zástupný symbol pro obsah 2"/>
          <p:cNvSpPr>
            <a:spLocks noGrp="1"/>
          </p:cNvSpPr>
          <p:nvPr>
            <p:ph idx="1"/>
          </p:nvPr>
        </p:nvSpPr>
        <p:spPr/>
        <p:txBody>
          <a:bodyPr/>
          <a:lstStyle/>
          <a:p>
            <a:pPr lvl="0"/>
            <a:r>
              <a:rPr lang="cs-CZ" b="1" i="1" dirty="0"/>
              <a:t>Provádí depistáž, kterou je aktivní vyhledávání a kontaktování potenciálních uživatelů podle cílové skupiny a typu sociální služby</a:t>
            </a:r>
            <a:r>
              <a:rPr lang="cs-CZ" dirty="0"/>
              <a:t>, např. se zaměřením na osoby a skupiny osob s dluhy na nájemném a na službách spojených s užíváním bytu, zadlužených u společností nabízejících půjčky, se zdravotními problémy, s rizikem spojeným s trestnou činností, ohrožených fyzickou deprivací a dalšími sociálními a sociálně-zdravotními problémy a jejich sumací, přičemž věnuje zvláštní pozornost nezletilým dětem žijícím v těchto podmínkách.</a:t>
            </a:r>
          </a:p>
          <a:p>
            <a:endParaRPr lang="cs-CZ" dirty="0"/>
          </a:p>
        </p:txBody>
      </p:sp>
    </p:spTree>
    <p:extLst>
      <p:ext uri="{BB962C8B-B14F-4D97-AF65-F5344CB8AC3E}">
        <p14:creationId xmlns:p14="http://schemas.microsoft.com/office/powerpoint/2010/main" val="3042985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Další </a:t>
            </a:r>
            <a:r>
              <a:rPr lang="cs-CZ" b="1" dirty="0" smtClean="0"/>
              <a:t>podmínky, </a:t>
            </a:r>
            <a:r>
              <a:rPr lang="cs-CZ" b="1" dirty="0"/>
              <a:t>důsledky </a:t>
            </a:r>
            <a:r>
              <a:rPr lang="cs-CZ" b="1" dirty="0" smtClean="0"/>
              <a:t>insolvence</a:t>
            </a:r>
            <a:endParaRPr lang="cs-CZ" dirty="0"/>
          </a:p>
        </p:txBody>
      </p:sp>
      <p:sp>
        <p:nvSpPr>
          <p:cNvPr id="3" name="Zástupný symbol pro obsah 2"/>
          <p:cNvSpPr>
            <a:spLocks noGrp="1"/>
          </p:cNvSpPr>
          <p:nvPr>
            <p:ph idx="1"/>
          </p:nvPr>
        </p:nvSpPr>
        <p:spPr/>
        <p:txBody>
          <a:bodyPr/>
          <a:lstStyle/>
          <a:p>
            <a:pPr lvl="0"/>
            <a:r>
              <a:rPr lang="cs-CZ" dirty="0"/>
              <a:t>Cílem oddlužení je úplné uspokojení přihlášených pohledávek.</a:t>
            </a:r>
          </a:p>
          <a:p>
            <a:pPr lvl="0"/>
            <a:r>
              <a:rPr lang="cs-CZ" dirty="0"/>
              <a:t>Dluhy mimo oficiální </a:t>
            </a:r>
            <a:r>
              <a:rPr lang="cs-CZ"/>
              <a:t>řízení </a:t>
            </a:r>
            <a:r>
              <a:rPr lang="cs-CZ" smtClean="0"/>
              <a:t>nezmizí.</a:t>
            </a:r>
            <a:endParaRPr lang="cs-CZ" dirty="0"/>
          </a:p>
          <a:p>
            <a:pPr lvl="0"/>
            <a:r>
              <a:rPr lang="cs-CZ" dirty="0"/>
              <a:t>Náhrady škod jsou </a:t>
            </a:r>
            <a:r>
              <a:rPr lang="cs-CZ" dirty="0" smtClean="0"/>
              <a:t>nepromlčitelné.</a:t>
            </a:r>
          </a:p>
          <a:p>
            <a:pPr lvl="0"/>
            <a:endParaRPr lang="cs-CZ" dirty="0"/>
          </a:p>
          <a:p>
            <a:endParaRPr lang="cs-CZ" dirty="0"/>
          </a:p>
        </p:txBody>
      </p:sp>
    </p:spTree>
    <p:extLst>
      <p:ext uri="{BB962C8B-B14F-4D97-AF65-F5344CB8AC3E}">
        <p14:creationId xmlns:p14="http://schemas.microsoft.com/office/powerpoint/2010/main" val="2154309951"/>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i="1" dirty="0" smtClean="0"/>
              <a:t/>
            </a:r>
            <a:br>
              <a:rPr lang="cs-CZ" b="1" i="1" dirty="0" smtClean="0"/>
            </a:br>
            <a:r>
              <a:rPr lang="cs-CZ" b="1" i="1" dirty="0" smtClean="0"/>
              <a:t>Navázání </a:t>
            </a:r>
            <a:r>
              <a:rPr lang="cs-CZ" b="1" i="1" dirty="0"/>
              <a:t>kontaktu může mít různé podoby:</a:t>
            </a:r>
            <a:r>
              <a:rPr lang="cs-CZ" dirty="0"/>
              <a:t/>
            </a:r>
            <a:br>
              <a:rPr lang="cs-CZ" dirty="0"/>
            </a:br>
            <a:endParaRPr lang="cs-CZ" dirty="0"/>
          </a:p>
        </p:txBody>
      </p:sp>
      <p:sp>
        <p:nvSpPr>
          <p:cNvPr id="3" name="Zástupný symbol pro obsah 2"/>
          <p:cNvSpPr>
            <a:spLocks noGrp="1"/>
          </p:cNvSpPr>
          <p:nvPr>
            <p:ph idx="1"/>
          </p:nvPr>
        </p:nvSpPr>
        <p:spPr/>
        <p:txBody>
          <a:bodyPr/>
          <a:lstStyle/>
          <a:p>
            <a:pPr lvl="0"/>
            <a:r>
              <a:rPr lang="cs-CZ" dirty="0"/>
              <a:t>aktivní oslovení jednotlivce či skupiny v terénu,</a:t>
            </a:r>
          </a:p>
          <a:p>
            <a:pPr lvl="0"/>
            <a:r>
              <a:rPr lang="cs-CZ" dirty="0"/>
              <a:t>vyčkávání na oslovení cílovou skupinou, kdy pracovník tráví v její blízkosti určitý čas a získává si důvěru,</a:t>
            </a:r>
          </a:p>
          <a:p>
            <a:pPr lvl="0"/>
            <a:r>
              <a:rPr lang="cs-CZ" dirty="0"/>
              <a:t>zprostředkování kontaktu třetí osobou – jiným uživatelem služby, rodinným příslušníkem,</a:t>
            </a:r>
          </a:p>
          <a:p>
            <a:pPr lvl="0"/>
            <a:r>
              <a:rPr lang="cs-CZ" dirty="0"/>
              <a:t>autoritou v lokalitě,</a:t>
            </a:r>
          </a:p>
          <a:p>
            <a:pPr lvl="0"/>
            <a:r>
              <a:rPr lang="cs-CZ" dirty="0"/>
              <a:t>nepřímou – vytváří a rozšiřuje letáky a jiné tištěné materiály s nabídkou terénních služeb.</a:t>
            </a:r>
          </a:p>
          <a:p>
            <a:endParaRPr lang="cs-CZ" dirty="0"/>
          </a:p>
        </p:txBody>
      </p:sp>
    </p:spTree>
    <p:extLst>
      <p:ext uri="{BB962C8B-B14F-4D97-AF65-F5344CB8AC3E}">
        <p14:creationId xmlns:p14="http://schemas.microsoft.com/office/powerpoint/2010/main" val="49470623"/>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i="1" dirty="0"/>
              <a:t>Poskytuje sociální služby</a:t>
            </a:r>
            <a:r>
              <a:rPr lang="cs-CZ" dirty="0"/>
              <a:t> – </a:t>
            </a:r>
            <a:r>
              <a:rPr lang="cs-CZ" b="1" i="1" dirty="0"/>
              <a:t>podle druhu sociální služby, kterou organizace poskytuje</a:t>
            </a:r>
            <a:r>
              <a:rPr lang="cs-CZ" dirty="0"/>
              <a:t> </a:t>
            </a:r>
          </a:p>
        </p:txBody>
      </p:sp>
      <p:sp>
        <p:nvSpPr>
          <p:cNvPr id="3" name="Zástupný symbol pro obsah 2"/>
          <p:cNvSpPr>
            <a:spLocks noGrp="1"/>
          </p:cNvSpPr>
          <p:nvPr>
            <p:ph idx="1"/>
          </p:nvPr>
        </p:nvSpPr>
        <p:spPr/>
        <p:txBody>
          <a:bodyPr/>
          <a:lstStyle/>
          <a:p>
            <a:r>
              <a:rPr lang="cs-CZ" dirty="0"/>
              <a:t>(např. poskytuje odborné sociální poradenství, základní sociální poradenství, poskytuje sociální službu terénní programy, poskytuje službu sociálně aktivizační služby pro rodiny s dětmi, provádí case management). </a:t>
            </a:r>
          </a:p>
        </p:txBody>
      </p:sp>
    </p:spTree>
    <p:extLst>
      <p:ext uri="{BB962C8B-B14F-4D97-AF65-F5344CB8AC3E}">
        <p14:creationId xmlns:p14="http://schemas.microsoft.com/office/powerpoint/2010/main" val="1420421173"/>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i="1" dirty="0"/>
              <a:t>Provádí Case management </a:t>
            </a:r>
            <a:endParaRPr lang="cs-CZ" dirty="0"/>
          </a:p>
        </p:txBody>
      </p:sp>
      <p:sp>
        <p:nvSpPr>
          <p:cNvPr id="3" name="Zástupný symbol pro obsah 2"/>
          <p:cNvSpPr>
            <a:spLocks noGrp="1"/>
          </p:cNvSpPr>
          <p:nvPr>
            <p:ph idx="1"/>
          </p:nvPr>
        </p:nvSpPr>
        <p:spPr/>
        <p:txBody>
          <a:bodyPr/>
          <a:lstStyle/>
          <a:p>
            <a:r>
              <a:rPr lang="cs-CZ" dirty="0"/>
              <a:t>v případě, že je potřebné koordinovat sociální, pedagogické, psychologické, zdravotnické a další služby v zájmu uživatele, kdy jeho potřeby přesahují možnosti jediné služby a je pro něj nutné účelně koordinovaného přístupu několika poskytovatelů služeb, péči či pomoci. Případové řízení je obvykle realizováno v rámci multidisciplinárního týmu různých poskytovatelů služeb, kdy case </a:t>
            </a:r>
            <a:r>
              <a:rPr lang="cs-CZ" dirty="0" err="1"/>
              <a:t>manager</a:t>
            </a:r>
            <a:r>
              <a:rPr lang="cs-CZ"/>
              <a:t> monitoruje, zhodnocuje a obhajuje komplex služeb pro naplnění specifického souboru potřeb uživatele. </a:t>
            </a:r>
          </a:p>
        </p:txBody>
      </p:sp>
    </p:spTree>
    <p:extLst>
      <p:ext uri="{BB962C8B-B14F-4D97-AF65-F5344CB8AC3E}">
        <p14:creationId xmlns:p14="http://schemas.microsoft.com/office/powerpoint/2010/main" val="3832365130"/>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lvl="0"/>
            <a:r>
              <a:rPr lang="cs-CZ" b="1" dirty="0"/>
              <a:t>Na úrovni nepřímých aktivit ve prospěch uživatelů sociální služby</a:t>
            </a:r>
            <a:r>
              <a:rPr lang="cs-CZ" b="1" dirty="0" smtClean="0"/>
              <a:t>:</a:t>
            </a:r>
            <a:endParaRPr lang="cs-CZ" dirty="0"/>
          </a:p>
        </p:txBody>
      </p:sp>
      <p:sp>
        <p:nvSpPr>
          <p:cNvPr id="3" name="Zástupný symbol pro obsah 2"/>
          <p:cNvSpPr>
            <a:spLocks noGrp="1"/>
          </p:cNvSpPr>
          <p:nvPr>
            <p:ph idx="1"/>
          </p:nvPr>
        </p:nvSpPr>
        <p:spPr/>
        <p:txBody>
          <a:bodyPr>
            <a:normAutofit fontScale="77500" lnSpcReduction="20000"/>
          </a:bodyPr>
          <a:lstStyle/>
          <a:p>
            <a:pPr lvl="0"/>
            <a:r>
              <a:rPr lang="cs-CZ" b="1" dirty="0"/>
              <a:t>Podle typu a cílů služby terénní pracovník mapuje situaci v prostředí,</a:t>
            </a:r>
            <a:r>
              <a:rPr lang="cs-CZ" dirty="0"/>
              <a:t> kde: </a:t>
            </a:r>
          </a:p>
          <a:p>
            <a:pPr lvl="0"/>
            <a:r>
              <a:rPr lang="cs-CZ" dirty="0"/>
              <a:t>Vyhledává dostupné zdroje potřebné k dosažení cílů</a:t>
            </a:r>
          </a:p>
          <a:p>
            <a:pPr lvl="0"/>
            <a:r>
              <a:rPr lang="cs-CZ" dirty="0"/>
              <a:t>Mapuje rizika</a:t>
            </a:r>
          </a:p>
          <a:p>
            <a:pPr marL="0" indent="0">
              <a:buNone/>
            </a:pPr>
            <a:endParaRPr lang="cs-CZ" dirty="0"/>
          </a:p>
          <a:p>
            <a:pPr lvl="0"/>
            <a:r>
              <a:rPr lang="cs-CZ" b="1" dirty="0"/>
              <a:t>Koordinuje zdroje a iniciuje změny v zájmu cílové skupiny</a:t>
            </a:r>
            <a:r>
              <a:rPr lang="cs-CZ" dirty="0"/>
              <a:t>, podle pověření nadřízeným pracovníkem za účasti procesu tvorby sociální politiky, zejména na lokální úrovni, připomínkuje návrhy zákonů</a:t>
            </a:r>
          </a:p>
          <a:p>
            <a:pPr marL="0" indent="0">
              <a:buNone/>
            </a:pPr>
            <a:r>
              <a:rPr lang="cs-CZ" dirty="0"/>
              <a:t> </a:t>
            </a:r>
          </a:p>
          <a:p>
            <a:pPr lvl="0"/>
            <a:r>
              <a:rPr lang="cs-CZ" b="1" dirty="0"/>
              <a:t>Provádí opatření v oblasti prevence</a:t>
            </a:r>
            <a:r>
              <a:rPr lang="cs-CZ" dirty="0"/>
              <a:t> – participuje na besedách, vzdělávání, rozšiřuje osvětové materiály, apod. v rozsahu vyplývajícím z pověření nadřízeným pracovníkem</a:t>
            </a:r>
          </a:p>
          <a:p>
            <a:pPr marL="0" indent="0">
              <a:buNone/>
            </a:pPr>
            <a:r>
              <a:rPr lang="cs-CZ" dirty="0"/>
              <a:t> </a:t>
            </a:r>
          </a:p>
          <a:p>
            <a:pPr lvl="0"/>
            <a:r>
              <a:rPr lang="cs-CZ" b="1" dirty="0"/>
              <a:t>V zájmu cílové skupiny spolupracuje s příslušnými organizacemi</a:t>
            </a:r>
            <a:endParaRPr lang="cs-CZ" dirty="0"/>
          </a:p>
          <a:p>
            <a:pPr marL="0" indent="0">
              <a:buNone/>
            </a:pPr>
            <a:endParaRPr lang="cs-CZ" dirty="0"/>
          </a:p>
        </p:txBody>
      </p:sp>
    </p:spTree>
    <p:extLst>
      <p:ext uri="{BB962C8B-B14F-4D97-AF65-F5344CB8AC3E}">
        <p14:creationId xmlns:p14="http://schemas.microsoft.com/office/powerpoint/2010/main" val="3157392277"/>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460500"/>
          </a:xfrm>
        </p:spPr>
        <p:txBody>
          <a:bodyPr>
            <a:normAutofit/>
          </a:bodyPr>
          <a:lstStyle/>
          <a:p>
            <a:pPr lvl="0"/>
            <a:r>
              <a:rPr lang="cs-CZ" b="1" dirty="0"/>
              <a:t>Pro realizaci a rozvoj sociální služby terénní sociální pracovník vykonává aktivity</a:t>
            </a:r>
            <a:r>
              <a:rPr lang="cs-CZ" b="1" dirty="0" smtClean="0"/>
              <a:t>:</a:t>
            </a:r>
            <a:endParaRPr lang="cs-CZ" dirty="0"/>
          </a:p>
        </p:txBody>
      </p:sp>
      <p:sp>
        <p:nvSpPr>
          <p:cNvPr id="3" name="Zástupný symbol pro obsah 2"/>
          <p:cNvSpPr>
            <a:spLocks noGrp="1"/>
          </p:cNvSpPr>
          <p:nvPr>
            <p:ph idx="1"/>
          </p:nvPr>
        </p:nvSpPr>
        <p:spPr/>
        <p:txBody>
          <a:bodyPr/>
          <a:lstStyle/>
          <a:p>
            <a:pPr lvl="0"/>
            <a:endParaRPr lang="cs-CZ" b="1" dirty="0" smtClean="0"/>
          </a:p>
          <a:p>
            <a:pPr lvl="0"/>
            <a:endParaRPr lang="cs-CZ" b="1" dirty="0"/>
          </a:p>
          <a:p>
            <a:pPr lvl="0"/>
            <a:r>
              <a:rPr lang="cs-CZ" b="1" dirty="0" smtClean="0"/>
              <a:t>Spolupracuje </a:t>
            </a:r>
            <a:r>
              <a:rPr lang="cs-CZ" b="1" dirty="0"/>
              <a:t>na tvorbě projektů, dodává podklady pro rozvoj služby, včetně podkladů pro evaluaci, případně se na evaluaci přímo podílí</a:t>
            </a:r>
            <a:endParaRPr lang="cs-CZ" dirty="0"/>
          </a:p>
          <a:p>
            <a:pPr lvl="0"/>
            <a:endParaRPr lang="cs-CZ" b="1" dirty="0" smtClean="0"/>
          </a:p>
          <a:p>
            <a:pPr lvl="0"/>
            <a:endParaRPr lang="cs-CZ" b="1" dirty="0"/>
          </a:p>
          <a:p>
            <a:pPr lvl="0"/>
            <a:r>
              <a:rPr lang="cs-CZ" b="1" dirty="0" smtClean="0"/>
              <a:t>Podílí </a:t>
            </a:r>
            <a:r>
              <a:rPr lang="cs-CZ" b="1" dirty="0"/>
              <a:t>se na propagaci a medializaci aktivit organizace</a:t>
            </a:r>
            <a:r>
              <a:rPr lang="cs-CZ" dirty="0"/>
              <a:t>, je-li pověřen nadřízený pracovníkem.</a:t>
            </a:r>
          </a:p>
          <a:p>
            <a:pPr marL="0" indent="0">
              <a:buNone/>
            </a:pPr>
            <a:endParaRPr lang="cs-CZ" dirty="0"/>
          </a:p>
        </p:txBody>
      </p:sp>
    </p:spTree>
    <p:extLst>
      <p:ext uri="{BB962C8B-B14F-4D97-AF65-F5344CB8AC3E}">
        <p14:creationId xmlns:p14="http://schemas.microsoft.com/office/powerpoint/2010/main" val="3127993188"/>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lvl="0"/>
            <a:r>
              <a:rPr lang="cs-CZ" b="1" dirty="0"/>
              <a:t>Terénní sociální pracovník metodicky vede terénní </a:t>
            </a:r>
            <a:r>
              <a:rPr lang="cs-CZ" b="1" dirty="0" smtClean="0"/>
              <a:t>pracovníky</a:t>
            </a:r>
            <a:endParaRPr lang="cs-CZ" dirty="0"/>
          </a:p>
        </p:txBody>
      </p:sp>
      <p:sp>
        <p:nvSpPr>
          <p:cNvPr id="3" name="Zástupný symbol pro obsah 2"/>
          <p:cNvSpPr>
            <a:spLocks noGrp="1"/>
          </p:cNvSpPr>
          <p:nvPr>
            <p:ph idx="1"/>
          </p:nvPr>
        </p:nvSpPr>
        <p:spPr/>
        <p:txBody>
          <a:bodyPr/>
          <a:lstStyle/>
          <a:p>
            <a:pPr marL="0" indent="0">
              <a:buNone/>
            </a:pPr>
            <a:r>
              <a:rPr lang="cs-CZ" dirty="0"/>
              <a:t>V rámci metodického vedení poskytuje terénním pracovníkům případové vedení, vzdělává je, napomáhá jim při naplňování standardů kvality sociálních služeb, uvádí do praxe nastupující terénní pracovníky a pomáhá zvyšovat jejich kompetence prostřednictvím doprovázení, intervize, </a:t>
            </a:r>
            <a:r>
              <a:rPr lang="cs-CZ" dirty="0" err="1"/>
              <a:t>mentoringu</a:t>
            </a:r>
            <a:r>
              <a:rPr lang="cs-CZ" dirty="0"/>
              <a:t>, </a:t>
            </a:r>
            <a:r>
              <a:rPr lang="cs-CZ" dirty="0" err="1"/>
              <a:t>tutoringu</a:t>
            </a:r>
            <a:r>
              <a:rPr lang="cs-CZ" dirty="0"/>
              <a:t>, metodických porad a jiných nástrojů. Metodickým vedením mohou být v organizaci pověřeni i jiní sociální pracovníci, v závislosti na organizační struktuře projektu či organizace. Podle zákona č. 108/2006 Sb., o sociálních službách, může terénní pracovník vykonávat určité činnosti pouze pod vedením sociálního pracovníka.</a:t>
            </a:r>
          </a:p>
          <a:p>
            <a:pPr marL="0" indent="0">
              <a:buNone/>
            </a:pPr>
            <a:endParaRPr lang="cs-CZ" dirty="0"/>
          </a:p>
        </p:txBody>
      </p:sp>
    </p:spTree>
    <p:extLst>
      <p:ext uri="{BB962C8B-B14F-4D97-AF65-F5344CB8AC3E}">
        <p14:creationId xmlns:p14="http://schemas.microsoft.com/office/powerpoint/2010/main" val="2267695662"/>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lvl="0"/>
            <a:r>
              <a:rPr lang="cs-CZ" b="1" u="sng" dirty="0"/>
              <a:t>Terénní sociální pracovník vyvíjí aktivity ve prospěch vlastního profesního </a:t>
            </a:r>
            <a:r>
              <a:rPr lang="cs-CZ" b="1" u="sng" dirty="0" smtClean="0"/>
              <a:t>rozvoje</a:t>
            </a:r>
            <a:endParaRPr lang="cs-CZ" dirty="0"/>
          </a:p>
        </p:txBody>
      </p:sp>
      <p:sp>
        <p:nvSpPr>
          <p:cNvPr id="3" name="Zástupný symbol pro obsah 2"/>
          <p:cNvSpPr>
            <a:spLocks noGrp="1"/>
          </p:cNvSpPr>
          <p:nvPr>
            <p:ph idx="1"/>
          </p:nvPr>
        </p:nvSpPr>
        <p:spPr/>
        <p:txBody>
          <a:bodyPr/>
          <a:lstStyle/>
          <a:p>
            <a:endParaRPr lang="cs-CZ" dirty="0" smtClean="0"/>
          </a:p>
          <a:p>
            <a:r>
              <a:rPr lang="cs-CZ" dirty="0" smtClean="0"/>
              <a:t>Terénní </a:t>
            </a:r>
            <a:r>
              <a:rPr lang="cs-CZ" dirty="0"/>
              <a:t>sociální pracovník se průběžně vzdělává, pracuje na své odborné způsobilosti, účastní se supervizí a dalších rozvojových aktivit v rámci organizace, přičemž za formu vzdělávání lze považovat i odborné a metodické konzultace.</a:t>
            </a:r>
          </a:p>
          <a:p>
            <a:endParaRPr lang="cs-CZ" dirty="0" smtClean="0"/>
          </a:p>
          <a:p>
            <a:r>
              <a:rPr lang="cs-CZ" dirty="0" smtClean="0"/>
              <a:t>Terénní </a:t>
            </a:r>
            <a:r>
              <a:rPr lang="cs-CZ" dirty="0"/>
              <a:t>sociální pracovník dodržuje povinnost mlčenlivosti o všech informacích, se kterými přišel do styku v průběhu plnění svých úkolů, a tato povinnost trvá i po skončení pracovního poměru.</a:t>
            </a:r>
          </a:p>
          <a:p>
            <a:pPr marL="0" indent="0">
              <a:buNone/>
            </a:pPr>
            <a:endParaRPr lang="cs-CZ" dirty="0"/>
          </a:p>
        </p:txBody>
      </p:sp>
      <p:sp>
        <p:nvSpPr>
          <p:cNvPr id="4" name="Obdélník 3"/>
          <p:cNvSpPr/>
          <p:nvPr/>
        </p:nvSpPr>
        <p:spPr>
          <a:xfrm rot="3001000">
            <a:off x="3048000" y="3086471"/>
            <a:ext cx="6096000" cy="368755"/>
          </a:xfrm>
          <a:prstGeom prst="rect">
            <a:avLst/>
          </a:prstGeom>
        </p:spPr>
        <p:txBody>
          <a:bodyPr>
            <a:spAutoFit/>
          </a:bodyPr>
          <a:lstStyle/>
          <a:p>
            <a:pPr marL="342900" lvl="0" indent="-342900">
              <a:lnSpc>
                <a:spcPct val="107000"/>
              </a:lnSpc>
              <a:spcAft>
                <a:spcPts val="800"/>
              </a:spcAft>
              <a:buFont typeface="+mj-lt"/>
              <a:buAutoNum type="romanUcPeriod"/>
            </a:pPr>
            <a:endParaRPr lang="cs-CZ"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27997939"/>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4"/>
            <a:ext cx="10515600" cy="2636867"/>
          </a:xfrm>
        </p:spPr>
        <p:txBody>
          <a:bodyPr>
            <a:normAutofit/>
          </a:bodyPr>
          <a:lstStyle/>
          <a:p>
            <a:pPr lvl="0"/>
            <a:r>
              <a:rPr lang="cs-CZ" b="1" dirty="0"/>
              <a:t>Problémy, které terénní sociální pracovník nejčastěji řeší s </a:t>
            </a:r>
            <a:r>
              <a:rPr lang="cs-CZ" b="1" dirty="0" smtClean="0"/>
              <a:t>klienty</a:t>
            </a:r>
            <a:endParaRPr lang="cs-CZ" dirty="0"/>
          </a:p>
        </p:txBody>
      </p:sp>
      <p:sp>
        <p:nvSpPr>
          <p:cNvPr id="3" name="Zástupný symbol pro obsah 2"/>
          <p:cNvSpPr>
            <a:spLocks noGrp="1"/>
          </p:cNvSpPr>
          <p:nvPr>
            <p:ph idx="1"/>
          </p:nvPr>
        </p:nvSpPr>
        <p:spPr>
          <a:xfrm>
            <a:off x="838200" y="3536829"/>
            <a:ext cx="10515600" cy="2640133"/>
          </a:xfrm>
        </p:spPr>
        <p:txBody>
          <a:bodyPr/>
          <a:lstStyle/>
          <a:p>
            <a:r>
              <a:rPr lang="cs-CZ" dirty="0"/>
              <a:t>Nejčastější problémy, které terénní sociální pracovník řeší s klienty v lokalitách, jsou zpracovány z </a:t>
            </a:r>
            <a:r>
              <a:rPr lang="cs-CZ" i="1" dirty="0"/>
              <a:t>Metodické příručky pro výkon terénní sociální práce. </a:t>
            </a:r>
            <a:r>
              <a:rPr lang="cs-CZ" dirty="0"/>
              <a:t>(2007, str.68 – 73).   </a:t>
            </a:r>
            <a:r>
              <a:rPr lang="cs-CZ" i="1" dirty="0"/>
              <a:t> </a:t>
            </a:r>
            <a:endParaRPr lang="cs-CZ" dirty="0"/>
          </a:p>
          <a:p>
            <a:pPr marL="0" indent="0">
              <a:buNone/>
            </a:pPr>
            <a:endParaRPr lang="cs-CZ" dirty="0"/>
          </a:p>
        </p:txBody>
      </p:sp>
    </p:spTree>
    <p:extLst>
      <p:ext uri="{BB962C8B-B14F-4D97-AF65-F5344CB8AC3E}">
        <p14:creationId xmlns:p14="http://schemas.microsoft.com/office/powerpoint/2010/main" val="691246049"/>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480263"/>
          </a:xfrm>
        </p:spPr>
        <p:txBody>
          <a:bodyPr>
            <a:normAutofit fontScale="90000"/>
          </a:bodyPr>
          <a:lstStyle/>
          <a:p>
            <a:pPr lvl="0"/>
            <a:r>
              <a:rPr lang="cs-CZ" b="1" dirty="0"/>
              <a:t>Bydlení</a:t>
            </a:r>
            <a:endParaRPr lang="cs-CZ" dirty="0"/>
          </a:p>
        </p:txBody>
      </p:sp>
      <p:sp>
        <p:nvSpPr>
          <p:cNvPr id="3" name="Zástupný symbol pro obsah 2"/>
          <p:cNvSpPr>
            <a:spLocks noGrp="1"/>
          </p:cNvSpPr>
          <p:nvPr>
            <p:ph idx="1"/>
          </p:nvPr>
        </p:nvSpPr>
        <p:spPr>
          <a:xfrm>
            <a:off x="838200" y="983412"/>
            <a:ext cx="10515600" cy="5434641"/>
          </a:xfrm>
        </p:spPr>
        <p:txBody>
          <a:bodyPr>
            <a:noAutofit/>
          </a:bodyPr>
          <a:lstStyle/>
          <a:p>
            <a:r>
              <a:rPr lang="cs-CZ" sz="2000" b="1" dirty="0"/>
              <a:t>Terénní sociální pracovník zaměřuje svou pozornost na zjištění a řešení:</a:t>
            </a:r>
          </a:p>
          <a:p>
            <a:pPr lvl="1"/>
            <a:r>
              <a:rPr lang="cs-CZ" sz="2000" dirty="0"/>
              <a:t>Možných příčin vzniku problémů s bydlením</a:t>
            </a:r>
          </a:p>
          <a:p>
            <a:pPr lvl="1"/>
            <a:r>
              <a:rPr lang="cs-CZ" sz="2000" dirty="0"/>
              <a:t>Možných následků ztráty bydlení</a:t>
            </a:r>
          </a:p>
          <a:p>
            <a:pPr marL="0" indent="0">
              <a:buNone/>
            </a:pPr>
            <a:endParaRPr lang="cs-CZ" sz="2000" dirty="0"/>
          </a:p>
          <a:p>
            <a:r>
              <a:rPr lang="cs-CZ" sz="2000" b="1" dirty="0"/>
              <a:t>Mezi činnosti, které terénní sociální pracovník při řešení problémů s bydlením klientů vykonává, můžeme uvést následující</a:t>
            </a:r>
            <a:r>
              <a:rPr lang="cs-CZ" sz="2000" b="1" dirty="0" smtClean="0"/>
              <a:t>:</a:t>
            </a:r>
            <a:r>
              <a:rPr lang="cs-CZ" sz="2000" b="1" dirty="0"/>
              <a:t> </a:t>
            </a:r>
          </a:p>
          <a:p>
            <a:pPr lvl="0"/>
            <a:r>
              <a:rPr lang="cs-CZ" sz="2000" dirty="0"/>
              <a:t>pomoc s udržením stávajícího bydlení (vyjednávání splátkových kalendářů; vyjednávání s majiteli domů, vyřízení institutu zvláštního příjemce, pomoc klientovi vyjednat si možnost odpracování dluhu, vyjednat odpuštění penále z prodlení atd.),</a:t>
            </a:r>
          </a:p>
          <a:p>
            <a:pPr lvl="0"/>
            <a:r>
              <a:rPr lang="cs-CZ" sz="2000" dirty="0"/>
              <a:t>pomoc s vyřizováním nárokových dávek, které klient nepobírá a přitom na ně má nárok,</a:t>
            </a:r>
          </a:p>
          <a:p>
            <a:pPr lvl="0"/>
            <a:r>
              <a:rPr lang="cs-CZ" sz="2000" dirty="0"/>
              <a:t>pomoc s hledáním náhradního bydlení (v ubytovnách, azylových domech atd.),</a:t>
            </a:r>
          </a:p>
          <a:p>
            <a:pPr lvl="0"/>
            <a:r>
              <a:rPr lang="cs-CZ" sz="2000" dirty="0"/>
              <a:t>pracovník radí klientovi při podpisu nájemní/podnájemní nebo ubytovací smlouvy,</a:t>
            </a:r>
          </a:p>
          <a:p>
            <a:pPr lvl="0"/>
            <a:r>
              <a:rPr lang="cs-CZ" sz="2000" dirty="0"/>
              <a:t>vyjednává s místní správou a samosprávou,</a:t>
            </a:r>
          </a:p>
          <a:p>
            <a:pPr lvl="0"/>
            <a:r>
              <a:rPr lang="cs-CZ" sz="2000" dirty="0"/>
              <a:t>medializuje problematiku (se souhlasem klienta a se souhlasem zaměstnavatele).</a:t>
            </a:r>
          </a:p>
        </p:txBody>
      </p:sp>
    </p:spTree>
    <p:extLst>
      <p:ext uri="{BB962C8B-B14F-4D97-AF65-F5344CB8AC3E}">
        <p14:creationId xmlns:p14="http://schemas.microsoft.com/office/powerpoint/2010/main" val="366482974"/>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84113"/>
          </a:xfrm>
        </p:spPr>
        <p:txBody>
          <a:bodyPr/>
          <a:lstStyle/>
          <a:p>
            <a:pPr lvl="0"/>
            <a:r>
              <a:rPr lang="cs-CZ" b="1" dirty="0" smtClean="0"/>
              <a:t>Finance</a:t>
            </a:r>
            <a:endParaRPr lang="cs-CZ" dirty="0"/>
          </a:p>
        </p:txBody>
      </p:sp>
      <p:sp>
        <p:nvSpPr>
          <p:cNvPr id="3" name="Zástupný symbol pro obsah 2"/>
          <p:cNvSpPr>
            <a:spLocks noGrp="1"/>
          </p:cNvSpPr>
          <p:nvPr>
            <p:ph idx="1"/>
          </p:nvPr>
        </p:nvSpPr>
        <p:spPr>
          <a:xfrm>
            <a:off x="838200" y="1293962"/>
            <a:ext cx="10515600" cy="4883001"/>
          </a:xfrm>
        </p:spPr>
        <p:txBody>
          <a:bodyPr>
            <a:normAutofit fontScale="92500"/>
          </a:bodyPr>
          <a:lstStyle/>
          <a:p>
            <a:pPr marL="0" indent="0">
              <a:buNone/>
            </a:pPr>
            <a:r>
              <a:rPr lang="cs-CZ" dirty="0"/>
              <a:t>V cílových skupinách, se kterými spolupracuje terénní sociální pracovník, velice rychle přibývají osoby, které se dostávají do situace neplatičů, protože z objektivních i subjektivních důvodů nemají dostatek finančních prostředků, které by jim umožnily plnit jejich povinnosti. V souvislosti s jejich vysokým zadlužením, můžeme hovořit o zadlužených či předlužených osobách/rodinách. Tyto osoby/rodiny jsou tak často uvězněny v koloběhu splácení a dalšího narůstání dluhů, ze kterého se většinou nejsou schopny dostat.</a:t>
            </a:r>
          </a:p>
          <a:p>
            <a:pPr marL="0" indent="0">
              <a:buNone/>
            </a:pPr>
            <a:endParaRPr lang="cs-CZ" dirty="0"/>
          </a:p>
          <a:p>
            <a:pPr marL="0" indent="0">
              <a:buNone/>
            </a:pPr>
            <a:r>
              <a:rPr lang="cs-CZ" b="1" dirty="0"/>
              <a:t>Terénní sociální pracovník zaměřuje svou pozornost na zjištění a řešení:</a:t>
            </a:r>
          </a:p>
          <a:p>
            <a:pPr lvl="1"/>
            <a:r>
              <a:rPr lang="cs-CZ" sz="2800" dirty="0"/>
              <a:t>Příčin vysoké míry zadluženosti klientů</a:t>
            </a:r>
          </a:p>
          <a:p>
            <a:pPr lvl="1"/>
            <a:r>
              <a:rPr lang="cs-CZ" sz="2800" dirty="0"/>
              <a:t>Možných následků velké zadluženosti</a:t>
            </a:r>
          </a:p>
        </p:txBody>
      </p:sp>
    </p:spTree>
    <p:extLst>
      <p:ext uri="{BB962C8B-B14F-4D97-AF65-F5344CB8AC3E}">
        <p14:creationId xmlns:p14="http://schemas.microsoft.com/office/powerpoint/2010/main" val="34660308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pt-BR" b="1" dirty="0"/>
              <a:t>Základní informace o dluhovém poradenství</a:t>
            </a:r>
            <a:endParaRPr lang="cs-CZ" dirty="0"/>
          </a:p>
        </p:txBody>
      </p:sp>
      <p:sp>
        <p:nvSpPr>
          <p:cNvPr id="3" name="Podnadpis 2"/>
          <p:cNvSpPr>
            <a:spLocks noGrp="1"/>
          </p:cNvSpPr>
          <p:nvPr>
            <p:ph type="subTitle" idx="1"/>
          </p:nvPr>
        </p:nvSpPr>
        <p:spPr/>
        <p:txBody>
          <a:bodyPr/>
          <a:lstStyle/>
          <a:p>
            <a:endParaRPr lang="cs-CZ" dirty="0"/>
          </a:p>
        </p:txBody>
      </p:sp>
    </p:spTree>
    <p:extLst>
      <p:ext uri="{BB962C8B-B14F-4D97-AF65-F5344CB8AC3E}">
        <p14:creationId xmlns:p14="http://schemas.microsoft.com/office/powerpoint/2010/main" val="1833493221"/>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t>Terénní sociální pracovník při řešení problémů klientů s financemi může vykonávat níže uvedené činnosti: </a:t>
            </a:r>
            <a:endParaRPr lang="cs-CZ" sz="3600" dirty="0"/>
          </a:p>
        </p:txBody>
      </p:sp>
      <p:sp>
        <p:nvSpPr>
          <p:cNvPr id="3" name="Zástupný symbol pro obsah 2"/>
          <p:cNvSpPr>
            <a:spLocks noGrp="1"/>
          </p:cNvSpPr>
          <p:nvPr>
            <p:ph idx="1"/>
          </p:nvPr>
        </p:nvSpPr>
        <p:spPr>
          <a:xfrm>
            <a:off x="838200" y="1690688"/>
            <a:ext cx="10515600" cy="4968903"/>
          </a:xfrm>
        </p:spPr>
        <p:txBody>
          <a:bodyPr>
            <a:normAutofit fontScale="85000" lnSpcReduction="20000"/>
          </a:bodyPr>
          <a:lstStyle/>
          <a:p>
            <a:pPr lvl="0"/>
            <a:r>
              <a:rPr lang="cs-CZ" dirty="0"/>
              <a:t>udržuje přehled o „službách“ lichvářů a vysvětluje klientům zhoubnost využívání těchto „půjček“; v případě potřeby spolupracuje s Policií ČR,</a:t>
            </a:r>
          </a:p>
          <a:p>
            <a:pPr lvl="0"/>
            <a:r>
              <a:rPr lang="cs-CZ" dirty="0"/>
              <a:t>pracovník vysvětluje klientům nebezpečnost rychlostních, vysoce úročených půjček od nejrůznějších společností,  </a:t>
            </a:r>
          </a:p>
          <a:p>
            <a:pPr lvl="0"/>
            <a:r>
              <a:rPr lang="cs-CZ" dirty="0"/>
              <a:t>radí klientům při hospodaření s příjmy, aby si půjčovat nemuseli (při vypracování plánu hospodaření),</a:t>
            </a:r>
          </a:p>
          <a:p>
            <a:pPr lvl="0"/>
            <a:r>
              <a:rPr lang="cs-CZ" dirty="0"/>
              <a:t>pracovník vede klienta k přijetí odpovědnosti za placení závazků - nájemného, služeb spojených s užíváním bytu, stravného ve škole apod.,</a:t>
            </a:r>
          </a:p>
          <a:p>
            <a:pPr lvl="0"/>
            <a:r>
              <a:rPr lang="cs-CZ" dirty="0"/>
              <a:t>jedná se samosprávami a vlastníky bytů o nejvhodnějších přístupech k dlužníkům,</a:t>
            </a:r>
          </a:p>
          <a:p>
            <a:pPr lvl="0"/>
            <a:r>
              <a:rPr lang="cs-CZ" dirty="0"/>
              <a:t>v případě potřeby vyjednává alternativní administraci doplatků do životního minima (například náhradním příjemcem dávky je v takovém případě přímo majitel bytů a nedochází tak k narůstání dluhu za nájemné),</a:t>
            </a:r>
          </a:p>
          <a:p>
            <a:pPr lvl="0"/>
            <a:r>
              <a:rPr lang="cs-CZ" dirty="0"/>
              <a:t>jedná s věřiteli (v případě půjček) společně s klientem nebo sám na základě pověření od klienta – (př. žádost o odklad splácení, žádost o prodloužení doby splácení a tím snížení výše splátek).</a:t>
            </a:r>
          </a:p>
          <a:p>
            <a:endParaRPr lang="cs-CZ" dirty="0"/>
          </a:p>
        </p:txBody>
      </p:sp>
    </p:spTree>
    <p:extLst>
      <p:ext uri="{BB962C8B-B14F-4D97-AF65-F5344CB8AC3E}">
        <p14:creationId xmlns:p14="http://schemas.microsoft.com/office/powerpoint/2010/main" val="4174936503"/>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lvl="0"/>
            <a:r>
              <a:rPr lang="cs-CZ" b="1" dirty="0" smtClean="0"/>
              <a:t/>
            </a:r>
            <a:br>
              <a:rPr lang="cs-CZ" b="1" dirty="0" smtClean="0"/>
            </a:br>
            <a:r>
              <a:rPr lang="cs-CZ" b="1" dirty="0" smtClean="0"/>
              <a:t>Zaměstnanost</a:t>
            </a:r>
            <a:r>
              <a:rPr lang="cs-CZ" dirty="0"/>
              <a:t/>
            </a:r>
            <a:br>
              <a:rPr lang="cs-CZ" dirty="0"/>
            </a:br>
            <a:endParaRPr lang="cs-CZ" dirty="0"/>
          </a:p>
        </p:txBody>
      </p:sp>
      <p:sp>
        <p:nvSpPr>
          <p:cNvPr id="3" name="Zástupný symbol pro obsah 2"/>
          <p:cNvSpPr>
            <a:spLocks noGrp="1"/>
          </p:cNvSpPr>
          <p:nvPr>
            <p:ph idx="1"/>
          </p:nvPr>
        </p:nvSpPr>
        <p:spPr/>
        <p:txBody>
          <a:bodyPr/>
          <a:lstStyle/>
          <a:p>
            <a:endParaRPr lang="cs-CZ" dirty="0" smtClean="0"/>
          </a:p>
          <a:p>
            <a:r>
              <a:rPr lang="cs-CZ" dirty="0" smtClean="0"/>
              <a:t>Velmi </a:t>
            </a:r>
            <a:r>
              <a:rPr lang="cs-CZ" dirty="0"/>
              <a:t>častým problémem, se kterým se terénní sociální pracovník ve své práci setkává, je nezaměstnanost klientů/obyvatel sociálně vyloučených lokalit. </a:t>
            </a:r>
          </a:p>
          <a:p>
            <a:endParaRPr lang="cs-CZ" dirty="0" smtClean="0"/>
          </a:p>
          <a:p>
            <a:endParaRPr lang="cs-CZ" dirty="0" smtClean="0"/>
          </a:p>
          <a:p>
            <a:r>
              <a:rPr lang="cs-CZ" dirty="0" smtClean="0"/>
              <a:t>Zaměřuje </a:t>
            </a:r>
            <a:r>
              <a:rPr lang="cs-CZ" dirty="0"/>
              <a:t>proto svou pozornost na zjištění a řešení:</a:t>
            </a:r>
          </a:p>
          <a:p>
            <a:pPr marL="0" indent="0">
              <a:buNone/>
            </a:pPr>
            <a:endParaRPr lang="cs-CZ" dirty="0"/>
          </a:p>
        </p:txBody>
      </p:sp>
    </p:spTree>
    <p:extLst>
      <p:ext uri="{BB962C8B-B14F-4D97-AF65-F5344CB8AC3E}">
        <p14:creationId xmlns:p14="http://schemas.microsoft.com/office/powerpoint/2010/main" val="3490212795"/>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187630"/>
          </a:xfrm>
        </p:spPr>
        <p:txBody>
          <a:bodyPr>
            <a:normAutofit fontScale="90000"/>
          </a:bodyPr>
          <a:lstStyle/>
          <a:p>
            <a:pPr lvl="1"/>
            <a:r>
              <a:rPr lang="cs-CZ" sz="4000" dirty="0"/>
              <a:t>Příčin sníženého uplatnění klientů na trhu práce, mezi které lze </a:t>
            </a:r>
            <a:r>
              <a:rPr lang="cs-CZ" sz="4000" dirty="0" smtClean="0"/>
              <a:t>zařadit:</a:t>
            </a:r>
            <a:endParaRPr lang="cs-CZ" sz="4000" dirty="0"/>
          </a:p>
        </p:txBody>
      </p:sp>
      <p:sp>
        <p:nvSpPr>
          <p:cNvPr id="3" name="Zástupný symbol pro obsah 2"/>
          <p:cNvSpPr>
            <a:spLocks noGrp="1"/>
          </p:cNvSpPr>
          <p:nvPr>
            <p:ph idx="1"/>
          </p:nvPr>
        </p:nvSpPr>
        <p:spPr>
          <a:xfrm>
            <a:off x="838200" y="1825624"/>
            <a:ext cx="10515600" cy="4540669"/>
          </a:xfrm>
        </p:spPr>
        <p:txBody>
          <a:bodyPr>
            <a:normAutofit fontScale="92500"/>
          </a:bodyPr>
          <a:lstStyle/>
          <a:p>
            <a:pPr lvl="0"/>
            <a:r>
              <a:rPr lang="cs-CZ" dirty="0"/>
              <a:t>vnitřní faktory, kterými jsou např. nízká míra lidského kapitálu a chybějící motivace z důvodů: nízké vzdělanosti, nízké sociální kompetence (klient má problémy s orientací v majoritním prostředí, na měnícím se trhu práce apod.), absence pracovních návyků, špatný zdravotní stav, syndrom dlouhodobé nezaměstnanosti (komplex negativních dopadů dlouhodobé nezaměstnanosti na psychiku člověka).</a:t>
            </a:r>
          </a:p>
          <a:p>
            <a:pPr lvl="0"/>
            <a:r>
              <a:rPr lang="cs-CZ" dirty="0"/>
              <a:t>vnější faktory, kterými mohou být nízká úroveň sociálního kapitálu, systémové faktory: např. demotivující sociální systém, práce „na černo“ (práce bez řádně uzavřené pracovní smlouvy; neodvádění zdravotního a sociálního pojištění; riziko vyřazení z evidence úřadu práce), nízká prostorová mobilita, resp. malé šance odstěhovat se za prací, diskriminace ze strany zaměstnavatele.</a:t>
            </a:r>
          </a:p>
          <a:p>
            <a:endParaRPr lang="cs-CZ" dirty="0"/>
          </a:p>
        </p:txBody>
      </p:sp>
    </p:spTree>
    <p:extLst>
      <p:ext uri="{BB962C8B-B14F-4D97-AF65-F5344CB8AC3E}">
        <p14:creationId xmlns:p14="http://schemas.microsoft.com/office/powerpoint/2010/main" val="1359360778"/>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Možných následků nezaměstnanosti</a:t>
            </a:r>
          </a:p>
        </p:txBody>
      </p:sp>
      <p:sp>
        <p:nvSpPr>
          <p:cNvPr id="3" name="Zástupný symbol pro obsah 2"/>
          <p:cNvSpPr>
            <a:spLocks noGrp="1"/>
          </p:cNvSpPr>
          <p:nvPr>
            <p:ph idx="1"/>
          </p:nvPr>
        </p:nvSpPr>
        <p:spPr/>
        <p:txBody>
          <a:bodyPr/>
          <a:lstStyle/>
          <a:p>
            <a:pPr lvl="0"/>
            <a:r>
              <a:rPr lang="cs-CZ" dirty="0"/>
              <a:t>materiální chudoby</a:t>
            </a:r>
          </a:p>
          <a:p>
            <a:pPr lvl="0"/>
            <a:r>
              <a:rPr lang="cs-CZ" dirty="0"/>
              <a:t>vyloučení z participace na sociálním a ekonomickém životě společnosti</a:t>
            </a:r>
          </a:p>
          <a:p>
            <a:pPr lvl="0"/>
            <a:r>
              <a:rPr lang="cs-CZ" dirty="0"/>
              <a:t>psychické důsledky (rezignace na hledání práce, ztráta pracovních návyků, podléhání závislostem aj.), </a:t>
            </a:r>
          </a:p>
          <a:p>
            <a:pPr lvl="0"/>
            <a:r>
              <a:rPr lang="cs-CZ" dirty="0"/>
              <a:t>tvorbu alternativních životních strategií – „život v sociální pasti“ (závislost na sociálních dávkách, práce „na černo“, zadlužování aj.)</a:t>
            </a:r>
          </a:p>
          <a:p>
            <a:endParaRPr lang="cs-CZ" dirty="0"/>
          </a:p>
        </p:txBody>
      </p:sp>
    </p:spTree>
    <p:extLst>
      <p:ext uri="{BB962C8B-B14F-4D97-AF65-F5344CB8AC3E}">
        <p14:creationId xmlns:p14="http://schemas.microsoft.com/office/powerpoint/2010/main" val="2629521672"/>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2395328"/>
          </a:xfrm>
        </p:spPr>
        <p:txBody>
          <a:bodyPr>
            <a:normAutofit fontScale="90000"/>
          </a:bodyPr>
          <a:lstStyle/>
          <a:p>
            <a:r>
              <a:rPr lang="cs-CZ" b="1" dirty="0"/>
              <a:t>Terénní sociální pracovník při řešení problémů se zhoršenou uplatnitelností klientů na trhu práce, při řešení jejich nezaměstnanosti může zaměřovat svou pozornost na následující činnosti:</a:t>
            </a:r>
            <a:r>
              <a:rPr lang="cs-CZ" dirty="0"/>
              <a:t/>
            </a:r>
            <a:br>
              <a:rPr lang="cs-CZ" dirty="0"/>
            </a:br>
            <a:endParaRPr lang="cs-CZ" dirty="0"/>
          </a:p>
        </p:txBody>
      </p:sp>
      <p:sp>
        <p:nvSpPr>
          <p:cNvPr id="3" name="Zástupný symbol pro obsah 2"/>
          <p:cNvSpPr>
            <a:spLocks noGrp="1"/>
          </p:cNvSpPr>
          <p:nvPr>
            <p:ph idx="1"/>
          </p:nvPr>
        </p:nvSpPr>
        <p:spPr>
          <a:xfrm>
            <a:off x="838200" y="2760453"/>
            <a:ext cx="10515600" cy="3416509"/>
          </a:xfrm>
        </p:spPr>
        <p:txBody>
          <a:bodyPr/>
          <a:lstStyle/>
          <a:p>
            <a:pPr lvl="0"/>
            <a:r>
              <a:rPr lang="cs-CZ" dirty="0"/>
              <a:t>poskytuje podporu při vyhledávání zaměstnání (pomáhá s vyplňováním formulářů a psaním žádostí a životopisů),</a:t>
            </a:r>
          </a:p>
          <a:p>
            <a:pPr lvl="0"/>
            <a:r>
              <a:rPr lang="cs-CZ" dirty="0"/>
              <a:t>podporuje klienty při vyhledávání kurzů ke zvyšování funkční gramotnosti, motivačních programů, rekvalifikačních kurzů,</a:t>
            </a:r>
          </a:p>
          <a:p>
            <a:pPr lvl="0"/>
            <a:r>
              <a:rPr lang="cs-CZ" dirty="0"/>
              <a:t>doprovází klienty při jednání na úřadu práce, se zaměstnavateli apod.,</a:t>
            </a:r>
          </a:p>
          <a:p>
            <a:pPr lvl="0"/>
            <a:r>
              <a:rPr lang="cs-CZ" dirty="0"/>
              <a:t>informuje klienty o dopadu a rizicích nezaměstnanosti, riziku práce „na černo“,</a:t>
            </a:r>
          </a:p>
          <a:p>
            <a:endParaRPr lang="cs-CZ" dirty="0"/>
          </a:p>
        </p:txBody>
      </p:sp>
    </p:spTree>
    <p:extLst>
      <p:ext uri="{BB962C8B-B14F-4D97-AF65-F5344CB8AC3E}">
        <p14:creationId xmlns:p14="http://schemas.microsoft.com/office/powerpoint/2010/main" val="4110397920"/>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lvl="0"/>
            <a:r>
              <a:rPr lang="cs-CZ" b="1" dirty="0"/>
              <a:t>Vzdělávání</a:t>
            </a:r>
            <a:endParaRPr lang="cs-CZ" dirty="0"/>
          </a:p>
        </p:txBody>
      </p:sp>
      <p:sp>
        <p:nvSpPr>
          <p:cNvPr id="3" name="Zástupný symbol pro obsah 2"/>
          <p:cNvSpPr>
            <a:spLocks noGrp="1"/>
          </p:cNvSpPr>
          <p:nvPr>
            <p:ph idx="1"/>
          </p:nvPr>
        </p:nvSpPr>
        <p:spPr/>
        <p:txBody>
          <a:bodyPr/>
          <a:lstStyle/>
          <a:p>
            <a:endParaRPr lang="cs-CZ" dirty="0" smtClean="0"/>
          </a:p>
          <a:p>
            <a:r>
              <a:rPr lang="cs-CZ" dirty="0" smtClean="0"/>
              <a:t>Terénní </a:t>
            </a:r>
            <a:r>
              <a:rPr lang="cs-CZ" dirty="0"/>
              <a:t>sociální pracovník se v rámci své práce (např. v sociálně vyloučených lokalitách) věnuje tématu nízkého vzdělání zdejších obyvatel, nízké docházce předškolních dětí do mateřských škol, problematice nízké úspěšností školních dětí a s tím následným neuplatněním na trhu práce. </a:t>
            </a:r>
          </a:p>
        </p:txBody>
      </p:sp>
    </p:spTree>
    <p:extLst>
      <p:ext uri="{BB962C8B-B14F-4D97-AF65-F5344CB8AC3E}">
        <p14:creationId xmlns:p14="http://schemas.microsoft.com/office/powerpoint/2010/main" val="2429059768"/>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153124"/>
          </a:xfrm>
        </p:spPr>
        <p:txBody>
          <a:bodyPr>
            <a:normAutofit fontScale="90000"/>
          </a:bodyPr>
          <a:lstStyle/>
          <a:p>
            <a:r>
              <a:rPr lang="cs-CZ" b="1" dirty="0"/>
              <a:t>Terénní sociální pracovník v oblasti vzdělávání zaměřuje svou pozornost na zjištění a řešení:</a:t>
            </a:r>
          </a:p>
        </p:txBody>
      </p:sp>
      <p:sp>
        <p:nvSpPr>
          <p:cNvPr id="3" name="Zástupný symbol pro obsah 2"/>
          <p:cNvSpPr>
            <a:spLocks noGrp="1"/>
          </p:cNvSpPr>
          <p:nvPr>
            <p:ph idx="1"/>
          </p:nvPr>
        </p:nvSpPr>
        <p:spPr>
          <a:xfrm>
            <a:off x="838200" y="1825624"/>
            <a:ext cx="10515600" cy="4816715"/>
          </a:xfrm>
        </p:spPr>
        <p:txBody>
          <a:bodyPr>
            <a:normAutofit lnSpcReduction="10000"/>
          </a:bodyPr>
          <a:lstStyle/>
          <a:p>
            <a:pPr marL="0" lvl="1" indent="0">
              <a:spcBef>
                <a:spcPts val="1000"/>
              </a:spcBef>
              <a:buNone/>
            </a:pPr>
            <a:r>
              <a:rPr lang="cs-CZ" sz="3000" u="sng" dirty="0"/>
              <a:t>Některých příčin vzniku problémů se vzděláváním dětí spojených např. </a:t>
            </a:r>
          </a:p>
          <a:p>
            <a:pPr marL="457200" lvl="1" indent="0">
              <a:buNone/>
            </a:pPr>
            <a:endParaRPr lang="cs-CZ" sz="3000" dirty="0"/>
          </a:p>
          <a:p>
            <a:pPr lvl="0"/>
            <a:r>
              <a:rPr lang="cs-CZ" sz="3000" dirty="0"/>
              <a:t>s nízkou mírou motivace ke vzdělávání a následnému uplatnění na trhu práce</a:t>
            </a:r>
          </a:p>
          <a:p>
            <a:pPr lvl="0"/>
            <a:r>
              <a:rPr lang="cs-CZ" sz="3000" dirty="0"/>
              <a:t>minimální podporou vzdělávání v rámci rodiny a absencí pozitivního vzoru v rodině</a:t>
            </a:r>
          </a:p>
          <a:p>
            <a:pPr lvl="0"/>
            <a:r>
              <a:rPr lang="cs-CZ" sz="3000" dirty="0"/>
              <a:t>častým zanedbáváním povinné školní docházky</a:t>
            </a:r>
          </a:p>
          <a:p>
            <a:pPr lvl="0"/>
            <a:r>
              <a:rPr lang="cs-CZ" sz="3000" dirty="0"/>
              <a:t>nedostatečnou znalosti českého jazyka – požíváním romského </a:t>
            </a:r>
            <a:r>
              <a:rPr lang="cs-CZ" sz="3000" dirty="0" err="1"/>
              <a:t>etnolektu</a:t>
            </a:r>
            <a:r>
              <a:rPr lang="cs-CZ" sz="3000" dirty="0"/>
              <a:t> češtiny</a:t>
            </a:r>
          </a:p>
          <a:p>
            <a:pPr lvl="0"/>
            <a:r>
              <a:rPr lang="cs-CZ" sz="3000" dirty="0"/>
              <a:t>s neúspěšnosti romských žáků při zvládání základních školy </a:t>
            </a:r>
          </a:p>
          <a:p>
            <a:pPr marL="0" indent="0">
              <a:buNone/>
            </a:pPr>
            <a:endParaRPr lang="cs-CZ" dirty="0"/>
          </a:p>
        </p:txBody>
      </p:sp>
    </p:spTree>
    <p:extLst>
      <p:ext uri="{BB962C8B-B14F-4D97-AF65-F5344CB8AC3E}">
        <p14:creationId xmlns:p14="http://schemas.microsoft.com/office/powerpoint/2010/main" val="2697995214"/>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Možných následků – např. </a:t>
            </a:r>
            <a:r>
              <a:rPr lang="cs-CZ" dirty="0"/>
              <a:t/>
            </a:r>
            <a:br>
              <a:rPr lang="cs-CZ" dirty="0"/>
            </a:br>
            <a:endParaRPr lang="cs-CZ" dirty="0"/>
          </a:p>
        </p:txBody>
      </p:sp>
      <p:sp>
        <p:nvSpPr>
          <p:cNvPr id="3" name="Zástupný symbol pro obsah 2"/>
          <p:cNvSpPr>
            <a:spLocks noGrp="1"/>
          </p:cNvSpPr>
          <p:nvPr>
            <p:ph idx="1"/>
          </p:nvPr>
        </p:nvSpPr>
        <p:spPr/>
        <p:txBody>
          <a:bodyPr/>
          <a:lstStyle/>
          <a:p>
            <a:pPr lvl="0"/>
            <a:r>
              <a:rPr lang="cs-CZ" dirty="0"/>
              <a:t>omezené možnosti výběru zaměstnání vzhledem k nízké kvalifikaci a s ní související malou možností uplatnit se na trhu práce</a:t>
            </a:r>
          </a:p>
          <a:p>
            <a:pPr lvl="0"/>
            <a:endParaRPr lang="cs-CZ" dirty="0" smtClean="0"/>
          </a:p>
          <a:p>
            <a:pPr lvl="0"/>
            <a:r>
              <a:rPr lang="cs-CZ" dirty="0" smtClean="0"/>
              <a:t>vysokou </a:t>
            </a:r>
            <a:r>
              <a:rPr lang="cs-CZ" dirty="0"/>
              <a:t>pravděpodobností pozdější závislosti na dávkách státní sociální podpory a sociální pomoci. </a:t>
            </a:r>
          </a:p>
          <a:p>
            <a:pPr lvl="0"/>
            <a:endParaRPr lang="cs-CZ" dirty="0" smtClean="0"/>
          </a:p>
          <a:p>
            <a:pPr lvl="0"/>
            <a:r>
              <a:rPr lang="cs-CZ" dirty="0" smtClean="0"/>
              <a:t>nemožností </a:t>
            </a:r>
            <a:r>
              <a:rPr lang="cs-CZ" dirty="0"/>
              <a:t>opustit sociálně vyloučenou lokalitu</a:t>
            </a:r>
          </a:p>
          <a:p>
            <a:endParaRPr lang="cs-CZ" dirty="0"/>
          </a:p>
        </p:txBody>
      </p:sp>
    </p:spTree>
    <p:extLst>
      <p:ext uri="{BB962C8B-B14F-4D97-AF65-F5344CB8AC3E}">
        <p14:creationId xmlns:p14="http://schemas.microsoft.com/office/powerpoint/2010/main" val="3092190654"/>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104181"/>
            <a:ext cx="10515600" cy="741872"/>
          </a:xfrm>
        </p:spPr>
        <p:txBody>
          <a:bodyPr>
            <a:normAutofit fontScale="90000"/>
          </a:bodyPr>
          <a:lstStyle/>
          <a:p>
            <a:r>
              <a:rPr lang="cs-CZ" b="1" dirty="0"/>
              <a:t>V rámci řešení témat spojených se vzděláváním (dětí/obyvatel v sociálně vyloučených lokalitách) terénní sociální pracovník může níže uvedené aktivity:</a:t>
            </a:r>
            <a:r>
              <a:rPr lang="cs-CZ" dirty="0"/>
              <a:t/>
            </a:r>
            <a:br>
              <a:rPr lang="cs-CZ" dirty="0"/>
            </a:br>
            <a:endParaRPr lang="cs-CZ" dirty="0"/>
          </a:p>
        </p:txBody>
      </p:sp>
      <p:sp>
        <p:nvSpPr>
          <p:cNvPr id="3" name="Zástupný symbol pro obsah 2"/>
          <p:cNvSpPr>
            <a:spLocks noGrp="1"/>
          </p:cNvSpPr>
          <p:nvPr>
            <p:ph idx="1"/>
          </p:nvPr>
        </p:nvSpPr>
        <p:spPr>
          <a:xfrm>
            <a:off x="838200" y="2294626"/>
            <a:ext cx="10515600" cy="4347713"/>
          </a:xfrm>
        </p:spPr>
        <p:txBody>
          <a:bodyPr>
            <a:normAutofit lnSpcReduction="10000"/>
          </a:bodyPr>
          <a:lstStyle/>
          <a:p>
            <a:pPr lvl="0"/>
            <a:r>
              <a:rPr lang="cs-CZ" dirty="0"/>
              <a:t>vytváří prostor pro spolupráci školy s klienty</a:t>
            </a:r>
          </a:p>
          <a:p>
            <a:pPr lvl="0"/>
            <a:r>
              <a:rPr lang="cs-CZ" dirty="0"/>
              <a:t>snaží se vyjednávat s klienty o možnosti dalšího rozvoje jejich dětí, případně motivuje ke studiu samotné děti</a:t>
            </a:r>
          </a:p>
          <a:p>
            <a:pPr lvl="0"/>
            <a:r>
              <a:rPr lang="cs-CZ" dirty="0"/>
              <a:t>pracovník pomáhá rodinám, ve kterých nejsou podmínky pro domácí přípravu dětí do školy, např. pomáhá dětem s přípravou na vyučování; pomáhá vytvořit dítěti „chráněný“ prostor v rodině, aby nebylo rušeno a mohlo se připravovat do školy; zajišťuje dobrovolníky pro doučování,</a:t>
            </a:r>
          </a:p>
          <a:p>
            <a:pPr lvl="0"/>
            <a:r>
              <a:rPr lang="cs-CZ" dirty="0"/>
              <a:t> pracovník zprostředkovává klientovi kontakt s dalšími organizacemi, které realizují vzdělávání dětí, organizují pro ně volnočasové aktivity apod</a:t>
            </a:r>
            <a:r>
              <a:rPr lang="cs-CZ" dirty="0" smtClean="0"/>
              <a:t>.</a:t>
            </a:r>
            <a:endParaRPr lang="cs-CZ" dirty="0"/>
          </a:p>
        </p:txBody>
      </p:sp>
    </p:spTree>
    <p:extLst>
      <p:ext uri="{BB962C8B-B14F-4D97-AF65-F5344CB8AC3E}">
        <p14:creationId xmlns:p14="http://schemas.microsoft.com/office/powerpoint/2010/main" val="989333983"/>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465826"/>
            <a:ext cx="10515600" cy="759126"/>
          </a:xfrm>
        </p:spPr>
        <p:txBody>
          <a:bodyPr>
            <a:normAutofit fontScale="90000"/>
          </a:bodyPr>
          <a:lstStyle/>
          <a:p>
            <a:pPr lvl="0"/>
            <a:r>
              <a:rPr lang="cs-CZ" b="1" dirty="0"/>
              <a:t>Sociálně patologické jevy </a:t>
            </a:r>
            <a:r>
              <a:rPr lang="cs-CZ" dirty="0"/>
              <a:t/>
            </a:r>
            <a:br>
              <a:rPr lang="cs-CZ" dirty="0"/>
            </a:br>
            <a:endParaRPr lang="cs-CZ" dirty="0"/>
          </a:p>
        </p:txBody>
      </p:sp>
      <p:sp>
        <p:nvSpPr>
          <p:cNvPr id="3" name="Zástupný symbol pro obsah 2"/>
          <p:cNvSpPr>
            <a:spLocks noGrp="1"/>
          </p:cNvSpPr>
          <p:nvPr>
            <p:ph idx="1"/>
          </p:nvPr>
        </p:nvSpPr>
        <p:spPr>
          <a:xfrm>
            <a:off x="838200" y="1224952"/>
            <a:ext cx="10515600" cy="5244859"/>
          </a:xfrm>
        </p:spPr>
        <p:txBody>
          <a:bodyPr>
            <a:normAutofit/>
          </a:bodyPr>
          <a:lstStyle/>
          <a:p>
            <a:r>
              <a:rPr lang="cs-CZ" dirty="0"/>
              <a:t>Terénní sociální pracovník se může setkat v lokalitě s jevy, jakými jsou lichva, prostituce, krádeže, domácí násilí, prodej tvrdých drog apod. Pracovník pak s klientem často řeší problémy, které s těmito jevy souvisí, aniž by klient explicitně formuloval svou zakázku např. jako potřebu řešit prostituci. </a:t>
            </a:r>
          </a:p>
          <a:p>
            <a:r>
              <a:rPr lang="cs-CZ" dirty="0"/>
              <a:t>Tzn. s klientem pak může řešit např. antikoncepci, nechtěné těhotenství, doprovod k lékaři apod. </a:t>
            </a:r>
          </a:p>
          <a:p>
            <a:r>
              <a:rPr lang="cs-CZ" dirty="0"/>
              <a:t>V souvislosti s lichvou se objevují problémy, jakými jsou dluhy na nájmu a na službách souvisejících s bydlením (zaplatit splátku lichváři má pro klienta přednost před hrazením nájmu), ztráta bydlení, dluhy u společností orientujících se na rychlostní, vysoce úročené půjčky apod.</a:t>
            </a:r>
          </a:p>
          <a:p>
            <a:pPr marL="0" indent="0">
              <a:buNone/>
            </a:pPr>
            <a:endParaRPr lang="cs-CZ" dirty="0"/>
          </a:p>
        </p:txBody>
      </p:sp>
    </p:spTree>
    <p:extLst>
      <p:ext uri="{BB962C8B-B14F-4D97-AF65-F5344CB8AC3E}">
        <p14:creationId xmlns:p14="http://schemas.microsoft.com/office/powerpoint/2010/main" val="293711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Základní principy rodinného hospodaření</a:t>
            </a:r>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3768231224"/>
              </p:ext>
            </p:extLst>
          </p:nvPr>
        </p:nvGraphicFramePr>
        <p:xfrm>
          <a:off x="775063" y="2203269"/>
          <a:ext cx="9440091" cy="4293322"/>
        </p:xfrm>
        <a:graphic>
          <a:graphicData uri="http://schemas.openxmlformats.org/drawingml/2006/table">
            <a:tbl>
              <a:tblPr firstRow="1" firstCol="1" bandRow="1">
                <a:tableStyleId>{5940675A-B579-460E-94D1-54222C63F5DA}</a:tableStyleId>
              </a:tblPr>
              <a:tblGrid>
                <a:gridCol w="4919425">
                  <a:extLst>
                    <a:ext uri="{9D8B030D-6E8A-4147-A177-3AD203B41FA5}">
                      <a16:colId xmlns:a16="http://schemas.microsoft.com/office/drawing/2014/main" val="4236253819"/>
                    </a:ext>
                  </a:extLst>
                </a:gridCol>
                <a:gridCol w="4520666">
                  <a:extLst>
                    <a:ext uri="{9D8B030D-6E8A-4147-A177-3AD203B41FA5}">
                      <a16:colId xmlns:a16="http://schemas.microsoft.com/office/drawing/2014/main" val="2623374569"/>
                    </a:ext>
                  </a:extLst>
                </a:gridCol>
              </a:tblGrid>
              <a:tr h="274120">
                <a:tc>
                  <a:txBody>
                    <a:bodyPr/>
                    <a:lstStyle/>
                    <a:p>
                      <a:pPr algn="just">
                        <a:lnSpc>
                          <a:spcPct val="115000"/>
                        </a:lnSpc>
                        <a:spcAft>
                          <a:spcPts val="0"/>
                        </a:spcAft>
                      </a:pPr>
                      <a:r>
                        <a:rPr lang="cs-CZ" sz="1600">
                          <a:effectLst/>
                        </a:rPr>
                        <a:t>OPAKOVANÉ</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cs-CZ" sz="1600">
                          <a:effectLst/>
                        </a:rPr>
                        <a:t>JEDNORÁZOVÉ</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6626758"/>
                  </a:ext>
                </a:extLst>
              </a:tr>
              <a:tr h="354948">
                <a:tc rowSpan="2">
                  <a:txBody>
                    <a:bodyPr/>
                    <a:lstStyle/>
                    <a:p>
                      <a:pPr algn="just">
                        <a:lnSpc>
                          <a:spcPct val="115000"/>
                        </a:lnSpc>
                        <a:spcAft>
                          <a:spcPts val="0"/>
                        </a:spcAft>
                      </a:pPr>
                      <a:r>
                        <a:rPr lang="cs-CZ" sz="1600">
                          <a:effectLst/>
                        </a:rPr>
                        <a:t>Bydlení: nájem, energie (elektřina, plyn a voda), poplatky za nemovitost</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cs-CZ" sz="1600">
                          <a:effectLst/>
                        </a:rPr>
                        <a:t>Náhlý úraz či nemoc – rezervy v příjmech</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62185951"/>
                  </a:ext>
                </a:extLst>
              </a:tr>
              <a:tr h="566951">
                <a:tc vMerge="1">
                  <a:txBody>
                    <a:bodyPr/>
                    <a:lstStyle/>
                    <a:p>
                      <a:endParaRPr lang="cs-CZ"/>
                    </a:p>
                  </a:txBody>
                  <a:tcPr/>
                </a:tc>
                <a:tc>
                  <a:txBody>
                    <a:bodyPr/>
                    <a:lstStyle/>
                    <a:p>
                      <a:pPr algn="just">
                        <a:lnSpc>
                          <a:spcPct val="115000"/>
                        </a:lnSpc>
                        <a:spcAft>
                          <a:spcPts val="0"/>
                        </a:spcAft>
                      </a:pPr>
                      <a:r>
                        <a:rPr lang="cs-CZ" sz="1600" dirty="0">
                          <a:effectLst/>
                        </a:rPr>
                        <a:t>Nedoplatky na energiích – možno předcházet</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1362849"/>
                  </a:ext>
                </a:extLst>
              </a:tr>
              <a:tr h="566951">
                <a:tc>
                  <a:txBody>
                    <a:bodyPr/>
                    <a:lstStyle/>
                    <a:p>
                      <a:pPr algn="just">
                        <a:lnSpc>
                          <a:spcPct val="115000"/>
                        </a:lnSpc>
                        <a:spcAft>
                          <a:spcPts val="0"/>
                        </a:spcAft>
                      </a:pPr>
                      <a:r>
                        <a:rPr lang="cs-CZ" sz="1600" dirty="0">
                          <a:effectLst/>
                        </a:rPr>
                        <a:t>Komunikace: telefon, internet, TV, rozhlas…</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8">
                  <a:txBody>
                    <a:bodyPr/>
                    <a:lstStyle/>
                    <a:p>
                      <a:pPr algn="just">
                        <a:lnSpc>
                          <a:spcPct val="115000"/>
                        </a:lnSpc>
                        <a:spcAft>
                          <a:spcPts val="0"/>
                        </a:spcAft>
                      </a:pPr>
                      <a:r>
                        <a:rPr lang="cs-CZ" sz="1600" dirty="0">
                          <a:effectLst/>
                        </a:rPr>
                        <a:t>Nečekané události: Oprava auta, údržba domácnosti, Narozeniny a oslavy, Dovolená apod.</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06047526"/>
                  </a:ext>
                </a:extLst>
              </a:tr>
              <a:tr h="274120">
                <a:tc>
                  <a:txBody>
                    <a:bodyPr/>
                    <a:lstStyle/>
                    <a:p>
                      <a:pPr algn="just">
                        <a:lnSpc>
                          <a:spcPct val="115000"/>
                        </a:lnSpc>
                        <a:spcAft>
                          <a:spcPts val="0"/>
                        </a:spcAft>
                      </a:pPr>
                      <a:r>
                        <a:rPr lang="cs-CZ" sz="1600">
                          <a:effectLst/>
                        </a:rPr>
                        <a:t>Potraviny + Léky (pravidelné)</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cs-CZ"/>
                    </a:p>
                  </a:txBody>
                  <a:tcPr/>
                </a:tc>
                <a:extLst>
                  <a:ext uri="{0D108BD9-81ED-4DB2-BD59-A6C34878D82A}">
                    <a16:rowId xmlns:a16="http://schemas.microsoft.com/office/drawing/2014/main" val="4059744813"/>
                  </a:ext>
                </a:extLst>
              </a:tr>
              <a:tr h="566951">
                <a:tc>
                  <a:txBody>
                    <a:bodyPr/>
                    <a:lstStyle/>
                    <a:p>
                      <a:pPr algn="just">
                        <a:lnSpc>
                          <a:spcPct val="115000"/>
                        </a:lnSpc>
                        <a:spcAft>
                          <a:spcPts val="0"/>
                        </a:spcAft>
                      </a:pPr>
                      <a:r>
                        <a:rPr lang="cs-CZ" sz="1600" dirty="0">
                          <a:effectLst/>
                        </a:rPr>
                        <a:t>Doprava: Pojištění auta / pohonné hmoty + MHD</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cs-CZ"/>
                    </a:p>
                  </a:txBody>
                  <a:tcPr/>
                </a:tc>
                <a:extLst>
                  <a:ext uri="{0D108BD9-81ED-4DB2-BD59-A6C34878D82A}">
                    <a16:rowId xmlns:a16="http://schemas.microsoft.com/office/drawing/2014/main" val="243812309"/>
                  </a:ext>
                </a:extLst>
              </a:tr>
              <a:tr h="274120">
                <a:tc>
                  <a:txBody>
                    <a:bodyPr/>
                    <a:lstStyle/>
                    <a:p>
                      <a:pPr algn="just">
                        <a:lnSpc>
                          <a:spcPct val="115000"/>
                        </a:lnSpc>
                        <a:spcAft>
                          <a:spcPts val="0"/>
                        </a:spcAft>
                      </a:pPr>
                      <a:r>
                        <a:rPr lang="cs-CZ" sz="1600">
                          <a:effectLst/>
                        </a:rPr>
                        <a:t>Drogerie</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cs-CZ"/>
                    </a:p>
                  </a:txBody>
                  <a:tcPr/>
                </a:tc>
                <a:extLst>
                  <a:ext uri="{0D108BD9-81ED-4DB2-BD59-A6C34878D82A}">
                    <a16:rowId xmlns:a16="http://schemas.microsoft.com/office/drawing/2014/main" val="1490198597"/>
                  </a:ext>
                </a:extLst>
              </a:tr>
              <a:tr h="274120">
                <a:tc>
                  <a:txBody>
                    <a:bodyPr/>
                    <a:lstStyle/>
                    <a:p>
                      <a:pPr algn="just">
                        <a:lnSpc>
                          <a:spcPct val="115000"/>
                        </a:lnSpc>
                        <a:spcAft>
                          <a:spcPts val="0"/>
                        </a:spcAft>
                      </a:pPr>
                      <a:r>
                        <a:rPr lang="cs-CZ" sz="1600">
                          <a:effectLst/>
                        </a:rPr>
                        <a:t>Oblečení a obuv – omezená trvanlivost</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cs-CZ"/>
                    </a:p>
                  </a:txBody>
                  <a:tcPr/>
                </a:tc>
                <a:extLst>
                  <a:ext uri="{0D108BD9-81ED-4DB2-BD59-A6C34878D82A}">
                    <a16:rowId xmlns:a16="http://schemas.microsoft.com/office/drawing/2014/main" val="1383241217"/>
                  </a:ext>
                </a:extLst>
              </a:tr>
              <a:tr h="566951">
                <a:tc>
                  <a:txBody>
                    <a:bodyPr/>
                    <a:lstStyle/>
                    <a:p>
                      <a:pPr algn="just">
                        <a:lnSpc>
                          <a:spcPct val="115000"/>
                        </a:lnSpc>
                        <a:spcAft>
                          <a:spcPts val="0"/>
                        </a:spcAft>
                      </a:pPr>
                      <a:r>
                        <a:rPr lang="cs-CZ" sz="1600">
                          <a:effectLst/>
                        </a:rPr>
                        <a:t>Finanční produkty: úvěry, spoření, pojistky</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cs-CZ"/>
                    </a:p>
                  </a:txBody>
                  <a:tcPr/>
                </a:tc>
                <a:extLst>
                  <a:ext uri="{0D108BD9-81ED-4DB2-BD59-A6C34878D82A}">
                    <a16:rowId xmlns:a16="http://schemas.microsoft.com/office/drawing/2014/main" val="3622264655"/>
                  </a:ext>
                </a:extLst>
              </a:tr>
              <a:tr h="299970">
                <a:tc>
                  <a:txBody>
                    <a:bodyPr/>
                    <a:lstStyle/>
                    <a:p>
                      <a:pPr algn="just">
                        <a:lnSpc>
                          <a:spcPct val="115000"/>
                        </a:lnSpc>
                        <a:spcAft>
                          <a:spcPts val="0"/>
                        </a:spcAft>
                      </a:pPr>
                      <a:r>
                        <a:rPr lang="cs-CZ" sz="1600">
                          <a:effectLst/>
                        </a:rPr>
                        <a:t>Zájmy: sport, kultura, domácí zvíře</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cs-CZ"/>
                    </a:p>
                  </a:txBody>
                  <a:tcPr/>
                </a:tc>
                <a:extLst>
                  <a:ext uri="{0D108BD9-81ED-4DB2-BD59-A6C34878D82A}">
                    <a16:rowId xmlns:a16="http://schemas.microsoft.com/office/drawing/2014/main" val="4057175917"/>
                  </a:ext>
                </a:extLst>
              </a:tr>
              <a:tr h="274120">
                <a:tc>
                  <a:txBody>
                    <a:bodyPr/>
                    <a:lstStyle/>
                    <a:p>
                      <a:pPr algn="just">
                        <a:lnSpc>
                          <a:spcPct val="115000"/>
                        </a:lnSpc>
                        <a:spcAft>
                          <a:spcPts val="0"/>
                        </a:spcAft>
                      </a:pPr>
                      <a:r>
                        <a:rPr lang="cs-CZ" sz="1600" dirty="0">
                          <a:effectLst/>
                        </a:rPr>
                        <a:t>Návykové látky: Tabák, alkohol apod.</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cs-CZ"/>
                    </a:p>
                  </a:txBody>
                  <a:tcPr/>
                </a:tc>
                <a:extLst>
                  <a:ext uri="{0D108BD9-81ED-4DB2-BD59-A6C34878D82A}">
                    <a16:rowId xmlns:a16="http://schemas.microsoft.com/office/drawing/2014/main" val="2436771891"/>
                  </a:ext>
                </a:extLst>
              </a:tr>
            </a:tbl>
          </a:graphicData>
        </a:graphic>
      </p:graphicFrame>
    </p:spTree>
    <p:extLst>
      <p:ext uri="{BB962C8B-B14F-4D97-AF65-F5344CB8AC3E}">
        <p14:creationId xmlns:p14="http://schemas.microsoft.com/office/powerpoint/2010/main" val="28676836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t-BR" b="1" dirty="0"/>
              <a:t>Základní informace o dluhovém poradenství</a:t>
            </a:r>
            <a:endParaRPr lang="cs-CZ" dirty="0"/>
          </a:p>
        </p:txBody>
      </p:sp>
      <p:sp>
        <p:nvSpPr>
          <p:cNvPr id="3" name="Zástupný symbol pro obsah 2"/>
          <p:cNvSpPr>
            <a:spLocks noGrp="1"/>
          </p:cNvSpPr>
          <p:nvPr>
            <p:ph idx="1"/>
          </p:nvPr>
        </p:nvSpPr>
        <p:spPr/>
        <p:txBody>
          <a:bodyPr/>
          <a:lstStyle/>
          <a:p>
            <a:pPr marL="0" indent="0">
              <a:buNone/>
            </a:pPr>
            <a:r>
              <a:rPr lang="cs-CZ" b="1" dirty="0"/>
              <a:t>Dluhové poradenství</a:t>
            </a:r>
          </a:p>
          <a:p>
            <a:r>
              <a:rPr lang="cs-CZ" dirty="0"/>
              <a:t>Cílem dluhového poradenství je pomoci klientovi zorientovat se v jeho pohledávkách, najít vhodný způsob řešení ke stabilizaci jeho ekonomické situace, naučit jej hospodařit s financemi a zamezit dalšímu vytváření nových dluhů. Metody a intenzita poradenských konzultací s klienty se liší podle cílové skupiny a fáze zadlužení.</a:t>
            </a:r>
          </a:p>
          <a:p>
            <a:endParaRPr lang="cs-CZ" dirty="0"/>
          </a:p>
        </p:txBody>
      </p:sp>
    </p:spTree>
    <p:extLst>
      <p:ext uri="{BB962C8B-B14F-4D97-AF65-F5344CB8AC3E}">
        <p14:creationId xmlns:p14="http://schemas.microsoft.com/office/powerpoint/2010/main" val="3028591862"/>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621102"/>
            <a:ext cx="10515600" cy="948906"/>
          </a:xfrm>
        </p:spPr>
        <p:txBody>
          <a:bodyPr>
            <a:normAutofit fontScale="90000"/>
          </a:bodyPr>
          <a:lstStyle/>
          <a:p>
            <a:r>
              <a:rPr lang="cs-CZ" b="1" dirty="0"/>
              <a:t>V souvislostí s prevencí a řešením sociálně patologických jevů terénní sociální pracovníků může vykonávat následující příklady aktivit:</a:t>
            </a:r>
            <a:r>
              <a:rPr lang="cs-CZ" dirty="0"/>
              <a:t/>
            </a:r>
            <a:br>
              <a:rPr lang="cs-CZ" dirty="0"/>
            </a:br>
            <a:endParaRPr lang="cs-CZ" dirty="0"/>
          </a:p>
        </p:txBody>
      </p:sp>
      <p:sp>
        <p:nvSpPr>
          <p:cNvPr id="3" name="Zástupný symbol pro obsah 2"/>
          <p:cNvSpPr>
            <a:spLocks noGrp="1"/>
          </p:cNvSpPr>
          <p:nvPr>
            <p:ph idx="1"/>
          </p:nvPr>
        </p:nvSpPr>
        <p:spPr>
          <a:xfrm>
            <a:off x="838200" y="1825624"/>
            <a:ext cx="10515600" cy="5032376"/>
          </a:xfrm>
        </p:spPr>
        <p:txBody>
          <a:bodyPr>
            <a:normAutofit fontScale="92500" lnSpcReduction="10000"/>
          </a:bodyPr>
          <a:lstStyle/>
          <a:p>
            <a:pPr lvl="0"/>
            <a:r>
              <a:rPr lang="cs-CZ" dirty="0"/>
              <a:t>poskytuje klientovi podporu a poradenství,</a:t>
            </a:r>
          </a:p>
          <a:p>
            <a:pPr lvl="0"/>
            <a:r>
              <a:rPr lang="cs-CZ" dirty="0"/>
              <a:t>informuje o platných zákonech, právech a povinnostech občanů,</a:t>
            </a:r>
          </a:p>
          <a:p>
            <a:pPr lvl="0"/>
            <a:r>
              <a:rPr lang="cs-CZ" dirty="0"/>
              <a:t>kontaktuje a doprovází klienty do specializovaných zařízení, organizací (závislosti, domácí násilí),</a:t>
            </a:r>
          </a:p>
          <a:p>
            <a:pPr lvl="0"/>
            <a:r>
              <a:rPr lang="cs-CZ" dirty="0"/>
              <a:t>spolupracuje s odbornými pracovišti (např. K-centra),</a:t>
            </a:r>
          </a:p>
          <a:p>
            <a:pPr lvl="0"/>
            <a:r>
              <a:rPr lang="cs-CZ" dirty="0"/>
              <a:t> spolupracuje s Probační a mediační službou,</a:t>
            </a:r>
          </a:p>
          <a:p>
            <a:pPr lvl="0"/>
            <a:r>
              <a:rPr lang="cs-CZ" dirty="0"/>
              <a:t>spolupracuje s odděleními sociální prevence a sociálně-právní ochrany dětí (u nezletilých uživatelů drog, prostituce atd.),</a:t>
            </a:r>
          </a:p>
          <a:p>
            <a:pPr lvl="0"/>
            <a:r>
              <a:rPr lang="cs-CZ" dirty="0"/>
              <a:t>zprostředkovává volnočasové aktivity pro děti,</a:t>
            </a:r>
          </a:p>
          <a:p>
            <a:pPr lvl="0"/>
            <a:r>
              <a:rPr lang="cs-CZ" dirty="0"/>
              <a:t> monitoruje situaci v lokalitě, poskytuje informace</a:t>
            </a:r>
          </a:p>
          <a:p>
            <a:pPr lvl="0"/>
            <a:r>
              <a:rPr lang="cs-CZ" dirty="0"/>
              <a:t>zaměřuje se na zmírňování konfliktů mezi lidmi v lokalitě (v případě, že je jeho pomoc vyžádána)</a:t>
            </a:r>
          </a:p>
          <a:p>
            <a:pPr marL="0" indent="0">
              <a:buNone/>
            </a:pPr>
            <a:endParaRPr lang="cs-CZ" dirty="0"/>
          </a:p>
        </p:txBody>
      </p:sp>
    </p:spTree>
    <p:extLst>
      <p:ext uri="{BB962C8B-B14F-4D97-AF65-F5344CB8AC3E}">
        <p14:creationId xmlns:p14="http://schemas.microsoft.com/office/powerpoint/2010/main" val="1670960274"/>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07035"/>
            <a:ext cx="10515600" cy="1397478"/>
          </a:xfrm>
        </p:spPr>
        <p:txBody>
          <a:bodyPr>
            <a:normAutofit fontScale="90000"/>
          </a:bodyPr>
          <a:lstStyle/>
          <a:p>
            <a:r>
              <a:rPr lang="cs-CZ" b="1" dirty="0" smtClean="0"/>
              <a:t/>
            </a:r>
            <a:br>
              <a:rPr lang="cs-CZ" b="1" dirty="0" smtClean="0"/>
            </a:br>
            <a:r>
              <a:rPr lang="cs-CZ" b="1" dirty="0" smtClean="0"/>
              <a:t>Otázky </a:t>
            </a:r>
            <a:r>
              <a:rPr lang="cs-CZ" b="1" dirty="0"/>
              <a:t>k ověření znalostí učiva z </a:t>
            </a:r>
            <a:r>
              <a:rPr lang="cs-CZ" b="1" dirty="0" smtClean="0"/>
              <a:t>okruhu:</a:t>
            </a:r>
            <a:r>
              <a:rPr lang="cs-CZ" dirty="0"/>
              <a:t/>
            </a:r>
            <a:br>
              <a:rPr lang="cs-CZ" dirty="0"/>
            </a:br>
            <a:endParaRPr lang="cs-CZ" dirty="0"/>
          </a:p>
        </p:txBody>
      </p:sp>
      <p:sp>
        <p:nvSpPr>
          <p:cNvPr id="3" name="Zástupný symbol pro obsah 2"/>
          <p:cNvSpPr>
            <a:spLocks noGrp="1"/>
          </p:cNvSpPr>
          <p:nvPr>
            <p:ph idx="1"/>
          </p:nvPr>
        </p:nvSpPr>
        <p:spPr/>
        <p:txBody>
          <a:bodyPr/>
          <a:lstStyle/>
          <a:p>
            <a:pPr lvl="0"/>
            <a:r>
              <a:rPr lang="cs-CZ" dirty="0"/>
              <a:t>Jaké jsou cíle terénní sociální práce</a:t>
            </a:r>
            <a:r>
              <a:rPr lang="cs-CZ" dirty="0" smtClean="0"/>
              <a:t>?</a:t>
            </a:r>
          </a:p>
          <a:p>
            <a:pPr lvl="0"/>
            <a:endParaRPr lang="cs-CZ" dirty="0"/>
          </a:p>
          <a:p>
            <a:pPr lvl="0"/>
            <a:r>
              <a:rPr lang="cs-CZ" dirty="0"/>
              <a:t>Jaké typy činností vykonává terénní sociální pracovník v rámci přímé činnosti s uživatelem sociální služby</a:t>
            </a:r>
            <a:r>
              <a:rPr lang="cs-CZ" dirty="0" smtClean="0"/>
              <a:t>?</a:t>
            </a:r>
          </a:p>
          <a:p>
            <a:pPr lvl="0"/>
            <a:endParaRPr lang="cs-CZ" dirty="0"/>
          </a:p>
          <a:p>
            <a:pPr lvl="0"/>
            <a:r>
              <a:rPr lang="cs-CZ" dirty="0"/>
              <a:t>Jaké můžeme identifikovat role terénního sociálního pracovníka</a:t>
            </a:r>
            <a:r>
              <a:rPr lang="cs-CZ" dirty="0" smtClean="0"/>
              <a:t>?</a:t>
            </a:r>
          </a:p>
          <a:p>
            <a:pPr lvl="0"/>
            <a:endParaRPr lang="cs-CZ" dirty="0"/>
          </a:p>
          <a:p>
            <a:pPr lvl="0"/>
            <a:r>
              <a:rPr lang="cs-CZ" dirty="0"/>
              <a:t>Jaké typy činností může vykonávat terénní sociální pracovník při řešení problémů obyvatel s bydlením?</a:t>
            </a:r>
          </a:p>
          <a:p>
            <a:endParaRPr lang="cs-CZ" dirty="0"/>
          </a:p>
        </p:txBody>
      </p:sp>
    </p:spTree>
    <p:extLst>
      <p:ext uri="{BB962C8B-B14F-4D97-AF65-F5344CB8AC3E}">
        <p14:creationId xmlns:p14="http://schemas.microsoft.com/office/powerpoint/2010/main" val="2574726380"/>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lvl="0"/>
            <a:r>
              <a:rPr lang="cs-CZ" b="1" dirty="0"/>
              <a:t>Metody terénní sociální práce</a:t>
            </a:r>
            <a:r>
              <a:rPr lang="cs-CZ" dirty="0"/>
              <a:t/>
            </a:r>
            <a:br>
              <a:rPr lang="cs-CZ" dirty="0"/>
            </a:br>
            <a:endParaRPr lang="cs-CZ" dirty="0"/>
          </a:p>
        </p:txBody>
      </p:sp>
      <p:sp>
        <p:nvSpPr>
          <p:cNvPr id="3" name="Zástupný symbol pro obsah 2"/>
          <p:cNvSpPr>
            <a:spLocks noGrp="1"/>
          </p:cNvSpPr>
          <p:nvPr>
            <p:ph idx="1"/>
          </p:nvPr>
        </p:nvSpPr>
        <p:spPr/>
        <p:txBody>
          <a:bodyPr/>
          <a:lstStyle/>
          <a:p>
            <a:pPr lvl="0"/>
            <a:r>
              <a:rPr lang="cs-CZ" b="1" dirty="0"/>
              <a:t>Depistáž</a:t>
            </a:r>
            <a:endParaRPr lang="cs-CZ" dirty="0"/>
          </a:p>
          <a:p>
            <a:pPr lvl="0"/>
            <a:r>
              <a:rPr lang="cs-CZ" b="1" dirty="0"/>
              <a:t>Individuální plánování</a:t>
            </a:r>
            <a:endParaRPr lang="cs-CZ" dirty="0"/>
          </a:p>
          <a:p>
            <a:pPr lvl="0"/>
            <a:r>
              <a:rPr lang="cs-CZ" b="1" dirty="0"/>
              <a:t>Case-management</a:t>
            </a:r>
            <a:endParaRPr lang="cs-CZ" dirty="0"/>
          </a:p>
          <a:p>
            <a:pPr lvl="0"/>
            <a:r>
              <a:rPr lang="cs-CZ" b="1" dirty="0"/>
              <a:t>Síťování </a:t>
            </a:r>
            <a:endParaRPr lang="cs-CZ" dirty="0"/>
          </a:p>
          <a:p>
            <a:pPr lvl="0"/>
            <a:r>
              <a:rPr lang="cs-CZ" b="1" dirty="0"/>
              <a:t>Participativní metody </a:t>
            </a:r>
            <a:endParaRPr lang="cs-CZ" dirty="0"/>
          </a:p>
          <a:p>
            <a:pPr lvl="0"/>
            <a:r>
              <a:rPr lang="cs-CZ" b="1" dirty="0"/>
              <a:t>Případové konference</a:t>
            </a:r>
            <a:endParaRPr lang="cs-CZ" dirty="0"/>
          </a:p>
          <a:p>
            <a:pPr lvl="0"/>
            <a:r>
              <a:rPr lang="cs-CZ" b="1" dirty="0"/>
              <a:t>Medializace</a:t>
            </a:r>
            <a:endParaRPr lang="cs-CZ" dirty="0"/>
          </a:p>
          <a:p>
            <a:pPr lvl="0"/>
            <a:r>
              <a:rPr lang="cs-CZ" b="1" dirty="0"/>
              <a:t>Akční plánování</a:t>
            </a:r>
            <a:endParaRPr lang="cs-CZ" dirty="0"/>
          </a:p>
          <a:p>
            <a:endParaRPr lang="cs-CZ" dirty="0" smtClean="0"/>
          </a:p>
          <a:p>
            <a:endParaRPr lang="cs-CZ" dirty="0"/>
          </a:p>
        </p:txBody>
      </p:sp>
    </p:spTree>
    <p:extLst>
      <p:ext uri="{BB962C8B-B14F-4D97-AF65-F5344CB8AC3E}">
        <p14:creationId xmlns:p14="http://schemas.microsoft.com/office/powerpoint/2010/main" val="1759511269"/>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Techniky využívané v terénní sociální práci</a:t>
            </a:r>
            <a:endParaRPr lang="cs-CZ" dirty="0"/>
          </a:p>
        </p:txBody>
      </p:sp>
      <p:sp>
        <p:nvSpPr>
          <p:cNvPr id="3" name="Zástupný symbol pro obsah 2"/>
          <p:cNvSpPr>
            <a:spLocks noGrp="1"/>
          </p:cNvSpPr>
          <p:nvPr>
            <p:ph idx="1"/>
          </p:nvPr>
        </p:nvSpPr>
        <p:spPr/>
        <p:txBody>
          <a:bodyPr/>
          <a:lstStyle/>
          <a:p>
            <a:r>
              <a:rPr lang="cs-CZ" b="1" dirty="0" smtClean="0"/>
              <a:t>Rozhovor</a:t>
            </a:r>
          </a:p>
          <a:p>
            <a:endParaRPr lang="cs-CZ" b="1" dirty="0" smtClean="0"/>
          </a:p>
          <a:p>
            <a:r>
              <a:rPr lang="cs-CZ" b="1" dirty="0"/>
              <a:t>Mapování/sociální </a:t>
            </a:r>
            <a:r>
              <a:rPr lang="cs-CZ" b="1" dirty="0" smtClean="0"/>
              <a:t>mapa</a:t>
            </a:r>
          </a:p>
          <a:p>
            <a:endParaRPr lang="cs-CZ" b="1" dirty="0" smtClean="0"/>
          </a:p>
          <a:p>
            <a:r>
              <a:rPr lang="cs-CZ" b="1" dirty="0" err="1"/>
              <a:t>Ekomapa</a:t>
            </a:r>
            <a:endParaRPr lang="cs-CZ" dirty="0"/>
          </a:p>
        </p:txBody>
      </p:sp>
    </p:spTree>
    <p:extLst>
      <p:ext uri="{BB962C8B-B14F-4D97-AF65-F5344CB8AC3E}">
        <p14:creationId xmlns:p14="http://schemas.microsoft.com/office/powerpoint/2010/main" val="3346167166"/>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118618"/>
          </a:xfrm>
        </p:spPr>
        <p:txBody>
          <a:bodyPr>
            <a:normAutofit fontScale="90000"/>
          </a:bodyPr>
          <a:lstStyle/>
          <a:p>
            <a:r>
              <a:rPr lang="cs-CZ" b="1" u="sng" dirty="0"/>
              <a:t>Činnosti sociálního pracovníka obecního úřadu v přímé práci s klientem jsou následující: </a:t>
            </a:r>
            <a:r>
              <a:rPr lang="cs-CZ" dirty="0"/>
              <a:t/>
            </a:r>
            <a:br>
              <a:rPr lang="cs-CZ" dirty="0"/>
            </a:br>
            <a:endParaRPr lang="cs-CZ" dirty="0"/>
          </a:p>
        </p:txBody>
      </p:sp>
      <p:sp>
        <p:nvSpPr>
          <p:cNvPr id="3" name="Zástupný symbol pro obsah 2"/>
          <p:cNvSpPr>
            <a:spLocks noGrp="1"/>
          </p:cNvSpPr>
          <p:nvPr>
            <p:ph idx="1"/>
          </p:nvPr>
        </p:nvSpPr>
        <p:spPr>
          <a:xfrm>
            <a:off x="838200" y="1276709"/>
            <a:ext cx="10515600" cy="5581291"/>
          </a:xfrm>
        </p:spPr>
        <p:txBody>
          <a:bodyPr>
            <a:normAutofit/>
          </a:bodyPr>
          <a:lstStyle/>
          <a:p>
            <a:pPr lvl="1"/>
            <a:r>
              <a:rPr lang="cs-CZ" dirty="0"/>
              <a:t>Sociální pracovník vyhledává klienty sociální práce v jejich přirozeném prostředí. </a:t>
            </a:r>
          </a:p>
          <a:p>
            <a:pPr lvl="1"/>
            <a:r>
              <a:rPr lang="cs-CZ" dirty="0"/>
              <a:t>Sociální pracovník provádí posouzení životní situace klienta. </a:t>
            </a:r>
          </a:p>
          <a:p>
            <a:pPr lvl="1"/>
            <a:r>
              <a:rPr lang="cs-CZ" dirty="0"/>
              <a:t>Sociální pracovník provádí individuální plánování cílů klienta a kroků, které povedou k jejich naplnění. </a:t>
            </a:r>
          </a:p>
          <a:p>
            <a:pPr lvl="1"/>
            <a:r>
              <a:rPr lang="cs-CZ" dirty="0"/>
              <a:t>Sociální pracovník realizuje přímou sociální práci s klientem zaměřenou na změnu klienta. </a:t>
            </a:r>
          </a:p>
          <a:p>
            <a:pPr lvl="1"/>
            <a:r>
              <a:rPr lang="cs-CZ" dirty="0"/>
              <a:t>Sociální pracovník zplnomocňuje klienty, aby dokázali sami ovlivňovat své sociální prostředí a měnit podmínky svých životů. </a:t>
            </a:r>
          </a:p>
          <a:p>
            <a:pPr lvl="1"/>
            <a:r>
              <a:rPr lang="cs-CZ" dirty="0"/>
              <a:t>Sociální pracovník realizuje činnosti zaměřené na změnu sociálního prostředí klienta.</a:t>
            </a:r>
          </a:p>
          <a:p>
            <a:pPr lvl="1"/>
            <a:r>
              <a:rPr lang="cs-CZ" dirty="0"/>
              <a:t>Sociální pracovník spolupracuje s navazujícími organizacemi při řešení životní situace klienta. </a:t>
            </a:r>
          </a:p>
          <a:p>
            <a:pPr lvl="1"/>
            <a:r>
              <a:rPr lang="cs-CZ" dirty="0"/>
              <a:t>Sociální pracovník se spolupodílí na realizaci preventivních aktivit, jejichž cílem je předcházet vzniku nepříznivých životních situací klientů. </a:t>
            </a:r>
          </a:p>
          <a:p>
            <a:endParaRPr lang="cs-CZ" dirty="0"/>
          </a:p>
        </p:txBody>
      </p:sp>
    </p:spTree>
    <p:extLst>
      <p:ext uri="{BB962C8B-B14F-4D97-AF65-F5344CB8AC3E}">
        <p14:creationId xmlns:p14="http://schemas.microsoft.com/office/powerpoint/2010/main" val="3621469734"/>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lvl="0"/>
            <a:r>
              <a:rPr lang="cs-CZ" b="1" dirty="0"/>
              <a:t>Specifika sociální práce ve vyloučené lokalitě</a:t>
            </a:r>
            <a:r>
              <a:rPr lang="cs-CZ" dirty="0"/>
              <a:t/>
            </a:r>
            <a:br>
              <a:rPr lang="cs-CZ" dirty="0"/>
            </a:br>
            <a:endParaRPr lang="cs-CZ" dirty="0"/>
          </a:p>
        </p:txBody>
      </p:sp>
      <p:sp>
        <p:nvSpPr>
          <p:cNvPr id="3" name="Zástupný symbol pro obsah 2"/>
          <p:cNvSpPr>
            <a:spLocks noGrp="1"/>
          </p:cNvSpPr>
          <p:nvPr>
            <p:ph idx="1"/>
          </p:nvPr>
        </p:nvSpPr>
        <p:spPr/>
        <p:txBody>
          <a:bodyPr/>
          <a:lstStyle/>
          <a:p>
            <a:r>
              <a:rPr lang="cs-CZ" b="1" dirty="0"/>
              <a:t>Sociálně vyloučené </a:t>
            </a:r>
            <a:r>
              <a:rPr lang="cs-CZ" b="1" dirty="0" smtClean="0"/>
              <a:t>lokality</a:t>
            </a:r>
          </a:p>
          <a:p>
            <a:endParaRPr lang="cs-CZ" b="1" dirty="0"/>
          </a:p>
          <a:p>
            <a:r>
              <a:rPr lang="cs-CZ" b="1" dirty="0"/>
              <a:t>Terénní sociální práce v sociálně vyloučené </a:t>
            </a:r>
            <a:r>
              <a:rPr lang="cs-CZ" b="1" dirty="0" smtClean="0"/>
              <a:t>lokalitě</a:t>
            </a:r>
          </a:p>
          <a:p>
            <a:endParaRPr lang="cs-CZ" b="1" dirty="0"/>
          </a:p>
          <a:p>
            <a:endParaRPr lang="cs-CZ" dirty="0"/>
          </a:p>
        </p:txBody>
      </p:sp>
    </p:spTree>
    <p:extLst>
      <p:ext uri="{BB962C8B-B14F-4D97-AF65-F5344CB8AC3E}">
        <p14:creationId xmlns:p14="http://schemas.microsoft.com/office/powerpoint/2010/main" val="3298049229"/>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2084776"/>
          </a:xfrm>
        </p:spPr>
        <p:txBody>
          <a:bodyPr>
            <a:normAutofit fontScale="90000"/>
          </a:bodyPr>
          <a:lstStyle/>
          <a:p>
            <a:pPr lvl="0"/>
            <a:r>
              <a:rPr lang="cs-CZ" b="1" dirty="0"/>
              <a:t>Specifika sociální práce s občanskou komunitou a specifika komunitní sociální práce v sociálně vyloučených lokalitách</a:t>
            </a:r>
            <a:r>
              <a:rPr lang="cs-CZ" dirty="0"/>
              <a:t/>
            </a:r>
            <a:br>
              <a:rPr lang="cs-CZ" dirty="0"/>
            </a:br>
            <a:endParaRPr lang="cs-CZ" dirty="0"/>
          </a:p>
        </p:txBody>
      </p:sp>
      <p:sp>
        <p:nvSpPr>
          <p:cNvPr id="3" name="Zástupný symbol pro obsah 2"/>
          <p:cNvSpPr>
            <a:spLocks noGrp="1"/>
          </p:cNvSpPr>
          <p:nvPr>
            <p:ph idx="1"/>
          </p:nvPr>
        </p:nvSpPr>
        <p:spPr>
          <a:xfrm>
            <a:off x="838200" y="2449901"/>
            <a:ext cx="10515600" cy="3727061"/>
          </a:xfrm>
        </p:spPr>
        <p:txBody>
          <a:bodyPr/>
          <a:lstStyle/>
          <a:p>
            <a:r>
              <a:rPr lang="cs-CZ" dirty="0"/>
              <a:t>Specifika sociální práce s občanskou </a:t>
            </a:r>
            <a:r>
              <a:rPr lang="cs-CZ" dirty="0" smtClean="0"/>
              <a:t>komunitou</a:t>
            </a:r>
          </a:p>
          <a:p>
            <a:endParaRPr lang="cs-CZ" dirty="0" smtClean="0"/>
          </a:p>
          <a:p>
            <a:r>
              <a:rPr lang="cs-CZ" dirty="0"/>
              <a:t>Vymezení komunitní sociální </a:t>
            </a:r>
            <a:r>
              <a:rPr lang="cs-CZ" dirty="0" smtClean="0"/>
              <a:t>práce</a:t>
            </a:r>
          </a:p>
          <a:p>
            <a:endParaRPr lang="cs-CZ" dirty="0" smtClean="0"/>
          </a:p>
          <a:p>
            <a:r>
              <a:rPr lang="cs-CZ" dirty="0"/>
              <a:t>Rozdíl mezi komunitní sociální prací a terénní sociální prací</a:t>
            </a:r>
            <a:endParaRPr lang="cs-CZ" dirty="0" smtClean="0"/>
          </a:p>
          <a:p>
            <a:endParaRPr lang="cs-CZ" b="1" dirty="0"/>
          </a:p>
          <a:p>
            <a:endParaRPr lang="cs-CZ" dirty="0"/>
          </a:p>
        </p:txBody>
      </p:sp>
    </p:spTree>
    <p:extLst>
      <p:ext uri="{BB962C8B-B14F-4D97-AF65-F5344CB8AC3E}">
        <p14:creationId xmlns:p14="http://schemas.microsoft.com/office/powerpoint/2010/main" val="729864778"/>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Specifika komunitní sociální práce v sociálně vyloučených lokalitách</a:t>
            </a:r>
            <a:endParaRPr lang="cs-CZ" dirty="0"/>
          </a:p>
        </p:txBody>
      </p:sp>
      <p:sp>
        <p:nvSpPr>
          <p:cNvPr id="3" name="Zástupný symbol pro obsah 2"/>
          <p:cNvSpPr>
            <a:spLocks noGrp="1"/>
          </p:cNvSpPr>
          <p:nvPr>
            <p:ph idx="1"/>
          </p:nvPr>
        </p:nvSpPr>
        <p:spPr/>
        <p:txBody>
          <a:bodyPr/>
          <a:lstStyle/>
          <a:p>
            <a:r>
              <a:rPr lang="cs-CZ" b="1" dirty="0"/>
              <a:t>Navázání vztahu s obyvateli </a:t>
            </a:r>
            <a:r>
              <a:rPr lang="cs-CZ" b="1" dirty="0" smtClean="0"/>
              <a:t>komunity</a:t>
            </a:r>
            <a:endParaRPr lang="cs-CZ" b="1" dirty="0"/>
          </a:p>
          <a:p>
            <a:r>
              <a:rPr lang="cs-CZ" b="1" dirty="0"/>
              <a:t>Mapování situace v </a:t>
            </a:r>
            <a:r>
              <a:rPr lang="cs-CZ" b="1" dirty="0" smtClean="0"/>
              <a:t>komunitě</a:t>
            </a:r>
            <a:endParaRPr lang="cs-CZ" b="1" dirty="0"/>
          </a:p>
          <a:p>
            <a:r>
              <a:rPr lang="cs-CZ" b="1" dirty="0"/>
              <a:t>Vedení schůzek a </a:t>
            </a:r>
            <a:r>
              <a:rPr lang="cs-CZ" b="1" dirty="0" err="1"/>
              <a:t>prioritizace</a:t>
            </a:r>
            <a:r>
              <a:rPr lang="cs-CZ" b="1" dirty="0"/>
              <a:t> </a:t>
            </a:r>
            <a:r>
              <a:rPr lang="cs-CZ" b="1" dirty="0" smtClean="0"/>
              <a:t>problémů</a:t>
            </a:r>
            <a:endParaRPr lang="cs-CZ" b="1" dirty="0"/>
          </a:p>
          <a:p>
            <a:r>
              <a:rPr lang="cs-CZ" b="1" dirty="0"/>
              <a:t>Výběr </a:t>
            </a:r>
            <a:r>
              <a:rPr lang="cs-CZ" b="1" dirty="0" smtClean="0"/>
              <a:t>priorit</a:t>
            </a:r>
          </a:p>
          <a:p>
            <a:r>
              <a:rPr lang="cs-CZ" b="1" dirty="0"/>
              <a:t>Navrhování strategie – zpracování </a:t>
            </a:r>
            <a:r>
              <a:rPr lang="cs-CZ" b="1" dirty="0" smtClean="0"/>
              <a:t>plánu</a:t>
            </a:r>
          </a:p>
          <a:p>
            <a:r>
              <a:rPr lang="cs-CZ" b="1" dirty="0"/>
              <a:t>Pracovní </a:t>
            </a:r>
            <a:r>
              <a:rPr lang="cs-CZ" b="1" dirty="0" smtClean="0"/>
              <a:t>skupina</a:t>
            </a:r>
          </a:p>
          <a:p>
            <a:r>
              <a:rPr lang="cs-CZ" b="1" dirty="0" smtClean="0"/>
              <a:t>Následná </a:t>
            </a:r>
            <a:r>
              <a:rPr lang="cs-CZ" b="1" dirty="0"/>
              <a:t>práce v komunitě – aneb, co se děje po dosažení cíle</a:t>
            </a:r>
            <a:r>
              <a:rPr lang="cs-CZ" b="1" dirty="0" smtClean="0"/>
              <a:t>?</a:t>
            </a:r>
          </a:p>
          <a:p>
            <a:r>
              <a:rPr lang="cs-CZ" b="1" dirty="0"/>
              <a:t>Hodnocení komunitní práce</a:t>
            </a:r>
            <a:endParaRPr lang="cs-CZ" dirty="0"/>
          </a:p>
        </p:txBody>
      </p:sp>
    </p:spTree>
    <p:extLst>
      <p:ext uri="{BB962C8B-B14F-4D97-AF65-F5344CB8AC3E}">
        <p14:creationId xmlns:p14="http://schemas.microsoft.com/office/powerpoint/2010/main" val="20204365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t-BR" b="1" dirty="0"/>
              <a:t>Základní informace o dluhovém poradenství</a:t>
            </a:r>
            <a:endParaRPr lang="cs-CZ" dirty="0"/>
          </a:p>
        </p:txBody>
      </p:sp>
      <p:sp>
        <p:nvSpPr>
          <p:cNvPr id="3" name="Zástupný symbol pro obsah 2"/>
          <p:cNvSpPr>
            <a:spLocks noGrp="1"/>
          </p:cNvSpPr>
          <p:nvPr>
            <p:ph idx="1"/>
          </p:nvPr>
        </p:nvSpPr>
        <p:spPr/>
        <p:txBody>
          <a:bodyPr/>
          <a:lstStyle/>
          <a:p>
            <a:pPr marL="0" indent="0">
              <a:buNone/>
            </a:pPr>
            <a:r>
              <a:rPr lang="cs-CZ" b="1" dirty="0"/>
              <a:t>PODMÍNKY A PŘEDPOKLADY DLUHOVÉHO PORADENSTVÍ </a:t>
            </a:r>
          </a:p>
          <a:p>
            <a:pPr marL="0" indent="0">
              <a:buNone/>
            </a:pPr>
            <a:r>
              <a:rPr lang="cs-CZ" b="1" dirty="0"/>
              <a:t>Poradenský prostor </a:t>
            </a:r>
            <a:endParaRPr lang="cs-CZ" dirty="0"/>
          </a:p>
          <a:p>
            <a:r>
              <a:rPr lang="cs-CZ" dirty="0"/>
              <a:t>Efekt poradenství je utvářen vnějším prostředím, ve kterém je realizováno. Během poradenství by mělo být zajištěno určité prostorové zabezpečení. Poradenský prostor by měl být uspořádán tak, aby respektoval anonymitu a soukromí klienta. </a:t>
            </a:r>
          </a:p>
          <a:p>
            <a:endParaRPr lang="cs-CZ" dirty="0"/>
          </a:p>
        </p:txBody>
      </p:sp>
    </p:spTree>
    <p:extLst>
      <p:ext uri="{BB962C8B-B14F-4D97-AF65-F5344CB8AC3E}">
        <p14:creationId xmlns:p14="http://schemas.microsoft.com/office/powerpoint/2010/main" val="26739562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t-BR" b="1" dirty="0"/>
              <a:t>Základní informace o dluhovém poradenství</a:t>
            </a:r>
            <a:endParaRPr lang="cs-CZ" dirty="0"/>
          </a:p>
        </p:txBody>
      </p:sp>
      <p:sp>
        <p:nvSpPr>
          <p:cNvPr id="3" name="Zástupný symbol pro obsah 2"/>
          <p:cNvSpPr>
            <a:spLocks noGrp="1"/>
          </p:cNvSpPr>
          <p:nvPr>
            <p:ph idx="1"/>
          </p:nvPr>
        </p:nvSpPr>
        <p:spPr/>
        <p:txBody>
          <a:bodyPr>
            <a:normAutofit lnSpcReduction="10000"/>
          </a:bodyPr>
          <a:lstStyle/>
          <a:p>
            <a:pPr marL="0" indent="0">
              <a:buNone/>
            </a:pPr>
            <a:r>
              <a:rPr lang="pl-PL" b="1" dirty="0"/>
              <a:t>Vztah mezi poradcem a klientem </a:t>
            </a:r>
            <a:endParaRPr lang="pl-PL" dirty="0"/>
          </a:p>
          <a:p>
            <a:r>
              <a:rPr lang="cs-CZ" dirty="0"/>
              <a:t>Základním kamenem úspěšného poradenství je vztah mezi klientem a poradcem. Práce poradce spočívá zejména v podpoře a pomoci klientovi v nepříznivé situaci. </a:t>
            </a:r>
          </a:p>
          <a:p>
            <a:pPr marL="0" indent="0">
              <a:buNone/>
            </a:pPr>
            <a:r>
              <a:rPr lang="pl-PL" b="1" dirty="0"/>
              <a:t>Komunikace mezi poradcem a klientem </a:t>
            </a:r>
            <a:endParaRPr lang="pl-PL" dirty="0"/>
          </a:p>
          <a:p>
            <a:r>
              <a:rPr lang="cs-CZ" dirty="0"/>
              <a:t>Komunikační dovednosti jsou základní profesionální kompetencí sociálních poradců. Poradce by měl mít rozvinuté komunikační dovednosti v oblasti verbální i neverbální – počínaje schopností aktivního naslouchání, až po ovládání mimiky, gestikulace, </a:t>
            </a:r>
            <a:r>
              <a:rPr lang="cs-CZ" dirty="0" err="1"/>
              <a:t>proxemiky</a:t>
            </a:r>
            <a:r>
              <a:rPr lang="cs-CZ" dirty="0"/>
              <a:t> nebo </a:t>
            </a:r>
            <a:r>
              <a:rPr lang="cs-CZ" dirty="0" err="1"/>
              <a:t>posturologie</a:t>
            </a:r>
            <a:r>
              <a:rPr lang="cs-CZ" dirty="0"/>
              <a:t> ta podporuje v jeho růstu, rozvoji, uplatnění a orientaci.</a:t>
            </a:r>
          </a:p>
          <a:p>
            <a:endParaRPr lang="cs-CZ" dirty="0"/>
          </a:p>
        </p:txBody>
      </p:sp>
    </p:spTree>
    <p:extLst>
      <p:ext uri="{BB962C8B-B14F-4D97-AF65-F5344CB8AC3E}">
        <p14:creationId xmlns:p14="http://schemas.microsoft.com/office/powerpoint/2010/main" val="37959217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t-BR" b="1" dirty="0"/>
              <a:t>Základní informace o dluhovém poradenství</a:t>
            </a:r>
            <a:endParaRPr lang="cs-CZ" dirty="0"/>
          </a:p>
        </p:txBody>
      </p:sp>
      <p:sp>
        <p:nvSpPr>
          <p:cNvPr id="3" name="Zástupný symbol pro obsah 2"/>
          <p:cNvSpPr>
            <a:spLocks noGrp="1"/>
          </p:cNvSpPr>
          <p:nvPr>
            <p:ph idx="1"/>
          </p:nvPr>
        </p:nvSpPr>
        <p:spPr/>
        <p:txBody>
          <a:bodyPr>
            <a:normAutofit fontScale="92500" lnSpcReduction="10000"/>
          </a:bodyPr>
          <a:lstStyle/>
          <a:p>
            <a:pPr marL="0" indent="0">
              <a:buNone/>
            </a:pPr>
            <a:r>
              <a:rPr lang="cs-CZ" b="1" dirty="0"/>
              <a:t>Časové vymezení konzultace </a:t>
            </a:r>
            <a:endParaRPr lang="cs-CZ" dirty="0"/>
          </a:p>
          <a:p>
            <a:r>
              <a:rPr lang="cs-CZ" dirty="0"/>
              <a:t>Čas je v poradenství důležitým faktorem. Na začátku konzultace je vhodné s klientem probrat, kolik má poradce na sezení vyhrazeného času. Délka konzultace se zpravidla pohybu-je v rozmezí 45 – 60 minut. Důležité je také uplynutí vhodné doby mezi sezeními, kdy klient plní dílčí úkony k dosažení stanoveného cíle.</a:t>
            </a:r>
          </a:p>
          <a:p>
            <a:pPr marL="0" indent="0">
              <a:buNone/>
            </a:pPr>
            <a:r>
              <a:rPr lang="cs-CZ" b="1" dirty="0"/>
              <a:t>Anonymita klienta </a:t>
            </a:r>
            <a:endParaRPr lang="cs-CZ" dirty="0"/>
          </a:p>
          <a:p>
            <a:r>
              <a:rPr lang="cs-CZ" dirty="0"/>
              <a:t>Klient má právo požádat o anonymní konzultaci. V rámci poradenství je povinnost zachování mlčenlivosti upravena příslušnými zákony a vyhláškami a platí vždy, kromě případů oznamovací povinnosti dle trestního zákona, nebo s písemným souhlasem klienta.</a:t>
            </a:r>
          </a:p>
          <a:p>
            <a:endParaRPr lang="cs-CZ" dirty="0"/>
          </a:p>
        </p:txBody>
      </p:sp>
    </p:spTree>
    <p:extLst>
      <p:ext uri="{BB962C8B-B14F-4D97-AF65-F5344CB8AC3E}">
        <p14:creationId xmlns:p14="http://schemas.microsoft.com/office/powerpoint/2010/main" val="28850623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t-BR" b="1" dirty="0"/>
              <a:t>Základní informace o dluhovém poradenství</a:t>
            </a:r>
            <a:endParaRPr lang="cs-CZ" dirty="0"/>
          </a:p>
        </p:txBody>
      </p:sp>
      <p:sp>
        <p:nvSpPr>
          <p:cNvPr id="3" name="Zástupný symbol pro obsah 2"/>
          <p:cNvSpPr>
            <a:spLocks noGrp="1"/>
          </p:cNvSpPr>
          <p:nvPr>
            <p:ph idx="1"/>
          </p:nvPr>
        </p:nvSpPr>
        <p:spPr/>
        <p:txBody>
          <a:bodyPr>
            <a:normAutofit lnSpcReduction="10000"/>
          </a:bodyPr>
          <a:lstStyle/>
          <a:p>
            <a:pPr marL="0" indent="0">
              <a:buNone/>
            </a:pPr>
            <a:r>
              <a:rPr lang="cs-CZ" b="1" dirty="0" smtClean="0"/>
              <a:t>Situace</a:t>
            </a:r>
            <a:r>
              <a:rPr lang="cs-CZ" b="1" dirty="0"/>
              <a:t> </a:t>
            </a:r>
            <a:r>
              <a:rPr lang="cs-CZ" b="1" dirty="0" smtClean="0"/>
              <a:t>klienta:</a:t>
            </a:r>
            <a:endParaRPr lang="cs-CZ" b="1" dirty="0"/>
          </a:p>
          <a:p>
            <a:r>
              <a:rPr lang="cs-CZ" dirty="0"/>
              <a:t>předtím, než dojde k nezaplacení měsíční splátky pohledávky, ale reálně hrozí riziko nedodržení doby splatnosti této splátky, </a:t>
            </a:r>
          </a:p>
          <a:p>
            <a:r>
              <a:rPr lang="cs-CZ" dirty="0"/>
              <a:t>po nezaplacení první splátky, </a:t>
            </a:r>
          </a:p>
          <a:p>
            <a:r>
              <a:rPr lang="cs-CZ" dirty="0"/>
              <a:t>ve fázi, kdy je klient upomínkován za nesplácení, </a:t>
            </a:r>
          </a:p>
          <a:p>
            <a:r>
              <a:rPr lang="cs-CZ" dirty="0"/>
              <a:t>ve fázi, kdy probíhá soudní jednání nebo rozhodčího řízení, </a:t>
            </a:r>
          </a:p>
          <a:p>
            <a:r>
              <a:rPr lang="cs-CZ" dirty="0"/>
              <a:t>ve fázi, kdy je do situace zainteresován exekutor nebo jeho zásah hrozí, </a:t>
            </a:r>
          </a:p>
          <a:p>
            <a:r>
              <a:rPr lang="cs-CZ" dirty="0"/>
              <a:t>ve fázi vážného zadlužení (předlužení) u více věřitelů, kdy je již jediným adekvátním řešením oddlužení (tzv. osobní bankrot). </a:t>
            </a:r>
          </a:p>
          <a:p>
            <a:endParaRPr lang="cs-CZ" dirty="0"/>
          </a:p>
        </p:txBody>
      </p:sp>
    </p:spTree>
    <p:extLst>
      <p:ext uri="{BB962C8B-B14F-4D97-AF65-F5344CB8AC3E}">
        <p14:creationId xmlns:p14="http://schemas.microsoft.com/office/powerpoint/2010/main" val="34983268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t-BR" b="1" dirty="0"/>
              <a:t>Základní informace o dluhovém poradenství</a:t>
            </a:r>
            <a:endParaRPr lang="cs-CZ" dirty="0"/>
          </a:p>
        </p:txBody>
      </p:sp>
      <p:sp>
        <p:nvSpPr>
          <p:cNvPr id="3" name="Zástupný symbol pro obsah 2"/>
          <p:cNvSpPr>
            <a:spLocks noGrp="1"/>
          </p:cNvSpPr>
          <p:nvPr>
            <p:ph idx="1"/>
          </p:nvPr>
        </p:nvSpPr>
        <p:spPr/>
        <p:txBody>
          <a:bodyPr>
            <a:normAutofit lnSpcReduction="10000"/>
          </a:bodyPr>
          <a:lstStyle/>
          <a:p>
            <a:pPr marL="0" indent="0">
              <a:buNone/>
            </a:pPr>
            <a:r>
              <a:rPr lang="cs-CZ" b="1" dirty="0"/>
              <a:t>Kroky dluhového poradenství</a:t>
            </a:r>
          </a:p>
          <a:p>
            <a:r>
              <a:rPr lang="cs-CZ" dirty="0"/>
              <a:t>Zjištění výše a druhů dluhů</a:t>
            </a:r>
          </a:p>
          <a:p>
            <a:r>
              <a:rPr lang="cs-CZ" dirty="0"/>
              <a:t>Zjištění finančních a majetkových možností</a:t>
            </a:r>
          </a:p>
          <a:p>
            <a:r>
              <a:rPr lang="cs-CZ" dirty="0"/>
              <a:t>Hledání možností řešení dle finančních možností a výše dluhů</a:t>
            </a:r>
          </a:p>
          <a:p>
            <a:pPr lvl="1"/>
            <a:r>
              <a:rPr lang="cs-CZ" dirty="0"/>
              <a:t>Splátkové kalendáře</a:t>
            </a:r>
          </a:p>
          <a:p>
            <a:pPr lvl="1"/>
            <a:r>
              <a:rPr lang="cs-CZ" dirty="0"/>
              <a:t>Úprava hospodaření – v příjmech a výdajích</a:t>
            </a:r>
          </a:p>
          <a:p>
            <a:pPr lvl="1"/>
            <a:r>
              <a:rPr lang="cs-CZ" dirty="0"/>
              <a:t>Snížení splátek, odklad, konsolidace, </a:t>
            </a:r>
            <a:r>
              <a:rPr lang="cs-CZ" dirty="0" err="1"/>
              <a:t>přeúvěrování</a:t>
            </a:r>
            <a:r>
              <a:rPr lang="cs-CZ" dirty="0"/>
              <a:t>…</a:t>
            </a:r>
          </a:p>
          <a:p>
            <a:pPr lvl="1"/>
            <a:r>
              <a:rPr lang="cs-CZ" dirty="0"/>
              <a:t>Oddlužení</a:t>
            </a:r>
          </a:p>
          <a:p>
            <a:r>
              <a:rPr lang="cs-CZ" dirty="0"/>
              <a:t>Plán řešení a stanovení kroků</a:t>
            </a:r>
          </a:p>
          <a:p>
            <a:r>
              <a:rPr lang="cs-CZ" dirty="0"/>
              <a:t>Realizace plánu a vyhodnocen</a:t>
            </a:r>
          </a:p>
          <a:p>
            <a:endParaRPr lang="cs-CZ" dirty="0"/>
          </a:p>
        </p:txBody>
      </p:sp>
    </p:spTree>
    <p:extLst>
      <p:ext uri="{BB962C8B-B14F-4D97-AF65-F5344CB8AC3E}">
        <p14:creationId xmlns:p14="http://schemas.microsoft.com/office/powerpoint/2010/main" val="18386279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t-BR" b="1" dirty="0"/>
              <a:t>Základní informace o dluhovém poradenství</a:t>
            </a:r>
            <a:endParaRPr lang="cs-CZ" dirty="0"/>
          </a:p>
        </p:txBody>
      </p:sp>
      <p:sp>
        <p:nvSpPr>
          <p:cNvPr id="3" name="Zástupný symbol pro obsah 2"/>
          <p:cNvSpPr>
            <a:spLocks noGrp="1"/>
          </p:cNvSpPr>
          <p:nvPr>
            <p:ph idx="1"/>
          </p:nvPr>
        </p:nvSpPr>
        <p:spPr/>
        <p:txBody>
          <a:bodyPr>
            <a:normAutofit/>
          </a:bodyPr>
          <a:lstStyle/>
          <a:p>
            <a:pPr marL="0" indent="0">
              <a:buNone/>
            </a:pPr>
            <a:r>
              <a:rPr lang="cs-CZ" b="1" dirty="0"/>
              <a:t>Identifikace dluhů klienta</a:t>
            </a:r>
          </a:p>
          <a:p>
            <a:r>
              <a:rPr lang="cs-CZ" b="1" dirty="0"/>
              <a:t>Exekučně a soudně vymáhané dluhy</a:t>
            </a:r>
            <a:endParaRPr lang="cs-CZ" dirty="0"/>
          </a:p>
          <a:p>
            <a:pPr lvl="1"/>
            <a:r>
              <a:rPr lang="cs-CZ" dirty="0"/>
              <a:t>Exekuce vymáhané </a:t>
            </a:r>
            <a:r>
              <a:rPr lang="cs-CZ" dirty="0" smtClean="0"/>
              <a:t>exekutory: CEE, </a:t>
            </a:r>
            <a:r>
              <a:rPr lang="cs-CZ" dirty="0" err="1" smtClean="0"/>
              <a:t>CzechPoint</a:t>
            </a:r>
            <a:r>
              <a:rPr lang="cs-CZ" dirty="0"/>
              <a:t> </a:t>
            </a:r>
            <a:r>
              <a:rPr lang="cs-CZ" dirty="0" smtClean="0"/>
              <a:t>+ </a:t>
            </a:r>
            <a:r>
              <a:rPr lang="cs-CZ" dirty="0"/>
              <a:t>Lustrace soudních řízení </a:t>
            </a:r>
          </a:p>
          <a:p>
            <a:pPr lvl="1"/>
            <a:r>
              <a:rPr lang="cs-CZ" dirty="0"/>
              <a:t>Úřadem vymáhané </a:t>
            </a:r>
            <a:r>
              <a:rPr lang="cs-CZ" dirty="0" smtClean="0"/>
              <a:t>dluhy: FÚ, OSSZ, ZP</a:t>
            </a:r>
            <a:endParaRPr lang="cs-CZ" dirty="0"/>
          </a:p>
          <a:p>
            <a:pPr lvl="1"/>
            <a:r>
              <a:rPr lang="cs-CZ" dirty="0" smtClean="0"/>
              <a:t>Mzdová </a:t>
            </a:r>
            <a:r>
              <a:rPr lang="cs-CZ" dirty="0"/>
              <a:t>účtárna: Potvrzení o nařízení výkonu </a:t>
            </a:r>
            <a:r>
              <a:rPr lang="cs-CZ" dirty="0" smtClean="0"/>
              <a:t>rozhodnutí</a:t>
            </a:r>
          </a:p>
          <a:p>
            <a:r>
              <a:rPr lang="cs-CZ" b="1" dirty="0"/>
              <a:t>Běžné </a:t>
            </a:r>
            <a:r>
              <a:rPr lang="cs-CZ" b="1" dirty="0" smtClean="0"/>
              <a:t>dluhy – přímo u věřitele nebo z registrů</a:t>
            </a:r>
          </a:p>
          <a:p>
            <a:pPr lvl="1"/>
            <a:r>
              <a:rPr lang="cs-CZ" dirty="0" smtClean="0"/>
              <a:t>Nájem, energie, telekomunikace</a:t>
            </a:r>
          </a:p>
          <a:p>
            <a:pPr lvl="1"/>
            <a:r>
              <a:rPr lang="cs-CZ" dirty="0" smtClean="0"/>
              <a:t>Odpady - </a:t>
            </a:r>
            <a:r>
              <a:rPr lang="cs-CZ" dirty="0"/>
              <a:t>městský úřad dle trvalého </a:t>
            </a:r>
            <a:r>
              <a:rPr lang="cs-CZ" dirty="0" smtClean="0"/>
              <a:t>bydliště</a:t>
            </a:r>
          </a:p>
          <a:p>
            <a:pPr lvl="1"/>
            <a:r>
              <a:rPr lang="cs-CZ" dirty="0" smtClean="0"/>
              <a:t>Půjčky, Hypotéky, Leasingy</a:t>
            </a:r>
            <a:endParaRPr lang="cs-CZ" dirty="0"/>
          </a:p>
        </p:txBody>
      </p:sp>
    </p:spTree>
    <p:extLst>
      <p:ext uri="{BB962C8B-B14F-4D97-AF65-F5344CB8AC3E}">
        <p14:creationId xmlns:p14="http://schemas.microsoft.com/office/powerpoint/2010/main" val="1788989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t-BR" b="1" dirty="0"/>
              <a:t>Základní informace o dluhovém poradenství</a:t>
            </a:r>
            <a:endParaRPr lang="cs-CZ" dirty="0"/>
          </a:p>
        </p:txBody>
      </p:sp>
      <p:sp>
        <p:nvSpPr>
          <p:cNvPr id="3" name="Zástupný symbol pro obsah 2"/>
          <p:cNvSpPr>
            <a:spLocks noGrp="1"/>
          </p:cNvSpPr>
          <p:nvPr>
            <p:ph idx="1"/>
          </p:nvPr>
        </p:nvSpPr>
        <p:spPr>
          <a:xfrm>
            <a:off x="680321" y="1690688"/>
            <a:ext cx="9613861" cy="4518523"/>
          </a:xfrm>
        </p:spPr>
        <p:txBody>
          <a:bodyPr>
            <a:normAutofit fontScale="92500" lnSpcReduction="10000"/>
          </a:bodyPr>
          <a:lstStyle/>
          <a:p>
            <a:pPr marL="0" indent="0">
              <a:buNone/>
            </a:pPr>
            <a:r>
              <a:rPr lang="cs-CZ" b="1" dirty="0"/>
              <a:t>Druhy pohledávek:</a:t>
            </a:r>
          </a:p>
          <a:p>
            <a:pPr marL="0" indent="0">
              <a:buNone/>
            </a:pPr>
            <a:r>
              <a:rPr lang="cs-CZ" dirty="0" smtClean="0"/>
              <a:t>Dle druhu pohledávky zjistíte výši částky, která bude/je strhávána dluhů z příjmů dlužníka. Důležitá informace pro insolvenci.  </a:t>
            </a:r>
          </a:p>
          <a:p>
            <a:r>
              <a:rPr lang="cs-CZ" b="1" dirty="0" smtClean="0"/>
              <a:t>Přednostní pohledávka - </a:t>
            </a:r>
            <a:r>
              <a:rPr lang="cs-CZ" dirty="0" smtClean="0"/>
              <a:t>dluhy </a:t>
            </a:r>
            <a:r>
              <a:rPr lang="cs-CZ" dirty="0"/>
              <a:t>za nezaplacené výživné (alimenty). Dále sem spadají neuhrazené daně, nedoplatky na sociálním a zdravotním </a:t>
            </a:r>
            <a:r>
              <a:rPr lang="cs-CZ" dirty="0" smtClean="0"/>
              <a:t>pojištění, neoprávněné </a:t>
            </a:r>
            <a:r>
              <a:rPr lang="cs-CZ" dirty="0"/>
              <a:t>přeplatky sociálních dávek </a:t>
            </a:r>
            <a:r>
              <a:rPr lang="cs-CZ" dirty="0" smtClean="0"/>
              <a:t>apod., náhrada </a:t>
            </a:r>
            <a:r>
              <a:rPr lang="cs-CZ" dirty="0"/>
              <a:t>škody za ublížení na zdraví nebo úhrada škody v souvislosti s úmyslnými trestnými činy. </a:t>
            </a:r>
            <a:r>
              <a:rPr lang="cs-CZ" dirty="0" smtClean="0"/>
              <a:t> </a:t>
            </a:r>
            <a:endParaRPr lang="cs-CZ" dirty="0"/>
          </a:p>
          <a:p>
            <a:r>
              <a:rPr lang="cs-CZ" b="1" dirty="0" smtClean="0"/>
              <a:t>Nepřednostní pohledávka - </a:t>
            </a:r>
            <a:r>
              <a:rPr lang="cs-CZ" dirty="0" smtClean="0"/>
              <a:t>všechny </a:t>
            </a:r>
            <a:r>
              <a:rPr lang="cs-CZ" dirty="0"/>
              <a:t>ty, které nejsou vyjmenovány jako přednostní. Jedná se o všechny ostatní dluhy (neplacené poplatky, dluhy za půjčky od banky nebo další spotřebitelské půjčky a úvěry, </a:t>
            </a:r>
            <a:r>
              <a:rPr lang="cs-CZ" dirty="0" smtClean="0"/>
              <a:t>…).</a:t>
            </a:r>
            <a:endParaRPr lang="cs-CZ" dirty="0"/>
          </a:p>
        </p:txBody>
      </p:sp>
    </p:spTree>
    <p:extLst>
      <p:ext uri="{BB962C8B-B14F-4D97-AF65-F5344CB8AC3E}">
        <p14:creationId xmlns:p14="http://schemas.microsoft.com/office/powerpoint/2010/main" val="39344199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t-BR" b="1" dirty="0"/>
              <a:t>Základní informace o dluhovém poradenství</a:t>
            </a:r>
            <a:endParaRPr lang="cs-CZ" dirty="0"/>
          </a:p>
        </p:txBody>
      </p:sp>
      <p:sp>
        <p:nvSpPr>
          <p:cNvPr id="3" name="Zástupný symbol pro obsah 2"/>
          <p:cNvSpPr>
            <a:spLocks noGrp="1"/>
          </p:cNvSpPr>
          <p:nvPr>
            <p:ph idx="1"/>
          </p:nvPr>
        </p:nvSpPr>
        <p:spPr>
          <a:xfrm>
            <a:off x="680321" y="1802674"/>
            <a:ext cx="9613861" cy="4632959"/>
          </a:xfrm>
        </p:spPr>
        <p:txBody>
          <a:bodyPr>
            <a:normAutofit fontScale="92500"/>
          </a:bodyPr>
          <a:lstStyle/>
          <a:p>
            <a:pPr marL="0" indent="0">
              <a:buNone/>
            </a:pPr>
            <a:r>
              <a:rPr lang="cs-CZ" b="1" dirty="0"/>
              <a:t>Řešení </a:t>
            </a:r>
            <a:r>
              <a:rPr lang="cs-CZ" b="1" dirty="0" smtClean="0"/>
              <a:t>předlužení dle možností klienta</a:t>
            </a:r>
            <a:endParaRPr lang="cs-CZ" b="1" dirty="0"/>
          </a:p>
          <a:p>
            <a:pPr lvl="0"/>
            <a:r>
              <a:rPr lang="cs-CZ" b="1" dirty="0" smtClean="0"/>
              <a:t>Úprava </a:t>
            </a:r>
            <a:r>
              <a:rPr lang="cs-CZ" b="1" dirty="0"/>
              <a:t>hospodaření domácnosti včetně prodeje </a:t>
            </a:r>
            <a:r>
              <a:rPr lang="cs-CZ" b="1" dirty="0" smtClean="0"/>
              <a:t>majetku </a:t>
            </a:r>
          </a:p>
          <a:p>
            <a:pPr lvl="1"/>
            <a:r>
              <a:rPr lang="cs-CZ" dirty="0" smtClean="0"/>
              <a:t>Nutný dostatečný příjem, nebo rezerva v podobě majetku.</a:t>
            </a:r>
          </a:p>
          <a:p>
            <a:r>
              <a:rPr lang="cs-CZ" b="1" dirty="0" smtClean="0"/>
              <a:t>Žádost </a:t>
            </a:r>
            <a:r>
              <a:rPr lang="cs-CZ" b="1" dirty="0"/>
              <a:t>o pře-úvěrování nebo </a:t>
            </a:r>
            <a:r>
              <a:rPr lang="cs-CZ" b="1" dirty="0" smtClean="0"/>
              <a:t>konsolidaci</a:t>
            </a:r>
          </a:p>
          <a:p>
            <a:pPr lvl="1"/>
            <a:r>
              <a:rPr lang="cs-CZ" dirty="0" smtClean="0"/>
              <a:t>V případě, že není klient v prodlení a má dostatečný příjem (zaměstnaný).</a:t>
            </a:r>
            <a:endParaRPr lang="cs-CZ" dirty="0"/>
          </a:p>
          <a:p>
            <a:pPr lvl="0"/>
            <a:r>
              <a:rPr lang="cs-CZ" b="1" dirty="0"/>
              <a:t>Žádost </a:t>
            </a:r>
            <a:r>
              <a:rPr lang="cs-CZ" b="1" dirty="0" smtClean="0"/>
              <a:t>o dočasné </a:t>
            </a:r>
            <a:r>
              <a:rPr lang="cs-CZ" b="1" dirty="0"/>
              <a:t>snížení splátek či jejich </a:t>
            </a:r>
            <a:r>
              <a:rPr lang="cs-CZ" b="1" dirty="0" smtClean="0"/>
              <a:t>odklad</a:t>
            </a:r>
          </a:p>
          <a:p>
            <a:pPr lvl="1"/>
            <a:r>
              <a:rPr lang="cs-CZ" dirty="0"/>
              <a:t>V případě, že není klient v </a:t>
            </a:r>
            <a:r>
              <a:rPr lang="cs-CZ" dirty="0" smtClean="0"/>
              <a:t>prodlení a výpadek financí je dočasný.</a:t>
            </a:r>
            <a:endParaRPr lang="cs-CZ" dirty="0"/>
          </a:p>
          <a:p>
            <a:pPr lvl="0"/>
            <a:r>
              <a:rPr lang="cs-CZ" b="1" dirty="0" smtClean="0"/>
              <a:t>Rozložení </a:t>
            </a:r>
            <a:r>
              <a:rPr lang="cs-CZ" b="1" dirty="0"/>
              <a:t>dluhu na </a:t>
            </a:r>
            <a:r>
              <a:rPr lang="cs-CZ" b="1" dirty="0" smtClean="0"/>
              <a:t>splátky</a:t>
            </a:r>
            <a:endParaRPr lang="cs-CZ" dirty="0" smtClean="0"/>
          </a:p>
          <a:p>
            <a:pPr lvl="0"/>
            <a:r>
              <a:rPr lang="cs-CZ" b="1" dirty="0" smtClean="0"/>
              <a:t>Insolvence</a:t>
            </a:r>
            <a:r>
              <a:rPr lang="cs-CZ" dirty="0" smtClean="0"/>
              <a:t> (oddlužení)</a:t>
            </a:r>
            <a:endParaRPr lang="cs-CZ" dirty="0"/>
          </a:p>
          <a:p>
            <a:pPr lvl="1"/>
            <a:r>
              <a:rPr lang="cs-CZ" dirty="0" smtClean="0"/>
              <a:t>Předlužený klient, který má dostatečný příjem či dárce. Nízké přednostní pohledávky.</a:t>
            </a:r>
          </a:p>
        </p:txBody>
      </p:sp>
    </p:spTree>
    <p:extLst>
      <p:ext uri="{BB962C8B-B14F-4D97-AF65-F5344CB8AC3E}">
        <p14:creationId xmlns:p14="http://schemas.microsoft.com/office/powerpoint/2010/main" val="6015880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t-BR" b="1" dirty="0"/>
              <a:t>Základní informace o dluhovém poradenství</a:t>
            </a:r>
            <a:endParaRPr lang="cs-CZ" dirty="0"/>
          </a:p>
        </p:txBody>
      </p:sp>
      <p:sp>
        <p:nvSpPr>
          <p:cNvPr id="3" name="Zástupný symbol pro obsah 2"/>
          <p:cNvSpPr>
            <a:spLocks noGrp="1"/>
          </p:cNvSpPr>
          <p:nvPr>
            <p:ph idx="1"/>
          </p:nvPr>
        </p:nvSpPr>
        <p:spPr/>
        <p:txBody>
          <a:bodyPr/>
          <a:lstStyle/>
          <a:p>
            <a:pPr marL="0" indent="0">
              <a:buNone/>
            </a:pPr>
            <a:r>
              <a:rPr lang="cs-CZ" b="1" dirty="0"/>
              <a:t>Extrémní </a:t>
            </a:r>
            <a:r>
              <a:rPr lang="cs-CZ" b="1" dirty="0" smtClean="0"/>
              <a:t>situace</a:t>
            </a:r>
          </a:p>
          <a:p>
            <a:r>
              <a:rPr lang="cs-CZ" b="1" dirty="0" smtClean="0"/>
              <a:t>Vysoké úročení </a:t>
            </a:r>
          </a:p>
          <a:p>
            <a:pPr lvl="1"/>
            <a:r>
              <a:rPr lang="cs-CZ" dirty="0" smtClean="0"/>
              <a:t>Když </a:t>
            </a:r>
            <a:r>
              <a:rPr lang="cs-CZ" dirty="0"/>
              <a:t>úroky přesahují </a:t>
            </a:r>
            <a:r>
              <a:rPr lang="cs-CZ" dirty="0" smtClean="0"/>
              <a:t>možnosti splátek dlužníka, není možné nikdy dluh splatit. Stává se u rychlých půjček a vysokých exekucí s vysokým úročením. </a:t>
            </a:r>
            <a:endParaRPr lang="cs-CZ" dirty="0"/>
          </a:p>
          <a:p>
            <a:pPr lvl="1"/>
            <a:r>
              <a:rPr lang="cs-CZ" dirty="0" smtClean="0"/>
              <a:t>Možno řešit pouze insolvencí</a:t>
            </a:r>
            <a:endParaRPr lang="cs-CZ" dirty="0"/>
          </a:p>
          <a:p>
            <a:r>
              <a:rPr lang="cs-CZ" b="1" dirty="0" smtClean="0"/>
              <a:t>Vysoké </a:t>
            </a:r>
            <a:r>
              <a:rPr lang="cs-CZ" b="1" dirty="0"/>
              <a:t>přednostní </a:t>
            </a:r>
            <a:r>
              <a:rPr lang="cs-CZ" b="1" dirty="0" smtClean="0"/>
              <a:t>pohledávky</a:t>
            </a:r>
          </a:p>
          <a:p>
            <a:pPr lvl="1"/>
            <a:r>
              <a:rPr lang="cs-CZ" dirty="0" smtClean="0"/>
              <a:t>Když přednostní pohledávky jsou tak vysoké, že za 5 let během insolvence, je není </a:t>
            </a:r>
            <a:r>
              <a:rPr lang="cs-CZ" dirty="0" err="1" smtClean="0"/>
              <a:t>schoen</a:t>
            </a:r>
            <a:r>
              <a:rPr lang="cs-CZ" dirty="0" smtClean="0"/>
              <a:t> dlužník zaplatit. </a:t>
            </a:r>
          </a:p>
          <a:p>
            <a:r>
              <a:rPr lang="cs-CZ" b="1" dirty="0" smtClean="0"/>
              <a:t>Dluh nebyl placen, či použit na účel., </a:t>
            </a:r>
            <a:r>
              <a:rPr lang="cs-CZ" b="1" smtClean="0"/>
              <a:t>nebo byl neoprávněný</a:t>
            </a:r>
            <a:r>
              <a:rPr lang="cs-CZ" b="1" dirty="0" smtClean="0"/>
              <a:t>.</a:t>
            </a:r>
            <a:endParaRPr lang="cs-CZ" b="1" dirty="0"/>
          </a:p>
        </p:txBody>
      </p:sp>
    </p:spTree>
    <p:extLst>
      <p:ext uri="{BB962C8B-B14F-4D97-AF65-F5344CB8AC3E}">
        <p14:creationId xmlns:p14="http://schemas.microsoft.com/office/powerpoint/2010/main" val="1175625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Základní principy rodinného hospodaření</a:t>
            </a:r>
          </a:p>
        </p:txBody>
      </p:sp>
      <p:sp>
        <p:nvSpPr>
          <p:cNvPr id="3" name="Zástupný symbol pro obsah 2"/>
          <p:cNvSpPr>
            <a:spLocks noGrp="1"/>
          </p:cNvSpPr>
          <p:nvPr>
            <p:ph idx="1"/>
          </p:nvPr>
        </p:nvSpPr>
        <p:spPr/>
        <p:txBody>
          <a:bodyPr>
            <a:normAutofit/>
          </a:bodyPr>
          <a:lstStyle/>
          <a:p>
            <a:pPr marL="0" lvl="0" indent="0">
              <a:buNone/>
            </a:pPr>
            <a:r>
              <a:rPr lang="cs-CZ" dirty="0"/>
              <a:t>Následně si </a:t>
            </a:r>
            <a:r>
              <a:rPr lang="cs-CZ" b="1" dirty="0"/>
              <a:t>srovnejte příjmy a výdaje</a:t>
            </a:r>
            <a:r>
              <a:rPr lang="cs-CZ" dirty="0"/>
              <a:t>  </a:t>
            </a:r>
          </a:p>
          <a:p>
            <a:r>
              <a:rPr lang="cs-CZ" b="1" dirty="0"/>
              <a:t>Příklad:</a:t>
            </a:r>
            <a:endParaRPr lang="cs-CZ" dirty="0"/>
          </a:p>
          <a:p>
            <a:r>
              <a:rPr lang="cs-CZ" dirty="0"/>
              <a:t>Příjmy: Čistá mzda </a:t>
            </a:r>
            <a:r>
              <a:rPr lang="cs-CZ" b="1" dirty="0"/>
              <a:t>16 400</a:t>
            </a:r>
            <a:r>
              <a:rPr lang="cs-CZ" dirty="0"/>
              <a:t>,- Kč + DPP </a:t>
            </a:r>
            <a:r>
              <a:rPr lang="cs-CZ" b="1" dirty="0"/>
              <a:t>5 000</a:t>
            </a:r>
            <a:r>
              <a:rPr lang="cs-CZ" dirty="0"/>
              <a:t>,- Kč = </a:t>
            </a:r>
            <a:r>
              <a:rPr lang="cs-CZ" b="1" u="sng" dirty="0"/>
              <a:t>21 400,- Kč</a:t>
            </a:r>
            <a:r>
              <a:rPr lang="cs-CZ" u="sng" dirty="0"/>
              <a:t> celkem</a:t>
            </a:r>
            <a:r>
              <a:rPr lang="cs-CZ" dirty="0"/>
              <a:t>.</a:t>
            </a:r>
          </a:p>
          <a:p>
            <a:r>
              <a:rPr lang="cs-CZ" dirty="0"/>
              <a:t>Výdaje: Nájem + energie </a:t>
            </a:r>
            <a:r>
              <a:rPr lang="cs-CZ" b="1" dirty="0"/>
              <a:t>9 500</a:t>
            </a:r>
            <a:r>
              <a:rPr lang="cs-CZ" dirty="0"/>
              <a:t>,- Kč + Telefon + internet </a:t>
            </a:r>
            <a:r>
              <a:rPr lang="cs-CZ" b="1" dirty="0"/>
              <a:t>1 000</a:t>
            </a:r>
            <a:r>
              <a:rPr lang="cs-CZ" dirty="0"/>
              <a:t>,- Kč + Jídlo </a:t>
            </a:r>
            <a:r>
              <a:rPr lang="cs-CZ" b="1" dirty="0"/>
              <a:t>3 000</a:t>
            </a:r>
            <a:r>
              <a:rPr lang="cs-CZ" dirty="0"/>
              <a:t>,- Kč + Jízdné </a:t>
            </a:r>
            <a:r>
              <a:rPr lang="cs-CZ" b="1" dirty="0"/>
              <a:t>500</a:t>
            </a:r>
            <a:r>
              <a:rPr lang="cs-CZ" dirty="0"/>
              <a:t>,- Kč + Splátka úvěru </a:t>
            </a:r>
            <a:r>
              <a:rPr lang="cs-CZ" b="1" dirty="0"/>
              <a:t>1 500</a:t>
            </a:r>
            <a:r>
              <a:rPr lang="cs-CZ" dirty="0"/>
              <a:t>,- Kč + Oblečení </a:t>
            </a:r>
            <a:r>
              <a:rPr lang="cs-CZ" b="1" dirty="0"/>
              <a:t>1 000</a:t>
            </a:r>
            <a:r>
              <a:rPr lang="cs-CZ" dirty="0"/>
              <a:t>,- Kč + Drogerie </a:t>
            </a:r>
            <a:r>
              <a:rPr lang="cs-CZ" b="1" dirty="0"/>
              <a:t>300</a:t>
            </a:r>
            <a:r>
              <a:rPr lang="cs-CZ" dirty="0"/>
              <a:t>,- Kč + Sport </a:t>
            </a:r>
            <a:r>
              <a:rPr lang="cs-CZ" b="1" dirty="0"/>
              <a:t>1 200</a:t>
            </a:r>
            <a:r>
              <a:rPr lang="cs-CZ" dirty="0"/>
              <a:t>,-  Kč = </a:t>
            </a:r>
            <a:r>
              <a:rPr lang="cs-CZ" b="1" u="sng" dirty="0"/>
              <a:t>18 000,- Kč </a:t>
            </a:r>
            <a:r>
              <a:rPr lang="cs-CZ" u="sng" dirty="0"/>
              <a:t>celkem</a:t>
            </a:r>
            <a:r>
              <a:rPr lang="cs-CZ" b="1" dirty="0"/>
              <a:t>.</a:t>
            </a:r>
            <a:endParaRPr lang="cs-CZ" dirty="0"/>
          </a:p>
          <a:p>
            <a:r>
              <a:rPr lang="cs-CZ" dirty="0"/>
              <a:t>Srovnání:</a:t>
            </a:r>
            <a:r>
              <a:rPr lang="cs-CZ" u="sng" dirty="0"/>
              <a:t> </a:t>
            </a:r>
            <a:r>
              <a:rPr lang="cs-CZ" dirty="0"/>
              <a:t>Příjmy </a:t>
            </a:r>
            <a:r>
              <a:rPr lang="cs-CZ" b="1" dirty="0"/>
              <a:t>21 400</a:t>
            </a:r>
            <a:r>
              <a:rPr lang="cs-CZ" dirty="0"/>
              <a:t>,- Kč – Výdaje </a:t>
            </a:r>
            <a:r>
              <a:rPr lang="cs-CZ" b="1" dirty="0"/>
              <a:t>18 000</a:t>
            </a:r>
            <a:r>
              <a:rPr lang="cs-CZ" dirty="0"/>
              <a:t>,- Kč = </a:t>
            </a:r>
            <a:r>
              <a:rPr lang="cs-CZ" b="1" u="sng" dirty="0"/>
              <a:t>3 400</a:t>
            </a:r>
            <a:r>
              <a:rPr lang="cs-CZ" u="sng" dirty="0"/>
              <a:t>,- Kč zůstatek</a:t>
            </a:r>
            <a:r>
              <a:rPr lang="cs-CZ" dirty="0"/>
              <a:t>, </a:t>
            </a:r>
            <a:r>
              <a:rPr lang="cs-CZ" b="1" dirty="0"/>
              <a:t>3 400 = 15,9 % rezerva z příjmů</a:t>
            </a:r>
            <a:endParaRPr lang="cs-CZ" dirty="0"/>
          </a:p>
          <a:p>
            <a:pPr marL="0" indent="0">
              <a:buNone/>
            </a:pPr>
            <a:r>
              <a:rPr lang="cs-CZ" i="1" dirty="0"/>
              <a:t> </a:t>
            </a:r>
            <a:endParaRPr lang="cs-CZ" dirty="0"/>
          </a:p>
        </p:txBody>
      </p:sp>
    </p:spTree>
    <p:extLst>
      <p:ext uri="{BB962C8B-B14F-4D97-AF65-F5344CB8AC3E}">
        <p14:creationId xmlns:p14="http://schemas.microsoft.com/office/powerpoint/2010/main" val="24804813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t-BR" dirty="0"/>
              <a:t>Základní informace o dluhovém poradenství</a:t>
            </a:r>
            <a:endParaRPr lang="cs-CZ" dirty="0"/>
          </a:p>
        </p:txBody>
      </p:sp>
      <p:sp>
        <p:nvSpPr>
          <p:cNvPr id="3" name="Zástupný symbol pro obsah 2"/>
          <p:cNvSpPr>
            <a:spLocks noGrp="1"/>
          </p:cNvSpPr>
          <p:nvPr>
            <p:ph idx="1"/>
          </p:nvPr>
        </p:nvSpPr>
        <p:spPr/>
        <p:txBody>
          <a:bodyPr/>
          <a:lstStyle/>
          <a:p>
            <a:pPr marL="0" indent="0">
              <a:buNone/>
            </a:pPr>
            <a:r>
              <a:rPr lang="cs-CZ" b="1" dirty="0" smtClean="0"/>
              <a:t>Splátkové kalendáře - Základní </a:t>
            </a:r>
            <a:r>
              <a:rPr lang="cs-CZ" b="1" dirty="0"/>
              <a:t>zásady</a:t>
            </a:r>
          </a:p>
          <a:p>
            <a:r>
              <a:rPr lang="cs-CZ" dirty="0"/>
              <a:t>Na splátkový kalendář není nárok!</a:t>
            </a:r>
          </a:p>
          <a:p>
            <a:pPr lvl="0"/>
            <a:r>
              <a:rPr lang="cs-CZ" dirty="0"/>
              <a:t>Problematické domlouvání, když je dlužník v prodlení.</a:t>
            </a:r>
          </a:p>
          <a:p>
            <a:pPr lvl="0"/>
            <a:r>
              <a:rPr lang="cs-CZ" dirty="0"/>
              <a:t>Splátkový kalendář je většinou možné domlouvat až do exekuce. </a:t>
            </a:r>
          </a:p>
          <a:p>
            <a:pPr lvl="0"/>
            <a:r>
              <a:rPr lang="cs-CZ" dirty="0"/>
              <a:t>Čím pozdější fáze vymáhání, tím horší domluva i podmínky. </a:t>
            </a:r>
          </a:p>
          <a:p>
            <a:pPr lvl="0"/>
            <a:r>
              <a:rPr lang="cs-CZ" dirty="0"/>
              <a:t>Většinou věřitelé přístupní na splátkové kalendáře do jednoho roku. </a:t>
            </a:r>
          </a:p>
          <a:p>
            <a:endParaRPr lang="cs-CZ" dirty="0"/>
          </a:p>
        </p:txBody>
      </p:sp>
    </p:spTree>
    <p:extLst>
      <p:ext uri="{BB962C8B-B14F-4D97-AF65-F5344CB8AC3E}">
        <p14:creationId xmlns:p14="http://schemas.microsoft.com/office/powerpoint/2010/main" val="18917333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t-BR" dirty="0"/>
              <a:t>Základní informace o dluhovém poradenství</a:t>
            </a:r>
            <a:endParaRPr lang="cs-CZ" dirty="0"/>
          </a:p>
        </p:txBody>
      </p:sp>
      <p:sp>
        <p:nvSpPr>
          <p:cNvPr id="3" name="Zástupný symbol pro obsah 2"/>
          <p:cNvSpPr>
            <a:spLocks noGrp="1"/>
          </p:cNvSpPr>
          <p:nvPr>
            <p:ph idx="1"/>
          </p:nvPr>
        </p:nvSpPr>
        <p:spPr/>
        <p:txBody>
          <a:bodyPr>
            <a:normAutofit/>
          </a:bodyPr>
          <a:lstStyle/>
          <a:p>
            <a:pPr marL="0" indent="0">
              <a:buNone/>
            </a:pPr>
            <a:r>
              <a:rPr lang="cs-CZ" b="1" dirty="0"/>
              <a:t>Splátkové kalendáře</a:t>
            </a:r>
          </a:p>
          <a:p>
            <a:pPr lvl="0"/>
            <a:r>
              <a:rPr lang="cs-CZ" dirty="0" smtClean="0"/>
              <a:t>Pozor </a:t>
            </a:r>
            <a:r>
              <a:rPr lang="cs-CZ" dirty="0"/>
              <a:t>na nabídky dalšího úvěru - větší zadlužení, někdy zvýšení splátek.</a:t>
            </a:r>
          </a:p>
          <a:p>
            <a:pPr lvl="0"/>
            <a:r>
              <a:rPr lang="cs-CZ" dirty="0"/>
              <a:t>I při splátkovém kalendáři záznam do bankovního popř. jiného registru</a:t>
            </a:r>
          </a:p>
          <a:p>
            <a:r>
              <a:rPr lang="cs-CZ" dirty="0"/>
              <a:t>Je rozšířeným mýtem, že pokud splácíte alespoň část splátky, tak na vás „nemůžou“. Jedinou výhodou může být, že pokud se budete snažit domluvit na splátkách, může věřitel brát v potaz vaší ochotu splácet. Stejně to může být vnímáno soudem, v případě soudního vymáhání. </a:t>
            </a:r>
          </a:p>
          <a:p>
            <a:endParaRPr lang="cs-CZ" dirty="0"/>
          </a:p>
        </p:txBody>
      </p:sp>
    </p:spTree>
    <p:extLst>
      <p:ext uri="{BB962C8B-B14F-4D97-AF65-F5344CB8AC3E}">
        <p14:creationId xmlns:p14="http://schemas.microsoft.com/office/powerpoint/2010/main" val="25157600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t-BR" dirty="0"/>
              <a:t>Základní informace o dluhovém poradenství</a:t>
            </a:r>
            <a:endParaRPr lang="cs-CZ" dirty="0"/>
          </a:p>
        </p:txBody>
      </p:sp>
      <p:sp>
        <p:nvSpPr>
          <p:cNvPr id="3" name="Zástupný symbol pro obsah 2"/>
          <p:cNvSpPr>
            <a:spLocks noGrp="1"/>
          </p:cNvSpPr>
          <p:nvPr>
            <p:ph idx="1"/>
          </p:nvPr>
        </p:nvSpPr>
        <p:spPr/>
        <p:txBody>
          <a:bodyPr>
            <a:normAutofit lnSpcReduction="10000"/>
          </a:bodyPr>
          <a:lstStyle/>
          <a:p>
            <a:pPr marL="0" indent="0">
              <a:buNone/>
            </a:pPr>
            <a:r>
              <a:rPr lang="cs-CZ" b="1" dirty="0"/>
              <a:t>Splátkové kalendáře</a:t>
            </a:r>
          </a:p>
          <a:p>
            <a:pPr lvl="0"/>
            <a:r>
              <a:rPr lang="cs-CZ" dirty="0" smtClean="0"/>
              <a:t>Rozpočet </a:t>
            </a:r>
            <a:r>
              <a:rPr lang="cs-CZ" dirty="0"/>
              <a:t>dlužníka – jeho finanční možnosti.</a:t>
            </a:r>
          </a:p>
          <a:p>
            <a:pPr lvl="1"/>
            <a:r>
              <a:rPr lang="cs-CZ" dirty="0"/>
              <a:t>Odečtení příjmů a nutných výdajů, případné rezervy</a:t>
            </a:r>
          </a:p>
          <a:p>
            <a:pPr lvl="1"/>
            <a:r>
              <a:rPr lang="cs-CZ" dirty="0"/>
              <a:t>Zvážit snížení výdajů či navýšení příjmů</a:t>
            </a:r>
          </a:p>
          <a:p>
            <a:pPr lvl="0"/>
            <a:r>
              <a:rPr lang="cs-CZ" dirty="0"/>
              <a:t>Rovnoměrné rozložení splátek věřitelům – mimo pevně stanovené splátky, „by neměl“ být žádný věřitel upřednostňován.</a:t>
            </a:r>
          </a:p>
          <a:p>
            <a:pPr lvl="0"/>
            <a:r>
              <a:rPr lang="cs-CZ" dirty="0"/>
              <a:t>Kontaktování věřitele a domluva splátek.</a:t>
            </a:r>
          </a:p>
          <a:p>
            <a:pPr lvl="0"/>
            <a:r>
              <a:rPr lang="cs-CZ" dirty="0"/>
              <a:t>Dle konkrétních požadavků věřitele písemná žádost.</a:t>
            </a:r>
          </a:p>
          <a:p>
            <a:pPr lvl="0"/>
            <a:r>
              <a:rPr lang="cs-CZ" dirty="0"/>
              <a:t>Zajištění pravidelných splátek – strhává z účtu, institut zvláštního příjemce, rozepsaný splátkový kalendář…apod.</a:t>
            </a:r>
          </a:p>
          <a:p>
            <a:endParaRPr lang="cs-CZ" dirty="0"/>
          </a:p>
        </p:txBody>
      </p:sp>
    </p:spTree>
    <p:extLst>
      <p:ext uri="{BB962C8B-B14F-4D97-AF65-F5344CB8AC3E}">
        <p14:creationId xmlns:p14="http://schemas.microsoft.com/office/powerpoint/2010/main" val="27219887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t-BR" b="1" dirty="0"/>
              <a:t>Základní informace o dluhovém poradenství</a:t>
            </a:r>
            <a:endParaRPr lang="cs-CZ" dirty="0"/>
          </a:p>
        </p:txBody>
      </p:sp>
      <p:sp>
        <p:nvSpPr>
          <p:cNvPr id="3" name="Zástupný symbol pro obsah 2"/>
          <p:cNvSpPr>
            <a:spLocks noGrp="1"/>
          </p:cNvSpPr>
          <p:nvPr>
            <p:ph idx="1"/>
          </p:nvPr>
        </p:nvSpPr>
        <p:spPr/>
        <p:txBody>
          <a:bodyPr/>
          <a:lstStyle/>
          <a:p>
            <a:pPr marL="0" indent="0">
              <a:buNone/>
            </a:pPr>
            <a:r>
              <a:rPr lang="cs-CZ" b="1" dirty="0"/>
              <a:t>Konsolidace a pře-úvěrování </a:t>
            </a:r>
            <a:endParaRPr lang="cs-CZ" dirty="0"/>
          </a:p>
          <a:p>
            <a:r>
              <a:rPr lang="cs-CZ" b="1" dirty="0"/>
              <a:t>Pře-úvěrování</a:t>
            </a:r>
            <a:r>
              <a:rPr lang="cs-CZ" dirty="0"/>
              <a:t> </a:t>
            </a:r>
            <a:r>
              <a:rPr lang="cs-CZ" dirty="0" smtClean="0"/>
              <a:t>– nový </a:t>
            </a:r>
            <a:r>
              <a:rPr lang="cs-CZ" dirty="0"/>
              <a:t>úvěr, který uhradí úvěr stávající. </a:t>
            </a:r>
            <a:endParaRPr lang="cs-CZ" dirty="0" smtClean="0"/>
          </a:p>
          <a:p>
            <a:pPr lvl="1"/>
            <a:r>
              <a:rPr lang="cs-CZ" dirty="0" smtClean="0"/>
              <a:t>Výhodou </a:t>
            </a:r>
            <a:r>
              <a:rPr lang="cs-CZ" dirty="0"/>
              <a:t>je snížení splátek, ale tím i většinou prodloužení doby splácení. Navíc můžete dostat finance navíc</a:t>
            </a:r>
            <a:r>
              <a:rPr lang="cs-CZ" dirty="0" smtClean="0"/>
              <a:t>.</a:t>
            </a:r>
          </a:p>
          <a:p>
            <a:pPr marL="457200" lvl="1" indent="0">
              <a:buNone/>
            </a:pPr>
            <a:endParaRPr lang="cs-CZ" dirty="0"/>
          </a:p>
          <a:p>
            <a:r>
              <a:rPr lang="cs-CZ" b="1" dirty="0" smtClean="0"/>
              <a:t>Konsolidace</a:t>
            </a:r>
            <a:r>
              <a:rPr lang="cs-CZ" dirty="0" smtClean="0"/>
              <a:t> – sloučení </a:t>
            </a:r>
            <a:r>
              <a:rPr lang="cs-CZ" dirty="0"/>
              <a:t>2 a více úvěrů. </a:t>
            </a:r>
            <a:endParaRPr lang="cs-CZ" dirty="0" smtClean="0"/>
          </a:p>
          <a:p>
            <a:pPr lvl="1"/>
            <a:r>
              <a:rPr lang="cs-CZ" dirty="0" smtClean="0"/>
              <a:t>Výhodou </a:t>
            </a:r>
            <a:r>
              <a:rPr lang="cs-CZ" dirty="0"/>
              <a:t>je opět snížení splátek, ale tím i většinou prodloužení doby splácení. Navíc můžete také dostat finance navíc. </a:t>
            </a:r>
          </a:p>
          <a:p>
            <a:endParaRPr lang="cs-CZ" dirty="0"/>
          </a:p>
        </p:txBody>
      </p:sp>
    </p:spTree>
    <p:extLst>
      <p:ext uri="{BB962C8B-B14F-4D97-AF65-F5344CB8AC3E}">
        <p14:creationId xmlns:p14="http://schemas.microsoft.com/office/powerpoint/2010/main" val="18398087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t-BR" b="1" dirty="0"/>
              <a:t>Základní informace o dluhovém poradenství</a:t>
            </a:r>
            <a:endParaRPr lang="cs-CZ" dirty="0"/>
          </a:p>
        </p:txBody>
      </p:sp>
      <p:sp>
        <p:nvSpPr>
          <p:cNvPr id="3" name="Zástupný symbol pro obsah 2"/>
          <p:cNvSpPr>
            <a:spLocks noGrp="1"/>
          </p:cNvSpPr>
          <p:nvPr>
            <p:ph idx="1"/>
          </p:nvPr>
        </p:nvSpPr>
        <p:spPr>
          <a:xfrm>
            <a:off x="680321" y="1541417"/>
            <a:ext cx="9613861" cy="4781006"/>
          </a:xfrm>
        </p:spPr>
        <p:txBody>
          <a:bodyPr>
            <a:normAutofit fontScale="92500" lnSpcReduction="10000"/>
          </a:bodyPr>
          <a:lstStyle/>
          <a:p>
            <a:pPr marL="0" indent="0">
              <a:buNone/>
            </a:pPr>
            <a:r>
              <a:rPr lang="cs-CZ" b="1" dirty="0"/>
              <a:t>Pozor ale na několik věcí u těchto produktů:</a:t>
            </a:r>
          </a:p>
          <a:p>
            <a:pPr lvl="0"/>
            <a:r>
              <a:rPr lang="cs-CZ" dirty="0"/>
              <a:t>Při zpoždění ve splátkách stávajících úvěru, </a:t>
            </a:r>
            <a:r>
              <a:rPr lang="cs-CZ" b="1" dirty="0"/>
              <a:t>nemusí být poskytnuty </a:t>
            </a:r>
            <a:r>
              <a:rPr lang="cs-CZ" dirty="0"/>
              <a:t>tyto produkty vůbec.</a:t>
            </a:r>
          </a:p>
          <a:p>
            <a:pPr lvl="0"/>
            <a:r>
              <a:rPr lang="cs-CZ" dirty="0"/>
              <a:t>U obou produktů se velmi </a:t>
            </a:r>
            <a:r>
              <a:rPr lang="cs-CZ" b="1" dirty="0"/>
              <a:t>často navýší konečná splacená částka</a:t>
            </a:r>
            <a:r>
              <a:rPr lang="cs-CZ" dirty="0"/>
              <a:t>. Záleží, jakým způsobem jsou úročeny stávající produkty. Zda platíte úroky zejména na počátku úvěru, nebo průběžně. </a:t>
            </a:r>
          </a:p>
          <a:p>
            <a:pPr lvl="0"/>
            <a:r>
              <a:rPr lang="cs-CZ" dirty="0"/>
              <a:t>Zkontrolujte si, zda všechny </a:t>
            </a:r>
            <a:r>
              <a:rPr lang="cs-CZ" b="1" dirty="0"/>
              <a:t>podmínky u nového úvěru jsou výhodné</a:t>
            </a:r>
            <a:r>
              <a:rPr lang="cs-CZ" dirty="0"/>
              <a:t>.</a:t>
            </a:r>
          </a:p>
          <a:p>
            <a:pPr lvl="0"/>
            <a:r>
              <a:rPr lang="cs-CZ" dirty="0"/>
              <a:t>Poskytovatel konsolidace či pře-úvěrování vždy hodnotí solventnost klienta. Pokud nemá dostatek financí (neplatí, že v předchozím měl nárok, že teď bude mít opět – zvyšuje se rizikovost.). Někdy je poskytovatel ochoten to řešit </a:t>
            </a:r>
            <a:r>
              <a:rPr lang="cs-CZ" b="1" dirty="0"/>
              <a:t>spoluručitelstvím, nebo zástavou majetku</a:t>
            </a:r>
            <a:r>
              <a:rPr lang="cs-CZ" b="1" dirty="0" smtClean="0"/>
              <a:t>.</a:t>
            </a:r>
            <a:endParaRPr lang="cs-CZ" b="1" dirty="0"/>
          </a:p>
        </p:txBody>
      </p:sp>
    </p:spTree>
    <p:extLst>
      <p:ext uri="{BB962C8B-B14F-4D97-AF65-F5344CB8AC3E}">
        <p14:creationId xmlns:p14="http://schemas.microsoft.com/office/powerpoint/2010/main" val="25921122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t-BR" b="1" dirty="0"/>
              <a:t>Základní informace o dluhovém poradenství</a:t>
            </a:r>
            <a:endParaRPr lang="cs-CZ" dirty="0"/>
          </a:p>
        </p:txBody>
      </p:sp>
      <p:sp>
        <p:nvSpPr>
          <p:cNvPr id="3" name="Zástupný symbol pro obsah 2"/>
          <p:cNvSpPr>
            <a:spLocks noGrp="1"/>
          </p:cNvSpPr>
          <p:nvPr>
            <p:ph idx="1"/>
          </p:nvPr>
        </p:nvSpPr>
        <p:spPr/>
        <p:txBody>
          <a:bodyPr>
            <a:normAutofit/>
          </a:bodyPr>
          <a:lstStyle/>
          <a:p>
            <a:pPr marL="0" indent="0">
              <a:buNone/>
            </a:pPr>
            <a:r>
              <a:rPr lang="cs-CZ" b="1" dirty="0"/>
              <a:t>Pozor ale na několik věcí u těchto produktů:</a:t>
            </a:r>
          </a:p>
          <a:p>
            <a:pPr lvl="0"/>
            <a:r>
              <a:rPr lang="cs-CZ" b="1" dirty="0" smtClean="0"/>
              <a:t>Pozor </a:t>
            </a:r>
            <a:r>
              <a:rPr lang="cs-CZ" b="1" dirty="0"/>
              <a:t>na peníze navíc</a:t>
            </a:r>
            <a:r>
              <a:rPr lang="cs-CZ" dirty="0"/>
              <a:t>, může to vést k opětovnému předlužení.</a:t>
            </a:r>
          </a:p>
          <a:p>
            <a:pPr lvl="0"/>
            <a:r>
              <a:rPr lang="cs-CZ" dirty="0"/>
              <a:t>Pokud tyto produkty neposkytne bankovní společnost, je třeba být na pozoru. Pokud vůbec poskytne tyto produkty nebankovní společnost, může být méně výhodná (vysoké RPSN). Pokud oslovíte nebankovní společnosti, tak pouze ty, které se spolehlivostí a </a:t>
            </a:r>
            <a:r>
              <a:rPr lang="cs-CZ" dirty="0" smtClean="0"/>
              <a:t>když se úroky </a:t>
            </a:r>
            <a:r>
              <a:rPr lang="cs-CZ" dirty="0"/>
              <a:t>blíží bankovním.</a:t>
            </a:r>
          </a:p>
          <a:p>
            <a:pPr lvl="0"/>
            <a:r>
              <a:rPr lang="cs-CZ" dirty="0"/>
              <a:t>Při konsolidaci či pře-úvěrování je </a:t>
            </a:r>
            <a:r>
              <a:rPr lang="cs-CZ" b="1" dirty="0"/>
              <a:t>zanesen </a:t>
            </a:r>
            <a:r>
              <a:rPr lang="cs-CZ" b="1" dirty="0" smtClean="0"/>
              <a:t>záznam do registru </a:t>
            </a:r>
            <a:r>
              <a:rPr lang="cs-CZ" dirty="0"/>
              <a:t>a klient se stává pro poskytovatele více rizikový.</a:t>
            </a:r>
          </a:p>
          <a:p>
            <a:endParaRPr lang="cs-CZ" dirty="0"/>
          </a:p>
        </p:txBody>
      </p:sp>
    </p:spTree>
    <p:extLst>
      <p:ext uri="{BB962C8B-B14F-4D97-AF65-F5344CB8AC3E}">
        <p14:creationId xmlns:p14="http://schemas.microsoft.com/office/powerpoint/2010/main" val="961505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t-BR" b="1" dirty="0"/>
              <a:t>Základní informace o dluhovém poradenství</a:t>
            </a:r>
            <a:endParaRPr lang="cs-CZ" dirty="0"/>
          </a:p>
        </p:txBody>
      </p:sp>
      <p:sp>
        <p:nvSpPr>
          <p:cNvPr id="3" name="Zástupný symbol pro obsah 2"/>
          <p:cNvSpPr>
            <a:spLocks noGrp="1"/>
          </p:cNvSpPr>
          <p:nvPr>
            <p:ph idx="1"/>
          </p:nvPr>
        </p:nvSpPr>
        <p:spPr>
          <a:xfrm>
            <a:off x="680321" y="1690688"/>
            <a:ext cx="9613861" cy="4718821"/>
          </a:xfrm>
        </p:spPr>
        <p:txBody>
          <a:bodyPr>
            <a:normAutofit fontScale="92500" lnSpcReduction="10000"/>
          </a:bodyPr>
          <a:lstStyle/>
          <a:p>
            <a:pPr marL="0" indent="0">
              <a:buNone/>
            </a:pPr>
            <a:r>
              <a:rPr lang="cs-CZ" b="1" dirty="0" smtClean="0"/>
              <a:t>Dočasné snížení </a:t>
            </a:r>
            <a:r>
              <a:rPr lang="cs-CZ" b="1" dirty="0"/>
              <a:t>splátek či odložení </a:t>
            </a:r>
            <a:r>
              <a:rPr lang="cs-CZ" b="1" dirty="0" smtClean="0"/>
              <a:t>splátek</a:t>
            </a:r>
            <a:endParaRPr lang="cs-CZ" b="1" dirty="0"/>
          </a:p>
          <a:p>
            <a:pPr lvl="0"/>
            <a:r>
              <a:rPr lang="cs-CZ" dirty="0"/>
              <a:t>O tomto je veden záznam do registru, který může být v budoucnu důvodem k odmítnutí poskytnout úvěr apod.</a:t>
            </a:r>
          </a:p>
          <a:p>
            <a:pPr lvl="0"/>
            <a:r>
              <a:rPr lang="cs-CZ" dirty="0"/>
              <a:t>Jedná se o dohodu mezi dlužníkem a věřitelem a není na ni ze zákona nárok.</a:t>
            </a:r>
          </a:p>
          <a:p>
            <a:pPr lvl="0"/>
            <a:r>
              <a:rPr lang="cs-CZ" dirty="0"/>
              <a:t>Rozmyslete si, zda by vám pomohlo snížení splátek, nebo jejich odklad</a:t>
            </a:r>
          </a:p>
          <a:p>
            <a:pPr lvl="0"/>
            <a:r>
              <a:rPr lang="cs-CZ" dirty="0"/>
              <a:t>Vytvořte si rozpočet se stanovením, kolik byste byl/a schopen splácet. Zejména banky ho mohou po vás požadovat</a:t>
            </a:r>
            <a:r>
              <a:rPr lang="cs-CZ" dirty="0" smtClean="0"/>
              <a:t>. </a:t>
            </a:r>
            <a:r>
              <a:rPr lang="cs-CZ" b="1" dirty="0" smtClean="0"/>
              <a:t>Pozor na upřednostňování!</a:t>
            </a:r>
            <a:endParaRPr lang="cs-CZ" b="1" dirty="0"/>
          </a:p>
          <a:p>
            <a:pPr lvl="0"/>
            <a:r>
              <a:rPr lang="cs-CZ" dirty="0"/>
              <a:t>Při jednorázové splatnosti dluhu, požádejte o rozložení do splátek. Můžete zároveň zažádat, aby se dluh během té doby dále neúročil.</a:t>
            </a:r>
          </a:p>
          <a:p>
            <a:endParaRPr lang="cs-CZ" dirty="0"/>
          </a:p>
        </p:txBody>
      </p:sp>
    </p:spTree>
    <p:extLst>
      <p:ext uri="{BB962C8B-B14F-4D97-AF65-F5344CB8AC3E}">
        <p14:creationId xmlns:p14="http://schemas.microsoft.com/office/powerpoint/2010/main" val="40852849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t-BR" b="1" dirty="0"/>
              <a:t>Základní informace o dluhovém poradenství</a:t>
            </a:r>
            <a:endParaRPr lang="cs-CZ" dirty="0"/>
          </a:p>
        </p:txBody>
      </p:sp>
      <p:sp>
        <p:nvSpPr>
          <p:cNvPr id="3" name="Zástupný symbol pro obsah 2"/>
          <p:cNvSpPr>
            <a:spLocks noGrp="1"/>
          </p:cNvSpPr>
          <p:nvPr>
            <p:ph idx="1"/>
          </p:nvPr>
        </p:nvSpPr>
        <p:spPr/>
        <p:txBody>
          <a:bodyPr>
            <a:normAutofit/>
          </a:bodyPr>
          <a:lstStyle/>
          <a:p>
            <a:pPr marL="0" indent="0">
              <a:buNone/>
            </a:pPr>
            <a:r>
              <a:rPr lang="cs-CZ" b="1" dirty="0" smtClean="0"/>
              <a:t>Omezení </a:t>
            </a:r>
            <a:r>
              <a:rPr lang="cs-CZ" b="1" dirty="0"/>
              <a:t>dopadu na příbuzné </a:t>
            </a:r>
            <a:r>
              <a:rPr lang="cs-CZ" b="1" dirty="0" smtClean="0"/>
              <a:t>dlužníka</a:t>
            </a:r>
          </a:p>
          <a:p>
            <a:r>
              <a:rPr lang="cs-CZ" dirty="0"/>
              <a:t>Aby nedošlo k zabavení věcí 3. osob exekutorem – doklad na jméno</a:t>
            </a:r>
          </a:p>
          <a:p>
            <a:pPr lvl="1"/>
            <a:r>
              <a:rPr lang="cs-CZ" dirty="0"/>
              <a:t>Doklad od </a:t>
            </a:r>
            <a:r>
              <a:rPr lang="cs-CZ" dirty="0" smtClean="0"/>
              <a:t>pořízené, Výpis </a:t>
            </a:r>
            <a:r>
              <a:rPr lang="cs-CZ" dirty="0"/>
              <a:t>z účtu, </a:t>
            </a:r>
            <a:r>
              <a:rPr lang="cs-CZ" dirty="0" smtClean="0"/>
              <a:t>Smlouva </a:t>
            </a:r>
            <a:r>
              <a:rPr lang="cs-CZ" dirty="0"/>
              <a:t>o nákupu </a:t>
            </a:r>
            <a:endParaRPr lang="cs-CZ" dirty="0" smtClean="0"/>
          </a:p>
          <a:p>
            <a:r>
              <a:rPr lang="cs-CZ" dirty="0" smtClean="0"/>
              <a:t>Místo </a:t>
            </a:r>
            <a:r>
              <a:rPr lang="cs-CZ" dirty="0"/>
              <a:t>bydlení u 3. osob</a:t>
            </a:r>
          </a:p>
          <a:p>
            <a:pPr lvl="1"/>
            <a:r>
              <a:rPr lang="cs-CZ" dirty="0"/>
              <a:t>Pozor na trvalé bydliště, i když tam dlužník nebydlí</a:t>
            </a:r>
          </a:p>
          <a:p>
            <a:pPr lvl="1"/>
            <a:r>
              <a:rPr lang="cs-CZ" dirty="0"/>
              <a:t>Exekutor může navštívit i přechodné bydliště </a:t>
            </a:r>
          </a:p>
          <a:p>
            <a:pPr lvl="1"/>
            <a:r>
              <a:rPr lang="cs-CZ" dirty="0"/>
              <a:t>Pozor na dlouhodobé </a:t>
            </a:r>
            <a:r>
              <a:rPr lang="cs-CZ" dirty="0" smtClean="0"/>
              <a:t>návštěvy</a:t>
            </a:r>
          </a:p>
          <a:p>
            <a:pPr lvl="0"/>
            <a:r>
              <a:rPr lang="cs-CZ" dirty="0"/>
              <a:t>Dědictví</a:t>
            </a:r>
          </a:p>
          <a:p>
            <a:pPr lvl="1"/>
            <a:r>
              <a:rPr lang="cs-CZ" dirty="0"/>
              <a:t>ideálně vyřešené ještě předem, nelze ho později </a:t>
            </a:r>
            <a:r>
              <a:rPr lang="cs-CZ" dirty="0" smtClean="0"/>
              <a:t>odmítnout</a:t>
            </a:r>
            <a:endParaRPr lang="cs-CZ" dirty="0"/>
          </a:p>
          <a:p>
            <a:endParaRPr lang="cs-CZ" dirty="0"/>
          </a:p>
        </p:txBody>
      </p:sp>
    </p:spTree>
    <p:extLst>
      <p:ext uri="{BB962C8B-B14F-4D97-AF65-F5344CB8AC3E}">
        <p14:creationId xmlns:p14="http://schemas.microsoft.com/office/powerpoint/2010/main" val="36905290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t-BR" b="1" dirty="0"/>
              <a:t>Základní informace o dluhovém poradenství</a:t>
            </a:r>
            <a:endParaRPr lang="cs-CZ" dirty="0"/>
          </a:p>
        </p:txBody>
      </p:sp>
      <p:sp>
        <p:nvSpPr>
          <p:cNvPr id="3" name="Zástupný symbol pro obsah 2"/>
          <p:cNvSpPr>
            <a:spLocks noGrp="1"/>
          </p:cNvSpPr>
          <p:nvPr>
            <p:ph idx="1"/>
          </p:nvPr>
        </p:nvSpPr>
        <p:spPr>
          <a:xfrm>
            <a:off x="680321" y="2336873"/>
            <a:ext cx="9613861" cy="3776544"/>
          </a:xfrm>
        </p:spPr>
        <p:txBody>
          <a:bodyPr>
            <a:normAutofit fontScale="92500" lnSpcReduction="20000"/>
          </a:bodyPr>
          <a:lstStyle/>
          <a:p>
            <a:pPr marL="0" indent="0">
              <a:buNone/>
            </a:pPr>
            <a:r>
              <a:rPr lang="cs-CZ" b="1" dirty="0"/>
              <a:t>Omezení dopadu v rámci partnerského vztahu</a:t>
            </a:r>
          </a:p>
          <a:p>
            <a:r>
              <a:rPr lang="cs-CZ" dirty="0" smtClean="0"/>
              <a:t>Oddělené </a:t>
            </a:r>
            <a:r>
              <a:rPr lang="cs-CZ" dirty="0"/>
              <a:t>účty </a:t>
            </a:r>
          </a:p>
          <a:p>
            <a:pPr lvl="1"/>
            <a:r>
              <a:rPr lang="cs-CZ" dirty="0"/>
              <a:t>U nesezdaných osob exekutor zablokuje celý účet, pokud je společný</a:t>
            </a:r>
          </a:p>
          <a:p>
            <a:pPr lvl="1"/>
            <a:r>
              <a:rPr lang="cs-CZ" dirty="0"/>
              <a:t>U sezdaných osob může exekutor zablokovat i účet manžela/manželky, přestože jsou účty oddělené. Pokud není zúžené SJM</a:t>
            </a:r>
            <a:r>
              <a:rPr lang="cs-CZ" dirty="0" smtClean="0"/>
              <a:t>.</a:t>
            </a:r>
          </a:p>
          <a:p>
            <a:pPr lvl="0"/>
            <a:r>
              <a:rPr lang="cs-CZ" dirty="0"/>
              <a:t>Nesezdávat se</a:t>
            </a:r>
          </a:p>
          <a:p>
            <a:pPr lvl="1"/>
            <a:r>
              <a:rPr lang="cs-CZ" dirty="0"/>
              <a:t>Je nutné si vědět, zda osoba, kterou si berete, je zadlužena – přestože dluh vzniklý před manželstvím nemůže být vymáhán po novém partnerovi, exekutor již takto nerozlišuje.</a:t>
            </a:r>
          </a:p>
          <a:p>
            <a:pPr lvl="1"/>
            <a:r>
              <a:rPr lang="cs-CZ" dirty="0"/>
              <a:t>V případě, že si partner/</a:t>
            </a:r>
            <a:r>
              <a:rPr lang="cs-CZ" dirty="0" err="1"/>
              <a:t>ka</a:t>
            </a:r>
            <a:r>
              <a:rPr lang="cs-CZ" dirty="0"/>
              <a:t> bere půjčky v rámci manželství a vy se o tom dozvíte, je </a:t>
            </a:r>
            <a:r>
              <a:rPr lang="cs-CZ" b="1" dirty="0"/>
              <a:t>nutné kontaktovat věřitele</a:t>
            </a:r>
            <a:r>
              <a:rPr lang="cs-CZ" dirty="0"/>
              <a:t>, že byla půjčka vzata bez vašeho vědomí</a:t>
            </a:r>
            <a:r>
              <a:rPr lang="cs-CZ" dirty="0" smtClean="0"/>
              <a:t>.</a:t>
            </a:r>
            <a:endParaRPr lang="cs-CZ" dirty="0"/>
          </a:p>
          <a:p>
            <a:endParaRPr lang="cs-CZ" dirty="0"/>
          </a:p>
        </p:txBody>
      </p:sp>
    </p:spTree>
    <p:extLst>
      <p:ext uri="{BB962C8B-B14F-4D97-AF65-F5344CB8AC3E}">
        <p14:creationId xmlns:p14="http://schemas.microsoft.com/office/powerpoint/2010/main" val="6450050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t-BR" b="1" dirty="0"/>
              <a:t>Základní informace o dluhovém poradenství</a:t>
            </a:r>
            <a:endParaRPr lang="cs-CZ" dirty="0"/>
          </a:p>
        </p:txBody>
      </p:sp>
      <p:sp>
        <p:nvSpPr>
          <p:cNvPr id="3" name="Zástupný symbol pro obsah 2"/>
          <p:cNvSpPr>
            <a:spLocks noGrp="1"/>
          </p:cNvSpPr>
          <p:nvPr>
            <p:ph idx="1"/>
          </p:nvPr>
        </p:nvSpPr>
        <p:spPr/>
        <p:txBody>
          <a:bodyPr/>
          <a:lstStyle/>
          <a:p>
            <a:pPr marL="0" indent="0">
              <a:buNone/>
            </a:pPr>
            <a:r>
              <a:rPr lang="cs-CZ" b="1" dirty="0"/>
              <a:t>Omezení dopadu v rámci partnerského vztahu</a:t>
            </a:r>
          </a:p>
          <a:p>
            <a:pPr lvl="0"/>
            <a:r>
              <a:rPr lang="cs-CZ" dirty="0" smtClean="0"/>
              <a:t>Předmanželská </a:t>
            </a:r>
            <a:r>
              <a:rPr lang="cs-CZ" dirty="0"/>
              <a:t>smlouva (manželská)</a:t>
            </a:r>
          </a:p>
          <a:p>
            <a:pPr lvl="1"/>
            <a:r>
              <a:rPr lang="cs-CZ" dirty="0"/>
              <a:t>Lze uzavřít i během manželství</a:t>
            </a:r>
          </a:p>
          <a:p>
            <a:pPr lvl="1"/>
            <a:r>
              <a:rPr lang="cs-CZ" dirty="0"/>
              <a:t>Zúžení společného jmění - lze vyloučit oddělené finanční aktivity, které ale nepřispívají do rodinného rozpočtu.</a:t>
            </a:r>
          </a:p>
          <a:p>
            <a:pPr lvl="1"/>
            <a:r>
              <a:rPr lang="cs-CZ" dirty="0"/>
              <a:t>Pozor na rozdílnou výši příjmů, vždy se předpokládá rovnou spoluúčast na rozpočtu.</a:t>
            </a:r>
          </a:p>
          <a:p>
            <a:endParaRPr lang="cs-CZ" dirty="0"/>
          </a:p>
        </p:txBody>
      </p:sp>
    </p:spTree>
    <p:extLst>
      <p:ext uri="{BB962C8B-B14F-4D97-AF65-F5344CB8AC3E}">
        <p14:creationId xmlns:p14="http://schemas.microsoft.com/office/powerpoint/2010/main" val="3472371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Základní principy rodinného hospodaření</a:t>
            </a:r>
          </a:p>
        </p:txBody>
      </p:sp>
      <p:sp>
        <p:nvSpPr>
          <p:cNvPr id="3" name="Zástupný symbol pro obsah 2"/>
          <p:cNvSpPr>
            <a:spLocks noGrp="1"/>
          </p:cNvSpPr>
          <p:nvPr>
            <p:ph idx="1"/>
          </p:nvPr>
        </p:nvSpPr>
        <p:spPr/>
        <p:txBody>
          <a:bodyPr>
            <a:normAutofit fontScale="92500" lnSpcReduction="10000"/>
          </a:bodyPr>
          <a:lstStyle/>
          <a:p>
            <a:r>
              <a:rPr lang="cs-CZ" b="1" dirty="0"/>
              <a:t>Výsledek srovnání</a:t>
            </a:r>
            <a:r>
              <a:rPr lang="cs-CZ" dirty="0"/>
              <a:t> může být:</a:t>
            </a:r>
          </a:p>
          <a:p>
            <a:pPr lvl="0"/>
            <a:r>
              <a:rPr lang="cs-CZ" b="1" dirty="0"/>
              <a:t>Kladný</a:t>
            </a:r>
            <a:r>
              <a:rPr lang="cs-CZ" dirty="0"/>
              <a:t> – příjmy jsou výrazně vyšší než výdaje = kladný zůstatek</a:t>
            </a:r>
          </a:p>
          <a:p>
            <a:pPr lvl="0"/>
            <a:r>
              <a:rPr lang="cs-CZ" b="1" dirty="0"/>
              <a:t>Vyrovnaný</a:t>
            </a:r>
            <a:r>
              <a:rPr lang="cs-CZ" dirty="0"/>
              <a:t> – po odečtení nákladů od příjmů = nulový zůstatek </a:t>
            </a:r>
          </a:p>
          <a:p>
            <a:pPr lvl="0"/>
            <a:r>
              <a:rPr lang="cs-CZ" b="1" dirty="0"/>
              <a:t>Záporný</a:t>
            </a:r>
            <a:r>
              <a:rPr lang="cs-CZ" dirty="0"/>
              <a:t> – příjmy jsou nižší než výdaje = záporný </a:t>
            </a:r>
            <a:r>
              <a:rPr lang="cs-CZ" dirty="0" smtClean="0"/>
              <a:t>zůstatek</a:t>
            </a:r>
          </a:p>
          <a:p>
            <a:endParaRPr lang="cs-CZ" dirty="0"/>
          </a:p>
          <a:p>
            <a:pPr marL="0" indent="0">
              <a:buNone/>
            </a:pPr>
            <a:r>
              <a:rPr lang="cs-CZ" dirty="0"/>
              <a:t>Přestože vychází rozpočet kladně, lze ho považovat za potenciálně negativní, </a:t>
            </a:r>
            <a:r>
              <a:rPr lang="cs-CZ" dirty="0" smtClean="0"/>
              <a:t>pokud </a:t>
            </a:r>
            <a:r>
              <a:rPr lang="cs-CZ" dirty="0"/>
              <a:t>počítá i s nepravidelným příjmem. </a:t>
            </a:r>
            <a:endParaRPr lang="cs-CZ" dirty="0" smtClean="0"/>
          </a:p>
          <a:p>
            <a:pPr marL="0" indent="0">
              <a:buNone/>
            </a:pPr>
            <a:r>
              <a:rPr lang="cs-CZ" dirty="0" smtClean="0"/>
              <a:t>Důležitá </a:t>
            </a:r>
            <a:r>
              <a:rPr lang="cs-CZ" dirty="0"/>
              <a:t>bude v tomto případě větší finanční rezerva a nutnost spoření, bez ohledu na nadstandartní výdaje jako jsou dovolená, nákupy (např. elektronika), návštěvy restaurací </a:t>
            </a:r>
            <a:r>
              <a:rPr lang="cs-CZ" dirty="0" err="1" smtClean="0"/>
              <a:t>apod</a:t>
            </a:r>
            <a:endParaRPr lang="cs-CZ" dirty="0"/>
          </a:p>
        </p:txBody>
      </p:sp>
    </p:spTree>
    <p:extLst>
      <p:ext uri="{BB962C8B-B14F-4D97-AF65-F5344CB8AC3E}">
        <p14:creationId xmlns:p14="http://schemas.microsoft.com/office/powerpoint/2010/main" val="34539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a:t>Základní informace o druzích exekucí</a:t>
            </a:r>
            <a:endParaRPr lang="cs-CZ" dirty="0"/>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35908037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Základní informace o druzích exekucí</a:t>
            </a:r>
            <a:endParaRPr lang="cs-CZ" dirty="0"/>
          </a:p>
        </p:txBody>
      </p:sp>
      <p:sp>
        <p:nvSpPr>
          <p:cNvPr id="3" name="Zástupný symbol pro obsah 2"/>
          <p:cNvSpPr>
            <a:spLocks noGrp="1"/>
          </p:cNvSpPr>
          <p:nvPr>
            <p:ph idx="1"/>
          </p:nvPr>
        </p:nvSpPr>
        <p:spPr/>
        <p:txBody>
          <a:bodyPr>
            <a:normAutofit fontScale="92500" lnSpcReduction="20000"/>
          </a:bodyPr>
          <a:lstStyle/>
          <a:p>
            <a:pPr marL="0" indent="0">
              <a:buNone/>
            </a:pPr>
            <a:r>
              <a:rPr lang="cs-CZ" b="1" dirty="0"/>
              <a:t>Různá délka vymáhání</a:t>
            </a:r>
            <a:endParaRPr lang="cs-CZ" dirty="0"/>
          </a:p>
          <a:p>
            <a:r>
              <a:rPr lang="cs-CZ" dirty="0"/>
              <a:t>Níže uvádíme příklad postupu vymáhání dluhů zejména u finančních půjček. Některé kroky mohou být různě dlouhé, zejména u upomíná se věřitelem. Některé kroky mohou být i vynechány. Například když odsouhlasíte svůj dluh před notářem, nemusí posuzovat platnost dluhu již soud a může rovnou nařídit exekuci. </a:t>
            </a:r>
          </a:p>
          <a:p>
            <a:pPr marL="0" lvl="0" indent="0">
              <a:buNone/>
            </a:pPr>
            <a:endParaRPr lang="cs-CZ" b="1" dirty="0" smtClean="0"/>
          </a:p>
          <a:p>
            <a:pPr marL="0" lvl="0" indent="0">
              <a:buNone/>
            </a:pPr>
            <a:r>
              <a:rPr lang="cs-CZ" b="1" dirty="0" smtClean="0"/>
              <a:t>1. Prodlení </a:t>
            </a:r>
            <a:r>
              <a:rPr lang="cs-CZ" b="1" dirty="0"/>
              <a:t>v platbách</a:t>
            </a:r>
            <a:endParaRPr lang="cs-CZ" dirty="0"/>
          </a:p>
          <a:p>
            <a:r>
              <a:rPr lang="cs-CZ" dirty="0"/>
              <a:t>Vymáhání dluhu věřitel začíná s prodlením platby splátky. Někdy věřitel 1-3 dny ještě čeká, případně se snažím opětovně strhnout splátku z účtu (pokud je tak placena). V tuto chvíli je většinou možné úspěšně komunikovat s věřitelem a dohodnout se na splátkách apod.</a:t>
            </a:r>
          </a:p>
          <a:p>
            <a:endParaRPr lang="cs-CZ" dirty="0"/>
          </a:p>
        </p:txBody>
      </p:sp>
    </p:spTree>
    <p:extLst>
      <p:ext uri="{BB962C8B-B14F-4D97-AF65-F5344CB8AC3E}">
        <p14:creationId xmlns:p14="http://schemas.microsoft.com/office/powerpoint/2010/main" val="42021341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Základní informace o druzích exekucí</a:t>
            </a:r>
            <a:endParaRPr lang="cs-CZ" dirty="0"/>
          </a:p>
        </p:txBody>
      </p:sp>
      <p:sp>
        <p:nvSpPr>
          <p:cNvPr id="3" name="Zástupný symbol pro obsah 2"/>
          <p:cNvSpPr>
            <a:spLocks noGrp="1"/>
          </p:cNvSpPr>
          <p:nvPr>
            <p:ph idx="1"/>
          </p:nvPr>
        </p:nvSpPr>
        <p:spPr/>
        <p:txBody>
          <a:bodyPr/>
          <a:lstStyle/>
          <a:p>
            <a:pPr marL="0" lvl="0" indent="0">
              <a:buNone/>
            </a:pPr>
            <a:r>
              <a:rPr lang="cs-CZ" b="1" dirty="0" smtClean="0"/>
              <a:t>2. Mimosoudní </a:t>
            </a:r>
            <a:r>
              <a:rPr lang="cs-CZ" b="1" dirty="0"/>
              <a:t>vymáhání</a:t>
            </a:r>
            <a:endParaRPr lang="cs-CZ" dirty="0"/>
          </a:p>
          <a:p>
            <a:r>
              <a:rPr lang="cs-CZ" dirty="0"/>
              <a:t>Zde začíná samotné vymáhání. Téměř vždy nejprve věřitel zkouší vymáhat nedoplatky/dluhy mimosoudně. Je to nejen levnější pro věřitele, ale i pro dlužníka. Zároveň je to pak i podkladem pro případné soudní vymáhání, kdy se věřitel pokoušel s dlužníkem domluvit, nebo alespoň přiměřeně vymáhat dluh. Samotné mimosoudní vymáhání má obvykle 3 hlavní kroky s různou délkou vymáhání.</a:t>
            </a:r>
          </a:p>
          <a:p>
            <a:endParaRPr lang="cs-CZ" dirty="0"/>
          </a:p>
        </p:txBody>
      </p:sp>
    </p:spTree>
    <p:extLst>
      <p:ext uri="{BB962C8B-B14F-4D97-AF65-F5344CB8AC3E}">
        <p14:creationId xmlns:p14="http://schemas.microsoft.com/office/powerpoint/2010/main" val="35385430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Základní informace o druzích exekucí</a:t>
            </a:r>
            <a:endParaRPr lang="cs-CZ" dirty="0"/>
          </a:p>
        </p:txBody>
      </p:sp>
      <p:sp>
        <p:nvSpPr>
          <p:cNvPr id="3" name="Zástupný symbol pro obsah 2"/>
          <p:cNvSpPr>
            <a:spLocks noGrp="1"/>
          </p:cNvSpPr>
          <p:nvPr>
            <p:ph idx="1"/>
          </p:nvPr>
        </p:nvSpPr>
        <p:spPr/>
        <p:txBody>
          <a:bodyPr>
            <a:normAutofit lnSpcReduction="10000"/>
          </a:bodyPr>
          <a:lstStyle/>
          <a:p>
            <a:pPr lvl="0"/>
            <a:r>
              <a:rPr lang="cs-CZ" b="1" dirty="0"/>
              <a:t>UPOMÍNKY - uhrazení do 15 až 30 dní </a:t>
            </a:r>
            <a:endParaRPr lang="cs-CZ" dirty="0"/>
          </a:p>
          <a:p>
            <a:r>
              <a:rPr lang="cs-CZ" dirty="0"/>
              <a:t>Vzhledem k tomu, že upomenutí dlužníka ještě samo o sobě není právním aktem, </a:t>
            </a:r>
            <a:r>
              <a:rPr lang="cs-CZ" b="1" dirty="0"/>
              <a:t>není </a:t>
            </a:r>
            <a:r>
              <a:rPr lang="cs-CZ" dirty="0"/>
              <a:t>jeho</a:t>
            </a:r>
            <a:r>
              <a:rPr lang="cs-CZ" b="1" dirty="0"/>
              <a:t> forma ani četnost upravena zákonem</a:t>
            </a:r>
            <a:r>
              <a:rPr lang="cs-CZ" dirty="0"/>
              <a:t>. Je tedy na každém věřiteli, zda vyzve dlužníka k zaplacení ústně, e-mailem či dopisem, a zda takové upomenutí provede jednou, či vícekrát. V tuto chvíli je ještě věřitel ochoten jednat o splátkovém kalendáři a podobně.</a:t>
            </a:r>
          </a:p>
          <a:p>
            <a:r>
              <a:rPr lang="cs-CZ" b="1" dirty="0"/>
              <a:t> </a:t>
            </a:r>
            <a:endParaRPr lang="cs-CZ" dirty="0"/>
          </a:p>
          <a:p>
            <a:pPr lvl="0"/>
            <a:r>
              <a:rPr lang="cs-CZ" b="1" dirty="0"/>
              <a:t>VÝZVA - poslední upomínka </a:t>
            </a:r>
            <a:endParaRPr lang="cs-CZ" dirty="0"/>
          </a:p>
          <a:p>
            <a:r>
              <a:rPr lang="cs-CZ" dirty="0"/>
              <a:t>Poslední možnost se s věřitelem dohody o splátkovém kalendáři</a:t>
            </a:r>
            <a:r>
              <a:rPr lang="cs-CZ" b="1" dirty="0"/>
              <a:t> </a:t>
            </a:r>
            <a:r>
              <a:rPr lang="cs-CZ" dirty="0"/>
              <a:t>apod.</a:t>
            </a:r>
            <a:r>
              <a:rPr lang="cs-CZ" b="1" dirty="0"/>
              <a:t> </a:t>
            </a:r>
            <a:endParaRPr lang="cs-CZ" dirty="0"/>
          </a:p>
          <a:p>
            <a:endParaRPr lang="cs-CZ" dirty="0"/>
          </a:p>
        </p:txBody>
      </p:sp>
    </p:spTree>
    <p:extLst>
      <p:ext uri="{BB962C8B-B14F-4D97-AF65-F5344CB8AC3E}">
        <p14:creationId xmlns:p14="http://schemas.microsoft.com/office/powerpoint/2010/main" val="1089198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Základní informace o druzích exekucí</a:t>
            </a:r>
            <a:endParaRPr lang="cs-CZ" dirty="0"/>
          </a:p>
        </p:txBody>
      </p:sp>
      <p:sp>
        <p:nvSpPr>
          <p:cNvPr id="3" name="Zástupný symbol pro obsah 2"/>
          <p:cNvSpPr>
            <a:spLocks noGrp="1"/>
          </p:cNvSpPr>
          <p:nvPr>
            <p:ph idx="1"/>
          </p:nvPr>
        </p:nvSpPr>
        <p:spPr/>
        <p:txBody>
          <a:bodyPr>
            <a:normAutofit fontScale="92500" lnSpcReduction="10000"/>
          </a:bodyPr>
          <a:lstStyle/>
          <a:p>
            <a:pPr lvl="0"/>
            <a:r>
              <a:rPr lang="cs-CZ" b="1" dirty="0"/>
              <a:t>ODSTOUPENÍ OD SMLOUVY, SPLATNOST ÚVĚRU </a:t>
            </a:r>
            <a:endParaRPr lang="cs-CZ" dirty="0"/>
          </a:p>
          <a:p>
            <a:r>
              <a:rPr lang="cs-CZ" dirty="0"/>
              <a:t>V tuto chvíli odstupuje věřitel od smlouvy s tím, že požaduje uhrazení celého dluhu. Občas se dá ještě s věřitelem dohodnout, ale splátky nebudou už nijak přívětivé. Většinou splatnost dluhu bude do 12 měsíců s nutností uhradit splátku co nejdříve. Nelze ale na to spoléhat. </a:t>
            </a:r>
          </a:p>
          <a:p>
            <a:r>
              <a:rPr lang="cs-CZ" dirty="0"/>
              <a:t> </a:t>
            </a:r>
            <a:r>
              <a:rPr lang="cs-CZ" dirty="0" smtClean="0"/>
              <a:t>Věřitel </a:t>
            </a:r>
            <a:r>
              <a:rPr lang="cs-CZ" dirty="0"/>
              <a:t>může po dlužníkovi požadovat, aby </a:t>
            </a:r>
            <a:r>
              <a:rPr lang="cs-CZ" b="1" dirty="0"/>
              <a:t>uznal svůj dluh co do důvodu i výše</a:t>
            </a:r>
            <a:r>
              <a:rPr lang="cs-CZ" dirty="0"/>
              <a:t>. Důležité je, aby toto uznání dluhu bylo učiněno písemně. Ústní dohoda o vymáhání dluhů nemá důkazní váhu v případě, že dlužník přestane platit. Věřiteli by se pak mohlo stát, že jeho pohledávka bude promlčena. Tento krok může vyžadovat již ve fázi poslední výzvy. Podstatné je, že v případě neuhrazení splátky bude přistoupeno rovnou k exekuci, bez nutnosti žádat o uznání dluhu soud. </a:t>
            </a:r>
          </a:p>
          <a:p>
            <a:endParaRPr lang="cs-CZ" dirty="0"/>
          </a:p>
        </p:txBody>
      </p:sp>
    </p:spTree>
    <p:extLst>
      <p:ext uri="{BB962C8B-B14F-4D97-AF65-F5344CB8AC3E}">
        <p14:creationId xmlns:p14="http://schemas.microsoft.com/office/powerpoint/2010/main" val="27481526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Základní informace o druzích exekucí</a:t>
            </a:r>
            <a:endParaRPr lang="cs-CZ" dirty="0"/>
          </a:p>
        </p:txBody>
      </p:sp>
      <p:sp>
        <p:nvSpPr>
          <p:cNvPr id="3" name="Zástupný symbol pro obsah 2"/>
          <p:cNvSpPr>
            <a:spLocks noGrp="1"/>
          </p:cNvSpPr>
          <p:nvPr>
            <p:ph idx="1"/>
          </p:nvPr>
        </p:nvSpPr>
        <p:spPr/>
        <p:txBody>
          <a:bodyPr/>
          <a:lstStyle/>
          <a:p>
            <a:pPr lvl="0"/>
            <a:r>
              <a:rPr lang="cs-CZ" b="1" dirty="0"/>
              <a:t>INKASNÍ SPOLEČNOST</a:t>
            </a:r>
            <a:endParaRPr lang="cs-CZ" dirty="0"/>
          </a:p>
          <a:p>
            <a:r>
              <a:rPr lang="cs-CZ" dirty="0"/>
              <a:t>Věřitel dopředu nemá jistotu, že od dlužníka peníze skutečně dostane, a celý postup tak pro něj může znamenat jen další ztrátu. Z důvodu nákladů i rychlosti vymáhání se proto někteří věřitelé snaží své peníze získat nejprve mimosoudní cestou </a:t>
            </a:r>
            <a:r>
              <a:rPr lang="cs-CZ" b="1" dirty="0"/>
              <a:t>prostřednictvím inkasní agentury</a:t>
            </a:r>
            <a:r>
              <a:rPr lang="cs-CZ" dirty="0"/>
              <a:t>.</a:t>
            </a:r>
          </a:p>
          <a:p>
            <a:endParaRPr lang="cs-CZ" dirty="0"/>
          </a:p>
        </p:txBody>
      </p:sp>
    </p:spTree>
    <p:extLst>
      <p:ext uri="{BB962C8B-B14F-4D97-AF65-F5344CB8AC3E}">
        <p14:creationId xmlns:p14="http://schemas.microsoft.com/office/powerpoint/2010/main" val="4142886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Základní informace o druzích exekucí</a:t>
            </a:r>
            <a:endParaRPr lang="cs-CZ" dirty="0"/>
          </a:p>
        </p:txBody>
      </p:sp>
      <p:sp>
        <p:nvSpPr>
          <p:cNvPr id="3" name="Zástupný symbol pro obsah 2"/>
          <p:cNvSpPr>
            <a:spLocks noGrp="1"/>
          </p:cNvSpPr>
          <p:nvPr>
            <p:ph idx="1"/>
          </p:nvPr>
        </p:nvSpPr>
        <p:spPr/>
        <p:txBody>
          <a:bodyPr>
            <a:normAutofit fontScale="92500"/>
          </a:bodyPr>
          <a:lstStyle/>
          <a:p>
            <a:pPr marL="0" lvl="0" indent="0">
              <a:buNone/>
            </a:pPr>
            <a:r>
              <a:rPr lang="cs-CZ" b="1" dirty="0" smtClean="0"/>
              <a:t>3. Soudní </a:t>
            </a:r>
            <a:r>
              <a:rPr lang="cs-CZ" b="1" dirty="0"/>
              <a:t>vymáhání</a:t>
            </a:r>
            <a:endParaRPr lang="cs-CZ" dirty="0"/>
          </a:p>
          <a:p>
            <a:r>
              <a:rPr lang="cs-CZ" dirty="0"/>
              <a:t>Pokud věřitel svou pohledávku nechce vymáhat prostřednictvím inkasní agentury nebo se mimosoudní cesta ukáže jako neúspěšná, může přikročit k soudnímu řešení dluhu. </a:t>
            </a:r>
          </a:p>
          <a:p>
            <a:pPr marL="0" indent="0">
              <a:buNone/>
            </a:pPr>
            <a:r>
              <a:rPr lang="cs-CZ" b="1" dirty="0"/>
              <a:t> </a:t>
            </a:r>
            <a:endParaRPr lang="cs-CZ" dirty="0"/>
          </a:p>
          <a:p>
            <a:pPr lvl="0"/>
            <a:r>
              <a:rPr lang="cs-CZ" b="1" dirty="0"/>
              <a:t>PŘEDŽALOBNÍ VÝZVA</a:t>
            </a:r>
            <a:endParaRPr lang="cs-CZ" dirty="0"/>
          </a:p>
          <a:p>
            <a:r>
              <a:rPr lang="cs-CZ" dirty="0"/>
              <a:t>Prvním krokem při vymáhání pohledávek soudní cestou je zaslání </a:t>
            </a:r>
            <a:r>
              <a:rPr lang="cs-CZ" dirty="0" err="1"/>
              <a:t>předžalobní</a:t>
            </a:r>
            <a:r>
              <a:rPr lang="cs-CZ" dirty="0"/>
              <a:t> výzvy. Její zaslání je nezbytné pro to, </a:t>
            </a:r>
            <a:r>
              <a:rPr lang="cs-CZ" b="1" dirty="0"/>
              <a:t>aby věřitel mohl později po úspěchu u soudu vymáhat po dlužníkovi i náklady řízení. </a:t>
            </a:r>
            <a:r>
              <a:rPr lang="cs-CZ" dirty="0" err="1"/>
              <a:t>Předžalobní</a:t>
            </a:r>
            <a:r>
              <a:rPr lang="cs-CZ" dirty="0"/>
              <a:t> výzva musí být </a:t>
            </a:r>
            <a:r>
              <a:rPr lang="cs-CZ" b="1" dirty="0"/>
              <a:t>zaslána nejméně 7 dní před podáním samotné žaloby</a:t>
            </a:r>
            <a:r>
              <a:rPr lang="cs-CZ" dirty="0"/>
              <a:t>. </a:t>
            </a:r>
          </a:p>
          <a:p>
            <a:endParaRPr lang="cs-CZ" dirty="0"/>
          </a:p>
        </p:txBody>
      </p:sp>
    </p:spTree>
    <p:extLst>
      <p:ext uri="{BB962C8B-B14F-4D97-AF65-F5344CB8AC3E}">
        <p14:creationId xmlns:p14="http://schemas.microsoft.com/office/powerpoint/2010/main" val="6052834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Základní informace o druzích exekucí</a:t>
            </a:r>
            <a:endParaRPr lang="cs-CZ" dirty="0"/>
          </a:p>
        </p:txBody>
      </p:sp>
      <p:sp>
        <p:nvSpPr>
          <p:cNvPr id="3" name="Zástupný symbol pro obsah 2"/>
          <p:cNvSpPr>
            <a:spLocks noGrp="1"/>
          </p:cNvSpPr>
          <p:nvPr>
            <p:ph idx="1"/>
          </p:nvPr>
        </p:nvSpPr>
        <p:spPr>
          <a:xfrm>
            <a:off x="680321" y="1690688"/>
            <a:ext cx="9613861" cy="4701403"/>
          </a:xfrm>
        </p:spPr>
        <p:txBody>
          <a:bodyPr>
            <a:normAutofit fontScale="77500" lnSpcReduction="20000"/>
          </a:bodyPr>
          <a:lstStyle/>
          <a:p>
            <a:r>
              <a:rPr lang="cs-CZ" b="1" dirty="0"/>
              <a:t>NÁVRH NA ZAHÁJENÍ SOUDNÍHO ŘÍZENÍ (žaloba – elektronický platební rozkaz)</a:t>
            </a:r>
            <a:endParaRPr lang="cs-CZ" dirty="0"/>
          </a:p>
          <a:p>
            <a:r>
              <a:rPr lang="cs-CZ" dirty="0"/>
              <a:t>Pokud dlužník neuhradí dluh ani po </a:t>
            </a:r>
            <a:r>
              <a:rPr lang="cs-CZ" dirty="0" err="1"/>
              <a:t>předžalobní</a:t>
            </a:r>
            <a:r>
              <a:rPr lang="cs-CZ" dirty="0"/>
              <a:t> výzvě, nejdříve po 7 dnech se může věřitel obrátit na soud se žalobou. Věřitel může podat </a:t>
            </a:r>
            <a:r>
              <a:rPr lang="cs-CZ" b="1" dirty="0"/>
              <a:t>návrh na vydání elektronického platebního rozkazu</a:t>
            </a:r>
            <a:r>
              <a:rPr lang="cs-CZ" dirty="0"/>
              <a:t>. Lze jej využít, pokud dluh nepřevyšuje milion korun a pokud je znám pobyt žalovaného. V případě, že jde o pohledávku ve vyšší hodnotě, případně věřitel neví, kde se dlužník nachází, </a:t>
            </a:r>
            <a:r>
              <a:rPr lang="cs-CZ" b="1" dirty="0"/>
              <a:t>podává věřitel klasickou žalobu</a:t>
            </a:r>
            <a:r>
              <a:rPr lang="cs-CZ" dirty="0" smtClean="0"/>
              <a:t>.</a:t>
            </a:r>
          </a:p>
          <a:p>
            <a:r>
              <a:rPr lang="cs-CZ" dirty="0" smtClean="0"/>
              <a:t>Soudní </a:t>
            </a:r>
            <a:r>
              <a:rPr lang="cs-CZ" dirty="0"/>
              <a:t>řízení je zahájeno dnem, kdy podá věřitel žalobu. Následně soud přezkoumá případ a rozhodne o něm. Celé řízení může trvat několik měsíců. Pokud je rozhodováno o návrhu na vydání elektronického platebního rozkazu, může se věřitel dočkat konce řízení i v řádu týdnů. Pokud dlužník svůj dluh nezaplatí ani na základě rozhodnutí soudu, může věřitel přistoupit k soudnímu, nebo exekučnímu vymáhání svého práva. </a:t>
            </a:r>
            <a:endParaRPr lang="cs-CZ" dirty="0" smtClean="0"/>
          </a:p>
          <a:p>
            <a:r>
              <a:rPr lang="cs-CZ" b="1" dirty="0"/>
              <a:t>POZOR!</a:t>
            </a:r>
            <a:r>
              <a:rPr lang="cs-CZ" dirty="0"/>
              <a:t> – v případě, že podepíšete před notářem uznání dluhu (doložka k přímé vykonavatelnosti). Ta může celý proces velmi zkrátit a věřitel může rovnou přistoupit k soudnímu vymáhání</a:t>
            </a:r>
            <a:r>
              <a:rPr lang="cs-CZ" dirty="0" smtClean="0"/>
              <a:t>.</a:t>
            </a:r>
            <a:endParaRPr lang="cs-CZ" dirty="0"/>
          </a:p>
        </p:txBody>
      </p:sp>
    </p:spTree>
    <p:extLst>
      <p:ext uri="{BB962C8B-B14F-4D97-AF65-F5344CB8AC3E}">
        <p14:creationId xmlns:p14="http://schemas.microsoft.com/office/powerpoint/2010/main" val="31915967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Základní informace o druzích exekucí</a:t>
            </a:r>
            <a:endParaRPr lang="cs-CZ" dirty="0"/>
          </a:p>
        </p:txBody>
      </p:sp>
      <p:sp>
        <p:nvSpPr>
          <p:cNvPr id="3" name="Zástupný symbol pro obsah 2"/>
          <p:cNvSpPr>
            <a:spLocks noGrp="1"/>
          </p:cNvSpPr>
          <p:nvPr>
            <p:ph idx="1"/>
          </p:nvPr>
        </p:nvSpPr>
        <p:spPr>
          <a:xfrm>
            <a:off x="680321" y="1690688"/>
            <a:ext cx="9613861" cy="4823323"/>
          </a:xfrm>
        </p:spPr>
        <p:txBody>
          <a:bodyPr>
            <a:normAutofit fontScale="77500" lnSpcReduction="20000"/>
          </a:bodyPr>
          <a:lstStyle/>
          <a:p>
            <a:pPr marL="0" lvl="0" indent="0">
              <a:buNone/>
            </a:pPr>
            <a:r>
              <a:rPr lang="cs-CZ" b="1" dirty="0" smtClean="0"/>
              <a:t>SOUDNÍ VÝKON </a:t>
            </a:r>
            <a:r>
              <a:rPr lang="cs-CZ" b="1" dirty="0"/>
              <a:t>ROZHODNUTÍ</a:t>
            </a:r>
            <a:endParaRPr lang="cs-CZ" dirty="0"/>
          </a:p>
          <a:p>
            <a:r>
              <a:rPr lang="cs-CZ" dirty="0"/>
              <a:t>Vymáhání prostřednictvím soudu neboli výkon rozhodnutí zajišťují </a:t>
            </a:r>
            <a:r>
              <a:rPr lang="cs-CZ" b="1" dirty="0"/>
              <a:t>soudní vykonavatelé</a:t>
            </a:r>
            <a:r>
              <a:rPr lang="cs-CZ" dirty="0"/>
              <a:t>, kteří jsou zaměstnanci soudu. Pro zahájení procesu vymáhání musí věřitel podat k soudu </a:t>
            </a:r>
            <a:r>
              <a:rPr lang="cs-CZ" b="1" dirty="0"/>
              <a:t>návrh na nařízení výkonu rozhodnutí</a:t>
            </a:r>
            <a:r>
              <a:rPr lang="cs-CZ" dirty="0"/>
              <a:t> a zaplatit příslušný soudní poplatek. Lze vymáhat pouze z jednoho zdroje dlužníku najednou (majetek, příjmy..)</a:t>
            </a:r>
          </a:p>
          <a:p>
            <a:pPr marL="0" indent="0">
              <a:buNone/>
            </a:pPr>
            <a:r>
              <a:rPr lang="cs-CZ" dirty="0"/>
              <a:t> </a:t>
            </a:r>
            <a:r>
              <a:rPr lang="cs-CZ" b="1" dirty="0" smtClean="0"/>
              <a:t>EXEKUČNÍ </a:t>
            </a:r>
            <a:r>
              <a:rPr lang="cs-CZ" b="1" dirty="0"/>
              <a:t>VYMÁHÁNÍ</a:t>
            </a:r>
            <a:endParaRPr lang="cs-CZ" dirty="0"/>
          </a:p>
          <a:p>
            <a:r>
              <a:rPr lang="cs-CZ" dirty="0" smtClean="0"/>
              <a:t>Může </a:t>
            </a:r>
            <a:r>
              <a:rPr lang="cs-CZ" dirty="0"/>
              <a:t>věřitel vymáhat své právo v případě, kdy dlužník svůj dluh neuhradí ani na základě rozhodnutí soudu, je exekuční řízení. K jeho zahájení může dojít v okamžiku, kdy má věřitel v ruce tzv. </a:t>
            </a:r>
            <a:r>
              <a:rPr lang="cs-CZ" b="1" dirty="0"/>
              <a:t>exekuční titul</a:t>
            </a:r>
            <a:r>
              <a:rPr lang="cs-CZ" dirty="0"/>
              <a:t>, tedy typicky pravomocný rozsudek soudu, platební rozkaz či rozhodčí nález (Od roku 2016 není možné jej využít ve sporech mezi spotřebiteli a poskytovateli úvěrů.). </a:t>
            </a:r>
          </a:p>
          <a:p>
            <a:r>
              <a:rPr lang="cs-CZ" b="1" dirty="0" smtClean="0"/>
              <a:t>DAŇOVÁ EXEKUCE</a:t>
            </a:r>
          </a:p>
          <a:p>
            <a:r>
              <a:rPr lang="cs-CZ" dirty="0"/>
              <a:t>Zákon (Daňový řád č. 280/2009 Sb.) nabízí obcím prostředky, které jim umožňují pohledávky dlužníků vymáhat jiným způsobem než prostřednictvím soudního exekutora. </a:t>
            </a:r>
            <a:endParaRPr lang="cs-CZ" b="1" dirty="0"/>
          </a:p>
          <a:p>
            <a:endParaRPr lang="cs-CZ" dirty="0"/>
          </a:p>
        </p:txBody>
      </p:sp>
    </p:spTree>
    <p:extLst>
      <p:ext uri="{BB962C8B-B14F-4D97-AF65-F5344CB8AC3E}">
        <p14:creationId xmlns:p14="http://schemas.microsoft.com/office/powerpoint/2010/main" val="34979930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Základní informace o druzích exekucí</a:t>
            </a:r>
            <a:endParaRPr lang="cs-CZ" dirty="0"/>
          </a:p>
        </p:txBody>
      </p:sp>
      <p:sp>
        <p:nvSpPr>
          <p:cNvPr id="3" name="Zástupný symbol pro obsah 2"/>
          <p:cNvSpPr>
            <a:spLocks noGrp="1"/>
          </p:cNvSpPr>
          <p:nvPr>
            <p:ph idx="1"/>
          </p:nvPr>
        </p:nvSpPr>
        <p:spPr>
          <a:xfrm>
            <a:off x="680321" y="1690688"/>
            <a:ext cx="9613861" cy="4544649"/>
          </a:xfrm>
        </p:spPr>
        <p:txBody>
          <a:bodyPr>
            <a:normAutofit fontScale="92500"/>
          </a:bodyPr>
          <a:lstStyle/>
          <a:p>
            <a:pPr marL="0" indent="0">
              <a:buNone/>
            </a:pPr>
            <a:r>
              <a:rPr lang="cs-CZ" b="1" dirty="0" smtClean="0"/>
              <a:t>Rozhodčí doložka</a:t>
            </a:r>
            <a:endParaRPr lang="cs-CZ" dirty="0" smtClean="0"/>
          </a:p>
          <a:p>
            <a:pPr marL="0" indent="0">
              <a:buNone/>
            </a:pPr>
            <a:r>
              <a:rPr lang="cs-CZ" dirty="0" smtClean="0"/>
              <a:t>(</a:t>
            </a:r>
            <a:r>
              <a:rPr lang="cs-CZ" dirty="0"/>
              <a:t>Od roku 2016 není možné jej využít ve sporech mezi spotřebiteli a poskytovateli úvěrů</a:t>
            </a:r>
            <a:r>
              <a:rPr lang="cs-CZ" dirty="0" smtClean="0"/>
              <a:t>.) </a:t>
            </a:r>
            <a:endParaRPr lang="cs-CZ" dirty="0"/>
          </a:p>
          <a:p>
            <a:pPr algn="just"/>
            <a:r>
              <a:rPr lang="cs-CZ" dirty="0" smtClean="0"/>
              <a:t>Rozhodčí </a:t>
            </a:r>
            <a:r>
              <a:rPr lang="cs-CZ" dirty="0"/>
              <a:t>doložka je takové </a:t>
            </a:r>
            <a:r>
              <a:rPr lang="cs-CZ" b="1" dirty="0"/>
              <a:t>ustanovení ve smlouvě</a:t>
            </a:r>
            <a:r>
              <a:rPr lang="cs-CZ" dirty="0"/>
              <a:t>, kterým se smluvní strany domlouvají na tom, že pokud mezi nimi vznikne v budoucnu jakýkoliv spor, bude ho řešit osoba </a:t>
            </a:r>
            <a:r>
              <a:rPr lang="cs-CZ" b="1" dirty="0"/>
              <a:t>rozhodce a nikoliv soud</a:t>
            </a:r>
            <a:r>
              <a:rPr lang="cs-CZ" dirty="0" smtClean="0"/>
              <a:t>. Rozhodce je motivován </a:t>
            </a:r>
            <a:r>
              <a:rPr lang="cs-CZ" dirty="0"/>
              <a:t>rozhodovat spor tak, aby si zajistil obživu, </a:t>
            </a:r>
            <a:r>
              <a:rPr lang="cs-CZ" dirty="0" smtClean="0"/>
              <a:t>nikoli v </a:t>
            </a:r>
            <a:r>
              <a:rPr lang="cs-CZ" dirty="0"/>
              <a:t>tak, aby zajistil smluvním stranám </a:t>
            </a:r>
            <a:r>
              <a:rPr lang="cs-CZ" dirty="0" smtClean="0"/>
              <a:t>spravedlnost.</a:t>
            </a:r>
            <a:endParaRPr lang="cs-CZ" dirty="0"/>
          </a:p>
          <a:p>
            <a:pPr algn="just"/>
            <a:r>
              <a:rPr lang="cs-CZ" dirty="0" smtClean="0"/>
              <a:t>U starších smluv, </a:t>
            </a:r>
            <a:r>
              <a:rPr lang="cs-CZ" b="1" dirty="0" smtClean="0"/>
              <a:t>jsou neplatné </a:t>
            </a:r>
            <a:r>
              <a:rPr lang="cs-CZ" b="1" dirty="0"/>
              <a:t>takové </a:t>
            </a:r>
            <a:r>
              <a:rPr lang="cs-CZ" dirty="0"/>
              <a:t>rozhodčí smlouvy, které </a:t>
            </a:r>
            <a:r>
              <a:rPr lang="cs-CZ" b="1" dirty="0"/>
              <a:t>neobsahují transparentní určení rozhodce </a:t>
            </a:r>
            <a:r>
              <a:rPr lang="cs-CZ" dirty="0"/>
              <a:t>– tedy buď přímé určení rozhodce, anebo konkrétní způsob </a:t>
            </a:r>
            <a:r>
              <a:rPr lang="cs-CZ" dirty="0" smtClean="0"/>
              <a:t>jeho </a:t>
            </a:r>
            <a:r>
              <a:rPr lang="cs-CZ" dirty="0"/>
              <a:t>určení.</a:t>
            </a:r>
            <a:endParaRPr lang="cs-CZ" dirty="0" smtClean="0"/>
          </a:p>
        </p:txBody>
      </p:sp>
    </p:spTree>
    <p:extLst>
      <p:ext uri="{BB962C8B-B14F-4D97-AF65-F5344CB8AC3E}">
        <p14:creationId xmlns:p14="http://schemas.microsoft.com/office/powerpoint/2010/main" val="2597445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Základní principy rodinného hospodaření</a:t>
            </a:r>
          </a:p>
        </p:txBody>
      </p:sp>
      <p:sp>
        <p:nvSpPr>
          <p:cNvPr id="3" name="Zástupný symbol pro obsah 2"/>
          <p:cNvSpPr>
            <a:spLocks noGrp="1"/>
          </p:cNvSpPr>
          <p:nvPr>
            <p:ph idx="1"/>
          </p:nvPr>
        </p:nvSpPr>
        <p:spPr>
          <a:xfrm>
            <a:off x="724916" y="2235788"/>
            <a:ext cx="6086240" cy="3990841"/>
          </a:xfrm>
        </p:spPr>
        <p:txBody>
          <a:bodyPr>
            <a:normAutofit fontScale="92500" lnSpcReduction="10000"/>
          </a:bodyPr>
          <a:lstStyle/>
          <a:p>
            <a:pPr marL="0" lvl="0" indent="0">
              <a:buNone/>
            </a:pPr>
            <a:r>
              <a:rPr lang="cs-CZ" altLang="cs-CZ" dirty="0"/>
              <a:t>Abyste mohli stanovit výše potřebných prostředků pro váš rozpočet, je dobré si nejprve rozložit vaše náklady (včetně potencionálních výdajů) do jednotlivých skupin. </a:t>
            </a:r>
          </a:p>
          <a:p>
            <a:pPr marL="0" lvl="0" indent="0">
              <a:buNone/>
            </a:pPr>
            <a:endParaRPr lang="cs-CZ" altLang="cs-CZ" dirty="0"/>
          </a:p>
          <a:p>
            <a:pPr marL="0" lvl="0" indent="0">
              <a:buNone/>
            </a:pPr>
            <a:r>
              <a:rPr lang="cs-CZ" altLang="cs-CZ" dirty="0"/>
              <a:t>Níže uvedená tabulka je pouze vzorová. Dle výše příjmů se můžou jednotlivé položky i poměry lišit. </a:t>
            </a:r>
          </a:p>
          <a:p>
            <a:pPr marL="0" lvl="0" indent="0">
              <a:buNone/>
            </a:pPr>
            <a:endParaRPr lang="cs-CZ" altLang="cs-CZ" sz="1400" dirty="0"/>
          </a:p>
          <a:p>
            <a:pPr marL="0" indent="0">
              <a:buNone/>
            </a:pPr>
            <a:r>
              <a:rPr lang="cs-CZ" dirty="0" smtClean="0"/>
              <a:t>Lze k tomuto využít bankovních aplikací</a:t>
            </a:r>
            <a:endParaRPr lang="cs-CZ" dirty="0"/>
          </a:p>
        </p:txBody>
      </p:sp>
      <p:sp>
        <p:nvSpPr>
          <p:cNvPr id="4" name="Obdélník 20"/>
          <p:cNvSpPr>
            <a:spLocks noChangeArrowheads="1"/>
          </p:cNvSpPr>
          <p:nvPr/>
        </p:nvSpPr>
        <p:spPr bwMode="auto">
          <a:xfrm>
            <a:off x="7245531" y="2456635"/>
            <a:ext cx="2912201" cy="695325"/>
          </a:xfrm>
          <a:prstGeom prst="rect">
            <a:avLst/>
          </a:prstGeom>
          <a:solidFill>
            <a:srgbClr val="C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60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Náklady spojené s bydlením (nájem + energie) cca 25 %</a:t>
            </a:r>
            <a:endParaRPr kumimoji="0" lang="cs-CZ" altLang="cs-CZ" sz="2800" i="0" u="none" strike="noStrike" cap="none" normalizeH="0" baseline="0" dirty="0" smtClean="0">
              <a:ln>
                <a:noFill/>
              </a:ln>
              <a:solidFill>
                <a:schemeClr val="tx1"/>
              </a:solidFill>
              <a:effectLst/>
              <a:latin typeface="Arial" panose="020B0604020202020204" pitchFamily="34" charset="0"/>
            </a:endParaRPr>
          </a:p>
        </p:txBody>
      </p:sp>
      <p:sp>
        <p:nvSpPr>
          <p:cNvPr id="5" name="Obdélník 27"/>
          <p:cNvSpPr>
            <a:spLocks noChangeArrowheads="1"/>
          </p:cNvSpPr>
          <p:nvPr/>
        </p:nvSpPr>
        <p:spPr bwMode="auto">
          <a:xfrm>
            <a:off x="7245531" y="3227673"/>
            <a:ext cx="2912201" cy="554038"/>
          </a:xfrm>
          <a:prstGeom prst="rect">
            <a:avLst/>
          </a:prstGeom>
          <a:solidFill>
            <a:srgbClr val="70AD47"/>
          </a:solidFill>
          <a:ln>
            <a:noFill/>
          </a:ln>
          <a:extLs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Strava a léky cca 20%</a:t>
            </a:r>
            <a:endParaRPr kumimoji="0" lang="cs-CZ" altLang="cs-CZ" sz="2800" b="0" i="0" u="none" strike="noStrike" cap="none" normalizeH="0" baseline="0" dirty="0" smtClean="0">
              <a:ln>
                <a:noFill/>
              </a:ln>
              <a:solidFill>
                <a:schemeClr val="tx1"/>
              </a:solidFill>
              <a:effectLst/>
              <a:latin typeface="Arial" panose="020B0604020202020204" pitchFamily="34" charset="0"/>
            </a:endParaRPr>
          </a:p>
        </p:txBody>
      </p:sp>
      <p:sp>
        <p:nvSpPr>
          <p:cNvPr id="6" name="Obdélník 17"/>
          <p:cNvSpPr>
            <a:spLocks noChangeArrowheads="1"/>
          </p:cNvSpPr>
          <p:nvPr/>
        </p:nvSpPr>
        <p:spPr bwMode="auto">
          <a:xfrm>
            <a:off x="7245531" y="3790628"/>
            <a:ext cx="2912201" cy="260577"/>
          </a:xfrm>
          <a:prstGeom prst="rect">
            <a:avLst/>
          </a:prstGeom>
          <a:solidFill>
            <a:srgbClr val="ED7D31"/>
          </a:solidFill>
          <a:ln>
            <a:noFill/>
          </a:ln>
          <a:extLs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Komunikace a doprava cca 10%</a:t>
            </a:r>
            <a:endParaRPr kumimoji="0" lang="cs-CZ" altLang="cs-CZ" sz="2800" b="0" i="0" u="none" strike="noStrike" cap="none" normalizeH="0" baseline="0" dirty="0" smtClean="0">
              <a:ln>
                <a:noFill/>
              </a:ln>
              <a:solidFill>
                <a:schemeClr val="tx1"/>
              </a:solidFill>
              <a:effectLst/>
              <a:latin typeface="Arial" panose="020B0604020202020204" pitchFamily="34" charset="0"/>
            </a:endParaRPr>
          </a:p>
        </p:txBody>
      </p:sp>
      <p:sp>
        <p:nvSpPr>
          <p:cNvPr id="7" name="Obdélník 30"/>
          <p:cNvSpPr>
            <a:spLocks noChangeArrowheads="1"/>
          </p:cNvSpPr>
          <p:nvPr/>
        </p:nvSpPr>
        <p:spPr bwMode="auto">
          <a:xfrm>
            <a:off x="7231389" y="4069002"/>
            <a:ext cx="2926343" cy="266056"/>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Drogerie a oblečení 10%</a:t>
            </a:r>
            <a:endParaRPr kumimoji="0" lang="cs-CZ" altLang="cs-CZ" sz="2800" b="0" i="0" u="none" strike="noStrike" cap="none" normalizeH="0" baseline="0" dirty="0" smtClean="0">
              <a:ln>
                <a:noFill/>
              </a:ln>
              <a:solidFill>
                <a:schemeClr val="tx1"/>
              </a:solidFill>
              <a:effectLst/>
              <a:latin typeface="Arial" panose="020B0604020202020204" pitchFamily="34" charset="0"/>
            </a:endParaRPr>
          </a:p>
        </p:txBody>
      </p:sp>
      <p:sp>
        <p:nvSpPr>
          <p:cNvPr id="8" name="Obdélník 31"/>
          <p:cNvSpPr>
            <a:spLocks noChangeArrowheads="1"/>
          </p:cNvSpPr>
          <p:nvPr/>
        </p:nvSpPr>
        <p:spPr bwMode="auto">
          <a:xfrm>
            <a:off x="7231389" y="4328688"/>
            <a:ext cx="2926343" cy="27656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Zájmy 10%</a:t>
            </a:r>
            <a:endParaRPr kumimoji="0" lang="cs-CZ" altLang="cs-CZ" sz="2800" b="0" i="0" u="none" strike="noStrike" cap="none" normalizeH="0" baseline="0" dirty="0" smtClean="0">
              <a:ln>
                <a:noFill/>
              </a:ln>
              <a:solidFill>
                <a:schemeClr val="tx1"/>
              </a:solidFill>
              <a:effectLst/>
              <a:latin typeface="Arial" panose="020B0604020202020204" pitchFamily="34" charset="0"/>
            </a:endParaRPr>
          </a:p>
        </p:txBody>
      </p:sp>
      <p:sp>
        <p:nvSpPr>
          <p:cNvPr id="9" name="Obdélník 192"/>
          <p:cNvSpPr>
            <a:spLocks noChangeArrowheads="1"/>
          </p:cNvSpPr>
          <p:nvPr/>
        </p:nvSpPr>
        <p:spPr bwMode="auto">
          <a:xfrm>
            <a:off x="7231389" y="4605248"/>
            <a:ext cx="2926343" cy="685800"/>
          </a:xfrm>
          <a:prstGeom prst="rect">
            <a:avLst/>
          </a:prstGeom>
          <a:solidFill>
            <a:srgbClr val="A5A5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Rezerva cca 25 % (pojištění, spoření, investice)</a:t>
            </a:r>
            <a:endParaRPr kumimoji="0" lang="cs-CZ" altLang="cs-CZ" sz="2800" b="0" i="0" u="none" strike="noStrike" cap="none" normalizeH="0" baseline="0" dirty="0" smtClean="0">
              <a:ln>
                <a:noFill/>
              </a:ln>
              <a:solidFill>
                <a:schemeClr val="tx1"/>
              </a:solidFill>
              <a:effectLst/>
              <a:latin typeface="Arial" panose="020B0604020202020204" pitchFamily="34" charset="0"/>
            </a:endParaRPr>
          </a:p>
        </p:txBody>
      </p:sp>
      <p:sp>
        <p:nvSpPr>
          <p:cNvPr id="10" name="Pravá složená závorka 9"/>
          <p:cNvSpPr/>
          <p:nvPr/>
        </p:nvSpPr>
        <p:spPr>
          <a:xfrm>
            <a:off x="6087292" y="6854942"/>
            <a:ext cx="165652" cy="1407160"/>
          </a:xfrm>
          <a:prstGeom prst="rightBrace">
            <a:avLst>
              <a:gd name="adj1" fmla="val 35888"/>
              <a:gd name="adj2" fmla="val 50000"/>
            </a:avLst>
          </a:prstGeom>
        </p:spPr>
        <p:style>
          <a:lnRef idx="2">
            <a:schemeClr val="dk1"/>
          </a:lnRef>
          <a:fillRef idx="0">
            <a:schemeClr val="dk1"/>
          </a:fillRef>
          <a:effectRef idx="1">
            <a:schemeClr val="dk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p>
        </p:txBody>
      </p:sp>
      <p:sp>
        <p:nvSpPr>
          <p:cNvPr id="11" name="Textové pole 2"/>
          <p:cNvSpPr txBox="1">
            <a:spLocks noChangeArrowheads="1"/>
          </p:cNvSpPr>
          <p:nvPr/>
        </p:nvSpPr>
        <p:spPr bwMode="auto">
          <a:xfrm rot="-5400000">
            <a:off x="9681611" y="4389092"/>
            <a:ext cx="15310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Celkem 50 %</a:t>
            </a:r>
            <a:endParaRPr kumimoji="0" lang="cs-CZ" altLang="cs-CZ" sz="2800" b="0" i="0" u="none" strike="noStrike" cap="none" normalizeH="0" baseline="0" dirty="0" smtClean="0">
              <a:ln>
                <a:noFill/>
              </a:ln>
              <a:solidFill>
                <a:schemeClr val="tx1"/>
              </a:solidFill>
              <a:effectLst/>
              <a:latin typeface="Arial" panose="020B0604020202020204" pitchFamily="34" charset="0"/>
            </a:endParaRPr>
          </a:p>
        </p:txBody>
      </p:sp>
      <p:sp>
        <p:nvSpPr>
          <p:cNvPr id="13" name="Rectangle 12"/>
          <p:cNvSpPr>
            <a:spLocks noChangeArrowheads="1"/>
          </p:cNvSpPr>
          <p:nvPr/>
        </p:nvSpPr>
        <p:spPr bwMode="auto">
          <a:xfrm>
            <a:off x="1576251" y="1677152"/>
            <a:ext cx="7413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sp>
        <p:nvSpPr>
          <p:cNvPr id="14" name="Rectangle 14"/>
          <p:cNvSpPr>
            <a:spLocks noChangeArrowheads="1"/>
          </p:cNvSpPr>
          <p:nvPr/>
        </p:nvSpPr>
        <p:spPr bwMode="auto">
          <a:xfrm>
            <a:off x="1576251" y="2688390"/>
            <a:ext cx="7413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sp>
        <p:nvSpPr>
          <p:cNvPr id="18" name="Rectangle 22"/>
          <p:cNvSpPr>
            <a:spLocks noChangeArrowheads="1"/>
          </p:cNvSpPr>
          <p:nvPr/>
        </p:nvSpPr>
        <p:spPr bwMode="auto">
          <a:xfrm>
            <a:off x="1576251" y="5974515"/>
            <a:ext cx="7413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spTree>
    <p:extLst>
      <p:ext uri="{BB962C8B-B14F-4D97-AF65-F5344CB8AC3E}">
        <p14:creationId xmlns:p14="http://schemas.microsoft.com/office/powerpoint/2010/main" val="28379184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Základní informace o druzích exekucí</a:t>
            </a:r>
          </a:p>
        </p:txBody>
      </p:sp>
      <p:sp>
        <p:nvSpPr>
          <p:cNvPr id="3" name="Zástupný symbol pro obsah 2"/>
          <p:cNvSpPr>
            <a:spLocks noGrp="1"/>
          </p:cNvSpPr>
          <p:nvPr>
            <p:ph idx="1"/>
          </p:nvPr>
        </p:nvSpPr>
        <p:spPr/>
        <p:txBody>
          <a:bodyPr/>
          <a:lstStyle/>
          <a:p>
            <a:pPr marL="0" indent="0">
              <a:buNone/>
            </a:pPr>
            <a:r>
              <a:rPr lang="cs-CZ" b="1" dirty="0" smtClean="0"/>
              <a:t>První </a:t>
            </a:r>
            <a:r>
              <a:rPr lang="cs-CZ" b="1" dirty="0"/>
              <a:t>opatření při nařízení exekuce</a:t>
            </a:r>
          </a:p>
          <a:p>
            <a:r>
              <a:rPr lang="cs-CZ" dirty="0"/>
              <a:t>Sdělit a doložte zaměstnavateli počet vyživovaných osob</a:t>
            </a:r>
          </a:p>
          <a:p>
            <a:pPr lvl="0"/>
            <a:r>
              <a:rPr lang="cs-CZ" dirty="0"/>
              <a:t>Z odstaveného účtu si může </a:t>
            </a:r>
            <a:r>
              <a:rPr lang="cs-CZ" b="1" dirty="0"/>
              <a:t>jednou</a:t>
            </a:r>
            <a:r>
              <a:rPr lang="cs-CZ" dirty="0"/>
              <a:t> vybrat trojnásobek životního minima (11.580,-)</a:t>
            </a:r>
          </a:p>
          <a:p>
            <a:pPr lvl="0"/>
            <a:r>
              <a:rPr lang="cs-CZ" dirty="0"/>
              <a:t>Výplatu mzdy a nepostižitelných dávek si vyjednejte v hotovosti nebo pomocí složenky - na účtu mohou být zabaveny!</a:t>
            </a:r>
          </a:p>
          <a:p>
            <a:endParaRPr lang="cs-CZ" dirty="0"/>
          </a:p>
        </p:txBody>
      </p:sp>
    </p:spTree>
    <p:extLst>
      <p:ext uri="{BB962C8B-B14F-4D97-AF65-F5344CB8AC3E}">
        <p14:creationId xmlns:p14="http://schemas.microsoft.com/office/powerpoint/2010/main" val="11913340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Základní informace o druzích exekucí</a:t>
            </a:r>
          </a:p>
        </p:txBody>
      </p:sp>
      <p:sp>
        <p:nvSpPr>
          <p:cNvPr id="3" name="Zástupný symbol pro obsah 2"/>
          <p:cNvSpPr>
            <a:spLocks noGrp="1"/>
          </p:cNvSpPr>
          <p:nvPr>
            <p:ph idx="1"/>
          </p:nvPr>
        </p:nvSpPr>
        <p:spPr/>
        <p:txBody>
          <a:bodyPr>
            <a:normAutofit/>
          </a:bodyPr>
          <a:lstStyle/>
          <a:p>
            <a:pPr marL="0" indent="0">
              <a:buNone/>
            </a:pPr>
            <a:r>
              <a:rPr lang="cs-CZ" b="1" dirty="0" smtClean="0"/>
              <a:t>Odložení </a:t>
            </a:r>
            <a:r>
              <a:rPr lang="cs-CZ" b="1" dirty="0"/>
              <a:t>exekuce</a:t>
            </a:r>
          </a:p>
          <a:p>
            <a:r>
              <a:rPr lang="cs-CZ" dirty="0"/>
              <a:t>Připouští se, jen pokud se povinný ocitl </a:t>
            </a:r>
            <a:r>
              <a:rPr lang="cs-CZ" b="1" dirty="0"/>
              <a:t>bez své viny a přechodně v mimořádně obtížné situaci</a:t>
            </a:r>
            <a:r>
              <a:rPr lang="cs-CZ" dirty="0"/>
              <a:t> a oprávněný (věřitel) nebude odkladem vážně </a:t>
            </a:r>
            <a:r>
              <a:rPr lang="cs-CZ" b="1" dirty="0"/>
              <a:t>poškozen</a:t>
            </a:r>
            <a:r>
              <a:rPr lang="cs-CZ" dirty="0"/>
              <a:t>. </a:t>
            </a:r>
          </a:p>
          <a:p>
            <a:r>
              <a:rPr lang="cs-CZ" dirty="0"/>
              <a:t>O odklad exekuce žádá vždy dlužník a to návrhem podaným exekutorovi, který exekuci vede. </a:t>
            </a:r>
          </a:p>
          <a:p>
            <a:r>
              <a:rPr lang="cs-CZ" dirty="0"/>
              <a:t>Odklad je vždy nutné žádat na </a:t>
            </a:r>
            <a:r>
              <a:rPr lang="cs-CZ" b="1" dirty="0"/>
              <a:t>konkrétní dobu</a:t>
            </a:r>
            <a:r>
              <a:rPr lang="cs-CZ" dirty="0"/>
              <a:t>. </a:t>
            </a:r>
          </a:p>
          <a:p>
            <a:r>
              <a:rPr lang="cs-CZ" dirty="0"/>
              <a:t>Účet v bance zůstane však zablokovaný i po dobu trvání odkladu.</a:t>
            </a:r>
          </a:p>
          <a:p>
            <a:endParaRPr lang="cs-CZ" dirty="0"/>
          </a:p>
        </p:txBody>
      </p:sp>
    </p:spTree>
    <p:extLst>
      <p:ext uri="{BB962C8B-B14F-4D97-AF65-F5344CB8AC3E}">
        <p14:creationId xmlns:p14="http://schemas.microsoft.com/office/powerpoint/2010/main" val="11051086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Základní informace o druzích exekucí</a:t>
            </a:r>
          </a:p>
        </p:txBody>
      </p:sp>
      <p:sp>
        <p:nvSpPr>
          <p:cNvPr id="3" name="Zástupný symbol pro obsah 2"/>
          <p:cNvSpPr>
            <a:spLocks noGrp="1"/>
          </p:cNvSpPr>
          <p:nvPr>
            <p:ph idx="1"/>
          </p:nvPr>
        </p:nvSpPr>
        <p:spPr/>
        <p:txBody>
          <a:bodyPr/>
          <a:lstStyle/>
          <a:p>
            <a:pPr marL="0" indent="0">
              <a:buNone/>
            </a:pPr>
            <a:r>
              <a:rPr lang="cs-CZ" b="1" dirty="0"/>
              <a:t>Zastavení exekuce</a:t>
            </a:r>
          </a:p>
          <a:p>
            <a:r>
              <a:rPr lang="cs-CZ" dirty="0"/>
              <a:t>Přestože proti exekuci není přípustné </a:t>
            </a:r>
            <a:r>
              <a:rPr lang="cs-CZ" b="1" dirty="0"/>
              <a:t>odvolání</a:t>
            </a:r>
            <a:r>
              <a:rPr lang="cs-CZ" dirty="0"/>
              <a:t>, lze ji v někdy plně či částečně </a:t>
            </a:r>
            <a:r>
              <a:rPr lang="cs-CZ" b="1" dirty="0"/>
              <a:t>zastavit</a:t>
            </a:r>
            <a:r>
              <a:rPr lang="cs-CZ" dirty="0"/>
              <a:t>. </a:t>
            </a:r>
          </a:p>
          <a:p>
            <a:r>
              <a:rPr lang="cs-CZ" dirty="0"/>
              <a:t>Je vhodné, aby situaci posoudil právník.</a:t>
            </a:r>
          </a:p>
          <a:p>
            <a:r>
              <a:rPr lang="cs-CZ" dirty="0"/>
              <a:t>Je třeba jednat </a:t>
            </a:r>
            <a:r>
              <a:rPr lang="cs-CZ" b="1" dirty="0"/>
              <a:t>bez odkladu </a:t>
            </a:r>
            <a:r>
              <a:rPr lang="cs-CZ" dirty="0"/>
              <a:t>- 15 dnů od doby, kdy obdržel nařízení exekuce, nebo 30 pokud se dozví o nových skutečnostech.</a:t>
            </a:r>
          </a:p>
          <a:p>
            <a:r>
              <a:rPr lang="cs-CZ" b="1" dirty="0"/>
              <a:t>Důvody pro zastavení exekuce mohou být: </a:t>
            </a:r>
            <a:r>
              <a:rPr lang="cs-CZ" dirty="0"/>
              <a:t>nemajetnost dlužníka, promlčení, neplatný rozhodčí nález, postižení věcí vyloučených z exekuce (částečně co do výkonu dražby).</a:t>
            </a:r>
          </a:p>
          <a:p>
            <a:endParaRPr lang="cs-CZ" dirty="0"/>
          </a:p>
        </p:txBody>
      </p:sp>
    </p:spTree>
    <p:extLst>
      <p:ext uri="{BB962C8B-B14F-4D97-AF65-F5344CB8AC3E}">
        <p14:creationId xmlns:p14="http://schemas.microsoft.com/office/powerpoint/2010/main" val="9978168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Základní informace o druzích exekucí</a:t>
            </a:r>
          </a:p>
        </p:txBody>
      </p:sp>
      <p:sp>
        <p:nvSpPr>
          <p:cNvPr id="3" name="Zástupný symbol pro obsah 2"/>
          <p:cNvSpPr>
            <a:spLocks noGrp="1"/>
          </p:cNvSpPr>
          <p:nvPr>
            <p:ph idx="1"/>
          </p:nvPr>
        </p:nvSpPr>
        <p:spPr/>
        <p:txBody>
          <a:bodyPr/>
          <a:lstStyle/>
          <a:p>
            <a:pPr marL="0" indent="0">
              <a:buNone/>
            </a:pPr>
            <a:r>
              <a:rPr lang="cs-CZ" b="1" dirty="0"/>
              <a:t>Zastavení exekuce</a:t>
            </a:r>
          </a:p>
          <a:p>
            <a:r>
              <a:rPr lang="cs-CZ" dirty="0"/>
              <a:t>Zastavit pro nemajetnost exekuci lze v případě, že dlužník </a:t>
            </a:r>
            <a:r>
              <a:rPr lang="cs-CZ" b="1" dirty="0"/>
              <a:t>nemá reálnou šanci dluh uhradit</a:t>
            </a:r>
            <a:r>
              <a:rPr lang="cs-CZ" dirty="0"/>
              <a:t> bez vyhlídky na změnu tohoto stavu. </a:t>
            </a:r>
          </a:p>
          <a:p>
            <a:r>
              <a:rPr lang="cs-CZ" b="1" dirty="0"/>
              <a:t>Návrh na zastavení exekuce</a:t>
            </a:r>
            <a:r>
              <a:rPr lang="cs-CZ" dirty="0"/>
              <a:t> se podává u exekutora, který vede exekuci, popř. u exekučního soudu, který exekuci nařídil.</a:t>
            </a:r>
          </a:p>
          <a:p>
            <a:endParaRPr lang="cs-CZ" dirty="0"/>
          </a:p>
        </p:txBody>
      </p:sp>
    </p:spTree>
    <p:extLst>
      <p:ext uri="{BB962C8B-B14F-4D97-AF65-F5344CB8AC3E}">
        <p14:creationId xmlns:p14="http://schemas.microsoft.com/office/powerpoint/2010/main" val="26368895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Základní informace o druzích exekucí</a:t>
            </a:r>
          </a:p>
        </p:txBody>
      </p:sp>
      <p:sp>
        <p:nvSpPr>
          <p:cNvPr id="3" name="Zástupný symbol pro obsah 2"/>
          <p:cNvSpPr>
            <a:spLocks noGrp="1"/>
          </p:cNvSpPr>
          <p:nvPr>
            <p:ph idx="1"/>
          </p:nvPr>
        </p:nvSpPr>
        <p:spPr/>
        <p:txBody>
          <a:bodyPr>
            <a:normAutofit fontScale="92500" lnSpcReduction="10000"/>
          </a:bodyPr>
          <a:lstStyle/>
          <a:p>
            <a:pPr marL="0" indent="0">
              <a:buNone/>
            </a:pPr>
            <a:r>
              <a:rPr lang="cs-CZ" b="1" dirty="0"/>
              <a:t>Mobiliární exekuce</a:t>
            </a:r>
          </a:p>
          <a:p>
            <a:r>
              <a:rPr lang="cs-CZ" dirty="0"/>
              <a:t>Exekutor může navštívit i místa mimo trvalý pobyt, kde se dle získaných informací domnívá, že se zdržujete. </a:t>
            </a:r>
          </a:p>
          <a:p>
            <a:r>
              <a:rPr lang="cs-CZ" dirty="0"/>
              <a:t>Exekutor může vstoupit do bytu a provést soupis majetku i v nepřítomnosti dlužníka.</a:t>
            </a:r>
          </a:p>
          <a:p>
            <a:pPr lvl="0"/>
            <a:r>
              <a:rPr lang="cs-CZ" dirty="0"/>
              <a:t>Exekutor sepsané věci označí (nesmí se poškodit či užívat) nebo odvézt do svého skladu.</a:t>
            </a:r>
          </a:p>
          <a:p>
            <a:pPr lvl="0"/>
            <a:r>
              <a:rPr lang="cs-CZ" dirty="0"/>
              <a:t>Průběh exekuce je možné nahrávat a zařízení nesmí být zabaveno.</a:t>
            </a:r>
          </a:p>
          <a:p>
            <a:pPr lvl="0"/>
            <a:r>
              <a:rPr lang="cs-CZ" dirty="0"/>
              <a:t>Exekutor může provést osobní prohlídku dlužníka.</a:t>
            </a:r>
          </a:p>
          <a:p>
            <a:pPr lvl="0"/>
            <a:r>
              <a:rPr lang="cs-CZ" dirty="0"/>
              <a:t>Vy i exekutor si můžete vyžádat si asistenci policie ČR. </a:t>
            </a:r>
          </a:p>
          <a:p>
            <a:endParaRPr lang="cs-CZ" dirty="0"/>
          </a:p>
        </p:txBody>
      </p:sp>
    </p:spTree>
    <p:extLst>
      <p:ext uri="{BB962C8B-B14F-4D97-AF65-F5344CB8AC3E}">
        <p14:creationId xmlns:p14="http://schemas.microsoft.com/office/powerpoint/2010/main" val="12406784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Základní informace o druzích exekucí</a:t>
            </a:r>
          </a:p>
        </p:txBody>
      </p:sp>
      <p:sp>
        <p:nvSpPr>
          <p:cNvPr id="3" name="Zástupný symbol pro obsah 2"/>
          <p:cNvSpPr>
            <a:spLocks noGrp="1"/>
          </p:cNvSpPr>
          <p:nvPr>
            <p:ph idx="1"/>
          </p:nvPr>
        </p:nvSpPr>
        <p:spPr/>
        <p:txBody>
          <a:bodyPr>
            <a:normAutofit fontScale="92500"/>
          </a:bodyPr>
          <a:lstStyle/>
          <a:p>
            <a:pPr marL="0" indent="0">
              <a:buNone/>
            </a:pPr>
            <a:r>
              <a:rPr lang="cs-CZ" b="1" dirty="0"/>
              <a:t>Mobiliární exekuce</a:t>
            </a:r>
          </a:p>
          <a:p>
            <a:pPr lvl="0"/>
            <a:r>
              <a:rPr lang="cs-CZ" dirty="0"/>
              <a:t>Vy si můžete si přivolat svědky nebo/i si nahrávat si průběh exekuce.</a:t>
            </a:r>
          </a:p>
          <a:p>
            <a:pPr lvl="0"/>
            <a:r>
              <a:rPr lang="cs-CZ" dirty="0"/>
              <a:t>Vy můžete požadovat služební odznak a exekuční příkaz.</a:t>
            </a:r>
          </a:p>
          <a:p>
            <a:pPr lvl="0"/>
            <a:r>
              <a:rPr lang="cs-CZ" dirty="0"/>
              <a:t>Někdy se můžete před soupisem majetku domluvit s exekutorem na úhradu nákladů exekuce</a:t>
            </a:r>
          </a:p>
          <a:p>
            <a:r>
              <a:rPr lang="cs-CZ" dirty="0"/>
              <a:t>Na majetek 3. osoby v domácnosti je nutné mít doklady na jméno 3. osoby a předložit je při soupisu. Pokud si tyto věci exekutor přesto odveze/odvezl, neprodleně o tom informovat exekutora a předložit doklady prokazující vlastnictví. Neuzná-li exekutor námitku, musí mu </a:t>
            </a:r>
            <a:r>
              <a:rPr lang="cs-CZ" b="1" dirty="0"/>
              <a:t>majitel věci/í zaslat do 30 dnů </a:t>
            </a:r>
            <a:r>
              <a:rPr lang="cs-CZ" dirty="0"/>
              <a:t>písemný návrh na soud na vyškrtnutí věci/í ze soupisu.</a:t>
            </a:r>
          </a:p>
          <a:p>
            <a:endParaRPr lang="cs-CZ" dirty="0"/>
          </a:p>
        </p:txBody>
      </p:sp>
    </p:spTree>
    <p:extLst>
      <p:ext uri="{BB962C8B-B14F-4D97-AF65-F5344CB8AC3E}">
        <p14:creationId xmlns:p14="http://schemas.microsoft.com/office/powerpoint/2010/main" val="19136015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Základní informace o druzích exekucí</a:t>
            </a:r>
          </a:p>
        </p:txBody>
      </p:sp>
      <p:sp>
        <p:nvSpPr>
          <p:cNvPr id="3" name="Zástupný symbol pro obsah 2"/>
          <p:cNvSpPr>
            <a:spLocks noGrp="1"/>
          </p:cNvSpPr>
          <p:nvPr>
            <p:ph idx="1"/>
          </p:nvPr>
        </p:nvSpPr>
        <p:spPr/>
        <p:txBody>
          <a:bodyPr>
            <a:normAutofit/>
          </a:bodyPr>
          <a:lstStyle/>
          <a:p>
            <a:pPr marL="0" indent="0">
              <a:buNone/>
            </a:pPr>
            <a:r>
              <a:rPr lang="cs-CZ" b="1" dirty="0"/>
              <a:t>Co nelze při mobiliární exekuci zabavit</a:t>
            </a:r>
          </a:p>
          <a:p>
            <a:pPr lvl="0"/>
            <a:r>
              <a:rPr lang="cs-CZ" dirty="0"/>
              <a:t>Daňový bonus</a:t>
            </a:r>
          </a:p>
          <a:p>
            <a:pPr lvl="0"/>
            <a:r>
              <a:rPr lang="cs-CZ" dirty="0"/>
              <a:t>Hotové peníze do částky odpovídající dvojnásobku životního minima (7.720 Kč)</a:t>
            </a:r>
          </a:p>
          <a:p>
            <a:pPr lvl="0"/>
            <a:r>
              <a:rPr lang="cs-CZ" dirty="0"/>
              <a:t>Peněžité dávky sociální péče a příspěvek na péči o osobu blízkou (mimo přeplatek).</a:t>
            </a:r>
          </a:p>
          <a:p>
            <a:pPr lvl="0"/>
            <a:r>
              <a:rPr lang="cs-CZ" dirty="0"/>
              <a:t>Dávky pomoci v hmotné nouzi (mimo přeplatek) - </a:t>
            </a:r>
            <a:r>
              <a:rPr lang="cs-CZ" i="1" dirty="0"/>
              <a:t>Mimořádná okamžitá pomoc, Doplatek na bydlení, Příspěvek na živobytí</a:t>
            </a:r>
            <a:endParaRPr lang="cs-CZ" dirty="0"/>
          </a:p>
          <a:p>
            <a:pPr lvl="0"/>
            <a:r>
              <a:rPr lang="cs-CZ" dirty="0"/>
              <a:t>Příspěvek na </a:t>
            </a:r>
            <a:r>
              <a:rPr lang="cs-CZ" dirty="0" smtClean="0"/>
              <a:t>bydlení</a:t>
            </a:r>
            <a:endParaRPr lang="cs-CZ" dirty="0"/>
          </a:p>
        </p:txBody>
      </p:sp>
    </p:spTree>
    <p:extLst>
      <p:ext uri="{BB962C8B-B14F-4D97-AF65-F5344CB8AC3E}">
        <p14:creationId xmlns:p14="http://schemas.microsoft.com/office/powerpoint/2010/main" val="22923742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Základní informace o druzích exekucí</a:t>
            </a:r>
          </a:p>
        </p:txBody>
      </p:sp>
      <p:sp>
        <p:nvSpPr>
          <p:cNvPr id="3" name="Zástupný symbol pro obsah 2"/>
          <p:cNvSpPr>
            <a:spLocks noGrp="1"/>
          </p:cNvSpPr>
          <p:nvPr>
            <p:ph idx="1"/>
          </p:nvPr>
        </p:nvSpPr>
        <p:spPr/>
        <p:txBody>
          <a:bodyPr/>
          <a:lstStyle/>
          <a:p>
            <a:pPr marL="0" indent="0">
              <a:buNone/>
            </a:pPr>
            <a:r>
              <a:rPr lang="cs-CZ" b="1" dirty="0"/>
              <a:t>Co nelze při mobiliární exekuci zabavit</a:t>
            </a:r>
          </a:p>
          <a:p>
            <a:pPr lvl="0"/>
            <a:r>
              <a:rPr lang="cs-CZ" dirty="0"/>
              <a:t>Jednorázové dávky státní sociální podpory: </a:t>
            </a:r>
            <a:r>
              <a:rPr lang="cs-CZ" i="1" dirty="0"/>
              <a:t>Porodné, Pohřebné, Mimořádná okamžitá pomoc</a:t>
            </a:r>
            <a:endParaRPr lang="cs-CZ" dirty="0"/>
          </a:p>
          <a:p>
            <a:pPr lvl="0"/>
            <a:r>
              <a:rPr lang="cs-CZ" dirty="0"/>
              <a:t>Příspěvek na úhradu potřeb dítěte (Dávky pěstounské péče)</a:t>
            </a:r>
          </a:p>
          <a:p>
            <a:pPr lvl="0"/>
            <a:r>
              <a:rPr lang="cs-CZ" dirty="0"/>
              <a:t>Přídavek na dítě (lze zabavit, jen pokud je dlužníkem dítě).</a:t>
            </a:r>
          </a:p>
          <a:p>
            <a:pPr lvl="0"/>
            <a:r>
              <a:rPr lang="cs-CZ" b="1" dirty="0"/>
              <a:t>Nezbytné</a:t>
            </a:r>
            <a:r>
              <a:rPr lang="cs-CZ" dirty="0"/>
              <a:t> věci běžné potřeby pokud jsou v obvyklé ceně a </a:t>
            </a:r>
            <a:r>
              <a:rPr lang="cs-CZ" dirty="0" smtClean="0"/>
              <a:t>množství</a:t>
            </a:r>
          </a:p>
          <a:p>
            <a:pPr lvl="0"/>
            <a:endParaRPr lang="cs-CZ" dirty="0"/>
          </a:p>
          <a:p>
            <a:pPr marL="0" lvl="0" indent="0">
              <a:buNone/>
            </a:pPr>
            <a:endParaRPr lang="cs-CZ" dirty="0"/>
          </a:p>
        </p:txBody>
      </p:sp>
    </p:spTree>
    <p:extLst>
      <p:ext uri="{BB962C8B-B14F-4D97-AF65-F5344CB8AC3E}">
        <p14:creationId xmlns:p14="http://schemas.microsoft.com/office/powerpoint/2010/main" val="13921068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Základní informace o druzích exekucí</a:t>
            </a:r>
          </a:p>
        </p:txBody>
      </p:sp>
      <p:sp>
        <p:nvSpPr>
          <p:cNvPr id="3" name="Zástupný symbol pro obsah 2"/>
          <p:cNvSpPr>
            <a:spLocks noGrp="1"/>
          </p:cNvSpPr>
          <p:nvPr>
            <p:ph idx="1"/>
          </p:nvPr>
        </p:nvSpPr>
        <p:spPr/>
        <p:txBody>
          <a:bodyPr>
            <a:normAutofit lnSpcReduction="10000"/>
          </a:bodyPr>
          <a:lstStyle/>
          <a:p>
            <a:pPr marL="0" indent="0">
              <a:buNone/>
            </a:pPr>
            <a:r>
              <a:rPr lang="cs-CZ" b="1" dirty="0" smtClean="0"/>
              <a:t>Exekuce nemovitého majetku</a:t>
            </a:r>
          </a:p>
          <a:p>
            <a:r>
              <a:rPr lang="cs-CZ" b="1" dirty="0" smtClean="0"/>
              <a:t>Exekutor ji smí zablokovat na katastru a nařídit dražbu. </a:t>
            </a:r>
          </a:p>
          <a:p>
            <a:pPr lvl="1"/>
            <a:r>
              <a:rPr lang="cs-CZ" dirty="0" smtClean="0"/>
              <a:t>Toto neplatí, pokud jde o trvalé bydliště dlužníka a součet jistin všech dluhů nepřesahuje 100 000 Kč a částka zabavená na účtech a srážky ze mzdy zjevně postačí v rozumném časovém horizontu k úhradě dluhu. </a:t>
            </a:r>
            <a:endParaRPr lang="cs-CZ" dirty="0"/>
          </a:p>
          <a:p>
            <a:pPr marL="0" indent="0">
              <a:buNone/>
            </a:pPr>
            <a:r>
              <a:rPr lang="cs-CZ" b="1" dirty="0" smtClean="0"/>
              <a:t>Srážky ze mzdy</a:t>
            </a:r>
          </a:p>
          <a:p>
            <a:r>
              <a:rPr lang="cs-CZ" dirty="0" smtClean="0"/>
              <a:t>Při srážkách ze mzdy dlužníkovi měsíčně zůstává:</a:t>
            </a:r>
          </a:p>
          <a:p>
            <a:pPr lvl="1"/>
            <a:r>
              <a:rPr lang="cs-CZ" dirty="0" smtClean="0"/>
              <a:t>Nezabavitelné minimum 7 872,75 Kč a</a:t>
            </a:r>
          </a:p>
          <a:p>
            <a:pPr lvl="1"/>
            <a:r>
              <a:rPr lang="cs-CZ" dirty="0" smtClean="0"/>
              <a:t>2624,25 Kč na vyživovanou osobu (včetně manžela/</a:t>
            </a:r>
            <a:r>
              <a:rPr lang="cs-CZ" dirty="0" err="1" smtClean="0"/>
              <a:t>ky</a:t>
            </a:r>
            <a:r>
              <a:rPr lang="cs-CZ" dirty="0" smtClean="0"/>
              <a:t>) a</a:t>
            </a:r>
          </a:p>
          <a:p>
            <a:pPr lvl="1"/>
            <a:r>
              <a:rPr lang="cs-CZ" dirty="0" smtClean="0"/>
              <a:t>u nepřednostních pohledávek 2/3 ze zbylého příjmu, nejvýše však 13 996 Kč</a:t>
            </a:r>
          </a:p>
          <a:p>
            <a:pPr lvl="1"/>
            <a:r>
              <a:rPr lang="cs-CZ" dirty="0" smtClean="0"/>
              <a:t>u přednostních pohledávek 1/3 ze zbylého příjmu, nejvýše 6 998 Kč.</a:t>
            </a:r>
            <a:endParaRPr lang="cs-CZ" dirty="0"/>
          </a:p>
        </p:txBody>
      </p:sp>
    </p:spTree>
    <p:extLst>
      <p:ext uri="{BB962C8B-B14F-4D97-AF65-F5344CB8AC3E}">
        <p14:creationId xmlns:p14="http://schemas.microsoft.com/office/powerpoint/2010/main" val="1126497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392521"/>
          </a:xfrm>
        </p:spPr>
        <p:txBody>
          <a:bodyPr>
            <a:normAutofit/>
          </a:bodyPr>
          <a:lstStyle/>
          <a:p>
            <a:endParaRPr lang="cs-CZ" sz="500" dirty="0"/>
          </a:p>
        </p:txBody>
      </p:sp>
      <p:sp>
        <p:nvSpPr>
          <p:cNvPr id="3" name="Zástupný symbol pro obsah 2"/>
          <p:cNvSpPr>
            <a:spLocks noGrp="1"/>
          </p:cNvSpPr>
          <p:nvPr>
            <p:ph idx="1"/>
          </p:nvPr>
        </p:nvSpPr>
        <p:spPr>
          <a:xfrm>
            <a:off x="680321" y="1175657"/>
            <a:ext cx="9613861" cy="5294812"/>
          </a:xfrm>
        </p:spPr>
        <p:txBody>
          <a:bodyPr>
            <a:normAutofit fontScale="85000" lnSpcReduction="10000"/>
          </a:bodyPr>
          <a:lstStyle/>
          <a:p>
            <a:pPr marL="0" indent="0">
              <a:buNone/>
            </a:pPr>
            <a:r>
              <a:rPr lang="cs-CZ" b="1" dirty="0" smtClean="0"/>
              <a:t>Slučování exekucí</a:t>
            </a:r>
          </a:p>
          <a:p>
            <a:pPr marL="0" indent="0">
              <a:buNone/>
            </a:pPr>
            <a:r>
              <a:rPr lang="cs-CZ" dirty="0"/>
              <a:t>1. </a:t>
            </a:r>
            <a:r>
              <a:rPr lang="cs-CZ" b="1" dirty="0"/>
              <a:t>Spojování exekucí vedených u téhož exekutora týmž oprávněným</a:t>
            </a:r>
            <a:endParaRPr lang="cs-CZ" dirty="0"/>
          </a:p>
          <a:p>
            <a:r>
              <a:rPr lang="cs-CZ" dirty="0"/>
              <a:t>S účinností od 1.1.2013 je ze zákona zavedeno automatické spojování exekucí, které jsou vedeny stejným oprávněným proti stejnému povinnému u téhož exekutora. Exekutor může věci rozdělit, vyžaduje-li to hospodárnost (v tom případě musí vydat exekutor rozhodnutí o vyloučení věci k samostatnému řízení a rozhodnutí odůvodnit).</a:t>
            </a:r>
          </a:p>
          <a:p>
            <a:pPr marL="0" indent="0">
              <a:buNone/>
            </a:pPr>
            <a:r>
              <a:rPr lang="cs-CZ" dirty="0"/>
              <a:t>2. </a:t>
            </a:r>
            <a:r>
              <a:rPr lang="cs-CZ" b="1" dirty="0"/>
              <a:t>Spojování exekucí vedených u téhož exekutora různými oprávněnými</a:t>
            </a:r>
            <a:endParaRPr lang="cs-CZ" dirty="0"/>
          </a:p>
          <a:p>
            <a:r>
              <a:rPr lang="cs-CZ" dirty="0"/>
              <a:t>Pokud u stejného exekutora je proti stejnému povinnému vedena exekuce různými oprávněnými, nic se automaticky nespojuje, avšak na návrh povinného spojí řízení exekuční soud, jestliže jsou současně splněny tyto podmínky:</a:t>
            </a:r>
          </a:p>
          <a:p>
            <a:pPr marL="914400" lvl="1" indent="-457200">
              <a:buFont typeface="+mj-lt"/>
              <a:buAutoNum type="alphaLcPeriod"/>
            </a:pPr>
            <a:r>
              <a:rPr lang="cs-CZ" dirty="0"/>
              <a:t>předmětem každého ze spojovaných řízení je vymožení částky nepřevyšující 10.000,- Kč a</a:t>
            </a:r>
          </a:p>
          <a:p>
            <a:pPr marL="914400" lvl="1" indent="-457200">
              <a:buFont typeface="+mj-lt"/>
              <a:buAutoNum type="alphaLcPeriod"/>
            </a:pPr>
            <a:r>
              <a:rPr lang="cs-CZ" dirty="0"/>
              <a:t>oprávnění jsou věřitel v době vzniku vymáhané pohledávky nebo jeho právní nástupce </a:t>
            </a:r>
          </a:p>
        </p:txBody>
      </p:sp>
    </p:spTree>
    <p:extLst>
      <p:ext uri="{BB962C8B-B14F-4D97-AF65-F5344CB8AC3E}">
        <p14:creationId xmlns:p14="http://schemas.microsoft.com/office/powerpoint/2010/main" val="1627467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Základní principy rodinného hospodaření</a:t>
            </a:r>
          </a:p>
        </p:txBody>
      </p:sp>
      <p:sp>
        <p:nvSpPr>
          <p:cNvPr id="3" name="Zástupný symbol pro obsah 2"/>
          <p:cNvSpPr>
            <a:spLocks noGrp="1"/>
          </p:cNvSpPr>
          <p:nvPr>
            <p:ph idx="1"/>
          </p:nvPr>
        </p:nvSpPr>
        <p:spPr>
          <a:xfrm>
            <a:off x="680321" y="2249788"/>
            <a:ext cx="9552249" cy="3599316"/>
          </a:xfrm>
        </p:spPr>
        <p:txBody>
          <a:bodyPr/>
          <a:lstStyle/>
          <a:p>
            <a:pPr marL="0" indent="0">
              <a:buNone/>
            </a:pPr>
            <a:r>
              <a:rPr lang="cs-CZ" b="1" dirty="0" smtClean="0"/>
              <a:t>Využívání </a:t>
            </a:r>
            <a:r>
              <a:rPr lang="cs-CZ" b="1" dirty="0"/>
              <a:t>bankovních produktů souvisejících s </a:t>
            </a:r>
            <a:r>
              <a:rPr lang="cs-CZ" b="1" dirty="0" smtClean="0"/>
              <a:t>hospodařením.</a:t>
            </a:r>
          </a:p>
          <a:p>
            <a:pPr marL="0" indent="0">
              <a:buNone/>
            </a:pPr>
            <a:endParaRPr lang="cs-CZ" b="1"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121" y="2785587"/>
            <a:ext cx="7038126" cy="3746916"/>
          </a:xfrm>
          <a:prstGeom prst="rect">
            <a:avLst/>
          </a:prstGeom>
        </p:spPr>
      </p:pic>
    </p:spTree>
    <p:extLst>
      <p:ext uri="{BB962C8B-B14F-4D97-AF65-F5344CB8AC3E}">
        <p14:creationId xmlns:p14="http://schemas.microsoft.com/office/powerpoint/2010/main" val="802798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379458"/>
          </a:xfrm>
        </p:spPr>
        <p:txBody>
          <a:bodyPr>
            <a:normAutofit fontScale="90000"/>
          </a:bodyPr>
          <a:lstStyle/>
          <a:p>
            <a:endParaRPr lang="cs-CZ" dirty="0"/>
          </a:p>
        </p:txBody>
      </p:sp>
      <p:sp>
        <p:nvSpPr>
          <p:cNvPr id="3" name="Zástupný symbol pro obsah 2"/>
          <p:cNvSpPr>
            <a:spLocks noGrp="1"/>
          </p:cNvSpPr>
          <p:nvPr>
            <p:ph idx="1"/>
          </p:nvPr>
        </p:nvSpPr>
        <p:spPr>
          <a:xfrm>
            <a:off x="838200" y="1188720"/>
            <a:ext cx="10515600" cy="4988243"/>
          </a:xfrm>
        </p:spPr>
        <p:txBody>
          <a:bodyPr>
            <a:normAutofit fontScale="92500" lnSpcReduction="20000"/>
          </a:bodyPr>
          <a:lstStyle/>
          <a:p>
            <a:pPr marL="0" indent="0">
              <a:buNone/>
            </a:pPr>
            <a:r>
              <a:rPr lang="cs-CZ" b="1" dirty="0"/>
              <a:t>Slučování exekucí</a:t>
            </a:r>
          </a:p>
          <a:p>
            <a:pPr marL="0" indent="0">
              <a:buNone/>
            </a:pPr>
            <a:r>
              <a:rPr lang="cs-CZ" dirty="0" smtClean="0"/>
              <a:t>3</a:t>
            </a:r>
            <a:r>
              <a:rPr lang="cs-CZ" dirty="0"/>
              <a:t>. </a:t>
            </a:r>
            <a:r>
              <a:rPr lang="cs-CZ" b="1" dirty="0"/>
              <a:t>Spojování exekucí vedených u různých exekutorů</a:t>
            </a:r>
            <a:endParaRPr lang="cs-CZ" dirty="0"/>
          </a:p>
          <a:p>
            <a:r>
              <a:rPr lang="cs-CZ" dirty="0"/>
              <a:t>Na návrh povinného, směřovaný exekučnímu soudu, soud spojí exekuční řízení ke společnému řízení také v případě, že vůči stejnému povinnému jsou vedeny exekuce u různých exekutorů, pokud jsou současně splněny tyto podmínky:</a:t>
            </a:r>
          </a:p>
          <a:p>
            <a:pPr marL="914400" lvl="1" indent="-457200">
              <a:buFont typeface="+mj-lt"/>
              <a:buAutoNum type="alphaLcPeriod"/>
            </a:pPr>
            <a:r>
              <a:rPr lang="cs-CZ" dirty="0"/>
              <a:t>předmětem každého ze spojovaných řízení je vymožení částky nepřevyšující 10.000,- Kč a</a:t>
            </a:r>
          </a:p>
          <a:p>
            <a:pPr marL="914400" lvl="1" indent="-457200">
              <a:buFont typeface="+mj-lt"/>
              <a:buAutoNum type="alphaLcPeriod"/>
            </a:pPr>
            <a:r>
              <a:rPr lang="cs-CZ" dirty="0"/>
              <a:t>jedná se o stejné oprávněné nebo o různé oprávněné, pokud jimi jsou původní věřitel či jeho nástupci (jako výše v případě 2. b)).</a:t>
            </a:r>
          </a:p>
          <a:p>
            <a:r>
              <a:rPr lang="cs-CZ" dirty="0"/>
              <a:t>Zákon nestanoví pro podání návrhu povinného žádnou lhůtu. Příslušným je soud, v jehož obvodu má povinná fyzická osoba trvalý pobyt nebo povinná právnická osoba sídlo. V tomto případě soud v usnesení o spojení exekucí určí, který exekutor řízení povede. Exekutorovi, který řízení nepovede, náleží náhrada účelně vynaložených hotových výdajů, o níž soud rozhodne v usnesení o spojení.</a:t>
            </a:r>
          </a:p>
          <a:p>
            <a:endParaRPr lang="cs-CZ" dirty="0"/>
          </a:p>
        </p:txBody>
      </p:sp>
    </p:spTree>
    <p:extLst>
      <p:ext uri="{BB962C8B-B14F-4D97-AF65-F5344CB8AC3E}">
        <p14:creationId xmlns:p14="http://schemas.microsoft.com/office/powerpoint/2010/main" val="6598757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pPr marL="0" indent="0">
              <a:buNone/>
            </a:pPr>
            <a:r>
              <a:rPr lang="cs-CZ" dirty="0" smtClean="0"/>
              <a:t>Délka evidence exekuce v rejstříku CEE</a:t>
            </a:r>
          </a:p>
          <a:p>
            <a:r>
              <a:rPr lang="cs-CZ" dirty="0" smtClean="0"/>
              <a:t>K výmazu z CEE musí pak dojít do 15 dní po ukončení exekučního řízení.</a:t>
            </a:r>
            <a:endParaRPr lang="cs-CZ" dirty="0"/>
          </a:p>
        </p:txBody>
      </p:sp>
    </p:spTree>
    <p:extLst>
      <p:ext uri="{BB962C8B-B14F-4D97-AF65-F5344CB8AC3E}">
        <p14:creationId xmlns:p14="http://schemas.microsoft.com/office/powerpoint/2010/main" val="15621330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pt-BR" b="1" dirty="0"/>
              <a:t>Základní informace o insolvenčním řízení</a:t>
            </a:r>
            <a:endParaRPr lang="cs-CZ" dirty="0"/>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21646270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t-BR" b="1" dirty="0"/>
              <a:t>Základní informace o insolvenčním řízení</a:t>
            </a:r>
            <a:endParaRPr lang="cs-CZ" dirty="0"/>
          </a:p>
        </p:txBody>
      </p:sp>
      <p:sp>
        <p:nvSpPr>
          <p:cNvPr id="3" name="Zástupný symbol pro obsah 2"/>
          <p:cNvSpPr>
            <a:spLocks noGrp="1"/>
          </p:cNvSpPr>
          <p:nvPr>
            <p:ph idx="1"/>
          </p:nvPr>
        </p:nvSpPr>
        <p:spPr/>
        <p:txBody>
          <a:bodyPr/>
          <a:lstStyle/>
          <a:p>
            <a:r>
              <a:rPr lang="cs-CZ" dirty="0"/>
              <a:t>Zjištění aktuálního stavu </a:t>
            </a:r>
            <a:r>
              <a:rPr lang="cs-CZ" b="1" dirty="0"/>
              <a:t>dluhů</a:t>
            </a:r>
            <a:endParaRPr lang="cs-CZ" dirty="0"/>
          </a:p>
          <a:p>
            <a:pPr lvl="0"/>
            <a:r>
              <a:rPr lang="cs-CZ" b="1" dirty="0"/>
              <a:t>2 závazky s informacemi o původním účelu a splatnosti </a:t>
            </a:r>
            <a:r>
              <a:rPr lang="cs-CZ" dirty="0"/>
              <a:t>–  závazky u 2 věřitelů více než 30 dnů po splatnosti. (smlouvy o </a:t>
            </a:r>
            <a:r>
              <a:rPr lang="cs-CZ" dirty="0" err="1"/>
              <a:t>ůvěru</a:t>
            </a:r>
            <a:r>
              <a:rPr lang="cs-CZ" dirty="0"/>
              <a:t>, půjčce, smlouvy o kreditních kartách, neuhrazené faktury, výzvy k úhradě, upomínky, sdělení o pohledávkách, usnesení Okresních a Krajských soudů, rozhodčí nálezy, exekuční příkazy, aj.)</a:t>
            </a:r>
          </a:p>
          <a:p>
            <a:endParaRPr lang="cs-CZ" dirty="0"/>
          </a:p>
        </p:txBody>
      </p:sp>
    </p:spTree>
    <p:extLst>
      <p:ext uri="{BB962C8B-B14F-4D97-AF65-F5344CB8AC3E}">
        <p14:creationId xmlns:p14="http://schemas.microsoft.com/office/powerpoint/2010/main" val="27820338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t-BR" b="1" dirty="0"/>
              <a:t>Základní informace o insolvenčním řízení</a:t>
            </a:r>
            <a:endParaRPr lang="cs-CZ" dirty="0"/>
          </a:p>
        </p:txBody>
      </p:sp>
      <p:sp>
        <p:nvSpPr>
          <p:cNvPr id="3" name="Zástupný symbol pro obsah 2"/>
          <p:cNvSpPr>
            <a:spLocks noGrp="1"/>
          </p:cNvSpPr>
          <p:nvPr>
            <p:ph idx="1"/>
          </p:nvPr>
        </p:nvSpPr>
        <p:spPr/>
        <p:txBody>
          <a:bodyPr>
            <a:normAutofit fontScale="92500" lnSpcReduction="10000"/>
          </a:bodyPr>
          <a:lstStyle/>
          <a:p>
            <a:pPr marL="0" indent="0">
              <a:buNone/>
            </a:pPr>
            <a:r>
              <a:rPr lang="cs-CZ" b="1" dirty="0"/>
              <a:t>Exekučně a soudně vymáhané dluhy</a:t>
            </a:r>
            <a:endParaRPr lang="cs-CZ" dirty="0"/>
          </a:p>
          <a:p>
            <a:pPr lvl="0"/>
            <a:r>
              <a:rPr lang="cs-CZ" dirty="0"/>
              <a:t>Exekuce vymáhané exekutory můžete zjistit v Centrální evidenci exekucí CEE. To buď online na stránkách https://www.ceecr.cz/ nebo v </a:t>
            </a:r>
            <a:r>
              <a:rPr lang="cs-CZ" dirty="0" err="1"/>
              <a:t>CzechPointu</a:t>
            </a:r>
            <a:r>
              <a:rPr lang="cs-CZ" dirty="0"/>
              <a:t> (pošta, úřady). </a:t>
            </a:r>
          </a:p>
          <a:p>
            <a:pPr lvl="0"/>
            <a:r>
              <a:rPr lang="cs-CZ" dirty="0"/>
              <a:t>Úřadem vymáhané dluhy se nemusí vždy objevit v CEE, proto je dobré si informaci o dluhu ověřit přímo na finančním úřadu, CSSO a Zdravotní pojišťovně. </a:t>
            </a:r>
            <a:r>
              <a:rPr lang="cs-CZ" dirty="0" smtClean="0"/>
              <a:t>Tak stejně dluhy vymáhané </a:t>
            </a:r>
            <a:endParaRPr lang="cs-CZ" dirty="0"/>
          </a:p>
          <a:p>
            <a:pPr lvl="0"/>
            <a:r>
              <a:rPr lang="cs-CZ" dirty="0"/>
              <a:t>Exekuce, ale i ostatní pohledávky řešené soudem naleznete v Lustraci soudních řízení. O tu můžete požádat na podatelně příslušného krajského soudu. </a:t>
            </a:r>
          </a:p>
          <a:p>
            <a:pPr lvl="0"/>
            <a:r>
              <a:rPr lang="cs-CZ" b="1" dirty="0"/>
              <a:t>Mzdová účtárna: </a:t>
            </a:r>
            <a:r>
              <a:rPr lang="cs-CZ" dirty="0"/>
              <a:t>Potvrzení o nařízení výkonu rozhodnutí</a:t>
            </a:r>
          </a:p>
          <a:p>
            <a:endParaRPr lang="cs-CZ" dirty="0"/>
          </a:p>
        </p:txBody>
      </p:sp>
    </p:spTree>
    <p:extLst>
      <p:ext uri="{BB962C8B-B14F-4D97-AF65-F5344CB8AC3E}">
        <p14:creationId xmlns:p14="http://schemas.microsoft.com/office/powerpoint/2010/main" val="37339101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t-BR" b="1" dirty="0"/>
              <a:t>Základní informace o insolvenčním řízení</a:t>
            </a:r>
            <a:endParaRPr lang="cs-CZ" dirty="0"/>
          </a:p>
        </p:txBody>
      </p:sp>
      <p:sp>
        <p:nvSpPr>
          <p:cNvPr id="3" name="Zástupný symbol pro obsah 2"/>
          <p:cNvSpPr>
            <a:spLocks noGrp="1"/>
          </p:cNvSpPr>
          <p:nvPr>
            <p:ph idx="1"/>
          </p:nvPr>
        </p:nvSpPr>
        <p:spPr/>
        <p:txBody>
          <a:bodyPr>
            <a:normAutofit fontScale="92500" lnSpcReduction="20000"/>
          </a:bodyPr>
          <a:lstStyle/>
          <a:p>
            <a:pPr marL="0" indent="0">
              <a:buNone/>
            </a:pPr>
            <a:r>
              <a:rPr lang="cs-CZ" b="1" dirty="0"/>
              <a:t>Běžné dluhy</a:t>
            </a:r>
            <a:endParaRPr lang="cs-CZ" dirty="0"/>
          </a:p>
          <a:p>
            <a:r>
              <a:rPr lang="cs-CZ" dirty="0"/>
              <a:t>Běžné dluhy jsou většinou oznamovány dlužníkovi písemně, ale v případě změny bydliště apod. doporučujeme si je ověřit přímo u poskytovatele služeb. </a:t>
            </a:r>
          </a:p>
          <a:p>
            <a:pPr lvl="0"/>
            <a:r>
              <a:rPr lang="cs-CZ" dirty="0"/>
              <a:t>Energie - dodavatel plynu, vody, elektřiny či tepla.</a:t>
            </a:r>
          </a:p>
          <a:p>
            <a:pPr lvl="0"/>
            <a:r>
              <a:rPr lang="cs-CZ" dirty="0"/>
              <a:t>Odpady - městský úřad dle trvalého bydliště.</a:t>
            </a:r>
          </a:p>
          <a:p>
            <a:pPr lvl="0"/>
            <a:r>
              <a:rPr lang="cs-CZ" dirty="0"/>
              <a:t>Telekomunikace – váš poskytovatel telefonních služeb či internetu.</a:t>
            </a:r>
          </a:p>
          <a:p>
            <a:pPr lvl="0"/>
            <a:r>
              <a:rPr lang="cs-CZ" dirty="0"/>
              <a:t>Sociální pojištění – příslušná okresní správa sociálního zabezpečení.</a:t>
            </a:r>
          </a:p>
          <a:p>
            <a:pPr lvl="0"/>
            <a:r>
              <a:rPr lang="cs-CZ" dirty="0"/>
              <a:t>Zdravotní pojišťovna - Zdravotní pojišťovny, u kterých jste byl někdy veden.</a:t>
            </a:r>
          </a:p>
          <a:p>
            <a:pPr lvl="0"/>
            <a:r>
              <a:rPr lang="cs-CZ" dirty="0"/>
              <a:t>Finanční úřad – nedoplatky na daních.</a:t>
            </a:r>
          </a:p>
          <a:p>
            <a:pPr lvl="0"/>
            <a:r>
              <a:rPr lang="cs-CZ" dirty="0"/>
              <a:t>Celní správa / Policie </a:t>
            </a:r>
            <a:r>
              <a:rPr lang="cs-CZ" dirty="0" smtClean="0"/>
              <a:t>ČR</a:t>
            </a:r>
            <a:endParaRPr lang="cs-CZ" dirty="0"/>
          </a:p>
        </p:txBody>
      </p:sp>
    </p:spTree>
    <p:extLst>
      <p:ext uri="{BB962C8B-B14F-4D97-AF65-F5344CB8AC3E}">
        <p14:creationId xmlns:p14="http://schemas.microsoft.com/office/powerpoint/2010/main" val="12459243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t-BR" b="1" dirty="0"/>
              <a:t>Základní informace o insolvenčním řízení</a:t>
            </a:r>
            <a:endParaRPr lang="cs-CZ" dirty="0"/>
          </a:p>
        </p:txBody>
      </p:sp>
      <p:sp>
        <p:nvSpPr>
          <p:cNvPr id="3" name="Zástupný symbol pro obsah 2"/>
          <p:cNvSpPr>
            <a:spLocks noGrp="1"/>
          </p:cNvSpPr>
          <p:nvPr>
            <p:ph idx="1"/>
          </p:nvPr>
        </p:nvSpPr>
        <p:spPr/>
        <p:txBody>
          <a:bodyPr>
            <a:normAutofit lnSpcReduction="10000"/>
          </a:bodyPr>
          <a:lstStyle/>
          <a:p>
            <a:pPr marL="0" indent="0">
              <a:buNone/>
            </a:pPr>
            <a:r>
              <a:rPr lang="cs-CZ" b="1" dirty="0"/>
              <a:t>Dluhy z úvěrů</a:t>
            </a:r>
            <a:endParaRPr lang="cs-CZ" dirty="0"/>
          </a:p>
          <a:p>
            <a:r>
              <a:rPr lang="cs-CZ" dirty="0"/>
              <a:t>Pokud jste jen v krátkém prodlení (do 3 měsíců), tak se můžete dotázat vašeho poskytovatele úvěru. Pokud se jedná o starší dluhy, tak můžete využít některý z registrů, které jsou zpoplatněny.</a:t>
            </a:r>
          </a:p>
          <a:p>
            <a:pPr lvl="0"/>
            <a:r>
              <a:rPr lang="cs-CZ" dirty="0"/>
              <a:t>Bankovní registr klientských informací (BRKI) a Nebankovní registr klientských informací (NRKI)</a:t>
            </a:r>
          </a:p>
          <a:p>
            <a:pPr lvl="0"/>
            <a:r>
              <a:rPr lang="cs-CZ" dirty="0"/>
              <a:t>Sdružení na ochranu leasingu a úvěrů spotřebitelům (SOLUS)</a:t>
            </a:r>
          </a:p>
          <a:p>
            <a:pPr lvl="0"/>
            <a:r>
              <a:rPr lang="cs-CZ" dirty="0"/>
              <a:t>Registr platebních informací s.r.o. (REPI) – pozitivní i negativní (leasing, úvěry, telekomunikace, P2P platformy, pojišťovny, Banky, pronájem obydlí, energie, inkasní agentury, e-</a:t>
            </a:r>
            <a:r>
              <a:rPr lang="cs-CZ" dirty="0" err="1"/>
              <a:t>shopy</a:t>
            </a:r>
            <a:r>
              <a:rPr lang="cs-CZ" dirty="0" smtClean="0"/>
              <a:t>…</a:t>
            </a:r>
            <a:endParaRPr lang="cs-CZ" dirty="0"/>
          </a:p>
        </p:txBody>
      </p:sp>
    </p:spTree>
    <p:extLst>
      <p:ext uri="{BB962C8B-B14F-4D97-AF65-F5344CB8AC3E}">
        <p14:creationId xmlns:p14="http://schemas.microsoft.com/office/powerpoint/2010/main" val="5305958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t-BR" dirty="0"/>
              <a:t>Základní informace o insolvenčním řízení</a:t>
            </a:r>
            <a:endParaRPr lang="cs-CZ" dirty="0"/>
          </a:p>
        </p:txBody>
      </p:sp>
      <p:sp>
        <p:nvSpPr>
          <p:cNvPr id="3" name="Zástupný symbol pro obsah 2"/>
          <p:cNvSpPr>
            <a:spLocks noGrp="1"/>
          </p:cNvSpPr>
          <p:nvPr>
            <p:ph idx="1"/>
          </p:nvPr>
        </p:nvSpPr>
        <p:spPr/>
        <p:txBody>
          <a:bodyPr>
            <a:normAutofit fontScale="92500" lnSpcReduction="10000"/>
          </a:bodyPr>
          <a:lstStyle/>
          <a:p>
            <a:pPr marL="0" indent="0">
              <a:buNone/>
            </a:pPr>
            <a:r>
              <a:rPr lang="cs-CZ" dirty="0"/>
              <a:t>Zjištění stavu</a:t>
            </a:r>
            <a:r>
              <a:rPr lang="cs-CZ" b="1" dirty="0"/>
              <a:t> příjmů 12 měsíců </a:t>
            </a:r>
            <a:r>
              <a:rPr lang="cs-CZ" b="1" dirty="0" smtClean="0"/>
              <a:t>zpětně, odhad příjmů </a:t>
            </a:r>
            <a:r>
              <a:rPr lang="cs-CZ" b="1" dirty="0"/>
              <a:t>12 měsíců do budoucna </a:t>
            </a:r>
            <a:r>
              <a:rPr lang="cs-CZ" b="1" dirty="0" smtClean="0"/>
              <a:t>a zjištění </a:t>
            </a:r>
            <a:r>
              <a:rPr lang="cs-CZ" b="1" dirty="0"/>
              <a:t>majetkových </a:t>
            </a:r>
            <a:r>
              <a:rPr lang="cs-CZ" b="1" dirty="0" smtClean="0"/>
              <a:t>poměrů</a:t>
            </a:r>
            <a:endParaRPr lang="cs-CZ" dirty="0"/>
          </a:p>
          <a:p>
            <a:pPr lvl="0"/>
            <a:r>
              <a:rPr lang="cs-CZ" b="1" dirty="0"/>
              <a:t>Doklady ke mzdě, důchodu, dávce aj</a:t>
            </a:r>
            <a:r>
              <a:rPr lang="cs-CZ" dirty="0"/>
              <a:t>. – pracovní smlouva, výplatní pásky, výměr OSSZ o výši důchodu, sociální dávky aj.</a:t>
            </a:r>
          </a:p>
          <a:p>
            <a:pPr lvl="0"/>
            <a:r>
              <a:rPr lang="cs-CZ" b="1" dirty="0"/>
              <a:t>Doklady k příjmům 1 rok zpětně </a:t>
            </a:r>
            <a:r>
              <a:rPr lang="cs-CZ" dirty="0"/>
              <a:t>– mzdové listy, potvrzení OSSZ, Úřadu práce, Dohody o provedení práce, kupní smlouvy na majetek, důchodu, sociální dávky aj.</a:t>
            </a:r>
          </a:p>
          <a:p>
            <a:pPr lvl="0"/>
            <a:r>
              <a:rPr lang="cs-CZ" b="1" dirty="0"/>
              <a:t>Seznam majetku (dle tabulky) s doložením dokladů </a:t>
            </a:r>
            <a:r>
              <a:rPr lang="cs-CZ" dirty="0"/>
              <a:t>- nemovitosti</a:t>
            </a:r>
            <a:r>
              <a:rPr lang="cs-CZ" b="1" dirty="0"/>
              <a:t> </a:t>
            </a:r>
            <a:r>
              <a:rPr lang="cs-CZ" dirty="0"/>
              <a:t>(list vlastnictví), movité věci, finanční produkty, penzijní fondy, kapitálové a životní pojištění, automobil (velký technický průkaz), smlouvy pohledávky, zástavní smlouvy, usnesení  o dědictví, stavební spoření.</a:t>
            </a:r>
          </a:p>
          <a:p>
            <a:endParaRPr lang="cs-CZ" dirty="0"/>
          </a:p>
        </p:txBody>
      </p:sp>
    </p:spTree>
    <p:extLst>
      <p:ext uri="{BB962C8B-B14F-4D97-AF65-F5344CB8AC3E}">
        <p14:creationId xmlns:p14="http://schemas.microsoft.com/office/powerpoint/2010/main" val="26958416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t-BR" dirty="0"/>
              <a:t>Základní informace o insolvenčním řízení</a:t>
            </a:r>
            <a:endParaRPr lang="cs-CZ" dirty="0"/>
          </a:p>
        </p:txBody>
      </p:sp>
      <p:sp>
        <p:nvSpPr>
          <p:cNvPr id="3" name="Zástupný symbol pro obsah 2"/>
          <p:cNvSpPr>
            <a:spLocks noGrp="1"/>
          </p:cNvSpPr>
          <p:nvPr>
            <p:ph idx="1"/>
          </p:nvPr>
        </p:nvSpPr>
        <p:spPr/>
        <p:txBody>
          <a:bodyPr>
            <a:normAutofit/>
          </a:bodyPr>
          <a:lstStyle/>
          <a:p>
            <a:pPr marL="0" indent="0">
              <a:buNone/>
            </a:pPr>
            <a:r>
              <a:rPr lang="cs-CZ" b="1" dirty="0"/>
              <a:t>Zjištění osobních a rodinných </a:t>
            </a:r>
            <a:r>
              <a:rPr lang="cs-CZ" b="1" dirty="0" smtClean="0"/>
              <a:t>poměrů</a:t>
            </a:r>
            <a:endParaRPr lang="cs-CZ" dirty="0"/>
          </a:p>
          <a:p>
            <a:pPr lvl="0"/>
            <a:r>
              <a:rPr lang="cs-CZ" b="1" dirty="0"/>
              <a:t>Doklad totožnosti </a:t>
            </a:r>
            <a:r>
              <a:rPr lang="cs-CZ" dirty="0"/>
              <a:t>– platný občanský průkaz, není-li OP, stačí povolení k pobytu, pas, aj.</a:t>
            </a:r>
          </a:p>
          <a:p>
            <a:pPr lvl="0"/>
            <a:r>
              <a:rPr lang="cs-CZ" b="1" dirty="0"/>
              <a:t>Údaje o rodinných poměrech </a:t>
            </a:r>
            <a:r>
              <a:rPr lang="cs-CZ" dirty="0"/>
              <a:t>– oddací list, úmrtní list manžela/</a:t>
            </a:r>
            <a:r>
              <a:rPr lang="cs-CZ" dirty="0" err="1"/>
              <a:t>ky</a:t>
            </a:r>
            <a:r>
              <a:rPr lang="cs-CZ" dirty="0"/>
              <a:t>, usnesení o rozvodu, rodné listy vyživovaných dětí, usnesení o vyživovací povinnosti, aj.</a:t>
            </a:r>
          </a:p>
          <a:p>
            <a:pPr lvl="0"/>
            <a:r>
              <a:rPr lang="cs-CZ" b="1" dirty="0"/>
              <a:t>Potvrzení o studiu </a:t>
            </a:r>
            <a:r>
              <a:rPr lang="cs-CZ" dirty="0"/>
              <a:t>– u vyživovaných studujících dětí 18 – 26 let</a:t>
            </a:r>
          </a:p>
          <a:p>
            <a:pPr lvl="0"/>
            <a:r>
              <a:rPr lang="cs-CZ" b="1" dirty="0"/>
              <a:t>Výpis z rejstříku trestů </a:t>
            </a:r>
            <a:r>
              <a:rPr lang="cs-CZ" dirty="0"/>
              <a:t>– ne starší 3 měsíců (</a:t>
            </a:r>
            <a:r>
              <a:rPr lang="cs-CZ" b="1" dirty="0"/>
              <a:t>Městské a obecní úřady, Czech POINT na České poště)</a:t>
            </a:r>
            <a:endParaRPr lang="cs-CZ" dirty="0"/>
          </a:p>
          <a:p>
            <a:endParaRPr lang="cs-CZ" dirty="0"/>
          </a:p>
        </p:txBody>
      </p:sp>
    </p:spTree>
    <p:extLst>
      <p:ext uri="{BB962C8B-B14F-4D97-AF65-F5344CB8AC3E}">
        <p14:creationId xmlns:p14="http://schemas.microsoft.com/office/powerpoint/2010/main" val="1638516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t-BR" dirty="0"/>
              <a:t>Základní informace o insolvenčním řízení</a:t>
            </a:r>
            <a:endParaRPr lang="cs-CZ" dirty="0"/>
          </a:p>
        </p:txBody>
      </p:sp>
      <p:sp>
        <p:nvSpPr>
          <p:cNvPr id="3" name="Zástupný symbol pro obsah 2"/>
          <p:cNvSpPr>
            <a:spLocks noGrp="1"/>
          </p:cNvSpPr>
          <p:nvPr>
            <p:ph idx="1"/>
          </p:nvPr>
        </p:nvSpPr>
        <p:spPr/>
        <p:txBody>
          <a:bodyPr>
            <a:normAutofit fontScale="92500"/>
          </a:bodyPr>
          <a:lstStyle/>
          <a:p>
            <a:pPr marL="0" indent="0">
              <a:buNone/>
            </a:pPr>
            <a:r>
              <a:rPr lang="cs-CZ" b="1" dirty="0"/>
              <a:t>Podklady pro podání žádosti</a:t>
            </a:r>
            <a:endParaRPr lang="cs-CZ" dirty="0"/>
          </a:p>
          <a:p>
            <a:pPr lvl="0"/>
            <a:r>
              <a:rPr lang="cs-CZ" dirty="0"/>
              <a:t>Formulář žádosti + přílohy čestných prohlášení (vyplňuje pověřená osoba)</a:t>
            </a:r>
          </a:p>
          <a:p>
            <a:pPr lvl="0"/>
            <a:r>
              <a:rPr lang="cs-CZ" dirty="0"/>
              <a:t>Příjem se zjišťuje 12 měsíců zpětně a výhledově na 12 měsíců do budoucna</a:t>
            </a:r>
          </a:p>
          <a:p>
            <a:pPr lvl="0"/>
            <a:r>
              <a:rPr lang="cs-CZ" dirty="0"/>
              <a:t>Seznam majetku s doložením dokladů</a:t>
            </a:r>
          </a:p>
          <a:p>
            <a:pPr lvl="0"/>
            <a:r>
              <a:rPr lang="cs-CZ" dirty="0"/>
              <a:t>Seznam závazků s doložením dokladů</a:t>
            </a:r>
          </a:p>
          <a:p>
            <a:pPr lvl="0"/>
            <a:r>
              <a:rPr lang="cs-CZ" dirty="0"/>
              <a:t>Doklady totožnosti a údaje o rodinných poměrech a vyživovaných osobách</a:t>
            </a:r>
          </a:p>
          <a:p>
            <a:pPr lvl="0"/>
            <a:r>
              <a:rPr lang="cs-CZ" dirty="0"/>
              <a:t>Výpis z rejstříku trestů</a:t>
            </a:r>
          </a:p>
          <a:p>
            <a:pPr lvl="0"/>
            <a:r>
              <a:rPr lang="cs-CZ" dirty="0"/>
              <a:t>V případě podávání pověřenou osobou, plná moc</a:t>
            </a:r>
          </a:p>
          <a:p>
            <a:pPr lvl="0"/>
            <a:r>
              <a:rPr lang="cs-CZ" dirty="0"/>
              <a:t>V případě plnění splátkového </a:t>
            </a:r>
            <a:r>
              <a:rPr lang="cs-CZ" dirty="0" smtClean="0"/>
              <a:t>kalendáře </a:t>
            </a:r>
            <a:r>
              <a:rPr lang="cs-CZ" dirty="0"/>
              <a:t>darem, darovací smlouva</a:t>
            </a:r>
            <a:r>
              <a:rPr lang="cs-CZ" dirty="0" smtClean="0"/>
              <a:t>.</a:t>
            </a:r>
            <a:endParaRPr lang="cs-CZ" dirty="0"/>
          </a:p>
        </p:txBody>
      </p:sp>
    </p:spTree>
    <p:extLst>
      <p:ext uri="{BB962C8B-B14F-4D97-AF65-F5344CB8AC3E}">
        <p14:creationId xmlns:p14="http://schemas.microsoft.com/office/powerpoint/2010/main" val="3828498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Základní principy rodinného hospodaření</a:t>
            </a:r>
          </a:p>
        </p:txBody>
      </p:sp>
      <p:sp>
        <p:nvSpPr>
          <p:cNvPr id="3" name="Zástupný symbol pro obsah 2"/>
          <p:cNvSpPr>
            <a:spLocks noGrp="1"/>
          </p:cNvSpPr>
          <p:nvPr>
            <p:ph idx="1"/>
          </p:nvPr>
        </p:nvSpPr>
        <p:spPr>
          <a:xfrm>
            <a:off x="680321" y="2336872"/>
            <a:ext cx="9613861" cy="3619791"/>
          </a:xfrm>
        </p:spPr>
        <p:txBody>
          <a:bodyPr>
            <a:normAutofit fontScale="92500" lnSpcReduction="10000"/>
          </a:bodyPr>
          <a:lstStyle/>
          <a:p>
            <a:pPr marL="0" indent="0">
              <a:buNone/>
            </a:pPr>
            <a:r>
              <a:rPr lang="cs-CZ" b="1" dirty="0"/>
              <a:t>Změna výše částek v položkách rozpočtu</a:t>
            </a:r>
          </a:p>
          <a:p>
            <a:r>
              <a:rPr lang="cs-CZ" b="1" dirty="0" smtClean="0"/>
              <a:t>Finance zůstávají </a:t>
            </a:r>
            <a:r>
              <a:rPr lang="cs-CZ" dirty="0" smtClean="0"/>
              <a:t>- nejprve </a:t>
            </a:r>
            <a:r>
              <a:rPr lang="cs-CZ" dirty="0"/>
              <a:t>navýšit rezervy, </a:t>
            </a:r>
            <a:r>
              <a:rPr lang="cs-CZ" dirty="0" smtClean="0"/>
              <a:t>pro </a:t>
            </a:r>
            <a:r>
              <a:rPr lang="cs-CZ" dirty="0"/>
              <a:t>případnou ztrátu, či snížení příjmů. Teprve potom navyšujte i ostatní položky</a:t>
            </a:r>
            <a:r>
              <a:rPr lang="cs-CZ" dirty="0" smtClean="0"/>
              <a:t>.</a:t>
            </a:r>
          </a:p>
          <a:p>
            <a:pPr marL="0" indent="0">
              <a:buNone/>
            </a:pPr>
            <a:endParaRPr lang="cs-CZ" dirty="0" smtClean="0"/>
          </a:p>
          <a:p>
            <a:r>
              <a:rPr lang="cs-CZ" b="1" dirty="0" smtClean="0"/>
              <a:t>Rozpočet nedostačující </a:t>
            </a:r>
            <a:r>
              <a:rPr lang="cs-CZ" dirty="0" smtClean="0"/>
              <a:t>- změnit </a:t>
            </a:r>
            <a:r>
              <a:rPr lang="cs-CZ" dirty="0"/>
              <a:t>rozložení jednotlivých položek výdajů rozpočtu. </a:t>
            </a:r>
            <a:endParaRPr lang="cs-CZ" dirty="0" smtClean="0"/>
          </a:p>
          <a:p>
            <a:pPr marL="0" indent="0">
              <a:buNone/>
            </a:pPr>
            <a:endParaRPr lang="cs-CZ" dirty="0" smtClean="0"/>
          </a:p>
          <a:p>
            <a:r>
              <a:rPr lang="cs-CZ" b="1" dirty="0"/>
              <a:t>Přerozdělení rozpočtu nedostačuje </a:t>
            </a:r>
            <a:r>
              <a:rPr lang="cs-CZ" dirty="0"/>
              <a:t>(nebo není možné) - nutné přistoupit k snížení nákladů nebo zvýšení příjmů do rozpočtu.</a:t>
            </a:r>
          </a:p>
          <a:p>
            <a:endParaRPr lang="cs-CZ" dirty="0"/>
          </a:p>
        </p:txBody>
      </p:sp>
    </p:spTree>
    <p:extLst>
      <p:ext uri="{BB962C8B-B14F-4D97-AF65-F5344CB8AC3E}">
        <p14:creationId xmlns:p14="http://schemas.microsoft.com/office/powerpoint/2010/main" val="19091195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t-BR" b="1" dirty="0"/>
              <a:t>Základní informace o insolvenčním řízení</a:t>
            </a:r>
            <a:endParaRPr lang="cs-CZ" dirty="0"/>
          </a:p>
        </p:txBody>
      </p:sp>
      <p:sp>
        <p:nvSpPr>
          <p:cNvPr id="3" name="Zástupný symbol pro obsah 2"/>
          <p:cNvSpPr>
            <a:spLocks noGrp="1"/>
          </p:cNvSpPr>
          <p:nvPr>
            <p:ph idx="1"/>
          </p:nvPr>
        </p:nvSpPr>
        <p:spPr/>
        <p:txBody>
          <a:bodyPr>
            <a:normAutofit/>
          </a:bodyPr>
          <a:lstStyle/>
          <a:p>
            <a:pPr marL="0" indent="0">
              <a:buNone/>
            </a:pPr>
            <a:r>
              <a:rPr lang="cs-CZ" b="1" dirty="0" smtClean="0"/>
              <a:t>Řízení </a:t>
            </a:r>
            <a:r>
              <a:rPr lang="cs-CZ" b="1" dirty="0"/>
              <a:t>do úpadku</a:t>
            </a:r>
            <a:endParaRPr lang="cs-CZ" dirty="0"/>
          </a:p>
          <a:p>
            <a:pPr lvl="0"/>
            <a:r>
              <a:rPr lang="cs-CZ" dirty="0"/>
              <a:t>Podání insolvenčního návrhu</a:t>
            </a:r>
          </a:p>
          <a:p>
            <a:pPr lvl="0"/>
            <a:r>
              <a:rPr lang="cs-CZ" b="1" dirty="0">
                <a:solidFill>
                  <a:srgbClr val="92D050"/>
                </a:solidFill>
              </a:rPr>
              <a:t>Vyhláška o zahájení insolvenčního řízení </a:t>
            </a:r>
            <a:r>
              <a:rPr lang="cs-CZ" b="1" dirty="0"/>
              <a:t>do 3 dnů (justice.cz)</a:t>
            </a:r>
            <a:endParaRPr lang="cs-CZ" dirty="0"/>
          </a:p>
          <a:p>
            <a:pPr lvl="0"/>
            <a:r>
              <a:rPr lang="cs-CZ" dirty="0"/>
              <a:t>Kontrola předložených dokumentů soudem (obvykle 30 dnů, ale není stanoveno)</a:t>
            </a:r>
          </a:p>
          <a:p>
            <a:pPr lvl="0"/>
            <a:r>
              <a:rPr lang="cs-CZ" b="1" dirty="0">
                <a:solidFill>
                  <a:srgbClr val="92D050"/>
                </a:solidFill>
              </a:rPr>
              <a:t>Usnesení o úpadku spojené s povolením oddlužení + Usnesení o ustanovení správce + Opatření o určení osoby správce </a:t>
            </a:r>
            <a:r>
              <a:rPr lang="cs-CZ" b="1" dirty="0"/>
              <a:t>– začíná platba za Insolvenčního správce </a:t>
            </a:r>
            <a:endParaRPr lang="cs-CZ" dirty="0"/>
          </a:p>
          <a:p>
            <a:endParaRPr lang="cs-CZ" dirty="0"/>
          </a:p>
        </p:txBody>
      </p:sp>
    </p:spTree>
    <p:extLst>
      <p:ext uri="{BB962C8B-B14F-4D97-AF65-F5344CB8AC3E}">
        <p14:creationId xmlns:p14="http://schemas.microsoft.com/office/powerpoint/2010/main" val="21824241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t-BR" b="1"/>
              <a:t>Základní informace o insolvenčním řízení</a:t>
            </a:r>
            <a:endParaRPr lang="cs-CZ" dirty="0"/>
          </a:p>
        </p:txBody>
      </p:sp>
      <p:sp>
        <p:nvSpPr>
          <p:cNvPr id="3" name="Zástupný symbol pro obsah 2"/>
          <p:cNvSpPr>
            <a:spLocks noGrp="1"/>
          </p:cNvSpPr>
          <p:nvPr>
            <p:ph idx="1"/>
          </p:nvPr>
        </p:nvSpPr>
        <p:spPr/>
        <p:txBody>
          <a:bodyPr>
            <a:normAutofit/>
          </a:bodyPr>
          <a:lstStyle/>
          <a:p>
            <a:pPr marL="0" indent="0">
              <a:buNone/>
            </a:pPr>
            <a:r>
              <a:rPr lang="cs-CZ" b="1" dirty="0"/>
              <a:t>Řízení po úpadku</a:t>
            </a:r>
            <a:endParaRPr lang="cs-CZ" dirty="0"/>
          </a:p>
          <a:p>
            <a:pPr lvl="0"/>
            <a:r>
              <a:rPr lang="cs-CZ" dirty="0"/>
              <a:t>Od usnesení 60 dnů pro podávání pohledávek věřiteli</a:t>
            </a:r>
          </a:p>
          <a:p>
            <a:pPr lvl="0"/>
            <a:r>
              <a:rPr lang="cs-CZ" dirty="0"/>
              <a:t>Přezkumné jednání přihlášek (dlužník s Insolvenčním správcem)</a:t>
            </a:r>
          </a:p>
          <a:p>
            <a:pPr lvl="0"/>
            <a:r>
              <a:rPr lang="cs-CZ" b="1" dirty="0">
                <a:solidFill>
                  <a:srgbClr val="92D050"/>
                </a:solidFill>
              </a:rPr>
              <a:t>Vyhláška o zprávě o přezkumu a zprávě pro oddlužení</a:t>
            </a:r>
            <a:endParaRPr lang="cs-CZ" dirty="0">
              <a:solidFill>
                <a:srgbClr val="92D050"/>
              </a:solidFill>
            </a:endParaRPr>
          </a:p>
          <a:p>
            <a:pPr lvl="0"/>
            <a:r>
              <a:rPr lang="cs-CZ" b="1" dirty="0">
                <a:solidFill>
                  <a:srgbClr val="92D050"/>
                </a:solidFill>
              </a:rPr>
              <a:t>Usnesení o zprávě o přezkumu + Usnesení o schválení oddlužení plněním splátkového kalendáře se zpeněžením majetkové podstaty</a:t>
            </a:r>
            <a:endParaRPr lang="cs-CZ" dirty="0">
              <a:solidFill>
                <a:srgbClr val="92D050"/>
              </a:solidFill>
            </a:endParaRPr>
          </a:p>
          <a:p>
            <a:pPr lvl="0"/>
            <a:r>
              <a:rPr lang="cs-CZ" dirty="0"/>
              <a:t>Začíná běžet 3-5 letá lhůta oddlužení. Začíná platba celé částky </a:t>
            </a:r>
            <a:r>
              <a:rPr lang="cs-CZ" dirty="0" smtClean="0"/>
              <a:t>oddlužení</a:t>
            </a:r>
            <a:endParaRPr lang="cs-CZ" dirty="0"/>
          </a:p>
        </p:txBody>
      </p:sp>
    </p:spTree>
    <p:extLst>
      <p:ext uri="{BB962C8B-B14F-4D97-AF65-F5344CB8AC3E}">
        <p14:creationId xmlns:p14="http://schemas.microsoft.com/office/powerpoint/2010/main" val="41223392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Schopnost analyzovat situaci </a:t>
            </a:r>
            <a:r>
              <a:rPr lang="cs-CZ" dirty="0" smtClean="0"/>
              <a:t>klienta</a:t>
            </a:r>
            <a:endParaRPr lang="cs-CZ" dirty="0"/>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18369335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Schopnost analyzovat situaci </a:t>
            </a:r>
            <a:r>
              <a:rPr lang="cs-CZ" dirty="0" smtClean="0"/>
              <a:t>klienta</a:t>
            </a:r>
            <a:endParaRPr lang="cs-CZ" dirty="0"/>
          </a:p>
        </p:txBody>
      </p:sp>
      <p:sp>
        <p:nvSpPr>
          <p:cNvPr id="3" name="Zástupný symbol pro obsah 2"/>
          <p:cNvSpPr>
            <a:spLocks noGrp="1"/>
          </p:cNvSpPr>
          <p:nvPr>
            <p:ph idx="1"/>
          </p:nvPr>
        </p:nvSpPr>
        <p:spPr/>
        <p:txBody>
          <a:bodyPr/>
          <a:lstStyle/>
          <a:p>
            <a:pPr marL="0" indent="0">
              <a:buNone/>
            </a:pPr>
            <a:r>
              <a:rPr lang="cs-CZ" b="1" dirty="0"/>
              <a:t>Obecné (předpoklady) schopnosti</a:t>
            </a:r>
            <a:endParaRPr lang="cs-CZ" dirty="0"/>
          </a:p>
          <a:p>
            <a:r>
              <a:rPr lang="cs-CZ" dirty="0" smtClean="0"/>
              <a:t>Inteligence lingvistická</a:t>
            </a:r>
          </a:p>
          <a:p>
            <a:r>
              <a:rPr lang="cs-CZ" dirty="0"/>
              <a:t>inteligence </a:t>
            </a:r>
            <a:r>
              <a:rPr lang="cs-CZ" dirty="0" smtClean="0"/>
              <a:t>sociální</a:t>
            </a:r>
          </a:p>
          <a:p>
            <a:r>
              <a:rPr lang="cs-CZ" dirty="0"/>
              <a:t>inteligence </a:t>
            </a:r>
            <a:r>
              <a:rPr lang="cs-CZ" dirty="0" smtClean="0"/>
              <a:t>emocionální</a:t>
            </a:r>
          </a:p>
          <a:p>
            <a:r>
              <a:rPr lang="cs-CZ" dirty="0"/>
              <a:t>inteligence morální</a:t>
            </a:r>
          </a:p>
        </p:txBody>
      </p:sp>
    </p:spTree>
    <p:extLst>
      <p:ext uri="{BB962C8B-B14F-4D97-AF65-F5344CB8AC3E}">
        <p14:creationId xmlns:p14="http://schemas.microsoft.com/office/powerpoint/2010/main" val="446122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Schopnost analyzovat situaci klienta</a:t>
            </a:r>
          </a:p>
        </p:txBody>
      </p:sp>
      <p:sp>
        <p:nvSpPr>
          <p:cNvPr id="3" name="Zástupný symbol pro obsah 2"/>
          <p:cNvSpPr>
            <a:spLocks noGrp="1"/>
          </p:cNvSpPr>
          <p:nvPr>
            <p:ph idx="1"/>
          </p:nvPr>
        </p:nvSpPr>
        <p:spPr/>
        <p:txBody>
          <a:bodyPr>
            <a:normAutofit/>
          </a:bodyPr>
          <a:lstStyle/>
          <a:p>
            <a:pPr marL="0" indent="0">
              <a:buNone/>
            </a:pPr>
            <a:r>
              <a:rPr lang="cs-CZ" b="1" dirty="0"/>
              <a:t>Inteligence </a:t>
            </a:r>
            <a:r>
              <a:rPr lang="cs-CZ" b="1" dirty="0" smtClean="0"/>
              <a:t>lingvistická</a:t>
            </a:r>
          </a:p>
          <a:p>
            <a:r>
              <a:rPr lang="cs-CZ" dirty="0"/>
              <a:t>Ž</a:t>
            </a:r>
            <a:r>
              <a:rPr lang="cs-CZ" dirty="0" smtClean="0"/>
              <a:t>ádoucí </a:t>
            </a:r>
            <a:r>
              <a:rPr lang="cs-CZ" dirty="0"/>
              <a:t>druh inteligence představuje pro </a:t>
            </a:r>
            <a:r>
              <a:rPr lang="cs-CZ" dirty="0" smtClean="0"/>
              <a:t>pracovníka </a:t>
            </a:r>
            <a:r>
              <a:rPr lang="cs-CZ" dirty="0"/>
              <a:t>složka, kterou </a:t>
            </a:r>
            <a:r>
              <a:rPr lang="cs-CZ" dirty="0" smtClean="0"/>
              <a:t>pod </a:t>
            </a:r>
            <a:r>
              <a:rPr lang="cs-CZ" dirty="0"/>
              <a:t>názvem </a:t>
            </a:r>
            <a:r>
              <a:rPr lang="cs-CZ" b="1" dirty="0"/>
              <a:t>lingvistická</a:t>
            </a:r>
            <a:r>
              <a:rPr lang="cs-CZ" dirty="0"/>
              <a:t>, </a:t>
            </a:r>
            <a:r>
              <a:rPr lang="cs-CZ" dirty="0" smtClean="0"/>
              <a:t>se rozumí </a:t>
            </a:r>
            <a:r>
              <a:rPr lang="cs-CZ" b="1" dirty="0"/>
              <a:t>slovní plynulost </a:t>
            </a:r>
            <a:r>
              <a:rPr lang="cs-CZ" dirty="0"/>
              <a:t>a </a:t>
            </a:r>
            <a:r>
              <a:rPr lang="cs-CZ" b="1" dirty="0"/>
              <a:t>verbální porozumění</a:t>
            </a:r>
            <a:r>
              <a:rPr lang="cs-CZ" dirty="0"/>
              <a:t>. Tyto inteligenční faktory umožňují člověku chápat významy slov, pracovat s nimi a používat je v komunikaci s </a:t>
            </a:r>
            <a:r>
              <a:rPr lang="cs-CZ" dirty="0" smtClean="0"/>
              <a:t>klientem.</a:t>
            </a:r>
          </a:p>
          <a:p>
            <a:r>
              <a:rPr lang="cs-CZ" dirty="0" smtClean="0"/>
              <a:t>Důležitost </a:t>
            </a:r>
            <a:r>
              <a:rPr lang="cs-CZ" dirty="0"/>
              <a:t>tohoto druhu inteligence podtrhuje i fakt, že rozhovor představuje hlavní a nejdůležitější </a:t>
            </a:r>
            <a:r>
              <a:rPr lang="cs-CZ" dirty="0" smtClean="0"/>
              <a:t>nástroj. </a:t>
            </a:r>
            <a:r>
              <a:rPr lang="cs-CZ" dirty="0"/>
              <a:t>Určitá míra těchto inteligenčních faktorů je pro </a:t>
            </a:r>
            <a:r>
              <a:rPr lang="cs-CZ" dirty="0" smtClean="0"/>
              <a:t>pracovníky </a:t>
            </a:r>
            <a:r>
              <a:rPr lang="cs-CZ" dirty="0"/>
              <a:t>nezbytná a představuje jedno z důležitých kritérií pro správný rozvoj kompetence účinné komunikace.</a:t>
            </a:r>
          </a:p>
          <a:p>
            <a:endParaRPr lang="cs-CZ" b="1" dirty="0"/>
          </a:p>
          <a:p>
            <a:endParaRPr lang="cs-CZ" dirty="0"/>
          </a:p>
        </p:txBody>
      </p:sp>
    </p:spTree>
    <p:extLst>
      <p:ext uri="{BB962C8B-B14F-4D97-AF65-F5344CB8AC3E}">
        <p14:creationId xmlns:p14="http://schemas.microsoft.com/office/powerpoint/2010/main" val="17097850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Schopnost analyzovat situaci klienta</a:t>
            </a:r>
          </a:p>
        </p:txBody>
      </p:sp>
      <p:sp>
        <p:nvSpPr>
          <p:cNvPr id="3" name="Zástupný symbol pro obsah 2"/>
          <p:cNvSpPr>
            <a:spLocks noGrp="1"/>
          </p:cNvSpPr>
          <p:nvPr>
            <p:ph idx="1"/>
          </p:nvPr>
        </p:nvSpPr>
        <p:spPr>
          <a:xfrm>
            <a:off x="680321" y="1690688"/>
            <a:ext cx="9613861" cy="4692695"/>
          </a:xfrm>
        </p:spPr>
        <p:txBody>
          <a:bodyPr>
            <a:normAutofit fontScale="92500" lnSpcReduction="20000"/>
          </a:bodyPr>
          <a:lstStyle/>
          <a:p>
            <a:pPr marL="0" indent="0">
              <a:buNone/>
            </a:pPr>
            <a:r>
              <a:rPr lang="cs-CZ" b="1" dirty="0" smtClean="0"/>
              <a:t>Inteligence </a:t>
            </a:r>
            <a:r>
              <a:rPr lang="cs-CZ" b="1" dirty="0"/>
              <a:t>sociální</a:t>
            </a:r>
          </a:p>
          <a:p>
            <a:r>
              <a:rPr lang="cs-CZ" dirty="0"/>
              <a:t>Tento druh inteligence lze obecně popsat jako schopnost jedince orientovat se a správně jednat v mezilidských vztazích, rozumět ostatním lidem a do jisté míry také schopnost ostatní lidi </a:t>
            </a:r>
            <a:r>
              <a:rPr lang="cs-CZ" dirty="0" smtClean="0"/>
              <a:t>ovlivňovat.</a:t>
            </a:r>
          </a:p>
          <a:p>
            <a:r>
              <a:rPr lang="cs-CZ" dirty="0" smtClean="0"/>
              <a:t>V </a:t>
            </a:r>
            <a:r>
              <a:rPr lang="cs-CZ" dirty="0"/>
              <a:t>praxi tedy tato schopnost může vypadat tak, že člověk intuitivně i vlivem zkušeností pozná, co, kdy a jak má říkat, jak správně v určitých situacích reagovat, jak se vyvarovat konfliktům v mezilidských vztazích, případně jak se z těchto konfliktů dostat, aby zanechaly na vztahu co nejmenší škodu. </a:t>
            </a:r>
            <a:endParaRPr lang="cs-CZ" dirty="0" smtClean="0"/>
          </a:p>
          <a:p>
            <a:r>
              <a:rPr lang="cs-CZ" dirty="0" smtClean="0"/>
              <a:t>U pracovníka </a:t>
            </a:r>
            <a:r>
              <a:rPr lang="cs-CZ" dirty="0"/>
              <a:t>lze hovořit o schopnosti, díky které dokáže správně odhadnout klientovy potřeby a specifika, a na jejich základě vytvoří takový pracovní vztah, ve kterém se klient cítí pohodlně, pracovníkovi důvěřuje a spolupracuje. Pracovník současně klientovi rozumí, dokáže reagovat na jeho potřeby a má na klienta pozitivní, povzbuzující a podporující vliv.</a:t>
            </a:r>
          </a:p>
        </p:txBody>
      </p:sp>
    </p:spTree>
    <p:extLst>
      <p:ext uri="{BB962C8B-B14F-4D97-AF65-F5344CB8AC3E}">
        <p14:creationId xmlns:p14="http://schemas.microsoft.com/office/powerpoint/2010/main" val="10652010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Schopnost analyzovat situaci klienta</a:t>
            </a:r>
          </a:p>
        </p:txBody>
      </p:sp>
      <p:sp>
        <p:nvSpPr>
          <p:cNvPr id="3" name="Zástupný symbol pro obsah 2"/>
          <p:cNvSpPr>
            <a:spLocks noGrp="1"/>
          </p:cNvSpPr>
          <p:nvPr>
            <p:ph idx="1"/>
          </p:nvPr>
        </p:nvSpPr>
        <p:spPr/>
        <p:txBody>
          <a:bodyPr>
            <a:normAutofit/>
          </a:bodyPr>
          <a:lstStyle/>
          <a:p>
            <a:pPr marL="0" indent="0">
              <a:buNone/>
            </a:pPr>
            <a:r>
              <a:rPr lang="cs-CZ" b="1" dirty="0"/>
              <a:t>I</a:t>
            </a:r>
            <a:r>
              <a:rPr lang="cs-CZ" b="1" dirty="0" smtClean="0"/>
              <a:t>nteligence </a:t>
            </a:r>
            <a:r>
              <a:rPr lang="cs-CZ" b="1" dirty="0"/>
              <a:t>emocionální</a:t>
            </a:r>
          </a:p>
          <a:p>
            <a:r>
              <a:rPr lang="cs-CZ" dirty="0"/>
              <a:t>K</a:t>
            </a:r>
            <a:r>
              <a:rPr lang="cs-CZ" dirty="0" smtClean="0"/>
              <a:t>terá </a:t>
            </a:r>
            <a:r>
              <a:rPr lang="cs-CZ" dirty="0"/>
              <a:t>v užším pojetí značí schopnost člověka orientovat se ve vlastních emocích, kontrolovat je, a lze ji tak přirovnat k výše uvedené vlastnosti emocionální </a:t>
            </a:r>
            <a:r>
              <a:rPr lang="cs-CZ" dirty="0" smtClean="0"/>
              <a:t>zralosti.</a:t>
            </a:r>
          </a:p>
          <a:p>
            <a:r>
              <a:rPr lang="cs-CZ" dirty="0" smtClean="0"/>
              <a:t>V </a:t>
            </a:r>
            <a:r>
              <a:rPr lang="cs-CZ" dirty="0"/>
              <a:t>širším pojetí pak tato schopnost znamená nejen poznání svých emocí, ale také správnou orientaci v emocích druhých lidí, a pak lze o této vlastnosti hovořit jako o </a:t>
            </a:r>
            <a:r>
              <a:rPr lang="cs-CZ" b="1" dirty="0" smtClean="0"/>
              <a:t>empatii</a:t>
            </a:r>
            <a:r>
              <a:rPr lang="cs-CZ" dirty="0" smtClean="0"/>
              <a:t>. Díky </a:t>
            </a:r>
            <a:r>
              <a:rPr lang="cs-CZ" dirty="0"/>
              <a:t>ní je pracovník schopen správně pochopit emoce klienta, vžit se do jeho situace a následně adekvátně reagovat dle jeho potřeb a momentálního rozpoložení</a:t>
            </a:r>
            <a:r>
              <a:rPr lang="cs-CZ" dirty="0" smtClean="0"/>
              <a:t>.</a:t>
            </a:r>
            <a:endParaRPr lang="cs-CZ" dirty="0"/>
          </a:p>
        </p:txBody>
      </p:sp>
    </p:spTree>
    <p:extLst>
      <p:ext uri="{BB962C8B-B14F-4D97-AF65-F5344CB8AC3E}">
        <p14:creationId xmlns:p14="http://schemas.microsoft.com/office/powerpoint/2010/main" val="274888759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Schopnost analyzovat situaci klienta</a:t>
            </a:r>
          </a:p>
        </p:txBody>
      </p:sp>
      <p:sp>
        <p:nvSpPr>
          <p:cNvPr id="3" name="Zástupný symbol pro obsah 2"/>
          <p:cNvSpPr>
            <a:spLocks noGrp="1"/>
          </p:cNvSpPr>
          <p:nvPr>
            <p:ph idx="1"/>
          </p:nvPr>
        </p:nvSpPr>
        <p:spPr/>
        <p:txBody>
          <a:bodyPr/>
          <a:lstStyle/>
          <a:p>
            <a:pPr marL="0" indent="0">
              <a:buNone/>
            </a:pPr>
            <a:r>
              <a:rPr lang="cs-CZ" b="1" dirty="0" smtClean="0"/>
              <a:t>Inteligence </a:t>
            </a:r>
            <a:r>
              <a:rPr lang="cs-CZ" b="1" dirty="0"/>
              <a:t>morální</a:t>
            </a:r>
            <a:endParaRPr lang="cs-CZ" dirty="0"/>
          </a:p>
          <a:p>
            <a:r>
              <a:rPr lang="cs-CZ" dirty="0"/>
              <a:t>S</a:t>
            </a:r>
            <a:r>
              <a:rPr lang="cs-CZ" dirty="0" smtClean="0"/>
              <a:t>chopnost </a:t>
            </a:r>
            <a:r>
              <a:rPr lang="cs-CZ" dirty="0"/>
              <a:t>člověka dodržovat morální zásady společnosti, potažmo etické zásady povolání, a celkově se chovat a uvažovat morálně, dobře a spravedlivě</a:t>
            </a:r>
            <a:r>
              <a:rPr lang="cs-CZ" dirty="0" smtClean="0"/>
              <a:t>. </a:t>
            </a:r>
            <a:r>
              <a:rPr lang="cs-CZ" dirty="0"/>
              <a:t>Jde především o respekt ke klientovi, důraz na jeho důstojnost a </a:t>
            </a:r>
            <a:r>
              <a:rPr lang="cs-CZ" dirty="0" smtClean="0"/>
              <a:t>další.</a:t>
            </a:r>
            <a:endParaRPr lang="cs-CZ" dirty="0"/>
          </a:p>
        </p:txBody>
      </p:sp>
    </p:spTree>
    <p:extLst>
      <p:ext uri="{BB962C8B-B14F-4D97-AF65-F5344CB8AC3E}">
        <p14:creationId xmlns:p14="http://schemas.microsoft.com/office/powerpoint/2010/main" val="3209382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Schopnost analyzovat situaci klienta</a:t>
            </a:r>
          </a:p>
        </p:txBody>
      </p:sp>
      <p:sp>
        <p:nvSpPr>
          <p:cNvPr id="3" name="Zástupný symbol pro obsah 2"/>
          <p:cNvSpPr>
            <a:spLocks noGrp="1"/>
          </p:cNvSpPr>
          <p:nvPr>
            <p:ph idx="1"/>
          </p:nvPr>
        </p:nvSpPr>
        <p:spPr>
          <a:xfrm>
            <a:off x="680321" y="1690688"/>
            <a:ext cx="9613861" cy="4710111"/>
          </a:xfrm>
        </p:spPr>
        <p:txBody>
          <a:bodyPr>
            <a:normAutofit lnSpcReduction="10000"/>
          </a:bodyPr>
          <a:lstStyle/>
          <a:p>
            <a:pPr marL="0" indent="0">
              <a:buNone/>
            </a:pPr>
            <a:r>
              <a:rPr lang="cs-CZ" b="1" dirty="0"/>
              <a:t>Specifické schopnosti (dle úkonů)</a:t>
            </a:r>
          </a:p>
          <a:p>
            <a:r>
              <a:rPr lang="cs-CZ" b="1" dirty="0" smtClean="0"/>
              <a:t>Komunikační </a:t>
            </a:r>
            <a:r>
              <a:rPr lang="cs-CZ" b="1" dirty="0"/>
              <a:t>dovednosti </a:t>
            </a:r>
            <a:r>
              <a:rPr lang="cs-CZ" dirty="0"/>
              <a:t>(umět </a:t>
            </a:r>
            <a:r>
              <a:rPr lang="cs-CZ" dirty="0" smtClean="0"/>
              <a:t>naslouchat</a:t>
            </a:r>
            <a:r>
              <a:rPr lang="cs-CZ" dirty="0"/>
              <a:t>,</a:t>
            </a:r>
            <a:r>
              <a:rPr lang="cs-CZ" dirty="0" smtClean="0"/>
              <a:t> </a:t>
            </a:r>
            <a:r>
              <a:rPr lang="cs-CZ" dirty="0"/>
              <a:t>umět </a:t>
            </a:r>
            <a:r>
              <a:rPr lang="cs-CZ" dirty="0" smtClean="0"/>
              <a:t>vysvětlit</a:t>
            </a:r>
            <a:r>
              <a:rPr lang="cs-CZ" dirty="0"/>
              <a:t>,</a:t>
            </a:r>
            <a:r>
              <a:rPr lang="cs-CZ" dirty="0" smtClean="0"/>
              <a:t> mentorství)</a:t>
            </a:r>
            <a:endParaRPr lang="cs-CZ" dirty="0"/>
          </a:p>
          <a:p>
            <a:pPr lvl="1"/>
            <a:r>
              <a:rPr lang="cs-CZ" dirty="0" smtClean="0"/>
              <a:t>Zjištění </a:t>
            </a:r>
            <a:r>
              <a:rPr lang="cs-CZ" dirty="0"/>
              <a:t>situace </a:t>
            </a:r>
            <a:r>
              <a:rPr lang="cs-CZ" dirty="0" smtClean="0"/>
              <a:t>klienta, seznámit </a:t>
            </a:r>
            <a:r>
              <a:rPr lang="cs-CZ" dirty="0"/>
              <a:t>klienta s možnostmi řešení </a:t>
            </a:r>
            <a:r>
              <a:rPr lang="cs-CZ" dirty="0" smtClean="0"/>
              <a:t>, sestavit </a:t>
            </a:r>
            <a:r>
              <a:rPr lang="cs-CZ" dirty="0"/>
              <a:t>s klientem </a:t>
            </a:r>
            <a:r>
              <a:rPr lang="cs-CZ" dirty="0" smtClean="0"/>
              <a:t>rozpočet, seznámit </a:t>
            </a:r>
            <a:r>
              <a:rPr lang="cs-CZ" dirty="0"/>
              <a:t>klienta s nutnými </a:t>
            </a:r>
            <a:r>
              <a:rPr lang="cs-CZ" dirty="0" smtClean="0"/>
              <a:t>podklady, pomoci </a:t>
            </a:r>
            <a:r>
              <a:rPr lang="cs-CZ" dirty="0"/>
              <a:t>klientovi komunikovat s 3. stranou </a:t>
            </a:r>
            <a:endParaRPr lang="cs-CZ" dirty="0" smtClean="0"/>
          </a:p>
          <a:p>
            <a:r>
              <a:rPr lang="cs-CZ" b="1" dirty="0" smtClean="0"/>
              <a:t>Analytické </a:t>
            </a:r>
            <a:r>
              <a:rPr lang="cs-CZ" b="1" dirty="0"/>
              <a:t>myšlení</a:t>
            </a:r>
          </a:p>
          <a:p>
            <a:pPr lvl="1"/>
            <a:r>
              <a:rPr lang="cs-CZ" dirty="0" smtClean="0"/>
              <a:t>Analyzovat </a:t>
            </a:r>
            <a:r>
              <a:rPr lang="cs-CZ" dirty="0"/>
              <a:t>situaci </a:t>
            </a:r>
            <a:r>
              <a:rPr lang="cs-CZ" dirty="0" smtClean="0"/>
              <a:t>klienta, vyhodnotit </a:t>
            </a:r>
            <a:r>
              <a:rPr lang="cs-CZ" dirty="0"/>
              <a:t>možná/nejlepší řešení </a:t>
            </a:r>
          </a:p>
          <a:p>
            <a:pPr marL="228600" lvl="1">
              <a:spcBef>
                <a:spcPts val="1000"/>
              </a:spcBef>
            </a:pPr>
            <a:r>
              <a:rPr lang="cs-CZ" b="1" dirty="0" smtClean="0"/>
              <a:t>Informační gramotnost </a:t>
            </a:r>
            <a:r>
              <a:rPr lang="cs-CZ" dirty="0" smtClean="0"/>
              <a:t>(</a:t>
            </a:r>
            <a:r>
              <a:rPr lang="cs-CZ" dirty="0"/>
              <a:t>preciznost, porozumění odbornému textu)</a:t>
            </a:r>
          </a:p>
          <a:p>
            <a:pPr marL="685800" lvl="2">
              <a:spcBef>
                <a:spcPts val="1000"/>
              </a:spcBef>
            </a:pPr>
            <a:r>
              <a:rPr lang="cs-CZ" dirty="0" smtClean="0"/>
              <a:t>hledání </a:t>
            </a:r>
            <a:r>
              <a:rPr lang="cs-CZ" dirty="0"/>
              <a:t>v </a:t>
            </a:r>
            <a:r>
              <a:rPr lang="cs-CZ" dirty="0" err="1"/>
              <a:t>info</a:t>
            </a:r>
            <a:r>
              <a:rPr lang="cs-CZ" dirty="0"/>
              <a:t>. </a:t>
            </a:r>
            <a:r>
              <a:rPr lang="cs-CZ" dirty="0" smtClean="0"/>
              <a:t>databázích</a:t>
            </a:r>
            <a:r>
              <a:rPr lang="cs-CZ" dirty="0"/>
              <a:t>, </a:t>
            </a:r>
            <a:r>
              <a:rPr lang="cs-CZ" dirty="0" err="1" smtClean="0"/>
              <a:t>excel</a:t>
            </a:r>
            <a:r>
              <a:rPr lang="cs-CZ" dirty="0" smtClean="0"/>
              <a:t>, vyhledávání informací na internetu, studium </a:t>
            </a:r>
            <a:r>
              <a:rPr lang="cs-CZ" dirty="0"/>
              <a:t>podkladů klienta, sepsání nutných dokumentů, znalost aktuálních podmínek insolvenčního řízení apod., evidence klientů</a:t>
            </a:r>
          </a:p>
          <a:p>
            <a:pPr marL="685800" lvl="2">
              <a:spcBef>
                <a:spcPts val="1000"/>
              </a:spcBef>
            </a:pPr>
            <a:endParaRPr lang="cs-CZ" dirty="0"/>
          </a:p>
        </p:txBody>
      </p:sp>
    </p:spTree>
    <p:extLst>
      <p:ext uri="{BB962C8B-B14F-4D97-AF65-F5344CB8AC3E}">
        <p14:creationId xmlns:p14="http://schemas.microsoft.com/office/powerpoint/2010/main" val="38430274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1DF69C-614D-40D5-A032-899193BFDE30}"/>
              </a:ext>
            </a:extLst>
          </p:cNvPr>
          <p:cNvSpPr>
            <a:spLocks noGrp="1"/>
          </p:cNvSpPr>
          <p:nvPr>
            <p:ph type="ctrTitle"/>
          </p:nvPr>
        </p:nvSpPr>
        <p:spPr>
          <a:xfrm>
            <a:off x="2948143" y="957981"/>
            <a:ext cx="10228976" cy="3759297"/>
          </a:xfrm>
        </p:spPr>
        <p:txBody>
          <a:bodyPr>
            <a:normAutofit/>
          </a:bodyPr>
          <a:lstStyle/>
          <a:p>
            <a:pPr algn="l"/>
            <a:r>
              <a:rPr lang="cs-CZ" sz="4000" b="1" u="sng" dirty="0">
                <a:solidFill>
                  <a:schemeClr val="accent1">
                    <a:lumMod val="75000"/>
                  </a:schemeClr>
                </a:solidFill>
                <a:effectLst>
                  <a:outerShdw blurRad="38100" dist="38100" dir="2700000" algn="tl">
                    <a:srgbClr val="000000">
                      <a:alpha val="43137"/>
                    </a:srgbClr>
                  </a:outerShdw>
                </a:effectLst>
              </a:rPr>
              <a:t>Dávky pomoci v hmotné nouzi </a:t>
            </a:r>
            <a:r>
              <a:rPr lang="cs-CZ" sz="4000" b="1" dirty="0">
                <a:solidFill>
                  <a:schemeClr val="accent1">
                    <a:lumMod val="75000"/>
                  </a:schemeClr>
                </a:solidFill>
                <a:effectLst>
                  <a:outerShdw blurRad="38100" dist="38100" dir="2700000" algn="tl">
                    <a:srgbClr val="000000">
                      <a:alpha val="43137"/>
                    </a:srgbClr>
                  </a:outerShdw>
                </a:effectLst>
              </a:rPr>
              <a:t/>
            </a:r>
            <a:br>
              <a:rPr lang="cs-CZ" sz="4000" b="1" dirty="0">
                <a:solidFill>
                  <a:schemeClr val="accent1">
                    <a:lumMod val="75000"/>
                  </a:schemeClr>
                </a:solidFill>
                <a:effectLst>
                  <a:outerShdw blurRad="38100" dist="38100" dir="2700000" algn="tl">
                    <a:srgbClr val="000000">
                      <a:alpha val="43137"/>
                    </a:srgbClr>
                  </a:outerShdw>
                </a:effectLst>
              </a:rPr>
            </a:br>
            <a:r>
              <a:rPr lang="cs-CZ" sz="4200" b="1" u="sng" dirty="0">
                <a:solidFill>
                  <a:schemeClr val="accent1">
                    <a:lumMod val="75000"/>
                  </a:schemeClr>
                </a:solidFill>
                <a:effectLst>
                  <a:outerShdw blurRad="38100" dist="38100" dir="2700000" algn="tl">
                    <a:srgbClr val="000000">
                      <a:alpha val="43137"/>
                    </a:srgbClr>
                  </a:outerShdw>
                </a:effectLst>
              </a:rPr>
              <a:t>Dávky pro osoby se zdravotním postižením</a:t>
            </a:r>
            <a:r>
              <a:rPr lang="cs-CZ" sz="4000" b="1" dirty="0">
                <a:solidFill>
                  <a:schemeClr val="accent1">
                    <a:lumMod val="75000"/>
                  </a:schemeClr>
                </a:solidFill>
                <a:effectLst>
                  <a:outerShdw blurRad="38100" dist="38100" dir="2700000" algn="tl">
                    <a:srgbClr val="000000">
                      <a:alpha val="43137"/>
                    </a:srgbClr>
                  </a:outerShdw>
                </a:effectLst>
              </a:rPr>
              <a:t/>
            </a:r>
            <a:br>
              <a:rPr lang="cs-CZ" sz="4000" b="1" dirty="0">
                <a:solidFill>
                  <a:schemeClr val="accent1">
                    <a:lumMod val="75000"/>
                  </a:schemeClr>
                </a:solidFill>
                <a:effectLst>
                  <a:outerShdw blurRad="38100" dist="38100" dir="2700000" algn="tl">
                    <a:srgbClr val="000000">
                      <a:alpha val="43137"/>
                    </a:srgbClr>
                  </a:outerShdw>
                </a:effectLst>
              </a:rPr>
            </a:br>
            <a:r>
              <a:rPr lang="cs-CZ" sz="4000" b="1" u="sng" dirty="0">
                <a:solidFill>
                  <a:schemeClr val="accent1">
                    <a:lumMod val="75000"/>
                  </a:schemeClr>
                </a:solidFill>
                <a:effectLst>
                  <a:outerShdw blurRad="38100" dist="38100" dir="2700000" algn="tl">
                    <a:srgbClr val="000000">
                      <a:alpha val="43137"/>
                    </a:srgbClr>
                  </a:outerShdw>
                </a:effectLst>
              </a:rPr>
              <a:t>Příspěvek na péči </a:t>
            </a:r>
            <a:r>
              <a:rPr lang="cs-CZ" sz="4000" b="1" dirty="0">
                <a:solidFill>
                  <a:schemeClr val="accent1">
                    <a:lumMod val="75000"/>
                  </a:schemeClr>
                </a:solidFill>
                <a:effectLst>
                  <a:outerShdw blurRad="38100" dist="38100" dir="2700000" algn="tl">
                    <a:srgbClr val="000000">
                      <a:alpha val="43137"/>
                    </a:srgbClr>
                  </a:outerShdw>
                </a:effectLst>
              </a:rPr>
              <a:t/>
            </a:r>
            <a:br>
              <a:rPr lang="cs-CZ" sz="4000" b="1" dirty="0">
                <a:solidFill>
                  <a:schemeClr val="accent1">
                    <a:lumMod val="75000"/>
                  </a:schemeClr>
                </a:solidFill>
                <a:effectLst>
                  <a:outerShdw blurRad="38100" dist="38100" dir="2700000" algn="tl">
                    <a:srgbClr val="000000">
                      <a:alpha val="43137"/>
                    </a:srgbClr>
                  </a:outerShdw>
                </a:effectLst>
              </a:rPr>
            </a:br>
            <a:r>
              <a:rPr lang="cs-CZ" sz="4000" b="1" u="sng" dirty="0">
                <a:solidFill>
                  <a:schemeClr val="accent1">
                    <a:lumMod val="75000"/>
                  </a:schemeClr>
                </a:solidFill>
                <a:effectLst>
                  <a:outerShdw blurRad="38100" dist="38100" dir="2700000" algn="tl">
                    <a:srgbClr val="000000">
                      <a:alpha val="43137"/>
                    </a:srgbClr>
                  </a:outerShdw>
                </a:effectLst>
              </a:rPr>
              <a:t>Dávky Státní sociální podpory </a:t>
            </a:r>
            <a:r>
              <a:rPr lang="cs-CZ" sz="4000" b="1" dirty="0">
                <a:solidFill>
                  <a:schemeClr val="accent1">
                    <a:lumMod val="75000"/>
                  </a:schemeClr>
                </a:solidFill>
                <a:effectLst>
                  <a:outerShdw blurRad="38100" dist="38100" dir="2700000" algn="tl">
                    <a:srgbClr val="000000">
                      <a:alpha val="43137"/>
                    </a:srgbClr>
                  </a:outerShdw>
                </a:effectLst>
              </a:rPr>
              <a:t/>
            </a:r>
            <a:br>
              <a:rPr lang="cs-CZ" sz="4000" b="1" dirty="0">
                <a:solidFill>
                  <a:schemeClr val="accent1">
                    <a:lumMod val="75000"/>
                  </a:schemeClr>
                </a:solidFill>
                <a:effectLst>
                  <a:outerShdw blurRad="38100" dist="38100" dir="2700000" algn="tl">
                    <a:srgbClr val="000000">
                      <a:alpha val="43137"/>
                    </a:srgbClr>
                  </a:outerShdw>
                </a:effectLst>
              </a:rPr>
            </a:br>
            <a:endParaRPr lang="cs-CZ" sz="4000" b="1" dirty="0">
              <a:solidFill>
                <a:schemeClr val="accent1">
                  <a:lumMod val="75000"/>
                </a:schemeClr>
              </a:solidFill>
              <a:effectLst>
                <a:outerShdw blurRad="38100" dist="38100" dir="2700000" algn="tl">
                  <a:srgbClr val="000000">
                    <a:alpha val="43137"/>
                  </a:srgbClr>
                </a:outerShdw>
              </a:effectLst>
            </a:endParaRPr>
          </a:p>
        </p:txBody>
      </p:sp>
      <p:sp>
        <p:nvSpPr>
          <p:cNvPr id="3" name="Podnadpis 2">
            <a:extLst>
              <a:ext uri="{FF2B5EF4-FFF2-40B4-BE49-F238E27FC236}">
                <a16:creationId xmlns:a16="http://schemas.microsoft.com/office/drawing/2014/main" id="{2794F5FA-E9C1-4D17-9C6D-DC1CC5C355AB}"/>
              </a:ext>
            </a:extLst>
          </p:cNvPr>
          <p:cNvSpPr>
            <a:spLocks noGrp="1"/>
          </p:cNvSpPr>
          <p:nvPr>
            <p:ph type="subTitle" idx="1"/>
          </p:nvPr>
        </p:nvSpPr>
        <p:spPr>
          <a:xfrm>
            <a:off x="4865614" y="5134062"/>
            <a:ext cx="6987645" cy="578841"/>
          </a:xfrm>
        </p:spPr>
        <p:txBody>
          <a:bodyPr>
            <a:normAutofit/>
          </a:bodyPr>
          <a:lstStyle/>
          <a:p>
            <a:r>
              <a:rPr lang="cs-CZ" sz="2800" b="1" dirty="0"/>
              <a:t>Mgr. Kateřina Kyselková, DiS.</a:t>
            </a:r>
          </a:p>
        </p:txBody>
      </p:sp>
      <p:sp>
        <p:nvSpPr>
          <p:cNvPr id="4" name="Šipka: doprava 3">
            <a:extLst>
              <a:ext uri="{FF2B5EF4-FFF2-40B4-BE49-F238E27FC236}">
                <a16:creationId xmlns:a16="http://schemas.microsoft.com/office/drawing/2014/main" id="{092EB7FE-D742-44B4-BD30-F7F96E7DA9D4}"/>
              </a:ext>
            </a:extLst>
          </p:cNvPr>
          <p:cNvSpPr/>
          <p:nvPr/>
        </p:nvSpPr>
        <p:spPr>
          <a:xfrm>
            <a:off x="1988035" y="1743723"/>
            <a:ext cx="729842" cy="3420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a:extLst>
              <a:ext uri="{FF2B5EF4-FFF2-40B4-BE49-F238E27FC236}">
                <a16:creationId xmlns:a16="http://schemas.microsoft.com/office/drawing/2014/main" id="{438A2B83-9196-460E-BE84-B9874D5D9903}"/>
              </a:ext>
            </a:extLst>
          </p:cNvPr>
          <p:cNvSpPr txBox="1"/>
          <p:nvPr/>
        </p:nvSpPr>
        <p:spPr>
          <a:xfrm>
            <a:off x="1832994" y="507166"/>
            <a:ext cx="8526011" cy="830997"/>
          </a:xfrm>
          <a:prstGeom prst="rect">
            <a:avLst/>
          </a:prstGeom>
          <a:noFill/>
        </p:spPr>
        <p:txBody>
          <a:bodyPr wrap="square" rtlCol="0">
            <a:spAutoFit/>
          </a:bodyPr>
          <a:lstStyle/>
          <a:p>
            <a:r>
              <a:rPr lang="cs-CZ" sz="4800" b="1" dirty="0">
                <a:solidFill>
                  <a:schemeClr val="accent1">
                    <a:lumMod val="75000"/>
                  </a:schemeClr>
                </a:solidFill>
                <a:effectLst>
                  <a:outerShdw blurRad="38100" dist="38100" dir="2700000" algn="tl">
                    <a:srgbClr val="000000">
                      <a:alpha val="43137"/>
                    </a:srgbClr>
                  </a:outerShdw>
                </a:effectLst>
              </a:rPr>
              <a:t>NEPOJISTNÉ SOCIÁLNÍ DÁVKY</a:t>
            </a:r>
            <a:endParaRPr lang="cs-CZ" sz="4800" dirty="0"/>
          </a:p>
        </p:txBody>
      </p:sp>
      <p:sp>
        <p:nvSpPr>
          <p:cNvPr id="6" name="Šipka: doprava 5">
            <a:extLst>
              <a:ext uri="{FF2B5EF4-FFF2-40B4-BE49-F238E27FC236}">
                <a16:creationId xmlns:a16="http://schemas.microsoft.com/office/drawing/2014/main" id="{F4FA1EE8-27F2-4C46-89E7-F93FF68D06B5}"/>
              </a:ext>
            </a:extLst>
          </p:cNvPr>
          <p:cNvSpPr/>
          <p:nvPr/>
        </p:nvSpPr>
        <p:spPr>
          <a:xfrm>
            <a:off x="1988035" y="3580005"/>
            <a:ext cx="729842" cy="3420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Šipka: doprava 6">
            <a:extLst>
              <a:ext uri="{FF2B5EF4-FFF2-40B4-BE49-F238E27FC236}">
                <a16:creationId xmlns:a16="http://schemas.microsoft.com/office/drawing/2014/main" id="{F4C1895E-58F1-4057-8CEF-C6591D924CC0}"/>
              </a:ext>
            </a:extLst>
          </p:cNvPr>
          <p:cNvSpPr/>
          <p:nvPr/>
        </p:nvSpPr>
        <p:spPr>
          <a:xfrm>
            <a:off x="1988035" y="3014313"/>
            <a:ext cx="729842" cy="3420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Šipka: doprava 7">
            <a:extLst>
              <a:ext uri="{FF2B5EF4-FFF2-40B4-BE49-F238E27FC236}">
                <a16:creationId xmlns:a16="http://schemas.microsoft.com/office/drawing/2014/main" id="{B3268F29-4492-4832-BBB6-0506E8C2E68E}"/>
              </a:ext>
            </a:extLst>
          </p:cNvPr>
          <p:cNvSpPr/>
          <p:nvPr/>
        </p:nvSpPr>
        <p:spPr>
          <a:xfrm>
            <a:off x="1988035" y="2366329"/>
            <a:ext cx="729842" cy="3420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689944269"/>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432</TotalTime>
  <Words>25004</Words>
  <Application>Microsoft Office PowerPoint</Application>
  <PresentationFormat>Širokoúhlá obrazovka</PresentationFormat>
  <Paragraphs>3291</Paragraphs>
  <Slides>407</Slides>
  <Notes>3</Notes>
  <HiddenSlides>0</HiddenSlides>
  <MMClips>0</MMClips>
  <ScaleCrop>false</ScaleCrop>
  <HeadingPairs>
    <vt:vector size="6" baseType="variant">
      <vt:variant>
        <vt:lpstr>Použitá písma</vt:lpstr>
      </vt:variant>
      <vt:variant>
        <vt:i4>12</vt:i4>
      </vt:variant>
      <vt:variant>
        <vt:lpstr>Motiv</vt:lpstr>
      </vt:variant>
      <vt:variant>
        <vt:i4>1</vt:i4>
      </vt:variant>
      <vt:variant>
        <vt:lpstr>Nadpisy snímků</vt:lpstr>
      </vt:variant>
      <vt:variant>
        <vt:i4>407</vt:i4>
      </vt:variant>
    </vt:vector>
  </HeadingPairs>
  <TitlesOfParts>
    <vt:vector size="420" baseType="lpstr">
      <vt:lpstr>Arial</vt:lpstr>
      <vt:lpstr>Calibri</vt:lpstr>
      <vt:lpstr>Calibri Light</vt:lpstr>
      <vt:lpstr>Corbel</vt:lpstr>
      <vt:lpstr>DWLSDR+Calibri</vt:lpstr>
      <vt:lpstr>Georgia</vt:lpstr>
      <vt:lpstr>Tahoma</vt:lpstr>
      <vt:lpstr>Times New Roman</vt:lpstr>
      <vt:lpstr>VQFABD+Calibri Bold</vt:lpstr>
      <vt:lpstr>Wingdings</vt:lpstr>
      <vt:lpstr>Wingdings 3</vt:lpstr>
      <vt:lpstr>WUAQLR+Calibri Bold</vt:lpstr>
      <vt:lpstr>Motiv Office</vt:lpstr>
      <vt:lpstr>„Pilotní ověření vzdělávacího programu pro sociální pracovníky obecních úřadů“, které je realizováno v rámci projektu Systémová podpora sociální práce v obcích, reg. č. CZ.03.2.63/0.0/0.0/15_017/0003527 a je hrazena z fondu Operační program Zaměstnanost. </vt:lpstr>
      <vt:lpstr>Základní principy rodinného hospodaření</vt:lpstr>
      <vt:lpstr>Základní principy rodinného hospodaření</vt:lpstr>
      <vt:lpstr>Základní principy rodinného hospodaření</vt:lpstr>
      <vt:lpstr>Základní principy rodinného hospodaření</vt:lpstr>
      <vt:lpstr>Základní principy rodinného hospodaření</vt:lpstr>
      <vt:lpstr>Základní principy rodinného hospodaření</vt:lpstr>
      <vt:lpstr>Základní principy rodinného hospodaření</vt:lpstr>
      <vt:lpstr>Základní principy rodinného hospodaření</vt:lpstr>
      <vt:lpstr>Základní principy rodinného hospodaření</vt:lpstr>
      <vt:lpstr>Základní principy rodinného hospodaření</vt:lpstr>
      <vt:lpstr>Základní principy rodinného hospodaření</vt:lpstr>
      <vt:lpstr>Základní principy rodinného hospodaření</vt:lpstr>
      <vt:lpstr>Základní principy rodinného hospodaření</vt:lpstr>
      <vt:lpstr>Základní principy rodinného hospodaření</vt:lpstr>
      <vt:lpstr>Základní principy rodinného hospodaření</vt:lpstr>
      <vt:lpstr>Základní principy rodinného hospodaření</vt:lpstr>
      <vt:lpstr>Manipulativní techniky prodejců a poradců</vt:lpstr>
      <vt:lpstr>Manipulativní techniky prodejců a poradců</vt:lpstr>
      <vt:lpstr>Manipulativní techniky prodejců a poradců</vt:lpstr>
      <vt:lpstr>Manipulativní techniky prodejců a poradců</vt:lpstr>
      <vt:lpstr>Manipulativní techniky prodejců a poradců</vt:lpstr>
      <vt:lpstr>Manipulativní techniky prodejců a poradců</vt:lpstr>
      <vt:lpstr>Manipulativní techniky prodejců a poradců</vt:lpstr>
      <vt:lpstr>Manipulativní techniky prodejců a poradců</vt:lpstr>
      <vt:lpstr>Manipulativní techniky prodejců a poradců</vt:lpstr>
      <vt:lpstr>Manipulativní techniky prodejců a poradců</vt:lpstr>
      <vt:lpstr>Manipulativní techniky prodejců a poradců</vt:lpstr>
      <vt:lpstr>Manipulativní techniky prodejců a poradců</vt:lpstr>
      <vt:lpstr>Základní informace o osobním bankrotu</vt:lpstr>
      <vt:lpstr>Podmínky insolvence</vt:lpstr>
      <vt:lpstr>Podmínky insolvence</vt:lpstr>
      <vt:lpstr>Podmínky insolvence</vt:lpstr>
      <vt:lpstr>Podmínky insolvence</vt:lpstr>
      <vt:lpstr>Povinnosti v insolvenci</vt:lpstr>
      <vt:lpstr>Povinnosti v insolvenci</vt:lpstr>
      <vt:lpstr>Povinnosti v insolvenci</vt:lpstr>
      <vt:lpstr>Další podmínky, důsledky insolvence</vt:lpstr>
      <vt:lpstr>Základní informace o dluhovém poradenství</vt:lpstr>
      <vt:lpstr>Základní informace o dluhovém poradenství</vt:lpstr>
      <vt:lpstr>Základní informace o dluhovém poradenství</vt:lpstr>
      <vt:lpstr>Základní informace o dluhovém poradenství</vt:lpstr>
      <vt:lpstr>Základní informace o dluhovém poradenství</vt:lpstr>
      <vt:lpstr>Základní informace o dluhovém poradenství</vt:lpstr>
      <vt:lpstr>Základní informace o dluhovém poradenství</vt:lpstr>
      <vt:lpstr>Základní informace o dluhovém poradenství</vt:lpstr>
      <vt:lpstr>Základní informace o dluhovém poradenství</vt:lpstr>
      <vt:lpstr>Základní informace o dluhovém poradenství</vt:lpstr>
      <vt:lpstr>Základní informace o dluhovém poradenství</vt:lpstr>
      <vt:lpstr>Základní informace o dluhovém poradenství</vt:lpstr>
      <vt:lpstr>Základní informace o dluhovém poradenství</vt:lpstr>
      <vt:lpstr>Základní informace o dluhovém poradenství</vt:lpstr>
      <vt:lpstr>Základní informace o dluhovém poradenství</vt:lpstr>
      <vt:lpstr>Základní informace o dluhovém poradenství</vt:lpstr>
      <vt:lpstr>Základní informace o dluhovém poradenství</vt:lpstr>
      <vt:lpstr>Základní informace o dluhovém poradenství</vt:lpstr>
      <vt:lpstr>Základní informace o dluhovém poradenství</vt:lpstr>
      <vt:lpstr>Základní informace o dluhovém poradenství</vt:lpstr>
      <vt:lpstr>Základní informace o dluhovém poradenství</vt:lpstr>
      <vt:lpstr>Základní informace o druzích exekucí</vt:lpstr>
      <vt:lpstr>Základní informace o druzích exekucí</vt:lpstr>
      <vt:lpstr>Základní informace o druzích exekucí</vt:lpstr>
      <vt:lpstr>Základní informace o druzích exekucí</vt:lpstr>
      <vt:lpstr>Základní informace o druzích exekucí</vt:lpstr>
      <vt:lpstr>Základní informace o druzích exekucí</vt:lpstr>
      <vt:lpstr>Základní informace o druzích exekucí</vt:lpstr>
      <vt:lpstr>Základní informace o druzích exekucí</vt:lpstr>
      <vt:lpstr>Základní informace o druzích exekucí</vt:lpstr>
      <vt:lpstr>Základní informace o druzích exekucí</vt:lpstr>
      <vt:lpstr>Základní informace o druzích exekucí</vt:lpstr>
      <vt:lpstr>Základní informace o druzích exekucí</vt:lpstr>
      <vt:lpstr>Základní informace o druzích exekucí</vt:lpstr>
      <vt:lpstr>Základní informace o druzích exekucí</vt:lpstr>
      <vt:lpstr>Základní informace o druzích exekucí</vt:lpstr>
      <vt:lpstr>Základní informace o druzích exekucí</vt:lpstr>
      <vt:lpstr>Základní informace o druzích exekucí</vt:lpstr>
      <vt:lpstr>Základní informace o druzích exekucí</vt:lpstr>
      <vt:lpstr>Základní informace o druzích exekucí</vt:lpstr>
      <vt:lpstr>Prezentace aplikace PowerPoint</vt:lpstr>
      <vt:lpstr>Prezentace aplikace PowerPoint</vt:lpstr>
      <vt:lpstr>Prezentace aplikace PowerPoint</vt:lpstr>
      <vt:lpstr>Základní informace o insolvenčním řízení</vt:lpstr>
      <vt:lpstr>Základní informace o insolvenčním řízení</vt:lpstr>
      <vt:lpstr>Základní informace o insolvenčním řízení</vt:lpstr>
      <vt:lpstr>Základní informace o insolvenčním řízení</vt:lpstr>
      <vt:lpstr>Základní informace o insolvenčním řízení</vt:lpstr>
      <vt:lpstr>Základní informace o insolvenčním řízení</vt:lpstr>
      <vt:lpstr>Základní informace o insolvenčním řízení</vt:lpstr>
      <vt:lpstr>Základní informace o insolvenčním řízení</vt:lpstr>
      <vt:lpstr>Základní informace o insolvenčním řízení</vt:lpstr>
      <vt:lpstr>Základní informace o insolvenčním řízení</vt:lpstr>
      <vt:lpstr>Schopnost analyzovat situaci klienta</vt:lpstr>
      <vt:lpstr>Schopnost analyzovat situaci klienta</vt:lpstr>
      <vt:lpstr>Schopnost analyzovat situaci klienta</vt:lpstr>
      <vt:lpstr>Schopnost analyzovat situaci klienta</vt:lpstr>
      <vt:lpstr>Schopnost analyzovat situaci klienta</vt:lpstr>
      <vt:lpstr>Schopnost analyzovat situaci klienta</vt:lpstr>
      <vt:lpstr>Schopnost analyzovat situaci klienta</vt:lpstr>
      <vt:lpstr>Dávky pomoci v hmotné nouzi  Dávky pro osoby se zdravotním postižením Příspěvek na péči  Dávky Státní sociální podpory  </vt:lpstr>
      <vt:lpstr> Kontakt na lektora  Email: kyselkovak@seznam.cz   </vt:lpstr>
      <vt:lpstr>Nepojistné sociální  dávky</vt:lpstr>
      <vt:lpstr>Prezentace aplikace PowerPoint</vt:lpstr>
      <vt:lpstr>Dávky pomoci v hmotné nouzi </vt:lpstr>
      <vt:lpstr>Dávky pomoci v hmotné nouzi </vt:lpstr>
      <vt:lpstr>Prezentace aplikace PowerPoint</vt:lpstr>
      <vt:lpstr>Příspěvek na živobytí</vt:lpstr>
      <vt:lpstr>Příspěvek na živobytí</vt:lpstr>
      <vt:lpstr>Příspěvek na živobytí</vt:lpstr>
      <vt:lpstr>Příspěvek na živobytí</vt:lpstr>
      <vt:lpstr>Příspěvek na živobytí</vt:lpstr>
      <vt:lpstr>Příspěvek na živobytí</vt:lpstr>
      <vt:lpstr>Doplatek na bydlení</vt:lpstr>
      <vt:lpstr>Doplatek na bydlení</vt:lpstr>
      <vt:lpstr>Doplatek na bydlení</vt:lpstr>
      <vt:lpstr>Prezentace aplikace PowerPoint</vt:lpstr>
      <vt:lpstr>Mimořádná okamžitá pomoc</vt:lpstr>
      <vt:lpstr>Sociální práce na dávkách HN</vt:lpstr>
      <vt:lpstr>Sociální práce na dávkách HN</vt:lpstr>
      <vt:lpstr>Dávky pro osoby se zdravotním postižením</vt:lpstr>
      <vt:lpstr>Dávky pro osoby se zdravotním postižením</vt:lpstr>
      <vt:lpstr>Průkaz pro osoby  se zdravotním postižením</vt:lpstr>
      <vt:lpstr>Průkaz TP</vt:lpstr>
      <vt:lpstr>Průkaz ZTP</vt:lpstr>
      <vt:lpstr>Průkaz ZTP/P</vt:lpstr>
      <vt:lpstr>Další nenárokové benefity u průkazů ZTP a ZTP/P</vt:lpstr>
      <vt:lpstr>Příspěvek na mobilitu</vt:lpstr>
      <vt:lpstr>Příspěvek na zvláštní pomůcku</vt:lpstr>
      <vt:lpstr>Příspěvek na zvláštní pomůcku</vt:lpstr>
      <vt:lpstr>Příspěvek na zvláštní pomůcku</vt:lpstr>
      <vt:lpstr>Příspěvek na zvláštní pomůcku</vt:lpstr>
      <vt:lpstr>Dávky pro osoby závislé na péči jiné fyzické osoby</vt:lpstr>
      <vt:lpstr>Příspěvek na péči</vt:lpstr>
      <vt:lpstr>Příspěvek na péči</vt:lpstr>
      <vt:lpstr>Příspěvek na péči</vt:lpstr>
      <vt:lpstr>Příspěvek na péči</vt:lpstr>
      <vt:lpstr>Příspěvek na péči</vt:lpstr>
      <vt:lpstr>Prezentace aplikace PowerPoint</vt:lpstr>
      <vt:lpstr>Podmínky nároku na dávky SSP</vt:lpstr>
      <vt:lpstr>Podmínky nároku na dávky SSP</vt:lpstr>
      <vt:lpstr>Přídavek na dítě</vt:lpstr>
      <vt:lpstr>Přídavek na dítě</vt:lpstr>
      <vt:lpstr>Příspěvek na bydlení</vt:lpstr>
      <vt:lpstr>Příspěvek na bydlení</vt:lpstr>
      <vt:lpstr>Příspěvek na bydlení</vt:lpstr>
      <vt:lpstr>Příspěvek na bydlení</vt:lpstr>
      <vt:lpstr>Porodné</vt:lpstr>
      <vt:lpstr>Rodičovský příspěvek</vt:lpstr>
      <vt:lpstr>Rodičovský příspěvek</vt:lpstr>
      <vt:lpstr>Rodičovský příspěvek</vt:lpstr>
      <vt:lpstr>Pohřebné</vt:lpstr>
      <vt:lpstr>Dávky pěstounské péče</vt:lpstr>
      <vt:lpstr>Dávky pěstounské péče</vt:lpstr>
      <vt:lpstr>Příspěvek při převzetí dítěte</vt:lpstr>
      <vt:lpstr>Příspěvek na úhradu potřeb dítěte</vt:lpstr>
      <vt:lpstr>Odměna pěstouna</vt:lpstr>
      <vt:lpstr>Příspěvek při zakoupení motorového vozidla </vt:lpstr>
      <vt:lpstr>Příspěvek při ukončení pěstounské péče</vt:lpstr>
      <vt:lpstr>Náhradní výživné</vt:lpstr>
      <vt:lpstr>Náhradní výživné</vt:lpstr>
      <vt:lpstr>Prostor pro dotazy a diskuzi</vt:lpstr>
      <vt:lpstr>Děkuji za pozornost</vt:lpstr>
      <vt:lpstr>Základy krizové pomoci</vt:lpstr>
      <vt:lpstr>Prezentace aplikace PowerPoint</vt:lpstr>
      <vt:lpstr>Terminologie </vt:lpstr>
      <vt:lpstr>Typy krizí</vt:lpstr>
      <vt:lpstr>Erikson a lidský život – očekávané krize</vt:lpstr>
      <vt:lpstr>Autonomie x Stud a nejistota</vt:lpstr>
      <vt:lpstr>Iniciativa x vina</vt:lpstr>
      <vt:lpstr>Výkonnost x méněcennost</vt:lpstr>
      <vt:lpstr>Identita x zmatení rolí</vt:lpstr>
      <vt:lpstr>Intimita x osamělost</vt:lpstr>
      <vt:lpstr>Generativita x stagnace</vt:lpstr>
      <vt:lpstr>Integrita x zoufalství</vt:lpstr>
      <vt:lpstr>Krize jako řecké drama</vt:lpstr>
      <vt:lpstr>Fáze krize</vt:lpstr>
      <vt:lpstr>Pět fází zármutku a truchlení Elisabeth Kübler Rossové</vt:lpstr>
      <vt:lpstr>Prezentace aplikace PowerPoint</vt:lpstr>
      <vt:lpstr>Prezentace aplikace PowerPoint</vt:lpstr>
      <vt:lpstr>Krize a práce s ní</vt:lpstr>
      <vt:lpstr>Prezentace aplikace PowerPoint</vt:lpstr>
      <vt:lpstr>Dělení typu informací</vt:lpstr>
      <vt:lpstr>Očekávání od krizové intervence</vt:lpstr>
      <vt:lpstr>Nácvik komunikace – praktická část</vt:lpstr>
      <vt:lpstr>Co je úspěch</vt:lpstr>
      <vt:lpstr>Prostor v krizové intervenci</vt:lpstr>
      <vt:lpstr>Komunikace v krizové intervenci</vt:lpstr>
      <vt:lpstr>První pomoc v panice</vt:lpstr>
      <vt:lpstr>Hariss</vt:lpstr>
      <vt:lpstr>Závěrem </vt:lpstr>
      <vt:lpstr>Prezentace aplikace PowerPoint</vt:lpstr>
      <vt:lpstr>Bezpečná práce s klientem pro sociální pracovníky</vt:lpstr>
      <vt:lpstr>Riziko – přiměřené riziko</vt:lpstr>
      <vt:lpstr>Nepřiměřené riziko</vt:lpstr>
      <vt:lpstr>Co je problémové chování – reakce na nenaplněné potřeby, porucha</vt:lpstr>
      <vt:lpstr>Spouštěče rizikového chování -vnitřní</vt:lpstr>
      <vt:lpstr>Vnější spouštěče - předvídatelné</vt:lpstr>
      <vt:lpstr>Mezilidské </vt:lpstr>
      <vt:lpstr>Zásady </vt:lpstr>
      <vt:lpstr>Místo výkonu práce</vt:lpstr>
      <vt:lpstr>Osobní bezpečnost</vt:lpstr>
      <vt:lpstr>Právní řád - povinnosti</vt:lpstr>
      <vt:lpstr>Občanský zákoník</vt:lpstr>
      <vt:lpstr>Zákoník práce </vt:lpstr>
      <vt:lpstr>Zákon o sociálních službách</vt:lpstr>
      <vt:lpstr>Standardy soc. služeb</vt:lpstr>
      <vt:lpstr>Co je omezení – osobní ochrana</vt:lpstr>
      <vt:lpstr>Bezpečnostní pomůcky</vt:lpstr>
      <vt:lpstr>Signalizační pomůcky</vt:lpstr>
      <vt:lpstr>Při využití obranných pomůcek máme riziko</vt:lpstr>
      <vt:lpstr>Vnitřní dokumentace</vt:lpstr>
      <vt:lpstr>Zvládání emocí a nátlakových technik při práci s klientem,</vt:lpstr>
      <vt:lpstr>De – eskalace</vt:lpstr>
      <vt:lpstr>Prezentace aplikace PowerPoint</vt:lpstr>
      <vt:lpstr>Prezentace aplikace PowerPoint</vt:lpstr>
      <vt:lpstr>Asertivní komunikace</vt:lpstr>
      <vt:lpstr>Cesta k asertivitě</vt:lpstr>
      <vt:lpstr>POKAŽENÁ GRAMOFONOVÁ DESKA</vt:lpstr>
      <vt:lpstr>OTEVŘENÉ DVEŘE</vt:lpstr>
      <vt:lpstr>SEBEOTEVŘENÍ</vt:lpstr>
      <vt:lpstr>VOLNÉ INFORMACE</vt:lpstr>
      <vt:lpstr>NEGATIVNÍ ASERCE</vt:lpstr>
      <vt:lpstr>NEGATIVNÍ DOTAZOVÁNÍ</vt:lpstr>
      <vt:lpstr>SELEKTIVNÍ IGNOROVÁNÍ</vt:lpstr>
      <vt:lpstr>PŘIJATELNÝ KOMPROMIS</vt:lpstr>
      <vt:lpstr>Slasti a pasti dohody</vt:lpstr>
      <vt:lpstr>Aktivní naslouchání</vt:lpstr>
      <vt:lpstr>Manipulace </vt:lpstr>
      <vt:lpstr>Příklady </vt:lpstr>
      <vt:lpstr>Postoj oběti - jedinec nic nezmění</vt:lpstr>
      <vt:lpstr>Argumentační fauly</vt:lpstr>
      <vt:lpstr>Prezentace aplikace PowerPoint</vt:lpstr>
      <vt:lpstr>Syndrom vyhoření</vt:lpstr>
      <vt:lpstr>Představení </vt:lpstr>
      <vt:lpstr>Co to je - terminologie</vt:lpstr>
      <vt:lpstr>Cesta vyhoření</vt:lpstr>
      <vt:lpstr>Predispozice </vt:lpstr>
      <vt:lpstr>Prevence – práce s emocemi, zvyšování odolnosti</vt:lpstr>
      <vt:lpstr>Emoce a jejich význam v Burnoutu</vt:lpstr>
      <vt:lpstr>Kde cítím příznaky</vt:lpstr>
      <vt:lpstr>Fyziologické příznaky stresu</vt:lpstr>
      <vt:lpstr>Emocionální příznaky stresu</vt:lpstr>
      <vt:lpstr>Behaviorální příznaky stresu</vt:lpstr>
      <vt:lpstr>První pomoc nácvik</vt:lpstr>
      <vt:lpstr>Supervize a intervize</vt:lpstr>
      <vt:lpstr>Prezentace aplikace PowerPoint</vt:lpstr>
      <vt:lpstr>Supervize a intervize</vt:lpstr>
      <vt:lpstr>Zdroje k řešení – intervize, supervize</vt:lpstr>
      <vt:lpstr>Moje ikigai, moje sny</vt:lpstr>
      <vt:lpstr>Motivační rozhovor </vt:lpstr>
      <vt:lpstr>Pojem motivace </vt:lpstr>
      <vt:lpstr> Motiv x stimul</vt:lpstr>
      <vt:lpstr>Pojem motivace </vt:lpstr>
      <vt:lpstr>Jak souvisí potřeby s hodnotami  a dělení motivů – Maslowova pyramida potřeb</vt:lpstr>
      <vt:lpstr>  </vt:lpstr>
      <vt:lpstr>  </vt:lpstr>
      <vt:lpstr>ANATOMIE MOTIVACE  - dopaminové dráhy v limbickém centru</vt:lpstr>
      <vt:lpstr>Ne/motivovaný klient </vt:lpstr>
      <vt:lpstr>KVALITA V SOCIÁLNÍ PRÁCI a MOTIVACE  – dle stylu práce s klientem – </vt:lpstr>
      <vt:lpstr>Prezentace aplikace PowerPoint</vt:lpstr>
      <vt:lpstr>Změna a motivace ke změně</vt:lpstr>
      <vt:lpstr>Stav motivace a kruh změny (fáze změny)</vt:lpstr>
      <vt:lpstr>Fáze změny</vt:lpstr>
      <vt:lpstr>Změna jako proces</vt:lpstr>
      <vt:lpstr>Řeč změny a akce klienta</vt:lpstr>
      <vt:lpstr>Techniky práce s řečí změny</vt:lpstr>
      <vt:lpstr>Práce s řečí neměnného stavu</vt:lpstr>
      <vt:lpstr>Pracovníkův styl komunikace s klientem</vt:lpstr>
      <vt:lpstr>Tři kroky v případě odporu</vt:lpstr>
      <vt:lpstr>Práce s odporem  = nejdůležitější funkce motivačních intervencí: </vt:lpstr>
      <vt:lpstr>Základní rozdělení motivačních – stimulačních faktorů</vt:lpstr>
      <vt:lpstr>Motivační vzorce aneb individuální přístup v motivaci</vt:lpstr>
      <vt:lpstr>Např. Motivační vzorce Charvetové</vt:lpstr>
      <vt:lpstr> Univerzální stimulace neexistuje </vt:lpstr>
      <vt:lpstr>SEKVENCE MOTIVACE</vt:lpstr>
      <vt:lpstr>Motivační rozhovory v praxi </vt:lpstr>
      <vt:lpstr>Základní fáze motiv. rozhovorů</vt:lpstr>
      <vt:lpstr>Základní techniky vedení motivačního rozhovoru</vt:lpstr>
      <vt:lpstr>Motivační rozhovory = rámec (Frames)</vt:lpstr>
      <vt:lpstr>Principy motivačních rozhovorů</vt:lpstr>
      <vt:lpstr>Principy motivačních rozhovorů</vt:lpstr>
      <vt:lpstr>Metoda motivačních rozhovorů obsahuje dvě fáze:  </vt:lpstr>
      <vt:lpstr>Základní postupy metody MR  ve fázi budování motivace </vt:lpstr>
      <vt:lpstr>Motivační rozhovory – některé součásti rozhovoru podrobně - REFLEXE</vt:lpstr>
      <vt:lpstr> Otázky v motivačním rozhovoru  </vt:lpstr>
      <vt:lpstr>  Otázky v průběhu spolupráce  </vt:lpstr>
      <vt:lpstr>   Závěrečné otázky   </vt:lpstr>
      <vt:lpstr>Co dál v motivaci? </vt:lpstr>
      <vt:lpstr>Prezentace aplikace PowerPoint</vt:lpstr>
      <vt:lpstr>ÚVOD DO PRÁCE S KLIENTEM</vt:lpstr>
      <vt:lpstr>CO JE TO AGRESE</vt:lpstr>
      <vt:lpstr>Agresivní, nepřátelský klient</vt:lpstr>
      <vt:lpstr>Manipulativní klient</vt:lpstr>
      <vt:lpstr>KONFLIKT, AGRESE klienta či  manipulativní chování přes ventilaci  agrese a FAKTORY ztěžující kontakt s klientem:</vt:lpstr>
      <vt:lpstr>Prezentace aplikace PowerPoint</vt:lpstr>
      <vt:lpstr>Příčiny agrese - I:</vt:lpstr>
      <vt:lpstr>Příčiny agrese - II:</vt:lpstr>
      <vt:lpstr>FORMY agrese</vt:lpstr>
      <vt:lpstr>DRUHY AGRESE</vt:lpstr>
      <vt:lpstr>Varovné příznaky a projevy:</vt:lpstr>
      <vt:lpstr>Prezentace aplikace PowerPoint</vt:lpstr>
      <vt:lpstr>ČINITELÉ VYVOLÁVAJÍCÍ AGRESI – I.</vt:lpstr>
      <vt:lpstr>ČINITELÉ VYVOLÁVAJÍCÍ AGRESI – II.</vt:lpstr>
      <vt:lpstr>ČINITELÉ VYVOLÁVAJÍCÍ AGRESI – III.</vt:lpstr>
      <vt:lpstr>ČINITELÉ VYVOLÁVAJÍCÍ AGRESI – IV.</vt:lpstr>
      <vt:lpstr>Průběh agresivního jednání Eskalace – stupňování. Každá fáze má formu různých  projevů.</vt:lpstr>
      <vt:lpstr>Prezentace aplikace PowerPoint</vt:lpstr>
      <vt:lpstr>Průběh agresivního jednání</vt:lpstr>
      <vt:lpstr>Prezentace aplikace PowerPoint</vt:lpstr>
      <vt:lpstr>Průběh agresivního jednání</vt:lpstr>
      <vt:lpstr>KYVADLO – FÁZE FYZICKÉ AGRESE</vt:lpstr>
      <vt:lpstr>Kyvadlo incidentu fyzické agrese</vt:lpstr>
      <vt:lpstr>Prevence agrese a napadení IP a RIZIKOVÉ PLÁNY</vt:lpstr>
      <vt:lpstr>Prevence agrese a napadení IP a RIZIKOVÉ PLÁNY</vt:lpstr>
      <vt:lpstr>RIZIKOVÉ PLÁNY – popsat:</vt:lpstr>
      <vt:lpstr>Obecné zásady jednání s agresivním klientem</vt:lpstr>
      <vt:lpstr>Obecné zásady jednání s agresivním klientem</vt:lpstr>
      <vt:lpstr>Obecné zásady jednání s agresivním klientem</vt:lpstr>
      <vt:lpstr>Komunikace a zvládání situace:</vt:lpstr>
      <vt:lpstr>Podrobně - možnosti personálu v rozčilující fázi</vt:lpstr>
      <vt:lpstr>Možnosti personálu v rozčilující fázi</vt:lpstr>
      <vt:lpstr>Možnosti personálu v rozčilující fázi</vt:lpstr>
      <vt:lpstr>Možnosti personálu v rozčilující fázi</vt:lpstr>
      <vt:lpstr>Možnosti personálu v rozčilující fázi</vt:lpstr>
      <vt:lpstr>Možnosti personálu v rozčilující fázi</vt:lpstr>
      <vt:lpstr>Možnosti personálu v rozčilující fázi </vt:lpstr>
      <vt:lpstr>Naslouchat – dle technik aktivního naslouchání</vt:lpstr>
      <vt:lpstr>Prezentace aplikace PowerPoint</vt:lpstr>
      <vt:lpstr>Prezentace aplikace PowerPoint</vt:lpstr>
      <vt:lpstr>Prezentace aplikace PowerPoint</vt:lpstr>
      <vt:lpstr>Manipulace</vt:lpstr>
      <vt:lpstr>Prezentace aplikace PowerPoint</vt:lpstr>
      <vt:lpstr>Prezentace aplikace PowerPoint</vt:lpstr>
      <vt:lpstr>TYPY MANIPULÁTORŮ</vt:lpstr>
      <vt:lpstr>TYPY MANIPULÁTORŮ</vt:lpstr>
      <vt:lpstr>TYPICKÉ STRATEGIE MANIPULÁTORŮ</vt:lpstr>
      <vt:lpstr>TYPICKÉ STRATEGIE MANIPULÁTORŮ</vt:lpstr>
      <vt:lpstr>TRIKY V ARGUMENTACI</vt:lpstr>
      <vt:lpstr>TRIKY V ARGUMENTACI</vt:lpstr>
      <vt:lpstr>ZPŮSOBY OBRANY</vt:lpstr>
      <vt:lpstr>ZPŮSOBY OBRANY</vt:lpstr>
      <vt:lpstr>Prezentace aplikace PowerPoint</vt:lpstr>
      <vt:lpstr>Základy komunikace s klientem  s psychiatrickým onemocněním</vt:lpstr>
      <vt:lpstr>Prezentace aplikace PowerPoint</vt:lpstr>
      <vt:lpstr>F60–F69 Poruchy osobnosti a chování u dospělých</vt:lpstr>
      <vt:lpstr>Prezentace aplikace PowerPoint</vt:lpstr>
      <vt:lpstr>Závislá porucha osobnosti</vt:lpstr>
      <vt:lpstr>F20–F29 Schizofrenie‚ poruchy schizotypální a poruchy s bludy</vt:lpstr>
      <vt:lpstr>Příznaky, průběh a prognóza</vt:lpstr>
      <vt:lpstr>Paranoidní schizofrenie</vt:lpstr>
      <vt:lpstr>Prezentace aplikace PowerPoint</vt:lpstr>
      <vt:lpstr>Prezentace aplikace PowerPoint</vt:lpstr>
      <vt:lpstr>EMOCE a poruchy nálady = F30 – F39</vt:lpstr>
      <vt:lpstr>F30 – F39 PORUCHY NÁLADY</vt:lpstr>
      <vt:lpstr>Prezentace aplikace PowerPoint</vt:lpstr>
      <vt:lpstr>Techniky usnadňující komunikaci s duševně nemocnými:</vt:lpstr>
      <vt:lpstr>Prezentace aplikace PowerPoint</vt:lpstr>
      <vt:lpstr>Komunikace s klientem s duševním onemocněním v rámci Case work</vt:lpstr>
      <vt:lpstr>Prezentace aplikace PowerPoint</vt:lpstr>
      <vt:lpstr>Prezentace aplikace PowerPoint</vt:lpstr>
      <vt:lpstr>Prezentace aplikace PowerPoint</vt:lpstr>
      <vt:lpstr>Základy komunikace s klienty  UŽÍVAJÍCÍMI NÁVYKOVÉ LÁTKY</vt:lpstr>
      <vt:lpstr>Návykové látky</vt:lpstr>
      <vt:lpstr>Závislost (definice dle WHO)</vt:lpstr>
      <vt:lpstr>Závislost (typy)</vt:lpstr>
      <vt:lpstr>Závislost (příčiny)</vt:lpstr>
      <vt:lpstr>Canabinoidy</vt:lpstr>
      <vt:lpstr>Stimulanty</vt:lpstr>
      <vt:lpstr>Opiáty</vt:lpstr>
      <vt:lpstr>Halucinogeny</vt:lpstr>
      <vt:lpstr>Těkavé látky</vt:lpstr>
      <vt:lpstr>Léky</vt:lpstr>
      <vt:lpstr>Zásady při komunikaci s uživateli OPL – I.</vt:lpstr>
      <vt:lpstr>Zásady při komunikaci s uživateli OPL – II.</vt:lpstr>
      <vt:lpstr>Zásady při komunikaci s uživateli OPL – III.</vt:lpstr>
      <vt:lpstr>Terénní sociální práce</vt:lpstr>
      <vt:lpstr> Role a úlohy terénního sociálního pracovníka </vt:lpstr>
      <vt:lpstr>Kompetence terénního sociálního pracovníka </vt:lpstr>
      <vt:lpstr>  Terénní sociální pracovník vykonává soubory činností na úrovni  </vt:lpstr>
      <vt:lpstr> Na úrovni přímé práce s uživatelem sociální služby terénní sociální pracovník: </vt:lpstr>
      <vt:lpstr> Navázání kontaktu může mít různé podoby: </vt:lpstr>
      <vt:lpstr>Poskytuje sociální služby – podle druhu sociální služby, kterou organizace poskytuje </vt:lpstr>
      <vt:lpstr>Provádí Case management </vt:lpstr>
      <vt:lpstr>Na úrovni nepřímých aktivit ve prospěch uživatelů sociální služby:</vt:lpstr>
      <vt:lpstr>Pro realizaci a rozvoj sociální služby terénní sociální pracovník vykonává aktivity:</vt:lpstr>
      <vt:lpstr>Terénní sociální pracovník metodicky vede terénní pracovníky</vt:lpstr>
      <vt:lpstr>Terénní sociální pracovník vyvíjí aktivity ve prospěch vlastního profesního rozvoje</vt:lpstr>
      <vt:lpstr>Problémy, které terénní sociální pracovník nejčastěji řeší s klienty</vt:lpstr>
      <vt:lpstr>Bydlení</vt:lpstr>
      <vt:lpstr>Finance</vt:lpstr>
      <vt:lpstr>Terénní sociální pracovník při řešení problémů klientů s financemi může vykonávat níže uvedené činnosti: </vt:lpstr>
      <vt:lpstr> Zaměstnanost </vt:lpstr>
      <vt:lpstr>Příčin sníženého uplatnění klientů na trhu práce, mezi které lze zařadit:</vt:lpstr>
      <vt:lpstr>Možných následků nezaměstnanosti</vt:lpstr>
      <vt:lpstr>Terénní sociální pracovník při řešení problémů se zhoršenou uplatnitelností klientů na trhu práce, při řešení jejich nezaměstnanosti může zaměřovat svou pozornost na následující činnosti: </vt:lpstr>
      <vt:lpstr>Vzdělávání</vt:lpstr>
      <vt:lpstr>Terénní sociální pracovník v oblasti vzdělávání zaměřuje svou pozornost na zjištění a řešení:</vt:lpstr>
      <vt:lpstr>Možných následků – např.  </vt:lpstr>
      <vt:lpstr>V rámci řešení témat spojených se vzděláváním (dětí/obyvatel v sociálně vyloučených lokalitách) terénní sociální pracovník může níže uvedené aktivity: </vt:lpstr>
      <vt:lpstr>Sociálně patologické jevy  </vt:lpstr>
      <vt:lpstr>V souvislostí s prevencí a řešením sociálně patologických jevů terénní sociální pracovníků může vykonávat následující příklady aktivit: </vt:lpstr>
      <vt:lpstr> Otázky k ověření znalostí učiva z okruhu: </vt:lpstr>
      <vt:lpstr>Metody terénní sociální práce </vt:lpstr>
      <vt:lpstr>Techniky využívané v terénní sociální práci</vt:lpstr>
      <vt:lpstr>Činnosti sociálního pracovníka obecního úřadu v přímé práci s klientem jsou následující:  </vt:lpstr>
      <vt:lpstr>Specifika sociální práce ve vyloučené lokalitě </vt:lpstr>
      <vt:lpstr>Specifika sociální práce s občanskou komunitou a specifika komunitní sociální práce v sociálně vyloučených lokalitách </vt:lpstr>
      <vt:lpstr>Specifika komunitní sociální práce v sociálně vyloučených lokalitách</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Základní principy rodinného hospodaření</dc:title>
  <dc:creator>Tomáš Johanna</dc:creator>
  <cp:lastModifiedBy>Holubková Andrea</cp:lastModifiedBy>
  <cp:revision>74</cp:revision>
  <dcterms:created xsi:type="dcterms:W3CDTF">2021-08-25T11:56:05Z</dcterms:created>
  <dcterms:modified xsi:type="dcterms:W3CDTF">2021-11-10T14:41:12Z</dcterms:modified>
</cp:coreProperties>
</file>